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64" r:id="rId1"/>
  </p:sldMasterIdLst>
  <p:notesMasterIdLst>
    <p:notesMasterId r:id="rId12"/>
  </p:notesMasterIdLst>
  <p:sldIdLst>
    <p:sldId id="357" r:id="rId2"/>
    <p:sldId id="492" r:id="rId3"/>
    <p:sldId id="320" r:id="rId4"/>
    <p:sldId id="329" r:id="rId5"/>
    <p:sldId id="491" r:id="rId6"/>
    <p:sldId id="293" r:id="rId7"/>
    <p:sldId id="322" r:id="rId8"/>
    <p:sldId id="323" r:id="rId9"/>
    <p:sldId id="327" r:id="rId10"/>
    <p:sldId id="490" r:id="rId11"/>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531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藤原敬且" initials="藤原敬且"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6" autoAdjust="0"/>
    <p:restoredTop sz="94660"/>
  </p:normalViewPr>
  <p:slideViewPr>
    <p:cSldViewPr snapToGrid="0" showGuides="1">
      <p:cViewPr varScale="1">
        <p:scale>
          <a:sx n="82" d="100"/>
          <a:sy n="82" d="100"/>
        </p:scale>
        <p:origin x="-102" y="-558"/>
      </p:cViewPr>
      <p:guideLst>
        <p:guide orient="horz" pos="2137"/>
        <p:guide pos="53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kumimoji="1" sz="1200">
                <a:latin typeface="+mn-lt"/>
              </a:defRPr>
            </a:lvl1pPr>
          </a:lstStyle>
          <a:p>
            <a:pPr>
              <a:defRPr/>
            </a:pPr>
            <a:fld id="{AE394C37-C036-44D3-9025-BF48B51E0D42}" type="datetimeFigureOut">
              <a:rPr lang="ja-JP" altLang="en-US"/>
              <a:pPr>
                <a:defRPr/>
              </a:pPr>
              <a:t>2016/3/29</a:t>
            </a:fld>
            <a:endParaRPr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kumimoji="1" sz="1200">
                <a:latin typeface="+mn-lt"/>
              </a:defRPr>
            </a:lvl1pPr>
          </a:lstStyle>
          <a:p>
            <a:pPr>
              <a:defRPr/>
            </a:pPr>
            <a:fld id="{ABD7AFE0-349D-4E05-BE23-46750D0455D7}" type="slidenum">
              <a:rPr lang="ja-JP" altLang="en-US"/>
              <a:pPr>
                <a:defRPr/>
              </a:pPr>
              <a:t>‹#›</a:t>
            </a:fld>
            <a:endParaRPr lang="ja-JP" altLang="en-US"/>
          </a:p>
        </p:txBody>
      </p:sp>
    </p:spTree>
    <p:extLst>
      <p:ext uri="{BB962C8B-B14F-4D97-AF65-F5344CB8AC3E}">
        <p14:creationId xmlns:p14="http://schemas.microsoft.com/office/powerpoint/2010/main" val="3439567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ja.wikipedia.org/wiki/%E6%B6%B2%E4%BD%9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165D804-6BE9-4356-9FD4-C838A3557AD5}" type="slidenum">
              <a:rPr lang="en-US" altLang="ja-JP" smtClean="0">
                <a:ea typeface="ＭＳ Ｐゴシック" pitchFamily="50" charset="-128"/>
              </a:rPr>
              <a:pPr/>
              <a:t>1</a:t>
            </a:fld>
            <a:endParaRPr lang="en-US" altLang="ja-JP" smtClean="0">
              <a:ea typeface="ＭＳ Ｐゴシック" pitchFamily="50" charset="-128"/>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846571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スライド イメージ プレースホルダー 1"/>
          <p:cNvSpPr>
            <a:spLocks noGrp="1" noRot="1" noChangeAspect="1" noTextEdit="1"/>
          </p:cNvSpPr>
          <p:nvPr>
            <p:ph type="sldImg"/>
          </p:nvPr>
        </p:nvSpPr>
        <p:spPr>
          <a:ln/>
        </p:spPr>
      </p:sp>
      <p:sp>
        <p:nvSpPr>
          <p:cNvPr id="3" name="ノート プレースホルダー 2"/>
          <p:cNvSpPr>
            <a:spLocks noGrp="1"/>
          </p:cNvSpPr>
          <p:nvPr>
            <p:ph type="body" idx="1"/>
          </p:nvPr>
        </p:nvSpPr>
        <p:spPr/>
        <p:txBody>
          <a:bodyPr/>
          <a:lstStyle/>
          <a:p>
            <a:pPr>
              <a:defRPr/>
            </a:pPr>
            <a:r>
              <a:rPr lang="ja-JP" altLang="en-US" sz="1050" b="1" dirty="0" smtClean="0">
                <a:solidFill>
                  <a:srgbClr val="FF0000"/>
                </a:solidFill>
                <a:latin typeface="ＭＳ ゴシック" pitchFamily="49" charset="-128"/>
                <a:ea typeface="ＭＳ ゴシック" pitchFamily="49" charset="-128"/>
              </a:rPr>
              <a:t>サードハンド・スモーク：</a:t>
            </a:r>
            <a:r>
              <a:rPr lang="ja-JP" altLang="en-US" sz="1050" b="1" dirty="0" smtClean="0">
                <a:solidFill>
                  <a:srgbClr val="000000"/>
                </a:solidFill>
                <a:latin typeface="ＭＳ ゴシック" pitchFamily="49" charset="-128"/>
                <a:ea typeface="ＭＳ ゴシック" pitchFamily="49" charset="-128"/>
              </a:rPr>
              <a:t>タバコを吸った屋内のじゅうたんや壁紙に付着・残留したタバコ煙の成分が、後に揮発・浮遊して起こる。</a:t>
            </a:r>
            <a:endParaRPr lang="ja-JP" altLang="en-US" sz="1050" dirty="0">
              <a:latin typeface="ＭＳ ゴシック" pitchFamily="49" charset="-128"/>
              <a:ea typeface="ＭＳ ゴシック" pitchFamily="49" charset="-128"/>
            </a:endParaRPr>
          </a:p>
        </p:txBody>
      </p:sp>
      <p:sp>
        <p:nvSpPr>
          <p:cNvPr id="48640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9399AF1D-0369-42B4-91D5-34A187FE8001}" type="slidenum">
              <a:rPr lang="ja-JP" altLang="en-US" smtClean="0">
                <a:solidFill>
                  <a:srgbClr val="000000"/>
                </a:solidFill>
                <a:ea typeface="ＭＳ Ｐゴシック" pitchFamily="50" charset="-128"/>
              </a:rPr>
              <a:pPr eaLnBrk="1" hangingPunct="1">
                <a:spcBef>
                  <a:spcPct val="0"/>
                </a:spcBef>
              </a:pPr>
              <a:t>10</a:t>
            </a:fld>
            <a:endParaRPr lang="ja-JP" altLang="en-US" smtClean="0">
              <a:solidFill>
                <a:srgbClr val="000000"/>
              </a:solidFill>
              <a:ea typeface="ＭＳ Ｐゴシック" pitchFamily="50" charset="-128"/>
            </a:endParaRPr>
          </a:p>
        </p:txBody>
      </p:sp>
    </p:spTree>
    <p:extLst>
      <p:ext uri="{BB962C8B-B14F-4D97-AF65-F5344CB8AC3E}">
        <p14:creationId xmlns:p14="http://schemas.microsoft.com/office/powerpoint/2010/main" val="422679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タバコの煙の広がりは、見えない部分が</a:t>
            </a:r>
            <a:r>
              <a:rPr kumimoji="1" lang="en-US" altLang="ja-JP" dirty="0" smtClean="0"/>
              <a:t>90%</a:t>
            </a:r>
            <a:r>
              <a:rPr kumimoji="1" lang="ja-JP" altLang="en-US" dirty="0" smtClean="0"/>
              <a:t>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BD7AFE0-349D-4E05-BE23-46750D0455D7}" type="slidenum">
              <a:rPr lang="ja-JP" altLang="en-US" smtClean="0"/>
              <a:pPr>
                <a:defRPr/>
              </a:pPr>
              <a:t>2</a:t>
            </a:fld>
            <a:endParaRPr lang="ja-JP" altLang="en-US"/>
          </a:p>
        </p:txBody>
      </p:sp>
    </p:spTree>
    <p:extLst>
      <p:ext uri="{BB962C8B-B14F-4D97-AF65-F5344CB8AC3E}">
        <p14:creationId xmlns:p14="http://schemas.microsoft.com/office/powerpoint/2010/main" val="48130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8184F702-8529-4863-8D5F-7E916BFEB21C}" type="slidenum">
              <a:rPr lang="en-US" altLang="ja-JP" smtClean="0">
                <a:solidFill>
                  <a:srgbClr val="000000"/>
                </a:solidFill>
                <a:latin typeface="Calibri" panose="020F0502020204030204" pitchFamily="34" charset="0"/>
              </a:rPr>
              <a:pPr fontAlgn="base">
                <a:spcBef>
                  <a:spcPct val="0"/>
                </a:spcBef>
                <a:spcAft>
                  <a:spcPct val="0"/>
                </a:spcAft>
              </a:pPr>
              <a:t>3</a:t>
            </a:fld>
            <a:endParaRPr lang="en-US" altLang="ja-JP" smtClean="0">
              <a:solidFill>
                <a:srgbClr val="000000"/>
              </a:solidFill>
              <a:latin typeface="Calibri" panose="020F0502020204030204" pitchFamily="34" charset="0"/>
            </a:endParaRPr>
          </a:p>
        </p:txBody>
      </p:sp>
      <p:sp>
        <p:nvSpPr>
          <p:cNvPr id="4915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kumimoji="1" lang="ja-JP" altLang="en-US" sz="1200" b="1" u="none" strike="noStrike" kern="1200" dirty="0" smtClean="0">
                <a:solidFill>
                  <a:schemeClr val="tx1"/>
                </a:solidFill>
                <a:effectLst/>
                <a:latin typeface="+mn-lt"/>
                <a:ea typeface="+mn-ea"/>
                <a:cs typeface="+mn-cs"/>
              </a:rPr>
              <a:t>分泌が 抑えられ、乾燥状態となる事から、 唾液中の嫌気性菌が活発になり、臭いが発生して しまうのです。 </a:t>
            </a:r>
            <a:r>
              <a:rPr kumimoji="1" lang="en-US" altLang="ja-JP" sz="1200" b="1" u="none" strike="noStrike" kern="1200" dirty="0" smtClean="0">
                <a:solidFill>
                  <a:schemeClr val="tx1"/>
                </a:solidFill>
                <a:effectLst/>
                <a:latin typeface="+mn-lt"/>
                <a:ea typeface="+mn-ea"/>
                <a:cs typeface="+mn-cs"/>
              </a:rPr>
              <a:t>... </a:t>
            </a:r>
            <a:r>
              <a:rPr kumimoji="1" lang="ja-JP" altLang="en-US" sz="1200" b="1" u="none" strike="noStrike" kern="1200" dirty="0" smtClean="0">
                <a:solidFill>
                  <a:schemeClr val="tx1"/>
                </a:solidFill>
                <a:effectLst/>
                <a:latin typeface="+mn-lt"/>
                <a:ea typeface="+mn-ea"/>
                <a:cs typeface="+mn-cs"/>
              </a:rPr>
              <a:t>タバコを</a:t>
            </a:r>
            <a:r>
              <a:rPr kumimoji="1" lang="en-US" altLang="ja-JP" sz="1200" b="1" u="none" strike="noStrike" kern="1200" dirty="0" smtClean="0">
                <a:solidFill>
                  <a:schemeClr val="tx1"/>
                </a:solidFill>
                <a:effectLst/>
                <a:latin typeface="+mn-lt"/>
                <a:ea typeface="+mn-ea"/>
                <a:cs typeface="+mn-cs"/>
              </a:rPr>
              <a:t>1</a:t>
            </a:r>
            <a:r>
              <a:rPr kumimoji="1" lang="ja-JP" altLang="en-US" sz="1200" b="1" u="none" strike="noStrike" kern="1200" dirty="0" smtClean="0">
                <a:solidFill>
                  <a:schemeClr val="tx1"/>
                </a:solidFill>
                <a:effectLst/>
                <a:latin typeface="+mn-lt"/>
                <a:ea typeface="+mn-ea"/>
                <a:cs typeface="+mn-cs"/>
              </a:rPr>
              <a:t>本吸うだけで口の中は汚れてしまいます。</a:t>
            </a:r>
            <a:endParaRPr lang="ja-JP" altLang="en-US" b="1" dirty="0" smtClean="0"/>
          </a:p>
        </p:txBody>
      </p:sp>
    </p:spTree>
    <p:extLst>
      <p:ext uri="{BB962C8B-B14F-4D97-AF65-F5344CB8AC3E}">
        <p14:creationId xmlns:p14="http://schemas.microsoft.com/office/powerpoint/2010/main" val="309178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1" dirty="0" smtClean="0">
                <a:solidFill>
                  <a:schemeClr val="tx1"/>
                </a:solidFill>
                <a:latin typeface="+mn-ea"/>
              </a:rPr>
              <a:t>揮発性がある無色の油状</a:t>
            </a:r>
            <a:r>
              <a:rPr lang="ja-JP" altLang="en-US" sz="1200" b="1" dirty="0" smtClean="0">
                <a:latin typeface="+mn-ea"/>
                <a:hlinkClick r:id="rId3" tooltip="液体"/>
              </a:rPr>
              <a:t>液体</a:t>
            </a:r>
            <a:r>
              <a:rPr lang="ja-JP" altLang="en-US" sz="1200" b="1" dirty="0" smtClean="0">
                <a:latin typeface="+mn-ea"/>
              </a:rPr>
              <a:t>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BD7AFE0-349D-4E05-BE23-46750D0455D7}" type="slidenum">
              <a:rPr lang="ja-JP" altLang="en-US" smtClean="0"/>
              <a:pPr>
                <a:defRPr/>
              </a:pPr>
              <a:t>4</a:t>
            </a:fld>
            <a:endParaRPr lang="ja-JP" altLang="en-US"/>
          </a:p>
        </p:txBody>
      </p:sp>
    </p:spTree>
    <p:extLst>
      <p:ext uri="{BB962C8B-B14F-4D97-AF65-F5344CB8AC3E}">
        <p14:creationId xmlns:p14="http://schemas.microsoft.com/office/powerpoint/2010/main" val="271996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スライド イメージ プレースホルダー 1"/>
          <p:cNvSpPr>
            <a:spLocks noGrp="1" noRot="1" noChangeAspect="1" noTextEdit="1"/>
          </p:cNvSpPr>
          <p:nvPr>
            <p:ph type="sldImg"/>
          </p:nvPr>
        </p:nvSpPr>
        <p:spPr>
          <a:ln/>
        </p:spPr>
      </p:sp>
      <p:sp>
        <p:nvSpPr>
          <p:cNvPr id="3" name="ノート プレースホルダー 2"/>
          <p:cNvSpPr>
            <a:spLocks noGrp="1"/>
          </p:cNvSpPr>
          <p:nvPr>
            <p:ph type="body" idx="1"/>
          </p:nvPr>
        </p:nvSpPr>
        <p:spPr/>
        <p:txBody>
          <a:bodyPr/>
          <a:lstStyle/>
          <a:p>
            <a:pPr>
              <a:defRPr/>
            </a:pPr>
            <a:r>
              <a:rPr lang="ja-JP" altLang="en-US" sz="1050" b="1" dirty="0" smtClean="0">
                <a:latin typeface="ＭＳ ゴシック" pitchFamily="49" charset="-128"/>
                <a:ea typeface="ＭＳ ゴシック" pitchFamily="49" charset="-128"/>
              </a:rPr>
              <a:t>喫煙者が吸い込む煙が主流煙、タバコの先端から立ち上る煙が副流煙です。副流煙は燃焼温度が低く、燃焼が不完全です。有害な成分をたくさん含むタバコ煙ですが、主流煙より副流煙の方が有害物質を数倍～数十倍の高濃度で含んでいます。</a:t>
            </a:r>
            <a:endParaRPr lang="en-US" altLang="ja-JP" sz="1050" b="1" dirty="0" smtClean="0">
              <a:latin typeface="ＭＳ ゴシック" pitchFamily="49" charset="-128"/>
              <a:ea typeface="ＭＳ ゴシック" pitchFamily="49" charset="-128"/>
            </a:endParaRPr>
          </a:p>
          <a:p>
            <a:pPr>
              <a:defRPr/>
            </a:pPr>
            <a:r>
              <a:rPr lang="ja-JP" altLang="en-US" sz="1050" b="1" dirty="0" smtClean="0">
                <a:latin typeface="ＭＳ ゴシック" pitchFamily="49" charset="-128"/>
                <a:ea typeface="ＭＳ ゴシック" pitchFamily="49" charset="-128"/>
              </a:rPr>
              <a:t>（出典）</a:t>
            </a:r>
            <a:r>
              <a:rPr lang="en-US" altLang="ja-JP" sz="1050" b="1" dirty="0" smtClean="0">
                <a:latin typeface="ＭＳ ゴシック" pitchFamily="49" charset="-128"/>
                <a:ea typeface="ＭＳ ゴシック" pitchFamily="49" charset="-128"/>
              </a:rPr>
              <a:t>1) </a:t>
            </a:r>
            <a:r>
              <a:rPr lang="ja-JP" altLang="en-US" sz="1050" b="1" dirty="0" smtClean="0">
                <a:latin typeface="ＭＳ ゴシック" pitchFamily="49" charset="-128"/>
                <a:ea typeface="ＭＳ ゴシック" pitchFamily="49" charset="-128"/>
              </a:rPr>
              <a:t>厚生労働省</a:t>
            </a:r>
            <a:r>
              <a:rPr lang="en-US" altLang="ja-JP" sz="1050" b="1" dirty="0" smtClean="0">
                <a:latin typeface="ＭＳ ゴシック" pitchFamily="49" charset="-128"/>
                <a:ea typeface="ＭＳ ゴシック" pitchFamily="49" charset="-128"/>
              </a:rPr>
              <a:t>. </a:t>
            </a:r>
            <a:r>
              <a:rPr lang="ja-JP" altLang="en-US" sz="1050" b="1" dirty="0" smtClean="0">
                <a:latin typeface="ＭＳ ゴシック" pitchFamily="49" charset="-128"/>
                <a:ea typeface="ＭＳ ゴシック" pitchFamily="49" charset="-128"/>
              </a:rPr>
              <a:t>健康ネット </a:t>
            </a:r>
            <a:r>
              <a:rPr lang="en-US" altLang="ja-JP" sz="1050" b="1" dirty="0" smtClean="0">
                <a:latin typeface="ＭＳ ゴシック" pitchFamily="49" charset="-128"/>
                <a:ea typeface="ＭＳ ゴシック" pitchFamily="49" charset="-128"/>
              </a:rPr>
              <a:t>http://www.health-net.or.jp/tobacco/risk/rs120000.html</a:t>
            </a:r>
            <a:r>
              <a:rPr lang="ja-JP" altLang="en-US" sz="1050" b="1" dirty="0" smtClean="0">
                <a:latin typeface="ＭＳ ゴシック" pitchFamily="49" charset="-128"/>
                <a:ea typeface="ＭＳ ゴシック" pitchFamily="49" charset="-128"/>
              </a:rPr>
              <a:t>　</a:t>
            </a:r>
            <a:r>
              <a:rPr lang="en-US" altLang="ja-JP" sz="1050" b="1" dirty="0" smtClean="0">
                <a:latin typeface="ＭＳ ゴシック" pitchFamily="49" charset="-128"/>
                <a:ea typeface="ＭＳ ゴシック" pitchFamily="49" charset="-128"/>
              </a:rPr>
              <a:t>2)</a:t>
            </a:r>
            <a:r>
              <a:rPr lang="ja-JP" altLang="en-US" sz="1050" b="1" dirty="0" smtClean="0">
                <a:latin typeface="ＭＳ ゴシック" pitchFamily="49" charset="-128"/>
                <a:ea typeface="ＭＳ ゴシック" pitchFamily="49" charset="-128"/>
              </a:rPr>
              <a:t>厚生労働省</a:t>
            </a:r>
            <a:r>
              <a:rPr lang="en-US" altLang="ja-JP" sz="1050" b="1" dirty="0" smtClean="0">
                <a:latin typeface="ＭＳ ゴシック" pitchFamily="49" charset="-128"/>
                <a:ea typeface="ＭＳ ゴシック" pitchFamily="49" charset="-128"/>
              </a:rPr>
              <a:t>.</a:t>
            </a:r>
            <a:r>
              <a:rPr lang="ja-JP" altLang="en-US" sz="1050" b="1" dirty="0" smtClean="0">
                <a:latin typeface="ＭＳ ゴシック" pitchFamily="49" charset="-128"/>
                <a:ea typeface="ＭＳ ゴシック" pitchFamily="49" charset="-128"/>
              </a:rPr>
              <a:t>たばこ煙の成分分析について</a:t>
            </a:r>
            <a:r>
              <a:rPr lang="en-US" altLang="ja-JP" sz="1050" b="1" dirty="0" smtClean="0">
                <a:latin typeface="ＭＳ ゴシック" pitchFamily="49" charset="-128"/>
                <a:ea typeface="ＭＳ ゴシック" pitchFamily="49" charset="-128"/>
              </a:rPr>
              <a:t>. http://www.mhlw.go.jp/topics/tobacco/houkoku/seibun.html</a:t>
            </a:r>
            <a:r>
              <a:rPr lang="ja-JP" altLang="en-US" sz="1050" b="1" dirty="0" smtClean="0">
                <a:latin typeface="ＭＳ ゴシック" pitchFamily="49" charset="-128"/>
                <a:ea typeface="ＭＳ ゴシック" pitchFamily="49" charset="-128"/>
              </a:rPr>
              <a:t>　</a:t>
            </a:r>
            <a:r>
              <a:rPr lang="en-US" altLang="ja-JP" sz="1050" b="1" dirty="0" smtClean="0">
                <a:latin typeface="ＭＳ ゴシック" pitchFamily="49" charset="-128"/>
                <a:ea typeface="ＭＳ ゴシック" pitchFamily="49" charset="-128"/>
              </a:rPr>
              <a:t>3) </a:t>
            </a:r>
            <a:r>
              <a:rPr lang="ja-JP" altLang="en-US" sz="1050" b="1" dirty="0" smtClean="0">
                <a:latin typeface="ＭＳ ゴシック" pitchFamily="49" charset="-128"/>
                <a:ea typeface="ＭＳ ゴシック" pitchFamily="49" charset="-128"/>
              </a:rPr>
              <a:t>厚生省編</a:t>
            </a:r>
            <a:r>
              <a:rPr lang="en-US" altLang="ja-JP" sz="1050" b="1" dirty="0" smtClean="0">
                <a:latin typeface="ＭＳ ゴシック" pitchFamily="49" charset="-128"/>
                <a:ea typeface="ＭＳ ゴシック" pitchFamily="49" charset="-128"/>
              </a:rPr>
              <a:t>. </a:t>
            </a:r>
            <a:r>
              <a:rPr lang="ja-JP" altLang="en-US" sz="1050" b="1" dirty="0" smtClean="0">
                <a:latin typeface="ＭＳ ゴシック" pitchFamily="49" charset="-128"/>
                <a:ea typeface="ＭＳ ゴシック" pitchFamily="49" charset="-128"/>
              </a:rPr>
              <a:t>喫煙の生理・薬理</a:t>
            </a:r>
            <a:r>
              <a:rPr lang="en-US" altLang="ja-JP" sz="1050" b="1" dirty="0" smtClean="0">
                <a:latin typeface="ＭＳ ゴシック" pitchFamily="49" charset="-128"/>
                <a:ea typeface="ＭＳ ゴシック" pitchFamily="49" charset="-128"/>
              </a:rPr>
              <a:t>:</a:t>
            </a:r>
            <a:r>
              <a:rPr lang="ja-JP" altLang="en-US" sz="1050" b="1" dirty="0" smtClean="0">
                <a:latin typeface="ＭＳ ゴシック" pitchFamily="49" charset="-128"/>
                <a:ea typeface="ＭＳ ゴシック" pitchFamily="49" charset="-128"/>
              </a:rPr>
              <a:t>喫煙と健康</a:t>
            </a:r>
            <a:r>
              <a:rPr lang="en-US" altLang="ja-JP" sz="1050" b="1" dirty="0" smtClean="0">
                <a:latin typeface="ＭＳ ゴシック" pitchFamily="49" charset="-128"/>
                <a:ea typeface="ＭＳ ゴシック" pitchFamily="49" charset="-128"/>
              </a:rPr>
              <a:t>. 48, 1992.</a:t>
            </a:r>
          </a:p>
        </p:txBody>
      </p:sp>
      <p:sp>
        <p:nvSpPr>
          <p:cNvPr id="48538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04BC686A-8740-4527-854D-532F5FA5427D}" type="slidenum">
              <a:rPr lang="ja-JP" altLang="en-US" smtClean="0">
                <a:solidFill>
                  <a:srgbClr val="000000"/>
                </a:solidFill>
                <a:ea typeface="ＭＳ Ｐゴシック" pitchFamily="50" charset="-128"/>
              </a:rPr>
              <a:pPr eaLnBrk="1" hangingPunct="1">
                <a:spcBef>
                  <a:spcPct val="0"/>
                </a:spcBef>
              </a:pPr>
              <a:t>5</a:t>
            </a:fld>
            <a:endParaRPr lang="ja-JP" altLang="en-US" smtClean="0">
              <a:solidFill>
                <a:srgbClr val="000000"/>
              </a:solidFill>
              <a:ea typeface="ＭＳ Ｐゴシック" pitchFamily="50" charset="-128"/>
            </a:endParaRPr>
          </a:p>
        </p:txBody>
      </p:sp>
    </p:spTree>
    <p:extLst>
      <p:ext uri="{BB962C8B-B14F-4D97-AF65-F5344CB8AC3E}">
        <p14:creationId xmlns:p14="http://schemas.microsoft.com/office/powerpoint/2010/main" val="847083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smtClean="0"/>
              <a:t>微小粒子状物質、</a:t>
            </a:r>
            <a:r>
              <a:rPr lang="en-US" altLang="ja-JP" b="1" dirty="0" smtClean="0"/>
              <a:t>PM</a:t>
            </a:r>
            <a:r>
              <a:rPr lang="en-US" altLang="ja-JP" b="1" baseline="-25000" dirty="0" smtClean="0"/>
              <a:t>2.5</a:t>
            </a:r>
            <a:r>
              <a:rPr lang="ja-JP" altLang="en-US" b="1" dirty="0" smtClean="0"/>
              <a:t>は大気中に浮遊する小さな粒子のうち、粒の大きさが</a:t>
            </a:r>
            <a:r>
              <a:rPr lang="en-US" altLang="ja-JP" b="1" dirty="0" smtClean="0"/>
              <a:t>2.5µm</a:t>
            </a:r>
            <a:r>
              <a:rPr lang="ja-JP" altLang="en-US" b="1" dirty="0" smtClean="0"/>
              <a:t>以下の非常に小さな粒子のことです。草や木、化石燃料などの燃焼によって発生します。タバコの煙も典型的な</a:t>
            </a:r>
            <a:r>
              <a:rPr lang="en-US" altLang="ja-JP" b="1" dirty="0" smtClean="0"/>
              <a:t>PM</a:t>
            </a:r>
            <a:r>
              <a:rPr lang="en-US" altLang="ja-JP" b="1" baseline="-25000" dirty="0" smtClean="0"/>
              <a:t>2.5</a:t>
            </a:r>
            <a:r>
              <a:rPr lang="ja-JP" altLang="en-US" b="1" dirty="0" smtClean="0"/>
              <a:t>です。</a:t>
            </a:r>
            <a:endParaRPr kumimoji="1" lang="ja-JP" altLang="en-US" b="1" dirty="0"/>
          </a:p>
        </p:txBody>
      </p:sp>
      <p:sp>
        <p:nvSpPr>
          <p:cNvPr id="4" name="スライド番号プレースホルダー 3"/>
          <p:cNvSpPr>
            <a:spLocks noGrp="1"/>
          </p:cNvSpPr>
          <p:nvPr>
            <p:ph type="sldNum" sz="quarter" idx="10"/>
          </p:nvPr>
        </p:nvSpPr>
        <p:spPr/>
        <p:txBody>
          <a:bodyPr/>
          <a:lstStyle/>
          <a:p>
            <a:pPr>
              <a:defRPr/>
            </a:pPr>
            <a:fld id="{ABD7AFE0-349D-4E05-BE23-46750D0455D7}" type="slidenum">
              <a:rPr lang="ja-JP" altLang="en-US" smtClean="0"/>
              <a:pPr>
                <a:defRPr/>
              </a:pPr>
              <a:t>6</a:t>
            </a:fld>
            <a:endParaRPr lang="ja-JP" altLang="en-US"/>
          </a:p>
        </p:txBody>
      </p:sp>
    </p:spTree>
    <p:extLst>
      <p:ext uri="{BB962C8B-B14F-4D97-AF65-F5344CB8AC3E}">
        <p14:creationId xmlns:p14="http://schemas.microsoft.com/office/powerpoint/2010/main" val="2784955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b="1" dirty="0" smtClean="0">
              <a:effectLst/>
            </a:endParaRPr>
          </a:p>
          <a:p>
            <a:r>
              <a:rPr lang="en-US" altLang="ja-JP" b="1" dirty="0" smtClean="0"/>
              <a:t>&lt;p&gt;</a:t>
            </a:r>
            <a:r>
              <a:rPr lang="ja-JP" altLang="en-US" b="1" dirty="0" smtClean="0"/>
              <a:t>お使いのブラウザで</a:t>
            </a:r>
            <a:r>
              <a:rPr lang="en-US" altLang="ja-JP" b="1" dirty="0" smtClean="0"/>
              <a:t>JavaScript</a:t>
            </a:r>
            <a:r>
              <a:rPr lang="ja-JP" altLang="en-US" b="1" dirty="0" smtClean="0"/>
              <a:t>の実行が許可されているかご確認ください。</a:t>
            </a:r>
            <a:r>
              <a:rPr lang="en-US" altLang="ja-JP" b="1" dirty="0" smtClean="0"/>
              <a:t>&lt;/p&gt; </a:t>
            </a:r>
          </a:p>
          <a:p>
            <a:r>
              <a:rPr lang="ja-JP" altLang="en-US" b="1" dirty="0" smtClean="0"/>
              <a:t>非常に小さな粒子であるため、肺の奥深くまで入り込みやすく、肺はもちろん、全身の炎症を引き起こします。</a:t>
            </a:r>
            <a:r>
              <a:rPr lang="en-US" altLang="ja-JP" b="1" dirty="0" smtClean="0"/>
              <a:t>PM</a:t>
            </a:r>
            <a:r>
              <a:rPr lang="en-US" altLang="ja-JP" b="1" baseline="-25000" dirty="0" smtClean="0"/>
              <a:t>2.5</a:t>
            </a:r>
            <a:r>
              <a:rPr lang="ja-JP" altLang="en-US" b="1" dirty="0" smtClean="0"/>
              <a:t>の濃度が高い地域では、呼吸器・循環器疾患による死亡率が上昇することが知られています。</a:t>
            </a:r>
            <a:endParaRPr kumimoji="1" lang="ja-JP" altLang="en-US" b="1" dirty="0"/>
          </a:p>
        </p:txBody>
      </p:sp>
      <p:sp>
        <p:nvSpPr>
          <p:cNvPr id="4" name="スライド番号プレースホルダー 3"/>
          <p:cNvSpPr>
            <a:spLocks noGrp="1"/>
          </p:cNvSpPr>
          <p:nvPr>
            <p:ph type="sldNum" sz="quarter" idx="10"/>
          </p:nvPr>
        </p:nvSpPr>
        <p:spPr/>
        <p:txBody>
          <a:bodyPr/>
          <a:lstStyle/>
          <a:p>
            <a:pPr>
              <a:defRPr/>
            </a:pPr>
            <a:fld id="{ABD7AFE0-349D-4E05-BE23-46750D0455D7}" type="slidenum">
              <a:rPr lang="ja-JP" altLang="en-US" smtClean="0"/>
              <a:pPr>
                <a:defRPr/>
              </a:pPr>
              <a:t>7</a:t>
            </a:fld>
            <a:endParaRPr lang="ja-JP" altLang="en-US"/>
          </a:p>
        </p:txBody>
      </p:sp>
    </p:spTree>
    <p:extLst>
      <p:ext uri="{BB962C8B-B14F-4D97-AF65-F5344CB8AC3E}">
        <p14:creationId xmlns:p14="http://schemas.microsoft.com/office/powerpoint/2010/main" val="1277182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smtClean="0">
                <a:latin typeface="+mn-ea"/>
                <a:ea typeface="+mn-ea"/>
              </a:rPr>
              <a:t>自動ドアで喫煙席が仕切られた喫茶店で、喫煙席と禁煙席の</a:t>
            </a:r>
            <a:r>
              <a:rPr lang="en-US" altLang="ja-JP" b="1" dirty="0" smtClean="0">
                <a:latin typeface="+mn-ea"/>
                <a:ea typeface="+mn-ea"/>
              </a:rPr>
              <a:t>PM</a:t>
            </a:r>
            <a:r>
              <a:rPr lang="en-US" altLang="ja-JP" b="1" baseline="-25000" dirty="0" smtClean="0">
                <a:latin typeface="+mn-ea"/>
                <a:ea typeface="+mn-ea"/>
              </a:rPr>
              <a:t>2.5</a:t>
            </a:r>
            <a:r>
              <a:rPr lang="ja-JP" altLang="en-US" b="1" dirty="0" smtClean="0">
                <a:latin typeface="+mn-ea"/>
                <a:ea typeface="+mn-ea"/>
              </a:rPr>
              <a:t>を測定してみました。喫煙席では</a:t>
            </a:r>
            <a:r>
              <a:rPr lang="en-US" altLang="ja-JP" b="1" dirty="0" smtClean="0">
                <a:latin typeface="+mn-ea"/>
                <a:ea typeface="+mn-ea"/>
              </a:rPr>
              <a:t>700µg/m</a:t>
            </a:r>
            <a:r>
              <a:rPr lang="en-US" altLang="ja-JP" b="1" baseline="30000" dirty="0" smtClean="0">
                <a:latin typeface="+mn-ea"/>
                <a:ea typeface="+mn-ea"/>
              </a:rPr>
              <a:t>3</a:t>
            </a:r>
            <a:r>
              <a:rPr lang="ja-JP" altLang="en-US" b="1" dirty="0" err="1" smtClean="0">
                <a:latin typeface="+mn-ea"/>
                <a:ea typeface="+mn-ea"/>
              </a:rPr>
              <a:t>ほどで</a:t>
            </a:r>
            <a:r>
              <a:rPr lang="ja-JP" altLang="en-US" b="1" dirty="0" smtClean="0">
                <a:latin typeface="+mn-ea"/>
                <a:ea typeface="+mn-ea"/>
              </a:rPr>
              <a:t>した。この濃度は、北京でも最も濃度が高い日と同じレベルです。禁煙席でも、環境基準の</a:t>
            </a:r>
            <a:r>
              <a:rPr lang="en-US" altLang="ja-JP" b="1" dirty="0" smtClean="0">
                <a:latin typeface="+mn-ea"/>
                <a:ea typeface="+mn-ea"/>
              </a:rPr>
              <a:t>2</a:t>
            </a:r>
            <a:r>
              <a:rPr lang="ja-JP" altLang="en-US" b="1" dirty="0" smtClean="0">
                <a:latin typeface="+mn-ea"/>
                <a:ea typeface="+mn-ea"/>
              </a:rPr>
              <a:t>倍、</a:t>
            </a:r>
            <a:r>
              <a:rPr lang="en-US" altLang="ja-JP" b="1" dirty="0" smtClean="0">
                <a:latin typeface="+mn-ea"/>
                <a:ea typeface="+mn-ea"/>
              </a:rPr>
              <a:t>70µg/m</a:t>
            </a:r>
            <a:r>
              <a:rPr lang="en-US" altLang="ja-JP" b="1" baseline="30000" dirty="0" smtClean="0">
                <a:latin typeface="+mn-ea"/>
                <a:ea typeface="+mn-ea"/>
              </a:rPr>
              <a:t>3</a:t>
            </a:r>
            <a:r>
              <a:rPr lang="ja-JP" altLang="en-US" b="1" dirty="0" smtClean="0">
                <a:latin typeface="+mn-ea"/>
                <a:ea typeface="+mn-ea"/>
              </a:rPr>
              <a:t>を超える状況もありました。喫煙者が出入りする際に、タバコの煙が禁煙席に漏れ出るので、禁煙席でも外出を自粛するレベルになるのです。</a:t>
            </a:r>
            <a:endParaRPr kumimoji="1" lang="ja-JP" altLang="en-US" b="1"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ABD7AFE0-349D-4E05-BE23-46750D0455D7}" type="slidenum">
              <a:rPr lang="ja-JP" altLang="en-US" smtClean="0"/>
              <a:pPr>
                <a:defRPr/>
              </a:pPr>
              <a:t>8</a:t>
            </a:fld>
            <a:endParaRPr lang="ja-JP" altLang="en-US"/>
          </a:p>
        </p:txBody>
      </p:sp>
    </p:spTree>
    <p:extLst>
      <p:ext uri="{BB962C8B-B14F-4D97-AF65-F5344CB8AC3E}">
        <p14:creationId xmlns:p14="http://schemas.microsoft.com/office/powerpoint/2010/main" val="3350555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578F407C-6B49-4C28-8B4C-1A94B1FE2813}" type="slidenum">
              <a:rPr lang="en-US" altLang="ja-JP" smtClean="0">
                <a:solidFill>
                  <a:srgbClr val="000000"/>
                </a:solidFill>
                <a:latin typeface="Calibri" panose="020F0502020204030204" pitchFamily="34" charset="0"/>
              </a:rPr>
              <a:pPr fontAlgn="base">
                <a:spcBef>
                  <a:spcPct val="0"/>
                </a:spcBef>
                <a:spcAft>
                  <a:spcPct val="0"/>
                </a:spcAft>
              </a:pPr>
              <a:t>9</a:t>
            </a:fld>
            <a:endParaRPr lang="en-US" altLang="ja-JP" dirty="0" smtClean="0">
              <a:solidFill>
                <a:srgbClr val="000000"/>
              </a:solidFill>
              <a:latin typeface="Calibri" panose="020F0502020204030204" pitchFamily="34" charset="0"/>
            </a:endParaRPr>
          </a:p>
        </p:txBody>
      </p:sp>
      <p:sp>
        <p:nvSpPr>
          <p:cNvPr id="5325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b="1" dirty="0" smtClean="0"/>
              <a:t>たばこの副流煙は</a:t>
            </a:r>
            <a:r>
              <a:rPr lang="en-US" altLang="ja-JP" b="1" dirty="0" smtClean="0"/>
              <a:t>70</a:t>
            </a:r>
            <a:r>
              <a:rPr lang="ja-JP" altLang="en-US" b="1" dirty="0" smtClean="0"/>
              <a:t>メートル先まで届く。第三者に悪影響を及ぼすことで知られているたばこの副流煙が吸った本人から</a:t>
            </a:r>
            <a:r>
              <a:rPr lang="en-US" altLang="ja-JP" b="1" dirty="0" smtClean="0"/>
              <a:t>70</a:t>
            </a:r>
            <a:r>
              <a:rPr lang="ja-JP" altLang="en-US" b="1" dirty="0" smtClean="0"/>
              <a:t>メートル先まで影響を及ぼす。</a:t>
            </a:r>
            <a:endParaRPr lang="ja-JP" altLang="ja-JP" b="1" dirty="0" smtClean="0"/>
          </a:p>
        </p:txBody>
      </p:sp>
    </p:spTree>
    <p:extLst>
      <p:ext uri="{BB962C8B-B14F-4D97-AF65-F5344CB8AC3E}">
        <p14:creationId xmlns:p14="http://schemas.microsoft.com/office/powerpoint/2010/main" val="1297544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haigan.gr.jp/"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haigan.gr.jp/"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1AE8E793-B077-413E-9983-061A13528A4F}"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509C09B-6D04-440A-B91F-7341E3C6CAB1}" type="slidenum">
              <a:rPr lang="en-US" altLang="ja-JP" smtClean="0"/>
              <a:pPr>
                <a:defRPr/>
              </a:pPr>
              <a:t>‹#›</a:t>
            </a:fld>
            <a:endParaRPr lang="en-US" altLang="ja-JP"/>
          </a:p>
        </p:txBody>
      </p:sp>
      <p:grpSp>
        <p:nvGrpSpPr>
          <p:cNvPr id="18" name="グループ化 17"/>
          <p:cNvGrpSpPr/>
          <p:nvPr userDrawn="1"/>
        </p:nvGrpSpPr>
        <p:grpSpPr>
          <a:xfrm>
            <a:off x="6445046" y="5338914"/>
            <a:ext cx="5621544" cy="1356094"/>
            <a:chOff x="6445046" y="5338914"/>
            <a:chExt cx="5621544" cy="1356094"/>
          </a:xfrm>
        </p:grpSpPr>
        <p:sp>
          <p:nvSpPr>
            <p:cNvPr id="28" name="テキスト ボックス 27"/>
            <p:cNvSpPr txBox="1"/>
            <p:nvPr userDrawn="1"/>
          </p:nvSpPr>
          <p:spPr>
            <a:xfrm>
              <a:off x="6445046" y="6294898"/>
              <a:ext cx="3848510"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ja-JP" altLang="ja-JP" sz="2000" b="1" kern="1200" dirty="0" smtClean="0">
                  <a:solidFill>
                    <a:schemeClr val="tx1"/>
                  </a:solidFill>
                  <a:effectLst/>
                  <a:latin typeface="+mn-lt"/>
                  <a:ea typeface="+mn-ea"/>
                  <a:cs typeface="+mn-cs"/>
                </a:rPr>
                <a:t>山口県医師会　禁煙推進委員会</a:t>
              </a:r>
              <a:endParaRPr kumimoji="1" lang="ja-JP" altLang="en-US" sz="2000" b="1" dirty="0"/>
            </a:p>
          </p:txBody>
        </p:sp>
        <p:pic>
          <p:nvPicPr>
            <p:cNvPr id="30" name="図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7202" y="5338914"/>
              <a:ext cx="1879388" cy="1351641"/>
            </a:xfrm>
            <a:prstGeom prst="rect">
              <a:avLst/>
            </a:prstGeom>
          </p:spPr>
        </p:pic>
      </p:grpSp>
    </p:spTree>
    <p:extLst>
      <p:ext uri="{BB962C8B-B14F-4D97-AF65-F5344CB8AC3E}">
        <p14:creationId xmlns:p14="http://schemas.microsoft.com/office/powerpoint/2010/main" val="54961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CC297741-D3C9-49BE-BDA2-FE5DB1120DD5}"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EFE1BBC-953B-4E25-8199-EBD3C6048C95}" type="slidenum">
              <a:rPr lang="en-US" altLang="ja-JP" smtClean="0"/>
              <a:pPr>
                <a:defRPr/>
              </a:pPr>
              <a:t>‹#›</a:t>
            </a:fld>
            <a:endParaRPr lang="en-US" altLang="ja-JP"/>
          </a:p>
        </p:txBody>
      </p:sp>
    </p:spTree>
    <p:extLst>
      <p:ext uri="{BB962C8B-B14F-4D97-AF65-F5344CB8AC3E}">
        <p14:creationId xmlns:p14="http://schemas.microsoft.com/office/powerpoint/2010/main" val="365699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156C81D4-F8E0-47DC-8145-32BE1AA1176C}"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B4B3A8E-E9D2-4108-81BE-3E1F3F304D8A}" type="slidenum">
              <a:rPr lang="en-US" altLang="ja-JP" smtClean="0"/>
              <a:pPr>
                <a:defRPr/>
              </a:pPr>
              <a:t>‹#›</a:t>
            </a:fld>
            <a:endParaRPr lang="en-US" altLang="ja-JP"/>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869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F64BB8A2-2AD2-4C02-918C-F395EDC399F2}"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6B861D8-87EE-4CCA-A2F6-BFE1727D7404}" type="slidenum">
              <a:rPr lang="en-US" altLang="ja-JP" smtClean="0"/>
              <a:pPr>
                <a:defRPr/>
              </a:pPr>
              <a:t>‹#›</a:t>
            </a:fld>
            <a:endParaRPr lang="en-US" altLang="ja-JP"/>
          </a:p>
        </p:txBody>
      </p:sp>
    </p:spTree>
    <p:extLst>
      <p:ext uri="{BB962C8B-B14F-4D97-AF65-F5344CB8AC3E}">
        <p14:creationId xmlns:p14="http://schemas.microsoft.com/office/powerpoint/2010/main" val="2621026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5E382422-17BC-4989-8499-EDE82826379E}"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F24901DC-E092-470C-840A-7FA858A46C52}" type="slidenum">
              <a:rPr lang="en-US" altLang="ja-JP" smtClean="0"/>
              <a:pPr>
                <a:defRPr/>
              </a:pPr>
              <a:t>‹#›</a:t>
            </a:fld>
            <a:endParaRPr lang="en-US" altLang="ja-JP"/>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5449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B3FEA84E-AECF-48A1-A9B1-172A5ADCB88A}"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3389087A-1361-41C3-8C4B-9F2001466F7B}" type="slidenum">
              <a:rPr lang="en-US" altLang="ja-JP" smtClean="0"/>
              <a:pPr>
                <a:defRPr/>
              </a:pPr>
              <a:t>‹#›</a:t>
            </a:fld>
            <a:endParaRPr lang="en-US" altLang="ja-JP"/>
          </a:p>
        </p:txBody>
      </p:sp>
    </p:spTree>
    <p:extLst>
      <p:ext uri="{BB962C8B-B14F-4D97-AF65-F5344CB8AC3E}">
        <p14:creationId xmlns:p14="http://schemas.microsoft.com/office/powerpoint/2010/main" val="409412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fld id="{E7022EB4-F7DE-4323-BE59-04506C0060CC}"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1E5D066-F03A-46D8-8352-B58F6D2F4526}" type="slidenum">
              <a:rPr lang="en-US" altLang="ja-JP" smtClean="0"/>
              <a:pPr>
                <a:defRPr/>
              </a:pPr>
              <a:t>‹#›</a:t>
            </a:fld>
            <a:endParaRPr lang="en-US" altLang="ja-JP"/>
          </a:p>
        </p:txBody>
      </p:sp>
    </p:spTree>
    <p:extLst>
      <p:ext uri="{BB962C8B-B14F-4D97-AF65-F5344CB8AC3E}">
        <p14:creationId xmlns:p14="http://schemas.microsoft.com/office/powerpoint/2010/main" val="344118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fld id="{66385A85-E94A-498C-AA6A-474670B88FE9}"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30D5F98-B56C-47A0-8DAA-AF099D6A35E8}" type="slidenum">
              <a:rPr lang="en-US" altLang="ja-JP" smtClean="0"/>
              <a:pPr>
                <a:defRPr/>
              </a:pPr>
              <a:t>‹#›</a:t>
            </a:fld>
            <a:endParaRPr lang="en-US" altLang="ja-JP"/>
          </a:p>
        </p:txBody>
      </p:sp>
    </p:spTree>
    <p:extLst>
      <p:ext uri="{BB962C8B-B14F-4D97-AF65-F5344CB8AC3E}">
        <p14:creationId xmlns:p14="http://schemas.microsoft.com/office/powerpoint/2010/main" val="1858265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pic>
        <p:nvPicPr>
          <p:cNvPr id="3" name="Picture 2" descr="特定非営利活動法人日本肺癌学会">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567" y="6370638"/>
            <a:ext cx="2508251"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914400" y="2130426"/>
            <a:ext cx="10363200" cy="1470025"/>
          </a:xfr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070391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pic>
        <p:nvPicPr>
          <p:cNvPr id="3" name="Picture 2" descr="特定非営利活動法人日本肺癌学会">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567" y="6370638"/>
            <a:ext cx="2508251"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914400" y="2130426"/>
            <a:ext cx="10363200" cy="1470025"/>
          </a:xfr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64080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fld id="{FBBEAFE0-8D20-430F-9881-9D52DF6A3E25}"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B9C96A2-4ADA-4880-A30B-BC73CC6E9A3F}" type="slidenum">
              <a:rPr lang="en-US" altLang="ja-JP" smtClean="0"/>
              <a:pPr>
                <a:defRPr/>
              </a:pPr>
              <a:t>‹#›</a:t>
            </a:fld>
            <a:endParaRPr lang="en-US" altLang="ja-JP"/>
          </a:p>
        </p:txBody>
      </p:sp>
    </p:spTree>
    <p:extLst>
      <p:ext uri="{BB962C8B-B14F-4D97-AF65-F5344CB8AC3E}">
        <p14:creationId xmlns:p14="http://schemas.microsoft.com/office/powerpoint/2010/main" val="299541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50FCF966-2C92-46DA-8A34-FC0CA97F557A}"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DF3C79ED-2CFF-48FD-8789-446935440F9F}" type="slidenum">
              <a:rPr lang="en-US" altLang="ja-JP" smtClean="0"/>
              <a:pPr>
                <a:defRPr/>
              </a:pPr>
              <a:t>‹#›</a:t>
            </a:fld>
            <a:endParaRPr lang="en-US" altLang="ja-JP"/>
          </a:p>
        </p:txBody>
      </p:sp>
    </p:spTree>
    <p:extLst>
      <p:ext uri="{BB962C8B-B14F-4D97-AF65-F5344CB8AC3E}">
        <p14:creationId xmlns:p14="http://schemas.microsoft.com/office/powerpoint/2010/main" val="131637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a:defRPr/>
            </a:pPr>
            <a:fld id="{A9076C74-0BA3-491B-9DDB-B7B99263423A}" type="datetimeFigureOut">
              <a:rPr lang="en-US" altLang="ja-JP" smtClean="0"/>
              <a:pPr>
                <a:defRPr/>
              </a:pPr>
              <a:t>3/29/2016</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FEB87410-3BEF-41F8-BC5A-2F79319A8638}" type="slidenum">
              <a:rPr lang="en-US" altLang="ja-JP" smtClean="0"/>
              <a:pPr>
                <a:defRPr/>
              </a:pPr>
              <a:t>‹#›</a:t>
            </a:fld>
            <a:endParaRPr lang="en-US" altLang="ja-JP"/>
          </a:p>
        </p:txBody>
      </p:sp>
    </p:spTree>
    <p:extLst>
      <p:ext uri="{BB962C8B-B14F-4D97-AF65-F5344CB8AC3E}">
        <p14:creationId xmlns:p14="http://schemas.microsoft.com/office/powerpoint/2010/main" val="55433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fld id="{9D89E68E-51A6-41A8-BEDE-50FFFF66ECEB}" type="datetimeFigureOut">
              <a:rPr lang="en-US" altLang="ja-JP" smtClean="0"/>
              <a:pPr>
                <a:defRPr/>
              </a:pPr>
              <a:t>3/29/2016</a:t>
            </a:fld>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FF30F81C-514E-4CD4-8D88-0B170F7141AA}" type="slidenum">
              <a:rPr lang="en-US" altLang="ja-JP" smtClean="0"/>
              <a:pPr>
                <a:defRPr/>
              </a:pPr>
              <a:t>‹#›</a:t>
            </a:fld>
            <a:endParaRPr lang="en-US" altLang="ja-JP"/>
          </a:p>
        </p:txBody>
      </p:sp>
    </p:spTree>
    <p:extLst>
      <p:ext uri="{BB962C8B-B14F-4D97-AF65-F5344CB8AC3E}">
        <p14:creationId xmlns:p14="http://schemas.microsoft.com/office/powerpoint/2010/main" val="223855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fld id="{B7486A5C-F88A-40F6-AB52-C16C245B0827}" type="datetimeFigureOut">
              <a:rPr lang="en-US" altLang="ja-JP" smtClean="0"/>
              <a:pPr>
                <a:defRPr/>
              </a:pPr>
              <a:t>3/29/2016</a:t>
            </a:fld>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94CEC74D-98E3-4A71-96D4-D08F3E1165FE}" type="slidenum">
              <a:rPr lang="en-US" altLang="ja-JP" smtClean="0"/>
              <a:pPr>
                <a:defRPr/>
              </a:pPr>
              <a:t>‹#›</a:t>
            </a:fld>
            <a:endParaRPr lang="en-US" altLang="ja-JP"/>
          </a:p>
        </p:txBody>
      </p:sp>
    </p:spTree>
    <p:extLst>
      <p:ext uri="{BB962C8B-B14F-4D97-AF65-F5344CB8AC3E}">
        <p14:creationId xmlns:p14="http://schemas.microsoft.com/office/powerpoint/2010/main" val="94932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29A1CD-83A8-4606-914A-D823031E4C15}" type="datetimeFigureOut">
              <a:rPr lang="en-US" altLang="ja-JP" smtClean="0"/>
              <a:pPr>
                <a:defRPr/>
              </a:pPr>
              <a:t>3/29/2016</a:t>
            </a:fld>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1AB4B906-4BFC-4997-9001-D4C99594C1BA}" type="slidenum">
              <a:rPr lang="en-US" altLang="ja-JP" smtClean="0"/>
              <a:pPr>
                <a:defRPr/>
              </a:pPr>
              <a:t>‹#›</a:t>
            </a:fld>
            <a:endParaRPr lang="en-US" altLang="ja-JP"/>
          </a:p>
        </p:txBody>
      </p:sp>
    </p:spTree>
    <p:extLst>
      <p:ext uri="{BB962C8B-B14F-4D97-AF65-F5344CB8AC3E}">
        <p14:creationId xmlns:p14="http://schemas.microsoft.com/office/powerpoint/2010/main" val="109752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fld id="{6FB84C3B-B997-4D3A-9CEB-C73E09C9D445}" type="datetimeFigureOut">
              <a:rPr lang="en-US" altLang="ja-JP" smtClean="0"/>
              <a:pPr>
                <a:defRPr/>
              </a:pPr>
              <a:t>3/29/2016</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A0029C73-3AEB-480A-9ADE-02715CC97E3C}" type="slidenum">
              <a:rPr lang="en-US" altLang="ja-JP" smtClean="0"/>
              <a:pPr>
                <a:defRPr/>
              </a:pPr>
              <a:t>‹#›</a:t>
            </a:fld>
            <a:endParaRPr lang="en-US" altLang="ja-JP"/>
          </a:p>
        </p:txBody>
      </p:sp>
    </p:spTree>
    <p:extLst>
      <p:ext uri="{BB962C8B-B14F-4D97-AF65-F5344CB8AC3E}">
        <p14:creationId xmlns:p14="http://schemas.microsoft.com/office/powerpoint/2010/main" val="346701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fld id="{6CCB1996-CA49-4492-A2C3-BDCC6E3DB022}" type="datetimeFigureOut">
              <a:rPr lang="en-US" altLang="ja-JP" smtClean="0"/>
              <a:pPr>
                <a:defRPr/>
              </a:pPr>
              <a:t>3/29/2016</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1A34ADCB-A8D6-4F92-B097-941F18E8DBE4}" type="slidenum">
              <a:rPr lang="en-US" altLang="ja-JP" smtClean="0"/>
              <a:pPr>
                <a:defRPr/>
              </a:pPr>
              <a:t>‹#›</a:t>
            </a:fld>
            <a:endParaRPr lang="en-US" altLang="ja-JP"/>
          </a:p>
        </p:txBody>
      </p:sp>
    </p:spTree>
    <p:extLst>
      <p:ext uri="{BB962C8B-B14F-4D97-AF65-F5344CB8AC3E}">
        <p14:creationId xmlns:p14="http://schemas.microsoft.com/office/powerpoint/2010/main" val="120098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0271E71-FC17-4E1B-BD36-255120384D3C}" type="datetimeFigureOut">
              <a:rPr lang="en-US" altLang="ja-JP" smtClean="0"/>
              <a:pPr>
                <a:defRPr/>
              </a:pPr>
              <a:t>3/29/2016</a:t>
            </a:fld>
            <a:endParaRPr lang="en-US" altLang="ja-JP"/>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a:defRPr/>
            </a:pPr>
            <a:fld id="{8683346D-8FEF-4027-ACC9-C137B0223C76}" type="slidenum">
              <a:rPr lang="en-US" altLang="ja-JP" smtClean="0"/>
              <a:pPr>
                <a:defRPr/>
              </a:pPr>
              <a:t>‹#›</a:t>
            </a:fld>
            <a:endParaRPr lang="en-US" altLang="ja-JP"/>
          </a:p>
        </p:txBody>
      </p:sp>
      <p:grpSp>
        <p:nvGrpSpPr>
          <p:cNvPr id="18" name="グループ化 17"/>
          <p:cNvGrpSpPr/>
          <p:nvPr userDrawn="1"/>
        </p:nvGrpSpPr>
        <p:grpSpPr>
          <a:xfrm>
            <a:off x="6445046" y="5338914"/>
            <a:ext cx="5621544" cy="1356094"/>
            <a:chOff x="6445046" y="5338914"/>
            <a:chExt cx="5621544" cy="1356094"/>
          </a:xfrm>
        </p:grpSpPr>
        <p:sp>
          <p:nvSpPr>
            <p:cNvPr id="30" name="テキスト ボックス 29"/>
            <p:cNvSpPr txBox="1"/>
            <p:nvPr userDrawn="1"/>
          </p:nvSpPr>
          <p:spPr>
            <a:xfrm>
              <a:off x="6445046" y="6294898"/>
              <a:ext cx="3848510"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ja-JP" altLang="ja-JP" sz="2000" b="1" kern="1200" dirty="0" smtClean="0">
                  <a:solidFill>
                    <a:schemeClr val="tx1"/>
                  </a:solidFill>
                  <a:effectLst/>
                  <a:latin typeface="+mn-lt"/>
                  <a:ea typeface="+mn-ea"/>
                  <a:cs typeface="+mn-cs"/>
                </a:rPr>
                <a:t>山口県医師会　禁煙推進委員会</a:t>
              </a:r>
              <a:endParaRPr kumimoji="1" lang="ja-JP" altLang="en-US" sz="2000" b="1" dirty="0"/>
            </a:p>
          </p:txBody>
        </p:sp>
        <p:pic>
          <p:nvPicPr>
            <p:cNvPr id="31" name="図 3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187202" y="5338914"/>
              <a:ext cx="1879388" cy="1351641"/>
            </a:xfrm>
            <a:prstGeom prst="rect">
              <a:avLst/>
            </a:prstGeom>
          </p:spPr>
        </p:pic>
      </p:grpSp>
    </p:spTree>
    <p:extLst>
      <p:ext uri="{BB962C8B-B14F-4D97-AF65-F5344CB8AC3E}">
        <p14:creationId xmlns:p14="http://schemas.microsoft.com/office/powerpoint/2010/main" val="1819768205"/>
      </p:ext>
    </p:extLst>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 id="2147484676" r:id="rId12"/>
    <p:sldLayoutId id="2147484677" r:id="rId13"/>
    <p:sldLayoutId id="2147484678" r:id="rId14"/>
    <p:sldLayoutId id="2147484679" r:id="rId15"/>
    <p:sldLayoutId id="2147484680" r:id="rId16"/>
    <p:sldLayoutId id="2147484683" r:id="rId17"/>
    <p:sldLayoutId id="2147484684" r:id="rId18"/>
  </p:sldLayoutIdLst>
  <p:txStyles>
    <p:title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ja.wikipedia.org/wiki/%E6%B6%B2%E4%BD%93"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ja.wikipedia.org/wiki/%E7%94%BB%E5%83%8F:Nicotine_chemical_structure.png" TargetMode="External"/><Relationship Id="rId5" Type="http://schemas.openxmlformats.org/officeDocument/2006/relationships/hyperlink" Target="http://ja.wikipedia.org/wiki/%E3%82%BF%E3%83%90%E3%82%B3" TargetMode="External"/><Relationship Id="rId4" Type="http://schemas.openxmlformats.org/officeDocument/2006/relationships/hyperlink" Target="http://ja.wikipedia.org/wiki/%E5%8C%96%E5%AD%A6%E5%BC%8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62587" y="3659512"/>
            <a:ext cx="8596668" cy="1826581"/>
          </a:xfrm>
        </p:spPr>
        <p:txBody>
          <a:bodyPr/>
          <a:lstStyle/>
          <a:p>
            <a:r>
              <a:rPr lang="ja-JP" altLang="en-US" b="1" dirty="0">
                <a:solidFill>
                  <a:schemeClr val="accent6">
                    <a:lumMod val="75000"/>
                  </a:schemeClr>
                </a:solidFill>
                <a:latin typeface="+mn-ea"/>
                <a:ea typeface="+mn-ea"/>
              </a:rPr>
              <a:t>煙の広がり</a:t>
            </a:r>
            <a:br>
              <a:rPr lang="ja-JP" altLang="en-US" b="1" dirty="0">
                <a:solidFill>
                  <a:schemeClr val="accent6">
                    <a:lumMod val="75000"/>
                  </a:schemeClr>
                </a:solidFill>
                <a:latin typeface="+mn-ea"/>
                <a:ea typeface="+mn-ea"/>
              </a:rPr>
            </a:br>
            <a:endParaRPr kumimoji="1" lang="ja-JP" altLang="en-US" b="1" dirty="0">
              <a:solidFill>
                <a:schemeClr val="accent6">
                  <a:lumMod val="75000"/>
                </a:schemeClr>
              </a:solidFill>
              <a:latin typeface="+mn-ea"/>
              <a:ea typeface="+mn-ea"/>
            </a:endParaRPr>
          </a:p>
        </p:txBody>
      </p:sp>
      <p:sp>
        <p:nvSpPr>
          <p:cNvPr id="5122" name="スライド番号プレースホルダ 3"/>
          <p:cNvSpPr>
            <a:spLocks noGrp="1"/>
          </p:cNvSpPr>
          <p:nvPr>
            <p:ph type="sldNum" sz="quarter" idx="12"/>
          </p:nvPr>
        </p:nvSpPr>
        <p:spPr>
          <a:noFill/>
        </p:spPr>
        <p:txBody>
          <a:bodyPr/>
          <a:lstStyle/>
          <a:p>
            <a:fld id="{243D6703-BDD9-449F-9A0A-082822EC7D48}" type="slidenum">
              <a:rPr lang="en-US" altLang="ja-JP" smtClean="0"/>
              <a:pPr/>
              <a:t>1</a:t>
            </a:fld>
            <a:endParaRPr lang="en-US" altLang="ja-JP" smtClean="0"/>
          </a:p>
        </p:txBody>
      </p:sp>
    </p:spTree>
    <p:extLst>
      <p:ext uri="{BB962C8B-B14F-4D97-AF65-F5344CB8AC3E}">
        <p14:creationId xmlns:p14="http://schemas.microsoft.com/office/powerpoint/2010/main" val="2967178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8" name="Picture 2" descr="C:\Users\高野義久\1禁煙用\肺癌学会委員会活動\イラスト関係\1-3-4-8\7.jpg"/>
          <p:cNvPicPr>
            <a:picLocks noChangeAspect="1" noChangeArrowheads="1"/>
          </p:cNvPicPr>
          <p:nvPr/>
        </p:nvPicPr>
        <p:blipFill>
          <a:blip r:embed="rId3">
            <a:extLst>
              <a:ext uri="{28A0092B-C50C-407E-A947-70E740481C1C}">
                <a14:useLocalDpi xmlns:a14="http://schemas.microsoft.com/office/drawing/2010/main" val="0"/>
              </a:ext>
            </a:extLst>
          </a:blip>
          <a:srcRect l="9576" t="4582" r="2173" b="3848"/>
          <a:stretch>
            <a:fillRect/>
          </a:stretch>
        </p:blipFill>
        <p:spPr bwMode="auto">
          <a:xfrm>
            <a:off x="0" y="0"/>
            <a:ext cx="6770688"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939" name="タイトル 1"/>
          <p:cNvSpPr>
            <a:spLocks noGrp="1"/>
          </p:cNvSpPr>
          <p:nvPr>
            <p:ph type="ctrTitle"/>
          </p:nvPr>
        </p:nvSpPr>
        <p:spPr>
          <a:xfrm>
            <a:off x="4273634" y="156829"/>
            <a:ext cx="7772400" cy="793750"/>
          </a:xfrm>
        </p:spPr>
        <p:txBody>
          <a:bodyPr/>
          <a:lstStyle/>
          <a:p>
            <a:pPr eaLnBrk="1" hangingPunct="1"/>
            <a:r>
              <a:rPr lang="ja-JP" altLang="en-US" sz="4000" dirty="0">
                <a:latin typeface="ＭＳ ゴシック" pitchFamily="49" charset="-128"/>
                <a:ea typeface="ＭＳ ゴシック" pitchFamily="49" charset="-128"/>
              </a:rPr>
              <a:t>サードハンド・スモーク</a:t>
            </a:r>
            <a:endParaRPr lang="ja-JP" altLang="en-US" sz="28700" dirty="0">
              <a:latin typeface="ＭＳ ゴシック" pitchFamily="49" charset="-128"/>
              <a:ea typeface="ＭＳ ゴシック" pitchFamily="49" charset="-128"/>
            </a:endParaRPr>
          </a:p>
        </p:txBody>
      </p:sp>
      <p:sp>
        <p:nvSpPr>
          <p:cNvPr id="5" name="正方形/長方形 4"/>
          <p:cNvSpPr/>
          <p:nvPr/>
        </p:nvSpPr>
        <p:spPr>
          <a:xfrm>
            <a:off x="1524001" y="6289676"/>
            <a:ext cx="1908175" cy="568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295941" name="テキスト ボックス 2"/>
          <p:cNvSpPr txBox="1">
            <a:spLocks noChangeArrowheads="1"/>
          </p:cNvSpPr>
          <p:nvPr/>
        </p:nvSpPr>
        <p:spPr bwMode="auto">
          <a:xfrm>
            <a:off x="1973848" y="4450180"/>
            <a:ext cx="83629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2400" b="1" dirty="0">
                <a:solidFill>
                  <a:srgbClr val="000000"/>
                </a:solidFill>
                <a:latin typeface="ＭＳ ゴシック" pitchFamily="49" charset="-128"/>
                <a:ea typeface="ＭＳ ゴシック" pitchFamily="49" charset="-128"/>
              </a:rPr>
              <a:t>その時には喫煙をしていなくても、タバコを吸った屋内のじゅうたんや壁紙に付着・残留したタバコ煙の成分が、後に揮発・浮遊して起こる</a:t>
            </a:r>
            <a:r>
              <a:rPr lang="ja-JP" altLang="en-US" sz="2400" b="1" dirty="0">
                <a:solidFill>
                  <a:srgbClr val="FF0000"/>
                </a:solidFill>
                <a:latin typeface="ＭＳ ゴシック" pitchFamily="49" charset="-128"/>
                <a:ea typeface="ＭＳ ゴシック" pitchFamily="49" charset="-128"/>
              </a:rPr>
              <a:t>サードハンド・スモーク</a:t>
            </a:r>
            <a:r>
              <a:rPr lang="ja-JP" altLang="en-US" sz="2400" b="1" dirty="0">
                <a:solidFill>
                  <a:srgbClr val="000000"/>
                </a:solidFill>
                <a:latin typeface="ＭＳ ゴシック" pitchFamily="49" charset="-128"/>
                <a:ea typeface="ＭＳ ゴシック" pitchFamily="49" charset="-128"/>
              </a:rPr>
              <a:t>の害が提唱されている　　　　</a:t>
            </a:r>
            <a:r>
              <a:rPr lang="en-US" altLang="ja-JP" sz="1600" dirty="0" err="1">
                <a:solidFill>
                  <a:prstClr val="black"/>
                </a:solidFill>
                <a:latin typeface="ＭＳ ゴシック" pitchFamily="49" charset="-128"/>
                <a:ea typeface="ＭＳ ゴシック" pitchFamily="49" charset="-128"/>
              </a:rPr>
              <a:t>Winickoff</a:t>
            </a:r>
            <a:r>
              <a:rPr lang="en-US" altLang="ja-JP" sz="1600" dirty="0">
                <a:solidFill>
                  <a:prstClr val="black"/>
                </a:solidFill>
                <a:latin typeface="ＭＳ ゴシック" pitchFamily="49" charset="-128"/>
                <a:ea typeface="ＭＳ ゴシック" pitchFamily="49" charset="-128"/>
              </a:rPr>
              <a:t> JP, et al: Pediatrics 123:e74-79, 2009.</a:t>
            </a:r>
            <a:endParaRPr lang="ja-JP" altLang="en-US" sz="1600" dirty="0">
              <a:solidFill>
                <a:prstClr val="black"/>
              </a:solidFill>
              <a:latin typeface="ＭＳ ゴシック" pitchFamily="49" charset="-128"/>
              <a:ea typeface="ＭＳ ゴシック" pitchFamily="49" charset="-128"/>
            </a:endParaRPr>
          </a:p>
          <a:p>
            <a:pPr eaLnBrk="1" fontAlgn="base" hangingPunct="1">
              <a:spcBef>
                <a:spcPct val="0"/>
              </a:spcBef>
              <a:spcAft>
                <a:spcPct val="0"/>
              </a:spcAft>
              <a:buFontTx/>
              <a:buNone/>
            </a:pPr>
            <a:endParaRPr lang="en-US" altLang="ja-JP" sz="2400" b="1" dirty="0">
              <a:solidFill>
                <a:srgbClr val="000000"/>
              </a:solidFill>
              <a:latin typeface="ＭＳ ゴシック" pitchFamily="49" charset="-128"/>
              <a:ea typeface="ＭＳ ゴシック" pitchFamily="49" charset="-128"/>
            </a:endParaRPr>
          </a:p>
        </p:txBody>
      </p:sp>
      <p:sp>
        <p:nvSpPr>
          <p:cNvPr id="6" name="テキスト ボックス 5"/>
          <p:cNvSpPr txBox="1"/>
          <p:nvPr/>
        </p:nvSpPr>
        <p:spPr>
          <a:xfrm>
            <a:off x="2020529" y="6341807"/>
            <a:ext cx="3849329" cy="369332"/>
          </a:xfrm>
          <a:prstGeom prst="rect">
            <a:avLst/>
          </a:prstGeom>
          <a:noFill/>
        </p:spPr>
        <p:txBody>
          <a:bodyPr wrap="square" rtlCol="0">
            <a:spAutoFit/>
          </a:bodyPr>
          <a:lstStyle/>
          <a:p>
            <a:r>
              <a:rPr kumimoji="1" lang="ja-JP" altLang="en-US" b="1" dirty="0" smtClean="0">
                <a:solidFill>
                  <a:srgbClr val="002060"/>
                </a:solidFill>
              </a:rPr>
              <a:t>山口赤十字病院　國近尚美先生提供</a:t>
            </a:r>
            <a:endParaRPr kumimoji="1" lang="ja-JP" altLang="en-US" b="1" dirty="0">
              <a:solidFill>
                <a:srgbClr val="002060"/>
              </a:solidFill>
            </a:endParaRPr>
          </a:p>
        </p:txBody>
      </p:sp>
    </p:spTree>
    <p:extLst>
      <p:ext uri="{BB962C8B-B14F-4D97-AF65-F5344CB8AC3E}">
        <p14:creationId xmlns:p14="http://schemas.microsoft.com/office/powerpoint/2010/main" val="3268005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3"/>
          <p:cNvSpPr>
            <a:spLocks noGrp="1"/>
          </p:cNvSpPr>
          <p:nvPr>
            <p:ph type="title"/>
          </p:nvPr>
        </p:nvSpPr>
        <p:spPr>
          <a:xfrm>
            <a:off x="2285999" y="226143"/>
            <a:ext cx="5616402" cy="879987"/>
          </a:xfrm>
        </p:spPr>
        <p:txBody>
          <a:bodyPr>
            <a:normAutofit/>
          </a:bodyPr>
          <a:lstStyle/>
          <a:p>
            <a:pPr algn="ctr" eaLnBrk="1" hangingPunct="1"/>
            <a:r>
              <a:rPr lang="ja-JP" altLang="en-US" sz="4800" b="1" dirty="0" smtClean="0">
                <a:solidFill>
                  <a:schemeClr val="tx1"/>
                </a:solidFill>
              </a:rPr>
              <a:t>受動喫煙検証実験</a:t>
            </a:r>
            <a:endParaRPr lang="ja-JP" altLang="en-US" sz="4800" dirty="0" smtClean="0"/>
          </a:p>
        </p:txBody>
      </p:sp>
      <p:pic>
        <p:nvPicPr>
          <p:cNvPr id="3" name="煙の広がり">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257066" y="1083956"/>
            <a:ext cx="7255643" cy="4836435"/>
          </a:xfrm>
        </p:spPr>
      </p:pic>
      <p:sp>
        <p:nvSpPr>
          <p:cNvPr id="4" name="テキスト ボックス 3"/>
          <p:cNvSpPr txBox="1"/>
          <p:nvPr/>
        </p:nvSpPr>
        <p:spPr>
          <a:xfrm>
            <a:off x="2927048" y="6352993"/>
            <a:ext cx="3254886" cy="369332"/>
          </a:xfrm>
          <a:prstGeom prst="rect">
            <a:avLst/>
          </a:prstGeom>
          <a:solidFill>
            <a:srgbClr val="FFFF00"/>
          </a:solidFill>
        </p:spPr>
        <p:txBody>
          <a:bodyPr wrap="square" rtlCol="0">
            <a:spAutoFit/>
          </a:bodyPr>
          <a:lstStyle/>
          <a:p>
            <a:pPr algn="ctr"/>
            <a:r>
              <a:rPr kumimoji="1" lang="ja-JP" altLang="en-US" b="1" dirty="0" smtClean="0"/>
              <a:t>宮崎県：野田隆先生より寄贈</a:t>
            </a:r>
            <a:endParaRPr kumimoji="1" lang="ja-JP" altLang="en-US" b="1" dirty="0"/>
          </a:p>
        </p:txBody>
      </p:sp>
    </p:spTree>
    <p:extLst>
      <p:ext uri="{BB962C8B-B14F-4D97-AF65-F5344CB8AC3E}">
        <p14:creationId xmlns:p14="http://schemas.microsoft.com/office/powerpoint/2010/main" val="6781042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日付プレースホルダ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a:spcBef>
                <a:spcPct val="0"/>
              </a:spcBef>
              <a:buClrTx/>
              <a:buSzTx/>
              <a:buFontTx/>
              <a:buNone/>
            </a:pPr>
            <a:r>
              <a:rPr kumimoji="0" lang="en-US" altLang="ja-JP" smtClean="0">
                <a:solidFill>
                  <a:srgbClr val="898989"/>
                </a:solidFill>
                <a:ea typeface="メイリオ" panose="020B0604030504040204" pitchFamily="50" charset="-128"/>
              </a:rPr>
              <a:t>2009/6/</a:t>
            </a:r>
            <a:r>
              <a:rPr kumimoji="0" lang="ja-JP" altLang="en-US" smtClean="0">
                <a:solidFill>
                  <a:srgbClr val="898989"/>
                </a:solidFill>
                <a:ea typeface="メイリオ" panose="020B0604030504040204" pitchFamily="50" charset="-128"/>
              </a:rPr>
              <a:t>２０</a:t>
            </a:r>
            <a:endParaRPr kumimoji="0" lang="en-US" altLang="ja-JP" smtClean="0">
              <a:solidFill>
                <a:srgbClr val="898989"/>
              </a:solidFill>
              <a:ea typeface="メイリオ" panose="020B0604030504040204" pitchFamily="50" charset="-128"/>
            </a:endParaRPr>
          </a:p>
        </p:txBody>
      </p:sp>
      <p:sp>
        <p:nvSpPr>
          <p:cNvPr id="48131" name="フッター プレースホルダ 4"/>
          <p:cNvSpPr>
            <a:spLocks noGrp="1"/>
          </p:cNvSpPr>
          <p:nvPr>
            <p:ph type="ftr" sz="quarter" idx="11"/>
          </p:nvPr>
        </p:nvSpPr>
        <p:spPr bwMode="auto">
          <a:xfrm>
            <a:off x="201846" y="5529298"/>
            <a:ext cx="1882986" cy="4508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a:spcBef>
                <a:spcPct val="0"/>
              </a:spcBef>
              <a:buClrTx/>
              <a:buSzTx/>
              <a:buFontTx/>
              <a:buNone/>
            </a:pPr>
            <a:r>
              <a:rPr kumimoji="0" lang="ja-JP" altLang="en-US" dirty="0" smtClean="0">
                <a:solidFill>
                  <a:srgbClr val="898989"/>
                </a:solidFill>
                <a:ea typeface="メイリオ" panose="020B0604030504040204" pitchFamily="50" charset="-128"/>
              </a:rPr>
              <a:t>第</a:t>
            </a:r>
            <a:r>
              <a:rPr kumimoji="0" lang="en-US" altLang="ja-JP" dirty="0" smtClean="0">
                <a:solidFill>
                  <a:srgbClr val="898989"/>
                </a:solidFill>
                <a:ea typeface="メイリオ" panose="020B0604030504040204" pitchFamily="50" charset="-128"/>
              </a:rPr>
              <a:t>11</a:t>
            </a:r>
            <a:r>
              <a:rPr kumimoji="0" lang="ja-JP" altLang="en-US" dirty="0" smtClean="0">
                <a:solidFill>
                  <a:srgbClr val="898989"/>
                </a:solidFill>
                <a:ea typeface="メイリオ" panose="020B0604030504040204" pitchFamily="50" charset="-128"/>
              </a:rPr>
              <a:t>回健康づくりセミナー</a:t>
            </a:r>
            <a:endParaRPr kumimoji="0" lang="en-US" altLang="ja-JP" dirty="0" smtClean="0">
              <a:solidFill>
                <a:srgbClr val="898989"/>
              </a:solidFill>
              <a:ea typeface="メイリオ" panose="020B0604030504040204" pitchFamily="50" charset="-128"/>
            </a:endParaRPr>
          </a:p>
        </p:txBody>
      </p:sp>
      <p:sp>
        <p:nvSpPr>
          <p:cNvPr id="48132"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a:spcBef>
                <a:spcPct val="0"/>
              </a:spcBef>
              <a:buClrTx/>
              <a:buSzTx/>
              <a:buFontTx/>
              <a:buNone/>
            </a:pPr>
            <a:fld id="{4B8E9123-0A27-43C5-B1D7-A30A80925ABE}" type="slidenum">
              <a:rPr kumimoji="0" lang="en-US" altLang="ja-JP" smtClean="0">
                <a:solidFill>
                  <a:srgbClr val="898989"/>
                </a:solidFill>
                <a:ea typeface="メイリオ" panose="020B0604030504040204" pitchFamily="50" charset="-128"/>
              </a:rPr>
              <a:pPr>
                <a:spcBef>
                  <a:spcPct val="0"/>
                </a:spcBef>
                <a:buClrTx/>
                <a:buSzTx/>
                <a:buFontTx/>
                <a:buNone/>
              </a:pPr>
              <a:t>3</a:t>
            </a:fld>
            <a:endParaRPr kumimoji="0" lang="en-US" altLang="ja-JP" smtClean="0">
              <a:solidFill>
                <a:srgbClr val="898989"/>
              </a:solidFill>
              <a:ea typeface="メイリオ" panose="020B0604030504040204" pitchFamily="50" charset="-128"/>
            </a:endParaRPr>
          </a:p>
        </p:txBody>
      </p:sp>
      <p:sp>
        <p:nvSpPr>
          <p:cNvPr id="48133" name="Rectangle 2"/>
          <p:cNvSpPr>
            <a:spLocks noChangeArrowheads="1"/>
          </p:cNvSpPr>
          <p:nvPr/>
        </p:nvSpPr>
        <p:spPr bwMode="auto">
          <a:xfrm>
            <a:off x="1524000" y="214313"/>
            <a:ext cx="9144000" cy="1295400"/>
          </a:xfrm>
          <a:prstGeom prst="rect">
            <a:avLst/>
          </a:prstGeom>
          <a:solidFill>
            <a:schemeClr val="bg2"/>
          </a:solidFill>
          <a:ln w="12700">
            <a:solidFill>
              <a:schemeClr val="tx1"/>
            </a:solidFill>
            <a:miter lim="800000"/>
            <a:headEnd/>
            <a:tailEnd/>
          </a:ln>
        </p:spPr>
        <p:txBody>
          <a:bodyPr lIns="90487" tIns="44450" rIns="90487" bIns="44450" anchor="ct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sz="5400" b="1" dirty="0">
                <a:solidFill>
                  <a:srgbClr val="000000"/>
                </a:solidFill>
                <a:latin typeface="Osaka"/>
                <a:ea typeface="Osaka"/>
                <a:cs typeface="Osaka"/>
              </a:rPr>
              <a:t>タバコ１本から発生するヤニ</a:t>
            </a:r>
          </a:p>
        </p:txBody>
      </p:sp>
      <p:sp>
        <p:nvSpPr>
          <p:cNvPr id="48134" name="Rectangle 3"/>
          <p:cNvSpPr>
            <a:spLocks noChangeArrowheads="1"/>
          </p:cNvSpPr>
          <p:nvPr/>
        </p:nvSpPr>
        <p:spPr bwMode="auto">
          <a:xfrm>
            <a:off x="2795588" y="3886200"/>
            <a:ext cx="568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endParaRPr lang="ja-JP" altLang="en-US">
              <a:solidFill>
                <a:srgbClr val="000000"/>
              </a:solidFill>
              <a:latin typeface="Calibri" panose="020F0502020204030204" pitchFamily="34" charset="0"/>
              <a:ea typeface="ＭＳ Ｐゴシック" panose="020B0600070205080204" pitchFamily="50" charset="-128"/>
            </a:endParaRPr>
          </a:p>
        </p:txBody>
      </p:sp>
      <p:pic>
        <p:nvPicPr>
          <p:cNvPr id="4813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273" y="1861058"/>
            <a:ext cx="8116887"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8136" name="Line 5"/>
          <p:cNvSpPr>
            <a:spLocks noChangeShapeType="1"/>
          </p:cNvSpPr>
          <p:nvPr/>
        </p:nvSpPr>
        <p:spPr bwMode="auto">
          <a:xfrm>
            <a:off x="4681538" y="6629400"/>
            <a:ext cx="2828925" cy="0"/>
          </a:xfrm>
          <a:prstGeom prst="line">
            <a:avLst/>
          </a:prstGeom>
          <a:noFill/>
          <a:ln w="762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8137" name="Rectangle 6"/>
          <p:cNvSpPr>
            <a:spLocks noChangeArrowheads="1"/>
          </p:cNvSpPr>
          <p:nvPr/>
        </p:nvSpPr>
        <p:spPr bwMode="auto">
          <a:xfrm>
            <a:off x="5087938" y="5805488"/>
            <a:ext cx="2303462" cy="711200"/>
          </a:xfrm>
          <a:prstGeom prst="rect">
            <a:avLst/>
          </a:prstGeom>
          <a:solidFill>
            <a:schemeClr val="bg2"/>
          </a:solidFill>
          <a:ln w="12700">
            <a:solidFill>
              <a:schemeClr val="tx2"/>
            </a:solidFill>
            <a:miter lim="800000"/>
            <a:headEnd/>
            <a:tailEnd/>
          </a:ln>
        </p:spPr>
        <p:txBody>
          <a:bodyPr lIns="90487" tIns="44450" rIns="90487" bIns="44450">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en-US" altLang="ja-JP" sz="4000" b="1">
                <a:solidFill>
                  <a:srgbClr val="1F497D"/>
                </a:solidFill>
                <a:latin typeface="Helvetica" panose="020B0604020202020204" pitchFamily="34" charset="0"/>
                <a:ea typeface="Osaka"/>
                <a:cs typeface="Osaka"/>
              </a:rPr>
              <a:t>50</a:t>
            </a:r>
            <a:r>
              <a:rPr lang="ja-JP" altLang="en-US" sz="4000" b="1">
                <a:solidFill>
                  <a:srgbClr val="1F497D"/>
                </a:solidFill>
                <a:latin typeface="Helvetica" panose="020B0604020202020204" pitchFamily="34" charset="0"/>
                <a:ea typeface="Osaka"/>
                <a:cs typeface="Osaka"/>
              </a:rPr>
              <a:t>ｍｍ</a:t>
            </a:r>
          </a:p>
        </p:txBody>
      </p:sp>
      <p:sp>
        <p:nvSpPr>
          <p:cNvPr id="48138" name="Rectangle 7"/>
          <p:cNvSpPr>
            <a:spLocks noChangeArrowheads="1"/>
          </p:cNvSpPr>
          <p:nvPr/>
        </p:nvSpPr>
        <p:spPr bwMode="auto">
          <a:xfrm>
            <a:off x="1809750" y="1800225"/>
            <a:ext cx="3929063" cy="582613"/>
          </a:xfrm>
          <a:prstGeom prst="rect">
            <a:avLst/>
          </a:prstGeom>
          <a:solidFill>
            <a:schemeClr val="bg2"/>
          </a:solidFill>
          <a:ln w="12700">
            <a:solidFill>
              <a:schemeClr val="tx1"/>
            </a:solidFill>
            <a:miter lim="800000"/>
            <a:headEnd/>
            <a:tailEnd/>
          </a:ln>
        </p:spPr>
        <p:txBody>
          <a:bodyPr lIns="90487" tIns="44450" rIns="90487" bIns="44450">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sz="3200">
                <a:solidFill>
                  <a:srgbClr val="000000"/>
                </a:solidFill>
                <a:latin typeface="Osaka"/>
                <a:ea typeface="Osaka"/>
                <a:cs typeface="Osaka"/>
              </a:rPr>
              <a:t>使用前のフィルター</a:t>
            </a:r>
          </a:p>
        </p:txBody>
      </p:sp>
      <p:sp>
        <p:nvSpPr>
          <p:cNvPr id="48139" name="Rectangle 8"/>
          <p:cNvSpPr>
            <a:spLocks noChangeArrowheads="1"/>
          </p:cNvSpPr>
          <p:nvPr/>
        </p:nvSpPr>
        <p:spPr bwMode="auto">
          <a:xfrm>
            <a:off x="6624638" y="1800225"/>
            <a:ext cx="3543300" cy="582613"/>
          </a:xfrm>
          <a:prstGeom prst="rect">
            <a:avLst/>
          </a:prstGeom>
          <a:solidFill>
            <a:schemeClr val="bg2"/>
          </a:solidFill>
          <a:ln w="12700">
            <a:solidFill>
              <a:schemeClr val="tx1"/>
            </a:solidFill>
            <a:miter lim="800000"/>
            <a:headEnd/>
            <a:tailEnd/>
          </a:ln>
        </p:spPr>
        <p:txBody>
          <a:bodyPr lIns="90487" tIns="44450" rIns="90487" bIns="44450">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sz="3200">
                <a:solidFill>
                  <a:srgbClr val="000000"/>
                </a:solidFill>
                <a:latin typeface="Osaka"/>
                <a:ea typeface="Osaka"/>
                <a:cs typeface="Osaka"/>
              </a:rPr>
              <a:t>たばこの煙吸着後</a:t>
            </a:r>
          </a:p>
        </p:txBody>
      </p:sp>
      <p:sp>
        <p:nvSpPr>
          <p:cNvPr id="14" name="テキスト ボックス 13"/>
          <p:cNvSpPr txBox="1"/>
          <p:nvPr/>
        </p:nvSpPr>
        <p:spPr>
          <a:xfrm>
            <a:off x="219456" y="6298129"/>
            <a:ext cx="3254886" cy="369332"/>
          </a:xfrm>
          <a:prstGeom prst="rect">
            <a:avLst/>
          </a:prstGeom>
          <a:solidFill>
            <a:srgbClr val="FFFF00"/>
          </a:solidFill>
        </p:spPr>
        <p:txBody>
          <a:bodyPr wrap="square" rtlCol="0">
            <a:spAutoFit/>
          </a:bodyPr>
          <a:lstStyle/>
          <a:p>
            <a:pPr algn="ctr"/>
            <a:r>
              <a:rPr kumimoji="1" lang="ja-JP" altLang="en-US" b="1" dirty="0" smtClean="0"/>
              <a:t>宮崎県：野田隆先生より寄贈</a:t>
            </a:r>
            <a:endParaRPr kumimoji="1" lang="ja-JP" altLang="en-US"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806675" y="486383"/>
            <a:ext cx="5496848" cy="1307636"/>
          </a:xfrm>
        </p:spPr>
        <p:txBody>
          <a:bodyPr/>
          <a:lstStyle/>
          <a:p>
            <a:pPr eaLnBrk="1" hangingPunct="1"/>
            <a:r>
              <a:rPr lang="ja-JP" altLang="en-US" b="1" dirty="0" smtClean="0"/>
              <a:t>ニコチンとは？</a:t>
            </a:r>
          </a:p>
        </p:txBody>
      </p:sp>
      <p:sp>
        <p:nvSpPr>
          <p:cNvPr id="56323" name="Rectangle 3"/>
          <p:cNvSpPr>
            <a:spLocks noGrp="1" noChangeArrowheads="1"/>
          </p:cNvSpPr>
          <p:nvPr>
            <p:ph type="subTitle" idx="1"/>
          </p:nvPr>
        </p:nvSpPr>
        <p:spPr>
          <a:xfrm>
            <a:off x="513348" y="2661717"/>
            <a:ext cx="6737643" cy="3610747"/>
          </a:xfrm>
        </p:spPr>
        <p:txBody>
          <a:bodyPr>
            <a:normAutofit/>
          </a:bodyPr>
          <a:lstStyle/>
          <a:p>
            <a:pPr algn="l" eaLnBrk="1" hangingPunct="1">
              <a:lnSpc>
                <a:spcPct val="90000"/>
              </a:lnSpc>
            </a:pPr>
            <a:r>
              <a:rPr lang="ja-JP" altLang="en-US" sz="2400" b="1" dirty="0" smtClean="0">
                <a:solidFill>
                  <a:schemeClr val="tx1"/>
                </a:solidFill>
                <a:latin typeface="+mn-ea"/>
              </a:rPr>
              <a:t>揮発性がある無色の油状</a:t>
            </a:r>
            <a:r>
              <a:rPr lang="ja-JP" altLang="en-US" sz="2400" b="1" dirty="0" smtClean="0">
                <a:latin typeface="+mn-ea"/>
                <a:hlinkClick r:id="rId3" tooltip="液体"/>
              </a:rPr>
              <a:t>液体</a:t>
            </a:r>
            <a:r>
              <a:rPr lang="ja-JP" altLang="en-US" sz="2400" b="1" dirty="0" smtClean="0">
                <a:solidFill>
                  <a:schemeClr val="tx1"/>
                </a:solidFill>
                <a:latin typeface="+mn-ea"/>
              </a:rPr>
              <a:t>で、</a:t>
            </a:r>
            <a:r>
              <a:rPr lang="ja-JP" altLang="en-US" sz="2400" b="1" dirty="0" smtClean="0">
                <a:latin typeface="+mn-ea"/>
                <a:hlinkClick r:id="rId4" tooltip="化学式"/>
              </a:rPr>
              <a:t>化学式</a:t>
            </a:r>
            <a:r>
              <a:rPr lang="ja-JP" altLang="en-US" sz="2400" b="1" dirty="0" smtClean="0">
                <a:solidFill>
                  <a:schemeClr val="tx1"/>
                </a:solidFill>
                <a:latin typeface="+mn-ea"/>
              </a:rPr>
              <a:t>は</a:t>
            </a:r>
            <a:r>
              <a:rPr lang="ja-JP" altLang="en-US" sz="2400" b="1" dirty="0" smtClean="0">
                <a:latin typeface="+mn-ea"/>
              </a:rPr>
              <a:t> </a:t>
            </a:r>
            <a:r>
              <a:rPr lang="en-US" altLang="ja-JP" sz="2400" b="1" dirty="0" smtClean="0">
                <a:solidFill>
                  <a:schemeClr val="tx1"/>
                </a:solidFill>
                <a:latin typeface="+mn-ea"/>
              </a:rPr>
              <a:t>C10H14N2</a:t>
            </a:r>
            <a:r>
              <a:rPr lang="ja-JP" altLang="en-US" sz="2400" b="1" dirty="0" err="1" smtClean="0">
                <a:solidFill>
                  <a:schemeClr val="tx1"/>
                </a:solidFill>
                <a:latin typeface="+mn-ea"/>
              </a:rPr>
              <a:t>。</a:t>
            </a:r>
            <a:endParaRPr lang="en-US" altLang="ja-JP" sz="2400" b="1" dirty="0" smtClean="0">
              <a:solidFill>
                <a:schemeClr val="tx1"/>
              </a:solidFill>
              <a:latin typeface="+mn-ea"/>
            </a:endParaRPr>
          </a:p>
          <a:p>
            <a:pPr algn="l" eaLnBrk="1" hangingPunct="1">
              <a:lnSpc>
                <a:spcPct val="90000"/>
              </a:lnSpc>
            </a:pPr>
            <a:r>
              <a:rPr lang="ja-JP" altLang="en-US" sz="2400" b="1" dirty="0" smtClean="0">
                <a:solidFill>
                  <a:schemeClr val="tx1"/>
                </a:solidFill>
                <a:latin typeface="+mn-ea"/>
              </a:rPr>
              <a:t>主に</a:t>
            </a:r>
            <a:r>
              <a:rPr lang="ja-JP" altLang="en-US" sz="2400" b="1" dirty="0" smtClean="0">
                <a:latin typeface="+mn-ea"/>
                <a:hlinkClick r:id="rId5" tooltip="タバコ"/>
              </a:rPr>
              <a:t>タバコ</a:t>
            </a:r>
            <a:r>
              <a:rPr lang="ja-JP" altLang="en-US" sz="2400" b="1" dirty="0" smtClean="0">
                <a:solidFill>
                  <a:schemeClr val="tx1"/>
                </a:solidFill>
                <a:latin typeface="+mn-ea"/>
              </a:rPr>
              <a:t>の葉に含まれる。 </a:t>
            </a:r>
          </a:p>
          <a:p>
            <a:pPr algn="l" eaLnBrk="1" hangingPunct="1">
              <a:lnSpc>
                <a:spcPct val="90000"/>
              </a:lnSpc>
            </a:pPr>
            <a:r>
              <a:rPr lang="zh-TW" altLang="en-US" sz="2400" b="1" dirty="0" smtClean="0">
                <a:solidFill>
                  <a:schemeClr val="tx1"/>
                </a:solidFill>
                <a:latin typeface="+mn-ea"/>
              </a:rPr>
              <a:t>医薬用外毒物　　第３石油類　</a:t>
            </a:r>
            <a:endParaRPr lang="zh-TW" altLang="ja-JP" sz="2400" b="1" dirty="0" smtClean="0">
              <a:solidFill>
                <a:schemeClr val="tx1"/>
              </a:solidFill>
              <a:latin typeface="+mn-ea"/>
            </a:endParaRPr>
          </a:p>
          <a:p>
            <a:pPr algn="l" eaLnBrk="1" hangingPunct="1">
              <a:lnSpc>
                <a:spcPct val="90000"/>
              </a:lnSpc>
            </a:pPr>
            <a:r>
              <a:rPr lang="zh-TW" altLang="en-US" sz="2400" b="1" dirty="0" smtClean="0">
                <a:solidFill>
                  <a:schemeClr val="tx1"/>
                </a:solidFill>
                <a:latin typeface="+mn-ea"/>
              </a:rPr>
              <a:t>危険等級　</a:t>
            </a:r>
            <a:r>
              <a:rPr lang="en-US" altLang="zh-TW" sz="2400" b="1" dirty="0" smtClean="0">
                <a:solidFill>
                  <a:schemeClr val="tx1"/>
                </a:solidFill>
                <a:latin typeface="+mn-ea"/>
              </a:rPr>
              <a:t>III</a:t>
            </a:r>
            <a:r>
              <a:rPr lang="zh-TW" altLang="en-US" sz="2400" b="1" dirty="0" smtClean="0">
                <a:solidFill>
                  <a:schemeClr val="tx1"/>
                </a:solidFill>
                <a:latin typeface="+mn-ea"/>
              </a:rPr>
              <a:t>　　火気厳禁</a:t>
            </a:r>
            <a:endParaRPr lang="zh-TW" altLang="ja-JP" sz="2400" b="1" dirty="0" smtClean="0">
              <a:solidFill>
                <a:schemeClr val="tx1"/>
              </a:solidFill>
              <a:latin typeface="+mn-ea"/>
            </a:endParaRPr>
          </a:p>
          <a:p>
            <a:pPr algn="l" eaLnBrk="1" hangingPunct="1">
              <a:lnSpc>
                <a:spcPct val="90000"/>
              </a:lnSpc>
            </a:pPr>
            <a:r>
              <a:rPr lang="zh-CN" altLang="en-US" sz="2400" b="1" dirty="0" smtClean="0">
                <a:solidFill>
                  <a:schemeClr val="tx1"/>
                </a:solidFill>
                <a:latin typeface="+mn-ea"/>
                <a:cs typeface="华文新魏"/>
              </a:rPr>
              <a:t>沸点 </a:t>
            </a:r>
            <a:r>
              <a:rPr lang="en-US" altLang="zh-CN" sz="2400" b="1" dirty="0" smtClean="0">
                <a:solidFill>
                  <a:schemeClr val="tx1"/>
                </a:solidFill>
                <a:latin typeface="+mn-ea"/>
                <a:cs typeface="华文新魏"/>
              </a:rPr>
              <a:t>: </a:t>
            </a:r>
            <a:r>
              <a:rPr lang="zh-CN" altLang="en-US" sz="2400" b="1" dirty="0" smtClean="0">
                <a:solidFill>
                  <a:schemeClr val="tx1"/>
                </a:solidFill>
                <a:latin typeface="+mn-ea"/>
                <a:cs typeface="华文新魏"/>
              </a:rPr>
              <a:t> </a:t>
            </a:r>
            <a:r>
              <a:rPr lang="en-US" altLang="zh-CN" sz="2400" b="1" dirty="0" smtClean="0">
                <a:solidFill>
                  <a:schemeClr val="tx1"/>
                </a:solidFill>
                <a:latin typeface="+mn-ea"/>
                <a:cs typeface="华文新魏"/>
              </a:rPr>
              <a:t>247℃</a:t>
            </a:r>
            <a:r>
              <a:rPr lang="zh-CN" altLang="en-US" sz="2400" b="1" dirty="0" smtClean="0">
                <a:solidFill>
                  <a:schemeClr val="tx1"/>
                </a:solidFill>
                <a:latin typeface="+mn-ea"/>
                <a:cs typeface="华文新魏"/>
              </a:rPr>
              <a:t>　  引火点 </a:t>
            </a:r>
            <a:r>
              <a:rPr lang="en-US" altLang="zh-CN" sz="2400" b="1" dirty="0" smtClean="0">
                <a:solidFill>
                  <a:schemeClr val="tx1"/>
                </a:solidFill>
                <a:latin typeface="+mn-ea"/>
                <a:cs typeface="华文新魏"/>
              </a:rPr>
              <a:t>:  101℃</a:t>
            </a:r>
          </a:p>
          <a:p>
            <a:pPr algn="l" eaLnBrk="1" hangingPunct="1">
              <a:lnSpc>
                <a:spcPct val="90000"/>
              </a:lnSpc>
            </a:pPr>
            <a:r>
              <a:rPr lang="zh-CN" altLang="en-US" sz="2400" b="1" dirty="0" smtClean="0">
                <a:solidFill>
                  <a:schemeClr val="tx1"/>
                </a:solidFill>
                <a:latin typeface="+mn-ea"/>
                <a:cs typeface="华文新魏"/>
              </a:rPr>
              <a:t>自然発火温度 </a:t>
            </a:r>
            <a:r>
              <a:rPr lang="en-US" altLang="zh-CN" sz="2400" b="1" dirty="0" smtClean="0">
                <a:solidFill>
                  <a:schemeClr val="tx1"/>
                </a:solidFill>
                <a:latin typeface="+mn-ea"/>
                <a:cs typeface="华文新魏"/>
              </a:rPr>
              <a:t>:  </a:t>
            </a:r>
            <a:r>
              <a:rPr lang="zh-CN" altLang="en-US" sz="2400" b="1" dirty="0" smtClean="0">
                <a:solidFill>
                  <a:schemeClr val="tx1"/>
                </a:solidFill>
                <a:latin typeface="+mn-ea"/>
                <a:cs typeface="华文新魏"/>
              </a:rPr>
              <a:t>　</a:t>
            </a:r>
            <a:r>
              <a:rPr lang="en-US" altLang="zh-CN" sz="2400" b="1" dirty="0" smtClean="0">
                <a:solidFill>
                  <a:schemeClr val="tx1"/>
                </a:solidFill>
                <a:latin typeface="+mn-ea"/>
                <a:cs typeface="华文新魏"/>
              </a:rPr>
              <a:t>240℃</a:t>
            </a:r>
            <a:r>
              <a:rPr lang="ja-JP" altLang="en-US" sz="2400" b="1" dirty="0" smtClean="0">
                <a:solidFill>
                  <a:schemeClr val="tx1"/>
                </a:solidFill>
                <a:latin typeface="+mn-ea"/>
              </a:rPr>
              <a:t>（てんぷら油と同じ）</a:t>
            </a:r>
            <a:endParaRPr lang="zh-CN" altLang="en-US" sz="2400" b="1" dirty="0" smtClean="0">
              <a:solidFill>
                <a:schemeClr val="tx1"/>
              </a:solidFill>
              <a:latin typeface="+mn-ea"/>
              <a:cs typeface="华文新魏"/>
            </a:endParaRPr>
          </a:p>
          <a:p>
            <a:pPr algn="l" eaLnBrk="1" hangingPunct="1">
              <a:lnSpc>
                <a:spcPct val="90000"/>
              </a:lnSpc>
            </a:pPr>
            <a:endParaRPr lang="zh-TW" altLang="en-US" sz="2400" b="1" dirty="0" smtClean="0">
              <a:solidFill>
                <a:schemeClr val="tx1"/>
              </a:solidFill>
              <a:latin typeface="+mn-ea"/>
            </a:endParaRPr>
          </a:p>
          <a:p>
            <a:pPr eaLnBrk="1" hangingPunct="1">
              <a:lnSpc>
                <a:spcPct val="90000"/>
              </a:lnSpc>
            </a:pPr>
            <a:endParaRPr lang="en-US" altLang="ja-JP" dirty="0" smtClean="0">
              <a:solidFill>
                <a:schemeClr val="tx1"/>
              </a:solidFill>
            </a:endParaRPr>
          </a:p>
        </p:txBody>
      </p:sp>
      <p:pic>
        <p:nvPicPr>
          <p:cNvPr id="56324" name="Picture 4" descr="ニコチンの構造式">
            <a:hlinkClick r:id="rId6" tooltip="ニコチンの構造式"/>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9388" y="377082"/>
            <a:ext cx="277177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ニコチン３"/>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5228" y="2960181"/>
            <a:ext cx="3059112"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676656" y="6298129"/>
            <a:ext cx="3254886" cy="369332"/>
          </a:xfrm>
          <a:prstGeom prst="rect">
            <a:avLst/>
          </a:prstGeom>
          <a:solidFill>
            <a:srgbClr val="FFFF00"/>
          </a:solidFill>
        </p:spPr>
        <p:txBody>
          <a:bodyPr wrap="square" rtlCol="0">
            <a:spAutoFit/>
          </a:bodyPr>
          <a:lstStyle/>
          <a:p>
            <a:pPr algn="ctr"/>
            <a:r>
              <a:rPr kumimoji="1" lang="ja-JP" altLang="en-US" b="1" dirty="0" smtClean="0"/>
              <a:t>宮崎県：野田隆先生より寄贈</a:t>
            </a:r>
            <a:endParaRPr kumimoji="1" lang="ja-JP" alt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タイトル 1"/>
          <p:cNvSpPr>
            <a:spLocks noGrp="1"/>
          </p:cNvSpPr>
          <p:nvPr>
            <p:ph type="ctrTitle"/>
          </p:nvPr>
        </p:nvSpPr>
        <p:spPr>
          <a:xfrm>
            <a:off x="322513" y="0"/>
            <a:ext cx="7772400" cy="1008062"/>
          </a:xfrm>
        </p:spPr>
        <p:txBody>
          <a:bodyPr/>
          <a:lstStyle/>
          <a:p>
            <a:pPr eaLnBrk="1" hangingPunct="1"/>
            <a:r>
              <a:rPr lang="ja-JP" altLang="en-US" dirty="0" smtClean="0">
                <a:latin typeface="ＭＳ ゴシック" pitchFamily="49" charset="-128"/>
                <a:ea typeface="ＭＳ ゴシック" pitchFamily="49" charset="-128"/>
              </a:rPr>
              <a:t>副流煙と主流煙</a:t>
            </a:r>
          </a:p>
        </p:txBody>
      </p:sp>
      <p:grpSp>
        <p:nvGrpSpPr>
          <p:cNvPr id="2" name="グループ化 1"/>
          <p:cNvGrpSpPr/>
          <p:nvPr/>
        </p:nvGrpSpPr>
        <p:grpSpPr>
          <a:xfrm>
            <a:off x="539668" y="986088"/>
            <a:ext cx="8515349" cy="5043322"/>
            <a:chOff x="1919289" y="1114425"/>
            <a:chExt cx="8515349" cy="5043322"/>
          </a:xfrm>
        </p:grpSpPr>
        <p:pic>
          <p:nvPicPr>
            <p:cNvPr id="293891" name="Picture 2" descr="C:\Users\高野義久\1禁煙用\肺癌学会委員会活動\イラスト関係\1-3-3\2.jpg"/>
            <p:cNvPicPr>
              <a:picLocks noChangeAspect="1" noChangeArrowheads="1"/>
            </p:cNvPicPr>
            <p:nvPr/>
          </p:nvPicPr>
          <p:blipFill>
            <a:blip r:embed="rId3">
              <a:extLst>
                <a:ext uri="{28A0092B-C50C-407E-A947-70E740481C1C}">
                  <a14:useLocalDpi xmlns:a14="http://schemas.microsoft.com/office/drawing/2010/main" val="0"/>
                </a:ext>
              </a:extLst>
            </a:blip>
            <a:srcRect t="20120" b="34596"/>
            <a:stretch>
              <a:fillRect/>
            </a:stretch>
          </p:blipFill>
          <p:spPr bwMode="auto">
            <a:xfrm>
              <a:off x="2706688" y="1828634"/>
              <a:ext cx="6754812"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円/楕円 6"/>
            <p:cNvSpPr/>
            <p:nvPr/>
          </p:nvSpPr>
          <p:spPr>
            <a:xfrm>
              <a:off x="1919289" y="1554164"/>
              <a:ext cx="2700337" cy="1157287"/>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black"/>
                  </a:solidFill>
                  <a:latin typeface="ＭＳ ゴシック" pitchFamily="49" charset="-128"/>
                  <a:ea typeface="ＭＳ ゴシック" pitchFamily="49" charset="-128"/>
                </a:rPr>
                <a:t>ジメチル</a:t>
              </a:r>
              <a:endParaRPr lang="en-US" altLang="ja-JP" b="1" dirty="0">
                <a:solidFill>
                  <a:prstClr val="black"/>
                </a:solidFill>
                <a:latin typeface="ＭＳ ゴシック" pitchFamily="49" charset="-128"/>
                <a:ea typeface="ＭＳ ゴシック" pitchFamily="49" charset="-128"/>
              </a:endParaRPr>
            </a:p>
            <a:p>
              <a:pPr algn="ctr">
                <a:defRPr/>
              </a:pPr>
              <a:r>
                <a:rPr lang="ja-JP" altLang="en-US" b="1" dirty="0">
                  <a:solidFill>
                    <a:prstClr val="black"/>
                  </a:solidFill>
                  <a:latin typeface="ＭＳ ゴシック" pitchFamily="49" charset="-128"/>
                  <a:ea typeface="ＭＳ ゴシック" pitchFamily="49" charset="-128"/>
                </a:rPr>
                <a:t>ニトロソアミン</a:t>
              </a:r>
              <a:endParaRPr lang="en-US" altLang="ja-JP" b="1" dirty="0">
                <a:solidFill>
                  <a:prstClr val="black"/>
                </a:solidFill>
                <a:latin typeface="ＭＳ ゴシック" pitchFamily="49" charset="-128"/>
                <a:ea typeface="ＭＳ ゴシック" pitchFamily="49" charset="-128"/>
              </a:endParaRPr>
            </a:p>
            <a:p>
              <a:pPr algn="ctr">
                <a:defRPr/>
              </a:pPr>
              <a:r>
                <a:rPr lang="en-US" altLang="ja-JP" b="1" dirty="0">
                  <a:solidFill>
                    <a:prstClr val="black"/>
                  </a:solidFill>
                  <a:latin typeface="ＭＳ ゴシック" pitchFamily="49" charset="-128"/>
                  <a:ea typeface="ＭＳ ゴシック" pitchFamily="49" charset="-128"/>
                </a:rPr>
                <a:t>19</a:t>
              </a:r>
              <a:r>
                <a:rPr lang="ja-JP" altLang="en-US" b="1" dirty="0">
                  <a:solidFill>
                    <a:prstClr val="black"/>
                  </a:solidFill>
                  <a:latin typeface="ＭＳ ゴシック" pitchFamily="49" charset="-128"/>
                  <a:ea typeface="ＭＳ ゴシック" pitchFamily="49" charset="-128"/>
                </a:rPr>
                <a:t>～</a:t>
              </a:r>
              <a:r>
                <a:rPr lang="en-US" altLang="ja-JP" b="1" dirty="0">
                  <a:solidFill>
                    <a:prstClr val="black"/>
                  </a:solidFill>
                  <a:latin typeface="ＭＳ ゴシック" pitchFamily="49" charset="-128"/>
                  <a:ea typeface="ＭＳ ゴシック" pitchFamily="49" charset="-128"/>
                </a:rPr>
                <a:t>129</a:t>
              </a:r>
              <a:r>
                <a:rPr lang="ja-JP" altLang="en-US" b="1" dirty="0">
                  <a:solidFill>
                    <a:prstClr val="black"/>
                  </a:solidFill>
                  <a:latin typeface="ＭＳ ゴシック" pitchFamily="49" charset="-128"/>
                  <a:ea typeface="ＭＳ ゴシック" pitchFamily="49" charset="-128"/>
                </a:rPr>
                <a:t>倍</a:t>
              </a:r>
              <a:endParaRPr lang="ja-JP" altLang="en-US" dirty="0">
                <a:solidFill>
                  <a:prstClr val="black"/>
                </a:solidFill>
              </a:endParaRPr>
            </a:p>
          </p:txBody>
        </p:sp>
        <p:sp>
          <p:nvSpPr>
            <p:cNvPr id="14" name="円/楕円 13"/>
            <p:cNvSpPr/>
            <p:nvPr/>
          </p:nvSpPr>
          <p:spPr>
            <a:xfrm>
              <a:off x="2063751" y="4581525"/>
              <a:ext cx="2917825" cy="1157288"/>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black"/>
                  </a:solidFill>
                  <a:latin typeface="ＭＳ ゴシック" pitchFamily="49" charset="-128"/>
                  <a:ea typeface="ＭＳ ゴシック" pitchFamily="49" charset="-128"/>
                </a:rPr>
                <a:t>ホルムアルデヒド</a:t>
              </a:r>
            </a:p>
            <a:p>
              <a:pPr algn="ctr">
                <a:defRPr/>
              </a:pPr>
              <a:r>
                <a:rPr lang="en-US" altLang="ja-JP" b="1" dirty="0">
                  <a:solidFill>
                    <a:prstClr val="black"/>
                  </a:solidFill>
                  <a:latin typeface="ＭＳ ゴシック" pitchFamily="49" charset="-128"/>
                  <a:ea typeface="ＭＳ ゴシック" pitchFamily="49" charset="-128"/>
                </a:rPr>
                <a:t>6</a:t>
              </a:r>
              <a:r>
                <a:rPr lang="ja-JP" altLang="en-US" b="1" dirty="0">
                  <a:solidFill>
                    <a:prstClr val="black"/>
                  </a:solidFill>
                  <a:latin typeface="ＭＳ ゴシック" pitchFamily="49" charset="-128"/>
                  <a:ea typeface="ＭＳ ゴシック" pitchFamily="49" charset="-128"/>
                </a:rPr>
                <a:t>～</a:t>
              </a:r>
              <a:r>
                <a:rPr lang="en-US" altLang="ja-JP" b="1" dirty="0">
                  <a:solidFill>
                    <a:prstClr val="black"/>
                  </a:solidFill>
                  <a:latin typeface="ＭＳ ゴシック" pitchFamily="49" charset="-128"/>
                  <a:ea typeface="ＭＳ ゴシック" pitchFamily="49" charset="-128"/>
                </a:rPr>
                <a:t>121</a:t>
              </a:r>
              <a:r>
                <a:rPr lang="ja-JP" altLang="en-US" b="1" dirty="0">
                  <a:solidFill>
                    <a:prstClr val="black"/>
                  </a:solidFill>
                  <a:latin typeface="ＭＳ ゴシック" pitchFamily="49" charset="-128"/>
                  <a:ea typeface="ＭＳ ゴシック" pitchFamily="49" charset="-128"/>
                </a:rPr>
                <a:t>倍</a:t>
              </a:r>
            </a:p>
          </p:txBody>
        </p:sp>
        <p:sp>
          <p:nvSpPr>
            <p:cNvPr id="16" name="円/楕円 15"/>
            <p:cNvSpPr/>
            <p:nvPr/>
          </p:nvSpPr>
          <p:spPr>
            <a:xfrm>
              <a:off x="5232400" y="1265239"/>
              <a:ext cx="1968500" cy="1158875"/>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black"/>
                  </a:solidFill>
                  <a:latin typeface="ＭＳ ゴシック" pitchFamily="49" charset="-128"/>
                  <a:ea typeface="ＭＳ ゴシック" pitchFamily="49" charset="-128"/>
                </a:rPr>
                <a:t>アンモニア</a:t>
              </a:r>
            </a:p>
            <a:p>
              <a:pPr algn="ctr">
                <a:defRPr/>
              </a:pPr>
              <a:r>
                <a:rPr lang="en-US" altLang="ja-JP" b="1" dirty="0">
                  <a:solidFill>
                    <a:prstClr val="black"/>
                  </a:solidFill>
                  <a:latin typeface="ＭＳ ゴシック" pitchFamily="49" charset="-128"/>
                  <a:ea typeface="ＭＳ ゴシック" pitchFamily="49" charset="-128"/>
                </a:rPr>
                <a:t>46</a:t>
              </a:r>
              <a:r>
                <a:rPr lang="ja-JP" altLang="en-US" b="1" dirty="0">
                  <a:solidFill>
                    <a:prstClr val="black"/>
                  </a:solidFill>
                  <a:latin typeface="ＭＳ ゴシック" pitchFamily="49" charset="-128"/>
                  <a:ea typeface="ＭＳ ゴシック" pitchFamily="49" charset="-128"/>
                </a:rPr>
                <a:t>倍</a:t>
              </a:r>
            </a:p>
          </p:txBody>
        </p:sp>
        <p:sp>
          <p:nvSpPr>
            <p:cNvPr id="17" name="円/楕円 16"/>
            <p:cNvSpPr/>
            <p:nvPr/>
          </p:nvSpPr>
          <p:spPr>
            <a:xfrm>
              <a:off x="7758113" y="1114425"/>
              <a:ext cx="1909762" cy="1157288"/>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black"/>
                  </a:solidFill>
                  <a:latin typeface="ＭＳ ゴシック" pitchFamily="49" charset="-128"/>
                  <a:ea typeface="ＭＳ ゴシック" pitchFamily="49" charset="-128"/>
                </a:rPr>
                <a:t>一酸化炭素</a:t>
              </a:r>
            </a:p>
            <a:p>
              <a:pPr algn="ctr">
                <a:defRPr/>
              </a:pPr>
              <a:r>
                <a:rPr lang="en-US" altLang="ja-JP" b="1" dirty="0">
                  <a:solidFill>
                    <a:prstClr val="black"/>
                  </a:solidFill>
                  <a:latin typeface="ＭＳ ゴシック" pitchFamily="49" charset="-128"/>
                  <a:ea typeface="ＭＳ ゴシック" pitchFamily="49" charset="-128"/>
                </a:rPr>
                <a:t>4.7</a:t>
              </a:r>
              <a:r>
                <a:rPr lang="ja-JP" altLang="en-US" b="1" dirty="0">
                  <a:solidFill>
                    <a:prstClr val="black"/>
                  </a:solidFill>
                  <a:latin typeface="ＭＳ ゴシック" pitchFamily="49" charset="-128"/>
                  <a:ea typeface="ＭＳ ゴシック" pitchFamily="49" charset="-128"/>
                </a:rPr>
                <a:t>倍</a:t>
              </a:r>
            </a:p>
          </p:txBody>
        </p:sp>
        <p:sp>
          <p:nvSpPr>
            <p:cNvPr id="18" name="円/楕円 17"/>
            <p:cNvSpPr/>
            <p:nvPr/>
          </p:nvSpPr>
          <p:spPr>
            <a:xfrm>
              <a:off x="8742363" y="2387601"/>
              <a:ext cx="1439862" cy="1158875"/>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black"/>
                  </a:solidFill>
                  <a:latin typeface="ＭＳ ゴシック" pitchFamily="49" charset="-128"/>
                  <a:ea typeface="ＭＳ ゴシック" pitchFamily="49" charset="-128"/>
                </a:rPr>
                <a:t>タール</a:t>
              </a:r>
            </a:p>
            <a:p>
              <a:pPr algn="ctr">
                <a:defRPr/>
              </a:pPr>
              <a:r>
                <a:rPr lang="en-US" altLang="ja-JP" b="1" dirty="0">
                  <a:solidFill>
                    <a:prstClr val="black"/>
                  </a:solidFill>
                  <a:latin typeface="ＭＳ ゴシック" pitchFamily="49" charset="-128"/>
                  <a:ea typeface="ＭＳ ゴシック" pitchFamily="49" charset="-128"/>
                </a:rPr>
                <a:t>3.4</a:t>
              </a:r>
              <a:r>
                <a:rPr lang="ja-JP" altLang="en-US" b="1" dirty="0">
                  <a:solidFill>
                    <a:prstClr val="black"/>
                  </a:solidFill>
                  <a:latin typeface="ＭＳ ゴシック" pitchFamily="49" charset="-128"/>
                  <a:ea typeface="ＭＳ ゴシック" pitchFamily="49" charset="-128"/>
                </a:rPr>
                <a:t>倍</a:t>
              </a:r>
            </a:p>
          </p:txBody>
        </p:sp>
        <p:sp>
          <p:nvSpPr>
            <p:cNvPr id="19" name="円/楕円 18"/>
            <p:cNvSpPr/>
            <p:nvPr/>
          </p:nvSpPr>
          <p:spPr>
            <a:xfrm>
              <a:off x="8489950" y="3736976"/>
              <a:ext cx="1944688" cy="1158875"/>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black"/>
                  </a:solidFill>
                  <a:latin typeface="ＭＳ ゴシック" pitchFamily="49" charset="-128"/>
                  <a:ea typeface="ＭＳ ゴシック" pitchFamily="49" charset="-128"/>
                </a:rPr>
                <a:t>カドミウム</a:t>
              </a:r>
            </a:p>
            <a:p>
              <a:pPr algn="ctr">
                <a:defRPr/>
              </a:pPr>
              <a:r>
                <a:rPr lang="en-US" altLang="ja-JP" b="1" dirty="0">
                  <a:solidFill>
                    <a:prstClr val="black"/>
                  </a:solidFill>
                  <a:latin typeface="ＭＳ ゴシック" pitchFamily="49" charset="-128"/>
                  <a:ea typeface="ＭＳ ゴシック" pitchFamily="49" charset="-128"/>
                </a:rPr>
                <a:t>3.6</a:t>
              </a:r>
              <a:r>
                <a:rPr lang="ja-JP" altLang="en-US" b="1" dirty="0">
                  <a:solidFill>
                    <a:prstClr val="black"/>
                  </a:solidFill>
                  <a:latin typeface="ＭＳ ゴシック" pitchFamily="49" charset="-128"/>
                  <a:ea typeface="ＭＳ ゴシック" pitchFamily="49" charset="-128"/>
                </a:rPr>
                <a:t>倍</a:t>
              </a:r>
            </a:p>
          </p:txBody>
        </p:sp>
        <p:sp>
          <p:nvSpPr>
            <p:cNvPr id="20" name="円/楕円 19"/>
            <p:cNvSpPr/>
            <p:nvPr/>
          </p:nvSpPr>
          <p:spPr>
            <a:xfrm>
              <a:off x="7731126" y="4864101"/>
              <a:ext cx="1909763" cy="1158875"/>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black"/>
                  </a:solidFill>
                  <a:latin typeface="ＭＳ ゴシック" pitchFamily="49" charset="-128"/>
                  <a:ea typeface="ＭＳ ゴシック" pitchFamily="49" charset="-128"/>
                </a:rPr>
                <a:t>ニコチン</a:t>
              </a:r>
            </a:p>
            <a:p>
              <a:pPr algn="ctr">
                <a:defRPr/>
              </a:pPr>
              <a:r>
                <a:rPr lang="en-US" altLang="ja-JP" b="1" dirty="0">
                  <a:solidFill>
                    <a:prstClr val="black"/>
                  </a:solidFill>
                  <a:latin typeface="ＭＳ ゴシック" pitchFamily="49" charset="-128"/>
                  <a:ea typeface="ＭＳ ゴシック" pitchFamily="49" charset="-128"/>
                </a:rPr>
                <a:t>2.8</a:t>
              </a:r>
              <a:r>
                <a:rPr lang="ja-JP" altLang="en-US" b="1" dirty="0">
                  <a:solidFill>
                    <a:prstClr val="black"/>
                  </a:solidFill>
                  <a:latin typeface="ＭＳ ゴシック" pitchFamily="49" charset="-128"/>
                  <a:ea typeface="ＭＳ ゴシック" pitchFamily="49" charset="-128"/>
                </a:rPr>
                <a:t>倍</a:t>
              </a:r>
            </a:p>
          </p:txBody>
        </p:sp>
      </p:grpSp>
      <p:sp>
        <p:nvSpPr>
          <p:cNvPr id="11" name="正方形/長方形 10"/>
          <p:cNvSpPr/>
          <p:nvPr/>
        </p:nvSpPr>
        <p:spPr>
          <a:xfrm>
            <a:off x="1524001" y="6289676"/>
            <a:ext cx="1908175" cy="568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293900" name="タイトル 1"/>
          <p:cNvSpPr txBox="1">
            <a:spLocks/>
          </p:cNvSpPr>
          <p:nvPr/>
        </p:nvSpPr>
        <p:spPr bwMode="auto">
          <a:xfrm>
            <a:off x="4195930" y="0"/>
            <a:ext cx="7772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4400" dirty="0">
                <a:solidFill>
                  <a:srgbClr val="FF0000"/>
                </a:solidFill>
                <a:latin typeface="ＭＳ ゴシック" pitchFamily="49" charset="-128"/>
                <a:ea typeface="ＭＳ ゴシック" pitchFamily="49" charset="-128"/>
              </a:rPr>
              <a:t>タバコの煙は毒の塊</a:t>
            </a:r>
          </a:p>
        </p:txBody>
      </p:sp>
      <p:sp>
        <p:nvSpPr>
          <p:cNvPr id="15" name="テキスト ボックス 14"/>
          <p:cNvSpPr txBox="1"/>
          <p:nvPr/>
        </p:nvSpPr>
        <p:spPr>
          <a:xfrm>
            <a:off x="2277202" y="6309722"/>
            <a:ext cx="3849329" cy="369332"/>
          </a:xfrm>
          <a:prstGeom prst="rect">
            <a:avLst/>
          </a:prstGeom>
          <a:noFill/>
        </p:spPr>
        <p:txBody>
          <a:bodyPr wrap="square" rtlCol="0">
            <a:spAutoFit/>
          </a:bodyPr>
          <a:lstStyle/>
          <a:p>
            <a:r>
              <a:rPr kumimoji="1" lang="ja-JP" altLang="en-US" b="1" dirty="0" smtClean="0">
                <a:solidFill>
                  <a:srgbClr val="002060"/>
                </a:solidFill>
              </a:rPr>
              <a:t>山口赤十字病院　國近尚美先生提供</a:t>
            </a:r>
            <a:endParaRPr kumimoji="1" lang="ja-JP" altLang="en-US" b="1" dirty="0">
              <a:solidFill>
                <a:srgbClr val="002060"/>
              </a:solidFill>
            </a:endParaRPr>
          </a:p>
        </p:txBody>
      </p:sp>
    </p:spTree>
    <p:extLst>
      <p:ext uri="{BB962C8B-B14F-4D97-AF65-F5344CB8AC3E}">
        <p14:creationId xmlns:p14="http://schemas.microsoft.com/office/powerpoint/2010/main" val="2126711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ctrTitle"/>
          </p:nvPr>
        </p:nvSpPr>
        <p:spPr>
          <a:xfrm>
            <a:off x="1040139" y="361725"/>
            <a:ext cx="7766936" cy="1646302"/>
          </a:xfrm>
        </p:spPr>
        <p:txBody>
          <a:bodyPr/>
          <a:lstStyle/>
          <a:p>
            <a:pPr algn="ctr" eaLnBrk="1" hangingPunct="1"/>
            <a:r>
              <a:rPr lang="ja-JP" altLang="en-US" sz="6000" b="1" dirty="0" smtClean="0">
                <a:solidFill>
                  <a:schemeClr val="tx1"/>
                </a:solidFill>
              </a:rPr>
              <a:t>タバコ煙の組成</a:t>
            </a:r>
          </a:p>
        </p:txBody>
      </p:sp>
      <p:sp>
        <p:nvSpPr>
          <p:cNvPr id="3" name="コンテンツ プレースホルダー 2"/>
          <p:cNvSpPr>
            <a:spLocks noGrp="1"/>
          </p:cNvSpPr>
          <p:nvPr>
            <p:ph type="subTitle" idx="1"/>
          </p:nvPr>
        </p:nvSpPr>
        <p:spPr>
          <a:xfrm>
            <a:off x="1448700" y="2310939"/>
            <a:ext cx="8492968" cy="3564567"/>
          </a:xfrm>
        </p:spPr>
        <p:txBody>
          <a:bodyPr rtlCol="0">
            <a:normAutofit fontScale="92500" lnSpcReduction="10000"/>
          </a:bodyPr>
          <a:lstStyle/>
          <a:p>
            <a:pPr algn="l" eaLnBrk="1" fontAlgn="auto" hangingPunct="1">
              <a:spcAft>
                <a:spcPts val="0"/>
              </a:spcAft>
              <a:buClr>
                <a:schemeClr val="accent1">
                  <a:lumMod val="75000"/>
                </a:schemeClr>
              </a:buClr>
              <a:buFont typeface="Wingdings 3" charset="2"/>
              <a:buChar char=""/>
              <a:defRPr/>
            </a:pPr>
            <a:r>
              <a:rPr lang="en-US" altLang="ja-JP" sz="3600" b="1" dirty="0" smtClean="0">
                <a:solidFill>
                  <a:schemeClr val="tx1"/>
                </a:solidFill>
                <a:latin typeface="+mn-ea"/>
              </a:rPr>
              <a:t>2013</a:t>
            </a:r>
            <a:r>
              <a:rPr lang="ja-JP" altLang="en-US" sz="3600" b="1" dirty="0" smtClean="0">
                <a:solidFill>
                  <a:schemeClr val="tx1"/>
                </a:solidFill>
                <a:latin typeface="+mn-ea"/>
              </a:rPr>
              <a:t>年月、中国で発生した微小粒子状物質（</a:t>
            </a:r>
            <a:r>
              <a:rPr lang="en-US" altLang="ja-JP" sz="3600" b="1" dirty="0" smtClean="0">
                <a:solidFill>
                  <a:schemeClr val="tx1"/>
                </a:solidFill>
                <a:latin typeface="+mn-ea"/>
              </a:rPr>
              <a:t>PM2.5</a:t>
            </a:r>
            <a:r>
              <a:rPr lang="ja-JP" altLang="en-US" sz="3600" b="1" dirty="0" smtClean="0">
                <a:solidFill>
                  <a:schemeClr val="tx1"/>
                </a:solidFill>
                <a:latin typeface="+mn-ea"/>
              </a:rPr>
              <a:t>：粒子径</a:t>
            </a:r>
            <a:r>
              <a:rPr lang="en-US" altLang="ja-JP" sz="3600" b="1" dirty="0" smtClean="0">
                <a:solidFill>
                  <a:schemeClr val="tx1"/>
                </a:solidFill>
                <a:latin typeface="+mn-ea"/>
              </a:rPr>
              <a:t>2.5μm</a:t>
            </a:r>
            <a:r>
              <a:rPr lang="ja-JP" altLang="en-US" sz="3600" b="1" dirty="0" smtClean="0">
                <a:solidFill>
                  <a:schemeClr val="tx1"/>
                </a:solidFill>
                <a:latin typeface="+mn-ea"/>
              </a:rPr>
              <a:t>以下の粒子の総称）による環境汚染が</a:t>
            </a:r>
            <a:r>
              <a:rPr lang="ja-JP" altLang="en-US" sz="3600" b="1" dirty="0">
                <a:solidFill>
                  <a:schemeClr val="tx1"/>
                </a:solidFill>
                <a:latin typeface="+mn-ea"/>
              </a:rPr>
              <a:t>問題</a:t>
            </a:r>
            <a:r>
              <a:rPr lang="ja-JP" altLang="en-US" sz="3600" b="1" dirty="0" smtClean="0">
                <a:solidFill>
                  <a:schemeClr val="tx1"/>
                </a:solidFill>
                <a:latin typeface="+mn-ea"/>
              </a:rPr>
              <a:t>となりました。</a:t>
            </a:r>
            <a:endParaRPr lang="en-US" altLang="ja-JP" sz="3600" b="1" dirty="0" smtClean="0">
              <a:solidFill>
                <a:schemeClr val="tx1"/>
              </a:solidFill>
              <a:latin typeface="+mn-ea"/>
            </a:endParaRPr>
          </a:p>
          <a:p>
            <a:pPr algn="l" eaLnBrk="1" fontAlgn="auto" hangingPunct="1">
              <a:spcAft>
                <a:spcPts val="0"/>
              </a:spcAft>
              <a:buClr>
                <a:schemeClr val="accent1">
                  <a:lumMod val="75000"/>
                </a:schemeClr>
              </a:buClr>
              <a:buFont typeface="Wingdings 3" charset="2"/>
              <a:buChar char=""/>
              <a:defRPr/>
            </a:pPr>
            <a:r>
              <a:rPr lang="ja-JP" altLang="en-US" sz="3600" b="1" dirty="0" smtClean="0">
                <a:solidFill>
                  <a:schemeClr val="accent6">
                    <a:lumMod val="75000"/>
                  </a:schemeClr>
                </a:solidFill>
                <a:latin typeface="+mn-ea"/>
              </a:rPr>
              <a:t>すべてのタバコ煙の直径は、</a:t>
            </a:r>
            <a:r>
              <a:rPr lang="en-US" altLang="ja-JP" sz="3600" b="1" dirty="0" smtClean="0">
                <a:solidFill>
                  <a:schemeClr val="accent6">
                    <a:lumMod val="75000"/>
                  </a:schemeClr>
                </a:solidFill>
                <a:latin typeface="+mn-ea"/>
              </a:rPr>
              <a:t>1μm</a:t>
            </a:r>
            <a:r>
              <a:rPr lang="ja-JP" altLang="en-US" sz="3600" b="1" dirty="0" smtClean="0">
                <a:solidFill>
                  <a:schemeClr val="accent6">
                    <a:lumMod val="75000"/>
                  </a:schemeClr>
                </a:solidFill>
                <a:latin typeface="+mn-ea"/>
              </a:rPr>
              <a:t>以下で、</a:t>
            </a:r>
            <a:r>
              <a:rPr lang="en-US" altLang="ja-JP" sz="3600" b="1" dirty="0">
                <a:solidFill>
                  <a:schemeClr val="accent6">
                    <a:lumMod val="75000"/>
                  </a:schemeClr>
                </a:solidFill>
                <a:latin typeface="+mn-ea"/>
              </a:rPr>
              <a:t> </a:t>
            </a:r>
            <a:r>
              <a:rPr lang="en-US" altLang="ja-JP" sz="3600" b="1" dirty="0" smtClean="0">
                <a:solidFill>
                  <a:schemeClr val="accent6">
                    <a:lumMod val="75000"/>
                  </a:schemeClr>
                </a:solidFill>
                <a:latin typeface="+mn-ea"/>
              </a:rPr>
              <a:t>PM2.5</a:t>
            </a:r>
            <a:r>
              <a:rPr lang="ja-JP" altLang="en-US" sz="3600" b="1" dirty="0" smtClean="0">
                <a:solidFill>
                  <a:schemeClr val="accent6">
                    <a:lumMod val="75000"/>
                  </a:schemeClr>
                </a:solidFill>
                <a:latin typeface="+mn-ea"/>
              </a:rPr>
              <a:t>です。</a:t>
            </a:r>
            <a:r>
              <a:rPr lang="ja-JP" altLang="en-US" sz="3600" b="1" dirty="0" smtClean="0">
                <a:solidFill>
                  <a:schemeClr val="tx1"/>
                </a:solidFill>
                <a:latin typeface="+mn-ea"/>
              </a:rPr>
              <a:t>肺の最深部にある肺胞に到達し、喫煙者の肺は、肉眼的に表面がタールで黒くなります。</a:t>
            </a:r>
            <a:endParaRPr lang="en-US" altLang="ja-JP" sz="3600" b="1" dirty="0" smtClean="0">
              <a:solidFill>
                <a:schemeClr val="tx1"/>
              </a:solidFill>
              <a:latin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2760663" y="1938338"/>
          <a:ext cx="6881812" cy="3967164"/>
        </p:xfrm>
        <a:graphic>
          <a:graphicData uri="http://schemas.openxmlformats.org/drawingml/2006/table">
            <a:tbl>
              <a:tblPr firstRow="1" bandRow="1">
                <a:tableStyleId>{5C22544A-7EE6-4342-B048-85BDC9FD1C3A}</a:tableStyleId>
              </a:tblPr>
              <a:tblGrid>
                <a:gridCol w="1022234"/>
                <a:gridCol w="2619388"/>
                <a:gridCol w="3240190"/>
              </a:tblGrid>
              <a:tr h="423706">
                <a:tc gridSpan="3">
                  <a:txBody>
                    <a:bodyPr/>
                    <a:lstStyle/>
                    <a:p>
                      <a:pPr algn="ctr"/>
                      <a:r>
                        <a:rPr kumimoji="1" lang="ja-JP" altLang="en-US" sz="1800" dirty="0" smtClean="0"/>
                        <a:t>国際がん研究機関（</a:t>
                      </a:r>
                      <a:r>
                        <a:rPr kumimoji="1" lang="en-US" altLang="ja-JP" sz="1800" dirty="0" smtClean="0"/>
                        <a:t>IRAC)</a:t>
                      </a:r>
                      <a:r>
                        <a:rPr kumimoji="1" lang="ja-JP" altLang="en-US" sz="1800" dirty="0" smtClean="0"/>
                        <a:t>の発がん性分類</a:t>
                      </a:r>
                      <a:endParaRPr kumimoji="1" lang="ja-JP" altLang="en-US" sz="1800" dirty="0"/>
                    </a:p>
                  </a:txBody>
                  <a:tcPr marL="91435" marR="91435" marT="45719" marB="45719"/>
                </a:tc>
                <a:tc hMerge="1">
                  <a:txBody>
                    <a:bodyPr/>
                    <a:lstStyle/>
                    <a:p>
                      <a:endParaRPr kumimoji="1" lang="ja-JP" altLang="en-US" dirty="0"/>
                    </a:p>
                  </a:txBody>
                  <a:tcPr/>
                </a:tc>
                <a:tc hMerge="1">
                  <a:txBody>
                    <a:bodyPr/>
                    <a:lstStyle/>
                    <a:p>
                      <a:endParaRPr kumimoji="1" lang="ja-JP" altLang="en-US" dirty="0"/>
                    </a:p>
                  </a:txBody>
                  <a:tcPr/>
                </a:tc>
              </a:tr>
              <a:tr h="423706">
                <a:tc>
                  <a:txBody>
                    <a:bodyPr/>
                    <a:lstStyle/>
                    <a:p>
                      <a:pPr algn="ctr" fontAlgn="ctr"/>
                      <a:r>
                        <a:rPr lang="ja-JP" altLang="en-US" sz="1600" b="1" i="0" u="none" strike="noStrike" dirty="0">
                          <a:solidFill>
                            <a:srgbClr val="000000"/>
                          </a:solidFill>
                          <a:effectLst/>
                          <a:latin typeface="ＭＳ Ｐゴシック"/>
                        </a:rPr>
                        <a:t>グループ</a:t>
                      </a:r>
                    </a:p>
                  </a:txBody>
                  <a:tcPr marL="9525" marR="9525" marT="9525" marB="0" anchor="ctr"/>
                </a:tc>
                <a:tc>
                  <a:txBody>
                    <a:bodyPr/>
                    <a:lstStyle/>
                    <a:p>
                      <a:pPr algn="ctr" fontAlgn="ctr"/>
                      <a:r>
                        <a:rPr lang="ja-JP" altLang="en-US" sz="1800" b="1" i="0" u="none" strike="noStrike" dirty="0">
                          <a:solidFill>
                            <a:srgbClr val="000000"/>
                          </a:solidFill>
                          <a:effectLst/>
                          <a:latin typeface="ＭＳ Ｐゴシック"/>
                        </a:rPr>
                        <a:t>発がん性の有無</a:t>
                      </a:r>
                    </a:p>
                  </a:txBody>
                  <a:tcPr marL="9525" marR="9525" marT="9525" marB="0" anchor="ctr"/>
                </a:tc>
                <a:tc>
                  <a:txBody>
                    <a:bodyPr/>
                    <a:lstStyle/>
                    <a:p>
                      <a:pPr algn="ctr" fontAlgn="ctr"/>
                      <a:r>
                        <a:rPr lang="ja-JP" altLang="en-US" sz="1600" b="1" i="0" u="none" strike="noStrike" dirty="0">
                          <a:solidFill>
                            <a:srgbClr val="000000"/>
                          </a:solidFill>
                          <a:effectLst/>
                          <a:latin typeface="ＭＳ Ｐゴシック"/>
                        </a:rPr>
                        <a:t>例</a:t>
                      </a:r>
                    </a:p>
                  </a:txBody>
                  <a:tcPr marL="9525" marR="9525" marT="9525" marB="0" anchor="ctr"/>
                </a:tc>
              </a:tr>
              <a:tr h="568085">
                <a:tc rowSpan="2">
                  <a:txBody>
                    <a:bodyPr/>
                    <a:lstStyle/>
                    <a:p>
                      <a:pPr algn="ctr" fontAlgn="ctr"/>
                      <a:r>
                        <a:rPr lang="en-US" altLang="ja-JP" sz="1600" b="1" i="0" u="none" strike="noStrike" dirty="0">
                          <a:solidFill>
                            <a:srgbClr val="000000"/>
                          </a:solidFill>
                          <a:effectLst/>
                          <a:latin typeface="ＭＳ Ｐゴシック"/>
                        </a:rPr>
                        <a:t>1</a:t>
                      </a:r>
                    </a:p>
                  </a:txBody>
                  <a:tcPr marL="9525" marR="9525" marT="9525" marB="0" anchor="ctr"/>
                </a:tc>
                <a:tc rowSpan="2">
                  <a:txBody>
                    <a:bodyPr/>
                    <a:lstStyle/>
                    <a:p>
                      <a:pPr algn="ctr" fontAlgn="ctr"/>
                      <a:r>
                        <a:rPr lang="ja-JP" altLang="en-US" sz="1600" b="1" i="0" u="none" strike="noStrike" dirty="0">
                          <a:solidFill>
                            <a:srgbClr val="000000"/>
                          </a:solidFill>
                          <a:effectLst/>
                          <a:latin typeface="ＭＳ Ｐゴシック"/>
                        </a:rPr>
                        <a:t>発がん性あり</a:t>
                      </a:r>
                    </a:p>
                  </a:txBody>
                  <a:tcPr marL="9525" marR="9525" marT="9525" marB="0" anchor="ctr"/>
                </a:tc>
                <a:tc>
                  <a:txBody>
                    <a:bodyPr/>
                    <a:lstStyle/>
                    <a:p>
                      <a:pPr algn="ctr" fontAlgn="ctr"/>
                      <a:r>
                        <a:rPr lang="ja-JP" altLang="en-US" sz="1600" b="1" i="0" u="none" strike="noStrike" dirty="0">
                          <a:solidFill>
                            <a:srgbClr val="000000"/>
                          </a:solidFill>
                          <a:effectLst/>
                          <a:latin typeface="ＭＳ Ｐゴシック"/>
                        </a:rPr>
                        <a:t>大気汚染・</a:t>
                      </a:r>
                      <a:r>
                        <a:rPr lang="ja-JP" altLang="en-US" sz="1600" b="1" i="0" u="none" strike="noStrike" dirty="0">
                          <a:solidFill>
                            <a:srgbClr val="FF0000"/>
                          </a:solidFill>
                          <a:effectLst/>
                          <a:latin typeface="ＭＳ Ｐゴシック"/>
                        </a:rPr>
                        <a:t>粒子状物質（</a:t>
                      </a:r>
                      <a:r>
                        <a:rPr lang="en-US" altLang="ja-JP" sz="1600" b="1" i="0" u="none" strike="noStrike" dirty="0">
                          <a:solidFill>
                            <a:srgbClr val="FF0000"/>
                          </a:solidFill>
                          <a:effectLst/>
                          <a:latin typeface="ＭＳ Ｐゴシック"/>
                        </a:rPr>
                        <a:t>PM)</a:t>
                      </a:r>
                    </a:p>
                  </a:txBody>
                  <a:tcPr marL="9525" marR="9525" marT="9525" marB="0" anchor="ctr"/>
                </a:tc>
              </a:tr>
              <a:tr h="42370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600" b="1" i="0" u="none" strike="noStrike" dirty="0">
                          <a:solidFill>
                            <a:srgbClr val="000000"/>
                          </a:solidFill>
                          <a:effectLst/>
                          <a:latin typeface="ＭＳ Ｐゴシック"/>
                        </a:rPr>
                        <a:t>アスベスト・喫煙</a:t>
                      </a:r>
                    </a:p>
                  </a:txBody>
                  <a:tcPr marL="9525" marR="9525" marT="9525" marB="0" anchor="ctr"/>
                </a:tc>
              </a:tr>
              <a:tr h="568085">
                <a:tc>
                  <a:txBody>
                    <a:bodyPr/>
                    <a:lstStyle/>
                    <a:p>
                      <a:pPr algn="ctr" fontAlgn="ctr"/>
                      <a:r>
                        <a:rPr lang="en-US" sz="1600" b="1" i="0" u="none" strike="noStrike" dirty="0">
                          <a:solidFill>
                            <a:srgbClr val="000000"/>
                          </a:solidFill>
                          <a:effectLst/>
                          <a:latin typeface="ＭＳ Ｐゴシック"/>
                        </a:rPr>
                        <a:t>2A</a:t>
                      </a:r>
                    </a:p>
                  </a:txBody>
                  <a:tcPr marL="9525" marR="9525" marT="9525" marB="0" anchor="ctr"/>
                </a:tc>
                <a:tc>
                  <a:txBody>
                    <a:bodyPr/>
                    <a:lstStyle/>
                    <a:p>
                      <a:pPr algn="ctr" fontAlgn="ctr"/>
                      <a:r>
                        <a:rPr lang="ja-JP" altLang="en-US" sz="1600" b="1" i="0" u="none" strike="noStrike" dirty="0">
                          <a:solidFill>
                            <a:srgbClr val="000000"/>
                          </a:solidFill>
                          <a:effectLst/>
                          <a:latin typeface="ＭＳ Ｐゴシック"/>
                        </a:rPr>
                        <a:t>恐らくあり</a:t>
                      </a:r>
                    </a:p>
                  </a:txBody>
                  <a:tcPr marL="9525" marR="9525" marT="9525" marB="0" anchor="ctr"/>
                </a:tc>
                <a:tc>
                  <a:txBody>
                    <a:bodyPr/>
                    <a:lstStyle/>
                    <a:p>
                      <a:pPr algn="ctr" fontAlgn="ctr"/>
                      <a:r>
                        <a:rPr lang="ja-JP" altLang="en-US" sz="1600" b="1" i="0" u="none" strike="noStrike" dirty="0">
                          <a:solidFill>
                            <a:srgbClr val="000000"/>
                          </a:solidFill>
                          <a:effectLst/>
                          <a:latin typeface="ＭＳ Ｐゴシック"/>
                        </a:rPr>
                        <a:t>筋肉増強剤（アナボリックステロイド）</a:t>
                      </a:r>
                    </a:p>
                  </a:txBody>
                  <a:tcPr marL="9525" marR="9525" marT="9525" marB="0" anchor="ctr"/>
                </a:tc>
              </a:tr>
              <a:tr h="423706">
                <a:tc>
                  <a:txBody>
                    <a:bodyPr/>
                    <a:lstStyle/>
                    <a:p>
                      <a:pPr algn="ctr" fontAlgn="ctr"/>
                      <a:r>
                        <a:rPr lang="en-US" sz="1600" b="1" i="0" u="none" strike="noStrike" dirty="0">
                          <a:solidFill>
                            <a:srgbClr val="000000"/>
                          </a:solidFill>
                          <a:effectLst/>
                          <a:latin typeface="ＭＳ Ｐゴシック"/>
                        </a:rPr>
                        <a:t>2B</a:t>
                      </a:r>
                    </a:p>
                  </a:txBody>
                  <a:tcPr marL="9525" marR="9525" marT="9525" marB="0" anchor="ctr"/>
                </a:tc>
                <a:tc>
                  <a:txBody>
                    <a:bodyPr/>
                    <a:lstStyle/>
                    <a:p>
                      <a:pPr algn="ctr" fontAlgn="ctr"/>
                      <a:r>
                        <a:rPr lang="ja-JP" altLang="en-US" sz="1600" b="1" i="0" u="none" strike="noStrike" dirty="0">
                          <a:solidFill>
                            <a:srgbClr val="000000"/>
                          </a:solidFill>
                          <a:effectLst/>
                          <a:latin typeface="ＭＳ Ｐゴシック"/>
                        </a:rPr>
                        <a:t>可能性あり</a:t>
                      </a:r>
                    </a:p>
                  </a:txBody>
                  <a:tcPr marL="9525" marR="9525" marT="9525" marB="0" anchor="ctr"/>
                </a:tc>
                <a:tc>
                  <a:txBody>
                    <a:bodyPr/>
                    <a:lstStyle/>
                    <a:p>
                      <a:pPr algn="ctr" fontAlgn="ctr"/>
                      <a:r>
                        <a:rPr lang="ja-JP" altLang="en-US" sz="1600" b="1" i="0" u="none" strike="noStrike" dirty="0">
                          <a:solidFill>
                            <a:srgbClr val="000000"/>
                          </a:solidFill>
                          <a:effectLst/>
                          <a:latin typeface="ＭＳ Ｐゴシック"/>
                        </a:rPr>
                        <a:t>クロロホルム・電磁波</a:t>
                      </a:r>
                    </a:p>
                  </a:txBody>
                  <a:tcPr marL="9525" marR="9525" marT="9525" marB="0" anchor="ctr"/>
                </a:tc>
              </a:tr>
              <a:tr h="568085">
                <a:tc>
                  <a:txBody>
                    <a:bodyPr/>
                    <a:lstStyle/>
                    <a:p>
                      <a:pPr algn="ctr" fontAlgn="ctr"/>
                      <a:r>
                        <a:rPr lang="en-US" altLang="ja-JP" sz="1600" b="1" i="0" u="none" strike="noStrike" dirty="0">
                          <a:solidFill>
                            <a:srgbClr val="000000"/>
                          </a:solidFill>
                          <a:effectLst/>
                          <a:latin typeface="ＭＳ Ｐゴシック"/>
                        </a:rPr>
                        <a:t>3</a:t>
                      </a:r>
                    </a:p>
                  </a:txBody>
                  <a:tcPr marL="9525" marR="9525" marT="9525" marB="0" anchor="ctr"/>
                </a:tc>
                <a:tc>
                  <a:txBody>
                    <a:bodyPr/>
                    <a:lstStyle/>
                    <a:p>
                      <a:pPr algn="ctr" fontAlgn="ctr"/>
                      <a:r>
                        <a:rPr lang="ja-JP" altLang="en-US" sz="1600" b="1" i="0" u="none" strike="noStrike" dirty="0">
                          <a:solidFill>
                            <a:srgbClr val="000000"/>
                          </a:solidFill>
                          <a:effectLst/>
                          <a:latin typeface="ＭＳ Ｐゴシック"/>
                        </a:rPr>
                        <a:t>分類できない</a:t>
                      </a:r>
                    </a:p>
                  </a:txBody>
                  <a:tcPr marL="9525" marR="9525" marT="9525" marB="0" anchor="ctr"/>
                </a:tc>
                <a:tc>
                  <a:txBody>
                    <a:bodyPr/>
                    <a:lstStyle/>
                    <a:p>
                      <a:pPr algn="ctr" fontAlgn="ctr"/>
                      <a:r>
                        <a:rPr lang="ja-JP" altLang="en-US" sz="1600" b="1" i="0" u="none" strike="noStrike" dirty="0">
                          <a:solidFill>
                            <a:srgbClr val="000000"/>
                          </a:solidFill>
                          <a:effectLst/>
                          <a:latin typeface="ＭＳ Ｐゴシック"/>
                        </a:rPr>
                        <a:t>コレステロール・カフェイン</a:t>
                      </a:r>
                    </a:p>
                  </a:txBody>
                  <a:tcPr marL="9525" marR="9525" marT="9525" marB="0" anchor="ctr"/>
                </a:tc>
              </a:tr>
              <a:tr h="568085">
                <a:tc>
                  <a:txBody>
                    <a:bodyPr/>
                    <a:lstStyle/>
                    <a:p>
                      <a:pPr algn="ctr" fontAlgn="ctr"/>
                      <a:r>
                        <a:rPr lang="en-US" altLang="ja-JP" sz="1600" b="1" i="0" u="none" strike="noStrike" dirty="0">
                          <a:solidFill>
                            <a:srgbClr val="000000"/>
                          </a:solidFill>
                          <a:effectLst/>
                          <a:latin typeface="ＭＳ Ｐゴシック"/>
                        </a:rPr>
                        <a:t>4</a:t>
                      </a:r>
                    </a:p>
                  </a:txBody>
                  <a:tcPr marL="9525" marR="9525" marT="9525" marB="0" anchor="ctr"/>
                </a:tc>
                <a:tc>
                  <a:txBody>
                    <a:bodyPr/>
                    <a:lstStyle/>
                    <a:p>
                      <a:pPr algn="ctr" fontAlgn="ctr"/>
                      <a:r>
                        <a:rPr lang="ja-JP" altLang="en-US" sz="1600" b="1" i="0" u="none" strike="noStrike" dirty="0">
                          <a:solidFill>
                            <a:srgbClr val="000000"/>
                          </a:solidFill>
                          <a:effectLst/>
                          <a:latin typeface="ＭＳ Ｐゴシック"/>
                        </a:rPr>
                        <a:t>恐らくなし</a:t>
                      </a:r>
                    </a:p>
                  </a:txBody>
                  <a:tcPr marL="9525" marR="9525" marT="9525" marB="0" anchor="ctr"/>
                </a:tc>
                <a:tc>
                  <a:txBody>
                    <a:bodyPr/>
                    <a:lstStyle/>
                    <a:p>
                      <a:pPr algn="ctr" fontAlgn="ctr"/>
                      <a:r>
                        <a:rPr lang="ja-JP" altLang="en-US" sz="1600" b="1" i="0" u="none" strike="noStrike" dirty="0">
                          <a:solidFill>
                            <a:srgbClr val="000000"/>
                          </a:solidFill>
                          <a:effectLst/>
                          <a:latin typeface="ＭＳ Ｐゴシック"/>
                        </a:rPr>
                        <a:t>カプロラクタム（ナイロン原料）</a:t>
                      </a:r>
                    </a:p>
                  </a:txBody>
                  <a:tcPr marL="9525" marR="9525" marT="9525" marB="0" anchor="ctr"/>
                </a:tc>
              </a:tr>
            </a:tbl>
          </a:graphicData>
        </a:graphic>
      </p:graphicFrame>
      <p:sp>
        <p:nvSpPr>
          <p:cNvPr id="5" name="テキスト ボックス 4"/>
          <p:cNvSpPr txBox="1"/>
          <p:nvPr/>
        </p:nvSpPr>
        <p:spPr>
          <a:xfrm>
            <a:off x="1549400" y="0"/>
            <a:ext cx="8964613" cy="1938338"/>
          </a:xfrm>
          <a:prstGeom prst="rect">
            <a:avLst/>
          </a:prstGeom>
          <a:noFill/>
        </p:spPr>
        <p:txBody>
          <a:bodyPr>
            <a:spAutoFit/>
          </a:bodyPr>
          <a:lstStyle/>
          <a:p>
            <a:pPr algn="ctr" eaLnBrk="1" fontAlgn="auto" hangingPunct="1">
              <a:spcBef>
                <a:spcPts val="0"/>
              </a:spcBef>
              <a:spcAft>
                <a:spcPts val="0"/>
              </a:spcAft>
              <a:defRPr/>
            </a:pPr>
            <a:r>
              <a:rPr lang="en-US" altLang="ja-JP" sz="3600" b="1" dirty="0">
                <a:solidFill>
                  <a:prstClr val="black"/>
                </a:solidFill>
                <a:latin typeface="+mn-lt"/>
              </a:rPr>
              <a:t>PM2.5</a:t>
            </a:r>
          </a:p>
          <a:p>
            <a:pPr marL="571500" indent="-571500" eaLnBrk="1" fontAlgn="auto" hangingPunct="1">
              <a:spcBef>
                <a:spcPts val="0"/>
              </a:spcBef>
              <a:spcAft>
                <a:spcPts val="0"/>
              </a:spcAft>
              <a:buFont typeface="Arial" panose="020B0604020202020204" pitchFamily="34" charset="0"/>
              <a:buChar char="•"/>
              <a:defRPr/>
            </a:pPr>
            <a:r>
              <a:rPr lang="ja-JP" altLang="en-US" sz="2800" b="1" dirty="0">
                <a:solidFill>
                  <a:prstClr val="black"/>
                </a:solidFill>
                <a:latin typeface="+mn-lt"/>
              </a:rPr>
              <a:t> </a:t>
            </a:r>
            <a:r>
              <a:rPr lang="en-US" altLang="ja-JP" sz="2800" b="1" dirty="0">
                <a:solidFill>
                  <a:prstClr val="black"/>
                </a:solidFill>
                <a:latin typeface="+mn-lt"/>
              </a:rPr>
              <a:t>PM2.5 </a:t>
            </a:r>
            <a:r>
              <a:rPr lang="ja-JP" altLang="en-US" sz="2800" b="1" dirty="0">
                <a:solidFill>
                  <a:prstClr val="black"/>
                </a:solidFill>
                <a:latin typeface="+mn-lt"/>
              </a:rPr>
              <a:t>とは、大気中に浮遊する粒子状物質のうちでも特に粒径の小さいものをいう（粒径</a:t>
            </a:r>
            <a:r>
              <a:rPr lang="en-US" altLang="ja-JP" sz="2800" b="1" dirty="0">
                <a:solidFill>
                  <a:prstClr val="black"/>
                </a:solidFill>
                <a:latin typeface="+mn-lt"/>
              </a:rPr>
              <a:t>2.5μm </a:t>
            </a:r>
            <a:r>
              <a:rPr lang="ja-JP" altLang="en-US" sz="2800" b="1" dirty="0">
                <a:solidFill>
                  <a:prstClr val="black"/>
                </a:solidFill>
                <a:latin typeface="+mn-lt"/>
              </a:rPr>
              <a:t>以下の微小粒子状物質）。</a:t>
            </a:r>
          </a:p>
        </p:txBody>
      </p:sp>
      <p:sp>
        <p:nvSpPr>
          <p:cNvPr id="50213" name="テキスト ボックス 7"/>
          <p:cNvSpPr txBox="1">
            <a:spLocks noChangeArrowheads="1"/>
          </p:cNvSpPr>
          <p:nvPr/>
        </p:nvSpPr>
        <p:spPr bwMode="auto">
          <a:xfrm>
            <a:off x="5375275" y="5910263"/>
            <a:ext cx="4392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algn="ctr" eaLnBrk="1" hangingPunct="1">
              <a:spcBef>
                <a:spcPct val="0"/>
              </a:spcBef>
              <a:buClrTx/>
              <a:buSzTx/>
              <a:buFontTx/>
              <a:buNone/>
            </a:pPr>
            <a:r>
              <a:rPr lang="zh-TW" altLang="en-US">
                <a:solidFill>
                  <a:srgbClr val="000000"/>
                </a:solidFill>
                <a:latin typeface="Calibri" panose="020F0502020204030204" pitchFamily="34" charset="0"/>
                <a:ea typeface="ＭＳ Ｐゴシック" panose="020B0600070205080204" pitchFamily="50" charset="-128"/>
              </a:rPr>
              <a:t>（</a:t>
            </a:r>
            <a:r>
              <a:rPr lang="en-US" altLang="zh-TW" dirty="0">
                <a:solidFill>
                  <a:srgbClr val="000000"/>
                </a:solidFill>
                <a:latin typeface="Calibri" panose="020F0502020204030204" pitchFamily="34" charset="0"/>
                <a:ea typeface="ＭＳ Ｐゴシック" panose="020B0600070205080204" pitchFamily="50" charset="-128"/>
              </a:rPr>
              <a:t>2013</a:t>
            </a:r>
            <a:r>
              <a:rPr lang="zh-TW" altLang="en-US">
                <a:solidFill>
                  <a:srgbClr val="000000"/>
                </a:solidFill>
                <a:latin typeface="Calibri" panose="020F0502020204030204" pitchFamily="34" charset="0"/>
                <a:ea typeface="ＭＳ Ｐゴシック" panose="020B0600070205080204" pitchFamily="50" charset="-128"/>
              </a:rPr>
              <a:t>年</a:t>
            </a:r>
            <a:r>
              <a:rPr lang="en-US" altLang="zh-TW" dirty="0">
                <a:solidFill>
                  <a:srgbClr val="000000"/>
                </a:solidFill>
                <a:latin typeface="Calibri" panose="020F0502020204030204" pitchFamily="34" charset="0"/>
                <a:ea typeface="ＭＳ Ｐゴシック" panose="020B0600070205080204" pitchFamily="50" charset="-128"/>
              </a:rPr>
              <a:t>10</a:t>
            </a:r>
            <a:r>
              <a:rPr lang="zh-TW" altLang="en-US">
                <a:solidFill>
                  <a:srgbClr val="000000"/>
                </a:solidFill>
                <a:latin typeface="Calibri" panose="020F0502020204030204" pitchFamily="34" charset="0"/>
                <a:ea typeface="ＭＳ Ｐゴシック" panose="020B0600070205080204" pitchFamily="50" charset="-128"/>
              </a:rPr>
              <a:t>月</a:t>
            </a:r>
            <a:r>
              <a:rPr lang="en-US" altLang="zh-TW" dirty="0">
                <a:solidFill>
                  <a:srgbClr val="000000"/>
                </a:solidFill>
                <a:latin typeface="Calibri" panose="020F0502020204030204" pitchFamily="34" charset="0"/>
                <a:ea typeface="ＭＳ Ｐゴシック" panose="020B0600070205080204" pitchFamily="50" charset="-128"/>
              </a:rPr>
              <a:t>18</a:t>
            </a:r>
            <a:r>
              <a:rPr lang="zh-TW" altLang="en-US">
                <a:solidFill>
                  <a:srgbClr val="000000"/>
                </a:solidFill>
                <a:latin typeface="Calibri" panose="020F0502020204030204" pitchFamily="34" charset="0"/>
                <a:ea typeface="ＭＳ Ｐゴシック" panose="020B0600070205080204" pitchFamily="50" charset="-128"/>
              </a:rPr>
              <a:t>日</a:t>
            </a:r>
            <a:r>
              <a:rPr lang="en-US" altLang="zh-TW" dirty="0">
                <a:solidFill>
                  <a:srgbClr val="000000"/>
                </a:solidFill>
                <a:latin typeface="Calibri" panose="020F0502020204030204" pitchFamily="34" charset="0"/>
                <a:ea typeface="ＭＳ Ｐゴシック" panose="020B0600070205080204" pitchFamily="50" charset="-128"/>
              </a:rPr>
              <a:t>14</a:t>
            </a:r>
            <a:r>
              <a:rPr lang="zh-TW" altLang="en-US">
                <a:solidFill>
                  <a:srgbClr val="000000"/>
                </a:solidFill>
                <a:latin typeface="Calibri" panose="020F0502020204030204" pitchFamily="34" charset="0"/>
                <a:ea typeface="ＭＳ Ｐゴシック" panose="020B0600070205080204" pitchFamily="50" charset="-128"/>
              </a:rPr>
              <a:t>時</a:t>
            </a:r>
            <a:r>
              <a:rPr lang="en-US" altLang="zh-TW" dirty="0">
                <a:solidFill>
                  <a:srgbClr val="000000"/>
                </a:solidFill>
                <a:latin typeface="Calibri" panose="020F0502020204030204" pitchFamily="34" charset="0"/>
                <a:ea typeface="ＭＳ Ｐゴシック" panose="020B0600070205080204" pitchFamily="50" charset="-128"/>
              </a:rPr>
              <a:t>10</a:t>
            </a:r>
            <a:r>
              <a:rPr lang="zh-TW" altLang="en-US">
                <a:solidFill>
                  <a:srgbClr val="000000"/>
                </a:solidFill>
                <a:latin typeface="Calibri" panose="020F0502020204030204" pitchFamily="34" charset="0"/>
                <a:ea typeface="ＭＳ Ｐゴシック" panose="020B0600070205080204" pitchFamily="50" charset="-128"/>
              </a:rPr>
              <a:t>分  読売新聞）</a:t>
            </a:r>
            <a:endParaRPr lang="ja-JP" altLang="en-US" dirty="0">
              <a:solidFill>
                <a:srgbClr val="000000"/>
              </a:solidFill>
              <a:latin typeface="Calibri" panose="020F0502020204030204" pitchFamily="34" charset="0"/>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433388"/>
            <a:ext cx="5180013" cy="5205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a:spLocks noChangeArrowheads="1"/>
          </p:cNvSpPr>
          <p:nvPr/>
        </p:nvSpPr>
        <p:spPr bwMode="auto">
          <a:xfrm>
            <a:off x="571734" y="5558120"/>
            <a:ext cx="8912225" cy="523875"/>
          </a:xfrm>
          <a:prstGeom prst="rect">
            <a:avLst/>
          </a:prstGeom>
          <a:solidFill>
            <a:schemeClr val="accent3">
              <a:lumMod val="20000"/>
              <a:lumOff val="80000"/>
            </a:schemeClr>
          </a:solidFill>
          <a:ln w="38100">
            <a:solidFill>
              <a:schemeClr val="accent3">
                <a:lumMod val="60000"/>
                <a:lumOff val="40000"/>
              </a:schemeClr>
            </a:solidFill>
          </a:ln>
          <a:effectLst>
            <a:innerShdw blurRad="63500" dist="50800" dir="18900000">
              <a:prstClr val="black">
                <a:alpha val="50000"/>
              </a:prstClr>
            </a:innerShdw>
          </a:effec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en-US" altLang="ja-JP" sz="1400" b="1" dirty="0">
                <a:solidFill>
                  <a:srgbClr val="000000"/>
                </a:solidFill>
              </a:rPr>
              <a:t>http://www.env.go.jp/policy/assess/5-4basic/basic_h23_6/mat_6_4_2.pdf#search='PM2.5++%E3%82%AF%E3%83%A9%E3%82%B9%E2%85%A0'</a:t>
            </a:r>
            <a:endParaRPr lang="ja-JP" altLang="en-US" sz="1400" b="1" dirty="0">
              <a:solidFill>
                <a:srgbClr val="000000"/>
              </a:solidFill>
            </a:endParaRPr>
          </a:p>
        </p:txBody>
      </p:sp>
      <p:sp>
        <p:nvSpPr>
          <p:cNvPr id="6" name="テキスト ボックス 5"/>
          <p:cNvSpPr txBox="1">
            <a:spLocks noChangeArrowheads="1"/>
          </p:cNvSpPr>
          <p:nvPr/>
        </p:nvSpPr>
        <p:spPr bwMode="auto">
          <a:xfrm>
            <a:off x="6531677" y="406711"/>
            <a:ext cx="4966415" cy="4832092"/>
          </a:xfrm>
          <a:prstGeom prst="rect">
            <a:avLst/>
          </a:prstGeom>
          <a:solidFill>
            <a:schemeClr val="accent3">
              <a:lumMod val="20000"/>
              <a:lumOff val="80000"/>
            </a:schemeClr>
          </a:solidFill>
          <a:ln w="38100">
            <a:solidFill>
              <a:schemeClr val="accent3">
                <a:lumMod val="60000"/>
                <a:lumOff val="40000"/>
              </a:schemeClr>
            </a:solidFill>
          </a:ln>
          <a:effectLst>
            <a:innerShdw blurRad="63500" dist="50800" dir="18900000">
              <a:prstClr val="black">
                <a:alpha val="50000"/>
              </a:prstClr>
            </a:innerShdw>
          </a:effec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en-US" altLang="ja-JP" sz="2400" b="1" dirty="0">
                <a:solidFill>
                  <a:srgbClr val="000000"/>
                </a:solidFill>
                <a:latin typeface="+mn-ea"/>
                <a:ea typeface="+mn-ea"/>
              </a:rPr>
              <a:t>●</a:t>
            </a:r>
            <a:r>
              <a:rPr lang="ja-JP" altLang="ja-JP" sz="2400" b="1" dirty="0">
                <a:solidFill>
                  <a:srgbClr val="000000"/>
                </a:solidFill>
                <a:latin typeface="+mn-ea"/>
                <a:ea typeface="+mn-ea"/>
              </a:rPr>
              <a:t>産業医科大学・大和浩教授</a:t>
            </a:r>
            <a:r>
              <a:rPr lang="en-US" altLang="ja-JP" sz="2400" b="1" dirty="0">
                <a:solidFill>
                  <a:srgbClr val="000000"/>
                </a:solidFill>
                <a:latin typeface="+mn-ea"/>
                <a:ea typeface="+mn-ea"/>
              </a:rPr>
              <a:t/>
            </a:r>
            <a:br>
              <a:rPr lang="en-US" altLang="ja-JP" sz="2400" b="1" dirty="0">
                <a:solidFill>
                  <a:srgbClr val="000000"/>
                </a:solidFill>
                <a:latin typeface="+mn-ea"/>
                <a:ea typeface="+mn-ea"/>
              </a:rPr>
            </a:br>
            <a:r>
              <a:rPr lang="ja-JP" altLang="ja-JP" sz="2400" b="1" dirty="0">
                <a:solidFill>
                  <a:srgbClr val="000000"/>
                </a:solidFill>
                <a:latin typeface="+mn-ea"/>
                <a:ea typeface="+mn-ea"/>
              </a:rPr>
              <a:t>「例えば、タバコを吸われている喫茶店は、</a:t>
            </a:r>
            <a:r>
              <a:rPr lang="en-US" altLang="ja-JP" sz="2400" b="1" dirty="0">
                <a:solidFill>
                  <a:srgbClr val="000000"/>
                </a:solidFill>
                <a:latin typeface="+mn-ea"/>
                <a:ea typeface="+mn-ea"/>
              </a:rPr>
              <a:t>700</a:t>
            </a:r>
            <a:r>
              <a:rPr lang="ja-JP" altLang="ja-JP" sz="2400" b="1" dirty="0">
                <a:solidFill>
                  <a:srgbClr val="000000"/>
                </a:solidFill>
                <a:latin typeface="+mn-ea"/>
                <a:ea typeface="+mn-ea"/>
              </a:rPr>
              <a:t>マイクログラム・パー・立方メートルぐらいあります。北京の一番ひどい日と同じぐらい高いです。だから、私は、怖がる所が違うんじゃないかと思います。屋外の『</a:t>
            </a:r>
            <a:r>
              <a:rPr lang="en-US" altLang="ja-JP" sz="2400" b="1" dirty="0">
                <a:solidFill>
                  <a:srgbClr val="000000"/>
                </a:solidFill>
                <a:latin typeface="+mn-ea"/>
                <a:ea typeface="+mn-ea"/>
              </a:rPr>
              <a:t>70</a:t>
            </a:r>
            <a:r>
              <a:rPr lang="ja-JP" altLang="ja-JP" sz="2400" b="1" dirty="0">
                <a:solidFill>
                  <a:srgbClr val="000000"/>
                </a:solidFill>
                <a:latin typeface="+mn-ea"/>
                <a:ea typeface="+mn-ea"/>
              </a:rPr>
              <a:t>』を怖がるんだったらば、タバコを吸っている喫茶店の『</a:t>
            </a:r>
            <a:r>
              <a:rPr lang="en-US" altLang="ja-JP" sz="2400" b="1" dirty="0">
                <a:solidFill>
                  <a:srgbClr val="000000"/>
                </a:solidFill>
                <a:latin typeface="+mn-ea"/>
                <a:ea typeface="+mn-ea"/>
              </a:rPr>
              <a:t>700</a:t>
            </a:r>
            <a:r>
              <a:rPr lang="ja-JP" altLang="ja-JP" sz="2400" b="1" dirty="0">
                <a:solidFill>
                  <a:srgbClr val="000000"/>
                </a:solidFill>
                <a:latin typeface="+mn-ea"/>
                <a:ea typeface="+mn-ea"/>
              </a:rPr>
              <a:t>』の方を怖がってほしいと思います」</a:t>
            </a:r>
            <a:r>
              <a:rPr lang="en-US" altLang="ja-JP" sz="2400" b="1" dirty="0">
                <a:solidFill>
                  <a:srgbClr val="000000"/>
                </a:solidFill>
                <a:latin typeface="+mn-ea"/>
                <a:ea typeface="+mn-ea"/>
              </a:rPr>
              <a:t/>
            </a:r>
            <a:br>
              <a:rPr lang="en-US" altLang="ja-JP" sz="2400" b="1" dirty="0">
                <a:solidFill>
                  <a:srgbClr val="000000"/>
                </a:solidFill>
                <a:latin typeface="+mn-ea"/>
                <a:ea typeface="+mn-ea"/>
              </a:rPr>
            </a:br>
            <a:r>
              <a:rPr lang="ja-JP" altLang="en-US" sz="2400" b="1" dirty="0">
                <a:solidFill>
                  <a:srgbClr val="000000"/>
                </a:solidFill>
                <a:latin typeface="+mn-ea"/>
                <a:ea typeface="+mn-ea"/>
              </a:rPr>
              <a:t>（</a:t>
            </a:r>
            <a:r>
              <a:rPr lang="en-US" altLang="ja-JP" sz="2400" b="1" dirty="0">
                <a:solidFill>
                  <a:srgbClr val="000000"/>
                </a:solidFill>
                <a:latin typeface="+mn-ea"/>
                <a:ea typeface="+mn-ea"/>
              </a:rPr>
              <a:t>RKB</a:t>
            </a:r>
            <a:r>
              <a:rPr lang="ja-JP" altLang="ja-JP" sz="2400" b="1" dirty="0">
                <a:solidFill>
                  <a:srgbClr val="000000"/>
                </a:solidFill>
                <a:latin typeface="+mn-ea"/>
                <a:ea typeface="+mn-ea"/>
              </a:rPr>
              <a:t>ニュース　</a:t>
            </a:r>
            <a:r>
              <a:rPr lang="en-US" altLang="ja-JP" sz="2400" b="1" dirty="0">
                <a:solidFill>
                  <a:srgbClr val="000000"/>
                </a:solidFill>
                <a:latin typeface="+mn-ea"/>
                <a:ea typeface="+mn-ea"/>
              </a:rPr>
              <a:t>2013/3/2</a:t>
            </a:r>
            <a:r>
              <a:rPr lang="ja-JP" altLang="en-US" sz="2400" b="1" dirty="0">
                <a:solidFill>
                  <a:srgbClr val="000000"/>
                </a:solidFill>
                <a:latin typeface="+mn-ea"/>
                <a:ea typeface="+mn-ea"/>
              </a:rPr>
              <a:t>）</a:t>
            </a:r>
            <a:endParaRPr lang="ja-JP" altLang="ja-JP" sz="2400" b="1" dirty="0">
              <a:solidFill>
                <a:srgbClr val="000000"/>
              </a:solidFill>
              <a:latin typeface="+mn-ea"/>
              <a:ea typeface="+mn-ea"/>
            </a:endParaRPr>
          </a:p>
          <a:p>
            <a:pPr eaLnBrk="1" hangingPunct="1">
              <a:spcBef>
                <a:spcPct val="0"/>
              </a:spcBef>
              <a:buFontTx/>
              <a:buNone/>
              <a:defRPr/>
            </a:pPr>
            <a:endParaRPr lang="ja-JP" altLang="en-US" sz="2000" b="1" dirty="0">
              <a:solidFill>
                <a:prstClr val="black"/>
              </a:solidFill>
            </a:endParaRPr>
          </a:p>
        </p:txBody>
      </p:sp>
      <p:sp>
        <p:nvSpPr>
          <p:cNvPr id="4" name="正方形/長方形 3"/>
          <p:cNvSpPr/>
          <p:nvPr/>
        </p:nvSpPr>
        <p:spPr>
          <a:xfrm>
            <a:off x="573603" y="4704165"/>
            <a:ext cx="4948791" cy="369332"/>
          </a:xfrm>
          <a:prstGeom prst="rect">
            <a:avLst/>
          </a:prstGeom>
        </p:spPr>
        <p:txBody>
          <a:bodyPr wrap="none">
            <a:spAutoFit/>
          </a:bodyPr>
          <a:lstStyle/>
          <a:p>
            <a:r>
              <a:rPr lang="en-US" altLang="ja-JP" dirty="0"/>
              <a:t>http://sugu-kinen.jp/office-kinen/interview/</a:t>
            </a:r>
            <a:endParaRPr lang="ja-JP" altLang="en-US" dirty="0"/>
          </a:p>
        </p:txBody>
      </p:sp>
      <p:sp>
        <p:nvSpPr>
          <p:cNvPr id="7" name="テキスト ボックス 6"/>
          <p:cNvSpPr txBox="1"/>
          <p:nvPr/>
        </p:nvSpPr>
        <p:spPr>
          <a:xfrm>
            <a:off x="713232" y="6316417"/>
            <a:ext cx="3254886" cy="369332"/>
          </a:xfrm>
          <a:prstGeom prst="rect">
            <a:avLst/>
          </a:prstGeom>
          <a:solidFill>
            <a:srgbClr val="FFFF00"/>
          </a:solidFill>
        </p:spPr>
        <p:txBody>
          <a:bodyPr wrap="square" rtlCol="0">
            <a:spAutoFit/>
          </a:bodyPr>
          <a:lstStyle/>
          <a:p>
            <a:pPr algn="ctr"/>
            <a:r>
              <a:rPr kumimoji="1" lang="ja-JP" altLang="en-US" b="1" dirty="0" smtClean="0"/>
              <a:t>宮崎県：野田隆先生より寄贈</a:t>
            </a:r>
            <a:endParaRPr kumimoji="1" lang="ja-JP" alt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193055" y="234631"/>
            <a:ext cx="7766936" cy="1074172"/>
          </a:xfrm>
        </p:spPr>
        <p:txBody>
          <a:bodyPr/>
          <a:lstStyle/>
          <a:p>
            <a:pPr eaLnBrk="1" hangingPunct="1"/>
            <a:r>
              <a:rPr lang="ja-JP" altLang="en-US" dirty="0" smtClean="0">
                <a:solidFill>
                  <a:srgbClr val="FF0000"/>
                </a:solidFill>
              </a:rPr>
              <a:t>タバコの煙の広がり</a:t>
            </a:r>
          </a:p>
        </p:txBody>
      </p:sp>
      <p:sp>
        <p:nvSpPr>
          <p:cNvPr id="2" name="サブタイトル 1"/>
          <p:cNvSpPr>
            <a:spLocks noGrp="1"/>
          </p:cNvSpPr>
          <p:nvPr>
            <p:ph type="subTitle" idx="1"/>
          </p:nvPr>
        </p:nvSpPr>
        <p:spPr/>
        <p:txBody>
          <a:bodyPr/>
          <a:lstStyle/>
          <a:p>
            <a:endParaRPr kumimoji="1" lang="ja-JP" altLang="en-US" dirty="0"/>
          </a:p>
        </p:txBody>
      </p:sp>
      <p:sp>
        <p:nvSpPr>
          <p:cNvPr id="52228" name="日付プレースホルダ 3"/>
          <p:cNvSpPr>
            <a:spLocks noGrp="1"/>
          </p:cNvSpPr>
          <p:nvPr>
            <p:ph type="dt" sz="half" idx="10"/>
          </p:nvPr>
        </p:nvSpPr>
        <p:spPr bwMode="auto">
          <a:xfrm>
            <a:off x="6952743" y="5789106"/>
            <a:ext cx="911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kumimoji="1">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9pPr>
          </a:lstStyle>
          <a:p>
            <a:pPr>
              <a:spcBef>
                <a:spcPct val="0"/>
              </a:spcBef>
              <a:buClrTx/>
              <a:buSzTx/>
              <a:buFontTx/>
              <a:buNone/>
            </a:pPr>
            <a:r>
              <a:rPr kumimoji="0" lang="en-US" altLang="ja-JP" dirty="0" smtClean="0">
                <a:solidFill>
                  <a:srgbClr val="898989"/>
                </a:solidFill>
                <a:ea typeface="メイリオ" panose="020B0604030504040204" pitchFamily="50" charset="-128"/>
              </a:rPr>
              <a:t>2009/6/</a:t>
            </a:r>
            <a:r>
              <a:rPr kumimoji="0" lang="ja-JP" altLang="en-US" dirty="0" smtClean="0">
                <a:solidFill>
                  <a:srgbClr val="898989"/>
                </a:solidFill>
                <a:ea typeface="メイリオ" panose="020B0604030504040204" pitchFamily="50" charset="-128"/>
              </a:rPr>
              <a:t>２０</a:t>
            </a:r>
            <a:endParaRPr kumimoji="0" lang="en-US" altLang="ja-JP" dirty="0" smtClean="0">
              <a:solidFill>
                <a:srgbClr val="898989"/>
              </a:solidFill>
              <a:ea typeface="メイリオ" panose="020B0604030504040204" pitchFamily="50" charset="-128"/>
            </a:endParaRPr>
          </a:p>
        </p:txBody>
      </p:sp>
      <p:sp>
        <p:nvSpPr>
          <p:cNvPr id="52229"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kumimoji="1">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9pPr>
          </a:lstStyle>
          <a:p>
            <a:pPr>
              <a:spcBef>
                <a:spcPct val="0"/>
              </a:spcBef>
              <a:buClrTx/>
              <a:buSzTx/>
              <a:buFontTx/>
              <a:buNone/>
            </a:pPr>
            <a:r>
              <a:rPr kumimoji="0" lang="ja-JP" altLang="en-US" dirty="0" smtClean="0">
                <a:solidFill>
                  <a:srgbClr val="898989"/>
                </a:solidFill>
                <a:ea typeface="メイリオ" panose="020B0604030504040204" pitchFamily="50" charset="-128"/>
              </a:rPr>
              <a:t>第</a:t>
            </a:r>
            <a:r>
              <a:rPr kumimoji="0" lang="en-US" altLang="ja-JP" dirty="0" smtClean="0">
                <a:solidFill>
                  <a:srgbClr val="898989"/>
                </a:solidFill>
                <a:ea typeface="メイリオ" panose="020B0604030504040204" pitchFamily="50" charset="-128"/>
              </a:rPr>
              <a:t>11</a:t>
            </a:r>
            <a:r>
              <a:rPr kumimoji="0" lang="ja-JP" altLang="en-US" dirty="0" smtClean="0">
                <a:solidFill>
                  <a:srgbClr val="898989"/>
                </a:solidFill>
                <a:ea typeface="メイリオ" panose="020B0604030504040204" pitchFamily="50" charset="-128"/>
              </a:rPr>
              <a:t>回健康づくりセミナー</a:t>
            </a:r>
            <a:endParaRPr kumimoji="0" lang="en-US" altLang="ja-JP" dirty="0" smtClean="0">
              <a:solidFill>
                <a:srgbClr val="898989"/>
              </a:solidFill>
              <a:ea typeface="メイリオ" panose="020B0604030504040204" pitchFamily="50" charset="-128"/>
            </a:endParaRPr>
          </a:p>
        </p:txBody>
      </p:sp>
      <p:sp>
        <p:nvSpPr>
          <p:cNvPr id="52230" name="スライド番号プレースホルダ 5"/>
          <p:cNvSpPr>
            <a:spLocks noGrp="1"/>
          </p:cNvSpPr>
          <p:nvPr>
            <p:ph type="sldNum" sz="quarter" idx="12"/>
          </p:nvPr>
        </p:nvSpPr>
        <p:spPr bwMode="auto">
          <a:xfrm>
            <a:off x="8142490" y="5789105"/>
            <a:ext cx="6842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kumimoji="1">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9pPr>
          </a:lstStyle>
          <a:p>
            <a:pPr>
              <a:spcBef>
                <a:spcPct val="0"/>
              </a:spcBef>
              <a:buClrTx/>
              <a:buSzTx/>
              <a:buFontTx/>
              <a:buNone/>
            </a:pPr>
            <a:fld id="{D2032573-F78C-4F8C-95F3-691842A51BC3}" type="slidenum">
              <a:rPr kumimoji="0" lang="en-US" altLang="ja-JP" smtClean="0">
                <a:solidFill>
                  <a:srgbClr val="898989"/>
                </a:solidFill>
                <a:ea typeface="メイリオ" panose="020B0604030504040204" pitchFamily="50" charset="-128"/>
              </a:rPr>
              <a:pPr>
                <a:spcBef>
                  <a:spcPct val="0"/>
                </a:spcBef>
                <a:buClrTx/>
                <a:buSzTx/>
                <a:buFontTx/>
                <a:buNone/>
              </a:pPr>
              <a:t>9</a:t>
            </a:fld>
            <a:endParaRPr kumimoji="0" lang="en-US" altLang="ja-JP" dirty="0" smtClean="0">
              <a:solidFill>
                <a:srgbClr val="898989"/>
              </a:solidFill>
              <a:ea typeface="メイリオ" panose="020B0604030504040204" pitchFamily="50" charset="-128"/>
            </a:endParaRPr>
          </a:p>
        </p:txBody>
      </p:sp>
      <p:pic>
        <p:nvPicPr>
          <p:cNvPr id="52227" name="Picture 3" descr="MCj02828880000[1]"/>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312863"/>
            <a:ext cx="5292725" cy="5292725"/>
          </a:xfrm>
        </p:spPr>
      </p:pic>
      <p:sp>
        <p:nvSpPr>
          <p:cNvPr id="10247" name="Text Box 4"/>
          <p:cNvSpPr txBox="1">
            <a:spLocks noChangeArrowheads="1"/>
          </p:cNvSpPr>
          <p:nvPr/>
        </p:nvSpPr>
        <p:spPr bwMode="auto">
          <a:xfrm>
            <a:off x="6250427" y="1679840"/>
            <a:ext cx="3600450" cy="462951"/>
          </a:xfrm>
          <a:prstGeom prst="rect">
            <a:avLst/>
          </a:prstGeom>
          <a:solidFill>
            <a:schemeClr val="accent3">
              <a:lumMod val="20000"/>
              <a:lumOff val="80000"/>
            </a:schemeClr>
          </a:solidFill>
          <a:ln w="38100">
            <a:solidFill>
              <a:schemeClr val="accent3">
                <a:lumMod val="60000"/>
                <a:lumOff val="40000"/>
              </a:schemeClr>
            </a:solidFill>
          </a:ln>
          <a:effectLst>
            <a:innerShdw blurRad="63500" dist="50800" dir="18900000">
              <a:prstClr val="black">
                <a:alpha val="50000"/>
              </a:prstClr>
            </a:innerShdw>
          </a:effec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defRPr/>
            </a:pPr>
            <a:r>
              <a:rPr lang="ja-JP" altLang="en-US" sz="2400" b="1" dirty="0">
                <a:solidFill>
                  <a:srgbClr val="000000"/>
                </a:solidFill>
              </a:rPr>
              <a:t>粒子部分；見える　１０％</a:t>
            </a:r>
          </a:p>
        </p:txBody>
      </p:sp>
      <p:sp>
        <p:nvSpPr>
          <p:cNvPr id="10248" name="Text Box 5"/>
          <p:cNvSpPr txBox="1">
            <a:spLocks noChangeArrowheads="1"/>
          </p:cNvSpPr>
          <p:nvPr/>
        </p:nvSpPr>
        <p:spPr bwMode="auto">
          <a:xfrm>
            <a:off x="6273964" y="2866949"/>
            <a:ext cx="3635375" cy="462951"/>
          </a:xfrm>
          <a:prstGeom prst="rect">
            <a:avLst/>
          </a:prstGeom>
          <a:solidFill>
            <a:schemeClr val="accent3">
              <a:lumMod val="20000"/>
              <a:lumOff val="80000"/>
            </a:schemeClr>
          </a:solidFill>
          <a:ln w="38100">
            <a:solidFill>
              <a:schemeClr val="accent3">
                <a:lumMod val="60000"/>
                <a:lumOff val="40000"/>
              </a:schemeClr>
            </a:solidFill>
          </a:ln>
          <a:effectLst>
            <a:innerShdw blurRad="63500" dist="50800" dir="18900000">
              <a:prstClr val="black">
                <a:alpha val="50000"/>
              </a:prstClr>
            </a:innerShdw>
          </a:effec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defRPr/>
            </a:pPr>
            <a:r>
              <a:rPr lang="ja-JP" altLang="en-US" sz="2400" b="1" dirty="0">
                <a:solidFill>
                  <a:srgbClr val="000000"/>
                </a:solidFill>
              </a:rPr>
              <a:t>ガス部分；見えない　９０％</a:t>
            </a:r>
          </a:p>
        </p:txBody>
      </p:sp>
      <p:sp>
        <p:nvSpPr>
          <p:cNvPr id="52237" name="Line 6"/>
          <p:cNvSpPr>
            <a:spLocks noChangeShapeType="1"/>
          </p:cNvSpPr>
          <p:nvPr/>
        </p:nvSpPr>
        <p:spPr bwMode="auto">
          <a:xfrm flipH="1">
            <a:off x="4116388" y="2009977"/>
            <a:ext cx="194310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pic>
        <p:nvPicPr>
          <p:cNvPr id="10250" name="Picture 7" descr="MCj030525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9658" y="3744468"/>
            <a:ext cx="1504950" cy="1831975"/>
          </a:xfrm>
          <a:prstGeom prst="rect">
            <a:avLst/>
          </a:prstGeom>
          <a:noFill/>
          <a:ln w="38100">
            <a:noFill/>
            <a:miter lim="800000"/>
            <a:headEnd/>
            <a:tailEnd/>
          </a:ln>
          <a:effectLst>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10251" name="Text Box 8"/>
          <p:cNvSpPr txBox="1">
            <a:spLocks noChangeArrowheads="1"/>
          </p:cNvSpPr>
          <p:nvPr/>
        </p:nvSpPr>
        <p:spPr bwMode="auto">
          <a:xfrm>
            <a:off x="8025022" y="4302768"/>
            <a:ext cx="1871662" cy="830997"/>
          </a:xfrm>
          <a:prstGeom prst="rect">
            <a:avLst/>
          </a:prstGeom>
          <a:solidFill>
            <a:schemeClr val="accent3">
              <a:lumMod val="20000"/>
              <a:lumOff val="80000"/>
            </a:schemeClr>
          </a:solidFill>
          <a:ln w="38100">
            <a:solidFill>
              <a:schemeClr val="accent3">
                <a:lumMod val="60000"/>
                <a:lumOff val="40000"/>
              </a:schemeClr>
            </a:solidFill>
          </a:ln>
          <a:effectLst>
            <a:innerShdw blurRad="63500" dist="50800" dir="18900000">
              <a:prstClr val="black">
                <a:alpha val="50000"/>
              </a:prstClr>
            </a:innerShdw>
          </a:effec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defRPr/>
            </a:pPr>
            <a:r>
              <a:rPr lang="ja-JP" altLang="en-US" sz="4800" b="1" dirty="0" smtClean="0">
                <a:solidFill>
                  <a:srgbClr val="000000"/>
                </a:solidFill>
              </a:rPr>
              <a:t>Ｘ５００</a:t>
            </a:r>
            <a:endParaRPr lang="ja-JP" altLang="en-US" sz="4800" b="1" dirty="0">
              <a:solidFill>
                <a:srgbClr val="000000"/>
              </a:solidFill>
            </a:endParaRPr>
          </a:p>
        </p:txBody>
      </p:sp>
      <p:sp>
        <p:nvSpPr>
          <p:cNvPr id="13" name="テキスト ボックス 12"/>
          <p:cNvSpPr txBox="1"/>
          <p:nvPr/>
        </p:nvSpPr>
        <p:spPr>
          <a:xfrm>
            <a:off x="8668512" y="244801"/>
            <a:ext cx="3254886" cy="369332"/>
          </a:xfrm>
          <a:prstGeom prst="rect">
            <a:avLst/>
          </a:prstGeom>
          <a:solidFill>
            <a:srgbClr val="FFFF00"/>
          </a:solidFill>
        </p:spPr>
        <p:txBody>
          <a:bodyPr wrap="square" rtlCol="0">
            <a:spAutoFit/>
          </a:bodyPr>
          <a:lstStyle/>
          <a:p>
            <a:pPr algn="ctr"/>
            <a:r>
              <a:rPr kumimoji="1" lang="ja-JP" altLang="en-US" b="1" dirty="0" smtClean="0"/>
              <a:t>宮崎県：野田隆先生より寄贈</a:t>
            </a:r>
            <a:endParaRPr kumimoji="1" lang="ja-JP" alt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2141</TotalTime>
  <Words>829</Words>
  <Application>Microsoft Office PowerPoint</Application>
  <PresentationFormat>ユーザー設定</PresentationFormat>
  <Paragraphs>101</Paragraphs>
  <Slides>10</Slides>
  <Notes>10</Notes>
  <HiddenSlides>0</HiddenSlides>
  <MMClips>1</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ファセット</vt:lpstr>
      <vt:lpstr>煙の広がり </vt:lpstr>
      <vt:lpstr>受動喫煙検証実験</vt:lpstr>
      <vt:lpstr>PowerPoint プレゼンテーション</vt:lpstr>
      <vt:lpstr>ニコチンとは？</vt:lpstr>
      <vt:lpstr>副流煙と主流煙</vt:lpstr>
      <vt:lpstr>タバコ煙の組成</vt:lpstr>
      <vt:lpstr>PowerPoint プレゼンテーション</vt:lpstr>
      <vt:lpstr>PowerPoint プレゼンテーション</vt:lpstr>
      <vt:lpstr>タバコの煙の広がり</vt:lpstr>
      <vt:lpstr>サードハンド・スモーク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タバコの害から 子どもたちを守ろう</dc:title>
  <dc:creator>藤原敬且</dc:creator>
  <cp:lastModifiedBy>20130326fmv</cp:lastModifiedBy>
  <cp:revision>436</cp:revision>
  <dcterms:created xsi:type="dcterms:W3CDTF">2014-07-21T03:38:47Z</dcterms:created>
  <dcterms:modified xsi:type="dcterms:W3CDTF">2016-03-29T07:09:01Z</dcterms:modified>
</cp:coreProperties>
</file>