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64" r:id="rId1"/>
  </p:sldMasterIdLst>
  <p:notesMasterIdLst>
    <p:notesMasterId r:id="rId12"/>
  </p:notesMasterIdLst>
  <p:sldIdLst>
    <p:sldId id="358" r:id="rId2"/>
    <p:sldId id="458" r:id="rId3"/>
    <p:sldId id="377" r:id="rId4"/>
    <p:sldId id="379" r:id="rId5"/>
    <p:sldId id="493" r:id="rId6"/>
    <p:sldId id="397" r:id="rId7"/>
    <p:sldId id="398" r:id="rId8"/>
    <p:sldId id="494" r:id="rId9"/>
    <p:sldId id="522" r:id="rId10"/>
    <p:sldId id="615" r:id="rId11"/>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xmlns="">
        <p15:guide id="1" orient="horz" pos="2137" userDrawn="1">
          <p15:clr>
            <a:srgbClr val="A4A3A4"/>
          </p15:clr>
        </p15:guide>
        <p15:guide id="2" pos="531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藤原敬且" initials="藤原敬且"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16" autoAdjust="0"/>
    <p:restoredTop sz="94660"/>
  </p:normalViewPr>
  <p:slideViewPr>
    <p:cSldViewPr snapToGrid="0" showGuides="1">
      <p:cViewPr varScale="1">
        <p:scale>
          <a:sx n="82" d="100"/>
          <a:sy n="82" d="100"/>
        </p:scale>
        <p:origin x="-102" y="-558"/>
      </p:cViewPr>
      <p:guideLst>
        <p:guide orient="horz" pos="2137"/>
        <p:guide pos="531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kumimoji="1" sz="1200">
                <a:latin typeface="+mn-lt"/>
              </a:defRPr>
            </a:lvl1pPr>
          </a:lstStyle>
          <a:p>
            <a:pPr>
              <a:defRPr/>
            </a:pPr>
            <a:endParaRPr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kumimoji="1" sz="1200">
                <a:latin typeface="+mn-lt"/>
              </a:defRPr>
            </a:lvl1pPr>
          </a:lstStyle>
          <a:p>
            <a:pPr>
              <a:defRPr/>
            </a:pPr>
            <a:fld id="{AE394C37-C036-44D3-9025-BF48B51E0D42}" type="datetimeFigureOut">
              <a:rPr lang="ja-JP" altLang="en-US"/>
              <a:pPr>
                <a:defRPr/>
              </a:pPr>
              <a:t>2016/3/29</a:t>
            </a:fld>
            <a:endParaRPr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kumimoji="1" sz="1200">
                <a:latin typeface="+mn-lt"/>
              </a:defRPr>
            </a:lvl1pPr>
          </a:lstStyle>
          <a:p>
            <a:pPr>
              <a:defRPr/>
            </a:pPr>
            <a:endParaRPr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kumimoji="1" sz="1200">
                <a:latin typeface="+mn-lt"/>
              </a:defRPr>
            </a:lvl1pPr>
          </a:lstStyle>
          <a:p>
            <a:pPr>
              <a:defRPr/>
            </a:pPr>
            <a:fld id="{ABD7AFE0-349D-4E05-BE23-46750D0455D7}" type="slidenum">
              <a:rPr lang="ja-JP" altLang="en-US"/>
              <a:pPr>
                <a:defRPr/>
              </a:pPr>
              <a:t>‹#›</a:t>
            </a:fld>
            <a:endParaRPr lang="ja-JP" altLang="en-US"/>
          </a:p>
        </p:txBody>
      </p:sp>
    </p:spTree>
    <p:extLst>
      <p:ext uri="{BB962C8B-B14F-4D97-AF65-F5344CB8AC3E}">
        <p14:creationId xmlns:p14="http://schemas.microsoft.com/office/powerpoint/2010/main" val="3439567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165D804-6BE9-4356-9FD4-C838A3557AD5}" type="slidenum">
              <a:rPr lang="en-US" altLang="ja-JP" smtClean="0">
                <a:ea typeface="ＭＳ Ｐゴシック" pitchFamily="50" charset="-128"/>
              </a:rPr>
              <a:pPr/>
              <a:t>1</a:t>
            </a:fld>
            <a:endParaRPr lang="en-US" altLang="ja-JP" smtClean="0">
              <a:ea typeface="ＭＳ Ｐゴシック" pitchFamily="50" charset="-128"/>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4199411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smtClean="0">
                <a:effectLst/>
              </a:rPr>
              <a:t>たばこ</a:t>
            </a:r>
            <a:r>
              <a:rPr lang="en-US" altLang="ja-JP" b="1" dirty="0" smtClean="0">
                <a:effectLst/>
              </a:rPr>
              <a:t>1</a:t>
            </a:r>
            <a:r>
              <a:rPr lang="ja-JP" altLang="en-US" b="1" dirty="0" smtClean="0">
                <a:effectLst/>
              </a:rPr>
              <a:t>本あたりに換算してみると、</a:t>
            </a:r>
            <a:r>
              <a:rPr lang="en-US" altLang="ja-JP" b="1" dirty="0" smtClean="0">
                <a:effectLst/>
              </a:rPr>
              <a:t>20</a:t>
            </a:r>
            <a:r>
              <a:rPr lang="ja-JP" altLang="en-US" b="1" dirty="0" smtClean="0">
                <a:effectLst/>
              </a:rPr>
              <a:t>歳前から</a:t>
            </a:r>
            <a:r>
              <a:rPr lang="en-US" altLang="ja-JP" b="1" dirty="0" smtClean="0">
                <a:effectLst/>
              </a:rPr>
              <a:t>1</a:t>
            </a:r>
            <a:r>
              <a:rPr lang="ja-JP" altLang="en-US" b="1" dirty="0" smtClean="0">
                <a:effectLst/>
              </a:rPr>
              <a:t>日に</a:t>
            </a:r>
            <a:r>
              <a:rPr lang="en-US" altLang="ja-JP" b="1" dirty="0" smtClean="0">
                <a:effectLst/>
              </a:rPr>
              <a:t>20</a:t>
            </a:r>
            <a:r>
              <a:rPr lang="ja-JP" altLang="en-US" b="1" dirty="0" smtClean="0">
                <a:effectLst/>
              </a:rPr>
              <a:t>本、</a:t>
            </a:r>
            <a:r>
              <a:rPr lang="en-US" altLang="ja-JP" b="1" dirty="0" smtClean="0">
                <a:effectLst/>
              </a:rPr>
              <a:t>50</a:t>
            </a:r>
            <a:r>
              <a:rPr lang="ja-JP" altLang="en-US" b="1" dirty="0" smtClean="0">
                <a:effectLst/>
              </a:rPr>
              <a:t>年間たばこを吸っていた人が、一生の間に吸うたばこの数は合計</a:t>
            </a:r>
            <a:r>
              <a:rPr lang="en-US" altLang="ja-JP" b="1" dirty="0" smtClean="0">
                <a:effectLst/>
              </a:rPr>
              <a:t>36</a:t>
            </a:r>
            <a:r>
              <a:rPr lang="ja-JP" altLang="en-US" b="1" dirty="0" smtClean="0">
                <a:effectLst/>
              </a:rPr>
              <a:t>万</a:t>
            </a:r>
            <a:r>
              <a:rPr lang="en-US" altLang="ja-JP" b="1" dirty="0" smtClean="0">
                <a:effectLst/>
              </a:rPr>
              <a:t>5,000</a:t>
            </a:r>
            <a:r>
              <a:rPr lang="ja-JP" altLang="en-US" b="1" dirty="0" smtClean="0">
                <a:effectLst/>
              </a:rPr>
              <a:t>本。</a:t>
            </a:r>
            <a:r>
              <a:rPr lang="en-US" altLang="ja-JP" b="1" dirty="0" smtClean="0">
                <a:effectLst/>
              </a:rPr>
              <a:t>10</a:t>
            </a:r>
            <a:r>
              <a:rPr lang="ja-JP" altLang="en-US" b="1" dirty="0" smtClean="0">
                <a:effectLst/>
              </a:rPr>
              <a:t>年寿命が縮まるとして、タバコ</a:t>
            </a:r>
            <a:r>
              <a:rPr lang="en-US" altLang="ja-JP" b="1" dirty="0" smtClean="0">
                <a:effectLst/>
              </a:rPr>
              <a:t>1</a:t>
            </a:r>
            <a:r>
              <a:rPr lang="ja-JP" altLang="en-US" b="1" dirty="0" smtClean="0">
                <a:effectLst/>
              </a:rPr>
              <a:t>本では</a:t>
            </a:r>
            <a:r>
              <a:rPr lang="en-US" altLang="ja-JP" b="1" dirty="0" smtClean="0">
                <a:effectLst/>
              </a:rPr>
              <a:t>14.4</a:t>
            </a:r>
            <a:r>
              <a:rPr lang="ja-JP" altLang="en-US" b="1" dirty="0" smtClean="0">
                <a:effectLst/>
              </a:rPr>
              <a:t>分寿命が縮まることになる。</a:t>
            </a:r>
            <a:r>
              <a:rPr lang="en-US" altLang="ja-JP" b="1" dirty="0" smtClean="0">
                <a:effectLst/>
              </a:rPr>
              <a:t>20</a:t>
            </a:r>
            <a:r>
              <a:rPr lang="ja-JP" altLang="en-US" b="1" dirty="0" smtClean="0">
                <a:effectLst/>
              </a:rPr>
              <a:t>本入りのたばこ</a:t>
            </a:r>
            <a:r>
              <a:rPr lang="en-US" altLang="ja-JP" b="1" dirty="0" smtClean="0">
                <a:effectLst/>
              </a:rPr>
              <a:t>1</a:t>
            </a:r>
            <a:r>
              <a:rPr lang="ja-JP" altLang="en-US" b="1" dirty="0" smtClean="0">
                <a:effectLst/>
              </a:rPr>
              <a:t>箱では、なんと</a:t>
            </a:r>
            <a:r>
              <a:rPr lang="en-US" altLang="ja-JP" b="1" dirty="0" smtClean="0">
                <a:effectLst/>
              </a:rPr>
              <a:t>4.8</a:t>
            </a:r>
            <a:r>
              <a:rPr lang="ja-JP" altLang="en-US" b="1" dirty="0" smtClean="0">
                <a:effectLst/>
              </a:rPr>
              <a:t>時間の命を削っていることになる。</a:t>
            </a:r>
            <a:endParaRPr kumimoji="1" lang="ja-JP" altLang="en-US" b="1" dirty="0"/>
          </a:p>
        </p:txBody>
      </p:sp>
      <p:sp>
        <p:nvSpPr>
          <p:cNvPr id="4" name="スライド番号プレースホルダー 3"/>
          <p:cNvSpPr>
            <a:spLocks noGrp="1"/>
          </p:cNvSpPr>
          <p:nvPr>
            <p:ph type="sldNum" sz="quarter" idx="10"/>
          </p:nvPr>
        </p:nvSpPr>
        <p:spPr/>
        <p:txBody>
          <a:bodyPr/>
          <a:lstStyle/>
          <a:p>
            <a:pPr>
              <a:defRPr/>
            </a:pPr>
            <a:fld id="{ABD7AFE0-349D-4E05-BE23-46750D0455D7}" type="slidenum">
              <a:rPr lang="ja-JP" altLang="en-US" smtClean="0"/>
              <a:pPr>
                <a:defRPr/>
              </a:pPr>
              <a:t>2</a:t>
            </a:fld>
            <a:endParaRPr lang="ja-JP" altLang="en-US"/>
          </a:p>
        </p:txBody>
      </p:sp>
    </p:spTree>
    <p:extLst>
      <p:ext uri="{BB962C8B-B14F-4D97-AF65-F5344CB8AC3E}">
        <p14:creationId xmlns:p14="http://schemas.microsoft.com/office/powerpoint/2010/main" val="3281839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8D540337-16F4-4CB4-B97F-F424B35A72B2}" type="slidenum">
              <a:rPr lang="en-US" altLang="ja-JP" smtClean="0">
                <a:solidFill>
                  <a:srgbClr val="000000"/>
                </a:solidFill>
                <a:latin typeface="Calibri" panose="020F0502020204030204" pitchFamily="34" charset="0"/>
              </a:rPr>
              <a:pPr fontAlgn="base">
                <a:spcBef>
                  <a:spcPct val="0"/>
                </a:spcBef>
                <a:spcAft>
                  <a:spcPct val="0"/>
                </a:spcAft>
              </a:pPr>
              <a:t>3</a:t>
            </a:fld>
            <a:endParaRPr lang="en-US" altLang="ja-JP" smtClean="0">
              <a:solidFill>
                <a:srgbClr val="000000"/>
              </a:solidFill>
              <a:latin typeface="Calibri" panose="020F0502020204030204" pitchFamily="34" charset="0"/>
            </a:endParaRPr>
          </a:p>
        </p:txBody>
      </p:sp>
      <p:sp>
        <p:nvSpPr>
          <p:cNvPr id="6041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たばこを吸う男性の妻の肺がん死亡率は、たばこを吸わない男性の妻より明らかに高く、夫の喫煙量とともに高くなることが知られています。</a:t>
            </a:r>
            <a:r>
              <a:rPr lang="en-US" altLang="ja-JP" dirty="0" smtClean="0"/>
              <a:t>40</a:t>
            </a:r>
            <a:r>
              <a:rPr lang="ja-JP" altLang="en-US" dirty="0" smtClean="0"/>
              <a:t>～</a:t>
            </a:r>
            <a:r>
              <a:rPr lang="en-US" altLang="ja-JP" dirty="0" smtClean="0"/>
              <a:t>69</a:t>
            </a:r>
            <a:r>
              <a:rPr lang="ja-JP" altLang="en-US" dirty="0" smtClean="0"/>
              <a:t>歳のたばこを吸わない日本の女性約</a:t>
            </a:r>
            <a:r>
              <a:rPr lang="en-US" altLang="ja-JP" dirty="0" smtClean="0"/>
              <a:t>2</a:t>
            </a:r>
            <a:r>
              <a:rPr lang="ja-JP" altLang="en-US" dirty="0" smtClean="0"/>
              <a:t>万</a:t>
            </a:r>
            <a:r>
              <a:rPr lang="en-US" altLang="ja-JP" dirty="0" smtClean="0"/>
              <a:t>8</a:t>
            </a:r>
            <a:r>
              <a:rPr lang="ja-JP" altLang="en-US" dirty="0" smtClean="0"/>
              <a:t>千人を調査した結果、夫からの受動喫煙により、たばこを吸わない妻が肺がんに罹るリスクは約</a:t>
            </a:r>
            <a:r>
              <a:rPr lang="en-US" altLang="ja-JP" dirty="0" smtClean="0"/>
              <a:t>30</a:t>
            </a:r>
            <a:r>
              <a:rPr lang="ja-JP" altLang="en-US" dirty="0" smtClean="0"/>
              <a:t>％高まることが報告されました。</a:t>
            </a:r>
            <a:endParaRPr lang="ja-JP" altLang="ja-JP" dirty="0" smtClean="0"/>
          </a:p>
        </p:txBody>
      </p:sp>
    </p:spTree>
    <p:extLst>
      <p:ext uri="{BB962C8B-B14F-4D97-AF65-F5344CB8AC3E}">
        <p14:creationId xmlns:p14="http://schemas.microsoft.com/office/powerpoint/2010/main" val="2671795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換気扇では、全てのタバコの煙を排気することはできません。屋外やベランダで喫煙しても、サッシやドアの隙間からタバコ煙は侵入してきます。</a:t>
            </a:r>
            <a:endParaRPr kumimoji="1" lang="ja-JP" altLang="en-US" b="1" dirty="0"/>
          </a:p>
        </p:txBody>
      </p:sp>
      <p:sp>
        <p:nvSpPr>
          <p:cNvPr id="4" name="スライド番号プレースホルダー 3"/>
          <p:cNvSpPr>
            <a:spLocks noGrp="1"/>
          </p:cNvSpPr>
          <p:nvPr>
            <p:ph type="sldNum" sz="quarter" idx="10"/>
          </p:nvPr>
        </p:nvSpPr>
        <p:spPr/>
        <p:txBody>
          <a:bodyPr/>
          <a:lstStyle/>
          <a:p>
            <a:pPr>
              <a:defRPr/>
            </a:pPr>
            <a:fld id="{ABD7AFE0-349D-4E05-BE23-46750D0455D7}" type="slidenum">
              <a:rPr lang="ja-JP" altLang="en-US" smtClean="0"/>
              <a:pPr>
                <a:defRPr/>
              </a:pPr>
              <a:t>4</a:t>
            </a:fld>
            <a:endParaRPr lang="ja-JP" altLang="en-US"/>
          </a:p>
        </p:txBody>
      </p:sp>
    </p:spTree>
    <p:extLst>
      <p:ext uri="{BB962C8B-B14F-4D97-AF65-F5344CB8AC3E}">
        <p14:creationId xmlns:p14="http://schemas.microsoft.com/office/powerpoint/2010/main" val="3579367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喫煙者の肺の中に充満したタバコの煙が数分間にわたって呼出される現象を確認できました。</a:t>
            </a:r>
            <a:endParaRPr kumimoji="1" lang="ja-JP" altLang="en-US" b="1" dirty="0"/>
          </a:p>
        </p:txBody>
      </p:sp>
      <p:sp>
        <p:nvSpPr>
          <p:cNvPr id="4" name="スライド番号プレースホルダー 3"/>
          <p:cNvSpPr>
            <a:spLocks noGrp="1"/>
          </p:cNvSpPr>
          <p:nvPr>
            <p:ph type="sldNum" sz="quarter" idx="10"/>
          </p:nvPr>
        </p:nvSpPr>
        <p:spPr/>
        <p:txBody>
          <a:bodyPr/>
          <a:lstStyle/>
          <a:p>
            <a:pPr>
              <a:defRPr/>
            </a:pPr>
            <a:fld id="{ABD7AFE0-349D-4E05-BE23-46750D0455D7}" type="slidenum">
              <a:rPr lang="ja-JP" altLang="en-US" smtClean="0"/>
              <a:pPr>
                <a:defRPr/>
              </a:pPr>
              <a:t>5</a:t>
            </a:fld>
            <a:endParaRPr lang="ja-JP" altLang="en-US"/>
          </a:p>
        </p:txBody>
      </p:sp>
    </p:spTree>
    <p:extLst>
      <p:ext uri="{BB962C8B-B14F-4D97-AF65-F5344CB8AC3E}">
        <p14:creationId xmlns:p14="http://schemas.microsoft.com/office/powerpoint/2010/main" val="3880288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kern="1200" dirty="0" smtClean="0">
                <a:solidFill>
                  <a:schemeClr val="tx1"/>
                </a:solidFill>
                <a:latin typeface="+mn-lt"/>
                <a:ea typeface="+mn-ea"/>
                <a:cs typeface="+mn-cs"/>
              </a:rPr>
              <a:t>たばこに含まれる「ニコチン」がヒトの体内で代謝されると「ニコチン」となって排泄される。強受動喫煙者と判定できた人を</a:t>
            </a:r>
            <a:r>
              <a:rPr kumimoji="1" lang="en-US" altLang="ja-JP" sz="1200" b="0" kern="1200" dirty="0" smtClean="0">
                <a:solidFill>
                  <a:schemeClr val="tx1"/>
                </a:solidFill>
                <a:latin typeface="+mn-lt"/>
                <a:ea typeface="+mn-ea"/>
                <a:cs typeface="+mn-cs"/>
              </a:rPr>
              <a:t>100%</a:t>
            </a:r>
            <a:r>
              <a:rPr kumimoji="1" lang="ja-JP" altLang="en-US" sz="1200" b="0" kern="1200" dirty="0" smtClean="0">
                <a:solidFill>
                  <a:schemeClr val="tx1"/>
                </a:solidFill>
                <a:latin typeface="+mn-lt"/>
                <a:ea typeface="+mn-ea"/>
                <a:cs typeface="+mn-cs"/>
              </a:rPr>
              <a:t>とすると尿中のニコチン濃度のみでは</a:t>
            </a:r>
            <a:r>
              <a:rPr kumimoji="1" lang="en-US" altLang="ja-JP" sz="1200" b="0" kern="1200" dirty="0" smtClean="0">
                <a:solidFill>
                  <a:schemeClr val="tx1"/>
                </a:solidFill>
                <a:latin typeface="+mn-lt"/>
                <a:ea typeface="+mn-ea"/>
                <a:cs typeface="+mn-cs"/>
              </a:rPr>
              <a:t>75%</a:t>
            </a:r>
            <a:r>
              <a:rPr kumimoji="1" lang="ja-JP" altLang="en-US" sz="1200" b="0" kern="1200" dirty="0" err="1" smtClean="0">
                <a:solidFill>
                  <a:schemeClr val="tx1"/>
                </a:solidFill>
                <a:latin typeface="+mn-lt"/>
                <a:ea typeface="+mn-ea"/>
                <a:cs typeface="+mn-cs"/>
              </a:rPr>
              <a:t>、</a:t>
            </a:r>
            <a:r>
              <a:rPr kumimoji="1" lang="ja-JP" altLang="en-US" sz="1200" b="0" kern="1200" dirty="0" smtClean="0">
                <a:solidFill>
                  <a:schemeClr val="tx1"/>
                </a:solidFill>
                <a:latin typeface="+mn-lt"/>
                <a:ea typeface="+mn-ea"/>
                <a:cs typeface="+mn-cs"/>
              </a:rPr>
              <a:t>血清のみでは</a:t>
            </a:r>
            <a:r>
              <a:rPr kumimoji="1" lang="en-US" altLang="ja-JP" sz="1200" b="0" kern="1200" dirty="0" smtClean="0">
                <a:solidFill>
                  <a:schemeClr val="tx1"/>
                </a:solidFill>
                <a:latin typeface="+mn-lt"/>
                <a:ea typeface="+mn-ea"/>
                <a:cs typeface="+mn-cs"/>
              </a:rPr>
              <a:t>65%</a:t>
            </a:r>
            <a:r>
              <a:rPr kumimoji="1" lang="ja-JP" altLang="en-US" sz="1200" b="0" kern="1200" dirty="0" err="1" smtClean="0">
                <a:solidFill>
                  <a:schemeClr val="tx1"/>
                </a:solidFill>
                <a:latin typeface="+mn-lt"/>
                <a:ea typeface="+mn-ea"/>
                <a:cs typeface="+mn-cs"/>
              </a:rPr>
              <a:t>の強</a:t>
            </a:r>
            <a:r>
              <a:rPr kumimoji="1" lang="ja-JP" altLang="en-US" sz="1200" b="0" kern="1200" dirty="0" smtClean="0">
                <a:solidFill>
                  <a:schemeClr val="tx1"/>
                </a:solidFill>
                <a:latin typeface="+mn-lt"/>
                <a:ea typeface="+mn-ea"/>
                <a:cs typeface="+mn-cs"/>
              </a:rPr>
              <a:t>受動喫煙者を確認できた。</a:t>
            </a:r>
            <a:endParaRPr kumimoji="1" lang="en-US" altLang="ja-JP" sz="1200" b="1" kern="1200" dirty="0" smtClean="0">
              <a:solidFill>
                <a:prstClr val="black"/>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pPr>
              <a:defRPr/>
            </a:pPr>
            <a:fld id="{ABD7AFE0-349D-4E05-BE23-46750D0455D7}" type="slidenum">
              <a:rPr lang="ja-JP" altLang="en-US" smtClean="0"/>
              <a:pPr>
                <a:defRPr/>
              </a:pPr>
              <a:t>6</a:t>
            </a:fld>
            <a:endParaRPr lang="ja-JP" altLang="en-US"/>
          </a:p>
        </p:txBody>
      </p:sp>
    </p:spTree>
    <p:extLst>
      <p:ext uri="{BB962C8B-B14F-4D97-AF65-F5344CB8AC3E}">
        <p14:creationId xmlns:p14="http://schemas.microsoft.com/office/powerpoint/2010/main" val="2469988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r>
              <a:rPr lang="en-US" altLang="ja-JP" smtClean="0">
                <a:solidFill>
                  <a:srgbClr val="000000"/>
                </a:solidFill>
                <a:latin typeface="Calibri" panose="020F0502020204030204" pitchFamily="34" charset="0"/>
              </a:rPr>
              <a:t>Smoking Cessation Speaker's PPT</a:t>
            </a:r>
          </a:p>
        </p:txBody>
      </p:sp>
      <p:sp>
        <p:nvSpPr>
          <p:cNvPr id="92163"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9578BB4F-3C96-4173-8E8A-08265FA4078E}" type="datetime1">
              <a:rPr lang="ja-JP" altLang="en-US" smtClean="0">
                <a:solidFill>
                  <a:srgbClr val="000000"/>
                </a:solidFill>
                <a:latin typeface="Calibri" panose="020F0502020204030204" pitchFamily="34" charset="0"/>
              </a:rPr>
              <a:pPr fontAlgn="base">
                <a:spcBef>
                  <a:spcPct val="0"/>
                </a:spcBef>
                <a:spcAft>
                  <a:spcPct val="0"/>
                </a:spcAft>
              </a:pPr>
              <a:t>2016/3/29</a:t>
            </a:fld>
            <a:endParaRPr lang="en-US" altLang="ja-JP" smtClean="0">
              <a:solidFill>
                <a:srgbClr val="000000"/>
              </a:solidFill>
              <a:latin typeface="Calibri" panose="020F0502020204030204" pitchFamily="34" charset="0"/>
            </a:endParaRPr>
          </a:p>
        </p:txBody>
      </p:sp>
      <p:sp>
        <p:nvSpPr>
          <p:cNvPr id="9216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39D30BBC-903A-40A3-B08E-F35FF761C876}" type="slidenum">
              <a:rPr lang="en-US" altLang="ja-JP" smtClean="0">
                <a:solidFill>
                  <a:srgbClr val="000000"/>
                </a:solidFill>
                <a:latin typeface="Calibri" panose="020F0502020204030204" pitchFamily="34" charset="0"/>
              </a:rPr>
              <a:pPr fontAlgn="base">
                <a:spcBef>
                  <a:spcPct val="0"/>
                </a:spcBef>
                <a:spcAft>
                  <a:spcPct val="0"/>
                </a:spcAft>
              </a:pPr>
              <a:t>7</a:t>
            </a:fld>
            <a:endParaRPr lang="en-US" altLang="ja-JP" smtClean="0">
              <a:solidFill>
                <a:srgbClr val="000000"/>
              </a:solidFill>
              <a:latin typeface="Calibri" panose="020F0502020204030204" pitchFamily="34" charset="0"/>
            </a:endParaRPr>
          </a:p>
        </p:txBody>
      </p:sp>
      <p:sp>
        <p:nvSpPr>
          <p:cNvPr id="9216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mtClean="0">
                <a:latin typeface="ＭＳ Ｐ明朝" panose="02020600040205080304" pitchFamily="18" charset="-128"/>
              </a:rPr>
              <a:t>喫煙者が肺に直接吸い込む主流煙に対し、灰皿に置いたり指先に持っているタバコの火のついた先から立ち上る煙を副流煙という。副流煙は主流煙に比べて有害物質の濃度がかなり高く、健康被害の原因となることが明らかになってきた。</a:t>
            </a:r>
          </a:p>
          <a:p>
            <a:pPr eaLnBrk="1" hangingPunct="1">
              <a:spcBef>
                <a:spcPct val="0"/>
              </a:spcBef>
            </a:pPr>
            <a:r>
              <a:rPr lang="ja-JP" altLang="en-US" smtClean="0">
                <a:latin typeface="ＭＳ Ｐ明朝" panose="02020600040205080304" pitchFamily="18" charset="-128"/>
              </a:rPr>
              <a:t>副流煙および喫煙者の呼出する主流煙を非喫煙者が吸い込むことを受動喫煙と呼ぶ。受動喫煙によりもたらされる健康被害は様々であり、乳幼児の突然死症候群（</a:t>
            </a:r>
            <a:r>
              <a:rPr lang="en-US" altLang="ja-JP" smtClean="0">
                <a:latin typeface="ＭＳ Ｐ明朝" panose="02020600040205080304" pitchFamily="18" charset="-128"/>
              </a:rPr>
              <a:t>SIDS</a:t>
            </a:r>
            <a:r>
              <a:rPr lang="ja-JP" altLang="en-US" smtClean="0">
                <a:latin typeface="ＭＳ Ｐ明朝" panose="02020600040205080304" pitchFamily="18" charset="-128"/>
              </a:rPr>
              <a:t>）も両親の喫煙に大きく関わっていると考えられている。</a:t>
            </a:r>
          </a:p>
          <a:p>
            <a:pPr eaLnBrk="1" hangingPunct="1">
              <a:spcBef>
                <a:spcPct val="0"/>
              </a:spcBef>
            </a:pPr>
            <a:endParaRPr lang="en-US" altLang="ja-JP" smtClean="0">
              <a:latin typeface="ＭＳ Ｐ明朝" panose="02020600040205080304" pitchFamily="18" charset="-128"/>
            </a:endParaRPr>
          </a:p>
        </p:txBody>
      </p:sp>
    </p:spTree>
    <p:extLst>
      <p:ext uri="{BB962C8B-B14F-4D97-AF65-F5344CB8AC3E}">
        <p14:creationId xmlns:p14="http://schemas.microsoft.com/office/powerpoint/2010/main" val="1053664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ja-JP" altLang="ja-JP" sz="1200" b="1" i="0" u="none" strike="noStrike" cap="none" normalizeH="0" baseline="0" dirty="0" smtClean="0">
                <a:ln>
                  <a:noFill/>
                </a:ln>
                <a:solidFill>
                  <a:schemeClr val="tx1"/>
                </a:solidFill>
                <a:effectLst/>
                <a:latin typeface="Arial" panose="020B0604020202020204" pitchFamily="34" charset="0"/>
              </a:rPr>
              <a:t>喫煙しない</a:t>
            </a:r>
            <a:r>
              <a:rPr kumimoji="0" lang="ja-JP" altLang="en-US" sz="1200" b="1" i="0" u="none" strike="noStrike" cap="none" normalizeH="0" baseline="0" dirty="0" smtClean="0">
                <a:ln>
                  <a:noFill/>
                </a:ln>
                <a:solidFill>
                  <a:schemeClr val="tx1"/>
                </a:solidFill>
                <a:effectLst/>
                <a:latin typeface="Arial" panose="020B0604020202020204" pitchFamily="34" charset="0"/>
              </a:rPr>
              <a:t>家族や</a:t>
            </a:r>
            <a:r>
              <a:rPr kumimoji="0" lang="ja-JP" altLang="ja-JP" sz="1200" b="1" i="0" u="none" strike="noStrike" cap="none" normalizeH="0" baseline="0" dirty="0" smtClean="0">
                <a:ln>
                  <a:noFill/>
                </a:ln>
                <a:solidFill>
                  <a:schemeClr val="tx1"/>
                </a:solidFill>
                <a:effectLst/>
                <a:latin typeface="Arial" panose="020B0604020202020204" pitchFamily="34" charset="0"/>
              </a:rPr>
              <a:t>従業員の命を守るために、まず、</a:t>
            </a:r>
            <a:r>
              <a:rPr kumimoji="0" lang="ja-JP" altLang="en-US" sz="1200" b="1" i="0" u="none" strike="noStrike" cap="none" normalizeH="0" baseline="0" dirty="0" smtClean="0">
                <a:ln>
                  <a:noFill/>
                </a:ln>
                <a:solidFill>
                  <a:schemeClr val="tx1"/>
                </a:solidFill>
                <a:effectLst/>
                <a:latin typeface="Arial" panose="020B0604020202020204" pitchFamily="34" charset="0"/>
              </a:rPr>
              <a:t>屋内</a:t>
            </a:r>
            <a:r>
              <a:rPr kumimoji="0" lang="ja-JP" altLang="ja-JP" sz="1200" b="1" i="0" u="none" strike="noStrike" cap="none" normalizeH="0" baseline="0" dirty="0" smtClean="0">
                <a:ln>
                  <a:noFill/>
                </a:ln>
                <a:solidFill>
                  <a:schemeClr val="tx1"/>
                </a:solidFill>
                <a:effectLst/>
                <a:latin typeface="Arial" panose="020B0604020202020204" pitchFamily="34" charset="0"/>
              </a:rPr>
              <a:t>の禁煙化を進めていきましょう。</a:t>
            </a:r>
            <a:endParaRPr kumimoji="0" lang="ja-JP" altLang="ja-JP" sz="1200" b="0" i="0" u="none" strike="noStrike" cap="none" normalizeH="0" baseline="0" dirty="0" smtClean="0">
              <a:ln>
                <a:noFill/>
              </a:ln>
              <a:solidFill>
                <a:schemeClr val="tx1"/>
              </a:solidFill>
              <a:effectLst/>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BD7AFE0-349D-4E05-BE23-46750D0455D7}" type="slidenum">
              <a:rPr lang="ja-JP" altLang="en-US" smtClean="0"/>
              <a:pPr>
                <a:defRPr/>
              </a:pPr>
              <a:t>8</a:t>
            </a:fld>
            <a:endParaRPr lang="ja-JP" altLang="en-US"/>
          </a:p>
        </p:txBody>
      </p:sp>
    </p:spTree>
    <p:extLst>
      <p:ext uri="{BB962C8B-B14F-4D97-AF65-F5344CB8AC3E}">
        <p14:creationId xmlns:p14="http://schemas.microsoft.com/office/powerpoint/2010/main" val="1840886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pPr>
              <a:defRPr/>
            </a:pPr>
            <a:fld id="{1AE8E793-B077-413E-9983-061A13528A4F}" type="datetimeFigureOut">
              <a:rPr lang="en-US" altLang="ja-JP" smtClean="0"/>
              <a:pPr>
                <a:defRPr/>
              </a:pPr>
              <a:t>3/29/2016</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7509C09B-6D04-440A-B91F-7341E3C6CAB1}" type="slidenum">
              <a:rPr lang="en-US" altLang="ja-JP" smtClean="0"/>
              <a:pPr>
                <a:defRPr/>
              </a:pPr>
              <a:t>‹#›</a:t>
            </a:fld>
            <a:endParaRPr lang="en-US" altLang="ja-JP"/>
          </a:p>
        </p:txBody>
      </p:sp>
      <p:grpSp>
        <p:nvGrpSpPr>
          <p:cNvPr id="18" name="グループ化 17"/>
          <p:cNvGrpSpPr/>
          <p:nvPr userDrawn="1"/>
        </p:nvGrpSpPr>
        <p:grpSpPr>
          <a:xfrm>
            <a:off x="6445046" y="5338914"/>
            <a:ext cx="5621544" cy="1356094"/>
            <a:chOff x="6445046" y="5338914"/>
            <a:chExt cx="5621544" cy="1356094"/>
          </a:xfrm>
        </p:grpSpPr>
        <p:sp>
          <p:nvSpPr>
            <p:cNvPr id="28" name="テキスト ボックス 27"/>
            <p:cNvSpPr txBox="1"/>
            <p:nvPr userDrawn="1"/>
          </p:nvSpPr>
          <p:spPr>
            <a:xfrm>
              <a:off x="6445046" y="6294898"/>
              <a:ext cx="3848510" cy="4001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ja-JP" altLang="ja-JP" sz="2000" b="1" kern="1200" dirty="0" smtClean="0">
                  <a:solidFill>
                    <a:schemeClr val="tx1"/>
                  </a:solidFill>
                  <a:effectLst/>
                  <a:latin typeface="+mn-lt"/>
                  <a:ea typeface="+mn-ea"/>
                  <a:cs typeface="+mn-cs"/>
                </a:rPr>
                <a:t>山口県医師会　禁煙推進委員会</a:t>
              </a:r>
              <a:endParaRPr kumimoji="1" lang="ja-JP" altLang="en-US" sz="2000" b="1" dirty="0"/>
            </a:p>
          </p:txBody>
        </p:sp>
        <p:pic>
          <p:nvPicPr>
            <p:cNvPr id="30" name="図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7202" y="5338914"/>
              <a:ext cx="1879388" cy="1351641"/>
            </a:xfrm>
            <a:prstGeom prst="rect">
              <a:avLst/>
            </a:prstGeom>
          </p:spPr>
        </p:pic>
      </p:grpSp>
    </p:spTree>
    <p:extLst>
      <p:ext uri="{BB962C8B-B14F-4D97-AF65-F5344CB8AC3E}">
        <p14:creationId xmlns:p14="http://schemas.microsoft.com/office/powerpoint/2010/main" val="549614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fld id="{CC297741-D3C9-49BE-BDA2-FE5DB1120DD5}" type="datetimeFigureOut">
              <a:rPr lang="en-US" altLang="ja-JP" smtClean="0"/>
              <a:pPr>
                <a:defRPr/>
              </a:pPr>
              <a:t>3/29/2016</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CEFE1BBC-953B-4E25-8199-EBD3C6048C95}" type="slidenum">
              <a:rPr lang="en-US" altLang="ja-JP" smtClean="0"/>
              <a:pPr>
                <a:defRPr/>
              </a:pPr>
              <a:t>‹#›</a:t>
            </a:fld>
            <a:endParaRPr lang="en-US" altLang="ja-JP"/>
          </a:p>
        </p:txBody>
      </p:sp>
    </p:spTree>
    <p:extLst>
      <p:ext uri="{BB962C8B-B14F-4D97-AF65-F5344CB8AC3E}">
        <p14:creationId xmlns:p14="http://schemas.microsoft.com/office/powerpoint/2010/main" val="3656996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fld id="{156C81D4-F8E0-47DC-8145-32BE1AA1176C}" type="datetimeFigureOut">
              <a:rPr lang="en-US" altLang="ja-JP" smtClean="0"/>
              <a:pPr>
                <a:defRPr/>
              </a:pPr>
              <a:t>3/29/2016</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2B4B3A8E-E9D2-4108-81BE-3E1F3F304D8A}" type="slidenum">
              <a:rPr lang="en-US" altLang="ja-JP" smtClean="0"/>
              <a:pPr>
                <a:defRPr/>
              </a:pPr>
              <a:t>‹#›</a:t>
            </a:fld>
            <a:endParaRPr lang="en-US" altLang="ja-JP"/>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8691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fld id="{F64BB8A2-2AD2-4C02-918C-F395EDC399F2}" type="datetimeFigureOut">
              <a:rPr lang="en-US" altLang="ja-JP" smtClean="0"/>
              <a:pPr>
                <a:defRPr/>
              </a:pPr>
              <a:t>3/29/2016</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56B861D8-87EE-4CCA-A2F6-BFE1727D7404}" type="slidenum">
              <a:rPr lang="en-US" altLang="ja-JP" smtClean="0"/>
              <a:pPr>
                <a:defRPr/>
              </a:pPr>
              <a:t>‹#›</a:t>
            </a:fld>
            <a:endParaRPr lang="en-US" altLang="ja-JP"/>
          </a:p>
        </p:txBody>
      </p:sp>
    </p:spTree>
    <p:extLst>
      <p:ext uri="{BB962C8B-B14F-4D97-AF65-F5344CB8AC3E}">
        <p14:creationId xmlns:p14="http://schemas.microsoft.com/office/powerpoint/2010/main" val="2621026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fld id="{5E382422-17BC-4989-8499-EDE82826379E}" type="datetimeFigureOut">
              <a:rPr lang="en-US" altLang="ja-JP" smtClean="0"/>
              <a:pPr>
                <a:defRPr/>
              </a:pPr>
              <a:t>3/29/2016</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F24901DC-E092-470C-840A-7FA858A46C52}" type="slidenum">
              <a:rPr lang="en-US" altLang="ja-JP" smtClean="0"/>
              <a:pPr>
                <a:defRPr/>
              </a:pPr>
              <a:t>‹#›</a:t>
            </a:fld>
            <a:endParaRPr lang="en-US" altLang="ja-JP"/>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85449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fld id="{B3FEA84E-AECF-48A1-A9B1-172A5ADCB88A}" type="datetimeFigureOut">
              <a:rPr lang="en-US" altLang="ja-JP" smtClean="0"/>
              <a:pPr>
                <a:defRPr/>
              </a:pPr>
              <a:t>3/29/2016</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3389087A-1361-41C3-8C4B-9F2001466F7B}" type="slidenum">
              <a:rPr lang="en-US" altLang="ja-JP" smtClean="0"/>
              <a:pPr>
                <a:defRPr/>
              </a:pPr>
              <a:t>‹#›</a:t>
            </a:fld>
            <a:endParaRPr lang="en-US" altLang="ja-JP"/>
          </a:p>
        </p:txBody>
      </p:sp>
    </p:spTree>
    <p:extLst>
      <p:ext uri="{BB962C8B-B14F-4D97-AF65-F5344CB8AC3E}">
        <p14:creationId xmlns:p14="http://schemas.microsoft.com/office/powerpoint/2010/main" val="409412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fld id="{E7022EB4-F7DE-4323-BE59-04506C0060CC}" type="datetimeFigureOut">
              <a:rPr lang="en-US" altLang="ja-JP" smtClean="0"/>
              <a:pPr>
                <a:defRPr/>
              </a:pPr>
              <a:t>3/29/2016</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01E5D066-F03A-46D8-8352-B58F6D2F4526}" type="slidenum">
              <a:rPr lang="en-US" altLang="ja-JP" smtClean="0"/>
              <a:pPr>
                <a:defRPr/>
              </a:pPr>
              <a:t>‹#›</a:t>
            </a:fld>
            <a:endParaRPr lang="en-US" altLang="ja-JP"/>
          </a:p>
        </p:txBody>
      </p:sp>
    </p:spTree>
    <p:extLst>
      <p:ext uri="{BB962C8B-B14F-4D97-AF65-F5344CB8AC3E}">
        <p14:creationId xmlns:p14="http://schemas.microsoft.com/office/powerpoint/2010/main" val="3441186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fld id="{66385A85-E94A-498C-AA6A-474670B88FE9}" type="datetimeFigureOut">
              <a:rPr lang="en-US" altLang="ja-JP" smtClean="0"/>
              <a:pPr>
                <a:defRPr/>
              </a:pPr>
              <a:t>3/29/2016</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230D5F98-B56C-47A0-8DAA-AF099D6A35E8}" type="slidenum">
              <a:rPr lang="en-US" altLang="ja-JP" smtClean="0"/>
              <a:pPr>
                <a:defRPr/>
              </a:pPr>
              <a:t>‹#›</a:t>
            </a:fld>
            <a:endParaRPr lang="en-US" altLang="ja-JP"/>
          </a:p>
        </p:txBody>
      </p:sp>
    </p:spTree>
    <p:extLst>
      <p:ext uri="{BB962C8B-B14F-4D97-AF65-F5344CB8AC3E}">
        <p14:creationId xmlns:p14="http://schemas.microsoft.com/office/powerpoint/2010/main" val="1858265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66233" y="304801"/>
            <a:ext cx="10668000" cy="1216025"/>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755651" y="1752600"/>
            <a:ext cx="5232400" cy="4267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6191251" y="1752600"/>
            <a:ext cx="5232400" cy="4267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812800" y="6245225"/>
            <a:ext cx="2641600" cy="476250"/>
          </a:xfrm>
        </p:spPr>
        <p:txBody>
          <a:bodyPr/>
          <a:lstStyle>
            <a:lvl1pPr>
              <a:defRPr/>
            </a:lvl1pPr>
          </a:lstStyle>
          <a:p>
            <a:endParaRPr lang="en-US" altLang="ja-JP">
              <a:solidFill>
                <a:srgbClr val="E3E8FF">
                  <a:shade val="50000"/>
                </a:srgbClr>
              </a:solidFill>
            </a:endParaRPr>
          </a:p>
        </p:txBody>
      </p:sp>
      <p:sp>
        <p:nvSpPr>
          <p:cNvPr id="6" name="フッター プレースホルダ 5"/>
          <p:cNvSpPr>
            <a:spLocks noGrp="1"/>
          </p:cNvSpPr>
          <p:nvPr>
            <p:ph type="ftr" sz="quarter" idx="11"/>
          </p:nvPr>
        </p:nvSpPr>
        <p:spPr>
          <a:xfrm>
            <a:off x="4165600" y="6245225"/>
            <a:ext cx="3860800" cy="476250"/>
          </a:xfrm>
        </p:spPr>
        <p:txBody>
          <a:bodyPr/>
          <a:lstStyle>
            <a:lvl1pPr>
              <a:defRPr/>
            </a:lvl1pPr>
          </a:lstStyle>
          <a:p>
            <a:endParaRPr lang="en-US" altLang="ja-JP">
              <a:solidFill>
                <a:srgbClr val="E3E8FF">
                  <a:shade val="50000"/>
                </a:srgbClr>
              </a:solidFill>
            </a:endParaRPr>
          </a:p>
        </p:txBody>
      </p:sp>
      <p:sp>
        <p:nvSpPr>
          <p:cNvPr id="7" name="スライド番号プレースホルダ 6"/>
          <p:cNvSpPr>
            <a:spLocks noGrp="1"/>
          </p:cNvSpPr>
          <p:nvPr>
            <p:ph type="sldNum" sz="quarter" idx="12"/>
          </p:nvPr>
        </p:nvSpPr>
        <p:spPr>
          <a:xfrm>
            <a:off x="8737600" y="6245225"/>
            <a:ext cx="2641600" cy="476250"/>
          </a:xfrm>
        </p:spPr>
        <p:txBody>
          <a:bodyPr/>
          <a:lstStyle>
            <a:lvl1pPr>
              <a:defRPr/>
            </a:lvl1pPr>
          </a:lstStyle>
          <a:p>
            <a:fld id="{5A39DDFA-7B9A-4F9A-AC8C-A3A6C5C0DF88}" type="slidenum">
              <a:rPr lang="ja-JP" altLang="en-US">
                <a:solidFill>
                  <a:srgbClr val="E3E8FF">
                    <a:shade val="50000"/>
                  </a:srgbClr>
                </a:solidFill>
              </a:rPr>
              <a:pPr/>
              <a:t>‹#›</a:t>
            </a:fld>
            <a:endParaRPr lang="en-US" altLang="ja-JP">
              <a:solidFill>
                <a:srgbClr val="E3E8FF">
                  <a:shade val="50000"/>
                </a:srgbClr>
              </a:solidFill>
            </a:endParaRPr>
          </a:p>
        </p:txBody>
      </p:sp>
    </p:spTree>
    <p:extLst>
      <p:ext uri="{BB962C8B-B14F-4D97-AF65-F5344CB8AC3E}">
        <p14:creationId xmlns:p14="http://schemas.microsoft.com/office/powerpoint/2010/main" val="1700154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fld id="{FBBEAFE0-8D20-430F-9881-9D52DF6A3E25}" type="datetimeFigureOut">
              <a:rPr lang="en-US" altLang="ja-JP" smtClean="0"/>
              <a:pPr>
                <a:defRPr/>
              </a:pPr>
              <a:t>3/29/2016</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7B9C96A2-4ADA-4880-A30B-BC73CC6E9A3F}" type="slidenum">
              <a:rPr lang="en-US" altLang="ja-JP" smtClean="0"/>
              <a:pPr>
                <a:defRPr/>
              </a:pPr>
              <a:t>‹#›</a:t>
            </a:fld>
            <a:endParaRPr lang="en-US" altLang="ja-JP"/>
          </a:p>
        </p:txBody>
      </p:sp>
    </p:spTree>
    <p:extLst>
      <p:ext uri="{BB962C8B-B14F-4D97-AF65-F5344CB8AC3E}">
        <p14:creationId xmlns:p14="http://schemas.microsoft.com/office/powerpoint/2010/main" val="2995416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fld id="{50FCF966-2C92-46DA-8A34-FC0CA97F557A}" type="datetimeFigureOut">
              <a:rPr lang="en-US" altLang="ja-JP" smtClean="0"/>
              <a:pPr>
                <a:defRPr/>
              </a:pPr>
              <a:t>3/29/2016</a:t>
            </a:fld>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DF3C79ED-2CFF-48FD-8789-446935440F9F}" type="slidenum">
              <a:rPr lang="en-US" altLang="ja-JP" smtClean="0"/>
              <a:pPr>
                <a:defRPr/>
              </a:pPr>
              <a:t>‹#›</a:t>
            </a:fld>
            <a:endParaRPr lang="en-US" altLang="ja-JP"/>
          </a:p>
        </p:txBody>
      </p:sp>
    </p:spTree>
    <p:extLst>
      <p:ext uri="{BB962C8B-B14F-4D97-AF65-F5344CB8AC3E}">
        <p14:creationId xmlns:p14="http://schemas.microsoft.com/office/powerpoint/2010/main" val="1316372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pPr>
              <a:defRPr/>
            </a:pPr>
            <a:fld id="{A9076C74-0BA3-491B-9DDB-B7B99263423A}" type="datetimeFigureOut">
              <a:rPr lang="en-US" altLang="ja-JP" smtClean="0"/>
              <a:pPr>
                <a:defRPr/>
              </a:pPr>
              <a:t>3/29/2016</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FEB87410-3BEF-41F8-BC5A-2F79319A8638}" type="slidenum">
              <a:rPr lang="en-US" altLang="ja-JP" smtClean="0"/>
              <a:pPr>
                <a:defRPr/>
              </a:pPr>
              <a:t>‹#›</a:t>
            </a:fld>
            <a:endParaRPr lang="en-US" altLang="ja-JP"/>
          </a:p>
        </p:txBody>
      </p:sp>
    </p:spTree>
    <p:extLst>
      <p:ext uri="{BB962C8B-B14F-4D97-AF65-F5344CB8AC3E}">
        <p14:creationId xmlns:p14="http://schemas.microsoft.com/office/powerpoint/2010/main" val="554330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pPr>
              <a:defRPr/>
            </a:pPr>
            <a:fld id="{9D89E68E-51A6-41A8-BEDE-50FFFF66ECEB}" type="datetimeFigureOut">
              <a:rPr lang="en-US" altLang="ja-JP" smtClean="0"/>
              <a:pPr>
                <a:defRPr/>
              </a:pPr>
              <a:t>3/29/2016</a:t>
            </a:fld>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FF30F81C-514E-4CD4-8D88-0B170F7141AA}" type="slidenum">
              <a:rPr lang="en-US" altLang="ja-JP" smtClean="0"/>
              <a:pPr>
                <a:defRPr/>
              </a:pPr>
              <a:t>‹#›</a:t>
            </a:fld>
            <a:endParaRPr lang="en-US" altLang="ja-JP"/>
          </a:p>
        </p:txBody>
      </p:sp>
    </p:spTree>
    <p:extLst>
      <p:ext uri="{BB962C8B-B14F-4D97-AF65-F5344CB8AC3E}">
        <p14:creationId xmlns:p14="http://schemas.microsoft.com/office/powerpoint/2010/main" val="223855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pPr>
              <a:defRPr/>
            </a:pPr>
            <a:fld id="{B7486A5C-F88A-40F6-AB52-C16C245B0827}" type="datetimeFigureOut">
              <a:rPr lang="en-US" altLang="ja-JP" smtClean="0"/>
              <a:pPr>
                <a:defRPr/>
              </a:pPr>
              <a:t>3/29/2016</a:t>
            </a:fld>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94CEC74D-98E3-4A71-96D4-D08F3E1165FE}" type="slidenum">
              <a:rPr lang="en-US" altLang="ja-JP" smtClean="0"/>
              <a:pPr>
                <a:defRPr/>
              </a:pPr>
              <a:t>‹#›</a:t>
            </a:fld>
            <a:endParaRPr lang="en-US" altLang="ja-JP"/>
          </a:p>
        </p:txBody>
      </p:sp>
    </p:spTree>
    <p:extLst>
      <p:ext uri="{BB962C8B-B14F-4D97-AF65-F5344CB8AC3E}">
        <p14:creationId xmlns:p14="http://schemas.microsoft.com/office/powerpoint/2010/main" val="94932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29A1CD-83A8-4606-914A-D823031E4C15}" type="datetimeFigureOut">
              <a:rPr lang="en-US" altLang="ja-JP" smtClean="0"/>
              <a:pPr>
                <a:defRPr/>
              </a:pPr>
              <a:t>3/29/2016</a:t>
            </a:fld>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pPr>
              <a:defRPr/>
            </a:pPr>
            <a:fld id="{1AB4B906-4BFC-4997-9001-D4C99594C1BA}" type="slidenum">
              <a:rPr lang="en-US" altLang="ja-JP" smtClean="0"/>
              <a:pPr>
                <a:defRPr/>
              </a:pPr>
              <a:t>‹#›</a:t>
            </a:fld>
            <a:endParaRPr lang="en-US" altLang="ja-JP"/>
          </a:p>
        </p:txBody>
      </p:sp>
    </p:spTree>
    <p:extLst>
      <p:ext uri="{BB962C8B-B14F-4D97-AF65-F5344CB8AC3E}">
        <p14:creationId xmlns:p14="http://schemas.microsoft.com/office/powerpoint/2010/main" val="1097529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fld id="{6FB84C3B-B997-4D3A-9CEB-C73E09C9D445}" type="datetimeFigureOut">
              <a:rPr lang="en-US" altLang="ja-JP" smtClean="0"/>
              <a:pPr>
                <a:defRPr/>
              </a:pPr>
              <a:t>3/29/2016</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A0029C73-3AEB-480A-9ADE-02715CC97E3C}" type="slidenum">
              <a:rPr lang="en-US" altLang="ja-JP" smtClean="0"/>
              <a:pPr>
                <a:defRPr/>
              </a:pPr>
              <a:t>‹#›</a:t>
            </a:fld>
            <a:endParaRPr lang="en-US" altLang="ja-JP"/>
          </a:p>
        </p:txBody>
      </p:sp>
    </p:spTree>
    <p:extLst>
      <p:ext uri="{BB962C8B-B14F-4D97-AF65-F5344CB8AC3E}">
        <p14:creationId xmlns:p14="http://schemas.microsoft.com/office/powerpoint/2010/main" val="3467011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fld id="{6CCB1996-CA49-4492-A2C3-BDCC6E3DB022}" type="datetimeFigureOut">
              <a:rPr lang="en-US" altLang="ja-JP" smtClean="0"/>
              <a:pPr>
                <a:defRPr/>
              </a:pPr>
              <a:t>3/29/2016</a:t>
            </a:fld>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1A34ADCB-A8D6-4F92-B097-941F18E8DBE4}" type="slidenum">
              <a:rPr lang="en-US" altLang="ja-JP" smtClean="0"/>
              <a:pPr>
                <a:defRPr/>
              </a:pPr>
              <a:t>‹#›</a:t>
            </a:fld>
            <a:endParaRPr lang="en-US" altLang="ja-JP"/>
          </a:p>
        </p:txBody>
      </p:sp>
    </p:spTree>
    <p:extLst>
      <p:ext uri="{BB962C8B-B14F-4D97-AF65-F5344CB8AC3E}">
        <p14:creationId xmlns:p14="http://schemas.microsoft.com/office/powerpoint/2010/main" val="1200982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0271E71-FC17-4E1B-BD36-255120384D3C}" type="datetimeFigureOut">
              <a:rPr lang="en-US" altLang="ja-JP" smtClean="0"/>
              <a:pPr>
                <a:defRPr/>
              </a:pPr>
              <a:t>3/29/2016</a:t>
            </a:fld>
            <a:endParaRPr lang="en-US" altLang="ja-JP"/>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pPr>
              <a:defRPr/>
            </a:pPr>
            <a:fld id="{8683346D-8FEF-4027-ACC9-C137B0223C76}" type="slidenum">
              <a:rPr lang="en-US" altLang="ja-JP" smtClean="0"/>
              <a:pPr>
                <a:defRPr/>
              </a:pPr>
              <a:t>‹#›</a:t>
            </a:fld>
            <a:endParaRPr lang="en-US" altLang="ja-JP"/>
          </a:p>
        </p:txBody>
      </p:sp>
      <p:grpSp>
        <p:nvGrpSpPr>
          <p:cNvPr id="18" name="グループ化 17"/>
          <p:cNvGrpSpPr/>
          <p:nvPr userDrawn="1"/>
        </p:nvGrpSpPr>
        <p:grpSpPr>
          <a:xfrm>
            <a:off x="6445046" y="5338914"/>
            <a:ext cx="5621544" cy="1356094"/>
            <a:chOff x="6445046" y="5338914"/>
            <a:chExt cx="5621544" cy="1356094"/>
          </a:xfrm>
        </p:grpSpPr>
        <p:sp>
          <p:nvSpPr>
            <p:cNvPr id="30" name="テキスト ボックス 29"/>
            <p:cNvSpPr txBox="1"/>
            <p:nvPr userDrawn="1"/>
          </p:nvSpPr>
          <p:spPr>
            <a:xfrm>
              <a:off x="6445046" y="6294898"/>
              <a:ext cx="3848510" cy="4001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ja-JP" altLang="ja-JP" sz="2000" b="1" kern="1200" dirty="0" smtClean="0">
                  <a:solidFill>
                    <a:schemeClr val="tx1"/>
                  </a:solidFill>
                  <a:effectLst/>
                  <a:latin typeface="+mn-lt"/>
                  <a:ea typeface="+mn-ea"/>
                  <a:cs typeface="+mn-cs"/>
                </a:rPr>
                <a:t>山口県医師会　禁煙推進委員会</a:t>
              </a:r>
              <a:endParaRPr kumimoji="1" lang="ja-JP" altLang="en-US" sz="2000" b="1" dirty="0"/>
            </a:p>
          </p:txBody>
        </p:sp>
        <p:pic>
          <p:nvPicPr>
            <p:cNvPr id="31" name="図 30"/>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187202" y="5338914"/>
              <a:ext cx="1879388" cy="1351641"/>
            </a:xfrm>
            <a:prstGeom prst="rect">
              <a:avLst/>
            </a:prstGeom>
          </p:spPr>
        </p:pic>
      </p:grpSp>
    </p:spTree>
    <p:extLst>
      <p:ext uri="{BB962C8B-B14F-4D97-AF65-F5344CB8AC3E}">
        <p14:creationId xmlns:p14="http://schemas.microsoft.com/office/powerpoint/2010/main" val="1819768205"/>
      </p:ext>
    </p:extLst>
  </p:cSld>
  <p:clrMap bg1="lt1" tx1="dk1" bg2="lt2" tx2="dk2" accent1="accent1" accent2="accent2" accent3="accent3" accent4="accent4" accent5="accent5" accent6="accent6" hlink="hlink" folHlink="folHlink"/>
  <p:sldLayoutIdLst>
    <p:sldLayoutId id="2147484665" r:id="rId1"/>
    <p:sldLayoutId id="2147484666" r:id="rId2"/>
    <p:sldLayoutId id="2147484667" r:id="rId3"/>
    <p:sldLayoutId id="2147484668" r:id="rId4"/>
    <p:sldLayoutId id="2147484669" r:id="rId5"/>
    <p:sldLayoutId id="2147484670" r:id="rId6"/>
    <p:sldLayoutId id="2147484671" r:id="rId7"/>
    <p:sldLayoutId id="2147484672" r:id="rId8"/>
    <p:sldLayoutId id="2147484673" r:id="rId9"/>
    <p:sldLayoutId id="2147484674" r:id="rId10"/>
    <p:sldLayoutId id="2147484675" r:id="rId11"/>
    <p:sldLayoutId id="2147484676" r:id="rId12"/>
    <p:sldLayoutId id="2147484677" r:id="rId13"/>
    <p:sldLayoutId id="2147484678" r:id="rId14"/>
    <p:sldLayoutId id="2147484679" r:id="rId15"/>
    <p:sldLayoutId id="2147484680" r:id="rId16"/>
    <p:sldLayoutId id="2147484688" r:id="rId17"/>
  </p:sldLayoutIdLst>
  <p:txStyles>
    <p:title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69039" y="3996645"/>
            <a:ext cx="7766936" cy="1646302"/>
          </a:xfrm>
        </p:spPr>
        <p:txBody>
          <a:bodyPr/>
          <a:lstStyle/>
          <a:p>
            <a:pPr algn="l"/>
            <a:r>
              <a:rPr lang="ja-JP" altLang="en-US" b="1" dirty="0">
                <a:solidFill>
                  <a:schemeClr val="accent6">
                    <a:lumMod val="75000"/>
                  </a:schemeClr>
                </a:solidFill>
                <a:latin typeface="+mn-ea"/>
                <a:ea typeface="+mn-ea"/>
              </a:rPr>
              <a:t>受動喫煙</a:t>
            </a:r>
            <a:r>
              <a:rPr lang="ja-JP" altLang="en-US" dirty="0">
                <a:solidFill>
                  <a:srgbClr val="4D4D4D"/>
                </a:solidFill>
                <a:latin typeface="+mn-ea"/>
                <a:ea typeface="+mn-ea"/>
              </a:rPr>
              <a:t/>
            </a:r>
            <a:br>
              <a:rPr lang="ja-JP" altLang="en-US" dirty="0">
                <a:solidFill>
                  <a:srgbClr val="4D4D4D"/>
                </a:solidFill>
                <a:latin typeface="+mn-ea"/>
                <a:ea typeface="+mn-ea"/>
              </a:rPr>
            </a:br>
            <a:endParaRPr kumimoji="1" lang="ja-JP" altLang="en-US" dirty="0">
              <a:latin typeface="+mn-ea"/>
              <a:ea typeface="+mn-ea"/>
            </a:endParaRPr>
          </a:p>
        </p:txBody>
      </p:sp>
      <p:sp>
        <p:nvSpPr>
          <p:cNvPr id="5122" name="スライド番号プレースホルダ 3"/>
          <p:cNvSpPr>
            <a:spLocks noGrp="1"/>
          </p:cNvSpPr>
          <p:nvPr>
            <p:ph type="sldNum" sz="quarter" idx="12"/>
          </p:nvPr>
        </p:nvSpPr>
        <p:spPr>
          <a:noFill/>
        </p:spPr>
        <p:txBody>
          <a:bodyPr/>
          <a:lstStyle/>
          <a:p>
            <a:fld id="{243D6703-BDD9-449F-9A0A-082822EC7D48}" type="slidenum">
              <a:rPr lang="en-US" altLang="ja-JP" smtClean="0"/>
              <a:pPr/>
              <a:t>1</a:t>
            </a:fld>
            <a:endParaRPr lang="en-US" altLang="ja-JP" smtClean="0"/>
          </a:p>
        </p:txBody>
      </p:sp>
    </p:spTree>
    <p:extLst>
      <p:ext uri="{BB962C8B-B14F-4D97-AF65-F5344CB8AC3E}">
        <p14:creationId xmlns:p14="http://schemas.microsoft.com/office/powerpoint/2010/main" val="4084377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lvl="0"/>
            <a:r>
              <a:rPr lang="ja-JP" altLang="ja-JP" b="1" dirty="0" smtClean="0">
                <a:solidFill>
                  <a:schemeClr val="tx1"/>
                </a:solidFill>
              </a:rPr>
              <a:t>喫煙・受動喫煙と難聴</a:t>
            </a:r>
            <a:r>
              <a:rPr lang="ja-JP" altLang="ja-JP" dirty="0" smtClean="0"/>
              <a:t/>
            </a:r>
            <a:br>
              <a:rPr lang="ja-JP" altLang="ja-JP" dirty="0" smtClean="0"/>
            </a:br>
            <a:endParaRPr kumimoji="1" lang="ja-JP" altLang="en-US" dirty="0"/>
          </a:p>
        </p:txBody>
      </p:sp>
      <p:sp>
        <p:nvSpPr>
          <p:cNvPr id="3" name="テキスト プレースホルダ 2"/>
          <p:cNvSpPr>
            <a:spLocks noGrp="1"/>
          </p:cNvSpPr>
          <p:nvPr>
            <p:ph type="body" sz="half" idx="1"/>
          </p:nvPr>
        </p:nvSpPr>
        <p:spPr>
          <a:xfrm>
            <a:off x="447368" y="981585"/>
            <a:ext cx="9979742" cy="5688632"/>
          </a:xfrm>
        </p:spPr>
        <p:txBody>
          <a:bodyPr>
            <a:normAutofit/>
          </a:bodyPr>
          <a:lstStyle/>
          <a:p>
            <a:pPr lvl="0">
              <a:buNone/>
            </a:pPr>
            <a:endParaRPr lang="ja-JP" altLang="ja-JP" dirty="0" smtClean="0"/>
          </a:p>
          <a:p>
            <a:r>
              <a:rPr lang="ja-JP" altLang="ja-JP" sz="2000" b="1" dirty="0" smtClean="0">
                <a:solidFill>
                  <a:schemeClr val="tx1"/>
                </a:solidFill>
              </a:rPr>
              <a:t>喫煙は、内耳血流障害が生じやす</a:t>
            </a:r>
            <a:r>
              <a:rPr lang="ja-JP" altLang="en-US" sz="2000" b="1" dirty="0" smtClean="0">
                <a:solidFill>
                  <a:schemeClr val="tx1"/>
                </a:solidFill>
              </a:rPr>
              <a:t>く</a:t>
            </a:r>
            <a:r>
              <a:rPr lang="ja-JP" altLang="ja-JP" sz="2000" b="1" dirty="0" smtClean="0">
                <a:solidFill>
                  <a:schemeClr val="tx1"/>
                </a:solidFill>
              </a:rPr>
              <a:t>難聴の危険因子</a:t>
            </a:r>
            <a:r>
              <a:rPr lang="en-US" altLang="ja-JP" sz="2000" b="1" dirty="0" smtClean="0">
                <a:solidFill>
                  <a:schemeClr val="tx1"/>
                </a:solidFill>
              </a:rPr>
              <a:t>.</a:t>
            </a:r>
            <a:endParaRPr lang="ja-JP" altLang="ja-JP" sz="2000" b="1" dirty="0" smtClean="0">
              <a:solidFill>
                <a:schemeClr val="tx1"/>
              </a:solidFill>
            </a:endParaRPr>
          </a:p>
          <a:p>
            <a:r>
              <a:rPr lang="en-US" altLang="ja-JP" sz="2000" b="1" dirty="0" smtClean="0">
                <a:solidFill>
                  <a:schemeClr val="tx1"/>
                </a:solidFill>
              </a:rPr>
              <a:t>12</a:t>
            </a:r>
            <a:r>
              <a:rPr lang="ja-JP" altLang="ja-JP" sz="2000" b="1" dirty="0" smtClean="0">
                <a:solidFill>
                  <a:schemeClr val="tx1"/>
                </a:solidFill>
              </a:rPr>
              <a:t>～</a:t>
            </a:r>
            <a:r>
              <a:rPr lang="en-US" altLang="ja-JP" sz="2000" b="1" dirty="0" smtClean="0">
                <a:solidFill>
                  <a:schemeClr val="tx1"/>
                </a:solidFill>
              </a:rPr>
              <a:t>19</a:t>
            </a:r>
            <a:r>
              <a:rPr lang="ja-JP" altLang="ja-JP" sz="2000" b="1" dirty="0" smtClean="0">
                <a:solidFill>
                  <a:schemeClr val="tx1"/>
                </a:solidFill>
              </a:rPr>
              <a:t>歳の非喫煙者</a:t>
            </a:r>
            <a:r>
              <a:rPr lang="en-US" altLang="ja-JP" sz="2000" b="1" dirty="0" smtClean="0">
                <a:solidFill>
                  <a:schemeClr val="tx1"/>
                </a:solidFill>
              </a:rPr>
              <a:t>1553</a:t>
            </a:r>
            <a:r>
              <a:rPr lang="ja-JP" altLang="ja-JP" sz="2000" b="1" dirty="0" smtClean="0">
                <a:solidFill>
                  <a:schemeClr val="tx1"/>
                </a:solidFill>
              </a:rPr>
              <a:t>例を検討、受動喫煙に曝露された場合に、曝露されなかった群に比較し感音難聴の発症率が</a:t>
            </a:r>
            <a:r>
              <a:rPr lang="en-US" altLang="ja-JP" sz="2000" b="1" dirty="0" smtClean="0">
                <a:solidFill>
                  <a:schemeClr val="tx1"/>
                </a:solidFill>
              </a:rPr>
              <a:t>2</a:t>
            </a:r>
            <a:r>
              <a:rPr lang="ja-JP" altLang="ja-JP" sz="2000" b="1" dirty="0" smtClean="0">
                <a:solidFill>
                  <a:schemeClr val="tx1"/>
                </a:solidFill>
              </a:rPr>
              <a:t>倍高</a:t>
            </a:r>
            <a:r>
              <a:rPr lang="ja-JP" altLang="en-US" sz="2000" b="1" dirty="0" smtClean="0">
                <a:solidFill>
                  <a:schemeClr val="tx1"/>
                </a:solidFill>
              </a:rPr>
              <a:t>い</a:t>
            </a:r>
            <a:r>
              <a:rPr lang="en-US" altLang="ja-JP" sz="2000" b="1" baseline="30000" dirty="0" smtClean="0">
                <a:solidFill>
                  <a:schemeClr val="tx1"/>
                </a:solidFill>
              </a:rPr>
              <a:t>1)</a:t>
            </a:r>
            <a:endParaRPr lang="en-US" altLang="ja-JP" sz="2000" b="1" baseline="30000" dirty="0" smtClean="0">
              <a:solidFill>
                <a:schemeClr val="tx1"/>
              </a:solidFill>
              <a:latin typeface="Batang" pitchFamily="18" charset="-127"/>
              <a:ea typeface="Batang" pitchFamily="18" charset="-127"/>
            </a:endParaRPr>
          </a:p>
          <a:p>
            <a:r>
              <a:rPr lang="en-US" altLang="ja-JP" sz="2000" b="1" dirty="0" smtClean="0">
                <a:solidFill>
                  <a:schemeClr val="tx1"/>
                </a:solidFill>
              </a:rPr>
              <a:t>12</a:t>
            </a:r>
            <a:r>
              <a:rPr lang="ja-JP" altLang="ja-JP" sz="2000" b="1" dirty="0" smtClean="0">
                <a:solidFill>
                  <a:schemeClr val="tx1"/>
                </a:solidFill>
              </a:rPr>
              <a:t>～</a:t>
            </a:r>
            <a:r>
              <a:rPr lang="en-US" altLang="ja-JP" sz="2000" b="1" dirty="0" smtClean="0">
                <a:solidFill>
                  <a:schemeClr val="tx1"/>
                </a:solidFill>
              </a:rPr>
              <a:t>15</a:t>
            </a:r>
            <a:r>
              <a:rPr lang="ja-JP" altLang="ja-JP" sz="2000" b="1" dirty="0" smtClean="0">
                <a:solidFill>
                  <a:schemeClr val="tx1"/>
                </a:solidFill>
              </a:rPr>
              <a:t>歳の</a:t>
            </a:r>
            <a:r>
              <a:rPr lang="en-US" altLang="ja-JP" sz="2000" b="1" dirty="0" smtClean="0">
                <a:solidFill>
                  <a:schemeClr val="tx1"/>
                </a:solidFill>
              </a:rPr>
              <a:t>964</a:t>
            </a:r>
            <a:r>
              <a:rPr lang="ja-JP" altLang="ja-JP" sz="2000" b="1" dirty="0" smtClean="0">
                <a:solidFill>
                  <a:schemeClr val="tx1"/>
                </a:solidFill>
              </a:rPr>
              <a:t>例に対して出生前の</a:t>
            </a:r>
            <a:r>
              <a:rPr lang="ja-JP" altLang="en-US" sz="2000" b="1" dirty="0">
                <a:solidFill>
                  <a:schemeClr val="tx1"/>
                </a:solidFill>
              </a:rPr>
              <a:t>ﾀﾊﾞｺ</a:t>
            </a:r>
            <a:r>
              <a:rPr lang="ja-JP" altLang="ja-JP" sz="2000" b="1" dirty="0" smtClean="0">
                <a:solidFill>
                  <a:schemeClr val="tx1"/>
                </a:solidFill>
              </a:rPr>
              <a:t>煙への曝露について、曝露されなかった群に比べて曝露群は感音難聴の発症率が</a:t>
            </a:r>
            <a:r>
              <a:rPr lang="en-US" altLang="ja-JP" sz="2000" b="1" dirty="0" smtClean="0">
                <a:solidFill>
                  <a:schemeClr val="tx1"/>
                </a:solidFill>
              </a:rPr>
              <a:t>2.6</a:t>
            </a:r>
            <a:r>
              <a:rPr lang="ja-JP" altLang="ja-JP" sz="2000" b="1" dirty="0" smtClean="0">
                <a:solidFill>
                  <a:schemeClr val="tx1"/>
                </a:solidFill>
              </a:rPr>
              <a:t>倍高</a:t>
            </a:r>
            <a:r>
              <a:rPr lang="ja-JP" altLang="en-US" sz="2000" b="1" dirty="0" smtClean="0">
                <a:solidFill>
                  <a:schemeClr val="tx1"/>
                </a:solidFill>
              </a:rPr>
              <a:t>い</a:t>
            </a:r>
            <a:r>
              <a:rPr lang="en-US" altLang="ja-JP" sz="2000" b="1" baseline="30000" dirty="0" smtClean="0">
                <a:solidFill>
                  <a:schemeClr val="tx1"/>
                </a:solidFill>
              </a:rPr>
              <a:t>2)</a:t>
            </a:r>
          </a:p>
          <a:p>
            <a:endParaRPr lang="en-US" altLang="ja-JP" sz="2000" b="1" dirty="0" smtClean="0">
              <a:solidFill>
                <a:schemeClr val="tx1"/>
              </a:solidFill>
            </a:endParaRPr>
          </a:p>
          <a:p>
            <a:pPr>
              <a:buNone/>
            </a:pPr>
            <a:r>
              <a:rPr lang="ja-JP" altLang="en-US" sz="4000" b="1" dirty="0">
                <a:solidFill>
                  <a:schemeClr val="tx1"/>
                </a:solidFill>
              </a:rPr>
              <a:t>→</a:t>
            </a:r>
            <a:r>
              <a:rPr lang="ja-JP" altLang="ja-JP" sz="4000" b="1" dirty="0">
                <a:solidFill>
                  <a:schemeClr val="accent6">
                    <a:lumMod val="75000"/>
                  </a:schemeClr>
                </a:solidFill>
              </a:rPr>
              <a:t>若年層の感音難聴発症の一因</a:t>
            </a:r>
            <a:r>
              <a:rPr lang="ja-JP" altLang="en-US" sz="4000" b="1" dirty="0">
                <a:solidFill>
                  <a:schemeClr val="accent6">
                    <a:lumMod val="75000"/>
                  </a:schemeClr>
                </a:solidFill>
              </a:rPr>
              <a:t>は</a:t>
            </a:r>
            <a:r>
              <a:rPr lang="ja-JP" altLang="ja-JP" sz="4000" b="1" dirty="0">
                <a:solidFill>
                  <a:schemeClr val="accent6">
                    <a:lumMod val="75000"/>
                  </a:schemeClr>
                </a:solidFill>
              </a:rPr>
              <a:t>受動喫煙</a:t>
            </a:r>
          </a:p>
          <a:p>
            <a:endParaRPr kumimoji="1" lang="ja-JP" altLang="en-US" dirty="0"/>
          </a:p>
        </p:txBody>
      </p:sp>
      <p:grpSp>
        <p:nvGrpSpPr>
          <p:cNvPr id="4" name="グループ化 3"/>
          <p:cNvGrpSpPr/>
          <p:nvPr/>
        </p:nvGrpSpPr>
        <p:grpSpPr>
          <a:xfrm>
            <a:off x="2228557" y="4503061"/>
            <a:ext cx="9070753" cy="1076063"/>
            <a:chOff x="1830350" y="5373216"/>
            <a:chExt cx="9070753" cy="1076063"/>
          </a:xfrm>
        </p:grpSpPr>
        <p:sp>
          <p:nvSpPr>
            <p:cNvPr id="608257" name="Rectangle 1"/>
            <p:cNvSpPr>
              <a:spLocks noChangeArrowheads="1"/>
            </p:cNvSpPr>
            <p:nvPr/>
          </p:nvSpPr>
          <p:spPr bwMode="auto">
            <a:xfrm>
              <a:off x="1830350" y="5926059"/>
              <a:ext cx="9070753"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ja-JP" sz="1400" b="1" dirty="0">
                  <a:latin typeface="Century" pitchFamily="18" charset="0"/>
                  <a:ea typeface="ＭＳ Ｐ明朝" pitchFamily="18" charset="-128"/>
                  <a:cs typeface="Arial" pitchFamily="34" charset="0"/>
                </a:rPr>
                <a:t>2)Michael Weitzman et al: Maternal Prenatal Smoking and Hearing Loss Among Adolescents. </a:t>
              </a:r>
            </a:p>
            <a:p>
              <a:pPr fontAlgn="base">
                <a:spcBef>
                  <a:spcPct val="0"/>
                </a:spcBef>
                <a:spcAft>
                  <a:spcPct val="0"/>
                </a:spcAft>
              </a:pPr>
              <a:r>
                <a:rPr lang="en-US" altLang="ja-JP" sz="1400" b="1" dirty="0">
                  <a:latin typeface="Century" pitchFamily="18" charset="0"/>
                  <a:ea typeface="ＭＳ Ｐ明朝" pitchFamily="18" charset="-128"/>
                  <a:cs typeface="Arial" pitchFamily="34" charset="0"/>
                </a:rPr>
                <a:t>   JAMA </a:t>
              </a:r>
              <a:r>
                <a:rPr lang="en-US" altLang="ja-JP" sz="1400" b="1" dirty="0" err="1">
                  <a:latin typeface="Century" pitchFamily="18" charset="0"/>
                  <a:ea typeface="ＭＳ Ｐ明朝" pitchFamily="18" charset="-128"/>
                  <a:cs typeface="Arial" pitchFamily="34" charset="0"/>
                </a:rPr>
                <a:t>Otolaryngol</a:t>
              </a:r>
              <a:r>
                <a:rPr lang="en-US" altLang="ja-JP" sz="1400" b="1" dirty="0">
                  <a:latin typeface="Century" pitchFamily="18" charset="0"/>
                  <a:ea typeface="ＭＳ Ｐ明朝" pitchFamily="18" charset="-128"/>
                  <a:cs typeface="Arial" pitchFamily="34" charset="0"/>
                </a:rPr>
                <a:t> Head Neck Surg. 139(7):669-677, 2013.</a:t>
              </a:r>
              <a:endParaRPr lang="en-US" altLang="ja-JP" sz="1400" b="1" dirty="0">
                <a:latin typeface="Arial" pitchFamily="34" charset="0"/>
                <a:ea typeface="ＭＳ Ｐゴシック" pitchFamily="50" charset="-128"/>
                <a:cs typeface="ＭＳ Ｐゴシック" pitchFamily="50" charset="-128"/>
              </a:endParaRPr>
            </a:p>
          </p:txBody>
        </p:sp>
        <p:sp>
          <p:nvSpPr>
            <p:cNvPr id="608258" name="Rectangle 2"/>
            <p:cNvSpPr>
              <a:spLocks noChangeArrowheads="1"/>
            </p:cNvSpPr>
            <p:nvPr/>
          </p:nvSpPr>
          <p:spPr bwMode="auto">
            <a:xfrm>
              <a:off x="1847528" y="5373216"/>
              <a:ext cx="7910884"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ltLang="ja-JP" sz="1400" b="1" dirty="0">
                  <a:latin typeface="Century" pitchFamily="18" charset="0"/>
                  <a:ea typeface="ＭＳ Ｐ明朝" pitchFamily="18" charset="-128"/>
                  <a:cs typeface="Arial" pitchFamily="34" charset="0"/>
                </a:rPr>
                <a:t>1)Anil K. </a:t>
              </a:r>
              <a:r>
                <a:rPr lang="en-US" altLang="ja-JP" sz="1400" b="1" dirty="0" err="1">
                  <a:latin typeface="Century" pitchFamily="18" charset="0"/>
                  <a:ea typeface="ＭＳ Ｐ明朝" pitchFamily="18" charset="-128"/>
                  <a:cs typeface="Arial" pitchFamily="34" charset="0"/>
                </a:rPr>
                <a:t>Lalwani</a:t>
              </a:r>
              <a:r>
                <a:rPr lang="en-US" altLang="ja-JP" sz="1400" b="1" dirty="0">
                  <a:latin typeface="Century" pitchFamily="18" charset="0"/>
                  <a:ea typeface="ＭＳ Ｐ明朝" pitchFamily="18" charset="-128"/>
                  <a:cs typeface="Arial" pitchFamily="34" charset="0"/>
                </a:rPr>
                <a:t>, et al: Secondhand Smoke and </a:t>
              </a:r>
              <a:r>
                <a:rPr lang="en-US" altLang="ja-JP" sz="1400" b="1" dirty="0" err="1">
                  <a:latin typeface="Century" pitchFamily="18" charset="0"/>
                  <a:ea typeface="ＭＳ Ｐ明朝" pitchFamily="18" charset="-128"/>
                  <a:cs typeface="Arial" pitchFamily="34" charset="0"/>
                </a:rPr>
                <a:t>Sensorineural</a:t>
              </a:r>
              <a:r>
                <a:rPr lang="en-US" altLang="ja-JP" sz="1400" b="1" dirty="0">
                  <a:latin typeface="Century" pitchFamily="18" charset="0"/>
                  <a:ea typeface="ＭＳ Ｐ明朝" pitchFamily="18" charset="-128"/>
                  <a:cs typeface="Arial" pitchFamily="34" charset="0"/>
                </a:rPr>
                <a:t> Hearing Loss in Adolescents. </a:t>
              </a:r>
            </a:p>
            <a:p>
              <a:pPr fontAlgn="base">
                <a:spcBef>
                  <a:spcPct val="0"/>
                </a:spcBef>
                <a:spcAft>
                  <a:spcPct val="0"/>
                </a:spcAft>
              </a:pPr>
              <a:r>
                <a:rPr lang="en-US" altLang="ja-JP" sz="1400" b="1" dirty="0">
                  <a:latin typeface="Century" pitchFamily="18" charset="0"/>
                  <a:ea typeface="ＭＳ Ｐ明朝" pitchFamily="18" charset="-128"/>
                  <a:cs typeface="Arial" pitchFamily="34" charset="0"/>
                </a:rPr>
                <a:t>    Arch </a:t>
              </a:r>
              <a:r>
                <a:rPr lang="en-US" altLang="ja-JP" sz="1400" b="1" dirty="0" err="1">
                  <a:latin typeface="Century" pitchFamily="18" charset="0"/>
                  <a:ea typeface="ＭＳ Ｐ明朝" pitchFamily="18" charset="-128"/>
                  <a:cs typeface="Arial" pitchFamily="34" charset="0"/>
                </a:rPr>
                <a:t>Otolaryngol</a:t>
              </a:r>
              <a:r>
                <a:rPr lang="en-US" altLang="ja-JP" sz="1400" b="1" dirty="0">
                  <a:latin typeface="Century" pitchFamily="18" charset="0"/>
                  <a:ea typeface="ＭＳ Ｐ明朝" pitchFamily="18" charset="-128"/>
                  <a:cs typeface="Arial" pitchFamily="34" charset="0"/>
                </a:rPr>
                <a:t> Head Neck Surg. 137(7):655-662, 2011.</a:t>
              </a:r>
              <a:endParaRPr lang="en-US" altLang="ja-JP" sz="1400" b="1" dirty="0">
                <a:latin typeface="Arial" pitchFamily="34" charset="0"/>
                <a:ea typeface="ＭＳ Ｐゴシック" pitchFamily="50" charset="-128"/>
                <a:cs typeface="ＭＳ Ｐゴシック" pitchFamily="50" charset="-128"/>
              </a:endParaRPr>
            </a:p>
          </p:txBody>
        </p:sp>
      </p:grpSp>
      <p:sp>
        <p:nvSpPr>
          <p:cNvPr id="7" name="正方形/長方形 6"/>
          <p:cNvSpPr/>
          <p:nvPr/>
        </p:nvSpPr>
        <p:spPr>
          <a:xfrm>
            <a:off x="519637" y="6264493"/>
            <a:ext cx="5917004" cy="369332"/>
          </a:xfrm>
          <a:prstGeom prst="rect">
            <a:avLst/>
          </a:prstGeom>
        </p:spPr>
        <p:txBody>
          <a:bodyPr wrap="none">
            <a:spAutoFit/>
          </a:bodyPr>
          <a:lstStyle/>
          <a:p>
            <a:r>
              <a:rPr lang="ja-JP" altLang="ja-JP" b="1" kern="0" dirty="0">
                <a:solidFill>
                  <a:srgbClr val="002060"/>
                </a:solidFill>
                <a:latin typeface="Calibri" panose="020F0502020204030204" pitchFamily="34" charset="0"/>
                <a:ea typeface="ＭＳ Ｐゴシック" panose="020B0600070205080204" pitchFamily="50" charset="-128"/>
                <a:cs typeface="ＭＳ Ｐゴシック" panose="020B0600070205080204" pitchFamily="50" charset="-128"/>
              </a:rPr>
              <a:t>昭和大学横浜市北部病院耳鼻科部長　門倉義幸</a:t>
            </a:r>
            <a:r>
              <a:rPr lang="ja-JP" altLang="ja-JP" b="1" kern="0" dirty="0" smtClean="0">
                <a:solidFill>
                  <a:srgbClr val="002060"/>
                </a:solidFill>
                <a:latin typeface="Calibri" panose="020F0502020204030204" pitchFamily="34" charset="0"/>
                <a:ea typeface="ＭＳ Ｐゴシック" panose="020B0600070205080204" pitchFamily="50" charset="-128"/>
                <a:cs typeface="ＭＳ Ｐゴシック" panose="020B0600070205080204" pitchFamily="50" charset="-128"/>
              </a:rPr>
              <a:t>先生</a:t>
            </a:r>
            <a:r>
              <a:rPr lang="ja-JP" altLang="en-US" b="1" kern="0" dirty="0" smtClean="0">
                <a:solidFill>
                  <a:srgbClr val="002060"/>
                </a:solidFill>
                <a:latin typeface="Calibri" panose="020F0502020204030204" pitchFamily="34" charset="0"/>
                <a:ea typeface="ＭＳ Ｐゴシック" panose="020B0600070205080204" pitchFamily="50" charset="-128"/>
                <a:cs typeface="ＭＳ Ｐゴシック" panose="020B0600070205080204" pitchFamily="50" charset="-128"/>
              </a:rPr>
              <a:t>提供</a:t>
            </a:r>
            <a:endParaRPr lang="ja-JP" altLang="en-US" b="1" dirty="0">
              <a:solidFill>
                <a:srgbClr val="002060"/>
              </a:solidFill>
            </a:endParaRPr>
          </a:p>
        </p:txBody>
      </p:sp>
    </p:spTree>
    <p:extLst>
      <p:ext uri="{BB962C8B-B14F-4D97-AF65-F5344CB8AC3E}">
        <p14:creationId xmlns:p14="http://schemas.microsoft.com/office/powerpoint/2010/main" val="1633559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ctrTitle"/>
          </p:nvPr>
        </p:nvSpPr>
        <p:spPr>
          <a:xfrm>
            <a:off x="1507067" y="2178996"/>
            <a:ext cx="8454056" cy="3871608"/>
          </a:xfrm>
          <a:solidFill>
            <a:schemeClr val="accent3">
              <a:lumMod val="20000"/>
              <a:lumOff val="80000"/>
            </a:schemeClr>
          </a:solidFill>
          <a:ln w="38100">
            <a:solidFill>
              <a:schemeClr val="accent3">
                <a:lumMod val="60000"/>
                <a:lumOff val="40000"/>
              </a:schemeClr>
            </a:solidFill>
          </a:ln>
          <a:effectLst>
            <a:innerShdw blurRad="63500" dist="50800" dir="18900000">
              <a:prstClr val="black">
                <a:alpha val="50000"/>
              </a:prstClr>
            </a:innerShdw>
          </a:effectLst>
        </p:spPr>
        <p:txBody>
          <a:bodyPr rtlCol="0">
            <a:noAutofit/>
          </a:bodyPr>
          <a:lstStyle/>
          <a:p>
            <a:pPr marL="457200" indent="-457200" algn="l" eaLnBrk="1" fontAlgn="auto" hangingPunct="1">
              <a:lnSpc>
                <a:spcPct val="140000"/>
              </a:lnSpc>
              <a:spcAft>
                <a:spcPts val="0"/>
              </a:spcAft>
              <a:buFont typeface="Wingdings" panose="05000000000000000000" pitchFamily="2" charset="2"/>
              <a:buChar char="Ø"/>
              <a:defRPr/>
            </a:pPr>
            <a:r>
              <a:rPr lang="ja-JP" altLang="en-US" sz="2800" b="1" dirty="0">
                <a:solidFill>
                  <a:schemeClr val="tx1"/>
                </a:solidFill>
              </a:rPr>
              <a:t>ドラム缶</a:t>
            </a:r>
            <a:r>
              <a:rPr lang="en-US" altLang="ja-JP" sz="2800" b="1" dirty="0">
                <a:solidFill>
                  <a:schemeClr val="tx1"/>
                </a:solidFill>
              </a:rPr>
              <a:t>500</a:t>
            </a:r>
            <a:r>
              <a:rPr lang="ja-JP" altLang="en-US" sz="2800" b="1" dirty="0">
                <a:solidFill>
                  <a:schemeClr val="tx1"/>
                </a:solidFill>
              </a:rPr>
              <a:t>本→</a:t>
            </a:r>
            <a:r>
              <a:rPr lang="en-US" altLang="ja-JP" sz="2800" b="1" dirty="0">
                <a:solidFill>
                  <a:schemeClr val="tx1"/>
                </a:solidFill>
              </a:rPr>
              <a:t>500X200</a:t>
            </a:r>
            <a:r>
              <a:rPr lang="ja-JP" altLang="en-US" sz="2800" b="1" dirty="0">
                <a:solidFill>
                  <a:schemeClr val="tx1"/>
                </a:solidFill>
              </a:rPr>
              <a:t>リットル</a:t>
            </a:r>
          </a:p>
          <a:p>
            <a:pPr marL="457200" indent="-457200" algn="l" eaLnBrk="1" fontAlgn="auto" hangingPunct="1">
              <a:lnSpc>
                <a:spcPct val="140000"/>
              </a:lnSpc>
              <a:spcAft>
                <a:spcPts val="0"/>
              </a:spcAft>
              <a:buFont typeface="Wingdings" panose="05000000000000000000" pitchFamily="2" charset="2"/>
              <a:buChar char="Ø"/>
              <a:defRPr/>
            </a:pPr>
            <a:r>
              <a:rPr lang="en-US" altLang="ja-JP" sz="2800" b="1" dirty="0">
                <a:solidFill>
                  <a:schemeClr val="tx1"/>
                </a:solidFill>
              </a:rPr>
              <a:t>4</a:t>
            </a:r>
            <a:r>
              <a:rPr lang="ja-JP" altLang="en-US" sz="2800" b="1" dirty="0">
                <a:solidFill>
                  <a:schemeClr val="tx1"/>
                </a:solidFill>
              </a:rPr>
              <a:t>畳半の体積→</a:t>
            </a:r>
            <a:r>
              <a:rPr lang="en-US" altLang="ja-JP" sz="2800" b="1" dirty="0">
                <a:solidFill>
                  <a:schemeClr val="tx1"/>
                </a:solidFill>
              </a:rPr>
              <a:t>2.7</a:t>
            </a:r>
            <a:r>
              <a:rPr lang="ja-JP" altLang="en-US" sz="2800" b="1" dirty="0" err="1">
                <a:solidFill>
                  <a:schemeClr val="tx1"/>
                </a:solidFill>
              </a:rPr>
              <a:t>ｍ</a:t>
            </a:r>
            <a:r>
              <a:rPr lang="en-US" altLang="ja-JP" sz="2800" b="1" dirty="0">
                <a:solidFill>
                  <a:schemeClr val="tx1"/>
                </a:solidFill>
              </a:rPr>
              <a:t>X2.7mX1.8m=13.122㎥</a:t>
            </a:r>
          </a:p>
          <a:p>
            <a:pPr marL="457200" indent="-457200" algn="l" eaLnBrk="1" fontAlgn="auto" hangingPunct="1">
              <a:lnSpc>
                <a:spcPct val="140000"/>
              </a:lnSpc>
              <a:spcAft>
                <a:spcPts val="0"/>
              </a:spcAft>
              <a:buFont typeface="Wingdings" panose="05000000000000000000" pitchFamily="2" charset="2"/>
              <a:buChar char="Ø"/>
              <a:defRPr/>
            </a:pPr>
            <a:r>
              <a:rPr lang="en-US" altLang="ja-JP" sz="2800" b="1" dirty="0">
                <a:solidFill>
                  <a:schemeClr val="tx1"/>
                </a:solidFill>
              </a:rPr>
              <a:t>1</a:t>
            </a:r>
            <a:r>
              <a:rPr lang="ja-JP" altLang="en-US" sz="2800" b="1" dirty="0">
                <a:solidFill>
                  <a:schemeClr val="tx1"/>
                </a:solidFill>
              </a:rPr>
              <a:t>リットルは</a:t>
            </a:r>
            <a:r>
              <a:rPr lang="en-US" altLang="ja-JP" sz="2800" b="1" dirty="0">
                <a:solidFill>
                  <a:schemeClr val="tx1"/>
                </a:solidFill>
              </a:rPr>
              <a:t>1</a:t>
            </a:r>
            <a:r>
              <a:rPr lang="ja-JP" altLang="en-US" sz="2800" b="1" dirty="0">
                <a:solidFill>
                  <a:schemeClr val="tx1"/>
                </a:solidFill>
              </a:rPr>
              <a:t>／</a:t>
            </a:r>
            <a:r>
              <a:rPr lang="en-US" altLang="ja-JP" sz="2800" b="1" dirty="0">
                <a:solidFill>
                  <a:schemeClr val="tx1"/>
                </a:solidFill>
              </a:rPr>
              <a:t>1000㎥</a:t>
            </a:r>
          </a:p>
          <a:p>
            <a:pPr marL="457200" indent="-457200" algn="l" eaLnBrk="1" fontAlgn="auto" hangingPunct="1">
              <a:lnSpc>
                <a:spcPct val="140000"/>
              </a:lnSpc>
              <a:spcAft>
                <a:spcPts val="0"/>
              </a:spcAft>
              <a:buFont typeface="Wingdings" panose="05000000000000000000" pitchFamily="2" charset="2"/>
              <a:buChar char="Ø"/>
              <a:defRPr/>
            </a:pPr>
            <a:r>
              <a:rPr lang="en-US" altLang="ja-JP" sz="2800" b="1" dirty="0">
                <a:solidFill>
                  <a:schemeClr val="tx1"/>
                </a:solidFill>
              </a:rPr>
              <a:t>100㎥</a:t>
            </a:r>
            <a:r>
              <a:rPr lang="ja-JP" altLang="en-US" sz="2800" b="1" dirty="0">
                <a:solidFill>
                  <a:schemeClr val="tx1"/>
                </a:solidFill>
              </a:rPr>
              <a:t>は</a:t>
            </a:r>
            <a:r>
              <a:rPr lang="en-US" altLang="ja-JP" sz="2800" b="1" dirty="0">
                <a:solidFill>
                  <a:schemeClr val="tx1"/>
                </a:solidFill>
              </a:rPr>
              <a:t>4</a:t>
            </a:r>
            <a:r>
              <a:rPr lang="ja-JP" altLang="en-US" sz="2800" b="1" dirty="0">
                <a:solidFill>
                  <a:schemeClr val="tx1"/>
                </a:solidFill>
              </a:rPr>
              <a:t>畳半約</a:t>
            </a:r>
            <a:r>
              <a:rPr lang="en-US" altLang="ja-JP" sz="2800" b="1" dirty="0">
                <a:solidFill>
                  <a:schemeClr val="tx1"/>
                </a:solidFill>
              </a:rPr>
              <a:t>8</a:t>
            </a:r>
            <a:r>
              <a:rPr lang="ja-JP" altLang="en-US" sz="2800" b="1" dirty="0">
                <a:solidFill>
                  <a:schemeClr val="tx1"/>
                </a:solidFill>
              </a:rPr>
              <a:t>部屋に相当する</a:t>
            </a:r>
            <a:endParaRPr lang="en-US" altLang="ja-JP" sz="2800" b="1" dirty="0">
              <a:solidFill>
                <a:schemeClr val="tx1"/>
              </a:solidFill>
            </a:endParaRPr>
          </a:p>
          <a:p>
            <a:pPr marL="457200" indent="-457200" algn="l" eaLnBrk="1" fontAlgn="auto" hangingPunct="1">
              <a:lnSpc>
                <a:spcPct val="140000"/>
              </a:lnSpc>
              <a:spcAft>
                <a:spcPts val="0"/>
              </a:spcAft>
              <a:buFont typeface="Wingdings" panose="05000000000000000000" pitchFamily="2" charset="2"/>
              <a:buChar char="Ø"/>
              <a:defRPr/>
            </a:pPr>
            <a:r>
              <a:rPr lang="ja-JP" altLang="en-US" sz="2800" b="1" dirty="0">
                <a:solidFill>
                  <a:schemeClr val="tx1"/>
                </a:solidFill>
              </a:rPr>
              <a:t>６畳で６部屋</a:t>
            </a:r>
            <a:endParaRPr lang="en-US" altLang="ja-JP" sz="2800" b="1" dirty="0">
              <a:solidFill>
                <a:schemeClr val="tx1"/>
              </a:solidFill>
            </a:endParaRPr>
          </a:p>
          <a:p>
            <a:pPr marL="457200" indent="-457200" algn="l" eaLnBrk="1" fontAlgn="auto" hangingPunct="1">
              <a:lnSpc>
                <a:spcPct val="140000"/>
              </a:lnSpc>
              <a:spcAft>
                <a:spcPts val="0"/>
              </a:spcAft>
              <a:buFont typeface="Wingdings" panose="05000000000000000000" pitchFamily="2" charset="2"/>
              <a:buChar char="Ø"/>
              <a:defRPr/>
            </a:pPr>
            <a:r>
              <a:rPr lang="ja-JP" altLang="en-US" sz="2800" b="1" dirty="0">
                <a:solidFill>
                  <a:schemeClr val="tx1"/>
                </a:solidFill>
              </a:rPr>
              <a:t>ニコチンは常温で揮発性のある液体</a:t>
            </a:r>
          </a:p>
        </p:txBody>
      </p:sp>
      <p:sp>
        <p:nvSpPr>
          <p:cNvPr id="6" name="Rectangle 2"/>
          <p:cNvSpPr txBox="1">
            <a:spLocks noChangeArrowheads="1"/>
          </p:cNvSpPr>
          <p:nvPr/>
        </p:nvSpPr>
        <p:spPr bwMode="auto">
          <a:xfrm>
            <a:off x="1909925" y="441654"/>
            <a:ext cx="7680960" cy="1066800"/>
          </a:xfrm>
          <a:prstGeom prst="rect">
            <a:avLst/>
          </a:prstGeom>
          <a:solidFill>
            <a:schemeClr val="accent3">
              <a:lumMod val="20000"/>
              <a:lumOff val="80000"/>
            </a:schemeClr>
          </a:solidFill>
          <a:ln w="38100">
            <a:solidFill>
              <a:schemeClr val="accent3">
                <a:lumMod val="60000"/>
                <a:lumOff val="40000"/>
              </a:schemeClr>
            </a:solidFill>
          </a:ln>
          <a:effectLst>
            <a:innerShdw blurRad="63500" dist="50800" dir="18900000">
              <a:prstClr val="black">
                <a:alpha val="50000"/>
              </a:prstClr>
            </a:innerShdw>
          </a:effectLst>
          <a:extLst/>
        </p:spPr>
        <p:txBody>
          <a:bodyPr vert="horz" wrap="square" lIns="91440" tIns="45720" rIns="91440" bIns="45720" numCol="1" rtlCol="0" anchor="b" anchorCtr="0" compatLnSpc="1">
            <a:prstTxWarp prst="textNoShape">
              <a:avLst/>
            </a:prstTxWarp>
            <a:noAutofit/>
          </a:bodyPr>
          <a:lstStyle>
            <a:lvl1pPr algn="r" defTabSz="457200" rtl="0" eaLnBrk="0" fontAlgn="base" hangingPunct="0">
              <a:spcBef>
                <a:spcPct val="0"/>
              </a:spcBef>
              <a:spcAft>
                <a:spcPct val="0"/>
              </a:spcAft>
              <a:defRPr kumimoji="1" sz="5400" kern="1200">
                <a:solidFill>
                  <a:schemeClr val="accent1">
                    <a:lumMod val="75000"/>
                  </a:schemeClr>
                </a:solidFill>
                <a:latin typeface="+mj-lt"/>
                <a:ea typeface="+mj-ea"/>
                <a:cs typeface="+mj-cs"/>
              </a:defRPr>
            </a:lvl1pPr>
            <a:lvl2pPr algn="l" defTabSz="457200" rtl="0" eaLnBrk="0" fontAlgn="base" hangingPunct="0">
              <a:spcBef>
                <a:spcPct val="0"/>
              </a:spcBef>
              <a:spcAft>
                <a:spcPct val="0"/>
              </a:spcAft>
              <a:defRPr kumimoji="1" sz="3600">
                <a:solidFill>
                  <a:srgbClr val="EB3D9F"/>
                </a:solidFill>
                <a:latin typeface="Trebuchet MS" panose="020B0603020202020204" pitchFamily="34" charset="0"/>
              </a:defRPr>
            </a:lvl2pPr>
            <a:lvl3pPr algn="l" defTabSz="457200" rtl="0" eaLnBrk="0" fontAlgn="base" hangingPunct="0">
              <a:spcBef>
                <a:spcPct val="0"/>
              </a:spcBef>
              <a:spcAft>
                <a:spcPct val="0"/>
              </a:spcAft>
              <a:defRPr kumimoji="1" sz="3600">
                <a:solidFill>
                  <a:srgbClr val="EB3D9F"/>
                </a:solidFill>
                <a:latin typeface="Trebuchet MS" panose="020B0603020202020204" pitchFamily="34" charset="0"/>
              </a:defRPr>
            </a:lvl3pPr>
            <a:lvl4pPr algn="l" defTabSz="457200" rtl="0" eaLnBrk="0" fontAlgn="base" hangingPunct="0">
              <a:spcBef>
                <a:spcPct val="0"/>
              </a:spcBef>
              <a:spcAft>
                <a:spcPct val="0"/>
              </a:spcAft>
              <a:defRPr kumimoji="1" sz="3600">
                <a:solidFill>
                  <a:srgbClr val="EB3D9F"/>
                </a:solidFill>
                <a:latin typeface="Trebuchet MS" panose="020B0603020202020204" pitchFamily="34" charset="0"/>
              </a:defRPr>
            </a:lvl4pPr>
            <a:lvl5pPr algn="l" defTabSz="457200" rtl="0" eaLnBrk="0" fontAlgn="base" hangingPunct="0">
              <a:spcBef>
                <a:spcPct val="0"/>
              </a:spcBef>
              <a:spcAft>
                <a:spcPct val="0"/>
              </a:spcAft>
              <a:defRPr kumimoji="1" sz="3600">
                <a:solidFill>
                  <a:srgbClr val="EB3D9F"/>
                </a:solidFill>
                <a:latin typeface="Trebuchet MS" panose="020B0603020202020204" pitchFamily="34" charset="0"/>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eaLnBrk="1" fontAlgn="auto" hangingPunct="1">
              <a:spcAft>
                <a:spcPts val="0"/>
              </a:spcAft>
              <a:defRPr/>
            </a:pPr>
            <a:r>
              <a:rPr lang="ja-JP" altLang="en-US" b="1" dirty="0" smtClean="0">
                <a:solidFill>
                  <a:schemeClr val="tx1"/>
                </a:solidFill>
              </a:rPr>
              <a:t>タバコ１本吸うと</a:t>
            </a:r>
            <a:endParaRPr lang="ja-JP" altLang="en-US" b="1" dirty="0">
              <a:solidFill>
                <a:schemeClr val="tx1"/>
              </a:solidFill>
            </a:endParaRPr>
          </a:p>
        </p:txBody>
      </p:sp>
      <p:sp>
        <p:nvSpPr>
          <p:cNvPr id="4" name="テキスト ボックス 3"/>
          <p:cNvSpPr txBox="1"/>
          <p:nvPr/>
        </p:nvSpPr>
        <p:spPr>
          <a:xfrm>
            <a:off x="1737360" y="6334705"/>
            <a:ext cx="3254886" cy="369332"/>
          </a:xfrm>
          <a:prstGeom prst="rect">
            <a:avLst/>
          </a:prstGeom>
          <a:solidFill>
            <a:srgbClr val="FFFF00"/>
          </a:solidFill>
        </p:spPr>
        <p:txBody>
          <a:bodyPr wrap="square" rtlCol="0">
            <a:spAutoFit/>
          </a:bodyPr>
          <a:lstStyle/>
          <a:p>
            <a:pPr algn="ctr"/>
            <a:r>
              <a:rPr kumimoji="1" lang="ja-JP" altLang="en-US" b="1" dirty="0" smtClean="0"/>
              <a:t>宮崎県：野田隆先生より寄贈</a:t>
            </a:r>
            <a:endParaRPr kumimoji="1" lang="ja-JP" altLang="en-US" b="1" dirty="0"/>
          </a:p>
        </p:txBody>
      </p:sp>
    </p:spTree>
    <p:extLst>
      <p:ext uri="{BB962C8B-B14F-4D97-AF65-F5344CB8AC3E}">
        <p14:creationId xmlns:p14="http://schemas.microsoft.com/office/powerpoint/2010/main" val="1647429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59394" name="日付プレースホルダ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kumimoji="1">
                <a:solidFill>
                  <a:srgbClr val="FFFFFF"/>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FFFFFF"/>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FFFFFF"/>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9pPr>
          </a:lstStyle>
          <a:p>
            <a:pPr>
              <a:spcBef>
                <a:spcPct val="0"/>
              </a:spcBef>
              <a:buClrTx/>
              <a:buSzTx/>
              <a:buFontTx/>
              <a:buNone/>
            </a:pPr>
            <a:r>
              <a:rPr kumimoji="0" lang="en-US" altLang="ja-JP" smtClean="0">
                <a:solidFill>
                  <a:srgbClr val="898989"/>
                </a:solidFill>
                <a:ea typeface="メイリオ" panose="020B0604030504040204" pitchFamily="50" charset="-128"/>
              </a:rPr>
              <a:t>2009/6/</a:t>
            </a:r>
            <a:r>
              <a:rPr kumimoji="0" lang="ja-JP" altLang="en-US" smtClean="0">
                <a:solidFill>
                  <a:srgbClr val="898989"/>
                </a:solidFill>
                <a:ea typeface="メイリオ" panose="020B0604030504040204" pitchFamily="50" charset="-128"/>
              </a:rPr>
              <a:t>２０</a:t>
            </a:r>
            <a:endParaRPr kumimoji="0" lang="en-US" altLang="ja-JP" smtClean="0">
              <a:solidFill>
                <a:srgbClr val="898989"/>
              </a:solidFill>
              <a:ea typeface="メイリオ" panose="020B0604030504040204" pitchFamily="50" charset="-128"/>
            </a:endParaRPr>
          </a:p>
        </p:txBody>
      </p:sp>
      <p:sp>
        <p:nvSpPr>
          <p:cNvPr id="59395" name="フッター プレースホルダ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kumimoji="1">
                <a:solidFill>
                  <a:srgbClr val="FFFFFF"/>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FFFFFF"/>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FFFFFF"/>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9pPr>
          </a:lstStyle>
          <a:p>
            <a:pPr>
              <a:spcBef>
                <a:spcPct val="0"/>
              </a:spcBef>
              <a:buClrTx/>
              <a:buSzTx/>
              <a:buFontTx/>
              <a:buNone/>
            </a:pPr>
            <a:r>
              <a:rPr kumimoji="0" lang="ja-JP" altLang="en-US" smtClean="0">
                <a:solidFill>
                  <a:srgbClr val="898989"/>
                </a:solidFill>
                <a:ea typeface="メイリオ" panose="020B0604030504040204" pitchFamily="50" charset="-128"/>
              </a:rPr>
              <a:t>第</a:t>
            </a:r>
            <a:r>
              <a:rPr kumimoji="0" lang="en-US" altLang="ja-JP" smtClean="0">
                <a:solidFill>
                  <a:srgbClr val="898989"/>
                </a:solidFill>
                <a:ea typeface="メイリオ" panose="020B0604030504040204" pitchFamily="50" charset="-128"/>
              </a:rPr>
              <a:t>11</a:t>
            </a:r>
            <a:r>
              <a:rPr kumimoji="0" lang="ja-JP" altLang="en-US" smtClean="0">
                <a:solidFill>
                  <a:srgbClr val="898989"/>
                </a:solidFill>
                <a:ea typeface="メイリオ" panose="020B0604030504040204" pitchFamily="50" charset="-128"/>
              </a:rPr>
              <a:t>回健康づくりセミナー</a:t>
            </a:r>
            <a:endParaRPr kumimoji="0" lang="en-US" altLang="ja-JP" smtClean="0">
              <a:solidFill>
                <a:srgbClr val="898989"/>
              </a:solidFill>
              <a:ea typeface="メイリオ" panose="020B0604030504040204" pitchFamily="50" charset="-128"/>
            </a:endParaRPr>
          </a:p>
        </p:txBody>
      </p:sp>
      <p:sp>
        <p:nvSpPr>
          <p:cNvPr id="59396"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kumimoji="1">
                <a:solidFill>
                  <a:srgbClr val="FFFFFF"/>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FFFFFF"/>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FFFFFF"/>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9pPr>
          </a:lstStyle>
          <a:p>
            <a:pPr>
              <a:spcBef>
                <a:spcPct val="0"/>
              </a:spcBef>
              <a:buClrTx/>
              <a:buSzTx/>
              <a:buFontTx/>
              <a:buNone/>
            </a:pPr>
            <a:fld id="{804B2AFA-396A-47C7-9974-9A704F6C2A87}" type="slidenum">
              <a:rPr kumimoji="0" lang="en-US" altLang="ja-JP" smtClean="0">
                <a:solidFill>
                  <a:srgbClr val="898989"/>
                </a:solidFill>
                <a:ea typeface="メイリオ" panose="020B0604030504040204" pitchFamily="50" charset="-128"/>
              </a:rPr>
              <a:pPr>
                <a:spcBef>
                  <a:spcPct val="0"/>
                </a:spcBef>
                <a:buClrTx/>
                <a:buSzTx/>
                <a:buFontTx/>
                <a:buNone/>
              </a:pPr>
              <a:t>3</a:t>
            </a:fld>
            <a:endParaRPr kumimoji="0" lang="en-US" altLang="ja-JP" smtClean="0">
              <a:solidFill>
                <a:srgbClr val="898989"/>
              </a:solidFill>
              <a:ea typeface="メイリオ" panose="020B0604030504040204" pitchFamily="50" charset="-128"/>
            </a:endParaRPr>
          </a:p>
        </p:txBody>
      </p:sp>
      <p:sp>
        <p:nvSpPr>
          <p:cNvPr id="13317" name="Rectangle 2"/>
          <p:cNvSpPr>
            <a:spLocks noChangeArrowheads="1"/>
          </p:cNvSpPr>
          <p:nvPr/>
        </p:nvSpPr>
        <p:spPr bwMode="auto">
          <a:xfrm>
            <a:off x="959796" y="0"/>
            <a:ext cx="9144000" cy="1569660"/>
          </a:xfrm>
          <a:prstGeom prst="rect">
            <a:avLst/>
          </a:prstGeom>
          <a:solidFill>
            <a:schemeClr val="accent3">
              <a:lumMod val="20000"/>
              <a:lumOff val="80000"/>
            </a:schemeClr>
          </a:solidFill>
          <a:ln w="28575">
            <a:solidFill>
              <a:schemeClr val="accent3">
                <a:lumMod val="60000"/>
                <a:lumOff val="40000"/>
              </a:schemeClr>
            </a:solidFill>
          </a:ln>
          <a:effectLst>
            <a:innerShdw blurRad="63500" dist="50800" dir="18900000">
              <a:prstClr val="black">
                <a:alpha val="50000"/>
              </a:prstClr>
            </a:innerShdw>
          </a:effectLst>
        </p:spPr>
        <p:txBody>
          <a:bodyPr anchor="ct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en-US" altLang="ja-JP" sz="2400" dirty="0">
                <a:latin typeface="ＭＳ ゴシック" pitchFamily="49" charset="-128"/>
                <a:ea typeface="ＭＳ ゴシック" pitchFamily="49" charset="-128"/>
              </a:rPr>
              <a:t>■</a:t>
            </a:r>
            <a:r>
              <a:rPr lang="ja-JP" altLang="en-US" sz="2400" b="1" dirty="0">
                <a:latin typeface="ＭＳ ゴシック" pitchFamily="49" charset="-128"/>
                <a:ea typeface="ＭＳ ゴシック" pitchFamily="49" charset="-128"/>
              </a:rPr>
              <a:t>副流煙と主流煙との有害物質の比較</a:t>
            </a:r>
          </a:p>
          <a:p>
            <a:pPr>
              <a:spcBef>
                <a:spcPct val="0"/>
              </a:spcBef>
              <a:buFontTx/>
              <a:buNone/>
              <a:defRPr/>
            </a:pPr>
            <a:r>
              <a:rPr lang="ja-JP" altLang="en-US" sz="2400" b="1" dirty="0">
                <a:latin typeface="ＭＳ ゴシック" pitchFamily="49" charset="-128"/>
                <a:ea typeface="ＭＳ ゴシック" pitchFamily="49" charset="-128"/>
              </a:rPr>
              <a:t>フィルター付きタバコ１本の発生量　単位</a:t>
            </a:r>
            <a:r>
              <a:rPr lang="en-US" altLang="ja-JP" sz="2400" b="1" dirty="0">
                <a:latin typeface="ＭＳ ゴシック" pitchFamily="49" charset="-128"/>
                <a:ea typeface="ＭＳ ゴシック" pitchFamily="49" charset="-128"/>
              </a:rPr>
              <a:t>mg</a:t>
            </a:r>
            <a:r>
              <a:rPr lang="en-US" altLang="ja-JP" sz="2400" dirty="0">
                <a:latin typeface="ＭＳ ゴシック" pitchFamily="49" charset="-128"/>
                <a:ea typeface="ＭＳ ゴシック" pitchFamily="49" charset="-128"/>
              </a:rPr>
              <a:t> </a:t>
            </a:r>
          </a:p>
          <a:p>
            <a:pPr>
              <a:spcBef>
                <a:spcPct val="0"/>
              </a:spcBef>
              <a:buFontTx/>
              <a:buNone/>
              <a:defRPr/>
            </a:pPr>
            <a:r>
              <a:rPr lang="ja-JP" altLang="en-US" sz="2400" dirty="0">
                <a:solidFill>
                  <a:prstClr val="black"/>
                </a:solidFill>
                <a:latin typeface="ＭＳ ゴシック" pitchFamily="49" charset="-128"/>
                <a:ea typeface="ＭＳ ゴシック" pitchFamily="49" charset="-128"/>
              </a:rPr>
              <a:t>　　　　 厚生省「喫煙と健康」より </a:t>
            </a:r>
          </a:p>
          <a:p>
            <a:pPr>
              <a:spcBef>
                <a:spcPct val="0"/>
              </a:spcBef>
              <a:buFontTx/>
              <a:buNone/>
              <a:defRPr/>
            </a:pPr>
            <a:endParaRPr lang="en-US" altLang="ja-JP" sz="2400" dirty="0">
              <a:solidFill>
                <a:prstClr val="black"/>
              </a:solidFill>
              <a:latin typeface="ＭＳ ゴシック" pitchFamily="49" charset="-128"/>
              <a:ea typeface="ＭＳ ゴシック" pitchFamily="49" charset="-128"/>
            </a:endParaRPr>
          </a:p>
        </p:txBody>
      </p:sp>
      <p:graphicFrame>
        <p:nvGraphicFramePr>
          <p:cNvPr id="227331" name="Group 3"/>
          <p:cNvGraphicFramePr>
            <a:graphicFrameLocks noGrp="1"/>
          </p:cNvGraphicFramePr>
          <p:nvPr>
            <p:extLst>
              <p:ext uri="{D42A27DB-BD31-4B8C-83A1-F6EECF244321}">
                <p14:modId xmlns:p14="http://schemas.microsoft.com/office/powerpoint/2010/main" val="707698095"/>
              </p:ext>
            </p:extLst>
          </p:nvPr>
        </p:nvGraphicFramePr>
        <p:xfrm>
          <a:off x="940340" y="1528763"/>
          <a:ext cx="9144000" cy="4341685"/>
        </p:xfrm>
        <a:graphic>
          <a:graphicData uri="http://schemas.openxmlformats.org/drawingml/2006/table">
            <a:tbl>
              <a:tblPr/>
              <a:tblGrid>
                <a:gridCol w="2286000"/>
                <a:gridCol w="2286000"/>
                <a:gridCol w="2286000"/>
                <a:gridCol w="2286000"/>
              </a:tblGrid>
              <a:tr h="1335249">
                <a:tc>
                  <a:txBody>
                    <a:body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ja-JP" altLang="en-US" sz="3200" b="1" i="0" u="none" strike="noStrike" cap="none" normalizeH="0" baseline="0" dirty="0" smtClean="0">
                          <a:ln>
                            <a:noFill/>
                          </a:ln>
                          <a:solidFill>
                            <a:schemeClr val="tx1"/>
                          </a:solidFill>
                          <a:effectLst/>
                          <a:latin typeface="ＭＳ ゴシック" pitchFamily="49" charset="-128"/>
                          <a:ea typeface="ＭＳ ゴシック" pitchFamily="49" charset="-128"/>
                        </a:rPr>
                        <a:t>成　　分</a:t>
                      </a:r>
                      <a:endParaRPr kumimoji="1" lang="ja-JP" altLang="en-US" sz="3200" b="1" i="0" u="none" strike="noStrike" cap="none" normalizeH="0" baseline="0" dirty="0" smtClean="0">
                        <a:ln>
                          <a:noFill/>
                        </a:ln>
                        <a:solidFill>
                          <a:schemeClr val="tx1"/>
                        </a:solidFill>
                        <a:effectLst/>
                        <a:latin typeface="Tahoma" pitchFamily="34" charset="0"/>
                        <a:ea typeface="ＭＳ Ｐゴシック" pitchFamily="50" charset="-128"/>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D9BC"/>
                    </a:solidFill>
                  </a:tcPr>
                </a:tc>
                <a:tc>
                  <a:txBody>
                    <a:body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ja-JP" altLang="en-US" sz="3200" b="1" i="0" u="none" strike="noStrike" cap="none" normalizeH="0" baseline="0" dirty="0" smtClean="0">
                          <a:ln>
                            <a:noFill/>
                          </a:ln>
                          <a:solidFill>
                            <a:schemeClr val="tx1"/>
                          </a:solidFill>
                          <a:effectLst/>
                          <a:latin typeface="ＭＳ ゴシック" pitchFamily="49" charset="-128"/>
                          <a:ea typeface="ＭＳ ゴシック" pitchFamily="49" charset="-128"/>
                        </a:rPr>
                        <a:t>副流煙</a:t>
                      </a:r>
                      <a:endParaRPr kumimoji="1" lang="ja-JP" altLang="en-US" sz="3200" b="1" i="0" u="none" strike="noStrike" cap="none" normalizeH="0" baseline="0" dirty="0" smtClean="0">
                        <a:ln>
                          <a:noFill/>
                        </a:ln>
                        <a:solidFill>
                          <a:schemeClr val="tx1"/>
                        </a:solidFill>
                        <a:effectLst/>
                        <a:latin typeface="Tahoma" pitchFamily="34" charset="0"/>
                        <a:ea typeface="ＭＳ Ｐゴシック" pitchFamily="50" charset="-128"/>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D9BC"/>
                    </a:solidFill>
                  </a:tcPr>
                </a:tc>
                <a:tc>
                  <a:txBody>
                    <a:body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ja-JP" altLang="en-US" sz="3200" b="1" i="0" u="none" strike="noStrike" cap="none" normalizeH="0" baseline="0" dirty="0" smtClean="0">
                          <a:ln>
                            <a:noFill/>
                          </a:ln>
                          <a:solidFill>
                            <a:schemeClr val="tx1"/>
                          </a:solidFill>
                          <a:effectLst/>
                          <a:latin typeface="ＭＳ ゴシック" pitchFamily="49" charset="-128"/>
                          <a:ea typeface="ＭＳ ゴシック" pitchFamily="49" charset="-128"/>
                        </a:rPr>
                        <a:t>主流煙</a:t>
                      </a:r>
                      <a:endParaRPr kumimoji="1" lang="ja-JP" altLang="en-US" sz="3200" b="1" i="0" u="none" strike="noStrike" cap="none" normalizeH="0" baseline="0" dirty="0" smtClean="0">
                        <a:ln>
                          <a:noFill/>
                        </a:ln>
                        <a:solidFill>
                          <a:schemeClr val="tx1"/>
                        </a:solidFill>
                        <a:effectLst/>
                        <a:latin typeface="Tahoma" pitchFamily="34" charset="0"/>
                        <a:ea typeface="ＭＳ Ｐゴシック" pitchFamily="50" charset="-128"/>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D9BC"/>
                    </a:solidFill>
                  </a:tcPr>
                </a:tc>
                <a:tc>
                  <a:txBody>
                    <a:body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ja-JP" altLang="en-US" sz="3200" b="1" i="0" u="none" strike="noStrike" cap="none" normalizeH="0" baseline="0" dirty="0" smtClean="0">
                          <a:ln>
                            <a:noFill/>
                          </a:ln>
                          <a:solidFill>
                            <a:schemeClr val="tx1"/>
                          </a:solidFill>
                          <a:effectLst/>
                          <a:latin typeface="ＭＳ ゴシック" pitchFamily="49" charset="-128"/>
                          <a:ea typeface="ＭＳ ゴシック" pitchFamily="49" charset="-128"/>
                        </a:rPr>
                        <a:t>副流煙／主流煙（比）</a:t>
                      </a:r>
                      <a:endParaRPr kumimoji="1" lang="ja-JP" altLang="en-US" sz="3200" b="1" i="0" u="none" strike="noStrike" cap="none" normalizeH="0" baseline="0" dirty="0" smtClean="0">
                        <a:ln>
                          <a:noFill/>
                        </a:ln>
                        <a:solidFill>
                          <a:schemeClr val="tx1"/>
                        </a:solidFill>
                        <a:effectLst/>
                        <a:latin typeface="Tahoma" pitchFamily="34" charset="0"/>
                        <a:ea typeface="ＭＳ Ｐゴシック" pitchFamily="50" charset="-128"/>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D9BC"/>
                    </a:solidFill>
                  </a:tcPr>
                </a:tc>
              </a:tr>
              <a:tr h="1125674">
                <a:tc>
                  <a:txBody>
                    <a:bodyPr/>
                    <a:lstStyle/>
                    <a:p>
                      <a:pPr marL="0" marR="0" lvl="0" indent="0" algn="just" defTabSz="914400" rtl="0" eaLnBrk="1" fontAlgn="base" latinLnBrk="0" hangingPunct="1">
                        <a:lnSpc>
                          <a:spcPct val="100000"/>
                        </a:lnSpc>
                        <a:spcBef>
                          <a:spcPct val="0"/>
                        </a:spcBef>
                        <a:spcAft>
                          <a:spcPct val="0"/>
                        </a:spcAft>
                        <a:buClrTx/>
                        <a:buSzPct val="120000"/>
                        <a:buFontTx/>
                        <a:buNone/>
                        <a:tabLst/>
                      </a:pPr>
                      <a:r>
                        <a:rPr kumimoji="1" lang="ja-JP" altLang="en-US" sz="3200" b="1" i="0" u="none" strike="noStrike" cap="none" normalizeH="0" baseline="0" dirty="0" smtClean="0">
                          <a:ln>
                            <a:noFill/>
                          </a:ln>
                          <a:solidFill>
                            <a:schemeClr val="tx1"/>
                          </a:solidFill>
                          <a:effectLst/>
                          <a:latin typeface="ＭＳ ゴシック" pitchFamily="49" charset="-128"/>
                          <a:ea typeface="ＭＳ ゴシック" pitchFamily="49" charset="-128"/>
                        </a:rPr>
                        <a:t>タール</a:t>
                      </a:r>
                      <a:endParaRPr kumimoji="1" lang="ja-JP" altLang="en-US" sz="3200" b="1" i="0" u="none" strike="noStrike" cap="none" normalizeH="0" baseline="0" dirty="0" smtClean="0">
                        <a:ln>
                          <a:noFill/>
                        </a:ln>
                        <a:solidFill>
                          <a:schemeClr val="tx1"/>
                        </a:solidFill>
                        <a:effectLst/>
                        <a:latin typeface="Tahoma" pitchFamily="34" charset="0"/>
                        <a:ea typeface="ＭＳ Ｐゴシック" pitchFamily="50" charset="-128"/>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D9BC"/>
                    </a:solidFill>
                  </a:tcPr>
                </a:tc>
                <a:tc>
                  <a:txBody>
                    <a:body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ja-JP" altLang="en-US" sz="3200" b="1" i="0" u="none" strike="noStrike" cap="none" normalizeH="0" baseline="0" dirty="0" smtClean="0">
                          <a:ln>
                            <a:noFill/>
                          </a:ln>
                          <a:solidFill>
                            <a:schemeClr val="tx1"/>
                          </a:solidFill>
                          <a:effectLst/>
                          <a:latin typeface="ＭＳ ゴシック" pitchFamily="49" charset="-128"/>
                          <a:ea typeface="ＭＳ ゴシック" pitchFamily="49" charset="-128"/>
                        </a:rPr>
                        <a:t>３４．５</a:t>
                      </a:r>
                      <a:endParaRPr kumimoji="1" lang="ja-JP" altLang="en-US" sz="3200" b="1" i="0" u="none" strike="noStrike" cap="none" normalizeH="0" baseline="0" dirty="0" smtClean="0">
                        <a:ln>
                          <a:noFill/>
                        </a:ln>
                        <a:solidFill>
                          <a:schemeClr val="tx1"/>
                        </a:solidFill>
                        <a:effectLst/>
                        <a:latin typeface="Tahoma" pitchFamily="34" charset="0"/>
                        <a:ea typeface="ＭＳ Ｐゴシック" pitchFamily="50" charset="-128"/>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D9BC"/>
                    </a:solidFill>
                  </a:tcPr>
                </a:tc>
                <a:tc>
                  <a:txBody>
                    <a:body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ja-JP" altLang="en-US" sz="3200" b="0" i="0" u="none" strike="noStrike" cap="none" normalizeH="0" baseline="0" dirty="0" smtClean="0">
                          <a:ln>
                            <a:noFill/>
                          </a:ln>
                          <a:solidFill>
                            <a:schemeClr val="tx1"/>
                          </a:solidFill>
                          <a:effectLst/>
                          <a:latin typeface="ＭＳ ゴシック" pitchFamily="49" charset="-128"/>
                          <a:ea typeface="ＭＳ ゴシック" pitchFamily="49" charset="-128"/>
                        </a:rPr>
                        <a:t>１０．２</a:t>
                      </a:r>
                      <a:endParaRPr kumimoji="1" lang="ja-JP" altLang="en-US" sz="3200" b="0" i="0" u="none" strike="noStrike" cap="none" normalizeH="0" baseline="0" dirty="0" smtClean="0">
                        <a:ln>
                          <a:noFill/>
                        </a:ln>
                        <a:solidFill>
                          <a:schemeClr val="tx1"/>
                        </a:solidFill>
                        <a:effectLst/>
                        <a:latin typeface="Tahoma" pitchFamily="34" charset="0"/>
                        <a:ea typeface="ＭＳ Ｐゴシック" pitchFamily="50" charset="-128"/>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D9BC"/>
                    </a:solidFill>
                  </a:tcPr>
                </a:tc>
                <a:tc>
                  <a:txBody>
                    <a:body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ja-JP" altLang="en-US" sz="3200" b="0" i="0" u="none" strike="noStrike" cap="none" normalizeH="0" baseline="0" dirty="0" smtClean="0">
                          <a:ln>
                            <a:noFill/>
                          </a:ln>
                          <a:solidFill>
                            <a:schemeClr val="tx1"/>
                          </a:solidFill>
                          <a:effectLst/>
                          <a:latin typeface="ＭＳ ゴシック" pitchFamily="49" charset="-128"/>
                          <a:ea typeface="ＭＳ ゴシック" pitchFamily="49" charset="-128"/>
                        </a:rPr>
                        <a:t>３．４</a:t>
                      </a:r>
                      <a:endParaRPr kumimoji="1" lang="ja-JP" altLang="en-US" sz="3200" b="0" i="0" u="none" strike="noStrike" cap="none" normalizeH="0" baseline="0" dirty="0" smtClean="0">
                        <a:ln>
                          <a:noFill/>
                        </a:ln>
                        <a:solidFill>
                          <a:schemeClr val="tx1"/>
                        </a:solidFill>
                        <a:effectLst/>
                        <a:latin typeface="Tahoma" pitchFamily="34" charset="0"/>
                        <a:ea typeface="ＭＳ Ｐゴシック" pitchFamily="50" charset="-128"/>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D9BC"/>
                    </a:solidFill>
                  </a:tcPr>
                </a:tc>
              </a:tr>
              <a:tr h="1125674">
                <a:tc>
                  <a:txBody>
                    <a:bodyPr/>
                    <a:lstStyle/>
                    <a:p>
                      <a:pPr marL="0" marR="0" lvl="0" indent="0" algn="just" defTabSz="914400" rtl="0" eaLnBrk="1" fontAlgn="base" latinLnBrk="0" hangingPunct="1">
                        <a:lnSpc>
                          <a:spcPct val="100000"/>
                        </a:lnSpc>
                        <a:spcBef>
                          <a:spcPct val="0"/>
                        </a:spcBef>
                        <a:spcAft>
                          <a:spcPct val="0"/>
                        </a:spcAft>
                        <a:buClrTx/>
                        <a:buSzPct val="120000"/>
                        <a:buFontTx/>
                        <a:buNone/>
                        <a:tabLst/>
                      </a:pPr>
                      <a:r>
                        <a:rPr kumimoji="1" lang="ja-JP" altLang="en-US" sz="3200" b="0" i="0" u="none" strike="noStrike" cap="none" normalizeH="0" baseline="0" dirty="0" smtClean="0">
                          <a:ln>
                            <a:noFill/>
                          </a:ln>
                          <a:solidFill>
                            <a:schemeClr val="tx1"/>
                          </a:solidFill>
                          <a:effectLst/>
                          <a:latin typeface="ＭＳ ゴシック" pitchFamily="49" charset="-128"/>
                          <a:ea typeface="ＭＳ ゴシック" pitchFamily="49" charset="-128"/>
                        </a:rPr>
                        <a:t>ニコチン</a:t>
                      </a:r>
                      <a:endParaRPr kumimoji="1" lang="ja-JP" altLang="en-US" sz="3200" b="0" i="0" u="none" strike="noStrike" cap="none" normalizeH="0" baseline="0" dirty="0" smtClean="0">
                        <a:ln>
                          <a:noFill/>
                        </a:ln>
                        <a:solidFill>
                          <a:schemeClr val="tx1"/>
                        </a:solidFill>
                        <a:effectLst/>
                        <a:latin typeface="Tahoma" pitchFamily="34" charset="0"/>
                        <a:ea typeface="ＭＳ Ｐゴシック" pitchFamily="50" charset="-128"/>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D9BC"/>
                    </a:solidFill>
                  </a:tcPr>
                </a:tc>
                <a:tc>
                  <a:txBody>
                    <a:body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ja-JP" altLang="en-US" sz="3200" b="0" i="0" u="none" strike="noStrike" cap="none" normalizeH="0" baseline="0" dirty="0" smtClean="0">
                          <a:ln>
                            <a:noFill/>
                          </a:ln>
                          <a:solidFill>
                            <a:schemeClr val="tx1"/>
                          </a:solidFill>
                          <a:effectLst/>
                          <a:latin typeface="ＭＳ ゴシック" pitchFamily="49" charset="-128"/>
                          <a:ea typeface="ＭＳ ゴシック" pitchFamily="49" charset="-128"/>
                        </a:rPr>
                        <a:t>１．２７</a:t>
                      </a:r>
                      <a:endParaRPr kumimoji="1" lang="ja-JP" altLang="en-US" sz="3200" b="0" i="0" u="none" strike="noStrike" cap="none" normalizeH="0" baseline="0" dirty="0" smtClean="0">
                        <a:ln>
                          <a:noFill/>
                        </a:ln>
                        <a:solidFill>
                          <a:schemeClr val="tx1"/>
                        </a:solidFill>
                        <a:effectLst/>
                        <a:latin typeface="Tahoma" pitchFamily="34" charset="0"/>
                        <a:ea typeface="ＭＳ Ｐゴシック" pitchFamily="50" charset="-128"/>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D9BC"/>
                    </a:solidFill>
                  </a:tcPr>
                </a:tc>
                <a:tc>
                  <a:txBody>
                    <a:body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ja-JP" altLang="en-US" sz="3200" b="0" i="0" u="none" strike="noStrike" cap="none" normalizeH="0" baseline="0" dirty="0" smtClean="0">
                          <a:ln>
                            <a:noFill/>
                          </a:ln>
                          <a:solidFill>
                            <a:schemeClr val="tx1"/>
                          </a:solidFill>
                          <a:effectLst/>
                          <a:latin typeface="ＭＳ ゴシック" pitchFamily="49" charset="-128"/>
                          <a:ea typeface="ＭＳ ゴシック" pitchFamily="49" charset="-128"/>
                        </a:rPr>
                        <a:t>０．４６</a:t>
                      </a:r>
                      <a:endParaRPr kumimoji="1" lang="ja-JP" altLang="en-US" sz="3200" b="0" i="0" u="none" strike="noStrike" cap="none" normalizeH="0" baseline="0" dirty="0" smtClean="0">
                        <a:ln>
                          <a:noFill/>
                        </a:ln>
                        <a:solidFill>
                          <a:schemeClr val="tx1"/>
                        </a:solidFill>
                        <a:effectLst/>
                        <a:latin typeface="Tahoma" pitchFamily="34" charset="0"/>
                        <a:ea typeface="ＭＳ Ｐゴシック" pitchFamily="50" charset="-128"/>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D9BC"/>
                    </a:solidFill>
                  </a:tcPr>
                </a:tc>
                <a:tc>
                  <a:txBody>
                    <a:body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ja-JP" altLang="en-US" sz="3200" b="0" i="0" u="none" strike="noStrike" cap="none" normalizeH="0" baseline="0" dirty="0" smtClean="0">
                          <a:ln>
                            <a:noFill/>
                          </a:ln>
                          <a:solidFill>
                            <a:schemeClr val="tx1"/>
                          </a:solidFill>
                          <a:effectLst/>
                          <a:latin typeface="ＭＳ ゴシック" pitchFamily="49" charset="-128"/>
                          <a:ea typeface="ＭＳ ゴシック" pitchFamily="49" charset="-128"/>
                        </a:rPr>
                        <a:t>２．８</a:t>
                      </a:r>
                      <a:endParaRPr kumimoji="1" lang="ja-JP" altLang="en-US" sz="3200" b="0" i="0" u="none" strike="noStrike" cap="none" normalizeH="0" baseline="0" dirty="0" smtClean="0">
                        <a:ln>
                          <a:noFill/>
                        </a:ln>
                        <a:solidFill>
                          <a:schemeClr val="tx1"/>
                        </a:solidFill>
                        <a:effectLst/>
                        <a:latin typeface="Tahoma" pitchFamily="34" charset="0"/>
                        <a:ea typeface="ＭＳ Ｐゴシック" pitchFamily="50" charset="-128"/>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D9BC"/>
                    </a:solidFill>
                  </a:tcPr>
                </a:tc>
              </a:tr>
              <a:tr h="755088">
                <a:tc>
                  <a:txBody>
                    <a:bodyPr/>
                    <a:lstStyle/>
                    <a:p>
                      <a:pPr marL="0" marR="0" lvl="0" indent="0" algn="just" defTabSz="914400" rtl="0" eaLnBrk="1" fontAlgn="base" latinLnBrk="0" hangingPunct="1">
                        <a:lnSpc>
                          <a:spcPct val="100000"/>
                        </a:lnSpc>
                        <a:spcBef>
                          <a:spcPct val="0"/>
                        </a:spcBef>
                        <a:spcAft>
                          <a:spcPct val="0"/>
                        </a:spcAft>
                        <a:buClrTx/>
                        <a:buSzPct val="120000"/>
                        <a:buFontTx/>
                        <a:buNone/>
                        <a:tabLst/>
                      </a:pPr>
                      <a:r>
                        <a:rPr kumimoji="1" lang="ja-JP" altLang="en-US" sz="3200" b="1" i="0" u="none" strike="noStrike" cap="none" normalizeH="0" baseline="0" dirty="0" smtClean="0">
                          <a:ln>
                            <a:noFill/>
                          </a:ln>
                          <a:solidFill>
                            <a:schemeClr val="tx1"/>
                          </a:solidFill>
                          <a:effectLst/>
                          <a:latin typeface="ＭＳ ゴシック" pitchFamily="49" charset="-128"/>
                          <a:ea typeface="ＭＳ ゴシック" pitchFamily="49" charset="-128"/>
                        </a:rPr>
                        <a:t>一酸化炭素</a:t>
                      </a:r>
                      <a:endParaRPr kumimoji="1" lang="ja-JP" altLang="en-US" sz="3200" b="1" i="0" u="none" strike="noStrike" cap="none" normalizeH="0" baseline="0" dirty="0" smtClean="0">
                        <a:ln>
                          <a:noFill/>
                        </a:ln>
                        <a:solidFill>
                          <a:schemeClr val="tx1"/>
                        </a:solidFill>
                        <a:effectLst/>
                        <a:latin typeface="Tahoma" pitchFamily="34" charset="0"/>
                        <a:ea typeface="ＭＳ Ｐゴシック" pitchFamily="50" charset="-128"/>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D9BC"/>
                    </a:solidFill>
                  </a:tcPr>
                </a:tc>
                <a:tc>
                  <a:txBody>
                    <a:body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ja-JP" altLang="en-US" sz="3200" b="1" i="0" u="none" strike="noStrike" cap="none" normalizeH="0" baseline="0" dirty="0" smtClean="0">
                          <a:ln>
                            <a:noFill/>
                          </a:ln>
                          <a:solidFill>
                            <a:schemeClr val="tx1"/>
                          </a:solidFill>
                          <a:effectLst/>
                          <a:latin typeface="ＭＳ ゴシック" pitchFamily="49" charset="-128"/>
                          <a:ea typeface="ＭＳ ゴシック" pitchFamily="49" charset="-128"/>
                        </a:rPr>
                        <a:t>１４８</a:t>
                      </a:r>
                      <a:endParaRPr kumimoji="1" lang="ja-JP" altLang="en-US" sz="3200" b="1" i="0" u="none" strike="noStrike" cap="none" normalizeH="0" baseline="0" dirty="0" smtClean="0">
                        <a:ln>
                          <a:noFill/>
                        </a:ln>
                        <a:solidFill>
                          <a:schemeClr val="tx1"/>
                        </a:solidFill>
                        <a:effectLst/>
                        <a:latin typeface="Tahoma" pitchFamily="34" charset="0"/>
                        <a:ea typeface="ＭＳ Ｐゴシック" pitchFamily="50" charset="-128"/>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D9BC"/>
                    </a:solidFill>
                  </a:tcPr>
                </a:tc>
                <a:tc>
                  <a:txBody>
                    <a:body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ja-JP" altLang="en-US" sz="3200" b="1" i="0" u="none" strike="noStrike" cap="none" normalizeH="0" baseline="0" dirty="0" smtClean="0">
                          <a:ln>
                            <a:noFill/>
                          </a:ln>
                          <a:solidFill>
                            <a:schemeClr val="tx1"/>
                          </a:solidFill>
                          <a:effectLst/>
                          <a:latin typeface="ＭＳ ゴシック" pitchFamily="49" charset="-128"/>
                          <a:ea typeface="ＭＳ ゴシック" pitchFamily="49" charset="-128"/>
                        </a:rPr>
                        <a:t>３１．４</a:t>
                      </a:r>
                      <a:endParaRPr kumimoji="1" lang="ja-JP" altLang="en-US" sz="3200" b="1" i="0" u="none" strike="noStrike" cap="none" normalizeH="0" baseline="0" dirty="0" smtClean="0">
                        <a:ln>
                          <a:noFill/>
                        </a:ln>
                        <a:solidFill>
                          <a:schemeClr val="tx1"/>
                        </a:solidFill>
                        <a:effectLst/>
                        <a:latin typeface="Tahoma" pitchFamily="34" charset="0"/>
                        <a:ea typeface="ＭＳ Ｐゴシック" pitchFamily="50" charset="-128"/>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D9BC"/>
                    </a:solidFill>
                  </a:tcPr>
                </a:tc>
                <a:tc>
                  <a:txBody>
                    <a:body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ja-JP" altLang="en-US" sz="3200" b="1" i="0" u="none" strike="noStrike" cap="none" normalizeH="0" baseline="0" dirty="0" smtClean="0">
                          <a:ln>
                            <a:noFill/>
                          </a:ln>
                          <a:solidFill>
                            <a:schemeClr val="tx1"/>
                          </a:solidFill>
                          <a:effectLst/>
                          <a:latin typeface="ＭＳ ゴシック" pitchFamily="49" charset="-128"/>
                          <a:ea typeface="ＭＳ ゴシック" pitchFamily="49" charset="-128"/>
                        </a:rPr>
                        <a:t>４．７</a:t>
                      </a:r>
                      <a:endParaRPr kumimoji="1" lang="ja-JP" altLang="en-US" sz="3200" b="1" i="0" u="none" strike="noStrike" cap="none" normalizeH="0" baseline="0" dirty="0" smtClean="0">
                        <a:ln>
                          <a:noFill/>
                        </a:ln>
                        <a:solidFill>
                          <a:schemeClr val="tx1"/>
                        </a:solidFill>
                        <a:effectLst/>
                        <a:latin typeface="Tahoma" pitchFamily="34" charset="0"/>
                        <a:ea typeface="ＭＳ Ｐゴシック" pitchFamily="50" charset="-128"/>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AD9BC"/>
                    </a:solidFill>
                  </a:tcPr>
                </a:tc>
              </a:tr>
            </a:tbl>
          </a:graphicData>
        </a:graphic>
      </p:graphicFrame>
      <p:sp>
        <p:nvSpPr>
          <p:cNvPr id="59427" name="Rectangle 30"/>
          <p:cNvSpPr>
            <a:spLocks noChangeArrowheads="1"/>
          </p:cNvSpPr>
          <p:nvPr/>
        </p:nvSpPr>
        <p:spPr bwMode="auto">
          <a:xfrm>
            <a:off x="6197600" y="4203700"/>
            <a:ext cx="184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1000"/>
              </a:spcBef>
              <a:buClr>
                <a:schemeClr val="accent1"/>
              </a:buClr>
              <a:buSzPct val="80000"/>
              <a:buFont typeface="Wingdings 3" panose="05040102010807070707" pitchFamily="18" charset="2"/>
              <a:buChar char=""/>
              <a:defRPr kumimoji="1">
                <a:solidFill>
                  <a:srgbClr val="FFFFFF"/>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kumimoji="1" sz="1600">
                <a:solidFill>
                  <a:srgbClr val="FFFFFF"/>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kumimoji="1" sz="1400">
                <a:solidFill>
                  <a:srgbClr val="FFFFFF"/>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FFFFFF"/>
                </a:solidFill>
                <a:latin typeface="Trebuchet MS" panose="020B0603020202020204" pitchFamily="34" charset="0"/>
              </a:defRPr>
            </a:lvl9pPr>
          </a:lstStyle>
          <a:p>
            <a:pPr eaLnBrk="1" hangingPunct="1">
              <a:spcBef>
                <a:spcPct val="0"/>
              </a:spcBef>
              <a:buClrTx/>
              <a:buSzTx/>
              <a:buFontTx/>
              <a:buNone/>
            </a:pPr>
            <a:endParaRPr lang="en-US" altLang="ja-JP" sz="1400">
              <a:solidFill>
                <a:srgbClr val="000000"/>
              </a:solidFill>
              <a:latin typeface="Calibri" panose="020F0502020204030204" pitchFamily="34" charset="0"/>
              <a:ea typeface="ＭＳ Ｐゴシック" panose="020B0600070205080204" pitchFamily="50" charset="-128"/>
            </a:endParaRPr>
          </a:p>
          <a:p>
            <a:pPr>
              <a:spcBef>
                <a:spcPct val="0"/>
              </a:spcBef>
              <a:buClrTx/>
              <a:buSzTx/>
              <a:buFontTx/>
              <a:buNone/>
            </a:pPr>
            <a:endParaRPr lang="en-US" altLang="ja-JP">
              <a:solidFill>
                <a:srgbClr val="000000"/>
              </a:solidFill>
              <a:latin typeface="Calibri" panose="020F0502020204030204" pitchFamily="34" charset="0"/>
              <a:ea typeface="ＭＳ Ｐゴシック" panose="020B0600070205080204" pitchFamily="50" charset="-128"/>
            </a:endParaRPr>
          </a:p>
        </p:txBody>
      </p:sp>
      <p:sp>
        <p:nvSpPr>
          <p:cNvPr id="10" name="テキスト ボックス 9"/>
          <p:cNvSpPr txBox="1"/>
          <p:nvPr/>
        </p:nvSpPr>
        <p:spPr>
          <a:xfrm>
            <a:off x="1091373" y="6352993"/>
            <a:ext cx="3254886" cy="369332"/>
          </a:xfrm>
          <a:prstGeom prst="rect">
            <a:avLst/>
          </a:prstGeom>
          <a:solidFill>
            <a:srgbClr val="FFFF00"/>
          </a:solidFill>
        </p:spPr>
        <p:txBody>
          <a:bodyPr wrap="square" rtlCol="0">
            <a:spAutoFit/>
          </a:bodyPr>
          <a:lstStyle/>
          <a:p>
            <a:pPr algn="ctr"/>
            <a:r>
              <a:rPr kumimoji="1" lang="ja-JP" altLang="en-US" b="1" dirty="0" smtClean="0"/>
              <a:t>宮崎県：野田隆先生より寄贈</a:t>
            </a:r>
            <a:endParaRPr kumimoji="1" lang="ja-JP" altLang="en-US" b="1" dirty="0"/>
          </a:p>
        </p:txBody>
      </p:sp>
    </p:spTree>
    <p:extLst>
      <p:ext uri="{BB962C8B-B14F-4D97-AF65-F5344CB8AC3E}">
        <p14:creationId xmlns:p14="http://schemas.microsoft.com/office/powerpoint/2010/main" val="3285252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日付プレースホルダー 9"/>
          <p:cNvSpPr>
            <a:spLocks noGrp="1"/>
          </p:cNvSpPr>
          <p:nvPr>
            <p:ph type="dt" sz="half" idx="10"/>
          </p:nvPr>
        </p:nvSpPr>
        <p:spPr/>
        <p:txBody>
          <a:bodyPr/>
          <a:lstStyle/>
          <a:p>
            <a:r>
              <a:rPr kumimoji="1" lang="en-US" altLang="ja-JP" smtClean="0"/>
              <a:t>2015/6/14</a:t>
            </a:r>
            <a:endParaRPr kumimoji="1" lang="ja-JP" altLang="en-US"/>
          </a:p>
        </p:txBody>
      </p:sp>
      <p:sp>
        <p:nvSpPr>
          <p:cNvPr id="3" name="フッター プレースホルダー 2"/>
          <p:cNvSpPr>
            <a:spLocks noGrp="1"/>
          </p:cNvSpPr>
          <p:nvPr>
            <p:ph type="ftr" sz="quarter" idx="11"/>
          </p:nvPr>
        </p:nvSpPr>
        <p:spPr/>
        <p:txBody>
          <a:bodyPr/>
          <a:lstStyle/>
          <a:p>
            <a:pPr>
              <a:defRPr/>
            </a:pPr>
            <a:r>
              <a:rPr lang="ja-JP" altLang="en-US" smtClean="0"/>
              <a:t>第</a:t>
            </a:r>
            <a:r>
              <a:rPr lang="en-US" altLang="ja-JP" smtClean="0"/>
              <a:t>181</a:t>
            </a:r>
            <a:r>
              <a:rPr lang="ja-JP" altLang="en-US" smtClean="0"/>
              <a:t>回禁煙アドバイザー育成講習会</a:t>
            </a:r>
            <a:r>
              <a:rPr lang="en-US" altLang="ja-JP" smtClean="0"/>
              <a:t>in</a:t>
            </a:r>
            <a:r>
              <a:rPr lang="ja-JP" altLang="en-US" smtClean="0"/>
              <a:t>山口</a:t>
            </a:r>
            <a:endParaRPr lang="ja-JP" altLang="en-US"/>
          </a:p>
        </p:txBody>
      </p:sp>
      <p:sp>
        <p:nvSpPr>
          <p:cNvPr id="4" name="スライド番号プレースホルダー 3"/>
          <p:cNvSpPr>
            <a:spLocks noGrp="1"/>
          </p:cNvSpPr>
          <p:nvPr>
            <p:ph type="sldNum" sz="quarter" idx="12"/>
          </p:nvPr>
        </p:nvSpPr>
        <p:spPr/>
        <p:txBody>
          <a:bodyPr/>
          <a:lstStyle/>
          <a:p>
            <a:pPr>
              <a:defRPr/>
            </a:pPr>
            <a:fld id="{1FD050D9-74BC-4CC5-9556-8053E6E0AB49}" type="slidenum">
              <a:rPr lang="ja-JP" altLang="en-US"/>
              <a:pPr>
                <a:defRPr/>
              </a:pPr>
              <a:t>4</a:t>
            </a:fld>
            <a:endParaRPr lang="ja-JP" altLang="en-US" dirty="0"/>
          </a:p>
        </p:txBody>
      </p:sp>
      <p:sp>
        <p:nvSpPr>
          <p:cNvPr id="6" name="スライド番号プレースホルダ 1"/>
          <p:cNvSpPr txBox="1">
            <a:spLocks/>
          </p:cNvSpPr>
          <p:nvPr/>
        </p:nvSpPr>
        <p:spPr>
          <a:xfrm>
            <a:off x="8077200" y="6243638"/>
            <a:ext cx="2133600" cy="457200"/>
          </a:xfrm>
          <a:prstGeom prst="rect">
            <a:avLst/>
          </a:prstGeom>
        </p:spPr>
        <p:txBody>
          <a:bodyPr anchor="ctr"/>
          <a:lstStyle/>
          <a:p>
            <a:pPr>
              <a:defRPr/>
            </a:pPr>
            <a:endParaRPr lang="en-US" altLang="ja-JP" sz="1200" dirty="0">
              <a:solidFill>
                <a:schemeClr val="tx1">
                  <a:tint val="75000"/>
                </a:schemeClr>
              </a:solidFill>
            </a:endParaRPr>
          </a:p>
        </p:txBody>
      </p:sp>
      <p:sp>
        <p:nvSpPr>
          <p:cNvPr id="7" name="日付プレースホルダ 2"/>
          <p:cNvSpPr txBox="1">
            <a:spLocks/>
          </p:cNvSpPr>
          <p:nvPr/>
        </p:nvSpPr>
        <p:spPr>
          <a:xfrm>
            <a:off x="1981200" y="6243638"/>
            <a:ext cx="2133600" cy="457200"/>
          </a:xfrm>
          <a:prstGeom prst="rect">
            <a:avLst/>
          </a:prstGeom>
        </p:spPr>
        <p:txBody>
          <a:bodyPr anchor="ctr"/>
          <a:lstStyle/>
          <a:p>
            <a:pPr algn="ctr">
              <a:defRPr/>
            </a:pPr>
            <a:endParaRPr lang="en-US" altLang="ja-JP" sz="1200" dirty="0">
              <a:solidFill>
                <a:schemeClr val="tx1">
                  <a:tint val="75000"/>
                </a:schemeClr>
              </a:solidFill>
            </a:endParaRPr>
          </a:p>
        </p:txBody>
      </p:sp>
      <p:sp>
        <p:nvSpPr>
          <p:cNvPr id="8" name="フッター プレースホルダ 3"/>
          <p:cNvSpPr txBox="1">
            <a:spLocks/>
          </p:cNvSpPr>
          <p:nvPr/>
        </p:nvSpPr>
        <p:spPr>
          <a:xfrm>
            <a:off x="4648200" y="6243638"/>
            <a:ext cx="2895600" cy="457200"/>
          </a:xfrm>
          <a:prstGeom prst="rect">
            <a:avLst/>
          </a:prstGeom>
        </p:spPr>
        <p:txBody>
          <a:bodyPr anchor="ctr"/>
          <a:lstStyle/>
          <a:p>
            <a:pPr algn="r">
              <a:defRPr/>
            </a:pPr>
            <a:endParaRPr lang="en-US" altLang="ja-JP" sz="1200" dirty="0">
              <a:solidFill>
                <a:schemeClr val="tx1">
                  <a:tint val="75000"/>
                </a:schemeClr>
              </a:solidFill>
            </a:endParaRPr>
          </a:p>
        </p:txBody>
      </p:sp>
      <p:pic>
        <p:nvPicPr>
          <p:cNvPr id="40" name="Picture 17" descr="smoker_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238" y="4054476"/>
            <a:ext cx="106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16"/>
          <p:cNvSpPr txBox="1">
            <a:spLocks noChangeArrowheads="1"/>
          </p:cNvSpPr>
          <p:nvPr/>
        </p:nvSpPr>
        <p:spPr bwMode="auto">
          <a:xfrm>
            <a:off x="2711451" y="4984751"/>
            <a:ext cx="2119313" cy="519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2800" b="1">
                <a:latin typeface="HG丸ｺﾞｼｯｸM-PRO" pitchFamily="50" charset="-128"/>
                <a:ea typeface="HG丸ｺﾞｼｯｸM-PRO" pitchFamily="50" charset="-128"/>
              </a:rPr>
              <a:t>室　内</a:t>
            </a:r>
          </a:p>
        </p:txBody>
      </p:sp>
      <p:pic>
        <p:nvPicPr>
          <p:cNvPr id="42" name="Picture 17" descr="smoker_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838" y="4219576"/>
            <a:ext cx="106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8"/>
          <p:cNvGrpSpPr>
            <a:grpSpLocks/>
          </p:cNvGrpSpPr>
          <p:nvPr/>
        </p:nvGrpSpPr>
        <p:grpSpPr bwMode="auto">
          <a:xfrm flipH="1">
            <a:off x="6059488" y="3357563"/>
            <a:ext cx="1006205" cy="773113"/>
            <a:chOff x="1260" y="13095"/>
            <a:chExt cx="1980" cy="1800"/>
          </a:xfrm>
        </p:grpSpPr>
        <p:sp>
          <p:nvSpPr>
            <p:cNvPr id="54293" name="Rectangle 19"/>
            <p:cNvSpPr>
              <a:spLocks noChangeArrowheads="1"/>
            </p:cNvSpPr>
            <p:nvPr/>
          </p:nvSpPr>
          <p:spPr bwMode="auto">
            <a:xfrm>
              <a:off x="1260" y="13095"/>
              <a:ext cx="1980" cy="1800"/>
            </a:xfrm>
            <a:prstGeom prst="rect">
              <a:avLst/>
            </a:prstGeom>
            <a:solidFill>
              <a:srgbClr val="FFCC00"/>
            </a:solidFill>
            <a:ln w="31750">
              <a:solidFill>
                <a:srgbClr val="FF6600"/>
              </a:solidFill>
              <a:miter lim="800000"/>
              <a:headEnd/>
              <a:tailEnd/>
            </a:ln>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endParaRPr lang="ja-JP" altLang="en-US">
                <a:latin typeface="Arial" charset="0"/>
              </a:endParaRPr>
            </a:p>
          </p:txBody>
        </p:sp>
        <p:sp>
          <p:nvSpPr>
            <p:cNvPr id="54294" name="Oval 20"/>
            <p:cNvSpPr>
              <a:spLocks noChangeArrowheads="1"/>
            </p:cNvSpPr>
            <p:nvPr/>
          </p:nvSpPr>
          <p:spPr bwMode="auto">
            <a:xfrm>
              <a:off x="1440" y="13155"/>
              <a:ext cx="1651" cy="1699"/>
            </a:xfrm>
            <a:prstGeom prst="ellipse">
              <a:avLst/>
            </a:prstGeom>
            <a:solidFill>
              <a:srgbClr val="008080"/>
            </a:solidFill>
            <a:ln w="9525">
              <a:solidFill>
                <a:srgbClr val="008080"/>
              </a:solidFill>
              <a:round/>
              <a:headEnd/>
              <a:tailEnd/>
            </a:ln>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endParaRPr lang="ja-JP" altLang="en-US">
                <a:latin typeface="Arial" charset="0"/>
              </a:endParaRPr>
            </a:p>
          </p:txBody>
        </p:sp>
        <p:grpSp>
          <p:nvGrpSpPr>
            <p:cNvPr id="54295" name="Group 21"/>
            <p:cNvGrpSpPr>
              <a:grpSpLocks/>
            </p:cNvGrpSpPr>
            <p:nvPr/>
          </p:nvGrpSpPr>
          <p:grpSpPr bwMode="auto">
            <a:xfrm>
              <a:off x="1545" y="13146"/>
              <a:ext cx="1489" cy="1697"/>
              <a:chOff x="3585" y="14070"/>
              <a:chExt cx="1815" cy="1977"/>
            </a:xfrm>
          </p:grpSpPr>
          <p:sp>
            <p:nvSpPr>
              <p:cNvPr id="54296" name="AutoShape 22"/>
              <p:cNvSpPr>
                <a:spLocks noChangeArrowheads="1"/>
              </p:cNvSpPr>
              <p:nvPr/>
            </p:nvSpPr>
            <p:spPr bwMode="auto">
              <a:xfrm rot="1737629">
                <a:off x="4110" y="14070"/>
                <a:ext cx="540" cy="720"/>
              </a:xfrm>
              <a:prstGeom prst="moon">
                <a:avLst>
                  <a:gd name="adj" fmla="val 70833"/>
                </a:avLst>
              </a:prstGeom>
              <a:solidFill>
                <a:srgbClr val="C0C0C0"/>
              </a:solidFill>
              <a:ln w="9525">
                <a:solidFill>
                  <a:srgbClr val="C0C0C0"/>
                </a:solidFill>
                <a:miter lim="800000"/>
                <a:headEnd/>
                <a:tailEnd/>
              </a:ln>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endParaRPr lang="ja-JP" altLang="en-US">
                  <a:latin typeface="Arial" charset="0"/>
                </a:endParaRPr>
              </a:p>
            </p:txBody>
          </p:sp>
          <p:sp>
            <p:nvSpPr>
              <p:cNvPr id="54297" name="AutoShape 23"/>
              <p:cNvSpPr>
                <a:spLocks noChangeArrowheads="1"/>
              </p:cNvSpPr>
              <p:nvPr/>
            </p:nvSpPr>
            <p:spPr bwMode="auto">
              <a:xfrm rot="-2163449">
                <a:off x="3585" y="14640"/>
                <a:ext cx="540" cy="720"/>
              </a:xfrm>
              <a:prstGeom prst="moon">
                <a:avLst>
                  <a:gd name="adj" fmla="val 70833"/>
                </a:avLst>
              </a:prstGeom>
              <a:solidFill>
                <a:srgbClr val="C0C0C0"/>
              </a:solidFill>
              <a:ln w="9525">
                <a:solidFill>
                  <a:srgbClr val="C0C0C0"/>
                </a:solidFill>
                <a:miter lim="800000"/>
                <a:headEnd/>
                <a:tailEnd/>
              </a:ln>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endParaRPr lang="ja-JP" altLang="en-US">
                  <a:latin typeface="Arial" charset="0"/>
                </a:endParaRPr>
              </a:p>
            </p:txBody>
          </p:sp>
          <p:sp>
            <p:nvSpPr>
              <p:cNvPr id="54298" name="AutoShape 24"/>
              <p:cNvSpPr>
                <a:spLocks noChangeArrowheads="1"/>
              </p:cNvSpPr>
              <p:nvPr/>
            </p:nvSpPr>
            <p:spPr bwMode="auto">
              <a:xfrm rot="-8514958">
                <a:off x="4152" y="15327"/>
                <a:ext cx="540" cy="720"/>
              </a:xfrm>
              <a:prstGeom prst="moon">
                <a:avLst>
                  <a:gd name="adj" fmla="val 70833"/>
                </a:avLst>
              </a:prstGeom>
              <a:solidFill>
                <a:srgbClr val="C0C0C0"/>
              </a:solidFill>
              <a:ln w="9525">
                <a:solidFill>
                  <a:srgbClr val="C0C0C0"/>
                </a:solidFill>
                <a:miter lim="800000"/>
                <a:headEnd/>
                <a:tailEnd/>
              </a:ln>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endParaRPr lang="ja-JP" altLang="en-US">
                  <a:latin typeface="Arial" charset="0"/>
                </a:endParaRPr>
              </a:p>
            </p:txBody>
          </p:sp>
          <p:sp>
            <p:nvSpPr>
              <p:cNvPr id="54299" name="AutoShape 25"/>
              <p:cNvSpPr>
                <a:spLocks noChangeArrowheads="1"/>
              </p:cNvSpPr>
              <p:nvPr/>
            </p:nvSpPr>
            <p:spPr bwMode="auto">
              <a:xfrm rot="7244938">
                <a:off x="4770" y="14700"/>
                <a:ext cx="540" cy="720"/>
              </a:xfrm>
              <a:prstGeom prst="moon">
                <a:avLst>
                  <a:gd name="adj" fmla="val 70833"/>
                </a:avLst>
              </a:prstGeom>
              <a:solidFill>
                <a:srgbClr val="C0C0C0"/>
              </a:solidFill>
              <a:ln w="9525">
                <a:solidFill>
                  <a:srgbClr val="C0C0C0"/>
                </a:solidFill>
                <a:miter lim="800000"/>
                <a:headEnd/>
                <a:tailEnd/>
              </a:ln>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endParaRPr lang="ja-JP" altLang="en-US">
                  <a:latin typeface="Arial" charset="0"/>
                </a:endParaRPr>
              </a:p>
            </p:txBody>
          </p:sp>
          <p:sp>
            <p:nvSpPr>
              <p:cNvPr id="54300" name="Oval 26"/>
              <p:cNvSpPr>
                <a:spLocks noChangeArrowheads="1"/>
              </p:cNvSpPr>
              <p:nvPr/>
            </p:nvSpPr>
            <p:spPr bwMode="auto">
              <a:xfrm>
                <a:off x="4271" y="14891"/>
                <a:ext cx="360" cy="360"/>
              </a:xfrm>
              <a:prstGeom prst="ellipse">
                <a:avLst/>
              </a:prstGeom>
              <a:solidFill>
                <a:srgbClr val="C0C0C0"/>
              </a:solidFill>
              <a:ln w="9525">
                <a:solidFill>
                  <a:srgbClr val="C0C0C0"/>
                </a:solidFill>
                <a:round/>
                <a:headEnd/>
                <a:tailEnd/>
              </a:ln>
            </p:spPr>
            <p:txBody>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endParaRPr lang="ja-JP" altLang="en-US">
                  <a:latin typeface="Arial" charset="0"/>
                </a:endParaRPr>
              </a:p>
            </p:txBody>
          </p:sp>
        </p:grpSp>
      </p:grpSp>
      <p:sp>
        <p:nvSpPr>
          <p:cNvPr id="52" name="Text Box 28"/>
          <p:cNvSpPr txBox="1">
            <a:spLocks noChangeArrowheads="1"/>
          </p:cNvSpPr>
          <p:nvPr/>
        </p:nvSpPr>
        <p:spPr bwMode="auto">
          <a:xfrm>
            <a:off x="5507039" y="4984751"/>
            <a:ext cx="2185987" cy="519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2800" b="1">
                <a:latin typeface="HG丸ｺﾞｼｯｸM-PRO" pitchFamily="50" charset="-128"/>
                <a:ea typeface="HG丸ｺﾞｼｯｸM-PRO" pitchFamily="50" charset="-128"/>
              </a:rPr>
              <a:t>換気扇の下</a:t>
            </a:r>
          </a:p>
        </p:txBody>
      </p:sp>
      <p:grpSp>
        <p:nvGrpSpPr>
          <p:cNvPr id="5" name="グループ化 8"/>
          <p:cNvGrpSpPr>
            <a:grpSpLocks/>
          </p:cNvGrpSpPr>
          <p:nvPr/>
        </p:nvGrpSpPr>
        <p:grpSpPr bwMode="auto">
          <a:xfrm>
            <a:off x="1989711" y="950440"/>
            <a:ext cx="5181600" cy="4724400"/>
            <a:chOff x="971550" y="1125538"/>
            <a:chExt cx="5181600" cy="4724400"/>
          </a:xfrm>
        </p:grpSpPr>
        <p:sp>
          <p:nvSpPr>
            <p:cNvPr id="54301" name="AutoShape 8" descr="横線"/>
            <p:cNvSpPr>
              <a:spLocks noChangeArrowheads="1"/>
            </p:cNvSpPr>
            <p:nvPr/>
          </p:nvSpPr>
          <p:spPr bwMode="auto">
            <a:xfrm rot="8100000">
              <a:off x="1047750" y="1125538"/>
              <a:ext cx="4724400" cy="4724400"/>
            </a:xfrm>
            <a:prstGeom prst="rtTriangle">
              <a:avLst/>
            </a:prstGeom>
            <a:pattFill prst="ltHorz">
              <a:fgClr>
                <a:srgbClr val="663300"/>
              </a:fgClr>
              <a:bgClr>
                <a:srgbClr val="FFFFFF"/>
              </a:bgClr>
            </a:pattFill>
            <a:ln w="9525">
              <a:solidFill>
                <a:schemeClr val="tx1"/>
              </a:solidFill>
              <a:miter lim="800000"/>
              <a:headEnd/>
              <a:tailEnd/>
            </a:ln>
          </p:spPr>
          <p:txBody>
            <a:bodyPr wrap="none"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endParaRPr lang="ja-JP" altLang="en-US">
                <a:latin typeface="Arial" charset="0"/>
              </a:endParaRPr>
            </a:p>
          </p:txBody>
        </p:sp>
        <p:sp>
          <p:nvSpPr>
            <p:cNvPr id="54302" name="Rectangle 7"/>
            <p:cNvSpPr>
              <a:spLocks noChangeArrowheads="1"/>
            </p:cNvSpPr>
            <p:nvPr/>
          </p:nvSpPr>
          <p:spPr bwMode="auto">
            <a:xfrm>
              <a:off x="971550" y="3411538"/>
              <a:ext cx="5181600" cy="2209800"/>
            </a:xfrm>
            <a:prstGeom prst="rect">
              <a:avLst/>
            </a:prstGeom>
            <a:solidFill>
              <a:srgbClr val="FFFF66"/>
            </a:solidFill>
            <a:ln w="9525">
              <a:solidFill>
                <a:schemeClr val="tx1"/>
              </a:solidFill>
              <a:miter lim="800000"/>
              <a:headEnd/>
              <a:tailEnd/>
            </a:ln>
          </p:spPr>
          <p:txBody>
            <a:bodyPr wrap="none"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endParaRPr lang="ja-JP" altLang="ja-JP" sz="2400">
                <a:latin typeface="HG丸ｺﾞｼｯｸM-PRO" pitchFamily="50" charset="-128"/>
                <a:ea typeface="HG丸ｺﾞｼｯｸM-PRO" pitchFamily="50" charset="-128"/>
              </a:endParaRPr>
            </a:p>
          </p:txBody>
        </p:sp>
      </p:grpSp>
      <p:pic>
        <p:nvPicPr>
          <p:cNvPr id="53" name="Picture 9" descr="smoker_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8511" y="3769840"/>
            <a:ext cx="1143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 Box 29"/>
          <p:cNvSpPr txBox="1">
            <a:spLocks noChangeArrowheads="1"/>
          </p:cNvSpPr>
          <p:nvPr/>
        </p:nvSpPr>
        <p:spPr bwMode="auto">
          <a:xfrm>
            <a:off x="7309424" y="4882678"/>
            <a:ext cx="2673350" cy="519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2800" dirty="0">
                <a:solidFill>
                  <a:srgbClr val="000000"/>
                </a:solidFill>
                <a:latin typeface="HG丸ｺﾞｼｯｸM-PRO" pitchFamily="50" charset="-128"/>
                <a:ea typeface="HG丸ｺﾞｼｯｸM-PRO" pitchFamily="50" charset="-128"/>
              </a:rPr>
              <a:t>戸を閉めた屋外</a:t>
            </a:r>
          </a:p>
        </p:txBody>
      </p:sp>
      <p:sp>
        <p:nvSpPr>
          <p:cNvPr id="55" name="Text Box 13"/>
          <p:cNvSpPr txBox="1">
            <a:spLocks noChangeArrowheads="1"/>
          </p:cNvSpPr>
          <p:nvPr/>
        </p:nvSpPr>
        <p:spPr bwMode="auto">
          <a:xfrm>
            <a:off x="2694562" y="2461740"/>
            <a:ext cx="1698625" cy="823912"/>
          </a:xfrm>
          <a:prstGeom prst="rect">
            <a:avLst/>
          </a:prstGeom>
          <a:solidFill>
            <a:srgbClr val="6E49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4800">
                <a:solidFill>
                  <a:schemeClr val="bg1"/>
                </a:solidFill>
                <a:latin typeface="HG丸ｺﾞｼｯｸM-PRO" pitchFamily="50" charset="-128"/>
                <a:ea typeface="HG丸ｺﾞｼｯｸM-PRO" pitchFamily="50" charset="-128"/>
              </a:rPr>
              <a:t>15</a:t>
            </a:r>
            <a:r>
              <a:rPr lang="ja-JP" altLang="en-US" sz="4800">
                <a:solidFill>
                  <a:schemeClr val="bg1"/>
                </a:solidFill>
                <a:latin typeface="HG丸ｺﾞｼｯｸM-PRO" pitchFamily="50" charset="-128"/>
                <a:ea typeface="HG丸ｺﾞｼｯｸM-PRO" pitchFamily="50" charset="-128"/>
              </a:rPr>
              <a:t>倍</a:t>
            </a:r>
          </a:p>
        </p:txBody>
      </p:sp>
      <p:sp>
        <p:nvSpPr>
          <p:cNvPr id="56" name="Text Box 14"/>
          <p:cNvSpPr txBox="1">
            <a:spLocks noChangeArrowheads="1"/>
          </p:cNvSpPr>
          <p:nvPr/>
        </p:nvSpPr>
        <p:spPr bwMode="auto">
          <a:xfrm>
            <a:off x="5361562" y="2401415"/>
            <a:ext cx="1825625" cy="823912"/>
          </a:xfrm>
          <a:prstGeom prst="rect">
            <a:avLst/>
          </a:prstGeom>
          <a:solidFill>
            <a:srgbClr val="A06A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4800">
                <a:solidFill>
                  <a:schemeClr val="bg1"/>
                </a:solidFill>
                <a:latin typeface="HG丸ｺﾞｼｯｸM-PRO" pitchFamily="50" charset="-128"/>
                <a:ea typeface="HG丸ｺﾞｼｯｸM-PRO" pitchFamily="50" charset="-128"/>
              </a:rPr>
              <a:t>3.2</a:t>
            </a:r>
            <a:r>
              <a:rPr lang="ja-JP" altLang="en-US" sz="4800">
                <a:solidFill>
                  <a:schemeClr val="bg1"/>
                </a:solidFill>
                <a:latin typeface="HG丸ｺﾞｼｯｸM-PRO" pitchFamily="50" charset="-128"/>
                <a:ea typeface="HG丸ｺﾞｼｯｸM-PRO" pitchFamily="50" charset="-128"/>
              </a:rPr>
              <a:t>倍</a:t>
            </a:r>
          </a:p>
        </p:txBody>
      </p:sp>
      <p:sp>
        <p:nvSpPr>
          <p:cNvPr id="57" name="Text Box 15"/>
          <p:cNvSpPr txBox="1">
            <a:spLocks noChangeArrowheads="1"/>
          </p:cNvSpPr>
          <p:nvPr/>
        </p:nvSpPr>
        <p:spPr bwMode="auto">
          <a:xfrm>
            <a:off x="7952362" y="2401415"/>
            <a:ext cx="1825625" cy="823912"/>
          </a:xfrm>
          <a:prstGeom prst="rect">
            <a:avLst/>
          </a:prstGeom>
          <a:solidFill>
            <a:srgbClr val="C88F5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4800" dirty="0">
                <a:solidFill>
                  <a:schemeClr val="bg1"/>
                </a:solidFill>
                <a:latin typeface="HG丸ｺﾞｼｯｸM-PRO" pitchFamily="50" charset="-128"/>
                <a:ea typeface="HG丸ｺﾞｼｯｸM-PRO" pitchFamily="50" charset="-128"/>
              </a:rPr>
              <a:t>2.0</a:t>
            </a:r>
            <a:r>
              <a:rPr lang="ja-JP" altLang="en-US" sz="4800" dirty="0">
                <a:solidFill>
                  <a:schemeClr val="bg1"/>
                </a:solidFill>
                <a:latin typeface="HG丸ｺﾞｼｯｸM-PRO" pitchFamily="50" charset="-128"/>
                <a:ea typeface="HG丸ｺﾞｼｯｸM-PRO" pitchFamily="50" charset="-128"/>
              </a:rPr>
              <a:t>倍</a:t>
            </a:r>
          </a:p>
        </p:txBody>
      </p:sp>
      <p:sp>
        <p:nvSpPr>
          <p:cNvPr id="58" name="Rectangle 30"/>
          <p:cNvSpPr>
            <a:spLocks noChangeArrowheads="1"/>
          </p:cNvSpPr>
          <p:nvPr/>
        </p:nvSpPr>
        <p:spPr bwMode="auto">
          <a:xfrm>
            <a:off x="1018161" y="5485928"/>
            <a:ext cx="9144000" cy="116046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spcBef>
                <a:spcPct val="50000"/>
              </a:spcBef>
            </a:pPr>
            <a:r>
              <a:rPr lang="ja-JP" altLang="en-US" sz="2800">
                <a:solidFill>
                  <a:srgbClr val="FFFF00"/>
                </a:solidFill>
                <a:latin typeface="Times New Roman" pitchFamily="18" charset="0"/>
                <a:ea typeface="HG丸ｺﾞｼｯｸM-PRO" pitchFamily="50" charset="-128"/>
              </a:rPr>
              <a:t>お子さんにたばこの煙を吸わせたくないなら，</a:t>
            </a:r>
          </a:p>
          <a:p>
            <a:pPr algn="ctr" eaLnBrk="1" hangingPunct="1">
              <a:spcBef>
                <a:spcPct val="50000"/>
              </a:spcBef>
            </a:pPr>
            <a:r>
              <a:rPr lang="ja-JP" altLang="en-US" sz="2800">
                <a:solidFill>
                  <a:srgbClr val="FFFF00"/>
                </a:solidFill>
                <a:latin typeface="Times New Roman" pitchFamily="18" charset="0"/>
                <a:ea typeface="HG丸ｺﾞｼｯｸM-PRO" pitchFamily="50" charset="-128"/>
              </a:rPr>
              <a:t>禁煙が必要！</a:t>
            </a:r>
          </a:p>
        </p:txBody>
      </p:sp>
      <p:sp>
        <p:nvSpPr>
          <p:cNvPr id="30" name="テキスト ボックス 29"/>
          <p:cNvSpPr txBox="1"/>
          <p:nvPr/>
        </p:nvSpPr>
        <p:spPr>
          <a:xfrm>
            <a:off x="9699426" y="264925"/>
            <a:ext cx="2256416" cy="646331"/>
          </a:xfrm>
          <a:prstGeom prst="rect">
            <a:avLst/>
          </a:prstGeom>
          <a:solidFill>
            <a:srgbClr val="FFFF00"/>
          </a:solidFill>
        </p:spPr>
        <p:txBody>
          <a:bodyPr wrap="square" rtlCol="0">
            <a:spAutoFit/>
          </a:bodyPr>
          <a:lstStyle/>
          <a:p>
            <a:pPr algn="ctr"/>
            <a:r>
              <a:rPr kumimoji="1" lang="ja-JP" altLang="en-US" b="1" dirty="0" smtClean="0"/>
              <a:t>福岡県牟田広実</a:t>
            </a:r>
            <a:r>
              <a:rPr kumimoji="1" lang="en-US" altLang="ja-JP" b="1" dirty="0" smtClean="0"/>
              <a:t>DR</a:t>
            </a:r>
            <a:r>
              <a:rPr kumimoji="1" lang="ja-JP" altLang="en-US" b="1" dirty="0" smtClean="0"/>
              <a:t>より寄贈</a:t>
            </a:r>
            <a:endParaRPr kumimoji="1" lang="ja-JP" altLang="en-US" b="1" dirty="0"/>
          </a:p>
        </p:txBody>
      </p:sp>
    </p:spTree>
    <p:extLst>
      <p:ext uri="{BB962C8B-B14F-4D97-AF65-F5344CB8AC3E}">
        <p14:creationId xmlns:p14="http://schemas.microsoft.com/office/powerpoint/2010/main" val="4145672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ppt_x"/>
                                          </p:val>
                                        </p:tav>
                                        <p:tav tm="100000">
                                          <p:val>
                                            <p:strVal val="#ppt_x"/>
                                          </p:val>
                                        </p:tav>
                                      </p:tavLst>
                                    </p:anim>
                                    <p:anim calcmode="lin" valueType="num">
                                      <p:cBhvr additive="base">
                                        <p:cTn id="3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ctrTitle"/>
          </p:nvPr>
        </p:nvSpPr>
        <p:spPr>
          <a:xfrm>
            <a:off x="908684" y="704145"/>
            <a:ext cx="8049964" cy="957440"/>
          </a:xfrm>
        </p:spPr>
        <p:txBody>
          <a:bodyPr/>
          <a:lstStyle/>
          <a:p>
            <a:pPr algn="ctr" eaLnBrk="1" hangingPunct="1"/>
            <a:r>
              <a:rPr lang="ja-JP" altLang="en-US" sz="4400" b="1" dirty="0" smtClean="0">
                <a:solidFill>
                  <a:schemeClr val="tx1"/>
                </a:solidFill>
              </a:rPr>
              <a:t>喫煙終了後の呼気にも含まれる　　　　　　　</a:t>
            </a:r>
            <a:r>
              <a:rPr lang="ja-JP" altLang="en-US" sz="4400" b="1" dirty="0" smtClean="0">
                <a:solidFill>
                  <a:schemeClr val="accent6">
                    <a:lumMod val="75000"/>
                  </a:schemeClr>
                </a:solidFill>
              </a:rPr>
              <a:t>タバコ煙</a:t>
            </a:r>
          </a:p>
        </p:txBody>
      </p:sp>
      <p:sp>
        <p:nvSpPr>
          <p:cNvPr id="3" name="コンテンツ プレースホルダー 2"/>
          <p:cNvSpPr>
            <a:spLocks noGrp="1"/>
          </p:cNvSpPr>
          <p:nvPr>
            <p:ph type="subTitle" idx="1"/>
          </p:nvPr>
        </p:nvSpPr>
        <p:spPr>
          <a:xfrm>
            <a:off x="896327" y="1746604"/>
            <a:ext cx="8240048" cy="3988339"/>
          </a:xfrm>
        </p:spPr>
        <p:txBody>
          <a:bodyPr rtlCol="0">
            <a:normAutofit/>
          </a:bodyPr>
          <a:lstStyle/>
          <a:p>
            <a:pPr algn="l" eaLnBrk="1" fontAlgn="auto" hangingPunct="1">
              <a:spcAft>
                <a:spcPts val="0"/>
              </a:spcAft>
              <a:buClr>
                <a:schemeClr val="accent1">
                  <a:lumMod val="75000"/>
                </a:schemeClr>
              </a:buClr>
              <a:defRPr/>
            </a:pPr>
            <a:r>
              <a:rPr lang="ja-JP" altLang="en-US" b="1" dirty="0" smtClean="0">
                <a:solidFill>
                  <a:schemeClr val="tx1"/>
                </a:solidFill>
                <a:latin typeface="+mn-ea"/>
              </a:rPr>
              <a:t>喫煙後の呼気の粉</a:t>
            </a:r>
            <a:r>
              <a:rPr lang="ja-JP" altLang="en-US" b="1" dirty="0" err="1" smtClean="0">
                <a:solidFill>
                  <a:schemeClr val="tx1"/>
                </a:solidFill>
                <a:latin typeface="+mn-ea"/>
              </a:rPr>
              <a:t>じん</a:t>
            </a:r>
            <a:r>
              <a:rPr lang="ja-JP" altLang="en-US" b="1" dirty="0" smtClean="0">
                <a:solidFill>
                  <a:schemeClr val="tx1"/>
                </a:solidFill>
                <a:latin typeface="+mn-ea"/>
              </a:rPr>
              <a:t>濃度（喫煙後に肺から排出されるタバコ煙濃度）</a:t>
            </a:r>
            <a:endParaRPr lang="en-US" altLang="ja-JP" b="1" dirty="0" smtClean="0">
              <a:solidFill>
                <a:schemeClr val="tx1"/>
              </a:solidFill>
              <a:latin typeface="+mn-ea"/>
            </a:endParaRPr>
          </a:p>
        </p:txBody>
      </p:sp>
      <p:grpSp>
        <p:nvGrpSpPr>
          <p:cNvPr id="4" name="グループ化 3"/>
          <p:cNvGrpSpPr/>
          <p:nvPr/>
        </p:nvGrpSpPr>
        <p:grpSpPr>
          <a:xfrm>
            <a:off x="1002429" y="2159654"/>
            <a:ext cx="7973309" cy="4276725"/>
            <a:chOff x="1793261" y="2196724"/>
            <a:chExt cx="7973309" cy="4276725"/>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261" y="2196724"/>
              <a:ext cx="5105400" cy="4276725"/>
            </a:xfrm>
            <a:prstGeom prst="rect">
              <a:avLst/>
            </a:prstGeom>
          </p:spPr>
        </p:pic>
        <p:sp>
          <p:nvSpPr>
            <p:cNvPr id="5" name="四角形吹き出し 4"/>
            <p:cNvSpPr/>
            <p:nvPr/>
          </p:nvSpPr>
          <p:spPr>
            <a:xfrm>
              <a:off x="7190509" y="4829695"/>
              <a:ext cx="2576061" cy="929962"/>
            </a:xfrm>
            <a:prstGeom prst="wedgeRectCallout">
              <a:avLst>
                <a:gd name="adj1" fmla="val -71173"/>
                <a:gd name="adj2" fmla="val 5445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２分後も粉</a:t>
              </a:r>
              <a:r>
                <a:rPr kumimoji="1" lang="ja-JP" altLang="en-US" dirty="0" err="1" smtClean="0"/>
                <a:t>じん</a:t>
              </a:r>
              <a:r>
                <a:rPr kumimoji="1" lang="ja-JP" altLang="en-US" dirty="0" smtClean="0"/>
                <a:t>計で</a:t>
              </a:r>
              <a:endParaRPr kumimoji="1" lang="en-US" altLang="ja-JP" dirty="0" smtClean="0"/>
            </a:p>
            <a:p>
              <a:pPr algn="ctr"/>
              <a:r>
                <a:rPr lang="ja-JP" altLang="en-US" dirty="0" smtClean="0"/>
                <a:t>検出可能な濃度</a:t>
              </a:r>
              <a:endParaRPr kumimoji="1" lang="ja-JP" altLang="en-US" dirty="0"/>
            </a:p>
          </p:txBody>
        </p:sp>
      </p:grpSp>
    </p:spTree>
    <p:extLst>
      <p:ext uri="{BB962C8B-B14F-4D97-AF65-F5344CB8AC3E}">
        <p14:creationId xmlns:p14="http://schemas.microsoft.com/office/powerpoint/2010/main" val="2909153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a:spcBef>
                <a:spcPct val="0"/>
              </a:spcBef>
              <a:buClrTx/>
              <a:buSzTx/>
              <a:buFontTx/>
              <a:buNone/>
            </a:pPr>
            <a:fld id="{82A59191-9189-474F-9B53-9524186DDF8D}" type="slidenum">
              <a:rPr kumimoji="0" lang="ja-JP" altLang="en-US" smtClean="0">
                <a:solidFill>
                  <a:srgbClr val="898989"/>
                </a:solidFill>
                <a:ea typeface="メイリオ" panose="020B0604030504040204" pitchFamily="50" charset="-128"/>
              </a:rPr>
              <a:pPr>
                <a:spcBef>
                  <a:spcPct val="0"/>
                </a:spcBef>
                <a:buClrTx/>
                <a:buSzTx/>
                <a:buFontTx/>
                <a:buNone/>
              </a:pPr>
              <a:t>6</a:t>
            </a:fld>
            <a:endParaRPr kumimoji="0" lang="ja-JP" altLang="en-US" smtClean="0">
              <a:solidFill>
                <a:srgbClr val="898989"/>
              </a:solidFill>
              <a:ea typeface="メイリオ" panose="020B0604030504040204" pitchFamily="50" charset="-128"/>
            </a:endParaRPr>
          </a:p>
        </p:txBody>
      </p:sp>
      <p:sp>
        <p:nvSpPr>
          <p:cNvPr id="8" name="Rectangle 2"/>
          <p:cNvSpPr txBox="1">
            <a:spLocks noChangeArrowheads="1"/>
          </p:cNvSpPr>
          <p:nvPr/>
        </p:nvSpPr>
        <p:spPr>
          <a:xfrm>
            <a:off x="1933474" y="0"/>
            <a:ext cx="7167562" cy="1143000"/>
          </a:xfrm>
          <a:prstGeom prst="rect">
            <a:avLst/>
          </a:prstGeom>
          <a:noFill/>
        </p:spPr>
        <p:txBody>
          <a:bodyPr anchor="ctr"/>
          <a:lstStyle/>
          <a:p>
            <a:pPr algn="ctr" eaLnBrk="1" fontAlgn="auto" hangingPunct="1">
              <a:spcBef>
                <a:spcPts val="0"/>
              </a:spcBef>
              <a:spcAft>
                <a:spcPts val="0"/>
              </a:spcAft>
              <a:defRPr/>
            </a:pPr>
            <a:r>
              <a:rPr lang="ja-JP" altLang="en-US" sz="4000" b="1" dirty="0">
                <a:solidFill>
                  <a:prstClr val="black"/>
                </a:solidFill>
                <a:latin typeface="+mn-lt"/>
                <a:cs typeface="+mj-cs"/>
              </a:rPr>
              <a:t>赤ちゃんの受動喫煙</a:t>
            </a:r>
            <a:br>
              <a:rPr lang="ja-JP" altLang="en-US" sz="4000" b="1" dirty="0">
                <a:solidFill>
                  <a:prstClr val="black"/>
                </a:solidFill>
                <a:latin typeface="+mn-lt"/>
                <a:cs typeface="+mj-cs"/>
              </a:rPr>
            </a:br>
            <a:r>
              <a:rPr lang="ja-JP" altLang="en-US" sz="3200" b="1" dirty="0">
                <a:solidFill>
                  <a:prstClr val="black"/>
                </a:solidFill>
                <a:latin typeface="+mn-lt"/>
                <a:cs typeface="+mj-cs"/>
              </a:rPr>
              <a:t>（尿中コチニンを指標として）</a:t>
            </a:r>
          </a:p>
        </p:txBody>
      </p:sp>
      <p:graphicFrame>
        <p:nvGraphicFramePr>
          <p:cNvPr id="11" name="Group 4"/>
          <p:cNvGraphicFramePr>
            <a:graphicFrameLocks noGrp="1"/>
          </p:cNvGraphicFramePr>
          <p:nvPr>
            <p:extLst>
              <p:ext uri="{D42A27DB-BD31-4B8C-83A1-F6EECF244321}">
                <p14:modId xmlns:p14="http://schemas.microsoft.com/office/powerpoint/2010/main" val="2888128209"/>
              </p:ext>
            </p:extLst>
          </p:nvPr>
        </p:nvGraphicFramePr>
        <p:xfrm>
          <a:off x="1833129" y="1327826"/>
          <a:ext cx="7995426" cy="4387439"/>
        </p:xfrm>
        <a:graphic>
          <a:graphicData uri="http://schemas.openxmlformats.org/drawingml/2006/table">
            <a:tbl>
              <a:tblPr/>
              <a:tblGrid>
                <a:gridCol w="4762500"/>
                <a:gridCol w="3232926"/>
              </a:tblGrid>
              <a:tr h="595259">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2800" b="1" i="0" u="none" strike="noStrike" cap="none" normalizeH="0" baseline="0" dirty="0" smtClean="0">
                          <a:ln>
                            <a:noFill/>
                          </a:ln>
                          <a:solidFill>
                            <a:schemeClr val="tx1"/>
                          </a:solidFill>
                          <a:effectLst/>
                          <a:latin typeface="Arial" pitchFamily="34" charset="0"/>
                          <a:ea typeface="ＭＳ Ｐゴシック" pitchFamily="50" charset="-128"/>
                        </a:rPr>
                        <a:t>喫煙形態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2800" b="1" i="0" u="none" strike="noStrike" cap="none" normalizeH="0" baseline="0" smtClean="0">
                          <a:ln>
                            <a:noFill/>
                          </a:ln>
                          <a:solidFill>
                            <a:schemeClr val="tx1"/>
                          </a:solidFill>
                          <a:effectLst/>
                          <a:latin typeface="Arial" pitchFamily="34" charset="0"/>
                          <a:ea typeface="ＭＳ Ｐゴシック" pitchFamily="50" charset="-128"/>
                        </a:rPr>
                        <a:t>暴露スコア</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2800" b="1" i="0" u="none" strike="noStrike" cap="none" normalizeH="0" baseline="0" dirty="0" smtClean="0">
                          <a:ln>
                            <a:noFill/>
                          </a:ln>
                          <a:solidFill>
                            <a:schemeClr val="tx1"/>
                          </a:solidFill>
                          <a:effectLst/>
                          <a:latin typeface="Arial" pitchFamily="34" charset="0"/>
                          <a:ea typeface="ＭＳ Ｐゴシック" pitchFamily="50" charset="-128"/>
                        </a:rPr>
                        <a:t>非喫煙</a:t>
                      </a:r>
                      <a:r>
                        <a:rPr kumimoji="1" lang="en-US" altLang="ja-JP" sz="2800" b="1" i="0" u="none" strike="noStrike" cap="none" normalizeH="0" baseline="0" dirty="0" smtClean="0">
                          <a:ln>
                            <a:noFill/>
                          </a:ln>
                          <a:solidFill>
                            <a:schemeClr val="tx1"/>
                          </a:solidFill>
                          <a:effectLst/>
                          <a:latin typeface="Arial" pitchFamily="34" charset="0"/>
                          <a:ea typeface="ＭＳ Ｐゴシック" pitchFamily="50" charset="-128"/>
                        </a:rPr>
                        <a:t>(</a:t>
                      </a:r>
                      <a:r>
                        <a:rPr kumimoji="1" lang="ja-JP" altLang="en-US" sz="2800" b="1" i="0" u="none" strike="noStrike" cap="none" normalizeH="0" baseline="0" dirty="0" smtClean="0">
                          <a:ln>
                            <a:noFill/>
                          </a:ln>
                          <a:solidFill>
                            <a:schemeClr val="tx1"/>
                          </a:solidFill>
                          <a:effectLst/>
                          <a:latin typeface="Arial" pitchFamily="34" charset="0"/>
                          <a:ea typeface="ＭＳ Ｐゴシック" pitchFamily="50" charset="-128"/>
                        </a:rPr>
                        <a:t>ｎ＝</a:t>
                      </a:r>
                      <a:r>
                        <a:rPr kumimoji="1" lang="en-US" altLang="ja-JP" sz="2800" b="1" i="0" u="none" strike="noStrike" cap="none" normalizeH="0" baseline="0" dirty="0" smtClean="0">
                          <a:ln>
                            <a:noFill/>
                          </a:ln>
                          <a:solidFill>
                            <a:schemeClr val="tx1"/>
                          </a:solidFill>
                          <a:effectLst/>
                          <a:latin typeface="Arial" pitchFamily="34" charset="0"/>
                          <a:ea typeface="ＭＳ Ｐゴシック" pitchFamily="50" charset="-128"/>
                        </a:rPr>
                        <a:t>433</a:t>
                      </a:r>
                      <a:r>
                        <a:rPr kumimoji="1" lang="ja-JP" altLang="en-US" sz="2800" b="1" i="0" u="none" strike="noStrike" cap="none" normalizeH="0" baseline="0" dirty="0" smtClean="0">
                          <a:ln>
                            <a:noFill/>
                          </a:ln>
                          <a:solidFill>
                            <a:schemeClr val="tx1"/>
                          </a:solidFill>
                          <a:effectLst/>
                          <a:latin typeface="Arial" pitchFamily="34" charset="0"/>
                          <a:ea typeface="ＭＳ Ｐゴシック" pitchFamily="50"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en-US" altLang="ja-JP" sz="2800" b="1" i="0" u="none" strike="noStrike" cap="none" normalizeH="0" baseline="0" smtClean="0">
                          <a:ln>
                            <a:noFill/>
                          </a:ln>
                          <a:solidFill>
                            <a:schemeClr val="tx1"/>
                          </a:solidFill>
                          <a:effectLst/>
                          <a:latin typeface="Arial" pitchFamily="34" charset="0"/>
                          <a:ea typeface="ＭＳ Ｐゴシック" pitchFamily="50"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2306">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2800" b="1" i="0" u="none" strike="noStrike" cap="none" normalizeH="0" baseline="0" smtClean="0">
                          <a:ln>
                            <a:noFill/>
                          </a:ln>
                          <a:solidFill>
                            <a:schemeClr val="tx1"/>
                          </a:solidFill>
                          <a:effectLst/>
                          <a:latin typeface="Arial" pitchFamily="34" charset="0"/>
                          <a:ea typeface="ＭＳ Ｐゴシック" pitchFamily="50" charset="-128"/>
                        </a:rPr>
                        <a:t>ドア閉めて屋外（</a:t>
                      </a:r>
                      <a:r>
                        <a:rPr kumimoji="1" lang="en-US" altLang="ja-JP" sz="2800" b="1" i="0" u="none" strike="noStrike" cap="none" normalizeH="0" baseline="0" smtClean="0">
                          <a:ln>
                            <a:noFill/>
                          </a:ln>
                          <a:solidFill>
                            <a:schemeClr val="tx1"/>
                          </a:solidFill>
                          <a:effectLst/>
                          <a:latin typeface="Arial" pitchFamily="34" charset="0"/>
                          <a:ea typeface="ＭＳ Ｐゴシック" pitchFamily="50" charset="-128"/>
                        </a:rPr>
                        <a:t>n=216)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en-US" altLang="ja-JP" sz="2800" b="1" i="0" u="none" strike="noStrike" cap="none" normalizeH="0" baseline="0" dirty="0" smtClean="0">
                          <a:ln>
                            <a:noFill/>
                          </a:ln>
                          <a:solidFill>
                            <a:schemeClr val="tx1"/>
                          </a:solidFill>
                          <a:effectLst/>
                          <a:latin typeface="Arial" pitchFamily="34" charset="0"/>
                          <a:ea typeface="ＭＳ Ｐゴシック" pitchFamily="50" charset="-128"/>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3070">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2800" b="1" i="0" u="none" strike="noStrike" cap="none" normalizeH="0" baseline="0" dirty="0" smtClean="0">
                          <a:ln>
                            <a:noFill/>
                          </a:ln>
                          <a:solidFill>
                            <a:schemeClr val="tx1"/>
                          </a:solidFill>
                          <a:effectLst/>
                          <a:latin typeface="Arial" pitchFamily="34" charset="0"/>
                          <a:ea typeface="ＭＳ Ｐゴシック" pitchFamily="50" charset="-128"/>
                        </a:rPr>
                        <a:t>ベランダ喫煙（</a:t>
                      </a:r>
                      <a:r>
                        <a:rPr kumimoji="1" lang="en-US" altLang="ja-JP" sz="2800" b="1" i="0" u="none" strike="noStrike" cap="none" normalizeH="0" baseline="0" dirty="0" smtClean="0">
                          <a:ln>
                            <a:noFill/>
                          </a:ln>
                          <a:solidFill>
                            <a:schemeClr val="tx1"/>
                          </a:solidFill>
                          <a:effectLst/>
                          <a:latin typeface="Arial" pitchFamily="34" charset="0"/>
                          <a:ea typeface="ＭＳ Ｐゴシック" pitchFamily="50" charset="-128"/>
                        </a:rPr>
                        <a:t>n=45)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en-US" altLang="ja-JP" sz="2800" b="1" i="0" u="none" strike="noStrike" cap="none" normalizeH="0" baseline="0" dirty="0" smtClean="0">
                          <a:ln>
                            <a:noFill/>
                          </a:ln>
                          <a:solidFill>
                            <a:schemeClr val="tx1"/>
                          </a:solidFill>
                          <a:effectLst/>
                          <a:latin typeface="Arial" pitchFamily="34" charset="0"/>
                          <a:ea typeface="ＭＳ Ｐゴシック" pitchFamily="50" charset="-128"/>
                        </a:rPr>
                        <a:t>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428">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2800" b="1" i="0" u="none" strike="noStrike" cap="none" normalizeH="0" baseline="0" smtClean="0">
                          <a:ln>
                            <a:noFill/>
                          </a:ln>
                          <a:solidFill>
                            <a:schemeClr val="tx1"/>
                          </a:solidFill>
                          <a:effectLst/>
                          <a:latin typeface="Arial" pitchFamily="34" charset="0"/>
                          <a:ea typeface="ＭＳ Ｐゴシック" pitchFamily="50" charset="-128"/>
                        </a:rPr>
                        <a:t>台所扇の下（</a:t>
                      </a:r>
                      <a:r>
                        <a:rPr kumimoji="1" lang="en-US" altLang="ja-JP" sz="2800" b="1" i="0" u="none" strike="noStrike" cap="none" normalizeH="0" baseline="0" smtClean="0">
                          <a:ln>
                            <a:noFill/>
                          </a:ln>
                          <a:solidFill>
                            <a:schemeClr val="tx1"/>
                          </a:solidFill>
                          <a:effectLst/>
                          <a:latin typeface="Arial" pitchFamily="34" charset="0"/>
                          <a:ea typeface="ＭＳ Ｐゴシック" pitchFamily="50" charset="-128"/>
                        </a:rPr>
                        <a:t>n=50)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en-US" altLang="ja-JP" sz="2800" b="1" i="0" u="none" strike="noStrike" cap="none" normalizeH="0" baseline="0" dirty="0" smtClean="0">
                          <a:ln>
                            <a:noFill/>
                          </a:ln>
                          <a:solidFill>
                            <a:schemeClr val="tx1"/>
                          </a:solidFill>
                          <a:effectLst/>
                          <a:latin typeface="Arial" pitchFamily="34" charset="0"/>
                          <a:ea typeface="ＭＳ Ｐゴシック" pitchFamily="50" charset="-128"/>
                        </a:rPr>
                        <a:t>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2800" b="1" i="0" u="none" strike="noStrike" cap="none" normalizeH="0" baseline="0" smtClean="0">
                          <a:ln>
                            <a:noFill/>
                          </a:ln>
                          <a:solidFill>
                            <a:schemeClr val="tx1"/>
                          </a:solidFill>
                          <a:effectLst/>
                          <a:latin typeface="Arial" pitchFamily="34" charset="0"/>
                          <a:ea typeface="ＭＳ Ｐゴシック" pitchFamily="50" charset="-128"/>
                        </a:rPr>
                        <a:t>別の部屋（</a:t>
                      </a:r>
                      <a:r>
                        <a:rPr kumimoji="1" lang="en-US" altLang="ja-JP" sz="2800" b="1" i="0" u="none" strike="noStrike" cap="none" normalizeH="0" baseline="0" smtClean="0">
                          <a:ln>
                            <a:noFill/>
                          </a:ln>
                          <a:solidFill>
                            <a:schemeClr val="tx1"/>
                          </a:solidFill>
                          <a:effectLst/>
                          <a:latin typeface="Arial" pitchFamily="34" charset="0"/>
                          <a:ea typeface="ＭＳ Ｐゴシック" pitchFamily="50" charset="-128"/>
                        </a:rPr>
                        <a:t>n=27)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en-US" altLang="ja-JP" sz="2800" b="1" i="0" u="none" strike="noStrike" cap="none" normalizeH="0" baseline="0" smtClean="0">
                          <a:ln>
                            <a:noFill/>
                          </a:ln>
                          <a:solidFill>
                            <a:schemeClr val="tx1"/>
                          </a:solidFill>
                          <a:effectLst/>
                          <a:latin typeface="Arial" pitchFamily="34" charset="0"/>
                          <a:ea typeface="ＭＳ Ｐゴシック" pitchFamily="50" charset="-128"/>
                        </a:rPr>
                        <a:t>10.3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7850">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ja-JP" altLang="en-US" sz="2800" b="1" i="0" u="none" strike="noStrike" cap="none" normalizeH="0" baseline="0" smtClean="0">
                          <a:ln>
                            <a:noFill/>
                          </a:ln>
                          <a:solidFill>
                            <a:schemeClr val="tx1"/>
                          </a:solidFill>
                          <a:effectLst/>
                          <a:latin typeface="Arial" pitchFamily="34" charset="0"/>
                          <a:ea typeface="ＭＳ Ｐゴシック" pitchFamily="50" charset="-128"/>
                        </a:rPr>
                        <a:t>同じ部屋（</a:t>
                      </a:r>
                      <a:r>
                        <a:rPr kumimoji="1" lang="en-US" altLang="ja-JP" sz="2800" b="1" i="0" u="none" strike="noStrike" cap="none" normalizeH="0" baseline="0" smtClean="0">
                          <a:ln>
                            <a:noFill/>
                          </a:ln>
                          <a:solidFill>
                            <a:schemeClr val="tx1"/>
                          </a:solidFill>
                          <a:effectLst/>
                          <a:latin typeface="Arial" pitchFamily="34" charset="0"/>
                          <a:ea typeface="ＭＳ Ｐゴシック" pitchFamily="50" charset="-128"/>
                        </a:rPr>
                        <a:t>n=28)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fontAlgn="base">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1" lang="en-US" altLang="ja-JP" sz="2800" b="1" i="0" u="none" strike="noStrike" cap="none" normalizeH="0" baseline="0" dirty="0" smtClean="0">
                          <a:ln>
                            <a:noFill/>
                          </a:ln>
                          <a:solidFill>
                            <a:schemeClr val="tx1"/>
                          </a:solidFill>
                          <a:effectLst/>
                          <a:latin typeface="Arial" pitchFamily="34" charset="0"/>
                          <a:ea typeface="ＭＳ Ｐゴシック" pitchFamily="50" charset="-128"/>
                        </a:rPr>
                        <a:t>15.1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9118" name="Text Box 30"/>
          <p:cNvSpPr txBox="1">
            <a:spLocks noChangeArrowheads="1"/>
          </p:cNvSpPr>
          <p:nvPr/>
        </p:nvSpPr>
        <p:spPr bwMode="auto">
          <a:xfrm>
            <a:off x="4805497" y="5853598"/>
            <a:ext cx="5252903" cy="338554"/>
          </a:xfrm>
          <a:prstGeom prst="rect">
            <a:avLst/>
          </a:prstGeom>
          <a:solidFill>
            <a:schemeClr val="bg1"/>
          </a:solidFill>
          <a:ln>
            <a:noFill/>
          </a:ln>
          <a:extLst/>
        </p:spPr>
        <p:txBody>
          <a:bodyPr wrap="square">
            <a:spAutoFit/>
          </a:bodyP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ja-JP" sz="1600" dirty="0">
                <a:solidFill>
                  <a:srgbClr val="000000"/>
                </a:solidFill>
                <a:latin typeface="Times New Roman" panose="02020603050405020304" pitchFamily="18" charset="0"/>
                <a:ea typeface="ＭＳ Ｐゴシック" panose="020B0600070205080204" pitchFamily="50" charset="-128"/>
              </a:rPr>
              <a:t>Johansson,A.et,al.Pediatrics2004;113:e291-e295</a:t>
            </a:r>
            <a:r>
              <a:rPr lang="ja-JP" altLang="en-US" sz="1600" dirty="0">
                <a:solidFill>
                  <a:srgbClr val="000000"/>
                </a:solidFill>
                <a:latin typeface="Times New Roman" panose="02020603050405020304" pitchFamily="18" charset="0"/>
                <a:ea typeface="ＭＳ Ｐゴシック" panose="020B0600070205080204" pitchFamily="50" charset="-128"/>
              </a:rPr>
              <a:t>（野田改変）</a:t>
            </a:r>
          </a:p>
        </p:txBody>
      </p:sp>
    </p:spTree>
    <p:extLst>
      <p:ext uri="{BB962C8B-B14F-4D97-AF65-F5344CB8AC3E}">
        <p14:creationId xmlns:p14="http://schemas.microsoft.com/office/powerpoint/2010/main" val="2379582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ChangeArrowheads="1"/>
          </p:cNvSpPr>
          <p:nvPr/>
        </p:nvSpPr>
        <p:spPr bwMode="auto">
          <a:xfrm>
            <a:off x="1524000" y="1301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spcBef>
                <a:spcPct val="0"/>
              </a:spcBef>
              <a:buClrTx/>
              <a:buSzTx/>
              <a:buFontTx/>
              <a:buNone/>
            </a:pPr>
            <a:endParaRPr lang="ja-JP" altLang="en-US">
              <a:solidFill>
                <a:srgbClr val="000000"/>
              </a:solidFill>
              <a:latin typeface="Calibri" panose="020F0502020204030204" pitchFamily="34" charset="0"/>
              <a:ea typeface="ＭＳ Ｐゴシック" panose="020B0600070205080204" pitchFamily="50" charset="-128"/>
            </a:endParaRPr>
          </a:p>
        </p:txBody>
      </p:sp>
      <p:grpSp>
        <p:nvGrpSpPr>
          <p:cNvPr id="3" name="グループ化 2"/>
          <p:cNvGrpSpPr/>
          <p:nvPr/>
        </p:nvGrpSpPr>
        <p:grpSpPr>
          <a:xfrm>
            <a:off x="1269865" y="623094"/>
            <a:ext cx="7885113" cy="5468937"/>
            <a:chOff x="2495550" y="1201738"/>
            <a:chExt cx="7885113" cy="5468937"/>
          </a:xfrm>
        </p:grpSpPr>
        <p:pic>
          <p:nvPicPr>
            <p:cNvPr id="911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0" y="1700213"/>
              <a:ext cx="2090738"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Rectangle 7"/>
            <p:cNvSpPr>
              <a:spLocks noChangeArrowheads="1"/>
            </p:cNvSpPr>
            <p:nvPr/>
          </p:nvSpPr>
          <p:spPr bwMode="auto">
            <a:xfrm>
              <a:off x="4139367" y="1970088"/>
              <a:ext cx="89777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lnSpc>
                  <a:spcPct val="90000"/>
                </a:lnSpc>
                <a:spcBef>
                  <a:spcPct val="10000"/>
                </a:spcBef>
                <a:buClrTx/>
                <a:buSzTx/>
                <a:buFontTx/>
                <a:buChar char="•"/>
              </a:pPr>
              <a:r>
                <a:rPr lang="ja-JP" altLang="en-US" sz="1500" dirty="0">
                  <a:solidFill>
                    <a:srgbClr val="000000"/>
                  </a:solidFill>
                  <a:latin typeface="HGPｺﾞｼｯｸE" panose="020B0900000000000000" pitchFamily="50" charset="-128"/>
                  <a:ea typeface="HGPｺﾞｼｯｸE" panose="020B0900000000000000" pitchFamily="50" charset="-128"/>
                </a:rPr>
                <a:t>脳卒中</a:t>
              </a:r>
            </a:p>
          </p:txBody>
        </p:sp>
        <p:sp>
          <p:nvSpPr>
            <p:cNvPr id="91142" name="Rectangle 8"/>
            <p:cNvSpPr>
              <a:spLocks noChangeArrowheads="1"/>
            </p:cNvSpPr>
            <p:nvPr/>
          </p:nvSpPr>
          <p:spPr bwMode="auto">
            <a:xfrm>
              <a:off x="7178675" y="3298825"/>
              <a:ext cx="182721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lnSpc>
                  <a:spcPct val="90000"/>
                </a:lnSpc>
                <a:spcBef>
                  <a:spcPct val="10000"/>
                </a:spcBef>
                <a:buClrTx/>
                <a:buSzTx/>
                <a:buFontTx/>
                <a:buNone/>
              </a:pPr>
              <a:r>
                <a:rPr lang="ja-JP" altLang="en-US" sz="1500">
                  <a:solidFill>
                    <a:srgbClr val="000000"/>
                  </a:solidFill>
                  <a:latin typeface="HGPｺﾞｼｯｸE" panose="020B0900000000000000" pitchFamily="50" charset="-128"/>
                  <a:ea typeface="HGPｺﾞｼｯｸE" panose="020B0900000000000000" pitchFamily="50" charset="-128"/>
                </a:rPr>
                <a:t>・中耳炎（慢性中耳炎）</a:t>
              </a:r>
            </a:p>
          </p:txBody>
        </p:sp>
        <p:sp>
          <p:nvSpPr>
            <p:cNvPr id="91143" name="Rectangle 9"/>
            <p:cNvSpPr>
              <a:spLocks noChangeArrowheads="1"/>
            </p:cNvSpPr>
            <p:nvPr/>
          </p:nvSpPr>
          <p:spPr bwMode="auto">
            <a:xfrm>
              <a:off x="7178675" y="3721100"/>
              <a:ext cx="3201988"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lnSpc>
                  <a:spcPct val="90000"/>
                </a:lnSpc>
                <a:spcBef>
                  <a:spcPct val="10000"/>
                </a:spcBef>
                <a:buClrTx/>
                <a:buSzTx/>
                <a:buFontTx/>
                <a:buNone/>
              </a:pPr>
              <a:r>
                <a:rPr lang="ja-JP" altLang="en-US" sz="1500">
                  <a:solidFill>
                    <a:srgbClr val="000000"/>
                  </a:solidFill>
                  <a:latin typeface="HGPｺﾞｼｯｸE" panose="020B0900000000000000" pitchFamily="50" charset="-128"/>
                  <a:ea typeface="HGPｺﾞｼｯｸE" panose="020B0900000000000000" pitchFamily="50" charset="-128"/>
                </a:rPr>
                <a:t>・呼吸器感染症（気管支炎、肺炎）</a:t>
              </a:r>
            </a:p>
            <a:p>
              <a:pPr eaLnBrk="1" hangingPunct="1">
                <a:lnSpc>
                  <a:spcPct val="90000"/>
                </a:lnSpc>
                <a:spcBef>
                  <a:spcPct val="10000"/>
                </a:spcBef>
                <a:buClrTx/>
                <a:buSzTx/>
                <a:buFontTx/>
                <a:buNone/>
              </a:pPr>
              <a:r>
                <a:rPr lang="ja-JP" altLang="en-US" sz="1500">
                  <a:solidFill>
                    <a:srgbClr val="000000"/>
                  </a:solidFill>
                  <a:latin typeface="Calibri" panose="020F0502020204030204" pitchFamily="34" charset="0"/>
                  <a:ea typeface="HGPｺﾞｼｯｸE" panose="020B0900000000000000" pitchFamily="50" charset="-128"/>
                </a:rPr>
                <a:t>・喘息の誘発と悪化</a:t>
              </a:r>
            </a:p>
            <a:p>
              <a:pPr eaLnBrk="1" hangingPunct="1">
                <a:lnSpc>
                  <a:spcPct val="90000"/>
                </a:lnSpc>
                <a:spcBef>
                  <a:spcPct val="10000"/>
                </a:spcBef>
                <a:buClrTx/>
                <a:buSzTx/>
                <a:buFontTx/>
                <a:buNone/>
              </a:pPr>
              <a:r>
                <a:rPr lang="ja-JP" altLang="en-US" sz="1500">
                  <a:solidFill>
                    <a:srgbClr val="000000"/>
                  </a:solidFill>
                  <a:latin typeface="Calibri" panose="020F0502020204030204" pitchFamily="34" charset="0"/>
                  <a:ea typeface="HGPｺﾞｼｯｸE" panose="020B0900000000000000" pitchFamily="50" charset="-128"/>
                </a:rPr>
                <a:t>・慢性の呼吸器症状（喘鳴、咳、息切れ）</a:t>
              </a:r>
            </a:p>
            <a:p>
              <a:pPr eaLnBrk="1" hangingPunct="1">
                <a:lnSpc>
                  <a:spcPct val="90000"/>
                </a:lnSpc>
                <a:spcBef>
                  <a:spcPct val="10000"/>
                </a:spcBef>
                <a:buClrTx/>
                <a:buSzTx/>
                <a:buFontTx/>
                <a:buNone/>
              </a:pPr>
              <a:r>
                <a:rPr lang="ja-JP" altLang="en-US" sz="1500">
                  <a:solidFill>
                    <a:srgbClr val="000000"/>
                  </a:solidFill>
                  <a:latin typeface="Calibri" panose="020F0502020204030204" pitchFamily="34" charset="0"/>
                  <a:ea typeface="HGPｺﾞｼｯｸE" panose="020B0900000000000000" pitchFamily="50" charset="-128"/>
                </a:rPr>
                <a:t>・肺機能の低下</a:t>
              </a:r>
              <a:endParaRPr lang="ja-JP" altLang="en-US" sz="1500">
                <a:solidFill>
                  <a:srgbClr val="000000"/>
                </a:solidFill>
                <a:latin typeface="HGPｺﾞｼｯｸE" panose="020B0900000000000000" pitchFamily="50" charset="-128"/>
                <a:ea typeface="HGPｺﾞｼｯｸE" panose="020B0900000000000000" pitchFamily="50" charset="-128"/>
              </a:endParaRPr>
            </a:p>
          </p:txBody>
        </p:sp>
        <p:sp>
          <p:nvSpPr>
            <p:cNvPr id="91144" name="Rectangle 13"/>
            <p:cNvSpPr>
              <a:spLocks noChangeArrowheads="1"/>
            </p:cNvSpPr>
            <p:nvPr/>
          </p:nvSpPr>
          <p:spPr bwMode="auto">
            <a:xfrm>
              <a:off x="7178675" y="4824413"/>
              <a:ext cx="27987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lnSpc>
                  <a:spcPct val="90000"/>
                </a:lnSpc>
                <a:spcBef>
                  <a:spcPct val="10000"/>
                </a:spcBef>
                <a:buClrTx/>
                <a:buSzTx/>
                <a:buFontTx/>
                <a:buNone/>
              </a:pPr>
              <a:r>
                <a:rPr lang="ja-JP" altLang="en-US" sz="1500">
                  <a:solidFill>
                    <a:srgbClr val="000000"/>
                  </a:solidFill>
                  <a:latin typeface="HGPｺﾞｼｯｸE" panose="020B0900000000000000" pitchFamily="50" charset="-128"/>
                  <a:ea typeface="HGPｺﾞｼｯｸE" panose="020B0900000000000000" pitchFamily="50" charset="-128"/>
                </a:rPr>
                <a:t>・ヘモグロビン、冠動脈への悪影響</a:t>
              </a:r>
            </a:p>
            <a:p>
              <a:pPr eaLnBrk="1" hangingPunct="1">
                <a:lnSpc>
                  <a:spcPct val="90000"/>
                </a:lnSpc>
                <a:spcBef>
                  <a:spcPct val="10000"/>
                </a:spcBef>
                <a:buClrTx/>
                <a:buSzTx/>
                <a:buFontTx/>
                <a:buNone/>
              </a:pPr>
              <a:r>
                <a:rPr lang="ja-JP" altLang="en-US" sz="1500">
                  <a:solidFill>
                    <a:srgbClr val="000000"/>
                  </a:solidFill>
                  <a:latin typeface="HGPｺﾞｼｯｸE" panose="020B0900000000000000" pitchFamily="50" charset="-128"/>
                  <a:ea typeface="HGPｺﾞｼｯｸE" panose="020B0900000000000000" pitchFamily="50" charset="-128"/>
                </a:rPr>
                <a:t>・乳幼児突然死症候群（</a:t>
              </a:r>
              <a:r>
                <a:rPr lang="en-US" altLang="ja-JP" sz="1500">
                  <a:solidFill>
                    <a:srgbClr val="000000"/>
                  </a:solidFill>
                  <a:latin typeface="HGPｺﾞｼｯｸE" panose="020B0900000000000000" pitchFamily="50" charset="-128"/>
                  <a:ea typeface="HGPｺﾞｼｯｸE" panose="020B0900000000000000" pitchFamily="50" charset="-128"/>
                </a:rPr>
                <a:t>SIDS</a:t>
              </a:r>
              <a:r>
                <a:rPr lang="ja-JP" altLang="en-US" sz="1500">
                  <a:solidFill>
                    <a:srgbClr val="000000"/>
                  </a:solidFill>
                  <a:latin typeface="HGPｺﾞｼｯｸE" panose="020B0900000000000000" pitchFamily="50" charset="-128"/>
                  <a:ea typeface="HGPｺﾞｼｯｸE" panose="020B0900000000000000" pitchFamily="50" charset="-128"/>
                </a:rPr>
                <a:t>）</a:t>
              </a:r>
            </a:p>
          </p:txBody>
        </p:sp>
        <p:sp>
          <p:nvSpPr>
            <p:cNvPr id="91145" name="Text Box 15"/>
            <p:cNvSpPr txBox="1">
              <a:spLocks noChangeArrowheads="1"/>
            </p:cNvSpPr>
            <p:nvPr/>
          </p:nvSpPr>
          <p:spPr bwMode="auto">
            <a:xfrm>
              <a:off x="2525713" y="2171700"/>
              <a:ext cx="2519362"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indent="-85725">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lnSpc>
                  <a:spcPct val="90000"/>
                </a:lnSpc>
                <a:spcBef>
                  <a:spcPct val="10000"/>
                </a:spcBef>
                <a:buClrTx/>
                <a:buSzTx/>
                <a:buFontTx/>
                <a:buChar char="•"/>
              </a:pPr>
              <a:r>
                <a:rPr lang="ja-JP" altLang="en-US" sz="1500">
                  <a:solidFill>
                    <a:srgbClr val="000000"/>
                  </a:solidFill>
                  <a:latin typeface="HGPｺﾞｼｯｸE" panose="020B0900000000000000" pitchFamily="50" charset="-128"/>
                  <a:ea typeface="HGPｺﾞｼｯｸE" panose="020B0900000000000000" pitchFamily="50" charset="-128"/>
                </a:rPr>
                <a:t>肺がん</a:t>
              </a:r>
            </a:p>
            <a:p>
              <a:pPr eaLnBrk="1" hangingPunct="1">
                <a:lnSpc>
                  <a:spcPct val="90000"/>
                </a:lnSpc>
                <a:spcBef>
                  <a:spcPct val="10000"/>
                </a:spcBef>
                <a:buClrTx/>
                <a:buSzTx/>
                <a:buFontTx/>
                <a:buChar char="•"/>
              </a:pPr>
              <a:r>
                <a:rPr lang="en-US" altLang="ja-JP" sz="1500">
                  <a:solidFill>
                    <a:srgbClr val="000000"/>
                  </a:solidFill>
                  <a:latin typeface="HGPｺﾞｼｯｸE" panose="020B0900000000000000" pitchFamily="50" charset="-128"/>
                  <a:ea typeface="HGPｺﾞｼｯｸE" panose="020B0900000000000000" pitchFamily="50" charset="-128"/>
                </a:rPr>
                <a:t>COPD</a:t>
              </a:r>
              <a:r>
                <a:rPr lang="ja-JP" altLang="en-US" sz="1500">
                  <a:solidFill>
                    <a:srgbClr val="000000"/>
                  </a:solidFill>
                  <a:latin typeface="HGPｺﾞｼｯｸE" panose="020B0900000000000000" pitchFamily="50" charset="-128"/>
                  <a:ea typeface="HGPｺﾞｼｯｸE" panose="020B0900000000000000" pitchFamily="50" charset="-128"/>
                </a:rPr>
                <a:t>などの呼吸器疾患</a:t>
              </a:r>
            </a:p>
            <a:p>
              <a:pPr eaLnBrk="1" hangingPunct="1">
                <a:lnSpc>
                  <a:spcPct val="90000"/>
                </a:lnSpc>
                <a:spcBef>
                  <a:spcPct val="10000"/>
                </a:spcBef>
                <a:buClrTx/>
                <a:buSzTx/>
                <a:buFontTx/>
                <a:buNone/>
              </a:pPr>
              <a:r>
                <a:rPr lang="ja-JP" altLang="en-US" sz="1500">
                  <a:solidFill>
                    <a:srgbClr val="000000"/>
                  </a:solidFill>
                  <a:latin typeface="HGPｺﾞｼｯｸE" panose="020B0900000000000000" pitchFamily="50" charset="-128"/>
                  <a:ea typeface="HGPｺﾞｼｯｸE" panose="020B0900000000000000" pitchFamily="50" charset="-128"/>
                </a:rPr>
                <a:t>	既往症の悪化</a:t>
              </a:r>
            </a:p>
            <a:p>
              <a:pPr eaLnBrk="1" hangingPunct="1">
                <a:lnSpc>
                  <a:spcPct val="90000"/>
                </a:lnSpc>
                <a:spcBef>
                  <a:spcPct val="10000"/>
                </a:spcBef>
                <a:buClrTx/>
                <a:buSzTx/>
                <a:buFontTx/>
                <a:buChar char="•"/>
              </a:pPr>
              <a:r>
                <a:rPr lang="ja-JP" altLang="en-US" sz="1500">
                  <a:solidFill>
                    <a:srgbClr val="000000"/>
                  </a:solidFill>
                  <a:latin typeface="HGPｺﾞｼｯｸE" panose="020B0900000000000000" pitchFamily="50" charset="-128"/>
                  <a:ea typeface="HGPｺﾞｼｯｸE" panose="020B0900000000000000" pitchFamily="50" charset="-128"/>
                </a:rPr>
                <a:t>喘息の誘発と悪化</a:t>
              </a:r>
            </a:p>
          </p:txBody>
        </p:sp>
        <p:sp>
          <p:nvSpPr>
            <p:cNvPr id="91146" name="Text Box 16"/>
            <p:cNvSpPr txBox="1">
              <a:spLocks noChangeArrowheads="1"/>
            </p:cNvSpPr>
            <p:nvPr/>
          </p:nvSpPr>
          <p:spPr bwMode="auto">
            <a:xfrm>
              <a:off x="2527300" y="3578225"/>
              <a:ext cx="244792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lnSpc>
                  <a:spcPct val="90000"/>
                </a:lnSpc>
                <a:spcBef>
                  <a:spcPct val="10000"/>
                </a:spcBef>
                <a:buClrTx/>
                <a:buSzTx/>
                <a:buFontTx/>
                <a:buChar char="•"/>
              </a:pPr>
              <a:r>
                <a:rPr lang="ja-JP" altLang="en-US" sz="1500">
                  <a:solidFill>
                    <a:srgbClr val="000000"/>
                  </a:solidFill>
                  <a:latin typeface="Calibri" panose="020F0502020204030204" pitchFamily="34" charset="0"/>
                  <a:ea typeface="HGPｺﾞｼｯｸE" panose="020B0900000000000000" pitchFamily="50" charset="-128"/>
                </a:rPr>
                <a:t>動脈の損傷、脆弱化、血栓</a:t>
              </a:r>
            </a:p>
            <a:p>
              <a:pPr eaLnBrk="1" hangingPunct="1">
                <a:lnSpc>
                  <a:spcPct val="90000"/>
                </a:lnSpc>
                <a:spcBef>
                  <a:spcPct val="10000"/>
                </a:spcBef>
                <a:buClrTx/>
                <a:buSzTx/>
                <a:buFontTx/>
                <a:buChar char="•"/>
              </a:pPr>
              <a:r>
                <a:rPr lang="ja-JP" altLang="en-US" sz="1500">
                  <a:solidFill>
                    <a:srgbClr val="000000"/>
                  </a:solidFill>
                  <a:latin typeface="Calibri" panose="020F0502020204030204" pitchFamily="34" charset="0"/>
                  <a:ea typeface="HGPｺﾞｼｯｸE" panose="020B0900000000000000" pitchFamily="50" charset="-128"/>
                </a:rPr>
                <a:t>心筋梗塞、狭心症</a:t>
              </a:r>
            </a:p>
          </p:txBody>
        </p:sp>
        <p:sp>
          <p:nvSpPr>
            <p:cNvPr id="91147" name="Text Box 17"/>
            <p:cNvSpPr txBox="1">
              <a:spLocks noChangeArrowheads="1"/>
            </p:cNvSpPr>
            <p:nvPr/>
          </p:nvSpPr>
          <p:spPr bwMode="auto">
            <a:xfrm>
              <a:off x="2495550" y="4211638"/>
              <a:ext cx="2652713"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indent="-85725">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eaLnBrk="1" hangingPunct="1">
                <a:lnSpc>
                  <a:spcPct val="90000"/>
                </a:lnSpc>
                <a:spcBef>
                  <a:spcPct val="10000"/>
                </a:spcBef>
                <a:buClrTx/>
                <a:buSzTx/>
                <a:buFontTx/>
                <a:buChar char="•"/>
              </a:pPr>
              <a:r>
                <a:rPr lang="ja-JP" altLang="en-US" sz="1500">
                  <a:solidFill>
                    <a:srgbClr val="000000"/>
                  </a:solidFill>
                  <a:latin typeface="Calibri" panose="020F0502020204030204" pitchFamily="34" charset="0"/>
                  <a:ea typeface="HGPｺﾞｼｯｸE" panose="020B0900000000000000" pitchFamily="50" charset="-128"/>
                </a:rPr>
                <a:t>妊娠：低出生体重児または 妊娠期間に比して小さい胎児</a:t>
              </a:r>
            </a:p>
            <a:p>
              <a:pPr eaLnBrk="1" hangingPunct="1">
                <a:lnSpc>
                  <a:spcPct val="90000"/>
                </a:lnSpc>
                <a:spcBef>
                  <a:spcPct val="10000"/>
                </a:spcBef>
                <a:buClrTx/>
                <a:buSzTx/>
                <a:buFontTx/>
                <a:buChar char="•"/>
              </a:pPr>
              <a:r>
                <a:rPr lang="ja-JP" altLang="en-US" sz="1500">
                  <a:solidFill>
                    <a:srgbClr val="000000"/>
                  </a:solidFill>
                  <a:latin typeface="Calibri" panose="020F0502020204030204" pitchFamily="34" charset="0"/>
                  <a:ea typeface="HGPｺﾞｼｯｸE" panose="020B0900000000000000" pitchFamily="50" charset="-128"/>
                </a:rPr>
                <a:t>早産</a:t>
              </a:r>
            </a:p>
          </p:txBody>
        </p:sp>
        <p:sp>
          <p:nvSpPr>
            <p:cNvPr id="91148" name="Text Box 18"/>
            <p:cNvSpPr txBox="1">
              <a:spLocks noChangeArrowheads="1"/>
            </p:cNvSpPr>
            <p:nvPr/>
          </p:nvSpPr>
          <p:spPr bwMode="auto">
            <a:xfrm>
              <a:off x="3143250" y="1201738"/>
              <a:ext cx="12954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algn="ctr" eaLnBrk="1" hangingPunct="1">
                <a:lnSpc>
                  <a:spcPct val="85000"/>
                </a:lnSpc>
                <a:spcBef>
                  <a:spcPct val="0"/>
                </a:spcBef>
                <a:buClrTx/>
                <a:buSzTx/>
                <a:buFontTx/>
                <a:buNone/>
              </a:pPr>
              <a:r>
                <a:rPr lang="ja-JP" altLang="en-US">
                  <a:solidFill>
                    <a:srgbClr val="000000"/>
                  </a:solidFill>
                  <a:latin typeface="HGPｺﾞｼｯｸE" panose="020B0900000000000000" pitchFamily="50" charset="-128"/>
                  <a:ea typeface="HGPｺﾞｼｯｸE" panose="020B0900000000000000" pitchFamily="50" charset="-128"/>
                </a:rPr>
                <a:t>＜成人＞</a:t>
              </a:r>
            </a:p>
          </p:txBody>
        </p:sp>
        <p:sp>
          <p:nvSpPr>
            <p:cNvPr id="91149" name="Text Box 19"/>
            <p:cNvSpPr txBox="1">
              <a:spLocks noChangeArrowheads="1"/>
            </p:cNvSpPr>
            <p:nvPr/>
          </p:nvSpPr>
          <p:spPr bwMode="auto">
            <a:xfrm>
              <a:off x="7751763" y="1201738"/>
              <a:ext cx="12954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algn="ctr" eaLnBrk="1" hangingPunct="1">
                <a:lnSpc>
                  <a:spcPct val="85000"/>
                </a:lnSpc>
                <a:spcBef>
                  <a:spcPct val="0"/>
                </a:spcBef>
                <a:buClrTx/>
                <a:buSzTx/>
                <a:buFontTx/>
                <a:buNone/>
              </a:pPr>
              <a:r>
                <a:rPr lang="ja-JP" altLang="en-US">
                  <a:solidFill>
                    <a:srgbClr val="000000"/>
                  </a:solidFill>
                  <a:latin typeface="HGPｺﾞｼｯｸE" panose="020B0900000000000000" pitchFamily="50" charset="-128"/>
                  <a:ea typeface="HGPｺﾞｼｯｸE" panose="020B0900000000000000" pitchFamily="50" charset="-128"/>
                </a:rPr>
                <a:t>＜子ども＞</a:t>
              </a:r>
            </a:p>
          </p:txBody>
        </p:sp>
        <p:sp>
          <p:nvSpPr>
            <p:cNvPr id="91150" name="Text Box 21"/>
            <p:cNvSpPr txBox="1">
              <a:spLocks noChangeArrowheads="1"/>
            </p:cNvSpPr>
            <p:nvPr/>
          </p:nvSpPr>
          <p:spPr bwMode="auto">
            <a:xfrm>
              <a:off x="5810250" y="6516688"/>
              <a:ext cx="45339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1000"/>
                </a:spcBef>
                <a:buClr>
                  <a:srgbClr val="EB3D9F"/>
                </a:buClr>
                <a:buSzPct val="80000"/>
                <a:buFont typeface="Wingdings 3" panose="05040102010807070707" pitchFamily="18" charset="2"/>
                <a:buChar char=""/>
                <a:defRPr kumimoji="1">
                  <a:solidFill>
                    <a:srgbClr val="404040"/>
                  </a:solidFill>
                  <a:latin typeface="Trebuchet MS" panose="020B0603020202020204" pitchFamily="34" charset="0"/>
                </a:defRPr>
              </a:lvl1pPr>
              <a:lvl2pPr marL="742950" indent="-285750">
                <a:spcBef>
                  <a:spcPts val="1000"/>
                </a:spcBef>
                <a:buClr>
                  <a:srgbClr val="EB3D9F"/>
                </a:buClr>
                <a:buSzPct val="80000"/>
                <a:buFont typeface="Wingdings 3" panose="05040102010807070707" pitchFamily="18" charset="2"/>
                <a:buChar char=""/>
                <a:defRPr kumimoji="1" sz="1600">
                  <a:solidFill>
                    <a:srgbClr val="404040"/>
                  </a:solidFill>
                  <a:latin typeface="Trebuchet MS" panose="020B0603020202020204" pitchFamily="34" charset="0"/>
                </a:defRPr>
              </a:lvl2pPr>
              <a:lvl3pPr marL="1143000" indent="-228600">
                <a:spcBef>
                  <a:spcPts val="1000"/>
                </a:spcBef>
                <a:buClr>
                  <a:srgbClr val="EB3D9F"/>
                </a:buClr>
                <a:buSzPct val="80000"/>
                <a:buFont typeface="Wingdings 3" panose="05040102010807070707" pitchFamily="18" charset="2"/>
                <a:buChar char=""/>
                <a:defRPr kumimoji="1" sz="1400">
                  <a:solidFill>
                    <a:srgbClr val="404040"/>
                  </a:solidFill>
                  <a:latin typeface="Trebuchet MS" panose="020B0603020202020204" pitchFamily="34" charset="0"/>
                </a:defRPr>
              </a:lvl3pPr>
              <a:lvl4pPr marL="16002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4pPr>
              <a:lvl5pPr marL="2057400" indent="-228600">
                <a:spcBef>
                  <a:spcPts val="1000"/>
                </a:spcBef>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EB3D9F"/>
                </a:buClr>
                <a:buSzPct val="80000"/>
                <a:buFont typeface="Wingdings 3" panose="05040102010807070707" pitchFamily="18" charset="2"/>
                <a:buChar char=""/>
                <a:defRPr kumimoji="1" sz="1200">
                  <a:solidFill>
                    <a:srgbClr val="404040"/>
                  </a:solidFill>
                  <a:latin typeface="Trebuchet MS" panose="020B0603020202020204" pitchFamily="34" charset="0"/>
                </a:defRPr>
              </a:lvl9pPr>
            </a:lstStyle>
            <a:p>
              <a:pPr algn="r" eaLnBrk="1" hangingPunct="1">
                <a:spcBef>
                  <a:spcPct val="0"/>
                </a:spcBef>
                <a:buClrTx/>
                <a:buSzTx/>
                <a:buFontTx/>
                <a:buNone/>
              </a:pPr>
              <a:r>
                <a:rPr lang="en-US" altLang="ja-JP" sz="1000">
                  <a:solidFill>
                    <a:srgbClr val="000000"/>
                  </a:solidFill>
                  <a:latin typeface="HGPｺﾞｼｯｸE" panose="020B0900000000000000" pitchFamily="50" charset="-128"/>
                  <a:ea typeface="HGPｺﾞｼｯｸE" panose="020B0900000000000000" pitchFamily="50" charset="-128"/>
                </a:rPr>
                <a:t>Mackay, J. et al. : The Tobacco Atlas 2nd ed. American Cancer Society : 37, 2006 </a:t>
              </a:r>
            </a:p>
          </p:txBody>
        </p:sp>
      </p:grpSp>
    </p:spTree>
    <p:extLst>
      <p:ext uri="{BB962C8B-B14F-4D97-AF65-F5344CB8AC3E}">
        <p14:creationId xmlns:p14="http://schemas.microsoft.com/office/powerpoint/2010/main" val="902608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77333" y="237641"/>
            <a:ext cx="9133093" cy="1320800"/>
          </a:xfrm>
        </p:spPr>
        <p:txBody>
          <a:bodyPr/>
          <a:lstStyle/>
          <a:p>
            <a:pPr algn="r"/>
            <a:r>
              <a:rPr lang="ja-JP" altLang="en-US" b="1" dirty="0">
                <a:solidFill>
                  <a:schemeClr val="tx1"/>
                </a:solidFill>
              </a:rPr>
              <a:t>受動喫煙に起因する肺がん・虚血性心疾患による年間死亡数</a:t>
            </a:r>
            <a:endParaRPr kumimoji="1" lang="ja-JP" altLang="en-US" dirty="0">
              <a:solidFill>
                <a:schemeClr val="tx1"/>
              </a:solidFill>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606632123"/>
              </p:ext>
            </p:extLst>
          </p:nvPr>
        </p:nvGraphicFramePr>
        <p:xfrm>
          <a:off x="631369" y="1661873"/>
          <a:ext cx="8596312" cy="2965921"/>
        </p:xfrm>
        <a:graphic>
          <a:graphicData uri="http://schemas.openxmlformats.org/drawingml/2006/table">
            <a:tbl>
              <a:tblPr/>
              <a:tblGrid>
                <a:gridCol w="2149078"/>
                <a:gridCol w="2149078"/>
                <a:gridCol w="2149078"/>
                <a:gridCol w="2149078"/>
              </a:tblGrid>
              <a:tr h="0">
                <a:tc rowSpan="2">
                  <a:txBody>
                    <a:bodyPr/>
                    <a:lstStyle/>
                    <a:p>
                      <a:r>
                        <a:rPr lang="ja-JP" altLang="en-US" b="1" dirty="0"/>
                        <a:t>受動喫煙を受ける</a:t>
                      </a:r>
                      <a:br>
                        <a:rPr lang="ja-JP" altLang="en-US" b="1" dirty="0"/>
                      </a:br>
                      <a:r>
                        <a:rPr lang="ja-JP" altLang="en-US" b="1" dirty="0"/>
                        <a:t>場所</a:t>
                      </a:r>
                    </a:p>
                  </a:txBody>
                  <a:tcPr anchor="ctr">
                    <a:lnL>
                      <a:noFill/>
                    </a:lnL>
                    <a:lnR>
                      <a:noFill/>
                    </a:lnR>
                    <a:lnT>
                      <a:noFill/>
                    </a:lnT>
                    <a:lnB>
                      <a:noFill/>
                    </a:lnB>
                  </a:tcPr>
                </a:tc>
                <a:tc rowSpan="2">
                  <a:txBody>
                    <a:bodyPr/>
                    <a:lstStyle/>
                    <a:p>
                      <a:r>
                        <a:rPr lang="ja-JP" altLang="en-US" b="1"/>
                        <a:t>疾患</a:t>
                      </a:r>
                    </a:p>
                  </a:txBody>
                  <a:tcPr anchor="ctr">
                    <a:lnL>
                      <a:noFill/>
                    </a:lnL>
                    <a:lnR>
                      <a:noFill/>
                    </a:lnR>
                    <a:lnT>
                      <a:noFill/>
                    </a:lnT>
                    <a:lnB>
                      <a:noFill/>
                    </a:lnB>
                  </a:tcPr>
                </a:tc>
                <a:tc gridSpan="2">
                  <a:txBody>
                    <a:bodyPr/>
                    <a:lstStyle/>
                    <a:p>
                      <a:r>
                        <a:rPr lang="zh-TW" altLang="en-US" b="1"/>
                        <a:t>受動喫煙起因年間死亡数</a:t>
                      </a:r>
                    </a:p>
                  </a:txBody>
                  <a:tcPr anchor="ctr">
                    <a:lnL>
                      <a:noFill/>
                    </a:lnL>
                    <a:lnR>
                      <a:noFill/>
                    </a:lnR>
                    <a:lnT>
                      <a:noFill/>
                    </a:lnT>
                    <a:lnB>
                      <a:noFill/>
                    </a:lnB>
                  </a:tcPr>
                </a:tc>
                <a:tc hMerge="1">
                  <a:txBody>
                    <a:bodyPr/>
                    <a:lstStyle/>
                    <a:p>
                      <a:endParaRPr kumimoji="1" lang="ja-JP" altLang="en-US"/>
                    </a:p>
                  </a:txBody>
                  <a:tcPr/>
                </a:tc>
              </a:tr>
              <a:tr h="0">
                <a:tc vMerge="1">
                  <a:txBody>
                    <a:bodyPr/>
                    <a:lstStyle/>
                    <a:p>
                      <a:endParaRPr kumimoji="1" lang="ja-JP" altLang="en-US"/>
                    </a:p>
                  </a:txBody>
                  <a:tcPr/>
                </a:tc>
                <a:tc vMerge="1">
                  <a:txBody>
                    <a:bodyPr/>
                    <a:lstStyle/>
                    <a:p>
                      <a:endParaRPr kumimoji="1" lang="ja-JP" altLang="en-US"/>
                    </a:p>
                  </a:txBody>
                  <a:tcPr/>
                </a:tc>
                <a:tc>
                  <a:txBody>
                    <a:bodyPr/>
                    <a:lstStyle/>
                    <a:p>
                      <a:r>
                        <a:rPr lang="ja-JP" altLang="en-US" b="1"/>
                        <a:t>男性</a:t>
                      </a:r>
                    </a:p>
                  </a:txBody>
                  <a:tcPr anchor="ctr">
                    <a:lnL>
                      <a:noFill/>
                    </a:lnL>
                    <a:lnR>
                      <a:noFill/>
                    </a:lnR>
                    <a:lnT>
                      <a:noFill/>
                    </a:lnT>
                    <a:lnB>
                      <a:noFill/>
                    </a:lnB>
                  </a:tcPr>
                </a:tc>
                <a:tc>
                  <a:txBody>
                    <a:bodyPr/>
                    <a:lstStyle/>
                    <a:p>
                      <a:r>
                        <a:rPr lang="ja-JP" altLang="en-US" b="1" dirty="0" smtClean="0"/>
                        <a:t>女性　　　合計</a:t>
                      </a:r>
                      <a:endParaRPr lang="ja-JP" altLang="en-US" b="1" dirty="0"/>
                    </a:p>
                  </a:txBody>
                  <a:tcPr anchor="ctr">
                    <a:lnL>
                      <a:noFill/>
                    </a:lnL>
                    <a:lnR>
                      <a:noFill/>
                    </a:lnR>
                    <a:lnT>
                      <a:noFill/>
                    </a:lnT>
                    <a:lnB>
                      <a:noFill/>
                    </a:lnB>
                  </a:tcPr>
                </a:tc>
              </a:tr>
              <a:tr h="0">
                <a:tc rowSpan="2">
                  <a:txBody>
                    <a:bodyPr/>
                    <a:lstStyle/>
                    <a:p>
                      <a:r>
                        <a:rPr lang="ja-JP" altLang="en-US" b="1" u="sng" dirty="0" smtClean="0">
                          <a:solidFill>
                            <a:srgbClr val="FF0000"/>
                          </a:solidFill>
                        </a:rPr>
                        <a:t>家庭</a:t>
                      </a:r>
                      <a:endParaRPr lang="ja-JP" altLang="en-US" b="1" u="sng" dirty="0">
                        <a:solidFill>
                          <a:srgbClr val="FF0000"/>
                        </a:solidFill>
                      </a:endParaRPr>
                    </a:p>
                  </a:txBody>
                  <a:tcPr anchor="ctr">
                    <a:lnL>
                      <a:noFill/>
                    </a:lnL>
                    <a:lnR>
                      <a:noFill/>
                    </a:lnR>
                    <a:lnT>
                      <a:noFill/>
                    </a:lnT>
                    <a:lnB>
                      <a:noFill/>
                    </a:lnB>
                  </a:tcPr>
                </a:tc>
                <a:tc>
                  <a:txBody>
                    <a:bodyPr/>
                    <a:lstStyle/>
                    <a:p>
                      <a:r>
                        <a:rPr lang="ja-JP" altLang="en-US" b="1" dirty="0"/>
                        <a:t>肺がん</a:t>
                      </a:r>
                    </a:p>
                  </a:txBody>
                  <a:tcPr anchor="ctr">
                    <a:lnL>
                      <a:noFill/>
                    </a:lnL>
                    <a:lnR>
                      <a:noFill/>
                    </a:lnR>
                    <a:lnT>
                      <a:noFill/>
                    </a:lnT>
                    <a:lnB>
                      <a:noFill/>
                    </a:lnB>
                  </a:tcPr>
                </a:tc>
                <a:tc>
                  <a:txBody>
                    <a:bodyPr/>
                    <a:lstStyle/>
                    <a:p>
                      <a:r>
                        <a:rPr lang="en-US" altLang="ja-JP" b="1"/>
                        <a:t>201</a:t>
                      </a:r>
                      <a:r>
                        <a:rPr lang="ja-JP" altLang="en-US" b="1"/>
                        <a:t>人</a:t>
                      </a:r>
                    </a:p>
                  </a:txBody>
                  <a:tcPr anchor="ctr">
                    <a:lnL>
                      <a:noFill/>
                    </a:lnL>
                    <a:lnR>
                      <a:noFill/>
                    </a:lnR>
                    <a:lnT>
                      <a:noFill/>
                    </a:lnT>
                    <a:lnB>
                      <a:noFill/>
                    </a:lnB>
                  </a:tcPr>
                </a:tc>
                <a:tc>
                  <a:txBody>
                    <a:bodyPr/>
                    <a:lstStyle/>
                    <a:p>
                      <a:r>
                        <a:rPr lang="en-US" altLang="ja-JP" b="1" dirty="0"/>
                        <a:t>1,131</a:t>
                      </a:r>
                      <a:r>
                        <a:rPr lang="ja-JP" altLang="en-US" b="1" dirty="0"/>
                        <a:t>人</a:t>
                      </a:r>
                    </a:p>
                  </a:txBody>
                  <a:tcPr anchor="ctr">
                    <a:lnL>
                      <a:noFill/>
                    </a:lnL>
                    <a:lnR>
                      <a:noFill/>
                    </a:lnR>
                    <a:lnT>
                      <a:noFill/>
                    </a:lnT>
                    <a:lnB>
                      <a:noFill/>
                    </a:lnB>
                  </a:tcPr>
                </a:tc>
              </a:tr>
              <a:tr h="0">
                <a:tc vMerge="1">
                  <a:txBody>
                    <a:bodyPr/>
                    <a:lstStyle/>
                    <a:p>
                      <a:endParaRPr kumimoji="1" lang="ja-JP" altLang="en-US"/>
                    </a:p>
                  </a:txBody>
                  <a:tcPr/>
                </a:tc>
                <a:tc>
                  <a:txBody>
                    <a:bodyPr/>
                    <a:lstStyle/>
                    <a:p>
                      <a:r>
                        <a:rPr lang="zh-CN" altLang="en-US" b="1" dirty="0"/>
                        <a:t>虚血性心疾患</a:t>
                      </a:r>
                    </a:p>
                  </a:txBody>
                  <a:tcPr anchor="ctr">
                    <a:lnL>
                      <a:noFill/>
                    </a:lnL>
                    <a:lnR>
                      <a:noFill/>
                    </a:lnR>
                    <a:lnT>
                      <a:noFill/>
                    </a:lnT>
                    <a:lnB>
                      <a:noFill/>
                    </a:lnB>
                  </a:tcPr>
                </a:tc>
                <a:tc>
                  <a:txBody>
                    <a:bodyPr/>
                    <a:lstStyle/>
                    <a:p>
                      <a:r>
                        <a:rPr lang="en-US" altLang="ja-JP" b="1"/>
                        <a:t>206</a:t>
                      </a:r>
                      <a:r>
                        <a:rPr lang="ja-JP" altLang="en-US" b="1"/>
                        <a:t>人</a:t>
                      </a:r>
                    </a:p>
                  </a:txBody>
                  <a:tcPr anchor="ctr">
                    <a:lnL>
                      <a:noFill/>
                    </a:lnL>
                    <a:lnR>
                      <a:noFill/>
                    </a:lnR>
                    <a:lnT>
                      <a:noFill/>
                    </a:lnT>
                    <a:lnB>
                      <a:noFill/>
                    </a:lnB>
                  </a:tcPr>
                </a:tc>
                <a:tc>
                  <a:txBody>
                    <a:bodyPr/>
                    <a:lstStyle/>
                    <a:p>
                      <a:r>
                        <a:rPr lang="en-US" altLang="ja-JP" b="1" dirty="0" smtClean="0"/>
                        <a:t>1,640</a:t>
                      </a:r>
                      <a:r>
                        <a:rPr lang="ja-JP" altLang="en-US" b="1" dirty="0" smtClean="0"/>
                        <a:t>人    </a:t>
                      </a:r>
                      <a:r>
                        <a:rPr lang="en-US" altLang="ja-JP" b="1" u="sng" dirty="0" smtClean="0">
                          <a:solidFill>
                            <a:srgbClr val="FF0000"/>
                          </a:solidFill>
                        </a:rPr>
                        <a:t>3,178</a:t>
                      </a:r>
                      <a:r>
                        <a:rPr lang="ja-JP" altLang="en-US" b="1" u="sng" dirty="0" smtClean="0">
                          <a:solidFill>
                            <a:srgbClr val="FF0000"/>
                          </a:solidFill>
                        </a:rPr>
                        <a:t>人</a:t>
                      </a:r>
                      <a:r>
                        <a:rPr lang="ja-JP" altLang="en-US" b="1" dirty="0" smtClean="0"/>
                        <a:t>　</a:t>
                      </a:r>
                      <a:endParaRPr lang="ja-JP" altLang="en-US" b="1" dirty="0"/>
                    </a:p>
                  </a:txBody>
                  <a:tcPr anchor="ctr">
                    <a:lnL>
                      <a:noFill/>
                    </a:lnL>
                    <a:lnR>
                      <a:noFill/>
                    </a:lnR>
                    <a:lnT>
                      <a:noFill/>
                    </a:lnT>
                    <a:lnB>
                      <a:noFill/>
                    </a:lnB>
                  </a:tcPr>
                </a:tc>
              </a:tr>
              <a:tr h="0">
                <a:tc rowSpan="2">
                  <a:txBody>
                    <a:bodyPr/>
                    <a:lstStyle/>
                    <a:p>
                      <a:r>
                        <a:rPr lang="ja-JP" altLang="en-US" b="1" u="sng" dirty="0">
                          <a:solidFill>
                            <a:srgbClr val="00B0F0"/>
                          </a:solidFill>
                        </a:rPr>
                        <a:t>職場</a:t>
                      </a:r>
                    </a:p>
                  </a:txBody>
                  <a:tcPr anchor="ctr">
                    <a:lnL>
                      <a:noFill/>
                    </a:lnL>
                    <a:lnR>
                      <a:noFill/>
                    </a:lnR>
                    <a:lnT>
                      <a:noFill/>
                    </a:lnT>
                    <a:lnB>
                      <a:noFill/>
                    </a:lnB>
                  </a:tcPr>
                </a:tc>
                <a:tc>
                  <a:txBody>
                    <a:bodyPr/>
                    <a:lstStyle/>
                    <a:p>
                      <a:r>
                        <a:rPr lang="ja-JP" altLang="en-US" b="1" dirty="0"/>
                        <a:t>肺がん</a:t>
                      </a:r>
                    </a:p>
                  </a:txBody>
                  <a:tcPr anchor="ctr">
                    <a:lnL>
                      <a:noFill/>
                    </a:lnL>
                    <a:lnR>
                      <a:noFill/>
                    </a:lnR>
                    <a:lnT>
                      <a:noFill/>
                    </a:lnT>
                    <a:lnB>
                      <a:noFill/>
                    </a:lnB>
                  </a:tcPr>
                </a:tc>
                <a:tc>
                  <a:txBody>
                    <a:bodyPr/>
                    <a:lstStyle/>
                    <a:p>
                      <a:r>
                        <a:rPr lang="en-US" altLang="ja-JP" b="1" dirty="0"/>
                        <a:t>448</a:t>
                      </a:r>
                      <a:r>
                        <a:rPr lang="ja-JP" altLang="en-US" b="1" dirty="0"/>
                        <a:t>人</a:t>
                      </a:r>
                    </a:p>
                  </a:txBody>
                  <a:tcPr anchor="ctr">
                    <a:lnL>
                      <a:noFill/>
                    </a:lnL>
                    <a:lnR>
                      <a:noFill/>
                    </a:lnR>
                    <a:lnT>
                      <a:noFill/>
                    </a:lnT>
                    <a:lnB>
                      <a:noFill/>
                    </a:lnB>
                  </a:tcPr>
                </a:tc>
                <a:tc>
                  <a:txBody>
                    <a:bodyPr/>
                    <a:lstStyle/>
                    <a:p>
                      <a:r>
                        <a:rPr lang="en-US" altLang="ja-JP" b="1" dirty="0"/>
                        <a:t>340</a:t>
                      </a:r>
                      <a:r>
                        <a:rPr lang="ja-JP" altLang="en-US" b="1" dirty="0"/>
                        <a:t>人</a:t>
                      </a:r>
                    </a:p>
                  </a:txBody>
                  <a:tcPr anchor="ctr">
                    <a:lnL>
                      <a:noFill/>
                    </a:lnL>
                    <a:lnR>
                      <a:noFill/>
                    </a:lnR>
                    <a:lnT>
                      <a:noFill/>
                    </a:lnT>
                    <a:lnB>
                      <a:noFill/>
                    </a:lnB>
                  </a:tcPr>
                </a:tc>
              </a:tr>
              <a:tr h="0">
                <a:tc vMerge="1">
                  <a:txBody>
                    <a:bodyPr/>
                    <a:lstStyle/>
                    <a:p>
                      <a:endParaRPr kumimoji="1" lang="ja-JP" altLang="en-US"/>
                    </a:p>
                  </a:txBody>
                  <a:tcPr/>
                </a:tc>
                <a:tc>
                  <a:txBody>
                    <a:bodyPr/>
                    <a:lstStyle/>
                    <a:p>
                      <a:r>
                        <a:rPr lang="zh-CN" altLang="en-US" b="1"/>
                        <a:t>虚血性心疾患</a:t>
                      </a:r>
                    </a:p>
                  </a:txBody>
                  <a:tcPr anchor="ctr">
                    <a:lnL>
                      <a:noFill/>
                    </a:lnL>
                    <a:lnR>
                      <a:noFill/>
                    </a:lnR>
                    <a:lnT>
                      <a:noFill/>
                    </a:lnT>
                    <a:lnB>
                      <a:noFill/>
                    </a:lnB>
                  </a:tcPr>
                </a:tc>
                <a:tc>
                  <a:txBody>
                    <a:bodyPr/>
                    <a:lstStyle/>
                    <a:p>
                      <a:r>
                        <a:rPr lang="en-US" altLang="ja-JP" b="1" dirty="0"/>
                        <a:t>1,366</a:t>
                      </a:r>
                      <a:r>
                        <a:rPr lang="ja-JP" altLang="en-US" b="1" dirty="0"/>
                        <a:t>人</a:t>
                      </a:r>
                    </a:p>
                  </a:txBody>
                  <a:tcPr anchor="ctr">
                    <a:lnL>
                      <a:noFill/>
                    </a:lnL>
                    <a:lnR>
                      <a:noFill/>
                    </a:lnR>
                    <a:lnT>
                      <a:noFill/>
                    </a:lnT>
                    <a:lnB>
                      <a:noFill/>
                    </a:lnB>
                  </a:tcPr>
                </a:tc>
                <a:tc>
                  <a:txBody>
                    <a:bodyPr/>
                    <a:lstStyle/>
                    <a:p>
                      <a:r>
                        <a:rPr lang="en-US" altLang="ja-JP" b="1" dirty="0" smtClean="0"/>
                        <a:t>1,471</a:t>
                      </a:r>
                      <a:r>
                        <a:rPr lang="ja-JP" altLang="en-US" b="1" dirty="0" smtClean="0"/>
                        <a:t>人　</a:t>
                      </a:r>
                      <a:r>
                        <a:rPr lang="en-US" altLang="ja-JP" b="1" u="sng" dirty="0" smtClean="0">
                          <a:solidFill>
                            <a:srgbClr val="00B0F0"/>
                          </a:solidFill>
                        </a:rPr>
                        <a:t>3,625</a:t>
                      </a:r>
                      <a:r>
                        <a:rPr lang="ja-JP" altLang="en-US" b="1" u="sng" dirty="0" smtClean="0">
                          <a:solidFill>
                            <a:srgbClr val="00B0F0"/>
                          </a:solidFill>
                        </a:rPr>
                        <a:t>人</a:t>
                      </a:r>
                      <a:endParaRPr lang="ja-JP" altLang="en-US" b="1" u="sng" dirty="0">
                        <a:solidFill>
                          <a:srgbClr val="00B0F0"/>
                        </a:solidFill>
                      </a:endParaRPr>
                    </a:p>
                  </a:txBody>
                  <a:tcPr anchor="ctr">
                    <a:lnL>
                      <a:noFill/>
                    </a:lnL>
                    <a:lnR>
                      <a:noFill/>
                    </a:lnR>
                    <a:lnT>
                      <a:noFill/>
                    </a:lnT>
                    <a:lnB>
                      <a:noFill/>
                    </a:lnB>
                  </a:tcPr>
                </a:tc>
              </a:tr>
              <a:tr h="405601">
                <a:tc gridSpan="2">
                  <a:txBody>
                    <a:bodyPr/>
                    <a:lstStyle/>
                    <a:p>
                      <a:r>
                        <a:rPr lang="ja-JP" altLang="en-US" b="1" dirty="0"/>
                        <a:t>小計</a:t>
                      </a:r>
                    </a:p>
                  </a:txBody>
                  <a:tcPr anchor="ctr">
                    <a:lnL>
                      <a:noFill/>
                    </a:lnL>
                    <a:lnR>
                      <a:noFill/>
                    </a:lnR>
                    <a:lnT>
                      <a:noFill/>
                    </a:lnT>
                    <a:lnB>
                      <a:noFill/>
                    </a:lnB>
                  </a:tcPr>
                </a:tc>
                <a:tc hMerge="1">
                  <a:txBody>
                    <a:bodyPr/>
                    <a:lstStyle/>
                    <a:p>
                      <a:endParaRPr kumimoji="1" lang="ja-JP" altLang="en-US"/>
                    </a:p>
                  </a:txBody>
                  <a:tcPr/>
                </a:tc>
                <a:tc>
                  <a:txBody>
                    <a:bodyPr/>
                    <a:lstStyle/>
                    <a:p>
                      <a:r>
                        <a:rPr lang="en-US" altLang="ja-JP" b="1" dirty="0"/>
                        <a:t>2,221</a:t>
                      </a:r>
                      <a:r>
                        <a:rPr lang="ja-JP" altLang="en-US" b="1" dirty="0"/>
                        <a:t>人</a:t>
                      </a:r>
                    </a:p>
                  </a:txBody>
                  <a:tcPr anchor="ctr">
                    <a:lnL>
                      <a:noFill/>
                    </a:lnL>
                    <a:lnR>
                      <a:noFill/>
                    </a:lnR>
                    <a:lnT>
                      <a:noFill/>
                    </a:lnT>
                    <a:lnB>
                      <a:noFill/>
                    </a:lnB>
                  </a:tcPr>
                </a:tc>
                <a:tc>
                  <a:txBody>
                    <a:bodyPr/>
                    <a:lstStyle/>
                    <a:p>
                      <a:r>
                        <a:rPr lang="en-US" altLang="ja-JP" b="1" dirty="0"/>
                        <a:t>4,582</a:t>
                      </a:r>
                      <a:r>
                        <a:rPr lang="ja-JP" altLang="en-US" b="1" dirty="0"/>
                        <a:t>人</a:t>
                      </a:r>
                    </a:p>
                  </a:txBody>
                  <a:tcPr anchor="ctr">
                    <a:lnL>
                      <a:noFill/>
                    </a:lnL>
                    <a:lnR>
                      <a:noFill/>
                    </a:lnR>
                    <a:lnT>
                      <a:noFill/>
                    </a:lnT>
                    <a:lnB>
                      <a:noFill/>
                    </a:lnB>
                  </a:tcPr>
                </a:tc>
              </a:tr>
              <a:tr h="0">
                <a:tc gridSpan="2">
                  <a:txBody>
                    <a:bodyPr/>
                    <a:lstStyle/>
                    <a:p>
                      <a:r>
                        <a:rPr lang="ja-JP" altLang="en-US" b="1"/>
                        <a:t>合計</a:t>
                      </a:r>
                    </a:p>
                  </a:txBody>
                  <a:tcPr anchor="ctr">
                    <a:lnL>
                      <a:noFill/>
                    </a:lnL>
                    <a:lnR>
                      <a:noFill/>
                    </a:lnR>
                    <a:lnT>
                      <a:noFill/>
                    </a:lnT>
                    <a:lnB>
                      <a:noFill/>
                    </a:lnB>
                  </a:tcPr>
                </a:tc>
                <a:tc hMerge="1">
                  <a:txBody>
                    <a:bodyPr/>
                    <a:lstStyle/>
                    <a:p>
                      <a:endParaRPr kumimoji="1" lang="ja-JP" altLang="en-US"/>
                    </a:p>
                  </a:txBody>
                  <a:tcPr/>
                </a:tc>
                <a:tc gridSpan="2">
                  <a:txBody>
                    <a:bodyPr/>
                    <a:lstStyle/>
                    <a:p>
                      <a:r>
                        <a:rPr lang="en-US" altLang="ja-JP" b="1" dirty="0"/>
                        <a:t>6,803</a:t>
                      </a:r>
                      <a:r>
                        <a:rPr lang="ja-JP" altLang="en-US" b="1" dirty="0"/>
                        <a:t>人</a:t>
                      </a:r>
                    </a:p>
                  </a:txBody>
                  <a:tcPr anchor="ctr">
                    <a:lnL>
                      <a:noFill/>
                    </a:lnL>
                    <a:lnR>
                      <a:noFill/>
                    </a:lnR>
                    <a:lnT>
                      <a:noFill/>
                    </a:lnT>
                    <a:lnB>
                      <a:noFill/>
                    </a:lnB>
                  </a:tcPr>
                </a:tc>
                <a:tc hMerge="1">
                  <a:txBody>
                    <a:bodyPr/>
                    <a:lstStyle/>
                    <a:p>
                      <a:endParaRPr kumimoji="1" lang="ja-JP" altLang="en-US"/>
                    </a:p>
                  </a:txBody>
                  <a:tcPr/>
                </a:tc>
              </a:tr>
            </a:tbl>
          </a:graphicData>
        </a:graphic>
      </p:graphicFrame>
      <p:sp>
        <p:nvSpPr>
          <p:cNvPr id="5" name="Rectangle 2"/>
          <p:cNvSpPr>
            <a:spLocks noChangeArrowheads="1"/>
          </p:cNvSpPr>
          <p:nvPr/>
        </p:nvSpPr>
        <p:spPr bwMode="auto">
          <a:xfrm>
            <a:off x="728420" y="4804541"/>
            <a:ext cx="922149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dirty="0" smtClean="0">
                <a:ln>
                  <a:noFill/>
                </a:ln>
                <a:solidFill>
                  <a:schemeClr val="tx1"/>
                </a:solidFill>
                <a:effectLst/>
                <a:latin typeface="Arial" panose="020B0604020202020204" pitchFamily="34" charset="0"/>
              </a:rPr>
              <a:t>表受動喫煙に起因する肺がん・虚血性心疾患による年間死亡数</a:t>
            </a:r>
          </a:p>
          <a:p>
            <a:pPr marL="0" marR="0" lvl="0" indent="0" algn="r"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dirty="0" smtClean="0">
                <a:ln>
                  <a:noFill/>
                </a:ln>
                <a:solidFill>
                  <a:schemeClr val="tx1"/>
                </a:solidFill>
                <a:effectLst/>
                <a:latin typeface="Arial" panose="020B0604020202020204" pitchFamily="34" charset="0"/>
              </a:rPr>
              <a:t>3,625人</a:t>
            </a:r>
          </a:p>
          <a:p>
            <a:pPr marL="0" marR="0" lvl="0" indent="0" algn="r"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dirty="0" smtClean="0">
                <a:ln>
                  <a:noFill/>
                </a:ln>
                <a:solidFill>
                  <a:schemeClr val="tx1"/>
                </a:solidFill>
                <a:effectLst/>
                <a:latin typeface="Arial" panose="020B0604020202020204" pitchFamily="34" charset="0"/>
              </a:rPr>
              <a:t>方法：日本の人口動態統計（2008年）などのデータを用いて、受動喫煙に起因する肺がんおよび虚血性心疾患による年間死亡数を推計</a:t>
            </a:r>
          </a:p>
          <a:p>
            <a:pPr marL="0" marR="0" lvl="0" indent="0" algn="r" defTabSz="914400" rtl="0" eaLnBrk="0" fontAlgn="base" latinLnBrk="0" hangingPunct="0">
              <a:lnSpc>
                <a:spcPct val="100000"/>
              </a:lnSpc>
              <a:spcBef>
                <a:spcPct val="0"/>
              </a:spcBef>
              <a:spcAft>
                <a:spcPct val="0"/>
              </a:spcAft>
              <a:buClrTx/>
              <a:buSzTx/>
              <a:buFontTx/>
              <a:buNone/>
              <a:tabLst/>
            </a:pPr>
            <a:r>
              <a:rPr kumimoji="0" lang="ja-JP" altLang="ja-JP" sz="1200" b="1" i="0" u="none" strike="noStrike" cap="none" normalizeH="0" baseline="0" dirty="0" smtClean="0">
                <a:ln>
                  <a:noFill/>
                </a:ln>
                <a:solidFill>
                  <a:schemeClr val="tx1"/>
                </a:solidFill>
                <a:effectLst/>
                <a:latin typeface="Arial" panose="020B0604020202020204" pitchFamily="34" charset="0"/>
              </a:rPr>
              <a:t>独立行政法人国立がん研究センター・「喫煙と健康」WHO指定研究協力センター：</a:t>
            </a:r>
            <a:br>
              <a:rPr kumimoji="0" lang="ja-JP" altLang="ja-JP" sz="1200" b="1" i="0" u="none" strike="noStrike" cap="none" normalizeH="0" baseline="0" dirty="0" smtClean="0">
                <a:ln>
                  <a:noFill/>
                </a:ln>
                <a:solidFill>
                  <a:schemeClr val="tx1"/>
                </a:solidFill>
                <a:effectLst/>
                <a:latin typeface="Arial" panose="020B0604020202020204" pitchFamily="34" charset="0"/>
              </a:rPr>
            </a:br>
            <a:r>
              <a:rPr kumimoji="0" lang="ja-JP" altLang="ja-JP" sz="1200" b="1" i="0" u="none" strike="noStrike" cap="none" normalizeH="0" baseline="0" dirty="0" smtClean="0">
                <a:ln>
                  <a:noFill/>
                </a:ln>
                <a:solidFill>
                  <a:schemeClr val="tx1"/>
                </a:solidFill>
                <a:effectLst/>
                <a:latin typeface="Arial" panose="020B0604020202020204" pitchFamily="34" charset="0"/>
              </a:rPr>
              <a:t>受動喫煙による死亡数の推計について（解説）：2010［L20110523024］より作図</a:t>
            </a:r>
            <a:br>
              <a:rPr kumimoji="0" lang="ja-JP" altLang="ja-JP" sz="1200" b="1" i="0" u="none" strike="noStrike" cap="none" normalizeH="0" baseline="0" dirty="0" smtClean="0">
                <a:ln>
                  <a:noFill/>
                </a:ln>
                <a:solidFill>
                  <a:schemeClr val="tx1"/>
                </a:solidFill>
                <a:effectLst/>
                <a:latin typeface="Arial" panose="020B0604020202020204" pitchFamily="34" charset="0"/>
              </a:rPr>
            </a:br>
            <a:r>
              <a:rPr kumimoji="0" lang="ja-JP" altLang="ja-JP" sz="1200" b="1" i="0" u="none" strike="noStrike" cap="none" normalizeH="0" baseline="0" dirty="0" smtClean="0">
                <a:ln>
                  <a:noFill/>
                </a:ln>
                <a:solidFill>
                  <a:schemeClr val="tx1"/>
                </a:solidFill>
                <a:effectLst/>
                <a:latin typeface="Arial" panose="020B0604020202020204" pitchFamily="34" charset="0"/>
              </a:rPr>
              <a:t>（http://www.ncc.go.jp/jp/information/pdf/20101021_tobacco.pdf</a:t>
            </a:r>
          </a:p>
        </p:txBody>
      </p:sp>
    </p:spTree>
    <p:extLst>
      <p:ext uri="{BB962C8B-B14F-4D97-AF65-F5344CB8AC3E}">
        <p14:creationId xmlns:p14="http://schemas.microsoft.com/office/powerpoint/2010/main" val="1272264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847344" y="1125889"/>
            <a:ext cx="9144000" cy="4993311"/>
          </a:xfrm>
          <a:prstGeom prst="rect">
            <a:avLst/>
          </a:prstGeom>
        </p:spPr>
      </p:pic>
      <p:sp>
        <p:nvSpPr>
          <p:cNvPr id="4" name="テキスト ボックス 3"/>
          <p:cNvSpPr txBox="1"/>
          <p:nvPr/>
        </p:nvSpPr>
        <p:spPr>
          <a:xfrm>
            <a:off x="2307847" y="333801"/>
            <a:ext cx="6340197" cy="584775"/>
          </a:xfrm>
          <a:prstGeom prst="rect">
            <a:avLst/>
          </a:prstGeom>
          <a:noFill/>
        </p:spPr>
        <p:txBody>
          <a:bodyPr wrap="none" rtlCol="0">
            <a:spAutoFit/>
          </a:bodyPr>
          <a:lstStyle/>
          <a:p>
            <a:r>
              <a:rPr kumimoji="1" lang="ja-JP" altLang="en-US" sz="3200" b="1" dirty="0"/>
              <a:t>屋内施設が全面禁煙である国、州</a:t>
            </a:r>
          </a:p>
        </p:txBody>
      </p:sp>
      <p:sp>
        <p:nvSpPr>
          <p:cNvPr id="5" name="テキスト ボックス 4"/>
          <p:cNvSpPr txBox="1"/>
          <p:nvPr/>
        </p:nvSpPr>
        <p:spPr>
          <a:xfrm>
            <a:off x="1161397" y="6211669"/>
            <a:ext cx="4339650" cy="646331"/>
          </a:xfrm>
          <a:prstGeom prst="rect">
            <a:avLst/>
          </a:prstGeom>
          <a:noFill/>
        </p:spPr>
        <p:txBody>
          <a:bodyPr wrap="none" rtlCol="0">
            <a:spAutoFit/>
          </a:bodyPr>
          <a:lstStyle/>
          <a:p>
            <a:r>
              <a:rPr lang="ja-JP" altLang="en-US" b="1" dirty="0">
                <a:solidFill>
                  <a:srgbClr val="002060"/>
                </a:solidFill>
                <a:latin typeface="ＭＳ Ｐゴシック" charset="0"/>
              </a:rPr>
              <a:t>横浜市立大学附属市民総合医療センター</a:t>
            </a:r>
            <a:endParaRPr lang="ja-JP" altLang="ja-JP" b="1" dirty="0">
              <a:solidFill>
                <a:srgbClr val="002060"/>
              </a:solidFill>
              <a:latin typeface="ＭＳ Ｐゴシック" charset="0"/>
            </a:endParaRPr>
          </a:p>
          <a:p>
            <a:r>
              <a:rPr lang="ja-JP" altLang="en-US" b="1" dirty="0">
                <a:solidFill>
                  <a:srgbClr val="002060"/>
                </a:solidFill>
                <a:latin typeface="ＭＳ Ｐゴシック" charset="0"/>
              </a:rPr>
              <a:t>心臓血管</a:t>
            </a:r>
            <a:r>
              <a:rPr lang="ja-JP" altLang="en-US" b="1" dirty="0" smtClean="0">
                <a:solidFill>
                  <a:srgbClr val="002060"/>
                </a:solidFill>
                <a:latin typeface="ＭＳ Ｐゴシック" charset="0"/>
              </a:rPr>
              <a:t>センター海老名</a:t>
            </a:r>
            <a:r>
              <a:rPr lang="ja-JP" altLang="en-US" b="1" dirty="0">
                <a:solidFill>
                  <a:srgbClr val="002060"/>
                </a:solidFill>
                <a:latin typeface="ＭＳ Ｐゴシック" charset="0"/>
              </a:rPr>
              <a:t>　</a:t>
            </a:r>
            <a:r>
              <a:rPr lang="ja-JP" altLang="en-US" b="1" dirty="0" smtClean="0">
                <a:solidFill>
                  <a:srgbClr val="002060"/>
                </a:solidFill>
                <a:latin typeface="ＭＳ Ｐゴシック" charset="0"/>
              </a:rPr>
              <a:t>俊明先生提供</a:t>
            </a:r>
            <a:endParaRPr lang="ja-JP" altLang="en-US" b="1" dirty="0">
              <a:solidFill>
                <a:srgbClr val="002060"/>
              </a:solidFill>
              <a:latin typeface="ＭＳ Ｐゴシック" charset="0"/>
            </a:endParaRPr>
          </a:p>
        </p:txBody>
      </p:sp>
    </p:spTree>
    <p:extLst>
      <p:ext uri="{BB962C8B-B14F-4D97-AF65-F5344CB8AC3E}">
        <p14:creationId xmlns:p14="http://schemas.microsoft.com/office/powerpoint/2010/main" val="2256901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2142</TotalTime>
  <Words>1121</Words>
  <Application>Microsoft Office PowerPoint</Application>
  <PresentationFormat>ユーザー設定</PresentationFormat>
  <Paragraphs>147</Paragraphs>
  <Slides>10</Slides>
  <Notes>8</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ファセット</vt:lpstr>
      <vt:lpstr>受動喫煙 </vt:lpstr>
      <vt:lpstr>ドラム缶500本→500X200リットル 4畳半の体積→2.7ｍX2.7mX1.8m=13.122㎥ 1リットルは1／1000㎥ 100㎥は4畳半約8部屋に相当する ６畳で６部屋 ニコチンは常温で揮発性のある液体</vt:lpstr>
      <vt:lpstr>PowerPoint プレゼンテーション</vt:lpstr>
      <vt:lpstr>PowerPoint プレゼンテーション</vt:lpstr>
      <vt:lpstr>喫煙終了後の呼気にも含まれる　　　　　　　タバコ煙</vt:lpstr>
      <vt:lpstr>PowerPoint プレゼンテーション</vt:lpstr>
      <vt:lpstr>PowerPoint プレゼンテーション</vt:lpstr>
      <vt:lpstr>受動喫煙に起因する肺がん・虚血性心疾患による年間死亡数</vt:lpstr>
      <vt:lpstr>PowerPoint プレゼンテーション</vt:lpstr>
      <vt:lpstr>喫煙・受動喫煙と難聴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タバコの害から 子どもたちを守ろう</dc:title>
  <dc:creator>藤原敬且</dc:creator>
  <cp:lastModifiedBy>20130326fmv</cp:lastModifiedBy>
  <cp:revision>436</cp:revision>
  <dcterms:created xsi:type="dcterms:W3CDTF">2014-07-21T03:38:47Z</dcterms:created>
  <dcterms:modified xsi:type="dcterms:W3CDTF">2016-03-29T07:10:13Z</dcterms:modified>
</cp:coreProperties>
</file>