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664" r:id="rId1"/>
  </p:sldMasterIdLst>
  <p:notesMasterIdLst>
    <p:notesMasterId r:id="rId38"/>
  </p:notesMasterIdLst>
  <p:sldIdLst>
    <p:sldId id="405" r:id="rId2"/>
    <p:sldId id="315" r:id="rId3"/>
    <p:sldId id="526" r:id="rId4"/>
    <p:sldId id="563" r:id="rId5"/>
    <p:sldId id="564" r:id="rId6"/>
    <p:sldId id="527" r:id="rId7"/>
    <p:sldId id="528" r:id="rId8"/>
    <p:sldId id="529" r:id="rId9"/>
    <p:sldId id="565" r:id="rId10"/>
    <p:sldId id="566" r:id="rId11"/>
    <p:sldId id="567" r:id="rId12"/>
    <p:sldId id="568" r:id="rId13"/>
    <p:sldId id="570" r:id="rId14"/>
    <p:sldId id="571" r:id="rId15"/>
    <p:sldId id="572" r:id="rId16"/>
    <p:sldId id="573" r:id="rId17"/>
    <p:sldId id="574" r:id="rId18"/>
    <p:sldId id="576" r:id="rId19"/>
    <p:sldId id="577" r:id="rId20"/>
    <p:sldId id="578" r:id="rId21"/>
    <p:sldId id="579" r:id="rId22"/>
    <p:sldId id="580" r:id="rId23"/>
    <p:sldId id="581" r:id="rId24"/>
    <p:sldId id="531" r:id="rId25"/>
    <p:sldId id="532" r:id="rId26"/>
    <p:sldId id="533" r:id="rId27"/>
    <p:sldId id="534" r:id="rId28"/>
    <p:sldId id="536" r:id="rId29"/>
    <p:sldId id="537" r:id="rId30"/>
    <p:sldId id="538" r:id="rId31"/>
    <p:sldId id="608" r:id="rId32"/>
    <p:sldId id="539" r:id="rId33"/>
    <p:sldId id="540" r:id="rId34"/>
    <p:sldId id="543" r:id="rId35"/>
    <p:sldId id="545" r:id="rId36"/>
    <p:sldId id="546" r:id="rId37"/>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xmlns="">
        <p15:guide id="1" orient="horz" pos="2137" userDrawn="1">
          <p15:clr>
            <a:srgbClr val="A4A3A4"/>
          </p15:clr>
        </p15:guide>
        <p15:guide id="2" pos="531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藤原敬且" initials="藤原敬且"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16" autoAdjust="0"/>
    <p:restoredTop sz="94660"/>
  </p:normalViewPr>
  <p:slideViewPr>
    <p:cSldViewPr snapToGrid="0" showGuides="1">
      <p:cViewPr varScale="1">
        <p:scale>
          <a:sx n="82" d="100"/>
          <a:sy n="82" d="100"/>
        </p:scale>
        <p:origin x="-102" y="-558"/>
      </p:cViewPr>
      <p:guideLst>
        <p:guide orient="horz" pos="2137"/>
        <p:guide pos="531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系列 1</c:v>
                </c:pt>
              </c:strCache>
            </c:strRef>
          </c:tx>
          <c:spPr>
            <a:solidFill>
              <a:srgbClr val="3366FF"/>
            </a:solidFill>
            <a:ln>
              <a:solidFill>
                <a:schemeClr val="tx1"/>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吸わない</c:v>
                </c:pt>
                <c:pt idx="1">
                  <c:v>1～14本</c:v>
                </c:pt>
                <c:pt idx="2">
                  <c:v>15～34本</c:v>
                </c:pt>
                <c:pt idx="3">
                  <c:v>35本以上</c:v>
                </c:pt>
              </c:strCache>
            </c:strRef>
          </c:cat>
          <c:val>
            <c:numRef>
              <c:f>Sheet1!$B$2:$B$5</c:f>
              <c:numCache>
                <c:formatCode>General</c:formatCode>
                <c:ptCount val="4"/>
                <c:pt idx="0">
                  <c:v>1</c:v>
                </c:pt>
                <c:pt idx="1">
                  <c:v>2.2999999999999998</c:v>
                </c:pt>
                <c:pt idx="2">
                  <c:v>3</c:v>
                </c:pt>
                <c:pt idx="3">
                  <c:v>3.2</c:v>
                </c:pt>
              </c:numCache>
            </c:numRef>
          </c:val>
        </c:ser>
        <c:ser>
          <c:idx val="1"/>
          <c:order val="1"/>
          <c:tx>
            <c:strRef>
              <c:f>Sheet1!$C$1</c:f>
              <c:strCache>
                <c:ptCount val="1"/>
                <c:pt idx="0">
                  <c:v>系列 2</c:v>
                </c:pt>
              </c:strCache>
            </c:strRef>
          </c:tx>
          <c:spPr>
            <a:solidFill>
              <a:srgbClr val="FF6600"/>
            </a:solidFill>
            <a:ln>
              <a:solidFill>
                <a:schemeClr val="tx1"/>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吸わない</c:v>
                </c:pt>
                <c:pt idx="1">
                  <c:v>1～14本</c:v>
                </c:pt>
                <c:pt idx="2">
                  <c:v>15～34本</c:v>
                </c:pt>
                <c:pt idx="3">
                  <c:v>35本以上</c:v>
                </c:pt>
              </c:strCache>
            </c:strRef>
          </c:cat>
          <c:val>
            <c:numRef>
              <c:f>Sheet1!$C$2:$C$5</c:f>
              <c:numCache>
                <c:formatCode>General</c:formatCode>
                <c:ptCount val="4"/>
                <c:pt idx="0">
                  <c:v>1</c:v>
                </c:pt>
                <c:pt idx="1">
                  <c:v>3.2</c:v>
                </c:pt>
                <c:pt idx="2">
                  <c:v>3.6</c:v>
                </c:pt>
                <c:pt idx="3">
                  <c:v>4.4000000000000004</c:v>
                </c:pt>
              </c:numCache>
            </c:numRef>
          </c:val>
        </c:ser>
        <c:dLbls>
          <c:showLegendKey val="0"/>
          <c:showVal val="0"/>
          <c:showCatName val="0"/>
          <c:showSerName val="0"/>
          <c:showPercent val="0"/>
          <c:showBubbleSize val="0"/>
        </c:dLbls>
        <c:gapWidth val="150"/>
        <c:axId val="206525952"/>
        <c:axId val="206527488"/>
      </c:barChart>
      <c:catAx>
        <c:axId val="206525952"/>
        <c:scaling>
          <c:orientation val="minMax"/>
        </c:scaling>
        <c:delete val="0"/>
        <c:axPos val="b"/>
        <c:numFmt formatCode="General" sourceLinked="0"/>
        <c:majorTickMark val="out"/>
        <c:minorTickMark val="none"/>
        <c:tickLblPos val="nextTo"/>
        <c:txPr>
          <a:bodyPr/>
          <a:lstStyle/>
          <a:p>
            <a:pPr>
              <a:defRPr sz="2400">
                <a:latin typeface="ＭＳ ゴシック" pitchFamily="49" charset="-128"/>
                <a:ea typeface="ＭＳ ゴシック" pitchFamily="49" charset="-128"/>
              </a:defRPr>
            </a:pPr>
            <a:endParaRPr lang="ja-JP"/>
          </a:p>
        </c:txPr>
        <c:crossAx val="206527488"/>
        <c:crosses val="autoZero"/>
        <c:auto val="1"/>
        <c:lblAlgn val="ctr"/>
        <c:lblOffset val="100"/>
        <c:noMultiLvlLbl val="0"/>
      </c:catAx>
      <c:valAx>
        <c:axId val="206527488"/>
        <c:scaling>
          <c:orientation val="minMax"/>
        </c:scaling>
        <c:delete val="0"/>
        <c:axPos val="l"/>
        <c:majorGridlines>
          <c:spPr>
            <a:ln>
              <a:noFill/>
            </a:ln>
          </c:spPr>
        </c:majorGridlines>
        <c:numFmt formatCode="General" sourceLinked="1"/>
        <c:majorTickMark val="out"/>
        <c:minorTickMark val="none"/>
        <c:tickLblPos val="nextTo"/>
        <c:spPr>
          <a:ln>
            <a:solidFill>
              <a:schemeClr val="accent1"/>
            </a:solidFill>
          </a:ln>
        </c:spPr>
        <c:txPr>
          <a:bodyPr/>
          <a:lstStyle/>
          <a:p>
            <a:pPr>
              <a:defRPr sz="2800">
                <a:latin typeface="ＭＳ ゴシック" pitchFamily="49" charset="-128"/>
                <a:ea typeface="ＭＳ ゴシック" pitchFamily="49" charset="-128"/>
              </a:defRPr>
            </a:pPr>
            <a:endParaRPr lang="ja-JP"/>
          </a:p>
        </c:txPr>
        <c:crossAx val="206525952"/>
        <c:crosses val="autoZero"/>
        <c:crossBetween val="between"/>
        <c:majorUnit val="1"/>
      </c:valAx>
      <c:spPr>
        <a:ln>
          <a:noFill/>
        </a:ln>
      </c:spPr>
    </c:plotArea>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ln>
              <a:solidFill>
                <a:schemeClr val="tx1"/>
              </a:solidFill>
            </a:ln>
          </c:spPr>
          <c:invertIfNegative val="0"/>
          <c:dPt>
            <c:idx val="0"/>
            <c:invertIfNegative val="0"/>
            <c:bubble3D val="0"/>
            <c:spPr>
              <a:solidFill>
                <a:schemeClr val="accent6">
                  <a:lumMod val="50000"/>
                </a:schemeClr>
              </a:solidFill>
              <a:ln>
                <a:solidFill>
                  <a:schemeClr val="tx1"/>
                </a:solidFill>
              </a:ln>
            </c:spPr>
          </c:dPt>
          <c:dPt>
            <c:idx val="1"/>
            <c:invertIfNegative val="0"/>
            <c:bubble3D val="0"/>
            <c:spPr>
              <a:solidFill>
                <a:schemeClr val="accent6">
                  <a:lumMod val="75000"/>
                </a:schemeClr>
              </a:solidFill>
              <a:ln>
                <a:solidFill>
                  <a:schemeClr val="tx1"/>
                </a:solidFill>
              </a:ln>
            </c:spPr>
          </c:dPt>
          <c:dPt>
            <c:idx val="2"/>
            <c:invertIfNegative val="0"/>
            <c:bubble3D val="0"/>
            <c:spPr>
              <a:solidFill>
                <a:schemeClr val="accent6">
                  <a:lumMod val="75000"/>
                </a:schemeClr>
              </a:solidFill>
              <a:ln>
                <a:solidFill>
                  <a:schemeClr val="tx1"/>
                </a:solidFill>
              </a:ln>
            </c:spPr>
          </c:dPt>
          <c:dPt>
            <c:idx val="3"/>
            <c:invertIfNegative val="0"/>
            <c:bubble3D val="0"/>
            <c:spPr>
              <a:solidFill>
                <a:schemeClr val="accent6">
                  <a:lumMod val="75000"/>
                </a:schemeClr>
              </a:solidFill>
              <a:ln>
                <a:solidFill>
                  <a:schemeClr val="tx1"/>
                </a:solidFill>
              </a:ln>
            </c:spPr>
          </c:dPt>
          <c:dPt>
            <c:idx val="4"/>
            <c:invertIfNegative val="0"/>
            <c:bubble3D val="0"/>
            <c:spPr>
              <a:solidFill>
                <a:srgbClr val="92D050"/>
              </a:solidFill>
              <a:ln>
                <a:solidFill>
                  <a:schemeClr val="tx1"/>
                </a:solidFill>
              </a:ln>
            </c:spPr>
          </c:dPt>
          <c:dPt>
            <c:idx val="5"/>
            <c:invertIfNegative val="0"/>
            <c:bubble3D val="0"/>
            <c:spPr>
              <a:solidFill>
                <a:srgbClr val="92D050"/>
              </a:solidFill>
              <a:ln>
                <a:solidFill>
                  <a:schemeClr val="tx1"/>
                </a:solidFill>
              </a:ln>
            </c:spPr>
          </c:dPt>
          <c:dPt>
            <c:idx val="6"/>
            <c:invertIfNegative val="0"/>
            <c:bubble3D val="0"/>
            <c:spPr>
              <a:solidFill>
                <a:schemeClr val="tx2">
                  <a:lumMod val="60000"/>
                  <a:lumOff val="40000"/>
                </a:schemeClr>
              </a:solidFill>
              <a:ln>
                <a:solidFill>
                  <a:schemeClr val="tx1"/>
                </a:solidFill>
              </a:ln>
            </c:spPr>
          </c:dPt>
          <c:dLbls>
            <c:dLbl>
              <c:idx val="0"/>
              <c:delete val="1"/>
              <c:extLst>
                <c:ext xmlns:c15="http://schemas.microsoft.com/office/drawing/2012/chart" uri="{CE6537A1-D6FC-4f65-9D91-7224C49458BB}"/>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現喫煙</c:v>
                </c:pt>
                <c:pt idx="1">
                  <c:v>0～1年</c:v>
                </c:pt>
                <c:pt idx="2">
                  <c:v>2～4年</c:v>
                </c:pt>
                <c:pt idx="3">
                  <c:v>5～9年</c:v>
                </c:pt>
                <c:pt idx="4">
                  <c:v>10～14年</c:v>
                </c:pt>
                <c:pt idx="5">
                  <c:v>15年以上</c:v>
                </c:pt>
                <c:pt idx="6">
                  <c:v>非喫煙</c:v>
                </c:pt>
              </c:strCache>
            </c:strRef>
          </c:cat>
          <c:val>
            <c:numRef>
              <c:f>Sheet1!$B$2:$B$8</c:f>
              <c:numCache>
                <c:formatCode>General</c:formatCode>
                <c:ptCount val="7"/>
                <c:pt idx="0">
                  <c:v>1</c:v>
                </c:pt>
                <c:pt idx="1">
                  <c:v>0.81</c:v>
                </c:pt>
                <c:pt idx="2">
                  <c:v>0.88</c:v>
                </c:pt>
                <c:pt idx="3">
                  <c:v>0.73</c:v>
                </c:pt>
                <c:pt idx="4">
                  <c:v>0.54</c:v>
                </c:pt>
                <c:pt idx="5">
                  <c:v>0.56000000000000005</c:v>
                </c:pt>
                <c:pt idx="6">
                  <c:v>0.47</c:v>
                </c:pt>
              </c:numCache>
            </c:numRef>
          </c:val>
        </c:ser>
        <c:dLbls>
          <c:showLegendKey val="0"/>
          <c:showVal val="0"/>
          <c:showCatName val="0"/>
          <c:showSerName val="0"/>
          <c:showPercent val="0"/>
          <c:showBubbleSize val="0"/>
        </c:dLbls>
        <c:gapWidth val="150"/>
        <c:axId val="207253504"/>
        <c:axId val="207255040"/>
      </c:barChart>
      <c:catAx>
        <c:axId val="207253504"/>
        <c:scaling>
          <c:orientation val="minMax"/>
        </c:scaling>
        <c:delete val="0"/>
        <c:axPos val="b"/>
        <c:numFmt formatCode="General" sourceLinked="0"/>
        <c:majorTickMark val="out"/>
        <c:minorTickMark val="none"/>
        <c:tickLblPos val="nextTo"/>
        <c:txPr>
          <a:bodyPr/>
          <a:lstStyle/>
          <a:p>
            <a:pPr>
              <a:defRPr sz="2000" b="1">
                <a:latin typeface="ＭＳ ゴシック" pitchFamily="49" charset="-128"/>
                <a:ea typeface="ＭＳ ゴシック" pitchFamily="49" charset="-128"/>
              </a:defRPr>
            </a:pPr>
            <a:endParaRPr lang="ja-JP"/>
          </a:p>
        </c:txPr>
        <c:crossAx val="207255040"/>
        <c:crosses val="autoZero"/>
        <c:auto val="1"/>
        <c:lblAlgn val="ctr"/>
        <c:lblOffset val="100"/>
        <c:noMultiLvlLbl val="0"/>
      </c:catAx>
      <c:valAx>
        <c:axId val="207255040"/>
        <c:scaling>
          <c:orientation val="minMax"/>
          <c:max val="1"/>
        </c:scaling>
        <c:delete val="0"/>
        <c:axPos val="l"/>
        <c:majorGridlines>
          <c:spPr>
            <a:ln>
              <a:noFill/>
            </a:ln>
          </c:spPr>
        </c:majorGridlines>
        <c:numFmt formatCode="General" sourceLinked="1"/>
        <c:majorTickMark val="out"/>
        <c:minorTickMark val="none"/>
        <c:tickLblPos val="nextTo"/>
        <c:txPr>
          <a:bodyPr/>
          <a:lstStyle/>
          <a:p>
            <a:pPr>
              <a:defRPr sz="2000" b="1">
                <a:latin typeface="ＭＳ ゴシック" pitchFamily="49" charset="-128"/>
                <a:ea typeface="ＭＳ ゴシック" pitchFamily="49" charset="-128"/>
              </a:defRPr>
            </a:pPr>
            <a:endParaRPr lang="ja-JP"/>
          </a:p>
        </c:txPr>
        <c:crossAx val="207253504"/>
        <c:crosses val="autoZero"/>
        <c:crossBetween val="between"/>
        <c:majorUnit val="0.5"/>
      </c:valAx>
    </c:plotArea>
    <c:plotVisOnly val="1"/>
    <c:dispBlanksAs val="gap"/>
    <c:showDLblsOverMax val="0"/>
  </c:chart>
  <c:txPr>
    <a:bodyPr/>
    <a:lstStyle/>
    <a:p>
      <a:pPr>
        <a:defRPr sz="1800"/>
      </a:pPr>
      <a:endParaRPr lang="ja-JP"/>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kumimoji="1" sz="1200">
                <a:latin typeface="+mn-lt"/>
              </a:defRPr>
            </a:lvl1pPr>
          </a:lstStyle>
          <a:p>
            <a:pPr>
              <a:defRPr/>
            </a:pPr>
            <a:endParaRPr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kumimoji="1" sz="1200">
                <a:latin typeface="+mn-lt"/>
              </a:defRPr>
            </a:lvl1pPr>
          </a:lstStyle>
          <a:p>
            <a:pPr>
              <a:defRPr/>
            </a:pPr>
            <a:fld id="{AE394C37-C036-44D3-9025-BF48B51E0D42}" type="datetimeFigureOut">
              <a:rPr lang="ja-JP" altLang="en-US"/>
              <a:pPr>
                <a:defRPr/>
              </a:pPr>
              <a:t>2016/3/29</a:t>
            </a:fld>
            <a:endParaRPr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kumimoji="1" sz="1200">
                <a:latin typeface="+mn-lt"/>
              </a:defRPr>
            </a:lvl1pPr>
          </a:lstStyle>
          <a:p>
            <a:pPr>
              <a:defRPr/>
            </a:pPr>
            <a:endParaRPr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kumimoji="1" sz="1200">
                <a:latin typeface="+mn-lt"/>
              </a:defRPr>
            </a:lvl1pPr>
          </a:lstStyle>
          <a:p>
            <a:pPr>
              <a:defRPr/>
            </a:pPr>
            <a:fld id="{ABD7AFE0-349D-4E05-BE23-46750D0455D7}" type="slidenum">
              <a:rPr lang="ja-JP" altLang="en-US"/>
              <a:pPr>
                <a:defRPr/>
              </a:pPr>
              <a:t>‹#›</a:t>
            </a:fld>
            <a:endParaRPr lang="ja-JP" altLang="en-US"/>
          </a:p>
        </p:txBody>
      </p:sp>
    </p:spTree>
    <p:extLst>
      <p:ext uri="{BB962C8B-B14F-4D97-AF65-F5344CB8AC3E}">
        <p14:creationId xmlns:p14="http://schemas.microsoft.com/office/powerpoint/2010/main" val="3439567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A165D804-6BE9-4356-9FD4-C838A3557AD5}" type="slidenum">
              <a:rPr lang="en-US" altLang="ja-JP" smtClean="0">
                <a:ea typeface="ＭＳ Ｐゴシック" pitchFamily="50" charset="-128"/>
              </a:rPr>
              <a:pPr/>
              <a:t>1</a:t>
            </a:fld>
            <a:endParaRPr lang="en-US" altLang="ja-JP" smtClean="0">
              <a:ea typeface="ＭＳ Ｐゴシック" pitchFamily="50" charset="-128"/>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1555356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u="none" strike="noStrike" kern="1200" baseline="0" dirty="0" smtClean="0">
                <a:solidFill>
                  <a:schemeClr val="tx1"/>
                </a:solidFill>
                <a:latin typeface="Arial" charset="0"/>
                <a:ea typeface="ＭＳ Ｐゴシック" charset="0"/>
                <a:cs typeface="ＭＳ Ｐゴシック" charset="0"/>
              </a:rPr>
              <a:t>Exposure to cigarette smoke and secondhand smoke (CSE/SHS) causes endothelial cell activation, dysfunction, injury, and death, leading to </a:t>
            </a:r>
            <a:r>
              <a:rPr kumimoji="1" lang="en-US" altLang="ja-JP" sz="1200" b="0" i="0" u="none" strike="noStrike" kern="1200" baseline="0" dirty="0" err="1" smtClean="0">
                <a:solidFill>
                  <a:schemeClr val="tx1"/>
                </a:solidFill>
                <a:latin typeface="Arial" charset="0"/>
                <a:ea typeface="ＭＳ Ｐゴシック" charset="0"/>
                <a:cs typeface="ＭＳ Ｐゴシック" charset="0"/>
              </a:rPr>
              <a:t>insudation</a:t>
            </a:r>
            <a:r>
              <a:rPr kumimoji="1" lang="en-US" altLang="ja-JP" sz="1200" b="0" i="0" u="none" strike="noStrike" kern="1200" baseline="0" dirty="0" smtClean="0">
                <a:solidFill>
                  <a:schemeClr val="tx1"/>
                </a:solidFill>
                <a:latin typeface="Arial" charset="0"/>
                <a:ea typeface="ＭＳ Ｐゴシック" charset="0"/>
                <a:cs typeface="ＭＳ Ｐゴシック" charset="0"/>
              </a:rPr>
              <a:t> of lipids and inflammatory cells. The activation of leukocytes results in increased release of inflammatory cytokines, activation of NF-</a:t>
            </a:r>
            <a:r>
              <a:rPr kumimoji="1" lang="en-US" altLang="ja-JP" sz="1200" b="1" i="0" u="none" strike="noStrike" kern="1200" baseline="0" dirty="0" err="1" smtClean="0">
                <a:solidFill>
                  <a:schemeClr val="tx1"/>
                </a:solidFill>
                <a:latin typeface="Arial" charset="0"/>
                <a:ea typeface="ＭＳ Ｐゴシック" charset="0"/>
                <a:cs typeface="ＭＳ Ｐゴシック" charset="0"/>
              </a:rPr>
              <a:t>k</a:t>
            </a:r>
            <a:r>
              <a:rPr kumimoji="1" lang="en-US" altLang="ja-JP" sz="1200" b="0" i="0" u="none" strike="noStrike" kern="1200" baseline="0" dirty="0" err="1" smtClean="0">
                <a:solidFill>
                  <a:schemeClr val="tx1"/>
                </a:solidFill>
                <a:latin typeface="Arial" charset="0"/>
                <a:ea typeface="ＭＳ Ｐゴシック" charset="0"/>
                <a:cs typeface="ＭＳ Ｐゴシック" charset="0"/>
              </a:rPr>
              <a:t>B</a:t>
            </a:r>
            <a:r>
              <a:rPr kumimoji="1" lang="en-US" altLang="ja-JP" sz="1200" b="0" i="0" u="none" strike="noStrike" kern="1200" baseline="0" dirty="0" smtClean="0">
                <a:solidFill>
                  <a:schemeClr val="tx1"/>
                </a:solidFill>
                <a:latin typeface="Arial" charset="0"/>
                <a:ea typeface="ＭＳ Ｐゴシック" charset="0"/>
                <a:cs typeface="ＭＳ Ｐゴシック" charset="0"/>
              </a:rPr>
              <a:t>, and increased expression of adhesion molecules. Increased inflammation, MMP activation, and reduced MMP inhibitors lead to the formation of rupture-prone plaques. Upon plaque rupture, CSE/SHS shifts the balance toward a pro-thrombotic milieu with platelet activation, increased spontaneous platelet aggregation, increased platelet volume, increased platelet turnover, increased plasma fibrinogen, augmented clot strength, and reduced </a:t>
            </a:r>
            <a:r>
              <a:rPr kumimoji="1" lang="en-US" altLang="ja-JP" sz="1200" b="0" i="0" u="none" strike="noStrike" kern="1200" baseline="0" dirty="0" err="1" smtClean="0">
                <a:solidFill>
                  <a:schemeClr val="tx1"/>
                </a:solidFill>
                <a:latin typeface="Arial" charset="0"/>
                <a:ea typeface="ＭＳ Ｐゴシック" charset="0"/>
                <a:cs typeface="ＭＳ Ｐゴシック" charset="0"/>
              </a:rPr>
              <a:t>fibrinolytic</a:t>
            </a:r>
            <a:r>
              <a:rPr kumimoji="1" lang="en-US" altLang="ja-JP" sz="1200" b="0" i="0" u="none" strike="noStrike" kern="1200" baseline="0" dirty="0" smtClean="0">
                <a:solidFill>
                  <a:schemeClr val="tx1"/>
                </a:solidFill>
                <a:latin typeface="Arial" charset="0"/>
                <a:ea typeface="ＭＳ Ｐゴシック" charset="0"/>
                <a:cs typeface="ＭＳ Ｐゴシック" charset="0"/>
              </a:rPr>
              <a:t> capacity. </a:t>
            </a:r>
            <a:r>
              <a:rPr kumimoji="1" lang="en-US" altLang="ja-JP" sz="1200" b="0" i="0" u="none" strike="noStrike" kern="1200" baseline="0" dirty="0" err="1" smtClean="0">
                <a:solidFill>
                  <a:schemeClr val="tx1"/>
                </a:solidFill>
                <a:latin typeface="Arial" charset="0"/>
                <a:ea typeface="ＭＳ Ｐゴシック" charset="0"/>
                <a:cs typeface="ＭＳ Ｐゴシック" charset="0"/>
              </a:rPr>
              <a:t>EC</a:t>
            </a:r>
            <a:r>
              <a:rPr kumimoji="1" lang="en-US" altLang="ja-JP" sz="1200" b="1" i="0" u="none" strike="noStrike" kern="1200" baseline="0" dirty="0" err="1" smtClean="0">
                <a:solidFill>
                  <a:schemeClr val="tx1"/>
                </a:solidFill>
                <a:latin typeface="Arial" charset="0"/>
                <a:ea typeface="ＭＳ Ｐゴシック" charset="0"/>
                <a:cs typeface="ＭＳ Ｐゴシック" charset="0"/>
              </a:rPr>
              <a:t>.</a:t>
            </a:r>
            <a:r>
              <a:rPr kumimoji="1" lang="en-US" altLang="ja-JP" sz="1200" b="0" i="0" u="none" strike="noStrike" kern="1200" baseline="0" dirty="0" err="1" smtClean="0">
                <a:solidFill>
                  <a:schemeClr val="tx1"/>
                </a:solidFill>
                <a:latin typeface="Arial" charset="0"/>
                <a:ea typeface="ＭＳ Ｐゴシック" charset="0"/>
                <a:cs typeface="ＭＳ Ｐゴシック" charset="0"/>
              </a:rPr>
              <a:t>endothelial</a:t>
            </a:r>
            <a:r>
              <a:rPr kumimoji="1" lang="en-US" altLang="ja-JP" sz="1200" b="0" i="0" u="none" strike="noStrike" kern="1200" baseline="0" dirty="0" smtClean="0">
                <a:solidFill>
                  <a:schemeClr val="tx1"/>
                </a:solidFill>
                <a:latin typeface="Arial" charset="0"/>
                <a:ea typeface="ＭＳ Ｐゴシック" charset="0"/>
                <a:cs typeface="ＭＳ Ｐゴシック" charset="0"/>
              </a:rPr>
              <a:t> cell; </a:t>
            </a:r>
            <a:r>
              <a:rPr kumimoji="1" lang="en-US" altLang="ja-JP" sz="1200" b="0" i="0" u="none" strike="noStrike" kern="1200" baseline="0" dirty="0" err="1" smtClean="0">
                <a:solidFill>
                  <a:schemeClr val="tx1"/>
                </a:solidFill>
                <a:latin typeface="Arial" charset="0"/>
                <a:ea typeface="ＭＳ Ｐゴシック" charset="0"/>
                <a:cs typeface="ＭＳ Ｐゴシック" charset="0"/>
              </a:rPr>
              <a:t>eNOS</a:t>
            </a:r>
            <a:r>
              <a:rPr kumimoji="1" lang="en-US" altLang="ja-JP" sz="1200" b="1" i="0" u="none" strike="noStrike" kern="1200" baseline="0" dirty="0" err="1" smtClean="0">
                <a:solidFill>
                  <a:schemeClr val="tx1"/>
                </a:solidFill>
                <a:latin typeface="Arial" charset="0"/>
                <a:ea typeface="ＭＳ Ｐゴシック" charset="0"/>
                <a:cs typeface="ＭＳ Ｐゴシック" charset="0"/>
              </a:rPr>
              <a:t>.</a:t>
            </a:r>
            <a:r>
              <a:rPr kumimoji="1" lang="en-US" altLang="ja-JP" sz="1200" b="0" i="0" u="none" strike="noStrike" kern="1200" baseline="0" dirty="0" err="1" smtClean="0">
                <a:solidFill>
                  <a:schemeClr val="tx1"/>
                </a:solidFill>
                <a:latin typeface="Arial" charset="0"/>
                <a:ea typeface="ＭＳ Ｐゴシック" charset="0"/>
                <a:cs typeface="ＭＳ Ｐゴシック" charset="0"/>
              </a:rPr>
              <a:t>endothelial</a:t>
            </a:r>
            <a:r>
              <a:rPr kumimoji="1" lang="en-US" altLang="ja-JP" sz="1200" b="0" i="0" u="none" strike="noStrike" kern="1200" baseline="0" dirty="0" smtClean="0">
                <a:solidFill>
                  <a:schemeClr val="tx1"/>
                </a:solidFill>
                <a:latin typeface="Arial" charset="0"/>
                <a:ea typeface="ＭＳ Ｐゴシック" charset="0"/>
                <a:cs typeface="ＭＳ Ｐゴシック" charset="0"/>
              </a:rPr>
              <a:t> nitric oxide synthase; </a:t>
            </a:r>
            <a:r>
              <a:rPr kumimoji="1" lang="en-US" altLang="ja-JP" sz="1200" b="0" i="0" u="none" strike="noStrike" kern="1200" baseline="0" dirty="0" err="1" smtClean="0">
                <a:solidFill>
                  <a:schemeClr val="tx1"/>
                </a:solidFill>
                <a:latin typeface="Arial" charset="0"/>
                <a:ea typeface="ＭＳ Ｐゴシック" charset="0"/>
                <a:cs typeface="ＭＳ Ｐゴシック" charset="0"/>
              </a:rPr>
              <a:t>EPC</a:t>
            </a:r>
            <a:r>
              <a:rPr kumimoji="1" lang="en-US" altLang="ja-JP" sz="1200" b="1" i="0" u="none" strike="noStrike" kern="1200" baseline="0" dirty="0" err="1" smtClean="0">
                <a:solidFill>
                  <a:schemeClr val="tx1"/>
                </a:solidFill>
                <a:latin typeface="Arial" charset="0"/>
                <a:ea typeface="ＭＳ Ｐゴシック" charset="0"/>
                <a:cs typeface="ＭＳ Ｐゴシック" charset="0"/>
              </a:rPr>
              <a:t>.</a:t>
            </a:r>
            <a:r>
              <a:rPr kumimoji="1" lang="en-US" altLang="ja-JP" sz="1200" b="0" i="0" u="none" strike="noStrike" kern="1200" baseline="0" dirty="0" err="1" smtClean="0">
                <a:solidFill>
                  <a:schemeClr val="tx1"/>
                </a:solidFill>
                <a:latin typeface="Arial" charset="0"/>
                <a:ea typeface="ＭＳ Ｐゴシック" charset="0"/>
                <a:cs typeface="ＭＳ Ｐゴシック" charset="0"/>
              </a:rPr>
              <a:t>endothelial</a:t>
            </a:r>
            <a:r>
              <a:rPr kumimoji="1" lang="en-US" altLang="ja-JP" sz="1200" b="0" i="0" u="none" strike="noStrike" kern="1200" baseline="0" dirty="0" smtClean="0">
                <a:solidFill>
                  <a:schemeClr val="tx1"/>
                </a:solidFill>
                <a:latin typeface="Arial" charset="0"/>
                <a:ea typeface="ＭＳ Ｐゴシック" charset="0"/>
                <a:cs typeface="ＭＳ Ｐゴシック" charset="0"/>
              </a:rPr>
              <a:t> progenitor cell; ICAM </a:t>
            </a:r>
            <a:r>
              <a:rPr kumimoji="1" lang="en-US" altLang="ja-JP" sz="1200" b="1" i="0" u="none" strike="noStrike" kern="1200" baseline="0" dirty="0" smtClean="0">
                <a:solidFill>
                  <a:schemeClr val="tx1"/>
                </a:solidFill>
                <a:latin typeface="Arial" charset="0"/>
                <a:ea typeface="ＭＳ Ｐゴシック" charset="0"/>
                <a:cs typeface="ＭＳ Ｐゴシック" charset="0"/>
              </a:rPr>
              <a:t>. </a:t>
            </a:r>
            <a:r>
              <a:rPr kumimoji="1" lang="en-US" altLang="ja-JP" sz="1200" b="0" i="0" u="none" strike="noStrike" kern="1200" baseline="0" dirty="0" smtClean="0">
                <a:solidFill>
                  <a:schemeClr val="tx1"/>
                </a:solidFill>
                <a:latin typeface="Arial" charset="0"/>
                <a:ea typeface="ＭＳ Ｐゴシック" charset="0"/>
                <a:cs typeface="ＭＳ Ｐゴシック" charset="0"/>
              </a:rPr>
              <a:t>intercellular adhesion molecule; MMP </a:t>
            </a:r>
            <a:r>
              <a:rPr kumimoji="1" lang="en-US" altLang="ja-JP" sz="1200" b="1" i="0" u="none" strike="noStrike" kern="1200" baseline="0" dirty="0" smtClean="0">
                <a:solidFill>
                  <a:schemeClr val="tx1"/>
                </a:solidFill>
                <a:latin typeface="Arial" charset="0"/>
                <a:ea typeface="ＭＳ Ｐゴシック" charset="0"/>
                <a:cs typeface="ＭＳ Ｐゴシック" charset="0"/>
              </a:rPr>
              <a:t>. </a:t>
            </a:r>
            <a:r>
              <a:rPr kumimoji="1" lang="en-US" altLang="ja-JP" sz="1200" b="0" i="0" u="none" strike="noStrike" kern="1200" baseline="0" dirty="0" smtClean="0">
                <a:solidFill>
                  <a:schemeClr val="tx1"/>
                </a:solidFill>
                <a:latin typeface="Arial" charset="0"/>
                <a:ea typeface="ＭＳ Ｐゴシック" charset="0"/>
                <a:cs typeface="ＭＳ Ｐゴシック" charset="0"/>
              </a:rPr>
              <a:t>matrix metalloproteinase; NF </a:t>
            </a:r>
            <a:r>
              <a:rPr kumimoji="1" lang="en-US" altLang="ja-JP" sz="1200" b="1" i="0" u="none" strike="noStrike" kern="1200" baseline="0" dirty="0" smtClean="0">
                <a:solidFill>
                  <a:schemeClr val="tx1"/>
                </a:solidFill>
                <a:latin typeface="Arial" charset="0"/>
                <a:ea typeface="ＭＳ Ｐゴシック" charset="0"/>
                <a:cs typeface="ＭＳ Ｐゴシック" charset="0"/>
              </a:rPr>
              <a:t>. </a:t>
            </a:r>
            <a:r>
              <a:rPr kumimoji="1" lang="en-US" altLang="ja-JP" sz="1200" b="0" i="0" u="none" strike="noStrike" kern="1200" baseline="0" dirty="0" smtClean="0">
                <a:solidFill>
                  <a:schemeClr val="tx1"/>
                </a:solidFill>
                <a:latin typeface="Arial" charset="0"/>
                <a:ea typeface="ＭＳ Ｐゴシック" charset="0"/>
                <a:cs typeface="ＭＳ Ｐゴシック" charset="0"/>
              </a:rPr>
              <a:t>nuclear factor; NO </a:t>
            </a:r>
            <a:r>
              <a:rPr kumimoji="1" lang="en-US" altLang="ja-JP" sz="1200" b="1" i="0" u="none" strike="noStrike" kern="1200" baseline="0" dirty="0" smtClean="0">
                <a:solidFill>
                  <a:schemeClr val="tx1"/>
                </a:solidFill>
                <a:latin typeface="Arial" charset="0"/>
                <a:ea typeface="ＭＳ Ｐゴシック" charset="0"/>
                <a:cs typeface="ＭＳ Ｐゴシック" charset="0"/>
              </a:rPr>
              <a:t>. </a:t>
            </a:r>
            <a:r>
              <a:rPr kumimoji="1" lang="en-US" altLang="ja-JP" sz="1200" b="0" i="0" u="none" strike="noStrike" kern="1200" baseline="0" dirty="0" smtClean="0">
                <a:solidFill>
                  <a:schemeClr val="tx1"/>
                </a:solidFill>
                <a:latin typeface="Arial" charset="0"/>
                <a:ea typeface="ＭＳ Ｐゴシック" charset="0"/>
                <a:cs typeface="ＭＳ Ｐゴシック" charset="0"/>
              </a:rPr>
              <a:t>nitric oxide; ROS </a:t>
            </a:r>
            <a:r>
              <a:rPr kumimoji="1" lang="en-US" altLang="ja-JP" sz="1200" b="1" i="0" u="none" strike="noStrike" kern="1200" baseline="0" dirty="0" smtClean="0">
                <a:solidFill>
                  <a:schemeClr val="tx1"/>
                </a:solidFill>
                <a:latin typeface="Arial" charset="0"/>
                <a:ea typeface="ＭＳ Ｐゴシック" charset="0"/>
                <a:cs typeface="ＭＳ Ｐゴシック" charset="0"/>
              </a:rPr>
              <a:t>. </a:t>
            </a:r>
            <a:r>
              <a:rPr kumimoji="1" lang="en-US" altLang="ja-JP" sz="1200" b="0" i="0" u="none" strike="noStrike" kern="1200" baseline="0" dirty="0" smtClean="0">
                <a:solidFill>
                  <a:schemeClr val="tx1"/>
                </a:solidFill>
                <a:latin typeface="Arial" charset="0"/>
                <a:ea typeface="ＭＳ Ｐゴシック" charset="0"/>
                <a:cs typeface="ＭＳ Ｐゴシック" charset="0"/>
              </a:rPr>
              <a:t>reactive oxygen species; TF </a:t>
            </a:r>
            <a:r>
              <a:rPr kumimoji="1" lang="en-US" altLang="ja-JP" sz="1200" b="1" i="0" u="none" strike="noStrike" kern="1200" baseline="0" dirty="0" smtClean="0">
                <a:solidFill>
                  <a:schemeClr val="tx1"/>
                </a:solidFill>
                <a:latin typeface="Arial" charset="0"/>
                <a:ea typeface="ＭＳ Ｐゴシック" charset="0"/>
                <a:cs typeface="ＭＳ Ｐゴシック" charset="0"/>
              </a:rPr>
              <a:t>. </a:t>
            </a:r>
            <a:r>
              <a:rPr kumimoji="1" lang="en-US" altLang="ja-JP" sz="1200" b="0" i="0" u="none" strike="noStrike" kern="1200" baseline="0" dirty="0" smtClean="0">
                <a:solidFill>
                  <a:schemeClr val="tx1"/>
                </a:solidFill>
                <a:latin typeface="Arial" charset="0"/>
                <a:ea typeface="ＭＳ Ｐゴシック" charset="0"/>
                <a:cs typeface="ＭＳ Ｐゴシック" charset="0"/>
              </a:rPr>
              <a:t>tissue factor; TFPI </a:t>
            </a:r>
            <a:r>
              <a:rPr kumimoji="1" lang="en-US" altLang="ja-JP" sz="1200" b="1" i="0" u="none" strike="noStrike" kern="1200" baseline="0" dirty="0" smtClean="0">
                <a:solidFill>
                  <a:schemeClr val="tx1"/>
                </a:solidFill>
                <a:latin typeface="Arial" charset="0"/>
                <a:ea typeface="ＭＳ Ｐゴシック" charset="0"/>
                <a:cs typeface="ＭＳ Ｐゴシック" charset="0"/>
              </a:rPr>
              <a:t>. </a:t>
            </a:r>
            <a:r>
              <a:rPr kumimoji="1" lang="en-US" altLang="ja-JP" sz="1200" b="0" i="0" u="none" strike="noStrike" kern="1200" baseline="0" dirty="0" smtClean="0">
                <a:solidFill>
                  <a:schemeClr val="tx1"/>
                </a:solidFill>
                <a:latin typeface="Arial" charset="0"/>
                <a:ea typeface="ＭＳ Ｐゴシック" charset="0"/>
                <a:cs typeface="ＭＳ Ｐゴシック" charset="0"/>
              </a:rPr>
              <a:t>tissue factor pathway inhibitor; VCAM </a:t>
            </a:r>
            <a:r>
              <a:rPr kumimoji="1" lang="en-US" altLang="ja-JP" sz="1200" b="1" i="0" u="none" strike="noStrike" kern="1200" baseline="0" dirty="0" smtClean="0">
                <a:solidFill>
                  <a:schemeClr val="tx1"/>
                </a:solidFill>
                <a:latin typeface="Arial" charset="0"/>
                <a:ea typeface="ＭＳ Ｐゴシック" charset="0"/>
                <a:cs typeface="ＭＳ Ｐゴシック" charset="0"/>
              </a:rPr>
              <a:t>. </a:t>
            </a:r>
            <a:r>
              <a:rPr kumimoji="1" lang="en-US" altLang="ja-JP" sz="1200" b="0" i="0" u="none" strike="noStrike" kern="1200" baseline="0" dirty="0" smtClean="0">
                <a:solidFill>
                  <a:schemeClr val="tx1"/>
                </a:solidFill>
                <a:latin typeface="Arial" charset="0"/>
                <a:ea typeface="ＭＳ Ｐゴシック" charset="0"/>
                <a:cs typeface="ＭＳ Ｐゴシック" charset="0"/>
              </a:rPr>
              <a:t>vascular cell adhesion molecule. Adapted with permission from </a:t>
            </a:r>
            <a:r>
              <a:rPr kumimoji="1" lang="en-US" altLang="ja-JP" sz="1200" b="0" i="0" u="none" strike="noStrike" kern="1200" baseline="0" dirty="0" err="1" smtClean="0">
                <a:solidFill>
                  <a:schemeClr val="tx1"/>
                </a:solidFill>
                <a:latin typeface="Arial" charset="0"/>
                <a:ea typeface="ＭＳ Ｐゴシック" charset="0"/>
                <a:cs typeface="ＭＳ Ｐゴシック" charset="0"/>
              </a:rPr>
              <a:t>Messner</a:t>
            </a:r>
            <a:r>
              <a:rPr kumimoji="1" lang="en-US" altLang="ja-JP" sz="1200" b="0" i="0" u="none" strike="noStrike" kern="1200" baseline="0" dirty="0" smtClean="0">
                <a:solidFill>
                  <a:schemeClr val="tx1"/>
                </a:solidFill>
                <a:latin typeface="Arial" charset="0"/>
                <a:ea typeface="ＭＳ Ｐゴシック" charset="0"/>
                <a:cs typeface="ＭＳ Ｐゴシック" charset="0"/>
              </a:rPr>
              <a:t> et al. (1) and </a:t>
            </a:r>
            <a:r>
              <a:rPr kumimoji="1" lang="en-US" altLang="ja-JP" sz="1200" b="0" i="0" u="none" strike="noStrike" kern="1200" baseline="0" dirty="0" err="1" smtClean="0">
                <a:solidFill>
                  <a:schemeClr val="tx1"/>
                </a:solidFill>
                <a:latin typeface="Arial" charset="0"/>
                <a:ea typeface="ＭＳ Ｐゴシック" charset="0"/>
                <a:cs typeface="ＭＳ Ｐゴシック" charset="0"/>
              </a:rPr>
              <a:t>Csordas</a:t>
            </a:r>
            <a:r>
              <a:rPr kumimoji="1" lang="en-US" altLang="ja-JP" sz="1200" b="0" i="0" u="none" strike="noStrike" kern="1200" baseline="0" dirty="0" smtClean="0">
                <a:solidFill>
                  <a:schemeClr val="tx1"/>
                </a:solidFill>
                <a:latin typeface="Arial" charset="0"/>
                <a:ea typeface="ＭＳ Ｐゴシック" charset="0"/>
                <a:cs typeface="ＭＳ Ｐゴシック" charset="0"/>
              </a:rPr>
              <a:t> et al. (165).</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910A72A-06B2-7E46-90CD-3E2A7279E2D7}" type="slidenum">
              <a:rPr lang="en-US" altLang="ja-JP" smtClean="0"/>
              <a:pPr>
                <a:defRPr/>
              </a:pPr>
              <a:t>15</a:t>
            </a:fld>
            <a:endParaRPr lang="en-US" altLang="ja-JP"/>
          </a:p>
        </p:txBody>
      </p:sp>
    </p:spTree>
    <p:extLst>
      <p:ext uri="{BB962C8B-B14F-4D97-AF65-F5344CB8AC3E}">
        <p14:creationId xmlns:p14="http://schemas.microsoft.com/office/powerpoint/2010/main" val="3585686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063CAB-EF5D-734A-A9C9-9405B89873C8}" type="slidenum">
              <a:rPr lang="en-US" altLang="ja-JP"/>
              <a:pPr/>
              <a:t>16</a:t>
            </a:fld>
            <a:endParaRPr lang="en-US" altLang="ja-JP"/>
          </a:p>
        </p:txBody>
      </p:sp>
      <p:sp>
        <p:nvSpPr>
          <p:cNvPr id="4802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80259"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1098030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0899B6-B924-0A4F-AB8A-AA5F4A13E3F9}" type="slidenum">
              <a:rPr lang="en-US" altLang="ja-JP"/>
              <a:pPr/>
              <a:t>18</a:t>
            </a:fld>
            <a:endParaRPr lang="en-US" altLang="ja-JP"/>
          </a:p>
        </p:txBody>
      </p:sp>
      <p:sp>
        <p:nvSpPr>
          <p:cNvPr id="1935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93539"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416440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A9B9DA-A285-714C-8424-9F1CB981C69F}" type="slidenum">
              <a:rPr lang="en-US" altLang="ja-JP"/>
              <a:pPr/>
              <a:t>19</a:t>
            </a:fld>
            <a:endParaRPr lang="en-US" altLang="ja-JP"/>
          </a:p>
        </p:txBody>
      </p:sp>
      <p:sp>
        <p:nvSpPr>
          <p:cNvPr id="25088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50883"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2897715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latin typeface="ＭＳ ゴシック" pitchFamily="49" charset="-128"/>
                <a:ea typeface="ＭＳ ゴシック" pitchFamily="49" charset="-128"/>
              </a:rPr>
              <a:t>タバコをやめると、心臓血管疾患のリスクが減少していきます。その効果は禁煙後すぐから現れ、</a:t>
            </a:r>
            <a:r>
              <a:rPr kumimoji="1" lang="en-US" altLang="ja-JP" sz="1050" dirty="0" smtClean="0">
                <a:latin typeface="ＭＳ ゴシック" pitchFamily="49" charset="-128"/>
                <a:ea typeface="ＭＳ ゴシック" pitchFamily="49" charset="-128"/>
              </a:rPr>
              <a:t>10</a:t>
            </a:r>
            <a:r>
              <a:rPr kumimoji="1" lang="ja-JP" altLang="en-US" sz="1050" dirty="0" smtClean="0">
                <a:latin typeface="ＭＳ ゴシック" pitchFamily="49" charset="-128"/>
                <a:ea typeface="ＭＳ ゴシック" pitchFamily="49" charset="-128"/>
              </a:rPr>
              <a:t>程度でこれまでタバコを吸わなかった人とほぼ同じになります。</a:t>
            </a:r>
            <a:endParaRPr kumimoji="1" lang="en-US" altLang="ja-JP" sz="1050"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（出典）</a:t>
            </a:r>
            <a:r>
              <a:rPr kumimoji="1" lang="en-US" altLang="ja-JP" sz="1050" dirty="0" err="1" smtClean="0">
                <a:latin typeface="ＭＳ ゴシック" pitchFamily="49" charset="-128"/>
                <a:ea typeface="ＭＳ ゴシック" pitchFamily="49" charset="-128"/>
              </a:rPr>
              <a:t>Iso</a:t>
            </a:r>
            <a:r>
              <a:rPr kumimoji="1" lang="en-US" altLang="ja-JP" sz="1050" dirty="0" smtClean="0">
                <a:latin typeface="ＭＳ ゴシック" pitchFamily="49" charset="-128"/>
                <a:ea typeface="ＭＳ ゴシック" pitchFamily="49" charset="-128"/>
              </a:rPr>
              <a:t> H, Date C, Yamamoto A, Toyoshima H, Watanabe Y, Kikuchi S, Koizumi A, Wada Y, Kondo T, </a:t>
            </a:r>
            <a:r>
              <a:rPr kumimoji="1" lang="en-US" altLang="ja-JP" sz="1050" dirty="0" err="1" smtClean="0">
                <a:latin typeface="ＭＳ ゴシック" pitchFamily="49" charset="-128"/>
                <a:ea typeface="ＭＳ ゴシック" pitchFamily="49" charset="-128"/>
              </a:rPr>
              <a:t>Inaba</a:t>
            </a:r>
            <a:r>
              <a:rPr kumimoji="1" lang="en-US" altLang="ja-JP" sz="1050" dirty="0" smtClean="0">
                <a:latin typeface="ＭＳ ゴシック" pitchFamily="49" charset="-128"/>
                <a:ea typeface="ＭＳ ゴシック" pitchFamily="49" charset="-128"/>
              </a:rPr>
              <a:t> Y, </a:t>
            </a:r>
            <a:r>
              <a:rPr kumimoji="1" lang="en-US" altLang="ja-JP" sz="1050" dirty="0" err="1" smtClean="0">
                <a:latin typeface="ＭＳ ゴシック" pitchFamily="49" charset="-128"/>
                <a:ea typeface="ＭＳ ゴシック" pitchFamily="49" charset="-128"/>
              </a:rPr>
              <a:t>Tamakoshi</a:t>
            </a:r>
            <a:r>
              <a:rPr kumimoji="1" lang="en-US" altLang="ja-JP" sz="1050" dirty="0" smtClean="0">
                <a:latin typeface="ＭＳ ゴシック" pitchFamily="49" charset="-128"/>
                <a:ea typeface="ＭＳ ゴシック" pitchFamily="49" charset="-128"/>
              </a:rPr>
              <a:t> A; JACC Study Group. Smoking cessation and mortality from cardiovascular disease among Japanese men and women: the JACC Study. Am J </a:t>
            </a:r>
            <a:r>
              <a:rPr kumimoji="1" lang="en-US" altLang="ja-JP" sz="1050" dirty="0" err="1" smtClean="0">
                <a:latin typeface="ＭＳ ゴシック" pitchFamily="49" charset="-128"/>
                <a:ea typeface="ＭＳ ゴシック" pitchFamily="49" charset="-128"/>
              </a:rPr>
              <a:t>Epidemiol</a:t>
            </a:r>
            <a:r>
              <a:rPr kumimoji="1" lang="en-US" altLang="ja-JP" sz="1050" dirty="0" smtClean="0">
                <a:latin typeface="ＭＳ ゴシック" pitchFamily="49" charset="-128"/>
                <a:ea typeface="ＭＳ ゴシック" pitchFamily="49" charset="-128"/>
              </a:rPr>
              <a:t> 161;</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170-179, 2005.</a:t>
            </a:r>
            <a:r>
              <a:rPr kumimoji="1" lang="ja-JP" altLang="en-US" sz="1050" baseline="0" dirty="0" smtClean="0">
                <a:latin typeface="ＭＳ ゴシック" pitchFamily="49" charset="-128"/>
                <a:ea typeface="ＭＳ ゴシック" pitchFamily="49" charset="-128"/>
              </a:rPr>
              <a:t> （*は現喫煙者に比べて優位に低下していることを表す）</a:t>
            </a:r>
            <a:endParaRPr kumimoji="1" lang="en-US" altLang="ja-JP" sz="1050" dirty="0" smtClean="0">
              <a:latin typeface="ＭＳ ゴシック" pitchFamily="49" charset="-128"/>
              <a:ea typeface="ＭＳ ゴシック" pitchFamily="49" charset="-128"/>
            </a:endParaRPr>
          </a:p>
          <a:p>
            <a:endParaRPr kumimoji="1" lang="en-US" altLang="ja-JP" sz="1050" dirty="0" smtClean="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22</a:t>
            </a:fld>
            <a:endParaRPr kumimoji="1" lang="ja-JP" altLang="en-US"/>
          </a:p>
        </p:txBody>
      </p:sp>
    </p:spTree>
    <p:extLst>
      <p:ext uri="{BB962C8B-B14F-4D97-AF65-F5344CB8AC3E}">
        <p14:creationId xmlns:p14="http://schemas.microsoft.com/office/powerpoint/2010/main" val="501276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AE29A2-3F31-CF46-A3CB-30AA9012578C}" type="slidenum">
              <a:rPr lang="en-US" altLang="ja-JP"/>
              <a:pPr/>
              <a:t>23</a:t>
            </a:fld>
            <a:endParaRPr lang="en-US" altLang="ja-JP"/>
          </a:p>
        </p:txBody>
      </p:sp>
      <p:sp>
        <p:nvSpPr>
          <p:cNvPr id="1259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25955"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73935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r>
              <a:rPr lang="en-US" altLang="ja-JP" smtClean="0">
                <a:solidFill>
                  <a:srgbClr val="000000"/>
                </a:solidFill>
                <a:latin typeface="Calibri" panose="020F0502020204030204" pitchFamily="34" charset="0"/>
              </a:rPr>
              <a:t>Smoking Cessation Speaker's PPT</a:t>
            </a:r>
          </a:p>
        </p:txBody>
      </p:sp>
      <p:sp>
        <p:nvSpPr>
          <p:cNvPr id="113667"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7F3FD81A-27A0-4656-920B-EAC84CBDE82D}" type="datetime1">
              <a:rPr lang="ja-JP" altLang="en-US" smtClean="0">
                <a:solidFill>
                  <a:srgbClr val="000000"/>
                </a:solidFill>
                <a:latin typeface="Calibri" panose="020F0502020204030204" pitchFamily="34" charset="0"/>
              </a:rPr>
              <a:pPr fontAlgn="base">
                <a:spcBef>
                  <a:spcPct val="0"/>
                </a:spcBef>
                <a:spcAft>
                  <a:spcPct val="0"/>
                </a:spcAft>
              </a:pPr>
              <a:t>2016/3/29</a:t>
            </a:fld>
            <a:endParaRPr lang="en-US" altLang="ja-JP" smtClean="0">
              <a:solidFill>
                <a:srgbClr val="000000"/>
              </a:solidFill>
              <a:latin typeface="Calibri" panose="020F0502020204030204" pitchFamily="34" charset="0"/>
            </a:endParaRPr>
          </a:p>
        </p:txBody>
      </p:sp>
      <p:sp>
        <p:nvSpPr>
          <p:cNvPr id="11366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BC4A2DDA-4A3A-4B4F-949A-8ADE80A87EE4}" type="slidenum">
              <a:rPr lang="en-US" altLang="ja-JP" smtClean="0">
                <a:solidFill>
                  <a:srgbClr val="000000"/>
                </a:solidFill>
                <a:latin typeface="Calibri" panose="020F0502020204030204" pitchFamily="34" charset="0"/>
              </a:rPr>
              <a:pPr fontAlgn="base">
                <a:spcBef>
                  <a:spcPct val="0"/>
                </a:spcBef>
                <a:spcAft>
                  <a:spcPct val="0"/>
                </a:spcAft>
              </a:pPr>
              <a:t>2</a:t>
            </a:fld>
            <a:endParaRPr lang="en-US" altLang="ja-JP" smtClean="0">
              <a:solidFill>
                <a:srgbClr val="000000"/>
              </a:solidFill>
              <a:latin typeface="Calibri" panose="020F0502020204030204" pitchFamily="34" charset="0"/>
            </a:endParaRPr>
          </a:p>
        </p:txBody>
      </p:sp>
      <p:sp>
        <p:nvSpPr>
          <p:cNvPr id="113669"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7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mtClean="0">
                <a:latin typeface="ＭＳ Ｐ明朝" panose="02020600040205080304" pitchFamily="18" charset="-128"/>
              </a:rPr>
              <a:t>禁煙は短期的にも長期的にも様々な医学的な効用が期待できる。</a:t>
            </a:r>
          </a:p>
          <a:p>
            <a:pPr eaLnBrk="1" hangingPunct="1">
              <a:spcBef>
                <a:spcPct val="0"/>
              </a:spcBef>
            </a:pPr>
            <a:r>
              <a:rPr lang="ja-JP" altLang="en-US" smtClean="0">
                <a:latin typeface="ＭＳ Ｐ明朝" panose="02020600040205080304" pitchFamily="18" charset="-128"/>
              </a:rPr>
              <a:t>禁煙後</a:t>
            </a:r>
            <a:r>
              <a:rPr lang="en-US" altLang="ja-JP" smtClean="0">
                <a:latin typeface="ＭＳ Ｐ明朝" panose="02020600040205080304" pitchFamily="18" charset="-128"/>
              </a:rPr>
              <a:t>20</a:t>
            </a:r>
            <a:r>
              <a:rPr lang="ja-JP" altLang="en-US" smtClean="0">
                <a:latin typeface="ＭＳ Ｐ明朝" panose="02020600040205080304" pitchFamily="18" charset="-128"/>
              </a:rPr>
              <a:t>分で血圧や脈拍が正常化し、</a:t>
            </a:r>
            <a:r>
              <a:rPr lang="en-US" altLang="ja-JP" smtClean="0">
                <a:latin typeface="ＭＳ Ｐ明朝" panose="02020600040205080304" pitchFamily="18" charset="-128"/>
              </a:rPr>
              <a:t>12</a:t>
            </a:r>
            <a:r>
              <a:rPr lang="ja-JP" altLang="en-US" smtClean="0">
                <a:latin typeface="ＭＳ Ｐ明朝" panose="02020600040205080304" pitchFamily="18" charset="-128"/>
              </a:rPr>
              <a:t>時間後には血液中の一酸化炭素濃度が正常になる。</a:t>
            </a:r>
          </a:p>
          <a:p>
            <a:pPr eaLnBrk="1" hangingPunct="1">
              <a:spcBef>
                <a:spcPct val="0"/>
              </a:spcBef>
            </a:pPr>
            <a:r>
              <a:rPr lang="ja-JP" altLang="en-US" smtClean="0">
                <a:latin typeface="ＭＳ Ｐ明朝" panose="02020600040205080304" pitchFamily="18" charset="-128"/>
              </a:rPr>
              <a:t>禁煙後</a:t>
            </a:r>
            <a:r>
              <a:rPr lang="en-US" altLang="ja-JP" smtClean="0">
                <a:latin typeface="ＭＳ Ｐ明朝" panose="02020600040205080304" pitchFamily="18" charset="-128"/>
              </a:rPr>
              <a:t>2</a:t>
            </a:r>
            <a:r>
              <a:rPr lang="ja-JP" altLang="en-US" smtClean="0">
                <a:latin typeface="ＭＳ Ｐ明朝" panose="02020600040205080304" pitchFamily="18" charset="-128"/>
              </a:rPr>
              <a:t>週間～</a:t>
            </a:r>
            <a:r>
              <a:rPr lang="en-US" altLang="ja-JP" smtClean="0">
                <a:latin typeface="ＭＳ Ｐ明朝" panose="02020600040205080304" pitchFamily="18" charset="-128"/>
              </a:rPr>
              <a:t>3</a:t>
            </a:r>
            <a:r>
              <a:rPr lang="ja-JP" altLang="en-US" smtClean="0">
                <a:latin typeface="ＭＳ Ｐ明朝" panose="02020600040205080304" pitchFamily="18" charset="-128"/>
              </a:rPr>
              <a:t>ヵ月すると心機能、肺機能が改善し、</a:t>
            </a:r>
            <a:r>
              <a:rPr lang="en-US" altLang="ja-JP" smtClean="0">
                <a:latin typeface="ＭＳ Ｐ明朝" panose="02020600040205080304" pitchFamily="18" charset="-128"/>
              </a:rPr>
              <a:t>1</a:t>
            </a:r>
            <a:r>
              <a:rPr lang="ja-JP" altLang="en-US" smtClean="0">
                <a:latin typeface="ＭＳ Ｐ明朝" panose="02020600040205080304" pitchFamily="18" charset="-128"/>
              </a:rPr>
              <a:t>～</a:t>
            </a:r>
            <a:r>
              <a:rPr lang="en-US" altLang="ja-JP" smtClean="0">
                <a:latin typeface="ＭＳ Ｐ明朝" panose="02020600040205080304" pitchFamily="18" charset="-128"/>
              </a:rPr>
              <a:t>9</a:t>
            </a:r>
            <a:r>
              <a:rPr lang="ja-JP" altLang="en-US" smtClean="0">
                <a:latin typeface="ＭＳ Ｐ明朝" panose="02020600040205080304" pitchFamily="18" charset="-128"/>
              </a:rPr>
              <a:t>ヵ月後には咳、息切れが改善する。</a:t>
            </a:r>
          </a:p>
          <a:p>
            <a:pPr eaLnBrk="1" hangingPunct="1">
              <a:spcBef>
                <a:spcPct val="0"/>
              </a:spcBef>
            </a:pPr>
            <a:r>
              <a:rPr lang="ja-JP" altLang="en-US" smtClean="0">
                <a:latin typeface="ＭＳ Ｐ明朝" panose="02020600040205080304" pitchFamily="18" charset="-128"/>
              </a:rPr>
              <a:t>禁煙１年後には上昇していた冠動脈疾患のリスクが半減し、</a:t>
            </a:r>
            <a:r>
              <a:rPr lang="en-US" altLang="ja-JP" smtClean="0">
                <a:latin typeface="ＭＳ Ｐ明朝" panose="02020600040205080304" pitchFamily="18" charset="-128"/>
              </a:rPr>
              <a:t>5</a:t>
            </a:r>
            <a:r>
              <a:rPr lang="ja-JP" altLang="en-US" smtClean="0">
                <a:latin typeface="ＭＳ Ｐ明朝" panose="02020600040205080304" pitchFamily="18" charset="-128"/>
              </a:rPr>
              <a:t>年後には脳卒中のリスクが非喫煙者と同じレベルにまで低下する。</a:t>
            </a:r>
          </a:p>
          <a:p>
            <a:pPr eaLnBrk="1" hangingPunct="1">
              <a:spcBef>
                <a:spcPct val="0"/>
              </a:spcBef>
            </a:pPr>
            <a:r>
              <a:rPr lang="ja-JP" altLang="en-US" smtClean="0">
                <a:latin typeface="ＭＳ Ｐ明朝" panose="02020600040205080304" pitchFamily="18" charset="-128"/>
              </a:rPr>
              <a:t>禁煙後</a:t>
            </a:r>
            <a:r>
              <a:rPr lang="en-US" altLang="ja-JP" smtClean="0">
                <a:latin typeface="ＭＳ Ｐ明朝" panose="02020600040205080304" pitchFamily="18" charset="-128"/>
              </a:rPr>
              <a:t>10</a:t>
            </a:r>
            <a:r>
              <a:rPr lang="ja-JP" altLang="en-US" smtClean="0">
                <a:latin typeface="ＭＳ Ｐ明朝" panose="02020600040205080304" pitchFamily="18" charset="-128"/>
              </a:rPr>
              <a:t>年経過すると、肺がんによる死亡率が喫煙者の半分となり、</a:t>
            </a:r>
            <a:r>
              <a:rPr kumimoji="0" lang="ja-JP" altLang="en-US" smtClean="0">
                <a:latin typeface="ＭＳ Ｐ明朝" panose="02020600040205080304" pitchFamily="18" charset="-128"/>
              </a:rPr>
              <a:t>口腔がん、咽頭がん、食道がん、膀胱がん、子宮頸がん、膵臓がんになるリスクが低下する。</a:t>
            </a:r>
          </a:p>
          <a:p>
            <a:pPr eaLnBrk="1" hangingPunct="1">
              <a:spcBef>
                <a:spcPct val="0"/>
              </a:spcBef>
            </a:pPr>
            <a:r>
              <a:rPr kumimoji="0" lang="ja-JP" altLang="en-US" smtClean="0">
                <a:latin typeface="ＭＳ Ｐ明朝" panose="02020600040205080304" pitchFamily="18" charset="-128"/>
              </a:rPr>
              <a:t>禁煙後</a:t>
            </a:r>
            <a:r>
              <a:rPr kumimoji="0" lang="en-US" altLang="ja-JP" smtClean="0">
                <a:latin typeface="ＭＳ Ｐ明朝" panose="02020600040205080304" pitchFamily="18" charset="-128"/>
              </a:rPr>
              <a:t>15</a:t>
            </a:r>
            <a:r>
              <a:rPr kumimoji="0" lang="ja-JP" altLang="en-US" smtClean="0">
                <a:latin typeface="ＭＳ Ｐ明朝" panose="02020600040205080304" pitchFamily="18" charset="-128"/>
              </a:rPr>
              <a:t>年経過すると、冠動脈疾患のリスクが非喫煙者と同じレベルになる。</a:t>
            </a:r>
          </a:p>
          <a:p>
            <a:pPr eaLnBrk="1" hangingPunct="1">
              <a:spcBef>
                <a:spcPct val="0"/>
              </a:spcBef>
            </a:pPr>
            <a:r>
              <a:rPr kumimoji="0" lang="ja-JP" altLang="en-US" smtClean="0">
                <a:latin typeface="ＭＳ Ｐ明朝" panose="02020600040205080304" pitchFamily="18" charset="-128"/>
              </a:rPr>
              <a:t>このように禁煙は様々な効用が期待できる。</a:t>
            </a:r>
          </a:p>
          <a:p>
            <a:pPr eaLnBrk="1" hangingPunct="1">
              <a:spcBef>
                <a:spcPct val="0"/>
              </a:spcBef>
            </a:pPr>
            <a:endParaRPr lang="en-US" altLang="ja-JP" smtClean="0">
              <a:latin typeface="ＭＳ Ｐ明朝" panose="02020600040205080304" pitchFamily="18" charset="-128"/>
            </a:endParaRPr>
          </a:p>
        </p:txBody>
      </p:sp>
    </p:spTree>
    <p:extLst>
      <p:ext uri="{BB962C8B-B14F-4D97-AF65-F5344CB8AC3E}">
        <p14:creationId xmlns:p14="http://schemas.microsoft.com/office/powerpoint/2010/main" val="1424362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50" dirty="0" smtClean="0">
                <a:latin typeface="ＭＳ ゴシック" pitchFamily="49" charset="-128"/>
                <a:ea typeface="ＭＳ ゴシック" pitchFamily="49" charset="-128"/>
              </a:rPr>
              <a:t>先進国において健康への影響の大きさを障害調整生存年数（</a:t>
            </a:r>
            <a:r>
              <a:rPr lang="en-US" altLang="ja-JP" sz="1050" dirty="0" smtClean="0">
                <a:latin typeface="ＭＳ ゴシック" pitchFamily="49" charset="-128"/>
                <a:ea typeface="ＭＳ ゴシック" pitchFamily="49" charset="-128"/>
              </a:rPr>
              <a:t>DALY</a:t>
            </a:r>
            <a:r>
              <a:rPr lang="ja-JP" altLang="en-US" sz="1050" dirty="0" smtClean="0">
                <a:latin typeface="ＭＳ ゴシック" pitchFamily="49" charset="-128"/>
                <a:ea typeface="ＭＳ ゴシック" pitchFamily="49" charset="-128"/>
              </a:rPr>
              <a:t>）という指標で調査すると、アルコール・高血圧や大気汚染などより、喫煙の健康への影響が最も大きいことがわかります。</a:t>
            </a:r>
            <a:endParaRPr lang="en-US" altLang="ja-JP" sz="1050" dirty="0" smtClean="0">
              <a:latin typeface="ＭＳ ゴシック" pitchFamily="49" charset="-128"/>
              <a:ea typeface="ＭＳ ゴシック" pitchFamily="49" charset="-128"/>
            </a:endParaRPr>
          </a:p>
          <a:p>
            <a:r>
              <a:rPr lang="ja-JP" altLang="en-US" sz="1050" dirty="0" smtClean="0">
                <a:latin typeface="ＭＳ ゴシック" pitchFamily="49" charset="-128"/>
                <a:ea typeface="ＭＳ ゴシック" pitchFamily="49" charset="-128"/>
              </a:rPr>
              <a:t>（出典）喫煙と健康問題に関する検討会編</a:t>
            </a:r>
            <a:r>
              <a:rPr lang="en-US" altLang="ja-JP" sz="1050" dirty="0" smtClean="0">
                <a:latin typeface="ＭＳ ゴシック" pitchFamily="49" charset="-128"/>
                <a:ea typeface="ＭＳ ゴシック" pitchFamily="49" charset="-128"/>
              </a:rPr>
              <a:t>. </a:t>
            </a:r>
            <a:r>
              <a:rPr lang="ja-JP" altLang="en-US" sz="1050" dirty="0" smtClean="0">
                <a:latin typeface="ＭＳ ゴシック" pitchFamily="49" charset="-128"/>
                <a:ea typeface="ＭＳ ゴシック" pitchFamily="49" charset="-128"/>
              </a:rPr>
              <a:t>たばこによる健康影響の大きさ</a:t>
            </a:r>
            <a:r>
              <a:rPr lang="en-US" altLang="ja-JP" sz="1050" dirty="0" smtClean="0">
                <a:latin typeface="ＭＳ ゴシック" pitchFamily="49" charset="-128"/>
                <a:ea typeface="ＭＳ ゴシック" pitchFamily="49" charset="-128"/>
              </a:rPr>
              <a:t>: </a:t>
            </a:r>
            <a:r>
              <a:rPr lang="ja-JP" altLang="en-US" sz="1050" dirty="0" smtClean="0">
                <a:latin typeface="ＭＳ ゴシック" pitchFamily="49" charset="-128"/>
                <a:ea typeface="ＭＳ ゴシック" pitchFamily="49" charset="-128"/>
              </a:rPr>
              <a:t>新版喫煙と健康</a:t>
            </a:r>
            <a:r>
              <a:rPr lang="en-US" altLang="ja-JP" sz="1050" dirty="0" smtClean="0">
                <a:latin typeface="ＭＳ ゴシック" pitchFamily="49" charset="-128"/>
                <a:ea typeface="ＭＳ ゴシック" pitchFamily="49" charset="-128"/>
              </a:rPr>
              <a:t>. 79, 2002.</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latin typeface="ＭＳ ゴシック" pitchFamily="49" charset="-128"/>
                <a:ea typeface="ＭＳ ゴシック" pitchFamily="49" charset="-128"/>
              </a:rPr>
              <a:t>日本内科学会旧認定内科専門医会タバコ対策推進委員会制作／喫煙と健康に関するスライド集より</a:t>
            </a: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4</a:t>
            </a:fld>
            <a:endParaRPr kumimoji="1" lang="ja-JP" altLang="en-US"/>
          </a:p>
        </p:txBody>
      </p:sp>
    </p:spTree>
    <p:extLst>
      <p:ext uri="{BB962C8B-B14F-4D97-AF65-F5344CB8AC3E}">
        <p14:creationId xmlns:p14="http://schemas.microsoft.com/office/powerpoint/2010/main" val="335817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641350" y="914400"/>
            <a:ext cx="5573713" cy="3135313"/>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046350" y="4352637"/>
            <a:ext cx="4770904" cy="1075679"/>
          </a:xfrm>
          <a:prstGeom prst="rect">
            <a:avLst/>
          </a:prstGeom>
          <a:noFill/>
          <a:ln>
            <a:miter lim="800000"/>
            <a:headEnd/>
            <a:tailEnd/>
          </a:ln>
        </p:spPr>
        <p:txBody>
          <a:bodyPr lIns="0" tIns="0" rIns="0" bIns="0">
            <a:spAutoFit/>
          </a:bodyPr>
          <a:lstStyle/>
          <a:p>
            <a:pPr marL="193749" indent="-193749">
              <a:lnSpc>
                <a:spcPct val="97000"/>
              </a:lnSpc>
              <a:spcBef>
                <a:spcPct val="0"/>
              </a:spcBef>
              <a:buSzPct val="45000"/>
              <a:tabLst>
                <a:tab pos="649628" algn="l"/>
                <a:tab pos="1299256" algn="l"/>
                <a:tab pos="1948884" algn="l"/>
                <a:tab pos="2598511" algn="l"/>
                <a:tab pos="3248139" algn="l"/>
                <a:tab pos="3897767" algn="l"/>
                <a:tab pos="4547395" algn="l"/>
              </a:tabLst>
            </a:pPr>
            <a:r>
              <a:rPr lang="en-GB" smtClean="0">
                <a:latin typeface="Arial" charset="0"/>
                <a:ea typeface="Gothic" charset="0"/>
                <a:cs typeface="Gothic" charset="0"/>
              </a:rPr>
              <a:t>Figure 1 Loss of a Decade of Life Expectancy from Smoking Cigarettes throughout Adulthood. Shown are probabilities of survival from 30 or 35 years of age (current smokers vs. persons who never smoked, linked by dots representing 1 year each) among U.K. men11 and women,12 U.S. men and women,13 Japanese men,15and Indian men.16</a:t>
            </a:r>
            <a:endParaRPr lang="en-GB" dirty="0">
              <a:latin typeface="Arial" charset="0"/>
              <a:ea typeface="Gothic" charset="0"/>
              <a:cs typeface="Gothic" charset="0"/>
            </a:endParaRPr>
          </a:p>
        </p:txBody>
      </p:sp>
    </p:spTree>
    <p:extLst>
      <p:ext uri="{BB962C8B-B14F-4D97-AF65-F5344CB8AC3E}">
        <p14:creationId xmlns:p14="http://schemas.microsoft.com/office/powerpoint/2010/main" val="3591958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喫煙は虚血性心疾患および心筋梗塞の危険因子です。</a:t>
            </a:r>
            <a:endParaRPr kumimoji="1" lang="en-US" altLang="ja-JP" sz="1050"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（出典）</a:t>
            </a:r>
            <a:r>
              <a:rPr kumimoji="1" lang="en-US" altLang="ja-JP" sz="1050" dirty="0" smtClean="0">
                <a:latin typeface="ＭＳ ゴシック" pitchFamily="49" charset="-128"/>
                <a:ea typeface="ＭＳ ゴシック" pitchFamily="49" charset="-128"/>
              </a:rPr>
              <a:t>Baba S, </a:t>
            </a:r>
            <a:r>
              <a:rPr kumimoji="1" lang="en-US" altLang="ja-JP" sz="1050" dirty="0" err="1" smtClean="0">
                <a:latin typeface="ＭＳ ゴシック" pitchFamily="49" charset="-128"/>
                <a:ea typeface="ＭＳ ゴシック" pitchFamily="49" charset="-128"/>
              </a:rPr>
              <a:t>Iso</a:t>
            </a:r>
            <a:r>
              <a:rPr kumimoji="1" lang="en-US" altLang="ja-JP" sz="1050" dirty="0" smtClean="0">
                <a:latin typeface="ＭＳ ゴシック" pitchFamily="49" charset="-128"/>
                <a:ea typeface="ＭＳ ゴシック" pitchFamily="49" charset="-128"/>
              </a:rPr>
              <a:t> H, </a:t>
            </a:r>
            <a:r>
              <a:rPr kumimoji="1" lang="en-US" altLang="ja-JP" sz="1050" dirty="0" err="1" smtClean="0">
                <a:latin typeface="ＭＳ ゴシック" pitchFamily="49" charset="-128"/>
                <a:ea typeface="ＭＳ ゴシック" pitchFamily="49" charset="-128"/>
              </a:rPr>
              <a:t>Mannami</a:t>
            </a:r>
            <a:r>
              <a:rPr kumimoji="1" lang="en-US" altLang="ja-JP" sz="1050" dirty="0" smtClean="0">
                <a:latin typeface="ＭＳ ゴシック" pitchFamily="49" charset="-128"/>
                <a:ea typeface="ＭＳ ゴシック" pitchFamily="49" charset="-128"/>
              </a:rPr>
              <a:t> T, Sasaki S, Okada K, </a:t>
            </a:r>
            <a:r>
              <a:rPr kumimoji="1" lang="en-US" altLang="ja-JP" sz="1050" dirty="0" err="1" smtClean="0">
                <a:latin typeface="ＭＳ ゴシック" pitchFamily="49" charset="-128"/>
                <a:ea typeface="ＭＳ ゴシック" pitchFamily="49" charset="-128"/>
              </a:rPr>
              <a:t>Konishi</a:t>
            </a:r>
            <a:r>
              <a:rPr kumimoji="1" lang="en-US" altLang="ja-JP" sz="1050" dirty="0" smtClean="0">
                <a:latin typeface="ＭＳ ゴシック" pitchFamily="49" charset="-128"/>
                <a:ea typeface="ＭＳ ゴシック" pitchFamily="49" charset="-128"/>
              </a:rPr>
              <a:t> M; </a:t>
            </a:r>
            <a:r>
              <a:rPr kumimoji="1" lang="en-US" altLang="ja-JP" sz="1050" dirty="0" err="1" smtClean="0">
                <a:latin typeface="ＭＳ ゴシック" pitchFamily="49" charset="-128"/>
                <a:ea typeface="ＭＳ ゴシック" pitchFamily="49" charset="-128"/>
              </a:rPr>
              <a:t>Shoichiro</a:t>
            </a:r>
            <a:r>
              <a:rPr kumimoji="1" lang="en-US" altLang="ja-JP" sz="1050" dirty="0" smtClean="0">
                <a:latin typeface="ＭＳ ゴシック" pitchFamily="49" charset="-128"/>
                <a:ea typeface="ＭＳ ゴシック" pitchFamily="49" charset="-128"/>
              </a:rPr>
              <a:t> </a:t>
            </a:r>
            <a:r>
              <a:rPr kumimoji="1" lang="en-US" altLang="ja-JP" sz="1050" dirty="0" err="1" smtClean="0">
                <a:latin typeface="ＭＳ ゴシック" pitchFamily="49" charset="-128"/>
                <a:ea typeface="ＭＳ ゴシック" pitchFamily="49" charset="-128"/>
              </a:rPr>
              <a:t>Tsugane</a:t>
            </a:r>
            <a:r>
              <a:rPr kumimoji="1" lang="en-US" altLang="ja-JP" sz="1050" dirty="0" smtClean="0">
                <a:latin typeface="ＭＳ ゴシック" pitchFamily="49" charset="-128"/>
                <a:ea typeface="ＭＳ ゴシック" pitchFamily="49" charset="-128"/>
              </a:rPr>
              <a:t>; JPHC Study Group. Cigarette smoking and risk of coronary heart disease incidence among middle-aged Japanese men and women: the JPHC Study Cohort I. </a:t>
            </a:r>
            <a:r>
              <a:rPr kumimoji="1" lang="en-US" altLang="ja-JP" sz="1050" dirty="0" err="1" smtClean="0">
                <a:latin typeface="ＭＳ ゴシック" pitchFamily="49" charset="-128"/>
                <a:ea typeface="ＭＳ ゴシック" pitchFamily="49" charset="-128"/>
              </a:rPr>
              <a:t>Eur</a:t>
            </a:r>
            <a:r>
              <a:rPr kumimoji="1" lang="en-US" altLang="ja-JP" sz="1050" dirty="0" smtClean="0">
                <a:latin typeface="ＭＳ ゴシック" pitchFamily="49" charset="-128"/>
                <a:ea typeface="ＭＳ ゴシック" pitchFamily="49" charset="-128"/>
              </a:rPr>
              <a:t> J </a:t>
            </a:r>
            <a:r>
              <a:rPr kumimoji="1" lang="en-US" altLang="ja-JP" sz="1050" dirty="0" err="1" smtClean="0">
                <a:latin typeface="ＭＳ ゴシック" pitchFamily="49" charset="-128"/>
                <a:ea typeface="ＭＳ ゴシック" pitchFamily="49" charset="-128"/>
              </a:rPr>
              <a:t>Cardiovasc</a:t>
            </a:r>
            <a:r>
              <a:rPr kumimoji="1" lang="en-US" altLang="ja-JP" sz="1050" dirty="0" smtClean="0">
                <a:latin typeface="ＭＳ ゴシック" pitchFamily="49" charset="-128"/>
                <a:ea typeface="ＭＳ ゴシック" pitchFamily="49" charset="-128"/>
              </a:rPr>
              <a:t> </a:t>
            </a:r>
            <a:r>
              <a:rPr kumimoji="1" lang="en-US" altLang="ja-JP" sz="1050" dirty="0" err="1" smtClean="0">
                <a:latin typeface="ＭＳ ゴシック" pitchFamily="49" charset="-128"/>
                <a:ea typeface="ＭＳ ゴシック" pitchFamily="49" charset="-128"/>
              </a:rPr>
              <a:t>Prev</a:t>
            </a:r>
            <a:r>
              <a:rPr kumimoji="1" lang="en-US" altLang="ja-JP" sz="1050" dirty="0" smtClean="0">
                <a:latin typeface="ＭＳ ゴシック" pitchFamily="49" charset="-128"/>
                <a:ea typeface="ＭＳ ゴシック" pitchFamily="49" charset="-128"/>
              </a:rPr>
              <a:t> </a:t>
            </a:r>
            <a:r>
              <a:rPr kumimoji="1" lang="en-US" altLang="ja-JP" sz="1050" dirty="0" err="1" smtClean="0">
                <a:latin typeface="ＭＳ ゴシック" pitchFamily="49" charset="-128"/>
                <a:ea typeface="ＭＳ ゴシック" pitchFamily="49" charset="-128"/>
              </a:rPr>
              <a:t>Rehabil</a:t>
            </a:r>
            <a:r>
              <a:rPr kumimoji="1" lang="en-US" altLang="ja-JP" sz="1050" dirty="0" smtClean="0">
                <a:latin typeface="ＭＳ ゴシック" pitchFamily="49" charset="-128"/>
                <a:ea typeface="ＭＳ ゴシック" pitchFamily="49" charset="-128"/>
              </a:rPr>
              <a:t> 13;</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207-213, 2006.</a:t>
            </a: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9</a:t>
            </a:fld>
            <a:endParaRPr kumimoji="1" lang="ja-JP" altLang="en-US"/>
          </a:p>
        </p:txBody>
      </p:sp>
    </p:spTree>
    <p:extLst>
      <p:ext uri="{BB962C8B-B14F-4D97-AF65-F5344CB8AC3E}">
        <p14:creationId xmlns:p14="http://schemas.microsoft.com/office/powerpoint/2010/main" val="1117462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751BEA-CAD5-384B-A586-4CEC325B4C72}" type="slidenum">
              <a:rPr lang="en-US" altLang="ja-JP"/>
              <a:pPr/>
              <a:t>10</a:t>
            </a:fld>
            <a:endParaRPr lang="en-US" altLang="ja-JP"/>
          </a:p>
        </p:txBody>
      </p:sp>
      <p:sp>
        <p:nvSpPr>
          <p:cNvPr id="2488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48835"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3453945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i="0" u="none" strike="noStrike" kern="1200" baseline="0" dirty="0" smtClean="0">
                <a:solidFill>
                  <a:schemeClr val="tx1"/>
                </a:solidFill>
                <a:latin typeface="Arial" charset="0"/>
                <a:ea typeface="ＭＳ Ｐゴシック" charset="0"/>
                <a:cs typeface="ＭＳ Ｐゴシック" charset="0"/>
              </a:rPr>
              <a:t>(A) </a:t>
            </a:r>
            <a:r>
              <a:rPr kumimoji="1" lang="en-US" altLang="ja-JP" sz="1200" b="0" i="0" u="none" strike="noStrike" kern="1200" baseline="0" dirty="0" smtClean="0">
                <a:solidFill>
                  <a:schemeClr val="tx1"/>
                </a:solidFill>
                <a:latin typeface="Arial" charset="0"/>
                <a:ea typeface="ＭＳ Ｐゴシック" charset="0"/>
                <a:cs typeface="ＭＳ Ｐゴシック" charset="0"/>
              </a:rPr>
              <a:t>After adjusting for confounding variables, baseline smoking status (current smoker vs. ex-smoker vs. nonsmoker) appeared to have no impact on major adverse cardiac</a:t>
            </a:r>
          </a:p>
          <a:p>
            <a:r>
              <a:rPr kumimoji="1" lang="en-US" altLang="ja-JP" sz="1200" b="0" i="0" u="none" strike="noStrike" kern="1200" baseline="0" dirty="0" smtClean="0">
                <a:solidFill>
                  <a:schemeClr val="tx1"/>
                </a:solidFill>
                <a:latin typeface="Arial" charset="0"/>
                <a:ea typeface="ＭＳ Ｐゴシック" charset="0"/>
                <a:cs typeface="ＭＳ Ｐゴシック" charset="0"/>
              </a:rPr>
              <a:t>and cerebrovascular events (MACCE) (defined as a combination of death/myocardial infarction [MI]/stroke and target lesion revascularization), but current smokers had</a:t>
            </a:r>
          </a:p>
          <a:p>
            <a:r>
              <a:rPr kumimoji="1" lang="en-US" altLang="ja-JP" sz="1200" b="0" i="0" u="none" strike="noStrike" kern="1200" baseline="0" dirty="0" smtClean="0">
                <a:solidFill>
                  <a:schemeClr val="tx1"/>
                </a:solidFill>
                <a:latin typeface="Arial" charset="0"/>
                <a:ea typeface="ＭＳ Ｐゴシック" charset="0"/>
                <a:cs typeface="ＭＳ Ｐゴシック" charset="0"/>
              </a:rPr>
              <a:t>significantly higher rate of death/MI/stroke (the primary endpoint) at 5-year follow-up. </a:t>
            </a:r>
            <a:r>
              <a:rPr kumimoji="1" lang="en-US" altLang="ja-JP" sz="1200" b="1" i="0" u="none" strike="noStrike" kern="1200" baseline="0" dirty="0" smtClean="0">
                <a:solidFill>
                  <a:schemeClr val="tx1"/>
                </a:solidFill>
                <a:latin typeface="Arial" charset="0"/>
                <a:ea typeface="ＭＳ Ｐゴシック" charset="0"/>
                <a:cs typeface="ＭＳ Ｐゴシック" charset="0"/>
              </a:rPr>
              <a:t>(B) </a:t>
            </a:r>
            <a:r>
              <a:rPr kumimoji="1" lang="en-US" altLang="ja-JP" sz="1200" b="0" i="0" u="none" strike="noStrike" kern="1200" baseline="0" dirty="0" smtClean="0">
                <a:solidFill>
                  <a:schemeClr val="tx1"/>
                </a:solidFill>
                <a:latin typeface="Arial" charset="0"/>
                <a:ea typeface="ＭＳ Ｐゴシック" charset="0"/>
                <a:cs typeface="ＭＳ Ｐゴシック" charset="0"/>
              </a:rPr>
              <a:t>Analyzing the data for those smoking or not smoking at baseline yielded</a:t>
            </a:r>
          </a:p>
          <a:p>
            <a:r>
              <a:rPr kumimoji="1" lang="en-US" altLang="ja-JP" sz="1200" b="0" i="0" u="none" strike="noStrike" kern="1200" baseline="0" smtClean="0">
                <a:solidFill>
                  <a:schemeClr val="tx1"/>
                </a:solidFill>
                <a:latin typeface="Arial" charset="0"/>
                <a:ea typeface="ＭＳ Ｐゴシック" charset="0"/>
                <a:cs typeface="ＭＳ Ｐゴシック" charset="0"/>
              </a:rPr>
              <a:t>similar results.</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910A72A-06B2-7E46-90CD-3E2A7279E2D7}" type="slidenum">
              <a:rPr lang="en-US" altLang="ja-JP" smtClean="0"/>
              <a:pPr>
                <a:defRPr/>
              </a:pPr>
              <a:t>12</a:t>
            </a:fld>
            <a:endParaRPr lang="en-US" altLang="ja-JP"/>
          </a:p>
        </p:txBody>
      </p:sp>
    </p:spTree>
    <p:extLst>
      <p:ext uri="{BB962C8B-B14F-4D97-AF65-F5344CB8AC3E}">
        <p14:creationId xmlns:p14="http://schemas.microsoft.com/office/powerpoint/2010/main" val="3719673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5758D1-EC5F-CA4E-B6B2-0CE9620755E2}" type="slidenum">
              <a:rPr lang="en-US" altLang="ja-JP"/>
              <a:pPr/>
              <a:t>13</a:t>
            </a:fld>
            <a:endParaRPr lang="en-US" altLang="ja-JP"/>
          </a:p>
        </p:txBody>
      </p:sp>
      <p:sp>
        <p:nvSpPr>
          <p:cNvPr id="19251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92515"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2501702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7"/>
          <p:cNvSpPr>
            <a:spLocks noGrp="1" noChangeArrowheads="1"/>
          </p:cNvSpPr>
          <p:nvPr>
            <p:ph type="sldNum" sz="quarter" idx="5"/>
          </p:nvPr>
        </p:nvSpPr>
        <p:spPr>
          <a:noFill/>
        </p:spPr>
        <p:txBody>
          <a:bodyPr/>
          <a:lstStyle>
            <a:lvl1pPr>
              <a:defRPr kumimoji="1" sz="1600" b="1">
                <a:solidFill>
                  <a:schemeClr val="tx1"/>
                </a:solidFill>
                <a:latin typeface="Arial" charset="0"/>
                <a:ea typeface="ＭＳ Ｐゴシック" charset="0"/>
                <a:cs typeface="ＭＳ Ｐゴシック" charset="0"/>
              </a:defRPr>
            </a:lvl1pPr>
            <a:lvl2pPr marL="742950" indent="-285750">
              <a:defRPr kumimoji="1" sz="1600" b="1">
                <a:solidFill>
                  <a:schemeClr val="tx1"/>
                </a:solidFill>
                <a:latin typeface="Arial" charset="0"/>
                <a:ea typeface="ＭＳ Ｐゴシック" charset="0"/>
              </a:defRPr>
            </a:lvl2pPr>
            <a:lvl3pPr marL="1143000" indent="-228600">
              <a:defRPr kumimoji="1" sz="1600" b="1">
                <a:solidFill>
                  <a:schemeClr val="tx1"/>
                </a:solidFill>
                <a:latin typeface="Arial" charset="0"/>
                <a:ea typeface="ＭＳ Ｐゴシック" charset="0"/>
              </a:defRPr>
            </a:lvl3pPr>
            <a:lvl4pPr marL="1600200" indent="-228600">
              <a:defRPr kumimoji="1" sz="1600" b="1">
                <a:solidFill>
                  <a:schemeClr val="tx1"/>
                </a:solidFill>
                <a:latin typeface="Arial" charset="0"/>
                <a:ea typeface="ＭＳ Ｐゴシック" charset="0"/>
              </a:defRPr>
            </a:lvl4pPr>
            <a:lvl5pPr marL="2057400" indent="-228600">
              <a:defRPr kumimoji="1" sz="1600" b="1">
                <a:solidFill>
                  <a:schemeClr val="tx1"/>
                </a:solidFill>
                <a:latin typeface="Arial" charset="0"/>
                <a:ea typeface="ＭＳ Ｐゴシック" charset="0"/>
              </a:defRPr>
            </a:lvl5pPr>
            <a:lvl6pPr marL="2514600" indent="-228600" fontAlgn="base">
              <a:spcBef>
                <a:spcPct val="0"/>
              </a:spcBef>
              <a:spcAft>
                <a:spcPct val="0"/>
              </a:spcAft>
              <a:defRPr kumimoji="1" sz="1600" b="1">
                <a:solidFill>
                  <a:schemeClr val="tx1"/>
                </a:solidFill>
                <a:latin typeface="Arial" charset="0"/>
                <a:ea typeface="ＭＳ Ｐゴシック" charset="0"/>
              </a:defRPr>
            </a:lvl6pPr>
            <a:lvl7pPr marL="2971800" indent="-228600" fontAlgn="base">
              <a:spcBef>
                <a:spcPct val="0"/>
              </a:spcBef>
              <a:spcAft>
                <a:spcPct val="0"/>
              </a:spcAft>
              <a:defRPr kumimoji="1" sz="1600" b="1">
                <a:solidFill>
                  <a:schemeClr val="tx1"/>
                </a:solidFill>
                <a:latin typeface="Arial" charset="0"/>
                <a:ea typeface="ＭＳ Ｐゴシック" charset="0"/>
              </a:defRPr>
            </a:lvl7pPr>
            <a:lvl8pPr marL="3429000" indent="-228600" fontAlgn="base">
              <a:spcBef>
                <a:spcPct val="0"/>
              </a:spcBef>
              <a:spcAft>
                <a:spcPct val="0"/>
              </a:spcAft>
              <a:defRPr kumimoji="1" sz="1600" b="1">
                <a:solidFill>
                  <a:schemeClr val="tx1"/>
                </a:solidFill>
                <a:latin typeface="Arial" charset="0"/>
                <a:ea typeface="ＭＳ Ｐゴシック" charset="0"/>
              </a:defRPr>
            </a:lvl8pPr>
            <a:lvl9pPr marL="3886200" indent="-228600" fontAlgn="base">
              <a:spcBef>
                <a:spcPct val="0"/>
              </a:spcBef>
              <a:spcAft>
                <a:spcPct val="0"/>
              </a:spcAft>
              <a:defRPr kumimoji="1" sz="1600" b="1">
                <a:solidFill>
                  <a:schemeClr val="tx1"/>
                </a:solidFill>
                <a:latin typeface="Arial" charset="0"/>
                <a:ea typeface="ＭＳ Ｐゴシック" charset="0"/>
              </a:defRPr>
            </a:lvl9pPr>
          </a:lstStyle>
          <a:p>
            <a:fld id="{17CE824A-DA29-9C42-B915-FD9EBC2DADCF}" type="slidenum">
              <a:rPr lang="en-US" altLang="ja-JP" sz="1200" b="0"/>
              <a:pPr/>
              <a:t>14</a:t>
            </a:fld>
            <a:endParaRPr lang="en-US" altLang="ja-JP" sz="1200" b="0"/>
          </a:p>
        </p:txBody>
      </p:sp>
      <p:sp>
        <p:nvSpPr>
          <p:cNvPr id="73730"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270339"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ja-JP" altLang="en-US"/>
          </a:p>
        </p:txBody>
      </p:sp>
    </p:spTree>
    <p:extLst>
      <p:ext uri="{BB962C8B-B14F-4D97-AF65-F5344CB8AC3E}">
        <p14:creationId xmlns:p14="http://schemas.microsoft.com/office/powerpoint/2010/main" val="23921132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haigan.gr.jp/"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haigan.gr.jp/"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haigan.gr.jp/"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pPr>
              <a:defRPr/>
            </a:pPr>
            <a:fld id="{1AE8E793-B077-413E-9983-061A13528A4F}" type="datetimeFigureOut">
              <a:rPr lang="en-US" altLang="ja-JP" smtClean="0"/>
              <a:pPr>
                <a:defRPr/>
              </a:pPr>
              <a:t>3/29/2016</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7509C09B-6D04-440A-B91F-7341E3C6CAB1}" type="slidenum">
              <a:rPr lang="en-US" altLang="ja-JP" smtClean="0"/>
              <a:pPr>
                <a:defRPr/>
              </a:pPr>
              <a:t>‹#›</a:t>
            </a:fld>
            <a:endParaRPr lang="en-US" altLang="ja-JP"/>
          </a:p>
        </p:txBody>
      </p:sp>
      <p:grpSp>
        <p:nvGrpSpPr>
          <p:cNvPr id="18" name="グループ化 17"/>
          <p:cNvGrpSpPr/>
          <p:nvPr userDrawn="1"/>
        </p:nvGrpSpPr>
        <p:grpSpPr>
          <a:xfrm>
            <a:off x="6445046" y="5338914"/>
            <a:ext cx="5621544" cy="1356094"/>
            <a:chOff x="6445046" y="5338914"/>
            <a:chExt cx="5621544" cy="1356094"/>
          </a:xfrm>
        </p:grpSpPr>
        <p:sp>
          <p:nvSpPr>
            <p:cNvPr id="28" name="テキスト ボックス 27"/>
            <p:cNvSpPr txBox="1"/>
            <p:nvPr userDrawn="1"/>
          </p:nvSpPr>
          <p:spPr>
            <a:xfrm>
              <a:off x="6445046" y="6294898"/>
              <a:ext cx="3848510" cy="40011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ja-JP" altLang="ja-JP" sz="2000" b="1" kern="1200" dirty="0" smtClean="0">
                  <a:solidFill>
                    <a:schemeClr val="tx1"/>
                  </a:solidFill>
                  <a:effectLst/>
                  <a:latin typeface="+mn-lt"/>
                  <a:ea typeface="+mn-ea"/>
                  <a:cs typeface="+mn-cs"/>
                </a:rPr>
                <a:t>山口県医師会　禁煙推進委員会</a:t>
              </a:r>
              <a:endParaRPr kumimoji="1" lang="ja-JP" altLang="en-US" sz="2000" b="1" dirty="0"/>
            </a:p>
          </p:txBody>
        </p:sp>
        <p:pic>
          <p:nvPicPr>
            <p:cNvPr id="30" name="図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7202" y="5338914"/>
              <a:ext cx="1879388" cy="1351641"/>
            </a:xfrm>
            <a:prstGeom prst="rect">
              <a:avLst/>
            </a:prstGeom>
          </p:spPr>
        </p:pic>
      </p:grpSp>
    </p:spTree>
    <p:extLst>
      <p:ext uri="{BB962C8B-B14F-4D97-AF65-F5344CB8AC3E}">
        <p14:creationId xmlns:p14="http://schemas.microsoft.com/office/powerpoint/2010/main" val="549614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a:defRPr/>
            </a:pPr>
            <a:fld id="{CC297741-D3C9-49BE-BDA2-FE5DB1120DD5}" type="datetimeFigureOut">
              <a:rPr lang="en-US" altLang="ja-JP" smtClean="0"/>
              <a:pPr>
                <a:defRPr/>
              </a:pPr>
              <a:t>3/29/2016</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CEFE1BBC-953B-4E25-8199-EBD3C6048C95}" type="slidenum">
              <a:rPr lang="en-US" altLang="ja-JP" smtClean="0"/>
              <a:pPr>
                <a:defRPr/>
              </a:pPr>
              <a:t>‹#›</a:t>
            </a:fld>
            <a:endParaRPr lang="en-US" altLang="ja-JP"/>
          </a:p>
        </p:txBody>
      </p:sp>
    </p:spTree>
    <p:extLst>
      <p:ext uri="{BB962C8B-B14F-4D97-AF65-F5344CB8AC3E}">
        <p14:creationId xmlns:p14="http://schemas.microsoft.com/office/powerpoint/2010/main" val="3656996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a:defRPr/>
            </a:pPr>
            <a:fld id="{156C81D4-F8E0-47DC-8145-32BE1AA1176C}" type="datetimeFigureOut">
              <a:rPr lang="en-US" altLang="ja-JP" smtClean="0"/>
              <a:pPr>
                <a:defRPr/>
              </a:pPr>
              <a:t>3/29/2016</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2B4B3A8E-E9D2-4108-81BE-3E1F3F304D8A}" type="slidenum">
              <a:rPr lang="en-US" altLang="ja-JP" smtClean="0"/>
              <a:pPr>
                <a:defRPr/>
              </a:pPr>
              <a:t>‹#›</a:t>
            </a:fld>
            <a:endParaRPr lang="en-US" altLang="ja-JP"/>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8691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a:defRPr/>
            </a:pPr>
            <a:fld id="{F64BB8A2-2AD2-4C02-918C-F395EDC399F2}" type="datetimeFigureOut">
              <a:rPr lang="en-US" altLang="ja-JP" smtClean="0"/>
              <a:pPr>
                <a:defRPr/>
              </a:pPr>
              <a:t>3/29/2016</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56B861D8-87EE-4CCA-A2F6-BFE1727D7404}" type="slidenum">
              <a:rPr lang="en-US" altLang="ja-JP" smtClean="0"/>
              <a:pPr>
                <a:defRPr/>
              </a:pPr>
              <a:t>‹#›</a:t>
            </a:fld>
            <a:endParaRPr lang="en-US" altLang="ja-JP"/>
          </a:p>
        </p:txBody>
      </p:sp>
    </p:spTree>
    <p:extLst>
      <p:ext uri="{BB962C8B-B14F-4D97-AF65-F5344CB8AC3E}">
        <p14:creationId xmlns:p14="http://schemas.microsoft.com/office/powerpoint/2010/main" val="2621026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a:defRPr/>
            </a:pPr>
            <a:fld id="{5E382422-17BC-4989-8499-EDE82826379E}" type="datetimeFigureOut">
              <a:rPr lang="en-US" altLang="ja-JP" smtClean="0"/>
              <a:pPr>
                <a:defRPr/>
              </a:pPr>
              <a:t>3/29/2016</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F24901DC-E092-470C-840A-7FA858A46C52}" type="slidenum">
              <a:rPr lang="en-US" altLang="ja-JP" smtClean="0"/>
              <a:pPr>
                <a:defRPr/>
              </a:pPr>
              <a:t>‹#›</a:t>
            </a:fld>
            <a:endParaRPr lang="en-US" altLang="ja-JP"/>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85449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a:defRPr/>
            </a:pPr>
            <a:fld id="{B3FEA84E-AECF-48A1-A9B1-172A5ADCB88A}" type="datetimeFigureOut">
              <a:rPr lang="en-US" altLang="ja-JP" smtClean="0"/>
              <a:pPr>
                <a:defRPr/>
              </a:pPr>
              <a:t>3/29/2016</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3389087A-1361-41C3-8C4B-9F2001466F7B}" type="slidenum">
              <a:rPr lang="en-US" altLang="ja-JP" smtClean="0"/>
              <a:pPr>
                <a:defRPr/>
              </a:pPr>
              <a:t>‹#›</a:t>
            </a:fld>
            <a:endParaRPr lang="en-US" altLang="ja-JP"/>
          </a:p>
        </p:txBody>
      </p:sp>
    </p:spTree>
    <p:extLst>
      <p:ext uri="{BB962C8B-B14F-4D97-AF65-F5344CB8AC3E}">
        <p14:creationId xmlns:p14="http://schemas.microsoft.com/office/powerpoint/2010/main" val="409412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a:defRPr/>
            </a:pPr>
            <a:fld id="{E7022EB4-F7DE-4323-BE59-04506C0060CC}" type="datetimeFigureOut">
              <a:rPr lang="en-US" altLang="ja-JP" smtClean="0"/>
              <a:pPr>
                <a:defRPr/>
              </a:pPr>
              <a:t>3/29/2016</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01E5D066-F03A-46D8-8352-B58F6D2F4526}" type="slidenum">
              <a:rPr lang="en-US" altLang="ja-JP" smtClean="0"/>
              <a:pPr>
                <a:defRPr/>
              </a:pPr>
              <a:t>‹#›</a:t>
            </a:fld>
            <a:endParaRPr lang="en-US" altLang="ja-JP"/>
          </a:p>
        </p:txBody>
      </p:sp>
    </p:spTree>
    <p:extLst>
      <p:ext uri="{BB962C8B-B14F-4D97-AF65-F5344CB8AC3E}">
        <p14:creationId xmlns:p14="http://schemas.microsoft.com/office/powerpoint/2010/main" val="3441186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a:defRPr/>
            </a:pPr>
            <a:fld id="{66385A85-E94A-498C-AA6A-474670B88FE9}" type="datetimeFigureOut">
              <a:rPr lang="en-US" altLang="ja-JP" smtClean="0"/>
              <a:pPr>
                <a:defRPr/>
              </a:pPr>
              <a:t>3/29/2016</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230D5F98-B56C-47A0-8DAA-AF099D6A35E8}" type="slidenum">
              <a:rPr lang="en-US" altLang="ja-JP" smtClean="0"/>
              <a:pPr>
                <a:defRPr/>
              </a:pPr>
              <a:t>‹#›</a:t>
            </a:fld>
            <a:endParaRPr lang="en-US" altLang="ja-JP"/>
          </a:p>
        </p:txBody>
      </p:sp>
    </p:spTree>
    <p:extLst>
      <p:ext uri="{BB962C8B-B14F-4D97-AF65-F5344CB8AC3E}">
        <p14:creationId xmlns:p14="http://schemas.microsoft.com/office/powerpoint/2010/main" val="1858265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pic>
        <p:nvPicPr>
          <p:cNvPr id="3" name="Picture 2" descr="特定非営利活動法人日本肺癌学会">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567" y="6370638"/>
            <a:ext cx="2508251"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914400" y="2130426"/>
            <a:ext cx="10363200" cy="1470025"/>
          </a:xfrm>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471221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pic>
        <p:nvPicPr>
          <p:cNvPr id="3" name="Picture 2" descr="特定非営利活動法人日本肺癌学会">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567" y="6370638"/>
            <a:ext cx="2508251"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914400" y="2130426"/>
            <a:ext cx="10363200" cy="1470025"/>
          </a:xfrm>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1640809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smtClean="0"/>
              <a:t>マスター タイトルの書式設定</a:t>
            </a:r>
            <a:endParaRPr kumimoji="1" lang="ja-JP" altLang="en-US"/>
          </a:p>
        </p:txBody>
      </p:sp>
      <p:pic>
        <p:nvPicPr>
          <p:cNvPr id="7" name="Picture 2" descr="特定非営利活動法人日本肺癌学会">
            <a:hlinkClick r:id="rId2"/>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328" y="6371088"/>
            <a:ext cx="2508501" cy="44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2197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a:defRPr/>
            </a:pPr>
            <a:fld id="{FBBEAFE0-8D20-430F-9881-9D52DF6A3E25}" type="datetimeFigureOut">
              <a:rPr lang="en-US" altLang="ja-JP" smtClean="0"/>
              <a:pPr>
                <a:defRPr/>
              </a:pPr>
              <a:t>3/29/2016</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7B9C96A2-4ADA-4880-A30B-BC73CC6E9A3F}" type="slidenum">
              <a:rPr lang="en-US" altLang="ja-JP" smtClean="0"/>
              <a:pPr>
                <a:defRPr/>
              </a:pPr>
              <a:t>‹#›</a:t>
            </a:fld>
            <a:endParaRPr lang="en-US" altLang="ja-JP"/>
          </a:p>
        </p:txBody>
      </p:sp>
    </p:spTree>
    <p:extLst>
      <p:ext uri="{BB962C8B-B14F-4D97-AF65-F5344CB8AC3E}">
        <p14:creationId xmlns:p14="http://schemas.microsoft.com/office/powerpoint/2010/main" val="2995416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a:defRPr/>
            </a:pPr>
            <a:fld id="{50FCF966-2C92-46DA-8A34-FC0CA97F557A}" type="datetimeFigureOut">
              <a:rPr lang="en-US" altLang="ja-JP" smtClean="0"/>
              <a:pPr>
                <a:defRPr/>
              </a:pPr>
              <a:t>3/29/2016</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DF3C79ED-2CFF-48FD-8789-446935440F9F}" type="slidenum">
              <a:rPr lang="en-US" altLang="ja-JP" smtClean="0"/>
              <a:pPr>
                <a:defRPr/>
              </a:pPr>
              <a:t>‹#›</a:t>
            </a:fld>
            <a:endParaRPr lang="en-US" altLang="ja-JP"/>
          </a:p>
        </p:txBody>
      </p:sp>
    </p:spTree>
    <p:extLst>
      <p:ext uri="{BB962C8B-B14F-4D97-AF65-F5344CB8AC3E}">
        <p14:creationId xmlns:p14="http://schemas.microsoft.com/office/powerpoint/2010/main" val="1316372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pPr>
              <a:defRPr/>
            </a:pPr>
            <a:fld id="{A9076C74-0BA3-491B-9DDB-B7B99263423A}" type="datetimeFigureOut">
              <a:rPr lang="en-US" altLang="ja-JP" smtClean="0"/>
              <a:pPr>
                <a:defRPr/>
              </a:pPr>
              <a:t>3/29/2016</a:t>
            </a:fld>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FEB87410-3BEF-41F8-BC5A-2F79319A8638}" type="slidenum">
              <a:rPr lang="en-US" altLang="ja-JP" smtClean="0"/>
              <a:pPr>
                <a:defRPr/>
              </a:pPr>
              <a:t>‹#›</a:t>
            </a:fld>
            <a:endParaRPr lang="en-US" altLang="ja-JP"/>
          </a:p>
        </p:txBody>
      </p:sp>
    </p:spTree>
    <p:extLst>
      <p:ext uri="{BB962C8B-B14F-4D97-AF65-F5344CB8AC3E}">
        <p14:creationId xmlns:p14="http://schemas.microsoft.com/office/powerpoint/2010/main" val="554330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pPr>
              <a:defRPr/>
            </a:pPr>
            <a:fld id="{9D89E68E-51A6-41A8-BEDE-50FFFF66ECEB}" type="datetimeFigureOut">
              <a:rPr lang="en-US" altLang="ja-JP" smtClean="0"/>
              <a:pPr>
                <a:defRPr/>
              </a:pPr>
              <a:t>3/29/2016</a:t>
            </a:fld>
            <a:endParaRPr lang="en-US" altLang="ja-JP"/>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p:txBody>
          <a:bodyPr/>
          <a:lstStyle/>
          <a:p>
            <a:pPr>
              <a:defRPr/>
            </a:pPr>
            <a:fld id="{FF30F81C-514E-4CD4-8D88-0B170F7141AA}" type="slidenum">
              <a:rPr lang="en-US" altLang="ja-JP" smtClean="0"/>
              <a:pPr>
                <a:defRPr/>
              </a:pPr>
              <a:t>‹#›</a:t>
            </a:fld>
            <a:endParaRPr lang="en-US" altLang="ja-JP"/>
          </a:p>
        </p:txBody>
      </p:sp>
    </p:spTree>
    <p:extLst>
      <p:ext uri="{BB962C8B-B14F-4D97-AF65-F5344CB8AC3E}">
        <p14:creationId xmlns:p14="http://schemas.microsoft.com/office/powerpoint/2010/main" val="223855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pPr>
              <a:defRPr/>
            </a:pPr>
            <a:fld id="{B7486A5C-F88A-40F6-AB52-C16C245B0827}" type="datetimeFigureOut">
              <a:rPr lang="en-US" altLang="ja-JP" smtClean="0"/>
              <a:pPr>
                <a:defRPr/>
              </a:pPr>
              <a:t>3/29/2016</a:t>
            </a:fld>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pPr>
              <a:defRPr/>
            </a:pPr>
            <a:fld id="{94CEC74D-98E3-4A71-96D4-D08F3E1165FE}" type="slidenum">
              <a:rPr lang="en-US" altLang="ja-JP" smtClean="0"/>
              <a:pPr>
                <a:defRPr/>
              </a:pPr>
              <a:t>‹#›</a:t>
            </a:fld>
            <a:endParaRPr lang="en-US" altLang="ja-JP"/>
          </a:p>
        </p:txBody>
      </p:sp>
    </p:spTree>
    <p:extLst>
      <p:ext uri="{BB962C8B-B14F-4D97-AF65-F5344CB8AC3E}">
        <p14:creationId xmlns:p14="http://schemas.microsoft.com/office/powerpoint/2010/main" val="949323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729A1CD-83A8-4606-914A-D823031E4C15}" type="datetimeFigureOut">
              <a:rPr lang="en-US" altLang="ja-JP" smtClean="0"/>
              <a:pPr>
                <a:defRPr/>
              </a:pPr>
              <a:t>3/29/2016</a:t>
            </a:fld>
            <a:endParaRPr lang="en-US" altLang="ja-JP"/>
          </a:p>
        </p:txBody>
      </p:sp>
      <p:sp>
        <p:nvSpPr>
          <p:cNvPr id="3" name="Footer Placeholder 2"/>
          <p:cNvSpPr>
            <a:spLocks noGrp="1"/>
          </p:cNvSpPr>
          <p:nvPr>
            <p:ph type="ftr" sz="quarter" idx="11"/>
          </p:nvPr>
        </p:nvSpPr>
        <p:spPr/>
        <p:txBody>
          <a:bodyPr/>
          <a:lstStyle/>
          <a:p>
            <a:pPr>
              <a:defRPr/>
            </a:pPr>
            <a:endParaRPr lang="en-US" altLang="ja-JP"/>
          </a:p>
        </p:txBody>
      </p:sp>
      <p:sp>
        <p:nvSpPr>
          <p:cNvPr id="4" name="Slide Number Placeholder 3"/>
          <p:cNvSpPr>
            <a:spLocks noGrp="1"/>
          </p:cNvSpPr>
          <p:nvPr>
            <p:ph type="sldNum" sz="quarter" idx="12"/>
          </p:nvPr>
        </p:nvSpPr>
        <p:spPr/>
        <p:txBody>
          <a:bodyPr/>
          <a:lstStyle/>
          <a:p>
            <a:pPr>
              <a:defRPr/>
            </a:pPr>
            <a:fld id="{1AB4B906-4BFC-4997-9001-D4C99594C1BA}" type="slidenum">
              <a:rPr lang="en-US" altLang="ja-JP" smtClean="0"/>
              <a:pPr>
                <a:defRPr/>
              </a:pPr>
              <a:t>‹#›</a:t>
            </a:fld>
            <a:endParaRPr lang="en-US" altLang="ja-JP"/>
          </a:p>
        </p:txBody>
      </p:sp>
    </p:spTree>
    <p:extLst>
      <p:ext uri="{BB962C8B-B14F-4D97-AF65-F5344CB8AC3E}">
        <p14:creationId xmlns:p14="http://schemas.microsoft.com/office/powerpoint/2010/main" val="1097529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a:defRPr/>
            </a:pPr>
            <a:fld id="{6FB84C3B-B997-4D3A-9CEB-C73E09C9D445}" type="datetimeFigureOut">
              <a:rPr lang="en-US" altLang="ja-JP" smtClean="0"/>
              <a:pPr>
                <a:defRPr/>
              </a:pPr>
              <a:t>3/29/2016</a:t>
            </a:fld>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A0029C73-3AEB-480A-9ADE-02715CC97E3C}" type="slidenum">
              <a:rPr lang="en-US" altLang="ja-JP" smtClean="0"/>
              <a:pPr>
                <a:defRPr/>
              </a:pPr>
              <a:t>‹#›</a:t>
            </a:fld>
            <a:endParaRPr lang="en-US" altLang="ja-JP"/>
          </a:p>
        </p:txBody>
      </p:sp>
    </p:spTree>
    <p:extLst>
      <p:ext uri="{BB962C8B-B14F-4D97-AF65-F5344CB8AC3E}">
        <p14:creationId xmlns:p14="http://schemas.microsoft.com/office/powerpoint/2010/main" val="3467011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a:defRPr/>
            </a:pPr>
            <a:fld id="{6CCB1996-CA49-4492-A2C3-BDCC6E3DB022}" type="datetimeFigureOut">
              <a:rPr lang="en-US" altLang="ja-JP" smtClean="0"/>
              <a:pPr>
                <a:defRPr/>
              </a:pPr>
              <a:t>3/29/2016</a:t>
            </a:fld>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1A34ADCB-A8D6-4F92-B097-941F18E8DBE4}" type="slidenum">
              <a:rPr lang="en-US" altLang="ja-JP" smtClean="0"/>
              <a:pPr>
                <a:defRPr/>
              </a:pPr>
              <a:t>‹#›</a:t>
            </a:fld>
            <a:endParaRPr lang="en-US" altLang="ja-JP"/>
          </a:p>
        </p:txBody>
      </p:sp>
    </p:spTree>
    <p:extLst>
      <p:ext uri="{BB962C8B-B14F-4D97-AF65-F5344CB8AC3E}">
        <p14:creationId xmlns:p14="http://schemas.microsoft.com/office/powerpoint/2010/main" val="1200982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0271E71-FC17-4E1B-BD36-255120384D3C}" type="datetimeFigureOut">
              <a:rPr lang="en-US" altLang="ja-JP" smtClean="0"/>
              <a:pPr>
                <a:defRPr/>
              </a:pPr>
              <a:t>3/29/2016</a:t>
            </a:fld>
            <a:endParaRPr lang="en-US" altLang="ja-JP"/>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ja-JP"/>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pPr>
              <a:defRPr/>
            </a:pPr>
            <a:fld id="{8683346D-8FEF-4027-ACC9-C137B0223C76}" type="slidenum">
              <a:rPr lang="en-US" altLang="ja-JP" smtClean="0"/>
              <a:pPr>
                <a:defRPr/>
              </a:pPr>
              <a:t>‹#›</a:t>
            </a:fld>
            <a:endParaRPr lang="en-US" altLang="ja-JP"/>
          </a:p>
        </p:txBody>
      </p:sp>
      <p:grpSp>
        <p:nvGrpSpPr>
          <p:cNvPr id="18" name="グループ化 17"/>
          <p:cNvGrpSpPr/>
          <p:nvPr userDrawn="1"/>
        </p:nvGrpSpPr>
        <p:grpSpPr>
          <a:xfrm>
            <a:off x="6445046" y="5338914"/>
            <a:ext cx="5621544" cy="1356094"/>
            <a:chOff x="6445046" y="5338914"/>
            <a:chExt cx="5621544" cy="1356094"/>
          </a:xfrm>
        </p:grpSpPr>
        <p:sp>
          <p:nvSpPr>
            <p:cNvPr id="30" name="テキスト ボックス 29"/>
            <p:cNvSpPr txBox="1"/>
            <p:nvPr userDrawn="1"/>
          </p:nvSpPr>
          <p:spPr>
            <a:xfrm>
              <a:off x="6445046" y="6294898"/>
              <a:ext cx="3848510" cy="40011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ja-JP" altLang="ja-JP" sz="2000" b="1" kern="1200" dirty="0" smtClean="0">
                  <a:solidFill>
                    <a:schemeClr val="tx1"/>
                  </a:solidFill>
                  <a:effectLst/>
                  <a:latin typeface="+mn-lt"/>
                  <a:ea typeface="+mn-ea"/>
                  <a:cs typeface="+mn-cs"/>
                </a:rPr>
                <a:t>山口県医師会　禁煙推進委員会</a:t>
              </a:r>
              <a:endParaRPr kumimoji="1" lang="ja-JP" altLang="en-US" sz="2000" b="1" dirty="0"/>
            </a:p>
          </p:txBody>
        </p:sp>
        <p:pic>
          <p:nvPicPr>
            <p:cNvPr id="31" name="図 30"/>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0187202" y="5338914"/>
              <a:ext cx="1879388" cy="1351641"/>
            </a:xfrm>
            <a:prstGeom prst="rect">
              <a:avLst/>
            </a:prstGeom>
          </p:spPr>
        </p:pic>
      </p:grpSp>
    </p:spTree>
    <p:extLst>
      <p:ext uri="{BB962C8B-B14F-4D97-AF65-F5344CB8AC3E}">
        <p14:creationId xmlns:p14="http://schemas.microsoft.com/office/powerpoint/2010/main" val="1819768205"/>
      </p:ext>
    </p:extLst>
  </p:cSld>
  <p:clrMap bg1="lt1" tx1="dk1" bg2="lt2" tx2="dk2" accent1="accent1" accent2="accent2" accent3="accent3" accent4="accent4" accent5="accent5" accent6="accent6" hlink="hlink" folHlink="folHlink"/>
  <p:sldLayoutIdLst>
    <p:sldLayoutId id="2147484665" r:id="rId1"/>
    <p:sldLayoutId id="2147484666" r:id="rId2"/>
    <p:sldLayoutId id="2147484667" r:id="rId3"/>
    <p:sldLayoutId id="2147484668" r:id="rId4"/>
    <p:sldLayoutId id="2147484669" r:id="rId5"/>
    <p:sldLayoutId id="2147484670" r:id="rId6"/>
    <p:sldLayoutId id="2147484671" r:id="rId7"/>
    <p:sldLayoutId id="2147484672" r:id="rId8"/>
    <p:sldLayoutId id="2147484673" r:id="rId9"/>
    <p:sldLayoutId id="2147484674" r:id="rId10"/>
    <p:sldLayoutId id="2147484675" r:id="rId11"/>
    <p:sldLayoutId id="2147484676" r:id="rId12"/>
    <p:sldLayoutId id="2147484677" r:id="rId13"/>
    <p:sldLayoutId id="2147484678" r:id="rId14"/>
    <p:sldLayoutId id="2147484679" r:id="rId15"/>
    <p:sldLayoutId id="2147484680" r:id="rId16"/>
    <p:sldLayoutId id="2147484681" r:id="rId17"/>
    <p:sldLayoutId id="2147484684" r:id="rId18"/>
    <p:sldLayoutId id="2147484686" r:id="rId19"/>
  </p:sldLayoutIdLst>
  <p:txStyles>
    <p:titleStyle>
      <a:lvl1pPr algn="l" defTabSz="457200" rtl="0" eaLnBrk="1" latinLnBrk="0" hangingPunct="1">
        <a:spcBef>
          <a:spcPct val="0"/>
        </a:spcBef>
        <a:buNone/>
        <a:defRPr kumimoji="1" sz="3600"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2747" y="4397926"/>
            <a:ext cx="7766936" cy="1646302"/>
          </a:xfrm>
        </p:spPr>
        <p:txBody>
          <a:bodyPr/>
          <a:lstStyle/>
          <a:p>
            <a:pPr algn="l"/>
            <a:r>
              <a:rPr lang="ja-JP" altLang="en-US" dirty="0">
                <a:solidFill>
                  <a:schemeClr val="accent6">
                    <a:lumMod val="75000"/>
                  </a:schemeClr>
                </a:solidFill>
                <a:ea typeface="HGP創英角ｺﾞｼｯｸUB" pitchFamily="50" charset="-128"/>
              </a:rPr>
              <a:t>禁煙の効用</a:t>
            </a:r>
            <a:r>
              <a:rPr lang="en-US" altLang="ja-JP" dirty="0">
                <a:solidFill>
                  <a:schemeClr val="accent6">
                    <a:lumMod val="75000"/>
                  </a:schemeClr>
                </a:solidFill>
                <a:ea typeface="HGP創英角ｺﾞｼｯｸUB" pitchFamily="50" charset="-128"/>
              </a:rPr>
              <a:t/>
            </a:r>
            <a:br>
              <a:rPr lang="en-US" altLang="ja-JP" dirty="0">
                <a:solidFill>
                  <a:schemeClr val="accent6">
                    <a:lumMod val="75000"/>
                  </a:schemeClr>
                </a:solidFill>
                <a:ea typeface="HGP創英角ｺﾞｼｯｸUB" pitchFamily="50" charset="-128"/>
              </a:rPr>
            </a:br>
            <a:endParaRPr kumimoji="1" lang="ja-JP" altLang="en-US" dirty="0">
              <a:solidFill>
                <a:schemeClr val="accent6">
                  <a:lumMod val="75000"/>
                </a:schemeClr>
              </a:solidFill>
            </a:endParaRPr>
          </a:p>
        </p:txBody>
      </p:sp>
      <p:sp>
        <p:nvSpPr>
          <p:cNvPr id="5122" name="スライド番号プレースホルダ 3"/>
          <p:cNvSpPr>
            <a:spLocks noGrp="1"/>
          </p:cNvSpPr>
          <p:nvPr>
            <p:ph type="sldNum" sz="quarter" idx="12"/>
          </p:nvPr>
        </p:nvSpPr>
        <p:spPr>
          <a:noFill/>
        </p:spPr>
        <p:txBody>
          <a:bodyPr/>
          <a:lstStyle/>
          <a:p>
            <a:fld id="{243D6703-BDD9-449F-9A0A-082822EC7D48}" type="slidenum">
              <a:rPr lang="en-US" altLang="ja-JP" smtClean="0"/>
              <a:pPr/>
              <a:t>1</a:t>
            </a:fld>
            <a:endParaRPr lang="en-US" altLang="ja-JP" smtClean="0"/>
          </a:p>
        </p:txBody>
      </p:sp>
    </p:spTree>
    <p:extLst>
      <p:ext uri="{BB962C8B-B14F-4D97-AF65-F5344CB8AC3E}">
        <p14:creationId xmlns:p14="http://schemas.microsoft.com/office/powerpoint/2010/main" val="24799810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5" name="Picture 5" descr="Am Heart J 115-242 F1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047652"/>
            <a:ext cx="4419600" cy="3086100"/>
          </a:xfrm>
          <a:prstGeom prst="rect">
            <a:avLst/>
          </a:prstGeom>
          <a:noFill/>
          <a:extLst>
            <a:ext uri="{909E8E84-426E-40DD-AFC4-6F175D3DCCD1}">
              <a14:hiddenFill xmlns:a14="http://schemas.microsoft.com/office/drawing/2010/main">
                <a:solidFill>
                  <a:srgbClr val="FFFFFF"/>
                </a:solidFill>
              </a14:hiddenFill>
            </a:ext>
          </a:extLst>
        </p:spPr>
      </p:pic>
      <p:pic>
        <p:nvPicPr>
          <p:cNvPr id="240646" name="Picture 6" descr="Am Heart J 115-242 F2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023840"/>
            <a:ext cx="4114800" cy="3140075"/>
          </a:xfrm>
          <a:prstGeom prst="rect">
            <a:avLst/>
          </a:prstGeom>
          <a:noFill/>
          <a:extLst>
            <a:ext uri="{909E8E84-426E-40DD-AFC4-6F175D3DCCD1}">
              <a14:hiddenFill xmlns:a14="http://schemas.microsoft.com/office/drawing/2010/main">
                <a:solidFill>
                  <a:srgbClr val="FFFFFF"/>
                </a:solidFill>
              </a14:hiddenFill>
            </a:ext>
          </a:extLst>
        </p:spPr>
      </p:pic>
      <p:sp>
        <p:nvSpPr>
          <p:cNvPr id="240647" name="Text Box 7"/>
          <p:cNvSpPr txBox="1">
            <a:spLocks noChangeArrowheads="1"/>
          </p:cNvSpPr>
          <p:nvPr/>
        </p:nvSpPr>
        <p:spPr bwMode="auto">
          <a:xfrm>
            <a:off x="2279577" y="404665"/>
            <a:ext cx="84930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3600" b="1" dirty="0">
                <a:latin typeface="Times" charset="0"/>
              </a:rPr>
              <a:t>喫煙と虚血性心疾患（</a:t>
            </a:r>
            <a:r>
              <a:rPr lang="en-US" altLang="ja-JP" sz="3600" b="1" dirty="0">
                <a:latin typeface="ＭＳ Ｐゴシック" charset="0"/>
              </a:rPr>
              <a:t>Framingham</a:t>
            </a:r>
            <a:r>
              <a:rPr lang="ja-JP" altLang="en-US" sz="3600" b="1" dirty="0">
                <a:latin typeface="Times" charset="0"/>
              </a:rPr>
              <a:t>研究）</a:t>
            </a:r>
          </a:p>
        </p:txBody>
      </p:sp>
      <p:sp>
        <p:nvSpPr>
          <p:cNvPr id="240649" name="Rectangle 9"/>
          <p:cNvSpPr>
            <a:spLocks noChangeArrowheads="1"/>
          </p:cNvSpPr>
          <p:nvPr/>
        </p:nvSpPr>
        <p:spPr bwMode="auto">
          <a:xfrm>
            <a:off x="3505201" y="1295400"/>
            <a:ext cx="902811" cy="523220"/>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txBody>
          <a:bodyPr wrap="none">
            <a:spAutoFit/>
          </a:bodyPr>
          <a:lstStyle/>
          <a:p>
            <a:r>
              <a:rPr lang="ja-JP" altLang="en-US" sz="2800" b="1" dirty="0">
                <a:solidFill>
                  <a:srgbClr val="00B0F0"/>
                </a:solidFill>
              </a:rPr>
              <a:t>男性</a:t>
            </a:r>
          </a:p>
        </p:txBody>
      </p:sp>
      <p:sp>
        <p:nvSpPr>
          <p:cNvPr id="240650" name="Rectangle 10"/>
          <p:cNvSpPr>
            <a:spLocks noChangeArrowheads="1"/>
          </p:cNvSpPr>
          <p:nvPr/>
        </p:nvSpPr>
        <p:spPr bwMode="auto">
          <a:xfrm>
            <a:off x="7848601" y="1295400"/>
            <a:ext cx="902811" cy="523220"/>
          </a:xfrm>
          <a:prstGeom prst="rect">
            <a:avLst/>
          </a:prstGeom>
          <a:noFill/>
          <a:ln w="9525">
            <a:solidFill>
              <a:schemeClr val="accent3">
                <a:lumMod val="75000"/>
              </a:schemeClr>
            </a:solidFill>
            <a:miter lim="800000"/>
            <a:headEnd/>
            <a:tailEnd/>
          </a:ln>
          <a:extLst>
            <a:ext uri="{909E8E84-426E-40DD-AFC4-6F175D3DCCD1}">
              <a14:hiddenFill xmlns:a14="http://schemas.microsoft.com/office/drawing/2010/main">
                <a:solidFill>
                  <a:schemeClr val="accent1"/>
                </a:solidFill>
              </a14:hiddenFill>
            </a:ext>
          </a:extLst>
        </p:spPr>
        <p:txBody>
          <a:bodyPr wrap="none">
            <a:spAutoFit/>
          </a:bodyPr>
          <a:lstStyle/>
          <a:p>
            <a:r>
              <a:rPr lang="ja-JP" altLang="en-US" sz="2800" b="1" dirty="0">
                <a:solidFill>
                  <a:srgbClr val="FF0000"/>
                </a:solidFill>
              </a:rPr>
              <a:t>女性</a:t>
            </a:r>
          </a:p>
        </p:txBody>
      </p:sp>
      <p:sp>
        <p:nvSpPr>
          <p:cNvPr id="240651" name="Rectangle 11"/>
          <p:cNvSpPr>
            <a:spLocks noChangeArrowheads="1"/>
          </p:cNvSpPr>
          <p:nvPr/>
        </p:nvSpPr>
        <p:spPr bwMode="auto">
          <a:xfrm>
            <a:off x="3778250" y="2496915"/>
            <a:ext cx="10985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ja-JP" altLang="en-US">
                <a:solidFill>
                  <a:srgbClr val="E30508"/>
                </a:solidFill>
              </a:rPr>
              <a:t>非喫煙者</a:t>
            </a:r>
          </a:p>
        </p:txBody>
      </p:sp>
      <p:sp>
        <p:nvSpPr>
          <p:cNvPr id="240652" name="Rectangle 12"/>
          <p:cNvSpPr>
            <a:spLocks noChangeArrowheads="1"/>
          </p:cNvSpPr>
          <p:nvPr/>
        </p:nvSpPr>
        <p:spPr bwMode="auto">
          <a:xfrm>
            <a:off x="5226050" y="2496915"/>
            <a:ext cx="8699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ja-JP" altLang="en-US">
                <a:solidFill>
                  <a:srgbClr val="E30508"/>
                </a:solidFill>
              </a:rPr>
              <a:t>喫煙者</a:t>
            </a:r>
          </a:p>
        </p:txBody>
      </p:sp>
      <p:sp>
        <p:nvSpPr>
          <p:cNvPr id="240653" name="Rectangle 13"/>
          <p:cNvSpPr>
            <a:spLocks noChangeArrowheads="1"/>
          </p:cNvSpPr>
          <p:nvPr/>
        </p:nvSpPr>
        <p:spPr bwMode="auto">
          <a:xfrm>
            <a:off x="7848600" y="2801715"/>
            <a:ext cx="10985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ja-JP" altLang="en-US">
                <a:solidFill>
                  <a:srgbClr val="E30508"/>
                </a:solidFill>
              </a:rPr>
              <a:t>非喫煙者</a:t>
            </a:r>
          </a:p>
        </p:txBody>
      </p:sp>
      <p:sp>
        <p:nvSpPr>
          <p:cNvPr id="240654" name="Rectangle 14"/>
          <p:cNvSpPr>
            <a:spLocks noChangeArrowheads="1"/>
          </p:cNvSpPr>
          <p:nvPr/>
        </p:nvSpPr>
        <p:spPr bwMode="auto">
          <a:xfrm>
            <a:off x="9372600" y="2801715"/>
            <a:ext cx="8699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ja-JP" altLang="en-US">
                <a:solidFill>
                  <a:srgbClr val="E30508"/>
                </a:solidFill>
              </a:rPr>
              <a:t>喫煙者</a:t>
            </a:r>
          </a:p>
        </p:txBody>
      </p:sp>
      <p:sp>
        <p:nvSpPr>
          <p:cNvPr id="240655" name="Rectangle 15"/>
          <p:cNvSpPr>
            <a:spLocks noChangeArrowheads="1"/>
          </p:cNvSpPr>
          <p:nvPr/>
        </p:nvSpPr>
        <p:spPr bwMode="auto">
          <a:xfrm>
            <a:off x="2438400" y="5163915"/>
            <a:ext cx="10985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ja-JP" altLang="en-US">
                <a:solidFill>
                  <a:schemeClr val="bg1"/>
                </a:solidFill>
              </a:rPr>
              <a:t>心筋梗塞</a:t>
            </a:r>
          </a:p>
        </p:txBody>
      </p:sp>
      <p:sp>
        <p:nvSpPr>
          <p:cNvPr id="240656" name="Rectangle 16"/>
          <p:cNvSpPr>
            <a:spLocks noChangeArrowheads="1"/>
          </p:cNvSpPr>
          <p:nvPr/>
        </p:nvSpPr>
        <p:spPr bwMode="auto">
          <a:xfrm>
            <a:off x="3625850" y="5163915"/>
            <a:ext cx="8699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ja-JP" altLang="en-US">
                <a:solidFill>
                  <a:schemeClr val="bg1"/>
                </a:solidFill>
              </a:rPr>
              <a:t>突然死</a:t>
            </a:r>
          </a:p>
        </p:txBody>
      </p:sp>
      <p:sp>
        <p:nvSpPr>
          <p:cNvPr id="240657" name="Rectangle 17"/>
          <p:cNvSpPr>
            <a:spLocks noChangeArrowheads="1"/>
          </p:cNvSpPr>
          <p:nvPr/>
        </p:nvSpPr>
        <p:spPr bwMode="auto">
          <a:xfrm>
            <a:off x="4464050" y="5163914"/>
            <a:ext cx="13271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ja-JP" altLang="en-US">
                <a:solidFill>
                  <a:schemeClr val="bg1"/>
                </a:solidFill>
              </a:rPr>
              <a:t>冠動脈疾患</a:t>
            </a:r>
            <a:endParaRPr lang="en-US" altLang="ja-JP">
              <a:solidFill>
                <a:schemeClr val="bg1"/>
              </a:solidFill>
            </a:endParaRPr>
          </a:p>
          <a:p>
            <a:pPr algn="ctr"/>
            <a:r>
              <a:rPr lang="ja-JP" altLang="en-US">
                <a:solidFill>
                  <a:schemeClr val="bg1"/>
                </a:solidFill>
              </a:rPr>
              <a:t>死亡率</a:t>
            </a:r>
          </a:p>
        </p:txBody>
      </p:sp>
      <p:sp>
        <p:nvSpPr>
          <p:cNvPr id="240658" name="Rectangle 18"/>
          <p:cNvSpPr>
            <a:spLocks noChangeArrowheads="1"/>
          </p:cNvSpPr>
          <p:nvPr/>
        </p:nvSpPr>
        <p:spPr bwMode="auto">
          <a:xfrm>
            <a:off x="7010400" y="5163915"/>
            <a:ext cx="10985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ja-JP" altLang="en-US">
                <a:solidFill>
                  <a:schemeClr val="bg1"/>
                </a:solidFill>
              </a:rPr>
              <a:t>心筋梗塞</a:t>
            </a:r>
          </a:p>
        </p:txBody>
      </p:sp>
      <p:sp>
        <p:nvSpPr>
          <p:cNvPr id="240659" name="Rectangle 19"/>
          <p:cNvSpPr>
            <a:spLocks noChangeArrowheads="1"/>
          </p:cNvSpPr>
          <p:nvPr/>
        </p:nvSpPr>
        <p:spPr bwMode="auto">
          <a:xfrm>
            <a:off x="8197850" y="5163915"/>
            <a:ext cx="8699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ja-JP" altLang="en-US">
                <a:solidFill>
                  <a:schemeClr val="bg1"/>
                </a:solidFill>
              </a:rPr>
              <a:t>突然死</a:t>
            </a:r>
          </a:p>
        </p:txBody>
      </p:sp>
      <p:sp>
        <p:nvSpPr>
          <p:cNvPr id="240660" name="Rectangle 20"/>
          <p:cNvSpPr>
            <a:spLocks noChangeArrowheads="1"/>
          </p:cNvSpPr>
          <p:nvPr/>
        </p:nvSpPr>
        <p:spPr bwMode="auto">
          <a:xfrm>
            <a:off x="9036050" y="5163914"/>
            <a:ext cx="13271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ja-JP" altLang="en-US">
                <a:solidFill>
                  <a:schemeClr val="bg1"/>
                </a:solidFill>
              </a:rPr>
              <a:t>冠動脈疾患</a:t>
            </a:r>
            <a:endParaRPr lang="en-US" altLang="ja-JP">
              <a:solidFill>
                <a:schemeClr val="bg1"/>
              </a:solidFill>
            </a:endParaRPr>
          </a:p>
          <a:p>
            <a:pPr algn="ctr"/>
            <a:r>
              <a:rPr lang="ja-JP" altLang="en-US">
                <a:solidFill>
                  <a:schemeClr val="bg1"/>
                </a:solidFill>
              </a:rPr>
              <a:t>死亡率</a:t>
            </a:r>
          </a:p>
        </p:txBody>
      </p:sp>
      <p:sp>
        <p:nvSpPr>
          <p:cNvPr id="240661" name="Rectangle 21"/>
          <p:cNvSpPr>
            <a:spLocks noChangeArrowheads="1"/>
          </p:cNvSpPr>
          <p:nvPr/>
        </p:nvSpPr>
        <p:spPr bwMode="auto">
          <a:xfrm>
            <a:off x="5181600" y="6521450"/>
            <a:ext cx="5580374" cy="33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1600">
                <a:solidFill>
                  <a:schemeClr val="bg1"/>
                </a:solidFill>
                <a:latin typeface="ＭＳ Ｐゴシック" charset="0"/>
              </a:rPr>
              <a:t>Wilhelmson L: Am Heart J 115: 242-249, 1988.</a:t>
            </a:r>
            <a:r>
              <a:rPr lang="ja-JP" altLang="en-US" sz="1600">
                <a:solidFill>
                  <a:schemeClr val="bg1"/>
                </a:solidFill>
                <a:latin typeface="ＭＳ Ｐゴシック" charset="0"/>
              </a:rPr>
              <a:t>より引用・改編</a:t>
            </a:r>
          </a:p>
        </p:txBody>
      </p:sp>
      <p:sp>
        <p:nvSpPr>
          <p:cNvPr id="18" name="テキスト ボックス 17"/>
          <p:cNvSpPr txBox="1"/>
          <p:nvPr/>
        </p:nvSpPr>
        <p:spPr>
          <a:xfrm>
            <a:off x="1731865" y="6046487"/>
            <a:ext cx="4339650" cy="646331"/>
          </a:xfrm>
          <a:prstGeom prst="rect">
            <a:avLst/>
          </a:prstGeom>
          <a:noFill/>
        </p:spPr>
        <p:txBody>
          <a:bodyPr wrap="none" rtlCol="0">
            <a:spAutoFit/>
          </a:bodyPr>
          <a:lstStyle/>
          <a:p>
            <a:r>
              <a:rPr lang="ja-JP" altLang="en-US" b="1" dirty="0">
                <a:solidFill>
                  <a:srgbClr val="002060"/>
                </a:solidFill>
                <a:latin typeface="ＭＳ Ｐゴシック" charset="0"/>
              </a:rPr>
              <a:t>横浜市立大学附属市民総合医療センター</a:t>
            </a:r>
            <a:endParaRPr lang="ja-JP" altLang="ja-JP" b="1" dirty="0">
              <a:solidFill>
                <a:srgbClr val="002060"/>
              </a:solidFill>
              <a:latin typeface="ＭＳ Ｐゴシック" charset="0"/>
            </a:endParaRPr>
          </a:p>
          <a:p>
            <a:r>
              <a:rPr lang="ja-JP" altLang="en-US" b="1" dirty="0">
                <a:solidFill>
                  <a:srgbClr val="002060"/>
                </a:solidFill>
                <a:latin typeface="ＭＳ Ｐゴシック" charset="0"/>
              </a:rPr>
              <a:t>心臓血管</a:t>
            </a:r>
            <a:r>
              <a:rPr lang="ja-JP" altLang="en-US" b="1" dirty="0" smtClean="0">
                <a:solidFill>
                  <a:srgbClr val="002060"/>
                </a:solidFill>
                <a:latin typeface="ＭＳ Ｐゴシック" charset="0"/>
              </a:rPr>
              <a:t>センター海老名</a:t>
            </a:r>
            <a:r>
              <a:rPr lang="ja-JP" altLang="en-US" b="1" dirty="0">
                <a:solidFill>
                  <a:srgbClr val="002060"/>
                </a:solidFill>
                <a:latin typeface="ＭＳ Ｐゴシック" charset="0"/>
              </a:rPr>
              <a:t>　</a:t>
            </a:r>
            <a:r>
              <a:rPr lang="ja-JP" altLang="en-US" b="1" dirty="0" smtClean="0">
                <a:solidFill>
                  <a:srgbClr val="002060"/>
                </a:solidFill>
                <a:latin typeface="ＭＳ Ｐゴシック" charset="0"/>
              </a:rPr>
              <a:t>俊明先生提供</a:t>
            </a:r>
            <a:endParaRPr lang="ja-JP" altLang="en-US" b="1" dirty="0">
              <a:solidFill>
                <a:srgbClr val="002060"/>
              </a:solidFill>
              <a:latin typeface="ＭＳ Ｐゴシック" charset="0"/>
            </a:endParaRPr>
          </a:p>
        </p:txBody>
      </p:sp>
    </p:spTree>
    <p:extLst>
      <p:ext uri="{BB962C8B-B14F-4D97-AF65-F5344CB8AC3E}">
        <p14:creationId xmlns:p14="http://schemas.microsoft.com/office/powerpoint/2010/main" val="474032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591944" y="6519446"/>
            <a:ext cx="5713487" cy="369332"/>
          </a:xfrm>
          <a:prstGeom prst="rect">
            <a:avLst/>
          </a:prstGeom>
          <a:noFill/>
        </p:spPr>
        <p:txBody>
          <a:bodyPr wrap="none" rtlCol="0">
            <a:spAutoFit/>
          </a:bodyPr>
          <a:lstStyle/>
          <a:p>
            <a:r>
              <a:rPr lang="da-DK" altLang="ja-JP" b="0" dirty="0" smtClean="0">
                <a:solidFill>
                  <a:schemeClr val="bg1"/>
                </a:solidFill>
              </a:rPr>
              <a:t>Morris</a:t>
            </a:r>
            <a:r>
              <a:rPr lang="da-DK" altLang="ja-JP" b="0" dirty="0">
                <a:solidFill>
                  <a:schemeClr val="bg1"/>
                </a:solidFill>
              </a:rPr>
              <a:t> </a:t>
            </a:r>
            <a:r>
              <a:rPr lang="da-DK" altLang="ja-JP" b="0" dirty="0" smtClean="0">
                <a:solidFill>
                  <a:schemeClr val="bg1"/>
                </a:solidFill>
              </a:rPr>
              <a:t>PB </a:t>
            </a:r>
            <a:r>
              <a:rPr lang="da-DK" altLang="ja-JP" b="0" dirty="0">
                <a:solidFill>
                  <a:schemeClr val="bg1"/>
                </a:solidFill>
              </a:rPr>
              <a:t>et </a:t>
            </a:r>
            <a:r>
              <a:rPr lang="da-DK" altLang="ja-JP" b="0" dirty="0" smtClean="0">
                <a:solidFill>
                  <a:schemeClr val="bg1"/>
                </a:solidFill>
              </a:rPr>
              <a:t>al: J Am </a:t>
            </a:r>
            <a:r>
              <a:rPr lang="da-DK" altLang="ja-JP" b="0" dirty="0" err="1" smtClean="0">
                <a:solidFill>
                  <a:schemeClr val="bg1"/>
                </a:solidFill>
              </a:rPr>
              <a:t>Coll</a:t>
            </a:r>
            <a:r>
              <a:rPr lang="da-DK" altLang="ja-JP" b="0" dirty="0" smtClean="0">
                <a:solidFill>
                  <a:schemeClr val="bg1"/>
                </a:solidFill>
              </a:rPr>
              <a:t> </a:t>
            </a:r>
            <a:r>
              <a:rPr lang="da-DK" altLang="ja-JP" b="0" dirty="0" err="1" smtClean="0">
                <a:solidFill>
                  <a:schemeClr val="bg1"/>
                </a:solidFill>
              </a:rPr>
              <a:t>Cardiol</a:t>
            </a:r>
            <a:r>
              <a:rPr lang="da-DK" altLang="ja-JP" b="0" dirty="0" smtClean="0">
                <a:solidFill>
                  <a:schemeClr val="bg1"/>
                </a:solidFill>
              </a:rPr>
              <a:t> 66:1378–1391,2015.</a:t>
            </a:r>
            <a:endParaRPr kumimoji="1" lang="ja-JP" altLang="en-US" dirty="0">
              <a:solidFill>
                <a:schemeClr val="bg1"/>
              </a:solidFill>
            </a:endParaRPr>
          </a:p>
        </p:txBody>
      </p:sp>
      <p:sp>
        <p:nvSpPr>
          <p:cNvPr id="4" name="テキスト ボックス 3"/>
          <p:cNvSpPr txBox="1"/>
          <p:nvPr/>
        </p:nvSpPr>
        <p:spPr>
          <a:xfrm>
            <a:off x="556895" y="147743"/>
            <a:ext cx="7879080" cy="461665"/>
          </a:xfrm>
          <a:prstGeom prst="rect">
            <a:avLst/>
          </a:prstGeom>
          <a:noFill/>
        </p:spPr>
        <p:txBody>
          <a:bodyPr wrap="none" rtlCol="0">
            <a:spAutoFit/>
          </a:bodyPr>
          <a:lstStyle/>
          <a:p>
            <a:r>
              <a:rPr kumimoji="1" lang="ja-JP" altLang="en-US" sz="2400" b="1" dirty="0"/>
              <a:t>たばこ煙曝露と虚血性心疾患イベントリスクとの関係性</a:t>
            </a:r>
          </a:p>
        </p:txBody>
      </p:sp>
      <p:sp>
        <p:nvSpPr>
          <p:cNvPr id="10" name="テキスト ボックス 9"/>
          <p:cNvSpPr txBox="1"/>
          <p:nvPr/>
        </p:nvSpPr>
        <p:spPr>
          <a:xfrm>
            <a:off x="2783632" y="1628800"/>
            <a:ext cx="738664" cy="3888432"/>
          </a:xfrm>
          <a:prstGeom prst="rect">
            <a:avLst/>
          </a:prstGeom>
          <a:noFill/>
        </p:spPr>
        <p:txBody>
          <a:bodyPr vert="eaVert" wrap="square" rtlCol="0">
            <a:spAutoFit/>
          </a:bodyPr>
          <a:lstStyle/>
          <a:p>
            <a:r>
              <a:rPr lang="ja-JP" altLang="en-US" dirty="0">
                <a:solidFill>
                  <a:srgbClr val="FFFFFF"/>
                </a:solidFill>
              </a:rPr>
              <a:t>虚血性心疾患イベントの相対危険度</a:t>
            </a:r>
          </a:p>
          <a:p>
            <a:endParaRPr kumimoji="1" lang="ja-JP" altLang="en-US" dirty="0"/>
          </a:p>
        </p:txBody>
      </p:sp>
      <p:grpSp>
        <p:nvGrpSpPr>
          <p:cNvPr id="6" name="グループ化 5"/>
          <p:cNvGrpSpPr/>
          <p:nvPr/>
        </p:nvGrpSpPr>
        <p:grpSpPr>
          <a:xfrm>
            <a:off x="1640214" y="637170"/>
            <a:ext cx="4741748" cy="5960184"/>
            <a:chOff x="3719736" y="548680"/>
            <a:chExt cx="4741748" cy="5960184"/>
          </a:xfrm>
        </p:grpSpPr>
        <p:pic>
          <p:nvPicPr>
            <p:cNvPr id="2" name="図 1"/>
            <p:cNvPicPr>
              <a:picLocks noChangeAspect="1"/>
            </p:cNvPicPr>
            <p:nvPr/>
          </p:nvPicPr>
          <p:blipFill>
            <a:blip r:embed="rId2"/>
            <a:stretch>
              <a:fillRect/>
            </a:stretch>
          </p:blipFill>
          <p:spPr>
            <a:xfrm>
              <a:off x="3719736" y="548680"/>
              <a:ext cx="4741748" cy="5960184"/>
            </a:xfrm>
            <a:prstGeom prst="rect">
              <a:avLst/>
            </a:prstGeom>
          </p:spPr>
        </p:pic>
        <p:sp>
          <p:nvSpPr>
            <p:cNvPr id="5" name="テキスト ボックス 4"/>
            <p:cNvSpPr txBox="1"/>
            <p:nvPr/>
          </p:nvSpPr>
          <p:spPr>
            <a:xfrm>
              <a:off x="5663952" y="3212976"/>
              <a:ext cx="1691489" cy="369332"/>
            </a:xfrm>
            <a:prstGeom prst="rect">
              <a:avLst/>
            </a:prstGeom>
            <a:noFill/>
          </p:spPr>
          <p:txBody>
            <a:bodyPr wrap="none" rtlCol="0">
              <a:spAutoFit/>
            </a:bodyPr>
            <a:lstStyle/>
            <a:p>
              <a:r>
                <a:rPr kumimoji="1" lang="en-US" altLang="ja-JP" b="0" dirty="0" smtClean="0">
                  <a:solidFill>
                    <a:srgbClr val="FA1518"/>
                  </a:solidFill>
                </a:rPr>
                <a:t>1</a:t>
              </a:r>
              <a:r>
                <a:rPr kumimoji="1" lang="ja-JP" altLang="en-US" b="0" dirty="0" smtClean="0">
                  <a:solidFill>
                    <a:srgbClr val="FA1518"/>
                  </a:solidFill>
                </a:rPr>
                <a:t>日の喫煙本数</a:t>
              </a:r>
              <a:endParaRPr kumimoji="1" lang="ja-JP" altLang="en-US" b="0" dirty="0">
                <a:solidFill>
                  <a:srgbClr val="FA1518"/>
                </a:solidFill>
              </a:endParaRPr>
            </a:p>
          </p:txBody>
        </p:sp>
        <p:sp>
          <p:nvSpPr>
            <p:cNvPr id="11" name="テキスト ボックス 10"/>
            <p:cNvSpPr txBox="1"/>
            <p:nvPr/>
          </p:nvSpPr>
          <p:spPr>
            <a:xfrm>
              <a:off x="6023992" y="5085184"/>
              <a:ext cx="1569660" cy="369332"/>
            </a:xfrm>
            <a:prstGeom prst="rect">
              <a:avLst/>
            </a:prstGeom>
            <a:noFill/>
          </p:spPr>
          <p:txBody>
            <a:bodyPr wrap="none" rtlCol="0">
              <a:spAutoFit/>
            </a:bodyPr>
            <a:lstStyle/>
            <a:p>
              <a:r>
                <a:rPr kumimoji="1" lang="ja-JP" altLang="en-US" b="0" dirty="0" smtClean="0">
                  <a:solidFill>
                    <a:srgbClr val="FA1518"/>
                  </a:solidFill>
                </a:rPr>
                <a:t>受動喫煙研究</a:t>
              </a:r>
              <a:endParaRPr kumimoji="1" lang="ja-JP" altLang="en-US" b="0" dirty="0">
                <a:solidFill>
                  <a:srgbClr val="FA1518"/>
                </a:solidFill>
              </a:endParaRPr>
            </a:p>
          </p:txBody>
        </p:sp>
        <p:sp>
          <p:nvSpPr>
            <p:cNvPr id="12" name="テキスト ボックス 11"/>
            <p:cNvSpPr txBox="1"/>
            <p:nvPr/>
          </p:nvSpPr>
          <p:spPr>
            <a:xfrm>
              <a:off x="5447928" y="5733256"/>
              <a:ext cx="1107996" cy="369332"/>
            </a:xfrm>
            <a:prstGeom prst="rect">
              <a:avLst/>
            </a:prstGeom>
            <a:noFill/>
          </p:spPr>
          <p:txBody>
            <a:bodyPr wrap="none" rtlCol="0">
              <a:spAutoFit/>
            </a:bodyPr>
            <a:lstStyle/>
            <a:p>
              <a:r>
                <a:rPr kumimoji="1" lang="ja-JP" altLang="en-US" b="0" dirty="0" smtClean="0">
                  <a:solidFill>
                    <a:srgbClr val="FA1518"/>
                  </a:solidFill>
                </a:rPr>
                <a:t>喫煙なし</a:t>
              </a:r>
              <a:endParaRPr kumimoji="1" lang="ja-JP" altLang="en-US" b="0" dirty="0">
                <a:solidFill>
                  <a:srgbClr val="FA1518"/>
                </a:solidFill>
              </a:endParaRPr>
            </a:p>
          </p:txBody>
        </p:sp>
        <p:sp>
          <p:nvSpPr>
            <p:cNvPr id="13" name="テキスト ボックス 12"/>
            <p:cNvSpPr txBox="1"/>
            <p:nvPr/>
          </p:nvSpPr>
          <p:spPr>
            <a:xfrm>
              <a:off x="5447928" y="2636912"/>
              <a:ext cx="1107996" cy="369332"/>
            </a:xfrm>
            <a:prstGeom prst="rect">
              <a:avLst/>
            </a:prstGeom>
            <a:noFill/>
          </p:spPr>
          <p:txBody>
            <a:bodyPr wrap="none" rtlCol="0">
              <a:spAutoFit/>
            </a:bodyPr>
            <a:lstStyle/>
            <a:p>
              <a:r>
                <a:rPr kumimoji="1" lang="ja-JP" altLang="en-US" b="0" dirty="0" smtClean="0">
                  <a:solidFill>
                    <a:srgbClr val="FA1518"/>
                  </a:solidFill>
                </a:rPr>
                <a:t>喫煙なし</a:t>
              </a:r>
              <a:endParaRPr kumimoji="1" lang="ja-JP" altLang="en-US" b="0" dirty="0">
                <a:solidFill>
                  <a:srgbClr val="FA1518"/>
                </a:solidFill>
              </a:endParaRPr>
            </a:p>
          </p:txBody>
        </p:sp>
        <p:sp>
          <p:nvSpPr>
            <p:cNvPr id="14" name="テキスト ボックス 13"/>
            <p:cNvSpPr txBox="1"/>
            <p:nvPr/>
          </p:nvSpPr>
          <p:spPr>
            <a:xfrm>
              <a:off x="5735961" y="1340768"/>
              <a:ext cx="2723823" cy="369332"/>
            </a:xfrm>
            <a:prstGeom prst="rect">
              <a:avLst/>
            </a:prstGeom>
            <a:noFill/>
          </p:spPr>
          <p:txBody>
            <a:bodyPr wrap="none" rtlCol="0">
              <a:spAutoFit/>
            </a:bodyPr>
            <a:lstStyle/>
            <a:p>
              <a:r>
                <a:rPr kumimoji="1" lang="ja-JP" altLang="en-US" b="0" dirty="0" smtClean="0">
                  <a:solidFill>
                    <a:srgbClr val="FA1518"/>
                  </a:solidFill>
                </a:rPr>
                <a:t>能動喫煙のコホート研究</a:t>
              </a:r>
              <a:endParaRPr kumimoji="1" lang="ja-JP" altLang="en-US" b="0" dirty="0">
                <a:solidFill>
                  <a:srgbClr val="FA1518"/>
                </a:solidFill>
              </a:endParaRPr>
            </a:p>
          </p:txBody>
        </p:sp>
      </p:grpSp>
      <p:sp>
        <p:nvSpPr>
          <p:cNvPr id="15" name="テキスト ボックス 14"/>
          <p:cNvSpPr txBox="1"/>
          <p:nvPr/>
        </p:nvSpPr>
        <p:spPr>
          <a:xfrm>
            <a:off x="7631220" y="4379919"/>
            <a:ext cx="4339650" cy="646331"/>
          </a:xfrm>
          <a:prstGeom prst="rect">
            <a:avLst/>
          </a:prstGeom>
          <a:noFill/>
        </p:spPr>
        <p:txBody>
          <a:bodyPr wrap="none" rtlCol="0">
            <a:spAutoFit/>
          </a:bodyPr>
          <a:lstStyle/>
          <a:p>
            <a:r>
              <a:rPr lang="ja-JP" altLang="en-US" b="1" dirty="0">
                <a:solidFill>
                  <a:srgbClr val="002060"/>
                </a:solidFill>
                <a:latin typeface="ＭＳ Ｐゴシック" charset="0"/>
              </a:rPr>
              <a:t>横浜市立大学附属市民総合医療センター</a:t>
            </a:r>
            <a:endParaRPr lang="ja-JP" altLang="ja-JP" b="1" dirty="0">
              <a:solidFill>
                <a:srgbClr val="002060"/>
              </a:solidFill>
              <a:latin typeface="ＭＳ Ｐゴシック" charset="0"/>
            </a:endParaRPr>
          </a:p>
          <a:p>
            <a:r>
              <a:rPr lang="ja-JP" altLang="en-US" b="1" dirty="0">
                <a:solidFill>
                  <a:srgbClr val="002060"/>
                </a:solidFill>
                <a:latin typeface="ＭＳ Ｐゴシック" charset="0"/>
              </a:rPr>
              <a:t>心臓血管</a:t>
            </a:r>
            <a:r>
              <a:rPr lang="ja-JP" altLang="en-US" b="1" dirty="0" smtClean="0">
                <a:solidFill>
                  <a:srgbClr val="002060"/>
                </a:solidFill>
                <a:latin typeface="ＭＳ Ｐゴシック" charset="0"/>
              </a:rPr>
              <a:t>センター海老名</a:t>
            </a:r>
            <a:r>
              <a:rPr lang="ja-JP" altLang="en-US" b="1" dirty="0">
                <a:solidFill>
                  <a:srgbClr val="002060"/>
                </a:solidFill>
                <a:latin typeface="ＭＳ Ｐゴシック" charset="0"/>
              </a:rPr>
              <a:t>　</a:t>
            </a:r>
            <a:r>
              <a:rPr lang="ja-JP" altLang="en-US" b="1" dirty="0" smtClean="0">
                <a:solidFill>
                  <a:srgbClr val="002060"/>
                </a:solidFill>
                <a:latin typeface="ＭＳ Ｐゴシック" charset="0"/>
              </a:rPr>
              <a:t>俊明先生提供</a:t>
            </a:r>
            <a:endParaRPr lang="ja-JP" altLang="en-US" b="1" dirty="0">
              <a:solidFill>
                <a:srgbClr val="002060"/>
              </a:solidFill>
              <a:latin typeface="ＭＳ Ｐゴシック" charset="0"/>
            </a:endParaRPr>
          </a:p>
        </p:txBody>
      </p:sp>
    </p:spTree>
    <p:extLst>
      <p:ext uri="{BB962C8B-B14F-4D97-AF65-F5344CB8AC3E}">
        <p14:creationId xmlns:p14="http://schemas.microsoft.com/office/powerpoint/2010/main" val="18792598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588445" y="6544019"/>
            <a:ext cx="5839163" cy="369332"/>
          </a:xfrm>
          <a:prstGeom prst="rect">
            <a:avLst/>
          </a:prstGeom>
          <a:noFill/>
        </p:spPr>
        <p:txBody>
          <a:bodyPr wrap="none" rtlCol="0">
            <a:spAutoFit/>
          </a:bodyPr>
          <a:lstStyle/>
          <a:p>
            <a:r>
              <a:rPr kumimoji="1" lang="en-US" altLang="ja-JP" b="0" dirty="0" smtClean="0">
                <a:solidFill>
                  <a:srgbClr val="FFFFFF"/>
                </a:solidFill>
              </a:rPr>
              <a:t>Zhang Y-J et al: J Am </a:t>
            </a:r>
            <a:r>
              <a:rPr kumimoji="1" lang="en-US" altLang="ja-JP" b="0" dirty="0" err="1" smtClean="0">
                <a:solidFill>
                  <a:srgbClr val="FFFFFF"/>
                </a:solidFill>
              </a:rPr>
              <a:t>Coll</a:t>
            </a:r>
            <a:r>
              <a:rPr kumimoji="1" lang="en-US" altLang="ja-JP" b="0" dirty="0" smtClean="0">
                <a:solidFill>
                  <a:srgbClr val="FFFFFF"/>
                </a:solidFill>
              </a:rPr>
              <a:t> </a:t>
            </a:r>
            <a:r>
              <a:rPr kumimoji="1" lang="en-US" altLang="ja-JP" b="0" dirty="0" err="1" smtClean="0">
                <a:solidFill>
                  <a:srgbClr val="FFFFFF"/>
                </a:solidFill>
              </a:rPr>
              <a:t>Cardiol</a:t>
            </a:r>
            <a:r>
              <a:rPr kumimoji="1" lang="en-US" altLang="ja-JP" b="0" dirty="0" smtClean="0">
                <a:solidFill>
                  <a:srgbClr val="FFFFFF"/>
                </a:solidFill>
              </a:rPr>
              <a:t> 65:1107-1115,2015. </a:t>
            </a:r>
            <a:endParaRPr kumimoji="1" lang="ja-JP" altLang="en-US" b="0" dirty="0">
              <a:solidFill>
                <a:srgbClr val="FFFFFF"/>
              </a:solidFill>
            </a:endParaRPr>
          </a:p>
        </p:txBody>
      </p:sp>
      <p:sp>
        <p:nvSpPr>
          <p:cNvPr id="12" name="テキスト ボックス 11"/>
          <p:cNvSpPr txBox="1"/>
          <p:nvPr/>
        </p:nvSpPr>
        <p:spPr>
          <a:xfrm>
            <a:off x="3215681" y="1844824"/>
            <a:ext cx="1007007" cy="369332"/>
          </a:xfrm>
          <a:prstGeom prst="rect">
            <a:avLst/>
          </a:prstGeom>
          <a:noFill/>
        </p:spPr>
        <p:txBody>
          <a:bodyPr wrap="none" rtlCol="0">
            <a:spAutoFit/>
          </a:bodyPr>
          <a:lstStyle/>
          <a:p>
            <a:r>
              <a:rPr kumimoji="1" lang="en-US" altLang="ja-JP" b="0" dirty="0" smtClean="0"/>
              <a:t>P=0.001</a:t>
            </a:r>
            <a:endParaRPr kumimoji="1" lang="ja-JP" altLang="en-US" b="0" dirty="0"/>
          </a:p>
        </p:txBody>
      </p:sp>
      <p:sp>
        <p:nvSpPr>
          <p:cNvPr id="2" name="テキスト ボックス 1"/>
          <p:cNvSpPr txBox="1"/>
          <p:nvPr/>
        </p:nvSpPr>
        <p:spPr>
          <a:xfrm>
            <a:off x="9015161" y="2996953"/>
            <a:ext cx="1899879" cy="1477328"/>
          </a:xfrm>
          <a:prstGeom prst="rect">
            <a:avLst/>
          </a:prstGeom>
          <a:noFill/>
        </p:spPr>
        <p:txBody>
          <a:bodyPr wrap="none" rtlCol="0">
            <a:spAutoFit/>
          </a:bodyPr>
          <a:lstStyle/>
          <a:p>
            <a:r>
              <a:rPr kumimoji="1" lang="en-US" altLang="ja-JP" b="0" dirty="0" smtClean="0">
                <a:solidFill>
                  <a:schemeClr val="bg1"/>
                </a:solidFill>
              </a:rPr>
              <a:t>MACCE: </a:t>
            </a:r>
          </a:p>
          <a:p>
            <a:r>
              <a:rPr kumimoji="1" lang="en-US" altLang="ja-JP" b="0" dirty="0" smtClean="0">
                <a:solidFill>
                  <a:schemeClr val="bg1"/>
                </a:solidFill>
              </a:rPr>
              <a:t>major adverse </a:t>
            </a:r>
          </a:p>
          <a:p>
            <a:r>
              <a:rPr kumimoji="1" lang="en-US" altLang="ja-JP" b="0" dirty="0" smtClean="0">
                <a:solidFill>
                  <a:schemeClr val="bg1"/>
                </a:solidFill>
              </a:rPr>
              <a:t>cardiac and </a:t>
            </a:r>
          </a:p>
          <a:p>
            <a:r>
              <a:rPr kumimoji="1" lang="en-US" altLang="ja-JP" b="0" dirty="0" smtClean="0">
                <a:solidFill>
                  <a:schemeClr val="bg1"/>
                </a:solidFill>
              </a:rPr>
              <a:t>cerebrovascular </a:t>
            </a:r>
          </a:p>
          <a:p>
            <a:r>
              <a:rPr kumimoji="1" lang="en-US" altLang="ja-JP" b="0" dirty="0" smtClean="0">
                <a:solidFill>
                  <a:schemeClr val="bg1"/>
                </a:solidFill>
              </a:rPr>
              <a:t>events</a:t>
            </a:r>
            <a:endParaRPr kumimoji="1" lang="ja-JP" altLang="en-US" b="0" dirty="0">
              <a:solidFill>
                <a:schemeClr val="bg1"/>
              </a:solidFill>
            </a:endParaRPr>
          </a:p>
        </p:txBody>
      </p:sp>
      <p:sp>
        <p:nvSpPr>
          <p:cNvPr id="13" name="テキスト ボックス 12"/>
          <p:cNvSpPr txBox="1"/>
          <p:nvPr/>
        </p:nvSpPr>
        <p:spPr>
          <a:xfrm>
            <a:off x="4714874" y="1938318"/>
            <a:ext cx="1250663" cy="369332"/>
          </a:xfrm>
          <a:prstGeom prst="rect">
            <a:avLst/>
          </a:prstGeom>
          <a:noFill/>
        </p:spPr>
        <p:txBody>
          <a:bodyPr wrap="none" rtlCol="0">
            <a:spAutoFit/>
          </a:bodyPr>
          <a:lstStyle/>
          <a:p>
            <a:r>
              <a:rPr kumimoji="1" lang="en-US" altLang="ja-JP" b="0" dirty="0" smtClean="0">
                <a:solidFill>
                  <a:srgbClr val="3366FF"/>
                </a:solidFill>
              </a:rPr>
              <a:t>Ex-smoker</a:t>
            </a:r>
            <a:endParaRPr kumimoji="1" lang="ja-JP" altLang="en-US" b="0" dirty="0">
              <a:solidFill>
                <a:srgbClr val="3366FF"/>
              </a:solidFill>
            </a:endParaRPr>
          </a:p>
        </p:txBody>
      </p:sp>
      <p:sp>
        <p:nvSpPr>
          <p:cNvPr id="14" name="テキスト ボックス 13"/>
          <p:cNvSpPr txBox="1"/>
          <p:nvPr/>
        </p:nvSpPr>
        <p:spPr>
          <a:xfrm>
            <a:off x="4655841" y="2420888"/>
            <a:ext cx="1409360" cy="369332"/>
          </a:xfrm>
          <a:prstGeom prst="rect">
            <a:avLst/>
          </a:prstGeom>
          <a:noFill/>
        </p:spPr>
        <p:txBody>
          <a:bodyPr wrap="none" rtlCol="0">
            <a:spAutoFit/>
          </a:bodyPr>
          <a:lstStyle/>
          <a:p>
            <a:r>
              <a:rPr lang="en-US" altLang="ja-JP" b="0" dirty="0" smtClean="0">
                <a:solidFill>
                  <a:srgbClr val="008000"/>
                </a:solidFill>
              </a:rPr>
              <a:t>Non-smoker</a:t>
            </a:r>
            <a:endParaRPr kumimoji="1" lang="ja-JP" altLang="en-US" b="0" dirty="0">
              <a:solidFill>
                <a:srgbClr val="008000"/>
              </a:solidFill>
            </a:endParaRPr>
          </a:p>
        </p:txBody>
      </p:sp>
      <p:sp>
        <p:nvSpPr>
          <p:cNvPr id="15" name="テキスト ボックス 14"/>
          <p:cNvSpPr txBox="1"/>
          <p:nvPr/>
        </p:nvSpPr>
        <p:spPr>
          <a:xfrm>
            <a:off x="1302907" y="205122"/>
            <a:ext cx="8239435" cy="523220"/>
          </a:xfrm>
          <a:prstGeom prst="rect">
            <a:avLst/>
          </a:prstGeom>
          <a:noFill/>
        </p:spPr>
        <p:txBody>
          <a:bodyPr wrap="none" rtlCol="0">
            <a:spAutoFit/>
          </a:bodyPr>
          <a:lstStyle/>
          <a:p>
            <a:r>
              <a:rPr kumimoji="1" lang="ja-JP" altLang="en-US" sz="2800" b="1" dirty="0"/>
              <a:t>喫煙者は予後が悪い：</a:t>
            </a:r>
            <a:r>
              <a:rPr kumimoji="1" lang="en-US" altLang="ja-JP" sz="2800" b="1" dirty="0"/>
              <a:t>SYNTAX</a:t>
            </a:r>
            <a:r>
              <a:rPr kumimoji="1" lang="ja-JP" altLang="en-US" sz="2800" b="1" dirty="0"/>
              <a:t>研究</a:t>
            </a:r>
            <a:r>
              <a:rPr kumimoji="1" lang="en-US" altLang="ja-JP" sz="2800" b="1" dirty="0"/>
              <a:t> 5</a:t>
            </a:r>
            <a:r>
              <a:rPr kumimoji="1" lang="ja-JP" altLang="en-US" sz="2800" b="1" dirty="0"/>
              <a:t>年後追跡結果</a:t>
            </a:r>
          </a:p>
        </p:txBody>
      </p:sp>
      <p:grpSp>
        <p:nvGrpSpPr>
          <p:cNvPr id="19" name="グループ化 18"/>
          <p:cNvGrpSpPr/>
          <p:nvPr/>
        </p:nvGrpSpPr>
        <p:grpSpPr>
          <a:xfrm>
            <a:off x="1581200" y="897440"/>
            <a:ext cx="8604306" cy="5738387"/>
            <a:chOff x="2495600" y="764705"/>
            <a:chExt cx="8604306" cy="5738387"/>
          </a:xfrm>
        </p:grpSpPr>
        <p:grpSp>
          <p:nvGrpSpPr>
            <p:cNvPr id="4" name="グループ化 3"/>
            <p:cNvGrpSpPr/>
            <p:nvPr/>
          </p:nvGrpSpPr>
          <p:grpSpPr>
            <a:xfrm>
              <a:off x="2495600" y="764705"/>
              <a:ext cx="8604306" cy="5738387"/>
              <a:chOff x="2495600" y="764705"/>
              <a:chExt cx="8604306" cy="5738387"/>
            </a:xfrm>
          </p:grpSpPr>
          <p:pic>
            <p:nvPicPr>
              <p:cNvPr id="5" name="図 4"/>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2495600" y="764705"/>
                <a:ext cx="6465788" cy="5738387"/>
              </a:xfrm>
              <a:prstGeom prst="rect">
                <a:avLst/>
              </a:prstGeom>
            </p:spPr>
          </p:pic>
          <p:sp>
            <p:nvSpPr>
              <p:cNvPr id="6" name="テキスト ボックス 5"/>
              <p:cNvSpPr txBox="1"/>
              <p:nvPr/>
            </p:nvSpPr>
            <p:spPr>
              <a:xfrm>
                <a:off x="3215680" y="3356993"/>
                <a:ext cx="2499402" cy="461665"/>
              </a:xfrm>
              <a:prstGeom prst="rect">
                <a:avLst/>
              </a:prstGeom>
              <a:noFill/>
              <a:ln>
                <a:solidFill>
                  <a:srgbClr val="FA1518"/>
                </a:solidFill>
              </a:ln>
            </p:spPr>
            <p:txBody>
              <a:bodyPr wrap="none" rtlCol="0">
                <a:spAutoFit/>
              </a:bodyPr>
              <a:lstStyle/>
              <a:p>
                <a:r>
                  <a:rPr kumimoji="1" lang="en-US" altLang="ja-JP" sz="2400" dirty="0">
                    <a:solidFill>
                      <a:srgbClr val="FA1518"/>
                    </a:solidFill>
                  </a:rPr>
                  <a:t>Death/MI/Stroke</a:t>
                </a:r>
                <a:endParaRPr kumimoji="1" lang="ja-JP" altLang="en-US" sz="2400" dirty="0">
                  <a:solidFill>
                    <a:srgbClr val="FA1518"/>
                  </a:solidFill>
                </a:endParaRPr>
              </a:p>
            </p:txBody>
          </p:sp>
          <p:sp>
            <p:nvSpPr>
              <p:cNvPr id="7" name="テキスト ボックス 6"/>
              <p:cNvSpPr txBox="1"/>
              <p:nvPr/>
            </p:nvSpPr>
            <p:spPr>
              <a:xfrm>
                <a:off x="6888088" y="3356993"/>
                <a:ext cx="1117614" cy="461665"/>
              </a:xfrm>
              <a:prstGeom prst="rect">
                <a:avLst/>
              </a:prstGeom>
              <a:noFill/>
              <a:ln>
                <a:solidFill>
                  <a:srgbClr val="FA1518"/>
                </a:solidFill>
              </a:ln>
            </p:spPr>
            <p:txBody>
              <a:bodyPr wrap="none" rtlCol="0">
                <a:spAutoFit/>
              </a:bodyPr>
              <a:lstStyle/>
              <a:p>
                <a:r>
                  <a:rPr kumimoji="1" lang="en-US" altLang="ja-JP" sz="2400" dirty="0">
                    <a:solidFill>
                      <a:srgbClr val="FA1518"/>
                    </a:solidFill>
                  </a:rPr>
                  <a:t>MACCE</a:t>
                </a:r>
                <a:endParaRPr kumimoji="1" lang="ja-JP" altLang="en-US" sz="2400" dirty="0">
                  <a:solidFill>
                    <a:srgbClr val="FA1518"/>
                  </a:solidFill>
                </a:endParaRPr>
              </a:p>
            </p:txBody>
          </p:sp>
          <p:sp>
            <p:nvSpPr>
              <p:cNvPr id="8" name="テキスト ボックス 7"/>
              <p:cNvSpPr txBox="1"/>
              <p:nvPr/>
            </p:nvSpPr>
            <p:spPr>
              <a:xfrm>
                <a:off x="3647729" y="1412776"/>
                <a:ext cx="1954381" cy="400110"/>
              </a:xfrm>
              <a:prstGeom prst="rect">
                <a:avLst/>
              </a:prstGeom>
              <a:noFill/>
            </p:spPr>
            <p:txBody>
              <a:bodyPr wrap="none" rtlCol="0">
                <a:spAutoFit/>
              </a:bodyPr>
              <a:lstStyle/>
              <a:p>
                <a:r>
                  <a:rPr kumimoji="1" lang="en-US" altLang="ja-JP" sz="2000" dirty="0">
                    <a:solidFill>
                      <a:srgbClr val="FA1518"/>
                    </a:solidFill>
                  </a:rPr>
                  <a:t>Current smoker</a:t>
                </a:r>
                <a:endParaRPr kumimoji="1" lang="ja-JP" altLang="en-US" sz="2000" dirty="0">
                  <a:solidFill>
                    <a:srgbClr val="FA1518"/>
                  </a:solidFill>
                </a:endParaRPr>
              </a:p>
            </p:txBody>
          </p:sp>
          <p:sp>
            <p:nvSpPr>
              <p:cNvPr id="9" name="テキスト ボックス 8"/>
              <p:cNvSpPr txBox="1"/>
              <p:nvPr/>
            </p:nvSpPr>
            <p:spPr>
              <a:xfrm>
                <a:off x="4223792" y="4365104"/>
                <a:ext cx="1130438" cy="400110"/>
              </a:xfrm>
              <a:prstGeom prst="rect">
                <a:avLst/>
              </a:prstGeom>
              <a:noFill/>
            </p:spPr>
            <p:txBody>
              <a:bodyPr wrap="none" rtlCol="0">
                <a:spAutoFit/>
              </a:bodyPr>
              <a:lstStyle/>
              <a:p>
                <a:r>
                  <a:rPr kumimoji="1" lang="en-US" altLang="ja-JP" sz="2000" dirty="0">
                    <a:solidFill>
                      <a:srgbClr val="FA1518"/>
                    </a:solidFill>
                  </a:rPr>
                  <a:t>Smoking</a:t>
                </a:r>
                <a:endParaRPr kumimoji="1" lang="ja-JP" altLang="en-US" sz="2000" dirty="0">
                  <a:solidFill>
                    <a:srgbClr val="FA1518"/>
                  </a:solidFill>
                </a:endParaRPr>
              </a:p>
            </p:txBody>
          </p:sp>
          <p:sp>
            <p:nvSpPr>
              <p:cNvPr id="10" name="テキスト ボックス 9"/>
              <p:cNvSpPr txBox="1"/>
              <p:nvPr/>
            </p:nvSpPr>
            <p:spPr>
              <a:xfrm>
                <a:off x="4295800" y="5373216"/>
                <a:ext cx="1610086" cy="400110"/>
              </a:xfrm>
              <a:prstGeom prst="rect">
                <a:avLst/>
              </a:prstGeom>
              <a:noFill/>
            </p:spPr>
            <p:txBody>
              <a:bodyPr wrap="none" rtlCol="0">
                <a:spAutoFit/>
              </a:bodyPr>
              <a:lstStyle/>
              <a:p>
                <a:r>
                  <a:rPr kumimoji="1" lang="en-US" altLang="ja-JP" sz="2000" dirty="0">
                    <a:solidFill>
                      <a:srgbClr val="008000"/>
                    </a:solidFill>
                  </a:rPr>
                  <a:t>Not smoking</a:t>
                </a:r>
                <a:endParaRPr kumimoji="1" lang="ja-JP" altLang="en-US" sz="2000" dirty="0">
                  <a:solidFill>
                    <a:srgbClr val="008000"/>
                  </a:solidFill>
                </a:endParaRPr>
              </a:p>
            </p:txBody>
          </p:sp>
          <p:sp>
            <p:nvSpPr>
              <p:cNvPr id="11" name="テキスト ボックス 10"/>
              <p:cNvSpPr txBox="1"/>
              <p:nvPr/>
            </p:nvSpPr>
            <p:spPr>
              <a:xfrm>
                <a:off x="3143673" y="4869160"/>
                <a:ext cx="1007007" cy="369332"/>
              </a:xfrm>
              <a:prstGeom prst="rect">
                <a:avLst/>
              </a:prstGeom>
              <a:noFill/>
            </p:spPr>
            <p:txBody>
              <a:bodyPr wrap="none" rtlCol="0">
                <a:spAutoFit/>
              </a:bodyPr>
              <a:lstStyle/>
              <a:p>
                <a:r>
                  <a:rPr kumimoji="1" lang="en-US" altLang="ja-JP" b="0" dirty="0" smtClean="0"/>
                  <a:t>P&lt;0.001</a:t>
                </a:r>
                <a:endParaRPr kumimoji="1" lang="ja-JP" altLang="en-US" b="0" dirty="0"/>
              </a:p>
            </p:txBody>
          </p:sp>
          <p:sp>
            <p:nvSpPr>
              <p:cNvPr id="16" name="テキスト ボックス 15"/>
              <p:cNvSpPr txBox="1"/>
              <p:nvPr/>
            </p:nvSpPr>
            <p:spPr>
              <a:xfrm>
                <a:off x="8472264" y="4788440"/>
                <a:ext cx="2627642" cy="646331"/>
              </a:xfrm>
              <a:prstGeom prst="rect">
                <a:avLst/>
              </a:prstGeom>
              <a:noFill/>
            </p:spPr>
            <p:txBody>
              <a:bodyPr wrap="none" rtlCol="0">
                <a:spAutoFit/>
              </a:bodyPr>
              <a:lstStyle/>
              <a:p>
                <a:r>
                  <a:rPr lang="ja-JP" altLang="en-US" b="0" dirty="0" smtClean="0">
                    <a:solidFill>
                      <a:srgbClr val="FA1518"/>
                    </a:solidFill>
                  </a:rPr>
                  <a:t>死亡</a:t>
                </a:r>
                <a:r>
                  <a:rPr lang="en-US" altLang="ja-JP" b="0" dirty="0" smtClean="0">
                    <a:solidFill>
                      <a:srgbClr val="FA1518"/>
                    </a:solidFill>
                  </a:rPr>
                  <a:t>/</a:t>
                </a:r>
                <a:r>
                  <a:rPr lang="ja-JP" altLang="en-US" b="0" dirty="0" smtClean="0">
                    <a:solidFill>
                      <a:srgbClr val="FA1518"/>
                    </a:solidFill>
                  </a:rPr>
                  <a:t>心筋梗塞</a:t>
                </a:r>
                <a:r>
                  <a:rPr lang="en-US" altLang="ja-JP" b="0" dirty="0" smtClean="0">
                    <a:solidFill>
                      <a:srgbClr val="FA1518"/>
                    </a:solidFill>
                  </a:rPr>
                  <a:t>/</a:t>
                </a:r>
                <a:r>
                  <a:rPr lang="ja-JP" altLang="en-US" b="0" dirty="0" smtClean="0">
                    <a:solidFill>
                      <a:srgbClr val="FA1518"/>
                    </a:solidFill>
                  </a:rPr>
                  <a:t>脳卒中</a:t>
                </a:r>
                <a:r>
                  <a:rPr lang="en-US" altLang="ja-JP" b="0" dirty="0" smtClean="0">
                    <a:solidFill>
                      <a:srgbClr val="FA1518"/>
                    </a:solidFill>
                  </a:rPr>
                  <a:t>/</a:t>
                </a:r>
              </a:p>
              <a:p>
                <a:r>
                  <a:rPr kumimoji="1" lang="ja-JP" altLang="en-US" b="0" dirty="0" smtClean="0">
                    <a:solidFill>
                      <a:srgbClr val="FA1518"/>
                    </a:solidFill>
                  </a:rPr>
                  <a:t>標的部位再血行再建</a:t>
                </a:r>
                <a:endParaRPr kumimoji="1" lang="ja-JP" altLang="en-US" b="0" dirty="0">
                  <a:solidFill>
                    <a:srgbClr val="FA1518"/>
                  </a:solidFill>
                </a:endParaRPr>
              </a:p>
            </p:txBody>
          </p:sp>
        </p:grpSp>
        <p:sp>
          <p:nvSpPr>
            <p:cNvPr id="17" name="テキスト ボックス 16"/>
            <p:cNvSpPr txBox="1"/>
            <p:nvPr/>
          </p:nvSpPr>
          <p:spPr>
            <a:xfrm>
              <a:off x="7858548" y="1988840"/>
              <a:ext cx="442750" cy="369332"/>
            </a:xfrm>
            <a:prstGeom prst="rect">
              <a:avLst/>
            </a:prstGeom>
            <a:noFill/>
          </p:spPr>
          <p:txBody>
            <a:bodyPr wrap="none" rtlCol="0">
              <a:spAutoFit/>
            </a:bodyPr>
            <a:lstStyle/>
            <a:p>
              <a:r>
                <a:rPr kumimoji="1" lang="en-US" altLang="ja-JP" b="0" dirty="0" smtClean="0"/>
                <a:t>NS</a:t>
              </a:r>
              <a:endParaRPr kumimoji="1" lang="ja-JP" altLang="en-US" b="0" dirty="0"/>
            </a:p>
          </p:txBody>
        </p:sp>
        <p:sp>
          <p:nvSpPr>
            <p:cNvPr id="18" name="テキスト ボックス 17"/>
            <p:cNvSpPr txBox="1"/>
            <p:nvPr/>
          </p:nvSpPr>
          <p:spPr>
            <a:xfrm>
              <a:off x="7824192" y="4818638"/>
              <a:ext cx="442750" cy="369332"/>
            </a:xfrm>
            <a:prstGeom prst="rect">
              <a:avLst/>
            </a:prstGeom>
            <a:noFill/>
          </p:spPr>
          <p:txBody>
            <a:bodyPr wrap="none" rtlCol="0">
              <a:spAutoFit/>
            </a:bodyPr>
            <a:lstStyle/>
            <a:p>
              <a:r>
                <a:rPr kumimoji="1" lang="en-US" altLang="ja-JP" b="0" dirty="0" smtClean="0"/>
                <a:t>NS</a:t>
              </a:r>
              <a:endParaRPr kumimoji="1" lang="ja-JP" altLang="en-US" b="0" dirty="0"/>
            </a:p>
          </p:txBody>
        </p:sp>
      </p:grpSp>
      <p:sp>
        <p:nvSpPr>
          <p:cNvPr id="20" name="テキスト ボックス 19"/>
          <p:cNvSpPr txBox="1"/>
          <p:nvPr/>
        </p:nvSpPr>
        <p:spPr>
          <a:xfrm>
            <a:off x="7852350" y="3465513"/>
            <a:ext cx="4339650" cy="646331"/>
          </a:xfrm>
          <a:prstGeom prst="rect">
            <a:avLst/>
          </a:prstGeom>
          <a:noFill/>
        </p:spPr>
        <p:txBody>
          <a:bodyPr wrap="none" rtlCol="0">
            <a:spAutoFit/>
          </a:bodyPr>
          <a:lstStyle/>
          <a:p>
            <a:r>
              <a:rPr lang="ja-JP" altLang="en-US" b="1" dirty="0">
                <a:solidFill>
                  <a:srgbClr val="002060"/>
                </a:solidFill>
                <a:latin typeface="ＭＳ Ｐゴシック" charset="0"/>
              </a:rPr>
              <a:t>横浜市立大学附属市民総合医療センター</a:t>
            </a:r>
            <a:endParaRPr lang="ja-JP" altLang="ja-JP" b="1" dirty="0">
              <a:solidFill>
                <a:srgbClr val="002060"/>
              </a:solidFill>
              <a:latin typeface="ＭＳ Ｐゴシック" charset="0"/>
            </a:endParaRPr>
          </a:p>
          <a:p>
            <a:r>
              <a:rPr lang="ja-JP" altLang="en-US" b="1" dirty="0">
                <a:solidFill>
                  <a:srgbClr val="002060"/>
                </a:solidFill>
                <a:latin typeface="ＭＳ Ｐゴシック" charset="0"/>
              </a:rPr>
              <a:t>心臓血管</a:t>
            </a:r>
            <a:r>
              <a:rPr lang="ja-JP" altLang="en-US" b="1" dirty="0" smtClean="0">
                <a:solidFill>
                  <a:srgbClr val="002060"/>
                </a:solidFill>
                <a:latin typeface="ＭＳ Ｐゴシック" charset="0"/>
              </a:rPr>
              <a:t>センター海老名</a:t>
            </a:r>
            <a:r>
              <a:rPr lang="ja-JP" altLang="en-US" b="1" dirty="0">
                <a:solidFill>
                  <a:srgbClr val="002060"/>
                </a:solidFill>
                <a:latin typeface="ＭＳ Ｐゴシック" charset="0"/>
              </a:rPr>
              <a:t>　</a:t>
            </a:r>
            <a:r>
              <a:rPr lang="ja-JP" altLang="en-US" b="1" dirty="0" smtClean="0">
                <a:solidFill>
                  <a:srgbClr val="002060"/>
                </a:solidFill>
                <a:latin typeface="ＭＳ Ｐゴシック" charset="0"/>
              </a:rPr>
              <a:t>俊明先生提供</a:t>
            </a:r>
            <a:endParaRPr lang="ja-JP" altLang="en-US" b="1" dirty="0">
              <a:solidFill>
                <a:srgbClr val="002060"/>
              </a:solidFill>
              <a:latin typeface="ＭＳ Ｐゴシック" charset="0"/>
            </a:endParaRPr>
          </a:p>
        </p:txBody>
      </p:sp>
    </p:spTree>
    <p:extLst>
      <p:ext uri="{BB962C8B-B14F-4D97-AF65-F5344CB8AC3E}">
        <p14:creationId xmlns:p14="http://schemas.microsoft.com/office/powerpoint/2010/main" val="1171863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ChangeArrowheads="1"/>
          </p:cNvSpPr>
          <p:nvPr/>
        </p:nvSpPr>
        <p:spPr bwMode="auto">
          <a:xfrm>
            <a:off x="2999656" y="406406"/>
            <a:ext cx="6141224" cy="64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ja-JP" altLang="en-US" sz="3600" b="1" dirty="0">
                <a:latin typeface="Times" charset="0"/>
              </a:rPr>
              <a:t>喫煙が循環器系に及ぼす影響</a:t>
            </a:r>
          </a:p>
        </p:txBody>
      </p:sp>
      <p:sp>
        <p:nvSpPr>
          <p:cNvPr id="187395" name="Rectangle 3"/>
          <p:cNvSpPr>
            <a:spLocks noChangeArrowheads="1"/>
          </p:cNvSpPr>
          <p:nvPr/>
        </p:nvSpPr>
        <p:spPr bwMode="auto">
          <a:xfrm>
            <a:off x="1981201" y="1153549"/>
            <a:ext cx="8308975" cy="5170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ja-JP" altLang="en-US" sz="2800" b="1" dirty="0">
                <a:solidFill>
                  <a:schemeClr val="bg1"/>
                </a:solidFill>
              </a:rPr>
              <a:t>・</a:t>
            </a:r>
            <a:r>
              <a:rPr lang="ja-JP" altLang="en-US" sz="3200" b="1" u="sng" dirty="0">
                <a:solidFill>
                  <a:schemeClr val="accent4">
                    <a:lumMod val="75000"/>
                  </a:schemeClr>
                </a:solidFill>
              </a:rPr>
              <a:t>ニコチン</a:t>
            </a:r>
            <a:endParaRPr lang="en-US" altLang="ja-JP" sz="3200" b="1" dirty="0">
              <a:solidFill>
                <a:schemeClr val="accent4">
                  <a:lumMod val="75000"/>
                </a:schemeClr>
              </a:solidFill>
            </a:endParaRPr>
          </a:p>
          <a:p>
            <a:r>
              <a:rPr lang="ja-JP" altLang="en-US" sz="2400" b="1" dirty="0"/>
              <a:t>　　</a:t>
            </a:r>
            <a:r>
              <a:rPr lang="en-US" altLang="ja-JP" sz="2400" b="1" dirty="0">
                <a:latin typeface="ＭＳ Ｐゴシック" charset="0"/>
              </a:rPr>
              <a:t>LDL</a:t>
            </a:r>
            <a:r>
              <a:rPr lang="ja-JP" altLang="en-US" sz="2400" b="1" dirty="0"/>
              <a:t>コレステロール・遊離脂肪酸増加</a:t>
            </a:r>
            <a:endParaRPr lang="en-US" altLang="ja-JP" sz="2400" b="1" dirty="0"/>
          </a:p>
          <a:p>
            <a:r>
              <a:rPr lang="ja-JP" altLang="en-US" sz="2400" b="1" dirty="0"/>
              <a:t>　　交感神経緊張</a:t>
            </a:r>
            <a:r>
              <a:rPr lang="en-US" altLang="ja-JP" sz="2400" b="1" dirty="0"/>
              <a:t>→</a:t>
            </a:r>
            <a:r>
              <a:rPr lang="ja-JP" altLang="en-US" sz="2400" b="1" dirty="0"/>
              <a:t>血管収縮、心拍数増加、血小板凝集亢進</a:t>
            </a:r>
            <a:endParaRPr lang="en-US" altLang="ja-JP" sz="2400" b="1" dirty="0"/>
          </a:p>
          <a:p>
            <a:r>
              <a:rPr lang="ja-JP" altLang="en-US" sz="2400" b="1" dirty="0"/>
              <a:t>　　トロンボキサン</a:t>
            </a:r>
            <a:r>
              <a:rPr lang="en-US" altLang="ja-JP" sz="2400" b="1" dirty="0">
                <a:latin typeface="ＭＳ Ｐゴシック" charset="0"/>
              </a:rPr>
              <a:t>A</a:t>
            </a:r>
            <a:r>
              <a:rPr lang="en-US" altLang="ja-JP" sz="2400" b="1" baseline="-25000" dirty="0">
                <a:latin typeface="ＭＳ Ｐゴシック" charset="0"/>
              </a:rPr>
              <a:t>2</a:t>
            </a:r>
            <a:r>
              <a:rPr lang="ja-JP" altLang="en-US" sz="2400" b="1" dirty="0"/>
              <a:t>遊離促進</a:t>
            </a:r>
            <a:r>
              <a:rPr lang="en-US" altLang="ja-JP" sz="2400" b="1" dirty="0"/>
              <a:t>→</a:t>
            </a:r>
            <a:r>
              <a:rPr lang="ja-JP" altLang="en-US" sz="2400" b="1" dirty="0"/>
              <a:t>血管収縮、気管支収縮</a:t>
            </a:r>
            <a:endParaRPr lang="en-US" altLang="ja-JP" sz="2400" b="1" dirty="0"/>
          </a:p>
          <a:p>
            <a:endParaRPr lang="en-US" altLang="ja-JP" b="1" dirty="0">
              <a:solidFill>
                <a:schemeClr val="bg1"/>
              </a:solidFill>
            </a:endParaRPr>
          </a:p>
          <a:p>
            <a:r>
              <a:rPr lang="ja-JP" altLang="en-US" sz="2800" b="1" dirty="0">
                <a:solidFill>
                  <a:schemeClr val="bg1"/>
                </a:solidFill>
              </a:rPr>
              <a:t>・</a:t>
            </a:r>
            <a:r>
              <a:rPr lang="ja-JP" altLang="en-US" sz="3200" b="1" u="sng" dirty="0">
                <a:solidFill>
                  <a:srgbClr val="0070C0"/>
                </a:solidFill>
              </a:rPr>
              <a:t>一酸化炭素</a:t>
            </a:r>
            <a:endParaRPr lang="en-US" altLang="ja-JP" sz="3200" b="1" dirty="0">
              <a:solidFill>
                <a:srgbClr val="0070C0"/>
              </a:solidFill>
            </a:endParaRPr>
          </a:p>
          <a:p>
            <a:r>
              <a:rPr lang="ja-JP" altLang="en-US" b="1" dirty="0"/>
              <a:t>　</a:t>
            </a:r>
            <a:r>
              <a:rPr lang="ja-JP" altLang="en-US" sz="2400" b="1" dirty="0"/>
              <a:t>　血管壁酸素圧低下、酸素運搬能低下、血管内皮損傷、</a:t>
            </a:r>
            <a:endParaRPr lang="en-US" altLang="ja-JP" sz="2400" b="1" dirty="0"/>
          </a:p>
          <a:p>
            <a:r>
              <a:rPr lang="ja-JP" altLang="en-US" sz="2400" b="1" dirty="0"/>
              <a:t>　　</a:t>
            </a:r>
            <a:r>
              <a:rPr lang="en-US" altLang="ja-JP" sz="2400" b="1" dirty="0">
                <a:latin typeface="ＭＳ Ｐゴシック" charset="0"/>
              </a:rPr>
              <a:t>HDL</a:t>
            </a:r>
            <a:r>
              <a:rPr lang="ja-JP" altLang="en-US" sz="2400" b="1" dirty="0"/>
              <a:t>コレステロール減少</a:t>
            </a:r>
            <a:endParaRPr lang="en-US" altLang="ja-JP" sz="2400" b="1" dirty="0"/>
          </a:p>
          <a:p>
            <a:endParaRPr lang="en-US" altLang="ja-JP" sz="2400" dirty="0">
              <a:solidFill>
                <a:schemeClr val="bg1"/>
              </a:solidFill>
            </a:endParaRPr>
          </a:p>
          <a:p>
            <a:r>
              <a:rPr lang="ja-JP" altLang="en-US" sz="2800" b="1" dirty="0">
                <a:solidFill>
                  <a:schemeClr val="bg1"/>
                </a:solidFill>
              </a:rPr>
              <a:t>・</a:t>
            </a:r>
            <a:r>
              <a:rPr lang="ja-JP" altLang="en-US" sz="3200" b="1" u="sng" dirty="0">
                <a:solidFill>
                  <a:srgbClr val="FF0000"/>
                </a:solidFill>
              </a:rPr>
              <a:t>フリーラジカル</a:t>
            </a:r>
            <a:endParaRPr lang="en-US" altLang="ja-JP" sz="3200" b="1" dirty="0">
              <a:solidFill>
                <a:srgbClr val="FF0000"/>
              </a:solidFill>
            </a:endParaRPr>
          </a:p>
          <a:p>
            <a:r>
              <a:rPr lang="ja-JP" altLang="en-US" b="1" dirty="0"/>
              <a:t>　</a:t>
            </a:r>
            <a:r>
              <a:rPr lang="ja-JP" altLang="en-US" sz="2400" b="1" dirty="0"/>
              <a:t>　血管内皮損傷、脂質変性</a:t>
            </a:r>
            <a:r>
              <a:rPr lang="en-US" altLang="ja-JP" sz="2400" b="1" dirty="0"/>
              <a:t>→</a:t>
            </a:r>
            <a:r>
              <a:rPr lang="ja-JP" altLang="en-US" sz="2400" b="1" dirty="0"/>
              <a:t>動脈硬化の促進</a:t>
            </a:r>
            <a:endParaRPr lang="en-US" altLang="ja-JP" sz="2400" b="1" dirty="0"/>
          </a:p>
          <a:p>
            <a:endParaRPr lang="ja-JP" altLang="en-US" sz="2400" dirty="0">
              <a:solidFill>
                <a:schemeClr val="bg1"/>
              </a:solidFill>
              <a:latin typeface="平成明朝" charset="0"/>
              <a:ea typeface="平成明朝" charset="0"/>
              <a:cs typeface="平成明朝" charset="0"/>
            </a:endParaRPr>
          </a:p>
        </p:txBody>
      </p:sp>
      <p:sp>
        <p:nvSpPr>
          <p:cNvPr id="4" name="テキスト ボックス 3"/>
          <p:cNvSpPr txBox="1"/>
          <p:nvPr/>
        </p:nvSpPr>
        <p:spPr>
          <a:xfrm>
            <a:off x="1894096" y="6046487"/>
            <a:ext cx="4339650" cy="646331"/>
          </a:xfrm>
          <a:prstGeom prst="rect">
            <a:avLst/>
          </a:prstGeom>
          <a:noFill/>
        </p:spPr>
        <p:txBody>
          <a:bodyPr wrap="none" rtlCol="0">
            <a:spAutoFit/>
          </a:bodyPr>
          <a:lstStyle/>
          <a:p>
            <a:r>
              <a:rPr lang="ja-JP" altLang="en-US" b="1" dirty="0">
                <a:solidFill>
                  <a:srgbClr val="002060"/>
                </a:solidFill>
                <a:latin typeface="ＭＳ Ｐゴシック" charset="0"/>
              </a:rPr>
              <a:t>横浜市立大学附属市民総合医療センター</a:t>
            </a:r>
            <a:endParaRPr lang="ja-JP" altLang="ja-JP" b="1" dirty="0">
              <a:solidFill>
                <a:srgbClr val="002060"/>
              </a:solidFill>
              <a:latin typeface="ＭＳ Ｐゴシック" charset="0"/>
            </a:endParaRPr>
          </a:p>
          <a:p>
            <a:r>
              <a:rPr lang="ja-JP" altLang="en-US" b="1" dirty="0">
                <a:solidFill>
                  <a:srgbClr val="002060"/>
                </a:solidFill>
                <a:latin typeface="ＭＳ Ｐゴシック" charset="0"/>
              </a:rPr>
              <a:t>心臓血管</a:t>
            </a:r>
            <a:r>
              <a:rPr lang="ja-JP" altLang="en-US" b="1" dirty="0" smtClean="0">
                <a:solidFill>
                  <a:srgbClr val="002060"/>
                </a:solidFill>
                <a:latin typeface="ＭＳ Ｐゴシック" charset="0"/>
              </a:rPr>
              <a:t>センター海老名</a:t>
            </a:r>
            <a:r>
              <a:rPr lang="ja-JP" altLang="en-US" b="1" dirty="0">
                <a:solidFill>
                  <a:srgbClr val="002060"/>
                </a:solidFill>
                <a:latin typeface="ＭＳ Ｐゴシック" charset="0"/>
              </a:rPr>
              <a:t>　</a:t>
            </a:r>
            <a:r>
              <a:rPr lang="ja-JP" altLang="en-US" b="1" dirty="0" smtClean="0">
                <a:solidFill>
                  <a:srgbClr val="002060"/>
                </a:solidFill>
                <a:latin typeface="ＭＳ Ｐゴシック" charset="0"/>
              </a:rPr>
              <a:t>俊明先生提供</a:t>
            </a:r>
            <a:endParaRPr lang="ja-JP" altLang="en-US" b="1" dirty="0">
              <a:solidFill>
                <a:srgbClr val="002060"/>
              </a:solidFill>
              <a:latin typeface="ＭＳ Ｐゴシック" charset="0"/>
            </a:endParaRPr>
          </a:p>
        </p:txBody>
      </p:sp>
    </p:spTree>
    <p:extLst>
      <p:ext uri="{BB962C8B-B14F-4D97-AF65-F5344CB8AC3E}">
        <p14:creationId xmlns:p14="http://schemas.microsoft.com/office/powerpoint/2010/main" val="1820591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251" y="833284"/>
            <a:ext cx="8991600" cy="504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69314" name="Rectangle 3"/>
          <p:cNvSpPr>
            <a:spLocks noChangeArrowheads="1"/>
          </p:cNvSpPr>
          <p:nvPr/>
        </p:nvSpPr>
        <p:spPr bwMode="auto">
          <a:xfrm>
            <a:off x="2794819" y="172372"/>
            <a:ext cx="5480988" cy="584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ja-JP" altLang="en-US" sz="3200" b="1" dirty="0">
                <a:latin typeface="Times" charset="0"/>
              </a:rPr>
              <a:t>喫煙が循環器系に及ぼす影響</a:t>
            </a:r>
          </a:p>
        </p:txBody>
      </p:sp>
      <p:sp>
        <p:nvSpPr>
          <p:cNvPr id="4" name="テキスト ボックス 3"/>
          <p:cNvSpPr txBox="1"/>
          <p:nvPr/>
        </p:nvSpPr>
        <p:spPr>
          <a:xfrm>
            <a:off x="1879348" y="6211669"/>
            <a:ext cx="4339650" cy="646331"/>
          </a:xfrm>
          <a:prstGeom prst="rect">
            <a:avLst/>
          </a:prstGeom>
          <a:noFill/>
        </p:spPr>
        <p:txBody>
          <a:bodyPr wrap="none" rtlCol="0">
            <a:spAutoFit/>
          </a:bodyPr>
          <a:lstStyle/>
          <a:p>
            <a:r>
              <a:rPr lang="ja-JP" altLang="en-US" b="1" dirty="0">
                <a:solidFill>
                  <a:srgbClr val="002060"/>
                </a:solidFill>
                <a:latin typeface="ＭＳ Ｐゴシック" charset="0"/>
              </a:rPr>
              <a:t>横浜市立大学附属市民総合医療センター</a:t>
            </a:r>
            <a:endParaRPr lang="ja-JP" altLang="ja-JP" b="1" dirty="0">
              <a:solidFill>
                <a:srgbClr val="002060"/>
              </a:solidFill>
              <a:latin typeface="ＭＳ Ｐゴシック" charset="0"/>
            </a:endParaRPr>
          </a:p>
          <a:p>
            <a:r>
              <a:rPr lang="ja-JP" altLang="en-US" b="1" dirty="0">
                <a:solidFill>
                  <a:srgbClr val="002060"/>
                </a:solidFill>
                <a:latin typeface="ＭＳ Ｐゴシック" charset="0"/>
              </a:rPr>
              <a:t>心臓血管</a:t>
            </a:r>
            <a:r>
              <a:rPr lang="ja-JP" altLang="en-US" b="1" dirty="0" smtClean="0">
                <a:solidFill>
                  <a:srgbClr val="002060"/>
                </a:solidFill>
                <a:latin typeface="ＭＳ Ｐゴシック" charset="0"/>
              </a:rPr>
              <a:t>センター海老名</a:t>
            </a:r>
            <a:r>
              <a:rPr lang="ja-JP" altLang="en-US" b="1" dirty="0">
                <a:solidFill>
                  <a:srgbClr val="002060"/>
                </a:solidFill>
                <a:latin typeface="ＭＳ Ｐゴシック" charset="0"/>
              </a:rPr>
              <a:t>　</a:t>
            </a:r>
            <a:r>
              <a:rPr lang="ja-JP" altLang="en-US" b="1" dirty="0" smtClean="0">
                <a:solidFill>
                  <a:srgbClr val="002060"/>
                </a:solidFill>
                <a:latin typeface="ＭＳ Ｐゴシック" charset="0"/>
              </a:rPr>
              <a:t>俊明先生提供</a:t>
            </a:r>
            <a:endParaRPr lang="ja-JP" altLang="en-US" b="1" dirty="0">
              <a:solidFill>
                <a:srgbClr val="002060"/>
              </a:solidFill>
              <a:latin typeface="ＭＳ Ｐゴシック" charset="0"/>
            </a:endParaRPr>
          </a:p>
        </p:txBody>
      </p:sp>
    </p:spTree>
    <p:extLst>
      <p:ext uri="{BB962C8B-B14F-4D97-AF65-F5344CB8AC3E}">
        <p14:creationId xmlns:p14="http://schemas.microsoft.com/office/powerpoint/2010/main" val="329108632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8122789" y="4305076"/>
            <a:ext cx="4069211" cy="646331"/>
          </a:xfrm>
          <a:prstGeom prst="rect">
            <a:avLst/>
          </a:prstGeom>
          <a:noFill/>
        </p:spPr>
        <p:txBody>
          <a:bodyPr wrap="square" rtlCol="0">
            <a:spAutoFit/>
          </a:bodyPr>
          <a:lstStyle/>
          <a:p>
            <a:r>
              <a:rPr lang="da-DK" altLang="ja-JP" b="1" dirty="0" smtClean="0"/>
              <a:t>Morris</a:t>
            </a:r>
            <a:r>
              <a:rPr lang="da-DK" altLang="ja-JP" b="1" dirty="0"/>
              <a:t> </a:t>
            </a:r>
            <a:r>
              <a:rPr lang="da-DK" altLang="ja-JP" b="1" dirty="0" smtClean="0"/>
              <a:t>PB </a:t>
            </a:r>
            <a:r>
              <a:rPr lang="da-DK" altLang="ja-JP" b="1" dirty="0"/>
              <a:t>et </a:t>
            </a:r>
            <a:r>
              <a:rPr lang="da-DK" altLang="ja-JP" b="1" dirty="0" smtClean="0"/>
              <a:t>al: J Am </a:t>
            </a:r>
            <a:r>
              <a:rPr lang="da-DK" altLang="ja-JP" b="1" dirty="0" err="1" smtClean="0"/>
              <a:t>Coll</a:t>
            </a:r>
            <a:r>
              <a:rPr lang="da-DK" altLang="ja-JP" b="1" dirty="0" smtClean="0"/>
              <a:t> </a:t>
            </a:r>
            <a:r>
              <a:rPr lang="da-DK" altLang="ja-JP" b="1" dirty="0" err="1" smtClean="0"/>
              <a:t>Cardiol</a:t>
            </a:r>
            <a:r>
              <a:rPr lang="da-DK" altLang="ja-JP" b="1" dirty="0" smtClean="0"/>
              <a:t> 66:1378–1391,2015.</a:t>
            </a:r>
            <a:endParaRPr kumimoji="1" lang="ja-JP" altLang="en-US" b="1" dirty="0"/>
          </a:p>
        </p:txBody>
      </p:sp>
      <p:sp>
        <p:nvSpPr>
          <p:cNvPr id="3" name="テキスト ボックス 2"/>
          <p:cNvSpPr txBox="1"/>
          <p:nvPr/>
        </p:nvSpPr>
        <p:spPr>
          <a:xfrm>
            <a:off x="277264" y="0"/>
            <a:ext cx="8494633" cy="461665"/>
          </a:xfrm>
          <a:prstGeom prst="rect">
            <a:avLst/>
          </a:prstGeom>
          <a:noFill/>
        </p:spPr>
        <p:txBody>
          <a:bodyPr wrap="none" rtlCol="0">
            <a:spAutoFit/>
          </a:bodyPr>
          <a:lstStyle/>
          <a:p>
            <a:r>
              <a:rPr kumimoji="1" lang="ja-JP" altLang="en-US" sz="2400" b="1" dirty="0"/>
              <a:t>たばこの動脈硬化に及ぼす影響：動脈硬化プラーク形成段階</a:t>
            </a:r>
          </a:p>
        </p:txBody>
      </p:sp>
      <p:sp>
        <p:nvSpPr>
          <p:cNvPr id="5" name="テキスト ボックス 4"/>
          <p:cNvSpPr txBox="1"/>
          <p:nvPr/>
        </p:nvSpPr>
        <p:spPr>
          <a:xfrm>
            <a:off x="8131278" y="2287618"/>
            <a:ext cx="3873909" cy="2031325"/>
          </a:xfrm>
          <a:prstGeom prst="rect">
            <a:avLst/>
          </a:prstGeom>
          <a:noFill/>
        </p:spPr>
        <p:txBody>
          <a:bodyPr wrap="square" rtlCol="0">
            <a:spAutoFit/>
          </a:bodyPr>
          <a:lstStyle/>
          <a:p>
            <a:r>
              <a:rPr kumimoji="1" lang="ja-JP" altLang="en-US" b="1" dirty="0" smtClean="0"/>
              <a:t>たばこ煙の曝露により、内皮細胞の活性化・機能不全・損傷・細胞死が起こり、脂質や炎症細胞が</a:t>
            </a:r>
            <a:r>
              <a:rPr lang="ja-JP" altLang="en-US" b="1" dirty="0" smtClean="0"/>
              <a:t>壁内に入り込む。白血球活性化により炎症性サイトカイン放出などが起こる。炎症や</a:t>
            </a:r>
            <a:r>
              <a:rPr lang="en-US" altLang="ja-JP" b="1" dirty="0" smtClean="0"/>
              <a:t>MMP</a:t>
            </a:r>
            <a:r>
              <a:rPr lang="ja-JP" altLang="en-US" b="1" dirty="0" smtClean="0"/>
              <a:t>活性化によりプラークの不安定化が起こる。</a:t>
            </a:r>
            <a:endParaRPr kumimoji="1" lang="ja-JP" altLang="en-US" b="1" dirty="0"/>
          </a:p>
        </p:txBody>
      </p:sp>
      <p:grpSp>
        <p:nvGrpSpPr>
          <p:cNvPr id="19" name="グループ化 18"/>
          <p:cNvGrpSpPr/>
          <p:nvPr/>
        </p:nvGrpSpPr>
        <p:grpSpPr>
          <a:xfrm>
            <a:off x="460244" y="404665"/>
            <a:ext cx="7346628" cy="5649885"/>
            <a:chOff x="2421780" y="404665"/>
            <a:chExt cx="7346628" cy="5649885"/>
          </a:xfrm>
        </p:grpSpPr>
        <p:grpSp>
          <p:nvGrpSpPr>
            <p:cNvPr id="18" name="グループ化 17"/>
            <p:cNvGrpSpPr/>
            <p:nvPr/>
          </p:nvGrpSpPr>
          <p:grpSpPr>
            <a:xfrm>
              <a:off x="2421780" y="404665"/>
              <a:ext cx="7346628" cy="5649885"/>
              <a:chOff x="2421780" y="404665"/>
              <a:chExt cx="7346628" cy="5649885"/>
            </a:xfrm>
          </p:grpSpPr>
          <p:grpSp>
            <p:nvGrpSpPr>
              <p:cNvPr id="17" name="グループ化 16"/>
              <p:cNvGrpSpPr/>
              <p:nvPr/>
            </p:nvGrpSpPr>
            <p:grpSpPr>
              <a:xfrm>
                <a:off x="2421780" y="404665"/>
                <a:ext cx="7346628" cy="5649885"/>
                <a:chOff x="2421780" y="404665"/>
                <a:chExt cx="7346628" cy="5649885"/>
              </a:xfrm>
            </p:grpSpPr>
            <p:pic>
              <p:nvPicPr>
                <p:cNvPr id="4" name="図 3"/>
                <p:cNvPicPr>
                  <a:picLocks noChangeAspect="1"/>
                </p:cNvPicPr>
                <p:nvPr/>
              </p:nvPicPr>
              <p:blipFill>
                <a:blip r:embed="rId3"/>
                <a:stretch>
                  <a:fillRect/>
                </a:stretch>
              </p:blipFill>
              <p:spPr>
                <a:xfrm>
                  <a:off x="2421780" y="404665"/>
                  <a:ext cx="7346628" cy="5649885"/>
                </a:xfrm>
                <a:prstGeom prst="rect">
                  <a:avLst/>
                </a:prstGeom>
              </p:spPr>
            </p:pic>
            <p:sp>
              <p:nvSpPr>
                <p:cNvPr id="2" name="テキスト ボックス 1"/>
                <p:cNvSpPr txBox="1"/>
                <p:nvPr/>
              </p:nvSpPr>
              <p:spPr>
                <a:xfrm>
                  <a:off x="5447928" y="4293096"/>
                  <a:ext cx="1338828" cy="369332"/>
                </a:xfrm>
                <a:prstGeom prst="rect">
                  <a:avLst/>
                </a:prstGeom>
                <a:noFill/>
              </p:spPr>
              <p:txBody>
                <a:bodyPr wrap="none" rtlCol="0">
                  <a:spAutoFit/>
                </a:bodyPr>
                <a:lstStyle/>
                <a:p>
                  <a:r>
                    <a:rPr kumimoji="1" lang="ja-JP" altLang="en-US" b="0" dirty="0" smtClean="0">
                      <a:solidFill>
                        <a:srgbClr val="FF0000"/>
                      </a:solidFill>
                    </a:rPr>
                    <a:t>内皮細胞死</a:t>
                  </a:r>
                  <a:endParaRPr kumimoji="1" lang="ja-JP" altLang="en-US" b="0" dirty="0">
                    <a:solidFill>
                      <a:srgbClr val="FF0000"/>
                    </a:solidFill>
                  </a:endParaRPr>
                </a:p>
              </p:txBody>
            </p:sp>
            <p:sp>
              <p:nvSpPr>
                <p:cNvPr id="7" name="テキスト ボックス 6"/>
                <p:cNvSpPr txBox="1"/>
                <p:nvPr/>
              </p:nvSpPr>
              <p:spPr>
                <a:xfrm>
                  <a:off x="2423593" y="4212376"/>
                  <a:ext cx="2262158" cy="646331"/>
                </a:xfrm>
                <a:prstGeom prst="rect">
                  <a:avLst/>
                </a:prstGeom>
                <a:noFill/>
              </p:spPr>
              <p:txBody>
                <a:bodyPr wrap="none" rtlCol="0">
                  <a:spAutoFit/>
                </a:bodyPr>
                <a:lstStyle/>
                <a:p>
                  <a:r>
                    <a:rPr lang="ja-JP" altLang="en-US" b="0" dirty="0" smtClean="0">
                      <a:solidFill>
                        <a:srgbClr val="FF0000"/>
                      </a:solidFill>
                    </a:rPr>
                    <a:t>内皮細胞の活性化と</a:t>
                  </a:r>
                  <a:endParaRPr lang="en-US" altLang="ja-JP" b="0" dirty="0" smtClean="0">
                    <a:solidFill>
                      <a:srgbClr val="FF0000"/>
                    </a:solidFill>
                  </a:endParaRPr>
                </a:p>
                <a:p>
                  <a:r>
                    <a:rPr kumimoji="1" lang="ja-JP" altLang="en-US" b="0" dirty="0" smtClean="0">
                      <a:solidFill>
                        <a:srgbClr val="FF0000"/>
                      </a:solidFill>
                    </a:rPr>
                    <a:t>機能不全</a:t>
                  </a:r>
                  <a:endParaRPr kumimoji="1" lang="ja-JP" altLang="en-US" b="0" dirty="0">
                    <a:solidFill>
                      <a:srgbClr val="FF0000"/>
                    </a:solidFill>
                  </a:endParaRPr>
                </a:p>
              </p:txBody>
            </p:sp>
            <p:sp>
              <p:nvSpPr>
                <p:cNvPr id="8" name="テキスト ボックス 7"/>
                <p:cNvSpPr txBox="1"/>
                <p:nvPr/>
              </p:nvSpPr>
              <p:spPr>
                <a:xfrm>
                  <a:off x="8328249" y="1196752"/>
                  <a:ext cx="1107996" cy="369332"/>
                </a:xfrm>
                <a:prstGeom prst="rect">
                  <a:avLst/>
                </a:prstGeom>
                <a:noFill/>
              </p:spPr>
              <p:txBody>
                <a:bodyPr wrap="none" rtlCol="0">
                  <a:spAutoFit/>
                </a:bodyPr>
                <a:lstStyle/>
                <a:p>
                  <a:r>
                    <a:rPr kumimoji="1" lang="ja-JP" altLang="en-US" b="0" dirty="0" smtClean="0">
                      <a:solidFill>
                        <a:srgbClr val="FF0000"/>
                      </a:solidFill>
                    </a:rPr>
                    <a:t>血栓形成</a:t>
                  </a:r>
                  <a:endParaRPr kumimoji="1" lang="ja-JP" altLang="en-US" b="0" dirty="0">
                    <a:solidFill>
                      <a:srgbClr val="FF0000"/>
                    </a:solidFill>
                  </a:endParaRPr>
                </a:p>
              </p:txBody>
            </p:sp>
            <p:sp>
              <p:nvSpPr>
                <p:cNvPr id="9" name="テキスト ボックス 8"/>
                <p:cNvSpPr txBox="1"/>
                <p:nvPr/>
              </p:nvSpPr>
              <p:spPr>
                <a:xfrm>
                  <a:off x="3071664" y="1196752"/>
                  <a:ext cx="1569660" cy="369332"/>
                </a:xfrm>
                <a:prstGeom prst="rect">
                  <a:avLst/>
                </a:prstGeom>
                <a:noFill/>
              </p:spPr>
              <p:txBody>
                <a:bodyPr wrap="none" rtlCol="0">
                  <a:spAutoFit/>
                </a:bodyPr>
                <a:lstStyle/>
                <a:p>
                  <a:r>
                    <a:rPr kumimoji="1" lang="ja-JP" altLang="en-US" b="0" dirty="0" smtClean="0">
                      <a:solidFill>
                        <a:srgbClr val="FF0000"/>
                      </a:solidFill>
                    </a:rPr>
                    <a:t>血小板活性化</a:t>
                  </a:r>
                  <a:endParaRPr kumimoji="1" lang="ja-JP" altLang="en-US" b="0" dirty="0">
                    <a:solidFill>
                      <a:srgbClr val="FF0000"/>
                    </a:solidFill>
                  </a:endParaRPr>
                </a:p>
              </p:txBody>
            </p:sp>
            <p:sp>
              <p:nvSpPr>
                <p:cNvPr id="10" name="テキスト ボックス 9"/>
                <p:cNvSpPr txBox="1"/>
                <p:nvPr/>
              </p:nvSpPr>
              <p:spPr>
                <a:xfrm>
                  <a:off x="3528100" y="1794302"/>
                  <a:ext cx="1569660" cy="369332"/>
                </a:xfrm>
                <a:prstGeom prst="rect">
                  <a:avLst/>
                </a:prstGeom>
                <a:noFill/>
              </p:spPr>
              <p:txBody>
                <a:bodyPr wrap="none" rtlCol="0">
                  <a:spAutoFit/>
                </a:bodyPr>
                <a:lstStyle/>
                <a:p>
                  <a:r>
                    <a:rPr lang="ja-JP" altLang="en-US" b="0" dirty="0" smtClean="0">
                      <a:solidFill>
                        <a:srgbClr val="FF0000"/>
                      </a:solidFill>
                    </a:rPr>
                    <a:t>白血球活性化</a:t>
                  </a:r>
                  <a:endParaRPr kumimoji="1" lang="ja-JP" altLang="en-US" b="0" dirty="0">
                    <a:solidFill>
                      <a:srgbClr val="FF0000"/>
                    </a:solidFill>
                  </a:endParaRPr>
                </a:p>
              </p:txBody>
            </p:sp>
            <p:sp>
              <p:nvSpPr>
                <p:cNvPr id="11" name="テキスト ボックス 10"/>
                <p:cNvSpPr txBox="1"/>
                <p:nvPr/>
              </p:nvSpPr>
              <p:spPr>
                <a:xfrm>
                  <a:off x="6070060" y="2348880"/>
                  <a:ext cx="2031325" cy="369332"/>
                </a:xfrm>
                <a:prstGeom prst="rect">
                  <a:avLst/>
                </a:prstGeom>
                <a:noFill/>
              </p:spPr>
              <p:txBody>
                <a:bodyPr wrap="none" rtlCol="0">
                  <a:spAutoFit/>
                </a:bodyPr>
                <a:lstStyle/>
                <a:p>
                  <a:r>
                    <a:rPr kumimoji="1" lang="ja-JP" altLang="en-US" b="0" dirty="0" smtClean="0">
                      <a:solidFill>
                        <a:srgbClr val="FF0000"/>
                      </a:solidFill>
                    </a:rPr>
                    <a:t>線維性被膜菲薄化</a:t>
                  </a:r>
                  <a:endParaRPr kumimoji="1" lang="ja-JP" altLang="en-US" b="0" dirty="0">
                    <a:solidFill>
                      <a:srgbClr val="FF0000"/>
                    </a:solidFill>
                  </a:endParaRPr>
                </a:p>
              </p:txBody>
            </p:sp>
            <p:sp>
              <p:nvSpPr>
                <p:cNvPr id="12" name="テキスト ボックス 11"/>
                <p:cNvSpPr txBox="1"/>
                <p:nvPr/>
              </p:nvSpPr>
              <p:spPr>
                <a:xfrm>
                  <a:off x="3584105" y="2492896"/>
                  <a:ext cx="2031325" cy="369332"/>
                </a:xfrm>
                <a:prstGeom prst="rect">
                  <a:avLst/>
                </a:prstGeom>
                <a:noFill/>
              </p:spPr>
              <p:txBody>
                <a:bodyPr wrap="none" rtlCol="0">
                  <a:spAutoFit/>
                </a:bodyPr>
                <a:lstStyle/>
                <a:p>
                  <a:r>
                    <a:rPr lang="ja-JP" altLang="en-US" b="0" dirty="0" smtClean="0">
                      <a:solidFill>
                        <a:srgbClr val="FF0000"/>
                      </a:solidFill>
                    </a:rPr>
                    <a:t>内皮細胞と白血球</a:t>
                  </a:r>
                  <a:endParaRPr kumimoji="1" lang="ja-JP" altLang="en-US" b="0" dirty="0">
                    <a:solidFill>
                      <a:srgbClr val="FF0000"/>
                    </a:solidFill>
                  </a:endParaRPr>
                </a:p>
              </p:txBody>
            </p:sp>
            <p:sp>
              <p:nvSpPr>
                <p:cNvPr id="13" name="テキスト ボックス 12"/>
                <p:cNvSpPr txBox="1"/>
                <p:nvPr/>
              </p:nvSpPr>
              <p:spPr>
                <a:xfrm>
                  <a:off x="4079777" y="3708320"/>
                  <a:ext cx="2031325" cy="646331"/>
                </a:xfrm>
                <a:prstGeom prst="rect">
                  <a:avLst/>
                </a:prstGeom>
                <a:noFill/>
              </p:spPr>
              <p:txBody>
                <a:bodyPr wrap="none" rtlCol="0">
                  <a:spAutoFit/>
                </a:bodyPr>
                <a:lstStyle/>
                <a:p>
                  <a:r>
                    <a:rPr lang="ja-JP" altLang="en-US" b="0" dirty="0" smtClean="0">
                      <a:solidFill>
                        <a:srgbClr val="FF0000"/>
                      </a:solidFill>
                    </a:rPr>
                    <a:t>白血球の活性化・</a:t>
                  </a:r>
                  <a:endParaRPr lang="en-US" altLang="ja-JP" b="0" dirty="0" smtClean="0">
                    <a:solidFill>
                      <a:srgbClr val="FF0000"/>
                    </a:solidFill>
                  </a:endParaRPr>
                </a:p>
                <a:p>
                  <a:r>
                    <a:rPr lang="ja-JP" altLang="en-US" b="0" dirty="0" smtClean="0">
                      <a:solidFill>
                        <a:srgbClr val="FF0000"/>
                      </a:solidFill>
                    </a:rPr>
                    <a:t>浸潤</a:t>
                  </a:r>
                  <a:r>
                    <a:rPr lang="ja-JP" altLang="en-US" b="0" dirty="0">
                      <a:solidFill>
                        <a:srgbClr val="FF0000"/>
                      </a:solidFill>
                    </a:rPr>
                    <a:t>・</a:t>
                  </a:r>
                  <a:r>
                    <a:rPr lang="ja-JP" altLang="en-US" b="0" dirty="0" smtClean="0">
                      <a:solidFill>
                        <a:srgbClr val="FF0000"/>
                      </a:solidFill>
                    </a:rPr>
                    <a:t>炎症</a:t>
                  </a:r>
                  <a:endParaRPr lang="ja-JP" altLang="en-US" b="0" dirty="0">
                    <a:solidFill>
                      <a:srgbClr val="FF0000"/>
                    </a:solidFill>
                  </a:endParaRPr>
                </a:p>
              </p:txBody>
            </p:sp>
          </p:grpSp>
          <p:sp>
            <p:nvSpPr>
              <p:cNvPr id="14" name="テキスト ボックス 13"/>
              <p:cNvSpPr txBox="1"/>
              <p:nvPr/>
            </p:nvSpPr>
            <p:spPr>
              <a:xfrm>
                <a:off x="8112225" y="3140968"/>
                <a:ext cx="646331" cy="369332"/>
              </a:xfrm>
              <a:prstGeom prst="rect">
                <a:avLst/>
              </a:prstGeom>
              <a:noFill/>
            </p:spPr>
            <p:txBody>
              <a:bodyPr wrap="none" rtlCol="0">
                <a:spAutoFit/>
              </a:bodyPr>
              <a:lstStyle/>
              <a:p>
                <a:r>
                  <a:rPr kumimoji="1" lang="ja-JP" altLang="en-US" b="0" dirty="0" smtClean="0"/>
                  <a:t>粥腫</a:t>
                </a:r>
                <a:endParaRPr kumimoji="1" lang="ja-JP" altLang="en-US" b="0" dirty="0"/>
              </a:p>
            </p:txBody>
          </p:sp>
          <p:sp>
            <p:nvSpPr>
              <p:cNvPr id="15" name="テキスト ボックス 14"/>
              <p:cNvSpPr txBox="1"/>
              <p:nvPr/>
            </p:nvSpPr>
            <p:spPr>
              <a:xfrm>
                <a:off x="6672064" y="3284984"/>
                <a:ext cx="1338828" cy="369332"/>
              </a:xfrm>
              <a:prstGeom prst="rect">
                <a:avLst/>
              </a:prstGeom>
              <a:noFill/>
            </p:spPr>
            <p:txBody>
              <a:bodyPr wrap="none" rtlCol="0">
                <a:spAutoFit/>
              </a:bodyPr>
              <a:lstStyle/>
              <a:p>
                <a:r>
                  <a:rPr kumimoji="1" lang="ja-JP" altLang="en-US" b="0" dirty="0" smtClean="0"/>
                  <a:t>出血と炎症</a:t>
                </a:r>
                <a:endParaRPr kumimoji="1" lang="ja-JP" altLang="en-US" b="0" dirty="0"/>
              </a:p>
            </p:txBody>
          </p:sp>
        </p:grpSp>
        <p:sp>
          <p:nvSpPr>
            <p:cNvPr id="16" name="テキスト ボックス 15"/>
            <p:cNvSpPr txBox="1"/>
            <p:nvPr/>
          </p:nvSpPr>
          <p:spPr>
            <a:xfrm>
              <a:off x="5375921" y="2370366"/>
              <a:ext cx="646331" cy="369332"/>
            </a:xfrm>
            <a:prstGeom prst="rect">
              <a:avLst/>
            </a:prstGeom>
            <a:noFill/>
            <a:ln w="19050" cmpd="sng">
              <a:solidFill>
                <a:srgbClr val="000000"/>
              </a:solidFill>
            </a:ln>
          </p:spPr>
          <p:txBody>
            <a:bodyPr wrap="none" rtlCol="0">
              <a:spAutoFit/>
            </a:bodyPr>
            <a:lstStyle/>
            <a:p>
              <a:r>
                <a:rPr kumimoji="1" lang="ja-JP" altLang="en-US" b="0" dirty="0" smtClean="0"/>
                <a:t>喫煙</a:t>
              </a:r>
              <a:endParaRPr kumimoji="1" lang="ja-JP" altLang="en-US" b="0" dirty="0"/>
            </a:p>
          </p:txBody>
        </p:sp>
      </p:grpSp>
      <p:sp>
        <p:nvSpPr>
          <p:cNvPr id="20" name="テキスト ボックス 19"/>
          <p:cNvSpPr txBox="1"/>
          <p:nvPr/>
        </p:nvSpPr>
        <p:spPr>
          <a:xfrm>
            <a:off x="7734458" y="574836"/>
            <a:ext cx="4339650" cy="646331"/>
          </a:xfrm>
          <a:prstGeom prst="rect">
            <a:avLst/>
          </a:prstGeom>
          <a:noFill/>
        </p:spPr>
        <p:txBody>
          <a:bodyPr wrap="none" rtlCol="0">
            <a:spAutoFit/>
          </a:bodyPr>
          <a:lstStyle/>
          <a:p>
            <a:r>
              <a:rPr lang="ja-JP" altLang="en-US" b="1" dirty="0">
                <a:solidFill>
                  <a:srgbClr val="002060"/>
                </a:solidFill>
                <a:latin typeface="ＭＳ Ｐゴシック" charset="0"/>
              </a:rPr>
              <a:t>横浜市立大学附属市民総合医療センター</a:t>
            </a:r>
            <a:endParaRPr lang="ja-JP" altLang="ja-JP" b="1" dirty="0">
              <a:solidFill>
                <a:srgbClr val="002060"/>
              </a:solidFill>
              <a:latin typeface="ＭＳ Ｐゴシック" charset="0"/>
            </a:endParaRPr>
          </a:p>
          <a:p>
            <a:r>
              <a:rPr lang="ja-JP" altLang="en-US" b="1" dirty="0">
                <a:solidFill>
                  <a:srgbClr val="002060"/>
                </a:solidFill>
                <a:latin typeface="ＭＳ Ｐゴシック" charset="0"/>
              </a:rPr>
              <a:t>心臓血管</a:t>
            </a:r>
            <a:r>
              <a:rPr lang="ja-JP" altLang="en-US" b="1" dirty="0" smtClean="0">
                <a:solidFill>
                  <a:srgbClr val="002060"/>
                </a:solidFill>
                <a:latin typeface="ＭＳ Ｐゴシック" charset="0"/>
              </a:rPr>
              <a:t>センター海老名</a:t>
            </a:r>
            <a:r>
              <a:rPr lang="ja-JP" altLang="en-US" b="1" dirty="0">
                <a:solidFill>
                  <a:srgbClr val="002060"/>
                </a:solidFill>
                <a:latin typeface="ＭＳ Ｐゴシック" charset="0"/>
              </a:rPr>
              <a:t>　</a:t>
            </a:r>
            <a:r>
              <a:rPr lang="ja-JP" altLang="en-US" b="1" dirty="0" smtClean="0">
                <a:solidFill>
                  <a:srgbClr val="002060"/>
                </a:solidFill>
                <a:latin typeface="ＭＳ Ｐゴシック" charset="0"/>
              </a:rPr>
              <a:t>俊明先生提供</a:t>
            </a:r>
            <a:endParaRPr lang="ja-JP" altLang="en-US" b="1" dirty="0">
              <a:solidFill>
                <a:srgbClr val="002060"/>
              </a:solidFill>
              <a:latin typeface="ＭＳ Ｐゴシック" charset="0"/>
            </a:endParaRPr>
          </a:p>
        </p:txBody>
      </p:sp>
    </p:spTree>
    <p:extLst>
      <p:ext uri="{BB962C8B-B14F-4D97-AF65-F5344CB8AC3E}">
        <p14:creationId xmlns:p14="http://schemas.microsoft.com/office/powerpoint/2010/main" val="19871750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Freeform 2"/>
          <p:cNvSpPr>
            <a:spLocks noChangeAspect="1"/>
          </p:cNvSpPr>
          <p:nvPr/>
        </p:nvSpPr>
        <p:spPr bwMode="auto">
          <a:xfrm>
            <a:off x="7151688" y="1195389"/>
            <a:ext cx="184731" cy="369332"/>
          </a:xfrm>
          <a:custGeom>
            <a:avLst/>
            <a:gdLst>
              <a:gd name="T0" fmla="*/ 0 w 2736"/>
              <a:gd name="T1" fmla="*/ 1 h 996"/>
              <a:gd name="T2" fmla="*/ 2487 w 2736"/>
              <a:gd name="T3" fmla="*/ 1 h 996"/>
              <a:gd name="T4" fmla="*/ 2492 w 2736"/>
              <a:gd name="T5" fmla="*/ 1 h 996"/>
              <a:gd name="T6" fmla="*/ 2522 w 2736"/>
              <a:gd name="T7" fmla="*/ 5 h 996"/>
              <a:gd name="T8" fmla="*/ 2570 w 2736"/>
              <a:gd name="T9" fmla="*/ 32 h 996"/>
              <a:gd name="T10" fmla="*/ 2625 w 2736"/>
              <a:gd name="T11" fmla="*/ 85 h 996"/>
              <a:gd name="T12" fmla="*/ 2674 w 2736"/>
              <a:gd name="T13" fmla="*/ 174 h 996"/>
              <a:gd name="T14" fmla="*/ 2720 w 2736"/>
              <a:gd name="T15" fmla="*/ 320 h 996"/>
              <a:gd name="T16" fmla="*/ 2736 w 2736"/>
              <a:gd name="T17" fmla="*/ 497 h 996"/>
              <a:gd name="T18" fmla="*/ 2717 w 2736"/>
              <a:gd name="T19" fmla="*/ 689 h 996"/>
              <a:gd name="T20" fmla="*/ 2667 w 2736"/>
              <a:gd name="T21" fmla="*/ 847 h 996"/>
              <a:gd name="T22" fmla="*/ 2600 w 2736"/>
              <a:gd name="T23" fmla="*/ 943 h 996"/>
              <a:gd name="T24" fmla="*/ 2535 w 2736"/>
              <a:gd name="T25" fmla="*/ 988 h 996"/>
              <a:gd name="T26" fmla="*/ 2495 w 2736"/>
              <a:gd name="T27" fmla="*/ 994 h 996"/>
              <a:gd name="T28" fmla="*/ 2489 w 2736"/>
              <a:gd name="T29" fmla="*/ 994 h 996"/>
              <a:gd name="T30" fmla="*/ 0 w 2736"/>
              <a:gd name="T31" fmla="*/ 994 h 996"/>
              <a:gd name="T32" fmla="*/ 7 w 2736"/>
              <a:gd name="T33" fmla="*/ 994 h 996"/>
              <a:gd name="T34" fmla="*/ 46 w 2736"/>
              <a:gd name="T35" fmla="*/ 987 h 996"/>
              <a:gd name="T36" fmla="*/ 89 w 2736"/>
              <a:gd name="T37" fmla="*/ 969 h 996"/>
              <a:gd name="T38" fmla="*/ 131 w 2736"/>
              <a:gd name="T39" fmla="*/ 937 h 996"/>
              <a:gd name="T40" fmla="*/ 176 w 2736"/>
              <a:gd name="T41" fmla="*/ 882 h 996"/>
              <a:gd name="T42" fmla="*/ 221 w 2736"/>
              <a:gd name="T43" fmla="*/ 792 h 996"/>
              <a:gd name="T44" fmla="*/ 258 w 2736"/>
              <a:gd name="T45" fmla="*/ 676 h 996"/>
              <a:gd name="T46" fmla="*/ 278 w 2736"/>
              <a:gd name="T47" fmla="*/ 505 h 996"/>
              <a:gd name="T48" fmla="*/ 268 w 2736"/>
              <a:gd name="T49" fmla="*/ 373 h 996"/>
              <a:gd name="T50" fmla="*/ 246 w 2736"/>
              <a:gd name="T51" fmla="*/ 272 h 996"/>
              <a:gd name="T52" fmla="*/ 195 w 2736"/>
              <a:gd name="T53" fmla="*/ 140 h 996"/>
              <a:gd name="T54" fmla="*/ 107 w 2736"/>
              <a:gd name="T55" fmla="*/ 38 h 996"/>
              <a:gd name="T56" fmla="*/ 5 w 2736"/>
              <a:gd name="T57" fmla="*/ 1 h 996"/>
              <a:gd name="T58" fmla="*/ 0 w 2736"/>
              <a:gd name="T59" fmla="*/ 1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36" h="996">
                <a:moveTo>
                  <a:pt x="0" y="1"/>
                </a:moveTo>
                <a:lnTo>
                  <a:pt x="2487" y="1"/>
                </a:lnTo>
                <a:lnTo>
                  <a:pt x="2492" y="1"/>
                </a:lnTo>
                <a:cubicBezTo>
                  <a:pt x="2498" y="2"/>
                  <a:pt x="2509" y="0"/>
                  <a:pt x="2522" y="5"/>
                </a:cubicBezTo>
                <a:cubicBezTo>
                  <a:pt x="2535" y="10"/>
                  <a:pt x="2553" y="19"/>
                  <a:pt x="2570" y="32"/>
                </a:cubicBezTo>
                <a:cubicBezTo>
                  <a:pt x="2587" y="45"/>
                  <a:pt x="2608" y="61"/>
                  <a:pt x="2625" y="85"/>
                </a:cubicBezTo>
                <a:cubicBezTo>
                  <a:pt x="2642" y="109"/>
                  <a:pt x="2658" y="135"/>
                  <a:pt x="2674" y="174"/>
                </a:cubicBezTo>
                <a:cubicBezTo>
                  <a:pt x="2690" y="213"/>
                  <a:pt x="2710" y="266"/>
                  <a:pt x="2720" y="320"/>
                </a:cubicBezTo>
                <a:cubicBezTo>
                  <a:pt x="2730" y="374"/>
                  <a:pt x="2736" y="436"/>
                  <a:pt x="2736" y="497"/>
                </a:cubicBezTo>
                <a:cubicBezTo>
                  <a:pt x="2736" y="558"/>
                  <a:pt x="2728" y="631"/>
                  <a:pt x="2717" y="689"/>
                </a:cubicBezTo>
                <a:cubicBezTo>
                  <a:pt x="2706" y="747"/>
                  <a:pt x="2686" y="805"/>
                  <a:pt x="2667" y="847"/>
                </a:cubicBezTo>
                <a:cubicBezTo>
                  <a:pt x="2648" y="889"/>
                  <a:pt x="2622" y="920"/>
                  <a:pt x="2600" y="943"/>
                </a:cubicBezTo>
                <a:cubicBezTo>
                  <a:pt x="2578" y="966"/>
                  <a:pt x="2552" y="980"/>
                  <a:pt x="2535" y="988"/>
                </a:cubicBezTo>
                <a:cubicBezTo>
                  <a:pt x="2518" y="996"/>
                  <a:pt x="2503" y="993"/>
                  <a:pt x="2495" y="994"/>
                </a:cubicBezTo>
                <a:lnTo>
                  <a:pt x="2489" y="994"/>
                </a:lnTo>
                <a:lnTo>
                  <a:pt x="0" y="994"/>
                </a:lnTo>
                <a:lnTo>
                  <a:pt x="7" y="994"/>
                </a:lnTo>
                <a:cubicBezTo>
                  <a:pt x="14" y="993"/>
                  <a:pt x="33" y="991"/>
                  <a:pt x="46" y="987"/>
                </a:cubicBezTo>
                <a:cubicBezTo>
                  <a:pt x="60" y="983"/>
                  <a:pt x="75" y="978"/>
                  <a:pt x="89" y="969"/>
                </a:cubicBezTo>
                <a:cubicBezTo>
                  <a:pt x="103" y="961"/>
                  <a:pt x="116" y="951"/>
                  <a:pt x="131" y="937"/>
                </a:cubicBezTo>
                <a:cubicBezTo>
                  <a:pt x="146" y="923"/>
                  <a:pt x="161" y="906"/>
                  <a:pt x="176" y="882"/>
                </a:cubicBezTo>
                <a:cubicBezTo>
                  <a:pt x="191" y="858"/>
                  <a:pt x="208" y="826"/>
                  <a:pt x="221" y="792"/>
                </a:cubicBezTo>
                <a:cubicBezTo>
                  <a:pt x="234" y="758"/>
                  <a:pt x="249" y="724"/>
                  <a:pt x="258" y="676"/>
                </a:cubicBezTo>
                <a:cubicBezTo>
                  <a:pt x="267" y="628"/>
                  <a:pt x="277" y="555"/>
                  <a:pt x="278" y="505"/>
                </a:cubicBezTo>
                <a:cubicBezTo>
                  <a:pt x="280" y="454"/>
                  <a:pt x="273" y="411"/>
                  <a:pt x="268" y="373"/>
                </a:cubicBezTo>
                <a:cubicBezTo>
                  <a:pt x="263" y="334"/>
                  <a:pt x="258" y="310"/>
                  <a:pt x="246" y="272"/>
                </a:cubicBezTo>
                <a:cubicBezTo>
                  <a:pt x="233" y="233"/>
                  <a:pt x="219" y="179"/>
                  <a:pt x="195" y="140"/>
                </a:cubicBezTo>
                <a:cubicBezTo>
                  <a:pt x="172" y="101"/>
                  <a:pt x="138" y="61"/>
                  <a:pt x="107" y="38"/>
                </a:cubicBezTo>
                <a:cubicBezTo>
                  <a:pt x="75" y="15"/>
                  <a:pt x="22" y="7"/>
                  <a:pt x="5" y="1"/>
                </a:cubicBezTo>
                <a:lnTo>
                  <a:pt x="0" y="1"/>
                </a:lnTo>
                <a:close/>
              </a:path>
            </a:pathLst>
          </a:custGeom>
          <a:gradFill rotWithShape="0">
            <a:gsLst>
              <a:gs pos="0">
                <a:srgbClr val="3366FF">
                  <a:gamma/>
                  <a:shade val="21176"/>
                  <a:invGamma/>
                </a:srgbClr>
              </a:gs>
              <a:gs pos="50000">
                <a:srgbClr val="3366FF"/>
              </a:gs>
              <a:gs pos="100000">
                <a:srgbClr val="3366FF">
                  <a:gamma/>
                  <a:shade val="21176"/>
                  <a:invGamma/>
                </a:srgbClr>
              </a:gs>
            </a:gsLst>
            <a:lin ang="5400000" scaled="1"/>
          </a:gradFill>
          <a:ln w="6350" cap="flat" cmpd="sng">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spAutoFit/>
          </a:bodyPr>
          <a:lstStyle/>
          <a:p>
            <a:endParaRPr lang="ja-JP" altLang="en-US"/>
          </a:p>
        </p:txBody>
      </p:sp>
      <p:sp>
        <p:nvSpPr>
          <p:cNvPr id="358403" name="Freeform 3"/>
          <p:cNvSpPr>
            <a:spLocks noChangeAspect="1"/>
          </p:cNvSpPr>
          <p:nvPr/>
        </p:nvSpPr>
        <p:spPr bwMode="auto">
          <a:xfrm>
            <a:off x="2224089" y="1346200"/>
            <a:ext cx="184731" cy="369332"/>
          </a:xfrm>
          <a:custGeom>
            <a:avLst/>
            <a:gdLst>
              <a:gd name="T0" fmla="*/ 0 w 2736"/>
              <a:gd name="T1" fmla="*/ 1 h 996"/>
              <a:gd name="T2" fmla="*/ 2487 w 2736"/>
              <a:gd name="T3" fmla="*/ 1 h 996"/>
              <a:gd name="T4" fmla="*/ 2492 w 2736"/>
              <a:gd name="T5" fmla="*/ 1 h 996"/>
              <a:gd name="T6" fmla="*/ 2522 w 2736"/>
              <a:gd name="T7" fmla="*/ 5 h 996"/>
              <a:gd name="T8" fmla="*/ 2570 w 2736"/>
              <a:gd name="T9" fmla="*/ 32 h 996"/>
              <a:gd name="T10" fmla="*/ 2625 w 2736"/>
              <a:gd name="T11" fmla="*/ 85 h 996"/>
              <a:gd name="T12" fmla="*/ 2674 w 2736"/>
              <a:gd name="T13" fmla="*/ 174 h 996"/>
              <a:gd name="T14" fmla="*/ 2720 w 2736"/>
              <a:gd name="T15" fmla="*/ 320 h 996"/>
              <a:gd name="T16" fmla="*/ 2736 w 2736"/>
              <a:gd name="T17" fmla="*/ 497 h 996"/>
              <a:gd name="T18" fmla="*/ 2717 w 2736"/>
              <a:gd name="T19" fmla="*/ 689 h 996"/>
              <a:gd name="T20" fmla="*/ 2667 w 2736"/>
              <a:gd name="T21" fmla="*/ 847 h 996"/>
              <a:gd name="T22" fmla="*/ 2600 w 2736"/>
              <a:gd name="T23" fmla="*/ 943 h 996"/>
              <a:gd name="T24" fmla="*/ 2535 w 2736"/>
              <a:gd name="T25" fmla="*/ 988 h 996"/>
              <a:gd name="T26" fmla="*/ 2495 w 2736"/>
              <a:gd name="T27" fmla="*/ 994 h 996"/>
              <a:gd name="T28" fmla="*/ 2489 w 2736"/>
              <a:gd name="T29" fmla="*/ 994 h 996"/>
              <a:gd name="T30" fmla="*/ 0 w 2736"/>
              <a:gd name="T31" fmla="*/ 994 h 996"/>
              <a:gd name="T32" fmla="*/ 7 w 2736"/>
              <a:gd name="T33" fmla="*/ 994 h 996"/>
              <a:gd name="T34" fmla="*/ 46 w 2736"/>
              <a:gd name="T35" fmla="*/ 987 h 996"/>
              <a:gd name="T36" fmla="*/ 89 w 2736"/>
              <a:gd name="T37" fmla="*/ 969 h 996"/>
              <a:gd name="T38" fmla="*/ 131 w 2736"/>
              <a:gd name="T39" fmla="*/ 937 h 996"/>
              <a:gd name="T40" fmla="*/ 176 w 2736"/>
              <a:gd name="T41" fmla="*/ 882 h 996"/>
              <a:gd name="T42" fmla="*/ 221 w 2736"/>
              <a:gd name="T43" fmla="*/ 792 h 996"/>
              <a:gd name="T44" fmla="*/ 258 w 2736"/>
              <a:gd name="T45" fmla="*/ 676 h 996"/>
              <a:gd name="T46" fmla="*/ 278 w 2736"/>
              <a:gd name="T47" fmla="*/ 505 h 996"/>
              <a:gd name="T48" fmla="*/ 268 w 2736"/>
              <a:gd name="T49" fmla="*/ 373 h 996"/>
              <a:gd name="T50" fmla="*/ 246 w 2736"/>
              <a:gd name="T51" fmla="*/ 272 h 996"/>
              <a:gd name="T52" fmla="*/ 195 w 2736"/>
              <a:gd name="T53" fmla="*/ 140 h 996"/>
              <a:gd name="T54" fmla="*/ 107 w 2736"/>
              <a:gd name="T55" fmla="*/ 38 h 996"/>
              <a:gd name="T56" fmla="*/ 5 w 2736"/>
              <a:gd name="T57" fmla="*/ 1 h 996"/>
              <a:gd name="T58" fmla="*/ 0 w 2736"/>
              <a:gd name="T59" fmla="*/ 1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36" h="996">
                <a:moveTo>
                  <a:pt x="0" y="1"/>
                </a:moveTo>
                <a:lnTo>
                  <a:pt x="2487" y="1"/>
                </a:lnTo>
                <a:lnTo>
                  <a:pt x="2492" y="1"/>
                </a:lnTo>
                <a:cubicBezTo>
                  <a:pt x="2498" y="2"/>
                  <a:pt x="2509" y="0"/>
                  <a:pt x="2522" y="5"/>
                </a:cubicBezTo>
                <a:cubicBezTo>
                  <a:pt x="2535" y="10"/>
                  <a:pt x="2553" y="19"/>
                  <a:pt x="2570" y="32"/>
                </a:cubicBezTo>
                <a:cubicBezTo>
                  <a:pt x="2587" y="45"/>
                  <a:pt x="2608" y="61"/>
                  <a:pt x="2625" y="85"/>
                </a:cubicBezTo>
                <a:cubicBezTo>
                  <a:pt x="2642" y="109"/>
                  <a:pt x="2658" y="135"/>
                  <a:pt x="2674" y="174"/>
                </a:cubicBezTo>
                <a:cubicBezTo>
                  <a:pt x="2690" y="213"/>
                  <a:pt x="2710" y="266"/>
                  <a:pt x="2720" y="320"/>
                </a:cubicBezTo>
                <a:cubicBezTo>
                  <a:pt x="2730" y="374"/>
                  <a:pt x="2736" y="436"/>
                  <a:pt x="2736" y="497"/>
                </a:cubicBezTo>
                <a:cubicBezTo>
                  <a:pt x="2736" y="558"/>
                  <a:pt x="2728" y="631"/>
                  <a:pt x="2717" y="689"/>
                </a:cubicBezTo>
                <a:cubicBezTo>
                  <a:pt x="2706" y="747"/>
                  <a:pt x="2686" y="805"/>
                  <a:pt x="2667" y="847"/>
                </a:cubicBezTo>
                <a:cubicBezTo>
                  <a:pt x="2648" y="889"/>
                  <a:pt x="2622" y="920"/>
                  <a:pt x="2600" y="943"/>
                </a:cubicBezTo>
                <a:cubicBezTo>
                  <a:pt x="2578" y="966"/>
                  <a:pt x="2552" y="980"/>
                  <a:pt x="2535" y="988"/>
                </a:cubicBezTo>
                <a:cubicBezTo>
                  <a:pt x="2518" y="996"/>
                  <a:pt x="2503" y="993"/>
                  <a:pt x="2495" y="994"/>
                </a:cubicBezTo>
                <a:lnTo>
                  <a:pt x="2489" y="994"/>
                </a:lnTo>
                <a:lnTo>
                  <a:pt x="0" y="994"/>
                </a:lnTo>
                <a:lnTo>
                  <a:pt x="7" y="994"/>
                </a:lnTo>
                <a:cubicBezTo>
                  <a:pt x="14" y="993"/>
                  <a:pt x="33" y="991"/>
                  <a:pt x="46" y="987"/>
                </a:cubicBezTo>
                <a:cubicBezTo>
                  <a:pt x="60" y="983"/>
                  <a:pt x="75" y="978"/>
                  <a:pt x="89" y="969"/>
                </a:cubicBezTo>
                <a:cubicBezTo>
                  <a:pt x="103" y="961"/>
                  <a:pt x="116" y="951"/>
                  <a:pt x="131" y="937"/>
                </a:cubicBezTo>
                <a:cubicBezTo>
                  <a:pt x="146" y="923"/>
                  <a:pt x="161" y="906"/>
                  <a:pt x="176" y="882"/>
                </a:cubicBezTo>
                <a:cubicBezTo>
                  <a:pt x="191" y="858"/>
                  <a:pt x="208" y="826"/>
                  <a:pt x="221" y="792"/>
                </a:cubicBezTo>
                <a:cubicBezTo>
                  <a:pt x="234" y="758"/>
                  <a:pt x="249" y="724"/>
                  <a:pt x="258" y="676"/>
                </a:cubicBezTo>
                <a:cubicBezTo>
                  <a:pt x="267" y="628"/>
                  <a:pt x="277" y="555"/>
                  <a:pt x="278" y="505"/>
                </a:cubicBezTo>
                <a:cubicBezTo>
                  <a:pt x="280" y="454"/>
                  <a:pt x="273" y="411"/>
                  <a:pt x="268" y="373"/>
                </a:cubicBezTo>
                <a:cubicBezTo>
                  <a:pt x="263" y="334"/>
                  <a:pt x="258" y="310"/>
                  <a:pt x="246" y="272"/>
                </a:cubicBezTo>
                <a:cubicBezTo>
                  <a:pt x="233" y="233"/>
                  <a:pt x="219" y="179"/>
                  <a:pt x="195" y="140"/>
                </a:cubicBezTo>
                <a:cubicBezTo>
                  <a:pt x="172" y="101"/>
                  <a:pt x="138" y="61"/>
                  <a:pt x="107" y="38"/>
                </a:cubicBezTo>
                <a:cubicBezTo>
                  <a:pt x="75" y="15"/>
                  <a:pt x="22" y="7"/>
                  <a:pt x="5" y="1"/>
                </a:cubicBezTo>
                <a:lnTo>
                  <a:pt x="0" y="1"/>
                </a:lnTo>
                <a:close/>
              </a:path>
            </a:pathLst>
          </a:custGeom>
          <a:gradFill rotWithShape="0">
            <a:gsLst>
              <a:gs pos="0">
                <a:srgbClr val="3366FF">
                  <a:gamma/>
                  <a:shade val="21176"/>
                  <a:invGamma/>
                </a:srgbClr>
              </a:gs>
              <a:gs pos="50000">
                <a:srgbClr val="3366FF"/>
              </a:gs>
              <a:gs pos="100000">
                <a:srgbClr val="3366FF">
                  <a:gamma/>
                  <a:shade val="21176"/>
                  <a:invGamma/>
                </a:srgbClr>
              </a:gs>
            </a:gsLst>
            <a:lin ang="5400000" scaled="1"/>
          </a:gradFill>
          <a:ln w="6350" cap="flat" cmpd="sng">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spAutoFit/>
          </a:bodyPr>
          <a:lstStyle/>
          <a:p>
            <a:endParaRPr lang="ja-JP" altLang="en-US"/>
          </a:p>
        </p:txBody>
      </p:sp>
      <p:sp>
        <p:nvSpPr>
          <p:cNvPr id="358404" name="Freeform 4"/>
          <p:cNvSpPr>
            <a:spLocks noChangeAspect="1"/>
          </p:cNvSpPr>
          <p:nvPr/>
        </p:nvSpPr>
        <p:spPr bwMode="auto">
          <a:xfrm>
            <a:off x="2206626" y="1279526"/>
            <a:ext cx="3152775" cy="369332"/>
          </a:xfrm>
          <a:custGeom>
            <a:avLst/>
            <a:gdLst>
              <a:gd name="T0" fmla="*/ 0 w 2824"/>
              <a:gd name="T1" fmla="*/ 0 h 1154"/>
              <a:gd name="T2" fmla="*/ 2477 w 2824"/>
              <a:gd name="T3" fmla="*/ 0 h 1154"/>
              <a:gd name="T4" fmla="*/ 2486 w 2824"/>
              <a:gd name="T5" fmla="*/ 0 h 1154"/>
              <a:gd name="T6" fmla="*/ 2560 w 2824"/>
              <a:gd name="T7" fmla="*/ 14 h 1154"/>
              <a:gd name="T8" fmla="*/ 2631 w 2824"/>
              <a:gd name="T9" fmla="*/ 56 h 1154"/>
              <a:gd name="T10" fmla="*/ 2694 w 2824"/>
              <a:gd name="T11" fmla="*/ 123 h 1154"/>
              <a:gd name="T12" fmla="*/ 2754 w 2824"/>
              <a:gd name="T13" fmla="*/ 224 h 1154"/>
              <a:gd name="T14" fmla="*/ 2787 w 2824"/>
              <a:gd name="T15" fmla="*/ 318 h 1154"/>
              <a:gd name="T16" fmla="*/ 2811 w 2824"/>
              <a:gd name="T17" fmla="*/ 416 h 1154"/>
              <a:gd name="T18" fmla="*/ 2824 w 2824"/>
              <a:gd name="T19" fmla="*/ 578 h 1154"/>
              <a:gd name="T20" fmla="*/ 2812 w 2824"/>
              <a:gd name="T21" fmla="*/ 714 h 1154"/>
              <a:gd name="T22" fmla="*/ 2784 w 2824"/>
              <a:gd name="T23" fmla="*/ 849 h 1154"/>
              <a:gd name="T24" fmla="*/ 2742 w 2824"/>
              <a:gd name="T25" fmla="*/ 954 h 1154"/>
              <a:gd name="T26" fmla="*/ 2693 w 2824"/>
              <a:gd name="T27" fmla="*/ 1034 h 1154"/>
              <a:gd name="T28" fmla="*/ 2637 w 2824"/>
              <a:gd name="T29" fmla="*/ 1097 h 1154"/>
              <a:gd name="T30" fmla="*/ 2585 w 2824"/>
              <a:gd name="T31" fmla="*/ 1131 h 1154"/>
              <a:gd name="T32" fmla="*/ 2534 w 2824"/>
              <a:gd name="T33" fmla="*/ 1148 h 1154"/>
              <a:gd name="T34" fmla="*/ 2486 w 2824"/>
              <a:gd name="T35" fmla="*/ 1154 h 1154"/>
              <a:gd name="T36" fmla="*/ 2490 w 2824"/>
              <a:gd name="T37" fmla="*/ 1154 h 1154"/>
              <a:gd name="T38" fmla="*/ 0 w 2824"/>
              <a:gd name="T39" fmla="*/ 1154 h 1154"/>
              <a:gd name="T40" fmla="*/ 0 w 2824"/>
              <a:gd name="T41" fmla="*/ 1065 h 1154"/>
              <a:gd name="T42" fmla="*/ 12 w 2824"/>
              <a:gd name="T43" fmla="*/ 1064 h 1154"/>
              <a:gd name="T44" fmla="*/ 549 w 2824"/>
              <a:gd name="T45" fmla="*/ 1064 h 1154"/>
              <a:gd name="T46" fmla="*/ 561 w 2824"/>
              <a:gd name="T47" fmla="*/ 1062 h 1154"/>
              <a:gd name="T48" fmla="*/ 664 w 2824"/>
              <a:gd name="T49" fmla="*/ 1023 h 1154"/>
              <a:gd name="T50" fmla="*/ 823 w 2824"/>
              <a:gd name="T51" fmla="*/ 926 h 1154"/>
              <a:gd name="T52" fmla="*/ 1057 w 2824"/>
              <a:gd name="T53" fmla="*/ 776 h 1154"/>
              <a:gd name="T54" fmla="*/ 1343 w 2824"/>
              <a:gd name="T55" fmla="*/ 708 h 1154"/>
              <a:gd name="T56" fmla="*/ 1663 w 2824"/>
              <a:gd name="T57" fmla="*/ 761 h 1154"/>
              <a:gd name="T58" fmla="*/ 1900 w 2824"/>
              <a:gd name="T59" fmla="*/ 902 h 1154"/>
              <a:gd name="T60" fmla="*/ 2053 w 2824"/>
              <a:gd name="T61" fmla="*/ 1014 h 1154"/>
              <a:gd name="T62" fmla="*/ 2155 w 2824"/>
              <a:gd name="T63" fmla="*/ 1064 h 1154"/>
              <a:gd name="T64" fmla="*/ 2167 w 2824"/>
              <a:gd name="T65" fmla="*/ 1063 h 1154"/>
              <a:gd name="T66" fmla="*/ 2485 w 2824"/>
              <a:gd name="T67" fmla="*/ 1065 h 1154"/>
              <a:gd name="T68" fmla="*/ 2493 w 2824"/>
              <a:gd name="T69" fmla="*/ 1065 h 1154"/>
              <a:gd name="T70" fmla="*/ 2556 w 2824"/>
              <a:gd name="T71" fmla="*/ 1052 h 1154"/>
              <a:gd name="T72" fmla="*/ 2622 w 2824"/>
              <a:gd name="T73" fmla="*/ 992 h 1154"/>
              <a:gd name="T74" fmla="*/ 2680 w 2824"/>
              <a:gd name="T75" fmla="*/ 893 h 1154"/>
              <a:gd name="T76" fmla="*/ 2725 w 2824"/>
              <a:gd name="T77" fmla="*/ 726 h 1154"/>
              <a:gd name="T78" fmla="*/ 2737 w 2824"/>
              <a:gd name="T79" fmla="*/ 554 h 1154"/>
              <a:gd name="T80" fmla="*/ 2707 w 2824"/>
              <a:gd name="T81" fmla="*/ 330 h 1154"/>
              <a:gd name="T82" fmla="*/ 2647 w 2824"/>
              <a:gd name="T83" fmla="*/ 185 h 1154"/>
              <a:gd name="T84" fmla="*/ 2566 w 2824"/>
              <a:gd name="T85" fmla="*/ 96 h 1154"/>
              <a:gd name="T86" fmla="*/ 2497 w 2824"/>
              <a:gd name="T87" fmla="*/ 71 h 1154"/>
              <a:gd name="T88" fmla="*/ 2490 w 2824"/>
              <a:gd name="T89" fmla="*/ 71 h 1154"/>
              <a:gd name="T90" fmla="*/ 43 w 2824"/>
              <a:gd name="T91" fmla="*/ 71 h 1154"/>
              <a:gd name="T92" fmla="*/ 0 w 2824"/>
              <a:gd name="T93" fmla="*/ 71 h 1154"/>
              <a:gd name="T94" fmla="*/ 0 w 2824"/>
              <a:gd name="T95" fmla="*/ 0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24" h="1154">
                <a:moveTo>
                  <a:pt x="0" y="0"/>
                </a:moveTo>
                <a:lnTo>
                  <a:pt x="2477" y="0"/>
                </a:lnTo>
                <a:lnTo>
                  <a:pt x="2486" y="0"/>
                </a:lnTo>
                <a:cubicBezTo>
                  <a:pt x="2500" y="2"/>
                  <a:pt x="2536" y="5"/>
                  <a:pt x="2560" y="14"/>
                </a:cubicBezTo>
                <a:cubicBezTo>
                  <a:pt x="2584" y="23"/>
                  <a:pt x="2609" y="38"/>
                  <a:pt x="2631" y="56"/>
                </a:cubicBezTo>
                <a:cubicBezTo>
                  <a:pt x="2653" y="74"/>
                  <a:pt x="2674" y="95"/>
                  <a:pt x="2694" y="123"/>
                </a:cubicBezTo>
                <a:cubicBezTo>
                  <a:pt x="2714" y="151"/>
                  <a:pt x="2739" y="192"/>
                  <a:pt x="2754" y="224"/>
                </a:cubicBezTo>
                <a:cubicBezTo>
                  <a:pt x="2769" y="256"/>
                  <a:pt x="2777" y="286"/>
                  <a:pt x="2787" y="318"/>
                </a:cubicBezTo>
                <a:cubicBezTo>
                  <a:pt x="2797" y="350"/>
                  <a:pt x="2805" y="373"/>
                  <a:pt x="2811" y="416"/>
                </a:cubicBezTo>
                <a:cubicBezTo>
                  <a:pt x="2817" y="459"/>
                  <a:pt x="2824" y="528"/>
                  <a:pt x="2824" y="578"/>
                </a:cubicBezTo>
                <a:cubicBezTo>
                  <a:pt x="2824" y="628"/>
                  <a:pt x="2819" y="669"/>
                  <a:pt x="2812" y="714"/>
                </a:cubicBezTo>
                <a:cubicBezTo>
                  <a:pt x="2805" y="759"/>
                  <a:pt x="2796" y="809"/>
                  <a:pt x="2784" y="849"/>
                </a:cubicBezTo>
                <a:cubicBezTo>
                  <a:pt x="2772" y="889"/>
                  <a:pt x="2757" y="923"/>
                  <a:pt x="2742" y="954"/>
                </a:cubicBezTo>
                <a:cubicBezTo>
                  <a:pt x="2727" y="985"/>
                  <a:pt x="2711" y="1010"/>
                  <a:pt x="2693" y="1034"/>
                </a:cubicBezTo>
                <a:cubicBezTo>
                  <a:pt x="2675" y="1058"/>
                  <a:pt x="2655" y="1081"/>
                  <a:pt x="2637" y="1097"/>
                </a:cubicBezTo>
                <a:cubicBezTo>
                  <a:pt x="2619" y="1113"/>
                  <a:pt x="2602" y="1123"/>
                  <a:pt x="2585" y="1131"/>
                </a:cubicBezTo>
                <a:cubicBezTo>
                  <a:pt x="2568" y="1139"/>
                  <a:pt x="2550" y="1144"/>
                  <a:pt x="2534" y="1148"/>
                </a:cubicBezTo>
                <a:cubicBezTo>
                  <a:pt x="2518" y="1152"/>
                  <a:pt x="2493" y="1153"/>
                  <a:pt x="2486" y="1154"/>
                </a:cubicBezTo>
                <a:lnTo>
                  <a:pt x="2490" y="1154"/>
                </a:lnTo>
                <a:lnTo>
                  <a:pt x="0" y="1154"/>
                </a:lnTo>
                <a:lnTo>
                  <a:pt x="0" y="1065"/>
                </a:lnTo>
                <a:lnTo>
                  <a:pt x="12" y="1064"/>
                </a:lnTo>
                <a:lnTo>
                  <a:pt x="549" y="1064"/>
                </a:lnTo>
                <a:lnTo>
                  <a:pt x="561" y="1062"/>
                </a:lnTo>
                <a:cubicBezTo>
                  <a:pt x="580" y="1055"/>
                  <a:pt x="620" y="1046"/>
                  <a:pt x="664" y="1023"/>
                </a:cubicBezTo>
                <a:cubicBezTo>
                  <a:pt x="708" y="1000"/>
                  <a:pt x="758" y="967"/>
                  <a:pt x="823" y="926"/>
                </a:cubicBezTo>
                <a:cubicBezTo>
                  <a:pt x="888" y="885"/>
                  <a:pt x="970" y="812"/>
                  <a:pt x="1057" y="776"/>
                </a:cubicBezTo>
                <a:cubicBezTo>
                  <a:pt x="1144" y="740"/>
                  <a:pt x="1242" y="710"/>
                  <a:pt x="1343" y="708"/>
                </a:cubicBezTo>
                <a:cubicBezTo>
                  <a:pt x="1444" y="706"/>
                  <a:pt x="1570" y="729"/>
                  <a:pt x="1663" y="761"/>
                </a:cubicBezTo>
                <a:cubicBezTo>
                  <a:pt x="1756" y="793"/>
                  <a:pt x="1835" y="860"/>
                  <a:pt x="1900" y="902"/>
                </a:cubicBezTo>
                <a:cubicBezTo>
                  <a:pt x="1965" y="944"/>
                  <a:pt x="2011" y="987"/>
                  <a:pt x="2053" y="1014"/>
                </a:cubicBezTo>
                <a:cubicBezTo>
                  <a:pt x="2095" y="1041"/>
                  <a:pt x="2136" y="1056"/>
                  <a:pt x="2155" y="1064"/>
                </a:cubicBezTo>
                <a:lnTo>
                  <a:pt x="2167" y="1063"/>
                </a:lnTo>
                <a:lnTo>
                  <a:pt x="2485" y="1065"/>
                </a:lnTo>
                <a:lnTo>
                  <a:pt x="2493" y="1065"/>
                </a:lnTo>
                <a:cubicBezTo>
                  <a:pt x="2505" y="1063"/>
                  <a:pt x="2534" y="1064"/>
                  <a:pt x="2556" y="1052"/>
                </a:cubicBezTo>
                <a:cubicBezTo>
                  <a:pt x="2578" y="1040"/>
                  <a:pt x="2601" y="1018"/>
                  <a:pt x="2622" y="992"/>
                </a:cubicBezTo>
                <a:cubicBezTo>
                  <a:pt x="2643" y="966"/>
                  <a:pt x="2663" y="937"/>
                  <a:pt x="2680" y="893"/>
                </a:cubicBezTo>
                <a:cubicBezTo>
                  <a:pt x="2697" y="849"/>
                  <a:pt x="2716" y="782"/>
                  <a:pt x="2725" y="726"/>
                </a:cubicBezTo>
                <a:cubicBezTo>
                  <a:pt x="2734" y="670"/>
                  <a:pt x="2740" y="620"/>
                  <a:pt x="2737" y="554"/>
                </a:cubicBezTo>
                <a:cubicBezTo>
                  <a:pt x="2734" y="488"/>
                  <a:pt x="2722" y="391"/>
                  <a:pt x="2707" y="330"/>
                </a:cubicBezTo>
                <a:cubicBezTo>
                  <a:pt x="2692" y="269"/>
                  <a:pt x="2671" y="224"/>
                  <a:pt x="2647" y="185"/>
                </a:cubicBezTo>
                <a:cubicBezTo>
                  <a:pt x="2623" y="146"/>
                  <a:pt x="2591" y="115"/>
                  <a:pt x="2566" y="96"/>
                </a:cubicBezTo>
                <a:cubicBezTo>
                  <a:pt x="2541" y="77"/>
                  <a:pt x="2510" y="75"/>
                  <a:pt x="2497" y="71"/>
                </a:cubicBezTo>
                <a:lnTo>
                  <a:pt x="2490" y="71"/>
                </a:lnTo>
                <a:lnTo>
                  <a:pt x="43" y="71"/>
                </a:lnTo>
                <a:lnTo>
                  <a:pt x="0" y="71"/>
                </a:lnTo>
                <a:lnTo>
                  <a:pt x="0" y="0"/>
                </a:lnTo>
                <a:close/>
              </a:path>
            </a:pathLst>
          </a:custGeom>
          <a:solidFill>
            <a:srgbClr val="00CCFF"/>
          </a:solidFill>
          <a:ln w="6350" cap="flat" cmpd="sng">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endParaRPr lang="ja-JP" altLang="en-US"/>
          </a:p>
        </p:txBody>
      </p:sp>
      <p:sp>
        <p:nvSpPr>
          <p:cNvPr id="358405" name="Freeform 5"/>
          <p:cNvSpPr>
            <a:spLocks noChangeAspect="1"/>
          </p:cNvSpPr>
          <p:nvPr/>
        </p:nvSpPr>
        <p:spPr bwMode="auto">
          <a:xfrm>
            <a:off x="3082926" y="2038350"/>
            <a:ext cx="1312863" cy="369332"/>
          </a:xfrm>
          <a:custGeom>
            <a:avLst/>
            <a:gdLst>
              <a:gd name="T0" fmla="*/ 133 w 1176"/>
              <a:gd name="T1" fmla="*/ 173 h 316"/>
              <a:gd name="T2" fmla="*/ 256 w 1176"/>
              <a:gd name="T3" fmla="*/ 89 h 316"/>
              <a:gd name="T4" fmla="*/ 407 w 1176"/>
              <a:gd name="T5" fmla="*/ 22 h 316"/>
              <a:gd name="T6" fmla="*/ 556 w 1176"/>
              <a:gd name="T7" fmla="*/ 1 h 316"/>
              <a:gd name="T8" fmla="*/ 715 w 1176"/>
              <a:gd name="T9" fmla="*/ 14 h 316"/>
              <a:gd name="T10" fmla="*/ 875 w 1176"/>
              <a:gd name="T11" fmla="*/ 58 h 316"/>
              <a:gd name="T12" fmla="*/ 986 w 1176"/>
              <a:gd name="T13" fmla="*/ 121 h 316"/>
              <a:gd name="T14" fmla="*/ 1081 w 1176"/>
              <a:gd name="T15" fmla="*/ 185 h 316"/>
              <a:gd name="T16" fmla="*/ 1168 w 1176"/>
              <a:gd name="T17" fmla="*/ 257 h 316"/>
              <a:gd name="T18" fmla="*/ 1171 w 1176"/>
              <a:gd name="T19" fmla="*/ 265 h 316"/>
              <a:gd name="T20" fmla="*/ 1175 w 1176"/>
              <a:gd name="T21" fmla="*/ 287 h 316"/>
              <a:gd name="T22" fmla="*/ 1162 w 1176"/>
              <a:gd name="T23" fmla="*/ 298 h 316"/>
              <a:gd name="T24" fmla="*/ 1154 w 1176"/>
              <a:gd name="T25" fmla="*/ 299 h 316"/>
              <a:gd name="T26" fmla="*/ 820 w 1176"/>
              <a:gd name="T27" fmla="*/ 314 h 316"/>
              <a:gd name="T28" fmla="*/ 370 w 1176"/>
              <a:gd name="T29" fmla="*/ 311 h 316"/>
              <a:gd name="T30" fmla="*/ 20 w 1176"/>
              <a:gd name="T31" fmla="*/ 293 h 316"/>
              <a:gd name="T32" fmla="*/ 13 w 1176"/>
              <a:gd name="T33" fmla="*/ 292 h 316"/>
              <a:gd name="T34" fmla="*/ 2 w 1176"/>
              <a:gd name="T35" fmla="*/ 283 h 316"/>
              <a:gd name="T36" fmla="*/ 1 w 1176"/>
              <a:gd name="T37" fmla="*/ 272 h 316"/>
              <a:gd name="T38" fmla="*/ 2 w 1176"/>
              <a:gd name="T39" fmla="*/ 265 h 316"/>
              <a:gd name="T40" fmla="*/ 133 w 1176"/>
              <a:gd name="T41" fmla="*/ 17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6" h="316">
                <a:moveTo>
                  <a:pt x="133" y="173"/>
                </a:moveTo>
                <a:cubicBezTo>
                  <a:pt x="175" y="144"/>
                  <a:pt x="210" y="114"/>
                  <a:pt x="256" y="89"/>
                </a:cubicBezTo>
                <a:cubicBezTo>
                  <a:pt x="302" y="64"/>
                  <a:pt x="357" y="37"/>
                  <a:pt x="407" y="22"/>
                </a:cubicBezTo>
                <a:cubicBezTo>
                  <a:pt x="457" y="7"/>
                  <a:pt x="505" y="2"/>
                  <a:pt x="556" y="1"/>
                </a:cubicBezTo>
                <a:cubicBezTo>
                  <a:pt x="607" y="0"/>
                  <a:pt x="662" y="5"/>
                  <a:pt x="715" y="14"/>
                </a:cubicBezTo>
                <a:cubicBezTo>
                  <a:pt x="768" y="23"/>
                  <a:pt x="830" y="40"/>
                  <a:pt x="875" y="58"/>
                </a:cubicBezTo>
                <a:cubicBezTo>
                  <a:pt x="920" y="76"/>
                  <a:pt x="952" y="100"/>
                  <a:pt x="986" y="121"/>
                </a:cubicBezTo>
                <a:cubicBezTo>
                  <a:pt x="1020" y="142"/>
                  <a:pt x="1051" y="162"/>
                  <a:pt x="1081" y="185"/>
                </a:cubicBezTo>
                <a:cubicBezTo>
                  <a:pt x="1111" y="208"/>
                  <a:pt x="1153" y="244"/>
                  <a:pt x="1168" y="257"/>
                </a:cubicBezTo>
                <a:lnTo>
                  <a:pt x="1171" y="265"/>
                </a:lnTo>
                <a:cubicBezTo>
                  <a:pt x="1172" y="270"/>
                  <a:pt x="1176" y="282"/>
                  <a:pt x="1175" y="287"/>
                </a:cubicBezTo>
                <a:cubicBezTo>
                  <a:pt x="1174" y="292"/>
                  <a:pt x="1165" y="296"/>
                  <a:pt x="1162" y="298"/>
                </a:cubicBezTo>
                <a:lnTo>
                  <a:pt x="1154" y="299"/>
                </a:lnTo>
                <a:cubicBezTo>
                  <a:pt x="1097" y="302"/>
                  <a:pt x="951" y="312"/>
                  <a:pt x="820" y="314"/>
                </a:cubicBezTo>
                <a:cubicBezTo>
                  <a:pt x="689" y="316"/>
                  <a:pt x="503" y="314"/>
                  <a:pt x="370" y="311"/>
                </a:cubicBezTo>
                <a:lnTo>
                  <a:pt x="20" y="293"/>
                </a:lnTo>
                <a:lnTo>
                  <a:pt x="13" y="292"/>
                </a:lnTo>
                <a:cubicBezTo>
                  <a:pt x="10" y="290"/>
                  <a:pt x="4" y="286"/>
                  <a:pt x="2" y="283"/>
                </a:cubicBezTo>
                <a:cubicBezTo>
                  <a:pt x="0" y="280"/>
                  <a:pt x="1" y="275"/>
                  <a:pt x="1" y="272"/>
                </a:cubicBezTo>
                <a:lnTo>
                  <a:pt x="2" y="265"/>
                </a:lnTo>
                <a:cubicBezTo>
                  <a:pt x="24" y="249"/>
                  <a:pt x="91" y="202"/>
                  <a:pt x="133" y="173"/>
                </a:cubicBezTo>
                <a:close/>
              </a:path>
            </a:pathLst>
          </a:custGeom>
          <a:gradFill rotWithShape="0">
            <a:gsLst>
              <a:gs pos="0">
                <a:srgbClr val="FFCC66"/>
              </a:gs>
              <a:gs pos="100000">
                <a:srgbClr val="FFFF00"/>
              </a:gs>
            </a:gsLst>
            <a:path path="rect">
              <a:fillToRect l="50000" t="50000" r="50000" b="50000"/>
            </a:path>
          </a:gradFill>
          <a:ln w="12700" cap="flat" cmpd="sng">
            <a:solidFill>
              <a:srgbClr val="FF990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endParaRPr lang="ja-JP" altLang="en-US"/>
          </a:p>
        </p:txBody>
      </p:sp>
      <p:sp>
        <p:nvSpPr>
          <p:cNvPr id="358406" name="Freeform 6"/>
          <p:cNvSpPr>
            <a:spLocks noChangeAspect="1"/>
          </p:cNvSpPr>
          <p:nvPr/>
        </p:nvSpPr>
        <p:spPr bwMode="auto">
          <a:xfrm>
            <a:off x="2224089" y="3190875"/>
            <a:ext cx="184731" cy="369332"/>
          </a:xfrm>
          <a:custGeom>
            <a:avLst/>
            <a:gdLst>
              <a:gd name="T0" fmla="*/ 0 w 2736"/>
              <a:gd name="T1" fmla="*/ 1 h 996"/>
              <a:gd name="T2" fmla="*/ 2487 w 2736"/>
              <a:gd name="T3" fmla="*/ 1 h 996"/>
              <a:gd name="T4" fmla="*/ 2492 w 2736"/>
              <a:gd name="T5" fmla="*/ 1 h 996"/>
              <a:gd name="T6" fmla="*/ 2522 w 2736"/>
              <a:gd name="T7" fmla="*/ 5 h 996"/>
              <a:gd name="T8" fmla="*/ 2570 w 2736"/>
              <a:gd name="T9" fmla="*/ 32 h 996"/>
              <a:gd name="T10" fmla="*/ 2625 w 2736"/>
              <a:gd name="T11" fmla="*/ 85 h 996"/>
              <a:gd name="T12" fmla="*/ 2674 w 2736"/>
              <a:gd name="T13" fmla="*/ 174 h 996"/>
              <a:gd name="T14" fmla="*/ 2720 w 2736"/>
              <a:gd name="T15" fmla="*/ 320 h 996"/>
              <a:gd name="T16" fmla="*/ 2736 w 2736"/>
              <a:gd name="T17" fmla="*/ 497 h 996"/>
              <a:gd name="T18" fmla="*/ 2717 w 2736"/>
              <a:gd name="T19" fmla="*/ 689 h 996"/>
              <a:gd name="T20" fmla="*/ 2667 w 2736"/>
              <a:gd name="T21" fmla="*/ 847 h 996"/>
              <a:gd name="T22" fmla="*/ 2600 w 2736"/>
              <a:gd name="T23" fmla="*/ 943 h 996"/>
              <a:gd name="T24" fmla="*/ 2535 w 2736"/>
              <a:gd name="T25" fmla="*/ 988 h 996"/>
              <a:gd name="T26" fmla="*/ 2495 w 2736"/>
              <a:gd name="T27" fmla="*/ 994 h 996"/>
              <a:gd name="T28" fmla="*/ 2489 w 2736"/>
              <a:gd name="T29" fmla="*/ 994 h 996"/>
              <a:gd name="T30" fmla="*/ 0 w 2736"/>
              <a:gd name="T31" fmla="*/ 994 h 996"/>
              <a:gd name="T32" fmla="*/ 7 w 2736"/>
              <a:gd name="T33" fmla="*/ 994 h 996"/>
              <a:gd name="T34" fmla="*/ 46 w 2736"/>
              <a:gd name="T35" fmla="*/ 987 h 996"/>
              <a:gd name="T36" fmla="*/ 89 w 2736"/>
              <a:gd name="T37" fmla="*/ 969 h 996"/>
              <a:gd name="T38" fmla="*/ 131 w 2736"/>
              <a:gd name="T39" fmla="*/ 937 h 996"/>
              <a:gd name="T40" fmla="*/ 176 w 2736"/>
              <a:gd name="T41" fmla="*/ 882 h 996"/>
              <a:gd name="T42" fmla="*/ 221 w 2736"/>
              <a:gd name="T43" fmla="*/ 792 h 996"/>
              <a:gd name="T44" fmla="*/ 258 w 2736"/>
              <a:gd name="T45" fmla="*/ 676 h 996"/>
              <a:gd name="T46" fmla="*/ 278 w 2736"/>
              <a:gd name="T47" fmla="*/ 505 h 996"/>
              <a:gd name="T48" fmla="*/ 268 w 2736"/>
              <a:gd name="T49" fmla="*/ 373 h 996"/>
              <a:gd name="T50" fmla="*/ 246 w 2736"/>
              <a:gd name="T51" fmla="*/ 272 h 996"/>
              <a:gd name="T52" fmla="*/ 195 w 2736"/>
              <a:gd name="T53" fmla="*/ 140 h 996"/>
              <a:gd name="T54" fmla="*/ 107 w 2736"/>
              <a:gd name="T55" fmla="*/ 38 h 996"/>
              <a:gd name="T56" fmla="*/ 5 w 2736"/>
              <a:gd name="T57" fmla="*/ 1 h 996"/>
              <a:gd name="T58" fmla="*/ 0 w 2736"/>
              <a:gd name="T59" fmla="*/ 1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36" h="996">
                <a:moveTo>
                  <a:pt x="0" y="1"/>
                </a:moveTo>
                <a:lnTo>
                  <a:pt x="2487" y="1"/>
                </a:lnTo>
                <a:lnTo>
                  <a:pt x="2492" y="1"/>
                </a:lnTo>
                <a:cubicBezTo>
                  <a:pt x="2498" y="2"/>
                  <a:pt x="2509" y="0"/>
                  <a:pt x="2522" y="5"/>
                </a:cubicBezTo>
                <a:cubicBezTo>
                  <a:pt x="2535" y="10"/>
                  <a:pt x="2553" y="19"/>
                  <a:pt x="2570" y="32"/>
                </a:cubicBezTo>
                <a:cubicBezTo>
                  <a:pt x="2587" y="45"/>
                  <a:pt x="2608" y="61"/>
                  <a:pt x="2625" y="85"/>
                </a:cubicBezTo>
                <a:cubicBezTo>
                  <a:pt x="2642" y="109"/>
                  <a:pt x="2658" y="135"/>
                  <a:pt x="2674" y="174"/>
                </a:cubicBezTo>
                <a:cubicBezTo>
                  <a:pt x="2690" y="213"/>
                  <a:pt x="2710" y="266"/>
                  <a:pt x="2720" y="320"/>
                </a:cubicBezTo>
                <a:cubicBezTo>
                  <a:pt x="2730" y="374"/>
                  <a:pt x="2736" y="436"/>
                  <a:pt x="2736" y="497"/>
                </a:cubicBezTo>
                <a:cubicBezTo>
                  <a:pt x="2736" y="558"/>
                  <a:pt x="2728" y="631"/>
                  <a:pt x="2717" y="689"/>
                </a:cubicBezTo>
                <a:cubicBezTo>
                  <a:pt x="2706" y="747"/>
                  <a:pt x="2686" y="805"/>
                  <a:pt x="2667" y="847"/>
                </a:cubicBezTo>
                <a:cubicBezTo>
                  <a:pt x="2648" y="889"/>
                  <a:pt x="2622" y="920"/>
                  <a:pt x="2600" y="943"/>
                </a:cubicBezTo>
                <a:cubicBezTo>
                  <a:pt x="2578" y="966"/>
                  <a:pt x="2552" y="980"/>
                  <a:pt x="2535" y="988"/>
                </a:cubicBezTo>
                <a:cubicBezTo>
                  <a:pt x="2518" y="996"/>
                  <a:pt x="2503" y="993"/>
                  <a:pt x="2495" y="994"/>
                </a:cubicBezTo>
                <a:lnTo>
                  <a:pt x="2489" y="994"/>
                </a:lnTo>
                <a:lnTo>
                  <a:pt x="0" y="994"/>
                </a:lnTo>
                <a:lnTo>
                  <a:pt x="7" y="994"/>
                </a:lnTo>
                <a:cubicBezTo>
                  <a:pt x="14" y="993"/>
                  <a:pt x="33" y="991"/>
                  <a:pt x="46" y="987"/>
                </a:cubicBezTo>
                <a:cubicBezTo>
                  <a:pt x="60" y="983"/>
                  <a:pt x="75" y="978"/>
                  <a:pt x="89" y="969"/>
                </a:cubicBezTo>
                <a:cubicBezTo>
                  <a:pt x="103" y="961"/>
                  <a:pt x="116" y="951"/>
                  <a:pt x="131" y="937"/>
                </a:cubicBezTo>
                <a:cubicBezTo>
                  <a:pt x="146" y="923"/>
                  <a:pt x="161" y="906"/>
                  <a:pt x="176" y="882"/>
                </a:cubicBezTo>
                <a:cubicBezTo>
                  <a:pt x="191" y="858"/>
                  <a:pt x="208" y="826"/>
                  <a:pt x="221" y="792"/>
                </a:cubicBezTo>
                <a:cubicBezTo>
                  <a:pt x="234" y="758"/>
                  <a:pt x="249" y="724"/>
                  <a:pt x="258" y="676"/>
                </a:cubicBezTo>
                <a:cubicBezTo>
                  <a:pt x="267" y="628"/>
                  <a:pt x="277" y="555"/>
                  <a:pt x="278" y="505"/>
                </a:cubicBezTo>
                <a:cubicBezTo>
                  <a:pt x="280" y="454"/>
                  <a:pt x="273" y="411"/>
                  <a:pt x="268" y="373"/>
                </a:cubicBezTo>
                <a:cubicBezTo>
                  <a:pt x="263" y="334"/>
                  <a:pt x="258" y="310"/>
                  <a:pt x="246" y="272"/>
                </a:cubicBezTo>
                <a:cubicBezTo>
                  <a:pt x="233" y="233"/>
                  <a:pt x="219" y="179"/>
                  <a:pt x="195" y="140"/>
                </a:cubicBezTo>
                <a:cubicBezTo>
                  <a:pt x="172" y="101"/>
                  <a:pt x="138" y="61"/>
                  <a:pt x="107" y="38"/>
                </a:cubicBezTo>
                <a:cubicBezTo>
                  <a:pt x="75" y="15"/>
                  <a:pt x="22" y="7"/>
                  <a:pt x="5" y="1"/>
                </a:cubicBezTo>
                <a:lnTo>
                  <a:pt x="0" y="1"/>
                </a:lnTo>
                <a:close/>
              </a:path>
            </a:pathLst>
          </a:custGeom>
          <a:gradFill rotWithShape="0">
            <a:gsLst>
              <a:gs pos="0">
                <a:srgbClr val="3366FF">
                  <a:gamma/>
                  <a:shade val="21176"/>
                  <a:invGamma/>
                </a:srgbClr>
              </a:gs>
              <a:gs pos="50000">
                <a:srgbClr val="3366FF"/>
              </a:gs>
              <a:gs pos="100000">
                <a:srgbClr val="3366FF">
                  <a:gamma/>
                  <a:shade val="21176"/>
                  <a:invGamma/>
                </a:srgbClr>
              </a:gs>
            </a:gsLst>
            <a:lin ang="5400000" scaled="1"/>
          </a:gradFill>
          <a:ln w="6350" cap="flat" cmpd="sng">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spAutoFit/>
          </a:bodyPr>
          <a:lstStyle/>
          <a:p>
            <a:endParaRPr lang="ja-JP" altLang="en-US"/>
          </a:p>
        </p:txBody>
      </p:sp>
      <p:sp>
        <p:nvSpPr>
          <p:cNvPr id="358407" name="Freeform 7"/>
          <p:cNvSpPr>
            <a:spLocks noChangeAspect="1"/>
          </p:cNvSpPr>
          <p:nvPr/>
        </p:nvSpPr>
        <p:spPr bwMode="auto">
          <a:xfrm>
            <a:off x="2206626" y="3124201"/>
            <a:ext cx="3152775" cy="369332"/>
          </a:xfrm>
          <a:custGeom>
            <a:avLst/>
            <a:gdLst>
              <a:gd name="T0" fmla="*/ 0 w 1986"/>
              <a:gd name="T1" fmla="*/ 0 h 719"/>
              <a:gd name="T2" fmla="*/ 1742 w 1986"/>
              <a:gd name="T3" fmla="*/ 0 h 719"/>
              <a:gd name="T4" fmla="*/ 1748 w 1986"/>
              <a:gd name="T5" fmla="*/ 0 h 719"/>
              <a:gd name="T6" fmla="*/ 1800 w 1986"/>
              <a:gd name="T7" fmla="*/ 9 h 719"/>
              <a:gd name="T8" fmla="*/ 1850 w 1986"/>
              <a:gd name="T9" fmla="*/ 35 h 719"/>
              <a:gd name="T10" fmla="*/ 1895 w 1986"/>
              <a:gd name="T11" fmla="*/ 77 h 719"/>
              <a:gd name="T12" fmla="*/ 1937 w 1986"/>
              <a:gd name="T13" fmla="*/ 140 h 719"/>
              <a:gd name="T14" fmla="*/ 1960 w 1986"/>
              <a:gd name="T15" fmla="*/ 198 h 719"/>
              <a:gd name="T16" fmla="*/ 1977 w 1986"/>
              <a:gd name="T17" fmla="*/ 259 h 719"/>
              <a:gd name="T18" fmla="*/ 1986 w 1986"/>
              <a:gd name="T19" fmla="*/ 360 h 719"/>
              <a:gd name="T20" fmla="*/ 1978 w 1986"/>
              <a:gd name="T21" fmla="*/ 445 h 719"/>
              <a:gd name="T22" fmla="*/ 1958 w 1986"/>
              <a:gd name="T23" fmla="*/ 529 h 719"/>
              <a:gd name="T24" fmla="*/ 1928 w 1986"/>
              <a:gd name="T25" fmla="*/ 594 h 719"/>
              <a:gd name="T26" fmla="*/ 1894 w 1986"/>
              <a:gd name="T27" fmla="*/ 644 h 719"/>
              <a:gd name="T28" fmla="*/ 1854 w 1986"/>
              <a:gd name="T29" fmla="*/ 683 h 719"/>
              <a:gd name="T30" fmla="*/ 1818 w 1986"/>
              <a:gd name="T31" fmla="*/ 705 h 719"/>
              <a:gd name="T32" fmla="*/ 1782 w 1986"/>
              <a:gd name="T33" fmla="*/ 715 h 719"/>
              <a:gd name="T34" fmla="*/ 1748 w 1986"/>
              <a:gd name="T35" fmla="*/ 719 h 719"/>
              <a:gd name="T36" fmla="*/ 1751 w 1986"/>
              <a:gd name="T37" fmla="*/ 719 h 719"/>
              <a:gd name="T38" fmla="*/ 0 w 1986"/>
              <a:gd name="T39" fmla="*/ 719 h 719"/>
              <a:gd name="T40" fmla="*/ 0 w 1986"/>
              <a:gd name="T41" fmla="*/ 664 h 719"/>
              <a:gd name="T42" fmla="*/ 8 w 1986"/>
              <a:gd name="T43" fmla="*/ 663 h 719"/>
              <a:gd name="T44" fmla="*/ 386 w 1986"/>
              <a:gd name="T45" fmla="*/ 663 h 719"/>
              <a:gd name="T46" fmla="*/ 568 w 1986"/>
              <a:gd name="T47" fmla="*/ 664 h 719"/>
              <a:gd name="T48" fmla="*/ 615 w 1986"/>
              <a:gd name="T49" fmla="*/ 649 h 719"/>
              <a:gd name="T50" fmla="*/ 745 w 1986"/>
              <a:gd name="T51" fmla="*/ 527 h 719"/>
              <a:gd name="T52" fmla="*/ 656 w 1986"/>
              <a:gd name="T53" fmla="*/ 527 h 719"/>
              <a:gd name="T54" fmla="*/ 575 w 1986"/>
              <a:gd name="T55" fmla="*/ 532 h 719"/>
              <a:gd name="T56" fmla="*/ 561 w 1986"/>
              <a:gd name="T57" fmla="*/ 526 h 719"/>
              <a:gd name="T58" fmla="*/ 559 w 1986"/>
              <a:gd name="T59" fmla="*/ 520 h 719"/>
              <a:gd name="T60" fmla="*/ 643 w 1986"/>
              <a:gd name="T61" fmla="*/ 507 h 719"/>
              <a:gd name="T62" fmla="*/ 743 w 1986"/>
              <a:gd name="T63" fmla="*/ 483 h 719"/>
              <a:gd name="T64" fmla="*/ 944 w 1986"/>
              <a:gd name="T65" fmla="*/ 441 h 719"/>
              <a:gd name="T66" fmla="*/ 1170 w 1986"/>
              <a:gd name="T67" fmla="*/ 474 h 719"/>
              <a:gd name="T68" fmla="*/ 1336 w 1986"/>
              <a:gd name="T69" fmla="*/ 562 h 719"/>
              <a:gd name="T70" fmla="*/ 1444 w 1986"/>
              <a:gd name="T71" fmla="*/ 632 h 719"/>
              <a:gd name="T72" fmla="*/ 1516 w 1986"/>
              <a:gd name="T73" fmla="*/ 663 h 719"/>
              <a:gd name="T74" fmla="*/ 1526 w 1986"/>
              <a:gd name="T75" fmla="*/ 664 h 719"/>
              <a:gd name="T76" fmla="*/ 1748 w 1986"/>
              <a:gd name="T77" fmla="*/ 664 h 719"/>
              <a:gd name="T78" fmla="*/ 1753 w 1986"/>
              <a:gd name="T79" fmla="*/ 664 h 719"/>
              <a:gd name="T80" fmla="*/ 1798 w 1986"/>
              <a:gd name="T81" fmla="*/ 655 h 719"/>
              <a:gd name="T82" fmla="*/ 1844 w 1986"/>
              <a:gd name="T83" fmla="*/ 618 h 719"/>
              <a:gd name="T84" fmla="*/ 1885 w 1986"/>
              <a:gd name="T85" fmla="*/ 556 h 719"/>
              <a:gd name="T86" fmla="*/ 1916 w 1986"/>
              <a:gd name="T87" fmla="*/ 452 h 719"/>
              <a:gd name="T88" fmla="*/ 1925 w 1986"/>
              <a:gd name="T89" fmla="*/ 345 h 719"/>
              <a:gd name="T90" fmla="*/ 1904 w 1986"/>
              <a:gd name="T91" fmla="*/ 206 h 719"/>
              <a:gd name="T92" fmla="*/ 1862 w 1986"/>
              <a:gd name="T93" fmla="*/ 115 h 719"/>
              <a:gd name="T94" fmla="*/ 1805 w 1986"/>
              <a:gd name="T95" fmla="*/ 60 h 719"/>
              <a:gd name="T96" fmla="*/ 1756 w 1986"/>
              <a:gd name="T97" fmla="*/ 44 h 719"/>
              <a:gd name="T98" fmla="*/ 1751 w 1986"/>
              <a:gd name="T99" fmla="*/ 44 h 719"/>
              <a:gd name="T100" fmla="*/ 30 w 1986"/>
              <a:gd name="T101" fmla="*/ 44 h 719"/>
              <a:gd name="T102" fmla="*/ 0 w 1986"/>
              <a:gd name="T103" fmla="*/ 44 h 719"/>
              <a:gd name="T104" fmla="*/ 0 w 1986"/>
              <a:gd name="T105"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86" h="719">
                <a:moveTo>
                  <a:pt x="0" y="0"/>
                </a:moveTo>
                <a:lnTo>
                  <a:pt x="1742" y="0"/>
                </a:lnTo>
                <a:lnTo>
                  <a:pt x="1748" y="0"/>
                </a:lnTo>
                <a:cubicBezTo>
                  <a:pt x="1758" y="1"/>
                  <a:pt x="1783" y="3"/>
                  <a:pt x="1800" y="9"/>
                </a:cubicBezTo>
                <a:cubicBezTo>
                  <a:pt x="1817" y="14"/>
                  <a:pt x="1835" y="24"/>
                  <a:pt x="1850" y="35"/>
                </a:cubicBezTo>
                <a:cubicBezTo>
                  <a:pt x="1866" y="46"/>
                  <a:pt x="1881" y="59"/>
                  <a:pt x="1895" y="77"/>
                </a:cubicBezTo>
                <a:cubicBezTo>
                  <a:pt x="1909" y="94"/>
                  <a:pt x="1926" y="120"/>
                  <a:pt x="1937" y="140"/>
                </a:cubicBezTo>
                <a:cubicBezTo>
                  <a:pt x="1947" y="160"/>
                  <a:pt x="1953" y="178"/>
                  <a:pt x="1960" y="198"/>
                </a:cubicBezTo>
                <a:cubicBezTo>
                  <a:pt x="1967" y="218"/>
                  <a:pt x="1973" y="232"/>
                  <a:pt x="1977" y="259"/>
                </a:cubicBezTo>
                <a:cubicBezTo>
                  <a:pt x="1981" y="286"/>
                  <a:pt x="1986" y="329"/>
                  <a:pt x="1986" y="360"/>
                </a:cubicBezTo>
                <a:cubicBezTo>
                  <a:pt x="1986" y="391"/>
                  <a:pt x="1982" y="417"/>
                  <a:pt x="1978" y="445"/>
                </a:cubicBezTo>
                <a:cubicBezTo>
                  <a:pt x="1973" y="473"/>
                  <a:pt x="1966" y="504"/>
                  <a:pt x="1958" y="529"/>
                </a:cubicBezTo>
                <a:cubicBezTo>
                  <a:pt x="1949" y="554"/>
                  <a:pt x="1939" y="575"/>
                  <a:pt x="1928" y="594"/>
                </a:cubicBezTo>
                <a:cubicBezTo>
                  <a:pt x="1918" y="614"/>
                  <a:pt x="1907" y="629"/>
                  <a:pt x="1894" y="644"/>
                </a:cubicBezTo>
                <a:cubicBezTo>
                  <a:pt x="1881" y="659"/>
                  <a:pt x="1867" y="674"/>
                  <a:pt x="1854" y="683"/>
                </a:cubicBezTo>
                <a:cubicBezTo>
                  <a:pt x="1842" y="693"/>
                  <a:pt x="1830" y="700"/>
                  <a:pt x="1818" y="705"/>
                </a:cubicBezTo>
                <a:cubicBezTo>
                  <a:pt x="1806" y="710"/>
                  <a:pt x="1793" y="713"/>
                  <a:pt x="1782" y="715"/>
                </a:cubicBezTo>
                <a:cubicBezTo>
                  <a:pt x="1771" y="718"/>
                  <a:pt x="1753" y="718"/>
                  <a:pt x="1748" y="719"/>
                </a:cubicBezTo>
                <a:lnTo>
                  <a:pt x="1751" y="719"/>
                </a:lnTo>
                <a:lnTo>
                  <a:pt x="0" y="719"/>
                </a:lnTo>
                <a:lnTo>
                  <a:pt x="0" y="664"/>
                </a:lnTo>
                <a:lnTo>
                  <a:pt x="8" y="663"/>
                </a:lnTo>
                <a:lnTo>
                  <a:pt x="386" y="663"/>
                </a:lnTo>
                <a:lnTo>
                  <a:pt x="568" y="664"/>
                </a:lnTo>
                <a:cubicBezTo>
                  <a:pt x="606" y="662"/>
                  <a:pt x="586" y="672"/>
                  <a:pt x="615" y="649"/>
                </a:cubicBezTo>
                <a:cubicBezTo>
                  <a:pt x="644" y="626"/>
                  <a:pt x="738" y="547"/>
                  <a:pt x="745" y="527"/>
                </a:cubicBezTo>
                <a:cubicBezTo>
                  <a:pt x="752" y="507"/>
                  <a:pt x="684" y="526"/>
                  <a:pt x="656" y="527"/>
                </a:cubicBezTo>
                <a:cubicBezTo>
                  <a:pt x="628" y="528"/>
                  <a:pt x="591" y="532"/>
                  <a:pt x="575" y="532"/>
                </a:cubicBezTo>
                <a:lnTo>
                  <a:pt x="561" y="526"/>
                </a:lnTo>
                <a:lnTo>
                  <a:pt x="559" y="520"/>
                </a:lnTo>
                <a:cubicBezTo>
                  <a:pt x="572" y="517"/>
                  <a:pt x="613" y="513"/>
                  <a:pt x="643" y="507"/>
                </a:cubicBezTo>
                <a:cubicBezTo>
                  <a:pt x="674" y="500"/>
                  <a:pt x="693" y="494"/>
                  <a:pt x="743" y="483"/>
                </a:cubicBezTo>
                <a:cubicBezTo>
                  <a:pt x="793" y="473"/>
                  <a:pt x="873" y="442"/>
                  <a:pt x="944" y="441"/>
                </a:cubicBezTo>
                <a:cubicBezTo>
                  <a:pt x="1016" y="440"/>
                  <a:pt x="1104" y="454"/>
                  <a:pt x="1170" y="474"/>
                </a:cubicBezTo>
                <a:cubicBezTo>
                  <a:pt x="1235" y="494"/>
                  <a:pt x="1290" y="536"/>
                  <a:pt x="1336" y="562"/>
                </a:cubicBezTo>
                <a:cubicBezTo>
                  <a:pt x="1382" y="588"/>
                  <a:pt x="1414" y="615"/>
                  <a:pt x="1444" y="632"/>
                </a:cubicBezTo>
                <a:cubicBezTo>
                  <a:pt x="1473" y="649"/>
                  <a:pt x="1502" y="658"/>
                  <a:pt x="1516" y="663"/>
                </a:cubicBezTo>
                <a:lnTo>
                  <a:pt x="1526" y="664"/>
                </a:lnTo>
                <a:lnTo>
                  <a:pt x="1748" y="664"/>
                </a:lnTo>
                <a:lnTo>
                  <a:pt x="1753" y="664"/>
                </a:lnTo>
                <a:cubicBezTo>
                  <a:pt x="1762" y="662"/>
                  <a:pt x="1782" y="663"/>
                  <a:pt x="1798" y="655"/>
                </a:cubicBezTo>
                <a:cubicBezTo>
                  <a:pt x="1813" y="648"/>
                  <a:pt x="1829" y="634"/>
                  <a:pt x="1844" y="618"/>
                </a:cubicBezTo>
                <a:cubicBezTo>
                  <a:pt x="1859" y="602"/>
                  <a:pt x="1873" y="584"/>
                  <a:pt x="1885" y="556"/>
                </a:cubicBezTo>
                <a:cubicBezTo>
                  <a:pt x="1897" y="529"/>
                  <a:pt x="1910" y="487"/>
                  <a:pt x="1916" y="452"/>
                </a:cubicBezTo>
                <a:cubicBezTo>
                  <a:pt x="1923" y="417"/>
                  <a:pt x="1927" y="386"/>
                  <a:pt x="1925" y="345"/>
                </a:cubicBezTo>
                <a:cubicBezTo>
                  <a:pt x="1923" y="304"/>
                  <a:pt x="1914" y="244"/>
                  <a:pt x="1904" y="206"/>
                </a:cubicBezTo>
                <a:cubicBezTo>
                  <a:pt x="1893" y="168"/>
                  <a:pt x="1878" y="140"/>
                  <a:pt x="1862" y="115"/>
                </a:cubicBezTo>
                <a:cubicBezTo>
                  <a:pt x="1845" y="91"/>
                  <a:pt x="1822" y="72"/>
                  <a:pt x="1805" y="60"/>
                </a:cubicBezTo>
                <a:cubicBezTo>
                  <a:pt x="1787" y="48"/>
                  <a:pt x="1765" y="47"/>
                  <a:pt x="1756" y="44"/>
                </a:cubicBezTo>
                <a:lnTo>
                  <a:pt x="1751" y="44"/>
                </a:lnTo>
                <a:lnTo>
                  <a:pt x="30" y="44"/>
                </a:lnTo>
                <a:lnTo>
                  <a:pt x="0" y="44"/>
                </a:lnTo>
                <a:lnTo>
                  <a:pt x="0" y="0"/>
                </a:lnTo>
                <a:close/>
              </a:path>
            </a:pathLst>
          </a:custGeom>
          <a:solidFill>
            <a:srgbClr val="00CCFF"/>
          </a:solidFill>
          <a:ln w="6350" cap="flat" cmpd="sng">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endParaRPr lang="ja-JP" altLang="en-US"/>
          </a:p>
        </p:txBody>
      </p:sp>
      <p:sp>
        <p:nvSpPr>
          <p:cNvPr id="358408" name="Freeform 8"/>
          <p:cNvSpPr>
            <a:spLocks noChangeAspect="1"/>
          </p:cNvSpPr>
          <p:nvPr/>
        </p:nvSpPr>
        <p:spPr bwMode="auto">
          <a:xfrm>
            <a:off x="3049588" y="3881439"/>
            <a:ext cx="1346200" cy="369332"/>
          </a:xfrm>
          <a:custGeom>
            <a:avLst/>
            <a:gdLst>
              <a:gd name="T0" fmla="*/ 139 w 1206"/>
              <a:gd name="T1" fmla="*/ 83 h 316"/>
              <a:gd name="T2" fmla="*/ 187 w 1206"/>
              <a:gd name="T3" fmla="*/ 77 h 316"/>
              <a:gd name="T4" fmla="*/ 309 w 1206"/>
              <a:gd name="T5" fmla="*/ 52 h 316"/>
              <a:gd name="T6" fmla="*/ 437 w 1206"/>
              <a:gd name="T7" fmla="*/ 22 h 316"/>
              <a:gd name="T8" fmla="*/ 586 w 1206"/>
              <a:gd name="T9" fmla="*/ 1 h 316"/>
              <a:gd name="T10" fmla="*/ 745 w 1206"/>
              <a:gd name="T11" fmla="*/ 14 h 316"/>
              <a:gd name="T12" fmla="*/ 905 w 1206"/>
              <a:gd name="T13" fmla="*/ 58 h 316"/>
              <a:gd name="T14" fmla="*/ 1016 w 1206"/>
              <a:gd name="T15" fmla="*/ 121 h 316"/>
              <a:gd name="T16" fmla="*/ 1111 w 1206"/>
              <a:gd name="T17" fmla="*/ 185 h 316"/>
              <a:gd name="T18" fmla="*/ 1198 w 1206"/>
              <a:gd name="T19" fmla="*/ 257 h 316"/>
              <a:gd name="T20" fmla="*/ 1201 w 1206"/>
              <a:gd name="T21" fmla="*/ 265 h 316"/>
              <a:gd name="T22" fmla="*/ 1205 w 1206"/>
              <a:gd name="T23" fmla="*/ 287 h 316"/>
              <a:gd name="T24" fmla="*/ 1192 w 1206"/>
              <a:gd name="T25" fmla="*/ 298 h 316"/>
              <a:gd name="T26" fmla="*/ 1184 w 1206"/>
              <a:gd name="T27" fmla="*/ 299 h 316"/>
              <a:gd name="T28" fmla="*/ 850 w 1206"/>
              <a:gd name="T29" fmla="*/ 314 h 316"/>
              <a:gd name="T30" fmla="*/ 400 w 1206"/>
              <a:gd name="T31" fmla="*/ 311 h 316"/>
              <a:gd name="T32" fmla="*/ 55 w 1206"/>
              <a:gd name="T33" fmla="*/ 299 h 316"/>
              <a:gd name="T34" fmla="*/ 0 w 1206"/>
              <a:gd name="T35" fmla="*/ 296 h 316"/>
              <a:gd name="T36" fmla="*/ 39 w 1206"/>
              <a:gd name="T37" fmla="*/ 290 h 316"/>
              <a:gd name="T38" fmla="*/ 121 w 1206"/>
              <a:gd name="T39" fmla="*/ 260 h 316"/>
              <a:gd name="T40" fmla="*/ 186 w 1206"/>
              <a:gd name="T41" fmla="*/ 197 h 316"/>
              <a:gd name="T42" fmla="*/ 183 w 1206"/>
              <a:gd name="T43" fmla="*/ 124 h 316"/>
              <a:gd name="T44" fmla="*/ 139 w 1206"/>
              <a:gd name="T45" fmla="*/ 8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6" h="316">
                <a:moveTo>
                  <a:pt x="139" y="83"/>
                </a:moveTo>
                <a:lnTo>
                  <a:pt x="187" y="77"/>
                </a:lnTo>
                <a:cubicBezTo>
                  <a:pt x="215" y="72"/>
                  <a:pt x="267" y="61"/>
                  <a:pt x="309" y="52"/>
                </a:cubicBezTo>
                <a:cubicBezTo>
                  <a:pt x="351" y="43"/>
                  <a:pt x="391" y="30"/>
                  <a:pt x="437" y="22"/>
                </a:cubicBezTo>
                <a:cubicBezTo>
                  <a:pt x="483" y="14"/>
                  <a:pt x="535" y="2"/>
                  <a:pt x="586" y="1"/>
                </a:cubicBezTo>
                <a:cubicBezTo>
                  <a:pt x="637" y="0"/>
                  <a:pt x="692" y="5"/>
                  <a:pt x="745" y="14"/>
                </a:cubicBezTo>
                <a:cubicBezTo>
                  <a:pt x="798" y="23"/>
                  <a:pt x="860" y="40"/>
                  <a:pt x="905" y="58"/>
                </a:cubicBezTo>
                <a:cubicBezTo>
                  <a:pt x="950" y="76"/>
                  <a:pt x="982" y="100"/>
                  <a:pt x="1016" y="121"/>
                </a:cubicBezTo>
                <a:cubicBezTo>
                  <a:pt x="1050" y="142"/>
                  <a:pt x="1081" y="162"/>
                  <a:pt x="1111" y="185"/>
                </a:cubicBezTo>
                <a:cubicBezTo>
                  <a:pt x="1141" y="208"/>
                  <a:pt x="1183" y="244"/>
                  <a:pt x="1198" y="257"/>
                </a:cubicBezTo>
                <a:lnTo>
                  <a:pt x="1201" y="265"/>
                </a:lnTo>
                <a:cubicBezTo>
                  <a:pt x="1202" y="270"/>
                  <a:pt x="1206" y="282"/>
                  <a:pt x="1205" y="287"/>
                </a:cubicBezTo>
                <a:cubicBezTo>
                  <a:pt x="1204" y="292"/>
                  <a:pt x="1195" y="296"/>
                  <a:pt x="1192" y="298"/>
                </a:cubicBezTo>
                <a:lnTo>
                  <a:pt x="1184" y="299"/>
                </a:lnTo>
                <a:cubicBezTo>
                  <a:pt x="1127" y="302"/>
                  <a:pt x="981" y="312"/>
                  <a:pt x="850" y="314"/>
                </a:cubicBezTo>
                <a:cubicBezTo>
                  <a:pt x="719" y="316"/>
                  <a:pt x="532" y="313"/>
                  <a:pt x="400" y="311"/>
                </a:cubicBezTo>
                <a:lnTo>
                  <a:pt x="55" y="299"/>
                </a:lnTo>
                <a:lnTo>
                  <a:pt x="0" y="296"/>
                </a:lnTo>
                <a:lnTo>
                  <a:pt x="39" y="290"/>
                </a:lnTo>
                <a:cubicBezTo>
                  <a:pt x="59" y="284"/>
                  <a:pt x="97" y="275"/>
                  <a:pt x="121" y="260"/>
                </a:cubicBezTo>
                <a:cubicBezTo>
                  <a:pt x="145" y="245"/>
                  <a:pt x="176" y="220"/>
                  <a:pt x="186" y="197"/>
                </a:cubicBezTo>
                <a:cubicBezTo>
                  <a:pt x="196" y="174"/>
                  <a:pt x="191" y="143"/>
                  <a:pt x="183" y="124"/>
                </a:cubicBezTo>
                <a:cubicBezTo>
                  <a:pt x="175" y="105"/>
                  <a:pt x="148" y="92"/>
                  <a:pt x="139" y="83"/>
                </a:cubicBezTo>
                <a:close/>
              </a:path>
            </a:pathLst>
          </a:custGeom>
          <a:gradFill rotWithShape="0">
            <a:gsLst>
              <a:gs pos="0">
                <a:srgbClr val="FFCC66"/>
              </a:gs>
              <a:gs pos="100000">
                <a:srgbClr val="FFFF00"/>
              </a:gs>
            </a:gsLst>
            <a:path path="rect">
              <a:fillToRect l="50000" t="50000" r="50000" b="50000"/>
            </a:path>
          </a:gradFill>
          <a:ln w="12700" cap="flat" cmpd="sng">
            <a:solidFill>
              <a:srgbClr val="FF990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endParaRPr lang="ja-JP" altLang="en-US"/>
          </a:p>
        </p:txBody>
      </p:sp>
      <p:sp>
        <p:nvSpPr>
          <p:cNvPr id="358409" name="Freeform 9"/>
          <p:cNvSpPr>
            <a:spLocks noChangeAspect="1"/>
          </p:cNvSpPr>
          <p:nvPr/>
        </p:nvSpPr>
        <p:spPr bwMode="auto">
          <a:xfrm>
            <a:off x="2224089" y="5005389"/>
            <a:ext cx="184731" cy="369332"/>
          </a:xfrm>
          <a:custGeom>
            <a:avLst/>
            <a:gdLst>
              <a:gd name="T0" fmla="*/ 0 w 2736"/>
              <a:gd name="T1" fmla="*/ 1 h 996"/>
              <a:gd name="T2" fmla="*/ 2487 w 2736"/>
              <a:gd name="T3" fmla="*/ 1 h 996"/>
              <a:gd name="T4" fmla="*/ 2492 w 2736"/>
              <a:gd name="T5" fmla="*/ 1 h 996"/>
              <a:gd name="T6" fmla="*/ 2522 w 2736"/>
              <a:gd name="T7" fmla="*/ 5 h 996"/>
              <a:gd name="T8" fmla="*/ 2570 w 2736"/>
              <a:gd name="T9" fmla="*/ 32 h 996"/>
              <a:gd name="T10" fmla="*/ 2625 w 2736"/>
              <a:gd name="T11" fmla="*/ 85 h 996"/>
              <a:gd name="T12" fmla="*/ 2674 w 2736"/>
              <a:gd name="T13" fmla="*/ 174 h 996"/>
              <a:gd name="T14" fmla="*/ 2720 w 2736"/>
              <a:gd name="T15" fmla="*/ 320 h 996"/>
              <a:gd name="T16" fmla="*/ 2736 w 2736"/>
              <a:gd name="T17" fmla="*/ 497 h 996"/>
              <a:gd name="T18" fmla="*/ 2717 w 2736"/>
              <a:gd name="T19" fmla="*/ 689 h 996"/>
              <a:gd name="T20" fmla="*/ 2667 w 2736"/>
              <a:gd name="T21" fmla="*/ 847 h 996"/>
              <a:gd name="T22" fmla="*/ 2600 w 2736"/>
              <a:gd name="T23" fmla="*/ 943 h 996"/>
              <a:gd name="T24" fmla="*/ 2535 w 2736"/>
              <a:gd name="T25" fmla="*/ 988 h 996"/>
              <a:gd name="T26" fmla="*/ 2495 w 2736"/>
              <a:gd name="T27" fmla="*/ 994 h 996"/>
              <a:gd name="T28" fmla="*/ 2489 w 2736"/>
              <a:gd name="T29" fmla="*/ 994 h 996"/>
              <a:gd name="T30" fmla="*/ 0 w 2736"/>
              <a:gd name="T31" fmla="*/ 994 h 996"/>
              <a:gd name="T32" fmla="*/ 7 w 2736"/>
              <a:gd name="T33" fmla="*/ 994 h 996"/>
              <a:gd name="T34" fmla="*/ 46 w 2736"/>
              <a:gd name="T35" fmla="*/ 987 h 996"/>
              <a:gd name="T36" fmla="*/ 89 w 2736"/>
              <a:gd name="T37" fmla="*/ 969 h 996"/>
              <a:gd name="T38" fmla="*/ 131 w 2736"/>
              <a:gd name="T39" fmla="*/ 937 h 996"/>
              <a:gd name="T40" fmla="*/ 176 w 2736"/>
              <a:gd name="T41" fmla="*/ 882 h 996"/>
              <a:gd name="T42" fmla="*/ 221 w 2736"/>
              <a:gd name="T43" fmla="*/ 792 h 996"/>
              <a:gd name="T44" fmla="*/ 258 w 2736"/>
              <a:gd name="T45" fmla="*/ 676 h 996"/>
              <a:gd name="T46" fmla="*/ 278 w 2736"/>
              <a:gd name="T47" fmla="*/ 505 h 996"/>
              <a:gd name="T48" fmla="*/ 268 w 2736"/>
              <a:gd name="T49" fmla="*/ 373 h 996"/>
              <a:gd name="T50" fmla="*/ 246 w 2736"/>
              <a:gd name="T51" fmla="*/ 272 h 996"/>
              <a:gd name="T52" fmla="*/ 195 w 2736"/>
              <a:gd name="T53" fmla="*/ 140 h 996"/>
              <a:gd name="T54" fmla="*/ 107 w 2736"/>
              <a:gd name="T55" fmla="*/ 38 h 996"/>
              <a:gd name="T56" fmla="*/ 5 w 2736"/>
              <a:gd name="T57" fmla="*/ 1 h 996"/>
              <a:gd name="T58" fmla="*/ 0 w 2736"/>
              <a:gd name="T59" fmla="*/ 1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36" h="996">
                <a:moveTo>
                  <a:pt x="0" y="1"/>
                </a:moveTo>
                <a:lnTo>
                  <a:pt x="2487" y="1"/>
                </a:lnTo>
                <a:lnTo>
                  <a:pt x="2492" y="1"/>
                </a:lnTo>
                <a:cubicBezTo>
                  <a:pt x="2498" y="2"/>
                  <a:pt x="2509" y="0"/>
                  <a:pt x="2522" y="5"/>
                </a:cubicBezTo>
                <a:cubicBezTo>
                  <a:pt x="2535" y="10"/>
                  <a:pt x="2553" y="19"/>
                  <a:pt x="2570" y="32"/>
                </a:cubicBezTo>
                <a:cubicBezTo>
                  <a:pt x="2587" y="45"/>
                  <a:pt x="2608" y="61"/>
                  <a:pt x="2625" y="85"/>
                </a:cubicBezTo>
                <a:cubicBezTo>
                  <a:pt x="2642" y="109"/>
                  <a:pt x="2658" y="135"/>
                  <a:pt x="2674" y="174"/>
                </a:cubicBezTo>
                <a:cubicBezTo>
                  <a:pt x="2690" y="213"/>
                  <a:pt x="2710" y="266"/>
                  <a:pt x="2720" y="320"/>
                </a:cubicBezTo>
                <a:cubicBezTo>
                  <a:pt x="2730" y="374"/>
                  <a:pt x="2736" y="436"/>
                  <a:pt x="2736" y="497"/>
                </a:cubicBezTo>
                <a:cubicBezTo>
                  <a:pt x="2736" y="558"/>
                  <a:pt x="2728" y="631"/>
                  <a:pt x="2717" y="689"/>
                </a:cubicBezTo>
                <a:cubicBezTo>
                  <a:pt x="2706" y="747"/>
                  <a:pt x="2686" y="805"/>
                  <a:pt x="2667" y="847"/>
                </a:cubicBezTo>
                <a:cubicBezTo>
                  <a:pt x="2648" y="889"/>
                  <a:pt x="2622" y="920"/>
                  <a:pt x="2600" y="943"/>
                </a:cubicBezTo>
                <a:cubicBezTo>
                  <a:pt x="2578" y="966"/>
                  <a:pt x="2552" y="980"/>
                  <a:pt x="2535" y="988"/>
                </a:cubicBezTo>
                <a:cubicBezTo>
                  <a:pt x="2518" y="996"/>
                  <a:pt x="2503" y="993"/>
                  <a:pt x="2495" y="994"/>
                </a:cubicBezTo>
                <a:lnTo>
                  <a:pt x="2489" y="994"/>
                </a:lnTo>
                <a:lnTo>
                  <a:pt x="0" y="994"/>
                </a:lnTo>
                <a:lnTo>
                  <a:pt x="7" y="994"/>
                </a:lnTo>
                <a:cubicBezTo>
                  <a:pt x="14" y="993"/>
                  <a:pt x="33" y="991"/>
                  <a:pt x="46" y="987"/>
                </a:cubicBezTo>
                <a:cubicBezTo>
                  <a:pt x="60" y="983"/>
                  <a:pt x="75" y="978"/>
                  <a:pt x="89" y="969"/>
                </a:cubicBezTo>
                <a:cubicBezTo>
                  <a:pt x="103" y="961"/>
                  <a:pt x="116" y="951"/>
                  <a:pt x="131" y="937"/>
                </a:cubicBezTo>
                <a:cubicBezTo>
                  <a:pt x="146" y="923"/>
                  <a:pt x="161" y="906"/>
                  <a:pt x="176" y="882"/>
                </a:cubicBezTo>
                <a:cubicBezTo>
                  <a:pt x="191" y="858"/>
                  <a:pt x="208" y="826"/>
                  <a:pt x="221" y="792"/>
                </a:cubicBezTo>
                <a:cubicBezTo>
                  <a:pt x="234" y="758"/>
                  <a:pt x="249" y="724"/>
                  <a:pt x="258" y="676"/>
                </a:cubicBezTo>
                <a:cubicBezTo>
                  <a:pt x="267" y="628"/>
                  <a:pt x="277" y="555"/>
                  <a:pt x="278" y="505"/>
                </a:cubicBezTo>
                <a:cubicBezTo>
                  <a:pt x="280" y="454"/>
                  <a:pt x="273" y="411"/>
                  <a:pt x="268" y="373"/>
                </a:cubicBezTo>
                <a:cubicBezTo>
                  <a:pt x="263" y="334"/>
                  <a:pt x="258" y="310"/>
                  <a:pt x="246" y="272"/>
                </a:cubicBezTo>
                <a:cubicBezTo>
                  <a:pt x="233" y="233"/>
                  <a:pt x="219" y="179"/>
                  <a:pt x="195" y="140"/>
                </a:cubicBezTo>
                <a:cubicBezTo>
                  <a:pt x="172" y="101"/>
                  <a:pt x="138" y="61"/>
                  <a:pt x="107" y="38"/>
                </a:cubicBezTo>
                <a:cubicBezTo>
                  <a:pt x="75" y="15"/>
                  <a:pt x="22" y="7"/>
                  <a:pt x="5" y="1"/>
                </a:cubicBezTo>
                <a:lnTo>
                  <a:pt x="0" y="1"/>
                </a:lnTo>
                <a:close/>
              </a:path>
            </a:pathLst>
          </a:custGeom>
          <a:gradFill rotWithShape="0">
            <a:gsLst>
              <a:gs pos="0">
                <a:srgbClr val="3366FF">
                  <a:gamma/>
                  <a:shade val="21176"/>
                  <a:invGamma/>
                </a:srgbClr>
              </a:gs>
              <a:gs pos="50000">
                <a:srgbClr val="3366FF"/>
              </a:gs>
              <a:gs pos="100000">
                <a:srgbClr val="3366FF">
                  <a:gamma/>
                  <a:shade val="21176"/>
                  <a:invGamma/>
                </a:srgbClr>
              </a:gs>
            </a:gsLst>
            <a:lin ang="5400000" scaled="1"/>
          </a:gradFill>
          <a:ln w="6350" cap="flat" cmpd="sng">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spAutoFit/>
          </a:bodyPr>
          <a:lstStyle/>
          <a:p>
            <a:endParaRPr lang="ja-JP" altLang="en-US"/>
          </a:p>
        </p:txBody>
      </p:sp>
      <p:sp>
        <p:nvSpPr>
          <p:cNvPr id="358410" name="Freeform 10"/>
          <p:cNvSpPr>
            <a:spLocks noChangeAspect="1"/>
          </p:cNvSpPr>
          <p:nvPr/>
        </p:nvSpPr>
        <p:spPr bwMode="auto">
          <a:xfrm>
            <a:off x="2738439" y="5640388"/>
            <a:ext cx="815975" cy="374650"/>
          </a:xfrm>
          <a:custGeom>
            <a:avLst/>
            <a:gdLst>
              <a:gd name="T0" fmla="*/ 497 w 514"/>
              <a:gd name="T1" fmla="*/ 49 h 236"/>
              <a:gd name="T2" fmla="*/ 409 w 514"/>
              <a:gd name="T3" fmla="*/ 47 h 236"/>
              <a:gd name="T4" fmla="*/ 315 w 514"/>
              <a:gd name="T5" fmla="*/ 49 h 236"/>
              <a:gd name="T6" fmla="*/ 259 w 514"/>
              <a:gd name="T7" fmla="*/ 37 h 236"/>
              <a:gd name="T8" fmla="*/ 135 w 514"/>
              <a:gd name="T9" fmla="*/ 1 h 236"/>
              <a:gd name="T10" fmla="*/ 39 w 514"/>
              <a:gd name="T11" fmla="*/ 29 h 236"/>
              <a:gd name="T12" fmla="*/ 5 w 514"/>
              <a:gd name="T13" fmla="*/ 120 h 236"/>
              <a:gd name="T14" fmla="*/ 72 w 514"/>
              <a:gd name="T15" fmla="*/ 216 h 236"/>
              <a:gd name="T16" fmla="*/ 165 w 514"/>
              <a:gd name="T17" fmla="*/ 231 h 236"/>
              <a:gd name="T18" fmla="*/ 307 w 514"/>
              <a:gd name="T19" fmla="*/ 206 h 236"/>
              <a:gd name="T20" fmla="*/ 497 w 514"/>
              <a:gd name="T21" fmla="*/ 49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4" h="236">
                <a:moveTo>
                  <a:pt x="497" y="49"/>
                </a:moveTo>
                <a:cubicBezTo>
                  <a:pt x="514" y="23"/>
                  <a:pt x="439" y="47"/>
                  <a:pt x="409" y="47"/>
                </a:cubicBezTo>
                <a:cubicBezTo>
                  <a:pt x="379" y="47"/>
                  <a:pt x="340" y="51"/>
                  <a:pt x="315" y="49"/>
                </a:cubicBezTo>
                <a:cubicBezTo>
                  <a:pt x="290" y="47"/>
                  <a:pt x="289" y="45"/>
                  <a:pt x="259" y="37"/>
                </a:cubicBezTo>
                <a:cubicBezTo>
                  <a:pt x="229" y="29"/>
                  <a:pt x="172" y="2"/>
                  <a:pt x="135" y="1"/>
                </a:cubicBezTo>
                <a:cubicBezTo>
                  <a:pt x="98" y="0"/>
                  <a:pt x="61" y="9"/>
                  <a:pt x="39" y="29"/>
                </a:cubicBezTo>
                <a:cubicBezTo>
                  <a:pt x="17" y="49"/>
                  <a:pt x="0" y="89"/>
                  <a:pt x="5" y="120"/>
                </a:cubicBezTo>
                <a:cubicBezTo>
                  <a:pt x="10" y="151"/>
                  <a:pt x="45" y="198"/>
                  <a:pt x="72" y="216"/>
                </a:cubicBezTo>
                <a:cubicBezTo>
                  <a:pt x="99" y="234"/>
                  <a:pt x="126" y="233"/>
                  <a:pt x="165" y="231"/>
                </a:cubicBezTo>
                <a:cubicBezTo>
                  <a:pt x="204" y="229"/>
                  <a:pt x="252" y="236"/>
                  <a:pt x="307" y="206"/>
                </a:cubicBezTo>
                <a:cubicBezTo>
                  <a:pt x="362" y="176"/>
                  <a:pt x="482" y="72"/>
                  <a:pt x="497" y="49"/>
                </a:cubicBezTo>
                <a:close/>
              </a:path>
            </a:pathLst>
          </a:custGeom>
          <a:gradFill rotWithShape="0">
            <a:gsLst>
              <a:gs pos="0">
                <a:srgbClr val="FF0000"/>
              </a:gs>
              <a:gs pos="100000">
                <a:srgbClr val="FF0000">
                  <a:gamma/>
                  <a:shade val="18039"/>
                  <a:invGamma/>
                </a:srgbClr>
              </a:gs>
            </a:gsLst>
            <a:lin ang="2700000" scaled="1"/>
          </a:gradFill>
          <a:ln w="63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358411" name="Freeform 11"/>
          <p:cNvSpPr>
            <a:spLocks noChangeAspect="1"/>
          </p:cNvSpPr>
          <p:nvPr/>
        </p:nvSpPr>
        <p:spPr bwMode="auto">
          <a:xfrm>
            <a:off x="2206626" y="4938713"/>
            <a:ext cx="3152775" cy="369332"/>
          </a:xfrm>
          <a:custGeom>
            <a:avLst/>
            <a:gdLst>
              <a:gd name="T0" fmla="*/ 0 w 2824"/>
              <a:gd name="T1" fmla="*/ 0 h 1154"/>
              <a:gd name="T2" fmla="*/ 2477 w 2824"/>
              <a:gd name="T3" fmla="*/ 0 h 1154"/>
              <a:gd name="T4" fmla="*/ 2486 w 2824"/>
              <a:gd name="T5" fmla="*/ 0 h 1154"/>
              <a:gd name="T6" fmla="*/ 2560 w 2824"/>
              <a:gd name="T7" fmla="*/ 14 h 1154"/>
              <a:gd name="T8" fmla="*/ 2631 w 2824"/>
              <a:gd name="T9" fmla="*/ 56 h 1154"/>
              <a:gd name="T10" fmla="*/ 2694 w 2824"/>
              <a:gd name="T11" fmla="*/ 123 h 1154"/>
              <a:gd name="T12" fmla="*/ 2754 w 2824"/>
              <a:gd name="T13" fmla="*/ 224 h 1154"/>
              <a:gd name="T14" fmla="*/ 2787 w 2824"/>
              <a:gd name="T15" fmla="*/ 318 h 1154"/>
              <a:gd name="T16" fmla="*/ 2811 w 2824"/>
              <a:gd name="T17" fmla="*/ 416 h 1154"/>
              <a:gd name="T18" fmla="*/ 2824 w 2824"/>
              <a:gd name="T19" fmla="*/ 578 h 1154"/>
              <a:gd name="T20" fmla="*/ 2812 w 2824"/>
              <a:gd name="T21" fmla="*/ 714 h 1154"/>
              <a:gd name="T22" fmla="*/ 2784 w 2824"/>
              <a:gd name="T23" fmla="*/ 849 h 1154"/>
              <a:gd name="T24" fmla="*/ 2742 w 2824"/>
              <a:gd name="T25" fmla="*/ 954 h 1154"/>
              <a:gd name="T26" fmla="*/ 2693 w 2824"/>
              <a:gd name="T27" fmla="*/ 1034 h 1154"/>
              <a:gd name="T28" fmla="*/ 2637 w 2824"/>
              <a:gd name="T29" fmla="*/ 1097 h 1154"/>
              <a:gd name="T30" fmla="*/ 2585 w 2824"/>
              <a:gd name="T31" fmla="*/ 1131 h 1154"/>
              <a:gd name="T32" fmla="*/ 2534 w 2824"/>
              <a:gd name="T33" fmla="*/ 1148 h 1154"/>
              <a:gd name="T34" fmla="*/ 2486 w 2824"/>
              <a:gd name="T35" fmla="*/ 1154 h 1154"/>
              <a:gd name="T36" fmla="*/ 2490 w 2824"/>
              <a:gd name="T37" fmla="*/ 1154 h 1154"/>
              <a:gd name="T38" fmla="*/ 0 w 2824"/>
              <a:gd name="T39" fmla="*/ 1154 h 1154"/>
              <a:gd name="T40" fmla="*/ 0 w 2824"/>
              <a:gd name="T41" fmla="*/ 1065 h 1154"/>
              <a:gd name="T42" fmla="*/ 12 w 2824"/>
              <a:gd name="T43" fmla="*/ 1064 h 1154"/>
              <a:gd name="T44" fmla="*/ 549 w 2824"/>
              <a:gd name="T45" fmla="*/ 1064 h 1154"/>
              <a:gd name="T46" fmla="*/ 561 w 2824"/>
              <a:gd name="T47" fmla="*/ 1062 h 1154"/>
              <a:gd name="T48" fmla="*/ 875 w 2824"/>
              <a:gd name="T49" fmla="*/ 1041 h 1154"/>
              <a:gd name="T50" fmla="*/ 1059 w 2824"/>
              <a:gd name="T51" fmla="*/ 846 h 1154"/>
              <a:gd name="T52" fmla="*/ 933 w 2824"/>
              <a:gd name="T53" fmla="*/ 846 h 1154"/>
              <a:gd name="T54" fmla="*/ 818 w 2824"/>
              <a:gd name="T55" fmla="*/ 854 h 1154"/>
              <a:gd name="T56" fmla="*/ 798 w 2824"/>
              <a:gd name="T57" fmla="*/ 845 h 1154"/>
              <a:gd name="T58" fmla="*/ 795 w 2824"/>
              <a:gd name="T59" fmla="*/ 834 h 1154"/>
              <a:gd name="T60" fmla="*/ 915 w 2824"/>
              <a:gd name="T61" fmla="*/ 813 h 1154"/>
              <a:gd name="T62" fmla="*/ 1057 w 2824"/>
              <a:gd name="T63" fmla="*/ 776 h 1154"/>
              <a:gd name="T64" fmla="*/ 1343 w 2824"/>
              <a:gd name="T65" fmla="*/ 708 h 1154"/>
              <a:gd name="T66" fmla="*/ 1663 w 2824"/>
              <a:gd name="T67" fmla="*/ 761 h 1154"/>
              <a:gd name="T68" fmla="*/ 1900 w 2824"/>
              <a:gd name="T69" fmla="*/ 902 h 1154"/>
              <a:gd name="T70" fmla="*/ 2053 w 2824"/>
              <a:gd name="T71" fmla="*/ 1014 h 1154"/>
              <a:gd name="T72" fmla="*/ 2155 w 2824"/>
              <a:gd name="T73" fmla="*/ 1064 h 1154"/>
              <a:gd name="T74" fmla="*/ 2167 w 2824"/>
              <a:gd name="T75" fmla="*/ 1063 h 1154"/>
              <a:gd name="T76" fmla="*/ 2485 w 2824"/>
              <a:gd name="T77" fmla="*/ 1065 h 1154"/>
              <a:gd name="T78" fmla="*/ 2493 w 2824"/>
              <a:gd name="T79" fmla="*/ 1065 h 1154"/>
              <a:gd name="T80" fmla="*/ 2556 w 2824"/>
              <a:gd name="T81" fmla="*/ 1052 h 1154"/>
              <a:gd name="T82" fmla="*/ 2622 w 2824"/>
              <a:gd name="T83" fmla="*/ 992 h 1154"/>
              <a:gd name="T84" fmla="*/ 2680 w 2824"/>
              <a:gd name="T85" fmla="*/ 893 h 1154"/>
              <a:gd name="T86" fmla="*/ 2725 w 2824"/>
              <a:gd name="T87" fmla="*/ 726 h 1154"/>
              <a:gd name="T88" fmla="*/ 2737 w 2824"/>
              <a:gd name="T89" fmla="*/ 554 h 1154"/>
              <a:gd name="T90" fmla="*/ 2707 w 2824"/>
              <a:gd name="T91" fmla="*/ 330 h 1154"/>
              <a:gd name="T92" fmla="*/ 2647 w 2824"/>
              <a:gd name="T93" fmla="*/ 185 h 1154"/>
              <a:gd name="T94" fmla="*/ 2566 w 2824"/>
              <a:gd name="T95" fmla="*/ 96 h 1154"/>
              <a:gd name="T96" fmla="*/ 2497 w 2824"/>
              <a:gd name="T97" fmla="*/ 71 h 1154"/>
              <a:gd name="T98" fmla="*/ 2490 w 2824"/>
              <a:gd name="T99" fmla="*/ 71 h 1154"/>
              <a:gd name="T100" fmla="*/ 43 w 2824"/>
              <a:gd name="T101" fmla="*/ 71 h 1154"/>
              <a:gd name="T102" fmla="*/ 0 w 2824"/>
              <a:gd name="T103" fmla="*/ 71 h 1154"/>
              <a:gd name="T104" fmla="*/ 0 w 2824"/>
              <a:gd name="T105" fmla="*/ 0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24" h="1154">
                <a:moveTo>
                  <a:pt x="0" y="0"/>
                </a:moveTo>
                <a:lnTo>
                  <a:pt x="2477" y="0"/>
                </a:lnTo>
                <a:lnTo>
                  <a:pt x="2486" y="0"/>
                </a:lnTo>
                <a:cubicBezTo>
                  <a:pt x="2500" y="2"/>
                  <a:pt x="2536" y="5"/>
                  <a:pt x="2560" y="14"/>
                </a:cubicBezTo>
                <a:cubicBezTo>
                  <a:pt x="2584" y="23"/>
                  <a:pt x="2609" y="38"/>
                  <a:pt x="2631" y="56"/>
                </a:cubicBezTo>
                <a:cubicBezTo>
                  <a:pt x="2653" y="74"/>
                  <a:pt x="2674" y="95"/>
                  <a:pt x="2694" y="123"/>
                </a:cubicBezTo>
                <a:cubicBezTo>
                  <a:pt x="2714" y="151"/>
                  <a:pt x="2739" y="192"/>
                  <a:pt x="2754" y="224"/>
                </a:cubicBezTo>
                <a:cubicBezTo>
                  <a:pt x="2769" y="256"/>
                  <a:pt x="2777" y="286"/>
                  <a:pt x="2787" y="318"/>
                </a:cubicBezTo>
                <a:cubicBezTo>
                  <a:pt x="2797" y="350"/>
                  <a:pt x="2805" y="373"/>
                  <a:pt x="2811" y="416"/>
                </a:cubicBezTo>
                <a:cubicBezTo>
                  <a:pt x="2817" y="459"/>
                  <a:pt x="2824" y="528"/>
                  <a:pt x="2824" y="578"/>
                </a:cubicBezTo>
                <a:cubicBezTo>
                  <a:pt x="2824" y="628"/>
                  <a:pt x="2819" y="669"/>
                  <a:pt x="2812" y="714"/>
                </a:cubicBezTo>
                <a:cubicBezTo>
                  <a:pt x="2805" y="759"/>
                  <a:pt x="2796" y="809"/>
                  <a:pt x="2784" y="849"/>
                </a:cubicBezTo>
                <a:cubicBezTo>
                  <a:pt x="2772" y="889"/>
                  <a:pt x="2757" y="923"/>
                  <a:pt x="2742" y="954"/>
                </a:cubicBezTo>
                <a:cubicBezTo>
                  <a:pt x="2727" y="985"/>
                  <a:pt x="2711" y="1010"/>
                  <a:pt x="2693" y="1034"/>
                </a:cubicBezTo>
                <a:cubicBezTo>
                  <a:pt x="2675" y="1058"/>
                  <a:pt x="2655" y="1081"/>
                  <a:pt x="2637" y="1097"/>
                </a:cubicBezTo>
                <a:cubicBezTo>
                  <a:pt x="2619" y="1113"/>
                  <a:pt x="2602" y="1123"/>
                  <a:pt x="2585" y="1131"/>
                </a:cubicBezTo>
                <a:cubicBezTo>
                  <a:pt x="2568" y="1139"/>
                  <a:pt x="2550" y="1144"/>
                  <a:pt x="2534" y="1148"/>
                </a:cubicBezTo>
                <a:cubicBezTo>
                  <a:pt x="2518" y="1152"/>
                  <a:pt x="2493" y="1153"/>
                  <a:pt x="2486" y="1154"/>
                </a:cubicBezTo>
                <a:lnTo>
                  <a:pt x="2490" y="1154"/>
                </a:lnTo>
                <a:lnTo>
                  <a:pt x="0" y="1154"/>
                </a:lnTo>
                <a:lnTo>
                  <a:pt x="0" y="1065"/>
                </a:lnTo>
                <a:lnTo>
                  <a:pt x="12" y="1064"/>
                </a:lnTo>
                <a:lnTo>
                  <a:pt x="549" y="1064"/>
                </a:lnTo>
                <a:lnTo>
                  <a:pt x="561" y="1062"/>
                </a:lnTo>
                <a:cubicBezTo>
                  <a:pt x="615" y="1058"/>
                  <a:pt x="792" y="1077"/>
                  <a:pt x="875" y="1041"/>
                </a:cubicBezTo>
                <a:cubicBezTo>
                  <a:pt x="958" y="1005"/>
                  <a:pt x="1049" y="878"/>
                  <a:pt x="1059" y="846"/>
                </a:cubicBezTo>
                <a:cubicBezTo>
                  <a:pt x="1069" y="814"/>
                  <a:pt x="973" y="845"/>
                  <a:pt x="933" y="846"/>
                </a:cubicBezTo>
                <a:cubicBezTo>
                  <a:pt x="893" y="847"/>
                  <a:pt x="840" y="854"/>
                  <a:pt x="818" y="854"/>
                </a:cubicBezTo>
                <a:lnTo>
                  <a:pt x="798" y="845"/>
                </a:lnTo>
                <a:lnTo>
                  <a:pt x="795" y="834"/>
                </a:lnTo>
                <a:cubicBezTo>
                  <a:pt x="814" y="829"/>
                  <a:pt x="871" y="823"/>
                  <a:pt x="915" y="813"/>
                </a:cubicBezTo>
                <a:cubicBezTo>
                  <a:pt x="959" y="803"/>
                  <a:pt x="986" y="793"/>
                  <a:pt x="1057" y="776"/>
                </a:cubicBezTo>
                <a:cubicBezTo>
                  <a:pt x="1128" y="759"/>
                  <a:pt x="1242" y="710"/>
                  <a:pt x="1343" y="708"/>
                </a:cubicBezTo>
                <a:cubicBezTo>
                  <a:pt x="1444" y="706"/>
                  <a:pt x="1570" y="729"/>
                  <a:pt x="1663" y="761"/>
                </a:cubicBezTo>
                <a:cubicBezTo>
                  <a:pt x="1756" y="793"/>
                  <a:pt x="1835" y="860"/>
                  <a:pt x="1900" y="902"/>
                </a:cubicBezTo>
                <a:cubicBezTo>
                  <a:pt x="1965" y="944"/>
                  <a:pt x="2011" y="987"/>
                  <a:pt x="2053" y="1014"/>
                </a:cubicBezTo>
                <a:cubicBezTo>
                  <a:pt x="2095" y="1041"/>
                  <a:pt x="2136" y="1056"/>
                  <a:pt x="2155" y="1064"/>
                </a:cubicBezTo>
                <a:lnTo>
                  <a:pt x="2167" y="1063"/>
                </a:lnTo>
                <a:lnTo>
                  <a:pt x="2485" y="1065"/>
                </a:lnTo>
                <a:lnTo>
                  <a:pt x="2493" y="1065"/>
                </a:lnTo>
                <a:cubicBezTo>
                  <a:pt x="2505" y="1063"/>
                  <a:pt x="2534" y="1064"/>
                  <a:pt x="2556" y="1052"/>
                </a:cubicBezTo>
                <a:cubicBezTo>
                  <a:pt x="2578" y="1040"/>
                  <a:pt x="2601" y="1018"/>
                  <a:pt x="2622" y="992"/>
                </a:cubicBezTo>
                <a:cubicBezTo>
                  <a:pt x="2643" y="966"/>
                  <a:pt x="2663" y="937"/>
                  <a:pt x="2680" y="893"/>
                </a:cubicBezTo>
                <a:cubicBezTo>
                  <a:pt x="2697" y="849"/>
                  <a:pt x="2716" y="782"/>
                  <a:pt x="2725" y="726"/>
                </a:cubicBezTo>
                <a:cubicBezTo>
                  <a:pt x="2734" y="670"/>
                  <a:pt x="2740" y="620"/>
                  <a:pt x="2737" y="554"/>
                </a:cubicBezTo>
                <a:cubicBezTo>
                  <a:pt x="2734" y="488"/>
                  <a:pt x="2722" y="391"/>
                  <a:pt x="2707" y="330"/>
                </a:cubicBezTo>
                <a:cubicBezTo>
                  <a:pt x="2692" y="269"/>
                  <a:pt x="2671" y="224"/>
                  <a:pt x="2647" y="185"/>
                </a:cubicBezTo>
                <a:cubicBezTo>
                  <a:pt x="2623" y="146"/>
                  <a:pt x="2591" y="115"/>
                  <a:pt x="2566" y="96"/>
                </a:cubicBezTo>
                <a:cubicBezTo>
                  <a:pt x="2541" y="77"/>
                  <a:pt x="2510" y="75"/>
                  <a:pt x="2497" y="71"/>
                </a:cubicBezTo>
                <a:lnTo>
                  <a:pt x="2490" y="71"/>
                </a:lnTo>
                <a:lnTo>
                  <a:pt x="43" y="71"/>
                </a:lnTo>
                <a:lnTo>
                  <a:pt x="0" y="71"/>
                </a:lnTo>
                <a:lnTo>
                  <a:pt x="0" y="0"/>
                </a:lnTo>
                <a:close/>
              </a:path>
            </a:pathLst>
          </a:custGeom>
          <a:solidFill>
            <a:srgbClr val="00CCFF"/>
          </a:solidFill>
          <a:ln w="6350" cap="flat" cmpd="sng">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endParaRPr lang="ja-JP" altLang="en-US"/>
          </a:p>
        </p:txBody>
      </p:sp>
      <p:sp>
        <p:nvSpPr>
          <p:cNvPr id="358412" name="Freeform 12"/>
          <p:cNvSpPr>
            <a:spLocks noChangeAspect="1"/>
          </p:cNvSpPr>
          <p:nvPr/>
        </p:nvSpPr>
        <p:spPr bwMode="auto">
          <a:xfrm>
            <a:off x="3049588" y="5695950"/>
            <a:ext cx="1346200" cy="369332"/>
          </a:xfrm>
          <a:custGeom>
            <a:avLst/>
            <a:gdLst>
              <a:gd name="T0" fmla="*/ 139 w 1206"/>
              <a:gd name="T1" fmla="*/ 83 h 316"/>
              <a:gd name="T2" fmla="*/ 187 w 1206"/>
              <a:gd name="T3" fmla="*/ 77 h 316"/>
              <a:gd name="T4" fmla="*/ 309 w 1206"/>
              <a:gd name="T5" fmla="*/ 52 h 316"/>
              <a:gd name="T6" fmla="*/ 437 w 1206"/>
              <a:gd name="T7" fmla="*/ 22 h 316"/>
              <a:gd name="T8" fmla="*/ 586 w 1206"/>
              <a:gd name="T9" fmla="*/ 1 h 316"/>
              <a:gd name="T10" fmla="*/ 745 w 1206"/>
              <a:gd name="T11" fmla="*/ 14 h 316"/>
              <a:gd name="T12" fmla="*/ 905 w 1206"/>
              <a:gd name="T13" fmla="*/ 58 h 316"/>
              <a:gd name="T14" fmla="*/ 1016 w 1206"/>
              <a:gd name="T15" fmla="*/ 121 h 316"/>
              <a:gd name="T16" fmla="*/ 1111 w 1206"/>
              <a:gd name="T17" fmla="*/ 185 h 316"/>
              <a:gd name="T18" fmla="*/ 1198 w 1206"/>
              <a:gd name="T19" fmla="*/ 257 h 316"/>
              <a:gd name="T20" fmla="*/ 1201 w 1206"/>
              <a:gd name="T21" fmla="*/ 265 h 316"/>
              <a:gd name="T22" fmla="*/ 1205 w 1206"/>
              <a:gd name="T23" fmla="*/ 287 h 316"/>
              <a:gd name="T24" fmla="*/ 1192 w 1206"/>
              <a:gd name="T25" fmla="*/ 298 h 316"/>
              <a:gd name="T26" fmla="*/ 1184 w 1206"/>
              <a:gd name="T27" fmla="*/ 299 h 316"/>
              <a:gd name="T28" fmla="*/ 850 w 1206"/>
              <a:gd name="T29" fmla="*/ 314 h 316"/>
              <a:gd name="T30" fmla="*/ 400 w 1206"/>
              <a:gd name="T31" fmla="*/ 311 h 316"/>
              <a:gd name="T32" fmla="*/ 55 w 1206"/>
              <a:gd name="T33" fmla="*/ 299 h 316"/>
              <a:gd name="T34" fmla="*/ 0 w 1206"/>
              <a:gd name="T35" fmla="*/ 296 h 316"/>
              <a:gd name="T36" fmla="*/ 39 w 1206"/>
              <a:gd name="T37" fmla="*/ 290 h 316"/>
              <a:gd name="T38" fmla="*/ 121 w 1206"/>
              <a:gd name="T39" fmla="*/ 260 h 316"/>
              <a:gd name="T40" fmla="*/ 186 w 1206"/>
              <a:gd name="T41" fmla="*/ 197 h 316"/>
              <a:gd name="T42" fmla="*/ 183 w 1206"/>
              <a:gd name="T43" fmla="*/ 124 h 316"/>
              <a:gd name="T44" fmla="*/ 139 w 1206"/>
              <a:gd name="T45" fmla="*/ 8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6" h="316">
                <a:moveTo>
                  <a:pt x="139" y="83"/>
                </a:moveTo>
                <a:lnTo>
                  <a:pt x="187" y="77"/>
                </a:lnTo>
                <a:cubicBezTo>
                  <a:pt x="215" y="72"/>
                  <a:pt x="267" y="61"/>
                  <a:pt x="309" y="52"/>
                </a:cubicBezTo>
                <a:cubicBezTo>
                  <a:pt x="351" y="43"/>
                  <a:pt x="391" y="30"/>
                  <a:pt x="437" y="22"/>
                </a:cubicBezTo>
                <a:cubicBezTo>
                  <a:pt x="483" y="14"/>
                  <a:pt x="535" y="2"/>
                  <a:pt x="586" y="1"/>
                </a:cubicBezTo>
                <a:cubicBezTo>
                  <a:pt x="637" y="0"/>
                  <a:pt x="692" y="5"/>
                  <a:pt x="745" y="14"/>
                </a:cubicBezTo>
                <a:cubicBezTo>
                  <a:pt x="798" y="23"/>
                  <a:pt x="860" y="40"/>
                  <a:pt x="905" y="58"/>
                </a:cubicBezTo>
                <a:cubicBezTo>
                  <a:pt x="950" y="76"/>
                  <a:pt x="982" y="100"/>
                  <a:pt x="1016" y="121"/>
                </a:cubicBezTo>
                <a:cubicBezTo>
                  <a:pt x="1050" y="142"/>
                  <a:pt x="1081" y="162"/>
                  <a:pt x="1111" y="185"/>
                </a:cubicBezTo>
                <a:cubicBezTo>
                  <a:pt x="1141" y="208"/>
                  <a:pt x="1183" y="244"/>
                  <a:pt x="1198" y="257"/>
                </a:cubicBezTo>
                <a:lnTo>
                  <a:pt x="1201" y="265"/>
                </a:lnTo>
                <a:cubicBezTo>
                  <a:pt x="1202" y="270"/>
                  <a:pt x="1206" y="282"/>
                  <a:pt x="1205" y="287"/>
                </a:cubicBezTo>
                <a:cubicBezTo>
                  <a:pt x="1204" y="292"/>
                  <a:pt x="1195" y="296"/>
                  <a:pt x="1192" y="298"/>
                </a:cubicBezTo>
                <a:lnTo>
                  <a:pt x="1184" y="299"/>
                </a:lnTo>
                <a:cubicBezTo>
                  <a:pt x="1127" y="302"/>
                  <a:pt x="981" y="312"/>
                  <a:pt x="850" y="314"/>
                </a:cubicBezTo>
                <a:cubicBezTo>
                  <a:pt x="719" y="316"/>
                  <a:pt x="532" y="313"/>
                  <a:pt x="400" y="311"/>
                </a:cubicBezTo>
                <a:lnTo>
                  <a:pt x="55" y="299"/>
                </a:lnTo>
                <a:lnTo>
                  <a:pt x="0" y="296"/>
                </a:lnTo>
                <a:lnTo>
                  <a:pt x="39" y="290"/>
                </a:lnTo>
                <a:cubicBezTo>
                  <a:pt x="59" y="284"/>
                  <a:pt x="97" y="275"/>
                  <a:pt x="121" y="260"/>
                </a:cubicBezTo>
                <a:cubicBezTo>
                  <a:pt x="145" y="245"/>
                  <a:pt x="176" y="220"/>
                  <a:pt x="186" y="197"/>
                </a:cubicBezTo>
                <a:cubicBezTo>
                  <a:pt x="196" y="174"/>
                  <a:pt x="191" y="143"/>
                  <a:pt x="183" y="124"/>
                </a:cubicBezTo>
                <a:cubicBezTo>
                  <a:pt x="175" y="105"/>
                  <a:pt x="148" y="92"/>
                  <a:pt x="139" y="83"/>
                </a:cubicBezTo>
                <a:close/>
              </a:path>
            </a:pathLst>
          </a:custGeom>
          <a:gradFill rotWithShape="0">
            <a:gsLst>
              <a:gs pos="0">
                <a:srgbClr val="FFCC66"/>
              </a:gs>
              <a:gs pos="100000">
                <a:srgbClr val="FFFF00"/>
              </a:gs>
            </a:gsLst>
            <a:path path="rect">
              <a:fillToRect l="50000" t="50000" r="50000" b="50000"/>
            </a:path>
          </a:gradFill>
          <a:ln w="12700" cap="flat" cmpd="sng">
            <a:solidFill>
              <a:srgbClr val="FF990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endParaRPr lang="ja-JP" altLang="en-US"/>
          </a:p>
        </p:txBody>
      </p:sp>
      <p:sp>
        <p:nvSpPr>
          <p:cNvPr id="358413" name="Freeform 13"/>
          <p:cNvSpPr>
            <a:spLocks noChangeAspect="1"/>
          </p:cNvSpPr>
          <p:nvPr/>
        </p:nvSpPr>
        <p:spPr bwMode="auto">
          <a:xfrm>
            <a:off x="7151688" y="2946400"/>
            <a:ext cx="184731" cy="369332"/>
          </a:xfrm>
          <a:custGeom>
            <a:avLst/>
            <a:gdLst>
              <a:gd name="T0" fmla="*/ 0 w 2736"/>
              <a:gd name="T1" fmla="*/ 1 h 996"/>
              <a:gd name="T2" fmla="*/ 2487 w 2736"/>
              <a:gd name="T3" fmla="*/ 1 h 996"/>
              <a:gd name="T4" fmla="*/ 2492 w 2736"/>
              <a:gd name="T5" fmla="*/ 1 h 996"/>
              <a:gd name="T6" fmla="*/ 2522 w 2736"/>
              <a:gd name="T7" fmla="*/ 5 h 996"/>
              <a:gd name="T8" fmla="*/ 2570 w 2736"/>
              <a:gd name="T9" fmla="*/ 32 h 996"/>
              <a:gd name="T10" fmla="*/ 2625 w 2736"/>
              <a:gd name="T11" fmla="*/ 85 h 996"/>
              <a:gd name="T12" fmla="*/ 2674 w 2736"/>
              <a:gd name="T13" fmla="*/ 174 h 996"/>
              <a:gd name="T14" fmla="*/ 2720 w 2736"/>
              <a:gd name="T15" fmla="*/ 320 h 996"/>
              <a:gd name="T16" fmla="*/ 2736 w 2736"/>
              <a:gd name="T17" fmla="*/ 497 h 996"/>
              <a:gd name="T18" fmla="*/ 2717 w 2736"/>
              <a:gd name="T19" fmla="*/ 689 h 996"/>
              <a:gd name="T20" fmla="*/ 2667 w 2736"/>
              <a:gd name="T21" fmla="*/ 847 h 996"/>
              <a:gd name="T22" fmla="*/ 2600 w 2736"/>
              <a:gd name="T23" fmla="*/ 943 h 996"/>
              <a:gd name="T24" fmla="*/ 2535 w 2736"/>
              <a:gd name="T25" fmla="*/ 988 h 996"/>
              <a:gd name="T26" fmla="*/ 2495 w 2736"/>
              <a:gd name="T27" fmla="*/ 994 h 996"/>
              <a:gd name="T28" fmla="*/ 2489 w 2736"/>
              <a:gd name="T29" fmla="*/ 994 h 996"/>
              <a:gd name="T30" fmla="*/ 0 w 2736"/>
              <a:gd name="T31" fmla="*/ 994 h 996"/>
              <a:gd name="T32" fmla="*/ 7 w 2736"/>
              <a:gd name="T33" fmla="*/ 994 h 996"/>
              <a:gd name="T34" fmla="*/ 46 w 2736"/>
              <a:gd name="T35" fmla="*/ 987 h 996"/>
              <a:gd name="T36" fmla="*/ 89 w 2736"/>
              <a:gd name="T37" fmla="*/ 969 h 996"/>
              <a:gd name="T38" fmla="*/ 131 w 2736"/>
              <a:gd name="T39" fmla="*/ 937 h 996"/>
              <a:gd name="T40" fmla="*/ 176 w 2736"/>
              <a:gd name="T41" fmla="*/ 882 h 996"/>
              <a:gd name="T42" fmla="*/ 221 w 2736"/>
              <a:gd name="T43" fmla="*/ 792 h 996"/>
              <a:gd name="T44" fmla="*/ 258 w 2736"/>
              <a:gd name="T45" fmla="*/ 676 h 996"/>
              <a:gd name="T46" fmla="*/ 278 w 2736"/>
              <a:gd name="T47" fmla="*/ 505 h 996"/>
              <a:gd name="T48" fmla="*/ 268 w 2736"/>
              <a:gd name="T49" fmla="*/ 373 h 996"/>
              <a:gd name="T50" fmla="*/ 246 w 2736"/>
              <a:gd name="T51" fmla="*/ 272 h 996"/>
              <a:gd name="T52" fmla="*/ 195 w 2736"/>
              <a:gd name="T53" fmla="*/ 140 h 996"/>
              <a:gd name="T54" fmla="*/ 107 w 2736"/>
              <a:gd name="T55" fmla="*/ 38 h 996"/>
              <a:gd name="T56" fmla="*/ 5 w 2736"/>
              <a:gd name="T57" fmla="*/ 1 h 996"/>
              <a:gd name="T58" fmla="*/ 0 w 2736"/>
              <a:gd name="T59" fmla="*/ 1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36" h="996">
                <a:moveTo>
                  <a:pt x="0" y="1"/>
                </a:moveTo>
                <a:lnTo>
                  <a:pt x="2487" y="1"/>
                </a:lnTo>
                <a:lnTo>
                  <a:pt x="2492" y="1"/>
                </a:lnTo>
                <a:cubicBezTo>
                  <a:pt x="2498" y="2"/>
                  <a:pt x="2509" y="0"/>
                  <a:pt x="2522" y="5"/>
                </a:cubicBezTo>
                <a:cubicBezTo>
                  <a:pt x="2535" y="10"/>
                  <a:pt x="2553" y="19"/>
                  <a:pt x="2570" y="32"/>
                </a:cubicBezTo>
                <a:cubicBezTo>
                  <a:pt x="2587" y="45"/>
                  <a:pt x="2608" y="61"/>
                  <a:pt x="2625" y="85"/>
                </a:cubicBezTo>
                <a:cubicBezTo>
                  <a:pt x="2642" y="109"/>
                  <a:pt x="2658" y="135"/>
                  <a:pt x="2674" y="174"/>
                </a:cubicBezTo>
                <a:cubicBezTo>
                  <a:pt x="2690" y="213"/>
                  <a:pt x="2710" y="266"/>
                  <a:pt x="2720" y="320"/>
                </a:cubicBezTo>
                <a:cubicBezTo>
                  <a:pt x="2730" y="374"/>
                  <a:pt x="2736" y="436"/>
                  <a:pt x="2736" y="497"/>
                </a:cubicBezTo>
                <a:cubicBezTo>
                  <a:pt x="2736" y="558"/>
                  <a:pt x="2728" y="631"/>
                  <a:pt x="2717" y="689"/>
                </a:cubicBezTo>
                <a:cubicBezTo>
                  <a:pt x="2706" y="747"/>
                  <a:pt x="2686" y="805"/>
                  <a:pt x="2667" y="847"/>
                </a:cubicBezTo>
                <a:cubicBezTo>
                  <a:pt x="2648" y="889"/>
                  <a:pt x="2622" y="920"/>
                  <a:pt x="2600" y="943"/>
                </a:cubicBezTo>
                <a:cubicBezTo>
                  <a:pt x="2578" y="966"/>
                  <a:pt x="2552" y="980"/>
                  <a:pt x="2535" y="988"/>
                </a:cubicBezTo>
                <a:cubicBezTo>
                  <a:pt x="2518" y="996"/>
                  <a:pt x="2503" y="993"/>
                  <a:pt x="2495" y="994"/>
                </a:cubicBezTo>
                <a:lnTo>
                  <a:pt x="2489" y="994"/>
                </a:lnTo>
                <a:lnTo>
                  <a:pt x="0" y="994"/>
                </a:lnTo>
                <a:lnTo>
                  <a:pt x="7" y="994"/>
                </a:lnTo>
                <a:cubicBezTo>
                  <a:pt x="14" y="993"/>
                  <a:pt x="33" y="991"/>
                  <a:pt x="46" y="987"/>
                </a:cubicBezTo>
                <a:cubicBezTo>
                  <a:pt x="60" y="983"/>
                  <a:pt x="75" y="978"/>
                  <a:pt x="89" y="969"/>
                </a:cubicBezTo>
                <a:cubicBezTo>
                  <a:pt x="103" y="961"/>
                  <a:pt x="116" y="951"/>
                  <a:pt x="131" y="937"/>
                </a:cubicBezTo>
                <a:cubicBezTo>
                  <a:pt x="146" y="923"/>
                  <a:pt x="161" y="906"/>
                  <a:pt x="176" y="882"/>
                </a:cubicBezTo>
                <a:cubicBezTo>
                  <a:pt x="191" y="858"/>
                  <a:pt x="208" y="826"/>
                  <a:pt x="221" y="792"/>
                </a:cubicBezTo>
                <a:cubicBezTo>
                  <a:pt x="234" y="758"/>
                  <a:pt x="249" y="724"/>
                  <a:pt x="258" y="676"/>
                </a:cubicBezTo>
                <a:cubicBezTo>
                  <a:pt x="267" y="628"/>
                  <a:pt x="277" y="555"/>
                  <a:pt x="278" y="505"/>
                </a:cubicBezTo>
                <a:cubicBezTo>
                  <a:pt x="280" y="454"/>
                  <a:pt x="273" y="411"/>
                  <a:pt x="268" y="373"/>
                </a:cubicBezTo>
                <a:cubicBezTo>
                  <a:pt x="263" y="334"/>
                  <a:pt x="258" y="310"/>
                  <a:pt x="246" y="272"/>
                </a:cubicBezTo>
                <a:cubicBezTo>
                  <a:pt x="233" y="233"/>
                  <a:pt x="219" y="179"/>
                  <a:pt x="195" y="140"/>
                </a:cubicBezTo>
                <a:cubicBezTo>
                  <a:pt x="172" y="101"/>
                  <a:pt x="138" y="61"/>
                  <a:pt x="107" y="38"/>
                </a:cubicBezTo>
                <a:cubicBezTo>
                  <a:pt x="75" y="15"/>
                  <a:pt x="22" y="7"/>
                  <a:pt x="5" y="1"/>
                </a:cubicBezTo>
                <a:lnTo>
                  <a:pt x="0" y="1"/>
                </a:lnTo>
                <a:close/>
              </a:path>
            </a:pathLst>
          </a:custGeom>
          <a:gradFill rotWithShape="0">
            <a:gsLst>
              <a:gs pos="0">
                <a:srgbClr val="3366FF">
                  <a:gamma/>
                  <a:shade val="21176"/>
                  <a:invGamma/>
                </a:srgbClr>
              </a:gs>
              <a:gs pos="50000">
                <a:srgbClr val="3366FF"/>
              </a:gs>
              <a:gs pos="100000">
                <a:srgbClr val="3366FF">
                  <a:gamma/>
                  <a:shade val="21176"/>
                  <a:invGamma/>
                </a:srgbClr>
              </a:gs>
            </a:gsLst>
            <a:lin ang="5400000" scaled="1"/>
          </a:gradFill>
          <a:ln w="6350" cap="flat" cmpd="sng">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spAutoFit/>
          </a:bodyPr>
          <a:lstStyle/>
          <a:p>
            <a:endParaRPr lang="ja-JP" altLang="en-US"/>
          </a:p>
        </p:txBody>
      </p:sp>
      <p:sp>
        <p:nvSpPr>
          <p:cNvPr id="358414" name="Freeform 14"/>
          <p:cNvSpPr>
            <a:spLocks noChangeAspect="1"/>
          </p:cNvSpPr>
          <p:nvPr/>
        </p:nvSpPr>
        <p:spPr bwMode="auto">
          <a:xfrm>
            <a:off x="7756525" y="3190875"/>
            <a:ext cx="1968500" cy="763588"/>
          </a:xfrm>
          <a:custGeom>
            <a:avLst/>
            <a:gdLst>
              <a:gd name="T0" fmla="*/ 1231 w 1240"/>
              <a:gd name="T1" fmla="*/ 412 h 481"/>
              <a:gd name="T2" fmla="*/ 1124 w 1240"/>
              <a:gd name="T3" fmla="*/ 196 h 481"/>
              <a:gd name="T4" fmla="*/ 721 w 1240"/>
              <a:gd name="T5" fmla="*/ 29 h 481"/>
              <a:gd name="T6" fmla="*/ 310 w 1240"/>
              <a:gd name="T7" fmla="*/ 21 h 481"/>
              <a:gd name="T8" fmla="*/ 97 w 1240"/>
              <a:gd name="T9" fmla="*/ 112 h 481"/>
              <a:gd name="T10" fmla="*/ 6 w 1240"/>
              <a:gd name="T11" fmla="*/ 267 h 481"/>
              <a:gd name="T12" fmla="*/ 63 w 1240"/>
              <a:gd name="T13" fmla="*/ 448 h 481"/>
              <a:gd name="T14" fmla="*/ 259 w 1240"/>
              <a:gd name="T15" fmla="*/ 467 h 481"/>
              <a:gd name="T16" fmla="*/ 738 w 1240"/>
              <a:gd name="T17" fmla="*/ 450 h 481"/>
              <a:gd name="T18" fmla="*/ 1158 w 1240"/>
              <a:gd name="T19" fmla="*/ 467 h 481"/>
              <a:gd name="T20" fmla="*/ 1231 w 1240"/>
              <a:gd name="T21" fmla="*/ 412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0" h="481">
                <a:moveTo>
                  <a:pt x="1231" y="412"/>
                </a:moveTo>
                <a:cubicBezTo>
                  <a:pt x="1228" y="367"/>
                  <a:pt x="1209" y="260"/>
                  <a:pt x="1124" y="196"/>
                </a:cubicBezTo>
                <a:cubicBezTo>
                  <a:pt x="1039" y="131"/>
                  <a:pt x="856" y="58"/>
                  <a:pt x="721" y="29"/>
                </a:cubicBezTo>
                <a:cubicBezTo>
                  <a:pt x="586" y="0"/>
                  <a:pt x="414" y="7"/>
                  <a:pt x="310" y="21"/>
                </a:cubicBezTo>
                <a:cubicBezTo>
                  <a:pt x="206" y="35"/>
                  <a:pt x="148" y="71"/>
                  <a:pt x="97" y="112"/>
                </a:cubicBezTo>
                <a:cubicBezTo>
                  <a:pt x="46" y="153"/>
                  <a:pt x="12" y="211"/>
                  <a:pt x="6" y="267"/>
                </a:cubicBezTo>
                <a:cubicBezTo>
                  <a:pt x="0" y="323"/>
                  <a:pt x="21" y="415"/>
                  <a:pt x="63" y="448"/>
                </a:cubicBezTo>
                <a:cubicBezTo>
                  <a:pt x="105" y="481"/>
                  <a:pt x="147" y="467"/>
                  <a:pt x="259" y="467"/>
                </a:cubicBezTo>
                <a:cubicBezTo>
                  <a:pt x="371" y="467"/>
                  <a:pt x="589" y="450"/>
                  <a:pt x="738" y="450"/>
                </a:cubicBezTo>
                <a:cubicBezTo>
                  <a:pt x="888" y="450"/>
                  <a:pt x="1075" y="473"/>
                  <a:pt x="1158" y="467"/>
                </a:cubicBezTo>
                <a:cubicBezTo>
                  <a:pt x="1240" y="461"/>
                  <a:pt x="1215" y="423"/>
                  <a:pt x="1231" y="412"/>
                </a:cubicBezTo>
                <a:close/>
              </a:path>
            </a:pathLst>
          </a:custGeom>
          <a:gradFill rotWithShape="0">
            <a:gsLst>
              <a:gs pos="0">
                <a:srgbClr val="FF0000"/>
              </a:gs>
              <a:gs pos="100000">
                <a:srgbClr val="FF0000">
                  <a:gamma/>
                  <a:shade val="18039"/>
                  <a:invGamma/>
                </a:srgbClr>
              </a:gs>
            </a:gsLst>
            <a:lin ang="2700000" scaled="1"/>
          </a:gradFill>
          <a:ln w="63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358415" name="Freeform 15"/>
          <p:cNvSpPr>
            <a:spLocks noChangeAspect="1"/>
          </p:cNvSpPr>
          <p:nvPr/>
        </p:nvSpPr>
        <p:spPr bwMode="auto">
          <a:xfrm>
            <a:off x="7134226" y="2879726"/>
            <a:ext cx="3152775" cy="369332"/>
          </a:xfrm>
          <a:custGeom>
            <a:avLst/>
            <a:gdLst>
              <a:gd name="T0" fmla="*/ 0 w 2824"/>
              <a:gd name="T1" fmla="*/ 0 h 1154"/>
              <a:gd name="T2" fmla="*/ 2477 w 2824"/>
              <a:gd name="T3" fmla="*/ 0 h 1154"/>
              <a:gd name="T4" fmla="*/ 2486 w 2824"/>
              <a:gd name="T5" fmla="*/ 0 h 1154"/>
              <a:gd name="T6" fmla="*/ 2560 w 2824"/>
              <a:gd name="T7" fmla="*/ 14 h 1154"/>
              <a:gd name="T8" fmla="*/ 2631 w 2824"/>
              <a:gd name="T9" fmla="*/ 56 h 1154"/>
              <a:gd name="T10" fmla="*/ 2694 w 2824"/>
              <a:gd name="T11" fmla="*/ 123 h 1154"/>
              <a:gd name="T12" fmla="*/ 2754 w 2824"/>
              <a:gd name="T13" fmla="*/ 224 h 1154"/>
              <a:gd name="T14" fmla="*/ 2787 w 2824"/>
              <a:gd name="T15" fmla="*/ 318 h 1154"/>
              <a:gd name="T16" fmla="*/ 2811 w 2824"/>
              <a:gd name="T17" fmla="*/ 416 h 1154"/>
              <a:gd name="T18" fmla="*/ 2824 w 2824"/>
              <a:gd name="T19" fmla="*/ 578 h 1154"/>
              <a:gd name="T20" fmla="*/ 2812 w 2824"/>
              <a:gd name="T21" fmla="*/ 714 h 1154"/>
              <a:gd name="T22" fmla="*/ 2784 w 2824"/>
              <a:gd name="T23" fmla="*/ 849 h 1154"/>
              <a:gd name="T24" fmla="*/ 2742 w 2824"/>
              <a:gd name="T25" fmla="*/ 954 h 1154"/>
              <a:gd name="T26" fmla="*/ 2693 w 2824"/>
              <a:gd name="T27" fmla="*/ 1034 h 1154"/>
              <a:gd name="T28" fmla="*/ 2637 w 2824"/>
              <a:gd name="T29" fmla="*/ 1097 h 1154"/>
              <a:gd name="T30" fmla="*/ 2585 w 2824"/>
              <a:gd name="T31" fmla="*/ 1131 h 1154"/>
              <a:gd name="T32" fmla="*/ 2534 w 2824"/>
              <a:gd name="T33" fmla="*/ 1148 h 1154"/>
              <a:gd name="T34" fmla="*/ 2486 w 2824"/>
              <a:gd name="T35" fmla="*/ 1154 h 1154"/>
              <a:gd name="T36" fmla="*/ 2490 w 2824"/>
              <a:gd name="T37" fmla="*/ 1154 h 1154"/>
              <a:gd name="T38" fmla="*/ 0 w 2824"/>
              <a:gd name="T39" fmla="*/ 1154 h 1154"/>
              <a:gd name="T40" fmla="*/ 0 w 2824"/>
              <a:gd name="T41" fmla="*/ 1065 h 1154"/>
              <a:gd name="T42" fmla="*/ 12 w 2824"/>
              <a:gd name="T43" fmla="*/ 1064 h 1154"/>
              <a:gd name="T44" fmla="*/ 549 w 2824"/>
              <a:gd name="T45" fmla="*/ 1064 h 1154"/>
              <a:gd name="T46" fmla="*/ 900 w 2824"/>
              <a:gd name="T47" fmla="*/ 1064 h 1154"/>
              <a:gd name="T48" fmla="*/ 1140 w 2824"/>
              <a:gd name="T49" fmla="*/ 984 h 1154"/>
              <a:gd name="T50" fmla="*/ 1364 w 2824"/>
              <a:gd name="T51" fmla="*/ 706 h 1154"/>
              <a:gd name="T52" fmla="*/ 1167 w 2824"/>
              <a:gd name="T53" fmla="*/ 605 h 1154"/>
              <a:gd name="T54" fmla="*/ 1054 w 2824"/>
              <a:gd name="T55" fmla="*/ 591 h 1154"/>
              <a:gd name="T56" fmla="*/ 1030 w 2824"/>
              <a:gd name="T57" fmla="*/ 585 h 1154"/>
              <a:gd name="T58" fmla="*/ 1080 w 2824"/>
              <a:gd name="T59" fmla="*/ 556 h 1154"/>
              <a:gd name="T60" fmla="*/ 1252 w 2824"/>
              <a:gd name="T61" fmla="*/ 560 h 1154"/>
              <a:gd name="T62" fmla="*/ 1450 w 2824"/>
              <a:gd name="T63" fmla="*/ 578 h 1154"/>
              <a:gd name="T64" fmla="*/ 1632 w 2824"/>
              <a:gd name="T65" fmla="*/ 632 h 1154"/>
              <a:gd name="T66" fmla="*/ 1760 w 2824"/>
              <a:gd name="T67" fmla="*/ 736 h 1154"/>
              <a:gd name="T68" fmla="*/ 1900 w 2824"/>
              <a:gd name="T69" fmla="*/ 902 h 1154"/>
              <a:gd name="T70" fmla="*/ 2053 w 2824"/>
              <a:gd name="T71" fmla="*/ 1014 h 1154"/>
              <a:gd name="T72" fmla="*/ 2155 w 2824"/>
              <a:gd name="T73" fmla="*/ 1064 h 1154"/>
              <a:gd name="T74" fmla="*/ 2167 w 2824"/>
              <a:gd name="T75" fmla="*/ 1063 h 1154"/>
              <a:gd name="T76" fmla="*/ 2485 w 2824"/>
              <a:gd name="T77" fmla="*/ 1065 h 1154"/>
              <a:gd name="T78" fmla="*/ 2493 w 2824"/>
              <a:gd name="T79" fmla="*/ 1065 h 1154"/>
              <a:gd name="T80" fmla="*/ 2556 w 2824"/>
              <a:gd name="T81" fmla="*/ 1052 h 1154"/>
              <a:gd name="T82" fmla="*/ 2622 w 2824"/>
              <a:gd name="T83" fmla="*/ 992 h 1154"/>
              <a:gd name="T84" fmla="*/ 2680 w 2824"/>
              <a:gd name="T85" fmla="*/ 893 h 1154"/>
              <a:gd name="T86" fmla="*/ 2725 w 2824"/>
              <a:gd name="T87" fmla="*/ 726 h 1154"/>
              <a:gd name="T88" fmla="*/ 2737 w 2824"/>
              <a:gd name="T89" fmla="*/ 554 h 1154"/>
              <a:gd name="T90" fmla="*/ 2707 w 2824"/>
              <a:gd name="T91" fmla="*/ 330 h 1154"/>
              <a:gd name="T92" fmla="*/ 2647 w 2824"/>
              <a:gd name="T93" fmla="*/ 185 h 1154"/>
              <a:gd name="T94" fmla="*/ 2566 w 2824"/>
              <a:gd name="T95" fmla="*/ 96 h 1154"/>
              <a:gd name="T96" fmla="*/ 2497 w 2824"/>
              <a:gd name="T97" fmla="*/ 71 h 1154"/>
              <a:gd name="T98" fmla="*/ 2490 w 2824"/>
              <a:gd name="T99" fmla="*/ 71 h 1154"/>
              <a:gd name="T100" fmla="*/ 43 w 2824"/>
              <a:gd name="T101" fmla="*/ 71 h 1154"/>
              <a:gd name="T102" fmla="*/ 0 w 2824"/>
              <a:gd name="T103" fmla="*/ 71 h 1154"/>
              <a:gd name="T104" fmla="*/ 0 w 2824"/>
              <a:gd name="T105" fmla="*/ 0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24" h="1154">
                <a:moveTo>
                  <a:pt x="0" y="0"/>
                </a:moveTo>
                <a:lnTo>
                  <a:pt x="2477" y="0"/>
                </a:lnTo>
                <a:lnTo>
                  <a:pt x="2486" y="0"/>
                </a:lnTo>
                <a:cubicBezTo>
                  <a:pt x="2500" y="2"/>
                  <a:pt x="2536" y="5"/>
                  <a:pt x="2560" y="14"/>
                </a:cubicBezTo>
                <a:cubicBezTo>
                  <a:pt x="2584" y="23"/>
                  <a:pt x="2609" y="38"/>
                  <a:pt x="2631" y="56"/>
                </a:cubicBezTo>
                <a:cubicBezTo>
                  <a:pt x="2653" y="74"/>
                  <a:pt x="2674" y="95"/>
                  <a:pt x="2694" y="123"/>
                </a:cubicBezTo>
                <a:cubicBezTo>
                  <a:pt x="2714" y="151"/>
                  <a:pt x="2739" y="192"/>
                  <a:pt x="2754" y="224"/>
                </a:cubicBezTo>
                <a:cubicBezTo>
                  <a:pt x="2769" y="256"/>
                  <a:pt x="2777" y="286"/>
                  <a:pt x="2787" y="318"/>
                </a:cubicBezTo>
                <a:cubicBezTo>
                  <a:pt x="2797" y="350"/>
                  <a:pt x="2805" y="373"/>
                  <a:pt x="2811" y="416"/>
                </a:cubicBezTo>
                <a:cubicBezTo>
                  <a:pt x="2817" y="459"/>
                  <a:pt x="2824" y="528"/>
                  <a:pt x="2824" y="578"/>
                </a:cubicBezTo>
                <a:cubicBezTo>
                  <a:pt x="2824" y="628"/>
                  <a:pt x="2819" y="669"/>
                  <a:pt x="2812" y="714"/>
                </a:cubicBezTo>
                <a:cubicBezTo>
                  <a:pt x="2805" y="759"/>
                  <a:pt x="2796" y="809"/>
                  <a:pt x="2784" y="849"/>
                </a:cubicBezTo>
                <a:cubicBezTo>
                  <a:pt x="2772" y="889"/>
                  <a:pt x="2757" y="923"/>
                  <a:pt x="2742" y="954"/>
                </a:cubicBezTo>
                <a:cubicBezTo>
                  <a:pt x="2727" y="985"/>
                  <a:pt x="2711" y="1010"/>
                  <a:pt x="2693" y="1034"/>
                </a:cubicBezTo>
                <a:cubicBezTo>
                  <a:pt x="2675" y="1058"/>
                  <a:pt x="2655" y="1081"/>
                  <a:pt x="2637" y="1097"/>
                </a:cubicBezTo>
                <a:cubicBezTo>
                  <a:pt x="2619" y="1113"/>
                  <a:pt x="2602" y="1123"/>
                  <a:pt x="2585" y="1131"/>
                </a:cubicBezTo>
                <a:cubicBezTo>
                  <a:pt x="2568" y="1139"/>
                  <a:pt x="2550" y="1144"/>
                  <a:pt x="2534" y="1148"/>
                </a:cubicBezTo>
                <a:cubicBezTo>
                  <a:pt x="2518" y="1152"/>
                  <a:pt x="2493" y="1153"/>
                  <a:pt x="2486" y="1154"/>
                </a:cubicBezTo>
                <a:lnTo>
                  <a:pt x="2490" y="1154"/>
                </a:lnTo>
                <a:lnTo>
                  <a:pt x="0" y="1154"/>
                </a:lnTo>
                <a:lnTo>
                  <a:pt x="0" y="1065"/>
                </a:lnTo>
                <a:lnTo>
                  <a:pt x="12" y="1064"/>
                </a:lnTo>
                <a:lnTo>
                  <a:pt x="549" y="1064"/>
                </a:lnTo>
                <a:lnTo>
                  <a:pt x="900" y="1064"/>
                </a:lnTo>
                <a:cubicBezTo>
                  <a:pt x="998" y="1051"/>
                  <a:pt x="1063" y="1044"/>
                  <a:pt x="1140" y="984"/>
                </a:cubicBezTo>
                <a:cubicBezTo>
                  <a:pt x="1217" y="924"/>
                  <a:pt x="1360" y="769"/>
                  <a:pt x="1364" y="706"/>
                </a:cubicBezTo>
                <a:cubicBezTo>
                  <a:pt x="1368" y="643"/>
                  <a:pt x="1219" y="624"/>
                  <a:pt x="1167" y="605"/>
                </a:cubicBezTo>
                <a:lnTo>
                  <a:pt x="1054" y="591"/>
                </a:lnTo>
                <a:lnTo>
                  <a:pt x="1030" y="585"/>
                </a:lnTo>
                <a:cubicBezTo>
                  <a:pt x="1034" y="579"/>
                  <a:pt x="1043" y="560"/>
                  <a:pt x="1080" y="556"/>
                </a:cubicBezTo>
                <a:cubicBezTo>
                  <a:pt x="1117" y="552"/>
                  <a:pt x="1190" y="556"/>
                  <a:pt x="1252" y="560"/>
                </a:cubicBezTo>
                <a:cubicBezTo>
                  <a:pt x="1314" y="564"/>
                  <a:pt x="1387" y="566"/>
                  <a:pt x="1450" y="578"/>
                </a:cubicBezTo>
                <a:cubicBezTo>
                  <a:pt x="1513" y="590"/>
                  <a:pt x="1580" y="606"/>
                  <a:pt x="1632" y="632"/>
                </a:cubicBezTo>
                <a:cubicBezTo>
                  <a:pt x="1684" y="658"/>
                  <a:pt x="1715" y="691"/>
                  <a:pt x="1760" y="736"/>
                </a:cubicBezTo>
                <a:cubicBezTo>
                  <a:pt x="1805" y="781"/>
                  <a:pt x="1851" y="856"/>
                  <a:pt x="1900" y="902"/>
                </a:cubicBezTo>
                <a:cubicBezTo>
                  <a:pt x="1949" y="948"/>
                  <a:pt x="2011" y="987"/>
                  <a:pt x="2053" y="1014"/>
                </a:cubicBezTo>
                <a:cubicBezTo>
                  <a:pt x="2095" y="1041"/>
                  <a:pt x="2136" y="1056"/>
                  <a:pt x="2155" y="1064"/>
                </a:cubicBezTo>
                <a:lnTo>
                  <a:pt x="2167" y="1063"/>
                </a:lnTo>
                <a:lnTo>
                  <a:pt x="2485" y="1065"/>
                </a:lnTo>
                <a:lnTo>
                  <a:pt x="2493" y="1065"/>
                </a:lnTo>
                <a:cubicBezTo>
                  <a:pt x="2505" y="1063"/>
                  <a:pt x="2534" y="1064"/>
                  <a:pt x="2556" y="1052"/>
                </a:cubicBezTo>
                <a:cubicBezTo>
                  <a:pt x="2578" y="1040"/>
                  <a:pt x="2601" y="1018"/>
                  <a:pt x="2622" y="992"/>
                </a:cubicBezTo>
                <a:cubicBezTo>
                  <a:pt x="2643" y="966"/>
                  <a:pt x="2663" y="937"/>
                  <a:pt x="2680" y="893"/>
                </a:cubicBezTo>
                <a:cubicBezTo>
                  <a:pt x="2697" y="849"/>
                  <a:pt x="2716" y="782"/>
                  <a:pt x="2725" y="726"/>
                </a:cubicBezTo>
                <a:cubicBezTo>
                  <a:pt x="2734" y="670"/>
                  <a:pt x="2740" y="620"/>
                  <a:pt x="2737" y="554"/>
                </a:cubicBezTo>
                <a:cubicBezTo>
                  <a:pt x="2734" y="488"/>
                  <a:pt x="2722" y="391"/>
                  <a:pt x="2707" y="330"/>
                </a:cubicBezTo>
                <a:cubicBezTo>
                  <a:pt x="2692" y="269"/>
                  <a:pt x="2671" y="224"/>
                  <a:pt x="2647" y="185"/>
                </a:cubicBezTo>
                <a:cubicBezTo>
                  <a:pt x="2623" y="146"/>
                  <a:pt x="2591" y="115"/>
                  <a:pt x="2566" y="96"/>
                </a:cubicBezTo>
                <a:cubicBezTo>
                  <a:pt x="2541" y="77"/>
                  <a:pt x="2510" y="75"/>
                  <a:pt x="2497" y="71"/>
                </a:cubicBezTo>
                <a:lnTo>
                  <a:pt x="2490" y="71"/>
                </a:lnTo>
                <a:lnTo>
                  <a:pt x="43" y="71"/>
                </a:lnTo>
                <a:lnTo>
                  <a:pt x="0" y="71"/>
                </a:lnTo>
                <a:lnTo>
                  <a:pt x="0" y="0"/>
                </a:lnTo>
                <a:close/>
              </a:path>
            </a:pathLst>
          </a:custGeom>
          <a:solidFill>
            <a:srgbClr val="00CCFF"/>
          </a:solidFill>
          <a:ln w="6350" cap="flat" cmpd="sng">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endParaRPr lang="ja-JP" altLang="en-US"/>
          </a:p>
        </p:txBody>
      </p:sp>
      <p:sp>
        <p:nvSpPr>
          <p:cNvPr id="358416" name="Freeform 16"/>
          <p:cNvSpPr>
            <a:spLocks noChangeAspect="1"/>
          </p:cNvSpPr>
          <p:nvPr/>
        </p:nvSpPr>
        <p:spPr bwMode="auto">
          <a:xfrm>
            <a:off x="8012114" y="3470276"/>
            <a:ext cx="1279525" cy="369332"/>
          </a:xfrm>
          <a:custGeom>
            <a:avLst/>
            <a:gdLst>
              <a:gd name="T0" fmla="*/ 311 w 1146"/>
              <a:gd name="T1" fmla="*/ 0 h 485"/>
              <a:gd name="T2" fmla="*/ 366 w 1146"/>
              <a:gd name="T3" fmla="*/ 2 h 485"/>
              <a:gd name="T4" fmla="*/ 456 w 1146"/>
              <a:gd name="T5" fmla="*/ 6 h 485"/>
              <a:gd name="T6" fmla="*/ 554 w 1146"/>
              <a:gd name="T7" fmla="*/ 15 h 485"/>
              <a:gd name="T8" fmla="*/ 666 w 1146"/>
              <a:gd name="T9" fmla="*/ 29 h 485"/>
              <a:gd name="T10" fmla="*/ 789 w 1146"/>
              <a:gd name="T11" fmla="*/ 60 h 485"/>
              <a:gd name="T12" fmla="*/ 894 w 1146"/>
              <a:gd name="T13" fmla="*/ 125 h 485"/>
              <a:gd name="T14" fmla="*/ 975 w 1146"/>
              <a:gd name="T15" fmla="*/ 212 h 485"/>
              <a:gd name="T16" fmla="*/ 1053 w 1146"/>
              <a:gd name="T17" fmla="*/ 311 h 485"/>
              <a:gd name="T18" fmla="*/ 1130 w 1146"/>
              <a:gd name="T19" fmla="*/ 411 h 485"/>
              <a:gd name="T20" fmla="*/ 1136 w 1146"/>
              <a:gd name="T21" fmla="*/ 420 h 485"/>
              <a:gd name="T22" fmla="*/ 1145 w 1146"/>
              <a:gd name="T23" fmla="*/ 441 h 485"/>
              <a:gd name="T24" fmla="*/ 1143 w 1146"/>
              <a:gd name="T25" fmla="*/ 452 h 485"/>
              <a:gd name="T26" fmla="*/ 1128 w 1146"/>
              <a:gd name="T27" fmla="*/ 459 h 485"/>
              <a:gd name="T28" fmla="*/ 876 w 1146"/>
              <a:gd name="T29" fmla="*/ 482 h 485"/>
              <a:gd name="T30" fmla="*/ 500 w 1146"/>
              <a:gd name="T31" fmla="*/ 477 h 485"/>
              <a:gd name="T32" fmla="*/ 194 w 1146"/>
              <a:gd name="T33" fmla="*/ 473 h 485"/>
              <a:gd name="T34" fmla="*/ 0 w 1146"/>
              <a:gd name="T35" fmla="*/ 473 h 485"/>
              <a:gd name="T36" fmla="*/ 87 w 1146"/>
              <a:gd name="T37" fmla="*/ 464 h 485"/>
              <a:gd name="T38" fmla="*/ 215 w 1146"/>
              <a:gd name="T39" fmla="*/ 417 h 485"/>
              <a:gd name="T40" fmla="*/ 312 w 1146"/>
              <a:gd name="T41" fmla="*/ 342 h 485"/>
              <a:gd name="T42" fmla="*/ 366 w 1146"/>
              <a:gd name="T43" fmla="*/ 258 h 485"/>
              <a:gd name="T44" fmla="*/ 383 w 1146"/>
              <a:gd name="T45" fmla="*/ 156 h 485"/>
              <a:gd name="T46" fmla="*/ 348 w 1146"/>
              <a:gd name="T47" fmla="*/ 39 h 485"/>
              <a:gd name="T48" fmla="*/ 311 w 1146"/>
              <a:gd name="T49"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6" h="485">
                <a:moveTo>
                  <a:pt x="311" y="0"/>
                </a:moveTo>
                <a:lnTo>
                  <a:pt x="366" y="2"/>
                </a:lnTo>
                <a:cubicBezTo>
                  <a:pt x="390" y="3"/>
                  <a:pt x="425" y="4"/>
                  <a:pt x="456" y="6"/>
                </a:cubicBezTo>
                <a:cubicBezTo>
                  <a:pt x="487" y="8"/>
                  <a:pt x="519" y="11"/>
                  <a:pt x="554" y="15"/>
                </a:cubicBezTo>
                <a:cubicBezTo>
                  <a:pt x="589" y="19"/>
                  <a:pt x="627" y="22"/>
                  <a:pt x="666" y="29"/>
                </a:cubicBezTo>
                <a:cubicBezTo>
                  <a:pt x="705" y="36"/>
                  <a:pt x="751" y="44"/>
                  <a:pt x="789" y="60"/>
                </a:cubicBezTo>
                <a:cubicBezTo>
                  <a:pt x="827" y="76"/>
                  <a:pt x="863" y="100"/>
                  <a:pt x="894" y="125"/>
                </a:cubicBezTo>
                <a:cubicBezTo>
                  <a:pt x="925" y="150"/>
                  <a:pt x="948" y="181"/>
                  <a:pt x="975" y="212"/>
                </a:cubicBezTo>
                <a:cubicBezTo>
                  <a:pt x="1002" y="243"/>
                  <a:pt x="1027" y="278"/>
                  <a:pt x="1053" y="311"/>
                </a:cubicBezTo>
                <a:cubicBezTo>
                  <a:pt x="1079" y="344"/>
                  <a:pt x="1116" y="393"/>
                  <a:pt x="1130" y="411"/>
                </a:cubicBezTo>
                <a:lnTo>
                  <a:pt x="1136" y="420"/>
                </a:lnTo>
                <a:cubicBezTo>
                  <a:pt x="1139" y="425"/>
                  <a:pt x="1144" y="436"/>
                  <a:pt x="1145" y="441"/>
                </a:cubicBezTo>
                <a:cubicBezTo>
                  <a:pt x="1146" y="446"/>
                  <a:pt x="1146" y="449"/>
                  <a:pt x="1143" y="452"/>
                </a:cubicBezTo>
                <a:lnTo>
                  <a:pt x="1128" y="459"/>
                </a:lnTo>
                <a:cubicBezTo>
                  <a:pt x="1084" y="464"/>
                  <a:pt x="981" y="479"/>
                  <a:pt x="876" y="482"/>
                </a:cubicBezTo>
                <a:cubicBezTo>
                  <a:pt x="771" y="485"/>
                  <a:pt x="614" y="479"/>
                  <a:pt x="500" y="477"/>
                </a:cubicBezTo>
                <a:lnTo>
                  <a:pt x="194" y="473"/>
                </a:lnTo>
                <a:lnTo>
                  <a:pt x="0" y="473"/>
                </a:lnTo>
                <a:lnTo>
                  <a:pt x="87" y="464"/>
                </a:lnTo>
                <a:cubicBezTo>
                  <a:pt x="123" y="455"/>
                  <a:pt x="178" y="437"/>
                  <a:pt x="215" y="417"/>
                </a:cubicBezTo>
                <a:cubicBezTo>
                  <a:pt x="252" y="397"/>
                  <a:pt x="287" y="369"/>
                  <a:pt x="312" y="342"/>
                </a:cubicBezTo>
                <a:cubicBezTo>
                  <a:pt x="337" y="315"/>
                  <a:pt x="354" y="289"/>
                  <a:pt x="366" y="258"/>
                </a:cubicBezTo>
                <a:cubicBezTo>
                  <a:pt x="378" y="227"/>
                  <a:pt x="386" y="192"/>
                  <a:pt x="383" y="156"/>
                </a:cubicBezTo>
                <a:cubicBezTo>
                  <a:pt x="380" y="120"/>
                  <a:pt x="360" y="65"/>
                  <a:pt x="348" y="39"/>
                </a:cubicBezTo>
                <a:cubicBezTo>
                  <a:pt x="336" y="13"/>
                  <a:pt x="319" y="8"/>
                  <a:pt x="311" y="0"/>
                </a:cubicBezTo>
                <a:close/>
              </a:path>
            </a:pathLst>
          </a:custGeom>
          <a:gradFill rotWithShape="0">
            <a:gsLst>
              <a:gs pos="0">
                <a:srgbClr val="FFCC66"/>
              </a:gs>
              <a:gs pos="100000">
                <a:srgbClr val="FFFF00"/>
              </a:gs>
            </a:gsLst>
            <a:path path="rect">
              <a:fillToRect l="50000" t="50000" r="50000" b="50000"/>
            </a:path>
          </a:gradFill>
          <a:ln w="12700" cap="flat" cmpd="sng">
            <a:solidFill>
              <a:srgbClr val="FF990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endParaRPr lang="ja-JP" altLang="en-US"/>
          </a:p>
        </p:txBody>
      </p:sp>
      <p:sp>
        <p:nvSpPr>
          <p:cNvPr id="358417" name="Freeform 17"/>
          <p:cNvSpPr>
            <a:spLocks noChangeAspect="1"/>
          </p:cNvSpPr>
          <p:nvPr/>
        </p:nvSpPr>
        <p:spPr bwMode="auto">
          <a:xfrm>
            <a:off x="7151688" y="4754564"/>
            <a:ext cx="184731" cy="369332"/>
          </a:xfrm>
          <a:custGeom>
            <a:avLst/>
            <a:gdLst>
              <a:gd name="T0" fmla="*/ 0 w 2736"/>
              <a:gd name="T1" fmla="*/ 1 h 996"/>
              <a:gd name="T2" fmla="*/ 2487 w 2736"/>
              <a:gd name="T3" fmla="*/ 1 h 996"/>
              <a:gd name="T4" fmla="*/ 2492 w 2736"/>
              <a:gd name="T5" fmla="*/ 1 h 996"/>
              <a:gd name="T6" fmla="*/ 2522 w 2736"/>
              <a:gd name="T7" fmla="*/ 5 h 996"/>
              <a:gd name="T8" fmla="*/ 2570 w 2736"/>
              <a:gd name="T9" fmla="*/ 32 h 996"/>
              <a:gd name="T10" fmla="*/ 2625 w 2736"/>
              <a:gd name="T11" fmla="*/ 85 h 996"/>
              <a:gd name="T12" fmla="*/ 2674 w 2736"/>
              <a:gd name="T13" fmla="*/ 174 h 996"/>
              <a:gd name="T14" fmla="*/ 2720 w 2736"/>
              <a:gd name="T15" fmla="*/ 320 h 996"/>
              <a:gd name="T16" fmla="*/ 2736 w 2736"/>
              <a:gd name="T17" fmla="*/ 497 h 996"/>
              <a:gd name="T18" fmla="*/ 2717 w 2736"/>
              <a:gd name="T19" fmla="*/ 689 h 996"/>
              <a:gd name="T20" fmla="*/ 2667 w 2736"/>
              <a:gd name="T21" fmla="*/ 847 h 996"/>
              <a:gd name="T22" fmla="*/ 2600 w 2736"/>
              <a:gd name="T23" fmla="*/ 943 h 996"/>
              <a:gd name="T24" fmla="*/ 2535 w 2736"/>
              <a:gd name="T25" fmla="*/ 988 h 996"/>
              <a:gd name="T26" fmla="*/ 2495 w 2736"/>
              <a:gd name="T27" fmla="*/ 994 h 996"/>
              <a:gd name="T28" fmla="*/ 2489 w 2736"/>
              <a:gd name="T29" fmla="*/ 994 h 996"/>
              <a:gd name="T30" fmla="*/ 0 w 2736"/>
              <a:gd name="T31" fmla="*/ 994 h 996"/>
              <a:gd name="T32" fmla="*/ 7 w 2736"/>
              <a:gd name="T33" fmla="*/ 994 h 996"/>
              <a:gd name="T34" fmla="*/ 46 w 2736"/>
              <a:gd name="T35" fmla="*/ 987 h 996"/>
              <a:gd name="T36" fmla="*/ 89 w 2736"/>
              <a:gd name="T37" fmla="*/ 969 h 996"/>
              <a:gd name="T38" fmla="*/ 131 w 2736"/>
              <a:gd name="T39" fmla="*/ 937 h 996"/>
              <a:gd name="T40" fmla="*/ 176 w 2736"/>
              <a:gd name="T41" fmla="*/ 882 h 996"/>
              <a:gd name="T42" fmla="*/ 221 w 2736"/>
              <a:gd name="T43" fmla="*/ 792 h 996"/>
              <a:gd name="T44" fmla="*/ 258 w 2736"/>
              <a:gd name="T45" fmla="*/ 676 h 996"/>
              <a:gd name="T46" fmla="*/ 278 w 2736"/>
              <a:gd name="T47" fmla="*/ 505 h 996"/>
              <a:gd name="T48" fmla="*/ 268 w 2736"/>
              <a:gd name="T49" fmla="*/ 373 h 996"/>
              <a:gd name="T50" fmla="*/ 246 w 2736"/>
              <a:gd name="T51" fmla="*/ 272 h 996"/>
              <a:gd name="T52" fmla="*/ 195 w 2736"/>
              <a:gd name="T53" fmla="*/ 140 h 996"/>
              <a:gd name="T54" fmla="*/ 107 w 2736"/>
              <a:gd name="T55" fmla="*/ 38 h 996"/>
              <a:gd name="T56" fmla="*/ 5 w 2736"/>
              <a:gd name="T57" fmla="*/ 1 h 996"/>
              <a:gd name="T58" fmla="*/ 0 w 2736"/>
              <a:gd name="T59" fmla="*/ 1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36" h="996">
                <a:moveTo>
                  <a:pt x="0" y="1"/>
                </a:moveTo>
                <a:lnTo>
                  <a:pt x="2487" y="1"/>
                </a:lnTo>
                <a:lnTo>
                  <a:pt x="2492" y="1"/>
                </a:lnTo>
                <a:cubicBezTo>
                  <a:pt x="2498" y="2"/>
                  <a:pt x="2509" y="0"/>
                  <a:pt x="2522" y="5"/>
                </a:cubicBezTo>
                <a:cubicBezTo>
                  <a:pt x="2535" y="10"/>
                  <a:pt x="2553" y="19"/>
                  <a:pt x="2570" y="32"/>
                </a:cubicBezTo>
                <a:cubicBezTo>
                  <a:pt x="2587" y="45"/>
                  <a:pt x="2608" y="61"/>
                  <a:pt x="2625" y="85"/>
                </a:cubicBezTo>
                <a:cubicBezTo>
                  <a:pt x="2642" y="109"/>
                  <a:pt x="2658" y="135"/>
                  <a:pt x="2674" y="174"/>
                </a:cubicBezTo>
                <a:cubicBezTo>
                  <a:pt x="2690" y="213"/>
                  <a:pt x="2710" y="266"/>
                  <a:pt x="2720" y="320"/>
                </a:cubicBezTo>
                <a:cubicBezTo>
                  <a:pt x="2730" y="374"/>
                  <a:pt x="2736" y="436"/>
                  <a:pt x="2736" y="497"/>
                </a:cubicBezTo>
                <a:cubicBezTo>
                  <a:pt x="2736" y="558"/>
                  <a:pt x="2728" y="631"/>
                  <a:pt x="2717" y="689"/>
                </a:cubicBezTo>
                <a:cubicBezTo>
                  <a:pt x="2706" y="747"/>
                  <a:pt x="2686" y="805"/>
                  <a:pt x="2667" y="847"/>
                </a:cubicBezTo>
                <a:cubicBezTo>
                  <a:pt x="2648" y="889"/>
                  <a:pt x="2622" y="920"/>
                  <a:pt x="2600" y="943"/>
                </a:cubicBezTo>
                <a:cubicBezTo>
                  <a:pt x="2578" y="966"/>
                  <a:pt x="2552" y="980"/>
                  <a:pt x="2535" y="988"/>
                </a:cubicBezTo>
                <a:cubicBezTo>
                  <a:pt x="2518" y="996"/>
                  <a:pt x="2503" y="993"/>
                  <a:pt x="2495" y="994"/>
                </a:cubicBezTo>
                <a:lnTo>
                  <a:pt x="2489" y="994"/>
                </a:lnTo>
                <a:lnTo>
                  <a:pt x="0" y="994"/>
                </a:lnTo>
                <a:lnTo>
                  <a:pt x="7" y="994"/>
                </a:lnTo>
                <a:cubicBezTo>
                  <a:pt x="14" y="993"/>
                  <a:pt x="33" y="991"/>
                  <a:pt x="46" y="987"/>
                </a:cubicBezTo>
                <a:cubicBezTo>
                  <a:pt x="60" y="983"/>
                  <a:pt x="75" y="978"/>
                  <a:pt x="89" y="969"/>
                </a:cubicBezTo>
                <a:cubicBezTo>
                  <a:pt x="103" y="961"/>
                  <a:pt x="116" y="951"/>
                  <a:pt x="131" y="937"/>
                </a:cubicBezTo>
                <a:cubicBezTo>
                  <a:pt x="146" y="923"/>
                  <a:pt x="161" y="906"/>
                  <a:pt x="176" y="882"/>
                </a:cubicBezTo>
                <a:cubicBezTo>
                  <a:pt x="191" y="858"/>
                  <a:pt x="208" y="826"/>
                  <a:pt x="221" y="792"/>
                </a:cubicBezTo>
                <a:cubicBezTo>
                  <a:pt x="234" y="758"/>
                  <a:pt x="249" y="724"/>
                  <a:pt x="258" y="676"/>
                </a:cubicBezTo>
                <a:cubicBezTo>
                  <a:pt x="267" y="628"/>
                  <a:pt x="277" y="555"/>
                  <a:pt x="278" y="505"/>
                </a:cubicBezTo>
                <a:cubicBezTo>
                  <a:pt x="280" y="454"/>
                  <a:pt x="273" y="411"/>
                  <a:pt x="268" y="373"/>
                </a:cubicBezTo>
                <a:cubicBezTo>
                  <a:pt x="263" y="334"/>
                  <a:pt x="258" y="310"/>
                  <a:pt x="246" y="272"/>
                </a:cubicBezTo>
                <a:cubicBezTo>
                  <a:pt x="233" y="233"/>
                  <a:pt x="219" y="179"/>
                  <a:pt x="195" y="140"/>
                </a:cubicBezTo>
                <a:cubicBezTo>
                  <a:pt x="172" y="101"/>
                  <a:pt x="138" y="61"/>
                  <a:pt x="107" y="38"/>
                </a:cubicBezTo>
                <a:cubicBezTo>
                  <a:pt x="75" y="15"/>
                  <a:pt x="22" y="7"/>
                  <a:pt x="5" y="1"/>
                </a:cubicBezTo>
                <a:lnTo>
                  <a:pt x="0" y="1"/>
                </a:lnTo>
                <a:close/>
              </a:path>
            </a:pathLst>
          </a:custGeom>
          <a:gradFill rotWithShape="0">
            <a:gsLst>
              <a:gs pos="0">
                <a:srgbClr val="3366FF">
                  <a:gamma/>
                  <a:shade val="21176"/>
                  <a:invGamma/>
                </a:srgbClr>
              </a:gs>
              <a:gs pos="50000">
                <a:srgbClr val="3366FF"/>
              </a:gs>
              <a:gs pos="100000">
                <a:srgbClr val="3366FF">
                  <a:gamma/>
                  <a:shade val="21176"/>
                  <a:invGamma/>
                </a:srgbClr>
              </a:gs>
            </a:gsLst>
            <a:lin ang="5400000" scaled="1"/>
          </a:gradFill>
          <a:ln w="6350" cap="flat" cmpd="sng">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spAutoFit/>
          </a:bodyPr>
          <a:lstStyle/>
          <a:p>
            <a:endParaRPr lang="ja-JP" altLang="en-US"/>
          </a:p>
        </p:txBody>
      </p:sp>
      <p:sp>
        <p:nvSpPr>
          <p:cNvPr id="358418" name="Freeform 18"/>
          <p:cNvSpPr>
            <a:spLocks noChangeAspect="1"/>
          </p:cNvSpPr>
          <p:nvPr/>
        </p:nvSpPr>
        <p:spPr bwMode="auto">
          <a:xfrm>
            <a:off x="7670800" y="4759325"/>
            <a:ext cx="2095500" cy="1016000"/>
          </a:xfrm>
          <a:custGeom>
            <a:avLst/>
            <a:gdLst>
              <a:gd name="T0" fmla="*/ 1296 w 1320"/>
              <a:gd name="T1" fmla="*/ 479 h 640"/>
              <a:gd name="T2" fmla="*/ 1177 w 1320"/>
              <a:gd name="T3" fmla="*/ 208 h 640"/>
              <a:gd name="T4" fmla="*/ 976 w 1320"/>
              <a:gd name="T5" fmla="*/ 53 h 640"/>
              <a:gd name="T6" fmla="*/ 961 w 1320"/>
              <a:gd name="T7" fmla="*/ 13 h 640"/>
              <a:gd name="T8" fmla="*/ 1021 w 1320"/>
              <a:gd name="T9" fmla="*/ 0 h 640"/>
              <a:gd name="T10" fmla="*/ 301 w 1320"/>
              <a:gd name="T11" fmla="*/ 0 h 640"/>
              <a:gd name="T12" fmla="*/ 286 w 1320"/>
              <a:gd name="T13" fmla="*/ 4 h 640"/>
              <a:gd name="T14" fmla="*/ 220 w 1320"/>
              <a:gd name="T15" fmla="*/ 28 h 640"/>
              <a:gd name="T16" fmla="*/ 136 w 1320"/>
              <a:gd name="T17" fmla="*/ 78 h 640"/>
              <a:gd name="T18" fmla="*/ 46 w 1320"/>
              <a:gd name="T19" fmla="*/ 191 h 640"/>
              <a:gd name="T20" fmla="*/ 5 w 1320"/>
              <a:gd name="T21" fmla="*/ 373 h 640"/>
              <a:gd name="T22" fmla="*/ 76 w 1320"/>
              <a:gd name="T23" fmla="*/ 581 h 640"/>
              <a:gd name="T24" fmla="*/ 312 w 1320"/>
              <a:gd name="T25" fmla="*/ 621 h 640"/>
              <a:gd name="T26" fmla="*/ 793 w 1320"/>
              <a:gd name="T27" fmla="*/ 593 h 640"/>
              <a:gd name="T28" fmla="*/ 1236 w 1320"/>
              <a:gd name="T29" fmla="*/ 621 h 640"/>
              <a:gd name="T30" fmla="*/ 1296 w 1320"/>
              <a:gd name="T31" fmla="*/ 479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20" h="640">
                <a:moveTo>
                  <a:pt x="1296" y="479"/>
                </a:moveTo>
                <a:cubicBezTo>
                  <a:pt x="1286" y="410"/>
                  <a:pt x="1230" y="279"/>
                  <a:pt x="1177" y="208"/>
                </a:cubicBezTo>
                <a:cubicBezTo>
                  <a:pt x="1123" y="137"/>
                  <a:pt x="1012" y="85"/>
                  <a:pt x="976" y="53"/>
                </a:cubicBezTo>
                <a:cubicBezTo>
                  <a:pt x="940" y="21"/>
                  <a:pt x="954" y="22"/>
                  <a:pt x="961" y="13"/>
                </a:cubicBezTo>
                <a:lnTo>
                  <a:pt x="1021" y="0"/>
                </a:lnTo>
                <a:lnTo>
                  <a:pt x="301" y="0"/>
                </a:lnTo>
                <a:lnTo>
                  <a:pt x="286" y="4"/>
                </a:lnTo>
                <a:cubicBezTo>
                  <a:pt x="273" y="9"/>
                  <a:pt x="245" y="16"/>
                  <a:pt x="220" y="28"/>
                </a:cubicBezTo>
                <a:cubicBezTo>
                  <a:pt x="195" y="40"/>
                  <a:pt x="165" y="51"/>
                  <a:pt x="136" y="78"/>
                </a:cubicBezTo>
                <a:cubicBezTo>
                  <a:pt x="107" y="105"/>
                  <a:pt x="68" y="142"/>
                  <a:pt x="46" y="191"/>
                </a:cubicBezTo>
                <a:cubicBezTo>
                  <a:pt x="24" y="240"/>
                  <a:pt x="0" y="308"/>
                  <a:pt x="5" y="373"/>
                </a:cubicBezTo>
                <a:cubicBezTo>
                  <a:pt x="10" y="438"/>
                  <a:pt x="25" y="540"/>
                  <a:pt x="76" y="581"/>
                </a:cubicBezTo>
                <a:cubicBezTo>
                  <a:pt x="127" y="623"/>
                  <a:pt x="192" y="619"/>
                  <a:pt x="312" y="621"/>
                </a:cubicBezTo>
                <a:cubicBezTo>
                  <a:pt x="431" y="623"/>
                  <a:pt x="639" y="593"/>
                  <a:pt x="793" y="593"/>
                </a:cubicBezTo>
                <a:cubicBezTo>
                  <a:pt x="947" y="593"/>
                  <a:pt x="1153" y="640"/>
                  <a:pt x="1236" y="621"/>
                </a:cubicBezTo>
                <a:cubicBezTo>
                  <a:pt x="1320" y="603"/>
                  <a:pt x="1306" y="541"/>
                  <a:pt x="1296" y="479"/>
                </a:cubicBezTo>
                <a:close/>
              </a:path>
            </a:pathLst>
          </a:custGeom>
          <a:gradFill rotWithShape="0">
            <a:gsLst>
              <a:gs pos="0">
                <a:srgbClr val="FF0000"/>
              </a:gs>
              <a:gs pos="100000">
                <a:srgbClr val="FF0000">
                  <a:gamma/>
                  <a:shade val="18039"/>
                  <a:invGamma/>
                </a:srgbClr>
              </a:gs>
            </a:gsLst>
            <a:lin ang="2700000" scaled="1"/>
          </a:gradFill>
          <a:ln w="63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358419" name="Freeform 19"/>
          <p:cNvSpPr>
            <a:spLocks noChangeAspect="1"/>
          </p:cNvSpPr>
          <p:nvPr/>
        </p:nvSpPr>
        <p:spPr bwMode="auto">
          <a:xfrm>
            <a:off x="7134226" y="4687888"/>
            <a:ext cx="3152775" cy="369332"/>
          </a:xfrm>
          <a:custGeom>
            <a:avLst/>
            <a:gdLst>
              <a:gd name="T0" fmla="*/ 0 w 2824"/>
              <a:gd name="T1" fmla="*/ 0 h 1154"/>
              <a:gd name="T2" fmla="*/ 2477 w 2824"/>
              <a:gd name="T3" fmla="*/ 0 h 1154"/>
              <a:gd name="T4" fmla="*/ 2486 w 2824"/>
              <a:gd name="T5" fmla="*/ 0 h 1154"/>
              <a:gd name="T6" fmla="*/ 2560 w 2824"/>
              <a:gd name="T7" fmla="*/ 14 h 1154"/>
              <a:gd name="T8" fmla="*/ 2631 w 2824"/>
              <a:gd name="T9" fmla="*/ 56 h 1154"/>
              <a:gd name="T10" fmla="*/ 2694 w 2824"/>
              <a:gd name="T11" fmla="*/ 123 h 1154"/>
              <a:gd name="T12" fmla="*/ 2754 w 2824"/>
              <a:gd name="T13" fmla="*/ 224 h 1154"/>
              <a:gd name="T14" fmla="*/ 2787 w 2824"/>
              <a:gd name="T15" fmla="*/ 318 h 1154"/>
              <a:gd name="T16" fmla="*/ 2811 w 2824"/>
              <a:gd name="T17" fmla="*/ 416 h 1154"/>
              <a:gd name="T18" fmla="*/ 2824 w 2824"/>
              <a:gd name="T19" fmla="*/ 578 h 1154"/>
              <a:gd name="T20" fmla="*/ 2812 w 2824"/>
              <a:gd name="T21" fmla="*/ 714 h 1154"/>
              <a:gd name="T22" fmla="*/ 2784 w 2824"/>
              <a:gd name="T23" fmla="*/ 849 h 1154"/>
              <a:gd name="T24" fmla="*/ 2742 w 2824"/>
              <a:gd name="T25" fmla="*/ 954 h 1154"/>
              <a:gd name="T26" fmla="*/ 2693 w 2824"/>
              <a:gd name="T27" fmla="*/ 1034 h 1154"/>
              <a:gd name="T28" fmla="*/ 2637 w 2824"/>
              <a:gd name="T29" fmla="*/ 1097 h 1154"/>
              <a:gd name="T30" fmla="*/ 2585 w 2824"/>
              <a:gd name="T31" fmla="*/ 1131 h 1154"/>
              <a:gd name="T32" fmla="*/ 2534 w 2824"/>
              <a:gd name="T33" fmla="*/ 1148 h 1154"/>
              <a:gd name="T34" fmla="*/ 2486 w 2824"/>
              <a:gd name="T35" fmla="*/ 1154 h 1154"/>
              <a:gd name="T36" fmla="*/ 2490 w 2824"/>
              <a:gd name="T37" fmla="*/ 1154 h 1154"/>
              <a:gd name="T38" fmla="*/ 0 w 2824"/>
              <a:gd name="T39" fmla="*/ 1154 h 1154"/>
              <a:gd name="T40" fmla="*/ 0 w 2824"/>
              <a:gd name="T41" fmla="*/ 1065 h 1154"/>
              <a:gd name="T42" fmla="*/ 12 w 2824"/>
              <a:gd name="T43" fmla="*/ 1064 h 1154"/>
              <a:gd name="T44" fmla="*/ 549 w 2824"/>
              <a:gd name="T45" fmla="*/ 1064 h 1154"/>
              <a:gd name="T46" fmla="*/ 900 w 2824"/>
              <a:gd name="T47" fmla="*/ 1064 h 1154"/>
              <a:gd name="T48" fmla="*/ 1140 w 2824"/>
              <a:gd name="T49" fmla="*/ 984 h 1154"/>
              <a:gd name="T50" fmla="*/ 1364 w 2824"/>
              <a:gd name="T51" fmla="*/ 706 h 1154"/>
              <a:gd name="T52" fmla="*/ 1167 w 2824"/>
              <a:gd name="T53" fmla="*/ 605 h 1154"/>
              <a:gd name="T54" fmla="*/ 1054 w 2824"/>
              <a:gd name="T55" fmla="*/ 591 h 1154"/>
              <a:gd name="T56" fmla="*/ 1030 w 2824"/>
              <a:gd name="T57" fmla="*/ 585 h 1154"/>
              <a:gd name="T58" fmla="*/ 1080 w 2824"/>
              <a:gd name="T59" fmla="*/ 556 h 1154"/>
              <a:gd name="T60" fmla="*/ 1252 w 2824"/>
              <a:gd name="T61" fmla="*/ 560 h 1154"/>
              <a:gd name="T62" fmla="*/ 1450 w 2824"/>
              <a:gd name="T63" fmla="*/ 578 h 1154"/>
              <a:gd name="T64" fmla="*/ 1632 w 2824"/>
              <a:gd name="T65" fmla="*/ 632 h 1154"/>
              <a:gd name="T66" fmla="*/ 1760 w 2824"/>
              <a:gd name="T67" fmla="*/ 736 h 1154"/>
              <a:gd name="T68" fmla="*/ 1900 w 2824"/>
              <a:gd name="T69" fmla="*/ 902 h 1154"/>
              <a:gd name="T70" fmla="*/ 2053 w 2824"/>
              <a:gd name="T71" fmla="*/ 1014 h 1154"/>
              <a:gd name="T72" fmla="*/ 2155 w 2824"/>
              <a:gd name="T73" fmla="*/ 1064 h 1154"/>
              <a:gd name="T74" fmla="*/ 2167 w 2824"/>
              <a:gd name="T75" fmla="*/ 1063 h 1154"/>
              <a:gd name="T76" fmla="*/ 2485 w 2824"/>
              <a:gd name="T77" fmla="*/ 1065 h 1154"/>
              <a:gd name="T78" fmla="*/ 2493 w 2824"/>
              <a:gd name="T79" fmla="*/ 1065 h 1154"/>
              <a:gd name="T80" fmla="*/ 2556 w 2824"/>
              <a:gd name="T81" fmla="*/ 1052 h 1154"/>
              <a:gd name="T82" fmla="*/ 2622 w 2824"/>
              <a:gd name="T83" fmla="*/ 992 h 1154"/>
              <a:gd name="T84" fmla="*/ 2680 w 2824"/>
              <a:gd name="T85" fmla="*/ 893 h 1154"/>
              <a:gd name="T86" fmla="*/ 2725 w 2824"/>
              <a:gd name="T87" fmla="*/ 726 h 1154"/>
              <a:gd name="T88" fmla="*/ 2737 w 2824"/>
              <a:gd name="T89" fmla="*/ 554 h 1154"/>
              <a:gd name="T90" fmla="*/ 2707 w 2824"/>
              <a:gd name="T91" fmla="*/ 330 h 1154"/>
              <a:gd name="T92" fmla="*/ 2647 w 2824"/>
              <a:gd name="T93" fmla="*/ 185 h 1154"/>
              <a:gd name="T94" fmla="*/ 2566 w 2824"/>
              <a:gd name="T95" fmla="*/ 96 h 1154"/>
              <a:gd name="T96" fmla="*/ 2497 w 2824"/>
              <a:gd name="T97" fmla="*/ 71 h 1154"/>
              <a:gd name="T98" fmla="*/ 2490 w 2824"/>
              <a:gd name="T99" fmla="*/ 71 h 1154"/>
              <a:gd name="T100" fmla="*/ 43 w 2824"/>
              <a:gd name="T101" fmla="*/ 71 h 1154"/>
              <a:gd name="T102" fmla="*/ 0 w 2824"/>
              <a:gd name="T103" fmla="*/ 71 h 1154"/>
              <a:gd name="T104" fmla="*/ 0 w 2824"/>
              <a:gd name="T105" fmla="*/ 0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24" h="1154">
                <a:moveTo>
                  <a:pt x="0" y="0"/>
                </a:moveTo>
                <a:lnTo>
                  <a:pt x="2477" y="0"/>
                </a:lnTo>
                <a:lnTo>
                  <a:pt x="2486" y="0"/>
                </a:lnTo>
                <a:cubicBezTo>
                  <a:pt x="2500" y="2"/>
                  <a:pt x="2536" y="5"/>
                  <a:pt x="2560" y="14"/>
                </a:cubicBezTo>
                <a:cubicBezTo>
                  <a:pt x="2584" y="23"/>
                  <a:pt x="2609" y="38"/>
                  <a:pt x="2631" y="56"/>
                </a:cubicBezTo>
                <a:cubicBezTo>
                  <a:pt x="2653" y="74"/>
                  <a:pt x="2674" y="95"/>
                  <a:pt x="2694" y="123"/>
                </a:cubicBezTo>
                <a:cubicBezTo>
                  <a:pt x="2714" y="151"/>
                  <a:pt x="2739" y="192"/>
                  <a:pt x="2754" y="224"/>
                </a:cubicBezTo>
                <a:cubicBezTo>
                  <a:pt x="2769" y="256"/>
                  <a:pt x="2777" y="286"/>
                  <a:pt x="2787" y="318"/>
                </a:cubicBezTo>
                <a:cubicBezTo>
                  <a:pt x="2797" y="350"/>
                  <a:pt x="2805" y="373"/>
                  <a:pt x="2811" y="416"/>
                </a:cubicBezTo>
                <a:cubicBezTo>
                  <a:pt x="2817" y="459"/>
                  <a:pt x="2824" y="528"/>
                  <a:pt x="2824" y="578"/>
                </a:cubicBezTo>
                <a:cubicBezTo>
                  <a:pt x="2824" y="628"/>
                  <a:pt x="2819" y="669"/>
                  <a:pt x="2812" y="714"/>
                </a:cubicBezTo>
                <a:cubicBezTo>
                  <a:pt x="2805" y="759"/>
                  <a:pt x="2796" y="809"/>
                  <a:pt x="2784" y="849"/>
                </a:cubicBezTo>
                <a:cubicBezTo>
                  <a:pt x="2772" y="889"/>
                  <a:pt x="2757" y="923"/>
                  <a:pt x="2742" y="954"/>
                </a:cubicBezTo>
                <a:cubicBezTo>
                  <a:pt x="2727" y="985"/>
                  <a:pt x="2711" y="1010"/>
                  <a:pt x="2693" y="1034"/>
                </a:cubicBezTo>
                <a:cubicBezTo>
                  <a:pt x="2675" y="1058"/>
                  <a:pt x="2655" y="1081"/>
                  <a:pt x="2637" y="1097"/>
                </a:cubicBezTo>
                <a:cubicBezTo>
                  <a:pt x="2619" y="1113"/>
                  <a:pt x="2602" y="1123"/>
                  <a:pt x="2585" y="1131"/>
                </a:cubicBezTo>
                <a:cubicBezTo>
                  <a:pt x="2568" y="1139"/>
                  <a:pt x="2550" y="1144"/>
                  <a:pt x="2534" y="1148"/>
                </a:cubicBezTo>
                <a:cubicBezTo>
                  <a:pt x="2518" y="1152"/>
                  <a:pt x="2493" y="1153"/>
                  <a:pt x="2486" y="1154"/>
                </a:cubicBezTo>
                <a:lnTo>
                  <a:pt x="2490" y="1154"/>
                </a:lnTo>
                <a:lnTo>
                  <a:pt x="0" y="1154"/>
                </a:lnTo>
                <a:lnTo>
                  <a:pt x="0" y="1065"/>
                </a:lnTo>
                <a:lnTo>
                  <a:pt x="12" y="1064"/>
                </a:lnTo>
                <a:lnTo>
                  <a:pt x="549" y="1064"/>
                </a:lnTo>
                <a:lnTo>
                  <a:pt x="900" y="1064"/>
                </a:lnTo>
                <a:cubicBezTo>
                  <a:pt x="998" y="1051"/>
                  <a:pt x="1063" y="1044"/>
                  <a:pt x="1140" y="984"/>
                </a:cubicBezTo>
                <a:cubicBezTo>
                  <a:pt x="1217" y="924"/>
                  <a:pt x="1360" y="769"/>
                  <a:pt x="1364" y="706"/>
                </a:cubicBezTo>
                <a:cubicBezTo>
                  <a:pt x="1368" y="643"/>
                  <a:pt x="1219" y="624"/>
                  <a:pt x="1167" y="605"/>
                </a:cubicBezTo>
                <a:lnTo>
                  <a:pt x="1054" y="591"/>
                </a:lnTo>
                <a:lnTo>
                  <a:pt x="1030" y="585"/>
                </a:lnTo>
                <a:cubicBezTo>
                  <a:pt x="1034" y="579"/>
                  <a:pt x="1043" y="560"/>
                  <a:pt x="1080" y="556"/>
                </a:cubicBezTo>
                <a:cubicBezTo>
                  <a:pt x="1117" y="552"/>
                  <a:pt x="1190" y="556"/>
                  <a:pt x="1252" y="560"/>
                </a:cubicBezTo>
                <a:cubicBezTo>
                  <a:pt x="1314" y="564"/>
                  <a:pt x="1387" y="566"/>
                  <a:pt x="1450" y="578"/>
                </a:cubicBezTo>
                <a:cubicBezTo>
                  <a:pt x="1513" y="590"/>
                  <a:pt x="1580" y="606"/>
                  <a:pt x="1632" y="632"/>
                </a:cubicBezTo>
                <a:cubicBezTo>
                  <a:pt x="1684" y="658"/>
                  <a:pt x="1715" y="691"/>
                  <a:pt x="1760" y="736"/>
                </a:cubicBezTo>
                <a:cubicBezTo>
                  <a:pt x="1805" y="781"/>
                  <a:pt x="1851" y="856"/>
                  <a:pt x="1900" y="902"/>
                </a:cubicBezTo>
                <a:cubicBezTo>
                  <a:pt x="1949" y="948"/>
                  <a:pt x="2011" y="987"/>
                  <a:pt x="2053" y="1014"/>
                </a:cubicBezTo>
                <a:cubicBezTo>
                  <a:pt x="2095" y="1041"/>
                  <a:pt x="2136" y="1056"/>
                  <a:pt x="2155" y="1064"/>
                </a:cubicBezTo>
                <a:lnTo>
                  <a:pt x="2167" y="1063"/>
                </a:lnTo>
                <a:lnTo>
                  <a:pt x="2485" y="1065"/>
                </a:lnTo>
                <a:lnTo>
                  <a:pt x="2493" y="1065"/>
                </a:lnTo>
                <a:cubicBezTo>
                  <a:pt x="2505" y="1063"/>
                  <a:pt x="2534" y="1064"/>
                  <a:pt x="2556" y="1052"/>
                </a:cubicBezTo>
                <a:cubicBezTo>
                  <a:pt x="2578" y="1040"/>
                  <a:pt x="2601" y="1018"/>
                  <a:pt x="2622" y="992"/>
                </a:cubicBezTo>
                <a:cubicBezTo>
                  <a:pt x="2643" y="966"/>
                  <a:pt x="2663" y="937"/>
                  <a:pt x="2680" y="893"/>
                </a:cubicBezTo>
                <a:cubicBezTo>
                  <a:pt x="2697" y="849"/>
                  <a:pt x="2716" y="782"/>
                  <a:pt x="2725" y="726"/>
                </a:cubicBezTo>
                <a:cubicBezTo>
                  <a:pt x="2734" y="670"/>
                  <a:pt x="2740" y="620"/>
                  <a:pt x="2737" y="554"/>
                </a:cubicBezTo>
                <a:cubicBezTo>
                  <a:pt x="2734" y="488"/>
                  <a:pt x="2722" y="391"/>
                  <a:pt x="2707" y="330"/>
                </a:cubicBezTo>
                <a:cubicBezTo>
                  <a:pt x="2692" y="269"/>
                  <a:pt x="2671" y="224"/>
                  <a:pt x="2647" y="185"/>
                </a:cubicBezTo>
                <a:cubicBezTo>
                  <a:pt x="2623" y="146"/>
                  <a:pt x="2591" y="115"/>
                  <a:pt x="2566" y="96"/>
                </a:cubicBezTo>
                <a:cubicBezTo>
                  <a:pt x="2541" y="77"/>
                  <a:pt x="2510" y="75"/>
                  <a:pt x="2497" y="71"/>
                </a:cubicBezTo>
                <a:lnTo>
                  <a:pt x="2490" y="71"/>
                </a:lnTo>
                <a:lnTo>
                  <a:pt x="43" y="71"/>
                </a:lnTo>
                <a:lnTo>
                  <a:pt x="0" y="71"/>
                </a:lnTo>
                <a:lnTo>
                  <a:pt x="0" y="0"/>
                </a:lnTo>
                <a:close/>
              </a:path>
            </a:pathLst>
          </a:custGeom>
          <a:solidFill>
            <a:srgbClr val="00CCFF"/>
          </a:solidFill>
          <a:ln w="6350" cap="flat" cmpd="sng">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endParaRPr lang="ja-JP" altLang="en-US"/>
          </a:p>
        </p:txBody>
      </p:sp>
      <p:sp>
        <p:nvSpPr>
          <p:cNvPr id="358420" name="Freeform 20"/>
          <p:cNvSpPr>
            <a:spLocks noChangeAspect="1"/>
          </p:cNvSpPr>
          <p:nvPr/>
        </p:nvSpPr>
        <p:spPr bwMode="auto">
          <a:xfrm>
            <a:off x="8012114" y="5278439"/>
            <a:ext cx="1279525" cy="369332"/>
          </a:xfrm>
          <a:custGeom>
            <a:avLst/>
            <a:gdLst>
              <a:gd name="T0" fmla="*/ 311 w 1146"/>
              <a:gd name="T1" fmla="*/ 0 h 485"/>
              <a:gd name="T2" fmla="*/ 366 w 1146"/>
              <a:gd name="T3" fmla="*/ 2 h 485"/>
              <a:gd name="T4" fmla="*/ 456 w 1146"/>
              <a:gd name="T5" fmla="*/ 6 h 485"/>
              <a:gd name="T6" fmla="*/ 554 w 1146"/>
              <a:gd name="T7" fmla="*/ 15 h 485"/>
              <a:gd name="T8" fmla="*/ 666 w 1146"/>
              <a:gd name="T9" fmla="*/ 29 h 485"/>
              <a:gd name="T10" fmla="*/ 789 w 1146"/>
              <a:gd name="T11" fmla="*/ 60 h 485"/>
              <a:gd name="T12" fmla="*/ 894 w 1146"/>
              <a:gd name="T13" fmla="*/ 125 h 485"/>
              <a:gd name="T14" fmla="*/ 975 w 1146"/>
              <a:gd name="T15" fmla="*/ 212 h 485"/>
              <a:gd name="T16" fmla="*/ 1053 w 1146"/>
              <a:gd name="T17" fmla="*/ 311 h 485"/>
              <a:gd name="T18" fmla="*/ 1130 w 1146"/>
              <a:gd name="T19" fmla="*/ 411 h 485"/>
              <a:gd name="T20" fmla="*/ 1136 w 1146"/>
              <a:gd name="T21" fmla="*/ 420 h 485"/>
              <a:gd name="T22" fmla="*/ 1145 w 1146"/>
              <a:gd name="T23" fmla="*/ 441 h 485"/>
              <a:gd name="T24" fmla="*/ 1143 w 1146"/>
              <a:gd name="T25" fmla="*/ 452 h 485"/>
              <a:gd name="T26" fmla="*/ 1128 w 1146"/>
              <a:gd name="T27" fmla="*/ 459 h 485"/>
              <a:gd name="T28" fmla="*/ 876 w 1146"/>
              <a:gd name="T29" fmla="*/ 482 h 485"/>
              <a:gd name="T30" fmla="*/ 500 w 1146"/>
              <a:gd name="T31" fmla="*/ 477 h 485"/>
              <a:gd name="T32" fmla="*/ 194 w 1146"/>
              <a:gd name="T33" fmla="*/ 473 h 485"/>
              <a:gd name="T34" fmla="*/ 0 w 1146"/>
              <a:gd name="T35" fmla="*/ 473 h 485"/>
              <a:gd name="T36" fmla="*/ 87 w 1146"/>
              <a:gd name="T37" fmla="*/ 464 h 485"/>
              <a:gd name="T38" fmla="*/ 215 w 1146"/>
              <a:gd name="T39" fmla="*/ 417 h 485"/>
              <a:gd name="T40" fmla="*/ 312 w 1146"/>
              <a:gd name="T41" fmla="*/ 342 h 485"/>
              <a:gd name="T42" fmla="*/ 366 w 1146"/>
              <a:gd name="T43" fmla="*/ 258 h 485"/>
              <a:gd name="T44" fmla="*/ 383 w 1146"/>
              <a:gd name="T45" fmla="*/ 156 h 485"/>
              <a:gd name="T46" fmla="*/ 348 w 1146"/>
              <a:gd name="T47" fmla="*/ 39 h 485"/>
              <a:gd name="T48" fmla="*/ 311 w 1146"/>
              <a:gd name="T49"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6" h="485">
                <a:moveTo>
                  <a:pt x="311" y="0"/>
                </a:moveTo>
                <a:lnTo>
                  <a:pt x="366" y="2"/>
                </a:lnTo>
                <a:cubicBezTo>
                  <a:pt x="390" y="3"/>
                  <a:pt x="425" y="4"/>
                  <a:pt x="456" y="6"/>
                </a:cubicBezTo>
                <a:cubicBezTo>
                  <a:pt x="487" y="8"/>
                  <a:pt x="519" y="11"/>
                  <a:pt x="554" y="15"/>
                </a:cubicBezTo>
                <a:cubicBezTo>
                  <a:pt x="589" y="19"/>
                  <a:pt x="627" y="22"/>
                  <a:pt x="666" y="29"/>
                </a:cubicBezTo>
                <a:cubicBezTo>
                  <a:pt x="705" y="36"/>
                  <a:pt x="751" y="44"/>
                  <a:pt x="789" y="60"/>
                </a:cubicBezTo>
                <a:cubicBezTo>
                  <a:pt x="827" y="76"/>
                  <a:pt x="863" y="100"/>
                  <a:pt x="894" y="125"/>
                </a:cubicBezTo>
                <a:cubicBezTo>
                  <a:pt x="925" y="150"/>
                  <a:pt x="948" y="181"/>
                  <a:pt x="975" y="212"/>
                </a:cubicBezTo>
                <a:cubicBezTo>
                  <a:pt x="1002" y="243"/>
                  <a:pt x="1027" y="278"/>
                  <a:pt x="1053" y="311"/>
                </a:cubicBezTo>
                <a:cubicBezTo>
                  <a:pt x="1079" y="344"/>
                  <a:pt x="1116" y="393"/>
                  <a:pt x="1130" y="411"/>
                </a:cubicBezTo>
                <a:lnTo>
                  <a:pt x="1136" y="420"/>
                </a:lnTo>
                <a:cubicBezTo>
                  <a:pt x="1139" y="425"/>
                  <a:pt x="1144" y="436"/>
                  <a:pt x="1145" y="441"/>
                </a:cubicBezTo>
                <a:cubicBezTo>
                  <a:pt x="1146" y="446"/>
                  <a:pt x="1146" y="449"/>
                  <a:pt x="1143" y="452"/>
                </a:cubicBezTo>
                <a:lnTo>
                  <a:pt x="1128" y="459"/>
                </a:lnTo>
                <a:cubicBezTo>
                  <a:pt x="1084" y="464"/>
                  <a:pt x="981" y="479"/>
                  <a:pt x="876" y="482"/>
                </a:cubicBezTo>
                <a:cubicBezTo>
                  <a:pt x="771" y="485"/>
                  <a:pt x="614" y="479"/>
                  <a:pt x="500" y="477"/>
                </a:cubicBezTo>
                <a:lnTo>
                  <a:pt x="194" y="473"/>
                </a:lnTo>
                <a:lnTo>
                  <a:pt x="0" y="473"/>
                </a:lnTo>
                <a:lnTo>
                  <a:pt x="87" y="464"/>
                </a:lnTo>
                <a:cubicBezTo>
                  <a:pt x="123" y="455"/>
                  <a:pt x="178" y="437"/>
                  <a:pt x="215" y="417"/>
                </a:cubicBezTo>
                <a:cubicBezTo>
                  <a:pt x="252" y="397"/>
                  <a:pt x="287" y="369"/>
                  <a:pt x="312" y="342"/>
                </a:cubicBezTo>
                <a:cubicBezTo>
                  <a:pt x="337" y="315"/>
                  <a:pt x="354" y="289"/>
                  <a:pt x="366" y="258"/>
                </a:cubicBezTo>
                <a:cubicBezTo>
                  <a:pt x="378" y="227"/>
                  <a:pt x="386" y="192"/>
                  <a:pt x="383" y="156"/>
                </a:cubicBezTo>
                <a:cubicBezTo>
                  <a:pt x="380" y="120"/>
                  <a:pt x="360" y="65"/>
                  <a:pt x="348" y="39"/>
                </a:cubicBezTo>
                <a:cubicBezTo>
                  <a:pt x="336" y="13"/>
                  <a:pt x="319" y="8"/>
                  <a:pt x="311" y="0"/>
                </a:cubicBezTo>
                <a:close/>
              </a:path>
            </a:pathLst>
          </a:custGeom>
          <a:gradFill rotWithShape="0">
            <a:gsLst>
              <a:gs pos="0">
                <a:srgbClr val="FFCC66"/>
              </a:gs>
              <a:gs pos="100000">
                <a:srgbClr val="FFFF00"/>
              </a:gs>
            </a:gsLst>
            <a:path path="rect">
              <a:fillToRect l="50000" t="50000" r="50000" b="50000"/>
            </a:path>
          </a:gradFill>
          <a:ln w="12700" cap="flat" cmpd="sng">
            <a:solidFill>
              <a:srgbClr val="FF990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endParaRPr lang="ja-JP" altLang="en-US"/>
          </a:p>
        </p:txBody>
      </p:sp>
      <p:sp>
        <p:nvSpPr>
          <p:cNvPr id="358421" name="Freeform 21"/>
          <p:cNvSpPr>
            <a:spLocks noChangeAspect="1"/>
          </p:cNvSpPr>
          <p:nvPr/>
        </p:nvSpPr>
        <p:spPr bwMode="auto">
          <a:xfrm>
            <a:off x="7104064" y="1163638"/>
            <a:ext cx="3152775" cy="369332"/>
          </a:xfrm>
          <a:custGeom>
            <a:avLst/>
            <a:gdLst>
              <a:gd name="T0" fmla="*/ 0 w 1986"/>
              <a:gd name="T1" fmla="*/ 0 h 719"/>
              <a:gd name="T2" fmla="*/ 1742 w 1986"/>
              <a:gd name="T3" fmla="*/ 0 h 719"/>
              <a:gd name="T4" fmla="*/ 1748 w 1986"/>
              <a:gd name="T5" fmla="*/ 0 h 719"/>
              <a:gd name="T6" fmla="*/ 1800 w 1986"/>
              <a:gd name="T7" fmla="*/ 9 h 719"/>
              <a:gd name="T8" fmla="*/ 1850 w 1986"/>
              <a:gd name="T9" fmla="*/ 35 h 719"/>
              <a:gd name="T10" fmla="*/ 1895 w 1986"/>
              <a:gd name="T11" fmla="*/ 77 h 719"/>
              <a:gd name="T12" fmla="*/ 1937 w 1986"/>
              <a:gd name="T13" fmla="*/ 140 h 719"/>
              <a:gd name="T14" fmla="*/ 1960 w 1986"/>
              <a:gd name="T15" fmla="*/ 198 h 719"/>
              <a:gd name="T16" fmla="*/ 1977 w 1986"/>
              <a:gd name="T17" fmla="*/ 259 h 719"/>
              <a:gd name="T18" fmla="*/ 1986 w 1986"/>
              <a:gd name="T19" fmla="*/ 360 h 719"/>
              <a:gd name="T20" fmla="*/ 1978 w 1986"/>
              <a:gd name="T21" fmla="*/ 445 h 719"/>
              <a:gd name="T22" fmla="*/ 1958 w 1986"/>
              <a:gd name="T23" fmla="*/ 529 h 719"/>
              <a:gd name="T24" fmla="*/ 1928 w 1986"/>
              <a:gd name="T25" fmla="*/ 594 h 719"/>
              <a:gd name="T26" fmla="*/ 1894 w 1986"/>
              <a:gd name="T27" fmla="*/ 644 h 719"/>
              <a:gd name="T28" fmla="*/ 1854 w 1986"/>
              <a:gd name="T29" fmla="*/ 683 h 719"/>
              <a:gd name="T30" fmla="*/ 1818 w 1986"/>
              <a:gd name="T31" fmla="*/ 705 h 719"/>
              <a:gd name="T32" fmla="*/ 1782 w 1986"/>
              <a:gd name="T33" fmla="*/ 715 h 719"/>
              <a:gd name="T34" fmla="*/ 1748 w 1986"/>
              <a:gd name="T35" fmla="*/ 719 h 719"/>
              <a:gd name="T36" fmla="*/ 1751 w 1986"/>
              <a:gd name="T37" fmla="*/ 719 h 719"/>
              <a:gd name="T38" fmla="*/ 0 w 1986"/>
              <a:gd name="T39" fmla="*/ 719 h 719"/>
              <a:gd name="T40" fmla="*/ 0 w 1986"/>
              <a:gd name="T41" fmla="*/ 664 h 719"/>
              <a:gd name="T42" fmla="*/ 8 w 1986"/>
              <a:gd name="T43" fmla="*/ 663 h 719"/>
              <a:gd name="T44" fmla="*/ 212 w 1986"/>
              <a:gd name="T45" fmla="*/ 664 h 719"/>
              <a:gd name="T46" fmla="*/ 309 w 1986"/>
              <a:gd name="T47" fmla="*/ 615 h 719"/>
              <a:gd name="T48" fmla="*/ 436 w 1986"/>
              <a:gd name="T49" fmla="*/ 456 h 719"/>
              <a:gd name="T50" fmla="*/ 592 w 1986"/>
              <a:gd name="T51" fmla="*/ 310 h 719"/>
              <a:gd name="T52" fmla="*/ 852 w 1986"/>
              <a:gd name="T53" fmla="*/ 222 h 719"/>
              <a:gd name="T54" fmla="*/ 1118 w 1986"/>
              <a:gd name="T55" fmla="*/ 236 h 719"/>
              <a:gd name="T56" fmla="*/ 1290 w 1986"/>
              <a:gd name="T57" fmla="*/ 312 h 719"/>
              <a:gd name="T58" fmla="*/ 1396 w 1986"/>
              <a:gd name="T59" fmla="*/ 424 h 719"/>
              <a:gd name="T60" fmla="*/ 1465 w 1986"/>
              <a:gd name="T61" fmla="*/ 540 h 719"/>
              <a:gd name="T62" fmla="*/ 1530 w 1986"/>
              <a:gd name="T63" fmla="*/ 619 h 719"/>
              <a:gd name="T64" fmla="*/ 1615 w 1986"/>
              <a:gd name="T65" fmla="*/ 664 h 719"/>
              <a:gd name="T66" fmla="*/ 1748 w 1986"/>
              <a:gd name="T67" fmla="*/ 664 h 719"/>
              <a:gd name="T68" fmla="*/ 1753 w 1986"/>
              <a:gd name="T69" fmla="*/ 664 h 719"/>
              <a:gd name="T70" fmla="*/ 1798 w 1986"/>
              <a:gd name="T71" fmla="*/ 655 h 719"/>
              <a:gd name="T72" fmla="*/ 1844 w 1986"/>
              <a:gd name="T73" fmla="*/ 618 h 719"/>
              <a:gd name="T74" fmla="*/ 1885 w 1986"/>
              <a:gd name="T75" fmla="*/ 556 h 719"/>
              <a:gd name="T76" fmla="*/ 1916 w 1986"/>
              <a:gd name="T77" fmla="*/ 452 h 719"/>
              <a:gd name="T78" fmla="*/ 1925 w 1986"/>
              <a:gd name="T79" fmla="*/ 345 h 719"/>
              <a:gd name="T80" fmla="*/ 1904 w 1986"/>
              <a:gd name="T81" fmla="*/ 206 h 719"/>
              <a:gd name="T82" fmla="*/ 1862 w 1986"/>
              <a:gd name="T83" fmla="*/ 115 h 719"/>
              <a:gd name="T84" fmla="*/ 1805 w 1986"/>
              <a:gd name="T85" fmla="*/ 60 h 719"/>
              <a:gd name="T86" fmla="*/ 1756 w 1986"/>
              <a:gd name="T87" fmla="*/ 44 h 719"/>
              <a:gd name="T88" fmla="*/ 1751 w 1986"/>
              <a:gd name="T89" fmla="*/ 44 h 719"/>
              <a:gd name="T90" fmla="*/ 30 w 1986"/>
              <a:gd name="T91" fmla="*/ 44 h 719"/>
              <a:gd name="T92" fmla="*/ 0 w 1986"/>
              <a:gd name="T93" fmla="*/ 44 h 719"/>
              <a:gd name="T94" fmla="*/ 0 w 1986"/>
              <a:gd name="T95"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86" h="719">
                <a:moveTo>
                  <a:pt x="0" y="0"/>
                </a:moveTo>
                <a:lnTo>
                  <a:pt x="1742" y="0"/>
                </a:lnTo>
                <a:lnTo>
                  <a:pt x="1748" y="0"/>
                </a:lnTo>
                <a:cubicBezTo>
                  <a:pt x="1758" y="1"/>
                  <a:pt x="1783" y="3"/>
                  <a:pt x="1800" y="9"/>
                </a:cubicBezTo>
                <a:cubicBezTo>
                  <a:pt x="1817" y="14"/>
                  <a:pt x="1835" y="24"/>
                  <a:pt x="1850" y="35"/>
                </a:cubicBezTo>
                <a:cubicBezTo>
                  <a:pt x="1866" y="46"/>
                  <a:pt x="1881" y="59"/>
                  <a:pt x="1895" y="77"/>
                </a:cubicBezTo>
                <a:cubicBezTo>
                  <a:pt x="1909" y="94"/>
                  <a:pt x="1926" y="120"/>
                  <a:pt x="1937" y="140"/>
                </a:cubicBezTo>
                <a:cubicBezTo>
                  <a:pt x="1947" y="160"/>
                  <a:pt x="1953" y="178"/>
                  <a:pt x="1960" y="198"/>
                </a:cubicBezTo>
                <a:cubicBezTo>
                  <a:pt x="1967" y="218"/>
                  <a:pt x="1973" y="232"/>
                  <a:pt x="1977" y="259"/>
                </a:cubicBezTo>
                <a:cubicBezTo>
                  <a:pt x="1981" y="286"/>
                  <a:pt x="1986" y="329"/>
                  <a:pt x="1986" y="360"/>
                </a:cubicBezTo>
                <a:cubicBezTo>
                  <a:pt x="1986" y="391"/>
                  <a:pt x="1982" y="417"/>
                  <a:pt x="1978" y="445"/>
                </a:cubicBezTo>
                <a:cubicBezTo>
                  <a:pt x="1973" y="473"/>
                  <a:pt x="1966" y="504"/>
                  <a:pt x="1958" y="529"/>
                </a:cubicBezTo>
                <a:cubicBezTo>
                  <a:pt x="1949" y="554"/>
                  <a:pt x="1939" y="575"/>
                  <a:pt x="1928" y="594"/>
                </a:cubicBezTo>
                <a:cubicBezTo>
                  <a:pt x="1918" y="614"/>
                  <a:pt x="1907" y="629"/>
                  <a:pt x="1894" y="644"/>
                </a:cubicBezTo>
                <a:cubicBezTo>
                  <a:pt x="1881" y="659"/>
                  <a:pt x="1867" y="674"/>
                  <a:pt x="1854" y="683"/>
                </a:cubicBezTo>
                <a:cubicBezTo>
                  <a:pt x="1842" y="693"/>
                  <a:pt x="1830" y="700"/>
                  <a:pt x="1818" y="705"/>
                </a:cubicBezTo>
                <a:cubicBezTo>
                  <a:pt x="1806" y="710"/>
                  <a:pt x="1793" y="713"/>
                  <a:pt x="1782" y="715"/>
                </a:cubicBezTo>
                <a:cubicBezTo>
                  <a:pt x="1771" y="718"/>
                  <a:pt x="1753" y="718"/>
                  <a:pt x="1748" y="719"/>
                </a:cubicBezTo>
                <a:lnTo>
                  <a:pt x="1751" y="719"/>
                </a:lnTo>
                <a:lnTo>
                  <a:pt x="0" y="719"/>
                </a:lnTo>
                <a:lnTo>
                  <a:pt x="0" y="664"/>
                </a:lnTo>
                <a:lnTo>
                  <a:pt x="8" y="663"/>
                </a:lnTo>
                <a:lnTo>
                  <a:pt x="212" y="664"/>
                </a:lnTo>
                <a:cubicBezTo>
                  <a:pt x="262" y="656"/>
                  <a:pt x="272" y="650"/>
                  <a:pt x="309" y="615"/>
                </a:cubicBezTo>
                <a:cubicBezTo>
                  <a:pt x="346" y="580"/>
                  <a:pt x="389" y="507"/>
                  <a:pt x="436" y="456"/>
                </a:cubicBezTo>
                <a:cubicBezTo>
                  <a:pt x="483" y="405"/>
                  <a:pt x="523" y="349"/>
                  <a:pt x="592" y="310"/>
                </a:cubicBezTo>
                <a:cubicBezTo>
                  <a:pt x="661" y="271"/>
                  <a:pt x="764" y="234"/>
                  <a:pt x="852" y="222"/>
                </a:cubicBezTo>
                <a:cubicBezTo>
                  <a:pt x="940" y="210"/>
                  <a:pt x="1045" y="221"/>
                  <a:pt x="1118" y="236"/>
                </a:cubicBezTo>
                <a:cubicBezTo>
                  <a:pt x="1191" y="251"/>
                  <a:pt x="1244" y="281"/>
                  <a:pt x="1290" y="312"/>
                </a:cubicBezTo>
                <a:cubicBezTo>
                  <a:pt x="1336" y="343"/>
                  <a:pt x="1367" y="386"/>
                  <a:pt x="1396" y="424"/>
                </a:cubicBezTo>
                <a:cubicBezTo>
                  <a:pt x="1425" y="462"/>
                  <a:pt x="1443" y="508"/>
                  <a:pt x="1465" y="540"/>
                </a:cubicBezTo>
                <a:cubicBezTo>
                  <a:pt x="1487" y="572"/>
                  <a:pt x="1505" y="599"/>
                  <a:pt x="1530" y="619"/>
                </a:cubicBezTo>
                <a:cubicBezTo>
                  <a:pt x="1554" y="640"/>
                  <a:pt x="1578" y="656"/>
                  <a:pt x="1615" y="664"/>
                </a:cubicBezTo>
                <a:lnTo>
                  <a:pt x="1748" y="664"/>
                </a:lnTo>
                <a:lnTo>
                  <a:pt x="1753" y="664"/>
                </a:lnTo>
                <a:cubicBezTo>
                  <a:pt x="1762" y="662"/>
                  <a:pt x="1782" y="663"/>
                  <a:pt x="1798" y="655"/>
                </a:cubicBezTo>
                <a:cubicBezTo>
                  <a:pt x="1813" y="648"/>
                  <a:pt x="1829" y="634"/>
                  <a:pt x="1844" y="618"/>
                </a:cubicBezTo>
                <a:cubicBezTo>
                  <a:pt x="1859" y="602"/>
                  <a:pt x="1873" y="584"/>
                  <a:pt x="1885" y="556"/>
                </a:cubicBezTo>
                <a:cubicBezTo>
                  <a:pt x="1897" y="529"/>
                  <a:pt x="1910" y="487"/>
                  <a:pt x="1916" y="452"/>
                </a:cubicBezTo>
                <a:cubicBezTo>
                  <a:pt x="1923" y="417"/>
                  <a:pt x="1927" y="386"/>
                  <a:pt x="1925" y="345"/>
                </a:cubicBezTo>
                <a:cubicBezTo>
                  <a:pt x="1923" y="304"/>
                  <a:pt x="1914" y="244"/>
                  <a:pt x="1904" y="206"/>
                </a:cubicBezTo>
                <a:cubicBezTo>
                  <a:pt x="1893" y="168"/>
                  <a:pt x="1878" y="140"/>
                  <a:pt x="1862" y="115"/>
                </a:cubicBezTo>
                <a:cubicBezTo>
                  <a:pt x="1845" y="91"/>
                  <a:pt x="1822" y="72"/>
                  <a:pt x="1805" y="60"/>
                </a:cubicBezTo>
                <a:cubicBezTo>
                  <a:pt x="1787" y="48"/>
                  <a:pt x="1765" y="47"/>
                  <a:pt x="1756" y="44"/>
                </a:cubicBezTo>
                <a:lnTo>
                  <a:pt x="1751" y="44"/>
                </a:lnTo>
                <a:lnTo>
                  <a:pt x="30" y="44"/>
                </a:lnTo>
                <a:lnTo>
                  <a:pt x="0" y="44"/>
                </a:lnTo>
                <a:lnTo>
                  <a:pt x="0" y="0"/>
                </a:lnTo>
                <a:close/>
              </a:path>
            </a:pathLst>
          </a:custGeom>
          <a:solidFill>
            <a:srgbClr val="00CCFF"/>
          </a:solidFill>
          <a:ln w="6350" cap="flat" cmpd="sng">
            <a:solidFill>
              <a:srgbClr val="00008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endParaRPr lang="ja-JP" altLang="en-US"/>
          </a:p>
        </p:txBody>
      </p:sp>
      <p:sp>
        <p:nvSpPr>
          <p:cNvPr id="358422" name="Freeform 22"/>
          <p:cNvSpPr>
            <a:spLocks noChangeAspect="1"/>
          </p:cNvSpPr>
          <p:nvPr/>
        </p:nvSpPr>
        <p:spPr bwMode="auto">
          <a:xfrm>
            <a:off x="7767638" y="1535114"/>
            <a:ext cx="1662112" cy="369332"/>
          </a:xfrm>
          <a:custGeom>
            <a:avLst/>
            <a:gdLst>
              <a:gd name="T0" fmla="*/ 151 w 1047"/>
              <a:gd name="T1" fmla="*/ 144 h 390"/>
              <a:gd name="T2" fmla="*/ 341 w 1047"/>
              <a:gd name="T3" fmla="*/ 32 h 390"/>
              <a:gd name="T4" fmla="*/ 589 w 1047"/>
              <a:gd name="T5" fmla="*/ 2 h 390"/>
              <a:gd name="T6" fmla="*/ 781 w 1047"/>
              <a:gd name="T7" fmla="*/ 46 h 390"/>
              <a:gd name="T8" fmla="*/ 899 w 1047"/>
              <a:gd name="T9" fmla="*/ 126 h 390"/>
              <a:gd name="T10" fmla="*/ 986 w 1047"/>
              <a:gd name="T11" fmla="*/ 230 h 390"/>
              <a:gd name="T12" fmla="*/ 1040 w 1047"/>
              <a:gd name="T13" fmla="*/ 333 h 390"/>
              <a:gd name="T14" fmla="*/ 1042 w 1047"/>
              <a:gd name="T15" fmla="*/ 345 h 390"/>
              <a:gd name="T16" fmla="*/ 1047 w 1047"/>
              <a:gd name="T17" fmla="*/ 373 h 390"/>
              <a:gd name="T18" fmla="*/ 1039 w 1047"/>
              <a:gd name="T19" fmla="*/ 383 h 390"/>
              <a:gd name="T20" fmla="*/ 1021 w 1047"/>
              <a:gd name="T21" fmla="*/ 389 h 390"/>
              <a:gd name="T22" fmla="*/ 833 w 1047"/>
              <a:gd name="T23" fmla="*/ 389 h 390"/>
              <a:gd name="T24" fmla="*/ 526 w 1047"/>
              <a:gd name="T25" fmla="*/ 388 h 390"/>
              <a:gd name="T26" fmla="*/ 291 w 1047"/>
              <a:gd name="T27" fmla="*/ 388 h 390"/>
              <a:gd name="T28" fmla="*/ 18 w 1047"/>
              <a:gd name="T29" fmla="*/ 386 h 390"/>
              <a:gd name="T30" fmla="*/ 11 w 1047"/>
              <a:gd name="T31" fmla="*/ 384 h 390"/>
              <a:gd name="T32" fmla="*/ 2 w 1047"/>
              <a:gd name="T33" fmla="*/ 371 h 390"/>
              <a:gd name="T34" fmla="*/ 1 w 1047"/>
              <a:gd name="T35" fmla="*/ 355 h 390"/>
              <a:gd name="T36" fmla="*/ 2 w 1047"/>
              <a:gd name="T37" fmla="*/ 345 h 390"/>
              <a:gd name="T38" fmla="*/ 59 w 1047"/>
              <a:gd name="T39" fmla="*/ 248 h 390"/>
              <a:gd name="T40" fmla="*/ 151 w 1047"/>
              <a:gd name="T41" fmla="*/ 144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7" h="390">
                <a:moveTo>
                  <a:pt x="151" y="144"/>
                </a:moveTo>
                <a:cubicBezTo>
                  <a:pt x="198" y="108"/>
                  <a:pt x="268" y="56"/>
                  <a:pt x="341" y="32"/>
                </a:cubicBezTo>
                <a:cubicBezTo>
                  <a:pt x="414" y="8"/>
                  <a:pt x="516" y="0"/>
                  <a:pt x="589" y="2"/>
                </a:cubicBezTo>
                <a:cubicBezTo>
                  <a:pt x="662" y="4"/>
                  <a:pt x="729" y="25"/>
                  <a:pt x="781" y="46"/>
                </a:cubicBezTo>
                <a:cubicBezTo>
                  <a:pt x="833" y="67"/>
                  <a:pt x="865" y="95"/>
                  <a:pt x="899" y="126"/>
                </a:cubicBezTo>
                <a:cubicBezTo>
                  <a:pt x="933" y="157"/>
                  <a:pt x="963" y="196"/>
                  <a:pt x="986" y="230"/>
                </a:cubicBezTo>
                <a:cubicBezTo>
                  <a:pt x="1009" y="264"/>
                  <a:pt x="1031" y="314"/>
                  <a:pt x="1040" y="333"/>
                </a:cubicBezTo>
                <a:lnTo>
                  <a:pt x="1042" y="345"/>
                </a:lnTo>
                <a:cubicBezTo>
                  <a:pt x="1043" y="352"/>
                  <a:pt x="1047" y="367"/>
                  <a:pt x="1047" y="373"/>
                </a:cubicBezTo>
                <a:cubicBezTo>
                  <a:pt x="1047" y="379"/>
                  <a:pt x="1043" y="380"/>
                  <a:pt x="1039" y="383"/>
                </a:cubicBezTo>
                <a:lnTo>
                  <a:pt x="1021" y="389"/>
                </a:lnTo>
                <a:cubicBezTo>
                  <a:pt x="987" y="390"/>
                  <a:pt x="915" y="389"/>
                  <a:pt x="833" y="389"/>
                </a:cubicBezTo>
                <a:cubicBezTo>
                  <a:pt x="751" y="389"/>
                  <a:pt x="616" y="388"/>
                  <a:pt x="526" y="388"/>
                </a:cubicBezTo>
                <a:cubicBezTo>
                  <a:pt x="436" y="388"/>
                  <a:pt x="376" y="388"/>
                  <a:pt x="291" y="388"/>
                </a:cubicBezTo>
                <a:lnTo>
                  <a:pt x="18" y="386"/>
                </a:lnTo>
                <a:lnTo>
                  <a:pt x="11" y="384"/>
                </a:lnTo>
                <a:cubicBezTo>
                  <a:pt x="9" y="381"/>
                  <a:pt x="4" y="376"/>
                  <a:pt x="2" y="371"/>
                </a:cubicBezTo>
                <a:cubicBezTo>
                  <a:pt x="0" y="367"/>
                  <a:pt x="1" y="360"/>
                  <a:pt x="1" y="355"/>
                </a:cubicBezTo>
                <a:lnTo>
                  <a:pt x="2" y="345"/>
                </a:lnTo>
                <a:cubicBezTo>
                  <a:pt x="12" y="327"/>
                  <a:pt x="34" y="281"/>
                  <a:pt x="59" y="248"/>
                </a:cubicBezTo>
                <a:cubicBezTo>
                  <a:pt x="84" y="215"/>
                  <a:pt x="111" y="178"/>
                  <a:pt x="151" y="144"/>
                </a:cubicBezTo>
                <a:close/>
              </a:path>
            </a:pathLst>
          </a:custGeom>
          <a:gradFill rotWithShape="0">
            <a:gsLst>
              <a:gs pos="0">
                <a:srgbClr val="FFCC66"/>
              </a:gs>
              <a:gs pos="100000">
                <a:srgbClr val="FFFF00"/>
              </a:gs>
            </a:gsLst>
            <a:path path="rect">
              <a:fillToRect l="50000" t="50000" r="50000" b="50000"/>
            </a:path>
          </a:gradFill>
          <a:ln w="12700" cap="flat" cmpd="sng">
            <a:solidFill>
              <a:srgbClr val="FF990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endParaRPr lang="ja-JP" altLang="en-US"/>
          </a:p>
        </p:txBody>
      </p:sp>
      <p:sp>
        <p:nvSpPr>
          <p:cNvPr id="358423" name="Freeform 23"/>
          <p:cNvSpPr>
            <a:spLocks noChangeAspect="1"/>
          </p:cNvSpPr>
          <p:nvPr/>
        </p:nvSpPr>
        <p:spPr bwMode="auto">
          <a:xfrm>
            <a:off x="7751764" y="1595439"/>
            <a:ext cx="587375" cy="536575"/>
          </a:xfrm>
          <a:custGeom>
            <a:avLst/>
            <a:gdLst>
              <a:gd name="T0" fmla="*/ 244 w 370"/>
              <a:gd name="T1" fmla="*/ 117 h 338"/>
              <a:gd name="T2" fmla="*/ 355 w 370"/>
              <a:gd name="T3" fmla="*/ 61 h 338"/>
              <a:gd name="T4" fmla="*/ 333 w 370"/>
              <a:gd name="T5" fmla="*/ 47 h 338"/>
              <a:gd name="T6" fmla="*/ 325 w 370"/>
              <a:gd name="T7" fmla="*/ 7 h 338"/>
              <a:gd name="T8" fmla="*/ 263 w 370"/>
              <a:gd name="T9" fmla="*/ 11 h 338"/>
              <a:gd name="T10" fmla="*/ 171 w 370"/>
              <a:gd name="T11" fmla="*/ 72 h 338"/>
              <a:gd name="T12" fmla="*/ 102 w 370"/>
              <a:gd name="T13" fmla="*/ 123 h 338"/>
              <a:gd name="T14" fmla="*/ 53 w 370"/>
              <a:gd name="T15" fmla="*/ 179 h 338"/>
              <a:gd name="T16" fmla="*/ 21 w 370"/>
              <a:gd name="T17" fmla="*/ 237 h 338"/>
              <a:gd name="T18" fmla="*/ 1 w 370"/>
              <a:gd name="T19" fmla="*/ 301 h 338"/>
              <a:gd name="T20" fmla="*/ 13 w 370"/>
              <a:gd name="T21" fmla="*/ 331 h 338"/>
              <a:gd name="T22" fmla="*/ 59 w 370"/>
              <a:gd name="T23" fmla="*/ 327 h 338"/>
              <a:gd name="T24" fmla="*/ 113 w 370"/>
              <a:gd name="T25" fmla="*/ 263 h 338"/>
              <a:gd name="T26" fmla="*/ 95 w 370"/>
              <a:gd name="T27" fmla="*/ 251 h 338"/>
              <a:gd name="T28" fmla="*/ 157 w 370"/>
              <a:gd name="T29" fmla="*/ 227 h 338"/>
              <a:gd name="T30" fmla="*/ 179 w 370"/>
              <a:gd name="T31" fmla="*/ 181 h 338"/>
              <a:gd name="T32" fmla="*/ 153 w 370"/>
              <a:gd name="T33" fmla="*/ 179 h 338"/>
              <a:gd name="T34" fmla="*/ 181 w 370"/>
              <a:gd name="T35" fmla="*/ 175 h 338"/>
              <a:gd name="T36" fmla="*/ 217 w 370"/>
              <a:gd name="T37" fmla="*/ 157 h 338"/>
              <a:gd name="T38" fmla="*/ 244 w 370"/>
              <a:gd name="T39" fmla="*/ 11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0" h="338">
                <a:moveTo>
                  <a:pt x="244" y="117"/>
                </a:moveTo>
                <a:cubicBezTo>
                  <a:pt x="267" y="101"/>
                  <a:pt x="340" y="73"/>
                  <a:pt x="355" y="61"/>
                </a:cubicBezTo>
                <a:cubicBezTo>
                  <a:pt x="370" y="49"/>
                  <a:pt x="338" y="56"/>
                  <a:pt x="333" y="47"/>
                </a:cubicBezTo>
                <a:cubicBezTo>
                  <a:pt x="328" y="38"/>
                  <a:pt x="337" y="13"/>
                  <a:pt x="325" y="7"/>
                </a:cubicBezTo>
                <a:cubicBezTo>
                  <a:pt x="313" y="1"/>
                  <a:pt x="289" y="0"/>
                  <a:pt x="263" y="11"/>
                </a:cubicBezTo>
                <a:cubicBezTo>
                  <a:pt x="237" y="22"/>
                  <a:pt x="198" y="53"/>
                  <a:pt x="171" y="72"/>
                </a:cubicBezTo>
                <a:cubicBezTo>
                  <a:pt x="144" y="91"/>
                  <a:pt x="123" y="105"/>
                  <a:pt x="102" y="123"/>
                </a:cubicBezTo>
                <a:cubicBezTo>
                  <a:pt x="82" y="141"/>
                  <a:pt x="66" y="160"/>
                  <a:pt x="53" y="179"/>
                </a:cubicBezTo>
                <a:cubicBezTo>
                  <a:pt x="39" y="199"/>
                  <a:pt x="30" y="217"/>
                  <a:pt x="21" y="237"/>
                </a:cubicBezTo>
                <a:cubicBezTo>
                  <a:pt x="12" y="257"/>
                  <a:pt x="2" y="285"/>
                  <a:pt x="1" y="301"/>
                </a:cubicBezTo>
                <a:cubicBezTo>
                  <a:pt x="0" y="317"/>
                  <a:pt x="3" y="327"/>
                  <a:pt x="13" y="331"/>
                </a:cubicBezTo>
                <a:cubicBezTo>
                  <a:pt x="23" y="335"/>
                  <a:pt x="42" y="338"/>
                  <a:pt x="59" y="327"/>
                </a:cubicBezTo>
                <a:cubicBezTo>
                  <a:pt x="76" y="316"/>
                  <a:pt x="107" y="276"/>
                  <a:pt x="113" y="263"/>
                </a:cubicBezTo>
                <a:cubicBezTo>
                  <a:pt x="119" y="250"/>
                  <a:pt x="88" y="257"/>
                  <a:pt x="95" y="251"/>
                </a:cubicBezTo>
                <a:cubicBezTo>
                  <a:pt x="102" y="245"/>
                  <a:pt x="143" y="239"/>
                  <a:pt x="157" y="227"/>
                </a:cubicBezTo>
                <a:cubicBezTo>
                  <a:pt x="171" y="215"/>
                  <a:pt x="180" y="189"/>
                  <a:pt x="179" y="181"/>
                </a:cubicBezTo>
                <a:lnTo>
                  <a:pt x="153" y="179"/>
                </a:lnTo>
                <a:lnTo>
                  <a:pt x="181" y="175"/>
                </a:lnTo>
                <a:cubicBezTo>
                  <a:pt x="192" y="171"/>
                  <a:pt x="207" y="167"/>
                  <a:pt x="217" y="157"/>
                </a:cubicBezTo>
                <a:cubicBezTo>
                  <a:pt x="227" y="147"/>
                  <a:pt x="239" y="125"/>
                  <a:pt x="244" y="117"/>
                </a:cubicBezTo>
                <a:close/>
              </a:path>
            </a:pathLst>
          </a:custGeom>
          <a:gradFill rotWithShape="0">
            <a:gsLst>
              <a:gs pos="0">
                <a:srgbClr val="FF0000"/>
              </a:gs>
              <a:gs pos="100000">
                <a:srgbClr val="FF0000">
                  <a:gamma/>
                  <a:shade val="46275"/>
                  <a:invGamma/>
                </a:srgbClr>
              </a:gs>
            </a:gsLst>
            <a:lin ang="0" scaled="1"/>
          </a:gradFill>
          <a:ln w="63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358424" name="Freeform 24"/>
          <p:cNvSpPr>
            <a:spLocks noChangeAspect="1"/>
          </p:cNvSpPr>
          <p:nvPr/>
        </p:nvSpPr>
        <p:spPr bwMode="auto">
          <a:xfrm>
            <a:off x="7616826" y="1677988"/>
            <a:ext cx="434975" cy="442912"/>
          </a:xfrm>
          <a:custGeom>
            <a:avLst/>
            <a:gdLst>
              <a:gd name="T0" fmla="*/ 243 w 274"/>
              <a:gd name="T1" fmla="*/ 55 h 279"/>
              <a:gd name="T2" fmla="*/ 272 w 274"/>
              <a:gd name="T3" fmla="*/ 10 h 279"/>
              <a:gd name="T4" fmla="*/ 234 w 274"/>
              <a:gd name="T5" fmla="*/ 8 h 279"/>
              <a:gd name="T6" fmla="*/ 180 w 274"/>
              <a:gd name="T7" fmla="*/ 55 h 279"/>
              <a:gd name="T8" fmla="*/ 132 w 274"/>
              <a:gd name="T9" fmla="*/ 110 h 279"/>
              <a:gd name="T10" fmla="*/ 98 w 274"/>
              <a:gd name="T11" fmla="*/ 152 h 279"/>
              <a:gd name="T12" fmla="*/ 70 w 274"/>
              <a:gd name="T13" fmla="*/ 190 h 279"/>
              <a:gd name="T14" fmla="*/ 44 w 274"/>
              <a:gd name="T15" fmla="*/ 228 h 279"/>
              <a:gd name="T16" fmla="*/ 0 w 274"/>
              <a:gd name="T17" fmla="*/ 276 h 279"/>
              <a:gd name="T18" fmla="*/ 110 w 274"/>
              <a:gd name="T19" fmla="*/ 247 h 279"/>
              <a:gd name="T20" fmla="*/ 142 w 274"/>
              <a:gd name="T21" fmla="*/ 204 h 279"/>
              <a:gd name="T22" fmla="*/ 177 w 274"/>
              <a:gd name="T23" fmla="*/ 148 h 279"/>
              <a:gd name="T24" fmla="*/ 213 w 274"/>
              <a:gd name="T25" fmla="*/ 93 h 279"/>
              <a:gd name="T26" fmla="*/ 243 w 274"/>
              <a:gd name="T27" fmla="*/ 55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4" h="279">
                <a:moveTo>
                  <a:pt x="243" y="55"/>
                </a:moveTo>
                <a:cubicBezTo>
                  <a:pt x="252" y="42"/>
                  <a:pt x="274" y="18"/>
                  <a:pt x="272" y="10"/>
                </a:cubicBezTo>
                <a:cubicBezTo>
                  <a:pt x="270" y="2"/>
                  <a:pt x="249" y="0"/>
                  <a:pt x="234" y="8"/>
                </a:cubicBezTo>
                <a:cubicBezTo>
                  <a:pt x="219" y="16"/>
                  <a:pt x="197" y="38"/>
                  <a:pt x="180" y="55"/>
                </a:cubicBezTo>
                <a:cubicBezTo>
                  <a:pt x="163" y="72"/>
                  <a:pt x="146" y="94"/>
                  <a:pt x="132" y="110"/>
                </a:cubicBezTo>
                <a:cubicBezTo>
                  <a:pt x="118" y="126"/>
                  <a:pt x="108" y="139"/>
                  <a:pt x="98" y="152"/>
                </a:cubicBezTo>
                <a:cubicBezTo>
                  <a:pt x="88" y="165"/>
                  <a:pt x="79" y="177"/>
                  <a:pt x="70" y="190"/>
                </a:cubicBezTo>
                <a:cubicBezTo>
                  <a:pt x="61" y="203"/>
                  <a:pt x="56" y="214"/>
                  <a:pt x="44" y="228"/>
                </a:cubicBezTo>
                <a:lnTo>
                  <a:pt x="0" y="276"/>
                </a:lnTo>
                <a:cubicBezTo>
                  <a:pt x="11" y="279"/>
                  <a:pt x="86" y="259"/>
                  <a:pt x="110" y="247"/>
                </a:cubicBezTo>
                <a:cubicBezTo>
                  <a:pt x="134" y="235"/>
                  <a:pt x="133" y="220"/>
                  <a:pt x="142" y="204"/>
                </a:cubicBezTo>
                <a:cubicBezTo>
                  <a:pt x="152" y="187"/>
                  <a:pt x="166" y="165"/>
                  <a:pt x="177" y="148"/>
                </a:cubicBezTo>
                <a:cubicBezTo>
                  <a:pt x="189" y="129"/>
                  <a:pt x="201" y="109"/>
                  <a:pt x="213" y="93"/>
                </a:cubicBezTo>
                <a:cubicBezTo>
                  <a:pt x="224" y="78"/>
                  <a:pt x="237" y="64"/>
                  <a:pt x="243" y="55"/>
                </a:cubicBezTo>
                <a:close/>
              </a:path>
            </a:pathLst>
          </a:custGeom>
          <a:solidFill>
            <a:srgbClr val="FF00FF"/>
          </a:solidFill>
          <a:ln w="63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358425" name="Text Box 25"/>
          <p:cNvSpPr txBox="1">
            <a:spLocks noChangeArrowheads="1"/>
          </p:cNvSpPr>
          <p:nvPr/>
        </p:nvSpPr>
        <p:spPr bwMode="auto">
          <a:xfrm>
            <a:off x="4311023" y="6477000"/>
            <a:ext cx="6283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spcBef>
                <a:spcPct val="50000"/>
              </a:spcBef>
            </a:pPr>
            <a:r>
              <a:rPr lang="en-US" altLang="ja-JP" sz="1600" i="1" dirty="0" err="1">
                <a:solidFill>
                  <a:srgbClr val="FFFFFF"/>
                </a:solidFill>
                <a:latin typeface="Arial" charset="0"/>
                <a:ea typeface="ＭＳ ゴシック" charset="0"/>
                <a:cs typeface="ＭＳ ゴシック" charset="0"/>
              </a:rPr>
              <a:t>Fuster</a:t>
            </a:r>
            <a:r>
              <a:rPr lang="en-US" altLang="ja-JP" sz="1600" i="1" dirty="0">
                <a:solidFill>
                  <a:srgbClr val="FFFFFF"/>
                </a:solidFill>
                <a:latin typeface="Arial" charset="0"/>
                <a:ea typeface="ＭＳ ゴシック" charset="0"/>
                <a:cs typeface="ＭＳ ゴシック" charset="0"/>
              </a:rPr>
              <a:t> V et al: N </a:t>
            </a:r>
            <a:r>
              <a:rPr lang="en-US" altLang="ja-JP" sz="1600" i="1" dirty="0" err="1">
                <a:solidFill>
                  <a:srgbClr val="FFFFFF"/>
                </a:solidFill>
                <a:latin typeface="Arial" charset="0"/>
                <a:ea typeface="ＭＳ ゴシック" charset="0"/>
                <a:cs typeface="ＭＳ ゴシック" charset="0"/>
              </a:rPr>
              <a:t>Engl</a:t>
            </a:r>
            <a:r>
              <a:rPr lang="en-US" altLang="ja-JP" sz="1600" i="1" dirty="0">
                <a:solidFill>
                  <a:srgbClr val="FFFFFF"/>
                </a:solidFill>
                <a:latin typeface="Arial" charset="0"/>
                <a:ea typeface="ＭＳ ゴシック" charset="0"/>
                <a:cs typeface="ＭＳ ゴシック" charset="0"/>
              </a:rPr>
              <a:t> J Med 326: 242-250, 1992.</a:t>
            </a:r>
            <a:r>
              <a:rPr lang="ja-JP" altLang="en-US" sz="1600" i="1" dirty="0">
                <a:solidFill>
                  <a:srgbClr val="FFFFFF"/>
                </a:solidFill>
                <a:latin typeface="Arial" charset="0"/>
                <a:ea typeface="ＭＳ ゴシック" charset="0"/>
                <a:cs typeface="ＭＳ ゴシック" charset="0"/>
              </a:rPr>
              <a:t>より引用・改編</a:t>
            </a:r>
          </a:p>
        </p:txBody>
      </p:sp>
      <p:sp>
        <p:nvSpPr>
          <p:cNvPr id="358426" name="Text Box 26"/>
          <p:cNvSpPr txBox="1">
            <a:spLocks noChangeArrowheads="1"/>
          </p:cNvSpPr>
          <p:nvPr/>
        </p:nvSpPr>
        <p:spPr bwMode="auto">
          <a:xfrm>
            <a:off x="1524000" y="26989"/>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ja-JP" altLang="en-US" sz="3200" b="1" dirty="0">
                <a:latin typeface="Verdana" charset="0"/>
                <a:ea typeface="ＭＳ ゴシック" charset="0"/>
                <a:cs typeface="ＭＳ ゴシック" charset="0"/>
              </a:rPr>
              <a:t>冠動脈粥腫の破綻</a:t>
            </a:r>
          </a:p>
        </p:txBody>
      </p:sp>
      <p:sp>
        <p:nvSpPr>
          <p:cNvPr id="358427" name="AutoShape 27"/>
          <p:cNvSpPr>
            <a:spLocks noChangeAspect="1" noChangeArrowheads="1"/>
          </p:cNvSpPr>
          <p:nvPr/>
        </p:nvSpPr>
        <p:spPr bwMode="auto">
          <a:xfrm>
            <a:off x="3436939" y="1834833"/>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28" name="AutoShape 28"/>
          <p:cNvSpPr>
            <a:spLocks noChangeAspect="1" noChangeArrowheads="1"/>
          </p:cNvSpPr>
          <p:nvPr/>
        </p:nvSpPr>
        <p:spPr bwMode="auto">
          <a:xfrm>
            <a:off x="3636964" y="1769746"/>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29" name="AutoShape 29"/>
          <p:cNvSpPr>
            <a:spLocks noChangeAspect="1" noChangeArrowheads="1"/>
          </p:cNvSpPr>
          <p:nvPr/>
        </p:nvSpPr>
        <p:spPr bwMode="auto">
          <a:xfrm>
            <a:off x="4094164" y="1958658"/>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30" name="AutoShape 30"/>
          <p:cNvSpPr>
            <a:spLocks noChangeAspect="1" noChangeArrowheads="1"/>
          </p:cNvSpPr>
          <p:nvPr/>
        </p:nvSpPr>
        <p:spPr bwMode="auto">
          <a:xfrm>
            <a:off x="3284539" y="1899921"/>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31" name="AutoShape 31"/>
          <p:cNvSpPr>
            <a:spLocks noChangeAspect="1" noChangeArrowheads="1"/>
          </p:cNvSpPr>
          <p:nvPr/>
        </p:nvSpPr>
        <p:spPr bwMode="auto">
          <a:xfrm>
            <a:off x="3208339" y="1898333"/>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32" name="AutoShape 32"/>
          <p:cNvSpPr>
            <a:spLocks noChangeAspect="1" noChangeArrowheads="1"/>
          </p:cNvSpPr>
          <p:nvPr/>
        </p:nvSpPr>
        <p:spPr bwMode="auto">
          <a:xfrm>
            <a:off x="3636964" y="1911033"/>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33" name="AutoShape 33"/>
          <p:cNvSpPr>
            <a:spLocks noChangeAspect="1" noChangeArrowheads="1"/>
          </p:cNvSpPr>
          <p:nvPr/>
        </p:nvSpPr>
        <p:spPr bwMode="auto">
          <a:xfrm>
            <a:off x="3865564" y="1834833"/>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34" name="AutoShape 34"/>
          <p:cNvSpPr>
            <a:spLocks noChangeAspect="1" noChangeArrowheads="1"/>
          </p:cNvSpPr>
          <p:nvPr/>
        </p:nvSpPr>
        <p:spPr bwMode="auto">
          <a:xfrm>
            <a:off x="3894139" y="1965008"/>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35" name="AutoShape 35"/>
          <p:cNvSpPr>
            <a:spLocks noChangeAspect="1" noChangeArrowheads="1"/>
          </p:cNvSpPr>
          <p:nvPr/>
        </p:nvSpPr>
        <p:spPr bwMode="auto">
          <a:xfrm>
            <a:off x="3251200" y="1944371"/>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36" name="AutoShape 36"/>
          <p:cNvSpPr>
            <a:spLocks noChangeAspect="1" noChangeArrowheads="1"/>
          </p:cNvSpPr>
          <p:nvPr/>
        </p:nvSpPr>
        <p:spPr bwMode="auto">
          <a:xfrm>
            <a:off x="3425825" y="3668396"/>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37" name="AutoShape 37"/>
          <p:cNvSpPr>
            <a:spLocks noChangeAspect="1" noChangeArrowheads="1"/>
          </p:cNvSpPr>
          <p:nvPr/>
        </p:nvSpPr>
        <p:spPr bwMode="auto">
          <a:xfrm>
            <a:off x="3625850" y="3603308"/>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38" name="AutoShape 38"/>
          <p:cNvSpPr>
            <a:spLocks noChangeAspect="1" noChangeArrowheads="1"/>
          </p:cNvSpPr>
          <p:nvPr/>
        </p:nvSpPr>
        <p:spPr bwMode="auto">
          <a:xfrm>
            <a:off x="3273425" y="3733483"/>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39" name="AutoShape 39"/>
          <p:cNvSpPr>
            <a:spLocks noChangeAspect="1" noChangeArrowheads="1"/>
          </p:cNvSpPr>
          <p:nvPr/>
        </p:nvSpPr>
        <p:spPr bwMode="auto">
          <a:xfrm>
            <a:off x="3219450" y="3765233"/>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40" name="AutoShape 40"/>
          <p:cNvSpPr>
            <a:spLocks noChangeAspect="1" noChangeArrowheads="1"/>
          </p:cNvSpPr>
          <p:nvPr/>
        </p:nvSpPr>
        <p:spPr bwMode="auto">
          <a:xfrm>
            <a:off x="3625850" y="3744596"/>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41" name="AutoShape 41"/>
          <p:cNvSpPr>
            <a:spLocks noChangeAspect="1" noChangeArrowheads="1"/>
          </p:cNvSpPr>
          <p:nvPr/>
        </p:nvSpPr>
        <p:spPr bwMode="auto">
          <a:xfrm>
            <a:off x="3854450" y="3668396"/>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42" name="AutoShape 42"/>
          <p:cNvSpPr>
            <a:spLocks noChangeAspect="1" noChangeArrowheads="1"/>
          </p:cNvSpPr>
          <p:nvPr/>
        </p:nvSpPr>
        <p:spPr bwMode="auto">
          <a:xfrm>
            <a:off x="4116389" y="3798571"/>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43" name="AutoShape 43"/>
          <p:cNvSpPr>
            <a:spLocks noChangeAspect="1" noChangeArrowheads="1"/>
          </p:cNvSpPr>
          <p:nvPr/>
        </p:nvSpPr>
        <p:spPr bwMode="auto">
          <a:xfrm>
            <a:off x="3228975" y="3668396"/>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44" name="AutoShape 44"/>
          <p:cNvSpPr>
            <a:spLocks noChangeAspect="1" noChangeArrowheads="1"/>
          </p:cNvSpPr>
          <p:nvPr/>
        </p:nvSpPr>
        <p:spPr bwMode="auto">
          <a:xfrm>
            <a:off x="3154364" y="3836671"/>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45" name="AutoShape 45"/>
          <p:cNvSpPr>
            <a:spLocks noChangeAspect="1" noChangeArrowheads="1"/>
          </p:cNvSpPr>
          <p:nvPr/>
        </p:nvSpPr>
        <p:spPr bwMode="auto">
          <a:xfrm>
            <a:off x="3365500" y="3773171"/>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46" name="AutoShape 46"/>
          <p:cNvSpPr>
            <a:spLocks noChangeAspect="1" noChangeArrowheads="1"/>
          </p:cNvSpPr>
          <p:nvPr/>
        </p:nvSpPr>
        <p:spPr bwMode="auto">
          <a:xfrm>
            <a:off x="3430589" y="3836671"/>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47" name="AutoShape 47"/>
          <p:cNvSpPr>
            <a:spLocks noChangeAspect="1" noChangeArrowheads="1"/>
          </p:cNvSpPr>
          <p:nvPr/>
        </p:nvSpPr>
        <p:spPr bwMode="auto">
          <a:xfrm>
            <a:off x="3425825" y="5481321"/>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48" name="AutoShape 48"/>
          <p:cNvSpPr>
            <a:spLocks noChangeAspect="1" noChangeArrowheads="1"/>
          </p:cNvSpPr>
          <p:nvPr/>
        </p:nvSpPr>
        <p:spPr bwMode="auto">
          <a:xfrm>
            <a:off x="3625850" y="5416233"/>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49" name="AutoShape 49"/>
          <p:cNvSpPr>
            <a:spLocks noChangeAspect="1" noChangeArrowheads="1"/>
          </p:cNvSpPr>
          <p:nvPr/>
        </p:nvSpPr>
        <p:spPr bwMode="auto">
          <a:xfrm>
            <a:off x="3273425" y="5546408"/>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50" name="AutoShape 50"/>
          <p:cNvSpPr>
            <a:spLocks noChangeAspect="1" noChangeArrowheads="1"/>
          </p:cNvSpPr>
          <p:nvPr/>
        </p:nvSpPr>
        <p:spPr bwMode="auto">
          <a:xfrm>
            <a:off x="3219450" y="5578158"/>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51" name="AutoShape 51"/>
          <p:cNvSpPr>
            <a:spLocks noChangeAspect="1" noChangeArrowheads="1"/>
          </p:cNvSpPr>
          <p:nvPr/>
        </p:nvSpPr>
        <p:spPr bwMode="auto">
          <a:xfrm>
            <a:off x="3625850" y="5557521"/>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52" name="AutoShape 52"/>
          <p:cNvSpPr>
            <a:spLocks noChangeAspect="1" noChangeArrowheads="1"/>
          </p:cNvSpPr>
          <p:nvPr/>
        </p:nvSpPr>
        <p:spPr bwMode="auto">
          <a:xfrm>
            <a:off x="3854450" y="5481321"/>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53" name="AutoShape 53"/>
          <p:cNvSpPr>
            <a:spLocks noChangeAspect="1" noChangeArrowheads="1"/>
          </p:cNvSpPr>
          <p:nvPr/>
        </p:nvSpPr>
        <p:spPr bwMode="auto">
          <a:xfrm>
            <a:off x="4116389" y="5611496"/>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54" name="AutoShape 54"/>
          <p:cNvSpPr>
            <a:spLocks noChangeAspect="1" noChangeArrowheads="1"/>
          </p:cNvSpPr>
          <p:nvPr/>
        </p:nvSpPr>
        <p:spPr bwMode="auto">
          <a:xfrm>
            <a:off x="3228975" y="5481321"/>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55" name="AutoShape 55"/>
          <p:cNvSpPr>
            <a:spLocks noChangeAspect="1" noChangeArrowheads="1"/>
          </p:cNvSpPr>
          <p:nvPr/>
        </p:nvSpPr>
        <p:spPr bwMode="auto">
          <a:xfrm>
            <a:off x="3154364" y="5649596"/>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56" name="AutoShape 56"/>
          <p:cNvSpPr>
            <a:spLocks noChangeAspect="1" noChangeArrowheads="1"/>
          </p:cNvSpPr>
          <p:nvPr/>
        </p:nvSpPr>
        <p:spPr bwMode="auto">
          <a:xfrm>
            <a:off x="3365500" y="5586096"/>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57" name="AutoShape 57"/>
          <p:cNvSpPr>
            <a:spLocks noChangeAspect="1" noChangeArrowheads="1"/>
          </p:cNvSpPr>
          <p:nvPr/>
        </p:nvSpPr>
        <p:spPr bwMode="auto">
          <a:xfrm>
            <a:off x="3430589" y="5649596"/>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58" name="AutoShape 58"/>
          <p:cNvSpPr>
            <a:spLocks noChangeAspect="1" noChangeArrowheads="1"/>
          </p:cNvSpPr>
          <p:nvPr/>
        </p:nvSpPr>
        <p:spPr bwMode="auto">
          <a:xfrm>
            <a:off x="7983539" y="1684021"/>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59" name="AutoShape 59"/>
          <p:cNvSpPr>
            <a:spLocks noChangeAspect="1" noChangeArrowheads="1"/>
          </p:cNvSpPr>
          <p:nvPr/>
        </p:nvSpPr>
        <p:spPr bwMode="auto">
          <a:xfrm>
            <a:off x="8135939" y="1509396"/>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60" name="AutoShape 60"/>
          <p:cNvSpPr>
            <a:spLocks noChangeAspect="1" noChangeArrowheads="1"/>
          </p:cNvSpPr>
          <p:nvPr/>
        </p:nvSpPr>
        <p:spPr bwMode="auto">
          <a:xfrm>
            <a:off x="8077200" y="1541146"/>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61" name="AutoShape 61"/>
          <p:cNvSpPr>
            <a:spLocks noChangeAspect="1" noChangeArrowheads="1"/>
          </p:cNvSpPr>
          <p:nvPr/>
        </p:nvSpPr>
        <p:spPr bwMode="auto">
          <a:xfrm>
            <a:off x="7772400" y="1737996"/>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62" name="AutoShape 62"/>
          <p:cNvSpPr>
            <a:spLocks noChangeAspect="1" noChangeArrowheads="1"/>
          </p:cNvSpPr>
          <p:nvPr/>
        </p:nvSpPr>
        <p:spPr bwMode="auto">
          <a:xfrm>
            <a:off x="7924800" y="1809433"/>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63" name="AutoShape 63"/>
          <p:cNvSpPr>
            <a:spLocks noChangeAspect="1" noChangeArrowheads="1"/>
          </p:cNvSpPr>
          <p:nvPr/>
        </p:nvSpPr>
        <p:spPr bwMode="auto">
          <a:xfrm>
            <a:off x="8310564" y="1531621"/>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64" name="AutoShape 64"/>
          <p:cNvSpPr>
            <a:spLocks noChangeAspect="1" noChangeArrowheads="1"/>
          </p:cNvSpPr>
          <p:nvPr/>
        </p:nvSpPr>
        <p:spPr bwMode="auto">
          <a:xfrm>
            <a:off x="8767764" y="1684021"/>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65" name="AutoShape 65"/>
          <p:cNvSpPr>
            <a:spLocks noChangeAspect="1" noChangeArrowheads="1"/>
          </p:cNvSpPr>
          <p:nvPr/>
        </p:nvSpPr>
        <p:spPr bwMode="auto">
          <a:xfrm>
            <a:off x="8763000" y="1379221"/>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66" name="AutoShape 66"/>
          <p:cNvSpPr>
            <a:spLocks noChangeAspect="1" noChangeArrowheads="1"/>
          </p:cNvSpPr>
          <p:nvPr/>
        </p:nvSpPr>
        <p:spPr bwMode="auto">
          <a:xfrm>
            <a:off x="8382000" y="3206433"/>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67" name="AutoShape 67"/>
          <p:cNvSpPr>
            <a:spLocks noChangeAspect="1" noChangeArrowheads="1"/>
          </p:cNvSpPr>
          <p:nvPr/>
        </p:nvSpPr>
        <p:spPr bwMode="auto">
          <a:xfrm>
            <a:off x="8415339" y="3342958"/>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68" name="AutoShape 68"/>
          <p:cNvSpPr>
            <a:spLocks noChangeAspect="1" noChangeArrowheads="1"/>
          </p:cNvSpPr>
          <p:nvPr/>
        </p:nvSpPr>
        <p:spPr bwMode="auto">
          <a:xfrm>
            <a:off x="8393114" y="3417571"/>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69" name="AutoShape 69"/>
          <p:cNvSpPr>
            <a:spLocks noChangeAspect="1" noChangeArrowheads="1"/>
          </p:cNvSpPr>
          <p:nvPr/>
        </p:nvSpPr>
        <p:spPr bwMode="auto">
          <a:xfrm>
            <a:off x="8348664" y="3484246"/>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70" name="AutoShape 70"/>
          <p:cNvSpPr>
            <a:spLocks noChangeAspect="1" noChangeArrowheads="1"/>
          </p:cNvSpPr>
          <p:nvPr/>
        </p:nvSpPr>
        <p:spPr bwMode="auto">
          <a:xfrm>
            <a:off x="8218489" y="3576321"/>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71" name="AutoShape 71"/>
          <p:cNvSpPr>
            <a:spLocks noChangeAspect="1" noChangeArrowheads="1"/>
          </p:cNvSpPr>
          <p:nvPr/>
        </p:nvSpPr>
        <p:spPr bwMode="auto">
          <a:xfrm>
            <a:off x="8462964" y="3571558"/>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72" name="AutoShape 72"/>
          <p:cNvSpPr>
            <a:spLocks noChangeAspect="1" noChangeArrowheads="1"/>
          </p:cNvSpPr>
          <p:nvPr/>
        </p:nvSpPr>
        <p:spPr bwMode="auto">
          <a:xfrm>
            <a:off x="8615364" y="3419158"/>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73" name="AutoShape 73"/>
          <p:cNvSpPr>
            <a:spLocks noChangeAspect="1" noChangeArrowheads="1"/>
          </p:cNvSpPr>
          <p:nvPr/>
        </p:nvSpPr>
        <p:spPr bwMode="auto">
          <a:xfrm>
            <a:off x="8599489" y="3309621"/>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74" name="AutoShape 74"/>
          <p:cNvSpPr>
            <a:spLocks noChangeAspect="1" noChangeArrowheads="1"/>
          </p:cNvSpPr>
          <p:nvPr/>
        </p:nvSpPr>
        <p:spPr bwMode="auto">
          <a:xfrm>
            <a:off x="8120064" y="3593783"/>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75" name="AutoShape 75"/>
          <p:cNvSpPr>
            <a:spLocks noChangeAspect="1" noChangeArrowheads="1"/>
          </p:cNvSpPr>
          <p:nvPr/>
        </p:nvSpPr>
        <p:spPr bwMode="auto">
          <a:xfrm>
            <a:off x="8843964" y="3495358"/>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76" name="AutoShape 76"/>
          <p:cNvSpPr>
            <a:spLocks noChangeAspect="1" noChangeArrowheads="1"/>
          </p:cNvSpPr>
          <p:nvPr/>
        </p:nvSpPr>
        <p:spPr bwMode="auto">
          <a:xfrm>
            <a:off x="8382000" y="5022533"/>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77" name="AutoShape 77"/>
          <p:cNvSpPr>
            <a:spLocks noChangeAspect="1" noChangeArrowheads="1"/>
          </p:cNvSpPr>
          <p:nvPr/>
        </p:nvSpPr>
        <p:spPr bwMode="auto">
          <a:xfrm>
            <a:off x="8415339" y="5159058"/>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78" name="AutoShape 78"/>
          <p:cNvSpPr>
            <a:spLocks noChangeAspect="1" noChangeArrowheads="1"/>
          </p:cNvSpPr>
          <p:nvPr/>
        </p:nvSpPr>
        <p:spPr bwMode="auto">
          <a:xfrm>
            <a:off x="8393114" y="5233671"/>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79" name="AutoShape 79"/>
          <p:cNvSpPr>
            <a:spLocks noChangeAspect="1" noChangeArrowheads="1"/>
          </p:cNvSpPr>
          <p:nvPr/>
        </p:nvSpPr>
        <p:spPr bwMode="auto">
          <a:xfrm>
            <a:off x="8348664" y="5300346"/>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80" name="AutoShape 80"/>
          <p:cNvSpPr>
            <a:spLocks noChangeAspect="1" noChangeArrowheads="1"/>
          </p:cNvSpPr>
          <p:nvPr/>
        </p:nvSpPr>
        <p:spPr bwMode="auto">
          <a:xfrm>
            <a:off x="8218489" y="5392421"/>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81" name="AutoShape 81"/>
          <p:cNvSpPr>
            <a:spLocks noChangeAspect="1" noChangeArrowheads="1"/>
          </p:cNvSpPr>
          <p:nvPr/>
        </p:nvSpPr>
        <p:spPr bwMode="auto">
          <a:xfrm>
            <a:off x="8462964" y="5387658"/>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82" name="AutoShape 82"/>
          <p:cNvSpPr>
            <a:spLocks noChangeAspect="1" noChangeArrowheads="1"/>
          </p:cNvSpPr>
          <p:nvPr/>
        </p:nvSpPr>
        <p:spPr bwMode="auto">
          <a:xfrm>
            <a:off x="8615364" y="5235258"/>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83" name="AutoShape 83"/>
          <p:cNvSpPr>
            <a:spLocks noChangeAspect="1" noChangeArrowheads="1"/>
          </p:cNvSpPr>
          <p:nvPr/>
        </p:nvSpPr>
        <p:spPr bwMode="auto">
          <a:xfrm>
            <a:off x="8599489" y="5125721"/>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84" name="AutoShape 84"/>
          <p:cNvSpPr>
            <a:spLocks noChangeAspect="1" noChangeArrowheads="1"/>
          </p:cNvSpPr>
          <p:nvPr/>
        </p:nvSpPr>
        <p:spPr bwMode="auto">
          <a:xfrm>
            <a:off x="8120064" y="5409883"/>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85" name="AutoShape 85"/>
          <p:cNvSpPr>
            <a:spLocks noChangeAspect="1" noChangeArrowheads="1"/>
          </p:cNvSpPr>
          <p:nvPr/>
        </p:nvSpPr>
        <p:spPr bwMode="auto">
          <a:xfrm>
            <a:off x="8843964" y="5311458"/>
            <a:ext cx="318723" cy="637223"/>
          </a:xfrm>
          <a:prstGeom prst="star32">
            <a:avLst>
              <a:gd name="adj" fmla="val 40625"/>
            </a:avLst>
          </a:prstGeom>
          <a:solidFill>
            <a:srgbClr val="00FF00"/>
          </a:solidFill>
          <a:ln w="3175">
            <a:solidFill>
              <a:srgbClr val="3399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ja-JP" altLang="en-US"/>
          </a:p>
        </p:txBody>
      </p:sp>
      <p:sp>
        <p:nvSpPr>
          <p:cNvPr id="358486" name="AutoShape 86"/>
          <p:cNvSpPr>
            <a:spLocks noChangeArrowheads="1"/>
          </p:cNvSpPr>
          <p:nvPr/>
        </p:nvSpPr>
        <p:spPr bwMode="auto">
          <a:xfrm rot="16200000" flipV="1">
            <a:off x="2447925" y="5175250"/>
            <a:ext cx="361950" cy="685800"/>
          </a:xfrm>
          <a:prstGeom prst="upArrow">
            <a:avLst>
              <a:gd name="adj1" fmla="val 42704"/>
              <a:gd name="adj2" fmla="val 105447"/>
            </a:avLst>
          </a:prstGeom>
          <a:solidFill>
            <a:srgbClr val="000000"/>
          </a:solidFill>
          <a:ln w="63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ja-JP" altLang="en-US"/>
          </a:p>
        </p:txBody>
      </p:sp>
      <p:sp>
        <p:nvSpPr>
          <p:cNvPr id="358487" name="AutoShape 87"/>
          <p:cNvSpPr>
            <a:spLocks noChangeArrowheads="1"/>
          </p:cNvSpPr>
          <p:nvPr/>
        </p:nvSpPr>
        <p:spPr bwMode="auto">
          <a:xfrm rot="16200000" flipV="1">
            <a:off x="2447925" y="3327400"/>
            <a:ext cx="361950" cy="685800"/>
          </a:xfrm>
          <a:prstGeom prst="upArrow">
            <a:avLst>
              <a:gd name="adj1" fmla="val 42704"/>
              <a:gd name="adj2" fmla="val 105447"/>
            </a:avLst>
          </a:prstGeom>
          <a:solidFill>
            <a:srgbClr val="000000"/>
          </a:solidFill>
          <a:ln w="63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ja-JP" altLang="en-US"/>
          </a:p>
        </p:txBody>
      </p:sp>
      <p:sp>
        <p:nvSpPr>
          <p:cNvPr id="358488" name="AutoShape 88"/>
          <p:cNvSpPr>
            <a:spLocks noChangeArrowheads="1"/>
          </p:cNvSpPr>
          <p:nvPr/>
        </p:nvSpPr>
        <p:spPr bwMode="auto">
          <a:xfrm rot="16200000" flipV="1">
            <a:off x="2447925" y="1495425"/>
            <a:ext cx="361950" cy="685800"/>
          </a:xfrm>
          <a:prstGeom prst="upArrow">
            <a:avLst>
              <a:gd name="adj1" fmla="val 42704"/>
              <a:gd name="adj2" fmla="val 105447"/>
            </a:avLst>
          </a:prstGeom>
          <a:solidFill>
            <a:srgbClr val="000000"/>
          </a:solidFill>
          <a:ln w="63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ja-JP" altLang="en-US"/>
          </a:p>
        </p:txBody>
      </p:sp>
      <p:sp>
        <p:nvSpPr>
          <p:cNvPr id="358489" name="AutoShape 89"/>
          <p:cNvSpPr>
            <a:spLocks noChangeArrowheads="1"/>
          </p:cNvSpPr>
          <p:nvPr/>
        </p:nvSpPr>
        <p:spPr bwMode="auto">
          <a:xfrm rot="16200000" flipV="1">
            <a:off x="7096125" y="4927600"/>
            <a:ext cx="361950" cy="685800"/>
          </a:xfrm>
          <a:prstGeom prst="upArrow">
            <a:avLst>
              <a:gd name="adj1" fmla="val 42704"/>
              <a:gd name="adj2" fmla="val 105447"/>
            </a:avLst>
          </a:prstGeom>
          <a:solidFill>
            <a:srgbClr val="000000"/>
          </a:solidFill>
          <a:ln w="63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ja-JP" altLang="en-US"/>
          </a:p>
        </p:txBody>
      </p:sp>
      <p:sp>
        <p:nvSpPr>
          <p:cNvPr id="358490" name="AutoShape 90"/>
          <p:cNvSpPr>
            <a:spLocks noChangeArrowheads="1"/>
          </p:cNvSpPr>
          <p:nvPr/>
        </p:nvSpPr>
        <p:spPr bwMode="auto">
          <a:xfrm rot="16200000" flipV="1">
            <a:off x="7096125" y="3086100"/>
            <a:ext cx="361950" cy="685800"/>
          </a:xfrm>
          <a:prstGeom prst="upArrow">
            <a:avLst>
              <a:gd name="adj1" fmla="val 42704"/>
              <a:gd name="adj2" fmla="val 105447"/>
            </a:avLst>
          </a:prstGeom>
          <a:solidFill>
            <a:srgbClr val="000000"/>
          </a:solidFill>
          <a:ln w="63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ja-JP" altLang="en-US"/>
          </a:p>
        </p:txBody>
      </p:sp>
      <p:sp>
        <p:nvSpPr>
          <p:cNvPr id="358491" name="AutoShape 91"/>
          <p:cNvSpPr>
            <a:spLocks noChangeArrowheads="1"/>
          </p:cNvSpPr>
          <p:nvPr/>
        </p:nvSpPr>
        <p:spPr bwMode="auto">
          <a:xfrm rot="16200000" flipV="1">
            <a:off x="7096125" y="1347788"/>
            <a:ext cx="361950" cy="685800"/>
          </a:xfrm>
          <a:prstGeom prst="upArrow">
            <a:avLst>
              <a:gd name="adj1" fmla="val 42704"/>
              <a:gd name="adj2" fmla="val 105447"/>
            </a:avLst>
          </a:prstGeom>
          <a:solidFill>
            <a:srgbClr val="000000"/>
          </a:solidFill>
          <a:ln w="63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ja-JP" altLang="en-US"/>
          </a:p>
        </p:txBody>
      </p:sp>
      <p:sp>
        <p:nvSpPr>
          <p:cNvPr id="358492" name="Line 92"/>
          <p:cNvSpPr>
            <a:spLocks noChangeShapeType="1"/>
          </p:cNvSpPr>
          <p:nvPr/>
        </p:nvSpPr>
        <p:spPr bwMode="auto">
          <a:xfrm>
            <a:off x="5997575" y="3413125"/>
            <a:ext cx="668338" cy="6350"/>
          </a:xfrm>
          <a:prstGeom prst="line">
            <a:avLst/>
          </a:prstGeom>
          <a:noFill/>
          <a:ln w="50800">
            <a:solidFill>
              <a:srgbClr val="FFFFFF"/>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358493" name="AutoShape 93"/>
          <p:cNvSpPr>
            <a:spLocks noChangeArrowheads="1"/>
          </p:cNvSpPr>
          <p:nvPr/>
        </p:nvSpPr>
        <p:spPr bwMode="auto">
          <a:xfrm rot="5400000">
            <a:off x="6592094" y="5061744"/>
            <a:ext cx="215900" cy="360362"/>
          </a:xfrm>
          <a:prstGeom prst="triangle">
            <a:avLst>
              <a:gd name="adj" fmla="val 50000"/>
            </a:avLst>
          </a:prstGeom>
          <a:solidFill>
            <a:srgbClr val="FFFFFF"/>
          </a:solidFill>
          <a:ln>
            <a:noFill/>
          </a:ln>
          <a:effectLst/>
          <a:extLst/>
        </p:spPr>
        <p:txBody>
          <a:bodyPr wrap="none" anchor="ctr"/>
          <a:lstStyle/>
          <a:p>
            <a:endParaRPr lang="ja-JP" altLang="en-US">
              <a:solidFill>
                <a:srgbClr val="FFFFFF"/>
              </a:solidFill>
            </a:endParaRPr>
          </a:p>
        </p:txBody>
      </p:sp>
      <p:sp>
        <p:nvSpPr>
          <p:cNvPr id="358494" name="AutoShape 94"/>
          <p:cNvSpPr>
            <a:spLocks noChangeArrowheads="1"/>
          </p:cNvSpPr>
          <p:nvPr/>
        </p:nvSpPr>
        <p:spPr bwMode="auto">
          <a:xfrm rot="5400000">
            <a:off x="6592094" y="3242469"/>
            <a:ext cx="215900" cy="360362"/>
          </a:xfrm>
          <a:prstGeom prst="triangle">
            <a:avLst>
              <a:gd name="adj" fmla="val 50000"/>
            </a:avLst>
          </a:prstGeom>
          <a:solidFill>
            <a:srgbClr val="FFFFFF"/>
          </a:solidFill>
          <a:ln>
            <a:noFill/>
          </a:ln>
          <a:effectLst/>
          <a:extLst/>
        </p:spPr>
        <p:txBody>
          <a:bodyPr wrap="none" anchor="ctr"/>
          <a:lstStyle/>
          <a:p>
            <a:endParaRPr lang="ja-JP" altLang="en-US">
              <a:solidFill>
                <a:srgbClr val="FFFFFF"/>
              </a:solidFill>
            </a:endParaRPr>
          </a:p>
        </p:txBody>
      </p:sp>
      <p:sp>
        <p:nvSpPr>
          <p:cNvPr id="358495" name="AutoShape 95"/>
          <p:cNvSpPr>
            <a:spLocks noChangeArrowheads="1"/>
          </p:cNvSpPr>
          <p:nvPr/>
        </p:nvSpPr>
        <p:spPr bwMode="auto">
          <a:xfrm rot="5400000">
            <a:off x="6592094" y="1478757"/>
            <a:ext cx="215900" cy="360362"/>
          </a:xfrm>
          <a:prstGeom prst="triangle">
            <a:avLst>
              <a:gd name="adj" fmla="val 50000"/>
            </a:avLst>
          </a:prstGeom>
          <a:solidFill>
            <a:srgbClr val="FFFFFF"/>
          </a:solidFill>
          <a:ln>
            <a:noFill/>
          </a:ln>
          <a:effectLst/>
          <a:extLst/>
        </p:spPr>
        <p:txBody>
          <a:bodyPr wrap="none" anchor="ctr"/>
          <a:lstStyle/>
          <a:p>
            <a:endParaRPr lang="ja-JP" altLang="en-US">
              <a:solidFill>
                <a:srgbClr val="FFFFFF"/>
              </a:solidFill>
            </a:endParaRPr>
          </a:p>
        </p:txBody>
      </p:sp>
      <p:sp>
        <p:nvSpPr>
          <p:cNvPr id="358496" name="Line 96"/>
          <p:cNvSpPr>
            <a:spLocks noChangeShapeType="1"/>
          </p:cNvSpPr>
          <p:nvPr/>
        </p:nvSpPr>
        <p:spPr bwMode="auto">
          <a:xfrm>
            <a:off x="3681413" y="2498725"/>
            <a:ext cx="0" cy="412750"/>
          </a:xfrm>
          <a:prstGeom prst="line">
            <a:avLst/>
          </a:prstGeom>
          <a:noFill/>
          <a:ln w="50800">
            <a:solidFill>
              <a:srgbClr val="FFFFFF"/>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358497" name="Line 97"/>
          <p:cNvSpPr>
            <a:spLocks noChangeShapeType="1"/>
          </p:cNvSpPr>
          <p:nvPr/>
        </p:nvSpPr>
        <p:spPr bwMode="auto">
          <a:xfrm>
            <a:off x="3681413" y="4327525"/>
            <a:ext cx="0" cy="412750"/>
          </a:xfrm>
          <a:prstGeom prst="line">
            <a:avLst/>
          </a:prstGeom>
          <a:noFill/>
          <a:ln w="50800">
            <a:solidFill>
              <a:srgbClr val="FFFFFF"/>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358498" name="AutoShape 98"/>
          <p:cNvSpPr>
            <a:spLocks noChangeArrowheads="1"/>
          </p:cNvSpPr>
          <p:nvPr/>
        </p:nvSpPr>
        <p:spPr bwMode="auto">
          <a:xfrm flipV="1">
            <a:off x="3578225" y="4530726"/>
            <a:ext cx="215900" cy="360363"/>
          </a:xfrm>
          <a:prstGeom prst="triangle">
            <a:avLst>
              <a:gd name="adj" fmla="val 50000"/>
            </a:avLst>
          </a:prstGeom>
          <a:solidFill>
            <a:srgbClr val="FFFFFF"/>
          </a:solidFill>
          <a:ln>
            <a:noFill/>
          </a:ln>
          <a:effectLst/>
          <a:extLst/>
        </p:spPr>
        <p:txBody>
          <a:bodyPr wrap="none" anchor="ctr"/>
          <a:lstStyle/>
          <a:p>
            <a:endParaRPr lang="ja-JP" altLang="en-US"/>
          </a:p>
        </p:txBody>
      </p:sp>
      <p:sp>
        <p:nvSpPr>
          <p:cNvPr id="358499" name="AutoShape 99"/>
          <p:cNvSpPr>
            <a:spLocks noChangeArrowheads="1"/>
          </p:cNvSpPr>
          <p:nvPr/>
        </p:nvSpPr>
        <p:spPr bwMode="auto">
          <a:xfrm flipV="1">
            <a:off x="3578225" y="2703513"/>
            <a:ext cx="215900" cy="360362"/>
          </a:xfrm>
          <a:prstGeom prst="triangle">
            <a:avLst>
              <a:gd name="adj" fmla="val 50000"/>
            </a:avLst>
          </a:prstGeom>
          <a:solidFill>
            <a:srgbClr val="FFFFFF"/>
          </a:solidFill>
          <a:ln w="9525">
            <a:solidFill>
              <a:srgbClr val="FFFFFF">
                <a:alpha val="0"/>
              </a:srgbClr>
            </a:solidFill>
            <a:miter lim="800000"/>
            <a:headEnd/>
            <a:tailEnd/>
          </a:ln>
          <a:effectLst/>
          <a:extLst/>
        </p:spPr>
        <p:txBody>
          <a:bodyPr wrap="none" anchor="ctr"/>
          <a:lstStyle/>
          <a:p>
            <a:endParaRPr lang="ja-JP" altLang="en-US"/>
          </a:p>
        </p:txBody>
      </p:sp>
      <p:sp>
        <p:nvSpPr>
          <p:cNvPr id="358500" name="Text Box 100"/>
          <p:cNvSpPr txBox="1">
            <a:spLocks noChangeArrowheads="1"/>
          </p:cNvSpPr>
          <p:nvPr/>
        </p:nvSpPr>
        <p:spPr bwMode="auto">
          <a:xfrm>
            <a:off x="3787776" y="2498725"/>
            <a:ext cx="6976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2000" dirty="0">
                <a:solidFill>
                  <a:srgbClr val="FFFFFF"/>
                </a:solidFill>
                <a:latin typeface="Verdana" charset="0"/>
                <a:ea typeface="ＭＳ ゴシック" charset="0"/>
                <a:cs typeface="ＭＳ ゴシック" charset="0"/>
              </a:rPr>
              <a:t>破綻</a:t>
            </a:r>
          </a:p>
        </p:txBody>
      </p:sp>
      <p:sp>
        <p:nvSpPr>
          <p:cNvPr id="358501" name="Freeform 101"/>
          <p:cNvSpPr>
            <a:spLocks/>
          </p:cNvSpPr>
          <p:nvPr/>
        </p:nvSpPr>
        <p:spPr bwMode="auto">
          <a:xfrm>
            <a:off x="5441950" y="1660526"/>
            <a:ext cx="1187450" cy="369332"/>
          </a:xfrm>
          <a:custGeom>
            <a:avLst/>
            <a:gdLst>
              <a:gd name="T0" fmla="*/ 0 w 748"/>
              <a:gd name="T1" fmla="*/ 2402 h 2402"/>
              <a:gd name="T2" fmla="*/ 339 w 748"/>
              <a:gd name="T3" fmla="*/ 2400 h 2402"/>
              <a:gd name="T4" fmla="*/ 339 w 748"/>
              <a:gd name="T5" fmla="*/ 0 h 2402"/>
              <a:gd name="T6" fmla="*/ 748 w 748"/>
              <a:gd name="T7" fmla="*/ 0 h 2402"/>
            </a:gdLst>
            <a:ahLst/>
            <a:cxnLst>
              <a:cxn ang="0">
                <a:pos x="T0" y="T1"/>
              </a:cxn>
              <a:cxn ang="0">
                <a:pos x="T2" y="T3"/>
              </a:cxn>
              <a:cxn ang="0">
                <a:pos x="T4" y="T5"/>
              </a:cxn>
              <a:cxn ang="0">
                <a:pos x="T6" y="T7"/>
              </a:cxn>
            </a:cxnLst>
            <a:rect l="0" t="0" r="r" b="b"/>
            <a:pathLst>
              <a:path w="748" h="2402">
                <a:moveTo>
                  <a:pt x="0" y="2402"/>
                </a:moveTo>
                <a:lnTo>
                  <a:pt x="339" y="2400"/>
                </a:lnTo>
                <a:lnTo>
                  <a:pt x="339" y="0"/>
                </a:lnTo>
                <a:lnTo>
                  <a:pt x="748" y="0"/>
                </a:lnTo>
              </a:path>
            </a:pathLst>
          </a:custGeom>
          <a:noFill/>
          <a:ln w="50800"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endParaRPr lang="ja-JP" altLang="en-US"/>
          </a:p>
        </p:txBody>
      </p:sp>
      <p:sp>
        <p:nvSpPr>
          <p:cNvPr id="358502" name="Line 102"/>
          <p:cNvSpPr>
            <a:spLocks noChangeShapeType="1"/>
          </p:cNvSpPr>
          <p:nvPr/>
        </p:nvSpPr>
        <p:spPr bwMode="auto">
          <a:xfrm>
            <a:off x="5997575" y="5241925"/>
            <a:ext cx="685800" cy="0"/>
          </a:xfrm>
          <a:prstGeom prst="line">
            <a:avLst/>
          </a:prstGeom>
          <a:noFill/>
          <a:ln w="50800">
            <a:solidFill>
              <a:srgbClr val="FFFFFF"/>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358503" name="Text Box 103"/>
          <p:cNvSpPr txBox="1">
            <a:spLocks noChangeArrowheads="1"/>
          </p:cNvSpPr>
          <p:nvPr/>
        </p:nvSpPr>
        <p:spPr bwMode="auto">
          <a:xfrm>
            <a:off x="1546663" y="1556792"/>
            <a:ext cx="6976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ja-JP" altLang="en-US" sz="2000" dirty="0">
                <a:solidFill>
                  <a:srgbClr val="FFFFFF"/>
                </a:solidFill>
                <a:latin typeface="Verdana" charset="0"/>
                <a:ea typeface="ＭＳ ゴシック" charset="0"/>
                <a:cs typeface="ＭＳ ゴシック" charset="0"/>
              </a:rPr>
              <a:t>血流</a:t>
            </a:r>
          </a:p>
        </p:txBody>
      </p:sp>
      <p:sp>
        <p:nvSpPr>
          <p:cNvPr id="358504" name="Text Box 104"/>
          <p:cNvSpPr txBox="1">
            <a:spLocks noChangeArrowheads="1"/>
          </p:cNvSpPr>
          <p:nvPr/>
        </p:nvSpPr>
        <p:spPr bwMode="auto">
          <a:xfrm>
            <a:off x="7800657" y="4279901"/>
            <a:ext cx="18389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ja-JP" altLang="en-US" sz="2000" u="sng" dirty="0">
                <a:effectLst>
                  <a:outerShdw blurRad="38100" dist="38100" dir="2700000" algn="tl">
                    <a:srgbClr val="336699"/>
                  </a:outerShdw>
                </a:effectLst>
                <a:latin typeface="Verdana" charset="0"/>
                <a:ea typeface="ＭＳ ゴシック" charset="0"/>
                <a:cs typeface="ＭＳ ゴシック" charset="0"/>
              </a:rPr>
              <a:t>急性</a:t>
            </a:r>
            <a:r>
              <a:rPr lang="ja-JP" altLang="en-US" sz="2400" u="sng" dirty="0">
                <a:effectLst>
                  <a:outerShdw blurRad="38100" dist="38100" dir="2700000" algn="tl">
                    <a:srgbClr val="336699"/>
                  </a:outerShdw>
                </a:effectLst>
                <a:latin typeface="Verdana" charset="0"/>
                <a:ea typeface="ＭＳ ゴシック" charset="0"/>
                <a:cs typeface="ＭＳ ゴシック" charset="0"/>
              </a:rPr>
              <a:t>心筋</a:t>
            </a:r>
            <a:r>
              <a:rPr lang="ja-JP" altLang="en-US" sz="2000" u="sng" dirty="0">
                <a:effectLst>
                  <a:outerShdw blurRad="38100" dist="38100" dir="2700000" algn="tl">
                    <a:srgbClr val="336699"/>
                  </a:outerShdw>
                </a:effectLst>
                <a:latin typeface="Verdana" charset="0"/>
                <a:ea typeface="ＭＳ ゴシック" charset="0"/>
                <a:cs typeface="ＭＳ ゴシック" charset="0"/>
              </a:rPr>
              <a:t>梗塞</a:t>
            </a:r>
          </a:p>
        </p:txBody>
      </p:sp>
      <p:sp>
        <p:nvSpPr>
          <p:cNvPr id="358505" name="Text Box 105"/>
          <p:cNvSpPr txBox="1">
            <a:spLocks noChangeArrowheads="1"/>
          </p:cNvSpPr>
          <p:nvPr/>
        </p:nvSpPr>
        <p:spPr bwMode="auto">
          <a:xfrm>
            <a:off x="7706064" y="2481264"/>
            <a:ext cx="20313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ja-JP" altLang="en-US" sz="2400" b="1" u="sng" dirty="0">
                <a:effectLst>
                  <a:outerShdw blurRad="38100" dist="38100" dir="2700000" algn="tl">
                    <a:srgbClr val="336699"/>
                  </a:outerShdw>
                </a:effectLst>
                <a:latin typeface="Verdana" charset="0"/>
                <a:ea typeface="NewUnivers-Medium" charset="0"/>
                <a:cs typeface="NewUnivers-Medium" charset="0"/>
              </a:rPr>
              <a:t>不安定狭心症</a:t>
            </a:r>
          </a:p>
        </p:txBody>
      </p:sp>
      <p:sp>
        <p:nvSpPr>
          <p:cNvPr id="358506" name="Text Box 106"/>
          <p:cNvSpPr txBox="1">
            <a:spLocks noChangeArrowheads="1"/>
          </p:cNvSpPr>
          <p:nvPr/>
        </p:nvSpPr>
        <p:spPr bwMode="auto">
          <a:xfrm>
            <a:off x="8318442" y="709614"/>
            <a:ext cx="8002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ja-JP" altLang="en-US" sz="2400" b="1" u="sng" dirty="0">
                <a:effectLst>
                  <a:outerShdw blurRad="38100" dist="38100" dir="2700000" algn="tl">
                    <a:srgbClr val="336699"/>
                  </a:outerShdw>
                </a:effectLst>
                <a:latin typeface="Verdana" charset="0"/>
                <a:ea typeface="NewUnivers-Medium" charset="0"/>
                <a:cs typeface="NewUnivers-Medium" charset="0"/>
              </a:rPr>
              <a:t>狭窄</a:t>
            </a:r>
            <a:endParaRPr lang="ja-JP" altLang="en-US" sz="2400" b="1" u="sng" dirty="0">
              <a:effectLst>
                <a:outerShdw blurRad="38100" dist="38100" dir="2700000" algn="tl">
                  <a:srgbClr val="FFFFFF"/>
                </a:outerShdw>
              </a:effectLst>
              <a:latin typeface="Verdana" charset="0"/>
              <a:ea typeface="NewUnivers-Medium" charset="0"/>
              <a:cs typeface="NewUnivers-Medium" charset="0"/>
            </a:endParaRPr>
          </a:p>
        </p:txBody>
      </p:sp>
      <p:sp>
        <p:nvSpPr>
          <p:cNvPr id="358507" name="Freeform 107"/>
          <p:cNvSpPr>
            <a:spLocks/>
          </p:cNvSpPr>
          <p:nvPr/>
        </p:nvSpPr>
        <p:spPr bwMode="auto">
          <a:xfrm>
            <a:off x="7834313" y="3559176"/>
            <a:ext cx="971550" cy="587375"/>
          </a:xfrm>
          <a:custGeom>
            <a:avLst/>
            <a:gdLst>
              <a:gd name="T0" fmla="*/ 85 w 612"/>
              <a:gd name="T1" fmla="*/ 0 h 370"/>
              <a:gd name="T2" fmla="*/ 0 w 612"/>
              <a:gd name="T3" fmla="*/ 370 h 370"/>
              <a:gd name="T4" fmla="*/ 612 w 612"/>
              <a:gd name="T5" fmla="*/ 370 h 370"/>
            </a:gdLst>
            <a:ahLst/>
            <a:cxnLst>
              <a:cxn ang="0">
                <a:pos x="T0" y="T1"/>
              </a:cxn>
              <a:cxn ang="0">
                <a:pos x="T2" y="T3"/>
              </a:cxn>
              <a:cxn ang="0">
                <a:pos x="T4" y="T5"/>
              </a:cxn>
            </a:cxnLst>
            <a:rect l="0" t="0" r="r" b="b"/>
            <a:pathLst>
              <a:path w="612" h="370">
                <a:moveTo>
                  <a:pt x="85" y="0"/>
                </a:moveTo>
                <a:lnTo>
                  <a:pt x="0" y="370"/>
                </a:lnTo>
                <a:lnTo>
                  <a:pt x="612" y="370"/>
                </a:lnTo>
              </a:path>
            </a:pathLst>
          </a:custGeom>
          <a:noFill/>
          <a:ln w="12700">
            <a:solidFill>
              <a:srgbClr val="FFFFFF"/>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358508" name="Text Box 108"/>
          <p:cNvSpPr txBox="1">
            <a:spLocks noChangeArrowheads="1"/>
          </p:cNvSpPr>
          <p:nvPr/>
        </p:nvSpPr>
        <p:spPr bwMode="auto">
          <a:xfrm>
            <a:off x="8763001" y="4016376"/>
            <a:ext cx="91563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1400" dirty="0">
                <a:solidFill>
                  <a:srgbClr val="FFFFFF"/>
                </a:solidFill>
                <a:latin typeface="Verdana" charset="0"/>
                <a:ea typeface="ＭＳ ゴシック" charset="0"/>
                <a:cs typeface="ＭＳ ゴシック" charset="0"/>
              </a:rPr>
              <a:t>壁在血栓</a:t>
            </a:r>
          </a:p>
        </p:txBody>
      </p:sp>
      <p:sp>
        <p:nvSpPr>
          <p:cNvPr id="358509" name="Freeform 109"/>
          <p:cNvSpPr>
            <a:spLocks/>
          </p:cNvSpPr>
          <p:nvPr/>
        </p:nvSpPr>
        <p:spPr bwMode="auto">
          <a:xfrm>
            <a:off x="2686050" y="5807075"/>
            <a:ext cx="395288" cy="484188"/>
          </a:xfrm>
          <a:custGeom>
            <a:avLst/>
            <a:gdLst>
              <a:gd name="T0" fmla="*/ 249 w 249"/>
              <a:gd name="T1" fmla="*/ 305 h 305"/>
              <a:gd name="T2" fmla="*/ 0 w 249"/>
              <a:gd name="T3" fmla="*/ 305 h 305"/>
              <a:gd name="T4" fmla="*/ 136 w 249"/>
              <a:gd name="T5" fmla="*/ 0 h 305"/>
            </a:gdLst>
            <a:ahLst/>
            <a:cxnLst>
              <a:cxn ang="0">
                <a:pos x="T0" y="T1"/>
              </a:cxn>
              <a:cxn ang="0">
                <a:pos x="T2" y="T3"/>
              </a:cxn>
              <a:cxn ang="0">
                <a:pos x="T4" y="T5"/>
              </a:cxn>
            </a:cxnLst>
            <a:rect l="0" t="0" r="r" b="b"/>
            <a:pathLst>
              <a:path w="249" h="305">
                <a:moveTo>
                  <a:pt x="249" y="305"/>
                </a:moveTo>
                <a:lnTo>
                  <a:pt x="0" y="305"/>
                </a:lnTo>
                <a:lnTo>
                  <a:pt x="136" y="0"/>
                </a:lnTo>
              </a:path>
            </a:pathLst>
          </a:custGeom>
          <a:noFill/>
          <a:ln w="12700">
            <a:solidFill>
              <a:srgbClr val="FFFFFF"/>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358510" name="Text Box 110"/>
          <p:cNvSpPr txBox="1">
            <a:spLocks noChangeArrowheads="1"/>
          </p:cNvSpPr>
          <p:nvPr/>
        </p:nvSpPr>
        <p:spPr bwMode="auto">
          <a:xfrm>
            <a:off x="3006726" y="6096000"/>
            <a:ext cx="6976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2000" dirty="0">
                <a:solidFill>
                  <a:srgbClr val="FFFFFF"/>
                </a:solidFill>
                <a:latin typeface="Verdana" charset="0"/>
                <a:ea typeface="ＭＳ ゴシック" charset="0"/>
                <a:cs typeface="ＭＳ ゴシック" charset="0"/>
              </a:rPr>
              <a:t>血栓</a:t>
            </a:r>
          </a:p>
        </p:txBody>
      </p:sp>
      <p:sp>
        <p:nvSpPr>
          <p:cNvPr id="358511" name="AutoShape 111"/>
          <p:cNvSpPr>
            <a:spLocks noChangeArrowheads="1"/>
          </p:cNvSpPr>
          <p:nvPr/>
        </p:nvSpPr>
        <p:spPr bwMode="auto">
          <a:xfrm rot="16200000" flipV="1">
            <a:off x="2436813" y="5151438"/>
            <a:ext cx="361950" cy="685800"/>
          </a:xfrm>
          <a:prstGeom prst="upArrow">
            <a:avLst>
              <a:gd name="adj1" fmla="val 42704"/>
              <a:gd name="adj2" fmla="val 105447"/>
            </a:avLst>
          </a:prstGeom>
          <a:solidFill>
            <a:srgbClr val="FF99CC"/>
          </a:solidFill>
          <a:ln w="63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ja-JP" altLang="en-US"/>
          </a:p>
        </p:txBody>
      </p:sp>
      <p:sp>
        <p:nvSpPr>
          <p:cNvPr id="358512" name="AutoShape 112"/>
          <p:cNvSpPr>
            <a:spLocks noChangeArrowheads="1"/>
          </p:cNvSpPr>
          <p:nvPr/>
        </p:nvSpPr>
        <p:spPr bwMode="auto">
          <a:xfrm rot="16200000" flipV="1">
            <a:off x="2436813" y="3303588"/>
            <a:ext cx="361950" cy="685800"/>
          </a:xfrm>
          <a:prstGeom prst="upArrow">
            <a:avLst>
              <a:gd name="adj1" fmla="val 42704"/>
              <a:gd name="adj2" fmla="val 105447"/>
            </a:avLst>
          </a:prstGeom>
          <a:solidFill>
            <a:srgbClr val="FF99CC"/>
          </a:solidFill>
          <a:ln w="63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ja-JP" altLang="en-US"/>
          </a:p>
        </p:txBody>
      </p:sp>
      <p:sp>
        <p:nvSpPr>
          <p:cNvPr id="358513" name="AutoShape 113"/>
          <p:cNvSpPr>
            <a:spLocks noChangeArrowheads="1"/>
          </p:cNvSpPr>
          <p:nvPr/>
        </p:nvSpPr>
        <p:spPr bwMode="auto">
          <a:xfrm rot="16200000" flipV="1">
            <a:off x="2436813" y="1471613"/>
            <a:ext cx="361950" cy="685800"/>
          </a:xfrm>
          <a:prstGeom prst="upArrow">
            <a:avLst>
              <a:gd name="adj1" fmla="val 42704"/>
              <a:gd name="adj2" fmla="val 105447"/>
            </a:avLst>
          </a:prstGeom>
          <a:solidFill>
            <a:srgbClr val="FF99CC"/>
          </a:solidFill>
          <a:ln w="63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ja-JP" altLang="en-US"/>
          </a:p>
        </p:txBody>
      </p:sp>
      <p:sp>
        <p:nvSpPr>
          <p:cNvPr id="358514" name="AutoShape 114"/>
          <p:cNvSpPr>
            <a:spLocks noChangeArrowheads="1"/>
          </p:cNvSpPr>
          <p:nvPr/>
        </p:nvSpPr>
        <p:spPr bwMode="auto">
          <a:xfrm rot="16200000" flipV="1">
            <a:off x="7085013" y="4914900"/>
            <a:ext cx="361950" cy="685800"/>
          </a:xfrm>
          <a:prstGeom prst="upArrow">
            <a:avLst>
              <a:gd name="adj1" fmla="val 42704"/>
              <a:gd name="adj2" fmla="val 105447"/>
            </a:avLst>
          </a:prstGeom>
          <a:solidFill>
            <a:srgbClr val="FF99CC"/>
          </a:solidFill>
          <a:ln w="63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ja-JP" altLang="en-US"/>
          </a:p>
        </p:txBody>
      </p:sp>
      <p:sp>
        <p:nvSpPr>
          <p:cNvPr id="358515" name="AutoShape 115"/>
          <p:cNvSpPr>
            <a:spLocks noChangeArrowheads="1"/>
          </p:cNvSpPr>
          <p:nvPr/>
        </p:nvSpPr>
        <p:spPr bwMode="auto">
          <a:xfrm rot="16200000" flipV="1">
            <a:off x="7085013" y="3062288"/>
            <a:ext cx="361950" cy="685800"/>
          </a:xfrm>
          <a:prstGeom prst="upArrow">
            <a:avLst>
              <a:gd name="adj1" fmla="val 42704"/>
              <a:gd name="adj2" fmla="val 105447"/>
            </a:avLst>
          </a:prstGeom>
          <a:solidFill>
            <a:srgbClr val="FF99CC"/>
          </a:solidFill>
          <a:ln w="63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ja-JP" altLang="en-US"/>
          </a:p>
        </p:txBody>
      </p:sp>
      <p:sp>
        <p:nvSpPr>
          <p:cNvPr id="358516" name="AutoShape 116"/>
          <p:cNvSpPr>
            <a:spLocks noChangeArrowheads="1"/>
          </p:cNvSpPr>
          <p:nvPr/>
        </p:nvSpPr>
        <p:spPr bwMode="auto">
          <a:xfrm rot="16200000" flipV="1">
            <a:off x="7085013" y="1323975"/>
            <a:ext cx="361950" cy="685800"/>
          </a:xfrm>
          <a:prstGeom prst="upArrow">
            <a:avLst>
              <a:gd name="adj1" fmla="val 42704"/>
              <a:gd name="adj2" fmla="val 105447"/>
            </a:avLst>
          </a:prstGeom>
          <a:solidFill>
            <a:srgbClr val="FF99CC"/>
          </a:solidFill>
          <a:ln w="63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ja-JP" altLang="en-US"/>
          </a:p>
        </p:txBody>
      </p:sp>
      <p:sp>
        <p:nvSpPr>
          <p:cNvPr id="117" name="テキスト ボックス 116"/>
          <p:cNvSpPr txBox="1"/>
          <p:nvPr/>
        </p:nvSpPr>
        <p:spPr>
          <a:xfrm>
            <a:off x="1953090" y="6211669"/>
            <a:ext cx="4339650" cy="646331"/>
          </a:xfrm>
          <a:prstGeom prst="rect">
            <a:avLst/>
          </a:prstGeom>
          <a:noFill/>
        </p:spPr>
        <p:txBody>
          <a:bodyPr wrap="none" rtlCol="0">
            <a:spAutoFit/>
          </a:bodyPr>
          <a:lstStyle/>
          <a:p>
            <a:r>
              <a:rPr lang="ja-JP" altLang="en-US" b="1" dirty="0">
                <a:solidFill>
                  <a:srgbClr val="002060"/>
                </a:solidFill>
                <a:latin typeface="ＭＳ Ｐゴシック" charset="0"/>
              </a:rPr>
              <a:t>横浜市立大学附属市民総合医療センター</a:t>
            </a:r>
            <a:endParaRPr lang="ja-JP" altLang="ja-JP" b="1" dirty="0">
              <a:solidFill>
                <a:srgbClr val="002060"/>
              </a:solidFill>
              <a:latin typeface="ＭＳ Ｐゴシック" charset="0"/>
            </a:endParaRPr>
          </a:p>
          <a:p>
            <a:r>
              <a:rPr lang="ja-JP" altLang="en-US" b="1" dirty="0">
                <a:solidFill>
                  <a:srgbClr val="002060"/>
                </a:solidFill>
                <a:latin typeface="ＭＳ Ｐゴシック" charset="0"/>
              </a:rPr>
              <a:t>心臓血管</a:t>
            </a:r>
            <a:r>
              <a:rPr lang="ja-JP" altLang="en-US" b="1" dirty="0" smtClean="0">
                <a:solidFill>
                  <a:srgbClr val="002060"/>
                </a:solidFill>
                <a:latin typeface="ＭＳ Ｐゴシック" charset="0"/>
              </a:rPr>
              <a:t>センター海老名</a:t>
            </a:r>
            <a:r>
              <a:rPr lang="ja-JP" altLang="en-US" b="1" dirty="0">
                <a:solidFill>
                  <a:srgbClr val="002060"/>
                </a:solidFill>
                <a:latin typeface="ＭＳ Ｐゴシック" charset="0"/>
              </a:rPr>
              <a:t>　</a:t>
            </a:r>
            <a:r>
              <a:rPr lang="ja-JP" altLang="en-US" b="1" dirty="0" smtClean="0">
                <a:solidFill>
                  <a:srgbClr val="002060"/>
                </a:solidFill>
                <a:latin typeface="ＭＳ Ｐゴシック" charset="0"/>
              </a:rPr>
              <a:t>俊明先生提供</a:t>
            </a:r>
            <a:endParaRPr lang="ja-JP" altLang="en-US" b="1" dirty="0">
              <a:solidFill>
                <a:srgbClr val="002060"/>
              </a:solidFill>
              <a:latin typeface="ＭＳ Ｐゴシック" charset="0"/>
            </a:endParaRPr>
          </a:p>
        </p:txBody>
      </p:sp>
    </p:spTree>
    <p:extLst>
      <p:ext uri="{BB962C8B-B14F-4D97-AF65-F5344CB8AC3E}">
        <p14:creationId xmlns:p14="http://schemas.microsoft.com/office/powerpoint/2010/main" val="10409590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799856" y="0"/>
            <a:ext cx="2646878" cy="584776"/>
          </a:xfrm>
          <a:prstGeom prst="rect">
            <a:avLst/>
          </a:prstGeom>
          <a:noFill/>
        </p:spPr>
        <p:txBody>
          <a:bodyPr wrap="none" rtlCol="0">
            <a:spAutoFit/>
          </a:bodyPr>
          <a:lstStyle/>
          <a:p>
            <a:r>
              <a:rPr kumimoji="1" lang="ja-JP" altLang="en-US" sz="3200" b="1" dirty="0"/>
              <a:t>急性冠症候群</a:t>
            </a:r>
          </a:p>
        </p:txBody>
      </p:sp>
      <p:sp>
        <p:nvSpPr>
          <p:cNvPr id="6" name="テキスト ボックス 5"/>
          <p:cNvSpPr txBox="1"/>
          <p:nvPr/>
        </p:nvSpPr>
        <p:spPr>
          <a:xfrm>
            <a:off x="2281971" y="6488668"/>
            <a:ext cx="8045921" cy="369332"/>
          </a:xfrm>
          <a:prstGeom prst="rect">
            <a:avLst/>
          </a:prstGeom>
          <a:noFill/>
        </p:spPr>
        <p:txBody>
          <a:bodyPr wrap="none" rtlCol="0">
            <a:spAutoFit/>
          </a:bodyPr>
          <a:lstStyle/>
          <a:p>
            <a:r>
              <a:rPr kumimoji="1" lang="en-US" altLang="ja-JP" b="1" dirty="0" smtClean="0"/>
              <a:t>Amsterdam EA et al: 2014 AHA/ACC </a:t>
            </a:r>
            <a:r>
              <a:rPr lang="en-US" altLang="ja-JP" b="1" dirty="0" smtClean="0"/>
              <a:t>G</a:t>
            </a:r>
            <a:r>
              <a:rPr kumimoji="1" lang="en-US" altLang="ja-JP" b="1" dirty="0" smtClean="0"/>
              <a:t>uideline. JACC 24:e139-228,2014. </a:t>
            </a:r>
            <a:endParaRPr kumimoji="1" lang="ja-JP" altLang="en-US" b="1" dirty="0"/>
          </a:p>
        </p:txBody>
      </p:sp>
      <p:grpSp>
        <p:nvGrpSpPr>
          <p:cNvPr id="13" name="グループ化 12"/>
          <p:cNvGrpSpPr/>
          <p:nvPr/>
        </p:nvGrpSpPr>
        <p:grpSpPr>
          <a:xfrm>
            <a:off x="1451051" y="612597"/>
            <a:ext cx="8683476" cy="5941804"/>
            <a:chOff x="1805012" y="520824"/>
            <a:chExt cx="8683476" cy="5941804"/>
          </a:xfrm>
        </p:grpSpPr>
        <p:pic>
          <p:nvPicPr>
            <p:cNvPr id="2" name="図 1"/>
            <p:cNvPicPr>
              <a:picLocks noChangeAspect="1"/>
            </p:cNvPicPr>
            <p:nvPr/>
          </p:nvPicPr>
          <p:blipFill>
            <a:blip r:embed="rId2"/>
            <a:stretch>
              <a:fillRect/>
            </a:stretch>
          </p:blipFill>
          <p:spPr>
            <a:xfrm>
              <a:off x="1805012" y="520824"/>
              <a:ext cx="8683476" cy="5932512"/>
            </a:xfrm>
            <a:prstGeom prst="rect">
              <a:avLst/>
            </a:prstGeom>
            <a:ln w="28575">
              <a:solidFill>
                <a:schemeClr val="tx1"/>
              </a:solidFill>
            </a:ln>
          </p:spPr>
        </p:pic>
        <p:sp>
          <p:nvSpPr>
            <p:cNvPr id="3" name="テキスト ボックス 2"/>
            <p:cNvSpPr txBox="1"/>
            <p:nvPr/>
          </p:nvSpPr>
          <p:spPr>
            <a:xfrm>
              <a:off x="3816132" y="4437112"/>
              <a:ext cx="1569660" cy="369332"/>
            </a:xfrm>
            <a:prstGeom prst="rect">
              <a:avLst/>
            </a:prstGeom>
            <a:noFill/>
          </p:spPr>
          <p:txBody>
            <a:bodyPr wrap="none" rtlCol="0">
              <a:spAutoFit/>
            </a:bodyPr>
            <a:lstStyle/>
            <a:p>
              <a:r>
                <a:rPr kumimoji="1" lang="ja-JP" altLang="en-US" dirty="0" smtClean="0">
                  <a:solidFill>
                    <a:srgbClr val="FA1518"/>
                  </a:solidFill>
                </a:rPr>
                <a:t>不安定狭心症</a:t>
              </a:r>
              <a:endParaRPr kumimoji="1" lang="ja-JP" altLang="en-US" dirty="0">
                <a:solidFill>
                  <a:srgbClr val="FA1518"/>
                </a:solidFill>
              </a:endParaRPr>
            </a:p>
          </p:txBody>
        </p:sp>
        <p:sp>
          <p:nvSpPr>
            <p:cNvPr id="7" name="テキスト ボックス 6"/>
            <p:cNvSpPr txBox="1"/>
            <p:nvPr/>
          </p:nvSpPr>
          <p:spPr>
            <a:xfrm>
              <a:off x="5303913" y="4437112"/>
              <a:ext cx="2276585" cy="369332"/>
            </a:xfrm>
            <a:prstGeom prst="rect">
              <a:avLst/>
            </a:prstGeom>
            <a:noFill/>
          </p:spPr>
          <p:txBody>
            <a:bodyPr wrap="none" rtlCol="0">
              <a:spAutoFit/>
            </a:bodyPr>
            <a:lstStyle/>
            <a:p>
              <a:r>
                <a:rPr kumimoji="1" lang="ja-JP" altLang="en-US" dirty="0" smtClean="0">
                  <a:solidFill>
                    <a:srgbClr val="FA1518"/>
                  </a:solidFill>
                </a:rPr>
                <a:t>非</a:t>
              </a:r>
              <a:r>
                <a:rPr kumimoji="1" lang="en-US" altLang="ja-JP" dirty="0" smtClean="0">
                  <a:solidFill>
                    <a:srgbClr val="FA1518"/>
                  </a:solidFill>
                </a:rPr>
                <a:t>ST</a:t>
              </a:r>
              <a:r>
                <a:rPr kumimoji="1" lang="ja-JP" altLang="en-US" dirty="0" smtClean="0">
                  <a:solidFill>
                    <a:srgbClr val="FA1518"/>
                  </a:solidFill>
                </a:rPr>
                <a:t>上昇型心筋梗塞</a:t>
              </a:r>
              <a:endParaRPr kumimoji="1" lang="ja-JP" altLang="en-US" dirty="0">
                <a:solidFill>
                  <a:srgbClr val="FA1518"/>
                </a:solidFill>
              </a:endParaRPr>
            </a:p>
          </p:txBody>
        </p:sp>
        <p:sp>
          <p:nvSpPr>
            <p:cNvPr id="8" name="テキスト ボックス 7"/>
            <p:cNvSpPr txBox="1"/>
            <p:nvPr/>
          </p:nvSpPr>
          <p:spPr>
            <a:xfrm>
              <a:off x="7525220" y="4437112"/>
              <a:ext cx="2045753" cy="369332"/>
            </a:xfrm>
            <a:prstGeom prst="rect">
              <a:avLst/>
            </a:prstGeom>
            <a:noFill/>
          </p:spPr>
          <p:txBody>
            <a:bodyPr wrap="none" rtlCol="0">
              <a:spAutoFit/>
            </a:bodyPr>
            <a:lstStyle/>
            <a:p>
              <a:r>
                <a:rPr kumimoji="1" lang="en-US" altLang="ja-JP" dirty="0" smtClean="0">
                  <a:solidFill>
                    <a:srgbClr val="FA1518"/>
                  </a:solidFill>
                </a:rPr>
                <a:t>ST</a:t>
              </a:r>
              <a:r>
                <a:rPr kumimoji="1" lang="ja-JP" altLang="en-US" dirty="0" smtClean="0">
                  <a:solidFill>
                    <a:srgbClr val="FA1518"/>
                  </a:solidFill>
                </a:rPr>
                <a:t>上昇型心筋梗塞</a:t>
              </a:r>
              <a:endParaRPr kumimoji="1" lang="ja-JP" altLang="en-US" dirty="0">
                <a:solidFill>
                  <a:srgbClr val="FA1518"/>
                </a:solidFill>
              </a:endParaRPr>
            </a:p>
          </p:txBody>
        </p:sp>
        <p:sp>
          <p:nvSpPr>
            <p:cNvPr id="9" name="テキスト ボックス 8"/>
            <p:cNvSpPr txBox="1"/>
            <p:nvPr/>
          </p:nvSpPr>
          <p:spPr>
            <a:xfrm>
              <a:off x="4367808" y="3933056"/>
              <a:ext cx="2738250" cy="369332"/>
            </a:xfrm>
            <a:prstGeom prst="rect">
              <a:avLst/>
            </a:prstGeom>
            <a:noFill/>
          </p:spPr>
          <p:txBody>
            <a:bodyPr wrap="none" rtlCol="0">
              <a:spAutoFit/>
            </a:bodyPr>
            <a:lstStyle/>
            <a:p>
              <a:r>
                <a:rPr kumimoji="1" lang="ja-JP" altLang="en-US" dirty="0" smtClean="0">
                  <a:solidFill>
                    <a:srgbClr val="FA1518"/>
                  </a:solidFill>
                </a:rPr>
                <a:t>非</a:t>
              </a:r>
              <a:r>
                <a:rPr kumimoji="1" lang="en-US" altLang="ja-JP" dirty="0" smtClean="0">
                  <a:solidFill>
                    <a:srgbClr val="FA1518"/>
                  </a:solidFill>
                </a:rPr>
                <a:t>ST</a:t>
              </a:r>
              <a:r>
                <a:rPr kumimoji="1" lang="ja-JP" altLang="en-US" dirty="0" smtClean="0">
                  <a:solidFill>
                    <a:srgbClr val="FA1518"/>
                  </a:solidFill>
                </a:rPr>
                <a:t>上昇型急性冠症候群</a:t>
              </a:r>
              <a:endParaRPr kumimoji="1" lang="ja-JP" altLang="en-US" dirty="0">
                <a:solidFill>
                  <a:srgbClr val="FA1518"/>
                </a:solidFill>
              </a:endParaRPr>
            </a:p>
          </p:txBody>
        </p:sp>
        <p:sp>
          <p:nvSpPr>
            <p:cNvPr id="10" name="テキスト ボックス 9"/>
            <p:cNvSpPr txBox="1"/>
            <p:nvPr/>
          </p:nvSpPr>
          <p:spPr>
            <a:xfrm>
              <a:off x="8191102" y="3501008"/>
              <a:ext cx="891591" cy="369332"/>
            </a:xfrm>
            <a:prstGeom prst="rect">
              <a:avLst/>
            </a:prstGeom>
            <a:noFill/>
          </p:spPr>
          <p:txBody>
            <a:bodyPr wrap="none" rtlCol="0">
              <a:spAutoFit/>
            </a:bodyPr>
            <a:lstStyle/>
            <a:p>
              <a:r>
                <a:rPr kumimoji="1" lang="en-US" altLang="ja-JP" dirty="0" smtClean="0">
                  <a:solidFill>
                    <a:srgbClr val="FA1518"/>
                  </a:solidFill>
                </a:rPr>
                <a:t>ST</a:t>
              </a:r>
              <a:r>
                <a:rPr kumimoji="1" lang="ja-JP" altLang="en-US" dirty="0" smtClean="0">
                  <a:solidFill>
                    <a:srgbClr val="FA1518"/>
                  </a:solidFill>
                </a:rPr>
                <a:t>上昇</a:t>
              </a:r>
              <a:endParaRPr kumimoji="1" lang="ja-JP" altLang="en-US" dirty="0">
                <a:solidFill>
                  <a:srgbClr val="FA1518"/>
                </a:solidFill>
              </a:endParaRPr>
            </a:p>
          </p:txBody>
        </p:sp>
        <p:sp>
          <p:nvSpPr>
            <p:cNvPr id="11" name="テキスト ボックス 10"/>
            <p:cNvSpPr txBox="1"/>
            <p:nvPr/>
          </p:nvSpPr>
          <p:spPr>
            <a:xfrm>
              <a:off x="5087888" y="3501008"/>
              <a:ext cx="1122423" cy="369332"/>
            </a:xfrm>
            <a:prstGeom prst="rect">
              <a:avLst/>
            </a:prstGeom>
            <a:noFill/>
          </p:spPr>
          <p:txBody>
            <a:bodyPr wrap="none" rtlCol="0">
              <a:spAutoFit/>
            </a:bodyPr>
            <a:lstStyle/>
            <a:p>
              <a:r>
                <a:rPr kumimoji="1" lang="ja-JP" altLang="en-US" dirty="0" smtClean="0">
                  <a:solidFill>
                    <a:srgbClr val="FA1518"/>
                  </a:solidFill>
                </a:rPr>
                <a:t>非</a:t>
              </a:r>
              <a:r>
                <a:rPr kumimoji="1" lang="en-US" altLang="ja-JP" dirty="0" smtClean="0">
                  <a:solidFill>
                    <a:srgbClr val="FA1518"/>
                  </a:solidFill>
                </a:rPr>
                <a:t>ST</a:t>
              </a:r>
              <a:r>
                <a:rPr kumimoji="1" lang="ja-JP" altLang="en-US" dirty="0" smtClean="0">
                  <a:solidFill>
                    <a:srgbClr val="FA1518"/>
                  </a:solidFill>
                </a:rPr>
                <a:t>上昇</a:t>
              </a:r>
              <a:endParaRPr kumimoji="1" lang="ja-JP" altLang="en-US" dirty="0">
                <a:solidFill>
                  <a:srgbClr val="FA1518"/>
                </a:solidFill>
              </a:endParaRPr>
            </a:p>
          </p:txBody>
        </p:sp>
        <p:sp>
          <p:nvSpPr>
            <p:cNvPr id="12" name="テキスト ボックス 11"/>
            <p:cNvSpPr txBox="1"/>
            <p:nvPr/>
          </p:nvSpPr>
          <p:spPr>
            <a:xfrm>
              <a:off x="3816132" y="5898758"/>
              <a:ext cx="1569660" cy="369332"/>
            </a:xfrm>
            <a:prstGeom prst="rect">
              <a:avLst/>
            </a:prstGeom>
            <a:noFill/>
          </p:spPr>
          <p:txBody>
            <a:bodyPr wrap="none" rtlCol="0">
              <a:spAutoFit/>
            </a:bodyPr>
            <a:lstStyle/>
            <a:p>
              <a:r>
                <a:rPr kumimoji="1" lang="ja-JP" altLang="en-US" dirty="0" smtClean="0">
                  <a:solidFill>
                    <a:srgbClr val="FA1518"/>
                  </a:solidFill>
                </a:rPr>
                <a:t>不安定狭心症</a:t>
              </a:r>
              <a:endParaRPr kumimoji="1" lang="ja-JP" altLang="en-US" dirty="0">
                <a:solidFill>
                  <a:srgbClr val="FA1518"/>
                </a:solidFill>
              </a:endParaRPr>
            </a:p>
          </p:txBody>
        </p:sp>
        <p:sp>
          <p:nvSpPr>
            <p:cNvPr id="14" name="正方形/長方形 13"/>
            <p:cNvSpPr/>
            <p:nvPr/>
          </p:nvSpPr>
          <p:spPr>
            <a:xfrm>
              <a:off x="5447928" y="6093296"/>
              <a:ext cx="1725152" cy="369332"/>
            </a:xfrm>
            <a:prstGeom prst="rect">
              <a:avLst/>
            </a:prstGeom>
          </p:spPr>
          <p:txBody>
            <a:bodyPr wrap="none">
              <a:spAutoFit/>
            </a:bodyPr>
            <a:lstStyle/>
            <a:p>
              <a:r>
                <a:rPr lang="ja-JP" altLang="en-US" dirty="0" smtClean="0">
                  <a:solidFill>
                    <a:srgbClr val="FA1518"/>
                  </a:solidFill>
                </a:rPr>
                <a:t>非</a:t>
              </a:r>
              <a:r>
                <a:rPr lang="en-US" altLang="ja-JP" dirty="0" smtClean="0">
                  <a:solidFill>
                    <a:srgbClr val="FA1518"/>
                  </a:solidFill>
                </a:rPr>
                <a:t>Q</a:t>
              </a:r>
              <a:r>
                <a:rPr lang="ja-JP" altLang="en-US" dirty="0" smtClean="0">
                  <a:solidFill>
                    <a:srgbClr val="FA1518"/>
                  </a:solidFill>
                </a:rPr>
                <a:t>波心筋</a:t>
              </a:r>
              <a:r>
                <a:rPr lang="ja-JP" altLang="en-US" dirty="0">
                  <a:solidFill>
                    <a:srgbClr val="FA1518"/>
                  </a:solidFill>
                </a:rPr>
                <a:t>梗塞</a:t>
              </a:r>
            </a:p>
          </p:txBody>
        </p:sp>
        <p:sp>
          <p:nvSpPr>
            <p:cNvPr id="15" name="正方形/長方形 14"/>
            <p:cNvSpPr/>
            <p:nvPr/>
          </p:nvSpPr>
          <p:spPr>
            <a:xfrm>
              <a:off x="7390110" y="6093296"/>
              <a:ext cx="1494320" cy="369332"/>
            </a:xfrm>
            <a:prstGeom prst="rect">
              <a:avLst/>
            </a:prstGeom>
          </p:spPr>
          <p:txBody>
            <a:bodyPr wrap="none">
              <a:spAutoFit/>
            </a:bodyPr>
            <a:lstStyle/>
            <a:p>
              <a:r>
                <a:rPr lang="en-US" altLang="ja-JP" dirty="0" smtClean="0">
                  <a:solidFill>
                    <a:srgbClr val="FA1518"/>
                  </a:solidFill>
                </a:rPr>
                <a:t>Q</a:t>
              </a:r>
              <a:r>
                <a:rPr lang="ja-JP" altLang="en-US" dirty="0" smtClean="0">
                  <a:solidFill>
                    <a:srgbClr val="FA1518"/>
                  </a:solidFill>
                </a:rPr>
                <a:t>波心筋</a:t>
              </a:r>
              <a:r>
                <a:rPr lang="ja-JP" altLang="en-US" dirty="0">
                  <a:solidFill>
                    <a:srgbClr val="FA1518"/>
                  </a:solidFill>
                </a:rPr>
                <a:t>梗塞</a:t>
              </a:r>
            </a:p>
          </p:txBody>
        </p:sp>
        <p:sp>
          <p:nvSpPr>
            <p:cNvPr id="16" name="正方形/長方形 15"/>
            <p:cNvSpPr/>
            <p:nvPr/>
          </p:nvSpPr>
          <p:spPr>
            <a:xfrm>
              <a:off x="6467604" y="1052736"/>
              <a:ext cx="1569660" cy="369332"/>
            </a:xfrm>
            <a:prstGeom prst="rect">
              <a:avLst/>
            </a:prstGeom>
          </p:spPr>
          <p:txBody>
            <a:bodyPr wrap="none">
              <a:spAutoFit/>
            </a:bodyPr>
            <a:lstStyle/>
            <a:p>
              <a:r>
                <a:rPr lang="ja-JP" altLang="en-US" dirty="0">
                  <a:solidFill>
                    <a:srgbClr val="FA1518"/>
                  </a:solidFill>
                </a:rPr>
                <a:t>急性冠症候群</a:t>
              </a:r>
              <a:endParaRPr lang="ja-JP" altLang="en-US" dirty="0"/>
            </a:p>
          </p:txBody>
        </p:sp>
      </p:grpSp>
      <p:sp>
        <p:nvSpPr>
          <p:cNvPr id="17" name="テキスト ボックス 16"/>
          <p:cNvSpPr txBox="1"/>
          <p:nvPr/>
        </p:nvSpPr>
        <p:spPr>
          <a:xfrm>
            <a:off x="7690213" y="235622"/>
            <a:ext cx="4339650" cy="646331"/>
          </a:xfrm>
          <a:prstGeom prst="rect">
            <a:avLst/>
          </a:prstGeom>
          <a:noFill/>
        </p:spPr>
        <p:txBody>
          <a:bodyPr wrap="none" rtlCol="0">
            <a:spAutoFit/>
          </a:bodyPr>
          <a:lstStyle/>
          <a:p>
            <a:r>
              <a:rPr lang="ja-JP" altLang="en-US" b="1" dirty="0">
                <a:solidFill>
                  <a:srgbClr val="002060"/>
                </a:solidFill>
                <a:latin typeface="ＭＳ Ｐゴシック" charset="0"/>
              </a:rPr>
              <a:t>横浜市立大学附属市民総合医療センター</a:t>
            </a:r>
            <a:endParaRPr lang="ja-JP" altLang="ja-JP" b="1" dirty="0">
              <a:solidFill>
                <a:srgbClr val="002060"/>
              </a:solidFill>
              <a:latin typeface="ＭＳ Ｐゴシック" charset="0"/>
            </a:endParaRPr>
          </a:p>
          <a:p>
            <a:r>
              <a:rPr lang="ja-JP" altLang="en-US" b="1" dirty="0">
                <a:solidFill>
                  <a:srgbClr val="002060"/>
                </a:solidFill>
                <a:latin typeface="ＭＳ Ｐゴシック" charset="0"/>
              </a:rPr>
              <a:t>心臓血管</a:t>
            </a:r>
            <a:r>
              <a:rPr lang="ja-JP" altLang="en-US" b="1" dirty="0" smtClean="0">
                <a:solidFill>
                  <a:srgbClr val="002060"/>
                </a:solidFill>
                <a:latin typeface="ＭＳ Ｐゴシック" charset="0"/>
              </a:rPr>
              <a:t>センター海老名</a:t>
            </a:r>
            <a:r>
              <a:rPr lang="ja-JP" altLang="en-US" b="1" dirty="0">
                <a:solidFill>
                  <a:srgbClr val="002060"/>
                </a:solidFill>
                <a:latin typeface="ＭＳ Ｐゴシック" charset="0"/>
              </a:rPr>
              <a:t>　</a:t>
            </a:r>
            <a:r>
              <a:rPr lang="ja-JP" altLang="en-US" b="1" dirty="0" smtClean="0">
                <a:solidFill>
                  <a:srgbClr val="002060"/>
                </a:solidFill>
                <a:latin typeface="ＭＳ Ｐゴシック" charset="0"/>
              </a:rPr>
              <a:t>俊明先生提供</a:t>
            </a:r>
            <a:endParaRPr lang="ja-JP" altLang="en-US" b="1" dirty="0">
              <a:solidFill>
                <a:srgbClr val="002060"/>
              </a:solidFill>
              <a:latin typeface="ＭＳ Ｐゴシック" charset="0"/>
            </a:endParaRPr>
          </a:p>
        </p:txBody>
      </p:sp>
    </p:spTree>
    <p:extLst>
      <p:ext uri="{BB962C8B-B14F-4D97-AF65-F5344CB8AC3E}">
        <p14:creationId xmlns:p14="http://schemas.microsoft.com/office/powerpoint/2010/main" val="2297925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3"/>
          <p:cNvSpPr>
            <a:spLocks noChangeArrowheads="1"/>
          </p:cNvSpPr>
          <p:nvPr/>
        </p:nvSpPr>
        <p:spPr bwMode="auto">
          <a:xfrm>
            <a:off x="6402389" y="6445250"/>
            <a:ext cx="4211409" cy="33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1600">
                <a:solidFill>
                  <a:schemeClr val="bg1"/>
                </a:solidFill>
                <a:latin typeface="ＭＳ Ｐゴシック" charset="0"/>
              </a:rPr>
              <a:t>Pardell H et al: J Hypertens 23: 219-221, 2005.</a:t>
            </a:r>
          </a:p>
        </p:txBody>
      </p:sp>
      <p:sp>
        <p:nvSpPr>
          <p:cNvPr id="182277" name="Line 5"/>
          <p:cNvSpPr>
            <a:spLocks noChangeShapeType="1"/>
          </p:cNvSpPr>
          <p:nvPr/>
        </p:nvSpPr>
        <p:spPr bwMode="auto">
          <a:xfrm flipH="1">
            <a:off x="6629400" y="2209800"/>
            <a:ext cx="381000" cy="228600"/>
          </a:xfrm>
          <a:prstGeom prst="line">
            <a:avLst/>
          </a:prstGeom>
          <a:noFill/>
          <a:ln w="9525">
            <a:solidFill>
              <a:srgbClr val="E3050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82279" name="Line 7"/>
          <p:cNvSpPr>
            <a:spLocks noChangeShapeType="1"/>
          </p:cNvSpPr>
          <p:nvPr/>
        </p:nvSpPr>
        <p:spPr bwMode="auto">
          <a:xfrm flipH="1" flipV="1">
            <a:off x="6858000" y="3276600"/>
            <a:ext cx="304800" cy="457200"/>
          </a:xfrm>
          <a:prstGeom prst="line">
            <a:avLst/>
          </a:prstGeom>
          <a:noFill/>
          <a:ln w="9525">
            <a:solidFill>
              <a:srgbClr val="E3050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grpSp>
        <p:nvGrpSpPr>
          <p:cNvPr id="2" name="グループ化 1"/>
          <p:cNvGrpSpPr/>
          <p:nvPr/>
        </p:nvGrpSpPr>
        <p:grpSpPr>
          <a:xfrm>
            <a:off x="1769807" y="0"/>
            <a:ext cx="5995988" cy="6346825"/>
            <a:chOff x="3200400" y="47626"/>
            <a:chExt cx="5995988" cy="6346825"/>
          </a:xfrm>
        </p:grpSpPr>
        <p:pic>
          <p:nvPicPr>
            <p:cNvPr id="182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657226"/>
              <a:ext cx="5995988" cy="573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82276" name="Rectangle 4"/>
            <p:cNvSpPr>
              <a:spLocks noChangeArrowheads="1"/>
            </p:cNvSpPr>
            <p:nvPr/>
          </p:nvSpPr>
          <p:spPr bwMode="auto">
            <a:xfrm>
              <a:off x="4495801" y="47626"/>
              <a:ext cx="3057247" cy="58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ja-JP" altLang="en-US" sz="3200" b="1" dirty="0"/>
                <a:t>喫煙と血圧変化</a:t>
              </a:r>
            </a:p>
          </p:txBody>
        </p:sp>
        <p:sp>
          <p:nvSpPr>
            <p:cNvPr id="182278" name="Rectangle 6"/>
            <p:cNvSpPr>
              <a:spLocks noChangeArrowheads="1"/>
            </p:cNvSpPr>
            <p:nvPr/>
          </p:nvSpPr>
          <p:spPr bwMode="auto">
            <a:xfrm>
              <a:off x="7010400" y="1905000"/>
              <a:ext cx="877163"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ja-JP" altLang="en-US">
                  <a:solidFill>
                    <a:srgbClr val="E30508"/>
                  </a:solidFill>
                </a:rPr>
                <a:t>喫煙者</a:t>
              </a:r>
              <a:endParaRPr lang="ja-JP" altLang="en-US"/>
            </a:p>
          </p:txBody>
        </p:sp>
        <p:sp>
          <p:nvSpPr>
            <p:cNvPr id="182280" name="Rectangle 8"/>
            <p:cNvSpPr>
              <a:spLocks noChangeArrowheads="1"/>
            </p:cNvSpPr>
            <p:nvPr/>
          </p:nvSpPr>
          <p:spPr bwMode="auto">
            <a:xfrm>
              <a:off x="7086600" y="3657600"/>
              <a:ext cx="1107996"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ja-JP" altLang="en-US">
                  <a:solidFill>
                    <a:srgbClr val="E30508"/>
                  </a:solidFill>
                </a:rPr>
                <a:t>非喫煙者</a:t>
              </a:r>
            </a:p>
          </p:txBody>
        </p:sp>
      </p:grpSp>
      <p:sp>
        <p:nvSpPr>
          <p:cNvPr id="10" name="テキスト ボックス 9"/>
          <p:cNvSpPr txBox="1"/>
          <p:nvPr/>
        </p:nvSpPr>
        <p:spPr>
          <a:xfrm>
            <a:off x="7660716" y="383106"/>
            <a:ext cx="4339650" cy="646331"/>
          </a:xfrm>
          <a:prstGeom prst="rect">
            <a:avLst/>
          </a:prstGeom>
          <a:noFill/>
        </p:spPr>
        <p:txBody>
          <a:bodyPr wrap="none" rtlCol="0">
            <a:spAutoFit/>
          </a:bodyPr>
          <a:lstStyle/>
          <a:p>
            <a:r>
              <a:rPr lang="ja-JP" altLang="en-US" b="1" dirty="0">
                <a:solidFill>
                  <a:srgbClr val="002060"/>
                </a:solidFill>
                <a:latin typeface="ＭＳ Ｐゴシック" charset="0"/>
              </a:rPr>
              <a:t>横浜市立大学附属市民総合医療センター</a:t>
            </a:r>
            <a:endParaRPr lang="ja-JP" altLang="ja-JP" b="1" dirty="0">
              <a:solidFill>
                <a:srgbClr val="002060"/>
              </a:solidFill>
              <a:latin typeface="ＭＳ Ｐゴシック" charset="0"/>
            </a:endParaRPr>
          </a:p>
          <a:p>
            <a:r>
              <a:rPr lang="ja-JP" altLang="en-US" b="1" dirty="0">
                <a:solidFill>
                  <a:srgbClr val="002060"/>
                </a:solidFill>
                <a:latin typeface="ＭＳ Ｐゴシック" charset="0"/>
              </a:rPr>
              <a:t>心臓血管</a:t>
            </a:r>
            <a:r>
              <a:rPr lang="ja-JP" altLang="en-US" b="1" dirty="0" smtClean="0">
                <a:solidFill>
                  <a:srgbClr val="002060"/>
                </a:solidFill>
                <a:latin typeface="ＭＳ Ｐゴシック" charset="0"/>
              </a:rPr>
              <a:t>センター海老名</a:t>
            </a:r>
            <a:r>
              <a:rPr lang="ja-JP" altLang="en-US" b="1" dirty="0">
                <a:solidFill>
                  <a:srgbClr val="002060"/>
                </a:solidFill>
                <a:latin typeface="ＭＳ Ｐゴシック" charset="0"/>
              </a:rPr>
              <a:t>　</a:t>
            </a:r>
            <a:r>
              <a:rPr lang="ja-JP" altLang="en-US" b="1" dirty="0" smtClean="0">
                <a:solidFill>
                  <a:srgbClr val="002060"/>
                </a:solidFill>
                <a:latin typeface="ＭＳ Ｐゴシック" charset="0"/>
              </a:rPr>
              <a:t>俊明先生提供</a:t>
            </a:r>
            <a:endParaRPr lang="ja-JP" altLang="en-US" b="1" dirty="0">
              <a:solidFill>
                <a:srgbClr val="002060"/>
              </a:solidFill>
              <a:latin typeface="ＭＳ Ｐゴシック" charset="0"/>
            </a:endParaRPr>
          </a:p>
        </p:txBody>
      </p:sp>
    </p:spTree>
    <p:extLst>
      <p:ext uri="{BB962C8B-B14F-4D97-AF65-F5344CB8AC3E}">
        <p14:creationId xmlns:p14="http://schemas.microsoft.com/office/powerpoint/2010/main" val="3194927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9" name="Rectangle 3"/>
          <p:cNvSpPr>
            <a:spLocks noChangeArrowheads="1"/>
          </p:cNvSpPr>
          <p:nvPr/>
        </p:nvSpPr>
        <p:spPr bwMode="auto">
          <a:xfrm>
            <a:off x="2078243" y="6342011"/>
            <a:ext cx="4528804" cy="33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ja-JP" altLang="en-US" sz="1600" dirty="0">
                <a:latin typeface="ＭＳ Ｐゴシック" charset="0"/>
              </a:rPr>
              <a:t>半田俊之介ほか：日胸疾会誌</a:t>
            </a:r>
            <a:r>
              <a:rPr lang="en-US" altLang="ja-JP" sz="1600" dirty="0">
                <a:latin typeface="ＭＳ Ｐゴシック" charset="0"/>
              </a:rPr>
              <a:t> 29: 206-210, 1991.</a:t>
            </a:r>
          </a:p>
        </p:txBody>
      </p:sp>
      <p:grpSp>
        <p:nvGrpSpPr>
          <p:cNvPr id="2" name="グループ化 1"/>
          <p:cNvGrpSpPr/>
          <p:nvPr/>
        </p:nvGrpSpPr>
        <p:grpSpPr>
          <a:xfrm>
            <a:off x="3087023" y="1020097"/>
            <a:ext cx="4187825" cy="5273676"/>
            <a:chOff x="3971926" y="990600"/>
            <a:chExt cx="4187825" cy="5273676"/>
          </a:xfrm>
        </p:grpSpPr>
        <p:pic>
          <p:nvPicPr>
            <p:cNvPr id="244738" name="Picture 2" descr="日胸疾会誌29-207 F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1926" y="990600"/>
              <a:ext cx="4187825" cy="5257800"/>
            </a:xfrm>
            <a:prstGeom prst="rect">
              <a:avLst/>
            </a:prstGeom>
            <a:noFill/>
            <a:extLst>
              <a:ext uri="{909E8E84-426E-40DD-AFC4-6F175D3DCCD1}">
                <a14:hiddenFill xmlns:a14="http://schemas.microsoft.com/office/drawing/2010/main">
                  <a:solidFill>
                    <a:srgbClr val="FFFFFF"/>
                  </a:solidFill>
                </a14:hiddenFill>
              </a:ext>
            </a:extLst>
          </p:spPr>
        </p:pic>
        <p:sp>
          <p:nvSpPr>
            <p:cNvPr id="244740" name="Rectangle 4"/>
            <p:cNvSpPr>
              <a:spLocks noChangeArrowheads="1"/>
            </p:cNvSpPr>
            <p:nvPr/>
          </p:nvSpPr>
          <p:spPr bwMode="auto">
            <a:xfrm>
              <a:off x="4953000" y="5867401"/>
              <a:ext cx="120015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ja-JP" altLang="en-US" sz="2000" b="1">
                  <a:solidFill>
                    <a:srgbClr val="E30508"/>
                  </a:solidFill>
                </a:rPr>
                <a:t>非喫煙者</a:t>
              </a:r>
            </a:p>
          </p:txBody>
        </p:sp>
        <p:sp>
          <p:nvSpPr>
            <p:cNvPr id="244741" name="Rectangle 5"/>
            <p:cNvSpPr>
              <a:spLocks noChangeArrowheads="1"/>
            </p:cNvSpPr>
            <p:nvPr/>
          </p:nvSpPr>
          <p:spPr bwMode="auto">
            <a:xfrm>
              <a:off x="6629400" y="5867401"/>
              <a:ext cx="94615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ja-JP" altLang="en-US" sz="2000" b="1">
                  <a:solidFill>
                    <a:srgbClr val="E30508"/>
                  </a:solidFill>
                </a:rPr>
                <a:t>喫煙者</a:t>
              </a:r>
            </a:p>
          </p:txBody>
        </p:sp>
      </p:grpSp>
      <p:sp>
        <p:nvSpPr>
          <p:cNvPr id="244742" name="Rectangle 6"/>
          <p:cNvSpPr>
            <a:spLocks noChangeArrowheads="1"/>
          </p:cNvSpPr>
          <p:nvPr/>
        </p:nvSpPr>
        <p:spPr bwMode="auto">
          <a:xfrm>
            <a:off x="1804219" y="160799"/>
            <a:ext cx="6750566" cy="58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ja-JP" altLang="en-US" sz="3200" b="1" dirty="0"/>
              <a:t>喫煙と一酸化炭素ヘモグロビン濃度</a:t>
            </a:r>
          </a:p>
        </p:txBody>
      </p:sp>
      <p:sp>
        <p:nvSpPr>
          <p:cNvPr id="8" name="テキスト ボックス 7"/>
          <p:cNvSpPr txBox="1"/>
          <p:nvPr/>
        </p:nvSpPr>
        <p:spPr>
          <a:xfrm>
            <a:off x="7631220" y="914049"/>
            <a:ext cx="4339650" cy="646331"/>
          </a:xfrm>
          <a:prstGeom prst="rect">
            <a:avLst/>
          </a:prstGeom>
          <a:noFill/>
        </p:spPr>
        <p:txBody>
          <a:bodyPr wrap="none" rtlCol="0">
            <a:spAutoFit/>
          </a:bodyPr>
          <a:lstStyle/>
          <a:p>
            <a:r>
              <a:rPr lang="ja-JP" altLang="en-US" b="1" dirty="0">
                <a:solidFill>
                  <a:srgbClr val="002060"/>
                </a:solidFill>
                <a:latin typeface="ＭＳ Ｐゴシック" charset="0"/>
              </a:rPr>
              <a:t>横浜市立大学附属市民総合医療センター</a:t>
            </a:r>
            <a:endParaRPr lang="ja-JP" altLang="ja-JP" b="1" dirty="0">
              <a:solidFill>
                <a:srgbClr val="002060"/>
              </a:solidFill>
              <a:latin typeface="ＭＳ Ｐゴシック" charset="0"/>
            </a:endParaRPr>
          </a:p>
          <a:p>
            <a:r>
              <a:rPr lang="ja-JP" altLang="en-US" b="1" dirty="0">
                <a:solidFill>
                  <a:srgbClr val="002060"/>
                </a:solidFill>
                <a:latin typeface="ＭＳ Ｐゴシック" charset="0"/>
              </a:rPr>
              <a:t>心臓血管</a:t>
            </a:r>
            <a:r>
              <a:rPr lang="ja-JP" altLang="en-US" b="1" dirty="0" smtClean="0">
                <a:solidFill>
                  <a:srgbClr val="002060"/>
                </a:solidFill>
                <a:latin typeface="ＭＳ Ｐゴシック" charset="0"/>
              </a:rPr>
              <a:t>センター海老名</a:t>
            </a:r>
            <a:r>
              <a:rPr lang="ja-JP" altLang="en-US" b="1" dirty="0">
                <a:solidFill>
                  <a:srgbClr val="002060"/>
                </a:solidFill>
                <a:latin typeface="ＭＳ Ｐゴシック" charset="0"/>
              </a:rPr>
              <a:t>　</a:t>
            </a:r>
            <a:r>
              <a:rPr lang="ja-JP" altLang="en-US" b="1" dirty="0" smtClean="0">
                <a:solidFill>
                  <a:srgbClr val="002060"/>
                </a:solidFill>
                <a:latin typeface="ＭＳ Ｐゴシック" charset="0"/>
              </a:rPr>
              <a:t>俊明先生提供</a:t>
            </a:r>
            <a:endParaRPr lang="ja-JP" altLang="en-US" b="1" dirty="0">
              <a:solidFill>
                <a:srgbClr val="002060"/>
              </a:solidFill>
              <a:latin typeface="ＭＳ Ｐゴシック" charset="0"/>
            </a:endParaRPr>
          </a:p>
        </p:txBody>
      </p:sp>
    </p:spTree>
    <p:extLst>
      <p:ext uri="{BB962C8B-B14F-4D97-AF65-F5344CB8AC3E}">
        <p14:creationId xmlns:p14="http://schemas.microsoft.com/office/powerpoint/2010/main" val="1907598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type="ctrTitle"/>
          </p:nvPr>
        </p:nvSpPr>
        <p:spPr>
          <a:xfrm>
            <a:off x="5065775" y="164592"/>
            <a:ext cx="3805891" cy="996740"/>
          </a:xfrm>
        </p:spPr>
        <p:txBody>
          <a:bodyPr/>
          <a:lstStyle/>
          <a:p>
            <a:pPr eaLnBrk="1" hangingPunct="1"/>
            <a:r>
              <a:rPr lang="ja-JP" altLang="en-US" b="1" dirty="0" smtClean="0">
                <a:solidFill>
                  <a:schemeClr val="tx1"/>
                </a:solidFill>
              </a:rPr>
              <a:t>禁煙の効用</a:t>
            </a:r>
          </a:p>
        </p:txBody>
      </p:sp>
      <p:grpSp>
        <p:nvGrpSpPr>
          <p:cNvPr id="3" name="グループ化 2"/>
          <p:cNvGrpSpPr/>
          <p:nvPr/>
        </p:nvGrpSpPr>
        <p:grpSpPr>
          <a:xfrm>
            <a:off x="763149" y="973932"/>
            <a:ext cx="8534400" cy="4837112"/>
            <a:chOff x="1774825" y="1268413"/>
            <a:chExt cx="8534400" cy="4837112"/>
          </a:xfrm>
        </p:grpSpPr>
        <p:sp>
          <p:nvSpPr>
            <p:cNvPr id="112642" name="AutoShape 2"/>
            <p:cNvSpPr>
              <a:spLocks noChangeArrowheads="1"/>
            </p:cNvSpPr>
            <p:nvPr/>
          </p:nvSpPr>
          <p:spPr bwMode="auto">
            <a:xfrm rot="7392363">
              <a:off x="5394325" y="-476250"/>
              <a:ext cx="1295400" cy="8534400"/>
            </a:xfrm>
            <a:prstGeom prst="upArrow">
              <a:avLst>
                <a:gd name="adj1" fmla="val 41176"/>
                <a:gd name="adj2" fmla="val 5380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ts val="1000"/>
                </a:spcBef>
                <a:buClr>
                  <a:srgbClr val="EB3D9F"/>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eaLnBrk="1" hangingPunct="1">
                <a:spcBef>
                  <a:spcPct val="0"/>
                </a:spcBef>
                <a:buClrTx/>
                <a:buSzTx/>
                <a:buFontTx/>
                <a:buNone/>
              </a:pPr>
              <a:endParaRPr lang="ja-JP" altLang="en-US">
                <a:solidFill>
                  <a:srgbClr val="000000"/>
                </a:solidFill>
                <a:latin typeface="Calibri" panose="020F0502020204030204" pitchFamily="34" charset="0"/>
                <a:ea typeface="ＭＳ Ｐゴシック" panose="020B0600070205080204" pitchFamily="50" charset="-128"/>
              </a:endParaRPr>
            </a:p>
          </p:txBody>
        </p:sp>
        <p:sp>
          <p:nvSpPr>
            <p:cNvPr id="112645" name="Oval 4"/>
            <p:cNvSpPr>
              <a:spLocks noChangeArrowheads="1"/>
            </p:cNvSpPr>
            <p:nvPr/>
          </p:nvSpPr>
          <p:spPr bwMode="auto">
            <a:xfrm>
              <a:off x="2535238" y="1350963"/>
              <a:ext cx="792162" cy="792162"/>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rgbClr val="EB3D9F"/>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algn="ctr" eaLnBrk="1" hangingPunct="1">
                <a:spcBef>
                  <a:spcPct val="0"/>
                </a:spcBef>
                <a:buClrTx/>
                <a:buSzTx/>
                <a:buFontTx/>
                <a:buNone/>
              </a:pPr>
              <a:r>
                <a:rPr lang="ja-JP" altLang="en-US" sz="1600" dirty="0">
                  <a:solidFill>
                    <a:srgbClr val="FFFFFF"/>
                  </a:solidFill>
                  <a:latin typeface="Calibri" panose="020F0502020204030204" pitchFamily="34" charset="0"/>
                  <a:ea typeface="HGPｺﾞｼｯｸE" panose="020B0900000000000000" pitchFamily="50" charset="-128"/>
                </a:rPr>
                <a:t>禁煙後</a:t>
              </a:r>
            </a:p>
            <a:p>
              <a:pPr algn="ctr" eaLnBrk="1" hangingPunct="1">
                <a:spcBef>
                  <a:spcPct val="0"/>
                </a:spcBef>
                <a:buClrTx/>
                <a:buSzTx/>
                <a:buFontTx/>
                <a:buNone/>
              </a:pPr>
              <a:r>
                <a:rPr lang="ja-JP" altLang="en-US" sz="1600" dirty="0">
                  <a:solidFill>
                    <a:srgbClr val="FFFFFF"/>
                  </a:solidFill>
                  <a:latin typeface="Calibri" panose="020F0502020204030204" pitchFamily="34" charset="0"/>
                  <a:ea typeface="HGPｺﾞｼｯｸE" panose="020B0900000000000000" pitchFamily="50" charset="-128"/>
                </a:rPr>
                <a:t>２０分</a:t>
              </a:r>
            </a:p>
          </p:txBody>
        </p:sp>
        <p:sp>
          <p:nvSpPr>
            <p:cNvPr id="112646" name="Oval 5"/>
            <p:cNvSpPr>
              <a:spLocks noChangeArrowheads="1"/>
            </p:cNvSpPr>
            <p:nvPr/>
          </p:nvSpPr>
          <p:spPr bwMode="auto">
            <a:xfrm>
              <a:off x="3349625" y="1882775"/>
              <a:ext cx="792163" cy="79216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rgbClr val="EB3D9F"/>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algn="ctr" eaLnBrk="1" hangingPunct="1">
                <a:spcBef>
                  <a:spcPct val="0"/>
                </a:spcBef>
                <a:buClrTx/>
                <a:buSzTx/>
                <a:buFontTx/>
                <a:buNone/>
              </a:pPr>
              <a:r>
                <a:rPr lang="ja-JP" altLang="en-US" sz="1600">
                  <a:solidFill>
                    <a:srgbClr val="FFFFFF"/>
                  </a:solidFill>
                  <a:latin typeface="Calibri" panose="020F0502020204030204" pitchFamily="34" charset="0"/>
                  <a:ea typeface="HGPｺﾞｼｯｸE" panose="020B0900000000000000" pitchFamily="50" charset="-128"/>
                </a:rPr>
                <a:t>１２時間</a:t>
              </a:r>
            </a:p>
          </p:txBody>
        </p:sp>
        <p:sp>
          <p:nvSpPr>
            <p:cNvPr id="112647" name="Oval 6"/>
            <p:cNvSpPr>
              <a:spLocks noChangeArrowheads="1"/>
            </p:cNvSpPr>
            <p:nvPr/>
          </p:nvSpPr>
          <p:spPr bwMode="auto">
            <a:xfrm>
              <a:off x="4164013" y="2414588"/>
              <a:ext cx="792162" cy="792162"/>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rgbClr val="EB3D9F"/>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algn="ctr" eaLnBrk="1" hangingPunct="1">
                <a:spcBef>
                  <a:spcPct val="0"/>
                </a:spcBef>
                <a:buClrTx/>
                <a:buSzTx/>
                <a:buFontTx/>
                <a:buNone/>
              </a:pPr>
              <a:r>
                <a:rPr lang="ja-JP" altLang="en-US" sz="1600">
                  <a:solidFill>
                    <a:srgbClr val="FFFFFF"/>
                  </a:solidFill>
                  <a:latin typeface="Calibri" panose="020F0502020204030204" pitchFamily="34" charset="0"/>
                  <a:ea typeface="HGPｺﾞｼｯｸE" panose="020B0900000000000000" pitchFamily="50" charset="-128"/>
                </a:rPr>
                <a:t>２週間～</a:t>
              </a:r>
            </a:p>
            <a:p>
              <a:pPr algn="ctr" eaLnBrk="1" hangingPunct="1">
                <a:spcBef>
                  <a:spcPct val="0"/>
                </a:spcBef>
                <a:buClrTx/>
                <a:buSzTx/>
                <a:buFontTx/>
                <a:buNone/>
              </a:pPr>
              <a:r>
                <a:rPr lang="ja-JP" altLang="en-US" sz="1600">
                  <a:solidFill>
                    <a:srgbClr val="FFFFFF"/>
                  </a:solidFill>
                  <a:latin typeface="Calibri" panose="020F0502020204030204" pitchFamily="34" charset="0"/>
                  <a:ea typeface="HGPｺﾞｼｯｸE" panose="020B0900000000000000" pitchFamily="50" charset="-128"/>
                </a:rPr>
                <a:t>３ヵ月</a:t>
              </a:r>
            </a:p>
          </p:txBody>
        </p:sp>
        <p:sp>
          <p:nvSpPr>
            <p:cNvPr id="112648" name="Oval 7"/>
            <p:cNvSpPr>
              <a:spLocks noChangeArrowheads="1"/>
            </p:cNvSpPr>
            <p:nvPr/>
          </p:nvSpPr>
          <p:spPr bwMode="auto">
            <a:xfrm>
              <a:off x="4978400" y="2946400"/>
              <a:ext cx="792163" cy="79216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rgbClr val="EB3D9F"/>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algn="ctr" eaLnBrk="1" hangingPunct="1">
                <a:spcBef>
                  <a:spcPct val="0"/>
                </a:spcBef>
                <a:buClrTx/>
                <a:buSzTx/>
                <a:buFontTx/>
                <a:buNone/>
              </a:pPr>
              <a:r>
                <a:rPr lang="ja-JP" altLang="en-US" sz="1600">
                  <a:solidFill>
                    <a:srgbClr val="FFFFFF"/>
                  </a:solidFill>
                  <a:latin typeface="Calibri" panose="020F0502020204030204" pitchFamily="34" charset="0"/>
                  <a:ea typeface="HGPｺﾞｼｯｸE" panose="020B0900000000000000" pitchFamily="50" charset="-128"/>
                </a:rPr>
                <a:t>１～９</a:t>
              </a:r>
            </a:p>
            <a:p>
              <a:pPr algn="ctr" eaLnBrk="1" hangingPunct="1">
                <a:spcBef>
                  <a:spcPct val="0"/>
                </a:spcBef>
                <a:buClrTx/>
                <a:buSzTx/>
                <a:buFontTx/>
                <a:buNone/>
              </a:pPr>
              <a:r>
                <a:rPr lang="ja-JP" altLang="en-US" sz="1600">
                  <a:solidFill>
                    <a:srgbClr val="FFFFFF"/>
                  </a:solidFill>
                  <a:latin typeface="Calibri" panose="020F0502020204030204" pitchFamily="34" charset="0"/>
                  <a:ea typeface="HGPｺﾞｼｯｸE" panose="020B0900000000000000" pitchFamily="50" charset="-128"/>
                </a:rPr>
                <a:t>ヵ月</a:t>
              </a:r>
            </a:p>
          </p:txBody>
        </p:sp>
        <p:sp>
          <p:nvSpPr>
            <p:cNvPr id="112649" name="Oval 8"/>
            <p:cNvSpPr>
              <a:spLocks noChangeArrowheads="1"/>
            </p:cNvSpPr>
            <p:nvPr/>
          </p:nvSpPr>
          <p:spPr bwMode="auto">
            <a:xfrm>
              <a:off x="5792788" y="3478213"/>
              <a:ext cx="792162" cy="792162"/>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rgbClr val="EB3D9F"/>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algn="ctr" eaLnBrk="1" hangingPunct="1">
                <a:spcBef>
                  <a:spcPct val="0"/>
                </a:spcBef>
                <a:buClrTx/>
                <a:buSzTx/>
                <a:buFontTx/>
                <a:buNone/>
              </a:pPr>
              <a:r>
                <a:rPr lang="ja-JP" altLang="en-US" sz="1600">
                  <a:solidFill>
                    <a:srgbClr val="FFFFFF"/>
                  </a:solidFill>
                  <a:latin typeface="Calibri" panose="020F0502020204030204" pitchFamily="34" charset="0"/>
                  <a:ea typeface="HGPｺﾞｼｯｸE" panose="020B0900000000000000" pitchFamily="50" charset="-128"/>
                </a:rPr>
                <a:t>１年</a:t>
              </a:r>
            </a:p>
          </p:txBody>
        </p:sp>
        <p:sp>
          <p:nvSpPr>
            <p:cNvPr id="112650" name="Oval 9"/>
            <p:cNvSpPr>
              <a:spLocks noChangeArrowheads="1"/>
            </p:cNvSpPr>
            <p:nvPr/>
          </p:nvSpPr>
          <p:spPr bwMode="auto">
            <a:xfrm>
              <a:off x="6607175" y="4010025"/>
              <a:ext cx="792163" cy="79216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rgbClr val="EB3D9F"/>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algn="ctr" eaLnBrk="1" hangingPunct="1">
                <a:spcBef>
                  <a:spcPct val="0"/>
                </a:spcBef>
                <a:buClrTx/>
                <a:buSzTx/>
                <a:buFontTx/>
                <a:buNone/>
              </a:pPr>
              <a:r>
                <a:rPr lang="ja-JP" altLang="en-US" sz="1600">
                  <a:solidFill>
                    <a:srgbClr val="FFFFFF"/>
                  </a:solidFill>
                  <a:latin typeface="Calibri" panose="020F0502020204030204" pitchFamily="34" charset="0"/>
                  <a:ea typeface="HGPｺﾞｼｯｸE" panose="020B0900000000000000" pitchFamily="50" charset="-128"/>
                </a:rPr>
                <a:t>５年</a:t>
              </a:r>
            </a:p>
          </p:txBody>
        </p:sp>
        <p:sp>
          <p:nvSpPr>
            <p:cNvPr id="112651" name="Oval 10"/>
            <p:cNvSpPr>
              <a:spLocks noChangeArrowheads="1"/>
            </p:cNvSpPr>
            <p:nvPr/>
          </p:nvSpPr>
          <p:spPr bwMode="auto">
            <a:xfrm>
              <a:off x="7421563" y="4541838"/>
              <a:ext cx="792162" cy="792162"/>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rgbClr val="EB3D9F"/>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algn="ctr" eaLnBrk="1" hangingPunct="1">
                <a:spcBef>
                  <a:spcPct val="0"/>
                </a:spcBef>
                <a:buClrTx/>
                <a:buSzTx/>
                <a:buFontTx/>
                <a:buNone/>
              </a:pPr>
              <a:r>
                <a:rPr lang="ja-JP" altLang="en-US" sz="1600">
                  <a:solidFill>
                    <a:srgbClr val="FFFFFF"/>
                  </a:solidFill>
                  <a:latin typeface="Calibri" panose="020F0502020204030204" pitchFamily="34" charset="0"/>
                  <a:ea typeface="HGPｺﾞｼｯｸE" panose="020B0900000000000000" pitchFamily="50" charset="-128"/>
                </a:rPr>
                <a:t>１０年</a:t>
              </a:r>
            </a:p>
          </p:txBody>
        </p:sp>
        <p:sp>
          <p:nvSpPr>
            <p:cNvPr id="112652" name="Text Box 11"/>
            <p:cNvSpPr txBox="1">
              <a:spLocks noChangeArrowheads="1"/>
            </p:cNvSpPr>
            <p:nvPr/>
          </p:nvSpPr>
          <p:spPr bwMode="auto">
            <a:xfrm>
              <a:off x="3244850" y="1268413"/>
              <a:ext cx="1771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EB3D9F"/>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eaLnBrk="1" hangingPunct="1">
                <a:spcBef>
                  <a:spcPct val="0"/>
                </a:spcBef>
                <a:buClrTx/>
                <a:buSzTx/>
                <a:buFontTx/>
                <a:buNone/>
              </a:pPr>
              <a:r>
                <a:rPr lang="ja-JP" altLang="en-US" sz="1400">
                  <a:solidFill>
                    <a:srgbClr val="000000"/>
                  </a:solidFill>
                  <a:latin typeface="Calibri" panose="020F0502020204030204" pitchFamily="34" charset="0"/>
                  <a:ea typeface="HGPｺﾞｼｯｸE" panose="020B0900000000000000" pitchFamily="50" charset="-128"/>
                </a:rPr>
                <a:t>血圧や脈拍が下がる</a:t>
              </a:r>
            </a:p>
          </p:txBody>
        </p:sp>
        <p:sp>
          <p:nvSpPr>
            <p:cNvPr id="112653" name="Text Box 12"/>
            <p:cNvSpPr txBox="1">
              <a:spLocks noChangeArrowheads="1"/>
            </p:cNvSpPr>
            <p:nvPr/>
          </p:nvSpPr>
          <p:spPr bwMode="auto">
            <a:xfrm>
              <a:off x="4046538" y="1741488"/>
              <a:ext cx="3184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EB3D9F"/>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eaLnBrk="1" hangingPunct="1">
                <a:spcBef>
                  <a:spcPct val="0"/>
                </a:spcBef>
                <a:buClrTx/>
                <a:buSzTx/>
                <a:buFontTx/>
                <a:buNone/>
              </a:pPr>
              <a:r>
                <a:rPr lang="ja-JP" altLang="en-US" sz="1400">
                  <a:solidFill>
                    <a:srgbClr val="000000"/>
                  </a:solidFill>
                  <a:latin typeface="Calibri" panose="020F0502020204030204" pitchFamily="34" charset="0"/>
                  <a:ea typeface="HGPｺﾞｼｯｸE" panose="020B0900000000000000" pitchFamily="50" charset="-128"/>
                </a:rPr>
                <a:t>血液中の一酸化炭素濃度が正常になる</a:t>
              </a:r>
            </a:p>
          </p:txBody>
        </p:sp>
        <p:sp>
          <p:nvSpPr>
            <p:cNvPr id="112654" name="Text Box 13"/>
            <p:cNvSpPr txBox="1">
              <a:spLocks noChangeArrowheads="1"/>
            </p:cNvSpPr>
            <p:nvPr/>
          </p:nvSpPr>
          <p:spPr bwMode="auto">
            <a:xfrm>
              <a:off x="4868863" y="2214563"/>
              <a:ext cx="1590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EB3D9F"/>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eaLnBrk="1" hangingPunct="1">
                <a:spcBef>
                  <a:spcPct val="0"/>
                </a:spcBef>
                <a:buClrTx/>
                <a:buSzTx/>
                <a:buFontTx/>
                <a:buNone/>
              </a:pPr>
              <a:r>
                <a:rPr lang="ja-JP" altLang="en-US" sz="1400">
                  <a:solidFill>
                    <a:srgbClr val="000000"/>
                  </a:solidFill>
                  <a:latin typeface="Calibri" panose="020F0502020204030204" pitchFamily="34" charset="0"/>
                  <a:ea typeface="HGPｺﾞｼｯｸE" panose="020B0900000000000000" pitchFamily="50" charset="-128"/>
                </a:rPr>
                <a:t>心機能が改善する</a:t>
              </a:r>
            </a:p>
            <a:p>
              <a:pPr eaLnBrk="1" hangingPunct="1">
                <a:spcBef>
                  <a:spcPct val="0"/>
                </a:spcBef>
                <a:buClrTx/>
                <a:buSzTx/>
                <a:buFontTx/>
                <a:buNone/>
              </a:pPr>
              <a:r>
                <a:rPr lang="ja-JP" altLang="en-US" sz="1400">
                  <a:solidFill>
                    <a:srgbClr val="000000"/>
                  </a:solidFill>
                  <a:latin typeface="Calibri" panose="020F0502020204030204" pitchFamily="34" charset="0"/>
                  <a:ea typeface="HGPｺﾞｼｯｸE" panose="020B0900000000000000" pitchFamily="50" charset="-128"/>
                </a:rPr>
                <a:t>肺機能が回復する</a:t>
              </a:r>
            </a:p>
          </p:txBody>
        </p:sp>
        <p:sp>
          <p:nvSpPr>
            <p:cNvPr id="112655" name="Text Box 14"/>
            <p:cNvSpPr txBox="1">
              <a:spLocks noChangeArrowheads="1"/>
            </p:cNvSpPr>
            <p:nvPr/>
          </p:nvSpPr>
          <p:spPr bwMode="auto">
            <a:xfrm>
              <a:off x="5683250" y="2900363"/>
              <a:ext cx="2035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EB3D9F"/>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eaLnBrk="1" hangingPunct="1">
                <a:spcBef>
                  <a:spcPct val="0"/>
                </a:spcBef>
                <a:buClrTx/>
                <a:buSzTx/>
                <a:buFontTx/>
                <a:buNone/>
              </a:pPr>
              <a:r>
                <a:rPr lang="ja-JP" altLang="en-US" sz="1400">
                  <a:solidFill>
                    <a:srgbClr val="000000"/>
                  </a:solidFill>
                  <a:latin typeface="Calibri" panose="020F0502020204030204" pitchFamily="34" charset="0"/>
                  <a:ea typeface="HGPｺﾞｼｯｸE" panose="020B0900000000000000" pitchFamily="50" charset="-128"/>
                </a:rPr>
                <a:t>咳、息切れが改善される</a:t>
              </a:r>
            </a:p>
          </p:txBody>
        </p:sp>
        <p:sp>
          <p:nvSpPr>
            <p:cNvPr id="112656" name="Text Box 15"/>
            <p:cNvSpPr txBox="1">
              <a:spLocks noChangeArrowheads="1"/>
            </p:cNvSpPr>
            <p:nvPr/>
          </p:nvSpPr>
          <p:spPr bwMode="auto">
            <a:xfrm>
              <a:off x="6494463" y="3373438"/>
              <a:ext cx="3633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eaLnBrk="1" hangingPunct="1">
                <a:spcBef>
                  <a:spcPct val="0"/>
                </a:spcBef>
                <a:buClrTx/>
                <a:buSzTx/>
                <a:buFontTx/>
                <a:buNone/>
              </a:pPr>
              <a:r>
                <a:rPr lang="ja-JP" altLang="en-US" sz="1400">
                  <a:solidFill>
                    <a:srgbClr val="000000"/>
                  </a:solidFill>
                  <a:latin typeface="Calibri" panose="020F0502020204030204" pitchFamily="34" charset="0"/>
                  <a:ea typeface="HGPｺﾞｼｯｸE" panose="020B0900000000000000" pitchFamily="50" charset="-128"/>
                </a:rPr>
                <a:t>上昇していた冠動脈疾患のリスクが半減する</a:t>
              </a:r>
            </a:p>
          </p:txBody>
        </p:sp>
        <p:sp>
          <p:nvSpPr>
            <p:cNvPr id="112657" name="Text Box 16"/>
            <p:cNvSpPr txBox="1">
              <a:spLocks noChangeArrowheads="1"/>
            </p:cNvSpPr>
            <p:nvPr/>
          </p:nvSpPr>
          <p:spPr bwMode="auto">
            <a:xfrm>
              <a:off x="7312025" y="3848100"/>
              <a:ext cx="2354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EB3D9F"/>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eaLnBrk="1" hangingPunct="1">
                <a:spcBef>
                  <a:spcPct val="0"/>
                </a:spcBef>
                <a:buClrTx/>
                <a:buSzTx/>
                <a:buFontTx/>
                <a:buNone/>
              </a:pPr>
              <a:r>
                <a:rPr lang="ja-JP" altLang="en-US" sz="1400" dirty="0">
                  <a:solidFill>
                    <a:srgbClr val="000000"/>
                  </a:solidFill>
                  <a:latin typeface="Calibri" panose="020F0502020204030204" pitchFamily="34" charset="0"/>
                  <a:ea typeface="HGPｺﾞｼｯｸE" panose="020B0900000000000000" pitchFamily="50" charset="-128"/>
                </a:rPr>
                <a:t>脳卒中のリスクが</a:t>
              </a:r>
            </a:p>
            <a:p>
              <a:pPr eaLnBrk="1" hangingPunct="1">
                <a:spcBef>
                  <a:spcPct val="0"/>
                </a:spcBef>
                <a:buClrTx/>
                <a:buSzTx/>
                <a:buFontTx/>
                <a:buNone/>
              </a:pPr>
              <a:r>
                <a:rPr lang="ja-JP" altLang="en-US" sz="1400" dirty="0">
                  <a:solidFill>
                    <a:srgbClr val="000000"/>
                  </a:solidFill>
                  <a:latin typeface="Calibri" panose="020F0502020204030204" pitchFamily="34" charset="0"/>
                  <a:ea typeface="HGPｺﾞｼｯｸE" panose="020B0900000000000000" pitchFamily="50" charset="-128"/>
                </a:rPr>
                <a:t>非喫煙者と同じレベルになる</a:t>
              </a:r>
            </a:p>
          </p:txBody>
        </p:sp>
        <p:sp>
          <p:nvSpPr>
            <p:cNvPr id="112658" name="Oval 17"/>
            <p:cNvSpPr>
              <a:spLocks noChangeArrowheads="1"/>
            </p:cNvSpPr>
            <p:nvPr/>
          </p:nvSpPr>
          <p:spPr bwMode="auto">
            <a:xfrm>
              <a:off x="8237538" y="5073650"/>
              <a:ext cx="792162" cy="79216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rgbClr val="EB3D9F"/>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algn="ctr" eaLnBrk="1" hangingPunct="1">
                <a:spcBef>
                  <a:spcPct val="0"/>
                </a:spcBef>
                <a:buClrTx/>
                <a:buSzTx/>
                <a:buFontTx/>
                <a:buNone/>
              </a:pPr>
              <a:r>
                <a:rPr lang="ja-JP" altLang="en-US" sz="1600">
                  <a:solidFill>
                    <a:srgbClr val="FFFFFF"/>
                  </a:solidFill>
                  <a:latin typeface="Calibri" panose="020F0502020204030204" pitchFamily="34" charset="0"/>
                  <a:ea typeface="HGPｺﾞｼｯｸE" panose="020B0900000000000000" pitchFamily="50" charset="-128"/>
                </a:rPr>
                <a:t>１５年</a:t>
              </a:r>
            </a:p>
          </p:txBody>
        </p:sp>
        <p:sp>
          <p:nvSpPr>
            <p:cNvPr id="112659" name="Text Box 18"/>
            <p:cNvSpPr txBox="1">
              <a:spLocks noChangeArrowheads="1"/>
            </p:cNvSpPr>
            <p:nvPr/>
          </p:nvSpPr>
          <p:spPr bwMode="auto">
            <a:xfrm>
              <a:off x="2439988" y="4941888"/>
              <a:ext cx="5273675"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eaLnBrk="1" hangingPunct="1">
                <a:spcBef>
                  <a:spcPct val="0"/>
                </a:spcBef>
                <a:buClrTx/>
                <a:buSzTx/>
                <a:buFontTx/>
                <a:buNone/>
              </a:pPr>
              <a:r>
                <a:rPr lang="ja-JP" altLang="en-US" sz="1400">
                  <a:solidFill>
                    <a:srgbClr val="000000"/>
                  </a:solidFill>
                  <a:latin typeface="Calibri" panose="020F0502020204030204" pitchFamily="34" charset="0"/>
                  <a:ea typeface="HGPｺﾞｼｯｸE" panose="020B0900000000000000" pitchFamily="50" charset="-128"/>
                </a:rPr>
                <a:t>肺がん死亡率が喫煙者の半分になる</a:t>
              </a:r>
            </a:p>
            <a:p>
              <a:pPr eaLnBrk="1" hangingPunct="1">
                <a:spcBef>
                  <a:spcPct val="0"/>
                </a:spcBef>
                <a:buClrTx/>
                <a:buSzTx/>
                <a:buFontTx/>
                <a:buNone/>
              </a:pPr>
              <a:r>
                <a:rPr lang="ja-JP" altLang="en-US" sz="1400">
                  <a:solidFill>
                    <a:srgbClr val="000000"/>
                  </a:solidFill>
                  <a:latin typeface="Calibri" panose="020F0502020204030204" pitchFamily="34" charset="0"/>
                  <a:ea typeface="HGPｺﾞｼｯｸE" panose="020B0900000000000000" pitchFamily="50" charset="-128"/>
                </a:rPr>
                <a:t>口腔がん、咽頭がん、食道がん、膀胱がん、子宮頸がん、膵臓がんになるリスクが低下する</a:t>
              </a:r>
            </a:p>
          </p:txBody>
        </p:sp>
        <p:sp>
          <p:nvSpPr>
            <p:cNvPr id="112660" name="Text Box 19"/>
            <p:cNvSpPr txBox="1">
              <a:spLocks noChangeArrowheads="1"/>
            </p:cNvSpPr>
            <p:nvPr/>
          </p:nvSpPr>
          <p:spPr bwMode="auto">
            <a:xfrm>
              <a:off x="4511675" y="5797550"/>
              <a:ext cx="4195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eaLnBrk="1" hangingPunct="1">
                <a:spcBef>
                  <a:spcPct val="0"/>
                </a:spcBef>
                <a:buClrTx/>
                <a:buSzTx/>
                <a:buFontTx/>
                <a:buNone/>
              </a:pPr>
              <a:r>
                <a:rPr lang="ja-JP" altLang="en-US" sz="1400">
                  <a:solidFill>
                    <a:srgbClr val="000000"/>
                  </a:solidFill>
                  <a:latin typeface="Calibri" panose="020F0502020204030204" pitchFamily="34" charset="0"/>
                  <a:ea typeface="HGPｺﾞｼｯｸE" panose="020B0900000000000000" pitchFamily="50" charset="-128"/>
                </a:rPr>
                <a:t>冠動脈疾患のリスクが非喫煙者と同じレベルになる</a:t>
              </a:r>
            </a:p>
          </p:txBody>
        </p:sp>
      </p:grpSp>
      <p:sp>
        <p:nvSpPr>
          <p:cNvPr id="112661" name="Text Box 20"/>
          <p:cNvSpPr txBox="1">
            <a:spLocks noChangeArrowheads="1"/>
          </p:cNvSpPr>
          <p:nvPr/>
        </p:nvSpPr>
        <p:spPr bwMode="auto">
          <a:xfrm>
            <a:off x="2055301" y="6128313"/>
            <a:ext cx="33829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00"/>
              </a:spcBef>
              <a:buClr>
                <a:srgbClr val="EB3D9F"/>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algn="r" eaLnBrk="1" hangingPunct="1">
              <a:spcBef>
                <a:spcPct val="0"/>
              </a:spcBef>
              <a:buClrTx/>
              <a:buSzTx/>
              <a:buFontTx/>
              <a:buNone/>
            </a:pPr>
            <a:r>
              <a:rPr lang="en-US" altLang="ja-JP" sz="1000" dirty="0">
                <a:solidFill>
                  <a:srgbClr val="000000"/>
                </a:solidFill>
                <a:latin typeface="HGPｺﾞｼｯｸE" panose="020B0900000000000000" pitchFamily="50" charset="-128"/>
                <a:ea typeface="HGPｺﾞｼｯｸE" panose="020B0900000000000000" pitchFamily="50" charset="-128"/>
              </a:rPr>
              <a:t>American Cancer Society : Guide to Quitting Smoking</a:t>
            </a:r>
            <a:r>
              <a:rPr lang="ja-JP" altLang="en-US" sz="1000" dirty="0">
                <a:solidFill>
                  <a:srgbClr val="000000"/>
                </a:solidFill>
                <a:latin typeface="HGPｺﾞｼｯｸE" panose="020B0900000000000000" pitchFamily="50" charset="-128"/>
                <a:ea typeface="HGPｺﾞｼｯｸE" panose="020B0900000000000000" pitchFamily="50" charset="-128"/>
              </a:rPr>
              <a:t>より作図</a:t>
            </a:r>
          </a:p>
          <a:p>
            <a:pPr algn="r" eaLnBrk="1" hangingPunct="1">
              <a:spcBef>
                <a:spcPct val="0"/>
              </a:spcBef>
              <a:buClrTx/>
              <a:buSzTx/>
              <a:buFontTx/>
              <a:buNone/>
            </a:pPr>
            <a:r>
              <a:rPr lang="en-US" altLang="ja-JP" sz="1000" dirty="0">
                <a:solidFill>
                  <a:srgbClr val="000000"/>
                </a:solidFill>
                <a:latin typeface="HGPｺﾞｼｯｸE" panose="020B0900000000000000" pitchFamily="50" charset="-128"/>
                <a:ea typeface="HGPｺﾞｼｯｸE" panose="020B0900000000000000" pitchFamily="50" charset="-128"/>
              </a:rPr>
              <a:t>http://www.cancer.org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993058" y="1045042"/>
            <a:ext cx="9144000" cy="4840941"/>
          </a:xfrm>
          <a:prstGeom prst="rect">
            <a:avLst/>
          </a:prstGeom>
        </p:spPr>
      </p:pic>
      <p:sp>
        <p:nvSpPr>
          <p:cNvPr id="3" name="テキスト ボックス 2"/>
          <p:cNvSpPr txBox="1"/>
          <p:nvPr/>
        </p:nvSpPr>
        <p:spPr>
          <a:xfrm>
            <a:off x="986043" y="218017"/>
            <a:ext cx="9435596" cy="461665"/>
          </a:xfrm>
          <a:prstGeom prst="rect">
            <a:avLst/>
          </a:prstGeom>
          <a:noFill/>
        </p:spPr>
        <p:txBody>
          <a:bodyPr wrap="none" rtlCol="0">
            <a:spAutoFit/>
          </a:bodyPr>
          <a:lstStyle/>
          <a:p>
            <a:r>
              <a:rPr kumimoji="1" lang="en-US" altLang="ja-JP" sz="2400" b="1" dirty="0"/>
              <a:t>HIPOP-OHP</a:t>
            </a:r>
            <a:r>
              <a:rPr kumimoji="1" lang="ja-JP" altLang="en-US" sz="2400" b="1" dirty="0"/>
              <a:t>研究による喫煙と年齢調整</a:t>
            </a:r>
            <a:r>
              <a:rPr lang="en-US" altLang="ja-JP" sz="2400" b="1" dirty="0"/>
              <a:t>HDL</a:t>
            </a:r>
            <a:r>
              <a:rPr lang="ja-JP" altLang="en-US" sz="2400" b="1" dirty="0"/>
              <a:t>コレステロール値の関連</a:t>
            </a:r>
            <a:endParaRPr kumimoji="1" lang="en-US" altLang="ja-JP" sz="2400" b="1" dirty="0"/>
          </a:p>
        </p:txBody>
      </p:sp>
      <p:sp>
        <p:nvSpPr>
          <p:cNvPr id="4" name="テキスト ボックス 3"/>
          <p:cNvSpPr txBox="1"/>
          <p:nvPr/>
        </p:nvSpPr>
        <p:spPr>
          <a:xfrm>
            <a:off x="0" y="5929510"/>
            <a:ext cx="10620856" cy="369332"/>
          </a:xfrm>
          <a:prstGeom prst="rect">
            <a:avLst/>
          </a:prstGeom>
          <a:noFill/>
        </p:spPr>
        <p:txBody>
          <a:bodyPr wrap="none" rtlCol="0">
            <a:spAutoFit/>
          </a:bodyPr>
          <a:lstStyle/>
          <a:p>
            <a:r>
              <a:rPr kumimoji="1" lang="ja-JP" altLang="en-US" b="1" dirty="0" smtClean="0"/>
              <a:t>三浦伸一郎ほか：</a:t>
            </a:r>
            <a:r>
              <a:rPr kumimoji="1" lang="en-US" altLang="ja-JP" b="1" dirty="0" smtClean="0"/>
              <a:t>Heart View 16:42-46,2012., </a:t>
            </a:r>
            <a:r>
              <a:rPr kumimoji="1" lang="ja-JP" altLang="en-US" b="1" dirty="0" smtClean="0"/>
              <a:t>岡村智教ほか</a:t>
            </a:r>
            <a:r>
              <a:rPr kumimoji="1" lang="en-US" altLang="ja-JP" b="1" dirty="0" smtClean="0"/>
              <a:t>: </a:t>
            </a:r>
            <a:r>
              <a:rPr kumimoji="1" lang="ja-JP" altLang="en-US" b="1" dirty="0" smtClean="0"/>
              <a:t>日本臨床</a:t>
            </a:r>
            <a:r>
              <a:rPr kumimoji="1" lang="en-US" altLang="ja-JP" b="1" dirty="0" smtClean="0"/>
              <a:t> 65(</a:t>
            </a:r>
            <a:r>
              <a:rPr kumimoji="1" lang="ja-JP" altLang="en-US" b="1" dirty="0" smtClean="0"/>
              <a:t>増刊号</a:t>
            </a:r>
            <a:r>
              <a:rPr kumimoji="1" lang="en-US" altLang="ja-JP" b="1" dirty="0" smtClean="0"/>
              <a:t>7):663-666,2007.</a:t>
            </a:r>
            <a:endParaRPr kumimoji="1" lang="ja-JP" altLang="en-US" b="1" dirty="0"/>
          </a:p>
        </p:txBody>
      </p:sp>
      <p:sp>
        <p:nvSpPr>
          <p:cNvPr id="5" name="テキスト ボックス 4"/>
          <p:cNvSpPr txBox="1"/>
          <p:nvPr/>
        </p:nvSpPr>
        <p:spPr>
          <a:xfrm>
            <a:off x="7704961" y="692823"/>
            <a:ext cx="4339650" cy="646331"/>
          </a:xfrm>
          <a:prstGeom prst="rect">
            <a:avLst/>
          </a:prstGeom>
          <a:noFill/>
        </p:spPr>
        <p:txBody>
          <a:bodyPr wrap="none" rtlCol="0">
            <a:spAutoFit/>
          </a:bodyPr>
          <a:lstStyle/>
          <a:p>
            <a:r>
              <a:rPr lang="ja-JP" altLang="en-US" b="1" dirty="0">
                <a:solidFill>
                  <a:srgbClr val="002060"/>
                </a:solidFill>
                <a:latin typeface="ＭＳ Ｐゴシック" charset="0"/>
              </a:rPr>
              <a:t>横浜市立大学附属市民総合医療センター</a:t>
            </a:r>
            <a:endParaRPr lang="ja-JP" altLang="ja-JP" b="1" dirty="0">
              <a:solidFill>
                <a:srgbClr val="002060"/>
              </a:solidFill>
              <a:latin typeface="ＭＳ Ｐゴシック" charset="0"/>
            </a:endParaRPr>
          </a:p>
          <a:p>
            <a:r>
              <a:rPr lang="ja-JP" altLang="en-US" b="1" dirty="0">
                <a:solidFill>
                  <a:srgbClr val="002060"/>
                </a:solidFill>
                <a:latin typeface="ＭＳ Ｐゴシック" charset="0"/>
              </a:rPr>
              <a:t>心臓血管</a:t>
            </a:r>
            <a:r>
              <a:rPr lang="ja-JP" altLang="en-US" b="1" dirty="0" smtClean="0">
                <a:solidFill>
                  <a:srgbClr val="002060"/>
                </a:solidFill>
                <a:latin typeface="ＭＳ Ｐゴシック" charset="0"/>
              </a:rPr>
              <a:t>センター海老名</a:t>
            </a:r>
            <a:r>
              <a:rPr lang="ja-JP" altLang="en-US" b="1" dirty="0">
                <a:solidFill>
                  <a:srgbClr val="002060"/>
                </a:solidFill>
                <a:latin typeface="ＭＳ Ｐゴシック" charset="0"/>
              </a:rPr>
              <a:t>　</a:t>
            </a:r>
            <a:r>
              <a:rPr lang="ja-JP" altLang="en-US" b="1" dirty="0" smtClean="0">
                <a:solidFill>
                  <a:srgbClr val="002060"/>
                </a:solidFill>
                <a:latin typeface="ＭＳ Ｐゴシック" charset="0"/>
              </a:rPr>
              <a:t>俊明先生提供</a:t>
            </a:r>
            <a:endParaRPr lang="ja-JP" altLang="en-US" b="1" dirty="0">
              <a:solidFill>
                <a:srgbClr val="002060"/>
              </a:solidFill>
              <a:latin typeface="ＭＳ Ｐゴシック" charset="0"/>
            </a:endParaRPr>
          </a:p>
        </p:txBody>
      </p:sp>
    </p:spTree>
    <p:extLst>
      <p:ext uri="{BB962C8B-B14F-4D97-AF65-F5344CB8AC3E}">
        <p14:creationId xmlns:p14="http://schemas.microsoft.com/office/powerpoint/2010/main" val="20566897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351585" y="518150"/>
            <a:ext cx="3105473" cy="6007195"/>
          </a:xfrm>
          <a:prstGeom prst="rect">
            <a:avLst/>
          </a:prstGeom>
        </p:spPr>
      </p:pic>
      <p:pic>
        <p:nvPicPr>
          <p:cNvPr id="3" name="図 2"/>
          <p:cNvPicPr>
            <a:picLocks noChangeAspect="1"/>
          </p:cNvPicPr>
          <p:nvPr/>
        </p:nvPicPr>
        <p:blipFill>
          <a:blip r:embed="rId3"/>
          <a:stretch>
            <a:fillRect/>
          </a:stretch>
        </p:blipFill>
        <p:spPr>
          <a:xfrm>
            <a:off x="6023992" y="548681"/>
            <a:ext cx="4137608" cy="6007195"/>
          </a:xfrm>
          <a:prstGeom prst="rect">
            <a:avLst/>
          </a:prstGeom>
        </p:spPr>
      </p:pic>
      <p:sp>
        <p:nvSpPr>
          <p:cNvPr id="4" name="テキスト ボックス 3"/>
          <p:cNvSpPr txBox="1"/>
          <p:nvPr/>
        </p:nvSpPr>
        <p:spPr>
          <a:xfrm>
            <a:off x="4295800" y="31848"/>
            <a:ext cx="3416320" cy="523220"/>
          </a:xfrm>
          <a:prstGeom prst="rect">
            <a:avLst/>
          </a:prstGeom>
          <a:noFill/>
        </p:spPr>
        <p:txBody>
          <a:bodyPr wrap="none" rtlCol="0">
            <a:spAutoFit/>
          </a:bodyPr>
          <a:lstStyle/>
          <a:p>
            <a:r>
              <a:rPr kumimoji="1" lang="ja-JP" altLang="en-US" sz="2800" b="1" dirty="0"/>
              <a:t>喫煙と腹部大動脈瘤</a:t>
            </a:r>
          </a:p>
        </p:txBody>
      </p:sp>
      <p:sp>
        <p:nvSpPr>
          <p:cNvPr id="5" name="テキスト ボックス 4"/>
          <p:cNvSpPr txBox="1"/>
          <p:nvPr/>
        </p:nvSpPr>
        <p:spPr>
          <a:xfrm>
            <a:off x="346910" y="6211669"/>
            <a:ext cx="4635228" cy="646331"/>
          </a:xfrm>
          <a:prstGeom prst="rect">
            <a:avLst/>
          </a:prstGeom>
          <a:noFill/>
        </p:spPr>
        <p:txBody>
          <a:bodyPr wrap="square" rtlCol="0">
            <a:spAutoFit/>
          </a:bodyPr>
          <a:lstStyle/>
          <a:p>
            <a:r>
              <a:rPr kumimoji="1" lang="en-US" altLang="ja-JP" b="1" dirty="0" err="1" smtClean="0"/>
              <a:t>Curci</a:t>
            </a:r>
            <a:r>
              <a:rPr kumimoji="1" lang="en-US" altLang="ja-JP" b="1" dirty="0" smtClean="0"/>
              <a:t> JA, Norman PE: ATVB 33:1473-1477,2013.</a:t>
            </a:r>
            <a:endParaRPr kumimoji="1" lang="ja-JP" altLang="en-US" b="1" dirty="0"/>
          </a:p>
        </p:txBody>
      </p:sp>
      <p:sp>
        <p:nvSpPr>
          <p:cNvPr id="6" name="テキスト ボックス 5"/>
          <p:cNvSpPr txBox="1"/>
          <p:nvPr/>
        </p:nvSpPr>
        <p:spPr>
          <a:xfrm>
            <a:off x="7425296" y="620688"/>
            <a:ext cx="1210588" cy="400110"/>
          </a:xfrm>
          <a:prstGeom prst="rect">
            <a:avLst/>
          </a:prstGeom>
          <a:noFill/>
        </p:spPr>
        <p:txBody>
          <a:bodyPr wrap="none" rtlCol="0">
            <a:spAutoFit/>
          </a:bodyPr>
          <a:lstStyle/>
          <a:p>
            <a:r>
              <a:rPr kumimoji="1" lang="ja-JP" altLang="en-US" sz="2000" dirty="0">
                <a:solidFill>
                  <a:srgbClr val="FA1518"/>
                </a:solidFill>
              </a:rPr>
              <a:t>喫煙年数</a:t>
            </a:r>
          </a:p>
        </p:txBody>
      </p:sp>
      <p:sp>
        <p:nvSpPr>
          <p:cNvPr id="7" name="テキスト ボックス 6"/>
          <p:cNvSpPr txBox="1"/>
          <p:nvPr/>
        </p:nvSpPr>
        <p:spPr>
          <a:xfrm>
            <a:off x="7320136" y="2596842"/>
            <a:ext cx="1210588" cy="400110"/>
          </a:xfrm>
          <a:prstGeom prst="rect">
            <a:avLst/>
          </a:prstGeom>
          <a:noFill/>
        </p:spPr>
        <p:txBody>
          <a:bodyPr wrap="none" rtlCol="0">
            <a:spAutoFit/>
          </a:bodyPr>
          <a:lstStyle/>
          <a:p>
            <a:r>
              <a:rPr kumimoji="1" lang="ja-JP" altLang="en-US" sz="2000" dirty="0">
                <a:solidFill>
                  <a:srgbClr val="FA1518"/>
                </a:solidFill>
              </a:rPr>
              <a:t>喫煙本数</a:t>
            </a:r>
          </a:p>
        </p:txBody>
      </p:sp>
      <p:sp>
        <p:nvSpPr>
          <p:cNvPr id="8" name="テキスト ボックス 7"/>
          <p:cNvSpPr txBox="1"/>
          <p:nvPr/>
        </p:nvSpPr>
        <p:spPr>
          <a:xfrm>
            <a:off x="7209273" y="4685074"/>
            <a:ext cx="1980029" cy="400110"/>
          </a:xfrm>
          <a:prstGeom prst="rect">
            <a:avLst/>
          </a:prstGeom>
          <a:noFill/>
        </p:spPr>
        <p:txBody>
          <a:bodyPr wrap="none" rtlCol="0">
            <a:spAutoFit/>
          </a:bodyPr>
          <a:lstStyle/>
          <a:p>
            <a:r>
              <a:rPr kumimoji="1" lang="ja-JP" altLang="en-US" sz="2000" dirty="0">
                <a:solidFill>
                  <a:srgbClr val="FA1518"/>
                </a:solidFill>
              </a:rPr>
              <a:t>禁煙からの年数</a:t>
            </a:r>
          </a:p>
        </p:txBody>
      </p:sp>
      <p:sp>
        <p:nvSpPr>
          <p:cNvPr id="9" name="テキスト ボックス 8"/>
          <p:cNvSpPr txBox="1"/>
          <p:nvPr/>
        </p:nvSpPr>
        <p:spPr>
          <a:xfrm>
            <a:off x="9369512" y="980728"/>
            <a:ext cx="655116" cy="400110"/>
          </a:xfrm>
          <a:prstGeom prst="rect">
            <a:avLst/>
          </a:prstGeom>
          <a:noFill/>
        </p:spPr>
        <p:txBody>
          <a:bodyPr wrap="none" rtlCol="0">
            <a:spAutoFit/>
          </a:bodyPr>
          <a:lstStyle/>
          <a:p>
            <a:r>
              <a:rPr kumimoji="1" lang="en-US" altLang="ja-JP" sz="2000" dirty="0">
                <a:solidFill>
                  <a:srgbClr val="FA1518"/>
                </a:solidFill>
              </a:rPr>
              <a:t>Past</a:t>
            </a:r>
            <a:endParaRPr kumimoji="1" lang="ja-JP" altLang="en-US" sz="2000" dirty="0">
              <a:solidFill>
                <a:srgbClr val="FA1518"/>
              </a:solidFill>
            </a:endParaRPr>
          </a:p>
        </p:txBody>
      </p:sp>
      <p:sp>
        <p:nvSpPr>
          <p:cNvPr id="10" name="テキスト ボックス 9"/>
          <p:cNvSpPr txBox="1"/>
          <p:nvPr/>
        </p:nvSpPr>
        <p:spPr>
          <a:xfrm>
            <a:off x="9193715" y="1660738"/>
            <a:ext cx="1056700" cy="400110"/>
          </a:xfrm>
          <a:prstGeom prst="rect">
            <a:avLst/>
          </a:prstGeom>
          <a:noFill/>
        </p:spPr>
        <p:txBody>
          <a:bodyPr wrap="none" rtlCol="0">
            <a:spAutoFit/>
          </a:bodyPr>
          <a:lstStyle/>
          <a:p>
            <a:r>
              <a:rPr kumimoji="1" lang="en-US" altLang="ja-JP" sz="2000" dirty="0">
                <a:solidFill>
                  <a:srgbClr val="FA1518"/>
                </a:solidFill>
              </a:rPr>
              <a:t>Current</a:t>
            </a:r>
            <a:endParaRPr kumimoji="1" lang="ja-JP" altLang="en-US" sz="2000" dirty="0">
              <a:solidFill>
                <a:srgbClr val="FA1518"/>
              </a:solidFill>
            </a:endParaRPr>
          </a:p>
        </p:txBody>
      </p:sp>
      <p:sp>
        <p:nvSpPr>
          <p:cNvPr id="11" name="テキスト ボックス 10"/>
          <p:cNvSpPr txBox="1"/>
          <p:nvPr/>
        </p:nvSpPr>
        <p:spPr>
          <a:xfrm>
            <a:off x="9369512" y="2996952"/>
            <a:ext cx="655116" cy="400110"/>
          </a:xfrm>
          <a:prstGeom prst="rect">
            <a:avLst/>
          </a:prstGeom>
          <a:noFill/>
        </p:spPr>
        <p:txBody>
          <a:bodyPr wrap="none" rtlCol="0">
            <a:spAutoFit/>
          </a:bodyPr>
          <a:lstStyle/>
          <a:p>
            <a:r>
              <a:rPr kumimoji="1" lang="en-US" altLang="ja-JP" sz="2000" dirty="0">
                <a:solidFill>
                  <a:srgbClr val="FA1518"/>
                </a:solidFill>
              </a:rPr>
              <a:t>Past</a:t>
            </a:r>
            <a:endParaRPr kumimoji="1" lang="ja-JP" altLang="en-US" sz="2000" dirty="0">
              <a:solidFill>
                <a:srgbClr val="FA1518"/>
              </a:solidFill>
            </a:endParaRPr>
          </a:p>
        </p:txBody>
      </p:sp>
      <p:sp>
        <p:nvSpPr>
          <p:cNvPr id="12" name="テキスト ボックス 11"/>
          <p:cNvSpPr txBox="1"/>
          <p:nvPr/>
        </p:nvSpPr>
        <p:spPr>
          <a:xfrm>
            <a:off x="9193715" y="3676962"/>
            <a:ext cx="1056700" cy="400110"/>
          </a:xfrm>
          <a:prstGeom prst="rect">
            <a:avLst/>
          </a:prstGeom>
          <a:noFill/>
        </p:spPr>
        <p:txBody>
          <a:bodyPr wrap="none" rtlCol="0">
            <a:spAutoFit/>
          </a:bodyPr>
          <a:lstStyle/>
          <a:p>
            <a:r>
              <a:rPr kumimoji="1" lang="en-US" altLang="ja-JP" sz="2000" dirty="0">
                <a:solidFill>
                  <a:srgbClr val="FA1518"/>
                </a:solidFill>
              </a:rPr>
              <a:t>Current</a:t>
            </a:r>
            <a:endParaRPr kumimoji="1" lang="ja-JP" altLang="en-US" sz="2000" dirty="0">
              <a:solidFill>
                <a:srgbClr val="FA1518"/>
              </a:solidFill>
            </a:endParaRPr>
          </a:p>
        </p:txBody>
      </p:sp>
      <p:sp>
        <p:nvSpPr>
          <p:cNvPr id="13" name="テキスト ボックス 12"/>
          <p:cNvSpPr txBox="1"/>
          <p:nvPr/>
        </p:nvSpPr>
        <p:spPr>
          <a:xfrm>
            <a:off x="4669388" y="3861048"/>
            <a:ext cx="1210588" cy="400110"/>
          </a:xfrm>
          <a:prstGeom prst="rect">
            <a:avLst/>
          </a:prstGeom>
          <a:noFill/>
        </p:spPr>
        <p:txBody>
          <a:bodyPr wrap="none" rtlCol="0">
            <a:spAutoFit/>
          </a:bodyPr>
          <a:lstStyle/>
          <a:p>
            <a:r>
              <a:rPr kumimoji="1" lang="ja-JP" altLang="en-US" sz="2000" dirty="0">
                <a:solidFill>
                  <a:srgbClr val="FA1518"/>
                </a:solidFill>
              </a:rPr>
              <a:t>炎症反応</a:t>
            </a:r>
          </a:p>
        </p:txBody>
      </p:sp>
      <p:sp>
        <p:nvSpPr>
          <p:cNvPr id="14" name="テキスト ボックス 13"/>
          <p:cNvSpPr txBox="1"/>
          <p:nvPr/>
        </p:nvSpPr>
        <p:spPr>
          <a:xfrm>
            <a:off x="1487489" y="3861048"/>
            <a:ext cx="1723549" cy="400110"/>
          </a:xfrm>
          <a:prstGeom prst="rect">
            <a:avLst/>
          </a:prstGeom>
          <a:noFill/>
        </p:spPr>
        <p:txBody>
          <a:bodyPr wrap="none" rtlCol="0">
            <a:spAutoFit/>
          </a:bodyPr>
          <a:lstStyle/>
          <a:p>
            <a:r>
              <a:rPr kumimoji="1" lang="ja-JP" altLang="en-US" sz="2000" dirty="0">
                <a:solidFill>
                  <a:srgbClr val="FA1518"/>
                </a:solidFill>
              </a:rPr>
              <a:t>平滑筋の変化</a:t>
            </a:r>
          </a:p>
        </p:txBody>
      </p:sp>
      <p:sp>
        <p:nvSpPr>
          <p:cNvPr id="15" name="テキスト ボックス 14"/>
          <p:cNvSpPr txBox="1"/>
          <p:nvPr/>
        </p:nvSpPr>
        <p:spPr>
          <a:xfrm>
            <a:off x="4151785" y="5693186"/>
            <a:ext cx="1723549" cy="400110"/>
          </a:xfrm>
          <a:prstGeom prst="rect">
            <a:avLst/>
          </a:prstGeom>
          <a:noFill/>
        </p:spPr>
        <p:txBody>
          <a:bodyPr wrap="none" rtlCol="0">
            <a:spAutoFit/>
          </a:bodyPr>
          <a:lstStyle/>
          <a:p>
            <a:r>
              <a:rPr kumimoji="1" lang="ja-JP" altLang="en-US" sz="2000" dirty="0">
                <a:solidFill>
                  <a:srgbClr val="FF0000"/>
                </a:solidFill>
              </a:rPr>
              <a:t>腹部大動脈瘤</a:t>
            </a:r>
          </a:p>
        </p:txBody>
      </p:sp>
      <p:sp>
        <p:nvSpPr>
          <p:cNvPr id="16" name="テキスト ボックス 15"/>
          <p:cNvSpPr txBox="1"/>
          <p:nvPr/>
        </p:nvSpPr>
        <p:spPr>
          <a:xfrm>
            <a:off x="1743487" y="4703973"/>
            <a:ext cx="184731" cy="369332"/>
          </a:xfrm>
          <a:prstGeom prst="rect">
            <a:avLst/>
          </a:prstGeom>
          <a:noFill/>
        </p:spPr>
        <p:txBody>
          <a:bodyPr wrap="none" rtlCol="0">
            <a:spAutoFit/>
          </a:bodyPr>
          <a:lstStyle/>
          <a:p>
            <a:endParaRPr kumimoji="1" lang="ja-JP" altLang="en-US" dirty="0"/>
          </a:p>
        </p:txBody>
      </p:sp>
      <p:sp>
        <p:nvSpPr>
          <p:cNvPr id="17" name="テキスト ボックス 16"/>
          <p:cNvSpPr txBox="1"/>
          <p:nvPr/>
        </p:nvSpPr>
        <p:spPr>
          <a:xfrm>
            <a:off x="1551478" y="4725144"/>
            <a:ext cx="1723549" cy="707886"/>
          </a:xfrm>
          <a:prstGeom prst="rect">
            <a:avLst/>
          </a:prstGeom>
          <a:noFill/>
        </p:spPr>
        <p:txBody>
          <a:bodyPr wrap="none" rtlCol="0">
            <a:spAutoFit/>
          </a:bodyPr>
          <a:lstStyle/>
          <a:p>
            <a:r>
              <a:rPr kumimoji="1" lang="ja-JP" altLang="en-US" sz="2000" dirty="0">
                <a:solidFill>
                  <a:srgbClr val="FA1518"/>
                </a:solidFill>
              </a:rPr>
              <a:t>マトリックス</a:t>
            </a:r>
            <a:endParaRPr kumimoji="1" lang="en-US" altLang="ja-JP" sz="2000" dirty="0">
              <a:solidFill>
                <a:srgbClr val="FA1518"/>
              </a:solidFill>
            </a:endParaRPr>
          </a:p>
          <a:p>
            <a:r>
              <a:rPr lang="ja-JP" altLang="en-US" sz="2000" dirty="0">
                <a:solidFill>
                  <a:srgbClr val="FA1518"/>
                </a:solidFill>
              </a:rPr>
              <a:t>修復障害</a:t>
            </a:r>
            <a:endParaRPr kumimoji="1" lang="ja-JP" altLang="en-US" sz="2000" dirty="0">
              <a:solidFill>
                <a:srgbClr val="FA1518"/>
              </a:solidFill>
            </a:endParaRPr>
          </a:p>
        </p:txBody>
      </p:sp>
      <p:sp>
        <p:nvSpPr>
          <p:cNvPr id="18" name="テキスト ボックス 17"/>
          <p:cNvSpPr txBox="1"/>
          <p:nvPr/>
        </p:nvSpPr>
        <p:spPr>
          <a:xfrm>
            <a:off x="4583833" y="4737338"/>
            <a:ext cx="1723549" cy="707886"/>
          </a:xfrm>
          <a:prstGeom prst="rect">
            <a:avLst/>
          </a:prstGeom>
          <a:noFill/>
        </p:spPr>
        <p:txBody>
          <a:bodyPr wrap="none" rtlCol="0">
            <a:spAutoFit/>
          </a:bodyPr>
          <a:lstStyle/>
          <a:p>
            <a:r>
              <a:rPr kumimoji="1" lang="ja-JP" altLang="en-US" sz="2000" dirty="0">
                <a:solidFill>
                  <a:srgbClr val="FA1518"/>
                </a:solidFill>
              </a:rPr>
              <a:t>マトリックス</a:t>
            </a:r>
          </a:p>
          <a:p>
            <a:r>
              <a:rPr kumimoji="1" lang="ja-JP" altLang="en-US" sz="2000" dirty="0">
                <a:solidFill>
                  <a:srgbClr val="FA1518"/>
                </a:solidFill>
              </a:rPr>
              <a:t>分解酵素</a:t>
            </a:r>
            <a:endParaRPr kumimoji="1" lang="en-US" altLang="ja-JP" sz="2000" dirty="0">
              <a:solidFill>
                <a:srgbClr val="FA1518"/>
              </a:solidFill>
            </a:endParaRPr>
          </a:p>
        </p:txBody>
      </p:sp>
      <p:sp>
        <p:nvSpPr>
          <p:cNvPr id="19" name="テキスト ボックス 18"/>
          <p:cNvSpPr txBox="1"/>
          <p:nvPr/>
        </p:nvSpPr>
        <p:spPr>
          <a:xfrm>
            <a:off x="2351584" y="724634"/>
            <a:ext cx="1210588" cy="400110"/>
          </a:xfrm>
          <a:prstGeom prst="rect">
            <a:avLst/>
          </a:prstGeom>
          <a:noFill/>
        </p:spPr>
        <p:txBody>
          <a:bodyPr wrap="none" rtlCol="0">
            <a:spAutoFit/>
          </a:bodyPr>
          <a:lstStyle/>
          <a:p>
            <a:r>
              <a:rPr kumimoji="1" lang="ja-JP" altLang="en-US" sz="2000" dirty="0">
                <a:solidFill>
                  <a:srgbClr val="FA1518"/>
                </a:solidFill>
              </a:rPr>
              <a:t>ニコチン</a:t>
            </a:r>
          </a:p>
        </p:txBody>
      </p:sp>
      <p:sp>
        <p:nvSpPr>
          <p:cNvPr id="20" name="テキスト ボックス 19"/>
          <p:cNvSpPr txBox="1"/>
          <p:nvPr/>
        </p:nvSpPr>
        <p:spPr>
          <a:xfrm>
            <a:off x="7852350" y="0"/>
            <a:ext cx="4339650" cy="646331"/>
          </a:xfrm>
          <a:prstGeom prst="rect">
            <a:avLst/>
          </a:prstGeom>
          <a:noFill/>
        </p:spPr>
        <p:txBody>
          <a:bodyPr wrap="none" rtlCol="0">
            <a:spAutoFit/>
          </a:bodyPr>
          <a:lstStyle/>
          <a:p>
            <a:r>
              <a:rPr lang="ja-JP" altLang="en-US" b="1" dirty="0">
                <a:solidFill>
                  <a:srgbClr val="002060"/>
                </a:solidFill>
                <a:latin typeface="ＭＳ Ｐゴシック" charset="0"/>
              </a:rPr>
              <a:t>横浜市立大学附属市民総合医療センター</a:t>
            </a:r>
            <a:endParaRPr lang="ja-JP" altLang="ja-JP" b="1" dirty="0">
              <a:solidFill>
                <a:srgbClr val="002060"/>
              </a:solidFill>
              <a:latin typeface="ＭＳ Ｐゴシック" charset="0"/>
            </a:endParaRPr>
          </a:p>
          <a:p>
            <a:r>
              <a:rPr lang="ja-JP" altLang="en-US" b="1" dirty="0">
                <a:solidFill>
                  <a:srgbClr val="002060"/>
                </a:solidFill>
                <a:latin typeface="ＭＳ Ｐゴシック" charset="0"/>
              </a:rPr>
              <a:t>心臓血管</a:t>
            </a:r>
            <a:r>
              <a:rPr lang="ja-JP" altLang="en-US" b="1" dirty="0" smtClean="0">
                <a:solidFill>
                  <a:srgbClr val="002060"/>
                </a:solidFill>
                <a:latin typeface="ＭＳ Ｐゴシック" charset="0"/>
              </a:rPr>
              <a:t>センター海老名</a:t>
            </a:r>
            <a:r>
              <a:rPr lang="ja-JP" altLang="en-US" b="1" dirty="0">
                <a:solidFill>
                  <a:srgbClr val="002060"/>
                </a:solidFill>
                <a:latin typeface="ＭＳ Ｐゴシック" charset="0"/>
              </a:rPr>
              <a:t>　</a:t>
            </a:r>
            <a:r>
              <a:rPr lang="ja-JP" altLang="en-US" b="1" dirty="0" smtClean="0">
                <a:solidFill>
                  <a:srgbClr val="002060"/>
                </a:solidFill>
                <a:latin typeface="ＭＳ Ｐゴシック" charset="0"/>
              </a:rPr>
              <a:t>俊明先生提供</a:t>
            </a:r>
            <a:endParaRPr lang="ja-JP" altLang="en-US" b="1" dirty="0">
              <a:solidFill>
                <a:srgbClr val="002060"/>
              </a:solidFill>
              <a:latin typeface="ＭＳ Ｐゴシック" charset="0"/>
            </a:endParaRPr>
          </a:p>
        </p:txBody>
      </p:sp>
    </p:spTree>
    <p:extLst>
      <p:ext uri="{BB962C8B-B14F-4D97-AF65-F5344CB8AC3E}">
        <p14:creationId xmlns:p14="http://schemas.microsoft.com/office/powerpoint/2010/main" val="21612957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2279576" y="116632"/>
            <a:ext cx="7772400" cy="720080"/>
          </a:xfrm>
        </p:spPr>
        <p:txBody>
          <a:bodyPr>
            <a:normAutofit/>
          </a:bodyPr>
          <a:lstStyle/>
          <a:p>
            <a:r>
              <a:rPr lang="ja-JP" altLang="en-US" sz="3200" b="1" dirty="0">
                <a:solidFill>
                  <a:schemeClr val="tx1"/>
                </a:solidFill>
                <a:latin typeface="ＭＳ ゴシック" pitchFamily="49" charset="-128"/>
                <a:ea typeface="ＭＳ ゴシック" pitchFamily="49" charset="-128"/>
              </a:rPr>
              <a:t>禁煙の効果</a:t>
            </a:r>
            <a:r>
              <a:rPr lang="en-US" altLang="ja-JP" sz="3200" b="1" dirty="0">
                <a:solidFill>
                  <a:schemeClr val="tx1"/>
                </a:solidFill>
                <a:latin typeface="ＭＳ ゴシック" pitchFamily="49" charset="-128"/>
                <a:ea typeface="ＭＳ ゴシック" pitchFamily="49" charset="-128"/>
              </a:rPr>
              <a:t>(</a:t>
            </a:r>
            <a:r>
              <a:rPr lang="ja-JP" altLang="en-US" sz="3200" b="1" dirty="0">
                <a:solidFill>
                  <a:schemeClr val="tx1"/>
                </a:solidFill>
                <a:latin typeface="ＭＳ ゴシック" pitchFamily="49" charset="-128"/>
                <a:ea typeface="ＭＳ ゴシック" pitchFamily="49" charset="-128"/>
              </a:rPr>
              <a:t>心臓血管疾患）</a:t>
            </a:r>
          </a:p>
        </p:txBody>
      </p:sp>
      <p:grpSp>
        <p:nvGrpSpPr>
          <p:cNvPr id="5" name="グループ化 4"/>
          <p:cNvGrpSpPr/>
          <p:nvPr/>
        </p:nvGrpSpPr>
        <p:grpSpPr>
          <a:xfrm>
            <a:off x="1189052" y="1153369"/>
            <a:ext cx="8856984" cy="4624288"/>
            <a:chOff x="1631504" y="1124744"/>
            <a:chExt cx="8856984" cy="4624288"/>
          </a:xfrm>
        </p:grpSpPr>
        <p:graphicFrame>
          <p:nvGraphicFramePr>
            <p:cNvPr id="2" name="グラフ 1"/>
            <p:cNvGraphicFramePr/>
            <p:nvPr>
              <p:extLst>
                <p:ext uri="{D42A27DB-BD31-4B8C-83A1-F6EECF244321}">
                  <p14:modId xmlns:p14="http://schemas.microsoft.com/office/powerpoint/2010/main" val="2966770117"/>
                </p:ext>
              </p:extLst>
            </p:nvPr>
          </p:nvGraphicFramePr>
          <p:xfrm>
            <a:off x="1631504" y="1124744"/>
            <a:ext cx="8856984" cy="4624288"/>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直線矢印コネクタ 5"/>
            <p:cNvCxnSpPr/>
            <p:nvPr/>
          </p:nvCxnSpPr>
          <p:spPr>
            <a:xfrm>
              <a:off x="4799856" y="1190963"/>
              <a:ext cx="4896544" cy="180020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
        <p:nvSpPr>
          <p:cNvPr id="4" name="正方形/長方形 3"/>
          <p:cNvSpPr/>
          <p:nvPr/>
        </p:nvSpPr>
        <p:spPr>
          <a:xfrm>
            <a:off x="5435791" y="5817628"/>
            <a:ext cx="4583306" cy="307777"/>
          </a:xfrm>
          <a:prstGeom prst="rect">
            <a:avLst/>
          </a:prstGeom>
        </p:spPr>
        <p:txBody>
          <a:bodyPr wrap="none">
            <a:spAutoFit/>
          </a:bodyPr>
          <a:lstStyle/>
          <a:p>
            <a:r>
              <a:rPr lang="en-US" altLang="ja-JP" sz="1400" b="1" dirty="0" err="1">
                <a:latin typeface="ＭＳ ゴシック" pitchFamily="49" charset="-128"/>
                <a:ea typeface="ＭＳ ゴシック" pitchFamily="49" charset="-128"/>
              </a:rPr>
              <a:t>Iso</a:t>
            </a:r>
            <a:r>
              <a:rPr lang="en-US" altLang="ja-JP" sz="1400" b="1" dirty="0">
                <a:latin typeface="ＭＳ ゴシック" pitchFamily="49" charset="-128"/>
                <a:ea typeface="ＭＳ ゴシック" pitchFamily="49" charset="-128"/>
              </a:rPr>
              <a:t> H,</a:t>
            </a:r>
            <a:r>
              <a:rPr lang="ja-JP" altLang="en-US" sz="1400" b="1" dirty="0">
                <a:latin typeface="ＭＳ ゴシック" pitchFamily="49" charset="-128"/>
                <a:ea typeface="ＭＳ ゴシック" pitchFamily="49" charset="-128"/>
              </a:rPr>
              <a:t> </a:t>
            </a:r>
            <a:r>
              <a:rPr lang="en-US" altLang="ja-JP" sz="1400" b="1" dirty="0">
                <a:latin typeface="ＭＳ ゴシック" pitchFamily="49" charset="-128"/>
                <a:ea typeface="ＭＳ ゴシック" pitchFamily="49" charset="-128"/>
              </a:rPr>
              <a:t>et al: Am J </a:t>
            </a:r>
            <a:r>
              <a:rPr lang="en-US" altLang="ja-JP" sz="1400" b="1" dirty="0" err="1">
                <a:latin typeface="ＭＳ ゴシック" pitchFamily="49" charset="-128"/>
                <a:ea typeface="ＭＳ ゴシック" pitchFamily="49" charset="-128"/>
              </a:rPr>
              <a:t>Epidemiol</a:t>
            </a:r>
            <a:r>
              <a:rPr lang="en-US" altLang="ja-JP" sz="1400" b="1" dirty="0">
                <a:latin typeface="ＭＳ ゴシック" pitchFamily="49" charset="-128"/>
                <a:ea typeface="ＭＳ ゴシック" pitchFamily="49" charset="-128"/>
              </a:rPr>
              <a:t> 161; 170-179, 2005. </a:t>
            </a:r>
            <a:endParaRPr lang="ja-JP" altLang="en-US" sz="1400" b="1" dirty="0">
              <a:latin typeface="ＭＳ ゴシック" pitchFamily="49" charset="-128"/>
              <a:ea typeface="ＭＳ ゴシック" pitchFamily="49" charset="-128"/>
            </a:endParaRPr>
          </a:p>
        </p:txBody>
      </p:sp>
      <p:sp>
        <p:nvSpPr>
          <p:cNvPr id="7" name="テキスト ボックス 6"/>
          <p:cNvSpPr txBox="1"/>
          <p:nvPr/>
        </p:nvSpPr>
        <p:spPr>
          <a:xfrm>
            <a:off x="1668137" y="790853"/>
            <a:ext cx="958917" cy="400110"/>
          </a:xfrm>
          <a:prstGeom prst="rect">
            <a:avLst/>
          </a:prstGeom>
          <a:noFill/>
        </p:spPr>
        <p:txBody>
          <a:bodyPr wrap="none" rtlCol="0">
            <a:spAutoFit/>
          </a:bodyPr>
          <a:lstStyle/>
          <a:p>
            <a:r>
              <a:rPr kumimoji="1" lang="ja-JP" altLang="en-US" sz="2000" b="1" dirty="0">
                <a:latin typeface="ＭＳ ゴシック" pitchFamily="49" charset="-128"/>
                <a:ea typeface="ＭＳ ゴシック" pitchFamily="49" charset="-128"/>
              </a:rPr>
              <a:t>（倍）</a:t>
            </a:r>
          </a:p>
        </p:txBody>
      </p:sp>
      <p:sp>
        <p:nvSpPr>
          <p:cNvPr id="9" name="テキスト ボックス 8"/>
          <p:cNvSpPr txBox="1"/>
          <p:nvPr/>
        </p:nvSpPr>
        <p:spPr>
          <a:xfrm>
            <a:off x="6443990" y="1907540"/>
            <a:ext cx="300082" cy="369332"/>
          </a:xfrm>
          <a:prstGeom prst="rect">
            <a:avLst/>
          </a:prstGeom>
          <a:noFill/>
        </p:spPr>
        <p:txBody>
          <a:bodyPr wrap="none" rtlCol="0">
            <a:spAutoFit/>
          </a:bodyPr>
          <a:lstStyle/>
          <a:p>
            <a:r>
              <a:rPr kumimoji="1" lang="ja-JP" altLang="en-US" dirty="0" smtClean="0">
                <a:latin typeface="ＭＳ ゴシック" pitchFamily="49" charset="-128"/>
                <a:ea typeface="ＭＳ ゴシック" pitchFamily="49" charset="-128"/>
              </a:rPr>
              <a:t>*</a:t>
            </a:r>
            <a:endParaRPr kumimoji="1" lang="ja-JP" altLang="en-US" dirty="0">
              <a:latin typeface="ＭＳ ゴシック" pitchFamily="49" charset="-128"/>
              <a:ea typeface="ＭＳ ゴシック" pitchFamily="49" charset="-128"/>
            </a:endParaRPr>
          </a:p>
        </p:txBody>
      </p:sp>
      <p:sp>
        <p:nvSpPr>
          <p:cNvPr id="10" name="テキスト ボックス 9"/>
          <p:cNvSpPr txBox="1"/>
          <p:nvPr/>
        </p:nvSpPr>
        <p:spPr>
          <a:xfrm>
            <a:off x="7608168" y="2699628"/>
            <a:ext cx="300082" cy="369332"/>
          </a:xfrm>
          <a:prstGeom prst="rect">
            <a:avLst/>
          </a:prstGeom>
          <a:noFill/>
        </p:spPr>
        <p:txBody>
          <a:bodyPr wrap="none" rtlCol="0">
            <a:spAutoFit/>
          </a:bodyPr>
          <a:lstStyle/>
          <a:p>
            <a:r>
              <a:rPr kumimoji="1" lang="ja-JP" altLang="en-US" dirty="0" smtClean="0">
                <a:latin typeface="ＭＳ ゴシック" pitchFamily="49" charset="-128"/>
                <a:ea typeface="ＭＳ ゴシック" pitchFamily="49" charset="-128"/>
              </a:rPr>
              <a:t>*</a:t>
            </a:r>
            <a:endParaRPr kumimoji="1" lang="ja-JP" altLang="en-US" dirty="0">
              <a:latin typeface="ＭＳ ゴシック" pitchFamily="49" charset="-128"/>
              <a:ea typeface="ＭＳ ゴシック" pitchFamily="49" charset="-128"/>
            </a:endParaRPr>
          </a:p>
        </p:txBody>
      </p:sp>
      <p:sp>
        <p:nvSpPr>
          <p:cNvPr id="11" name="テキスト ボックス 10"/>
          <p:cNvSpPr txBox="1"/>
          <p:nvPr/>
        </p:nvSpPr>
        <p:spPr>
          <a:xfrm>
            <a:off x="8748246" y="2636912"/>
            <a:ext cx="300082" cy="369332"/>
          </a:xfrm>
          <a:prstGeom prst="rect">
            <a:avLst/>
          </a:prstGeom>
          <a:noFill/>
        </p:spPr>
        <p:txBody>
          <a:bodyPr wrap="none" rtlCol="0">
            <a:spAutoFit/>
          </a:bodyPr>
          <a:lstStyle/>
          <a:p>
            <a:r>
              <a:rPr kumimoji="1" lang="ja-JP" altLang="en-US" dirty="0" smtClean="0">
                <a:latin typeface="ＭＳ ゴシック" pitchFamily="49" charset="-128"/>
                <a:ea typeface="ＭＳ ゴシック" pitchFamily="49" charset="-128"/>
              </a:rPr>
              <a:t>*</a:t>
            </a:r>
            <a:endParaRPr kumimoji="1" lang="ja-JP" altLang="en-US" dirty="0">
              <a:latin typeface="ＭＳ ゴシック" pitchFamily="49" charset="-128"/>
              <a:ea typeface="ＭＳ ゴシック" pitchFamily="49" charset="-128"/>
            </a:endParaRPr>
          </a:p>
        </p:txBody>
      </p:sp>
      <p:sp>
        <p:nvSpPr>
          <p:cNvPr id="12" name="テキスト ボックス 11"/>
          <p:cNvSpPr txBox="1"/>
          <p:nvPr/>
        </p:nvSpPr>
        <p:spPr>
          <a:xfrm>
            <a:off x="9900374" y="2987660"/>
            <a:ext cx="300082" cy="369332"/>
          </a:xfrm>
          <a:prstGeom prst="rect">
            <a:avLst/>
          </a:prstGeom>
          <a:noFill/>
        </p:spPr>
        <p:txBody>
          <a:bodyPr wrap="none" rtlCol="0">
            <a:spAutoFit/>
          </a:bodyPr>
          <a:lstStyle/>
          <a:p>
            <a:r>
              <a:rPr kumimoji="1" lang="ja-JP" altLang="en-US" dirty="0" smtClean="0">
                <a:latin typeface="ＭＳ ゴシック" pitchFamily="49" charset="-128"/>
                <a:ea typeface="ＭＳ ゴシック" pitchFamily="49" charset="-128"/>
              </a:rPr>
              <a:t>*</a:t>
            </a:r>
            <a:endParaRPr kumimoji="1" lang="ja-JP" altLang="en-US" dirty="0">
              <a:latin typeface="ＭＳ ゴシック" pitchFamily="49" charset="-128"/>
              <a:ea typeface="ＭＳ ゴシック" pitchFamily="49" charset="-128"/>
            </a:endParaRPr>
          </a:p>
        </p:txBody>
      </p:sp>
      <p:sp>
        <p:nvSpPr>
          <p:cNvPr id="13" name="テキスト ボックス 12"/>
          <p:cNvSpPr txBox="1"/>
          <p:nvPr/>
        </p:nvSpPr>
        <p:spPr>
          <a:xfrm>
            <a:off x="7852350" y="633829"/>
            <a:ext cx="4339650" cy="646331"/>
          </a:xfrm>
          <a:prstGeom prst="rect">
            <a:avLst/>
          </a:prstGeom>
          <a:noFill/>
        </p:spPr>
        <p:txBody>
          <a:bodyPr wrap="none" rtlCol="0">
            <a:spAutoFit/>
          </a:bodyPr>
          <a:lstStyle/>
          <a:p>
            <a:r>
              <a:rPr lang="ja-JP" altLang="en-US" b="1" dirty="0">
                <a:solidFill>
                  <a:srgbClr val="002060"/>
                </a:solidFill>
                <a:latin typeface="ＭＳ Ｐゴシック" charset="0"/>
              </a:rPr>
              <a:t>横浜市立大学附属市民総合医療センター</a:t>
            </a:r>
            <a:endParaRPr lang="ja-JP" altLang="ja-JP" b="1" dirty="0">
              <a:solidFill>
                <a:srgbClr val="002060"/>
              </a:solidFill>
              <a:latin typeface="ＭＳ Ｐゴシック" charset="0"/>
            </a:endParaRPr>
          </a:p>
          <a:p>
            <a:r>
              <a:rPr lang="ja-JP" altLang="en-US" b="1" dirty="0">
                <a:solidFill>
                  <a:srgbClr val="002060"/>
                </a:solidFill>
                <a:latin typeface="ＭＳ Ｐゴシック" charset="0"/>
              </a:rPr>
              <a:t>心臓血管</a:t>
            </a:r>
            <a:r>
              <a:rPr lang="ja-JP" altLang="en-US" b="1" dirty="0" smtClean="0">
                <a:solidFill>
                  <a:srgbClr val="002060"/>
                </a:solidFill>
                <a:latin typeface="ＭＳ Ｐゴシック" charset="0"/>
              </a:rPr>
              <a:t>センター海老名</a:t>
            </a:r>
            <a:r>
              <a:rPr lang="ja-JP" altLang="en-US" b="1" dirty="0">
                <a:solidFill>
                  <a:srgbClr val="002060"/>
                </a:solidFill>
                <a:latin typeface="ＭＳ Ｐゴシック" charset="0"/>
              </a:rPr>
              <a:t>　</a:t>
            </a:r>
            <a:r>
              <a:rPr lang="ja-JP" altLang="en-US" b="1" dirty="0" smtClean="0">
                <a:solidFill>
                  <a:srgbClr val="002060"/>
                </a:solidFill>
                <a:latin typeface="ＭＳ Ｐゴシック" charset="0"/>
              </a:rPr>
              <a:t>俊明先生提供</a:t>
            </a:r>
            <a:endParaRPr lang="ja-JP" altLang="en-US" b="1" dirty="0">
              <a:solidFill>
                <a:srgbClr val="002060"/>
              </a:solidFill>
              <a:latin typeface="ＭＳ Ｐゴシック" charset="0"/>
            </a:endParaRPr>
          </a:p>
        </p:txBody>
      </p:sp>
    </p:spTree>
    <p:extLst>
      <p:ext uri="{BB962C8B-B14F-4D97-AF65-F5344CB8AC3E}">
        <p14:creationId xmlns:p14="http://schemas.microsoft.com/office/powerpoint/2010/main" val="38200399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ChangeArrowheads="1"/>
          </p:cNvSpPr>
          <p:nvPr/>
        </p:nvSpPr>
        <p:spPr bwMode="auto">
          <a:xfrm>
            <a:off x="3334307" y="5577174"/>
            <a:ext cx="3254417" cy="33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1600" b="1" dirty="0">
                <a:latin typeface="ＭＳ Ｐゴシック" charset="0"/>
              </a:rPr>
              <a:t>Kinjo K et al: </a:t>
            </a:r>
            <a:r>
              <a:rPr lang="en-US" altLang="ja-JP" sz="1600" b="1" dirty="0" err="1">
                <a:latin typeface="ＭＳ Ｐゴシック" charset="0"/>
              </a:rPr>
              <a:t>Circ</a:t>
            </a:r>
            <a:r>
              <a:rPr lang="en-US" altLang="ja-JP" sz="1600" b="1" dirty="0">
                <a:latin typeface="ＭＳ Ｐゴシック" charset="0"/>
              </a:rPr>
              <a:t> J 69: 7-12, 2005.</a:t>
            </a:r>
          </a:p>
        </p:txBody>
      </p:sp>
      <p:sp>
        <p:nvSpPr>
          <p:cNvPr id="122884" name="Rectangle 4"/>
          <p:cNvSpPr>
            <a:spLocks noChangeArrowheads="1"/>
          </p:cNvSpPr>
          <p:nvPr/>
        </p:nvSpPr>
        <p:spPr bwMode="auto">
          <a:xfrm>
            <a:off x="454303" y="136116"/>
            <a:ext cx="7981672" cy="58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ja-JP" altLang="en-US" sz="3200" b="1" dirty="0">
                <a:latin typeface="ＭＳ Ｐゴシック" charset="0"/>
              </a:rPr>
              <a:t>急性心筋梗塞後の喫煙状態による長期予後</a:t>
            </a:r>
          </a:p>
        </p:txBody>
      </p:sp>
      <p:grpSp>
        <p:nvGrpSpPr>
          <p:cNvPr id="3" name="グループ化 2"/>
          <p:cNvGrpSpPr/>
          <p:nvPr/>
        </p:nvGrpSpPr>
        <p:grpSpPr>
          <a:xfrm>
            <a:off x="299296" y="658762"/>
            <a:ext cx="6731114" cy="4899248"/>
            <a:chOff x="2821270" y="762001"/>
            <a:chExt cx="6731114" cy="4899248"/>
          </a:xfrm>
        </p:grpSpPr>
        <p:pic>
          <p:nvPicPr>
            <p:cNvPr id="1228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1270" y="762001"/>
              <a:ext cx="6731114" cy="4899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2885" name="Rectangle 5"/>
            <p:cNvSpPr>
              <a:spLocks noChangeArrowheads="1"/>
            </p:cNvSpPr>
            <p:nvPr/>
          </p:nvSpPr>
          <p:spPr bwMode="auto">
            <a:xfrm>
              <a:off x="8058854" y="2780929"/>
              <a:ext cx="1107996"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ja-JP" altLang="en-US" sz="2400" dirty="0">
                  <a:solidFill>
                    <a:srgbClr val="E30508"/>
                  </a:solidFill>
                  <a:latin typeface="ＭＳ Ｐゴシック" charset="0"/>
                </a:rPr>
                <a:t>禁煙者</a:t>
              </a:r>
            </a:p>
          </p:txBody>
        </p:sp>
        <p:sp>
          <p:nvSpPr>
            <p:cNvPr id="122886" name="Rectangle 6"/>
            <p:cNvSpPr>
              <a:spLocks noChangeArrowheads="1"/>
            </p:cNvSpPr>
            <p:nvPr/>
          </p:nvSpPr>
          <p:spPr bwMode="auto">
            <a:xfrm>
              <a:off x="7338775" y="4365105"/>
              <a:ext cx="1723549"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ja-JP" altLang="en-US" sz="2400" dirty="0">
                  <a:solidFill>
                    <a:srgbClr val="E30508"/>
                  </a:solidFill>
                  <a:latin typeface="ＭＳ Ｐゴシック" charset="0"/>
                </a:rPr>
                <a:t>喫煙継続者</a:t>
              </a:r>
            </a:p>
          </p:txBody>
        </p:sp>
      </p:grpSp>
      <p:sp>
        <p:nvSpPr>
          <p:cNvPr id="2" name="テキスト ボックス 1"/>
          <p:cNvSpPr txBox="1"/>
          <p:nvPr/>
        </p:nvSpPr>
        <p:spPr>
          <a:xfrm>
            <a:off x="7285703" y="3465513"/>
            <a:ext cx="4793226" cy="1569660"/>
          </a:xfrm>
          <a:prstGeom prst="rect">
            <a:avLst/>
          </a:prstGeom>
          <a:noFill/>
        </p:spPr>
        <p:txBody>
          <a:bodyPr wrap="square" rtlCol="0">
            <a:spAutoFit/>
          </a:bodyPr>
          <a:lstStyle/>
          <a:p>
            <a:r>
              <a:rPr kumimoji="1" lang="ja-JP" altLang="en-US" sz="2400" b="1" dirty="0"/>
              <a:t>日本人喫煙</a:t>
            </a:r>
            <a:r>
              <a:rPr lang="ja-JP" altLang="en-US" sz="2400" b="1" dirty="0"/>
              <a:t>者</a:t>
            </a:r>
            <a:r>
              <a:rPr kumimoji="1" lang="ja-JP" altLang="en-US" sz="2400" b="1" dirty="0"/>
              <a:t>の急性心筋梗塞患者で急性心筋梗塞発症後も喫煙を継続した人は、禁煙した人に比べて死亡率が有意に高くなる。</a:t>
            </a:r>
          </a:p>
        </p:txBody>
      </p:sp>
      <p:sp>
        <p:nvSpPr>
          <p:cNvPr id="9" name="テキスト ボックス 8"/>
          <p:cNvSpPr txBox="1"/>
          <p:nvPr/>
        </p:nvSpPr>
        <p:spPr>
          <a:xfrm>
            <a:off x="7675465" y="781313"/>
            <a:ext cx="4339650" cy="646331"/>
          </a:xfrm>
          <a:prstGeom prst="rect">
            <a:avLst/>
          </a:prstGeom>
          <a:noFill/>
        </p:spPr>
        <p:txBody>
          <a:bodyPr wrap="none" rtlCol="0">
            <a:spAutoFit/>
          </a:bodyPr>
          <a:lstStyle/>
          <a:p>
            <a:r>
              <a:rPr lang="ja-JP" altLang="en-US" b="1" dirty="0">
                <a:solidFill>
                  <a:srgbClr val="002060"/>
                </a:solidFill>
                <a:latin typeface="ＭＳ Ｐゴシック" charset="0"/>
              </a:rPr>
              <a:t>横浜市立大学附属市民総合医療センター</a:t>
            </a:r>
            <a:endParaRPr lang="ja-JP" altLang="ja-JP" b="1" dirty="0">
              <a:solidFill>
                <a:srgbClr val="002060"/>
              </a:solidFill>
              <a:latin typeface="ＭＳ Ｐゴシック" charset="0"/>
            </a:endParaRPr>
          </a:p>
          <a:p>
            <a:r>
              <a:rPr lang="ja-JP" altLang="en-US" b="1" dirty="0">
                <a:solidFill>
                  <a:srgbClr val="002060"/>
                </a:solidFill>
                <a:latin typeface="ＭＳ Ｐゴシック" charset="0"/>
              </a:rPr>
              <a:t>心臓血管</a:t>
            </a:r>
            <a:r>
              <a:rPr lang="ja-JP" altLang="en-US" b="1" dirty="0" smtClean="0">
                <a:solidFill>
                  <a:srgbClr val="002060"/>
                </a:solidFill>
                <a:latin typeface="ＭＳ Ｐゴシック" charset="0"/>
              </a:rPr>
              <a:t>センター海老名</a:t>
            </a:r>
            <a:r>
              <a:rPr lang="ja-JP" altLang="en-US" b="1" dirty="0">
                <a:solidFill>
                  <a:srgbClr val="002060"/>
                </a:solidFill>
                <a:latin typeface="ＭＳ Ｐゴシック" charset="0"/>
              </a:rPr>
              <a:t>　</a:t>
            </a:r>
            <a:r>
              <a:rPr lang="ja-JP" altLang="en-US" b="1" dirty="0" smtClean="0">
                <a:solidFill>
                  <a:srgbClr val="002060"/>
                </a:solidFill>
                <a:latin typeface="ＭＳ Ｐゴシック" charset="0"/>
              </a:rPr>
              <a:t>俊明先生提供</a:t>
            </a:r>
            <a:endParaRPr lang="ja-JP" altLang="en-US" b="1" dirty="0">
              <a:solidFill>
                <a:srgbClr val="002060"/>
              </a:solidFill>
              <a:latin typeface="ＭＳ Ｐゴシック" charset="0"/>
            </a:endParaRPr>
          </a:p>
        </p:txBody>
      </p:sp>
    </p:spTree>
    <p:extLst>
      <p:ext uri="{BB962C8B-B14F-4D97-AF65-F5344CB8AC3E}">
        <p14:creationId xmlns:p14="http://schemas.microsoft.com/office/powerpoint/2010/main" val="33305209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ctrTitle"/>
          </p:nvPr>
        </p:nvSpPr>
        <p:spPr>
          <a:xfrm>
            <a:off x="1526522" y="728858"/>
            <a:ext cx="7766936" cy="957440"/>
          </a:xfrm>
        </p:spPr>
        <p:txBody>
          <a:bodyPr/>
          <a:lstStyle/>
          <a:p>
            <a:pPr algn="l" eaLnBrk="1" hangingPunct="1"/>
            <a:r>
              <a:rPr lang="ja-JP" altLang="en-US" sz="3200" b="1" dirty="0" smtClean="0">
                <a:solidFill>
                  <a:schemeClr val="tx1"/>
                </a:solidFill>
              </a:rPr>
              <a:t>高コレステロール血症の患者さんがタバコを吸っていると、冠動脈疾患による死亡リスクが高まります</a:t>
            </a:r>
          </a:p>
        </p:txBody>
      </p:sp>
      <p:sp>
        <p:nvSpPr>
          <p:cNvPr id="4" name="角丸四角形 3"/>
          <p:cNvSpPr/>
          <p:nvPr/>
        </p:nvSpPr>
        <p:spPr>
          <a:xfrm>
            <a:off x="1526522" y="2651760"/>
            <a:ext cx="4211906" cy="13743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高コレステロール血症のない人に比べて、</a:t>
            </a:r>
            <a:r>
              <a:rPr kumimoji="1" lang="ja-JP" altLang="en-US" sz="4000" dirty="0" smtClean="0">
                <a:solidFill>
                  <a:srgbClr val="FF0000"/>
                </a:solidFill>
              </a:rPr>
              <a:t>約３</a:t>
            </a:r>
            <a:r>
              <a:rPr kumimoji="1" lang="en-US" altLang="ja-JP" sz="4000" dirty="0" smtClean="0">
                <a:solidFill>
                  <a:srgbClr val="FF0000"/>
                </a:solidFill>
              </a:rPr>
              <a:t>.</a:t>
            </a:r>
            <a:r>
              <a:rPr lang="ja-JP" altLang="en-US" sz="4000" dirty="0">
                <a:solidFill>
                  <a:srgbClr val="FF0000"/>
                </a:solidFill>
              </a:rPr>
              <a:t>３</a:t>
            </a:r>
            <a:r>
              <a:rPr kumimoji="1" lang="ja-JP" altLang="en-US" sz="4000" dirty="0" smtClean="0">
                <a:solidFill>
                  <a:srgbClr val="FF0000"/>
                </a:solidFill>
              </a:rPr>
              <a:t>倍</a:t>
            </a:r>
            <a:endParaRPr kumimoji="1" lang="ja-JP" altLang="en-US" sz="4000" dirty="0">
              <a:solidFill>
                <a:srgbClr val="FF0000"/>
              </a:solidFill>
            </a:endParaRPr>
          </a:p>
        </p:txBody>
      </p:sp>
      <p:sp>
        <p:nvSpPr>
          <p:cNvPr id="2" name="テキスト ボックス 1"/>
          <p:cNvSpPr txBox="1"/>
          <p:nvPr/>
        </p:nvSpPr>
        <p:spPr>
          <a:xfrm>
            <a:off x="1526522" y="2156229"/>
            <a:ext cx="7109639" cy="646331"/>
          </a:xfrm>
          <a:prstGeom prst="rect">
            <a:avLst/>
          </a:prstGeom>
          <a:noFill/>
        </p:spPr>
        <p:txBody>
          <a:bodyPr wrap="none" rtlCol="0">
            <a:spAutoFit/>
          </a:bodyPr>
          <a:lstStyle/>
          <a:p>
            <a:r>
              <a:rPr lang="ja-JP" altLang="en-US" dirty="0"/>
              <a:t>高コレステロール血症患者さんの冠動脈疾患による死亡リスクは、</a:t>
            </a:r>
            <a:endParaRPr lang="en-US" altLang="ja-JP" dirty="0"/>
          </a:p>
          <a:p>
            <a:endParaRPr kumimoji="1" lang="ja-JP" altLang="en-US" dirty="0"/>
          </a:p>
        </p:txBody>
      </p:sp>
      <p:sp>
        <p:nvSpPr>
          <p:cNvPr id="6" name="角丸四角形 5"/>
          <p:cNvSpPr/>
          <p:nvPr/>
        </p:nvSpPr>
        <p:spPr>
          <a:xfrm>
            <a:off x="1526522" y="4292138"/>
            <a:ext cx="4211906" cy="13743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さらにタバコを吸っていると、</a:t>
            </a:r>
            <a:r>
              <a:rPr kumimoji="1" lang="ja-JP" altLang="en-US" sz="4000" dirty="0" smtClean="0">
                <a:solidFill>
                  <a:srgbClr val="FF0000"/>
                </a:solidFill>
              </a:rPr>
              <a:t>約６</a:t>
            </a:r>
            <a:r>
              <a:rPr kumimoji="1" lang="en-US" altLang="ja-JP" sz="4000" dirty="0" smtClean="0">
                <a:solidFill>
                  <a:srgbClr val="FF0000"/>
                </a:solidFill>
              </a:rPr>
              <a:t>.</a:t>
            </a:r>
            <a:r>
              <a:rPr kumimoji="1" lang="ja-JP" altLang="en-US" sz="4000" dirty="0" smtClean="0">
                <a:solidFill>
                  <a:srgbClr val="FF0000"/>
                </a:solidFill>
              </a:rPr>
              <a:t>０倍</a:t>
            </a:r>
            <a:endParaRPr kumimoji="1" lang="ja-JP" altLang="en-US" sz="4000" dirty="0">
              <a:solidFill>
                <a:srgbClr val="FF0000"/>
              </a:solidFill>
            </a:endParaRPr>
          </a:p>
        </p:txBody>
      </p:sp>
      <p:sp>
        <p:nvSpPr>
          <p:cNvPr id="5" name="四角形吹き出し 4"/>
          <p:cNvSpPr/>
          <p:nvPr/>
        </p:nvSpPr>
        <p:spPr>
          <a:xfrm>
            <a:off x="6400800" y="2651760"/>
            <a:ext cx="2759825" cy="3014750"/>
          </a:xfrm>
          <a:prstGeom prst="wedgeRectCallout">
            <a:avLst>
              <a:gd name="adj1" fmla="val -66418"/>
              <a:gd name="adj2" fmla="val -365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800" dirty="0" smtClean="0"/>
              <a:t>動脈硬化を防いで、心臓を守るためにも、禁煙は必須です！</a:t>
            </a:r>
            <a:endParaRPr kumimoji="1" lang="ja-JP" altLang="en-US" sz="2800" dirty="0"/>
          </a:p>
        </p:txBody>
      </p:sp>
    </p:spTree>
    <p:extLst>
      <p:ext uri="{BB962C8B-B14F-4D97-AF65-F5344CB8AC3E}">
        <p14:creationId xmlns:p14="http://schemas.microsoft.com/office/powerpoint/2010/main" val="3512245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ctrTitle"/>
          </p:nvPr>
        </p:nvSpPr>
        <p:spPr>
          <a:xfrm>
            <a:off x="1526522" y="728858"/>
            <a:ext cx="7766936" cy="957440"/>
          </a:xfrm>
        </p:spPr>
        <p:txBody>
          <a:bodyPr/>
          <a:lstStyle/>
          <a:p>
            <a:pPr algn="l" eaLnBrk="1" hangingPunct="1"/>
            <a:r>
              <a:rPr lang="ja-JP" altLang="en-US" sz="3200" b="1" dirty="0" smtClean="0">
                <a:solidFill>
                  <a:schemeClr val="tx1"/>
                </a:solidFill>
              </a:rPr>
              <a:t>タバコを吸っていると、メタボリックシンドロームのリスクが高まります</a:t>
            </a:r>
          </a:p>
        </p:txBody>
      </p:sp>
      <p:sp>
        <p:nvSpPr>
          <p:cNvPr id="3" name="コンテンツ プレースホルダー 2"/>
          <p:cNvSpPr>
            <a:spLocks noGrp="1"/>
          </p:cNvSpPr>
          <p:nvPr>
            <p:ph type="subTitle" idx="1"/>
          </p:nvPr>
        </p:nvSpPr>
        <p:spPr>
          <a:xfrm>
            <a:off x="1507067" y="2062264"/>
            <a:ext cx="8240048" cy="3988339"/>
          </a:xfrm>
        </p:spPr>
        <p:txBody>
          <a:bodyPr rtlCol="0">
            <a:normAutofit/>
          </a:bodyPr>
          <a:lstStyle/>
          <a:p>
            <a:pPr algn="l" eaLnBrk="1" fontAlgn="auto" hangingPunct="1">
              <a:spcAft>
                <a:spcPts val="0"/>
              </a:spcAft>
              <a:buClr>
                <a:schemeClr val="accent1">
                  <a:lumMod val="75000"/>
                </a:schemeClr>
              </a:buClr>
              <a:defRPr/>
            </a:pPr>
            <a:r>
              <a:rPr lang="ja-JP" altLang="en-US" sz="2400" b="1" dirty="0" smtClean="0">
                <a:solidFill>
                  <a:schemeClr val="tx1"/>
                </a:solidFill>
                <a:latin typeface="+mn-ea"/>
              </a:rPr>
              <a:t>メタボリックシンドロームのリスク</a:t>
            </a:r>
            <a:endParaRPr lang="en-US" altLang="ja-JP" sz="2400" b="1" dirty="0" smtClean="0">
              <a:solidFill>
                <a:schemeClr val="tx1"/>
              </a:solidFill>
              <a:latin typeface="+mn-ea"/>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492" y="2951278"/>
            <a:ext cx="8639175" cy="3000375"/>
          </a:xfrm>
          <a:prstGeom prst="rect">
            <a:avLst/>
          </a:prstGeom>
        </p:spPr>
      </p:pic>
      <p:sp>
        <p:nvSpPr>
          <p:cNvPr id="4" name="テキスト ボックス 3"/>
          <p:cNvSpPr txBox="1"/>
          <p:nvPr/>
        </p:nvSpPr>
        <p:spPr>
          <a:xfrm>
            <a:off x="4838006" y="3125585"/>
            <a:ext cx="2294313" cy="369332"/>
          </a:xfrm>
          <a:prstGeom prst="rect">
            <a:avLst/>
          </a:prstGeom>
          <a:noFill/>
        </p:spPr>
        <p:txBody>
          <a:bodyPr wrap="square" rtlCol="0">
            <a:spAutoFit/>
          </a:bodyPr>
          <a:lstStyle/>
          <a:p>
            <a:r>
              <a:rPr kumimoji="1" lang="en-US" altLang="ja-JP" dirty="0" smtClean="0"/>
              <a:t>1.37</a:t>
            </a:r>
            <a:r>
              <a:rPr kumimoji="1" lang="ja-JP" altLang="en-US" dirty="0" smtClean="0"/>
              <a:t>倍</a:t>
            </a:r>
            <a:endParaRPr kumimoji="1" lang="ja-JP" altLang="en-US" dirty="0"/>
          </a:p>
        </p:txBody>
      </p:sp>
      <p:sp>
        <p:nvSpPr>
          <p:cNvPr id="6" name="テキスト ボックス 5"/>
          <p:cNvSpPr txBox="1"/>
          <p:nvPr/>
        </p:nvSpPr>
        <p:spPr>
          <a:xfrm>
            <a:off x="5951916" y="3801687"/>
            <a:ext cx="2294313" cy="369332"/>
          </a:xfrm>
          <a:prstGeom prst="rect">
            <a:avLst/>
          </a:prstGeom>
          <a:noFill/>
        </p:spPr>
        <p:txBody>
          <a:bodyPr wrap="square" rtlCol="0">
            <a:spAutoFit/>
          </a:bodyPr>
          <a:lstStyle/>
          <a:p>
            <a:r>
              <a:rPr kumimoji="1" lang="en-US" altLang="ja-JP" dirty="0" smtClean="0"/>
              <a:t>1.98</a:t>
            </a:r>
            <a:r>
              <a:rPr kumimoji="1" lang="ja-JP" altLang="en-US" dirty="0" smtClean="0"/>
              <a:t>倍</a:t>
            </a:r>
            <a:endParaRPr kumimoji="1" lang="ja-JP" altLang="en-US" dirty="0"/>
          </a:p>
        </p:txBody>
      </p:sp>
      <p:sp>
        <p:nvSpPr>
          <p:cNvPr id="7" name="テキスト ボックス 6"/>
          <p:cNvSpPr txBox="1"/>
          <p:nvPr/>
        </p:nvSpPr>
        <p:spPr>
          <a:xfrm>
            <a:off x="7866615" y="4477789"/>
            <a:ext cx="2294313" cy="369332"/>
          </a:xfrm>
          <a:prstGeom prst="rect">
            <a:avLst/>
          </a:prstGeom>
          <a:noFill/>
        </p:spPr>
        <p:txBody>
          <a:bodyPr wrap="square" rtlCol="0">
            <a:spAutoFit/>
          </a:bodyPr>
          <a:lstStyle/>
          <a:p>
            <a:r>
              <a:rPr lang="en-US" altLang="ja-JP" dirty="0" smtClean="0"/>
              <a:t>3</a:t>
            </a:r>
            <a:r>
              <a:rPr kumimoji="1" lang="en-US" altLang="ja-JP" dirty="0" smtClean="0"/>
              <a:t>.04</a:t>
            </a:r>
            <a:r>
              <a:rPr kumimoji="1" lang="ja-JP" altLang="en-US" dirty="0" smtClean="0"/>
              <a:t>倍</a:t>
            </a:r>
            <a:endParaRPr kumimoji="1" lang="ja-JP" altLang="en-US" dirty="0"/>
          </a:p>
        </p:txBody>
      </p:sp>
      <p:sp>
        <p:nvSpPr>
          <p:cNvPr id="8" name="テキスト ボックス 7"/>
          <p:cNvSpPr txBox="1"/>
          <p:nvPr/>
        </p:nvSpPr>
        <p:spPr>
          <a:xfrm>
            <a:off x="8516948" y="5197240"/>
            <a:ext cx="2294313" cy="369332"/>
          </a:xfrm>
          <a:prstGeom prst="rect">
            <a:avLst/>
          </a:prstGeom>
          <a:noFill/>
        </p:spPr>
        <p:txBody>
          <a:bodyPr wrap="square" rtlCol="0">
            <a:spAutoFit/>
          </a:bodyPr>
          <a:lstStyle/>
          <a:p>
            <a:r>
              <a:rPr lang="en-US" altLang="ja-JP" dirty="0" smtClean="0"/>
              <a:t>3</a:t>
            </a:r>
            <a:r>
              <a:rPr kumimoji="1" lang="en-US" altLang="ja-JP" dirty="0" smtClean="0"/>
              <a:t>.40</a:t>
            </a:r>
            <a:r>
              <a:rPr kumimoji="1" lang="ja-JP" altLang="en-US" dirty="0" smtClean="0"/>
              <a:t>倍</a:t>
            </a:r>
            <a:endParaRPr kumimoji="1" lang="ja-JP" altLang="en-US" dirty="0"/>
          </a:p>
        </p:txBody>
      </p:sp>
      <p:sp>
        <p:nvSpPr>
          <p:cNvPr id="5" name="四角形吹き出し 4"/>
          <p:cNvSpPr/>
          <p:nvPr/>
        </p:nvSpPr>
        <p:spPr>
          <a:xfrm>
            <a:off x="7024256" y="2369127"/>
            <a:ext cx="2951018" cy="1333610"/>
          </a:xfrm>
          <a:prstGeom prst="wedgeRectCallout">
            <a:avLst>
              <a:gd name="adj1" fmla="val -37237"/>
              <a:gd name="adj2" fmla="val 7804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smtClean="0"/>
              <a:t>メタボリックシンドロームの予防・改善のためにも禁煙は必須です！</a:t>
            </a:r>
            <a:endParaRPr kumimoji="1" lang="ja-JP" altLang="en-US" dirty="0"/>
          </a:p>
        </p:txBody>
      </p:sp>
    </p:spTree>
    <p:extLst>
      <p:ext uri="{BB962C8B-B14F-4D97-AF65-F5344CB8AC3E}">
        <p14:creationId xmlns:p14="http://schemas.microsoft.com/office/powerpoint/2010/main" val="1867182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ctrTitle"/>
          </p:nvPr>
        </p:nvSpPr>
        <p:spPr>
          <a:xfrm>
            <a:off x="1526522" y="728858"/>
            <a:ext cx="7766936" cy="957440"/>
          </a:xfrm>
        </p:spPr>
        <p:txBody>
          <a:bodyPr/>
          <a:lstStyle/>
          <a:p>
            <a:pPr algn="l" eaLnBrk="1" hangingPunct="1"/>
            <a:r>
              <a:rPr lang="ja-JP" altLang="en-US" sz="3600" b="1" dirty="0" smtClean="0">
                <a:solidFill>
                  <a:schemeClr val="tx1"/>
                </a:solidFill>
              </a:rPr>
              <a:t>禁煙を早くから始めるほど、肺がんによる死亡リスクは減少します</a:t>
            </a:r>
          </a:p>
        </p:txBody>
      </p:sp>
      <p:sp>
        <p:nvSpPr>
          <p:cNvPr id="3" name="コンテンツ プレースホルダー 2"/>
          <p:cNvSpPr>
            <a:spLocks noGrp="1"/>
          </p:cNvSpPr>
          <p:nvPr>
            <p:ph type="subTitle" idx="1"/>
          </p:nvPr>
        </p:nvSpPr>
        <p:spPr>
          <a:xfrm>
            <a:off x="1526522" y="1912054"/>
            <a:ext cx="8240048" cy="3988339"/>
          </a:xfrm>
        </p:spPr>
        <p:txBody>
          <a:bodyPr rtlCol="0">
            <a:normAutofit/>
          </a:bodyPr>
          <a:lstStyle/>
          <a:p>
            <a:pPr algn="l" eaLnBrk="1" fontAlgn="auto" hangingPunct="1">
              <a:spcAft>
                <a:spcPts val="0"/>
              </a:spcAft>
              <a:buClr>
                <a:schemeClr val="accent1">
                  <a:lumMod val="75000"/>
                </a:schemeClr>
              </a:buClr>
              <a:defRPr/>
            </a:pPr>
            <a:r>
              <a:rPr lang="ja-JP" altLang="en-US" sz="2400" b="1" dirty="0" smtClean="0">
                <a:solidFill>
                  <a:schemeClr val="tx1"/>
                </a:solidFill>
                <a:latin typeface="+mn-ea"/>
              </a:rPr>
              <a:t>肺がんによる死亡リスク</a:t>
            </a:r>
            <a:endParaRPr lang="en-US" altLang="ja-JP" sz="2400" b="1" dirty="0" smtClean="0">
              <a:solidFill>
                <a:schemeClr val="tx1"/>
              </a:solidFill>
              <a:latin typeface="+mn-ea"/>
            </a:endParaRPr>
          </a:p>
        </p:txBody>
      </p:sp>
      <p:sp>
        <p:nvSpPr>
          <p:cNvPr id="4" name="テキスト ボックス 3"/>
          <p:cNvSpPr txBox="1"/>
          <p:nvPr/>
        </p:nvSpPr>
        <p:spPr>
          <a:xfrm>
            <a:off x="2128567" y="3249214"/>
            <a:ext cx="400110" cy="2801389"/>
          </a:xfrm>
          <a:prstGeom prst="rect">
            <a:avLst/>
          </a:prstGeom>
          <a:noFill/>
        </p:spPr>
        <p:txBody>
          <a:bodyPr vert="eaVert" wrap="square" rtlCol="0">
            <a:spAutoFit/>
          </a:bodyPr>
          <a:lstStyle/>
          <a:p>
            <a:r>
              <a:rPr kumimoji="1" lang="ja-JP" altLang="en-US" sz="1400" dirty="0" smtClean="0"/>
              <a:t>肺がんによる死亡率比</a:t>
            </a:r>
            <a:endParaRPr kumimoji="1" lang="ja-JP" altLang="en-US" sz="1400" dirty="0"/>
          </a:p>
        </p:txBody>
      </p:sp>
      <p:sp>
        <p:nvSpPr>
          <p:cNvPr id="5" name="テキスト ボックス 4"/>
          <p:cNvSpPr txBox="1"/>
          <p:nvPr/>
        </p:nvSpPr>
        <p:spPr>
          <a:xfrm>
            <a:off x="5112327" y="6126149"/>
            <a:ext cx="3283528" cy="307777"/>
          </a:xfrm>
          <a:prstGeom prst="rect">
            <a:avLst/>
          </a:prstGeom>
          <a:noFill/>
        </p:spPr>
        <p:txBody>
          <a:bodyPr wrap="square" rtlCol="0">
            <a:spAutoFit/>
          </a:bodyPr>
          <a:lstStyle/>
          <a:p>
            <a:r>
              <a:rPr lang="ja-JP" altLang="en-US" sz="1400" dirty="0" smtClean="0"/>
              <a:t>禁煙後の年数</a:t>
            </a:r>
            <a:endParaRPr kumimoji="1" lang="ja-JP" altLang="en-US" sz="1400"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8677" y="2363774"/>
            <a:ext cx="5762625" cy="3762375"/>
          </a:xfrm>
          <a:prstGeom prst="rect">
            <a:avLst/>
          </a:prstGeom>
        </p:spPr>
      </p:pic>
      <p:sp>
        <p:nvSpPr>
          <p:cNvPr id="7" name="テキスト ボックス 6"/>
          <p:cNvSpPr txBox="1"/>
          <p:nvPr/>
        </p:nvSpPr>
        <p:spPr>
          <a:xfrm>
            <a:off x="2892829" y="2363774"/>
            <a:ext cx="939338" cy="338554"/>
          </a:xfrm>
          <a:prstGeom prst="rect">
            <a:avLst/>
          </a:prstGeom>
          <a:noFill/>
        </p:spPr>
        <p:txBody>
          <a:bodyPr wrap="square" rtlCol="0">
            <a:spAutoFit/>
          </a:bodyPr>
          <a:lstStyle/>
          <a:p>
            <a:r>
              <a:rPr kumimoji="1" lang="en-US" altLang="ja-JP" sz="1600" dirty="0" smtClean="0"/>
              <a:t>4.71</a:t>
            </a:r>
            <a:r>
              <a:rPr kumimoji="1" lang="ja-JP" altLang="en-US" sz="1600" dirty="0" smtClean="0"/>
              <a:t>倍</a:t>
            </a:r>
            <a:endParaRPr kumimoji="1" lang="ja-JP" altLang="en-US" sz="1600" dirty="0"/>
          </a:p>
        </p:txBody>
      </p:sp>
      <p:sp>
        <p:nvSpPr>
          <p:cNvPr id="9" name="テキスト ボックス 8"/>
          <p:cNvSpPr txBox="1"/>
          <p:nvPr/>
        </p:nvSpPr>
        <p:spPr>
          <a:xfrm>
            <a:off x="3643746" y="2846414"/>
            <a:ext cx="939338" cy="338554"/>
          </a:xfrm>
          <a:prstGeom prst="rect">
            <a:avLst/>
          </a:prstGeom>
          <a:noFill/>
        </p:spPr>
        <p:txBody>
          <a:bodyPr wrap="square" rtlCol="0">
            <a:spAutoFit/>
          </a:bodyPr>
          <a:lstStyle/>
          <a:p>
            <a:r>
              <a:rPr lang="en-US" altLang="ja-JP" sz="1600" dirty="0" smtClean="0"/>
              <a:t>3</a:t>
            </a:r>
            <a:r>
              <a:rPr kumimoji="1" lang="en-US" altLang="ja-JP" sz="1600" dirty="0" smtClean="0"/>
              <a:t>.99</a:t>
            </a:r>
            <a:r>
              <a:rPr kumimoji="1" lang="ja-JP" altLang="en-US" sz="1600" dirty="0" smtClean="0"/>
              <a:t>倍</a:t>
            </a:r>
            <a:endParaRPr kumimoji="1" lang="ja-JP" altLang="en-US" sz="1600" dirty="0"/>
          </a:p>
        </p:txBody>
      </p:sp>
      <p:sp>
        <p:nvSpPr>
          <p:cNvPr id="10" name="テキスト ボックス 9"/>
          <p:cNvSpPr txBox="1"/>
          <p:nvPr/>
        </p:nvSpPr>
        <p:spPr>
          <a:xfrm>
            <a:off x="4402975" y="3821774"/>
            <a:ext cx="939338" cy="338554"/>
          </a:xfrm>
          <a:prstGeom prst="rect">
            <a:avLst/>
          </a:prstGeom>
          <a:noFill/>
        </p:spPr>
        <p:txBody>
          <a:bodyPr wrap="square" rtlCol="0">
            <a:spAutoFit/>
          </a:bodyPr>
          <a:lstStyle/>
          <a:p>
            <a:r>
              <a:rPr lang="en-US" altLang="ja-JP" sz="1600" dirty="0" smtClean="0"/>
              <a:t>2</a:t>
            </a:r>
            <a:r>
              <a:rPr kumimoji="1" lang="en-US" altLang="ja-JP" sz="1600" dirty="0" smtClean="0"/>
              <a:t>.55</a:t>
            </a:r>
            <a:r>
              <a:rPr kumimoji="1" lang="ja-JP" altLang="en-US" sz="1600" dirty="0" smtClean="0"/>
              <a:t>倍</a:t>
            </a:r>
            <a:endParaRPr kumimoji="1" lang="ja-JP" altLang="en-US" sz="1600" dirty="0"/>
          </a:p>
        </p:txBody>
      </p:sp>
      <p:sp>
        <p:nvSpPr>
          <p:cNvPr id="11" name="テキスト ボックス 10"/>
          <p:cNvSpPr txBox="1"/>
          <p:nvPr/>
        </p:nvSpPr>
        <p:spPr>
          <a:xfrm>
            <a:off x="5176877" y="4273494"/>
            <a:ext cx="939338" cy="338554"/>
          </a:xfrm>
          <a:prstGeom prst="rect">
            <a:avLst/>
          </a:prstGeom>
          <a:noFill/>
        </p:spPr>
        <p:txBody>
          <a:bodyPr wrap="square" rtlCol="0">
            <a:spAutoFit/>
          </a:bodyPr>
          <a:lstStyle/>
          <a:p>
            <a:r>
              <a:rPr lang="en-US" altLang="ja-JP" sz="1600" dirty="0" smtClean="0"/>
              <a:t>1</a:t>
            </a:r>
            <a:r>
              <a:rPr kumimoji="1" lang="en-US" altLang="ja-JP" sz="1600" dirty="0" smtClean="0"/>
              <a:t>.87</a:t>
            </a:r>
            <a:r>
              <a:rPr kumimoji="1" lang="ja-JP" altLang="en-US" sz="1600" dirty="0" smtClean="0"/>
              <a:t>倍</a:t>
            </a:r>
            <a:endParaRPr kumimoji="1" lang="ja-JP" altLang="en-US" sz="1600" dirty="0"/>
          </a:p>
        </p:txBody>
      </p:sp>
      <p:sp>
        <p:nvSpPr>
          <p:cNvPr id="12" name="テキスト ボックス 11"/>
          <p:cNvSpPr txBox="1"/>
          <p:nvPr/>
        </p:nvSpPr>
        <p:spPr>
          <a:xfrm>
            <a:off x="5907579" y="4725214"/>
            <a:ext cx="939338" cy="338554"/>
          </a:xfrm>
          <a:prstGeom prst="rect">
            <a:avLst/>
          </a:prstGeom>
          <a:noFill/>
        </p:spPr>
        <p:txBody>
          <a:bodyPr wrap="square" rtlCol="0">
            <a:spAutoFit/>
          </a:bodyPr>
          <a:lstStyle/>
          <a:p>
            <a:r>
              <a:rPr lang="en-US" altLang="ja-JP" sz="1600" dirty="0" smtClean="0"/>
              <a:t>1</a:t>
            </a:r>
            <a:r>
              <a:rPr kumimoji="1" lang="en-US" altLang="ja-JP" sz="1600" dirty="0" smtClean="0"/>
              <a:t>.21</a:t>
            </a:r>
            <a:r>
              <a:rPr kumimoji="1" lang="ja-JP" altLang="en-US" sz="1600" dirty="0" smtClean="0"/>
              <a:t>倍</a:t>
            </a:r>
            <a:endParaRPr kumimoji="1" lang="ja-JP" altLang="en-US" sz="1600" dirty="0"/>
          </a:p>
        </p:txBody>
      </p:sp>
      <p:sp>
        <p:nvSpPr>
          <p:cNvPr id="13" name="テキスト ボックス 12"/>
          <p:cNvSpPr txBox="1"/>
          <p:nvPr/>
        </p:nvSpPr>
        <p:spPr>
          <a:xfrm>
            <a:off x="6645213" y="5013853"/>
            <a:ext cx="939338" cy="338554"/>
          </a:xfrm>
          <a:prstGeom prst="rect">
            <a:avLst/>
          </a:prstGeom>
          <a:noFill/>
        </p:spPr>
        <p:txBody>
          <a:bodyPr wrap="square" rtlCol="0">
            <a:spAutoFit/>
          </a:bodyPr>
          <a:lstStyle/>
          <a:p>
            <a:r>
              <a:rPr lang="en-US" altLang="ja-JP" sz="1600" dirty="0" smtClean="0"/>
              <a:t>0.76</a:t>
            </a:r>
            <a:r>
              <a:rPr kumimoji="1" lang="ja-JP" altLang="en-US" sz="1600" dirty="0" smtClean="0"/>
              <a:t>倍</a:t>
            </a:r>
            <a:endParaRPr kumimoji="1" lang="ja-JP" altLang="en-US" sz="1600" dirty="0"/>
          </a:p>
        </p:txBody>
      </p:sp>
      <p:sp>
        <p:nvSpPr>
          <p:cNvPr id="14" name="テキスト ボックス 13"/>
          <p:cNvSpPr txBox="1"/>
          <p:nvPr/>
        </p:nvSpPr>
        <p:spPr>
          <a:xfrm>
            <a:off x="7456517" y="5056772"/>
            <a:ext cx="939338" cy="338554"/>
          </a:xfrm>
          <a:prstGeom prst="rect">
            <a:avLst/>
          </a:prstGeom>
          <a:noFill/>
        </p:spPr>
        <p:txBody>
          <a:bodyPr wrap="square" rtlCol="0">
            <a:spAutoFit/>
          </a:bodyPr>
          <a:lstStyle/>
          <a:p>
            <a:r>
              <a:rPr lang="en-US" altLang="ja-JP" sz="1600" dirty="0" smtClean="0"/>
              <a:t>0.67</a:t>
            </a:r>
            <a:r>
              <a:rPr kumimoji="1" lang="ja-JP" altLang="en-US" sz="1600" dirty="0" smtClean="0"/>
              <a:t>倍</a:t>
            </a:r>
            <a:endParaRPr kumimoji="1" lang="ja-JP" altLang="en-US" sz="1600" dirty="0"/>
          </a:p>
        </p:txBody>
      </p:sp>
    </p:spTree>
    <p:extLst>
      <p:ext uri="{BB962C8B-B14F-4D97-AF65-F5344CB8AC3E}">
        <p14:creationId xmlns:p14="http://schemas.microsoft.com/office/powerpoint/2010/main" val="3318813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ctrTitle"/>
          </p:nvPr>
        </p:nvSpPr>
        <p:spPr>
          <a:xfrm>
            <a:off x="1526522" y="728858"/>
            <a:ext cx="7766936" cy="957440"/>
          </a:xfrm>
        </p:spPr>
        <p:txBody>
          <a:bodyPr/>
          <a:lstStyle/>
          <a:p>
            <a:pPr algn="l" eaLnBrk="1" hangingPunct="1"/>
            <a:r>
              <a:rPr lang="ja-JP" altLang="en-US" sz="3600" b="1" dirty="0" smtClean="0">
                <a:solidFill>
                  <a:schemeClr val="tx1"/>
                </a:solidFill>
              </a:rPr>
              <a:t>咳、痰、息切れが気になる方は、タバコ病</a:t>
            </a:r>
            <a:r>
              <a:rPr lang="en-US" altLang="ja-JP" sz="3600" b="1" dirty="0" smtClean="0">
                <a:solidFill>
                  <a:schemeClr val="tx1"/>
                </a:solidFill>
              </a:rPr>
              <a:t>COPD</a:t>
            </a:r>
            <a:r>
              <a:rPr lang="ja-JP" altLang="en-US" sz="3600" b="1" dirty="0" smtClean="0">
                <a:solidFill>
                  <a:schemeClr val="tx1"/>
                </a:solidFill>
              </a:rPr>
              <a:t>の可能性があります！</a:t>
            </a:r>
          </a:p>
        </p:txBody>
      </p:sp>
      <p:sp>
        <p:nvSpPr>
          <p:cNvPr id="3" name="コンテンツ プレースホルダー 2"/>
          <p:cNvSpPr>
            <a:spLocks noGrp="1"/>
          </p:cNvSpPr>
          <p:nvPr>
            <p:ph type="subTitle" idx="1"/>
          </p:nvPr>
        </p:nvSpPr>
        <p:spPr>
          <a:xfrm>
            <a:off x="1507067" y="2062264"/>
            <a:ext cx="8240048" cy="3988339"/>
          </a:xfrm>
        </p:spPr>
        <p:txBody>
          <a:bodyPr rtlCol="0">
            <a:normAutofit/>
          </a:bodyPr>
          <a:lstStyle/>
          <a:p>
            <a:pPr algn="l" eaLnBrk="1" fontAlgn="auto" hangingPunct="1">
              <a:spcAft>
                <a:spcPts val="0"/>
              </a:spcAft>
              <a:buClr>
                <a:schemeClr val="accent1">
                  <a:lumMod val="75000"/>
                </a:schemeClr>
              </a:buClr>
              <a:defRPr/>
            </a:pPr>
            <a:r>
              <a:rPr lang="en-US" altLang="ja-JP" sz="2400" b="1" dirty="0" smtClean="0">
                <a:solidFill>
                  <a:schemeClr val="tx1"/>
                </a:solidFill>
                <a:latin typeface="+mn-ea"/>
              </a:rPr>
              <a:t>COPD</a:t>
            </a:r>
            <a:r>
              <a:rPr lang="ja-JP" altLang="en-US" sz="2400" b="1" dirty="0" smtClean="0">
                <a:solidFill>
                  <a:schemeClr val="tx1"/>
                </a:solidFill>
                <a:latin typeface="+mn-ea"/>
              </a:rPr>
              <a:t>チェック</a:t>
            </a:r>
            <a:endParaRPr lang="en-US" altLang="ja-JP" sz="2400" b="1" dirty="0" smtClean="0">
              <a:solidFill>
                <a:schemeClr val="tx1"/>
              </a:solidFill>
              <a:latin typeface="+mn-ea"/>
            </a:endParaRPr>
          </a:p>
        </p:txBody>
      </p:sp>
      <p:sp>
        <p:nvSpPr>
          <p:cNvPr id="2" name="テキスト ボックス 1"/>
          <p:cNvSpPr txBox="1"/>
          <p:nvPr/>
        </p:nvSpPr>
        <p:spPr>
          <a:xfrm>
            <a:off x="1753814" y="2779160"/>
            <a:ext cx="7539644" cy="2246769"/>
          </a:xfrm>
          <a:prstGeom prst="rect">
            <a:avLst/>
          </a:prstGeom>
          <a:noFill/>
        </p:spPr>
        <p:txBody>
          <a:bodyPr wrap="square" rtlCol="0">
            <a:spAutoFit/>
          </a:bodyPr>
          <a:lstStyle/>
          <a:p>
            <a:r>
              <a:rPr lang="ja-JP" altLang="en-US" sz="2800" dirty="0" smtClean="0"/>
              <a:t>□ 慢性的に咳・痰が出る</a:t>
            </a:r>
            <a:endParaRPr lang="en-US" altLang="ja-JP" sz="2800" dirty="0" smtClean="0"/>
          </a:p>
          <a:p>
            <a:endParaRPr kumimoji="1" lang="en-US" altLang="ja-JP" sz="2800" dirty="0"/>
          </a:p>
          <a:p>
            <a:r>
              <a:rPr lang="ja-JP" altLang="en-US" sz="2800" dirty="0" smtClean="0"/>
              <a:t>□ 息切れがする</a:t>
            </a:r>
            <a:endParaRPr lang="en-US" altLang="ja-JP" sz="2800" dirty="0" smtClean="0"/>
          </a:p>
          <a:p>
            <a:endParaRPr kumimoji="1" lang="en-US" altLang="ja-JP" sz="2800" dirty="0"/>
          </a:p>
          <a:p>
            <a:r>
              <a:rPr lang="ja-JP" altLang="en-US" sz="2800" dirty="0" smtClean="0"/>
              <a:t>□ タバコを吸う または 吸っていた</a:t>
            </a:r>
            <a:endParaRPr kumimoji="1" lang="ja-JP" altLang="en-US" sz="2800" dirty="0"/>
          </a:p>
        </p:txBody>
      </p:sp>
      <p:sp>
        <p:nvSpPr>
          <p:cNvPr id="4" name="角丸四角形 3"/>
          <p:cNvSpPr/>
          <p:nvPr/>
        </p:nvSpPr>
        <p:spPr>
          <a:xfrm>
            <a:off x="2822769" y="5359123"/>
            <a:ext cx="5401734" cy="7674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このような症状がある方は、</a:t>
            </a:r>
            <a:endParaRPr kumimoji="1" lang="en-US" altLang="ja-JP" dirty="0" smtClean="0">
              <a:solidFill>
                <a:srgbClr val="FF0000"/>
              </a:solidFill>
            </a:endParaRPr>
          </a:p>
          <a:p>
            <a:pPr algn="ctr"/>
            <a:r>
              <a:rPr lang="ja-JP" altLang="en-US" dirty="0">
                <a:solidFill>
                  <a:srgbClr val="FF0000"/>
                </a:solidFill>
              </a:rPr>
              <a:t>早</a:t>
            </a:r>
            <a:r>
              <a:rPr lang="ja-JP" altLang="en-US" dirty="0" smtClean="0">
                <a:solidFill>
                  <a:srgbClr val="FF0000"/>
                </a:solidFill>
              </a:rPr>
              <a:t>めに医師に相談しましょう。</a:t>
            </a:r>
            <a:endParaRPr kumimoji="1" lang="ja-JP" altLang="en-US" dirty="0">
              <a:solidFill>
                <a:srgbClr val="FF0000"/>
              </a:solidFill>
            </a:endParaRPr>
          </a:p>
        </p:txBody>
      </p:sp>
    </p:spTree>
    <p:extLst>
      <p:ext uri="{BB962C8B-B14F-4D97-AF65-F5344CB8AC3E}">
        <p14:creationId xmlns:p14="http://schemas.microsoft.com/office/powerpoint/2010/main" val="11995501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ctrTitle"/>
          </p:nvPr>
        </p:nvSpPr>
        <p:spPr>
          <a:xfrm>
            <a:off x="1526522" y="728858"/>
            <a:ext cx="7766936" cy="957440"/>
          </a:xfrm>
        </p:spPr>
        <p:txBody>
          <a:bodyPr/>
          <a:lstStyle/>
          <a:p>
            <a:pPr algn="l" eaLnBrk="1" hangingPunct="1"/>
            <a:r>
              <a:rPr lang="ja-JP" altLang="en-US" sz="4000" b="1" dirty="0" smtClean="0">
                <a:solidFill>
                  <a:schemeClr val="tx1"/>
                </a:solidFill>
              </a:rPr>
              <a:t>術前の早めの禁煙で、術後合併症の発症リスクが低下します</a:t>
            </a:r>
          </a:p>
        </p:txBody>
      </p:sp>
      <p:sp>
        <p:nvSpPr>
          <p:cNvPr id="3" name="コンテンツ プレースホルダー 2"/>
          <p:cNvSpPr>
            <a:spLocks noGrp="1"/>
          </p:cNvSpPr>
          <p:nvPr>
            <p:ph type="subTitle" idx="1"/>
          </p:nvPr>
        </p:nvSpPr>
        <p:spPr>
          <a:xfrm>
            <a:off x="1507067" y="1804685"/>
            <a:ext cx="8240048" cy="3988339"/>
          </a:xfrm>
        </p:spPr>
        <p:txBody>
          <a:bodyPr rtlCol="0">
            <a:normAutofit/>
          </a:bodyPr>
          <a:lstStyle/>
          <a:p>
            <a:pPr algn="l" eaLnBrk="1" fontAlgn="auto" hangingPunct="1">
              <a:spcAft>
                <a:spcPts val="0"/>
              </a:spcAft>
              <a:buClr>
                <a:schemeClr val="accent1">
                  <a:lumMod val="75000"/>
                </a:schemeClr>
              </a:buClr>
              <a:defRPr/>
            </a:pPr>
            <a:r>
              <a:rPr lang="ja-JP" altLang="en-US" sz="2400" b="1" dirty="0" smtClean="0">
                <a:solidFill>
                  <a:schemeClr val="tx1"/>
                </a:solidFill>
                <a:latin typeface="+mn-ea"/>
              </a:rPr>
              <a:t>術後合併症の発症リスク</a:t>
            </a:r>
            <a:endParaRPr lang="en-US" altLang="ja-JP" sz="2400" b="1" dirty="0" smtClean="0">
              <a:solidFill>
                <a:schemeClr val="tx1"/>
              </a:solidFill>
              <a:latin typeface="+mn-ea"/>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0528" y="2444973"/>
            <a:ext cx="5953125" cy="4286250"/>
          </a:xfrm>
          <a:prstGeom prst="rect">
            <a:avLst/>
          </a:prstGeom>
        </p:spPr>
      </p:pic>
      <p:sp>
        <p:nvSpPr>
          <p:cNvPr id="4" name="テキスト ボックス 3"/>
          <p:cNvSpPr txBox="1"/>
          <p:nvPr/>
        </p:nvSpPr>
        <p:spPr>
          <a:xfrm>
            <a:off x="5535384" y="2444973"/>
            <a:ext cx="1236372" cy="369332"/>
          </a:xfrm>
          <a:prstGeom prst="rect">
            <a:avLst/>
          </a:prstGeom>
          <a:noFill/>
        </p:spPr>
        <p:txBody>
          <a:bodyPr wrap="square" rtlCol="0">
            <a:spAutoFit/>
          </a:bodyPr>
          <a:lstStyle/>
          <a:p>
            <a:r>
              <a:rPr kumimoji="1" lang="en-US" altLang="ja-JP" dirty="0" smtClean="0"/>
              <a:t>46%</a:t>
            </a:r>
            <a:endParaRPr kumimoji="1" lang="ja-JP" altLang="en-US" dirty="0"/>
          </a:p>
        </p:txBody>
      </p:sp>
      <p:sp>
        <p:nvSpPr>
          <p:cNvPr id="6" name="テキスト ボックス 5"/>
          <p:cNvSpPr txBox="1"/>
          <p:nvPr/>
        </p:nvSpPr>
        <p:spPr>
          <a:xfrm>
            <a:off x="3703488" y="2629639"/>
            <a:ext cx="1236372" cy="369332"/>
          </a:xfrm>
          <a:prstGeom prst="rect">
            <a:avLst/>
          </a:prstGeom>
          <a:noFill/>
        </p:spPr>
        <p:txBody>
          <a:bodyPr wrap="square" rtlCol="0">
            <a:spAutoFit/>
          </a:bodyPr>
          <a:lstStyle/>
          <a:p>
            <a:r>
              <a:rPr kumimoji="1" lang="en-US" altLang="ja-JP" dirty="0" smtClean="0"/>
              <a:t>44%</a:t>
            </a:r>
            <a:endParaRPr kumimoji="1" lang="ja-JP" altLang="en-US" dirty="0"/>
          </a:p>
        </p:txBody>
      </p:sp>
      <p:sp>
        <p:nvSpPr>
          <p:cNvPr id="7" name="テキスト ボックス 6"/>
          <p:cNvSpPr txBox="1"/>
          <p:nvPr/>
        </p:nvSpPr>
        <p:spPr>
          <a:xfrm>
            <a:off x="7320826" y="5147390"/>
            <a:ext cx="1236372" cy="369332"/>
          </a:xfrm>
          <a:prstGeom prst="rect">
            <a:avLst/>
          </a:prstGeom>
          <a:noFill/>
        </p:spPr>
        <p:txBody>
          <a:bodyPr wrap="square" rtlCol="0">
            <a:spAutoFit/>
          </a:bodyPr>
          <a:lstStyle/>
          <a:p>
            <a:r>
              <a:rPr lang="en-US" altLang="ja-JP" dirty="0" smtClean="0"/>
              <a:t>10</a:t>
            </a:r>
            <a:r>
              <a:rPr kumimoji="1" lang="en-US" altLang="ja-JP" dirty="0" smtClean="0"/>
              <a:t>%</a:t>
            </a:r>
            <a:endParaRPr kumimoji="1" lang="ja-JP" altLang="en-US" dirty="0"/>
          </a:p>
        </p:txBody>
      </p:sp>
      <p:sp>
        <p:nvSpPr>
          <p:cNvPr id="5" name="テキスト ボックス 4"/>
          <p:cNvSpPr txBox="1"/>
          <p:nvPr/>
        </p:nvSpPr>
        <p:spPr>
          <a:xfrm>
            <a:off x="2250418" y="3798854"/>
            <a:ext cx="400110" cy="1865088"/>
          </a:xfrm>
          <a:prstGeom prst="rect">
            <a:avLst/>
          </a:prstGeom>
          <a:noFill/>
        </p:spPr>
        <p:txBody>
          <a:bodyPr vert="eaVert" wrap="square" rtlCol="0">
            <a:spAutoFit/>
          </a:bodyPr>
          <a:lstStyle/>
          <a:p>
            <a:r>
              <a:rPr lang="ja-JP" altLang="en-US" sz="1400" dirty="0"/>
              <a:t>合併症</a:t>
            </a:r>
            <a:r>
              <a:rPr lang="ja-JP" altLang="en-US" sz="1400" dirty="0" smtClean="0"/>
              <a:t>の発症頻度</a:t>
            </a:r>
            <a:endParaRPr kumimoji="1" lang="ja-JP" altLang="en-US" sz="1400" dirty="0"/>
          </a:p>
        </p:txBody>
      </p:sp>
    </p:spTree>
    <p:extLst>
      <p:ext uri="{BB962C8B-B14F-4D97-AF65-F5344CB8AC3E}">
        <p14:creationId xmlns:p14="http://schemas.microsoft.com/office/powerpoint/2010/main" val="2184872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ctrTitle"/>
          </p:nvPr>
        </p:nvSpPr>
        <p:spPr>
          <a:xfrm>
            <a:off x="1290549" y="743606"/>
            <a:ext cx="7766936" cy="957440"/>
          </a:xfrm>
        </p:spPr>
        <p:txBody>
          <a:bodyPr/>
          <a:lstStyle/>
          <a:p>
            <a:pPr algn="l" eaLnBrk="1" hangingPunct="1"/>
            <a:r>
              <a:rPr lang="ja-JP" altLang="en-US" sz="4400" b="1" dirty="0" smtClean="0">
                <a:solidFill>
                  <a:schemeClr val="tx1"/>
                </a:solidFill>
              </a:rPr>
              <a:t>妊婦の喫煙は、胎児の発育に影響を与えます</a:t>
            </a:r>
          </a:p>
        </p:txBody>
      </p:sp>
      <p:sp>
        <p:nvSpPr>
          <p:cNvPr id="2" name="テキスト ボックス 1"/>
          <p:cNvSpPr txBox="1"/>
          <p:nvPr/>
        </p:nvSpPr>
        <p:spPr>
          <a:xfrm>
            <a:off x="654034" y="2557539"/>
            <a:ext cx="3950677" cy="224676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kumimoji="1" lang="en-US" altLang="ja-JP" sz="2400" dirty="0" smtClean="0">
              <a:latin typeface="+mn-ea"/>
            </a:endParaRPr>
          </a:p>
          <a:p>
            <a:r>
              <a:rPr kumimoji="1" lang="ja-JP" altLang="en-US" sz="2400" dirty="0" smtClean="0">
                <a:latin typeface="+mn-ea"/>
              </a:rPr>
              <a:t>喫煙妊娠の児は、非喫煙妊娠の児より、出生体重が</a:t>
            </a:r>
            <a:endParaRPr kumimoji="1" lang="en-US" altLang="ja-JP" sz="2400" dirty="0" smtClean="0">
              <a:latin typeface="+mn-ea"/>
            </a:endParaRPr>
          </a:p>
          <a:p>
            <a:r>
              <a:rPr kumimoji="1" lang="ja-JP" altLang="en-US" sz="4400" dirty="0" smtClean="0">
                <a:solidFill>
                  <a:srgbClr val="FF0000"/>
                </a:solidFill>
                <a:latin typeface="+mn-ea"/>
              </a:rPr>
              <a:t>平均</a:t>
            </a:r>
            <a:r>
              <a:rPr kumimoji="1" lang="en-US" altLang="ja-JP" sz="4400" dirty="0" smtClean="0">
                <a:solidFill>
                  <a:srgbClr val="FF0000"/>
                </a:solidFill>
                <a:latin typeface="+mn-ea"/>
              </a:rPr>
              <a:t>142g</a:t>
            </a:r>
            <a:r>
              <a:rPr kumimoji="1" lang="ja-JP" altLang="en-US" sz="4400" dirty="0" smtClean="0">
                <a:solidFill>
                  <a:srgbClr val="FF0000"/>
                </a:solidFill>
                <a:latin typeface="+mn-ea"/>
              </a:rPr>
              <a:t>軽い</a:t>
            </a:r>
            <a:endParaRPr kumimoji="1" lang="en-US" altLang="ja-JP" sz="4400" dirty="0" smtClean="0">
              <a:solidFill>
                <a:srgbClr val="FF0000"/>
              </a:solidFill>
              <a:latin typeface="+mn-ea"/>
            </a:endParaRPr>
          </a:p>
          <a:p>
            <a:endParaRPr kumimoji="1" lang="ja-JP" altLang="en-US" sz="2400" dirty="0">
              <a:latin typeface="+mn-ea"/>
            </a:endParaRPr>
          </a:p>
        </p:txBody>
      </p:sp>
      <p:sp>
        <p:nvSpPr>
          <p:cNvPr id="5" name="テキスト ボックス 4"/>
          <p:cNvSpPr txBox="1"/>
          <p:nvPr/>
        </p:nvSpPr>
        <p:spPr>
          <a:xfrm>
            <a:off x="4765240" y="2136266"/>
            <a:ext cx="5134707" cy="372409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kumimoji="1" lang="en-US" altLang="ja-JP" sz="2400" dirty="0" smtClean="0">
              <a:latin typeface="+mn-ea"/>
            </a:endParaRPr>
          </a:p>
          <a:p>
            <a:r>
              <a:rPr kumimoji="1" lang="ja-JP" altLang="en-US" sz="2400" dirty="0" smtClean="0">
                <a:latin typeface="+mn-ea"/>
              </a:rPr>
              <a:t>喫煙妊娠では、非喫煙妊婦に比べて</a:t>
            </a:r>
            <a:endParaRPr kumimoji="1" lang="en-US" altLang="ja-JP" sz="2400" dirty="0" smtClean="0">
              <a:latin typeface="+mn-ea"/>
            </a:endParaRPr>
          </a:p>
          <a:p>
            <a:r>
              <a:rPr kumimoji="1" lang="ja-JP" altLang="en-US" sz="3600" dirty="0" smtClean="0">
                <a:solidFill>
                  <a:srgbClr val="FF0000"/>
                </a:solidFill>
                <a:latin typeface="+mn-ea"/>
              </a:rPr>
              <a:t>低出生体重児になる率が</a:t>
            </a:r>
            <a:r>
              <a:rPr kumimoji="1" lang="en-US" altLang="ja-JP" sz="4400" dirty="0" smtClean="0">
                <a:solidFill>
                  <a:srgbClr val="FF0000"/>
                </a:solidFill>
                <a:latin typeface="+mn-ea"/>
              </a:rPr>
              <a:t>1.59</a:t>
            </a:r>
            <a:r>
              <a:rPr kumimoji="1" lang="ja-JP" altLang="en-US" sz="4400" dirty="0" smtClean="0">
                <a:solidFill>
                  <a:srgbClr val="FF0000"/>
                </a:solidFill>
                <a:latin typeface="+mn-ea"/>
              </a:rPr>
              <a:t>倍</a:t>
            </a:r>
            <a:endParaRPr kumimoji="1" lang="en-US" altLang="ja-JP" sz="4400" dirty="0" smtClean="0">
              <a:solidFill>
                <a:srgbClr val="FF0000"/>
              </a:solidFill>
              <a:latin typeface="+mn-ea"/>
            </a:endParaRPr>
          </a:p>
          <a:p>
            <a:r>
              <a:rPr lang="ja-JP" altLang="en-US" sz="3600" dirty="0">
                <a:solidFill>
                  <a:srgbClr val="FF0000"/>
                </a:solidFill>
                <a:latin typeface="+mn-ea"/>
              </a:rPr>
              <a:t>子</a:t>
            </a:r>
            <a:r>
              <a:rPr lang="ja-JP" altLang="en-US" sz="3600" dirty="0" smtClean="0">
                <a:solidFill>
                  <a:srgbClr val="FF0000"/>
                </a:solidFill>
                <a:latin typeface="+mn-ea"/>
              </a:rPr>
              <a:t>宮内発育遅延になる率が</a:t>
            </a:r>
            <a:r>
              <a:rPr lang="en-US" altLang="ja-JP" sz="4400" dirty="0" smtClean="0">
                <a:solidFill>
                  <a:srgbClr val="FF0000"/>
                </a:solidFill>
                <a:latin typeface="+mn-ea"/>
              </a:rPr>
              <a:t>2.07</a:t>
            </a:r>
            <a:r>
              <a:rPr lang="ja-JP" altLang="en-US" sz="4400" dirty="0" smtClean="0">
                <a:solidFill>
                  <a:srgbClr val="FF0000"/>
                </a:solidFill>
                <a:latin typeface="+mn-ea"/>
              </a:rPr>
              <a:t>倍</a:t>
            </a:r>
            <a:endParaRPr lang="en-US" altLang="ja-JP" sz="4400" dirty="0" smtClean="0">
              <a:solidFill>
                <a:srgbClr val="FF0000"/>
              </a:solidFill>
              <a:latin typeface="+mn-ea"/>
            </a:endParaRPr>
          </a:p>
          <a:p>
            <a:endParaRPr kumimoji="1" lang="ja-JP" altLang="en-US" sz="2400" dirty="0">
              <a:latin typeface="+mn-ea"/>
            </a:endParaRPr>
          </a:p>
        </p:txBody>
      </p:sp>
    </p:spTree>
    <p:extLst>
      <p:ext uri="{BB962C8B-B14F-4D97-AF65-F5344CB8AC3E}">
        <p14:creationId xmlns:p14="http://schemas.microsoft.com/office/powerpoint/2010/main" val="2140092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禁煙関係\mar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0350" y="2490133"/>
            <a:ext cx="3314700" cy="28860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禁煙関係\bat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9832" y="2564536"/>
            <a:ext cx="3314700" cy="2886075"/>
          </a:xfrm>
          <a:prstGeom prst="rect">
            <a:avLst/>
          </a:prstGeom>
          <a:noFill/>
          <a:extLst>
            <a:ext uri="{909E8E84-426E-40DD-AFC4-6F175D3DCCD1}">
              <a14:hiddenFill xmlns:a14="http://schemas.microsoft.com/office/drawing/2010/main">
                <a:solidFill>
                  <a:srgbClr val="FFFFFF"/>
                </a:solidFill>
              </a14:hiddenFill>
            </a:ext>
          </a:extLst>
        </p:spPr>
      </p:pic>
      <p:sp>
        <p:nvSpPr>
          <p:cNvPr id="77826" name="タイトル 1"/>
          <p:cNvSpPr>
            <a:spLocks noGrp="1"/>
          </p:cNvSpPr>
          <p:nvPr>
            <p:ph type="ctrTitle"/>
          </p:nvPr>
        </p:nvSpPr>
        <p:spPr>
          <a:xfrm>
            <a:off x="1189973" y="591071"/>
            <a:ext cx="8128537" cy="957440"/>
          </a:xfrm>
        </p:spPr>
        <p:txBody>
          <a:bodyPr/>
          <a:lstStyle/>
          <a:p>
            <a:pPr algn="l" eaLnBrk="1" hangingPunct="1"/>
            <a:r>
              <a:rPr lang="ja-JP" altLang="en-US" sz="3200" b="1" dirty="0" smtClean="0">
                <a:solidFill>
                  <a:schemeClr val="tx1"/>
                </a:solidFill>
              </a:rPr>
              <a:t>「とりあえず減煙」より、</a:t>
            </a:r>
            <a:r>
              <a:rPr lang="en-US" altLang="ja-JP" sz="3200" b="1" dirty="0" smtClean="0">
                <a:solidFill>
                  <a:schemeClr val="tx1"/>
                </a:solidFill>
              </a:rPr>
              <a:t/>
            </a:r>
            <a:br>
              <a:rPr lang="en-US" altLang="ja-JP" sz="3200" b="1" dirty="0" smtClean="0">
                <a:solidFill>
                  <a:schemeClr val="tx1"/>
                </a:solidFill>
              </a:rPr>
            </a:br>
            <a:r>
              <a:rPr lang="ja-JP" altLang="en-US" sz="3200" b="1" dirty="0" smtClean="0">
                <a:solidFill>
                  <a:schemeClr val="tx1"/>
                </a:solidFill>
              </a:rPr>
              <a:t>まずスッパリやめることが禁煙成功の近道</a:t>
            </a:r>
          </a:p>
        </p:txBody>
      </p:sp>
      <p:sp>
        <p:nvSpPr>
          <p:cNvPr id="4" name="テキスト ボックス 3"/>
          <p:cNvSpPr txBox="1"/>
          <p:nvPr/>
        </p:nvSpPr>
        <p:spPr>
          <a:xfrm>
            <a:off x="2379944" y="1991638"/>
            <a:ext cx="2154477" cy="4031873"/>
          </a:xfrm>
          <a:prstGeom prst="rect">
            <a:avLst/>
          </a:prstGeom>
          <a:noFill/>
        </p:spPr>
        <p:txBody>
          <a:bodyPr wrap="square" rtlCol="0">
            <a:spAutoFit/>
          </a:bodyPr>
          <a:lstStyle/>
          <a:p>
            <a:pPr algn="ctr"/>
            <a:r>
              <a:rPr kumimoji="1" lang="ja-JP" altLang="en-US" sz="3200" dirty="0" smtClean="0">
                <a:latin typeface="+mn-ea"/>
              </a:rPr>
              <a:t>２０本</a:t>
            </a:r>
            <a:endParaRPr kumimoji="1" lang="en-US" altLang="ja-JP" sz="3200" dirty="0" smtClean="0">
              <a:latin typeface="+mn-ea"/>
            </a:endParaRPr>
          </a:p>
          <a:p>
            <a:pPr algn="ctr"/>
            <a:endParaRPr lang="en-US" altLang="ja-JP" sz="3200" dirty="0">
              <a:latin typeface="+mn-ea"/>
            </a:endParaRPr>
          </a:p>
          <a:p>
            <a:pPr algn="ctr"/>
            <a:endParaRPr lang="en-US" altLang="ja-JP" sz="3200" dirty="0">
              <a:latin typeface="+mn-ea"/>
            </a:endParaRPr>
          </a:p>
          <a:p>
            <a:pPr algn="ctr"/>
            <a:endParaRPr kumimoji="1" lang="en-US" altLang="ja-JP" sz="3200" dirty="0" smtClean="0">
              <a:latin typeface="+mn-ea"/>
            </a:endParaRPr>
          </a:p>
          <a:p>
            <a:pPr algn="ctr"/>
            <a:endParaRPr lang="en-US" altLang="ja-JP" sz="3200" dirty="0">
              <a:latin typeface="+mn-ea"/>
            </a:endParaRPr>
          </a:p>
          <a:p>
            <a:pPr algn="ctr"/>
            <a:endParaRPr kumimoji="1" lang="en-US" altLang="ja-JP" sz="3200" dirty="0" smtClean="0">
              <a:latin typeface="+mn-ea"/>
            </a:endParaRPr>
          </a:p>
          <a:p>
            <a:pPr algn="ctr"/>
            <a:endParaRPr lang="en-US" altLang="ja-JP" sz="3200" dirty="0">
              <a:latin typeface="+mn-ea"/>
            </a:endParaRPr>
          </a:p>
          <a:p>
            <a:pPr algn="ctr"/>
            <a:r>
              <a:rPr kumimoji="1" lang="ja-JP" altLang="en-US" sz="3200" dirty="0" smtClean="0">
                <a:latin typeface="+mn-ea"/>
              </a:rPr>
              <a:t>１０本</a:t>
            </a:r>
            <a:endParaRPr kumimoji="1" lang="ja-JP" altLang="en-US" sz="3200" dirty="0">
              <a:latin typeface="+mn-ea"/>
            </a:endParaRPr>
          </a:p>
        </p:txBody>
      </p:sp>
      <p:sp>
        <p:nvSpPr>
          <p:cNvPr id="7" name="テキスト ボックス 6"/>
          <p:cNvSpPr txBox="1"/>
          <p:nvPr/>
        </p:nvSpPr>
        <p:spPr>
          <a:xfrm>
            <a:off x="6440463" y="1991637"/>
            <a:ext cx="2154477" cy="4031873"/>
          </a:xfrm>
          <a:prstGeom prst="rect">
            <a:avLst/>
          </a:prstGeom>
          <a:noFill/>
        </p:spPr>
        <p:txBody>
          <a:bodyPr wrap="square" rtlCol="0">
            <a:spAutoFit/>
          </a:bodyPr>
          <a:lstStyle/>
          <a:p>
            <a:pPr algn="ctr"/>
            <a:r>
              <a:rPr kumimoji="1" lang="ja-JP" altLang="en-US" sz="3200" dirty="0" smtClean="0">
                <a:latin typeface="+mn-ea"/>
              </a:rPr>
              <a:t>２０本</a:t>
            </a:r>
            <a:endParaRPr kumimoji="1" lang="en-US" altLang="ja-JP" sz="3200" dirty="0" smtClean="0">
              <a:latin typeface="+mn-ea"/>
            </a:endParaRPr>
          </a:p>
          <a:p>
            <a:pPr algn="ctr"/>
            <a:endParaRPr lang="en-US" altLang="ja-JP" sz="3200" dirty="0">
              <a:latin typeface="+mn-ea"/>
            </a:endParaRPr>
          </a:p>
          <a:p>
            <a:pPr algn="ctr"/>
            <a:endParaRPr lang="en-US" altLang="ja-JP" sz="3200" dirty="0">
              <a:latin typeface="+mn-ea"/>
            </a:endParaRPr>
          </a:p>
          <a:p>
            <a:pPr algn="ctr"/>
            <a:endParaRPr kumimoji="1" lang="en-US" altLang="ja-JP" sz="3200" dirty="0" smtClean="0">
              <a:latin typeface="+mn-ea"/>
            </a:endParaRPr>
          </a:p>
          <a:p>
            <a:pPr algn="ctr"/>
            <a:endParaRPr lang="en-US" altLang="ja-JP" sz="3200" dirty="0">
              <a:latin typeface="+mn-ea"/>
            </a:endParaRPr>
          </a:p>
          <a:p>
            <a:pPr algn="ctr"/>
            <a:endParaRPr kumimoji="1" lang="en-US" altLang="ja-JP" sz="3200" dirty="0" smtClean="0">
              <a:latin typeface="+mn-ea"/>
            </a:endParaRPr>
          </a:p>
          <a:p>
            <a:pPr algn="ctr"/>
            <a:endParaRPr lang="en-US" altLang="ja-JP" sz="3200" dirty="0">
              <a:latin typeface="+mn-ea"/>
            </a:endParaRPr>
          </a:p>
          <a:p>
            <a:pPr algn="ctr"/>
            <a:r>
              <a:rPr kumimoji="1" lang="ja-JP" altLang="en-US" sz="3200" dirty="0" smtClean="0">
                <a:latin typeface="+mn-ea"/>
              </a:rPr>
              <a:t>０本</a:t>
            </a:r>
            <a:endParaRPr kumimoji="1" lang="ja-JP" altLang="en-US" sz="3200" dirty="0">
              <a:latin typeface="+mn-ea"/>
            </a:endParaRPr>
          </a:p>
        </p:txBody>
      </p:sp>
      <p:sp>
        <p:nvSpPr>
          <p:cNvPr id="6" name="下矢印 5"/>
          <p:cNvSpPr/>
          <p:nvPr/>
        </p:nvSpPr>
        <p:spPr>
          <a:xfrm>
            <a:off x="3244241" y="2490133"/>
            <a:ext cx="425885" cy="2960477"/>
          </a:xfrm>
          <a:prstGeom prst="downArrow">
            <a:avLst>
              <a:gd name="adj1" fmla="val 50000"/>
              <a:gd name="adj2" fmla="val 85294"/>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10" name="下矢印 9"/>
          <p:cNvSpPr/>
          <p:nvPr/>
        </p:nvSpPr>
        <p:spPr>
          <a:xfrm>
            <a:off x="7304758" y="2490133"/>
            <a:ext cx="425885" cy="2960477"/>
          </a:xfrm>
          <a:prstGeom prst="downArrow">
            <a:avLst>
              <a:gd name="adj1" fmla="val 50000"/>
              <a:gd name="adj2" fmla="val 85294"/>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860516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ctrTitle"/>
          </p:nvPr>
        </p:nvSpPr>
        <p:spPr>
          <a:xfrm>
            <a:off x="1507067" y="1037951"/>
            <a:ext cx="7766936" cy="957440"/>
          </a:xfrm>
        </p:spPr>
        <p:txBody>
          <a:bodyPr/>
          <a:lstStyle/>
          <a:p>
            <a:pPr algn="l" eaLnBrk="1" hangingPunct="1"/>
            <a:r>
              <a:rPr lang="ja-JP" altLang="en-US" sz="3600" b="1" dirty="0" smtClean="0">
                <a:solidFill>
                  <a:schemeClr val="tx1"/>
                </a:solidFill>
              </a:rPr>
              <a:t>妊娠中の喫煙や出生後の受動喫煙によって、乳幼児突然死症候群（</a:t>
            </a:r>
            <a:r>
              <a:rPr lang="en-US" altLang="ja-JP" sz="3600" b="1" dirty="0" smtClean="0">
                <a:solidFill>
                  <a:schemeClr val="tx1"/>
                </a:solidFill>
              </a:rPr>
              <a:t>SIDS</a:t>
            </a:r>
            <a:r>
              <a:rPr lang="ja-JP" altLang="en-US" sz="3600" b="1" dirty="0" smtClean="0">
                <a:solidFill>
                  <a:schemeClr val="tx1"/>
                </a:solidFill>
              </a:rPr>
              <a:t>）のリスクが高まります</a:t>
            </a:r>
          </a:p>
        </p:txBody>
      </p:sp>
      <p:sp>
        <p:nvSpPr>
          <p:cNvPr id="3" name="コンテンツ プレースホルダー 2"/>
          <p:cNvSpPr>
            <a:spLocks noGrp="1"/>
          </p:cNvSpPr>
          <p:nvPr>
            <p:ph type="subTitle" idx="1"/>
          </p:nvPr>
        </p:nvSpPr>
        <p:spPr>
          <a:xfrm>
            <a:off x="1507067" y="2551666"/>
            <a:ext cx="8240048" cy="3988339"/>
          </a:xfrm>
        </p:spPr>
        <p:txBody>
          <a:bodyPr rtlCol="0">
            <a:normAutofit/>
          </a:bodyPr>
          <a:lstStyle/>
          <a:p>
            <a:pPr algn="l" eaLnBrk="1" fontAlgn="auto" hangingPunct="1">
              <a:spcAft>
                <a:spcPts val="0"/>
              </a:spcAft>
              <a:buClr>
                <a:schemeClr val="accent1">
                  <a:lumMod val="75000"/>
                </a:schemeClr>
              </a:buClr>
              <a:defRPr/>
            </a:pPr>
            <a:r>
              <a:rPr lang="ja-JP" altLang="en-US" sz="3600" b="1" dirty="0" smtClean="0">
                <a:solidFill>
                  <a:schemeClr val="tx1"/>
                </a:solidFill>
                <a:latin typeface="+mn-ea"/>
              </a:rPr>
              <a:t>父母ともに喫煙する乳幼児は、</a:t>
            </a:r>
            <a:endParaRPr lang="en-US" altLang="ja-JP" sz="3600" b="1" dirty="0" smtClean="0">
              <a:solidFill>
                <a:schemeClr val="tx1"/>
              </a:solidFill>
              <a:latin typeface="+mn-ea"/>
            </a:endParaRPr>
          </a:p>
          <a:p>
            <a:pPr algn="l" eaLnBrk="1" fontAlgn="auto" hangingPunct="1">
              <a:spcAft>
                <a:spcPts val="0"/>
              </a:spcAft>
              <a:buClr>
                <a:schemeClr val="accent1">
                  <a:lumMod val="75000"/>
                </a:schemeClr>
              </a:buClr>
              <a:defRPr/>
            </a:pPr>
            <a:r>
              <a:rPr lang="ja-JP" altLang="en-US" sz="3600" b="1" dirty="0" smtClean="0">
                <a:solidFill>
                  <a:schemeClr val="tx1"/>
                </a:solidFill>
                <a:latin typeface="+mn-ea"/>
              </a:rPr>
              <a:t>父母ともに喫煙しない乳幼児に比べて</a:t>
            </a:r>
            <a:endParaRPr lang="en-US" altLang="ja-JP" sz="3600" b="1" dirty="0" smtClean="0">
              <a:solidFill>
                <a:schemeClr val="tx1"/>
              </a:solidFill>
              <a:latin typeface="+mn-ea"/>
            </a:endParaRPr>
          </a:p>
          <a:p>
            <a:pPr algn="l" eaLnBrk="1" fontAlgn="auto" hangingPunct="1">
              <a:spcAft>
                <a:spcPts val="0"/>
              </a:spcAft>
              <a:buClr>
                <a:schemeClr val="accent1">
                  <a:lumMod val="75000"/>
                </a:schemeClr>
              </a:buClr>
              <a:defRPr/>
            </a:pPr>
            <a:r>
              <a:rPr lang="en-US" altLang="ja-JP" sz="6000" b="1" dirty="0" smtClean="0">
                <a:solidFill>
                  <a:srgbClr val="FF0000"/>
                </a:solidFill>
                <a:latin typeface="+mn-ea"/>
              </a:rPr>
              <a:t>SIDS</a:t>
            </a:r>
            <a:r>
              <a:rPr lang="ja-JP" altLang="en-US" sz="6000" b="1" dirty="0" smtClean="0">
                <a:solidFill>
                  <a:srgbClr val="FF0000"/>
                </a:solidFill>
                <a:latin typeface="+mn-ea"/>
              </a:rPr>
              <a:t>のリスクが</a:t>
            </a:r>
            <a:endParaRPr lang="en-US" altLang="ja-JP" sz="6000" b="1" dirty="0" smtClean="0">
              <a:solidFill>
                <a:srgbClr val="FF0000"/>
              </a:solidFill>
              <a:latin typeface="+mn-ea"/>
            </a:endParaRPr>
          </a:p>
          <a:p>
            <a:pPr algn="l" eaLnBrk="1" fontAlgn="auto" hangingPunct="1">
              <a:spcAft>
                <a:spcPts val="0"/>
              </a:spcAft>
              <a:buClr>
                <a:schemeClr val="accent1">
                  <a:lumMod val="75000"/>
                </a:schemeClr>
              </a:buClr>
              <a:defRPr/>
            </a:pPr>
            <a:r>
              <a:rPr lang="ja-JP" altLang="en-US" sz="6000" b="1" dirty="0" smtClean="0">
                <a:solidFill>
                  <a:srgbClr val="FF0000"/>
                </a:solidFill>
                <a:latin typeface="+mn-ea"/>
              </a:rPr>
              <a:t>１０倍に！</a:t>
            </a:r>
            <a:endParaRPr lang="en-US" altLang="ja-JP" sz="6000" b="1" dirty="0" smtClean="0">
              <a:solidFill>
                <a:srgbClr val="FF0000"/>
              </a:solidFill>
              <a:latin typeface="+mn-ea"/>
            </a:endParaRPr>
          </a:p>
        </p:txBody>
      </p:sp>
    </p:spTree>
    <p:extLst>
      <p:ext uri="{BB962C8B-B14F-4D97-AF65-F5344CB8AC3E}">
        <p14:creationId xmlns:p14="http://schemas.microsoft.com/office/powerpoint/2010/main" val="2881146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609600"/>
            <a:ext cx="4573092" cy="1160206"/>
          </a:xfrm>
        </p:spPr>
        <p:txBody>
          <a:bodyPr>
            <a:normAutofit fontScale="90000"/>
          </a:bodyPr>
          <a:lstStyle/>
          <a:p>
            <a:r>
              <a:rPr kumimoji="1" lang="ja-JP" altLang="en-US" b="1" dirty="0" smtClean="0">
                <a:solidFill>
                  <a:schemeClr val="tx1"/>
                </a:solidFill>
              </a:rPr>
              <a:t>乳幼児突然死症候群</a:t>
            </a:r>
            <a:r>
              <a:rPr kumimoji="1" lang="en-US" altLang="ja-JP" b="1" dirty="0" smtClean="0">
                <a:solidFill>
                  <a:schemeClr val="tx1"/>
                </a:solidFill>
              </a:rPr>
              <a:t/>
            </a:r>
            <a:br>
              <a:rPr kumimoji="1" lang="en-US" altLang="ja-JP" b="1" dirty="0" smtClean="0">
                <a:solidFill>
                  <a:schemeClr val="tx1"/>
                </a:solidFill>
              </a:rPr>
            </a:br>
            <a:r>
              <a:rPr kumimoji="1" lang="ja-JP" altLang="en-US" b="1" dirty="0" smtClean="0">
                <a:solidFill>
                  <a:schemeClr val="tx1"/>
                </a:solidFill>
              </a:rPr>
              <a:t>　　　　　</a:t>
            </a:r>
            <a:r>
              <a:rPr lang="ja-JP" altLang="en-US" b="1" dirty="0" smtClean="0">
                <a:solidFill>
                  <a:srgbClr val="FF0000"/>
                </a:solidFill>
              </a:rPr>
              <a:t>（</a:t>
            </a:r>
            <a:r>
              <a:rPr lang="en-US" altLang="ja-JP" b="1" dirty="0" smtClean="0">
                <a:solidFill>
                  <a:srgbClr val="FF0000"/>
                </a:solidFill>
              </a:rPr>
              <a:t>SIDS</a:t>
            </a:r>
            <a:r>
              <a:rPr lang="ja-JP" altLang="en-US" b="1" dirty="0" smtClean="0">
                <a:solidFill>
                  <a:srgbClr val="FF0000"/>
                </a:solidFill>
              </a:rPr>
              <a:t>）</a:t>
            </a:r>
            <a:endParaRPr kumimoji="1" lang="ja-JP" altLang="en-US" b="1" dirty="0">
              <a:solidFill>
                <a:srgbClr val="FF0000"/>
              </a:solidFill>
            </a:endParaRPr>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94142" y="251790"/>
            <a:ext cx="4113536" cy="5863977"/>
          </a:xfrm>
        </p:spPr>
      </p:pic>
      <p:sp>
        <p:nvSpPr>
          <p:cNvPr id="5" name="タイトル 1"/>
          <p:cNvSpPr txBox="1">
            <a:spLocks/>
          </p:cNvSpPr>
          <p:nvPr/>
        </p:nvSpPr>
        <p:spPr>
          <a:xfrm>
            <a:off x="0" y="1784556"/>
            <a:ext cx="5122607" cy="455725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kumimoji="1" sz="3600"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pPr>
            <a:r>
              <a:rPr lang="en-US" altLang="ja-JP" sz="3200" b="1" dirty="0" smtClean="0">
                <a:solidFill>
                  <a:srgbClr val="FF0000"/>
                </a:solidFill>
              </a:rPr>
              <a:t>SIDS</a:t>
            </a:r>
            <a:r>
              <a:rPr lang="ja-JP" altLang="en-US" sz="3200" b="1" dirty="0" smtClean="0">
                <a:solidFill>
                  <a:schemeClr val="tx1"/>
                </a:solidFill>
              </a:rPr>
              <a:t>は、何の予兆や既往歴もないまま乳幼児に突然の死をもたらす疾患。</a:t>
            </a:r>
            <a:endParaRPr lang="en-US" altLang="ja-JP" sz="3200" b="1" dirty="0" smtClean="0">
              <a:solidFill>
                <a:schemeClr val="tx1"/>
              </a:solidFill>
            </a:endParaRPr>
          </a:p>
          <a:p>
            <a:pPr fontAlgn="auto">
              <a:spcAft>
                <a:spcPts val="0"/>
              </a:spcAft>
            </a:pPr>
            <a:endParaRPr lang="en-US" altLang="ja-JP" sz="3200" b="1" dirty="0" smtClean="0">
              <a:solidFill>
                <a:schemeClr val="tx1"/>
              </a:solidFill>
            </a:endParaRPr>
          </a:p>
          <a:p>
            <a:pPr fontAlgn="auto">
              <a:spcAft>
                <a:spcPts val="0"/>
              </a:spcAft>
            </a:pPr>
            <a:r>
              <a:rPr lang="en-US" altLang="ja-JP" sz="3200" b="1" dirty="0" smtClean="0">
                <a:solidFill>
                  <a:srgbClr val="FF0000"/>
                </a:solidFill>
              </a:rPr>
              <a:t>SIDS</a:t>
            </a:r>
            <a:r>
              <a:rPr lang="ja-JP" altLang="en-US" sz="3200" b="1" dirty="0" smtClean="0">
                <a:solidFill>
                  <a:schemeClr val="tx1"/>
                </a:solidFill>
              </a:rPr>
              <a:t>発症を相対的に高める</a:t>
            </a:r>
            <a:endParaRPr lang="en-US" altLang="ja-JP" sz="3200" b="1" dirty="0" smtClean="0">
              <a:solidFill>
                <a:schemeClr val="tx1"/>
              </a:solidFill>
            </a:endParaRPr>
          </a:p>
          <a:p>
            <a:pPr marL="457200" indent="-457200" fontAlgn="auto">
              <a:spcAft>
                <a:spcPts val="0"/>
              </a:spcAft>
              <a:buFont typeface="Wingdings" panose="05000000000000000000" pitchFamily="2" charset="2"/>
              <a:buChar char="l"/>
            </a:pPr>
            <a:r>
              <a:rPr lang="ja-JP" altLang="en-US" sz="3200" b="1" dirty="0" smtClean="0">
                <a:solidFill>
                  <a:schemeClr val="accent6">
                    <a:lumMod val="75000"/>
                  </a:schemeClr>
                </a:solidFill>
              </a:rPr>
              <a:t>うつ</a:t>
            </a:r>
            <a:r>
              <a:rPr lang="ja-JP" altLang="en-US" sz="3200" b="1" dirty="0">
                <a:solidFill>
                  <a:schemeClr val="accent6">
                    <a:lumMod val="75000"/>
                  </a:schemeClr>
                </a:solidFill>
              </a:rPr>
              <a:t>伏</a:t>
            </a:r>
            <a:r>
              <a:rPr lang="ja-JP" altLang="en-US" sz="3200" b="1" dirty="0" smtClean="0">
                <a:solidFill>
                  <a:schemeClr val="accent6">
                    <a:lumMod val="75000"/>
                  </a:schemeClr>
                </a:solidFill>
              </a:rPr>
              <a:t>せ寝</a:t>
            </a:r>
            <a:endParaRPr lang="en-US" altLang="ja-JP" sz="3200" b="1" dirty="0" smtClean="0">
              <a:solidFill>
                <a:schemeClr val="accent6">
                  <a:lumMod val="75000"/>
                </a:schemeClr>
              </a:solidFill>
            </a:endParaRPr>
          </a:p>
          <a:p>
            <a:pPr marL="457200" indent="-457200" fontAlgn="auto">
              <a:spcAft>
                <a:spcPts val="0"/>
              </a:spcAft>
              <a:buFont typeface="Wingdings" panose="05000000000000000000" pitchFamily="2" charset="2"/>
              <a:buChar char="l"/>
            </a:pPr>
            <a:r>
              <a:rPr lang="ja-JP" altLang="en-US" sz="3200" b="1" dirty="0" smtClean="0">
                <a:solidFill>
                  <a:schemeClr val="accent6">
                    <a:lumMod val="75000"/>
                  </a:schemeClr>
                </a:solidFill>
              </a:rPr>
              <a:t>人工栄養哺育</a:t>
            </a:r>
            <a:endParaRPr lang="en-US" altLang="ja-JP" sz="3200" b="1" dirty="0" smtClean="0">
              <a:solidFill>
                <a:schemeClr val="accent6">
                  <a:lumMod val="75000"/>
                </a:schemeClr>
              </a:solidFill>
            </a:endParaRPr>
          </a:p>
          <a:p>
            <a:pPr marL="457200" indent="-457200" fontAlgn="auto">
              <a:spcAft>
                <a:spcPts val="0"/>
              </a:spcAft>
              <a:buFont typeface="Wingdings" panose="05000000000000000000" pitchFamily="2" charset="2"/>
              <a:buChar char="l"/>
            </a:pPr>
            <a:r>
              <a:rPr lang="ja-JP" altLang="en-US" sz="3200" b="1" dirty="0" smtClean="0">
                <a:solidFill>
                  <a:schemeClr val="accent6">
                    <a:lumMod val="75000"/>
                  </a:schemeClr>
                </a:solidFill>
              </a:rPr>
              <a:t>保護者等の習慣的喫煙</a:t>
            </a:r>
            <a:endParaRPr lang="en-US" altLang="ja-JP" sz="3200" b="1" dirty="0" smtClean="0">
              <a:solidFill>
                <a:schemeClr val="accent6">
                  <a:lumMod val="75000"/>
                </a:schemeClr>
              </a:solidFill>
            </a:endParaRPr>
          </a:p>
        </p:txBody>
      </p:sp>
    </p:spTree>
    <p:extLst>
      <p:ext uri="{BB962C8B-B14F-4D97-AF65-F5344CB8AC3E}">
        <p14:creationId xmlns:p14="http://schemas.microsoft.com/office/powerpoint/2010/main" val="632142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ctrTitle"/>
          </p:nvPr>
        </p:nvSpPr>
        <p:spPr>
          <a:xfrm>
            <a:off x="1408535" y="581374"/>
            <a:ext cx="7766936" cy="957440"/>
          </a:xfrm>
        </p:spPr>
        <p:txBody>
          <a:bodyPr/>
          <a:lstStyle/>
          <a:p>
            <a:pPr algn="l" eaLnBrk="1" hangingPunct="1"/>
            <a:r>
              <a:rPr lang="ja-JP" altLang="en-US" sz="4400" b="1" dirty="0" smtClean="0">
                <a:solidFill>
                  <a:schemeClr val="tx1"/>
                </a:solidFill>
              </a:rPr>
              <a:t>禁煙を始めれば余命は取り戻せます</a:t>
            </a:r>
          </a:p>
        </p:txBody>
      </p:sp>
      <p:sp>
        <p:nvSpPr>
          <p:cNvPr id="3" name="コンテンツ プレースホルダー 2"/>
          <p:cNvSpPr>
            <a:spLocks noGrp="1"/>
          </p:cNvSpPr>
          <p:nvPr>
            <p:ph type="subTitle" idx="1"/>
          </p:nvPr>
        </p:nvSpPr>
        <p:spPr>
          <a:xfrm>
            <a:off x="1440387" y="1471343"/>
            <a:ext cx="8240048" cy="3988339"/>
          </a:xfrm>
        </p:spPr>
        <p:txBody>
          <a:bodyPr rtlCol="0">
            <a:normAutofit/>
          </a:bodyPr>
          <a:lstStyle/>
          <a:p>
            <a:pPr algn="l" eaLnBrk="1" fontAlgn="auto" hangingPunct="1">
              <a:spcAft>
                <a:spcPts val="0"/>
              </a:spcAft>
              <a:buClr>
                <a:schemeClr val="accent1">
                  <a:lumMod val="75000"/>
                </a:schemeClr>
              </a:buClr>
              <a:defRPr/>
            </a:pPr>
            <a:r>
              <a:rPr lang="ja-JP" altLang="en-US" sz="2400" b="1" dirty="0" smtClean="0">
                <a:solidFill>
                  <a:schemeClr val="tx1"/>
                </a:solidFill>
                <a:latin typeface="+mn-ea"/>
              </a:rPr>
              <a:t>禁煙で取り戻せる余命</a:t>
            </a:r>
            <a:endParaRPr lang="en-US" altLang="ja-JP" sz="2400" b="1" dirty="0" smtClean="0">
              <a:solidFill>
                <a:schemeClr val="tx1"/>
              </a:solidFill>
              <a:latin typeface="+mn-ea"/>
            </a:endParaRPr>
          </a:p>
        </p:txBody>
      </p:sp>
      <p:sp>
        <p:nvSpPr>
          <p:cNvPr id="6" name="テキスト ボックス 5"/>
          <p:cNvSpPr txBox="1"/>
          <p:nvPr/>
        </p:nvSpPr>
        <p:spPr>
          <a:xfrm>
            <a:off x="1911881" y="4060092"/>
            <a:ext cx="400110" cy="1865088"/>
          </a:xfrm>
          <a:prstGeom prst="rect">
            <a:avLst/>
          </a:prstGeom>
          <a:noFill/>
        </p:spPr>
        <p:txBody>
          <a:bodyPr vert="eaVert" wrap="square" rtlCol="0">
            <a:spAutoFit/>
          </a:bodyPr>
          <a:lstStyle/>
          <a:p>
            <a:r>
              <a:rPr lang="ja-JP" altLang="en-US" sz="1400" dirty="0"/>
              <a:t>余命</a:t>
            </a:r>
            <a:endParaRPr kumimoji="1" lang="ja-JP" altLang="en-US" sz="1400" dirty="0"/>
          </a:p>
        </p:txBody>
      </p:sp>
      <p:grpSp>
        <p:nvGrpSpPr>
          <p:cNvPr id="11" name="グループ化 10"/>
          <p:cNvGrpSpPr/>
          <p:nvPr/>
        </p:nvGrpSpPr>
        <p:grpSpPr>
          <a:xfrm>
            <a:off x="1227033" y="1931680"/>
            <a:ext cx="6419222" cy="4488837"/>
            <a:chOff x="2111936" y="2116822"/>
            <a:chExt cx="6419222" cy="4488837"/>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936" y="2116822"/>
              <a:ext cx="6336606" cy="4334949"/>
            </a:xfrm>
            <a:prstGeom prst="rect">
              <a:avLst/>
            </a:prstGeom>
          </p:spPr>
        </p:pic>
        <p:grpSp>
          <p:nvGrpSpPr>
            <p:cNvPr id="4" name="グループ化 3"/>
            <p:cNvGrpSpPr/>
            <p:nvPr/>
          </p:nvGrpSpPr>
          <p:grpSpPr>
            <a:xfrm>
              <a:off x="2891575" y="2503863"/>
              <a:ext cx="5639583" cy="4101796"/>
              <a:chOff x="2891575" y="2503863"/>
              <a:chExt cx="5639583" cy="4101796"/>
            </a:xfrm>
          </p:grpSpPr>
          <p:sp>
            <p:nvSpPr>
              <p:cNvPr id="5" name="テキスト ボックス 4"/>
              <p:cNvSpPr txBox="1"/>
              <p:nvPr/>
            </p:nvSpPr>
            <p:spPr>
              <a:xfrm>
                <a:off x="2891575" y="2503863"/>
                <a:ext cx="1287887" cy="369332"/>
              </a:xfrm>
              <a:prstGeom prst="rect">
                <a:avLst/>
              </a:prstGeom>
              <a:noFill/>
            </p:spPr>
            <p:txBody>
              <a:bodyPr wrap="square" rtlCol="0">
                <a:spAutoFit/>
              </a:bodyPr>
              <a:lstStyle/>
              <a:p>
                <a:r>
                  <a:rPr kumimoji="1" lang="en-US" altLang="ja-JP" dirty="0" smtClean="0">
                    <a:latin typeface="+mj-ea"/>
                    <a:ea typeface="+mj-ea"/>
                  </a:rPr>
                  <a:t>+10</a:t>
                </a:r>
                <a:r>
                  <a:rPr kumimoji="1" lang="ja-JP" altLang="en-US" dirty="0" smtClean="0">
                    <a:latin typeface="+mj-ea"/>
                    <a:ea typeface="+mj-ea"/>
                  </a:rPr>
                  <a:t>年</a:t>
                </a:r>
                <a:endParaRPr kumimoji="1" lang="ja-JP" altLang="en-US" dirty="0">
                  <a:latin typeface="+mj-ea"/>
                  <a:ea typeface="+mj-ea"/>
                </a:endParaRPr>
              </a:p>
            </p:txBody>
          </p:sp>
          <p:sp>
            <p:nvSpPr>
              <p:cNvPr id="8" name="テキスト ボックス 7"/>
              <p:cNvSpPr txBox="1"/>
              <p:nvPr/>
            </p:nvSpPr>
            <p:spPr>
              <a:xfrm>
                <a:off x="4379517" y="2873195"/>
                <a:ext cx="1287887" cy="369332"/>
              </a:xfrm>
              <a:prstGeom prst="rect">
                <a:avLst/>
              </a:prstGeom>
              <a:noFill/>
            </p:spPr>
            <p:txBody>
              <a:bodyPr wrap="square" rtlCol="0">
                <a:spAutoFit/>
              </a:bodyPr>
              <a:lstStyle/>
              <a:p>
                <a:r>
                  <a:rPr kumimoji="1" lang="en-US" altLang="ja-JP" dirty="0" smtClean="0">
                    <a:latin typeface="+mj-ea"/>
                    <a:ea typeface="+mj-ea"/>
                  </a:rPr>
                  <a:t>+9</a:t>
                </a:r>
                <a:r>
                  <a:rPr kumimoji="1" lang="ja-JP" altLang="en-US" dirty="0" smtClean="0">
                    <a:latin typeface="+mj-ea"/>
                    <a:ea typeface="+mj-ea"/>
                  </a:rPr>
                  <a:t>年</a:t>
                </a:r>
                <a:endParaRPr kumimoji="1" lang="ja-JP" altLang="en-US" dirty="0">
                  <a:latin typeface="+mj-ea"/>
                  <a:ea typeface="+mj-ea"/>
                </a:endParaRPr>
              </a:p>
            </p:txBody>
          </p:sp>
          <p:sp>
            <p:nvSpPr>
              <p:cNvPr id="9" name="テキスト ボックス 8"/>
              <p:cNvSpPr txBox="1"/>
              <p:nvPr/>
            </p:nvSpPr>
            <p:spPr>
              <a:xfrm>
                <a:off x="5781637" y="3770651"/>
                <a:ext cx="1287887" cy="369332"/>
              </a:xfrm>
              <a:prstGeom prst="rect">
                <a:avLst/>
              </a:prstGeom>
              <a:noFill/>
            </p:spPr>
            <p:txBody>
              <a:bodyPr wrap="square" rtlCol="0">
                <a:spAutoFit/>
              </a:bodyPr>
              <a:lstStyle/>
              <a:p>
                <a:r>
                  <a:rPr kumimoji="1" lang="en-US" altLang="ja-JP" dirty="0" smtClean="0">
                    <a:latin typeface="+mj-ea"/>
                    <a:ea typeface="+mj-ea"/>
                  </a:rPr>
                  <a:t>+6</a:t>
                </a:r>
                <a:r>
                  <a:rPr kumimoji="1" lang="ja-JP" altLang="en-US" dirty="0" smtClean="0">
                    <a:latin typeface="+mj-ea"/>
                    <a:ea typeface="+mj-ea"/>
                  </a:rPr>
                  <a:t>年</a:t>
                </a:r>
                <a:endParaRPr kumimoji="1" lang="ja-JP" altLang="en-US" dirty="0">
                  <a:latin typeface="+mj-ea"/>
                  <a:ea typeface="+mj-ea"/>
                </a:endParaRPr>
              </a:p>
            </p:txBody>
          </p:sp>
          <p:sp>
            <p:nvSpPr>
              <p:cNvPr id="10" name="テキスト ボックス 9"/>
              <p:cNvSpPr txBox="1"/>
              <p:nvPr/>
            </p:nvSpPr>
            <p:spPr>
              <a:xfrm>
                <a:off x="7243271" y="4693670"/>
                <a:ext cx="1287887" cy="369332"/>
              </a:xfrm>
              <a:prstGeom prst="rect">
                <a:avLst/>
              </a:prstGeom>
              <a:noFill/>
            </p:spPr>
            <p:txBody>
              <a:bodyPr wrap="square" rtlCol="0">
                <a:spAutoFit/>
              </a:bodyPr>
              <a:lstStyle/>
              <a:p>
                <a:r>
                  <a:rPr kumimoji="1" lang="en-US" altLang="ja-JP" dirty="0" smtClean="0">
                    <a:latin typeface="+mn-ea"/>
                  </a:rPr>
                  <a:t>+3</a:t>
                </a:r>
                <a:r>
                  <a:rPr kumimoji="1" lang="ja-JP" altLang="en-US" dirty="0" smtClean="0">
                    <a:latin typeface="+mn-ea"/>
                  </a:rPr>
                  <a:t>年</a:t>
                </a:r>
                <a:endParaRPr kumimoji="1" lang="ja-JP" altLang="en-US" dirty="0">
                  <a:latin typeface="+mn-ea"/>
                </a:endParaRPr>
              </a:p>
            </p:txBody>
          </p:sp>
          <p:sp>
            <p:nvSpPr>
              <p:cNvPr id="7" name="テキスト ボックス 6"/>
              <p:cNvSpPr txBox="1"/>
              <p:nvPr/>
            </p:nvSpPr>
            <p:spPr>
              <a:xfrm>
                <a:off x="4563101" y="6297882"/>
                <a:ext cx="2781837" cy="307777"/>
              </a:xfrm>
              <a:prstGeom prst="rect">
                <a:avLst/>
              </a:prstGeom>
              <a:noFill/>
            </p:spPr>
            <p:txBody>
              <a:bodyPr wrap="square" rtlCol="0">
                <a:spAutoFit/>
              </a:bodyPr>
              <a:lstStyle/>
              <a:p>
                <a:r>
                  <a:rPr lang="ja-JP" altLang="en-US" sz="1400" dirty="0" smtClean="0"/>
                  <a:t>禁煙を始める年齢</a:t>
                </a:r>
                <a:endParaRPr kumimoji="1" lang="ja-JP" altLang="en-US" sz="1400" dirty="0"/>
              </a:p>
            </p:txBody>
          </p:sp>
        </p:grpSp>
      </p:grpSp>
    </p:spTree>
    <p:extLst>
      <p:ext uri="{BB962C8B-B14F-4D97-AF65-F5344CB8AC3E}">
        <p14:creationId xmlns:p14="http://schemas.microsoft.com/office/powerpoint/2010/main" val="3668693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ctrTitle"/>
          </p:nvPr>
        </p:nvSpPr>
        <p:spPr>
          <a:xfrm>
            <a:off x="1526522" y="728858"/>
            <a:ext cx="7766936" cy="957440"/>
          </a:xfrm>
        </p:spPr>
        <p:txBody>
          <a:bodyPr/>
          <a:lstStyle/>
          <a:p>
            <a:pPr algn="l" eaLnBrk="1" hangingPunct="1"/>
            <a:r>
              <a:rPr lang="ja-JP" altLang="en-US" sz="4400" b="1" dirty="0" smtClean="0">
                <a:solidFill>
                  <a:schemeClr val="tx1"/>
                </a:solidFill>
              </a:rPr>
              <a:t>喫煙は寿命だけでなく、</a:t>
            </a:r>
            <a:r>
              <a:rPr lang="en-US" altLang="ja-JP" sz="4400" b="1" dirty="0" smtClean="0">
                <a:solidFill>
                  <a:schemeClr val="tx1"/>
                </a:solidFill>
              </a:rPr>
              <a:t/>
            </a:r>
            <a:br>
              <a:rPr lang="en-US" altLang="ja-JP" sz="4400" b="1" dirty="0" smtClean="0">
                <a:solidFill>
                  <a:schemeClr val="tx1"/>
                </a:solidFill>
              </a:rPr>
            </a:br>
            <a:r>
              <a:rPr lang="ja-JP" altLang="en-US" sz="4400" b="1" dirty="0" smtClean="0">
                <a:solidFill>
                  <a:schemeClr val="tx1"/>
                </a:solidFill>
              </a:rPr>
              <a:t>「健康寿命」も短くします</a:t>
            </a:r>
          </a:p>
        </p:txBody>
      </p:sp>
      <p:sp>
        <p:nvSpPr>
          <p:cNvPr id="3" name="コンテンツ プレースホルダー 2"/>
          <p:cNvSpPr>
            <a:spLocks noGrp="1"/>
          </p:cNvSpPr>
          <p:nvPr>
            <p:ph type="subTitle" idx="1"/>
          </p:nvPr>
        </p:nvSpPr>
        <p:spPr>
          <a:xfrm>
            <a:off x="1507067" y="2062264"/>
            <a:ext cx="8240048" cy="3988339"/>
          </a:xfrm>
        </p:spPr>
        <p:txBody>
          <a:bodyPr rtlCol="0">
            <a:normAutofit/>
          </a:bodyPr>
          <a:lstStyle/>
          <a:p>
            <a:pPr algn="l" eaLnBrk="1" fontAlgn="auto" hangingPunct="1">
              <a:spcAft>
                <a:spcPts val="0"/>
              </a:spcAft>
              <a:buClr>
                <a:schemeClr val="accent1">
                  <a:lumMod val="75000"/>
                </a:schemeClr>
              </a:buClr>
              <a:defRPr/>
            </a:pPr>
            <a:r>
              <a:rPr lang="ja-JP" altLang="en-US" sz="2400" b="1" dirty="0" smtClean="0">
                <a:solidFill>
                  <a:schemeClr val="tx1"/>
                </a:solidFill>
                <a:latin typeface="+mn-ea"/>
              </a:rPr>
              <a:t>非喫煙者と喫煙者の人生（男性）</a:t>
            </a:r>
            <a:endParaRPr lang="en-US" altLang="ja-JP" sz="2400" b="1" dirty="0" smtClean="0">
              <a:solidFill>
                <a:schemeClr val="tx1"/>
              </a:solidFill>
              <a:latin typeface="+mn-ea"/>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074" y="2832470"/>
            <a:ext cx="8325832" cy="3022230"/>
          </a:xfrm>
          <a:prstGeom prst="rect">
            <a:avLst/>
          </a:prstGeom>
        </p:spPr>
      </p:pic>
      <p:sp>
        <p:nvSpPr>
          <p:cNvPr id="4" name="四角形吹き出し 3"/>
          <p:cNvSpPr/>
          <p:nvPr/>
        </p:nvSpPr>
        <p:spPr>
          <a:xfrm>
            <a:off x="6350000" y="2062264"/>
            <a:ext cx="1231900" cy="533770"/>
          </a:xfrm>
          <a:prstGeom prst="wedgeRectCallout">
            <a:avLst>
              <a:gd name="adj1" fmla="val 62612"/>
              <a:gd name="adj2" fmla="val 188602"/>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dirty="0" smtClean="0">
                <a:latin typeface="+mj-ea"/>
                <a:ea typeface="+mj-ea"/>
              </a:rPr>
              <a:t>68.7</a:t>
            </a:r>
            <a:r>
              <a:rPr kumimoji="1" lang="ja-JP" altLang="en-US" dirty="0" smtClean="0">
                <a:latin typeface="+mj-ea"/>
                <a:ea typeface="+mj-ea"/>
              </a:rPr>
              <a:t>歳</a:t>
            </a:r>
            <a:endParaRPr kumimoji="1" lang="ja-JP" altLang="en-US" dirty="0">
              <a:latin typeface="+mj-ea"/>
              <a:ea typeface="+mj-ea"/>
            </a:endParaRPr>
          </a:p>
        </p:txBody>
      </p:sp>
      <p:sp>
        <p:nvSpPr>
          <p:cNvPr id="6" name="四角形吹き出し 5"/>
          <p:cNvSpPr/>
          <p:nvPr/>
        </p:nvSpPr>
        <p:spPr>
          <a:xfrm>
            <a:off x="8417158" y="2062264"/>
            <a:ext cx="1155748" cy="533770"/>
          </a:xfrm>
          <a:prstGeom prst="wedgeRectCallout">
            <a:avLst>
              <a:gd name="adj1" fmla="val -57065"/>
              <a:gd name="adj2" fmla="val 188602"/>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dirty="0" smtClean="0">
                <a:latin typeface="+mj-ea"/>
                <a:ea typeface="+mj-ea"/>
              </a:rPr>
              <a:t>76.7</a:t>
            </a:r>
            <a:r>
              <a:rPr kumimoji="1" lang="ja-JP" altLang="en-US" dirty="0" smtClean="0">
                <a:latin typeface="+mj-ea"/>
                <a:ea typeface="+mj-ea"/>
              </a:rPr>
              <a:t>歳</a:t>
            </a:r>
            <a:endParaRPr kumimoji="1" lang="ja-JP" altLang="en-US" dirty="0">
              <a:latin typeface="+mj-ea"/>
              <a:ea typeface="+mj-ea"/>
            </a:endParaRPr>
          </a:p>
        </p:txBody>
      </p:sp>
      <p:sp>
        <p:nvSpPr>
          <p:cNvPr id="7" name="四角形吹き出し 6"/>
          <p:cNvSpPr/>
          <p:nvPr/>
        </p:nvSpPr>
        <p:spPr>
          <a:xfrm>
            <a:off x="5627091" y="5753269"/>
            <a:ext cx="1231900" cy="533770"/>
          </a:xfrm>
          <a:prstGeom prst="wedgeRectCallout">
            <a:avLst>
              <a:gd name="adj1" fmla="val 47148"/>
              <a:gd name="adj2" fmla="val -177811"/>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dirty="0" smtClean="0">
                <a:latin typeface="+mj-ea"/>
                <a:ea typeface="+mj-ea"/>
              </a:rPr>
              <a:t>56</a:t>
            </a:r>
            <a:r>
              <a:rPr kumimoji="1" lang="en-US" altLang="ja-JP" dirty="0" smtClean="0">
                <a:latin typeface="+mj-ea"/>
                <a:ea typeface="+mj-ea"/>
              </a:rPr>
              <a:t>.5</a:t>
            </a:r>
            <a:r>
              <a:rPr kumimoji="1" lang="ja-JP" altLang="en-US" dirty="0" smtClean="0">
                <a:latin typeface="+mj-ea"/>
                <a:ea typeface="+mj-ea"/>
              </a:rPr>
              <a:t>歳</a:t>
            </a:r>
            <a:endParaRPr kumimoji="1" lang="ja-JP" altLang="en-US" dirty="0">
              <a:latin typeface="+mj-ea"/>
              <a:ea typeface="+mj-ea"/>
            </a:endParaRPr>
          </a:p>
        </p:txBody>
      </p:sp>
      <p:sp>
        <p:nvSpPr>
          <p:cNvPr id="8" name="四角形吹き出し 7"/>
          <p:cNvSpPr/>
          <p:nvPr/>
        </p:nvSpPr>
        <p:spPr>
          <a:xfrm>
            <a:off x="8061558" y="5753269"/>
            <a:ext cx="1231900" cy="533770"/>
          </a:xfrm>
          <a:prstGeom prst="wedgeRectCallout">
            <a:avLst>
              <a:gd name="adj1" fmla="val -69347"/>
              <a:gd name="adj2" fmla="val -184948"/>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dirty="0" smtClean="0">
                <a:latin typeface="+mj-ea"/>
                <a:ea typeface="+mj-ea"/>
              </a:rPr>
              <a:t>69.5</a:t>
            </a:r>
            <a:r>
              <a:rPr kumimoji="1" lang="ja-JP" altLang="en-US" dirty="0" smtClean="0">
                <a:latin typeface="+mj-ea"/>
                <a:ea typeface="+mj-ea"/>
              </a:rPr>
              <a:t>歳</a:t>
            </a:r>
            <a:endParaRPr kumimoji="1" lang="ja-JP" altLang="en-US" dirty="0">
              <a:latin typeface="+mj-ea"/>
              <a:ea typeface="+mj-ea"/>
            </a:endParaRPr>
          </a:p>
        </p:txBody>
      </p:sp>
      <p:sp>
        <p:nvSpPr>
          <p:cNvPr id="9" name="四角形吹き出し 8"/>
          <p:cNvSpPr/>
          <p:nvPr/>
        </p:nvSpPr>
        <p:spPr>
          <a:xfrm>
            <a:off x="9391158" y="2972000"/>
            <a:ext cx="1231900" cy="1003100"/>
          </a:xfrm>
          <a:prstGeom prst="wedgeRectCallout">
            <a:avLst>
              <a:gd name="adj1" fmla="val -151821"/>
              <a:gd name="adj2" fmla="val 15022"/>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dirty="0" smtClean="0">
                <a:latin typeface="+mj-ea"/>
                <a:ea typeface="+mj-ea"/>
              </a:rPr>
              <a:t>寝たきり</a:t>
            </a:r>
            <a:endParaRPr lang="en-US" altLang="ja-JP" dirty="0" smtClean="0">
              <a:latin typeface="+mj-ea"/>
              <a:ea typeface="+mj-ea"/>
            </a:endParaRPr>
          </a:p>
          <a:p>
            <a:pPr algn="ctr"/>
            <a:r>
              <a:rPr kumimoji="1" lang="ja-JP" altLang="en-US" dirty="0" smtClean="0">
                <a:latin typeface="+mj-ea"/>
                <a:ea typeface="+mj-ea"/>
              </a:rPr>
              <a:t>８年</a:t>
            </a:r>
            <a:endParaRPr kumimoji="1" lang="ja-JP" altLang="en-US" dirty="0">
              <a:latin typeface="+mj-ea"/>
              <a:ea typeface="+mj-ea"/>
            </a:endParaRPr>
          </a:p>
        </p:txBody>
      </p:sp>
      <p:sp>
        <p:nvSpPr>
          <p:cNvPr id="10" name="四角形吹き出し 9"/>
          <p:cNvSpPr/>
          <p:nvPr/>
        </p:nvSpPr>
        <p:spPr>
          <a:xfrm>
            <a:off x="9391158" y="4211536"/>
            <a:ext cx="1231900" cy="1003100"/>
          </a:xfrm>
          <a:prstGeom prst="wedgeRectCallout">
            <a:avLst>
              <a:gd name="adj1" fmla="val -213677"/>
              <a:gd name="adj2" fmla="val 7426"/>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dirty="0" smtClean="0">
                <a:latin typeface="+mj-ea"/>
                <a:ea typeface="+mj-ea"/>
              </a:rPr>
              <a:t>寝たきり</a:t>
            </a:r>
            <a:endParaRPr lang="en-US" altLang="ja-JP" dirty="0" smtClean="0">
              <a:latin typeface="+mj-ea"/>
              <a:ea typeface="+mj-ea"/>
            </a:endParaRPr>
          </a:p>
          <a:p>
            <a:pPr algn="ctr"/>
            <a:r>
              <a:rPr lang="ja-JP" altLang="en-US" dirty="0" smtClean="0">
                <a:latin typeface="+mj-ea"/>
                <a:ea typeface="+mj-ea"/>
              </a:rPr>
              <a:t>１</a:t>
            </a:r>
            <a:r>
              <a:rPr lang="ja-JP" altLang="en-US" dirty="0">
                <a:latin typeface="+mj-ea"/>
                <a:ea typeface="+mj-ea"/>
              </a:rPr>
              <a:t>３</a:t>
            </a:r>
            <a:r>
              <a:rPr kumimoji="1" lang="ja-JP" altLang="en-US" dirty="0" smtClean="0">
                <a:latin typeface="+mj-ea"/>
                <a:ea typeface="+mj-ea"/>
              </a:rPr>
              <a:t>年</a:t>
            </a:r>
            <a:endParaRPr kumimoji="1" lang="ja-JP" altLang="en-US" dirty="0">
              <a:latin typeface="+mj-ea"/>
              <a:ea typeface="+mj-ea"/>
            </a:endParaRPr>
          </a:p>
        </p:txBody>
      </p:sp>
    </p:spTree>
    <p:extLst>
      <p:ext uri="{BB962C8B-B14F-4D97-AF65-F5344CB8AC3E}">
        <p14:creationId xmlns:p14="http://schemas.microsoft.com/office/powerpoint/2010/main" val="3023846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ctrTitle"/>
          </p:nvPr>
        </p:nvSpPr>
        <p:spPr>
          <a:xfrm>
            <a:off x="1526522" y="728858"/>
            <a:ext cx="7766936" cy="957440"/>
          </a:xfrm>
        </p:spPr>
        <p:txBody>
          <a:bodyPr/>
          <a:lstStyle/>
          <a:p>
            <a:pPr algn="l" eaLnBrk="1" hangingPunct="1"/>
            <a:r>
              <a:rPr lang="ja-JP" altLang="en-US" sz="3600" b="1" dirty="0" smtClean="0">
                <a:solidFill>
                  <a:schemeClr val="tx1"/>
                </a:solidFill>
              </a:rPr>
              <a:t>夫の喫煙で、タバコを吸わない妻が肺がんになるリスクは高まります</a:t>
            </a:r>
          </a:p>
        </p:txBody>
      </p:sp>
      <p:sp>
        <p:nvSpPr>
          <p:cNvPr id="3" name="コンテンツ プレースホルダー 2"/>
          <p:cNvSpPr>
            <a:spLocks noGrp="1"/>
          </p:cNvSpPr>
          <p:nvPr>
            <p:ph type="subTitle" idx="1"/>
          </p:nvPr>
        </p:nvSpPr>
        <p:spPr>
          <a:xfrm>
            <a:off x="1507067" y="2062264"/>
            <a:ext cx="8240048" cy="3988339"/>
          </a:xfrm>
        </p:spPr>
        <p:txBody>
          <a:bodyPr rtlCol="0">
            <a:normAutofit/>
          </a:bodyPr>
          <a:lstStyle/>
          <a:p>
            <a:pPr algn="l" eaLnBrk="1" fontAlgn="auto" hangingPunct="1">
              <a:spcAft>
                <a:spcPts val="0"/>
              </a:spcAft>
              <a:buClr>
                <a:schemeClr val="accent1">
                  <a:lumMod val="75000"/>
                </a:schemeClr>
              </a:buClr>
              <a:defRPr/>
            </a:pPr>
            <a:r>
              <a:rPr lang="ja-JP" altLang="en-US" sz="4800" b="1" dirty="0" smtClean="0">
                <a:solidFill>
                  <a:schemeClr val="tx1"/>
                </a:solidFill>
                <a:latin typeface="+mn-ea"/>
              </a:rPr>
              <a:t>夫の喫煙で、吸わない妻が肺がんになるリスクは、</a:t>
            </a:r>
            <a:endParaRPr lang="en-US" altLang="ja-JP" sz="4800" b="1" dirty="0" smtClean="0">
              <a:solidFill>
                <a:schemeClr val="tx1"/>
              </a:solidFill>
              <a:latin typeface="+mn-ea"/>
            </a:endParaRPr>
          </a:p>
          <a:p>
            <a:pPr algn="l" eaLnBrk="1" fontAlgn="auto" hangingPunct="1">
              <a:spcAft>
                <a:spcPts val="0"/>
              </a:spcAft>
              <a:buClr>
                <a:schemeClr val="accent1">
                  <a:lumMod val="75000"/>
                </a:schemeClr>
              </a:buClr>
              <a:defRPr/>
            </a:pPr>
            <a:r>
              <a:rPr lang="ja-JP" altLang="en-US" sz="4800" b="1" dirty="0" smtClean="0">
                <a:solidFill>
                  <a:schemeClr val="tx1"/>
                </a:solidFill>
                <a:latin typeface="+mn-ea"/>
              </a:rPr>
              <a:t>吸わない</a:t>
            </a:r>
            <a:r>
              <a:rPr lang="ja-JP" altLang="en-US" sz="4800" b="1" dirty="0">
                <a:solidFill>
                  <a:schemeClr val="tx1"/>
                </a:solidFill>
                <a:latin typeface="+mn-ea"/>
              </a:rPr>
              <a:t>夫</a:t>
            </a:r>
            <a:r>
              <a:rPr lang="ja-JP" altLang="en-US" sz="4800" b="1" dirty="0" smtClean="0">
                <a:solidFill>
                  <a:schemeClr val="tx1"/>
                </a:solidFill>
                <a:latin typeface="+mn-ea"/>
              </a:rPr>
              <a:t>を持つ妻に比べて</a:t>
            </a:r>
            <a:r>
              <a:rPr lang="ja-JP" altLang="en-US" sz="6600" b="1" dirty="0" smtClean="0">
                <a:solidFill>
                  <a:srgbClr val="FF0000"/>
                </a:solidFill>
                <a:latin typeface="+mn-ea"/>
              </a:rPr>
              <a:t>約２倍</a:t>
            </a:r>
            <a:r>
              <a:rPr lang="ja-JP" altLang="en-US" sz="4800" b="1" dirty="0" smtClean="0">
                <a:solidFill>
                  <a:schemeClr val="tx1"/>
                </a:solidFill>
                <a:latin typeface="+mn-ea"/>
              </a:rPr>
              <a:t>に！</a:t>
            </a:r>
            <a:endParaRPr lang="en-US" altLang="ja-JP" sz="4800" b="1" dirty="0" smtClean="0">
              <a:solidFill>
                <a:schemeClr val="tx1"/>
              </a:solidFill>
              <a:latin typeface="+mn-ea"/>
            </a:endParaRPr>
          </a:p>
        </p:txBody>
      </p:sp>
    </p:spTree>
    <p:extLst>
      <p:ext uri="{BB962C8B-B14F-4D97-AF65-F5344CB8AC3E}">
        <p14:creationId xmlns:p14="http://schemas.microsoft.com/office/powerpoint/2010/main" val="19607102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ctrTitle"/>
          </p:nvPr>
        </p:nvSpPr>
        <p:spPr>
          <a:xfrm>
            <a:off x="1526522" y="728858"/>
            <a:ext cx="7766936" cy="957440"/>
          </a:xfrm>
        </p:spPr>
        <p:txBody>
          <a:bodyPr/>
          <a:lstStyle/>
          <a:p>
            <a:pPr algn="l" eaLnBrk="1" hangingPunct="1"/>
            <a:r>
              <a:rPr lang="ja-JP" altLang="en-US" sz="3200" b="1" dirty="0" smtClean="0">
                <a:solidFill>
                  <a:schemeClr val="tx1"/>
                </a:solidFill>
              </a:rPr>
              <a:t>禁煙すると短期間で健康上もメリットが得られ、その後もメリットは長期にわたり継続します</a:t>
            </a:r>
          </a:p>
        </p:txBody>
      </p:sp>
      <p:sp>
        <p:nvSpPr>
          <p:cNvPr id="3" name="コンテンツ プレースホルダー 2"/>
          <p:cNvSpPr>
            <a:spLocks noGrp="1"/>
          </p:cNvSpPr>
          <p:nvPr>
            <p:ph type="subTitle" idx="1"/>
          </p:nvPr>
        </p:nvSpPr>
        <p:spPr>
          <a:xfrm>
            <a:off x="614964" y="2062264"/>
            <a:ext cx="1949816" cy="3988339"/>
          </a:xfrm>
        </p:spPr>
        <p:txBody>
          <a:bodyPr rtlCol="0">
            <a:normAutofit/>
          </a:bodyPr>
          <a:lstStyle/>
          <a:p>
            <a:pPr algn="ctr" eaLnBrk="1" fontAlgn="auto" hangingPunct="1">
              <a:spcAft>
                <a:spcPts val="0"/>
              </a:spcAft>
              <a:buClr>
                <a:schemeClr val="accent1">
                  <a:lumMod val="75000"/>
                </a:schemeClr>
              </a:buClr>
              <a:defRPr/>
            </a:pPr>
            <a:r>
              <a:rPr lang="ja-JP" altLang="en-US" sz="3200" b="1" dirty="0" smtClean="0">
                <a:solidFill>
                  <a:schemeClr val="tx1"/>
                </a:solidFill>
                <a:latin typeface="+mn-ea"/>
              </a:rPr>
              <a:t>禁煙後</a:t>
            </a:r>
            <a:endParaRPr lang="en-US" altLang="ja-JP" sz="3200" b="1" dirty="0" smtClean="0">
              <a:solidFill>
                <a:schemeClr val="tx1"/>
              </a:solidFill>
              <a:latin typeface="+mn-ea"/>
            </a:endParaRPr>
          </a:p>
          <a:p>
            <a:pPr algn="ctr" eaLnBrk="1" fontAlgn="auto" hangingPunct="1">
              <a:spcAft>
                <a:spcPts val="0"/>
              </a:spcAft>
              <a:buClr>
                <a:schemeClr val="accent1">
                  <a:lumMod val="75000"/>
                </a:schemeClr>
              </a:buClr>
              <a:defRPr/>
            </a:pPr>
            <a:r>
              <a:rPr lang="ja-JP" altLang="en-US" sz="3200" b="1" dirty="0" smtClean="0">
                <a:solidFill>
                  <a:schemeClr val="tx1"/>
                </a:solidFill>
                <a:latin typeface="+mn-ea"/>
              </a:rPr>
              <a:t>数時間</a:t>
            </a:r>
            <a:endParaRPr lang="en-US" altLang="ja-JP" sz="3200" b="1" dirty="0" smtClean="0">
              <a:solidFill>
                <a:schemeClr val="tx1"/>
              </a:solidFill>
              <a:latin typeface="+mn-ea"/>
            </a:endParaRPr>
          </a:p>
          <a:p>
            <a:pPr algn="l" eaLnBrk="1" fontAlgn="auto" hangingPunct="1">
              <a:spcAft>
                <a:spcPts val="0"/>
              </a:spcAft>
              <a:buClr>
                <a:schemeClr val="accent1">
                  <a:lumMod val="75000"/>
                </a:schemeClr>
              </a:buClr>
              <a:defRPr/>
            </a:pPr>
            <a:endParaRPr lang="en-US" altLang="ja-JP" sz="2400" b="1" dirty="0">
              <a:solidFill>
                <a:schemeClr val="tx1"/>
              </a:solidFill>
              <a:latin typeface="+mn-ea"/>
            </a:endParaRPr>
          </a:p>
          <a:p>
            <a:pPr algn="l" eaLnBrk="1" fontAlgn="auto" hangingPunct="1">
              <a:spcAft>
                <a:spcPts val="0"/>
              </a:spcAft>
              <a:buClr>
                <a:schemeClr val="accent1">
                  <a:lumMod val="75000"/>
                </a:schemeClr>
              </a:buClr>
              <a:defRPr/>
            </a:pPr>
            <a:endParaRPr lang="en-US" altLang="ja-JP" b="1" dirty="0" smtClean="0">
              <a:solidFill>
                <a:schemeClr val="tx1"/>
              </a:solidFill>
              <a:latin typeface="+mn-ea"/>
            </a:endParaRPr>
          </a:p>
          <a:p>
            <a:pPr algn="l" eaLnBrk="1" fontAlgn="auto" hangingPunct="1">
              <a:spcAft>
                <a:spcPts val="0"/>
              </a:spcAft>
              <a:buClr>
                <a:schemeClr val="accent1">
                  <a:lumMod val="75000"/>
                </a:schemeClr>
              </a:buClr>
              <a:defRPr/>
            </a:pPr>
            <a:r>
              <a:rPr lang="ja-JP" altLang="en-US" dirty="0" smtClean="0">
                <a:solidFill>
                  <a:schemeClr val="tx1"/>
                </a:solidFill>
                <a:latin typeface="+mn-ea"/>
              </a:rPr>
              <a:t>息に含まれる一酸化炭素レベルがタバコを吸わない人と同じに</a:t>
            </a:r>
            <a:endParaRPr lang="en-US" altLang="ja-JP" dirty="0" smtClean="0">
              <a:solidFill>
                <a:schemeClr val="tx1"/>
              </a:solidFill>
              <a:latin typeface="+mn-ea"/>
            </a:endParaRPr>
          </a:p>
        </p:txBody>
      </p:sp>
      <p:sp>
        <p:nvSpPr>
          <p:cNvPr id="2" name="角丸四角形 1"/>
          <p:cNvSpPr/>
          <p:nvPr/>
        </p:nvSpPr>
        <p:spPr>
          <a:xfrm>
            <a:off x="614964" y="1686298"/>
            <a:ext cx="1949816" cy="43643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右矢印 3"/>
          <p:cNvSpPr/>
          <p:nvPr/>
        </p:nvSpPr>
        <p:spPr>
          <a:xfrm>
            <a:off x="2609389" y="3434576"/>
            <a:ext cx="468351" cy="669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170243" y="1686298"/>
            <a:ext cx="1949816" cy="43643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5741615" y="1686298"/>
            <a:ext cx="1949816" cy="43643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8366454" y="1686297"/>
            <a:ext cx="1949816" cy="43643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5228336" y="3434575"/>
            <a:ext cx="468351" cy="669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7777730" y="3434575"/>
            <a:ext cx="468351" cy="669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コンテンツ プレースホルダー 2"/>
          <p:cNvSpPr txBox="1">
            <a:spLocks/>
          </p:cNvSpPr>
          <p:nvPr/>
        </p:nvSpPr>
        <p:spPr bwMode="auto">
          <a:xfrm>
            <a:off x="3173482" y="1938889"/>
            <a:ext cx="1949816" cy="3988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r" defTabSz="457200" rtl="0" eaLnBrk="0" fontAlgn="base" hangingPunct="0">
              <a:spcBef>
                <a:spcPts val="1000"/>
              </a:spcBef>
              <a:spcAft>
                <a:spcPct val="0"/>
              </a:spcAft>
              <a:buClr>
                <a:srgbClr val="EB3D9F"/>
              </a:buClr>
              <a:buSzPct val="80000"/>
              <a:buFont typeface="Wingdings 3" panose="05040102010807070707" pitchFamily="18" charset="2"/>
              <a:buNone/>
              <a:defRPr kumimoji="1" kern="1200">
                <a:solidFill>
                  <a:schemeClr val="tx1">
                    <a:lumMod val="50000"/>
                    <a:lumOff val="50000"/>
                  </a:schemeClr>
                </a:solidFill>
                <a:latin typeface="+mn-lt"/>
                <a:ea typeface="+mn-ea"/>
                <a:cs typeface="+mn-cs"/>
              </a:defRPr>
            </a:lvl1pPr>
            <a:lvl2pPr marL="457200" indent="0" algn="ctr" defTabSz="457200" rtl="0" eaLnBrk="0" fontAlgn="base" hangingPunct="0">
              <a:spcBef>
                <a:spcPts val="1000"/>
              </a:spcBef>
              <a:spcAft>
                <a:spcPct val="0"/>
              </a:spcAft>
              <a:buClr>
                <a:srgbClr val="EB3D9F"/>
              </a:buClr>
              <a:buSzPct val="80000"/>
              <a:buFont typeface="Wingdings 3" panose="05040102010807070707" pitchFamily="18" charset="2"/>
              <a:buNone/>
              <a:defRPr kumimoji="1" sz="1600" kern="1200">
                <a:solidFill>
                  <a:schemeClr val="tx1">
                    <a:tint val="75000"/>
                  </a:schemeClr>
                </a:solidFill>
                <a:latin typeface="+mn-lt"/>
                <a:ea typeface="+mn-ea"/>
                <a:cs typeface="+mn-cs"/>
              </a:defRPr>
            </a:lvl2pPr>
            <a:lvl3pPr marL="914400" indent="0" algn="ctr" defTabSz="457200" rtl="0" eaLnBrk="0" fontAlgn="base" hangingPunct="0">
              <a:spcBef>
                <a:spcPts val="1000"/>
              </a:spcBef>
              <a:spcAft>
                <a:spcPct val="0"/>
              </a:spcAft>
              <a:buClr>
                <a:srgbClr val="EB3D9F"/>
              </a:buClr>
              <a:buSzPct val="80000"/>
              <a:buFont typeface="Wingdings 3" panose="05040102010807070707" pitchFamily="18" charset="2"/>
              <a:buNone/>
              <a:defRPr kumimoji="1" sz="1400" kern="1200">
                <a:solidFill>
                  <a:schemeClr val="tx1">
                    <a:tint val="75000"/>
                  </a:schemeClr>
                </a:solidFill>
                <a:latin typeface="+mn-lt"/>
                <a:ea typeface="+mn-ea"/>
                <a:cs typeface="+mn-cs"/>
              </a:defRPr>
            </a:lvl3pPr>
            <a:lvl4pPr marL="1371600" indent="0" algn="ctr" defTabSz="457200" rtl="0" eaLnBrk="0" fontAlgn="base" hangingPunct="0">
              <a:spcBef>
                <a:spcPts val="1000"/>
              </a:spcBef>
              <a:spcAft>
                <a:spcPct val="0"/>
              </a:spcAft>
              <a:buClr>
                <a:srgbClr val="EB3D9F"/>
              </a:buClr>
              <a:buSzPct val="80000"/>
              <a:buFont typeface="Wingdings 3" panose="05040102010807070707" pitchFamily="18" charset="2"/>
              <a:buNone/>
              <a:defRPr kumimoji="1" sz="1200" kern="1200">
                <a:solidFill>
                  <a:schemeClr val="tx1">
                    <a:tint val="75000"/>
                  </a:schemeClr>
                </a:solidFill>
                <a:latin typeface="+mn-lt"/>
                <a:ea typeface="+mn-ea"/>
                <a:cs typeface="+mn-cs"/>
              </a:defRPr>
            </a:lvl4pPr>
            <a:lvl5pPr marL="1828800" indent="0" algn="ctr" defTabSz="457200" rtl="0" eaLnBrk="0" fontAlgn="base" hangingPunct="0">
              <a:spcBef>
                <a:spcPts val="1000"/>
              </a:spcBef>
              <a:spcAft>
                <a:spcPct val="0"/>
              </a:spcAft>
              <a:buClr>
                <a:srgbClr val="EB3D9F"/>
              </a:buClr>
              <a:buSzPct val="80000"/>
              <a:buFont typeface="Wingdings 3" panose="05040102010807070707" pitchFamily="18" charset="2"/>
              <a:buNone/>
              <a:defRPr kumimoji="1"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lumMod val="75000"/>
                </a:schemeClr>
              </a:buClr>
              <a:buSzPct val="80000"/>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lumMod val="75000"/>
                </a:schemeClr>
              </a:buClr>
              <a:buSzPct val="80000"/>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lumMod val="75000"/>
                </a:schemeClr>
              </a:buClr>
              <a:buSzPct val="80000"/>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lumMod val="75000"/>
                </a:schemeClr>
              </a:buClr>
              <a:buSzPct val="80000"/>
              <a:buFont typeface="Wingdings 3" charset="2"/>
              <a:buNone/>
              <a:defRPr kumimoji="1" sz="1200" kern="1200">
                <a:solidFill>
                  <a:schemeClr val="tx1">
                    <a:tint val="75000"/>
                  </a:schemeClr>
                </a:solidFill>
                <a:latin typeface="+mn-lt"/>
                <a:ea typeface="+mn-ea"/>
                <a:cs typeface="+mn-cs"/>
              </a:defRPr>
            </a:lvl9pPr>
          </a:lstStyle>
          <a:p>
            <a:pPr algn="ctr" eaLnBrk="1" fontAlgn="auto" hangingPunct="1">
              <a:spcAft>
                <a:spcPts val="0"/>
              </a:spcAft>
              <a:buClr>
                <a:schemeClr val="accent1">
                  <a:lumMod val="75000"/>
                </a:schemeClr>
              </a:buClr>
              <a:defRPr/>
            </a:pPr>
            <a:endParaRPr lang="en-US" altLang="ja-JP" sz="3200" b="1" dirty="0" smtClean="0">
              <a:solidFill>
                <a:schemeClr val="tx1"/>
              </a:solidFill>
              <a:latin typeface="+mn-ea"/>
            </a:endParaRPr>
          </a:p>
          <a:p>
            <a:pPr algn="ctr" eaLnBrk="1" fontAlgn="auto" hangingPunct="1">
              <a:spcAft>
                <a:spcPts val="0"/>
              </a:spcAft>
              <a:buClr>
                <a:schemeClr val="accent1">
                  <a:lumMod val="75000"/>
                </a:schemeClr>
              </a:buClr>
              <a:defRPr/>
            </a:pPr>
            <a:r>
              <a:rPr lang="ja-JP" altLang="en-US" sz="3200" b="1" dirty="0" smtClean="0">
                <a:solidFill>
                  <a:schemeClr val="tx1"/>
                </a:solidFill>
                <a:latin typeface="+mn-ea"/>
              </a:rPr>
              <a:t>数　日</a:t>
            </a:r>
            <a:endParaRPr lang="en-US" altLang="ja-JP" sz="2400" b="1" dirty="0" smtClean="0">
              <a:solidFill>
                <a:schemeClr val="tx1"/>
              </a:solidFill>
              <a:latin typeface="+mn-ea"/>
            </a:endParaRPr>
          </a:p>
          <a:p>
            <a:pPr algn="l" eaLnBrk="1" fontAlgn="auto" hangingPunct="1">
              <a:spcAft>
                <a:spcPts val="0"/>
              </a:spcAft>
              <a:buClr>
                <a:schemeClr val="accent1">
                  <a:lumMod val="75000"/>
                </a:schemeClr>
              </a:buClr>
              <a:defRPr/>
            </a:pPr>
            <a:endParaRPr lang="en-US" altLang="ja-JP" sz="2400" b="1" dirty="0">
              <a:solidFill>
                <a:schemeClr val="tx1"/>
              </a:solidFill>
              <a:latin typeface="+mn-ea"/>
            </a:endParaRPr>
          </a:p>
          <a:p>
            <a:pPr algn="l" eaLnBrk="1" fontAlgn="auto" hangingPunct="1">
              <a:spcAft>
                <a:spcPts val="0"/>
              </a:spcAft>
              <a:buClr>
                <a:schemeClr val="accent1">
                  <a:lumMod val="75000"/>
                </a:schemeClr>
              </a:buClr>
              <a:defRPr/>
            </a:pPr>
            <a:endParaRPr lang="en-US" altLang="ja-JP" sz="2400" b="1" dirty="0" smtClean="0">
              <a:solidFill>
                <a:schemeClr val="tx1"/>
              </a:solidFill>
              <a:latin typeface="+mn-ea"/>
            </a:endParaRPr>
          </a:p>
          <a:p>
            <a:pPr algn="l" eaLnBrk="1" fontAlgn="auto" hangingPunct="1">
              <a:spcAft>
                <a:spcPts val="0"/>
              </a:spcAft>
              <a:buClr>
                <a:schemeClr val="accent1">
                  <a:lumMod val="75000"/>
                </a:schemeClr>
              </a:buClr>
              <a:defRPr/>
            </a:pPr>
            <a:r>
              <a:rPr lang="ja-JP" altLang="en-US" dirty="0" smtClean="0">
                <a:solidFill>
                  <a:schemeClr val="tx1"/>
                </a:solidFill>
                <a:latin typeface="+mn-ea"/>
              </a:rPr>
              <a:t>味覚、嗅覚が鋭敏</a:t>
            </a:r>
            <a:r>
              <a:rPr lang="ja-JP" altLang="en-US" dirty="0">
                <a:solidFill>
                  <a:schemeClr val="tx1"/>
                </a:solidFill>
                <a:latin typeface="+mn-ea"/>
              </a:rPr>
              <a:t>に</a:t>
            </a:r>
            <a:endParaRPr lang="en-US" altLang="ja-JP" dirty="0" smtClean="0">
              <a:solidFill>
                <a:schemeClr val="tx1"/>
              </a:solidFill>
              <a:latin typeface="+mn-ea"/>
            </a:endParaRPr>
          </a:p>
        </p:txBody>
      </p:sp>
      <p:sp>
        <p:nvSpPr>
          <p:cNvPr id="12" name="コンテンツ プレースホルダー 2"/>
          <p:cNvSpPr txBox="1">
            <a:spLocks/>
          </p:cNvSpPr>
          <p:nvPr/>
        </p:nvSpPr>
        <p:spPr bwMode="auto">
          <a:xfrm>
            <a:off x="5738376" y="1874281"/>
            <a:ext cx="1949816" cy="3988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r" defTabSz="457200" rtl="0" eaLnBrk="0" fontAlgn="base" hangingPunct="0">
              <a:spcBef>
                <a:spcPts val="1000"/>
              </a:spcBef>
              <a:spcAft>
                <a:spcPct val="0"/>
              </a:spcAft>
              <a:buClr>
                <a:srgbClr val="EB3D9F"/>
              </a:buClr>
              <a:buSzPct val="80000"/>
              <a:buFont typeface="Wingdings 3" panose="05040102010807070707" pitchFamily="18" charset="2"/>
              <a:buNone/>
              <a:defRPr kumimoji="1" kern="1200">
                <a:solidFill>
                  <a:schemeClr val="tx1">
                    <a:lumMod val="50000"/>
                    <a:lumOff val="50000"/>
                  </a:schemeClr>
                </a:solidFill>
                <a:latin typeface="+mn-lt"/>
                <a:ea typeface="+mn-ea"/>
                <a:cs typeface="+mn-cs"/>
              </a:defRPr>
            </a:lvl1pPr>
            <a:lvl2pPr marL="457200" indent="0" algn="ctr" defTabSz="457200" rtl="0" eaLnBrk="0" fontAlgn="base" hangingPunct="0">
              <a:spcBef>
                <a:spcPts val="1000"/>
              </a:spcBef>
              <a:spcAft>
                <a:spcPct val="0"/>
              </a:spcAft>
              <a:buClr>
                <a:srgbClr val="EB3D9F"/>
              </a:buClr>
              <a:buSzPct val="80000"/>
              <a:buFont typeface="Wingdings 3" panose="05040102010807070707" pitchFamily="18" charset="2"/>
              <a:buNone/>
              <a:defRPr kumimoji="1" sz="1600" kern="1200">
                <a:solidFill>
                  <a:schemeClr val="tx1">
                    <a:tint val="75000"/>
                  </a:schemeClr>
                </a:solidFill>
                <a:latin typeface="+mn-lt"/>
                <a:ea typeface="+mn-ea"/>
                <a:cs typeface="+mn-cs"/>
              </a:defRPr>
            </a:lvl2pPr>
            <a:lvl3pPr marL="914400" indent="0" algn="ctr" defTabSz="457200" rtl="0" eaLnBrk="0" fontAlgn="base" hangingPunct="0">
              <a:spcBef>
                <a:spcPts val="1000"/>
              </a:spcBef>
              <a:spcAft>
                <a:spcPct val="0"/>
              </a:spcAft>
              <a:buClr>
                <a:srgbClr val="EB3D9F"/>
              </a:buClr>
              <a:buSzPct val="80000"/>
              <a:buFont typeface="Wingdings 3" panose="05040102010807070707" pitchFamily="18" charset="2"/>
              <a:buNone/>
              <a:defRPr kumimoji="1" sz="1400" kern="1200">
                <a:solidFill>
                  <a:schemeClr val="tx1">
                    <a:tint val="75000"/>
                  </a:schemeClr>
                </a:solidFill>
                <a:latin typeface="+mn-lt"/>
                <a:ea typeface="+mn-ea"/>
                <a:cs typeface="+mn-cs"/>
              </a:defRPr>
            </a:lvl3pPr>
            <a:lvl4pPr marL="1371600" indent="0" algn="ctr" defTabSz="457200" rtl="0" eaLnBrk="0" fontAlgn="base" hangingPunct="0">
              <a:spcBef>
                <a:spcPts val="1000"/>
              </a:spcBef>
              <a:spcAft>
                <a:spcPct val="0"/>
              </a:spcAft>
              <a:buClr>
                <a:srgbClr val="EB3D9F"/>
              </a:buClr>
              <a:buSzPct val="80000"/>
              <a:buFont typeface="Wingdings 3" panose="05040102010807070707" pitchFamily="18" charset="2"/>
              <a:buNone/>
              <a:defRPr kumimoji="1" sz="1200" kern="1200">
                <a:solidFill>
                  <a:schemeClr val="tx1">
                    <a:tint val="75000"/>
                  </a:schemeClr>
                </a:solidFill>
                <a:latin typeface="+mn-lt"/>
                <a:ea typeface="+mn-ea"/>
                <a:cs typeface="+mn-cs"/>
              </a:defRPr>
            </a:lvl4pPr>
            <a:lvl5pPr marL="1828800" indent="0" algn="ctr" defTabSz="457200" rtl="0" eaLnBrk="0" fontAlgn="base" hangingPunct="0">
              <a:spcBef>
                <a:spcPts val="1000"/>
              </a:spcBef>
              <a:spcAft>
                <a:spcPct val="0"/>
              </a:spcAft>
              <a:buClr>
                <a:srgbClr val="EB3D9F"/>
              </a:buClr>
              <a:buSzPct val="80000"/>
              <a:buFont typeface="Wingdings 3" panose="05040102010807070707" pitchFamily="18" charset="2"/>
              <a:buNone/>
              <a:defRPr kumimoji="1"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lumMod val="75000"/>
                </a:schemeClr>
              </a:buClr>
              <a:buSzPct val="80000"/>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lumMod val="75000"/>
                </a:schemeClr>
              </a:buClr>
              <a:buSzPct val="80000"/>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lumMod val="75000"/>
                </a:schemeClr>
              </a:buClr>
              <a:buSzPct val="80000"/>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lumMod val="75000"/>
                </a:schemeClr>
              </a:buClr>
              <a:buSzPct val="80000"/>
              <a:buFont typeface="Wingdings 3" charset="2"/>
              <a:buNone/>
              <a:defRPr kumimoji="1" sz="1200" kern="1200">
                <a:solidFill>
                  <a:schemeClr val="tx1">
                    <a:tint val="75000"/>
                  </a:schemeClr>
                </a:solidFill>
                <a:latin typeface="+mn-lt"/>
                <a:ea typeface="+mn-ea"/>
                <a:cs typeface="+mn-cs"/>
              </a:defRPr>
            </a:lvl9pPr>
          </a:lstStyle>
          <a:p>
            <a:pPr algn="ctr" eaLnBrk="1" fontAlgn="auto" hangingPunct="1">
              <a:spcAft>
                <a:spcPts val="0"/>
              </a:spcAft>
              <a:buClr>
                <a:schemeClr val="accent1">
                  <a:lumMod val="75000"/>
                </a:schemeClr>
              </a:buClr>
              <a:defRPr/>
            </a:pPr>
            <a:endParaRPr lang="en-US" altLang="ja-JP" sz="3200" b="1" dirty="0" smtClean="0">
              <a:solidFill>
                <a:schemeClr val="tx1"/>
              </a:solidFill>
              <a:latin typeface="+mn-ea"/>
            </a:endParaRPr>
          </a:p>
          <a:p>
            <a:pPr algn="ctr" eaLnBrk="1" fontAlgn="auto" hangingPunct="1">
              <a:spcAft>
                <a:spcPts val="0"/>
              </a:spcAft>
              <a:buClr>
                <a:schemeClr val="accent1">
                  <a:lumMod val="75000"/>
                </a:schemeClr>
              </a:buClr>
              <a:defRPr/>
            </a:pPr>
            <a:r>
              <a:rPr lang="en-US" altLang="ja-JP" sz="2800" b="1" dirty="0" smtClean="0">
                <a:solidFill>
                  <a:schemeClr val="tx1"/>
                </a:solidFill>
                <a:latin typeface="+mn-ea"/>
              </a:rPr>
              <a:t>1</a:t>
            </a:r>
            <a:r>
              <a:rPr lang="ja-JP" altLang="en-US" sz="2800" b="1" dirty="0" smtClean="0">
                <a:solidFill>
                  <a:schemeClr val="tx1"/>
                </a:solidFill>
                <a:latin typeface="+mn-ea"/>
              </a:rPr>
              <a:t>～</a:t>
            </a:r>
            <a:r>
              <a:rPr lang="en-US" altLang="ja-JP" sz="2800" b="1" dirty="0" smtClean="0">
                <a:solidFill>
                  <a:schemeClr val="tx1"/>
                </a:solidFill>
                <a:latin typeface="+mn-ea"/>
              </a:rPr>
              <a:t>2</a:t>
            </a:r>
            <a:r>
              <a:rPr lang="ja-JP" altLang="en-US" sz="2800" b="1" dirty="0" smtClean="0">
                <a:solidFill>
                  <a:schemeClr val="tx1"/>
                </a:solidFill>
                <a:latin typeface="+mn-ea"/>
              </a:rPr>
              <a:t>か月</a:t>
            </a:r>
            <a:endParaRPr lang="en-US" altLang="ja-JP" sz="2800" b="1" dirty="0" smtClean="0">
              <a:solidFill>
                <a:schemeClr val="tx1"/>
              </a:solidFill>
              <a:latin typeface="+mn-ea"/>
            </a:endParaRPr>
          </a:p>
          <a:p>
            <a:pPr algn="l" eaLnBrk="1" fontAlgn="auto" hangingPunct="1">
              <a:spcAft>
                <a:spcPts val="0"/>
              </a:spcAft>
              <a:buClr>
                <a:schemeClr val="accent1">
                  <a:lumMod val="75000"/>
                </a:schemeClr>
              </a:buClr>
              <a:defRPr/>
            </a:pPr>
            <a:endParaRPr lang="en-US" altLang="ja-JP" sz="2400" b="1" dirty="0" smtClean="0">
              <a:solidFill>
                <a:schemeClr val="tx1"/>
              </a:solidFill>
              <a:latin typeface="+mn-ea"/>
            </a:endParaRPr>
          </a:p>
          <a:p>
            <a:pPr algn="l" eaLnBrk="1" fontAlgn="auto" hangingPunct="1">
              <a:spcAft>
                <a:spcPts val="0"/>
              </a:spcAft>
              <a:buClr>
                <a:schemeClr val="accent1">
                  <a:lumMod val="75000"/>
                </a:schemeClr>
              </a:buClr>
              <a:defRPr/>
            </a:pPr>
            <a:endParaRPr lang="en-US" altLang="ja-JP" sz="2400" b="1" dirty="0" smtClean="0">
              <a:solidFill>
                <a:schemeClr val="tx1"/>
              </a:solidFill>
              <a:latin typeface="+mn-ea"/>
            </a:endParaRPr>
          </a:p>
          <a:p>
            <a:pPr algn="l" eaLnBrk="1" fontAlgn="auto" hangingPunct="1">
              <a:spcAft>
                <a:spcPts val="0"/>
              </a:spcAft>
              <a:buClr>
                <a:schemeClr val="accent1">
                  <a:lumMod val="75000"/>
                </a:schemeClr>
              </a:buClr>
              <a:defRPr/>
            </a:pPr>
            <a:r>
              <a:rPr lang="ja-JP" altLang="en-US" dirty="0" smtClean="0">
                <a:solidFill>
                  <a:schemeClr val="tx1"/>
                </a:solidFill>
                <a:latin typeface="+mn-ea"/>
              </a:rPr>
              <a:t>咳、痰</a:t>
            </a:r>
            <a:r>
              <a:rPr lang="ja-JP" altLang="en-US" dirty="0">
                <a:solidFill>
                  <a:schemeClr val="tx1"/>
                </a:solidFill>
                <a:latin typeface="+mn-ea"/>
              </a:rPr>
              <a:t>、喘鳴が</a:t>
            </a:r>
            <a:r>
              <a:rPr lang="ja-JP" altLang="en-US" dirty="0" smtClean="0">
                <a:solidFill>
                  <a:schemeClr val="tx1"/>
                </a:solidFill>
                <a:latin typeface="+mn-ea"/>
              </a:rPr>
              <a:t>改善</a:t>
            </a:r>
            <a:endParaRPr lang="en-US" altLang="ja-JP" dirty="0" smtClean="0">
              <a:solidFill>
                <a:schemeClr val="tx1"/>
              </a:solidFill>
              <a:latin typeface="+mn-ea"/>
            </a:endParaRPr>
          </a:p>
        </p:txBody>
      </p:sp>
      <p:sp>
        <p:nvSpPr>
          <p:cNvPr id="13" name="コンテンツ プレースホルダー 2"/>
          <p:cNvSpPr txBox="1">
            <a:spLocks/>
          </p:cNvSpPr>
          <p:nvPr/>
        </p:nvSpPr>
        <p:spPr bwMode="auto">
          <a:xfrm>
            <a:off x="8324174" y="1938888"/>
            <a:ext cx="1949816" cy="3988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r" defTabSz="457200" rtl="0" eaLnBrk="0" fontAlgn="base" hangingPunct="0">
              <a:spcBef>
                <a:spcPts val="1000"/>
              </a:spcBef>
              <a:spcAft>
                <a:spcPct val="0"/>
              </a:spcAft>
              <a:buClr>
                <a:srgbClr val="EB3D9F"/>
              </a:buClr>
              <a:buSzPct val="80000"/>
              <a:buFont typeface="Wingdings 3" panose="05040102010807070707" pitchFamily="18" charset="2"/>
              <a:buNone/>
              <a:defRPr kumimoji="1" kern="1200">
                <a:solidFill>
                  <a:schemeClr val="tx1">
                    <a:lumMod val="50000"/>
                    <a:lumOff val="50000"/>
                  </a:schemeClr>
                </a:solidFill>
                <a:latin typeface="+mn-lt"/>
                <a:ea typeface="+mn-ea"/>
                <a:cs typeface="+mn-cs"/>
              </a:defRPr>
            </a:lvl1pPr>
            <a:lvl2pPr marL="457200" indent="0" algn="ctr" defTabSz="457200" rtl="0" eaLnBrk="0" fontAlgn="base" hangingPunct="0">
              <a:spcBef>
                <a:spcPts val="1000"/>
              </a:spcBef>
              <a:spcAft>
                <a:spcPct val="0"/>
              </a:spcAft>
              <a:buClr>
                <a:srgbClr val="EB3D9F"/>
              </a:buClr>
              <a:buSzPct val="80000"/>
              <a:buFont typeface="Wingdings 3" panose="05040102010807070707" pitchFamily="18" charset="2"/>
              <a:buNone/>
              <a:defRPr kumimoji="1" sz="1600" kern="1200">
                <a:solidFill>
                  <a:schemeClr val="tx1">
                    <a:tint val="75000"/>
                  </a:schemeClr>
                </a:solidFill>
                <a:latin typeface="+mn-lt"/>
                <a:ea typeface="+mn-ea"/>
                <a:cs typeface="+mn-cs"/>
              </a:defRPr>
            </a:lvl2pPr>
            <a:lvl3pPr marL="914400" indent="0" algn="ctr" defTabSz="457200" rtl="0" eaLnBrk="0" fontAlgn="base" hangingPunct="0">
              <a:spcBef>
                <a:spcPts val="1000"/>
              </a:spcBef>
              <a:spcAft>
                <a:spcPct val="0"/>
              </a:spcAft>
              <a:buClr>
                <a:srgbClr val="EB3D9F"/>
              </a:buClr>
              <a:buSzPct val="80000"/>
              <a:buFont typeface="Wingdings 3" panose="05040102010807070707" pitchFamily="18" charset="2"/>
              <a:buNone/>
              <a:defRPr kumimoji="1" sz="1400" kern="1200">
                <a:solidFill>
                  <a:schemeClr val="tx1">
                    <a:tint val="75000"/>
                  </a:schemeClr>
                </a:solidFill>
                <a:latin typeface="+mn-lt"/>
                <a:ea typeface="+mn-ea"/>
                <a:cs typeface="+mn-cs"/>
              </a:defRPr>
            </a:lvl3pPr>
            <a:lvl4pPr marL="1371600" indent="0" algn="ctr" defTabSz="457200" rtl="0" eaLnBrk="0" fontAlgn="base" hangingPunct="0">
              <a:spcBef>
                <a:spcPts val="1000"/>
              </a:spcBef>
              <a:spcAft>
                <a:spcPct val="0"/>
              </a:spcAft>
              <a:buClr>
                <a:srgbClr val="EB3D9F"/>
              </a:buClr>
              <a:buSzPct val="80000"/>
              <a:buFont typeface="Wingdings 3" panose="05040102010807070707" pitchFamily="18" charset="2"/>
              <a:buNone/>
              <a:defRPr kumimoji="1" sz="1200" kern="1200">
                <a:solidFill>
                  <a:schemeClr val="tx1">
                    <a:tint val="75000"/>
                  </a:schemeClr>
                </a:solidFill>
                <a:latin typeface="+mn-lt"/>
                <a:ea typeface="+mn-ea"/>
                <a:cs typeface="+mn-cs"/>
              </a:defRPr>
            </a:lvl4pPr>
            <a:lvl5pPr marL="1828800" indent="0" algn="ctr" defTabSz="457200" rtl="0" eaLnBrk="0" fontAlgn="base" hangingPunct="0">
              <a:spcBef>
                <a:spcPts val="1000"/>
              </a:spcBef>
              <a:spcAft>
                <a:spcPct val="0"/>
              </a:spcAft>
              <a:buClr>
                <a:srgbClr val="EB3D9F"/>
              </a:buClr>
              <a:buSzPct val="80000"/>
              <a:buFont typeface="Wingdings 3" panose="05040102010807070707" pitchFamily="18" charset="2"/>
              <a:buNone/>
              <a:defRPr kumimoji="1"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lumMod val="75000"/>
                </a:schemeClr>
              </a:buClr>
              <a:buSzPct val="80000"/>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lumMod val="75000"/>
                </a:schemeClr>
              </a:buClr>
              <a:buSzPct val="80000"/>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lumMod val="75000"/>
                </a:schemeClr>
              </a:buClr>
              <a:buSzPct val="80000"/>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lumMod val="75000"/>
                </a:schemeClr>
              </a:buClr>
              <a:buSzPct val="80000"/>
              <a:buFont typeface="Wingdings 3" charset="2"/>
              <a:buNone/>
              <a:defRPr kumimoji="1" sz="1200" kern="1200">
                <a:solidFill>
                  <a:schemeClr val="tx1">
                    <a:tint val="75000"/>
                  </a:schemeClr>
                </a:solidFill>
                <a:latin typeface="+mn-lt"/>
                <a:ea typeface="+mn-ea"/>
                <a:cs typeface="+mn-cs"/>
              </a:defRPr>
            </a:lvl9pPr>
          </a:lstStyle>
          <a:p>
            <a:pPr algn="ctr" eaLnBrk="1" fontAlgn="auto" hangingPunct="1">
              <a:spcAft>
                <a:spcPts val="0"/>
              </a:spcAft>
              <a:buClr>
                <a:schemeClr val="accent1">
                  <a:lumMod val="75000"/>
                </a:schemeClr>
              </a:buClr>
              <a:defRPr/>
            </a:pPr>
            <a:endParaRPr lang="en-US" altLang="ja-JP" sz="3200" b="1" dirty="0" smtClean="0">
              <a:solidFill>
                <a:schemeClr val="tx1"/>
              </a:solidFill>
              <a:latin typeface="+mn-ea"/>
            </a:endParaRPr>
          </a:p>
          <a:p>
            <a:pPr algn="ctr" eaLnBrk="1" fontAlgn="auto" hangingPunct="1">
              <a:spcAft>
                <a:spcPts val="0"/>
              </a:spcAft>
              <a:buClr>
                <a:schemeClr val="accent1">
                  <a:lumMod val="75000"/>
                </a:schemeClr>
              </a:buClr>
              <a:defRPr/>
            </a:pPr>
            <a:r>
              <a:rPr lang="en-US" altLang="ja-JP" sz="3200" b="1" dirty="0" smtClean="0">
                <a:solidFill>
                  <a:schemeClr val="tx1"/>
                </a:solidFill>
                <a:latin typeface="+mn-ea"/>
              </a:rPr>
              <a:t>1</a:t>
            </a:r>
            <a:r>
              <a:rPr lang="ja-JP" altLang="en-US" sz="3200" b="1" dirty="0" smtClean="0">
                <a:solidFill>
                  <a:schemeClr val="tx1"/>
                </a:solidFill>
                <a:latin typeface="+mn-ea"/>
              </a:rPr>
              <a:t>年</a:t>
            </a:r>
            <a:endParaRPr lang="en-US" altLang="ja-JP" sz="3200" b="1" dirty="0" smtClean="0">
              <a:solidFill>
                <a:schemeClr val="tx1"/>
              </a:solidFill>
              <a:latin typeface="+mn-ea"/>
            </a:endParaRPr>
          </a:p>
          <a:p>
            <a:pPr algn="l" eaLnBrk="1" fontAlgn="auto" hangingPunct="1">
              <a:spcAft>
                <a:spcPts val="0"/>
              </a:spcAft>
              <a:buClr>
                <a:schemeClr val="accent1">
                  <a:lumMod val="75000"/>
                </a:schemeClr>
              </a:buClr>
              <a:defRPr/>
            </a:pPr>
            <a:endParaRPr lang="en-US" altLang="ja-JP" sz="2400" b="1" dirty="0" smtClean="0">
              <a:solidFill>
                <a:schemeClr val="tx1"/>
              </a:solidFill>
              <a:latin typeface="+mn-ea"/>
            </a:endParaRPr>
          </a:p>
          <a:p>
            <a:pPr algn="l" eaLnBrk="1" fontAlgn="auto" hangingPunct="1">
              <a:spcAft>
                <a:spcPts val="0"/>
              </a:spcAft>
              <a:buClr>
                <a:schemeClr val="accent1">
                  <a:lumMod val="75000"/>
                </a:schemeClr>
              </a:buClr>
              <a:defRPr/>
            </a:pPr>
            <a:endParaRPr lang="en-US" altLang="ja-JP" b="1" dirty="0" smtClean="0">
              <a:solidFill>
                <a:schemeClr val="tx1"/>
              </a:solidFill>
              <a:latin typeface="+mn-ea"/>
            </a:endParaRPr>
          </a:p>
          <a:p>
            <a:pPr algn="l" eaLnBrk="1" fontAlgn="auto" hangingPunct="1">
              <a:spcAft>
                <a:spcPts val="0"/>
              </a:spcAft>
              <a:buClr>
                <a:schemeClr val="accent1">
                  <a:lumMod val="75000"/>
                </a:schemeClr>
              </a:buClr>
              <a:defRPr/>
            </a:pPr>
            <a:r>
              <a:rPr lang="ja-JP" altLang="en-US" dirty="0" smtClean="0">
                <a:solidFill>
                  <a:schemeClr val="tx1"/>
                </a:solidFill>
                <a:latin typeface="+mn-ea"/>
              </a:rPr>
              <a:t>慢性閉塞性肺疾患（</a:t>
            </a:r>
            <a:r>
              <a:rPr lang="en-US" altLang="ja-JP" dirty="0" smtClean="0">
                <a:solidFill>
                  <a:schemeClr val="tx1"/>
                </a:solidFill>
                <a:latin typeface="+mn-ea"/>
              </a:rPr>
              <a:t>COPD</a:t>
            </a:r>
            <a:r>
              <a:rPr lang="ja-JP" altLang="en-US" dirty="0" smtClean="0">
                <a:solidFill>
                  <a:schemeClr val="tx1"/>
                </a:solidFill>
                <a:latin typeface="+mn-ea"/>
              </a:rPr>
              <a:t>）の患者さんの肺が改善</a:t>
            </a:r>
            <a:endParaRPr lang="en-US" altLang="ja-JP" dirty="0" smtClean="0">
              <a:solidFill>
                <a:schemeClr val="tx1"/>
              </a:solidFill>
              <a:latin typeface="+mn-ea"/>
            </a:endParaRPr>
          </a:p>
        </p:txBody>
      </p:sp>
      <p:sp>
        <p:nvSpPr>
          <p:cNvPr id="14" name="右矢印 13"/>
          <p:cNvSpPr/>
          <p:nvPr/>
        </p:nvSpPr>
        <p:spPr>
          <a:xfrm>
            <a:off x="10453382" y="3533911"/>
            <a:ext cx="468351" cy="669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4255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ctrTitle"/>
          </p:nvPr>
        </p:nvSpPr>
        <p:spPr>
          <a:xfrm>
            <a:off x="1526522" y="728858"/>
            <a:ext cx="7766936" cy="957440"/>
          </a:xfrm>
        </p:spPr>
        <p:txBody>
          <a:bodyPr/>
          <a:lstStyle/>
          <a:p>
            <a:pPr algn="l" eaLnBrk="1" hangingPunct="1"/>
            <a:r>
              <a:rPr lang="ja-JP" altLang="en-US" sz="3200" b="1" dirty="0" smtClean="0">
                <a:solidFill>
                  <a:schemeClr val="tx1"/>
                </a:solidFill>
              </a:rPr>
              <a:t>禁煙すると短期間で健康上もメリットが得られ、その後もメリットは長期にわたり継続します</a:t>
            </a:r>
          </a:p>
        </p:txBody>
      </p:sp>
      <p:sp>
        <p:nvSpPr>
          <p:cNvPr id="3" name="コンテンツ プレースホルダー 2"/>
          <p:cNvSpPr>
            <a:spLocks noGrp="1"/>
          </p:cNvSpPr>
          <p:nvPr>
            <p:ph type="subTitle" idx="1"/>
          </p:nvPr>
        </p:nvSpPr>
        <p:spPr>
          <a:xfrm>
            <a:off x="614964" y="2062264"/>
            <a:ext cx="1949816" cy="3988339"/>
          </a:xfrm>
        </p:spPr>
        <p:txBody>
          <a:bodyPr rtlCol="0">
            <a:normAutofit/>
          </a:bodyPr>
          <a:lstStyle/>
          <a:p>
            <a:pPr algn="ctr" eaLnBrk="1" fontAlgn="auto" hangingPunct="1">
              <a:spcAft>
                <a:spcPts val="0"/>
              </a:spcAft>
              <a:buClr>
                <a:schemeClr val="accent1">
                  <a:lumMod val="75000"/>
                </a:schemeClr>
              </a:buClr>
              <a:defRPr/>
            </a:pPr>
            <a:endParaRPr lang="en-US" altLang="ja-JP" sz="3200" b="1" dirty="0" smtClean="0">
              <a:solidFill>
                <a:schemeClr val="tx1"/>
              </a:solidFill>
              <a:latin typeface="+mn-ea"/>
            </a:endParaRPr>
          </a:p>
          <a:p>
            <a:pPr algn="ctr" eaLnBrk="1" fontAlgn="auto" hangingPunct="1">
              <a:spcAft>
                <a:spcPts val="0"/>
              </a:spcAft>
              <a:buClr>
                <a:schemeClr val="accent1">
                  <a:lumMod val="75000"/>
                </a:schemeClr>
              </a:buClr>
              <a:defRPr/>
            </a:pPr>
            <a:r>
              <a:rPr lang="en-US" altLang="ja-JP" sz="3200" b="1" dirty="0" smtClean="0">
                <a:solidFill>
                  <a:schemeClr val="tx1"/>
                </a:solidFill>
                <a:latin typeface="+mn-ea"/>
              </a:rPr>
              <a:t>2</a:t>
            </a:r>
            <a:r>
              <a:rPr lang="ja-JP" altLang="en-US" sz="3200" b="1" dirty="0" smtClean="0">
                <a:solidFill>
                  <a:schemeClr val="tx1"/>
                </a:solidFill>
                <a:latin typeface="+mn-ea"/>
              </a:rPr>
              <a:t>～</a:t>
            </a:r>
            <a:r>
              <a:rPr lang="en-US" altLang="ja-JP" sz="3200" b="1" dirty="0" smtClean="0">
                <a:solidFill>
                  <a:schemeClr val="tx1"/>
                </a:solidFill>
                <a:latin typeface="+mn-ea"/>
              </a:rPr>
              <a:t>4</a:t>
            </a:r>
            <a:r>
              <a:rPr lang="ja-JP" altLang="en-US" sz="3200" b="1" dirty="0" smtClean="0">
                <a:solidFill>
                  <a:schemeClr val="tx1"/>
                </a:solidFill>
                <a:latin typeface="+mn-ea"/>
              </a:rPr>
              <a:t>年</a:t>
            </a:r>
            <a:endParaRPr lang="en-US" altLang="ja-JP" sz="2400" b="1" dirty="0">
              <a:solidFill>
                <a:schemeClr val="tx1"/>
              </a:solidFill>
              <a:latin typeface="+mn-ea"/>
            </a:endParaRPr>
          </a:p>
          <a:p>
            <a:pPr algn="l" eaLnBrk="1" fontAlgn="auto" hangingPunct="1">
              <a:spcAft>
                <a:spcPts val="0"/>
              </a:spcAft>
              <a:buClr>
                <a:schemeClr val="accent1">
                  <a:lumMod val="75000"/>
                </a:schemeClr>
              </a:buClr>
              <a:defRPr/>
            </a:pPr>
            <a:endParaRPr lang="en-US" altLang="ja-JP" b="1" dirty="0" smtClean="0">
              <a:solidFill>
                <a:schemeClr val="tx1"/>
              </a:solidFill>
              <a:latin typeface="+mn-ea"/>
            </a:endParaRPr>
          </a:p>
          <a:p>
            <a:pPr algn="l" eaLnBrk="1" fontAlgn="auto" hangingPunct="1">
              <a:spcAft>
                <a:spcPts val="0"/>
              </a:spcAft>
              <a:buClr>
                <a:schemeClr val="accent1">
                  <a:lumMod val="75000"/>
                </a:schemeClr>
              </a:buClr>
              <a:defRPr/>
            </a:pPr>
            <a:endParaRPr lang="en-US" altLang="ja-JP" b="1" dirty="0" smtClean="0">
              <a:solidFill>
                <a:schemeClr val="tx1"/>
              </a:solidFill>
              <a:latin typeface="+mn-ea"/>
            </a:endParaRPr>
          </a:p>
          <a:p>
            <a:pPr algn="l" eaLnBrk="1" fontAlgn="auto" hangingPunct="1">
              <a:spcAft>
                <a:spcPts val="0"/>
              </a:spcAft>
              <a:buClr>
                <a:schemeClr val="accent1">
                  <a:lumMod val="75000"/>
                </a:schemeClr>
              </a:buClr>
              <a:defRPr/>
            </a:pPr>
            <a:r>
              <a:rPr lang="ja-JP" altLang="en-US" dirty="0" smtClean="0">
                <a:solidFill>
                  <a:schemeClr val="tx1"/>
                </a:solidFill>
                <a:latin typeface="+mn-ea"/>
              </a:rPr>
              <a:t>心臓の病気のリスクがタバコを吸い続けている人に比べて、かなり低下</a:t>
            </a:r>
            <a:endParaRPr lang="en-US" altLang="ja-JP" dirty="0" smtClean="0">
              <a:solidFill>
                <a:schemeClr val="tx1"/>
              </a:solidFill>
              <a:latin typeface="+mn-ea"/>
            </a:endParaRPr>
          </a:p>
        </p:txBody>
      </p:sp>
      <p:sp>
        <p:nvSpPr>
          <p:cNvPr id="2" name="角丸四角形 1"/>
          <p:cNvSpPr/>
          <p:nvPr/>
        </p:nvSpPr>
        <p:spPr>
          <a:xfrm>
            <a:off x="614964" y="1686298"/>
            <a:ext cx="1949816" cy="43643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右矢印 3"/>
          <p:cNvSpPr/>
          <p:nvPr/>
        </p:nvSpPr>
        <p:spPr>
          <a:xfrm>
            <a:off x="2609389" y="3434576"/>
            <a:ext cx="468351" cy="669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170243" y="1686298"/>
            <a:ext cx="1949816" cy="43643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5741615" y="1686298"/>
            <a:ext cx="1949816" cy="43643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8366454" y="1686297"/>
            <a:ext cx="1949816" cy="43643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5228336" y="3434575"/>
            <a:ext cx="468351" cy="669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7777730" y="3434575"/>
            <a:ext cx="468351" cy="669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コンテンツ プレースホルダー 2"/>
          <p:cNvSpPr txBox="1">
            <a:spLocks/>
          </p:cNvSpPr>
          <p:nvPr/>
        </p:nvSpPr>
        <p:spPr bwMode="auto">
          <a:xfrm>
            <a:off x="3173482" y="1938889"/>
            <a:ext cx="1949816" cy="3988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r" defTabSz="457200" rtl="0" eaLnBrk="0" fontAlgn="base" hangingPunct="0">
              <a:spcBef>
                <a:spcPts val="1000"/>
              </a:spcBef>
              <a:spcAft>
                <a:spcPct val="0"/>
              </a:spcAft>
              <a:buClr>
                <a:srgbClr val="EB3D9F"/>
              </a:buClr>
              <a:buSzPct val="80000"/>
              <a:buFont typeface="Wingdings 3" panose="05040102010807070707" pitchFamily="18" charset="2"/>
              <a:buNone/>
              <a:defRPr kumimoji="1" kern="1200">
                <a:solidFill>
                  <a:schemeClr val="tx1">
                    <a:lumMod val="50000"/>
                    <a:lumOff val="50000"/>
                  </a:schemeClr>
                </a:solidFill>
                <a:latin typeface="+mn-lt"/>
                <a:ea typeface="+mn-ea"/>
                <a:cs typeface="+mn-cs"/>
              </a:defRPr>
            </a:lvl1pPr>
            <a:lvl2pPr marL="457200" indent="0" algn="ctr" defTabSz="457200" rtl="0" eaLnBrk="0" fontAlgn="base" hangingPunct="0">
              <a:spcBef>
                <a:spcPts val="1000"/>
              </a:spcBef>
              <a:spcAft>
                <a:spcPct val="0"/>
              </a:spcAft>
              <a:buClr>
                <a:srgbClr val="EB3D9F"/>
              </a:buClr>
              <a:buSzPct val="80000"/>
              <a:buFont typeface="Wingdings 3" panose="05040102010807070707" pitchFamily="18" charset="2"/>
              <a:buNone/>
              <a:defRPr kumimoji="1" sz="1600" kern="1200">
                <a:solidFill>
                  <a:schemeClr val="tx1">
                    <a:tint val="75000"/>
                  </a:schemeClr>
                </a:solidFill>
                <a:latin typeface="+mn-lt"/>
                <a:ea typeface="+mn-ea"/>
                <a:cs typeface="+mn-cs"/>
              </a:defRPr>
            </a:lvl2pPr>
            <a:lvl3pPr marL="914400" indent="0" algn="ctr" defTabSz="457200" rtl="0" eaLnBrk="0" fontAlgn="base" hangingPunct="0">
              <a:spcBef>
                <a:spcPts val="1000"/>
              </a:spcBef>
              <a:spcAft>
                <a:spcPct val="0"/>
              </a:spcAft>
              <a:buClr>
                <a:srgbClr val="EB3D9F"/>
              </a:buClr>
              <a:buSzPct val="80000"/>
              <a:buFont typeface="Wingdings 3" panose="05040102010807070707" pitchFamily="18" charset="2"/>
              <a:buNone/>
              <a:defRPr kumimoji="1" sz="1400" kern="1200">
                <a:solidFill>
                  <a:schemeClr val="tx1">
                    <a:tint val="75000"/>
                  </a:schemeClr>
                </a:solidFill>
                <a:latin typeface="+mn-lt"/>
                <a:ea typeface="+mn-ea"/>
                <a:cs typeface="+mn-cs"/>
              </a:defRPr>
            </a:lvl3pPr>
            <a:lvl4pPr marL="1371600" indent="0" algn="ctr" defTabSz="457200" rtl="0" eaLnBrk="0" fontAlgn="base" hangingPunct="0">
              <a:spcBef>
                <a:spcPts val="1000"/>
              </a:spcBef>
              <a:spcAft>
                <a:spcPct val="0"/>
              </a:spcAft>
              <a:buClr>
                <a:srgbClr val="EB3D9F"/>
              </a:buClr>
              <a:buSzPct val="80000"/>
              <a:buFont typeface="Wingdings 3" panose="05040102010807070707" pitchFamily="18" charset="2"/>
              <a:buNone/>
              <a:defRPr kumimoji="1" sz="1200" kern="1200">
                <a:solidFill>
                  <a:schemeClr val="tx1">
                    <a:tint val="75000"/>
                  </a:schemeClr>
                </a:solidFill>
                <a:latin typeface="+mn-lt"/>
                <a:ea typeface="+mn-ea"/>
                <a:cs typeface="+mn-cs"/>
              </a:defRPr>
            </a:lvl4pPr>
            <a:lvl5pPr marL="1828800" indent="0" algn="ctr" defTabSz="457200" rtl="0" eaLnBrk="0" fontAlgn="base" hangingPunct="0">
              <a:spcBef>
                <a:spcPts val="1000"/>
              </a:spcBef>
              <a:spcAft>
                <a:spcPct val="0"/>
              </a:spcAft>
              <a:buClr>
                <a:srgbClr val="EB3D9F"/>
              </a:buClr>
              <a:buSzPct val="80000"/>
              <a:buFont typeface="Wingdings 3" panose="05040102010807070707" pitchFamily="18" charset="2"/>
              <a:buNone/>
              <a:defRPr kumimoji="1"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lumMod val="75000"/>
                </a:schemeClr>
              </a:buClr>
              <a:buSzPct val="80000"/>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lumMod val="75000"/>
                </a:schemeClr>
              </a:buClr>
              <a:buSzPct val="80000"/>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lumMod val="75000"/>
                </a:schemeClr>
              </a:buClr>
              <a:buSzPct val="80000"/>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lumMod val="75000"/>
                </a:schemeClr>
              </a:buClr>
              <a:buSzPct val="80000"/>
              <a:buFont typeface="Wingdings 3" charset="2"/>
              <a:buNone/>
              <a:defRPr kumimoji="1" sz="1200" kern="1200">
                <a:solidFill>
                  <a:schemeClr val="tx1">
                    <a:tint val="75000"/>
                  </a:schemeClr>
                </a:solidFill>
                <a:latin typeface="+mn-lt"/>
                <a:ea typeface="+mn-ea"/>
                <a:cs typeface="+mn-cs"/>
              </a:defRPr>
            </a:lvl9pPr>
          </a:lstStyle>
          <a:p>
            <a:pPr algn="ctr" eaLnBrk="1" fontAlgn="auto" hangingPunct="1">
              <a:spcAft>
                <a:spcPts val="0"/>
              </a:spcAft>
              <a:buClr>
                <a:schemeClr val="accent1">
                  <a:lumMod val="75000"/>
                </a:schemeClr>
              </a:buClr>
              <a:defRPr/>
            </a:pPr>
            <a:endParaRPr lang="en-US" altLang="ja-JP" sz="3200" b="1" dirty="0" smtClean="0">
              <a:solidFill>
                <a:schemeClr val="tx1"/>
              </a:solidFill>
              <a:latin typeface="+mn-ea"/>
            </a:endParaRPr>
          </a:p>
          <a:p>
            <a:pPr algn="ctr" eaLnBrk="1" fontAlgn="auto" hangingPunct="1">
              <a:spcAft>
                <a:spcPts val="0"/>
              </a:spcAft>
              <a:buClr>
                <a:schemeClr val="accent1">
                  <a:lumMod val="75000"/>
                </a:schemeClr>
              </a:buClr>
              <a:defRPr/>
            </a:pPr>
            <a:r>
              <a:rPr lang="en-US" altLang="ja-JP" sz="2800" b="1" dirty="0" smtClean="0">
                <a:solidFill>
                  <a:schemeClr val="tx1"/>
                </a:solidFill>
                <a:latin typeface="+mn-ea"/>
              </a:rPr>
              <a:t>10</a:t>
            </a:r>
            <a:r>
              <a:rPr lang="ja-JP" altLang="en-US" sz="2800" b="1" dirty="0" smtClean="0">
                <a:solidFill>
                  <a:schemeClr val="tx1"/>
                </a:solidFill>
                <a:latin typeface="+mn-ea"/>
              </a:rPr>
              <a:t>～</a:t>
            </a:r>
            <a:r>
              <a:rPr lang="en-US" altLang="ja-JP" sz="2800" b="1" dirty="0" smtClean="0">
                <a:solidFill>
                  <a:schemeClr val="tx1"/>
                </a:solidFill>
                <a:latin typeface="+mn-ea"/>
              </a:rPr>
              <a:t>15</a:t>
            </a:r>
            <a:r>
              <a:rPr lang="ja-JP" altLang="en-US" sz="2800" b="1" dirty="0" smtClean="0">
                <a:solidFill>
                  <a:schemeClr val="tx1"/>
                </a:solidFill>
                <a:latin typeface="+mn-ea"/>
              </a:rPr>
              <a:t>年</a:t>
            </a:r>
            <a:endParaRPr lang="en-US" altLang="ja-JP" sz="2800" b="1" dirty="0" smtClean="0">
              <a:solidFill>
                <a:schemeClr val="tx1"/>
              </a:solidFill>
              <a:latin typeface="+mn-ea"/>
            </a:endParaRPr>
          </a:p>
          <a:p>
            <a:pPr algn="l" eaLnBrk="1" fontAlgn="auto" hangingPunct="1">
              <a:spcAft>
                <a:spcPts val="0"/>
              </a:spcAft>
              <a:buClr>
                <a:schemeClr val="accent1">
                  <a:lumMod val="75000"/>
                </a:schemeClr>
              </a:buClr>
              <a:defRPr/>
            </a:pPr>
            <a:endParaRPr lang="en-US" altLang="ja-JP" sz="2400" b="1" dirty="0">
              <a:solidFill>
                <a:schemeClr val="tx1"/>
              </a:solidFill>
              <a:latin typeface="+mn-ea"/>
            </a:endParaRPr>
          </a:p>
          <a:p>
            <a:pPr algn="l" eaLnBrk="1" fontAlgn="auto" hangingPunct="1">
              <a:spcAft>
                <a:spcPts val="0"/>
              </a:spcAft>
              <a:buClr>
                <a:schemeClr val="accent1">
                  <a:lumMod val="75000"/>
                </a:schemeClr>
              </a:buClr>
              <a:defRPr/>
            </a:pPr>
            <a:endParaRPr lang="en-US" altLang="ja-JP" sz="2400" b="1" dirty="0" smtClean="0">
              <a:solidFill>
                <a:schemeClr val="tx1"/>
              </a:solidFill>
              <a:latin typeface="+mn-ea"/>
            </a:endParaRPr>
          </a:p>
          <a:p>
            <a:pPr algn="l" eaLnBrk="1" fontAlgn="auto" hangingPunct="1">
              <a:spcAft>
                <a:spcPts val="0"/>
              </a:spcAft>
              <a:buClr>
                <a:schemeClr val="accent1">
                  <a:lumMod val="75000"/>
                </a:schemeClr>
              </a:buClr>
              <a:defRPr/>
            </a:pPr>
            <a:r>
              <a:rPr lang="ja-JP" altLang="en-US" dirty="0" smtClean="0">
                <a:solidFill>
                  <a:schemeClr val="tx1"/>
                </a:solidFill>
                <a:latin typeface="+mn-ea"/>
              </a:rPr>
              <a:t>咽頭がんのリスクが、タバコを吸い続けている人より、</a:t>
            </a:r>
            <a:r>
              <a:rPr lang="en-US" altLang="ja-JP" dirty="0" smtClean="0">
                <a:solidFill>
                  <a:schemeClr val="tx1"/>
                </a:solidFill>
                <a:latin typeface="+mn-ea"/>
              </a:rPr>
              <a:t>60%</a:t>
            </a:r>
            <a:r>
              <a:rPr lang="ja-JP" altLang="en-US" dirty="0" smtClean="0">
                <a:solidFill>
                  <a:schemeClr val="tx1"/>
                </a:solidFill>
                <a:latin typeface="+mn-ea"/>
              </a:rPr>
              <a:t>も低下</a:t>
            </a:r>
            <a:endParaRPr lang="en-US" altLang="ja-JP" dirty="0" smtClean="0">
              <a:solidFill>
                <a:schemeClr val="tx1"/>
              </a:solidFill>
              <a:latin typeface="+mn-ea"/>
            </a:endParaRPr>
          </a:p>
        </p:txBody>
      </p:sp>
      <p:sp>
        <p:nvSpPr>
          <p:cNvPr id="12" name="コンテンツ プレースホルダー 2"/>
          <p:cNvSpPr txBox="1">
            <a:spLocks/>
          </p:cNvSpPr>
          <p:nvPr/>
        </p:nvSpPr>
        <p:spPr bwMode="auto">
          <a:xfrm>
            <a:off x="5801725" y="1874279"/>
            <a:ext cx="1949816" cy="3988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r" defTabSz="457200" rtl="0" eaLnBrk="0" fontAlgn="base" hangingPunct="0">
              <a:spcBef>
                <a:spcPts val="1000"/>
              </a:spcBef>
              <a:spcAft>
                <a:spcPct val="0"/>
              </a:spcAft>
              <a:buClr>
                <a:srgbClr val="EB3D9F"/>
              </a:buClr>
              <a:buSzPct val="80000"/>
              <a:buFont typeface="Wingdings 3" panose="05040102010807070707" pitchFamily="18" charset="2"/>
              <a:buNone/>
              <a:defRPr kumimoji="1" kern="1200">
                <a:solidFill>
                  <a:schemeClr val="tx1">
                    <a:lumMod val="50000"/>
                    <a:lumOff val="50000"/>
                  </a:schemeClr>
                </a:solidFill>
                <a:latin typeface="+mn-lt"/>
                <a:ea typeface="+mn-ea"/>
                <a:cs typeface="+mn-cs"/>
              </a:defRPr>
            </a:lvl1pPr>
            <a:lvl2pPr marL="457200" indent="0" algn="ctr" defTabSz="457200" rtl="0" eaLnBrk="0" fontAlgn="base" hangingPunct="0">
              <a:spcBef>
                <a:spcPts val="1000"/>
              </a:spcBef>
              <a:spcAft>
                <a:spcPct val="0"/>
              </a:spcAft>
              <a:buClr>
                <a:srgbClr val="EB3D9F"/>
              </a:buClr>
              <a:buSzPct val="80000"/>
              <a:buFont typeface="Wingdings 3" panose="05040102010807070707" pitchFamily="18" charset="2"/>
              <a:buNone/>
              <a:defRPr kumimoji="1" sz="1600" kern="1200">
                <a:solidFill>
                  <a:schemeClr val="tx1">
                    <a:tint val="75000"/>
                  </a:schemeClr>
                </a:solidFill>
                <a:latin typeface="+mn-lt"/>
                <a:ea typeface="+mn-ea"/>
                <a:cs typeface="+mn-cs"/>
              </a:defRPr>
            </a:lvl2pPr>
            <a:lvl3pPr marL="914400" indent="0" algn="ctr" defTabSz="457200" rtl="0" eaLnBrk="0" fontAlgn="base" hangingPunct="0">
              <a:spcBef>
                <a:spcPts val="1000"/>
              </a:spcBef>
              <a:spcAft>
                <a:spcPct val="0"/>
              </a:spcAft>
              <a:buClr>
                <a:srgbClr val="EB3D9F"/>
              </a:buClr>
              <a:buSzPct val="80000"/>
              <a:buFont typeface="Wingdings 3" panose="05040102010807070707" pitchFamily="18" charset="2"/>
              <a:buNone/>
              <a:defRPr kumimoji="1" sz="1400" kern="1200">
                <a:solidFill>
                  <a:schemeClr val="tx1">
                    <a:tint val="75000"/>
                  </a:schemeClr>
                </a:solidFill>
                <a:latin typeface="+mn-lt"/>
                <a:ea typeface="+mn-ea"/>
                <a:cs typeface="+mn-cs"/>
              </a:defRPr>
            </a:lvl3pPr>
            <a:lvl4pPr marL="1371600" indent="0" algn="ctr" defTabSz="457200" rtl="0" eaLnBrk="0" fontAlgn="base" hangingPunct="0">
              <a:spcBef>
                <a:spcPts val="1000"/>
              </a:spcBef>
              <a:spcAft>
                <a:spcPct val="0"/>
              </a:spcAft>
              <a:buClr>
                <a:srgbClr val="EB3D9F"/>
              </a:buClr>
              <a:buSzPct val="80000"/>
              <a:buFont typeface="Wingdings 3" panose="05040102010807070707" pitchFamily="18" charset="2"/>
              <a:buNone/>
              <a:defRPr kumimoji="1" sz="1200" kern="1200">
                <a:solidFill>
                  <a:schemeClr val="tx1">
                    <a:tint val="75000"/>
                  </a:schemeClr>
                </a:solidFill>
                <a:latin typeface="+mn-lt"/>
                <a:ea typeface="+mn-ea"/>
                <a:cs typeface="+mn-cs"/>
              </a:defRPr>
            </a:lvl4pPr>
            <a:lvl5pPr marL="1828800" indent="0" algn="ctr" defTabSz="457200" rtl="0" eaLnBrk="0" fontAlgn="base" hangingPunct="0">
              <a:spcBef>
                <a:spcPts val="1000"/>
              </a:spcBef>
              <a:spcAft>
                <a:spcPct val="0"/>
              </a:spcAft>
              <a:buClr>
                <a:srgbClr val="EB3D9F"/>
              </a:buClr>
              <a:buSzPct val="80000"/>
              <a:buFont typeface="Wingdings 3" panose="05040102010807070707" pitchFamily="18" charset="2"/>
              <a:buNone/>
              <a:defRPr kumimoji="1"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lumMod val="75000"/>
                </a:schemeClr>
              </a:buClr>
              <a:buSzPct val="80000"/>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lumMod val="75000"/>
                </a:schemeClr>
              </a:buClr>
              <a:buSzPct val="80000"/>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lumMod val="75000"/>
                </a:schemeClr>
              </a:buClr>
              <a:buSzPct val="80000"/>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lumMod val="75000"/>
                </a:schemeClr>
              </a:buClr>
              <a:buSzPct val="80000"/>
              <a:buFont typeface="Wingdings 3" charset="2"/>
              <a:buNone/>
              <a:defRPr kumimoji="1" sz="1200" kern="1200">
                <a:solidFill>
                  <a:schemeClr val="tx1">
                    <a:tint val="75000"/>
                  </a:schemeClr>
                </a:solidFill>
                <a:latin typeface="+mn-lt"/>
                <a:ea typeface="+mn-ea"/>
                <a:cs typeface="+mn-cs"/>
              </a:defRPr>
            </a:lvl9pPr>
          </a:lstStyle>
          <a:p>
            <a:pPr algn="ctr" eaLnBrk="1" fontAlgn="auto" hangingPunct="1">
              <a:spcAft>
                <a:spcPts val="0"/>
              </a:spcAft>
              <a:buClr>
                <a:schemeClr val="accent1">
                  <a:lumMod val="75000"/>
                </a:schemeClr>
              </a:buClr>
              <a:defRPr/>
            </a:pPr>
            <a:endParaRPr lang="en-US" altLang="ja-JP" sz="3200" b="1" dirty="0" smtClean="0">
              <a:solidFill>
                <a:schemeClr val="tx1"/>
              </a:solidFill>
              <a:latin typeface="+mn-ea"/>
            </a:endParaRPr>
          </a:p>
          <a:p>
            <a:pPr algn="ctr" eaLnBrk="1" fontAlgn="auto" hangingPunct="1">
              <a:spcAft>
                <a:spcPts val="0"/>
              </a:spcAft>
              <a:buClr>
                <a:schemeClr val="accent1">
                  <a:lumMod val="75000"/>
                </a:schemeClr>
              </a:buClr>
              <a:defRPr/>
            </a:pPr>
            <a:r>
              <a:rPr lang="en-US" altLang="ja-JP" sz="3200" b="1" dirty="0" smtClean="0">
                <a:solidFill>
                  <a:schemeClr val="tx1"/>
                </a:solidFill>
                <a:latin typeface="+mn-ea"/>
              </a:rPr>
              <a:t>10</a:t>
            </a:r>
            <a:r>
              <a:rPr lang="ja-JP" altLang="en-US" sz="3200" b="1" dirty="0" smtClean="0">
                <a:solidFill>
                  <a:schemeClr val="tx1"/>
                </a:solidFill>
                <a:latin typeface="+mn-ea"/>
              </a:rPr>
              <a:t>～</a:t>
            </a:r>
            <a:r>
              <a:rPr lang="en-US" altLang="ja-JP" sz="3200" b="1" dirty="0" smtClean="0">
                <a:solidFill>
                  <a:schemeClr val="tx1"/>
                </a:solidFill>
                <a:latin typeface="+mn-ea"/>
              </a:rPr>
              <a:t>19</a:t>
            </a:r>
            <a:r>
              <a:rPr lang="ja-JP" altLang="en-US" sz="3200" b="1" dirty="0" smtClean="0">
                <a:solidFill>
                  <a:schemeClr val="tx1"/>
                </a:solidFill>
                <a:latin typeface="+mn-ea"/>
              </a:rPr>
              <a:t>年</a:t>
            </a:r>
            <a:endParaRPr lang="en-US" altLang="ja-JP" sz="3200" b="1" dirty="0" smtClean="0">
              <a:solidFill>
                <a:schemeClr val="tx1"/>
              </a:solidFill>
              <a:latin typeface="+mn-ea"/>
            </a:endParaRPr>
          </a:p>
          <a:p>
            <a:pPr algn="l" eaLnBrk="1" fontAlgn="auto" hangingPunct="1">
              <a:spcAft>
                <a:spcPts val="0"/>
              </a:spcAft>
              <a:buClr>
                <a:schemeClr val="accent1">
                  <a:lumMod val="75000"/>
                </a:schemeClr>
              </a:buClr>
              <a:defRPr/>
            </a:pPr>
            <a:endParaRPr lang="en-US" altLang="ja-JP" sz="2400" b="1" dirty="0" smtClean="0">
              <a:solidFill>
                <a:schemeClr val="tx1"/>
              </a:solidFill>
              <a:latin typeface="+mn-ea"/>
            </a:endParaRPr>
          </a:p>
          <a:p>
            <a:pPr algn="l" eaLnBrk="1" fontAlgn="auto" hangingPunct="1">
              <a:spcAft>
                <a:spcPts val="0"/>
              </a:spcAft>
              <a:buClr>
                <a:schemeClr val="accent1">
                  <a:lumMod val="75000"/>
                </a:schemeClr>
              </a:buClr>
              <a:defRPr/>
            </a:pPr>
            <a:r>
              <a:rPr lang="ja-JP" altLang="en-US" dirty="0" smtClean="0">
                <a:solidFill>
                  <a:schemeClr val="tx1"/>
                </a:solidFill>
                <a:latin typeface="+mn-ea"/>
              </a:rPr>
              <a:t>肺がんのリスクがタバコを吸い続けている人より、</a:t>
            </a:r>
            <a:r>
              <a:rPr lang="en-US" altLang="ja-JP" dirty="0" smtClean="0">
                <a:solidFill>
                  <a:schemeClr val="tx1"/>
                </a:solidFill>
                <a:latin typeface="+mn-ea"/>
              </a:rPr>
              <a:t>70</a:t>
            </a:r>
            <a:r>
              <a:rPr lang="ja-JP" altLang="en-US" dirty="0" smtClean="0">
                <a:solidFill>
                  <a:schemeClr val="tx1"/>
                </a:solidFill>
                <a:latin typeface="+mn-ea"/>
              </a:rPr>
              <a:t>％も低下</a:t>
            </a:r>
            <a:endParaRPr lang="en-US" altLang="ja-JP" dirty="0" smtClean="0">
              <a:solidFill>
                <a:schemeClr val="tx1"/>
              </a:solidFill>
              <a:latin typeface="+mn-ea"/>
            </a:endParaRPr>
          </a:p>
        </p:txBody>
      </p:sp>
      <p:sp>
        <p:nvSpPr>
          <p:cNvPr id="13" name="コンテンツ プレースホルダー 2"/>
          <p:cNvSpPr txBox="1">
            <a:spLocks/>
          </p:cNvSpPr>
          <p:nvPr/>
        </p:nvSpPr>
        <p:spPr bwMode="auto">
          <a:xfrm>
            <a:off x="8324174" y="1938888"/>
            <a:ext cx="1949816" cy="3988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r" defTabSz="457200" rtl="0" eaLnBrk="0" fontAlgn="base" hangingPunct="0">
              <a:spcBef>
                <a:spcPts val="1000"/>
              </a:spcBef>
              <a:spcAft>
                <a:spcPct val="0"/>
              </a:spcAft>
              <a:buClr>
                <a:srgbClr val="EB3D9F"/>
              </a:buClr>
              <a:buSzPct val="80000"/>
              <a:buFont typeface="Wingdings 3" panose="05040102010807070707" pitchFamily="18" charset="2"/>
              <a:buNone/>
              <a:defRPr kumimoji="1" kern="1200">
                <a:solidFill>
                  <a:schemeClr val="tx1">
                    <a:lumMod val="50000"/>
                    <a:lumOff val="50000"/>
                  </a:schemeClr>
                </a:solidFill>
                <a:latin typeface="+mn-lt"/>
                <a:ea typeface="+mn-ea"/>
                <a:cs typeface="+mn-cs"/>
              </a:defRPr>
            </a:lvl1pPr>
            <a:lvl2pPr marL="457200" indent="0" algn="ctr" defTabSz="457200" rtl="0" eaLnBrk="0" fontAlgn="base" hangingPunct="0">
              <a:spcBef>
                <a:spcPts val="1000"/>
              </a:spcBef>
              <a:spcAft>
                <a:spcPct val="0"/>
              </a:spcAft>
              <a:buClr>
                <a:srgbClr val="EB3D9F"/>
              </a:buClr>
              <a:buSzPct val="80000"/>
              <a:buFont typeface="Wingdings 3" panose="05040102010807070707" pitchFamily="18" charset="2"/>
              <a:buNone/>
              <a:defRPr kumimoji="1" sz="1600" kern="1200">
                <a:solidFill>
                  <a:schemeClr val="tx1">
                    <a:tint val="75000"/>
                  </a:schemeClr>
                </a:solidFill>
                <a:latin typeface="+mn-lt"/>
                <a:ea typeface="+mn-ea"/>
                <a:cs typeface="+mn-cs"/>
              </a:defRPr>
            </a:lvl2pPr>
            <a:lvl3pPr marL="914400" indent="0" algn="ctr" defTabSz="457200" rtl="0" eaLnBrk="0" fontAlgn="base" hangingPunct="0">
              <a:spcBef>
                <a:spcPts val="1000"/>
              </a:spcBef>
              <a:spcAft>
                <a:spcPct val="0"/>
              </a:spcAft>
              <a:buClr>
                <a:srgbClr val="EB3D9F"/>
              </a:buClr>
              <a:buSzPct val="80000"/>
              <a:buFont typeface="Wingdings 3" panose="05040102010807070707" pitchFamily="18" charset="2"/>
              <a:buNone/>
              <a:defRPr kumimoji="1" sz="1400" kern="1200">
                <a:solidFill>
                  <a:schemeClr val="tx1">
                    <a:tint val="75000"/>
                  </a:schemeClr>
                </a:solidFill>
                <a:latin typeface="+mn-lt"/>
                <a:ea typeface="+mn-ea"/>
                <a:cs typeface="+mn-cs"/>
              </a:defRPr>
            </a:lvl3pPr>
            <a:lvl4pPr marL="1371600" indent="0" algn="ctr" defTabSz="457200" rtl="0" eaLnBrk="0" fontAlgn="base" hangingPunct="0">
              <a:spcBef>
                <a:spcPts val="1000"/>
              </a:spcBef>
              <a:spcAft>
                <a:spcPct val="0"/>
              </a:spcAft>
              <a:buClr>
                <a:srgbClr val="EB3D9F"/>
              </a:buClr>
              <a:buSzPct val="80000"/>
              <a:buFont typeface="Wingdings 3" panose="05040102010807070707" pitchFamily="18" charset="2"/>
              <a:buNone/>
              <a:defRPr kumimoji="1" sz="1200" kern="1200">
                <a:solidFill>
                  <a:schemeClr val="tx1">
                    <a:tint val="75000"/>
                  </a:schemeClr>
                </a:solidFill>
                <a:latin typeface="+mn-lt"/>
                <a:ea typeface="+mn-ea"/>
                <a:cs typeface="+mn-cs"/>
              </a:defRPr>
            </a:lvl4pPr>
            <a:lvl5pPr marL="1828800" indent="0" algn="ctr" defTabSz="457200" rtl="0" eaLnBrk="0" fontAlgn="base" hangingPunct="0">
              <a:spcBef>
                <a:spcPts val="1000"/>
              </a:spcBef>
              <a:spcAft>
                <a:spcPct val="0"/>
              </a:spcAft>
              <a:buClr>
                <a:srgbClr val="EB3D9F"/>
              </a:buClr>
              <a:buSzPct val="80000"/>
              <a:buFont typeface="Wingdings 3" panose="05040102010807070707" pitchFamily="18" charset="2"/>
              <a:buNone/>
              <a:defRPr kumimoji="1"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lumMod val="75000"/>
                </a:schemeClr>
              </a:buClr>
              <a:buSzPct val="80000"/>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lumMod val="75000"/>
                </a:schemeClr>
              </a:buClr>
              <a:buSzPct val="80000"/>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lumMod val="75000"/>
                </a:schemeClr>
              </a:buClr>
              <a:buSzPct val="80000"/>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lumMod val="75000"/>
                </a:schemeClr>
              </a:buClr>
              <a:buSzPct val="80000"/>
              <a:buFont typeface="Wingdings 3" charset="2"/>
              <a:buNone/>
              <a:defRPr kumimoji="1" sz="1200" kern="1200">
                <a:solidFill>
                  <a:schemeClr val="tx1">
                    <a:tint val="75000"/>
                  </a:schemeClr>
                </a:solidFill>
                <a:latin typeface="+mn-lt"/>
                <a:ea typeface="+mn-ea"/>
                <a:cs typeface="+mn-cs"/>
              </a:defRPr>
            </a:lvl9pPr>
          </a:lstStyle>
          <a:p>
            <a:pPr algn="ctr" eaLnBrk="1" fontAlgn="auto" hangingPunct="1">
              <a:spcAft>
                <a:spcPts val="0"/>
              </a:spcAft>
              <a:buClr>
                <a:schemeClr val="accent1">
                  <a:lumMod val="75000"/>
                </a:schemeClr>
              </a:buClr>
              <a:defRPr/>
            </a:pPr>
            <a:endParaRPr lang="en-US" altLang="ja-JP" sz="3200" b="1" dirty="0" smtClean="0">
              <a:solidFill>
                <a:schemeClr val="tx1"/>
              </a:solidFill>
              <a:latin typeface="+mn-ea"/>
            </a:endParaRPr>
          </a:p>
          <a:p>
            <a:pPr algn="ctr" eaLnBrk="1" fontAlgn="auto" hangingPunct="1">
              <a:spcAft>
                <a:spcPts val="0"/>
              </a:spcAft>
              <a:buClr>
                <a:schemeClr val="accent1">
                  <a:lumMod val="75000"/>
                </a:schemeClr>
              </a:buClr>
              <a:defRPr/>
            </a:pPr>
            <a:r>
              <a:rPr lang="en-US" altLang="ja-JP" sz="3200" b="1" dirty="0" smtClean="0">
                <a:solidFill>
                  <a:schemeClr val="tx1"/>
                </a:solidFill>
                <a:latin typeface="+mn-ea"/>
              </a:rPr>
              <a:t>20</a:t>
            </a:r>
            <a:r>
              <a:rPr lang="ja-JP" altLang="en-US" sz="3200" b="1" dirty="0" smtClean="0">
                <a:solidFill>
                  <a:schemeClr val="tx1"/>
                </a:solidFill>
                <a:latin typeface="+mn-ea"/>
              </a:rPr>
              <a:t>年</a:t>
            </a:r>
            <a:endParaRPr lang="en-US" altLang="ja-JP" sz="3200" b="1" dirty="0" smtClean="0">
              <a:solidFill>
                <a:schemeClr val="tx1"/>
              </a:solidFill>
              <a:latin typeface="+mn-ea"/>
            </a:endParaRPr>
          </a:p>
          <a:p>
            <a:pPr algn="l" eaLnBrk="1" fontAlgn="auto" hangingPunct="1">
              <a:spcAft>
                <a:spcPts val="0"/>
              </a:spcAft>
              <a:buClr>
                <a:schemeClr val="accent1">
                  <a:lumMod val="75000"/>
                </a:schemeClr>
              </a:buClr>
              <a:defRPr/>
            </a:pPr>
            <a:endParaRPr lang="en-US" altLang="ja-JP" sz="2400" b="1" dirty="0" smtClean="0">
              <a:solidFill>
                <a:schemeClr val="tx1"/>
              </a:solidFill>
              <a:latin typeface="+mn-ea"/>
            </a:endParaRPr>
          </a:p>
          <a:p>
            <a:pPr algn="l" eaLnBrk="1" fontAlgn="auto" hangingPunct="1">
              <a:spcAft>
                <a:spcPts val="0"/>
              </a:spcAft>
              <a:buClr>
                <a:schemeClr val="accent1">
                  <a:lumMod val="75000"/>
                </a:schemeClr>
              </a:buClr>
              <a:defRPr/>
            </a:pPr>
            <a:endParaRPr lang="en-US" altLang="ja-JP" b="1" dirty="0" smtClean="0">
              <a:solidFill>
                <a:schemeClr val="tx1"/>
              </a:solidFill>
              <a:latin typeface="+mn-ea"/>
            </a:endParaRPr>
          </a:p>
          <a:p>
            <a:pPr algn="l" eaLnBrk="1" fontAlgn="auto" hangingPunct="1">
              <a:spcAft>
                <a:spcPts val="0"/>
              </a:spcAft>
              <a:buClr>
                <a:schemeClr val="accent1">
                  <a:lumMod val="75000"/>
                </a:schemeClr>
              </a:buClr>
              <a:defRPr/>
            </a:pPr>
            <a:r>
              <a:rPr lang="ja-JP" altLang="en-US" dirty="0" smtClean="0">
                <a:solidFill>
                  <a:schemeClr val="tx1"/>
                </a:solidFill>
                <a:latin typeface="+mn-ea"/>
              </a:rPr>
              <a:t>口腔がんのリスクがタバコを吸わない人と同じに</a:t>
            </a:r>
            <a:endParaRPr lang="en-US" altLang="ja-JP" dirty="0" smtClean="0">
              <a:solidFill>
                <a:schemeClr val="tx1"/>
              </a:solidFill>
              <a:latin typeface="+mn-ea"/>
            </a:endParaRPr>
          </a:p>
        </p:txBody>
      </p:sp>
      <p:sp>
        <p:nvSpPr>
          <p:cNvPr id="14" name="右矢印 13"/>
          <p:cNvSpPr/>
          <p:nvPr/>
        </p:nvSpPr>
        <p:spPr>
          <a:xfrm>
            <a:off x="10453382" y="3533911"/>
            <a:ext cx="468351" cy="669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04663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1474904" y="153208"/>
            <a:ext cx="5712280" cy="720080"/>
          </a:xfrm>
        </p:spPr>
        <p:txBody>
          <a:bodyPr>
            <a:normAutofit/>
          </a:bodyPr>
          <a:lstStyle/>
          <a:p>
            <a:r>
              <a:rPr lang="ja-JP" altLang="en-US" sz="3200" b="1" dirty="0">
                <a:solidFill>
                  <a:schemeClr val="tx1"/>
                </a:solidFill>
                <a:latin typeface="ＭＳ ゴシック" pitchFamily="49" charset="-128"/>
                <a:ea typeface="ＭＳ ゴシック" pitchFamily="49" charset="-128"/>
              </a:rPr>
              <a:t>喫煙の健康への影響の大きさ</a:t>
            </a:r>
          </a:p>
        </p:txBody>
      </p:sp>
      <p:sp>
        <p:nvSpPr>
          <p:cNvPr id="6" name="Rectangle 7"/>
          <p:cNvSpPr>
            <a:spLocks noChangeArrowheads="1"/>
          </p:cNvSpPr>
          <p:nvPr/>
        </p:nvSpPr>
        <p:spPr bwMode="auto">
          <a:xfrm>
            <a:off x="1746920" y="5888697"/>
            <a:ext cx="69557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200" dirty="0">
                <a:latin typeface="ＭＳ ゴシック" pitchFamily="49" charset="-128"/>
                <a:ea typeface="ＭＳ ゴシック" pitchFamily="49" charset="-128"/>
              </a:rPr>
              <a:t>喫煙と健康問題に関する検討会編</a:t>
            </a:r>
            <a:r>
              <a:rPr lang="en-US" altLang="ja-JP" sz="1200" dirty="0">
                <a:latin typeface="ＭＳ ゴシック" pitchFamily="49" charset="-128"/>
                <a:ea typeface="ＭＳ ゴシック" pitchFamily="49" charset="-128"/>
              </a:rPr>
              <a:t>. </a:t>
            </a:r>
            <a:r>
              <a:rPr lang="ja-JP" altLang="en-US" sz="1200" dirty="0">
                <a:latin typeface="ＭＳ ゴシック" pitchFamily="49" charset="-128"/>
                <a:ea typeface="ＭＳ ゴシック" pitchFamily="49" charset="-128"/>
              </a:rPr>
              <a:t>たばこによる健康影響の大きさ</a:t>
            </a:r>
            <a:r>
              <a:rPr lang="en-US" altLang="ja-JP" sz="1200" dirty="0">
                <a:latin typeface="ＭＳ ゴシック" pitchFamily="49" charset="-128"/>
                <a:ea typeface="ＭＳ ゴシック" pitchFamily="49" charset="-128"/>
              </a:rPr>
              <a:t>: </a:t>
            </a:r>
            <a:r>
              <a:rPr lang="ja-JP" altLang="en-US" sz="1200" dirty="0">
                <a:latin typeface="ＭＳ ゴシック" pitchFamily="49" charset="-128"/>
                <a:ea typeface="ＭＳ ゴシック" pitchFamily="49" charset="-128"/>
              </a:rPr>
              <a:t>新版喫煙と健康</a:t>
            </a:r>
            <a:r>
              <a:rPr lang="en-US" altLang="ja-JP" sz="1200" dirty="0">
                <a:latin typeface="ＭＳ ゴシック" pitchFamily="49" charset="-128"/>
                <a:ea typeface="ＭＳ ゴシック" pitchFamily="49" charset="-128"/>
              </a:rPr>
              <a:t>. 79, 2002.</a:t>
            </a:r>
          </a:p>
          <a:p>
            <a:r>
              <a:rPr lang="ja-JP" altLang="en-US" sz="1200" dirty="0">
                <a:latin typeface="ＭＳ ゴシック" pitchFamily="49" charset="-128"/>
                <a:ea typeface="ＭＳ ゴシック" pitchFamily="49" charset="-128"/>
              </a:rPr>
              <a:t>日本内科学会旧認定内科専門医会タバコ対策推進委員会制作／喫煙と健康に関するスライド集より</a:t>
            </a:r>
          </a:p>
        </p:txBody>
      </p:sp>
      <p:sp>
        <p:nvSpPr>
          <p:cNvPr id="7" name="Text Box 8"/>
          <p:cNvSpPr txBox="1">
            <a:spLocks noChangeArrowheads="1"/>
          </p:cNvSpPr>
          <p:nvPr/>
        </p:nvSpPr>
        <p:spPr bwMode="auto">
          <a:xfrm>
            <a:off x="9905555" y="5311775"/>
            <a:ext cx="6976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dirty="0">
                <a:latin typeface="ＭＳ ゴシック" pitchFamily="49" charset="-128"/>
                <a:ea typeface="ＭＳ ゴシック" pitchFamily="49" charset="-128"/>
              </a:rPr>
              <a:t>(</a:t>
            </a:r>
            <a:r>
              <a:rPr lang="ja-JP" altLang="en-US" sz="2000" dirty="0">
                <a:latin typeface="ＭＳ ゴシック" pitchFamily="49" charset="-128"/>
                <a:ea typeface="ＭＳ ゴシック" pitchFamily="49" charset="-128"/>
              </a:rPr>
              <a:t>％</a:t>
            </a:r>
            <a:r>
              <a:rPr lang="en-US" altLang="ja-JP" sz="2000" dirty="0">
                <a:latin typeface="ＭＳ ゴシック" pitchFamily="49" charset="-128"/>
                <a:ea typeface="ＭＳ ゴシック" pitchFamily="49" charset="-128"/>
              </a:rPr>
              <a:t>)</a:t>
            </a:r>
          </a:p>
        </p:txBody>
      </p:sp>
      <p:grpSp>
        <p:nvGrpSpPr>
          <p:cNvPr id="2" name="グループ化 1"/>
          <p:cNvGrpSpPr/>
          <p:nvPr/>
        </p:nvGrpSpPr>
        <p:grpSpPr>
          <a:xfrm>
            <a:off x="533083" y="714185"/>
            <a:ext cx="8770491" cy="5245100"/>
            <a:chOff x="1630363" y="823913"/>
            <a:chExt cx="8770491" cy="5245100"/>
          </a:xfrm>
        </p:grpSpPr>
        <p:graphicFrame>
          <p:nvGraphicFramePr>
            <p:cNvPr id="4" name="Object 5"/>
            <p:cNvGraphicFramePr>
              <a:graphicFrameLocks noChangeAspect="1"/>
            </p:cNvGraphicFramePr>
            <p:nvPr>
              <p:extLst>
                <p:ext uri="{D42A27DB-BD31-4B8C-83A1-F6EECF244321}">
                  <p14:modId xmlns:p14="http://schemas.microsoft.com/office/powerpoint/2010/main" val="1266330324"/>
                </p:ext>
              </p:extLst>
            </p:nvPr>
          </p:nvGraphicFramePr>
          <p:xfrm>
            <a:off x="1630363" y="1179514"/>
            <a:ext cx="8572500" cy="4714875"/>
          </p:xfrm>
          <a:graphic>
            <a:graphicData uri="http://schemas.openxmlformats.org/presentationml/2006/ole">
              <mc:AlternateContent xmlns:mc="http://schemas.openxmlformats.org/markup-compatibility/2006">
                <mc:Choice xmlns:v="urn:schemas-microsoft-com:vml" Requires="v">
                  <p:oleObj spid="_x0000_s105564" name="グラフ" r:id="rId4" imgW="8239318" imgH="4533704" progId="MSGraph.Chart.8">
                    <p:embed followColorScheme="full"/>
                  </p:oleObj>
                </mc:Choice>
                <mc:Fallback>
                  <p:oleObj name="グラフ" r:id="rId4" imgW="8239318" imgH="4533704" progId="MSGraph.Chart.8">
                    <p:embed followColorScheme="full"/>
                    <p:pic>
                      <p:nvPicPr>
                        <p:cNvPr id="0" name=""/>
                        <p:cNvPicPr>
                          <a:picLocks noChangeAspect="1" noChangeArrowheads="1"/>
                        </p:cNvPicPr>
                        <p:nvPr/>
                      </p:nvPicPr>
                      <p:blipFill>
                        <a:blip r:embed="rId5"/>
                        <a:srcRect/>
                        <a:stretch>
                          <a:fillRect/>
                        </a:stretch>
                      </p:blipFill>
                      <p:spPr bwMode="auto">
                        <a:xfrm>
                          <a:off x="1630363" y="1179514"/>
                          <a:ext cx="8572500"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6"/>
            <p:cNvSpPr>
              <a:spLocks noChangeArrowheads="1"/>
            </p:cNvSpPr>
            <p:nvPr/>
          </p:nvSpPr>
          <p:spPr bwMode="auto">
            <a:xfrm>
              <a:off x="8186292" y="823913"/>
              <a:ext cx="145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a:latin typeface="ＭＳ ゴシック" pitchFamily="49" charset="-128"/>
                  <a:ea typeface="ＭＳ ゴシック" pitchFamily="49" charset="-128"/>
                </a:rPr>
                <a:t>（先進国）</a:t>
              </a:r>
            </a:p>
          </p:txBody>
        </p:sp>
        <p:sp>
          <p:nvSpPr>
            <p:cNvPr id="8" name="Rectangle 9"/>
            <p:cNvSpPr>
              <a:spLocks noChangeArrowheads="1"/>
            </p:cNvSpPr>
            <p:nvPr/>
          </p:nvSpPr>
          <p:spPr bwMode="auto">
            <a:xfrm>
              <a:off x="4914454" y="5672138"/>
              <a:ext cx="548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ja-JP" altLang="en-US" sz="2000">
                  <a:latin typeface="ＭＳ ゴシック" pitchFamily="49" charset="-128"/>
                  <a:ea typeface="ＭＳ ゴシック" pitchFamily="49" charset="-128"/>
                </a:rPr>
                <a:t>障害調整生存年数（</a:t>
              </a:r>
              <a:r>
                <a:rPr lang="en-US" altLang="ja-JP" sz="2000">
                  <a:latin typeface="ＭＳ ゴシック" pitchFamily="49" charset="-128"/>
                  <a:ea typeface="ＭＳ ゴシック" pitchFamily="49" charset="-128"/>
                </a:rPr>
                <a:t>DALY</a:t>
              </a:r>
              <a:r>
                <a:rPr lang="ja-JP" altLang="en-US" sz="2000">
                  <a:latin typeface="ＭＳ ゴシック" pitchFamily="49" charset="-128"/>
                  <a:ea typeface="ＭＳ ゴシック" pitchFamily="49" charset="-128"/>
                </a:rPr>
                <a:t>）に占める割合 </a:t>
              </a:r>
            </a:p>
          </p:txBody>
        </p:sp>
      </p:grpSp>
      <p:sp>
        <p:nvSpPr>
          <p:cNvPr id="9" name="テキスト ボックス 8"/>
          <p:cNvSpPr txBox="1"/>
          <p:nvPr/>
        </p:nvSpPr>
        <p:spPr>
          <a:xfrm>
            <a:off x="7690213" y="176629"/>
            <a:ext cx="4339650" cy="646331"/>
          </a:xfrm>
          <a:prstGeom prst="rect">
            <a:avLst/>
          </a:prstGeom>
          <a:noFill/>
        </p:spPr>
        <p:txBody>
          <a:bodyPr wrap="none" rtlCol="0">
            <a:spAutoFit/>
          </a:bodyPr>
          <a:lstStyle/>
          <a:p>
            <a:r>
              <a:rPr lang="ja-JP" altLang="en-US" b="1" dirty="0">
                <a:solidFill>
                  <a:srgbClr val="002060"/>
                </a:solidFill>
                <a:latin typeface="ＭＳ Ｐゴシック" charset="0"/>
              </a:rPr>
              <a:t>横浜市立大学附属市民総合医療センター</a:t>
            </a:r>
            <a:endParaRPr lang="ja-JP" altLang="ja-JP" b="1" dirty="0">
              <a:solidFill>
                <a:srgbClr val="002060"/>
              </a:solidFill>
              <a:latin typeface="ＭＳ Ｐゴシック" charset="0"/>
            </a:endParaRPr>
          </a:p>
          <a:p>
            <a:r>
              <a:rPr lang="ja-JP" altLang="en-US" b="1" dirty="0">
                <a:solidFill>
                  <a:srgbClr val="002060"/>
                </a:solidFill>
                <a:latin typeface="ＭＳ Ｐゴシック" charset="0"/>
              </a:rPr>
              <a:t>心臓血管</a:t>
            </a:r>
            <a:r>
              <a:rPr lang="ja-JP" altLang="en-US" b="1" dirty="0" smtClean="0">
                <a:solidFill>
                  <a:srgbClr val="002060"/>
                </a:solidFill>
                <a:latin typeface="ＭＳ Ｐゴシック" charset="0"/>
              </a:rPr>
              <a:t>センター海老名</a:t>
            </a:r>
            <a:r>
              <a:rPr lang="ja-JP" altLang="en-US" b="1" dirty="0">
                <a:solidFill>
                  <a:srgbClr val="002060"/>
                </a:solidFill>
                <a:latin typeface="ＭＳ Ｐゴシック" charset="0"/>
              </a:rPr>
              <a:t>　</a:t>
            </a:r>
            <a:r>
              <a:rPr lang="ja-JP" altLang="en-US" b="1" dirty="0" smtClean="0">
                <a:solidFill>
                  <a:srgbClr val="002060"/>
                </a:solidFill>
                <a:latin typeface="ＭＳ Ｐゴシック" charset="0"/>
              </a:rPr>
              <a:t>俊明先生提供</a:t>
            </a:r>
            <a:endParaRPr lang="ja-JP" altLang="en-US" b="1" dirty="0">
              <a:solidFill>
                <a:srgbClr val="002060"/>
              </a:solidFill>
              <a:latin typeface="ＭＳ Ｐゴシック" charset="0"/>
            </a:endParaRPr>
          </a:p>
        </p:txBody>
      </p:sp>
    </p:spTree>
    <p:extLst>
      <p:ext uri="{BB962C8B-B14F-4D97-AF65-F5344CB8AC3E}">
        <p14:creationId xmlns:p14="http://schemas.microsoft.com/office/powerpoint/2010/main" val="2842497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896112" y="206268"/>
            <a:ext cx="8551777" cy="540148"/>
          </a:xfrm>
          <a:prstGeom prst="rect">
            <a:avLst/>
          </a:prstGeom>
          <a:noFill/>
          <a:ln w="9525">
            <a:noFill/>
            <a:miter lim="800000"/>
            <a:headEnd/>
            <a:tailEnd/>
          </a:ln>
        </p:spPr>
        <p:txBody>
          <a:bodyPr wrap="square" lIns="0" tIns="0" rIns="0" bIns="0">
            <a:spAutoFit/>
          </a:bodyPr>
          <a:lstStyle/>
          <a:p>
            <a:pPr algn="ct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3600" b="1" dirty="0" err="1"/>
              <a:t>喫煙により寿命が</a:t>
            </a:r>
            <a:r>
              <a:rPr lang="ja-JP" altLang="en-US" sz="3600" b="1" dirty="0"/>
              <a:t>約</a:t>
            </a:r>
            <a:r>
              <a:rPr lang="en-GB" sz="3600" b="1" dirty="0"/>
              <a:t>10</a:t>
            </a:r>
            <a:r>
              <a:rPr lang="ja-JP" altLang="en-US" sz="3600" b="1" dirty="0"/>
              <a:t>年短くなる</a:t>
            </a:r>
            <a:endParaRPr lang="en-GB" sz="3600" b="1" dirty="0"/>
          </a:p>
        </p:txBody>
      </p:sp>
      <p:pic>
        <p:nvPicPr>
          <p:cNvPr id="5122" name="Picture 2"/>
          <p:cNvPicPr>
            <a:picLocks noChangeAspect="1" noChangeArrowheads="1"/>
          </p:cNvPicPr>
          <p:nvPr/>
        </p:nvPicPr>
        <p:blipFill>
          <a:blip r:embed="rId3" cstate="print"/>
          <a:srcRect/>
          <a:stretch>
            <a:fillRect/>
          </a:stretch>
        </p:blipFill>
        <p:spPr bwMode="auto">
          <a:xfrm>
            <a:off x="8066424" y="6381332"/>
            <a:ext cx="2566080" cy="432045"/>
          </a:xfrm>
          <a:prstGeom prst="rect">
            <a:avLst/>
          </a:prstGeom>
          <a:noFill/>
        </p:spPr>
      </p:pic>
      <p:sp>
        <p:nvSpPr>
          <p:cNvPr id="5124" name="Text Box 4"/>
          <p:cNvSpPr txBox="1">
            <a:spLocks noChangeArrowheads="1"/>
          </p:cNvSpPr>
          <p:nvPr/>
        </p:nvSpPr>
        <p:spPr bwMode="auto">
          <a:xfrm>
            <a:off x="7149146" y="5000543"/>
            <a:ext cx="5042854" cy="268663"/>
          </a:xfrm>
          <a:prstGeom prst="rect">
            <a:avLst/>
          </a:prstGeom>
          <a:noFill/>
          <a:ln w="9525">
            <a:noFill/>
            <a:miter lim="800000"/>
            <a:headEnd/>
            <a:tailEnd/>
          </a:ln>
        </p:spPr>
        <p:txBody>
          <a:bodyPr wrap="square" lIns="0" tIns="0" rIns="0" bIns="0">
            <a:spAutoFit/>
          </a:bodyPr>
          <a:lstStyle/>
          <a:p>
            <a:pPr>
              <a:lnSpc>
                <a:spcPct val="97000"/>
              </a:lnSpc>
              <a:buClr>
                <a:srgbClr val="FFFFFF"/>
              </a:buClr>
              <a:buSzPct val="45000"/>
              <a:tabLst>
                <a:tab pos="656650" algn="l"/>
                <a:tab pos="1313299" algn="l"/>
                <a:tab pos="1969949" algn="l"/>
                <a:tab pos="2626599" algn="l"/>
                <a:tab pos="3283248" algn="l"/>
              </a:tabLst>
            </a:pPr>
            <a:r>
              <a:rPr lang="en-GB" b="1" dirty="0" err="1"/>
              <a:t>Jha</a:t>
            </a:r>
            <a:r>
              <a:rPr lang="en-GB" b="1" dirty="0"/>
              <a:t> P, </a:t>
            </a:r>
            <a:r>
              <a:rPr lang="en-GB" b="1" dirty="0" err="1"/>
              <a:t>Peto</a:t>
            </a:r>
            <a:r>
              <a:rPr lang="en-GB" b="1" dirty="0"/>
              <a:t> R. N </a:t>
            </a:r>
            <a:r>
              <a:rPr lang="en-GB" b="1" dirty="0" err="1"/>
              <a:t>Engl</a:t>
            </a:r>
            <a:r>
              <a:rPr lang="en-GB" b="1" dirty="0"/>
              <a:t> J Med 2014;370:60-68</a:t>
            </a:r>
          </a:p>
        </p:txBody>
      </p:sp>
      <p:sp>
        <p:nvSpPr>
          <p:cNvPr id="4" name="テキスト ボックス 3"/>
          <p:cNvSpPr txBox="1"/>
          <p:nvPr/>
        </p:nvSpPr>
        <p:spPr>
          <a:xfrm>
            <a:off x="4486900" y="1412777"/>
            <a:ext cx="1249060" cy="276999"/>
          </a:xfrm>
          <a:prstGeom prst="rect">
            <a:avLst/>
          </a:prstGeom>
          <a:noFill/>
        </p:spPr>
        <p:txBody>
          <a:bodyPr wrap="none" rtlCol="0">
            <a:spAutoFit/>
          </a:bodyPr>
          <a:lstStyle/>
          <a:p>
            <a:r>
              <a:rPr kumimoji="1" lang="en-US" altLang="ja-JP" sz="1200" dirty="0">
                <a:solidFill>
                  <a:srgbClr val="FA1518"/>
                </a:solidFill>
              </a:rPr>
              <a:t>Current smoker</a:t>
            </a:r>
            <a:endParaRPr kumimoji="1" lang="ja-JP" altLang="en-US" sz="1200" dirty="0">
              <a:solidFill>
                <a:srgbClr val="FA1518"/>
              </a:solidFill>
            </a:endParaRPr>
          </a:p>
        </p:txBody>
      </p:sp>
      <p:sp>
        <p:nvSpPr>
          <p:cNvPr id="14" name="テキスト ボックス 13"/>
          <p:cNvSpPr txBox="1"/>
          <p:nvPr/>
        </p:nvSpPr>
        <p:spPr>
          <a:xfrm>
            <a:off x="409593" y="653833"/>
            <a:ext cx="1176749" cy="276999"/>
          </a:xfrm>
          <a:prstGeom prst="rect">
            <a:avLst/>
          </a:prstGeom>
          <a:noFill/>
        </p:spPr>
        <p:txBody>
          <a:bodyPr wrap="none" rtlCol="0">
            <a:spAutoFit/>
          </a:bodyPr>
          <a:lstStyle/>
          <a:p>
            <a:r>
              <a:rPr kumimoji="1" lang="en-US" altLang="ja-JP" sz="1200" dirty="0">
                <a:solidFill>
                  <a:srgbClr val="FA1518"/>
                </a:solidFill>
              </a:rPr>
              <a:t>Never smoked</a:t>
            </a:r>
            <a:endParaRPr kumimoji="1" lang="ja-JP" altLang="en-US" sz="1200" dirty="0">
              <a:solidFill>
                <a:srgbClr val="FA1518"/>
              </a:solidFill>
            </a:endParaRPr>
          </a:p>
        </p:txBody>
      </p:sp>
      <p:sp>
        <p:nvSpPr>
          <p:cNvPr id="16" name="テキスト ボックス 15"/>
          <p:cNvSpPr txBox="1"/>
          <p:nvPr/>
        </p:nvSpPr>
        <p:spPr>
          <a:xfrm>
            <a:off x="4799856" y="1772816"/>
            <a:ext cx="659155" cy="369332"/>
          </a:xfrm>
          <a:prstGeom prst="rect">
            <a:avLst/>
          </a:prstGeom>
          <a:noFill/>
        </p:spPr>
        <p:txBody>
          <a:bodyPr wrap="none" rtlCol="0">
            <a:spAutoFit/>
          </a:bodyPr>
          <a:lstStyle/>
          <a:p>
            <a:r>
              <a:rPr kumimoji="1" lang="en-US" altLang="ja-JP" b="0" dirty="0" smtClean="0">
                <a:solidFill>
                  <a:srgbClr val="FA1518"/>
                </a:solidFill>
              </a:rPr>
              <a:t>10</a:t>
            </a:r>
            <a:r>
              <a:rPr kumimoji="1" lang="ja-JP" altLang="en-US" b="0" dirty="0" smtClean="0">
                <a:solidFill>
                  <a:srgbClr val="FA1518"/>
                </a:solidFill>
              </a:rPr>
              <a:t>年</a:t>
            </a:r>
            <a:endParaRPr kumimoji="1" lang="ja-JP" altLang="en-US" b="0" dirty="0">
              <a:solidFill>
                <a:srgbClr val="FA1518"/>
              </a:solidFill>
            </a:endParaRPr>
          </a:p>
        </p:txBody>
      </p:sp>
      <p:grpSp>
        <p:nvGrpSpPr>
          <p:cNvPr id="8" name="グループ化 7"/>
          <p:cNvGrpSpPr/>
          <p:nvPr/>
        </p:nvGrpSpPr>
        <p:grpSpPr>
          <a:xfrm>
            <a:off x="925120" y="903369"/>
            <a:ext cx="7916238" cy="5442567"/>
            <a:chOff x="2351584" y="866754"/>
            <a:chExt cx="7916238" cy="5442567"/>
          </a:xfrm>
        </p:grpSpPr>
        <p:sp>
          <p:nvSpPr>
            <p:cNvPr id="3" name="テキスト ボックス 2"/>
            <p:cNvSpPr txBox="1"/>
            <p:nvPr/>
          </p:nvSpPr>
          <p:spPr>
            <a:xfrm>
              <a:off x="2351584" y="1052737"/>
              <a:ext cx="1415772" cy="461665"/>
            </a:xfrm>
            <a:prstGeom prst="rect">
              <a:avLst/>
            </a:prstGeom>
            <a:noFill/>
            <a:ln>
              <a:solidFill>
                <a:schemeClr val="bg1"/>
              </a:solidFill>
            </a:ln>
          </p:spPr>
          <p:txBody>
            <a:bodyPr wrap="none" rtlCol="0">
              <a:spAutoFit/>
            </a:bodyPr>
            <a:lstStyle/>
            <a:p>
              <a:r>
                <a:rPr kumimoji="1" lang="ja-JP" altLang="en-US" sz="2400" b="1" dirty="0"/>
                <a:t>英国男性</a:t>
              </a:r>
            </a:p>
          </p:txBody>
        </p:sp>
        <p:sp>
          <p:nvSpPr>
            <p:cNvPr id="33" name="テキスト ボックス 32"/>
            <p:cNvSpPr txBox="1"/>
            <p:nvPr/>
          </p:nvSpPr>
          <p:spPr>
            <a:xfrm>
              <a:off x="8496652" y="1052737"/>
              <a:ext cx="1415772" cy="461665"/>
            </a:xfrm>
            <a:prstGeom prst="rect">
              <a:avLst/>
            </a:prstGeom>
            <a:noFill/>
            <a:ln>
              <a:solidFill>
                <a:schemeClr val="bg1"/>
              </a:solidFill>
            </a:ln>
          </p:spPr>
          <p:txBody>
            <a:bodyPr wrap="none" rtlCol="0">
              <a:spAutoFit/>
            </a:bodyPr>
            <a:lstStyle/>
            <a:p>
              <a:r>
                <a:rPr kumimoji="1" lang="ja-JP" altLang="en-US" sz="2400" b="1" dirty="0"/>
                <a:t>英国女性</a:t>
              </a:r>
            </a:p>
          </p:txBody>
        </p:sp>
        <p:sp>
          <p:nvSpPr>
            <p:cNvPr id="34" name="テキスト ボックス 33"/>
            <p:cNvSpPr txBox="1"/>
            <p:nvPr/>
          </p:nvSpPr>
          <p:spPr>
            <a:xfrm>
              <a:off x="2375972" y="2823320"/>
              <a:ext cx="1415772" cy="461665"/>
            </a:xfrm>
            <a:prstGeom prst="rect">
              <a:avLst/>
            </a:prstGeom>
            <a:noFill/>
            <a:ln>
              <a:solidFill>
                <a:schemeClr val="bg1"/>
              </a:solidFill>
            </a:ln>
          </p:spPr>
          <p:txBody>
            <a:bodyPr wrap="none" rtlCol="0">
              <a:spAutoFit/>
            </a:bodyPr>
            <a:lstStyle/>
            <a:p>
              <a:r>
                <a:rPr kumimoji="1" lang="ja-JP" altLang="en-US" sz="2400" b="1" dirty="0"/>
                <a:t>米国男性</a:t>
              </a:r>
            </a:p>
          </p:txBody>
        </p:sp>
        <p:sp>
          <p:nvSpPr>
            <p:cNvPr id="35" name="テキスト ボックス 34"/>
            <p:cNvSpPr txBox="1"/>
            <p:nvPr/>
          </p:nvSpPr>
          <p:spPr>
            <a:xfrm>
              <a:off x="8544272" y="2823320"/>
              <a:ext cx="1415772" cy="461665"/>
            </a:xfrm>
            <a:prstGeom prst="rect">
              <a:avLst/>
            </a:prstGeom>
            <a:noFill/>
            <a:ln>
              <a:solidFill>
                <a:schemeClr val="bg1"/>
              </a:solidFill>
            </a:ln>
          </p:spPr>
          <p:txBody>
            <a:bodyPr wrap="none" rtlCol="0">
              <a:spAutoFit/>
            </a:bodyPr>
            <a:lstStyle/>
            <a:p>
              <a:r>
                <a:rPr kumimoji="1" lang="ja-JP" altLang="en-US" sz="2400" b="1" dirty="0"/>
                <a:t>米国女性</a:t>
              </a:r>
            </a:p>
          </p:txBody>
        </p:sp>
        <p:sp>
          <p:nvSpPr>
            <p:cNvPr id="36" name="テキスト ボックス 35"/>
            <p:cNvSpPr txBox="1"/>
            <p:nvPr/>
          </p:nvSpPr>
          <p:spPr>
            <a:xfrm>
              <a:off x="2351584" y="4623520"/>
              <a:ext cx="1415772" cy="461665"/>
            </a:xfrm>
            <a:prstGeom prst="rect">
              <a:avLst/>
            </a:prstGeom>
            <a:noFill/>
            <a:ln>
              <a:solidFill>
                <a:schemeClr val="bg1"/>
              </a:solidFill>
            </a:ln>
          </p:spPr>
          <p:txBody>
            <a:bodyPr wrap="none" rtlCol="0">
              <a:spAutoFit/>
            </a:bodyPr>
            <a:lstStyle/>
            <a:p>
              <a:r>
                <a:rPr kumimoji="1" lang="ja-JP" altLang="en-US" sz="2400" b="1" dirty="0"/>
                <a:t>日本男性</a:t>
              </a:r>
            </a:p>
          </p:txBody>
        </p:sp>
        <p:sp>
          <p:nvSpPr>
            <p:cNvPr id="37" name="テキスト ボックス 36"/>
            <p:cNvSpPr txBox="1"/>
            <p:nvPr/>
          </p:nvSpPr>
          <p:spPr>
            <a:xfrm>
              <a:off x="8544273" y="4581129"/>
              <a:ext cx="1723549" cy="461665"/>
            </a:xfrm>
            <a:prstGeom prst="rect">
              <a:avLst/>
            </a:prstGeom>
            <a:noFill/>
            <a:ln>
              <a:solidFill>
                <a:schemeClr val="bg1"/>
              </a:solidFill>
            </a:ln>
          </p:spPr>
          <p:txBody>
            <a:bodyPr wrap="none" rtlCol="0">
              <a:spAutoFit/>
            </a:bodyPr>
            <a:lstStyle/>
            <a:p>
              <a:r>
                <a:rPr kumimoji="1" lang="ja-JP" altLang="en-US" sz="2400" b="1" dirty="0"/>
                <a:t>インド男性</a:t>
              </a:r>
            </a:p>
          </p:txBody>
        </p:sp>
        <p:grpSp>
          <p:nvGrpSpPr>
            <p:cNvPr id="5" name="グループ化 4"/>
            <p:cNvGrpSpPr/>
            <p:nvPr/>
          </p:nvGrpSpPr>
          <p:grpSpPr>
            <a:xfrm>
              <a:off x="4043487" y="866754"/>
              <a:ext cx="4392488" cy="5442567"/>
              <a:chOff x="4043487" y="866754"/>
              <a:chExt cx="4392488" cy="5442567"/>
            </a:xfrm>
            <a:solidFill>
              <a:schemeClr val="accent4">
                <a:lumMod val="20000"/>
                <a:lumOff val="80000"/>
              </a:schemeClr>
            </a:solidFill>
          </p:grpSpPr>
          <p:grpSp>
            <p:nvGrpSpPr>
              <p:cNvPr id="2" name="グループ化 1"/>
              <p:cNvGrpSpPr/>
              <p:nvPr/>
            </p:nvGrpSpPr>
            <p:grpSpPr>
              <a:xfrm>
                <a:off x="4043487" y="866754"/>
                <a:ext cx="4392488" cy="5442567"/>
                <a:chOff x="3935760" y="866754"/>
                <a:chExt cx="4392488" cy="5442567"/>
              </a:xfrm>
              <a:grpFill/>
            </p:grpSpPr>
            <p:pic>
              <p:nvPicPr>
                <p:cNvPr id="6" name="Picture 5" descr="Image"/>
                <p:cNvPicPr>
                  <a:picLocks noChangeAspect="1"/>
                </p:cNvPicPr>
                <p:nvPr/>
              </p:nvPicPr>
              <p:blipFill>
                <a:blip r:embed="rId4" cstate="print"/>
                <a:stretch>
                  <a:fillRect/>
                </a:stretch>
              </p:blipFill>
              <p:spPr>
                <a:xfrm>
                  <a:off x="3935760" y="866754"/>
                  <a:ext cx="4392488" cy="5442567"/>
                </a:xfrm>
                <a:prstGeom prst="rect">
                  <a:avLst/>
                </a:prstGeom>
                <a:grpFill/>
                <a:ln>
                  <a:solidFill>
                    <a:schemeClr val="accent6">
                      <a:lumMod val="75000"/>
                    </a:schemeClr>
                  </a:solidFill>
                </a:ln>
              </p:spPr>
            </p:pic>
            <p:sp>
              <p:nvSpPr>
                <p:cNvPr id="7" name="テキスト ボックス 6"/>
                <p:cNvSpPr txBox="1"/>
                <p:nvPr/>
              </p:nvSpPr>
              <p:spPr>
                <a:xfrm>
                  <a:off x="3957246" y="980729"/>
                  <a:ext cx="338554" cy="1675929"/>
                </a:xfrm>
                <a:prstGeom prst="rect">
                  <a:avLst/>
                </a:prstGeom>
                <a:grpFill/>
              </p:spPr>
              <p:txBody>
                <a:bodyPr vert="vert270" wrap="square" rtlCol="0">
                  <a:spAutoFit/>
                </a:bodyPr>
                <a:lstStyle/>
                <a:p>
                  <a:r>
                    <a:rPr kumimoji="1" lang="en-US" altLang="ja-JP" sz="1000" dirty="0">
                      <a:solidFill>
                        <a:srgbClr val="FA1518"/>
                      </a:solidFill>
                    </a:rPr>
                    <a:t>% Survival from 35yr of age </a:t>
                  </a:r>
                  <a:endParaRPr kumimoji="1" lang="ja-JP" altLang="en-US" sz="1000" dirty="0">
                    <a:solidFill>
                      <a:srgbClr val="FA1518"/>
                    </a:solidFill>
                  </a:endParaRPr>
                </a:p>
              </p:txBody>
            </p:sp>
            <p:sp>
              <p:nvSpPr>
                <p:cNvPr id="25" name="テキスト ボックス 24"/>
                <p:cNvSpPr txBox="1"/>
                <p:nvPr/>
              </p:nvSpPr>
              <p:spPr>
                <a:xfrm>
                  <a:off x="6096000" y="980729"/>
                  <a:ext cx="338554" cy="1675929"/>
                </a:xfrm>
                <a:prstGeom prst="rect">
                  <a:avLst/>
                </a:prstGeom>
                <a:grpFill/>
              </p:spPr>
              <p:txBody>
                <a:bodyPr vert="vert270" wrap="square" rtlCol="0">
                  <a:spAutoFit/>
                </a:bodyPr>
                <a:lstStyle/>
                <a:p>
                  <a:r>
                    <a:rPr kumimoji="1" lang="en-US" altLang="ja-JP" sz="1000" dirty="0">
                      <a:solidFill>
                        <a:srgbClr val="FA1518"/>
                      </a:solidFill>
                    </a:rPr>
                    <a:t>% Survival from 35yr of age </a:t>
                  </a:r>
                  <a:endParaRPr kumimoji="1" lang="ja-JP" altLang="en-US" sz="1000" dirty="0">
                    <a:solidFill>
                      <a:srgbClr val="FA1518"/>
                    </a:solidFill>
                  </a:endParaRPr>
                </a:p>
              </p:txBody>
            </p:sp>
            <p:sp>
              <p:nvSpPr>
                <p:cNvPr id="26" name="テキスト ボックス 25"/>
                <p:cNvSpPr txBox="1"/>
                <p:nvPr/>
              </p:nvSpPr>
              <p:spPr>
                <a:xfrm>
                  <a:off x="3935760" y="2708921"/>
                  <a:ext cx="338554" cy="1675929"/>
                </a:xfrm>
                <a:prstGeom prst="rect">
                  <a:avLst/>
                </a:prstGeom>
                <a:grpFill/>
              </p:spPr>
              <p:txBody>
                <a:bodyPr vert="vert270" wrap="square" rtlCol="0">
                  <a:spAutoFit/>
                </a:bodyPr>
                <a:lstStyle/>
                <a:p>
                  <a:r>
                    <a:rPr kumimoji="1" lang="en-US" altLang="ja-JP" sz="1000" dirty="0">
                      <a:solidFill>
                        <a:srgbClr val="FA1518"/>
                      </a:solidFill>
                    </a:rPr>
                    <a:t>% Survival from 30yr of age </a:t>
                  </a:r>
                  <a:endParaRPr kumimoji="1" lang="ja-JP" altLang="en-US" sz="1000" dirty="0">
                    <a:solidFill>
                      <a:srgbClr val="FA1518"/>
                    </a:solidFill>
                  </a:endParaRPr>
                </a:p>
              </p:txBody>
            </p:sp>
            <p:sp>
              <p:nvSpPr>
                <p:cNvPr id="27" name="テキスト ボックス 26"/>
                <p:cNvSpPr txBox="1"/>
                <p:nvPr/>
              </p:nvSpPr>
              <p:spPr>
                <a:xfrm>
                  <a:off x="6117486" y="2708921"/>
                  <a:ext cx="338554" cy="1675929"/>
                </a:xfrm>
                <a:prstGeom prst="rect">
                  <a:avLst/>
                </a:prstGeom>
                <a:grpFill/>
              </p:spPr>
              <p:txBody>
                <a:bodyPr vert="vert270" wrap="square" rtlCol="0">
                  <a:spAutoFit/>
                </a:bodyPr>
                <a:lstStyle/>
                <a:p>
                  <a:r>
                    <a:rPr kumimoji="1" lang="en-US" altLang="ja-JP" sz="1000" dirty="0">
                      <a:solidFill>
                        <a:srgbClr val="FA1518"/>
                      </a:solidFill>
                    </a:rPr>
                    <a:t>% Survival from 30yr of age </a:t>
                  </a:r>
                  <a:endParaRPr kumimoji="1" lang="ja-JP" altLang="en-US" sz="1000" dirty="0">
                    <a:solidFill>
                      <a:srgbClr val="FA1518"/>
                    </a:solidFill>
                  </a:endParaRPr>
                </a:p>
              </p:txBody>
            </p:sp>
            <p:sp>
              <p:nvSpPr>
                <p:cNvPr id="28" name="テキスト ボックス 27"/>
                <p:cNvSpPr txBox="1"/>
                <p:nvPr/>
              </p:nvSpPr>
              <p:spPr>
                <a:xfrm>
                  <a:off x="6117486" y="4540932"/>
                  <a:ext cx="338554" cy="1675929"/>
                </a:xfrm>
                <a:prstGeom prst="rect">
                  <a:avLst/>
                </a:prstGeom>
                <a:grpFill/>
              </p:spPr>
              <p:txBody>
                <a:bodyPr vert="vert270" wrap="square" rtlCol="0">
                  <a:spAutoFit/>
                </a:bodyPr>
                <a:lstStyle/>
                <a:p>
                  <a:r>
                    <a:rPr kumimoji="1" lang="en-US" altLang="ja-JP" sz="1000" dirty="0">
                      <a:solidFill>
                        <a:srgbClr val="FA1518"/>
                      </a:solidFill>
                    </a:rPr>
                    <a:t>% Survival from 30yr of age </a:t>
                  </a:r>
                  <a:endParaRPr kumimoji="1" lang="ja-JP" altLang="en-US" sz="1000" dirty="0">
                    <a:solidFill>
                      <a:srgbClr val="FA1518"/>
                    </a:solidFill>
                  </a:endParaRPr>
                </a:p>
              </p:txBody>
            </p:sp>
            <p:sp>
              <p:nvSpPr>
                <p:cNvPr id="30" name="テキスト ボックス 29"/>
                <p:cNvSpPr txBox="1"/>
                <p:nvPr/>
              </p:nvSpPr>
              <p:spPr>
                <a:xfrm>
                  <a:off x="3957246" y="4509121"/>
                  <a:ext cx="338554" cy="1675929"/>
                </a:xfrm>
                <a:prstGeom prst="rect">
                  <a:avLst/>
                </a:prstGeom>
                <a:grpFill/>
              </p:spPr>
              <p:txBody>
                <a:bodyPr vert="vert270" wrap="square" rtlCol="0">
                  <a:spAutoFit/>
                </a:bodyPr>
                <a:lstStyle/>
                <a:p>
                  <a:r>
                    <a:rPr kumimoji="1" lang="en-US" altLang="ja-JP" sz="1000" dirty="0">
                      <a:solidFill>
                        <a:srgbClr val="FA1518"/>
                      </a:solidFill>
                    </a:rPr>
                    <a:t>% Survival from 35yr of age </a:t>
                  </a:r>
                  <a:endParaRPr kumimoji="1" lang="ja-JP" altLang="en-US" sz="1000" dirty="0">
                    <a:solidFill>
                      <a:srgbClr val="FA1518"/>
                    </a:solidFill>
                  </a:endParaRPr>
                </a:p>
              </p:txBody>
            </p:sp>
          </p:grpSp>
          <p:sp>
            <p:nvSpPr>
              <p:cNvPr id="29" name="テキスト ボックス 28"/>
              <p:cNvSpPr txBox="1"/>
              <p:nvPr/>
            </p:nvSpPr>
            <p:spPr>
              <a:xfrm>
                <a:off x="7032105" y="1340768"/>
                <a:ext cx="659155" cy="369332"/>
              </a:xfrm>
              <a:prstGeom prst="rect">
                <a:avLst/>
              </a:prstGeom>
              <a:grpFill/>
            </p:spPr>
            <p:txBody>
              <a:bodyPr wrap="none" rtlCol="0">
                <a:spAutoFit/>
              </a:bodyPr>
              <a:lstStyle/>
              <a:p>
                <a:r>
                  <a:rPr kumimoji="1" lang="en-US" altLang="ja-JP" b="0" dirty="0" smtClean="0">
                    <a:solidFill>
                      <a:srgbClr val="FA1518"/>
                    </a:solidFill>
                  </a:rPr>
                  <a:t>11</a:t>
                </a:r>
                <a:r>
                  <a:rPr kumimoji="1" lang="ja-JP" altLang="en-US" b="0" dirty="0" smtClean="0">
                    <a:solidFill>
                      <a:srgbClr val="FA1518"/>
                    </a:solidFill>
                  </a:rPr>
                  <a:t>年</a:t>
                </a:r>
                <a:endParaRPr kumimoji="1" lang="ja-JP" altLang="en-US" b="0" dirty="0">
                  <a:solidFill>
                    <a:srgbClr val="FA1518"/>
                  </a:solidFill>
                </a:endParaRPr>
              </a:p>
            </p:txBody>
          </p:sp>
          <p:sp>
            <p:nvSpPr>
              <p:cNvPr id="31" name="テキスト ボックス 30"/>
              <p:cNvSpPr txBox="1"/>
              <p:nvPr/>
            </p:nvSpPr>
            <p:spPr>
              <a:xfrm>
                <a:off x="4979591" y="3140968"/>
                <a:ext cx="659155" cy="369332"/>
              </a:xfrm>
              <a:prstGeom prst="rect">
                <a:avLst/>
              </a:prstGeom>
              <a:grpFill/>
            </p:spPr>
            <p:txBody>
              <a:bodyPr wrap="none" rtlCol="0">
                <a:spAutoFit/>
              </a:bodyPr>
              <a:lstStyle/>
              <a:p>
                <a:r>
                  <a:rPr kumimoji="1" lang="en-US" altLang="ja-JP" b="0" dirty="0" smtClean="0">
                    <a:solidFill>
                      <a:srgbClr val="FA1518"/>
                    </a:solidFill>
                  </a:rPr>
                  <a:t>12</a:t>
                </a:r>
                <a:r>
                  <a:rPr kumimoji="1" lang="ja-JP" altLang="en-US" b="0" dirty="0" smtClean="0">
                    <a:solidFill>
                      <a:srgbClr val="FA1518"/>
                    </a:solidFill>
                  </a:rPr>
                  <a:t>年</a:t>
                </a:r>
                <a:endParaRPr kumimoji="1" lang="ja-JP" altLang="en-US" b="0" dirty="0">
                  <a:solidFill>
                    <a:srgbClr val="FA1518"/>
                  </a:solidFill>
                </a:endParaRPr>
              </a:p>
            </p:txBody>
          </p:sp>
          <p:sp>
            <p:nvSpPr>
              <p:cNvPr id="32" name="テキスト ボックス 31"/>
              <p:cNvSpPr txBox="1"/>
              <p:nvPr/>
            </p:nvSpPr>
            <p:spPr>
              <a:xfrm>
                <a:off x="7104113" y="3140968"/>
                <a:ext cx="659155" cy="369332"/>
              </a:xfrm>
              <a:prstGeom prst="rect">
                <a:avLst/>
              </a:prstGeom>
              <a:grpFill/>
            </p:spPr>
            <p:txBody>
              <a:bodyPr wrap="none" rtlCol="0">
                <a:spAutoFit/>
              </a:bodyPr>
              <a:lstStyle/>
              <a:p>
                <a:r>
                  <a:rPr kumimoji="1" lang="en-US" altLang="ja-JP" b="0" dirty="0" smtClean="0">
                    <a:solidFill>
                      <a:srgbClr val="FA1518"/>
                    </a:solidFill>
                  </a:rPr>
                  <a:t>11</a:t>
                </a:r>
                <a:r>
                  <a:rPr kumimoji="1" lang="ja-JP" altLang="en-US" b="0" dirty="0" smtClean="0">
                    <a:solidFill>
                      <a:srgbClr val="FA1518"/>
                    </a:solidFill>
                  </a:rPr>
                  <a:t>年</a:t>
                </a:r>
                <a:endParaRPr kumimoji="1" lang="ja-JP" altLang="en-US" b="0" dirty="0">
                  <a:solidFill>
                    <a:srgbClr val="FA1518"/>
                  </a:solidFill>
                </a:endParaRPr>
              </a:p>
            </p:txBody>
          </p:sp>
          <p:sp>
            <p:nvSpPr>
              <p:cNvPr id="38" name="テキスト ボックス 37"/>
              <p:cNvSpPr txBox="1"/>
              <p:nvPr/>
            </p:nvSpPr>
            <p:spPr>
              <a:xfrm>
                <a:off x="4871864" y="4818638"/>
                <a:ext cx="537327" cy="369332"/>
              </a:xfrm>
              <a:prstGeom prst="rect">
                <a:avLst/>
              </a:prstGeom>
              <a:grpFill/>
            </p:spPr>
            <p:txBody>
              <a:bodyPr wrap="none" rtlCol="0">
                <a:spAutoFit/>
              </a:bodyPr>
              <a:lstStyle/>
              <a:p>
                <a:r>
                  <a:rPr lang="en-US" altLang="ja-JP" b="0" dirty="0">
                    <a:solidFill>
                      <a:srgbClr val="FA1518"/>
                    </a:solidFill>
                  </a:rPr>
                  <a:t>9</a:t>
                </a:r>
                <a:r>
                  <a:rPr kumimoji="1" lang="ja-JP" altLang="en-US" b="0" dirty="0" smtClean="0">
                    <a:solidFill>
                      <a:srgbClr val="FA1518"/>
                    </a:solidFill>
                  </a:rPr>
                  <a:t>年</a:t>
                </a:r>
                <a:endParaRPr kumimoji="1" lang="ja-JP" altLang="en-US" b="0" dirty="0">
                  <a:solidFill>
                    <a:srgbClr val="FA1518"/>
                  </a:solidFill>
                </a:endParaRPr>
              </a:p>
            </p:txBody>
          </p:sp>
          <p:sp>
            <p:nvSpPr>
              <p:cNvPr id="39" name="テキスト ボックス 38"/>
              <p:cNvSpPr txBox="1"/>
              <p:nvPr/>
            </p:nvSpPr>
            <p:spPr>
              <a:xfrm>
                <a:off x="6960188" y="4962654"/>
                <a:ext cx="537327" cy="369332"/>
              </a:xfrm>
              <a:prstGeom prst="rect">
                <a:avLst/>
              </a:prstGeom>
              <a:grpFill/>
            </p:spPr>
            <p:txBody>
              <a:bodyPr wrap="none" rtlCol="0">
                <a:spAutoFit/>
              </a:bodyPr>
              <a:lstStyle/>
              <a:p>
                <a:r>
                  <a:rPr lang="en-US" altLang="ja-JP" b="0" dirty="0">
                    <a:solidFill>
                      <a:srgbClr val="FA1518"/>
                    </a:solidFill>
                  </a:rPr>
                  <a:t>9</a:t>
                </a:r>
                <a:r>
                  <a:rPr kumimoji="1" lang="ja-JP" altLang="en-US" b="0" dirty="0" smtClean="0">
                    <a:solidFill>
                      <a:srgbClr val="FA1518"/>
                    </a:solidFill>
                  </a:rPr>
                  <a:t>年</a:t>
                </a:r>
                <a:endParaRPr kumimoji="1" lang="ja-JP" altLang="en-US" b="0" dirty="0">
                  <a:solidFill>
                    <a:srgbClr val="FA1518"/>
                  </a:solidFill>
                </a:endParaRPr>
              </a:p>
            </p:txBody>
          </p:sp>
        </p:grpSp>
      </p:grpSp>
      <p:sp>
        <p:nvSpPr>
          <p:cNvPr id="40" name="テキスト ボックス 39"/>
          <p:cNvSpPr txBox="1"/>
          <p:nvPr/>
        </p:nvSpPr>
        <p:spPr>
          <a:xfrm>
            <a:off x="0" y="6211669"/>
            <a:ext cx="4339650" cy="646331"/>
          </a:xfrm>
          <a:prstGeom prst="rect">
            <a:avLst/>
          </a:prstGeom>
          <a:noFill/>
        </p:spPr>
        <p:txBody>
          <a:bodyPr wrap="none" rtlCol="0">
            <a:spAutoFit/>
          </a:bodyPr>
          <a:lstStyle/>
          <a:p>
            <a:r>
              <a:rPr lang="ja-JP" altLang="en-US" b="1" dirty="0">
                <a:solidFill>
                  <a:srgbClr val="002060"/>
                </a:solidFill>
                <a:latin typeface="ＭＳ Ｐゴシック" charset="0"/>
              </a:rPr>
              <a:t>横浜市立大学附属市民総合医療センター</a:t>
            </a:r>
            <a:endParaRPr lang="ja-JP" altLang="ja-JP" b="1" dirty="0">
              <a:solidFill>
                <a:srgbClr val="002060"/>
              </a:solidFill>
              <a:latin typeface="ＭＳ Ｐゴシック" charset="0"/>
            </a:endParaRPr>
          </a:p>
          <a:p>
            <a:r>
              <a:rPr lang="ja-JP" altLang="en-US" b="1" dirty="0">
                <a:solidFill>
                  <a:srgbClr val="002060"/>
                </a:solidFill>
                <a:latin typeface="ＭＳ Ｐゴシック" charset="0"/>
              </a:rPr>
              <a:t>心臓血管</a:t>
            </a:r>
            <a:r>
              <a:rPr lang="ja-JP" altLang="en-US" b="1" dirty="0" smtClean="0">
                <a:solidFill>
                  <a:srgbClr val="002060"/>
                </a:solidFill>
                <a:latin typeface="ＭＳ Ｐゴシック" charset="0"/>
              </a:rPr>
              <a:t>センター海老名</a:t>
            </a:r>
            <a:r>
              <a:rPr lang="ja-JP" altLang="en-US" b="1" dirty="0">
                <a:solidFill>
                  <a:srgbClr val="002060"/>
                </a:solidFill>
                <a:latin typeface="ＭＳ Ｐゴシック" charset="0"/>
              </a:rPr>
              <a:t>　</a:t>
            </a:r>
            <a:r>
              <a:rPr lang="ja-JP" altLang="en-US" b="1" dirty="0" smtClean="0">
                <a:solidFill>
                  <a:srgbClr val="002060"/>
                </a:solidFill>
                <a:latin typeface="ＭＳ Ｐゴシック" charset="0"/>
              </a:rPr>
              <a:t>俊明先生提供</a:t>
            </a:r>
            <a:endParaRPr lang="ja-JP" altLang="en-US" b="1" dirty="0">
              <a:solidFill>
                <a:srgbClr val="002060"/>
              </a:solidFill>
              <a:latin typeface="ＭＳ Ｐゴシック" charset="0"/>
            </a:endParaRPr>
          </a:p>
        </p:txBody>
      </p:sp>
    </p:spTree>
    <p:extLst>
      <p:ext uri="{BB962C8B-B14F-4D97-AF65-F5344CB8AC3E}">
        <p14:creationId xmlns:p14="http://schemas.microsoft.com/office/powerpoint/2010/main" val="337273586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ctrTitle"/>
          </p:nvPr>
        </p:nvSpPr>
        <p:spPr>
          <a:xfrm>
            <a:off x="1526522" y="728858"/>
            <a:ext cx="7766936" cy="957440"/>
          </a:xfrm>
        </p:spPr>
        <p:txBody>
          <a:bodyPr/>
          <a:lstStyle/>
          <a:p>
            <a:pPr algn="l" eaLnBrk="1" hangingPunct="1"/>
            <a:r>
              <a:rPr lang="ja-JP" altLang="en-US" sz="4400" b="1" dirty="0" smtClean="0">
                <a:solidFill>
                  <a:schemeClr val="tx1"/>
                </a:solidFill>
              </a:rPr>
              <a:t>禁煙をすると、このような効果が実感できます。</a:t>
            </a:r>
          </a:p>
        </p:txBody>
      </p:sp>
      <p:sp>
        <p:nvSpPr>
          <p:cNvPr id="2" name="角丸四角形 1"/>
          <p:cNvSpPr/>
          <p:nvPr/>
        </p:nvSpPr>
        <p:spPr>
          <a:xfrm>
            <a:off x="1246909" y="1903615"/>
            <a:ext cx="2626822" cy="118872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smtClean="0"/>
              <a:t>咳や痰が止まった</a:t>
            </a:r>
            <a:endParaRPr kumimoji="1" lang="en-US" altLang="ja-JP" dirty="0" smtClean="0"/>
          </a:p>
          <a:p>
            <a:pPr algn="ctr"/>
            <a:endParaRPr lang="en-US" altLang="ja-JP" dirty="0"/>
          </a:p>
          <a:p>
            <a:pPr algn="ctr"/>
            <a:r>
              <a:rPr kumimoji="1" lang="ja-JP" altLang="en-US" dirty="0" smtClean="0"/>
              <a:t>呼吸が楽になった</a:t>
            </a:r>
            <a:endParaRPr kumimoji="1" lang="ja-JP" altLang="en-US" dirty="0"/>
          </a:p>
        </p:txBody>
      </p:sp>
      <p:sp>
        <p:nvSpPr>
          <p:cNvPr id="5" name="角丸四角形 4"/>
          <p:cNvSpPr/>
          <p:nvPr/>
        </p:nvSpPr>
        <p:spPr>
          <a:xfrm>
            <a:off x="4133889" y="1903614"/>
            <a:ext cx="2626822" cy="118872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smtClean="0"/>
              <a:t>胃の調子がよくなり、</a:t>
            </a:r>
            <a:endParaRPr kumimoji="1" lang="en-US" altLang="ja-JP" dirty="0" smtClean="0"/>
          </a:p>
          <a:p>
            <a:pPr algn="ctr"/>
            <a:r>
              <a:rPr lang="ja-JP" altLang="en-US" dirty="0" smtClean="0"/>
              <a:t>食欲が出てきた</a:t>
            </a:r>
            <a:endParaRPr kumimoji="1" lang="ja-JP" altLang="en-US" dirty="0"/>
          </a:p>
        </p:txBody>
      </p:sp>
      <p:sp>
        <p:nvSpPr>
          <p:cNvPr id="6" name="角丸四角形 5"/>
          <p:cNvSpPr/>
          <p:nvPr/>
        </p:nvSpPr>
        <p:spPr>
          <a:xfrm>
            <a:off x="7020869" y="1903615"/>
            <a:ext cx="2626822" cy="118872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smtClean="0"/>
              <a:t>衣類や部屋が</a:t>
            </a:r>
            <a:endParaRPr kumimoji="1" lang="en-US" altLang="ja-JP" dirty="0" smtClean="0"/>
          </a:p>
          <a:p>
            <a:pPr algn="ctr"/>
            <a:r>
              <a:rPr lang="ja-JP" altLang="en-US" dirty="0" smtClean="0"/>
              <a:t>タバコ臭くなくなった</a:t>
            </a:r>
            <a:endParaRPr kumimoji="1" lang="ja-JP" altLang="en-US" dirty="0"/>
          </a:p>
        </p:txBody>
      </p:sp>
      <p:sp>
        <p:nvSpPr>
          <p:cNvPr id="7" name="角丸四角形 6"/>
          <p:cNvSpPr/>
          <p:nvPr/>
        </p:nvSpPr>
        <p:spPr>
          <a:xfrm>
            <a:off x="2687475" y="3309651"/>
            <a:ext cx="2626822" cy="118872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smtClean="0"/>
              <a:t>肩こりがなくなった</a:t>
            </a:r>
            <a:endParaRPr kumimoji="1" lang="ja-JP" altLang="en-US" dirty="0"/>
          </a:p>
        </p:txBody>
      </p:sp>
      <p:sp>
        <p:nvSpPr>
          <p:cNvPr id="8" name="角丸四角形 7"/>
          <p:cNvSpPr/>
          <p:nvPr/>
        </p:nvSpPr>
        <p:spPr>
          <a:xfrm>
            <a:off x="5549825" y="3309651"/>
            <a:ext cx="2626822" cy="118872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smtClean="0"/>
              <a:t>目覚めがさわやかになった</a:t>
            </a:r>
            <a:endParaRPr kumimoji="1" lang="ja-JP" altLang="en-US" dirty="0"/>
          </a:p>
        </p:txBody>
      </p:sp>
      <p:sp>
        <p:nvSpPr>
          <p:cNvPr id="9" name="角丸四角形 8"/>
          <p:cNvSpPr/>
          <p:nvPr/>
        </p:nvSpPr>
        <p:spPr>
          <a:xfrm>
            <a:off x="1246909" y="4715687"/>
            <a:ext cx="2626822" cy="118872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smtClean="0"/>
              <a:t>カラオケで声がよく</a:t>
            </a:r>
            <a:endParaRPr kumimoji="1" lang="en-US" altLang="ja-JP" dirty="0" smtClean="0"/>
          </a:p>
          <a:p>
            <a:pPr algn="ctr"/>
            <a:r>
              <a:rPr lang="ja-JP" altLang="en-US" dirty="0"/>
              <a:t>出</a:t>
            </a:r>
            <a:r>
              <a:rPr lang="ja-JP" altLang="en-US" dirty="0" smtClean="0"/>
              <a:t>るようにな</a:t>
            </a:r>
            <a:r>
              <a:rPr lang="ja-JP" altLang="en-US" dirty="0"/>
              <a:t>った</a:t>
            </a:r>
            <a:endParaRPr kumimoji="1" lang="ja-JP" altLang="en-US" dirty="0"/>
          </a:p>
        </p:txBody>
      </p:sp>
      <p:sp>
        <p:nvSpPr>
          <p:cNvPr id="10" name="角丸四角形 9"/>
          <p:cNvSpPr/>
          <p:nvPr/>
        </p:nvSpPr>
        <p:spPr>
          <a:xfrm>
            <a:off x="4133889" y="4715687"/>
            <a:ext cx="2626822" cy="118872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smtClean="0"/>
              <a:t>口臭がしなくなった</a:t>
            </a:r>
            <a:endParaRPr kumimoji="1" lang="ja-JP" altLang="en-US" dirty="0"/>
          </a:p>
        </p:txBody>
      </p:sp>
      <p:sp>
        <p:nvSpPr>
          <p:cNvPr id="11" name="角丸四角形 10"/>
          <p:cNvSpPr/>
          <p:nvPr/>
        </p:nvSpPr>
        <p:spPr>
          <a:xfrm>
            <a:off x="7020869" y="4715687"/>
            <a:ext cx="2626822" cy="118872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smtClean="0"/>
              <a:t>肌の調子がよ</a:t>
            </a:r>
            <a:r>
              <a:rPr lang="ja-JP" altLang="en-US" dirty="0" smtClean="0"/>
              <a:t>くな</a:t>
            </a:r>
            <a:r>
              <a:rPr lang="ja-JP" altLang="en-US" dirty="0"/>
              <a:t>った</a:t>
            </a:r>
            <a:endParaRPr kumimoji="1" lang="ja-JP" altLang="en-US" dirty="0"/>
          </a:p>
        </p:txBody>
      </p:sp>
    </p:spTree>
    <p:extLst>
      <p:ext uri="{BB962C8B-B14F-4D97-AF65-F5344CB8AC3E}">
        <p14:creationId xmlns:p14="http://schemas.microsoft.com/office/powerpoint/2010/main" val="3440517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ctrTitle"/>
          </p:nvPr>
        </p:nvSpPr>
        <p:spPr>
          <a:xfrm>
            <a:off x="1526522" y="238407"/>
            <a:ext cx="7766936" cy="957440"/>
          </a:xfrm>
        </p:spPr>
        <p:txBody>
          <a:bodyPr/>
          <a:lstStyle/>
          <a:p>
            <a:pPr algn="ctr" eaLnBrk="1" hangingPunct="1"/>
            <a:r>
              <a:rPr lang="ja-JP" altLang="en-US" sz="4400" b="1" dirty="0" smtClean="0">
                <a:solidFill>
                  <a:schemeClr val="tx1"/>
                </a:solidFill>
              </a:rPr>
              <a:t>禁煙の効用</a:t>
            </a:r>
          </a:p>
        </p:txBody>
      </p:sp>
      <p:sp>
        <p:nvSpPr>
          <p:cNvPr id="2" name="右矢印 1"/>
          <p:cNvSpPr/>
          <p:nvPr/>
        </p:nvSpPr>
        <p:spPr>
          <a:xfrm rot="5400000">
            <a:off x="-1154588" y="3432920"/>
            <a:ext cx="5564402" cy="776743"/>
          </a:xfrm>
          <a:prstGeom prst="rightArrow">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
        <p:nvSpPr>
          <p:cNvPr id="5" name="角丸四角形 4"/>
          <p:cNvSpPr/>
          <p:nvPr/>
        </p:nvSpPr>
        <p:spPr>
          <a:xfrm>
            <a:off x="1395787" y="1231944"/>
            <a:ext cx="1812174" cy="3241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smtClean="0"/>
              <a:t>禁煙後</a:t>
            </a:r>
            <a:r>
              <a:rPr kumimoji="1" lang="en-US" altLang="ja-JP" dirty="0" smtClean="0"/>
              <a:t>20</a:t>
            </a:r>
            <a:r>
              <a:rPr kumimoji="1" lang="ja-JP" altLang="en-US" dirty="0" smtClean="0"/>
              <a:t>分</a:t>
            </a:r>
            <a:endParaRPr kumimoji="1" lang="ja-JP" altLang="en-US" dirty="0"/>
          </a:p>
        </p:txBody>
      </p:sp>
      <p:sp>
        <p:nvSpPr>
          <p:cNvPr id="6" name="テキスト ボックス 5"/>
          <p:cNvSpPr txBox="1"/>
          <p:nvPr/>
        </p:nvSpPr>
        <p:spPr>
          <a:xfrm>
            <a:off x="3364507" y="1209376"/>
            <a:ext cx="3025832" cy="369332"/>
          </a:xfrm>
          <a:prstGeom prst="rect">
            <a:avLst/>
          </a:prstGeom>
          <a:noFill/>
        </p:spPr>
        <p:txBody>
          <a:bodyPr wrap="square" rtlCol="0">
            <a:spAutoFit/>
          </a:bodyPr>
          <a:lstStyle/>
          <a:p>
            <a:r>
              <a:rPr kumimoji="1" lang="ja-JP" altLang="en-US" dirty="0" smtClean="0"/>
              <a:t>血圧や脈拍が下がる</a:t>
            </a:r>
            <a:endParaRPr kumimoji="1" lang="ja-JP" altLang="en-US" dirty="0"/>
          </a:p>
        </p:txBody>
      </p:sp>
      <p:sp>
        <p:nvSpPr>
          <p:cNvPr id="8" name="角丸四角形 7"/>
          <p:cNvSpPr/>
          <p:nvPr/>
        </p:nvSpPr>
        <p:spPr>
          <a:xfrm>
            <a:off x="1395787" y="1747828"/>
            <a:ext cx="1812174" cy="3241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dirty="0" smtClean="0"/>
              <a:t>12</a:t>
            </a:r>
            <a:r>
              <a:rPr lang="ja-JP" altLang="en-US" dirty="0" smtClean="0"/>
              <a:t>時間</a:t>
            </a:r>
            <a:endParaRPr kumimoji="1" lang="ja-JP" altLang="en-US" dirty="0"/>
          </a:p>
        </p:txBody>
      </p:sp>
      <p:sp>
        <p:nvSpPr>
          <p:cNvPr id="9" name="テキスト ボックス 8"/>
          <p:cNvSpPr txBox="1"/>
          <p:nvPr/>
        </p:nvSpPr>
        <p:spPr>
          <a:xfrm>
            <a:off x="3364507" y="1747828"/>
            <a:ext cx="4398185" cy="369332"/>
          </a:xfrm>
          <a:prstGeom prst="rect">
            <a:avLst/>
          </a:prstGeom>
          <a:noFill/>
        </p:spPr>
        <p:txBody>
          <a:bodyPr wrap="square" rtlCol="0">
            <a:spAutoFit/>
          </a:bodyPr>
          <a:lstStyle/>
          <a:p>
            <a:r>
              <a:rPr kumimoji="1" lang="ja-JP" altLang="en-US" dirty="0" smtClean="0"/>
              <a:t>血中の一酸化炭素濃度が正常になる</a:t>
            </a:r>
            <a:endParaRPr kumimoji="1" lang="ja-JP" altLang="en-US" dirty="0"/>
          </a:p>
        </p:txBody>
      </p:sp>
      <p:sp>
        <p:nvSpPr>
          <p:cNvPr id="11" name="角丸四角形 10"/>
          <p:cNvSpPr/>
          <p:nvPr/>
        </p:nvSpPr>
        <p:spPr>
          <a:xfrm>
            <a:off x="1378410" y="2263712"/>
            <a:ext cx="1812174" cy="3241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dirty="0" smtClean="0"/>
              <a:t>2</a:t>
            </a:r>
            <a:r>
              <a:rPr kumimoji="1" lang="ja-JP" altLang="en-US" dirty="0" smtClean="0"/>
              <a:t>週間～</a:t>
            </a:r>
            <a:r>
              <a:rPr kumimoji="1" lang="en-US" altLang="ja-JP" dirty="0" smtClean="0"/>
              <a:t>3</a:t>
            </a:r>
            <a:r>
              <a:rPr kumimoji="1" lang="ja-JP" altLang="en-US" dirty="0" smtClean="0"/>
              <a:t>か月</a:t>
            </a:r>
            <a:endParaRPr kumimoji="1" lang="ja-JP" altLang="en-US" dirty="0"/>
          </a:p>
        </p:txBody>
      </p:sp>
      <p:sp>
        <p:nvSpPr>
          <p:cNvPr id="12" name="テキスト ボックス 11"/>
          <p:cNvSpPr txBox="1"/>
          <p:nvPr/>
        </p:nvSpPr>
        <p:spPr>
          <a:xfrm>
            <a:off x="3364507" y="2241144"/>
            <a:ext cx="4398185" cy="369332"/>
          </a:xfrm>
          <a:prstGeom prst="rect">
            <a:avLst/>
          </a:prstGeom>
          <a:noFill/>
        </p:spPr>
        <p:txBody>
          <a:bodyPr wrap="square" rtlCol="0">
            <a:spAutoFit/>
          </a:bodyPr>
          <a:lstStyle/>
          <a:p>
            <a:r>
              <a:rPr lang="ja-JP" altLang="en-US" dirty="0" smtClean="0"/>
              <a:t>心機能が改善する、肺機能が回復する</a:t>
            </a:r>
            <a:endParaRPr kumimoji="1" lang="ja-JP" altLang="en-US" dirty="0"/>
          </a:p>
        </p:txBody>
      </p:sp>
      <p:sp>
        <p:nvSpPr>
          <p:cNvPr id="13" name="角丸四角形 12"/>
          <p:cNvSpPr/>
          <p:nvPr/>
        </p:nvSpPr>
        <p:spPr>
          <a:xfrm>
            <a:off x="1378410" y="2779596"/>
            <a:ext cx="1812174" cy="3241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dirty="0" smtClean="0"/>
              <a:t>1</a:t>
            </a:r>
            <a:r>
              <a:rPr kumimoji="1" lang="ja-JP" altLang="en-US" dirty="0" smtClean="0"/>
              <a:t>～</a:t>
            </a:r>
            <a:r>
              <a:rPr kumimoji="1" lang="en-US" altLang="ja-JP" dirty="0" smtClean="0"/>
              <a:t>9</a:t>
            </a:r>
            <a:r>
              <a:rPr kumimoji="1" lang="ja-JP" altLang="en-US" dirty="0" smtClean="0"/>
              <a:t>か月</a:t>
            </a:r>
            <a:endParaRPr kumimoji="1" lang="ja-JP" altLang="en-US" dirty="0"/>
          </a:p>
        </p:txBody>
      </p:sp>
      <p:sp>
        <p:nvSpPr>
          <p:cNvPr id="14" name="テキスト ボックス 13"/>
          <p:cNvSpPr txBox="1"/>
          <p:nvPr/>
        </p:nvSpPr>
        <p:spPr>
          <a:xfrm>
            <a:off x="3364507" y="2779596"/>
            <a:ext cx="4398185" cy="369332"/>
          </a:xfrm>
          <a:prstGeom prst="rect">
            <a:avLst/>
          </a:prstGeom>
          <a:noFill/>
        </p:spPr>
        <p:txBody>
          <a:bodyPr wrap="square" rtlCol="0">
            <a:spAutoFit/>
          </a:bodyPr>
          <a:lstStyle/>
          <a:p>
            <a:r>
              <a:rPr lang="ja-JP" altLang="en-US" dirty="0"/>
              <a:t>咳、息切れが改善される</a:t>
            </a:r>
          </a:p>
        </p:txBody>
      </p:sp>
      <p:sp>
        <p:nvSpPr>
          <p:cNvPr id="15" name="角丸四角形 14"/>
          <p:cNvSpPr/>
          <p:nvPr/>
        </p:nvSpPr>
        <p:spPr>
          <a:xfrm>
            <a:off x="1377659" y="3294469"/>
            <a:ext cx="1812174" cy="3241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dirty="0" smtClean="0"/>
              <a:t>1</a:t>
            </a:r>
            <a:r>
              <a:rPr kumimoji="1" lang="ja-JP" altLang="en-US" dirty="0" smtClean="0"/>
              <a:t>年</a:t>
            </a:r>
            <a:endParaRPr kumimoji="1" lang="ja-JP" altLang="en-US" dirty="0"/>
          </a:p>
        </p:txBody>
      </p:sp>
      <p:sp>
        <p:nvSpPr>
          <p:cNvPr id="16" name="テキスト ボックス 15"/>
          <p:cNvSpPr txBox="1"/>
          <p:nvPr/>
        </p:nvSpPr>
        <p:spPr>
          <a:xfrm>
            <a:off x="3364507" y="3294469"/>
            <a:ext cx="5180977" cy="369332"/>
          </a:xfrm>
          <a:prstGeom prst="rect">
            <a:avLst/>
          </a:prstGeom>
          <a:noFill/>
        </p:spPr>
        <p:txBody>
          <a:bodyPr wrap="square" rtlCol="0">
            <a:spAutoFit/>
          </a:bodyPr>
          <a:lstStyle/>
          <a:p>
            <a:r>
              <a:rPr lang="ja-JP" altLang="en-US" dirty="0"/>
              <a:t>上昇していた冠動脈疾患のリスクが半減する</a:t>
            </a:r>
          </a:p>
        </p:txBody>
      </p:sp>
      <p:sp>
        <p:nvSpPr>
          <p:cNvPr id="17" name="角丸四角形 16"/>
          <p:cNvSpPr/>
          <p:nvPr/>
        </p:nvSpPr>
        <p:spPr>
          <a:xfrm>
            <a:off x="1377659" y="3809342"/>
            <a:ext cx="1812174" cy="3241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dirty="0"/>
              <a:t>５</a:t>
            </a:r>
            <a:r>
              <a:rPr kumimoji="1" lang="ja-JP" altLang="en-US" dirty="0" smtClean="0"/>
              <a:t>年</a:t>
            </a:r>
            <a:endParaRPr kumimoji="1" lang="ja-JP" altLang="en-US" dirty="0"/>
          </a:p>
        </p:txBody>
      </p:sp>
      <p:sp>
        <p:nvSpPr>
          <p:cNvPr id="18" name="テキスト ボックス 17"/>
          <p:cNvSpPr txBox="1"/>
          <p:nvPr/>
        </p:nvSpPr>
        <p:spPr>
          <a:xfrm>
            <a:off x="3364507" y="3789898"/>
            <a:ext cx="5180977" cy="369332"/>
          </a:xfrm>
          <a:prstGeom prst="rect">
            <a:avLst/>
          </a:prstGeom>
          <a:noFill/>
        </p:spPr>
        <p:txBody>
          <a:bodyPr wrap="square" rtlCol="0">
            <a:spAutoFit/>
          </a:bodyPr>
          <a:lstStyle/>
          <a:p>
            <a:r>
              <a:rPr lang="ja-JP" altLang="en-US" dirty="0" smtClean="0"/>
              <a:t>脳卒中リスクが非喫煙者と同じレベルになる</a:t>
            </a:r>
            <a:endParaRPr lang="ja-JP" altLang="en-US" dirty="0"/>
          </a:p>
        </p:txBody>
      </p:sp>
      <p:sp>
        <p:nvSpPr>
          <p:cNvPr id="19" name="角丸四角形 18"/>
          <p:cNvSpPr/>
          <p:nvPr/>
        </p:nvSpPr>
        <p:spPr>
          <a:xfrm>
            <a:off x="1377659" y="4556977"/>
            <a:ext cx="1812174" cy="3241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dirty="0" smtClean="0"/>
              <a:t>１０</a:t>
            </a:r>
            <a:r>
              <a:rPr kumimoji="1" lang="ja-JP" altLang="en-US" dirty="0" smtClean="0"/>
              <a:t>年</a:t>
            </a:r>
            <a:endParaRPr kumimoji="1" lang="ja-JP" altLang="en-US" dirty="0"/>
          </a:p>
        </p:txBody>
      </p:sp>
      <p:sp>
        <p:nvSpPr>
          <p:cNvPr id="20" name="テキスト ボックス 19"/>
          <p:cNvSpPr txBox="1"/>
          <p:nvPr/>
        </p:nvSpPr>
        <p:spPr>
          <a:xfrm>
            <a:off x="3364507" y="4301647"/>
            <a:ext cx="6344758" cy="923330"/>
          </a:xfrm>
          <a:prstGeom prst="rect">
            <a:avLst/>
          </a:prstGeom>
          <a:noFill/>
        </p:spPr>
        <p:txBody>
          <a:bodyPr wrap="square" rtlCol="0">
            <a:spAutoFit/>
          </a:bodyPr>
          <a:lstStyle/>
          <a:p>
            <a:r>
              <a:rPr lang="ja-JP" altLang="en-US" dirty="0" smtClean="0"/>
              <a:t>肺がん死亡率が喫煙者の半分になる</a:t>
            </a:r>
            <a:endParaRPr lang="en-US" altLang="ja-JP" dirty="0" smtClean="0"/>
          </a:p>
          <a:p>
            <a:r>
              <a:rPr lang="ja-JP" altLang="en-US" dirty="0" smtClean="0"/>
              <a:t>口腔がん、咽頭がん、食道がん、膀胱がん、子宮頸がん、</a:t>
            </a:r>
            <a:endParaRPr lang="en-US" altLang="ja-JP" dirty="0" smtClean="0"/>
          </a:p>
          <a:p>
            <a:r>
              <a:rPr lang="ja-JP" altLang="en-US" dirty="0" smtClean="0"/>
              <a:t>膵臓がんになるリスクが低下する</a:t>
            </a:r>
            <a:endParaRPr lang="ja-JP" altLang="en-US" dirty="0"/>
          </a:p>
        </p:txBody>
      </p:sp>
      <p:sp>
        <p:nvSpPr>
          <p:cNvPr id="21" name="角丸四角形 20"/>
          <p:cNvSpPr/>
          <p:nvPr/>
        </p:nvSpPr>
        <p:spPr>
          <a:xfrm>
            <a:off x="1377659" y="5359171"/>
            <a:ext cx="1812174" cy="3241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dirty="0" smtClean="0"/>
              <a:t>１５</a:t>
            </a:r>
            <a:r>
              <a:rPr kumimoji="1" lang="ja-JP" altLang="en-US" dirty="0" smtClean="0"/>
              <a:t>年</a:t>
            </a:r>
            <a:endParaRPr kumimoji="1" lang="ja-JP" altLang="en-US" dirty="0"/>
          </a:p>
        </p:txBody>
      </p:sp>
      <p:sp>
        <p:nvSpPr>
          <p:cNvPr id="22" name="テキスト ボックス 21"/>
          <p:cNvSpPr txBox="1"/>
          <p:nvPr/>
        </p:nvSpPr>
        <p:spPr>
          <a:xfrm>
            <a:off x="3364507" y="5367394"/>
            <a:ext cx="5180977" cy="369332"/>
          </a:xfrm>
          <a:prstGeom prst="rect">
            <a:avLst/>
          </a:prstGeom>
          <a:noFill/>
        </p:spPr>
        <p:txBody>
          <a:bodyPr wrap="square" rtlCol="0">
            <a:spAutoFit/>
          </a:bodyPr>
          <a:lstStyle/>
          <a:p>
            <a:r>
              <a:rPr lang="ja-JP" altLang="en-US" dirty="0"/>
              <a:t>冠</a:t>
            </a:r>
            <a:r>
              <a:rPr lang="ja-JP" altLang="en-US" dirty="0" smtClean="0"/>
              <a:t>動脈疾患のリスクが非喫煙者と同じになる</a:t>
            </a:r>
            <a:endParaRPr lang="ja-JP" altLang="en-US" dirty="0"/>
          </a:p>
        </p:txBody>
      </p:sp>
    </p:spTree>
    <p:extLst>
      <p:ext uri="{BB962C8B-B14F-4D97-AF65-F5344CB8AC3E}">
        <p14:creationId xmlns:p14="http://schemas.microsoft.com/office/powerpoint/2010/main" val="4678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ctrTitle"/>
          </p:nvPr>
        </p:nvSpPr>
        <p:spPr>
          <a:xfrm>
            <a:off x="1526522" y="728858"/>
            <a:ext cx="7766936" cy="957440"/>
          </a:xfrm>
        </p:spPr>
        <p:txBody>
          <a:bodyPr/>
          <a:lstStyle/>
          <a:p>
            <a:pPr algn="l" eaLnBrk="1" hangingPunct="1"/>
            <a:r>
              <a:rPr lang="ja-JP" altLang="en-US" sz="3200" b="1" dirty="0" smtClean="0">
                <a:solidFill>
                  <a:schemeClr val="tx1"/>
                </a:solidFill>
              </a:rPr>
              <a:t>糖尿病の患者さんが禁煙すると、心筋梗塞で死亡するリスクが低下します</a:t>
            </a:r>
          </a:p>
        </p:txBody>
      </p:sp>
      <p:sp>
        <p:nvSpPr>
          <p:cNvPr id="5" name="角丸四角形 4"/>
          <p:cNvSpPr/>
          <p:nvPr/>
        </p:nvSpPr>
        <p:spPr>
          <a:xfrm>
            <a:off x="1390872" y="2410689"/>
            <a:ext cx="3416415" cy="36853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rPr>
              <a:t>糖尿病の患者さんがタバコを吸っていると、心筋梗塞による死亡リスクは</a:t>
            </a:r>
            <a:endParaRPr lang="en-US" altLang="ja-JP" sz="2000" dirty="0">
              <a:solidFill>
                <a:schemeClr val="tx1"/>
              </a:solidFill>
            </a:endParaRPr>
          </a:p>
          <a:p>
            <a:pPr algn="ctr"/>
            <a:endParaRPr lang="en-US" altLang="ja-JP" sz="2000" dirty="0" smtClean="0">
              <a:solidFill>
                <a:schemeClr val="tx1"/>
              </a:solidFill>
            </a:endParaRPr>
          </a:p>
          <a:p>
            <a:pPr algn="ctr"/>
            <a:endParaRPr lang="en-US" altLang="ja-JP" sz="2000" dirty="0" smtClean="0">
              <a:solidFill>
                <a:schemeClr val="tx1"/>
              </a:solidFill>
            </a:endParaRPr>
          </a:p>
          <a:p>
            <a:pPr algn="ctr"/>
            <a:r>
              <a:rPr kumimoji="1" lang="ja-JP" altLang="en-US" sz="2000" dirty="0" smtClean="0">
                <a:solidFill>
                  <a:schemeClr val="tx1"/>
                </a:solidFill>
              </a:rPr>
              <a:t>吸わない</a:t>
            </a:r>
            <a:r>
              <a:rPr kumimoji="1" lang="ja-JP" altLang="en-US" sz="2000" dirty="0">
                <a:solidFill>
                  <a:schemeClr val="tx1"/>
                </a:solidFill>
              </a:rPr>
              <a:t>患者</a:t>
            </a:r>
            <a:r>
              <a:rPr kumimoji="1" lang="ja-JP" altLang="en-US" sz="2000" dirty="0" smtClean="0">
                <a:solidFill>
                  <a:schemeClr val="tx1"/>
                </a:solidFill>
              </a:rPr>
              <a:t>さんの</a:t>
            </a:r>
            <a:endParaRPr kumimoji="1" lang="en-US" altLang="ja-JP" sz="2000" dirty="0" smtClean="0">
              <a:solidFill>
                <a:schemeClr val="tx1"/>
              </a:solidFill>
            </a:endParaRPr>
          </a:p>
          <a:p>
            <a:pPr algn="ctr"/>
            <a:r>
              <a:rPr kumimoji="1" lang="ja-JP" altLang="en-US" sz="3200" dirty="0" smtClean="0">
                <a:solidFill>
                  <a:srgbClr val="FF0000"/>
                </a:solidFill>
              </a:rPr>
              <a:t>約２</a:t>
            </a:r>
            <a:r>
              <a:rPr kumimoji="1" lang="en-US" altLang="ja-JP" sz="3200" dirty="0" smtClean="0">
                <a:solidFill>
                  <a:srgbClr val="FF0000"/>
                </a:solidFill>
              </a:rPr>
              <a:t>.</a:t>
            </a:r>
            <a:r>
              <a:rPr kumimoji="1" lang="ja-JP" altLang="en-US" sz="3200" dirty="0" smtClean="0">
                <a:solidFill>
                  <a:srgbClr val="FF0000"/>
                </a:solidFill>
              </a:rPr>
              <a:t>６倍</a:t>
            </a:r>
            <a:endParaRPr kumimoji="1" lang="ja-JP" altLang="en-US" sz="3200" dirty="0">
              <a:solidFill>
                <a:srgbClr val="FF0000"/>
              </a:solidFill>
            </a:endParaRPr>
          </a:p>
        </p:txBody>
      </p:sp>
      <p:sp>
        <p:nvSpPr>
          <p:cNvPr id="4" name="右矢印 3"/>
          <p:cNvSpPr/>
          <p:nvPr/>
        </p:nvSpPr>
        <p:spPr>
          <a:xfrm>
            <a:off x="4973584" y="4573538"/>
            <a:ext cx="947651" cy="590203"/>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6" name="テキスト ボックス 5"/>
          <p:cNvSpPr txBox="1"/>
          <p:nvPr/>
        </p:nvSpPr>
        <p:spPr>
          <a:xfrm>
            <a:off x="4807287" y="5163741"/>
            <a:ext cx="1928552" cy="374073"/>
          </a:xfrm>
          <a:prstGeom prst="rect">
            <a:avLst/>
          </a:prstGeom>
          <a:noFill/>
        </p:spPr>
        <p:txBody>
          <a:bodyPr wrap="square" rtlCol="0">
            <a:spAutoFit/>
          </a:bodyPr>
          <a:lstStyle/>
          <a:p>
            <a:r>
              <a:rPr kumimoji="1" lang="ja-JP" altLang="en-US" dirty="0" smtClean="0"/>
              <a:t>禁煙すると</a:t>
            </a:r>
            <a:endParaRPr kumimoji="1" lang="ja-JP" altLang="en-US" dirty="0"/>
          </a:p>
        </p:txBody>
      </p:sp>
      <p:sp>
        <p:nvSpPr>
          <p:cNvPr id="8" name="角丸四角形 7"/>
          <p:cNvSpPr/>
          <p:nvPr/>
        </p:nvSpPr>
        <p:spPr>
          <a:xfrm>
            <a:off x="6087533" y="2410690"/>
            <a:ext cx="3341573" cy="36853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solidFill>
                  <a:schemeClr val="tx1"/>
                </a:solidFill>
              </a:rPr>
              <a:t>10</a:t>
            </a:r>
            <a:r>
              <a:rPr lang="ja-JP" altLang="en-US" sz="2000" dirty="0" smtClean="0">
                <a:solidFill>
                  <a:schemeClr val="tx1"/>
                </a:solidFill>
              </a:rPr>
              <a:t>年以上禁煙を続けると、吸わない患者さんと</a:t>
            </a:r>
            <a:endParaRPr lang="en-US" altLang="ja-JP" sz="2000" dirty="0" smtClean="0">
              <a:solidFill>
                <a:schemeClr val="tx1"/>
              </a:solidFill>
            </a:endParaRPr>
          </a:p>
          <a:p>
            <a:pPr algn="ctr"/>
            <a:endParaRPr lang="en-US" altLang="ja-JP" sz="2000" dirty="0">
              <a:solidFill>
                <a:schemeClr val="tx1"/>
              </a:solidFill>
            </a:endParaRPr>
          </a:p>
          <a:p>
            <a:pPr algn="ctr"/>
            <a:endParaRPr lang="en-US" altLang="ja-JP" sz="2000" dirty="0" smtClean="0">
              <a:solidFill>
                <a:srgbClr val="00B0F0"/>
              </a:solidFill>
            </a:endParaRPr>
          </a:p>
          <a:p>
            <a:pPr algn="ctr"/>
            <a:r>
              <a:rPr kumimoji="1" lang="ja-JP" altLang="en-US" sz="3200" dirty="0" smtClean="0">
                <a:solidFill>
                  <a:srgbClr val="00B0F0"/>
                </a:solidFill>
              </a:rPr>
              <a:t>ほぼ同じ</a:t>
            </a:r>
            <a:endParaRPr kumimoji="1" lang="en-US" altLang="ja-JP" sz="3200" dirty="0" smtClean="0">
              <a:solidFill>
                <a:srgbClr val="00B0F0"/>
              </a:solidFill>
            </a:endParaRPr>
          </a:p>
          <a:p>
            <a:pPr algn="ctr"/>
            <a:r>
              <a:rPr kumimoji="1" lang="ja-JP" altLang="en-US" sz="3200" dirty="0" smtClean="0">
                <a:solidFill>
                  <a:srgbClr val="00B0F0"/>
                </a:solidFill>
              </a:rPr>
              <a:t>レベルまで</a:t>
            </a:r>
            <a:endParaRPr kumimoji="1" lang="en-US" altLang="ja-JP" sz="3200" dirty="0" smtClean="0">
              <a:solidFill>
                <a:srgbClr val="00B0F0"/>
              </a:solidFill>
            </a:endParaRPr>
          </a:p>
          <a:p>
            <a:pPr algn="ctr"/>
            <a:r>
              <a:rPr kumimoji="1" lang="ja-JP" altLang="en-US" sz="3200" dirty="0" smtClean="0">
                <a:solidFill>
                  <a:srgbClr val="00B0F0"/>
                </a:solidFill>
              </a:rPr>
              <a:t>低下します！</a:t>
            </a:r>
            <a:endParaRPr kumimoji="1" lang="ja-JP" altLang="en-US" sz="3200" dirty="0">
              <a:solidFill>
                <a:srgbClr val="00B0F0"/>
              </a:solidFill>
            </a:endParaRPr>
          </a:p>
        </p:txBody>
      </p:sp>
    </p:spTree>
    <p:extLst>
      <p:ext uri="{BB962C8B-B14F-4D97-AF65-F5344CB8AC3E}">
        <p14:creationId xmlns:p14="http://schemas.microsoft.com/office/powerpoint/2010/main" val="284261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2279576" y="116632"/>
            <a:ext cx="7772400" cy="720080"/>
          </a:xfrm>
        </p:spPr>
        <p:txBody>
          <a:bodyPr>
            <a:normAutofit/>
          </a:bodyPr>
          <a:lstStyle/>
          <a:p>
            <a:r>
              <a:rPr lang="ja-JP" altLang="en-US" sz="2800" b="1" dirty="0">
                <a:solidFill>
                  <a:schemeClr val="tx1"/>
                </a:solidFill>
                <a:latin typeface="ＭＳ ゴシック" pitchFamily="49" charset="-128"/>
                <a:ea typeface="ＭＳ ゴシック" pitchFamily="49" charset="-128"/>
              </a:rPr>
              <a:t>喫煙は虚血性心疾患の危険因子</a:t>
            </a:r>
          </a:p>
        </p:txBody>
      </p:sp>
      <p:sp>
        <p:nvSpPr>
          <p:cNvPr id="2" name="テキスト ボックス 1"/>
          <p:cNvSpPr txBox="1"/>
          <p:nvPr/>
        </p:nvSpPr>
        <p:spPr>
          <a:xfrm>
            <a:off x="7392144" y="683404"/>
            <a:ext cx="2492990" cy="369332"/>
          </a:xfrm>
          <a:prstGeom prst="rect">
            <a:avLst/>
          </a:prstGeom>
          <a:noFill/>
        </p:spPr>
        <p:txBody>
          <a:bodyPr wrap="none" rtlCol="0">
            <a:spAutoFit/>
          </a:bodyPr>
          <a:lstStyle/>
          <a:p>
            <a:r>
              <a:rPr kumimoji="1" lang="ja-JP" altLang="en-US" dirty="0" smtClean="0">
                <a:latin typeface="ＭＳ ゴシック" pitchFamily="49" charset="-128"/>
                <a:ea typeface="ＭＳ ゴシック" pitchFamily="49" charset="-128"/>
              </a:rPr>
              <a:t>（日本人男性データ）</a:t>
            </a:r>
            <a:endParaRPr kumimoji="1" lang="ja-JP" altLang="en-US" dirty="0">
              <a:latin typeface="ＭＳ ゴシック" pitchFamily="49" charset="-128"/>
              <a:ea typeface="ＭＳ ゴシック" pitchFamily="49" charset="-128"/>
            </a:endParaRPr>
          </a:p>
        </p:txBody>
      </p:sp>
      <p:graphicFrame>
        <p:nvGraphicFramePr>
          <p:cNvPr id="4" name="グラフ 3"/>
          <p:cNvGraphicFramePr/>
          <p:nvPr>
            <p:extLst>
              <p:ext uri="{D42A27DB-BD31-4B8C-83A1-F6EECF244321}">
                <p14:modId xmlns:p14="http://schemas.microsoft.com/office/powerpoint/2010/main" val="3285552738"/>
              </p:ext>
            </p:extLst>
          </p:nvPr>
        </p:nvGraphicFramePr>
        <p:xfrm>
          <a:off x="2353872" y="1261381"/>
          <a:ext cx="7821582" cy="4408264"/>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p:cNvSpPr txBox="1"/>
          <p:nvPr/>
        </p:nvSpPr>
        <p:spPr>
          <a:xfrm>
            <a:off x="6215043" y="5621178"/>
            <a:ext cx="1851789" cy="400110"/>
          </a:xfrm>
          <a:prstGeom prst="rect">
            <a:avLst/>
          </a:prstGeom>
          <a:noFill/>
        </p:spPr>
        <p:txBody>
          <a:bodyPr wrap="none" rtlCol="0">
            <a:spAutoFit/>
          </a:bodyPr>
          <a:lstStyle/>
          <a:p>
            <a:r>
              <a:rPr kumimoji="1" lang="en-US" altLang="ja-JP" sz="2000" b="1" dirty="0">
                <a:latin typeface="ＭＳ ゴシック" pitchFamily="49" charset="-128"/>
                <a:ea typeface="ＭＳ ゴシック" pitchFamily="49" charset="-128"/>
              </a:rPr>
              <a:t>1</a:t>
            </a:r>
            <a:r>
              <a:rPr kumimoji="1" lang="ja-JP" altLang="en-US" sz="2000" b="1" dirty="0">
                <a:latin typeface="ＭＳ ゴシック" pitchFamily="49" charset="-128"/>
                <a:ea typeface="ＭＳ ゴシック" pitchFamily="49" charset="-128"/>
              </a:rPr>
              <a:t>日の喫煙本数</a:t>
            </a:r>
          </a:p>
        </p:txBody>
      </p:sp>
      <p:sp>
        <p:nvSpPr>
          <p:cNvPr id="6" name="右大かっこ 5"/>
          <p:cNvSpPr/>
          <p:nvPr/>
        </p:nvSpPr>
        <p:spPr>
          <a:xfrm rot="5400000">
            <a:off x="7185121" y="3811977"/>
            <a:ext cx="90010" cy="3636404"/>
          </a:xfrm>
          <a:prstGeom prst="righ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ＭＳ ゴシック" pitchFamily="49" charset="-128"/>
              <a:ea typeface="ＭＳ ゴシック" pitchFamily="49" charset="-128"/>
            </a:endParaRPr>
          </a:p>
        </p:txBody>
      </p:sp>
      <p:sp>
        <p:nvSpPr>
          <p:cNvPr id="14" name="テキスト ボックス 13"/>
          <p:cNvSpPr txBox="1"/>
          <p:nvPr/>
        </p:nvSpPr>
        <p:spPr>
          <a:xfrm>
            <a:off x="3215680" y="1628801"/>
            <a:ext cx="923330" cy="2246769"/>
          </a:xfrm>
          <a:prstGeom prst="rect">
            <a:avLst/>
          </a:prstGeom>
          <a:noFill/>
        </p:spPr>
        <p:txBody>
          <a:bodyPr vert="eaVert" wrap="none" rtlCol="0">
            <a:spAutoFit/>
          </a:bodyPr>
          <a:lstStyle/>
          <a:p>
            <a:r>
              <a:rPr kumimoji="1" lang="ja-JP" altLang="en-US" sz="2400" dirty="0">
                <a:latin typeface="ＭＳ ゴシック" pitchFamily="49" charset="-128"/>
                <a:ea typeface="ＭＳ ゴシック" pitchFamily="49" charset="-128"/>
              </a:rPr>
              <a:t>　　心筋梗塞</a:t>
            </a:r>
            <a:r>
              <a:rPr lang="en-US" altLang="ja-JP" sz="2400" dirty="0">
                <a:latin typeface="ＭＳ ゴシック" pitchFamily="49" charset="-128"/>
                <a:ea typeface="ＭＳ ゴシック" pitchFamily="49" charset="-128"/>
              </a:rPr>
              <a:t>↓</a:t>
            </a:r>
            <a:endParaRPr kumimoji="1" lang="en-US" altLang="ja-JP" sz="2400" dirty="0">
              <a:latin typeface="ＭＳ ゴシック" pitchFamily="49" charset="-128"/>
              <a:ea typeface="ＭＳ ゴシック" pitchFamily="49" charset="-128"/>
            </a:endParaRPr>
          </a:p>
          <a:p>
            <a:r>
              <a:rPr kumimoji="1" lang="ja-JP" altLang="en-US" sz="2400" dirty="0">
                <a:latin typeface="ＭＳ ゴシック" pitchFamily="49" charset="-128"/>
                <a:ea typeface="ＭＳ ゴシック" pitchFamily="49" charset="-128"/>
              </a:rPr>
              <a:t>虚血性心疾患</a:t>
            </a:r>
            <a:r>
              <a:rPr lang="en-US" altLang="ja-JP" sz="2400" dirty="0">
                <a:latin typeface="ＭＳ ゴシック" pitchFamily="49" charset="-128"/>
                <a:ea typeface="ＭＳ ゴシック" pitchFamily="49" charset="-128"/>
              </a:rPr>
              <a:t>↓</a:t>
            </a:r>
            <a:endParaRPr kumimoji="1" lang="ja-JP" altLang="en-US" sz="2400" dirty="0">
              <a:latin typeface="ＭＳ ゴシック" pitchFamily="49" charset="-128"/>
              <a:ea typeface="ＭＳ ゴシック" pitchFamily="49" charset="-128"/>
            </a:endParaRPr>
          </a:p>
        </p:txBody>
      </p:sp>
      <p:sp>
        <p:nvSpPr>
          <p:cNvPr id="15" name="テキスト ボックス 14"/>
          <p:cNvSpPr txBox="1"/>
          <p:nvPr/>
        </p:nvSpPr>
        <p:spPr>
          <a:xfrm>
            <a:off x="1896724" y="908720"/>
            <a:ext cx="958917" cy="400110"/>
          </a:xfrm>
          <a:prstGeom prst="rect">
            <a:avLst/>
          </a:prstGeom>
          <a:noFill/>
        </p:spPr>
        <p:txBody>
          <a:bodyPr wrap="none" rtlCol="0">
            <a:spAutoFit/>
          </a:bodyPr>
          <a:lstStyle/>
          <a:p>
            <a:r>
              <a:rPr kumimoji="1" lang="ja-JP" altLang="en-US" sz="2000" b="1" dirty="0">
                <a:latin typeface="ＭＳ ゴシック" pitchFamily="49" charset="-128"/>
                <a:ea typeface="ＭＳ ゴシック" pitchFamily="49" charset="-128"/>
              </a:rPr>
              <a:t>（倍）</a:t>
            </a:r>
          </a:p>
        </p:txBody>
      </p:sp>
      <p:sp>
        <p:nvSpPr>
          <p:cNvPr id="16" name="テキスト ボックス 15"/>
          <p:cNvSpPr txBox="1"/>
          <p:nvPr/>
        </p:nvSpPr>
        <p:spPr>
          <a:xfrm>
            <a:off x="548640" y="5725249"/>
            <a:ext cx="5832648" cy="307777"/>
          </a:xfrm>
          <a:prstGeom prst="rect">
            <a:avLst/>
          </a:prstGeom>
          <a:noFill/>
        </p:spPr>
        <p:txBody>
          <a:bodyPr wrap="square" rtlCol="0">
            <a:spAutoFit/>
          </a:bodyPr>
          <a:lstStyle/>
          <a:p>
            <a:r>
              <a:rPr lang="en-US" altLang="ja-JP" sz="1400" dirty="0">
                <a:latin typeface="ＭＳ ゴシック" pitchFamily="49" charset="-128"/>
                <a:ea typeface="ＭＳ ゴシック" pitchFamily="49" charset="-128"/>
              </a:rPr>
              <a:t>Baba S, et al: </a:t>
            </a:r>
            <a:r>
              <a:rPr lang="en-US" altLang="ja-JP" sz="1400" dirty="0" err="1">
                <a:latin typeface="ＭＳ ゴシック" pitchFamily="49" charset="-128"/>
                <a:ea typeface="ＭＳ ゴシック" pitchFamily="49" charset="-128"/>
              </a:rPr>
              <a:t>Eur</a:t>
            </a:r>
            <a:r>
              <a:rPr lang="en-US" altLang="ja-JP" sz="1400" dirty="0">
                <a:latin typeface="ＭＳ ゴシック" pitchFamily="49" charset="-128"/>
                <a:ea typeface="ＭＳ ゴシック" pitchFamily="49" charset="-128"/>
              </a:rPr>
              <a:t> J </a:t>
            </a:r>
            <a:r>
              <a:rPr lang="en-US" altLang="ja-JP" sz="1400" dirty="0" err="1">
                <a:latin typeface="ＭＳ ゴシック" pitchFamily="49" charset="-128"/>
                <a:ea typeface="ＭＳ ゴシック" pitchFamily="49" charset="-128"/>
              </a:rPr>
              <a:t>Cardiovasc</a:t>
            </a:r>
            <a:r>
              <a:rPr lang="en-US" altLang="ja-JP" sz="1400" dirty="0">
                <a:latin typeface="ＭＳ ゴシック" pitchFamily="49" charset="-128"/>
                <a:ea typeface="ＭＳ ゴシック" pitchFamily="49" charset="-128"/>
              </a:rPr>
              <a:t> </a:t>
            </a:r>
            <a:r>
              <a:rPr lang="en-US" altLang="ja-JP" sz="1400" dirty="0" err="1">
                <a:latin typeface="ＭＳ ゴシック" pitchFamily="49" charset="-128"/>
                <a:ea typeface="ＭＳ ゴシック" pitchFamily="49" charset="-128"/>
              </a:rPr>
              <a:t>Prev</a:t>
            </a:r>
            <a:r>
              <a:rPr lang="en-US" altLang="ja-JP" sz="1400" dirty="0">
                <a:latin typeface="ＭＳ ゴシック" pitchFamily="49" charset="-128"/>
                <a:ea typeface="ＭＳ ゴシック" pitchFamily="49" charset="-128"/>
              </a:rPr>
              <a:t> </a:t>
            </a:r>
            <a:r>
              <a:rPr lang="en-US" altLang="ja-JP" sz="1400" dirty="0" err="1">
                <a:latin typeface="ＭＳ ゴシック" pitchFamily="49" charset="-128"/>
                <a:ea typeface="ＭＳ ゴシック" pitchFamily="49" charset="-128"/>
              </a:rPr>
              <a:t>Rehabil</a:t>
            </a:r>
            <a:r>
              <a:rPr lang="en-US" altLang="ja-JP" sz="1400" dirty="0">
                <a:latin typeface="ＭＳ ゴシック" pitchFamily="49" charset="-128"/>
                <a:ea typeface="ＭＳ ゴシック" pitchFamily="49" charset="-128"/>
              </a:rPr>
              <a:t> 13; 207-213, 2006.</a:t>
            </a:r>
            <a:endParaRPr kumimoji="1" lang="ja-JP" altLang="en-US" sz="1400" dirty="0">
              <a:latin typeface="ＭＳ ゴシック" pitchFamily="49" charset="-128"/>
              <a:ea typeface="ＭＳ ゴシック" pitchFamily="49" charset="-128"/>
            </a:endParaRPr>
          </a:p>
        </p:txBody>
      </p:sp>
      <p:sp>
        <p:nvSpPr>
          <p:cNvPr id="10" name="テキスト ボックス 9"/>
          <p:cNvSpPr txBox="1"/>
          <p:nvPr/>
        </p:nvSpPr>
        <p:spPr>
          <a:xfrm>
            <a:off x="2240389" y="6211669"/>
            <a:ext cx="4339650" cy="646331"/>
          </a:xfrm>
          <a:prstGeom prst="rect">
            <a:avLst/>
          </a:prstGeom>
          <a:noFill/>
        </p:spPr>
        <p:txBody>
          <a:bodyPr wrap="none" rtlCol="0">
            <a:spAutoFit/>
          </a:bodyPr>
          <a:lstStyle/>
          <a:p>
            <a:r>
              <a:rPr lang="ja-JP" altLang="en-US" b="1" dirty="0">
                <a:solidFill>
                  <a:srgbClr val="002060"/>
                </a:solidFill>
                <a:latin typeface="ＭＳ Ｐゴシック" charset="0"/>
              </a:rPr>
              <a:t>横浜市立大学附属市民総合医療センター</a:t>
            </a:r>
            <a:endParaRPr lang="ja-JP" altLang="ja-JP" b="1" dirty="0">
              <a:solidFill>
                <a:srgbClr val="002060"/>
              </a:solidFill>
              <a:latin typeface="ＭＳ Ｐゴシック" charset="0"/>
            </a:endParaRPr>
          </a:p>
          <a:p>
            <a:r>
              <a:rPr lang="ja-JP" altLang="en-US" b="1" dirty="0">
                <a:solidFill>
                  <a:srgbClr val="002060"/>
                </a:solidFill>
                <a:latin typeface="ＭＳ Ｐゴシック" charset="0"/>
              </a:rPr>
              <a:t>心臓血管</a:t>
            </a:r>
            <a:r>
              <a:rPr lang="ja-JP" altLang="en-US" b="1" dirty="0" smtClean="0">
                <a:solidFill>
                  <a:srgbClr val="002060"/>
                </a:solidFill>
                <a:latin typeface="ＭＳ Ｐゴシック" charset="0"/>
              </a:rPr>
              <a:t>センター海老名</a:t>
            </a:r>
            <a:r>
              <a:rPr lang="ja-JP" altLang="en-US" b="1" dirty="0">
                <a:solidFill>
                  <a:srgbClr val="002060"/>
                </a:solidFill>
                <a:latin typeface="ＭＳ Ｐゴシック" charset="0"/>
              </a:rPr>
              <a:t>　</a:t>
            </a:r>
            <a:r>
              <a:rPr lang="ja-JP" altLang="en-US" b="1" dirty="0" smtClean="0">
                <a:solidFill>
                  <a:srgbClr val="002060"/>
                </a:solidFill>
                <a:latin typeface="ＭＳ Ｐゴシック" charset="0"/>
              </a:rPr>
              <a:t>俊明先生提供</a:t>
            </a:r>
            <a:endParaRPr lang="ja-JP" altLang="en-US" b="1" dirty="0">
              <a:solidFill>
                <a:srgbClr val="002060"/>
              </a:solidFill>
              <a:latin typeface="ＭＳ Ｐゴシック" charset="0"/>
            </a:endParaRPr>
          </a:p>
        </p:txBody>
      </p:sp>
    </p:spTree>
    <p:extLst>
      <p:ext uri="{BB962C8B-B14F-4D97-AF65-F5344CB8AC3E}">
        <p14:creationId xmlns:p14="http://schemas.microsoft.com/office/powerpoint/2010/main" val="451024339"/>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2142</TotalTime>
  <Words>2824</Words>
  <Application>Microsoft Office PowerPoint</Application>
  <PresentationFormat>ユーザー設定</PresentationFormat>
  <Paragraphs>448</Paragraphs>
  <Slides>36</Slides>
  <Notes>15</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36</vt:i4>
      </vt:variant>
    </vt:vector>
  </HeadingPairs>
  <TitlesOfParts>
    <vt:vector size="38" baseType="lpstr">
      <vt:lpstr>ファセット</vt:lpstr>
      <vt:lpstr>グラフ</vt:lpstr>
      <vt:lpstr>禁煙の効用 </vt:lpstr>
      <vt:lpstr>禁煙の効用</vt:lpstr>
      <vt:lpstr>「とりあえず減煙」より、 まずスッパリやめることが禁煙成功の近道</vt:lpstr>
      <vt:lpstr>喫煙の健康への影響の大きさ</vt:lpstr>
      <vt:lpstr>PowerPoint プレゼンテーション</vt:lpstr>
      <vt:lpstr>禁煙をすると、このような効果が実感できます。</vt:lpstr>
      <vt:lpstr>禁煙の効用</vt:lpstr>
      <vt:lpstr>糖尿病の患者さんが禁煙すると、心筋梗塞で死亡するリスクが低下します</vt:lpstr>
      <vt:lpstr>喫煙は虚血性心疾患の危険因子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禁煙の効果(心臓血管疾患）</vt:lpstr>
      <vt:lpstr>PowerPoint プレゼンテーション</vt:lpstr>
      <vt:lpstr>高コレステロール血症の患者さんがタバコを吸っていると、冠動脈疾患による死亡リスクが高まります</vt:lpstr>
      <vt:lpstr>タバコを吸っていると、メタボリックシンドロームのリスクが高まります</vt:lpstr>
      <vt:lpstr>禁煙を早くから始めるほど、肺がんによる死亡リスクは減少します</vt:lpstr>
      <vt:lpstr>咳、痰、息切れが気になる方は、タバコ病COPDの可能性があります！</vt:lpstr>
      <vt:lpstr>術前の早めの禁煙で、術後合併症の発症リスクが低下します</vt:lpstr>
      <vt:lpstr>妊婦の喫煙は、胎児の発育に影響を与えます</vt:lpstr>
      <vt:lpstr>妊娠中の喫煙や出生後の受動喫煙によって、乳幼児突然死症候群（SIDS）のリスクが高まります</vt:lpstr>
      <vt:lpstr>乳幼児突然死症候群 　　　　　（SIDS）</vt:lpstr>
      <vt:lpstr>禁煙を始めれば余命は取り戻せます</vt:lpstr>
      <vt:lpstr>喫煙は寿命だけでなく、 「健康寿命」も短くします</vt:lpstr>
      <vt:lpstr>夫の喫煙で、タバコを吸わない妻が肺がんになるリスクは高まります</vt:lpstr>
      <vt:lpstr>禁煙すると短期間で健康上もメリットが得られ、その後もメリットは長期にわたり継続します</vt:lpstr>
      <vt:lpstr>禁煙すると短期間で健康上もメリットが得られ、その後もメリットは長期にわたり継続します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タバコの害から 子どもたちを守ろう</dc:title>
  <dc:creator>藤原敬且</dc:creator>
  <cp:lastModifiedBy>20130326fmv</cp:lastModifiedBy>
  <cp:revision>436</cp:revision>
  <dcterms:created xsi:type="dcterms:W3CDTF">2014-07-21T03:38:47Z</dcterms:created>
  <dcterms:modified xsi:type="dcterms:W3CDTF">2016-03-29T07:12:19Z</dcterms:modified>
</cp:coreProperties>
</file>