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82" r:id="rId3"/>
    <p:sldId id="8273" r:id="rId4"/>
    <p:sldId id="8274" r:id="rId5"/>
    <p:sldId id="261" r:id="rId6"/>
    <p:sldId id="262" r:id="rId7"/>
    <p:sldId id="258" r:id="rId8"/>
    <p:sldId id="260" r:id="rId9"/>
    <p:sldId id="257" r:id="rId10"/>
    <p:sldId id="8275" r:id="rId11"/>
    <p:sldId id="259" r:id="rId12"/>
    <p:sldId id="8285" r:id="rId13"/>
    <p:sldId id="8284" r:id="rId14"/>
    <p:sldId id="8283" r:id="rId15"/>
    <p:sldId id="8282" r:id="rId16"/>
    <p:sldId id="8280" r:id="rId17"/>
    <p:sldId id="8281" r:id="rId18"/>
    <p:sldId id="8278" r:id="rId19"/>
    <p:sldId id="8276" r:id="rId20"/>
    <p:sldId id="8279"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1"/>
    <p:restoredTop sz="94694"/>
  </p:normalViewPr>
  <p:slideViewPr>
    <p:cSldViewPr snapToGrid="0" showGuides="1">
      <p:cViewPr varScale="1">
        <p:scale>
          <a:sx n="117" d="100"/>
          <a:sy n="117" d="100"/>
        </p:scale>
        <p:origin x="504"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8C886-FD2C-2C4F-B6A1-0AB0AB233A84}" type="datetimeFigureOut">
              <a:rPr kumimoji="1" lang="ja-JP" altLang="en-US" smtClean="0"/>
              <a:t>2023/12/19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7D80E-3195-324B-A707-37C7BE6FA8F2}" type="slidenum">
              <a:rPr kumimoji="1" lang="ja-JP" altLang="en-US" smtClean="0"/>
              <a:t>‹#›</a:t>
            </a:fld>
            <a:endParaRPr kumimoji="1" lang="ja-JP" altLang="en-US"/>
          </a:p>
        </p:txBody>
      </p:sp>
    </p:spTree>
    <p:extLst>
      <p:ext uri="{BB962C8B-B14F-4D97-AF65-F5344CB8AC3E}">
        <p14:creationId xmlns:p14="http://schemas.microsoft.com/office/powerpoint/2010/main" val="3142270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267D80E-3195-324B-A707-37C7BE6FA8F2}" type="slidenum">
              <a:rPr kumimoji="1" lang="ja-JP" altLang="en-US" smtClean="0"/>
              <a:t>6</a:t>
            </a:fld>
            <a:endParaRPr kumimoji="1" lang="ja-JP" altLang="en-US"/>
          </a:p>
        </p:txBody>
      </p:sp>
    </p:spTree>
    <p:extLst>
      <p:ext uri="{BB962C8B-B14F-4D97-AF65-F5344CB8AC3E}">
        <p14:creationId xmlns:p14="http://schemas.microsoft.com/office/powerpoint/2010/main" val="2013309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C96931-0A80-5077-3DD8-8D4D92AC4FB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F0B769C-B130-ECC2-DE0D-5DE60D6ECD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880E798-8F81-CDF3-4F93-015F6EEDD9F5}"/>
              </a:ext>
            </a:extLst>
          </p:cNvPr>
          <p:cNvSpPr>
            <a:spLocks noGrp="1"/>
          </p:cNvSpPr>
          <p:nvPr>
            <p:ph type="dt" sz="half" idx="10"/>
          </p:nvPr>
        </p:nvSpPr>
        <p:spPr/>
        <p:txBody>
          <a:bodyPr/>
          <a:lstStyle/>
          <a:p>
            <a:fld id="{F2527ECA-8DC7-C447-A8DF-7CC9BCAEEAD1}" type="datetimeFigureOut">
              <a:rPr kumimoji="1" lang="ja-JP" altLang="en-US" smtClean="0"/>
              <a:t>2023/12/19</a:t>
            </a:fld>
            <a:endParaRPr kumimoji="1" lang="ja-JP" altLang="en-US"/>
          </a:p>
        </p:txBody>
      </p:sp>
      <p:sp>
        <p:nvSpPr>
          <p:cNvPr id="5" name="フッター プレースホルダー 4">
            <a:extLst>
              <a:ext uri="{FF2B5EF4-FFF2-40B4-BE49-F238E27FC236}">
                <a16:creationId xmlns:a16="http://schemas.microsoft.com/office/drawing/2014/main" id="{E48DDD5C-039A-83C8-F3DB-1AD83BF7C0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01F480-A651-4A83-DC8A-6BD97ACDB1FA}"/>
              </a:ext>
            </a:extLst>
          </p:cNvPr>
          <p:cNvSpPr>
            <a:spLocks noGrp="1"/>
          </p:cNvSpPr>
          <p:nvPr>
            <p:ph type="sldNum" sz="quarter" idx="12"/>
          </p:nvPr>
        </p:nvSpPr>
        <p:spPr/>
        <p:txBody>
          <a:bodyPr/>
          <a:lstStyle/>
          <a:p>
            <a:fld id="{8B4DDB31-020F-CD4D-A4F0-6E748B287696}" type="slidenum">
              <a:rPr kumimoji="1" lang="ja-JP" altLang="en-US" smtClean="0"/>
              <a:t>‹#›</a:t>
            </a:fld>
            <a:endParaRPr kumimoji="1" lang="ja-JP" altLang="en-US"/>
          </a:p>
        </p:txBody>
      </p:sp>
    </p:spTree>
    <p:extLst>
      <p:ext uri="{BB962C8B-B14F-4D97-AF65-F5344CB8AC3E}">
        <p14:creationId xmlns:p14="http://schemas.microsoft.com/office/powerpoint/2010/main" val="278644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9D8DD-402E-96B7-88B3-93E5FF44313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10D8C79-26B5-AFE5-04FB-FB216D3A36D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F6F0EA-1CC4-EC00-1B48-07CE5BBB56CC}"/>
              </a:ext>
            </a:extLst>
          </p:cNvPr>
          <p:cNvSpPr>
            <a:spLocks noGrp="1"/>
          </p:cNvSpPr>
          <p:nvPr>
            <p:ph type="dt" sz="half" idx="10"/>
          </p:nvPr>
        </p:nvSpPr>
        <p:spPr/>
        <p:txBody>
          <a:bodyPr/>
          <a:lstStyle/>
          <a:p>
            <a:fld id="{F2527ECA-8DC7-C447-A8DF-7CC9BCAEEAD1}" type="datetimeFigureOut">
              <a:rPr kumimoji="1" lang="ja-JP" altLang="en-US" smtClean="0"/>
              <a:t>2023/12/19</a:t>
            </a:fld>
            <a:endParaRPr kumimoji="1" lang="ja-JP" altLang="en-US"/>
          </a:p>
        </p:txBody>
      </p:sp>
      <p:sp>
        <p:nvSpPr>
          <p:cNvPr id="5" name="フッター プレースホルダー 4">
            <a:extLst>
              <a:ext uri="{FF2B5EF4-FFF2-40B4-BE49-F238E27FC236}">
                <a16:creationId xmlns:a16="http://schemas.microsoft.com/office/drawing/2014/main" id="{C43418CA-A606-7515-22BF-9F59FCD2FC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8A99C7-6300-A61F-8BB7-8CA4FD957678}"/>
              </a:ext>
            </a:extLst>
          </p:cNvPr>
          <p:cNvSpPr>
            <a:spLocks noGrp="1"/>
          </p:cNvSpPr>
          <p:nvPr>
            <p:ph type="sldNum" sz="quarter" idx="12"/>
          </p:nvPr>
        </p:nvSpPr>
        <p:spPr/>
        <p:txBody>
          <a:bodyPr/>
          <a:lstStyle/>
          <a:p>
            <a:fld id="{8B4DDB31-020F-CD4D-A4F0-6E748B287696}" type="slidenum">
              <a:rPr kumimoji="1" lang="ja-JP" altLang="en-US" smtClean="0"/>
              <a:t>‹#›</a:t>
            </a:fld>
            <a:endParaRPr kumimoji="1" lang="ja-JP" altLang="en-US"/>
          </a:p>
        </p:txBody>
      </p:sp>
    </p:spTree>
    <p:extLst>
      <p:ext uri="{BB962C8B-B14F-4D97-AF65-F5344CB8AC3E}">
        <p14:creationId xmlns:p14="http://schemas.microsoft.com/office/powerpoint/2010/main" val="401767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2EC9FA3-2F37-6D25-352F-FB020A8E39B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AF793C-11DD-CC9A-64F8-97B2392C4FB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E959FE-D8CD-7DB6-228D-2FBBA04CC136}"/>
              </a:ext>
            </a:extLst>
          </p:cNvPr>
          <p:cNvSpPr>
            <a:spLocks noGrp="1"/>
          </p:cNvSpPr>
          <p:nvPr>
            <p:ph type="dt" sz="half" idx="10"/>
          </p:nvPr>
        </p:nvSpPr>
        <p:spPr/>
        <p:txBody>
          <a:bodyPr/>
          <a:lstStyle/>
          <a:p>
            <a:fld id="{F2527ECA-8DC7-C447-A8DF-7CC9BCAEEAD1}" type="datetimeFigureOut">
              <a:rPr kumimoji="1" lang="ja-JP" altLang="en-US" smtClean="0"/>
              <a:t>2023/12/19</a:t>
            </a:fld>
            <a:endParaRPr kumimoji="1" lang="ja-JP" altLang="en-US"/>
          </a:p>
        </p:txBody>
      </p:sp>
      <p:sp>
        <p:nvSpPr>
          <p:cNvPr id="5" name="フッター プレースホルダー 4">
            <a:extLst>
              <a:ext uri="{FF2B5EF4-FFF2-40B4-BE49-F238E27FC236}">
                <a16:creationId xmlns:a16="http://schemas.microsoft.com/office/drawing/2014/main" id="{74B88DC9-5473-09CB-F8EE-4402076B45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D09934-8F68-B887-F30D-F6A4A978DB03}"/>
              </a:ext>
            </a:extLst>
          </p:cNvPr>
          <p:cNvSpPr>
            <a:spLocks noGrp="1"/>
          </p:cNvSpPr>
          <p:nvPr>
            <p:ph type="sldNum" sz="quarter" idx="12"/>
          </p:nvPr>
        </p:nvSpPr>
        <p:spPr/>
        <p:txBody>
          <a:bodyPr/>
          <a:lstStyle/>
          <a:p>
            <a:fld id="{8B4DDB31-020F-CD4D-A4F0-6E748B287696}" type="slidenum">
              <a:rPr kumimoji="1" lang="ja-JP" altLang="en-US" smtClean="0"/>
              <a:t>‹#›</a:t>
            </a:fld>
            <a:endParaRPr kumimoji="1" lang="ja-JP" altLang="en-US"/>
          </a:p>
        </p:txBody>
      </p:sp>
    </p:spTree>
    <p:extLst>
      <p:ext uri="{BB962C8B-B14F-4D97-AF65-F5344CB8AC3E}">
        <p14:creationId xmlns:p14="http://schemas.microsoft.com/office/powerpoint/2010/main" val="204133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A32381-CA2C-4F6F-DF82-AA84F9FB242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611018D-1590-B618-063E-4026D6D9D8B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03B45F-7427-E02D-6951-6DC7D6F36E0D}"/>
              </a:ext>
            </a:extLst>
          </p:cNvPr>
          <p:cNvSpPr>
            <a:spLocks noGrp="1"/>
          </p:cNvSpPr>
          <p:nvPr>
            <p:ph type="dt" sz="half" idx="10"/>
          </p:nvPr>
        </p:nvSpPr>
        <p:spPr/>
        <p:txBody>
          <a:bodyPr/>
          <a:lstStyle/>
          <a:p>
            <a:fld id="{F2527ECA-8DC7-C447-A8DF-7CC9BCAEEAD1}" type="datetimeFigureOut">
              <a:rPr kumimoji="1" lang="ja-JP" altLang="en-US" smtClean="0"/>
              <a:t>2023/12/19</a:t>
            </a:fld>
            <a:endParaRPr kumimoji="1" lang="ja-JP" altLang="en-US"/>
          </a:p>
        </p:txBody>
      </p:sp>
      <p:sp>
        <p:nvSpPr>
          <p:cNvPr id="5" name="フッター プレースホルダー 4">
            <a:extLst>
              <a:ext uri="{FF2B5EF4-FFF2-40B4-BE49-F238E27FC236}">
                <a16:creationId xmlns:a16="http://schemas.microsoft.com/office/drawing/2014/main" id="{1C7C8FBD-0EA8-1951-9C3A-7E3456B975D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347B3F9-5E3C-6F0A-2AA5-4A7AF928D8CD}"/>
              </a:ext>
            </a:extLst>
          </p:cNvPr>
          <p:cNvSpPr>
            <a:spLocks noGrp="1"/>
          </p:cNvSpPr>
          <p:nvPr>
            <p:ph type="sldNum" sz="quarter" idx="12"/>
          </p:nvPr>
        </p:nvSpPr>
        <p:spPr/>
        <p:txBody>
          <a:bodyPr/>
          <a:lstStyle/>
          <a:p>
            <a:fld id="{8B4DDB31-020F-CD4D-A4F0-6E748B287696}" type="slidenum">
              <a:rPr kumimoji="1" lang="ja-JP" altLang="en-US" smtClean="0"/>
              <a:t>‹#›</a:t>
            </a:fld>
            <a:endParaRPr kumimoji="1" lang="ja-JP" altLang="en-US"/>
          </a:p>
        </p:txBody>
      </p:sp>
    </p:spTree>
    <p:extLst>
      <p:ext uri="{BB962C8B-B14F-4D97-AF65-F5344CB8AC3E}">
        <p14:creationId xmlns:p14="http://schemas.microsoft.com/office/powerpoint/2010/main" val="367131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ECFD24-14BD-4553-0D06-BC5B7B1478D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D5D456-FB49-D35B-6E23-F3AA1CF8C9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1A4FD6B-76D9-81E2-E623-25483C357F3F}"/>
              </a:ext>
            </a:extLst>
          </p:cNvPr>
          <p:cNvSpPr>
            <a:spLocks noGrp="1"/>
          </p:cNvSpPr>
          <p:nvPr>
            <p:ph type="dt" sz="half" idx="10"/>
          </p:nvPr>
        </p:nvSpPr>
        <p:spPr/>
        <p:txBody>
          <a:bodyPr/>
          <a:lstStyle/>
          <a:p>
            <a:fld id="{F2527ECA-8DC7-C447-A8DF-7CC9BCAEEAD1}" type="datetimeFigureOut">
              <a:rPr kumimoji="1" lang="ja-JP" altLang="en-US" smtClean="0"/>
              <a:t>2023/12/19</a:t>
            </a:fld>
            <a:endParaRPr kumimoji="1" lang="ja-JP" altLang="en-US"/>
          </a:p>
        </p:txBody>
      </p:sp>
      <p:sp>
        <p:nvSpPr>
          <p:cNvPr id="5" name="フッター プレースホルダー 4">
            <a:extLst>
              <a:ext uri="{FF2B5EF4-FFF2-40B4-BE49-F238E27FC236}">
                <a16:creationId xmlns:a16="http://schemas.microsoft.com/office/drawing/2014/main" id="{26DE573B-7F90-F86A-8E90-E8DDFC0AF6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A871C95-1687-7D4B-C1B8-EC7DDB4DB7B0}"/>
              </a:ext>
            </a:extLst>
          </p:cNvPr>
          <p:cNvSpPr>
            <a:spLocks noGrp="1"/>
          </p:cNvSpPr>
          <p:nvPr>
            <p:ph type="sldNum" sz="quarter" idx="12"/>
          </p:nvPr>
        </p:nvSpPr>
        <p:spPr/>
        <p:txBody>
          <a:bodyPr/>
          <a:lstStyle/>
          <a:p>
            <a:fld id="{8B4DDB31-020F-CD4D-A4F0-6E748B287696}" type="slidenum">
              <a:rPr kumimoji="1" lang="ja-JP" altLang="en-US" smtClean="0"/>
              <a:t>‹#›</a:t>
            </a:fld>
            <a:endParaRPr kumimoji="1" lang="ja-JP" altLang="en-US"/>
          </a:p>
        </p:txBody>
      </p:sp>
    </p:spTree>
    <p:extLst>
      <p:ext uri="{BB962C8B-B14F-4D97-AF65-F5344CB8AC3E}">
        <p14:creationId xmlns:p14="http://schemas.microsoft.com/office/powerpoint/2010/main" val="21343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F3ECBC-F022-5BF2-58A3-C90892D6966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53B7F6F-E03A-597C-E7A0-AFE1851D57A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1946EB0-0E8D-13AA-8A5E-F6137222ED4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9B55790-C446-A7DA-749D-E07D764F8419}"/>
              </a:ext>
            </a:extLst>
          </p:cNvPr>
          <p:cNvSpPr>
            <a:spLocks noGrp="1"/>
          </p:cNvSpPr>
          <p:nvPr>
            <p:ph type="dt" sz="half" idx="10"/>
          </p:nvPr>
        </p:nvSpPr>
        <p:spPr/>
        <p:txBody>
          <a:bodyPr/>
          <a:lstStyle/>
          <a:p>
            <a:fld id="{F2527ECA-8DC7-C447-A8DF-7CC9BCAEEAD1}" type="datetimeFigureOut">
              <a:rPr kumimoji="1" lang="ja-JP" altLang="en-US" smtClean="0"/>
              <a:t>2023/12/19</a:t>
            </a:fld>
            <a:endParaRPr kumimoji="1" lang="ja-JP" altLang="en-US"/>
          </a:p>
        </p:txBody>
      </p:sp>
      <p:sp>
        <p:nvSpPr>
          <p:cNvPr id="6" name="フッター プレースホルダー 5">
            <a:extLst>
              <a:ext uri="{FF2B5EF4-FFF2-40B4-BE49-F238E27FC236}">
                <a16:creationId xmlns:a16="http://schemas.microsoft.com/office/drawing/2014/main" id="{7BBF49DA-7FA4-9D7E-CAD5-13D1D88B14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241C8E9-A224-CBB6-CD39-7349ABA3A95F}"/>
              </a:ext>
            </a:extLst>
          </p:cNvPr>
          <p:cNvSpPr>
            <a:spLocks noGrp="1"/>
          </p:cNvSpPr>
          <p:nvPr>
            <p:ph type="sldNum" sz="quarter" idx="12"/>
          </p:nvPr>
        </p:nvSpPr>
        <p:spPr/>
        <p:txBody>
          <a:bodyPr/>
          <a:lstStyle/>
          <a:p>
            <a:fld id="{8B4DDB31-020F-CD4D-A4F0-6E748B287696}" type="slidenum">
              <a:rPr kumimoji="1" lang="ja-JP" altLang="en-US" smtClean="0"/>
              <a:t>‹#›</a:t>
            </a:fld>
            <a:endParaRPr kumimoji="1" lang="ja-JP" altLang="en-US"/>
          </a:p>
        </p:txBody>
      </p:sp>
    </p:spTree>
    <p:extLst>
      <p:ext uri="{BB962C8B-B14F-4D97-AF65-F5344CB8AC3E}">
        <p14:creationId xmlns:p14="http://schemas.microsoft.com/office/powerpoint/2010/main" val="32098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BF6E55-5AEF-8EEA-B0CB-64804C4A1F2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E4B2916-A363-A70C-1024-5C8861426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716B45B-A652-6691-3533-AC1A3F44377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C44855C-555B-65B3-3380-65AD31AB5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C636091-2529-0168-A132-633864047C0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4EB48F6-F044-3DF9-CF83-141368C5B9B0}"/>
              </a:ext>
            </a:extLst>
          </p:cNvPr>
          <p:cNvSpPr>
            <a:spLocks noGrp="1"/>
          </p:cNvSpPr>
          <p:nvPr>
            <p:ph type="dt" sz="half" idx="10"/>
          </p:nvPr>
        </p:nvSpPr>
        <p:spPr/>
        <p:txBody>
          <a:bodyPr/>
          <a:lstStyle/>
          <a:p>
            <a:fld id="{F2527ECA-8DC7-C447-A8DF-7CC9BCAEEAD1}" type="datetimeFigureOut">
              <a:rPr kumimoji="1" lang="ja-JP" altLang="en-US" smtClean="0"/>
              <a:t>2023/12/19</a:t>
            </a:fld>
            <a:endParaRPr kumimoji="1" lang="ja-JP" altLang="en-US"/>
          </a:p>
        </p:txBody>
      </p:sp>
      <p:sp>
        <p:nvSpPr>
          <p:cNvPr id="8" name="フッター プレースホルダー 7">
            <a:extLst>
              <a:ext uri="{FF2B5EF4-FFF2-40B4-BE49-F238E27FC236}">
                <a16:creationId xmlns:a16="http://schemas.microsoft.com/office/drawing/2014/main" id="{EEFAD7EC-CA0B-04C2-0DB7-085D2027026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C88D4CA-9593-E5D4-FDB4-F9BF6C9FD501}"/>
              </a:ext>
            </a:extLst>
          </p:cNvPr>
          <p:cNvSpPr>
            <a:spLocks noGrp="1"/>
          </p:cNvSpPr>
          <p:nvPr>
            <p:ph type="sldNum" sz="quarter" idx="12"/>
          </p:nvPr>
        </p:nvSpPr>
        <p:spPr/>
        <p:txBody>
          <a:bodyPr/>
          <a:lstStyle/>
          <a:p>
            <a:fld id="{8B4DDB31-020F-CD4D-A4F0-6E748B287696}" type="slidenum">
              <a:rPr kumimoji="1" lang="ja-JP" altLang="en-US" smtClean="0"/>
              <a:t>‹#›</a:t>
            </a:fld>
            <a:endParaRPr kumimoji="1" lang="ja-JP" altLang="en-US"/>
          </a:p>
        </p:txBody>
      </p:sp>
    </p:spTree>
    <p:extLst>
      <p:ext uri="{BB962C8B-B14F-4D97-AF65-F5344CB8AC3E}">
        <p14:creationId xmlns:p14="http://schemas.microsoft.com/office/powerpoint/2010/main" val="408450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40F2D8-1E80-DCB5-9896-3CD5E972E8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FC5E1A9-AC9B-0D15-7233-70C4421E4387}"/>
              </a:ext>
            </a:extLst>
          </p:cNvPr>
          <p:cNvSpPr>
            <a:spLocks noGrp="1"/>
          </p:cNvSpPr>
          <p:nvPr>
            <p:ph type="dt" sz="half" idx="10"/>
          </p:nvPr>
        </p:nvSpPr>
        <p:spPr/>
        <p:txBody>
          <a:bodyPr/>
          <a:lstStyle/>
          <a:p>
            <a:fld id="{F2527ECA-8DC7-C447-A8DF-7CC9BCAEEAD1}" type="datetimeFigureOut">
              <a:rPr kumimoji="1" lang="ja-JP" altLang="en-US" smtClean="0"/>
              <a:t>2023/12/19</a:t>
            </a:fld>
            <a:endParaRPr kumimoji="1" lang="ja-JP" altLang="en-US"/>
          </a:p>
        </p:txBody>
      </p:sp>
      <p:sp>
        <p:nvSpPr>
          <p:cNvPr id="4" name="フッター プレースホルダー 3">
            <a:extLst>
              <a:ext uri="{FF2B5EF4-FFF2-40B4-BE49-F238E27FC236}">
                <a16:creationId xmlns:a16="http://schemas.microsoft.com/office/drawing/2014/main" id="{DED88110-2053-DD85-FA14-C216ABAE671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3ED065C-8D9C-ABDB-07AE-4BEBD99DADDE}"/>
              </a:ext>
            </a:extLst>
          </p:cNvPr>
          <p:cNvSpPr>
            <a:spLocks noGrp="1"/>
          </p:cNvSpPr>
          <p:nvPr>
            <p:ph type="sldNum" sz="quarter" idx="12"/>
          </p:nvPr>
        </p:nvSpPr>
        <p:spPr/>
        <p:txBody>
          <a:bodyPr/>
          <a:lstStyle/>
          <a:p>
            <a:fld id="{8B4DDB31-020F-CD4D-A4F0-6E748B287696}" type="slidenum">
              <a:rPr kumimoji="1" lang="ja-JP" altLang="en-US" smtClean="0"/>
              <a:t>‹#›</a:t>
            </a:fld>
            <a:endParaRPr kumimoji="1" lang="ja-JP" altLang="en-US"/>
          </a:p>
        </p:txBody>
      </p:sp>
    </p:spTree>
    <p:extLst>
      <p:ext uri="{BB962C8B-B14F-4D97-AF65-F5344CB8AC3E}">
        <p14:creationId xmlns:p14="http://schemas.microsoft.com/office/powerpoint/2010/main" val="161816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B59E3B-F9B4-6118-4EFB-60300273EBFC}"/>
              </a:ext>
            </a:extLst>
          </p:cNvPr>
          <p:cNvSpPr>
            <a:spLocks noGrp="1"/>
          </p:cNvSpPr>
          <p:nvPr>
            <p:ph type="dt" sz="half" idx="10"/>
          </p:nvPr>
        </p:nvSpPr>
        <p:spPr/>
        <p:txBody>
          <a:bodyPr/>
          <a:lstStyle/>
          <a:p>
            <a:fld id="{F2527ECA-8DC7-C447-A8DF-7CC9BCAEEAD1}" type="datetimeFigureOut">
              <a:rPr kumimoji="1" lang="ja-JP" altLang="en-US" smtClean="0"/>
              <a:t>2023/12/19</a:t>
            </a:fld>
            <a:endParaRPr kumimoji="1" lang="ja-JP" altLang="en-US"/>
          </a:p>
        </p:txBody>
      </p:sp>
      <p:sp>
        <p:nvSpPr>
          <p:cNvPr id="3" name="フッター プレースホルダー 2">
            <a:extLst>
              <a:ext uri="{FF2B5EF4-FFF2-40B4-BE49-F238E27FC236}">
                <a16:creationId xmlns:a16="http://schemas.microsoft.com/office/drawing/2014/main" id="{DDFDF9EA-F50B-AF66-694C-1B4C076169F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128CFCF-D987-C1DC-6618-8CE6B46E2873}"/>
              </a:ext>
            </a:extLst>
          </p:cNvPr>
          <p:cNvSpPr>
            <a:spLocks noGrp="1"/>
          </p:cNvSpPr>
          <p:nvPr>
            <p:ph type="sldNum" sz="quarter" idx="12"/>
          </p:nvPr>
        </p:nvSpPr>
        <p:spPr/>
        <p:txBody>
          <a:bodyPr/>
          <a:lstStyle/>
          <a:p>
            <a:fld id="{8B4DDB31-020F-CD4D-A4F0-6E748B287696}" type="slidenum">
              <a:rPr kumimoji="1" lang="ja-JP" altLang="en-US" smtClean="0"/>
              <a:t>‹#›</a:t>
            </a:fld>
            <a:endParaRPr kumimoji="1" lang="ja-JP" altLang="en-US"/>
          </a:p>
        </p:txBody>
      </p:sp>
    </p:spTree>
    <p:extLst>
      <p:ext uri="{BB962C8B-B14F-4D97-AF65-F5344CB8AC3E}">
        <p14:creationId xmlns:p14="http://schemas.microsoft.com/office/powerpoint/2010/main" val="2556890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4107DA-3F90-A1E5-EF4C-9F0321B6676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694C7B6-BCF5-48BF-9861-EEB3B0C2C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E601BFA-7DA5-3B09-C2D9-8503E1976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9E1355E-A46D-CBE8-8019-B6951B6B9391}"/>
              </a:ext>
            </a:extLst>
          </p:cNvPr>
          <p:cNvSpPr>
            <a:spLocks noGrp="1"/>
          </p:cNvSpPr>
          <p:nvPr>
            <p:ph type="dt" sz="half" idx="10"/>
          </p:nvPr>
        </p:nvSpPr>
        <p:spPr/>
        <p:txBody>
          <a:bodyPr/>
          <a:lstStyle/>
          <a:p>
            <a:fld id="{F2527ECA-8DC7-C447-A8DF-7CC9BCAEEAD1}" type="datetimeFigureOut">
              <a:rPr kumimoji="1" lang="ja-JP" altLang="en-US" smtClean="0"/>
              <a:t>2023/12/19</a:t>
            </a:fld>
            <a:endParaRPr kumimoji="1" lang="ja-JP" altLang="en-US"/>
          </a:p>
        </p:txBody>
      </p:sp>
      <p:sp>
        <p:nvSpPr>
          <p:cNvPr id="6" name="フッター プレースホルダー 5">
            <a:extLst>
              <a:ext uri="{FF2B5EF4-FFF2-40B4-BE49-F238E27FC236}">
                <a16:creationId xmlns:a16="http://schemas.microsoft.com/office/drawing/2014/main" id="{362CDAC0-AB31-A510-3544-D4E682E5D9B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084E0C8-6C05-7EC4-CF3D-D5A2CF6E8DFE}"/>
              </a:ext>
            </a:extLst>
          </p:cNvPr>
          <p:cNvSpPr>
            <a:spLocks noGrp="1"/>
          </p:cNvSpPr>
          <p:nvPr>
            <p:ph type="sldNum" sz="quarter" idx="12"/>
          </p:nvPr>
        </p:nvSpPr>
        <p:spPr/>
        <p:txBody>
          <a:bodyPr/>
          <a:lstStyle/>
          <a:p>
            <a:fld id="{8B4DDB31-020F-CD4D-A4F0-6E748B287696}" type="slidenum">
              <a:rPr kumimoji="1" lang="ja-JP" altLang="en-US" smtClean="0"/>
              <a:t>‹#›</a:t>
            </a:fld>
            <a:endParaRPr kumimoji="1" lang="ja-JP" altLang="en-US"/>
          </a:p>
        </p:txBody>
      </p:sp>
    </p:spTree>
    <p:extLst>
      <p:ext uri="{BB962C8B-B14F-4D97-AF65-F5344CB8AC3E}">
        <p14:creationId xmlns:p14="http://schemas.microsoft.com/office/powerpoint/2010/main" val="364050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9E6423-8114-658F-0E2B-2F743750B89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36CF4C7-A42F-C1B1-2DEF-ABD5D5AB45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B6A46DA-EF29-F8C3-617C-3C2B9D04E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AACD45-3FD0-8F2E-F304-1607F0E59DF7}"/>
              </a:ext>
            </a:extLst>
          </p:cNvPr>
          <p:cNvSpPr>
            <a:spLocks noGrp="1"/>
          </p:cNvSpPr>
          <p:nvPr>
            <p:ph type="dt" sz="half" idx="10"/>
          </p:nvPr>
        </p:nvSpPr>
        <p:spPr/>
        <p:txBody>
          <a:bodyPr/>
          <a:lstStyle/>
          <a:p>
            <a:fld id="{F2527ECA-8DC7-C447-A8DF-7CC9BCAEEAD1}" type="datetimeFigureOut">
              <a:rPr kumimoji="1" lang="ja-JP" altLang="en-US" smtClean="0"/>
              <a:t>2023/12/19</a:t>
            </a:fld>
            <a:endParaRPr kumimoji="1" lang="ja-JP" altLang="en-US"/>
          </a:p>
        </p:txBody>
      </p:sp>
      <p:sp>
        <p:nvSpPr>
          <p:cNvPr id="6" name="フッター プレースホルダー 5">
            <a:extLst>
              <a:ext uri="{FF2B5EF4-FFF2-40B4-BE49-F238E27FC236}">
                <a16:creationId xmlns:a16="http://schemas.microsoft.com/office/drawing/2014/main" id="{FEF9D48F-931F-A84C-D1C5-D1783226172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796220-9E23-4F63-E341-7A38C87759D7}"/>
              </a:ext>
            </a:extLst>
          </p:cNvPr>
          <p:cNvSpPr>
            <a:spLocks noGrp="1"/>
          </p:cNvSpPr>
          <p:nvPr>
            <p:ph type="sldNum" sz="quarter" idx="12"/>
          </p:nvPr>
        </p:nvSpPr>
        <p:spPr/>
        <p:txBody>
          <a:bodyPr/>
          <a:lstStyle/>
          <a:p>
            <a:fld id="{8B4DDB31-020F-CD4D-A4F0-6E748B287696}" type="slidenum">
              <a:rPr kumimoji="1" lang="ja-JP" altLang="en-US" smtClean="0"/>
              <a:t>‹#›</a:t>
            </a:fld>
            <a:endParaRPr kumimoji="1" lang="ja-JP" altLang="en-US"/>
          </a:p>
        </p:txBody>
      </p:sp>
    </p:spTree>
    <p:extLst>
      <p:ext uri="{BB962C8B-B14F-4D97-AF65-F5344CB8AC3E}">
        <p14:creationId xmlns:p14="http://schemas.microsoft.com/office/powerpoint/2010/main" val="19982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2FE1911-127F-8E78-C48D-7EF998B13A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C927BD1-91F1-95D9-D0D9-EFC7D961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0F0F53-6AB2-E4AF-DAF5-498E78B490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27ECA-8DC7-C447-A8DF-7CC9BCAEEAD1}" type="datetimeFigureOut">
              <a:rPr kumimoji="1" lang="ja-JP" altLang="en-US" smtClean="0"/>
              <a:t>2023/12/19</a:t>
            </a:fld>
            <a:endParaRPr kumimoji="1" lang="ja-JP" altLang="en-US"/>
          </a:p>
        </p:txBody>
      </p:sp>
      <p:sp>
        <p:nvSpPr>
          <p:cNvPr id="5" name="フッター プレースホルダー 4">
            <a:extLst>
              <a:ext uri="{FF2B5EF4-FFF2-40B4-BE49-F238E27FC236}">
                <a16:creationId xmlns:a16="http://schemas.microsoft.com/office/drawing/2014/main" id="{E95803AA-1F63-36F8-CFA3-675E2BEC2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D767830-8BC2-9E81-261E-572316B846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DDB31-020F-CD4D-A4F0-6E748B287696}" type="slidenum">
              <a:rPr kumimoji="1" lang="ja-JP" altLang="en-US" smtClean="0"/>
              <a:t>‹#›</a:t>
            </a:fld>
            <a:endParaRPr kumimoji="1" lang="ja-JP" altLang="en-US"/>
          </a:p>
        </p:txBody>
      </p:sp>
    </p:spTree>
    <p:extLst>
      <p:ext uri="{BB962C8B-B14F-4D97-AF65-F5344CB8AC3E}">
        <p14:creationId xmlns:p14="http://schemas.microsoft.com/office/powerpoint/2010/main" val="287031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D37C13-DA7F-3A5A-F673-55E818841A79}"/>
              </a:ext>
            </a:extLst>
          </p:cNvPr>
          <p:cNvSpPr>
            <a:spLocks noGrp="1"/>
          </p:cNvSpPr>
          <p:nvPr>
            <p:ph type="ctrTitle"/>
          </p:nvPr>
        </p:nvSpPr>
        <p:spPr/>
        <p:txBody>
          <a:bodyPr/>
          <a:lstStyle/>
          <a:p>
            <a:r>
              <a:rPr kumimoji="1" lang="ja-JP" altLang="en-US"/>
              <a:t>禁煙スライド</a:t>
            </a:r>
          </a:p>
        </p:txBody>
      </p:sp>
      <p:sp>
        <p:nvSpPr>
          <p:cNvPr id="3" name="字幕 2">
            <a:extLst>
              <a:ext uri="{FF2B5EF4-FFF2-40B4-BE49-F238E27FC236}">
                <a16:creationId xmlns:a16="http://schemas.microsoft.com/office/drawing/2014/main" id="{7456F5C6-AA16-9DAF-4020-E55705C9DF4E}"/>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462387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タイトル 3">
            <a:extLst>
              <a:ext uri="{FF2B5EF4-FFF2-40B4-BE49-F238E27FC236}">
                <a16:creationId xmlns:a16="http://schemas.microsoft.com/office/drawing/2014/main" id="{729A160A-34B8-F837-D74D-F8F79865495D}"/>
              </a:ext>
            </a:extLst>
          </p:cNvPr>
          <p:cNvSpPr>
            <a:spLocks noGrp="1"/>
          </p:cNvSpPr>
          <p:nvPr>
            <p:ph type="title"/>
          </p:nvPr>
        </p:nvSpPr>
        <p:spPr>
          <a:xfrm>
            <a:off x="1028700" y="1967266"/>
            <a:ext cx="2628900" cy="2547257"/>
          </a:xfrm>
          <a:noFill/>
        </p:spPr>
        <p:txBody>
          <a:bodyPr anchor="ctr">
            <a:normAutofit/>
          </a:bodyPr>
          <a:lstStyle/>
          <a:p>
            <a:pPr algn="ctr"/>
            <a:r>
              <a:rPr lang="ja-JP" altLang="en-US" sz="2800" b="0" i="0">
                <a:solidFill>
                  <a:srgbClr val="FFFFFF"/>
                </a:solidFill>
                <a:effectLst/>
                <a:latin typeface="system-ui"/>
              </a:rPr>
              <a:t>喫煙習慣者の</a:t>
            </a:r>
            <a:br>
              <a:rPr lang="en-US" altLang="ja-JP" sz="2800" b="0" i="0" dirty="0">
                <a:solidFill>
                  <a:srgbClr val="FFFFFF"/>
                </a:solidFill>
                <a:effectLst/>
                <a:latin typeface="system-ui"/>
              </a:rPr>
            </a:br>
            <a:r>
              <a:rPr lang="ja-JP" altLang="en-US" sz="2800" b="0" i="0">
                <a:solidFill>
                  <a:srgbClr val="FFFFFF"/>
                </a:solidFill>
                <a:effectLst/>
                <a:latin typeface="system-ui"/>
              </a:rPr>
              <a:t>年次推移</a:t>
            </a:r>
            <a:br>
              <a:rPr lang="en-US" altLang="ja-JP" sz="2800" b="0" i="0" dirty="0">
                <a:solidFill>
                  <a:srgbClr val="FFFFFF"/>
                </a:solidFill>
                <a:effectLst/>
                <a:latin typeface="system-ui"/>
              </a:rPr>
            </a:br>
            <a:r>
              <a:rPr lang="ja-JP" altLang="en-US" sz="2400" b="0" i="0">
                <a:solidFill>
                  <a:srgbClr val="FFFFFF"/>
                </a:solidFill>
                <a:effectLst/>
                <a:latin typeface="system-ui"/>
              </a:rPr>
              <a:t>（性・年齢別）</a:t>
            </a:r>
            <a:endParaRPr lang="ja-JP" altLang="en-US" sz="2800" b="0" i="0">
              <a:solidFill>
                <a:srgbClr val="FFFFFF"/>
              </a:solidFill>
              <a:effectLst/>
              <a:latin typeface="system-ui"/>
            </a:endParaRPr>
          </a:p>
        </p:txBody>
      </p:sp>
      <p:pic>
        <p:nvPicPr>
          <p:cNvPr id="1026" name="Picture 2" descr="グラフ, ヒストグラム&#10;&#10;自動的に生成された説明">
            <a:extLst>
              <a:ext uri="{FF2B5EF4-FFF2-40B4-BE49-F238E27FC236}">
                <a16:creationId xmlns:a16="http://schemas.microsoft.com/office/drawing/2014/main" id="{4F4EBB53-3E92-CD91-23D6-178C235766BC}"/>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4290040" y="685800"/>
            <a:ext cx="7743152" cy="547551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5A41B370-4233-7165-BDBB-FB7045B1A39D}"/>
              </a:ext>
            </a:extLst>
          </p:cNvPr>
          <p:cNvSpPr txBox="1"/>
          <p:nvPr/>
        </p:nvSpPr>
        <p:spPr>
          <a:xfrm>
            <a:off x="3657600" y="6369895"/>
            <a:ext cx="8098692" cy="369332"/>
          </a:xfrm>
          <a:prstGeom prst="rect">
            <a:avLst/>
          </a:prstGeom>
          <a:noFill/>
        </p:spPr>
        <p:txBody>
          <a:bodyPr wrap="none" rtlCol="0">
            <a:spAutoFit/>
          </a:bodyPr>
          <a:lstStyle/>
          <a:p>
            <a:r>
              <a:rPr kumimoji="1" lang="ja-JP" altLang="en-US"/>
              <a:t>公益財団法人 健康・体力づくり事業財団　最新タバコ情報ホームページより</a:t>
            </a:r>
          </a:p>
        </p:txBody>
      </p:sp>
    </p:spTree>
    <p:extLst>
      <p:ext uri="{BB962C8B-B14F-4D97-AF65-F5344CB8AC3E}">
        <p14:creationId xmlns:p14="http://schemas.microsoft.com/office/powerpoint/2010/main" val="2839129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46AA01-E862-3E74-B40B-C63C611E1FCC}"/>
              </a:ext>
            </a:extLst>
          </p:cNvPr>
          <p:cNvSpPr>
            <a:spLocks noGrp="1"/>
          </p:cNvSpPr>
          <p:nvPr>
            <p:ph type="title"/>
          </p:nvPr>
        </p:nvSpPr>
        <p:spPr>
          <a:xfrm>
            <a:off x="838200" y="1"/>
            <a:ext cx="10515600" cy="1023582"/>
          </a:xfrm>
        </p:spPr>
        <p:txBody>
          <a:bodyPr/>
          <a:lstStyle/>
          <a:p>
            <a:pPr algn="ctr"/>
            <a:r>
              <a:rPr kumimoji="1" lang="ja-JP" altLang="en-US"/>
              <a:t>都道府県別喫煙率</a:t>
            </a:r>
            <a:r>
              <a:rPr kumimoji="1" lang="en-US" altLang="ja-JP" dirty="0"/>
              <a:t> 2019</a:t>
            </a:r>
            <a:r>
              <a:rPr kumimoji="1" lang="ja-JP" altLang="en-US"/>
              <a:t>年</a:t>
            </a:r>
          </a:p>
        </p:txBody>
      </p:sp>
      <p:pic>
        <p:nvPicPr>
          <p:cNvPr id="5" name="コンテンツ プレースホルダー 4" descr="グラフィカル ユーザー インターフェイス が含まれている画像&#10;&#10;自動的に生成された説明">
            <a:extLst>
              <a:ext uri="{FF2B5EF4-FFF2-40B4-BE49-F238E27FC236}">
                <a16:creationId xmlns:a16="http://schemas.microsoft.com/office/drawing/2014/main" id="{5C32BC85-7E81-8109-3768-3D6823E7F2A8}"/>
              </a:ext>
            </a:extLst>
          </p:cNvPr>
          <p:cNvPicPr>
            <a:picLocks noGrp="1" noChangeAspect="1"/>
          </p:cNvPicPr>
          <p:nvPr>
            <p:ph idx="1"/>
          </p:nvPr>
        </p:nvPicPr>
        <p:blipFill>
          <a:blip r:embed="rId2"/>
          <a:stretch>
            <a:fillRect/>
          </a:stretch>
        </p:blipFill>
        <p:spPr>
          <a:xfrm>
            <a:off x="2690884" y="838244"/>
            <a:ext cx="7012674" cy="5272145"/>
          </a:xfrm>
        </p:spPr>
      </p:pic>
      <p:sp>
        <p:nvSpPr>
          <p:cNvPr id="10" name="テキスト ボックス 9">
            <a:extLst>
              <a:ext uri="{FF2B5EF4-FFF2-40B4-BE49-F238E27FC236}">
                <a16:creationId xmlns:a16="http://schemas.microsoft.com/office/drawing/2014/main" id="{8621886E-961F-10BB-1590-043F7138C8A1}"/>
              </a:ext>
            </a:extLst>
          </p:cNvPr>
          <p:cNvSpPr txBox="1"/>
          <p:nvPr/>
        </p:nvSpPr>
        <p:spPr>
          <a:xfrm>
            <a:off x="4674358" y="6211119"/>
            <a:ext cx="6776113" cy="646331"/>
          </a:xfrm>
          <a:prstGeom prst="rect">
            <a:avLst/>
          </a:prstGeom>
          <a:noFill/>
        </p:spPr>
        <p:txBody>
          <a:bodyPr wrap="square">
            <a:spAutoFit/>
          </a:bodyPr>
          <a:lstStyle/>
          <a:p>
            <a:r>
              <a:rPr lang="ja-JP" altLang="en-US"/>
              <a:t>国立がん研究センターがん情報サービス「がん登録・統計」</a:t>
            </a:r>
            <a:endParaRPr lang="en-US" altLang="ja-JP" dirty="0"/>
          </a:p>
          <a:p>
            <a:r>
              <a:rPr lang="ja-JP" altLang="en-US"/>
              <a:t>都道府県データランキング　ホームページより</a:t>
            </a:r>
          </a:p>
        </p:txBody>
      </p:sp>
    </p:spTree>
    <p:extLst>
      <p:ext uri="{BB962C8B-B14F-4D97-AF65-F5344CB8AC3E}">
        <p14:creationId xmlns:p14="http://schemas.microsoft.com/office/powerpoint/2010/main" val="102995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嫌煙家と愛煙家のイラスト">
            <a:extLst>
              <a:ext uri="{FF2B5EF4-FFF2-40B4-BE49-F238E27FC236}">
                <a16:creationId xmlns:a16="http://schemas.microsoft.com/office/drawing/2014/main" id="{401070C2-130C-1DD1-04E5-A74DB82EB6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557195"/>
            <a:ext cx="5646738" cy="4629150"/>
          </a:xfrm>
          <a:prstGeom prst="rect">
            <a:avLst/>
          </a:prstGeom>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90EEDA6C-BFEB-A873-E178-5D27253D7EB5}"/>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kumimoji="1" lang="ja-JP" altLang="en-US" sz="5200" kern="1200">
                <a:solidFill>
                  <a:schemeClr val="tx1"/>
                </a:solidFill>
                <a:latin typeface="+mj-lt"/>
                <a:ea typeface="+mj-ea"/>
                <a:cs typeface="+mj-cs"/>
              </a:rPr>
              <a:t>山口県の喫煙率の推移</a:t>
            </a:r>
          </a:p>
        </p:txBody>
      </p:sp>
      <p:pic>
        <p:nvPicPr>
          <p:cNvPr id="1030" name="Picture 6" descr="ベランダでの喫煙禁止のマーク">
            <a:extLst>
              <a:ext uri="{FF2B5EF4-FFF2-40B4-BE49-F238E27FC236}">
                <a16:creationId xmlns:a16="http://schemas.microsoft.com/office/drawing/2014/main" id="{01B4B9DB-3B41-FFA6-DFE1-F73AA20E9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769" y="637689"/>
            <a:ext cx="4539018" cy="453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062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コンテンツ プレースホルダー 5" descr="テーブル, Excel&#10;&#10;自動的に生成された説明">
            <a:extLst>
              <a:ext uri="{FF2B5EF4-FFF2-40B4-BE49-F238E27FC236}">
                <a16:creationId xmlns:a16="http://schemas.microsoft.com/office/drawing/2014/main" id="{F7DFF064-0DDF-5EF1-5877-F9C70EEA7D35}"/>
              </a:ext>
            </a:extLst>
          </p:cNvPr>
          <p:cNvPicPr>
            <a:picLocks noGrp="1" noChangeAspect="1"/>
          </p:cNvPicPr>
          <p:nvPr>
            <p:ph idx="1"/>
          </p:nvPr>
        </p:nvPicPr>
        <p:blipFill>
          <a:blip r:embed="rId2"/>
          <a:stretch>
            <a:fillRect/>
          </a:stretch>
        </p:blipFill>
        <p:spPr>
          <a:xfrm>
            <a:off x="95534" y="1249112"/>
            <a:ext cx="12085093" cy="4991352"/>
          </a:xfrm>
        </p:spPr>
      </p:pic>
      <p:sp>
        <p:nvSpPr>
          <p:cNvPr id="2" name="タイトル 1">
            <a:extLst>
              <a:ext uri="{FF2B5EF4-FFF2-40B4-BE49-F238E27FC236}">
                <a16:creationId xmlns:a16="http://schemas.microsoft.com/office/drawing/2014/main" id="{4BC13380-2DB4-F300-C5A5-BFBBEB902F05}"/>
              </a:ext>
            </a:extLst>
          </p:cNvPr>
          <p:cNvSpPr>
            <a:spLocks noGrp="1"/>
          </p:cNvSpPr>
          <p:nvPr>
            <p:ph type="title"/>
          </p:nvPr>
        </p:nvSpPr>
        <p:spPr>
          <a:xfrm>
            <a:off x="838200" y="69383"/>
            <a:ext cx="10515600" cy="1505883"/>
          </a:xfrm>
        </p:spPr>
        <p:txBody>
          <a:bodyPr vert="horz" lIns="91440" tIns="45720" rIns="91440" bIns="45720" rtlCol="0" anchor="ctr">
            <a:normAutofit/>
          </a:bodyPr>
          <a:lstStyle/>
          <a:p>
            <a:pPr algn="ctr"/>
            <a:r>
              <a:rPr kumimoji="1" lang="ja-JP" altLang="en-US" kern="1200">
                <a:solidFill>
                  <a:schemeClr val="tx1"/>
                </a:solidFill>
                <a:latin typeface="+mj-lt"/>
                <a:ea typeface="+mj-ea"/>
                <a:cs typeface="+mj-cs"/>
              </a:rPr>
              <a:t>県別喫煙率</a:t>
            </a:r>
            <a:r>
              <a:rPr kumimoji="1" lang="en-US" altLang="ja-JP" kern="1200" dirty="0">
                <a:solidFill>
                  <a:schemeClr val="tx1"/>
                </a:solidFill>
                <a:latin typeface="+mj-lt"/>
                <a:ea typeface="+mj-ea"/>
                <a:cs typeface="+mj-cs"/>
              </a:rPr>
              <a:t> 2001</a:t>
            </a:r>
            <a:r>
              <a:rPr kumimoji="1" lang="ja-JP" altLang="en-US" kern="1200">
                <a:solidFill>
                  <a:schemeClr val="tx1"/>
                </a:solidFill>
                <a:latin typeface="+mj-lt"/>
                <a:ea typeface="+mj-ea"/>
                <a:cs typeface="+mj-cs"/>
              </a:rPr>
              <a:t>年</a:t>
            </a:r>
          </a:p>
        </p:txBody>
      </p:sp>
      <p:sp>
        <p:nvSpPr>
          <p:cNvPr id="7" name="テキスト ボックス 6">
            <a:extLst>
              <a:ext uri="{FF2B5EF4-FFF2-40B4-BE49-F238E27FC236}">
                <a16:creationId xmlns:a16="http://schemas.microsoft.com/office/drawing/2014/main" id="{D4F5C5DA-0A02-6E6E-2E4F-704C4794D265}"/>
              </a:ext>
            </a:extLst>
          </p:cNvPr>
          <p:cNvSpPr txBox="1"/>
          <p:nvPr/>
        </p:nvSpPr>
        <p:spPr>
          <a:xfrm>
            <a:off x="5179329" y="6224767"/>
            <a:ext cx="6776113" cy="646331"/>
          </a:xfrm>
          <a:prstGeom prst="rect">
            <a:avLst/>
          </a:prstGeom>
          <a:noFill/>
        </p:spPr>
        <p:txBody>
          <a:bodyPr wrap="square">
            <a:spAutoFit/>
          </a:bodyPr>
          <a:lstStyle/>
          <a:p>
            <a:r>
              <a:rPr lang="ja-JP" altLang="en-US"/>
              <a:t>国立がん研究センターがん情報サービス「がん登録・統計」</a:t>
            </a:r>
            <a:endParaRPr lang="en-US" altLang="ja-JP" dirty="0"/>
          </a:p>
          <a:p>
            <a:r>
              <a:rPr lang="ja-JP" altLang="en-US"/>
              <a:t>都道府県データランキング　ホームページより</a:t>
            </a:r>
          </a:p>
        </p:txBody>
      </p:sp>
    </p:spTree>
    <p:extLst>
      <p:ext uri="{BB962C8B-B14F-4D97-AF65-F5344CB8AC3E}">
        <p14:creationId xmlns:p14="http://schemas.microsoft.com/office/powerpoint/2010/main" val="1898749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C13380-2DB4-F300-C5A5-BFBBEB902F05}"/>
              </a:ext>
            </a:extLst>
          </p:cNvPr>
          <p:cNvSpPr>
            <a:spLocks noGrp="1"/>
          </p:cNvSpPr>
          <p:nvPr>
            <p:ph type="title"/>
          </p:nvPr>
        </p:nvSpPr>
        <p:spPr>
          <a:xfrm>
            <a:off x="838200" y="-15379"/>
            <a:ext cx="10515600" cy="1325563"/>
          </a:xfrm>
        </p:spPr>
        <p:txBody>
          <a:bodyPr/>
          <a:lstStyle/>
          <a:p>
            <a:pPr algn="ctr"/>
            <a:r>
              <a:rPr kumimoji="1" lang="ja-JP" altLang="en-US"/>
              <a:t>県別喫煙率</a:t>
            </a:r>
            <a:r>
              <a:rPr kumimoji="1" lang="en-US" altLang="ja-JP" dirty="0"/>
              <a:t> 2007</a:t>
            </a:r>
            <a:r>
              <a:rPr kumimoji="1" lang="ja-JP" altLang="en-US"/>
              <a:t>年</a:t>
            </a:r>
          </a:p>
        </p:txBody>
      </p:sp>
      <p:sp>
        <p:nvSpPr>
          <p:cNvPr id="11" name="テキスト ボックス 10">
            <a:extLst>
              <a:ext uri="{FF2B5EF4-FFF2-40B4-BE49-F238E27FC236}">
                <a16:creationId xmlns:a16="http://schemas.microsoft.com/office/drawing/2014/main" id="{FE1D2298-C0A8-106E-644F-9A71EAA71184}"/>
              </a:ext>
            </a:extLst>
          </p:cNvPr>
          <p:cNvSpPr txBox="1"/>
          <p:nvPr/>
        </p:nvSpPr>
        <p:spPr>
          <a:xfrm>
            <a:off x="5179329" y="6224767"/>
            <a:ext cx="6776113" cy="646331"/>
          </a:xfrm>
          <a:prstGeom prst="rect">
            <a:avLst/>
          </a:prstGeom>
          <a:noFill/>
        </p:spPr>
        <p:txBody>
          <a:bodyPr wrap="square">
            <a:spAutoFit/>
          </a:bodyPr>
          <a:lstStyle/>
          <a:p>
            <a:r>
              <a:rPr lang="ja-JP" altLang="en-US"/>
              <a:t>国立がん研究センターがん情報サービス「がん登録・統計」</a:t>
            </a:r>
            <a:endParaRPr lang="en-US" altLang="ja-JP" dirty="0"/>
          </a:p>
          <a:p>
            <a:r>
              <a:rPr lang="ja-JP" altLang="en-US"/>
              <a:t>都道府県データランキング　ホームページより</a:t>
            </a:r>
          </a:p>
        </p:txBody>
      </p:sp>
      <p:pic>
        <p:nvPicPr>
          <p:cNvPr id="6" name="コンテンツ プレースホルダー 5" descr="テーブル, Excel&#10;&#10;自動的に生成された説明">
            <a:extLst>
              <a:ext uri="{FF2B5EF4-FFF2-40B4-BE49-F238E27FC236}">
                <a16:creationId xmlns:a16="http://schemas.microsoft.com/office/drawing/2014/main" id="{AEBC51A0-C122-DEA0-20DA-4F2584B61DFA}"/>
              </a:ext>
            </a:extLst>
          </p:cNvPr>
          <p:cNvPicPr>
            <a:picLocks noGrp="1" noChangeAspect="1"/>
          </p:cNvPicPr>
          <p:nvPr>
            <p:ph idx="1"/>
          </p:nvPr>
        </p:nvPicPr>
        <p:blipFill>
          <a:blip r:embed="rId2"/>
          <a:stretch>
            <a:fillRect/>
          </a:stretch>
        </p:blipFill>
        <p:spPr>
          <a:xfrm>
            <a:off x="151872" y="1173707"/>
            <a:ext cx="11961100" cy="5003256"/>
          </a:xfrm>
        </p:spPr>
      </p:pic>
    </p:spTree>
    <p:extLst>
      <p:ext uri="{BB962C8B-B14F-4D97-AF65-F5344CB8AC3E}">
        <p14:creationId xmlns:p14="http://schemas.microsoft.com/office/powerpoint/2010/main" val="374983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C13380-2DB4-F300-C5A5-BFBBEB902F05}"/>
              </a:ext>
            </a:extLst>
          </p:cNvPr>
          <p:cNvSpPr>
            <a:spLocks noGrp="1"/>
          </p:cNvSpPr>
          <p:nvPr>
            <p:ph type="title"/>
          </p:nvPr>
        </p:nvSpPr>
        <p:spPr>
          <a:xfrm>
            <a:off x="838200" y="-15379"/>
            <a:ext cx="10515600" cy="1325563"/>
          </a:xfrm>
        </p:spPr>
        <p:txBody>
          <a:bodyPr/>
          <a:lstStyle/>
          <a:p>
            <a:pPr algn="ctr"/>
            <a:r>
              <a:rPr kumimoji="1" lang="ja-JP" altLang="en-US"/>
              <a:t>県別喫煙率</a:t>
            </a:r>
            <a:r>
              <a:rPr kumimoji="1" lang="en-US" altLang="ja-JP" dirty="0"/>
              <a:t> 2013</a:t>
            </a:r>
            <a:r>
              <a:rPr kumimoji="1" lang="ja-JP" altLang="en-US"/>
              <a:t>年</a:t>
            </a:r>
          </a:p>
        </p:txBody>
      </p:sp>
      <p:sp>
        <p:nvSpPr>
          <p:cNvPr id="11" name="テキスト ボックス 10">
            <a:extLst>
              <a:ext uri="{FF2B5EF4-FFF2-40B4-BE49-F238E27FC236}">
                <a16:creationId xmlns:a16="http://schemas.microsoft.com/office/drawing/2014/main" id="{FE1D2298-C0A8-106E-644F-9A71EAA71184}"/>
              </a:ext>
            </a:extLst>
          </p:cNvPr>
          <p:cNvSpPr txBox="1"/>
          <p:nvPr/>
        </p:nvSpPr>
        <p:spPr>
          <a:xfrm>
            <a:off x="5179329" y="6224767"/>
            <a:ext cx="6776113" cy="646331"/>
          </a:xfrm>
          <a:prstGeom prst="rect">
            <a:avLst/>
          </a:prstGeom>
          <a:noFill/>
        </p:spPr>
        <p:txBody>
          <a:bodyPr wrap="square">
            <a:spAutoFit/>
          </a:bodyPr>
          <a:lstStyle/>
          <a:p>
            <a:r>
              <a:rPr lang="ja-JP" altLang="en-US"/>
              <a:t>国立がん研究センターがん情報サービス「がん登録・統計」</a:t>
            </a:r>
            <a:endParaRPr lang="en-US" altLang="ja-JP" dirty="0"/>
          </a:p>
          <a:p>
            <a:r>
              <a:rPr lang="ja-JP" altLang="en-US"/>
              <a:t>都道府県データランキング　ホームページより</a:t>
            </a:r>
          </a:p>
        </p:txBody>
      </p:sp>
      <p:pic>
        <p:nvPicPr>
          <p:cNvPr id="6" name="コンテンツ プレースホルダー 5" descr="テーブル&#10;&#10;自動的に生成された説明">
            <a:extLst>
              <a:ext uri="{FF2B5EF4-FFF2-40B4-BE49-F238E27FC236}">
                <a16:creationId xmlns:a16="http://schemas.microsoft.com/office/drawing/2014/main" id="{1A8A6ABD-32BC-2102-7477-07BC73EED20F}"/>
              </a:ext>
            </a:extLst>
          </p:cNvPr>
          <p:cNvPicPr>
            <a:picLocks noGrp="1" noChangeAspect="1"/>
          </p:cNvPicPr>
          <p:nvPr>
            <p:ph idx="1"/>
          </p:nvPr>
        </p:nvPicPr>
        <p:blipFill>
          <a:blip r:embed="rId2"/>
          <a:stretch>
            <a:fillRect/>
          </a:stretch>
        </p:blipFill>
        <p:spPr>
          <a:xfrm>
            <a:off x="42287" y="1187355"/>
            <a:ext cx="12071605" cy="4985286"/>
          </a:xfrm>
        </p:spPr>
      </p:pic>
    </p:spTree>
    <p:extLst>
      <p:ext uri="{BB962C8B-B14F-4D97-AF65-F5344CB8AC3E}">
        <p14:creationId xmlns:p14="http://schemas.microsoft.com/office/powerpoint/2010/main" val="2399742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C13380-2DB4-F300-C5A5-BFBBEB902F05}"/>
              </a:ext>
            </a:extLst>
          </p:cNvPr>
          <p:cNvSpPr>
            <a:spLocks noGrp="1"/>
          </p:cNvSpPr>
          <p:nvPr>
            <p:ph type="title"/>
          </p:nvPr>
        </p:nvSpPr>
        <p:spPr>
          <a:xfrm>
            <a:off x="838200" y="-15379"/>
            <a:ext cx="10515600" cy="1325563"/>
          </a:xfrm>
        </p:spPr>
        <p:txBody>
          <a:bodyPr/>
          <a:lstStyle/>
          <a:p>
            <a:pPr algn="ctr"/>
            <a:r>
              <a:rPr kumimoji="1" lang="ja-JP" altLang="en-US"/>
              <a:t>県別喫煙率</a:t>
            </a:r>
            <a:r>
              <a:rPr kumimoji="1" lang="en-US" altLang="ja-JP" dirty="0"/>
              <a:t> 2019</a:t>
            </a:r>
            <a:r>
              <a:rPr kumimoji="1" lang="ja-JP" altLang="en-US"/>
              <a:t>年</a:t>
            </a:r>
          </a:p>
        </p:txBody>
      </p:sp>
      <p:pic>
        <p:nvPicPr>
          <p:cNvPr id="10" name="コンテンツ プレースホルダー 9" descr="コンピューターのスクリーンショット&#10;&#10;中程度の精度で自動的に生成された説明">
            <a:extLst>
              <a:ext uri="{FF2B5EF4-FFF2-40B4-BE49-F238E27FC236}">
                <a16:creationId xmlns:a16="http://schemas.microsoft.com/office/drawing/2014/main" id="{1134EC09-12C8-650B-D22E-BBEDFA67A871}"/>
              </a:ext>
            </a:extLst>
          </p:cNvPr>
          <p:cNvPicPr>
            <a:picLocks noGrp="1" noChangeAspect="1"/>
          </p:cNvPicPr>
          <p:nvPr>
            <p:ph idx="1"/>
          </p:nvPr>
        </p:nvPicPr>
        <p:blipFill>
          <a:blip r:embed="rId2"/>
          <a:stretch>
            <a:fillRect/>
          </a:stretch>
        </p:blipFill>
        <p:spPr>
          <a:xfrm>
            <a:off x="111531" y="964439"/>
            <a:ext cx="12069583" cy="5271915"/>
          </a:xfrm>
        </p:spPr>
      </p:pic>
      <p:sp>
        <p:nvSpPr>
          <p:cNvPr id="11" name="テキスト ボックス 10">
            <a:extLst>
              <a:ext uri="{FF2B5EF4-FFF2-40B4-BE49-F238E27FC236}">
                <a16:creationId xmlns:a16="http://schemas.microsoft.com/office/drawing/2014/main" id="{FE1D2298-C0A8-106E-644F-9A71EAA71184}"/>
              </a:ext>
            </a:extLst>
          </p:cNvPr>
          <p:cNvSpPr txBox="1"/>
          <p:nvPr/>
        </p:nvSpPr>
        <p:spPr>
          <a:xfrm>
            <a:off x="5179329" y="6224767"/>
            <a:ext cx="6776113" cy="646331"/>
          </a:xfrm>
          <a:prstGeom prst="rect">
            <a:avLst/>
          </a:prstGeom>
          <a:noFill/>
        </p:spPr>
        <p:txBody>
          <a:bodyPr wrap="square">
            <a:spAutoFit/>
          </a:bodyPr>
          <a:lstStyle/>
          <a:p>
            <a:r>
              <a:rPr lang="ja-JP" altLang="en-US"/>
              <a:t>国立がん研究センターがん情報サービス「がん登録・統計」</a:t>
            </a:r>
            <a:endParaRPr lang="en-US" altLang="ja-JP" dirty="0"/>
          </a:p>
          <a:p>
            <a:r>
              <a:rPr lang="ja-JP" altLang="en-US"/>
              <a:t>都道府県データランキング　ホームページより</a:t>
            </a:r>
          </a:p>
        </p:txBody>
      </p:sp>
    </p:spTree>
    <p:extLst>
      <p:ext uri="{BB962C8B-B14F-4D97-AF65-F5344CB8AC3E}">
        <p14:creationId xmlns:p14="http://schemas.microsoft.com/office/powerpoint/2010/main" val="50290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DFA7400-E6E5-3364-03BE-BFDD7B534C98}"/>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algn="ctr"/>
            <a:r>
              <a:rPr kumimoji="1" lang="ja-JP" altLang="en-US" sz="3200" kern="1200">
                <a:solidFill>
                  <a:srgbClr val="FFFFFF"/>
                </a:solidFill>
                <a:latin typeface="+mj-lt"/>
                <a:ea typeface="+mj-ea"/>
                <a:cs typeface="+mj-cs"/>
              </a:rPr>
              <a:t>喫煙率データ</a:t>
            </a:r>
            <a:br>
              <a:rPr kumimoji="1" lang="en-US" altLang="ja-JP" sz="3200" kern="1200" dirty="0">
                <a:solidFill>
                  <a:srgbClr val="FFFFFF"/>
                </a:solidFill>
                <a:latin typeface="+mj-lt"/>
                <a:ea typeface="+mj-ea"/>
                <a:cs typeface="+mj-cs"/>
              </a:rPr>
            </a:br>
            <a:r>
              <a:rPr kumimoji="1" lang="ja-JP" altLang="en-US" sz="3200" kern="1200">
                <a:solidFill>
                  <a:srgbClr val="FFFFFF"/>
                </a:solidFill>
                <a:latin typeface="+mj-lt"/>
                <a:ea typeface="+mj-ea"/>
                <a:cs typeface="+mj-cs"/>
              </a:rPr>
              <a:t>男女別</a:t>
            </a:r>
          </a:p>
        </p:txBody>
      </p:sp>
      <p:pic>
        <p:nvPicPr>
          <p:cNvPr id="5" name="コンテンツ プレースホルダー 4">
            <a:extLst>
              <a:ext uri="{FF2B5EF4-FFF2-40B4-BE49-F238E27FC236}">
                <a16:creationId xmlns:a16="http://schemas.microsoft.com/office/drawing/2014/main" id="{3A7CA9E1-D693-CB80-21F7-3D123CA65C7F}"/>
              </a:ext>
            </a:extLst>
          </p:cNvPr>
          <p:cNvPicPr>
            <a:picLocks noGrp="1" noChangeAspect="1"/>
          </p:cNvPicPr>
          <p:nvPr>
            <p:ph idx="1"/>
          </p:nvPr>
        </p:nvPicPr>
        <p:blipFill>
          <a:blip r:embed="rId2"/>
          <a:stretch>
            <a:fillRect/>
          </a:stretch>
        </p:blipFill>
        <p:spPr>
          <a:xfrm>
            <a:off x="3997633" y="171162"/>
            <a:ext cx="8143318" cy="6229638"/>
          </a:xfrm>
          <a:prstGeom prst="rect">
            <a:avLst/>
          </a:prstGeom>
        </p:spPr>
      </p:pic>
    </p:spTree>
    <p:extLst>
      <p:ext uri="{BB962C8B-B14F-4D97-AF65-F5344CB8AC3E}">
        <p14:creationId xmlns:p14="http://schemas.microsoft.com/office/powerpoint/2010/main" val="108758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2A1C657-612E-5519-9F25-1D310A4E2E35}"/>
              </a:ext>
            </a:extLst>
          </p:cNvPr>
          <p:cNvSpPr>
            <a:spLocks noGrp="1"/>
          </p:cNvSpPr>
          <p:nvPr>
            <p:ph type="title"/>
          </p:nvPr>
        </p:nvSpPr>
        <p:spPr>
          <a:xfrm>
            <a:off x="838200" y="39114"/>
            <a:ext cx="10515600" cy="1325563"/>
          </a:xfrm>
        </p:spPr>
        <p:txBody>
          <a:bodyPr/>
          <a:lstStyle/>
          <a:p>
            <a:pPr algn="ctr"/>
            <a:r>
              <a:rPr lang="ja-JP" altLang="en-US" b="0" i="0">
                <a:solidFill>
                  <a:srgbClr val="212529"/>
                </a:solidFill>
                <a:effectLst/>
                <a:latin typeface="system-ui"/>
              </a:rPr>
              <a:t>喫煙しているたばこ製品</a:t>
            </a:r>
            <a:endParaRPr lang="ja-JP" altLang="en-US"/>
          </a:p>
        </p:txBody>
      </p:sp>
      <p:pic>
        <p:nvPicPr>
          <p:cNvPr id="3074" name="Picture 2">
            <a:extLst>
              <a:ext uri="{FF2B5EF4-FFF2-40B4-BE49-F238E27FC236}">
                <a16:creationId xmlns:a16="http://schemas.microsoft.com/office/drawing/2014/main" id="{3C6D82DF-8A2A-C657-E2AA-67115544E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96" y="1084851"/>
            <a:ext cx="11440900" cy="517942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651C6204-36C1-4B57-F350-3A7EF4D32846}"/>
              </a:ext>
            </a:extLst>
          </p:cNvPr>
          <p:cNvSpPr txBox="1"/>
          <p:nvPr/>
        </p:nvSpPr>
        <p:spPr>
          <a:xfrm>
            <a:off x="7598228" y="6166659"/>
            <a:ext cx="3877985" cy="646331"/>
          </a:xfrm>
          <a:prstGeom prst="rect">
            <a:avLst/>
          </a:prstGeom>
          <a:noFill/>
        </p:spPr>
        <p:txBody>
          <a:bodyPr wrap="none" rtlCol="0">
            <a:spAutoFit/>
          </a:bodyPr>
          <a:lstStyle/>
          <a:p>
            <a:r>
              <a:rPr kumimoji="1" lang="ja-JP" altLang="en-US"/>
              <a:t>厚生労働省「国民健康・栄養調査」</a:t>
            </a:r>
          </a:p>
          <a:p>
            <a:r>
              <a:rPr kumimoji="1" lang="en-US" altLang="ja-JP" dirty="0"/>
              <a:t>2020.12.8 </a:t>
            </a:r>
            <a:r>
              <a:rPr kumimoji="1" lang="ja-JP" altLang="en-US"/>
              <a:t>更新</a:t>
            </a:r>
          </a:p>
        </p:txBody>
      </p:sp>
    </p:spTree>
    <p:extLst>
      <p:ext uri="{BB962C8B-B14F-4D97-AF65-F5344CB8AC3E}">
        <p14:creationId xmlns:p14="http://schemas.microsoft.com/office/powerpoint/2010/main" val="189802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F3DEE72-268C-4D36-48AD-23BE47767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469" y="0"/>
            <a:ext cx="10685060" cy="628892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4920FA17-0E7F-79E0-D042-8C54CFBAA6D1}"/>
              </a:ext>
            </a:extLst>
          </p:cNvPr>
          <p:cNvSpPr txBox="1"/>
          <p:nvPr/>
        </p:nvSpPr>
        <p:spPr>
          <a:xfrm>
            <a:off x="3657600" y="6369895"/>
            <a:ext cx="8098692" cy="369332"/>
          </a:xfrm>
          <a:prstGeom prst="rect">
            <a:avLst/>
          </a:prstGeom>
          <a:noFill/>
        </p:spPr>
        <p:txBody>
          <a:bodyPr wrap="none" rtlCol="0">
            <a:spAutoFit/>
          </a:bodyPr>
          <a:lstStyle/>
          <a:p>
            <a:r>
              <a:rPr kumimoji="1" lang="ja-JP" altLang="en-US"/>
              <a:t>公益財団法人 健康・体力づくり事業財団　最新タバコ情報ホームページより</a:t>
            </a:r>
          </a:p>
        </p:txBody>
      </p:sp>
    </p:spTree>
    <p:extLst>
      <p:ext uri="{BB962C8B-B14F-4D97-AF65-F5344CB8AC3E}">
        <p14:creationId xmlns:p14="http://schemas.microsoft.com/office/powerpoint/2010/main" val="288493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b="16786"/>
          <a:stretch/>
        </p:blipFill>
        <p:spPr>
          <a:xfrm>
            <a:off x="1611444" y="812661"/>
            <a:ext cx="9153645" cy="5706784"/>
          </a:xfrm>
          <a:prstGeom prst="rect">
            <a:avLst/>
          </a:prstGeom>
        </p:spPr>
      </p:pic>
      <p:sp>
        <p:nvSpPr>
          <p:cNvPr id="6" name="タイトル 5"/>
          <p:cNvSpPr>
            <a:spLocks noGrp="1"/>
          </p:cNvSpPr>
          <p:nvPr>
            <p:ph type="title"/>
          </p:nvPr>
        </p:nvSpPr>
        <p:spPr>
          <a:xfrm>
            <a:off x="609600" y="31056"/>
            <a:ext cx="10972800" cy="1143000"/>
          </a:xfrm>
        </p:spPr>
        <p:txBody>
          <a:bodyPr>
            <a:normAutofit/>
          </a:bodyPr>
          <a:lstStyle/>
          <a:p>
            <a:r>
              <a:rPr lang="ja-JP" altLang="en-US" sz="3733" dirty="0"/>
              <a:t>日本人の死因　</a:t>
            </a:r>
          </a:p>
        </p:txBody>
      </p:sp>
      <p:sp>
        <p:nvSpPr>
          <p:cNvPr id="7" name="テキスト ボックス 6"/>
          <p:cNvSpPr txBox="1"/>
          <p:nvPr/>
        </p:nvSpPr>
        <p:spPr>
          <a:xfrm>
            <a:off x="6378569" y="6519446"/>
            <a:ext cx="574708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rPr>
              <a:t>令和２年</a:t>
            </a: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rPr>
              <a:t>(2020)</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rPr>
              <a:t>人口動態統計月報年計（概数）の概況（厚労省）より</a:t>
            </a:r>
          </a:p>
        </p:txBody>
      </p:sp>
    </p:spTree>
    <p:extLst>
      <p:ext uri="{BB962C8B-B14F-4D97-AF65-F5344CB8AC3E}">
        <p14:creationId xmlns:p14="http://schemas.microsoft.com/office/powerpoint/2010/main" val="3943489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EB48A4E-1831-320E-A007-EACDDE2FB048}"/>
              </a:ext>
            </a:extLst>
          </p:cNvPr>
          <p:cNvSpPr>
            <a:spLocks noGrp="1"/>
          </p:cNvSpPr>
          <p:nvPr>
            <p:ph type="title"/>
          </p:nvPr>
        </p:nvSpPr>
        <p:spPr>
          <a:xfrm>
            <a:off x="838200" y="118773"/>
            <a:ext cx="10515600" cy="1325563"/>
          </a:xfrm>
        </p:spPr>
        <p:txBody>
          <a:bodyPr>
            <a:normAutofit/>
          </a:bodyPr>
          <a:lstStyle/>
          <a:p>
            <a:pPr algn="ctr"/>
            <a:r>
              <a:rPr lang="ja-JP" altLang="en-US" sz="3600" b="0" i="0">
                <a:effectLst/>
                <a:latin typeface="MS PGothic" panose="020B0600070205080204" pitchFamily="34" charset="-128"/>
                <a:ea typeface="MS PGothic" panose="020B0600070205080204" pitchFamily="34" charset="-128"/>
              </a:rPr>
              <a:t>喫煙歴による</a:t>
            </a:r>
            <a:r>
              <a:rPr lang="en-US" altLang="ja-JP" sz="3600" b="0" i="0" dirty="0">
                <a:effectLst/>
                <a:latin typeface="MS PGothic" panose="020B0600070205080204" pitchFamily="34" charset="-128"/>
                <a:ea typeface="MS PGothic" panose="020B0600070205080204" pitchFamily="34" charset="-128"/>
              </a:rPr>
              <a:t>COVID-19</a:t>
            </a:r>
            <a:r>
              <a:rPr lang="ja-JP" altLang="en-US" sz="3600" b="0" i="0">
                <a:effectLst/>
                <a:latin typeface="MS PGothic" panose="020B0600070205080204" pitchFamily="34" charset="-128"/>
                <a:ea typeface="MS PGothic" panose="020B0600070205080204" pitchFamily="34" charset="-128"/>
              </a:rPr>
              <a:t>の重症度リスク　</a:t>
            </a:r>
            <a:br>
              <a:rPr lang="en-US" altLang="ja-JP" sz="3600" b="0" i="0" dirty="0">
                <a:effectLst/>
                <a:latin typeface="MS PGothic" panose="020B0600070205080204" pitchFamily="34" charset="-128"/>
                <a:ea typeface="MS PGothic" panose="020B0600070205080204" pitchFamily="34" charset="-128"/>
              </a:rPr>
            </a:br>
            <a:r>
              <a:rPr lang="ja-JP" altLang="en-US" sz="3600" b="0" i="0">
                <a:effectLst/>
                <a:latin typeface="MS PGothic" panose="020B0600070205080204" pitchFamily="34" charset="-128"/>
                <a:ea typeface="MS PGothic" panose="020B0600070205080204" pitchFamily="34" charset="-128"/>
              </a:rPr>
              <a:t>喫煙歴なし </a:t>
            </a:r>
            <a:r>
              <a:rPr lang="en-US" altLang="ja-JP" sz="3600" b="0" i="0" dirty="0">
                <a:effectLst/>
                <a:latin typeface="MS PGothic" panose="020B0600070205080204" pitchFamily="34" charset="-128"/>
                <a:ea typeface="MS PGothic" panose="020B0600070205080204" pitchFamily="34" charset="-128"/>
              </a:rPr>
              <a:t>vs </a:t>
            </a:r>
            <a:r>
              <a:rPr lang="ja-JP" altLang="en-US" sz="3600" b="0" i="0">
                <a:effectLst/>
                <a:latin typeface="MS PGothic" panose="020B0600070205080204" pitchFamily="34" charset="-128"/>
                <a:ea typeface="MS PGothic" panose="020B0600070205080204" pitchFamily="34" charset="-128"/>
              </a:rPr>
              <a:t>過去・現在喫煙者</a:t>
            </a:r>
            <a:endParaRPr lang="ja-JP" altLang="en-US" sz="3600">
              <a:latin typeface="MS PGothic" panose="020B0600070205080204" pitchFamily="34" charset="-128"/>
              <a:ea typeface="MS PGothic" panose="020B0600070205080204" pitchFamily="34" charset="-128"/>
            </a:endParaRPr>
          </a:p>
        </p:txBody>
      </p:sp>
      <p:pic>
        <p:nvPicPr>
          <p:cNvPr id="4100" name="Picture 4" descr="図　喫煙歴によるCOPD-19の重症度リスク　喫煙歴なし vs 過去・現在喫煙者">
            <a:extLst>
              <a:ext uri="{FF2B5EF4-FFF2-40B4-BE49-F238E27FC236}">
                <a16:creationId xmlns:a16="http://schemas.microsoft.com/office/drawing/2014/main" id="{8636C2C5-7159-456A-353F-4F92FE98D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702" y="1333405"/>
            <a:ext cx="8396596" cy="522115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3254F91D-0AC3-C79B-4DD2-8DA1CBCE61A4}"/>
              </a:ext>
            </a:extLst>
          </p:cNvPr>
          <p:cNvSpPr txBox="1"/>
          <p:nvPr/>
        </p:nvSpPr>
        <p:spPr>
          <a:xfrm>
            <a:off x="3657600" y="6369895"/>
            <a:ext cx="8098692" cy="369332"/>
          </a:xfrm>
          <a:prstGeom prst="rect">
            <a:avLst/>
          </a:prstGeom>
          <a:noFill/>
        </p:spPr>
        <p:txBody>
          <a:bodyPr wrap="none" rtlCol="0">
            <a:spAutoFit/>
          </a:bodyPr>
          <a:lstStyle/>
          <a:p>
            <a:r>
              <a:rPr kumimoji="1" lang="ja-JP" altLang="en-US"/>
              <a:t>公益財団法人 健康・体力づくり事業財団　最新タバコ情報ホームページより</a:t>
            </a:r>
          </a:p>
        </p:txBody>
      </p:sp>
    </p:spTree>
    <p:extLst>
      <p:ext uri="{BB962C8B-B14F-4D97-AF65-F5344CB8AC3E}">
        <p14:creationId xmlns:p14="http://schemas.microsoft.com/office/powerpoint/2010/main" val="252932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7859"/>
            <a:ext cx="10972800" cy="1143000"/>
          </a:xfrm>
        </p:spPr>
        <p:txBody>
          <a:bodyPr>
            <a:normAutofit/>
          </a:bodyPr>
          <a:lstStyle/>
          <a:p>
            <a:r>
              <a:rPr lang="ja-JP" altLang="en-US" sz="3200" dirty="0"/>
              <a:t>主な部位別がん死亡数</a:t>
            </a:r>
            <a:r>
              <a:rPr lang="en-US" altLang="ja-JP" sz="3200" dirty="0"/>
              <a:t>(2020</a:t>
            </a:r>
            <a:r>
              <a:rPr lang="ja-JP" altLang="en-US" sz="3200" dirty="0"/>
              <a:t>年）男性</a:t>
            </a:r>
          </a:p>
        </p:txBody>
      </p:sp>
      <p:pic>
        <p:nvPicPr>
          <p:cNvPr id="4" name="図 3" descr="スクリーンショット 2022-04-10 12.54.26.png"/>
          <p:cNvPicPr>
            <a:picLocks noChangeAspect="1"/>
          </p:cNvPicPr>
          <p:nvPr/>
        </p:nvPicPr>
        <p:blipFill rotWithShape="1">
          <a:blip r:embed="rId2">
            <a:extLst>
              <a:ext uri="{28A0092B-C50C-407E-A947-70E740481C1C}">
                <a14:useLocalDpi xmlns:a14="http://schemas.microsoft.com/office/drawing/2010/main" val="0"/>
              </a:ext>
            </a:extLst>
          </a:blip>
          <a:srcRect l="744" t="7368"/>
          <a:stretch/>
        </p:blipFill>
        <p:spPr>
          <a:xfrm>
            <a:off x="394318" y="962729"/>
            <a:ext cx="11496143" cy="5694232"/>
          </a:xfrm>
          <a:prstGeom prst="rect">
            <a:avLst/>
          </a:prstGeom>
        </p:spPr>
      </p:pic>
      <p:sp>
        <p:nvSpPr>
          <p:cNvPr id="3" name="テキスト ボックス 2">
            <a:extLst>
              <a:ext uri="{FF2B5EF4-FFF2-40B4-BE49-F238E27FC236}">
                <a16:creationId xmlns:a16="http://schemas.microsoft.com/office/drawing/2014/main" id="{6161FFF1-91CA-3728-1C74-318C13FF9FC1}"/>
              </a:ext>
            </a:extLst>
          </p:cNvPr>
          <p:cNvSpPr txBox="1"/>
          <p:nvPr/>
        </p:nvSpPr>
        <p:spPr>
          <a:xfrm>
            <a:off x="6498844" y="6343199"/>
            <a:ext cx="52629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国立がん研究センター　全国がん死亡データより</a:t>
            </a:r>
          </a:p>
        </p:txBody>
      </p:sp>
    </p:spTree>
    <p:extLst>
      <p:ext uri="{BB962C8B-B14F-4D97-AF65-F5344CB8AC3E}">
        <p14:creationId xmlns:p14="http://schemas.microsoft.com/office/powerpoint/2010/main" val="2530566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09600" y="0"/>
            <a:ext cx="10972800" cy="1143000"/>
          </a:xfrm>
        </p:spPr>
        <p:txBody>
          <a:bodyPr>
            <a:normAutofit/>
          </a:bodyPr>
          <a:lstStyle/>
          <a:p>
            <a:r>
              <a:rPr lang="ja-JP" altLang="en-US" sz="3200" dirty="0"/>
              <a:t>主な部位別がん死亡数</a:t>
            </a:r>
            <a:r>
              <a:rPr lang="en-US" altLang="ja-JP" sz="3200" dirty="0"/>
              <a:t>(2020</a:t>
            </a:r>
            <a:r>
              <a:rPr lang="ja-JP" altLang="en-US" sz="3200" dirty="0"/>
              <a:t>年）女性</a:t>
            </a:r>
          </a:p>
        </p:txBody>
      </p:sp>
      <p:pic>
        <p:nvPicPr>
          <p:cNvPr id="5" name="図 4" descr="スクリーンショット 2022-04-10 12.54.37.png"/>
          <p:cNvPicPr>
            <a:picLocks noChangeAspect="1"/>
          </p:cNvPicPr>
          <p:nvPr/>
        </p:nvPicPr>
        <p:blipFill rotWithShape="1">
          <a:blip r:embed="rId2">
            <a:extLst>
              <a:ext uri="{28A0092B-C50C-407E-A947-70E740481C1C}">
                <a14:useLocalDpi xmlns:a14="http://schemas.microsoft.com/office/drawing/2010/main" val="0"/>
              </a:ext>
            </a:extLst>
          </a:blip>
          <a:srcRect t="8149"/>
          <a:stretch/>
        </p:blipFill>
        <p:spPr>
          <a:xfrm>
            <a:off x="0" y="811941"/>
            <a:ext cx="12192000" cy="5716747"/>
          </a:xfrm>
          <a:prstGeom prst="rect">
            <a:avLst/>
          </a:prstGeom>
        </p:spPr>
      </p:pic>
      <p:sp>
        <p:nvSpPr>
          <p:cNvPr id="2" name="テキスト ボックス 1">
            <a:extLst>
              <a:ext uri="{FF2B5EF4-FFF2-40B4-BE49-F238E27FC236}">
                <a16:creationId xmlns:a16="http://schemas.microsoft.com/office/drawing/2014/main" id="{35855F4A-18CB-D631-28B2-8B1A59D9609F}"/>
              </a:ext>
            </a:extLst>
          </p:cNvPr>
          <p:cNvSpPr txBox="1"/>
          <p:nvPr/>
        </p:nvSpPr>
        <p:spPr>
          <a:xfrm>
            <a:off x="6498844" y="6436187"/>
            <a:ext cx="52629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国立がん研究センター　全国がん死亡データより</a:t>
            </a:r>
          </a:p>
        </p:txBody>
      </p:sp>
    </p:spTree>
    <p:extLst>
      <p:ext uri="{BB962C8B-B14F-4D97-AF65-F5344CB8AC3E}">
        <p14:creationId xmlns:p14="http://schemas.microsoft.com/office/powerpoint/2010/main" val="35483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84F3A35-D5C2-A6D7-2768-8279B82B8CC4}"/>
              </a:ext>
            </a:extLst>
          </p:cNvPr>
          <p:cNvSpPr txBox="1"/>
          <p:nvPr/>
        </p:nvSpPr>
        <p:spPr>
          <a:xfrm>
            <a:off x="1639614" y="5588420"/>
            <a:ext cx="7851227" cy="646331"/>
          </a:xfrm>
          <a:prstGeom prst="rect">
            <a:avLst/>
          </a:prstGeom>
          <a:noFill/>
        </p:spPr>
        <p:txBody>
          <a:bodyPr wrap="square" rtlCol="0">
            <a:spAutoFit/>
          </a:bodyPr>
          <a:lstStyle/>
          <a:p>
            <a:r>
              <a:rPr kumimoji="1" lang="en-US" altLang="ja-JP" dirty="0"/>
              <a:t>※</a:t>
            </a:r>
            <a:r>
              <a:rPr kumimoji="1" lang="ja-JP" altLang="en-US"/>
              <a:t>棒グラフ中の項目「全体」は，他の項目の合計の数値ではなく，２つ以上の　生活習慣が複合して原因となる「がんの罹患」も含めた数値です。</a:t>
            </a:r>
          </a:p>
        </p:txBody>
      </p:sp>
      <p:sp>
        <p:nvSpPr>
          <p:cNvPr id="4" name="テキスト ボックス 3">
            <a:extLst>
              <a:ext uri="{FF2B5EF4-FFF2-40B4-BE49-F238E27FC236}">
                <a16:creationId xmlns:a16="http://schemas.microsoft.com/office/drawing/2014/main" id="{0C81ECCD-1987-B6DD-2ADA-845A96EB16E5}"/>
              </a:ext>
            </a:extLst>
          </p:cNvPr>
          <p:cNvSpPr txBox="1"/>
          <p:nvPr/>
        </p:nvSpPr>
        <p:spPr>
          <a:xfrm>
            <a:off x="2091558" y="6296307"/>
            <a:ext cx="10381398" cy="523220"/>
          </a:xfrm>
          <a:prstGeom prst="rect">
            <a:avLst/>
          </a:prstGeom>
          <a:noFill/>
        </p:spPr>
        <p:txBody>
          <a:bodyPr wrap="square" rtlCol="0">
            <a:spAutoFit/>
          </a:bodyPr>
          <a:lstStyle/>
          <a:p>
            <a:r>
              <a:rPr kumimoji="1" lang="ja-JP" altLang="en-US" sz="1400"/>
              <a:t>「科学的根拠に基づくがんリスク評価とがん予防ガイドライン提言に関する研究 （</a:t>
            </a:r>
            <a:r>
              <a:rPr kumimoji="1" lang="en-US" altLang="ja-JP" sz="1400" dirty="0"/>
              <a:t>Inoue</a:t>
            </a:r>
            <a:r>
              <a:rPr kumimoji="1" lang="ja-JP" altLang="en-US" sz="1400"/>
              <a:t>， </a:t>
            </a:r>
            <a:r>
              <a:rPr kumimoji="1" lang="en-US" altLang="ja-JP" sz="1400" dirty="0"/>
              <a:t>M. et al.: Ann Oncol</a:t>
            </a:r>
            <a:r>
              <a:rPr kumimoji="1" lang="ja-JP" altLang="en-US" sz="1400"/>
              <a:t>，</a:t>
            </a:r>
            <a:r>
              <a:rPr kumimoji="1" lang="en-US" altLang="ja-JP" sz="1400" dirty="0"/>
              <a:t>2012; 23(</a:t>
            </a:r>
            <a:r>
              <a:rPr lang="en-US" altLang="ja-JP" sz="1400" dirty="0"/>
              <a:t>5</a:t>
            </a:r>
            <a:r>
              <a:rPr kumimoji="1" lang="en-US" altLang="ja-JP" sz="1400" dirty="0"/>
              <a:t>)</a:t>
            </a:r>
            <a:r>
              <a:rPr kumimoji="1" lang="ja-JP" altLang="en-US" sz="1400"/>
              <a:t>」を基に国立がん研究センターがん情報サービスが作成）</a:t>
            </a:r>
          </a:p>
        </p:txBody>
      </p:sp>
      <p:pic>
        <p:nvPicPr>
          <p:cNvPr id="6" name="図 5" descr="タイムライン が含まれている画像&#10;&#10;自動的に生成された説明">
            <a:extLst>
              <a:ext uri="{FF2B5EF4-FFF2-40B4-BE49-F238E27FC236}">
                <a16:creationId xmlns:a16="http://schemas.microsoft.com/office/drawing/2014/main" id="{72A8623F-C128-8B3C-9C4E-F5E4470B53B0}"/>
              </a:ext>
            </a:extLst>
          </p:cNvPr>
          <p:cNvPicPr>
            <a:picLocks noChangeAspect="1"/>
          </p:cNvPicPr>
          <p:nvPr/>
        </p:nvPicPr>
        <p:blipFill>
          <a:blip r:embed="rId2"/>
          <a:stretch>
            <a:fillRect/>
          </a:stretch>
        </p:blipFill>
        <p:spPr>
          <a:xfrm>
            <a:off x="1458097" y="1011457"/>
            <a:ext cx="8613660" cy="4469055"/>
          </a:xfrm>
          <a:prstGeom prst="rect">
            <a:avLst/>
          </a:prstGeom>
        </p:spPr>
      </p:pic>
      <p:sp>
        <p:nvSpPr>
          <p:cNvPr id="7" name="タイトル 1">
            <a:extLst>
              <a:ext uri="{FF2B5EF4-FFF2-40B4-BE49-F238E27FC236}">
                <a16:creationId xmlns:a16="http://schemas.microsoft.com/office/drawing/2014/main" id="{42D42FC9-07F3-5881-BC59-39D7158F9A42}"/>
              </a:ext>
            </a:extLst>
          </p:cNvPr>
          <p:cNvSpPr>
            <a:spLocks noGrp="1"/>
          </p:cNvSpPr>
          <p:nvPr>
            <p:ph type="title"/>
          </p:nvPr>
        </p:nvSpPr>
        <p:spPr>
          <a:xfrm>
            <a:off x="838200" y="174427"/>
            <a:ext cx="10515600" cy="837030"/>
          </a:xfrm>
        </p:spPr>
        <p:txBody>
          <a:bodyPr anchor="ctr">
            <a:normAutofit/>
          </a:bodyPr>
          <a:lstStyle/>
          <a:p>
            <a:r>
              <a:rPr kumimoji="1" lang="ja-JP" altLang="en-US"/>
              <a:t>日本人におけるがんの主な要因（</a:t>
            </a:r>
            <a:r>
              <a:rPr lang="ja-JP" altLang="en-US"/>
              <a:t>男</a:t>
            </a:r>
            <a:r>
              <a:rPr kumimoji="1" lang="ja-JP" altLang="en-US"/>
              <a:t>性）</a:t>
            </a:r>
          </a:p>
        </p:txBody>
      </p:sp>
    </p:spTree>
    <p:extLst>
      <p:ext uri="{BB962C8B-B14F-4D97-AF65-F5344CB8AC3E}">
        <p14:creationId xmlns:p14="http://schemas.microsoft.com/office/powerpoint/2010/main" val="4201040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8924C38-010C-E41E-2293-B23F85AAAC31}"/>
              </a:ext>
            </a:extLst>
          </p:cNvPr>
          <p:cNvSpPr>
            <a:spLocks noGrp="1"/>
          </p:cNvSpPr>
          <p:nvPr>
            <p:ph type="title"/>
          </p:nvPr>
        </p:nvSpPr>
        <p:spPr>
          <a:xfrm>
            <a:off x="838200" y="184805"/>
            <a:ext cx="10515600" cy="981843"/>
          </a:xfrm>
        </p:spPr>
        <p:txBody>
          <a:bodyPr anchor="ctr">
            <a:normAutofit/>
          </a:bodyPr>
          <a:lstStyle/>
          <a:p>
            <a:r>
              <a:rPr kumimoji="1" lang="ja-JP" altLang="en-US"/>
              <a:t>日本人におけるがんの主な要因（女性）</a:t>
            </a:r>
          </a:p>
        </p:txBody>
      </p:sp>
      <p:pic>
        <p:nvPicPr>
          <p:cNvPr id="4" name="図 3" descr="グラフ&#10;&#10;自動的に生成された説明">
            <a:extLst>
              <a:ext uri="{FF2B5EF4-FFF2-40B4-BE49-F238E27FC236}">
                <a16:creationId xmlns:a16="http://schemas.microsoft.com/office/drawing/2014/main" id="{BD421E3B-DDB9-FA43-5C0B-13A10DADC009}"/>
              </a:ext>
            </a:extLst>
          </p:cNvPr>
          <p:cNvPicPr>
            <a:picLocks noChangeAspect="1"/>
          </p:cNvPicPr>
          <p:nvPr/>
        </p:nvPicPr>
        <p:blipFill>
          <a:blip r:embed="rId3"/>
          <a:stretch>
            <a:fillRect/>
          </a:stretch>
        </p:blipFill>
        <p:spPr>
          <a:xfrm>
            <a:off x="1835811" y="1161200"/>
            <a:ext cx="8517329" cy="4450303"/>
          </a:xfrm>
          <a:prstGeom prst="rect">
            <a:avLst/>
          </a:prstGeom>
        </p:spPr>
      </p:pic>
      <p:sp>
        <p:nvSpPr>
          <p:cNvPr id="5" name="テキスト ボックス 4">
            <a:extLst>
              <a:ext uri="{FF2B5EF4-FFF2-40B4-BE49-F238E27FC236}">
                <a16:creationId xmlns:a16="http://schemas.microsoft.com/office/drawing/2014/main" id="{BF2E3078-362C-6C1E-86DB-9D056690D952}"/>
              </a:ext>
            </a:extLst>
          </p:cNvPr>
          <p:cNvSpPr txBox="1"/>
          <p:nvPr/>
        </p:nvSpPr>
        <p:spPr>
          <a:xfrm>
            <a:off x="1639614" y="5588420"/>
            <a:ext cx="7851227" cy="646331"/>
          </a:xfrm>
          <a:prstGeom prst="rect">
            <a:avLst/>
          </a:prstGeom>
          <a:noFill/>
        </p:spPr>
        <p:txBody>
          <a:bodyPr wrap="square" rtlCol="0">
            <a:spAutoFit/>
          </a:bodyPr>
          <a:lstStyle/>
          <a:p>
            <a:r>
              <a:rPr kumimoji="1" lang="en-US" altLang="ja-JP" dirty="0"/>
              <a:t>※</a:t>
            </a:r>
            <a:r>
              <a:rPr kumimoji="1" lang="ja-JP" altLang="en-US"/>
              <a:t>棒グラフ中の項目「全体」は，他の項目の合計の数値ではなく，２つ以上の　生活習慣が複合して原因となる「がんの罹患」も含めた数値です。</a:t>
            </a:r>
          </a:p>
        </p:txBody>
      </p:sp>
      <p:sp>
        <p:nvSpPr>
          <p:cNvPr id="10" name="テキスト ボックス 9">
            <a:extLst>
              <a:ext uri="{FF2B5EF4-FFF2-40B4-BE49-F238E27FC236}">
                <a16:creationId xmlns:a16="http://schemas.microsoft.com/office/drawing/2014/main" id="{857B4D07-68EB-1FBF-DA7E-1E91EB4F1EC4}"/>
              </a:ext>
            </a:extLst>
          </p:cNvPr>
          <p:cNvSpPr txBox="1"/>
          <p:nvPr/>
        </p:nvSpPr>
        <p:spPr>
          <a:xfrm>
            <a:off x="2091558" y="6296307"/>
            <a:ext cx="10381398" cy="523220"/>
          </a:xfrm>
          <a:prstGeom prst="rect">
            <a:avLst/>
          </a:prstGeom>
          <a:noFill/>
        </p:spPr>
        <p:txBody>
          <a:bodyPr wrap="square" rtlCol="0">
            <a:spAutoFit/>
          </a:bodyPr>
          <a:lstStyle/>
          <a:p>
            <a:r>
              <a:rPr kumimoji="1" lang="ja-JP" altLang="en-US" sz="1400"/>
              <a:t>「科学的根拠に基づくがんリスク評価とがん予防ガイドライン提言に関する研究 （</a:t>
            </a:r>
            <a:r>
              <a:rPr kumimoji="1" lang="en-US" altLang="ja-JP" sz="1400" dirty="0"/>
              <a:t>Inoue</a:t>
            </a:r>
            <a:r>
              <a:rPr kumimoji="1" lang="ja-JP" altLang="en-US" sz="1400"/>
              <a:t>， </a:t>
            </a:r>
            <a:r>
              <a:rPr kumimoji="1" lang="en-US" altLang="ja-JP" sz="1400" dirty="0"/>
              <a:t>M. et al.: Ann Oncol</a:t>
            </a:r>
            <a:r>
              <a:rPr kumimoji="1" lang="ja-JP" altLang="en-US" sz="1400"/>
              <a:t>，</a:t>
            </a:r>
            <a:r>
              <a:rPr kumimoji="1" lang="en-US" altLang="ja-JP" sz="1400" dirty="0"/>
              <a:t>2012; 23(</a:t>
            </a:r>
            <a:r>
              <a:rPr lang="en-US" altLang="ja-JP" sz="1400" dirty="0"/>
              <a:t>5</a:t>
            </a:r>
            <a:r>
              <a:rPr kumimoji="1" lang="en-US" altLang="ja-JP" sz="1400" dirty="0"/>
              <a:t>)</a:t>
            </a:r>
            <a:r>
              <a:rPr kumimoji="1" lang="ja-JP" altLang="en-US" sz="1400"/>
              <a:t>」を基に国立がん研究センターがん情報サービスが作成）</a:t>
            </a:r>
          </a:p>
        </p:txBody>
      </p:sp>
    </p:spTree>
    <p:extLst>
      <p:ext uri="{BB962C8B-B14F-4D97-AF65-F5344CB8AC3E}">
        <p14:creationId xmlns:p14="http://schemas.microsoft.com/office/powerpoint/2010/main" val="7660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134C96-9FEA-E2FA-7045-FEDB06FA7BE0}"/>
              </a:ext>
            </a:extLst>
          </p:cNvPr>
          <p:cNvSpPr>
            <a:spLocks noGrp="1"/>
          </p:cNvSpPr>
          <p:nvPr>
            <p:ph type="title"/>
          </p:nvPr>
        </p:nvSpPr>
        <p:spPr>
          <a:xfrm>
            <a:off x="838200" y="18255"/>
            <a:ext cx="10515600" cy="1325563"/>
          </a:xfrm>
        </p:spPr>
        <p:txBody>
          <a:bodyPr anchor="ctr">
            <a:noAutofit/>
          </a:bodyPr>
          <a:lstStyle/>
          <a:p>
            <a:pPr algn="ctr" fontAlgn="base"/>
            <a:r>
              <a:rPr lang="ja-JP" altLang="en-US" sz="3600" b="1" i="0" u="none" strike="noStrike">
                <a:solidFill>
                  <a:srgbClr val="000000"/>
                </a:solidFill>
                <a:effectLst/>
                <a:latin typeface="游ゴシック Medium" panose="020B0400000000000000" pitchFamily="34" charset="-128"/>
                <a:ea typeface="游ゴシック Medium" panose="020B0400000000000000" pitchFamily="34" charset="-128"/>
              </a:rPr>
              <a:t>喫煙している本人がなりやすいがんの種類</a:t>
            </a:r>
            <a:br>
              <a:rPr lang="en-US" altLang="ja-JP" sz="3600" b="1" i="0" u="none" strike="noStrike" dirty="0">
                <a:solidFill>
                  <a:srgbClr val="000000"/>
                </a:solidFill>
                <a:effectLst/>
                <a:latin typeface="游ゴシック Medium" panose="020B0400000000000000" pitchFamily="34" charset="-128"/>
                <a:ea typeface="游ゴシック Medium" panose="020B0400000000000000" pitchFamily="34" charset="-128"/>
              </a:rPr>
            </a:br>
            <a:r>
              <a:rPr lang="ja-JP" altLang="en-US" sz="3600" b="1" i="0" u="none" strike="noStrike">
                <a:solidFill>
                  <a:srgbClr val="000000"/>
                </a:solidFill>
                <a:effectLst/>
                <a:latin typeface="游ゴシック Medium" panose="020B0400000000000000" pitchFamily="34" charset="-128"/>
                <a:ea typeface="游ゴシック Medium" panose="020B0400000000000000" pitchFamily="34" charset="-128"/>
              </a:rPr>
              <a:t>（レベル</a:t>
            </a:r>
            <a:r>
              <a:rPr lang="en-US" altLang="ja-JP" sz="3600" b="1" i="0" u="none" strike="noStrike" dirty="0">
                <a:solidFill>
                  <a:srgbClr val="000000"/>
                </a:solidFill>
                <a:effectLst/>
                <a:latin typeface="游ゴシック Medium" panose="020B0400000000000000" pitchFamily="34" charset="-128"/>
                <a:ea typeface="游ゴシック Medium" panose="020B0400000000000000" pitchFamily="34" charset="-128"/>
              </a:rPr>
              <a:t>1</a:t>
            </a:r>
            <a:r>
              <a:rPr lang="ja-JP" altLang="en-US" sz="3600" b="1" i="0" u="none" strike="noStrike">
                <a:solidFill>
                  <a:srgbClr val="000000"/>
                </a:solidFill>
                <a:effectLst/>
                <a:latin typeface="游ゴシック Medium" panose="020B0400000000000000" pitchFamily="34" charset="-128"/>
                <a:ea typeface="游ゴシック Medium" panose="020B0400000000000000" pitchFamily="34" charset="-128"/>
              </a:rPr>
              <a:t>：科学的に因果関係が明らかなもの）</a:t>
            </a:r>
            <a:endParaRPr kumimoji="1" lang="ja-JP" altLang="en-US" sz="3600"/>
          </a:p>
        </p:txBody>
      </p:sp>
      <p:pic>
        <p:nvPicPr>
          <p:cNvPr id="5" name="コンテンツ プレースホルダー 4" descr="ダイアグラム&#10;&#10;自動的に生成された説明">
            <a:extLst>
              <a:ext uri="{FF2B5EF4-FFF2-40B4-BE49-F238E27FC236}">
                <a16:creationId xmlns:a16="http://schemas.microsoft.com/office/drawing/2014/main" id="{C3C68D95-6874-D192-3CA9-C1CF76C4A4F0}"/>
              </a:ext>
            </a:extLst>
          </p:cNvPr>
          <p:cNvPicPr>
            <a:picLocks noGrp="1" noChangeAspect="1"/>
          </p:cNvPicPr>
          <p:nvPr>
            <p:ph idx="1"/>
          </p:nvPr>
        </p:nvPicPr>
        <p:blipFill>
          <a:blip r:embed="rId2"/>
          <a:stretch>
            <a:fillRect/>
          </a:stretch>
        </p:blipFill>
        <p:spPr>
          <a:xfrm>
            <a:off x="2516366" y="1201002"/>
            <a:ext cx="7214492" cy="5243917"/>
          </a:xfrm>
        </p:spPr>
      </p:pic>
      <p:sp>
        <p:nvSpPr>
          <p:cNvPr id="7" name="テキスト ボックス 6">
            <a:extLst>
              <a:ext uri="{FF2B5EF4-FFF2-40B4-BE49-F238E27FC236}">
                <a16:creationId xmlns:a16="http://schemas.microsoft.com/office/drawing/2014/main" id="{81DBD183-5B77-F538-607F-173D4F9F853A}"/>
              </a:ext>
            </a:extLst>
          </p:cNvPr>
          <p:cNvSpPr txBox="1"/>
          <p:nvPr/>
        </p:nvSpPr>
        <p:spPr>
          <a:xfrm>
            <a:off x="5308476" y="6444919"/>
            <a:ext cx="6100548" cy="369332"/>
          </a:xfrm>
          <a:prstGeom prst="rect">
            <a:avLst/>
          </a:prstGeom>
          <a:noFill/>
        </p:spPr>
        <p:txBody>
          <a:bodyPr wrap="square">
            <a:spAutoFit/>
          </a:bodyPr>
          <a:lstStyle/>
          <a:p>
            <a:pPr algn="r" fontAlgn="base"/>
            <a:r>
              <a:rPr lang="ja-JP" altLang="en-US" b="0" i="0">
                <a:solidFill>
                  <a:srgbClr val="000000"/>
                </a:solidFill>
                <a:effectLst/>
                <a:latin typeface="游ゴシック Medium" panose="020B0400000000000000" pitchFamily="34" charset="-128"/>
                <a:ea typeface="游ゴシック Medium" panose="020B0400000000000000" pitchFamily="34" charset="-128"/>
              </a:rPr>
              <a:t>国立がん研究センター</a:t>
            </a:r>
            <a:r>
              <a:rPr lang="ja-JP" altLang="en-US" b="0" i="0" u="none" strike="noStrike">
                <a:solidFill>
                  <a:srgbClr val="000000"/>
                </a:solidFill>
                <a:effectLst/>
                <a:latin typeface="inherit"/>
                <a:ea typeface="游ゴシック Medium" panose="020B0400000000000000" pitchFamily="34" charset="-128"/>
              </a:rPr>
              <a:t>がん情報サービス　より</a:t>
            </a:r>
            <a:endParaRPr lang="en-US" altLang="ja-JP" b="0" i="0" u="none" strike="noStrike" dirty="0">
              <a:solidFill>
                <a:srgbClr val="000000"/>
              </a:solidFill>
              <a:effectLst/>
              <a:latin typeface="inherit"/>
              <a:ea typeface="游ゴシック Medium" panose="020B0400000000000000" pitchFamily="34" charset="-128"/>
            </a:endParaRPr>
          </a:p>
        </p:txBody>
      </p:sp>
    </p:spTree>
    <p:extLst>
      <p:ext uri="{BB962C8B-B14F-4D97-AF65-F5344CB8AC3E}">
        <p14:creationId xmlns:p14="http://schemas.microsoft.com/office/powerpoint/2010/main" val="184103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9A53790-EAB7-FD94-D354-B8D1A3D56040}"/>
              </a:ext>
            </a:extLst>
          </p:cNvPr>
          <p:cNvSpPr>
            <a:spLocks noGrp="1"/>
          </p:cNvSpPr>
          <p:nvPr>
            <p:ph type="title"/>
          </p:nvPr>
        </p:nvSpPr>
        <p:spPr>
          <a:xfrm>
            <a:off x="582010" y="106471"/>
            <a:ext cx="11027980" cy="1325563"/>
          </a:xfrm>
        </p:spPr>
        <p:txBody>
          <a:bodyPr>
            <a:normAutofit/>
          </a:bodyPr>
          <a:lstStyle/>
          <a:p>
            <a:r>
              <a:rPr lang="ja-JP" altLang="en-US" sz="2800" b="1" i="0">
                <a:solidFill>
                  <a:srgbClr val="000000"/>
                </a:solidFill>
                <a:effectLst/>
                <a:latin typeface="游ゴシック Medium" panose="020B0400000000000000" pitchFamily="34" charset="-128"/>
                <a:ea typeface="游ゴシック Medium" panose="020B0400000000000000" pitchFamily="34" charset="-128"/>
              </a:rPr>
              <a:t>喫煙している人の周りの人がなりやすいがん（レベル</a:t>
            </a:r>
            <a:r>
              <a:rPr lang="en-US" altLang="ja-JP" sz="2800" b="1" i="0" dirty="0">
                <a:solidFill>
                  <a:srgbClr val="000000"/>
                </a:solidFill>
                <a:effectLst/>
                <a:latin typeface="游ゴシック Medium" panose="020B0400000000000000" pitchFamily="34" charset="-128"/>
                <a:ea typeface="游ゴシック Medium" panose="020B0400000000000000" pitchFamily="34" charset="-128"/>
              </a:rPr>
              <a:t>1</a:t>
            </a:r>
            <a:r>
              <a:rPr lang="ja-JP" altLang="en-US" sz="2800" b="1" i="0">
                <a:solidFill>
                  <a:srgbClr val="000000"/>
                </a:solidFill>
                <a:effectLst/>
                <a:latin typeface="游ゴシック Medium" panose="020B0400000000000000" pitchFamily="34" charset="-128"/>
                <a:ea typeface="游ゴシック Medium" panose="020B0400000000000000" pitchFamily="34" charset="-128"/>
              </a:rPr>
              <a:t>・レベル</a:t>
            </a:r>
            <a:r>
              <a:rPr lang="en-US" altLang="ja-JP" sz="2800" b="1" i="0" dirty="0">
                <a:solidFill>
                  <a:srgbClr val="000000"/>
                </a:solidFill>
                <a:effectLst/>
                <a:latin typeface="游ゴシック Medium" panose="020B0400000000000000" pitchFamily="34" charset="-128"/>
                <a:ea typeface="游ゴシック Medium" panose="020B0400000000000000" pitchFamily="34" charset="-128"/>
              </a:rPr>
              <a:t>2</a:t>
            </a:r>
            <a:r>
              <a:rPr lang="ja-JP" altLang="en-US" sz="2800" b="1" i="0">
                <a:solidFill>
                  <a:srgbClr val="000000"/>
                </a:solidFill>
                <a:effectLst/>
                <a:latin typeface="游ゴシック Medium" panose="020B0400000000000000" pitchFamily="34" charset="-128"/>
                <a:ea typeface="游ゴシック Medium" panose="020B0400000000000000" pitchFamily="34" charset="-128"/>
              </a:rPr>
              <a:t>）</a:t>
            </a:r>
            <a:endParaRPr lang="ja-JP" altLang="en-US" sz="2800"/>
          </a:p>
        </p:txBody>
      </p:sp>
      <p:pic>
        <p:nvPicPr>
          <p:cNvPr id="1026" name="Picture 2" descr="図２　喫煙している人の周りの人がなりやすいがん（レベル1・レベル2）">
            <a:extLst>
              <a:ext uri="{FF2B5EF4-FFF2-40B4-BE49-F238E27FC236}">
                <a16:creationId xmlns:a16="http://schemas.microsoft.com/office/drawing/2014/main" id="{12C961EC-1604-30FA-A4C9-5D736CECB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134" y="1052161"/>
            <a:ext cx="7027479" cy="529849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0B340FA4-B142-040D-AEAE-5F4A4A2EDD05}"/>
              </a:ext>
            </a:extLst>
          </p:cNvPr>
          <p:cNvSpPr txBox="1"/>
          <p:nvPr/>
        </p:nvSpPr>
        <p:spPr>
          <a:xfrm>
            <a:off x="5308476" y="6444919"/>
            <a:ext cx="6100548" cy="369332"/>
          </a:xfrm>
          <a:prstGeom prst="rect">
            <a:avLst/>
          </a:prstGeom>
          <a:noFill/>
        </p:spPr>
        <p:txBody>
          <a:bodyPr wrap="square">
            <a:spAutoFit/>
          </a:bodyPr>
          <a:lstStyle/>
          <a:p>
            <a:pPr algn="r" fontAlgn="base"/>
            <a:r>
              <a:rPr lang="ja-JP" altLang="en-US" b="0" i="0">
                <a:solidFill>
                  <a:srgbClr val="000000"/>
                </a:solidFill>
                <a:effectLst/>
                <a:latin typeface="游ゴシック Medium" panose="020B0400000000000000" pitchFamily="34" charset="-128"/>
                <a:ea typeface="游ゴシック Medium" panose="020B0400000000000000" pitchFamily="34" charset="-128"/>
              </a:rPr>
              <a:t>国立がん研究センター</a:t>
            </a:r>
            <a:r>
              <a:rPr lang="ja-JP" altLang="en-US" b="0" i="0" u="none" strike="noStrike">
                <a:solidFill>
                  <a:srgbClr val="000000"/>
                </a:solidFill>
                <a:effectLst/>
                <a:latin typeface="inherit"/>
                <a:ea typeface="游ゴシック Medium" panose="020B0400000000000000" pitchFamily="34" charset="-128"/>
              </a:rPr>
              <a:t>がん情報サービス　より</a:t>
            </a:r>
            <a:endParaRPr lang="en-US" altLang="ja-JP" b="0" i="0" u="none" strike="noStrike" dirty="0">
              <a:solidFill>
                <a:srgbClr val="000000"/>
              </a:solidFill>
              <a:effectLst/>
              <a:latin typeface="inherit"/>
              <a:ea typeface="游ゴシック Medium" panose="020B0400000000000000" pitchFamily="34" charset="-128"/>
            </a:endParaRPr>
          </a:p>
        </p:txBody>
      </p:sp>
    </p:spTree>
    <p:extLst>
      <p:ext uri="{BB962C8B-B14F-4D97-AF65-F5344CB8AC3E}">
        <p14:creationId xmlns:p14="http://schemas.microsoft.com/office/powerpoint/2010/main" val="1043295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グラフ, 折れ線グラフ&#10;&#10;自動的に生成された説明">
            <a:extLst>
              <a:ext uri="{FF2B5EF4-FFF2-40B4-BE49-F238E27FC236}">
                <a16:creationId xmlns:a16="http://schemas.microsoft.com/office/drawing/2014/main" id="{C08CC342-6FD3-B4C0-FF78-0DC68D9D69FC}"/>
              </a:ext>
            </a:extLst>
          </p:cNvPr>
          <p:cNvPicPr>
            <a:picLocks noGrp="1" noChangeAspect="1"/>
          </p:cNvPicPr>
          <p:nvPr>
            <p:ph idx="1"/>
          </p:nvPr>
        </p:nvPicPr>
        <p:blipFill>
          <a:blip r:embed="rId2"/>
          <a:stretch>
            <a:fillRect/>
          </a:stretch>
        </p:blipFill>
        <p:spPr>
          <a:xfrm>
            <a:off x="1951630" y="1009704"/>
            <a:ext cx="8379725" cy="5064535"/>
          </a:xfrm>
        </p:spPr>
      </p:pic>
      <p:sp>
        <p:nvSpPr>
          <p:cNvPr id="2" name="タイトル 1">
            <a:extLst>
              <a:ext uri="{FF2B5EF4-FFF2-40B4-BE49-F238E27FC236}">
                <a16:creationId xmlns:a16="http://schemas.microsoft.com/office/drawing/2014/main" id="{482FD3AF-55E3-0423-6552-EC81F4CA72E8}"/>
              </a:ext>
            </a:extLst>
          </p:cNvPr>
          <p:cNvSpPr>
            <a:spLocks noGrp="1"/>
          </p:cNvSpPr>
          <p:nvPr>
            <p:ph type="title"/>
          </p:nvPr>
        </p:nvSpPr>
        <p:spPr>
          <a:xfrm>
            <a:off x="838200" y="41960"/>
            <a:ext cx="10515600" cy="1325563"/>
          </a:xfrm>
        </p:spPr>
        <p:txBody>
          <a:bodyPr/>
          <a:lstStyle/>
          <a:p>
            <a:pPr algn="ctr"/>
            <a:r>
              <a:rPr kumimoji="1" lang="ja-JP" altLang="en-US"/>
              <a:t>喫煙率の推移</a:t>
            </a:r>
          </a:p>
        </p:txBody>
      </p:sp>
      <p:sp>
        <p:nvSpPr>
          <p:cNvPr id="7" name="テキスト ボックス 6">
            <a:extLst>
              <a:ext uri="{FF2B5EF4-FFF2-40B4-BE49-F238E27FC236}">
                <a16:creationId xmlns:a16="http://schemas.microsoft.com/office/drawing/2014/main" id="{5A749688-361E-13F7-C211-D868BE087A96}"/>
              </a:ext>
            </a:extLst>
          </p:cNvPr>
          <p:cNvSpPr txBox="1"/>
          <p:nvPr/>
        </p:nvSpPr>
        <p:spPr>
          <a:xfrm>
            <a:off x="3869146" y="6169709"/>
            <a:ext cx="8176111" cy="646331"/>
          </a:xfrm>
          <a:prstGeom prst="rect">
            <a:avLst/>
          </a:prstGeom>
          <a:noFill/>
        </p:spPr>
        <p:txBody>
          <a:bodyPr wrap="square">
            <a:spAutoFit/>
          </a:bodyPr>
          <a:lstStyle/>
          <a:p>
            <a:pPr algn="r" fontAlgn="base"/>
            <a:r>
              <a:rPr lang="ja-JP" altLang="en-US" b="0" i="0">
                <a:solidFill>
                  <a:srgbClr val="000000"/>
                </a:solidFill>
                <a:effectLst/>
                <a:latin typeface="游ゴシック Medium" panose="020B0400000000000000" pitchFamily="34" charset="-128"/>
                <a:ea typeface="游ゴシック Medium" panose="020B0400000000000000" pitchFamily="34" charset="-128"/>
              </a:rPr>
              <a:t>国立がん研究センター</a:t>
            </a:r>
            <a:r>
              <a:rPr lang="ja-JP" altLang="en-US" b="0" i="0" u="none" strike="noStrike">
                <a:solidFill>
                  <a:srgbClr val="000000"/>
                </a:solidFill>
                <a:effectLst/>
                <a:latin typeface="inherit"/>
                <a:ea typeface="游ゴシック Medium" panose="020B0400000000000000" pitchFamily="34" charset="-128"/>
              </a:rPr>
              <a:t>がん情報サービス　より</a:t>
            </a:r>
            <a:endParaRPr lang="en-US" altLang="ja-JP" b="0" i="0" u="none" strike="noStrike" dirty="0">
              <a:solidFill>
                <a:srgbClr val="000000"/>
              </a:solidFill>
              <a:effectLst/>
              <a:latin typeface="inherit"/>
              <a:ea typeface="游ゴシック Medium" panose="020B0400000000000000" pitchFamily="34" charset="-128"/>
            </a:endParaRPr>
          </a:p>
          <a:p>
            <a:pPr algn="r" fontAlgn="base"/>
            <a:r>
              <a:rPr lang="ja-JP" altLang="en-US" b="0" i="0" u="none" strike="noStrike">
                <a:solidFill>
                  <a:srgbClr val="000000"/>
                </a:solidFill>
                <a:effectLst/>
                <a:latin typeface="inherit"/>
                <a:ea typeface="游ゴシック Medium" panose="020B0400000000000000" pitchFamily="34" charset="-128"/>
              </a:rPr>
              <a:t>厚生労働省ウェブサイト．令和元年国民健康・栄養調査報告；</a:t>
            </a:r>
            <a:r>
              <a:rPr lang="en-US" altLang="ja-JP" b="0" i="0" u="none" strike="noStrike" dirty="0">
                <a:solidFill>
                  <a:srgbClr val="000000"/>
                </a:solidFill>
                <a:effectLst/>
                <a:latin typeface="inherit"/>
                <a:ea typeface="游ゴシック Medium" panose="020B0400000000000000" pitchFamily="34" charset="-128"/>
              </a:rPr>
              <a:t>2020</a:t>
            </a:r>
            <a:r>
              <a:rPr lang="ja-JP" altLang="en-US" b="0" i="0" u="none" strike="noStrike">
                <a:solidFill>
                  <a:srgbClr val="000000"/>
                </a:solidFill>
                <a:effectLst/>
                <a:latin typeface="inherit"/>
                <a:ea typeface="游ゴシック Medium" panose="020B0400000000000000" pitchFamily="34" charset="-128"/>
              </a:rPr>
              <a:t>年．より</a:t>
            </a:r>
          </a:p>
        </p:txBody>
      </p:sp>
    </p:spTree>
    <p:extLst>
      <p:ext uri="{BB962C8B-B14F-4D97-AF65-F5344CB8AC3E}">
        <p14:creationId xmlns:p14="http://schemas.microsoft.com/office/powerpoint/2010/main" val="14525894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543</Words>
  <Application>Microsoft Macintosh PowerPoint</Application>
  <PresentationFormat>ワイド画面</PresentationFormat>
  <Paragraphs>46</Paragraphs>
  <Slides>20</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inherit</vt:lpstr>
      <vt:lpstr>MS PGothic</vt:lpstr>
      <vt:lpstr>system-ui</vt:lpstr>
      <vt:lpstr>游ゴシック</vt:lpstr>
      <vt:lpstr>游ゴシック Light</vt:lpstr>
      <vt:lpstr>游ゴシック Medium</vt:lpstr>
      <vt:lpstr>Arial</vt:lpstr>
      <vt:lpstr>Office テーマ</vt:lpstr>
      <vt:lpstr>禁煙スライド</vt:lpstr>
      <vt:lpstr>日本人の死因　</vt:lpstr>
      <vt:lpstr>主な部位別がん死亡数(2020年）男性</vt:lpstr>
      <vt:lpstr>主な部位別がん死亡数(2020年）女性</vt:lpstr>
      <vt:lpstr>日本人におけるがんの主な要因（男性）</vt:lpstr>
      <vt:lpstr>日本人におけるがんの主な要因（女性）</vt:lpstr>
      <vt:lpstr>喫煙している本人がなりやすいがんの種類 （レベル1：科学的に因果関係が明らかなもの）</vt:lpstr>
      <vt:lpstr>喫煙している人の周りの人がなりやすいがん（レベル1・レベル2）</vt:lpstr>
      <vt:lpstr>喫煙率の推移</vt:lpstr>
      <vt:lpstr>喫煙習慣者の 年次推移 （性・年齢別）</vt:lpstr>
      <vt:lpstr>都道府県別喫煙率 2019年</vt:lpstr>
      <vt:lpstr>山口県の喫煙率の推移</vt:lpstr>
      <vt:lpstr>県別喫煙率 2001年</vt:lpstr>
      <vt:lpstr>県別喫煙率 2007年</vt:lpstr>
      <vt:lpstr>県別喫煙率 2013年</vt:lpstr>
      <vt:lpstr>県別喫煙率 2019年</vt:lpstr>
      <vt:lpstr>喫煙率データ 男女別</vt:lpstr>
      <vt:lpstr>喫煙しているたばこ製品</vt:lpstr>
      <vt:lpstr>PowerPoint プレゼンテーション</vt:lpstr>
      <vt:lpstr>喫煙歴によるCOVID-19の重症度リスク　 喫煙歴なし vs 過去・現在喫煙者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禁煙スライド</dc:title>
  <dc:creator>Kuyama,Shoichi</dc:creator>
  <cp:lastModifiedBy>Kuyama,Shoichi</cp:lastModifiedBy>
  <cp:revision>13</cp:revision>
  <dcterms:created xsi:type="dcterms:W3CDTF">2023-07-19T06:50:22Z</dcterms:created>
  <dcterms:modified xsi:type="dcterms:W3CDTF">2023-12-20T04:33:06Z</dcterms:modified>
</cp:coreProperties>
</file>