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7.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8.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8" r:id="rId3"/>
    <p:sldMasterId id="2147483693" r:id="rId4"/>
    <p:sldMasterId id="2147483707" r:id="rId5"/>
    <p:sldMasterId id="2147483723" r:id="rId6"/>
    <p:sldMasterId id="2147483747" r:id="rId7"/>
    <p:sldMasterId id="2147483817" r:id="rId8"/>
    <p:sldMasterId id="2147483823" r:id="rId9"/>
  </p:sldMasterIdLst>
  <p:notesMasterIdLst>
    <p:notesMasterId r:id="rId110"/>
  </p:notesMasterIdLst>
  <p:sldIdLst>
    <p:sldId id="351" r:id="rId10"/>
    <p:sldId id="409" r:id="rId11"/>
    <p:sldId id="341" r:id="rId12"/>
    <p:sldId id="342" r:id="rId13"/>
    <p:sldId id="362" r:id="rId14"/>
    <p:sldId id="2147481133" r:id="rId15"/>
    <p:sldId id="270" r:id="rId16"/>
    <p:sldId id="4602" r:id="rId17"/>
    <p:sldId id="494" r:id="rId18"/>
    <p:sldId id="5630" r:id="rId19"/>
    <p:sldId id="4605" r:id="rId20"/>
    <p:sldId id="3285" r:id="rId21"/>
    <p:sldId id="5631" r:id="rId22"/>
    <p:sldId id="5589" r:id="rId23"/>
    <p:sldId id="297" r:id="rId24"/>
    <p:sldId id="363" r:id="rId25"/>
    <p:sldId id="364" r:id="rId26"/>
    <p:sldId id="365" r:id="rId27"/>
    <p:sldId id="366" r:id="rId28"/>
    <p:sldId id="367" r:id="rId29"/>
    <p:sldId id="368" r:id="rId30"/>
    <p:sldId id="369" r:id="rId31"/>
    <p:sldId id="371" r:id="rId32"/>
    <p:sldId id="372" r:id="rId33"/>
    <p:sldId id="373" r:id="rId34"/>
    <p:sldId id="375" r:id="rId35"/>
    <p:sldId id="377" r:id="rId36"/>
    <p:sldId id="378" r:id="rId37"/>
    <p:sldId id="379" r:id="rId38"/>
    <p:sldId id="380" r:id="rId39"/>
    <p:sldId id="381" r:id="rId40"/>
    <p:sldId id="382" r:id="rId41"/>
    <p:sldId id="383" r:id="rId42"/>
    <p:sldId id="384" r:id="rId43"/>
    <p:sldId id="385" r:id="rId44"/>
    <p:sldId id="386" r:id="rId45"/>
    <p:sldId id="387" r:id="rId46"/>
    <p:sldId id="388" r:id="rId47"/>
    <p:sldId id="263" r:id="rId48"/>
    <p:sldId id="264" r:id="rId49"/>
    <p:sldId id="289" r:id="rId50"/>
    <p:sldId id="301" r:id="rId51"/>
    <p:sldId id="306" r:id="rId52"/>
    <p:sldId id="339" r:id="rId53"/>
    <p:sldId id="356" r:id="rId54"/>
    <p:sldId id="357" r:id="rId55"/>
    <p:sldId id="358" r:id="rId56"/>
    <p:sldId id="359" r:id="rId57"/>
    <p:sldId id="360" r:id="rId58"/>
    <p:sldId id="361" r:id="rId59"/>
    <p:sldId id="370" r:id="rId60"/>
    <p:sldId id="390" r:id="rId61"/>
    <p:sldId id="391" r:id="rId62"/>
    <p:sldId id="393" r:id="rId63"/>
    <p:sldId id="394" r:id="rId64"/>
    <p:sldId id="396" r:id="rId65"/>
    <p:sldId id="397" r:id="rId66"/>
    <p:sldId id="261" r:id="rId67"/>
    <p:sldId id="262" r:id="rId68"/>
    <p:sldId id="267" r:id="rId69"/>
    <p:sldId id="276" r:id="rId70"/>
    <p:sldId id="277" r:id="rId71"/>
    <p:sldId id="278" r:id="rId72"/>
    <p:sldId id="279" r:id="rId73"/>
    <p:sldId id="280" r:id="rId74"/>
    <p:sldId id="290" r:id="rId75"/>
    <p:sldId id="291" r:id="rId76"/>
    <p:sldId id="340" r:id="rId77"/>
    <p:sldId id="398" r:id="rId78"/>
    <p:sldId id="399" r:id="rId79"/>
    <p:sldId id="400" r:id="rId80"/>
    <p:sldId id="401" r:id="rId81"/>
    <p:sldId id="402" r:id="rId82"/>
    <p:sldId id="404" r:id="rId83"/>
    <p:sldId id="405" r:id="rId84"/>
    <p:sldId id="406" r:id="rId85"/>
    <p:sldId id="294" r:id="rId86"/>
    <p:sldId id="292" r:id="rId87"/>
    <p:sldId id="293" r:id="rId88"/>
    <p:sldId id="352" r:id="rId89"/>
    <p:sldId id="353" r:id="rId90"/>
    <p:sldId id="354" r:id="rId91"/>
    <p:sldId id="355" r:id="rId92"/>
    <p:sldId id="2147483640" r:id="rId93"/>
    <p:sldId id="286" r:id="rId94"/>
    <p:sldId id="287" r:id="rId95"/>
    <p:sldId id="288" r:id="rId96"/>
    <p:sldId id="2147483641" r:id="rId97"/>
    <p:sldId id="2147483642" r:id="rId98"/>
    <p:sldId id="284" r:id="rId99"/>
    <p:sldId id="271" r:id="rId100"/>
    <p:sldId id="272" r:id="rId101"/>
    <p:sldId id="274" r:id="rId102"/>
    <p:sldId id="296" r:id="rId103"/>
    <p:sldId id="300" r:id="rId104"/>
    <p:sldId id="343" r:id="rId105"/>
    <p:sldId id="346" r:id="rId106"/>
    <p:sldId id="265" r:id="rId107"/>
    <p:sldId id="266" r:id="rId108"/>
    <p:sldId id="2147474912" r:id="rId109"/>
  </p:sldIdLst>
  <p:sldSz cx="12192000" cy="6858000"/>
  <p:notesSz cx="6735763" cy="9866313"/>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7B9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スタイルなし、表のグリッド線あり">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スタイルなし、表のグリッド線なし">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28" autoAdjust="0"/>
    <p:restoredTop sz="76364" autoAdjust="0"/>
  </p:normalViewPr>
  <p:slideViewPr>
    <p:cSldViewPr snapToGrid="0">
      <p:cViewPr varScale="1">
        <p:scale>
          <a:sx n="84" d="100"/>
          <a:sy n="84" d="100"/>
        </p:scale>
        <p:origin x="1518" y="60"/>
      </p:cViewPr>
      <p:guideLst/>
    </p:cSldViewPr>
  </p:slideViewPr>
  <p:outlineViewPr>
    <p:cViewPr>
      <p:scale>
        <a:sx n="33" d="100"/>
        <a:sy n="33" d="100"/>
      </p:scale>
      <p:origin x="0" y="0"/>
    </p:cViewPr>
  </p:outlin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12" Type="http://schemas.openxmlformats.org/officeDocument/2006/relationships/viewProps" Target="viewProps.xml"/><Relationship Id="rId16" Type="http://schemas.openxmlformats.org/officeDocument/2006/relationships/slide" Target="slides/slide7.xml"/><Relationship Id="rId107" Type="http://schemas.openxmlformats.org/officeDocument/2006/relationships/slide" Target="slides/slide98.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102" Type="http://schemas.openxmlformats.org/officeDocument/2006/relationships/slide" Target="slides/slide93.xml"/><Relationship Id="rId5" Type="http://schemas.openxmlformats.org/officeDocument/2006/relationships/slideMaster" Target="slideMasters/slideMaster5.xml"/><Relationship Id="rId90" Type="http://schemas.openxmlformats.org/officeDocument/2006/relationships/slide" Target="slides/slide81.xml"/><Relationship Id="rId95" Type="http://schemas.openxmlformats.org/officeDocument/2006/relationships/slide" Target="slides/slide86.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113" Type="http://schemas.openxmlformats.org/officeDocument/2006/relationships/theme" Target="theme/theme1.xml"/><Relationship Id="rId80" Type="http://schemas.openxmlformats.org/officeDocument/2006/relationships/slide" Target="slides/slide71.xml"/><Relationship Id="rId85" Type="http://schemas.openxmlformats.org/officeDocument/2006/relationships/slide" Target="slides/slide76.xml"/><Relationship Id="rId12" Type="http://schemas.openxmlformats.org/officeDocument/2006/relationships/slide" Target="slides/slide3.xml"/><Relationship Id="rId17" Type="http://schemas.openxmlformats.org/officeDocument/2006/relationships/slide" Target="slides/slide8.xml"/><Relationship Id="rId33" Type="http://schemas.openxmlformats.org/officeDocument/2006/relationships/slide" Target="slides/slide24.xml"/><Relationship Id="rId38" Type="http://schemas.openxmlformats.org/officeDocument/2006/relationships/slide" Target="slides/slide29.xml"/><Relationship Id="rId59" Type="http://schemas.openxmlformats.org/officeDocument/2006/relationships/slide" Target="slides/slide50.xml"/><Relationship Id="rId103" Type="http://schemas.openxmlformats.org/officeDocument/2006/relationships/slide" Target="slides/slide94.xml"/><Relationship Id="rId108" Type="http://schemas.openxmlformats.org/officeDocument/2006/relationships/slide" Target="slides/slide99.xml"/><Relationship Id="rId54" Type="http://schemas.openxmlformats.org/officeDocument/2006/relationships/slide" Target="slides/slide45.xml"/><Relationship Id="rId70" Type="http://schemas.openxmlformats.org/officeDocument/2006/relationships/slide" Target="slides/slide61.xml"/><Relationship Id="rId75" Type="http://schemas.openxmlformats.org/officeDocument/2006/relationships/slide" Target="slides/slide66.xml"/><Relationship Id="rId91" Type="http://schemas.openxmlformats.org/officeDocument/2006/relationships/slide" Target="slides/slide82.xml"/><Relationship Id="rId96" Type="http://schemas.openxmlformats.org/officeDocument/2006/relationships/slide" Target="slides/slide8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6" Type="http://schemas.openxmlformats.org/officeDocument/2006/relationships/slide" Target="slides/slide97.xml"/><Relationship Id="rId114" Type="http://schemas.openxmlformats.org/officeDocument/2006/relationships/tableStyles" Target="tableStyles.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slide" Target="slides/slide85.xml"/><Relationship Id="rId99" Type="http://schemas.openxmlformats.org/officeDocument/2006/relationships/slide" Target="slides/slide90.xml"/><Relationship Id="rId101" Type="http://schemas.openxmlformats.org/officeDocument/2006/relationships/slide" Target="slides/slide92.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109" Type="http://schemas.openxmlformats.org/officeDocument/2006/relationships/slide" Target="slides/slide10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slide" Target="slides/slide88.xml"/><Relationship Id="rId104" Type="http://schemas.openxmlformats.org/officeDocument/2006/relationships/slide" Target="slides/slide95.xml"/><Relationship Id="rId7" Type="http://schemas.openxmlformats.org/officeDocument/2006/relationships/slideMaster" Target="slideMasters/slideMaster7.xml"/><Relationship Id="rId71" Type="http://schemas.openxmlformats.org/officeDocument/2006/relationships/slide" Target="slides/slide62.xml"/><Relationship Id="rId92" Type="http://schemas.openxmlformats.org/officeDocument/2006/relationships/slide" Target="slides/slide83.xml"/><Relationship Id="rId2" Type="http://schemas.openxmlformats.org/officeDocument/2006/relationships/slideMaster" Target="slideMasters/slideMaster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110" Type="http://schemas.openxmlformats.org/officeDocument/2006/relationships/notesMaster" Target="notesMasters/notesMaster1.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openxmlformats.org/officeDocument/2006/relationships/slide" Target="slides/slide91.xml"/><Relationship Id="rId105" Type="http://schemas.openxmlformats.org/officeDocument/2006/relationships/slide" Target="slides/slide96.xml"/><Relationship Id="rId8" Type="http://schemas.openxmlformats.org/officeDocument/2006/relationships/slideMaster" Target="slideMasters/slideMaster8.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slide" Target="slides/slide89.xml"/><Relationship Id="rId3" Type="http://schemas.openxmlformats.org/officeDocument/2006/relationships/slideMaster" Target="slideMasters/slideMaster3.xml"/><Relationship Id="rId25" Type="http://schemas.openxmlformats.org/officeDocument/2006/relationships/slide" Target="slides/slide16.xml"/><Relationship Id="rId46" Type="http://schemas.openxmlformats.org/officeDocument/2006/relationships/slide" Target="slides/slide37.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62" Type="http://schemas.openxmlformats.org/officeDocument/2006/relationships/slide" Target="slides/slide53.xml"/><Relationship Id="rId83" Type="http://schemas.openxmlformats.org/officeDocument/2006/relationships/slide" Target="slides/slide74.xml"/><Relationship Id="rId88" Type="http://schemas.openxmlformats.org/officeDocument/2006/relationships/slide" Target="slides/slide79.xml"/><Relationship Id="rId11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18831" cy="495029"/>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p:cNvSpPr>
            <a:spLocks noGrp="1"/>
          </p:cNvSpPr>
          <p:nvPr>
            <p:ph type="dt" idx="1"/>
          </p:nvPr>
        </p:nvSpPr>
        <p:spPr>
          <a:xfrm>
            <a:off x="3815373" y="0"/>
            <a:ext cx="2918831" cy="495029"/>
          </a:xfrm>
          <a:prstGeom prst="rect">
            <a:avLst/>
          </a:prstGeom>
        </p:spPr>
        <p:txBody>
          <a:bodyPr vert="horz" lIns="91440" tIns="45720" rIns="91440" bIns="45720" rtlCol="0"/>
          <a:lstStyle>
            <a:lvl1pPr algn="r">
              <a:defRPr sz="1200"/>
            </a:lvl1pPr>
          </a:lstStyle>
          <a:p>
            <a:fld id="{E03F61B4-B089-456B-ADD3-E27F060F0756}" type="datetimeFigureOut">
              <a:rPr kumimoji="1" lang="ja-JP" altLang="en-US" smtClean="0"/>
              <a:t>2026/3/31</a:t>
            </a:fld>
            <a:endParaRPr kumimoji="1" lang="ja-JP" altLang="en-US"/>
          </a:p>
        </p:txBody>
      </p:sp>
      <p:sp>
        <p:nvSpPr>
          <p:cNvPr id="4" name="スライド イメージ プレースホルダー 3"/>
          <p:cNvSpPr>
            <a:spLocks noGrp="1" noRot="1" noChangeAspect="1"/>
          </p:cNvSpPr>
          <p:nvPr>
            <p:ph type="sldImg" idx="2"/>
          </p:nvPr>
        </p:nvSpPr>
        <p:spPr>
          <a:xfrm>
            <a:off x="409575" y="1233488"/>
            <a:ext cx="5916613" cy="3328987"/>
          </a:xfrm>
          <a:prstGeom prst="rect">
            <a:avLst/>
          </a:prstGeom>
          <a:noFill/>
          <a:ln w="12700">
            <a:solidFill>
              <a:prstClr val="black"/>
            </a:solidFill>
          </a:ln>
        </p:spPr>
        <p:txBody>
          <a:bodyPr vert="horz" lIns="91440" tIns="45720" rIns="91440" bIns="45720" rtlCol="0" anchor="ctr"/>
          <a:lstStyle/>
          <a:p>
            <a:endParaRPr lang="ja-JP" altLang="en-US"/>
          </a:p>
        </p:txBody>
      </p:sp>
      <p:sp>
        <p:nvSpPr>
          <p:cNvPr id="5" name="ノート プレースホルダー 4"/>
          <p:cNvSpPr>
            <a:spLocks noGrp="1"/>
          </p:cNvSpPr>
          <p:nvPr>
            <p:ph type="body" sz="quarter" idx="3"/>
          </p:nvPr>
        </p:nvSpPr>
        <p:spPr>
          <a:xfrm>
            <a:off x="673577" y="4748163"/>
            <a:ext cx="5388610" cy="3884861"/>
          </a:xfrm>
          <a:prstGeom prst="rect">
            <a:avLst/>
          </a:prstGeom>
        </p:spPr>
        <p:txBody>
          <a:bodyPr vert="horz" lIns="91440" tIns="45720" rIns="91440" bIns="45720"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0" y="9371286"/>
            <a:ext cx="2918831" cy="495028"/>
          </a:xfrm>
          <a:prstGeom prst="rect">
            <a:avLst/>
          </a:prstGeom>
        </p:spPr>
        <p:txBody>
          <a:bodyPr vert="horz" lIns="91440" tIns="45720" rIns="91440" bIns="45720"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15373" y="9371286"/>
            <a:ext cx="2918831" cy="495028"/>
          </a:xfrm>
          <a:prstGeom prst="rect">
            <a:avLst/>
          </a:prstGeom>
        </p:spPr>
        <p:txBody>
          <a:bodyPr vert="horz" lIns="91440" tIns="45720" rIns="91440" bIns="45720" rtlCol="0" anchor="b"/>
          <a:lstStyle>
            <a:lvl1pPr algn="r">
              <a:defRPr sz="1200"/>
            </a:lvl1pPr>
          </a:lstStyle>
          <a:p>
            <a:fld id="{EF8F95B8-82BF-496E-9C99-2AE266308FB1}" type="slidenum">
              <a:rPr kumimoji="1" lang="ja-JP" altLang="en-US" smtClean="0"/>
              <a:t>‹#›</a:t>
            </a:fld>
            <a:endParaRPr kumimoji="1" lang="ja-JP" altLang="en-US"/>
          </a:p>
        </p:txBody>
      </p:sp>
    </p:spTree>
    <p:extLst>
      <p:ext uri="{BB962C8B-B14F-4D97-AF65-F5344CB8AC3E}">
        <p14:creationId xmlns:p14="http://schemas.microsoft.com/office/powerpoint/2010/main" val="1780704968"/>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EF8F95B8-82BF-496E-9C99-2AE266308FB1}" type="slidenum">
              <a:rPr kumimoji="1" lang="ja-JP" altLang="en-US" smtClean="0"/>
              <a:t>4</a:t>
            </a:fld>
            <a:endParaRPr kumimoji="1" lang="ja-JP" altLang="en-US"/>
          </a:p>
        </p:txBody>
      </p:sp>
    </p:spTree>
    <p:extLst>
      <p:ext uri="{BB962C8B-B14F-4D97-AF65-F5344CB8AC3E}">
        <p14:creationId xmlns:p14="http://schemas.microsoft.com/office/powerpoint/2010/main" val="1174586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B5544-8460-4AF4-F5D0-DDD4B583F905}"/>
            </a:ext>
          </a:extLst>
        </p:cNvPr>
        <p:cNvGrpSpPr/>
        <p:nvPr/>
      </p:nvGrpSpPr>
      <p:grpSpPr>
        <a:xfrm>
          <a:off x="0" y="0"/>
          <a:ext cx="0" cy="0"/>
          <a:chOff x="0" y="0"/>
          <a:chExt cx="0" cy="0"/>
        </a:xfrm>
      </p:grpSpPr>
      <p:sp>
        <p:nvSpPr>
          <p:cNvPr id="21506" name="Rectangle 7">
            <a:extLst>
              <a:ext uri="{FF2B5EF4-FFF2-40B4-BE49-F238E27FC236}">
                <a16:creationId xmlns:a16="http://schemas.microsoft.com/office/drawing/2014/main" id="{FE4BE2DD-0A2E-2050-638D-153248F633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600">
                <a:solidFill>
                  <a:schemeClr val="tx1"/>
                </a:solidFill>
                <a:latin typeface="Times New Roman" panose="02020603050405020304" pitchFamily="18" charset="0"/>
                <a:ea typeface="ＭＳ Ｐゴシック" panose="020B0600070205080204" pitchFamily="50" charset="-128"/>
              </a:defRPr>
            </a:lvl1pPr>
            <a:lvl2pPr marL="823677" indent="-316797" eaLnBrk="0" hangingPunct="0">
              <a:defRPr kumimoji="1" sz="2600">
                <a:solidFill>
                  <a:schemeClr val="tx1"/>
                </a:solidFill>
                <a:latin typeface="Times New Roman" panose="02020603050405020304" pitchFamily="18" charset="0"/>
                <a:ea typeface="ＭＳ Ｐゴシック" panose="020B0600070205080204" pitchFamily="50" charset="-128"/>
              </a:defRPr>
            </a:lvl2pPr>
            <a:lvl3pPr marL="1267197" indent="-253441" eaLnBrk="0" hangingPunct="0">
              <a:defRPr kumimoji="1" sz="2600">
                <a:solidFill>
                  <a:schemeClr val="tx1"/>
                </a:solidFill>
                <a:latin typeface="Times New Roman" panose="02020603050405020304" pitchFamily="18" charset="0"/>
                <a:ea typeface="ＭＳ Ｐゴシック" panose="020B0600070205080204" pitchFamily="50" charset="-128"/>
              </a:defRPr>
            </a:lvl3pPr>
            <a:lvl4pPr marL="1774075" indent="-253441" eaLnBrk="0" hangingPunct="0">
              <a:defRPr kumimoji="1" sz="2600">
                <a:solidFill>
                  <a:schemeClr val="tx1"/>
                </a:solidFill>
                <a:latin typeface="Times New Roman" panose="02020603050405020304" pitchFamily="18" charset="0"/>
                <a:ea typeface="ＭＳ Ｐゴシック" panose="020B0600070205080204" pitchFamily="50" charset="-128"/>
              </a:defRPr>
            </a:lvl4pPr>
            <a:lvl5pPr marL="2280955" indent="-253441" eaLnBrk="0" hangingPunct="0">
              <a:defRPr kumimoji="1" sz="2600">
                <a:solidFill>
                  <a:schemeClr val="tx1"/>
                </a:solidFill>
                <a:latin typeface="Times New Roman" panose="02020603050405020304" pitchFamily="18" charset="0"/>
                <a:ea typeface="ＭＳ Ｐゴシック" panose="020B0600070205080204" pitchFamily="50" charset="-128"/>
              </a:defRPr>
            </a:lvl5pPr>
            <a:lvl6pPr marL="2787833" indent="-253441" eaLnBrk="0" fontAlgn="base" hangingPunct="0">
              <a:spcBef>
                <a:spcPct val="0"/>
              </a:spcBef>
              <a:spcAft>
                <a:spcPct val="0"/>
              </a:spcAft>
              <a:defRPr kumimoji="1" sz="2600">
                <a:solidFill>
                  <a:schemeClr val="tx1"/>
                </a:solidFill>
                <a:latin typeface="Times New Roman" panose="02020603050405020304" pitchFamily="18" charset="0"/>
                <a:ea typeface="ＭＳ Ｐゴシック" panose="020B0600070205080204" pitchFamily="50" charset="-128"/>
              </a:defRPr>
            </a:lvl6pPr>
            <a:lvl7pPr marL="3294712" indent="-253441" eaLnBrk="0" fontAlgn="base" hangingPunct="0">
              <a:spcBef>
                <a:spcPct val="0"/>
              </a:spcBef>
              <a:spcAft>
                <a:spcPct val="0"/>
              </a:spcAft>
              <a:defRPr kumimoji="1" sz="2600">
                <a:solidFill>
                  <a:schemeClr val="tx1"/>
                </a:solidFill>
                <a:latin typeface="Times New Roman" panose="02020603050405020304" pitchFamily="18" charset="0"/>
                <a:ea typeface="ＭＳ Ｐゴシック" panose="020B0600070205080204" pitchFamily="50" charset="-128"/>
              </a:defRPr>
            </a:lvl7pPr>
            <a:lvl8pPr marL="3801591" indent="-253441" eaLnBrk="0" fontAlgn="base" hangingPunct="0">
              <a:spcBef>
                <a:spcPct val="0"/>
              </a:spcBef>
              <a:spcAft>
                <a:spcPct val="0"/>
              </a:spcAft>
              <a:defRPr kumimoji="1" sz="2600">
                <a:solidFill>
                  <a:schemeClr val="tx1"/>
                </a:solidFill>
                <a:latin typeface="Times New Roman" panose="02020603050405020304" pitchFamily="18" charset="0"/>
                <a:ea typeface="ＭＳ Ｐゴシック" panose="020B0600070205080204" pitchFamily="50" charset="-128"/>
              </a:defRPr>
            </a:lvl8pPr>
            <a:lvl9pPr marL="4308470" indent="-253441" eaLnBrk="0" fontAlgn="base" hangingPunct="0">
              <a:spcBef>
                <a:spcPct val="0"/>
              </a:spcBef>
              <a:spcAft>
                <a:spcPct val="0"/>
              </a:spcAft>
              <a:defRPr kumimoji="1" sz="2600">
                <a:solidFill>
                  <a:schemeClr val="tx1"/>
                </a:solidFill>
                <a:latin typeface="Times New Roman" panose="02020603050405020304" pitchFamily="18" charset="0"/>
                <a:ea typeface="ＭＳ Ｐゴシック" panose="020B0600070205080204" pitchFamily="50" charset="-128"/>
              </a:defRPr>
            </a:lvl9pPr>
          </a:lstStyle>
          <a:p>
            <a:pPr marL="0" marR="0" lvl="0" indent="0" algn="r" defTabSz="1013758" rtl="0" eaLnBrk="1" fontAlgn="base" latinLnBrk="0" hangingPunct="1">
              <a:lnSpc>
                <a:spcPct val="100000"/>
              </a:lnSpc>
              <a:spcBef>
                <a:spcPct val="0"/>
              </a:spcBef>
              <a:spcAft>
                <a:spcPct val="0"/>
              </a:spcAft>
              <a:buClrTx/>
              <a:buSzTx/>
              <a:buFontTx/>
              <a:buNone/>
              <a:tabLst/>
              <a:defRPr/>
            </a:pPr>
            <a:fld id="{30DFF4EC-E488-468E-BFF4-073D1CA9EC7A}" type="slidenum">
              <a:rPr kumimoji="1" lang="en-US" altLang="ja-JP" sz="15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50" charset="-128"/>
                <a:cs typeface="+mn-cs"/>
              </a:rPr>
              <a:pPr marL="0" marR="0" lvl="0" indent="0" algn="r" defTabSz="1013758" rtl="0" eaLnBrk="1" fontAlgn="base" latinLnBrk="0" hangingPunct="1">
                <a:lnSpc>
                  <a:spcPct val="100000"/>
                </a:lnSpc>
                <a:spcBef>
                  <a:spcPct val="0"/>
                </a:spcBef>
                <a:spcAft>
                  <a:spcPct val="0"/>
                </a:spcAft>
                <a:buClrTx/>
                <a:buSzTx/>
                <a:buFontTx/>
                <a:buNone/>
                <a:tabLst/>
                <a:defRPr/>
              </a:pPr>
              <a:t>6</a:t>
            </a:fld>
            <a:endParaRPr kumimoji="1" lang="en-US" altLang="ja-JP" sz="1500" b="0" i="0" u="none" strike="noStrike" kern="1200" cap="none" spc="0" normalizeH="0" baseline="0" noProof="0" dirty="0">
              <a:ln>
                <a:noFill/>
              </a:ln>
              <a:solidFill>
                <a:srgbClr val="000000"/>
              </a:solidFill>
              <a:effectLst/>
              <a:uLnTx/>
              <a:uFillTx/>
              <a:latin typeface="Times New Roman" panose="02020603050405020304" pitchFamily="18" charset="0"/>
              <a:ea typeface="ＭＳ Ｐゴシック" panose="020B0600070205080204" pitchFamily="50" charset="-128"/>
              <a:cs typeface="+mn-cs"/>
            </a:endParaRPr>
          </a:p>
        </p:txBody>
      </p:sp>
      <p:sp>
        <p:nvSpPr>
          <p:cNvPr id="21507" name="Rectangle 2">
            <a:extLst>
              <a:ext uri="{FF2B5EF4-FFF2-40B4-BE49-F238E27FC236}">
                <a16:creationId xmlns:a16="http://schemas.microsoft.com/office/drawing/2014/main" id="{3F6FAB9E-3634-AC90-89B8-34CD23661F5B}"/>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FDA65451-1308-BF6D-1F56-9E7C6FF278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ja-JP" dirty="0">
              <a:latin typeface="Times New Roman" panose="02020603050405020304" pitchFamily="18" charset="0"/>
              <a:ea typeface="ＭＳ Ｐ明朝" panose="02020600040205080304" pitchFamily="18" charset="-128"/>
            </a:endParaRPr>
          </a:p>
        </p:txBody>
      </p:sp>
    </p:spTree>
    <p:extLst>
      <p:ext uri="{BB962C8B-B14F-4D97-AF65-F5344CB8AC3E}">
        <p14:creationId xmlns:p14="http://schemas.microsoft.com/office/powerpoint/2010/main" val="1892555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06559"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rPr>
              <a:pPr marL="0" marR="0" lvl="0" indent="0" algn="r" defTabSz="906559" rtl="0" eaLnBrk="1" fontAlgn="auto" latinLnBrk="0" hangingPunct="1">
                <a:lnSpc>
                  <a:spcPct val="100000"/>
                </a:lnSpc>
                <a:spcBef>
                  <a:spcPts val="0"/>
                </a:spcBef>
                <a:spcAft>
                  <a:spcPts val="0"/>
                </a:spcAft>
                <a:buClrTx/>
                <a:buSzTx/>
                <a:buFontTx/>
                <a:buNone/>
                <a:tabLst/>
                <a:defRPr/>
              </a:pPr>
              <a:t>7</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505718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905882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8E31D-3CF1-E9C6-A811-E2E688176275}"/>
            </a:ext>
          </a:extLst>
        </p:cNvPr>
        <p:cNvGrpSpPr/>
        <p:nvPr/>
      </p:nvGrpSpPr>
      <p:grpSpPr>
        <a:xfrm>
          <a:off x="0" y="0"/>
          <a:ext cx="0" cy="0"/>
          <a:chOff x="0" y="0"/>
          <a:chExt cx="0" cy="0"/>
        </a:xfrm>
      </p:grpSpPr>
      <p:sp>
        <p:nvSpPr>
          <p:cNvPr id="313346" name="Rectangle 7">
            <a:extLst>
              <a:ext uri="{FF2B5EF4-FFF2-40B4-BE49-F238E27FC236}">
                <a16:creationId xmlns:a16="http://schemas.microsoft.com/office/drawing/2014/main" id="{DF413592-C683-900E-7FDF-C107455AF6B3}"/>
              </a:ext>
            </a:extLst>
          </p:cNvPr>
          <p:cNvSpPr txBox="1">
            <a:spLocks noGrp="1" noChangeArrowheads="1"/>
          </p:cNvSpPr>
          <p:nvPr/>
        </p:nvSpPr>
        <p:spPr bwMode="auto">
          <a:xfrm>
            <a:off x="3707449" y="10036970"/>
            <a:ext cx="2837285" cy="528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19" tIns="44908" rIns="89819" bIns="44908" anchor="b"/>
          <a:lstStyle>
            <a:lvl1pPr defTabSz="904875" eaLnBrk="0" hangingPunct="0">
              <a:spcBef>
                <a:spcPct val="30000"/>
              </a:spcBef>
              <a:defRPr kumimoji="1" sz="1200">
                <a:solidFill>
                  <a:schemeClr val="tx1"/>
                </a:solidFill>
                <a:latin typeface="Arial" charset="0"/>
                <a:ea typeface="ＭＳ Ｐ明朝" pitchFamily="18" charset="-128"/>
              </a:defRPr>
            </a:lvl1pPr>
            <a:lvl2pPr marL="742950" indent="-285750" defTabSz="904875" eaLnBrk="0" hangingPunct="0">
              <a:spcBef>
                <a:spcPct val="30000"/>
              </a:spcBef>
              <a:defRPr kumimoji="1" sz="1200">
                <a:solidFill>
                  <a:schemeClr val="tx1"/>
                </a:solidFill>
                <a:latin typeface="Arial" charset="0"/>
                <a:ea typeface="ＭＳ Ｐ明朝" pitchFamily="18" charset="-128"/>
              </a:defRPr>
            </a:lvl2pPr>
            <a:lvl3pPr marL="1143000" indent="-228600" defTabSz="904875" eaLnBrk="0" hangingPunct="0">
              <a:spcBef>
                <a:spcPct val="30000"/>
              </a:spcBef>
              <a:defRPr kumimoji="1" sz="1200">
                <a:solidFill>
                  <a:schemeClr val="tx1"/>
                </a:solidFill>
                <a:latin typeface="Arial" charset="0"/>
                <a:ea typeface="ＭＳ Ｐ明朝" pitchFamily="18" charset="-128"/>
              </a:defRPr>
            </a:lvl3pPr>
            <a:lvl4pPr marL="1600200" indent="-228600" defTabSz="904875" eaLnBrk="0" hangingPunct="0">
              <a:spcBef>
                <a:spcPct val="30000"/>
              </a:spcBef>
              <a:defRPr kumimoji="1" sz="1200">
                <a:solidFill>
                  <a:schemeClr val="tx1"/>
                </a:solidFill>
                <a:latin typeface="Arial" charset="0"/>
                <a:ea typeface="ＭＳ Ｐ明朝" pitchFamily="18" charset="-128"/>
              </a:defRPr>
            </a:lvl4pPr>
            <a:lvl5pPr marL="2057400" indent="-228600" defTabSz="904875" eaLnBrk="0" hangingPunct="0">
              <a:spcBef>
                <a:spcPct val="30000"/>
              </a:spcBef>
              <a:defRPr kumimoji="1" sz="1200">
                <a:solidFill>
                  <a:schemeClr val="tx1"/>
                </a:solidFill>
                <a:latin typeface="Arial" charset="0"/>
                <a:ea typeface="ＭＳ Ｐ明朝" pitchFamily="18" charset="-128"/>
              </a:defRPr>
            </a:lvl5pPr>
            <a:lvl6pPr marL="25146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6pPr>
            <a:lvl7pPr marL="29718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7pPr>
            <a:lvl8pPr marL="34290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8pPr>
            <a:lvl9pPr marL="38862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9pPr>
          </a:lstStyle>
          <a:p>
            <a:pPr marL="0" marR="0" lvl="0" indent="0" algn="r" defTabSz="896664" rtl="0" eaLnBrk="1" fontAlgn="base" latinLnBrk="0" hangingPunct="1">
              <a:lnSpc>
                <a:spcPct val="100000"/>
              </a:lnSpc>
              <a:spcBef>
                <a:spcPct val="0"/>
              </a:spcBef>
              <a:spcAft>
                <a:spcPct val="0"/>
              </a:spcAft>
              <a:buClrTx/>
              <a:buSzTx/>
              <a:buFontTx/>
              <a:buNone/>
              <a:tabLst/>
              <a:defRPr/>
            </a:pPr>
            <a:fld id="{BD3CAA1E-5F5D-43AA-B265-1028BBD91603}" type="slidenum">
              <a:rPr kumimoji="1" lang="en-US" altLang="ja-JP" sz="1200" b="0" i="0" u="none" strike="noStrike" kern="1200" cap="none" spc="0" normalizeH="0" baseline="0" noProof="0">
                <a:ln>
                  <a:noFill/>
                </a:ln>
                <a:solidFill>
                  <a:srgbClr val="000000"/>
                </a:solidFill>
                <a:effectLst/>
                <a:uLnTx/>
                <a:uFillTx/>
                <a:latin typeface="Calibri" pitchFamily="34" charset="0"/>
                <a:ea typeface="ＭＳ Ｐゴシック" pitchFamily="50" charset="-128"/>
                <a:cs typeface="+mn-cs"/>
              </a:rPr>
              <a:pPr marL="0" marR="0" lvl="0" indent="0" algn="r" defTabSz="896664" rtl="0" eaLnBrk="1" fontAlgn="base" latinLnBrk="0" hangingPunct="1">
                <a:lnSpc>
                  <a:spcPct val="100000"/>
                </a:lnSpc>
                <a:spcBef>
                  <a:spcPct val="0"/>
                </a:spcBef>
                <a:spcAft>
                  <a:spcPct val="0"/>
                </a:spcAft>
                <a:buClrTx/>
                <a:buSzTx/>
                <a:buFontTx/>
                <a:buNone/>
                <a:tabLst/>
                <a:defRPr/>
              </a:pPr>
              <a:t>10</a:t>
            </a:fld>
            <a:endParaRPr kumimoji="1" lang="en-US" altLang="ja-JP" sz="1200" b="0" i="0" u="none" strike="noStrike" kern="1200" cap="none" spc="0" normalizeH="0" baseline="0" noProof="0" dirty="0">
              <a:ln>
                <a:noFill/>
              </a:ln>
              <a:solidFill>
                <a:srgbClr val="000000"/>
              </a:solidFill>
              <a:effectLst/>
              <a:uLnTx/>
              <a:uFillTx/>
              <a:latin typeface="Calibri" pitchFamily="34" charset="0"/>
              <a:ea typeface="ＭＳ Ｐゴシック" pitchFamily="50" charset="-128"/>
              <a:cs typeface="+mn-cs"/>
            </a:endParaRPr>
          </a:p>
        </p:txBody>
      </p:sp>
      <p:sp>
        <p:nvSpPr>
          <p:cNvPr id="313347" name="Rectangle 2">
            <a:extLst>
              <a:ext uri="{FF2B5EF4-FFF2-40B4-BE49-F238E27FC236}">
                <a16:creationId xmlns:a16="http://schemas.microsoft.com/office/drawing/2014/main" id="{E8A0C586-E36E-F51F-46BB-1367C3493A5A}"/>
              </a:ext>
            </a:extLst>
          </p:cNvPr>
          <p:cNvSpPr>
            <a:spLocks noGrp="1" noRot="1" noChangeAspect="1" noChangeArrowheads="1" noTextEdit="1"/>
          </p:cNvSpPr>
          <p:nvPr>
            <p:ph type="sldImg"/>
          </p:nvPr>
        </p:nvSpPr>
        <p:spPr>
          <a:xfrm>
            <a:off x="-241300" y="795338"/>
            <a:ext cx="7034213" cy="3957637"/>
          </a:xfrm>
          <a:ln/>
        </p:spPr>
      </p:sp>
      <p:sp>
        <p:nvSpPr>
          <p:cNvPr id="313348" name="Rectangle 3">
            <a:extLst>
              <a:ext uri="{FF2B5EF4-FFF2-40B4-BE49-F238E27FC236}">
                <a16:creationId xmlns:a16="http://schemas.microsoft.com/office/drawing/2014/main" id="{D03D200E-5DB6-14FE-37B3-8E343AC90671}"/>
              </a:ext>
            </a:extLst>
          </p:cNvPr>
          <p:cNvSpPr>
            <a:spLocks noGrp="1" noChangeArrowheads="1"/>
          </p:cNvSpPr>
          <p:nvPr>
            <p:ph type="body" idx="1"/>
          </p:nvPr>
        </p:nvSpPr>
        <p:spPr>
          <a:xfrm>
            <a:off x="655710" y="5019335"/>
            <a:ext cx="5234861" cy="4754086"/>
          </a:xfrm>
          <a:noFill/>
        </p:spPr>
        <p:txBody>
          <a:bodyPr lIns="89819" tIns="44908" rIns="89819" bIns="44908"/>
          <a:lstStyle/>
          <a:p>
            <a:pPr eaLnBrk="1" hangingPunct="1">
              <a:spcBef>
                <a:spcPct val="0"/>
              </a:spcBef>
            </a:pPr>
            <a:endParaRPr lang="ja-JP" altLang="ja-JP" dirty="0">
              <a:latin typeface="Arial" charset="0"/>
            </a:endParaRPr>
          </a:p>
        </p:txBody>
      </p:sp>
    </p:spTree>
    <p:extLst>
      <p:ext uri="{BB962C8B-B14F-4D97-AF65-F5344CB8AC3E}">
        <p14:creationId xmlns:p14="http://schemas.microsoft.com/office/powerpoint/2010/main" val="1934312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159528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7"/>
          <p:cNvSpPr txBox="1">
            <a:spLocks noGrp="1" noChangeArrowheads="1"/>
          </p:cNvSpPr>
          <p:nvPr/>
        </p:nvSpPr>
        <p:spPr bwMode="auto">
          <a:xfrm>
            <a:off x="3707449" y="10036970"/>
            <a:ext cx="2837285" cy="528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19" tIns="44908" rIns="89819" bIns="44908" anchor="b"/>
          <a:lstStyle>
            <a:lvl1pPr defTabSz="904875" eaLnBrk="0" hangingPunct="0">
              <a:spcBef>
                <a:spcPct val="30000"/>
              </a:spcBef>
              <a:defRPr kumimoji="1" sz="1200">
                <a:solidFill>
                  <a:schemeClr val="tx1"/>
                </a:solidFill>
                <a:latin typeface="Arial" charset="0"/>
                <a:ea typeface="ＭＳ Ｐ明朝" pitchFamily="18" charset="-128"/>
              </a:defRPr>
            </a:lvl1pPr>
            <a:lvl2pPr marL="742950" indent="-285750" defTabSz="904875" eaLnBrk="0" hangingPunct="0">
              <a:spcBef>
                <a:spcPct val="30000"/>
              </a:spcBef>
              <a:defRPr kumimoji="1" sz="1200">
                <a:solidFill>
                  <a:schemeClr val="tx1"/>
                </a:solidFill>
                <a:latin typeface="Arial" charset="0"/>
                <a:ea typeface="ＭＳ Ｐ明朝" pitchFamily="18" charset="-128"/>
              </a:defRPr>
            </a:lvl2pPr>
            <a:lvl3pPr marL="1143000" indent="-228600" defTabSz="904875" eaLnBrk="0" hangingPunct="0">
              <a:spcBef>
                <a:spcPct val="30000"/>
              </a:spcBef>
              <a:defRPr kumimoji="1" sz="1200">
                <a:solidFill>
                  <a:schemeClr val="tx1"/>
                </a:solidFill>
                <a:latin typeface="Arial" charset="0"/>
                <a:ea typeface="ＭＳ Ｐ明朝" pitchFamily="18" charset="-128"/>
              </a:defRPr>
            </a:lvl3pPr>
            <a:lvl4pPr marL="1600200" indent="-228600" defTabSz="904875" eaLnBrk="0" hangingPunct="0">
              <a:spcBef>
                <a:spcPct val="30000"/>
              </a:spcBef>
              <a:defRPr kumimoji="1" sz="1200">
                <a:solidFill>
                  <a:schemeClr val="tx1"/>
                </a:solidFill>
                <a:latin typeface="Arial" charset="0"/>
                <a:ea typeface="ＭＳ Ｐ明朝" pitchFamily="18" charset="-128"/>
              </a:defRPr>
            </a:lvl4pPr>
            <a:lvl5pPr marL="2057400" indent="-228600" defTabSz="904875" eaLnBrk="0" hangingPunct="0">
              <a:spcBef>
                <a:spcPct val="30000"/>
              </a:spcBef>
              <a:defRPr kumimoji="1" sz="1200">
                <a:solidFill>
                  <a:schemeClr val="tx1"/>
                </a:solidFill>
                <a:latin typeface="Arial" charset="0"/>
                <a:ea typeface="ＭＳ Ｐ明朝" pitchFamily="18" charset="-128"/>
              </a:defRPr>
            </a:lvl5pPr>
            <a:lvl6pPr marL="25146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6pPr>
            <a:lvl7pPr marL="29718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7pPr>
            <a:lvl8pPr marL="34290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8pPr>
            <a:lvl9pPr marL="38862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9pPr>
          </a:lstStyle>
          <a:p>
            <a:pPr marL="0" marR="0" lvl="0" indent="0" algn="r" defTabSz="896664" rtl="0" eaLnBrk="1" fontAlgn="base" latinLnBrk="0" hangingPunct="1">
              <a:lnSpc>
                <a:spcPct val="100000"/>
              </a:lnSpc>
              <a:spcBef>
                <a:spcPct val="0"/>
              </a:spcBef>
              <a:spcAft>
                <a:spcPct val="0"/>
              </a:spcAft>
              <a:buClrTx/>
              <a:buSzTx/>
              <a:buFontTx/>
              <a:buNone/>
              <a:tabLst/>
              <a:defRPr/>
            </a:pPr>
            <a:fld id="{D302878A-FEAA-4C13-AB52-8FA9BA6BFB4D}" type="slidenum">
              <a:rPr kumimoji="1" lang="en-US" altLang="ja-JP" sz="1200" b="0" i="0" u="none" strike="noStrike" kern="1200" cap="none" spc="0" normalizeH="0" baseline="0" noProof="0">
                <a:ln>
                  <a:noFill/>
                </a:ln>
                <a:solidFill>
                  <a:srgbClr val="000000"/>
                </a:solidFill>
                <a:effectLst/>
                <a:uLnTx/>
                <a:uFillTx/>
                <a:latin typeface="Calibri" pitchFamily="34" charset="0"/>
                <a:ea typeface="ＭＳ Ｐゴシック" pitchFamily="50" charset="-128"/>
                <a:cs typeface="+mn-cs"/>
              </a:rPr>
              <a:pPr marL="0" marR="0" lvl="0" indent="0" algn="r" defTabSz="896664" rtl="0" eaLnBrk="1" fontAlgn="base" latinLnBrk="0" hangingPunct="1">
                <a:lnSpc>
                  <a:spcPct val="100000"/>
                </a:lnSpc>
                <a:spcBef>
                  <a:spcPct val="0"/>
                </a:spcBef>
                <a:spcAft>
                  <a:spcPct val="0"/>
                </a:spcAft>
                <a:buClrTx/>
                <a:buSzTx/>
                <a:buFontTx/>
                <a:buNone/>
                <a:tabLst/>
                <a:defRPr/>
              </a:pPr>
              <a:t>12</a:t>
            </a:fld>
            <a:endParaRPr kumimoji="1" lang="en-US" altLang="ja-JP" sz="1200" b="0" i="0" u="none" strike="noStrike" kern="1200" cap="none" spc="0" normalizeH="0" baseline="0" noProof="0" dirty="0">
              <a:ln>
                <a:noFill/>
              </a:ln>
              <a:solidFill>
                <a:srgbClr val="000000"/>
              </a:solidFill>
              <a:effectLst/>
              <a:uLnTx/>
              <a:uFillTx/>
              <a:latin typeface="Calibri" pitchFamily="34" charset="0"/>
              <a:ea typeface="ＭＳ Ｐゴシック" pitchFamily="50" charset="-128"/>
              <a:cs typeface="+mn-cs"/>
            </a:endParaRPr>
          </a:p>
        </p:txBody>
      </p:sp>
      <p:sp>
        <p:nvSpPr>
          <p:cNvPr id="312323" name="Rectangle 2"/>
          <p:cNvSpPr>
            <a:spLocks noGrp="1" noRot="1" noChangeAspect="1" noChangeArrowheads="1" noTextEdit="1"/>
          </p:cNvSpPr>
          <p:nvPr>
            <p:ph type="sldImg"/>
          </p:nvPr>
        </p:nvSpPr>
        <p:spPr>
          <a:xfrm>
            <a:off x="-241300" y="795338"/>
            <a:ext cx="7034213" cy="3957637"/>
          </a:xfrm>
          <a:ln/>
        </p:spPr>
      </p:sp>
      <p:sp>
        <p:nvSpPr>
          <p:cNvPr id="312324" name="Rectangle 3"/>
          <p:cNvSpPr>
            <a:spLocks noGrp="1" noChangeArrowheads="1"/>
          </p:cNvSpPr>
          <p:nvPr>
            <p:ph type="body" idx="1"/>
          </p:nvPr>
        </p:nvSpPr>
        <p:spPr>
          <a:xfrm>
            <a:off x="655710" y="5019335"/>
            <a:ext cx="5234861" cy="4754086"/>
          </a:xfrm>
          <a:noFill/>
        </p:spPr>
        <p:txBody>
          <a:bodyPr lIns="89819" tIns="44908" rIns="89819" bIns="44908"/>
          <a:lstStyle/>
          <a:p>
            <a:pPr eaLnBrk="1" hangingPunct="1">
              <a:spcBef>
                <a:spcPct val="0"/>
              </a:spcBef>
            </a:pPr>
            <a:endParaRPr lang="ja-JP" altLang="ja-JP" dirty="0">
              <a:latin typeface="Arial" charset="0"/>
            </a:endParaRPr>
          </a:p>
        </p:txBody>
      </p:sp>
    </p:spTree>
    <p:extLst>
      <p:ext uri="{BB962C8B-B14F-4D97-AF65-F5344CB8AC3E}">
        <p14:creationId xmlns:p14="http://schemas.microsoft.com/office/powerpoint/2010/main" val="2044322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294EE-6094-B7C6-5DF6-5340F03FA13D}"/>
            </a:ext>
          </a:extLst>
        </p:cNvPr>
        <p:cNvGrpSpPr/>
        <p:nvPr/>
      </p:nvGrpSpPr>
      <p:grpSpPr>
        <a:xfrm>
          <a:off x="0" y="0"/>
          <a:ext cx="0" cy="0"/>
          <a:chOff x="0" y="0"/>
          <a:chExt cx="0" cy="0"/>
        </a:xfrm>
      </p:grpSpPr>
      <p:sp>
        <p:nvSpPr>
          <p:cNvPr id="312322" name="Rectangle 7">
            <a:extLst>
              <a:ext uri="{FF2B5EF4-FFF2-40B4-BE49-F238E27FC236}">
                <a16:creationId xmlns:a16="http://schemas.microsoft.com/office/drawing/2014/main" id="{CC88DC8F-B48D-A603-8D43-27C20E54BB9A}"/>
              </a:ext>
            </a:extLst>
          </p:cNvPr>
          <p:cNvSpPr txBox="1">
            <a:spLocks noGrp="1" noChangeArrowheads="1"/>
          </p:cNvSpPr>
          <p:nvPr/>
        </p:nvSpPr>
        <p:spPr bwMode="auto">
          <a:xfrm>
            <a:off x="3707449" y="10036970"/>
            <a:ext cx="2837285" cy="528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19" tIns="44908" rIns="89819" bIns="44908" anchor="b"/>
          <a:lstStyle>
            <a:lvl1pPr defTabSz="904875" eaLnBrk="0" hangingPunct="0">
              <a:spcBef>
                <a:spcPct val="30000"/>
              </a:spcBef>
              <a:defRPr kumimoji="1" sz="1200">
                <a:solidFill>
                  <a:schemeClr val="tx1"/>
                </a:solidFill>
                <a:latin typeface="Arial" charset="0"/>
                <a:ea typeface="ＭＳ Ｐ明朝" pitchFamily="18" charset="-128"/>
              </a:defRPr>
            </a:lvl1pPr>
            <a:lvl2pPr marL="742950" indent="-285750" defTabSz="904875" eaLnBrk="0" hangingPunct="0">
              <a:spcBef>
                <a:spcPct val="30000"/>
              </a:spcBef>
              <a:defRPr kumimoji="1" sz="1200">
                <a:solidFill>
                  <a:schemeClr val="tx1"/>
                </a:solidFill>
                <a:latin typeface="Arial" charset="0"/>
                <a:ea typeface="ＭＳ Ｐ明朝" pitchFamily="18" charset="-128"/>
              </a:defRPr>
            </a:lvl2pPr>
            <a:lvl3pPr marL="1143000" indent="-228600" defTabSz="904875" eaLnBrk="0" hangingPunct="0">
              <a:spcBef>
                <a:spcPct val="30000"/>
              </a:spcBef>
              <a:defRPr kumimoji="1" sz="1200">
                <a:solidFill>
                  <a:schemeClr val="tx1"/>
                </a:solidFill>
                <a:latin typeface="Arial" charset="0"/>
                <a:ea typeface="ＭＳ Ｐ明朝" pitchFamily="18" charset="-128"/>
              </a:defRPr>
            </a:lvl3pPr>
            <a:lvl4pPr marL="1600200" indent="-228600" defTabSz="904875" eaLnBrk="0" hangingPunct="0">
              <a:spcBef>
                <a:spcPct val="30000"/>
              </a:spcBef>
              <a:defRPr kumimoji="1" sz="1200">
                <a:solidFill>
                  <a:schemeClr val="tx1"/>
                </a:solidFill>
                <a:latin typeface="Arial" charset="0"/>
                <a:ea typeface="ＭＳ Ｐ明朝" pitchFamily="18" charset="-128"/>
              </a:defRPr>
            </a:lvl4pPr>
            <a:lvl5pPr marL="2057400" indent="-228600" defTabSz="904875" eaLnBrk="0" hangingPunct="0">
              <a:spcBef>
                <a:spcPct val="30000"/>
              </a:spcBef>
              <a:defRPr kumimoji="1" sz="1200">
                <a:solidFill>
                  <a:schemeClr val="tx1"/>
                </a:solidFill>
                <a:latin typeface="Arial" charset="0"/>
                <a:ea typeface="ＭＳ Ｐ明朝" pitchFamily="18" charset="-128"/>
              </a:defRPr>
            </a:lvl5pPr>
            <a:lvl6pPr marL="25146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6pPr>
            <a:lvl7pPr marL="29718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7pPr>
            <a:lvl8pPr marL="34290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8pPr>
            <a:lvl9pPr marL="3886200" indent="-228600" defTabSz="904875" eaLnBrk="0" fontAlgn="base" hangingPunct="0">
              <a:spcBef>
                <a:spcPct val="30000"/>
              </a:spcBef>
              <a:spcAft>
                <a:spcPct val="0"/>
              </a:spcAft>
              <a:defRPr kumimoji="1" sz="1200">
                <a:solidFill>
                  <a:schemeClr val="tx1"/>
                </a:solidFill>
                <a:latin typeface="Arial" charset="0"/>
                <a:ea typeface="ＭＳ Ｐ明朝" pitchFamily="18" charset="-128"/>
              </a:defRPr>
            </a:lvl9pPr>
          </a:lstStyle>
          <a:p>
            <a:pPr marL="0" marR="0" lvl="0" indent="0" algn="r" defTabSz="896664" rtl="0" eaLnBrk="1" fontAlgn="base" latinLnBrk="0" hangingPunct="1">
              <a:lnSpc>
                <a:spcPct val="100000"/>
              </a:lnSpc>
              <a:spcBef>
                <a:spcPct val="0"/>
              </a:spcBef>
              <a:spcAft>
                <a:spcPct val="0"/>
              </a:spcAft>
              <a:buClrTx/>
              <a:buSzTx/>
              <a:buFontTx/>
              <a:buNone/>
              <a:tabLst/>
              <a:defRPr/>
            </a:pPr>
            <a:fld id="{D302878A-FEAA-4C13-AB52-8FA9BA6BFB4D}" type="slidenum">
              <a:rPr kumimoji="1" lang="en-US" altLang="ja-JP" sz="1200" b="0" i="0" u="none" strike="noStrike" kern="1200" cap="none" spc="0" normalizeH="0" baseline="0" noProof="0">
                <a:ln>
                  <a:noFill/>
                </a:ln>
                <a:solidFill>
                  <a:srgbClr val="000000"/>
                </a:solidFill>
                <a:effectLst/>
                <a:uLnTx/>
                <a:uFillTx/>
                <a:latin typeface="Calibri" pitchFamily="34" charset="0"/>
                <a:ea typeface="ＭＳ Ｐゴシック" pitchFamily="50" charset="-128"/>
                <a:cs typeface="+mn-cs"/>
              </a:rPr>
              <a:pPr marL="0" marR="0" lvl="0" indent="0" algn="r" defTabSz="896664" rtl="0" eaLnBrk="1" fontAlgn="base" latinLnBrk="0" hangingPunct="1">
                <a:lnSpc>
                  <a:spcPct val="100000"/>
                </a:lnSpc>
                <a:spcBef>
                  <a:spcPct val="0"/>
                </a:spcBef>
                <a:spcAft>
                  <a:spcPct val="0"/>
                </a:spcAft>
                <a:buClrTx/>
                <a:buSzTx/>
                <a:buFontTx/>
                <a:buNone/>
                <a:tabLst/>
                <a:defRPr/>
              </a:pPr>
              <a:t>13</a:t>
            </a:fld>
            <a:endParaRPr kumimoji="1" lang="en-US" altLang="ja-JP" sz="1200" b="0" i="0" u="none" strike="noStrike" kern="1200" cap="none" spc="0" normalizeH="0" baseline="0" noProof="0" dirty="0">
              <a:ln>
                <a:noFill/>
              </a:ln>
              <a:solidFill>
                <a:srgbClr val="000000"/>
              </a:solidFill>
              <a:effectLst/>
              <a:uLnTx/>
              <a:uFillTx/>
              <a:latin typeface="Calibri" pitchFamily="34" charset="0"/>
              <a:ea typeface="ＭＳ Ｐゴシック" pitchFamily="50" charset="-128"/>
              <a:cs typeface="+mn-cs"/>
            </a:endParaRPr>
          </a:p>
        </p:txBody>
      </p:sp>
      <p:sp>
        <p:nvSpPr>
          <p:cNvPr id="312323" name="Rectangle 2">
            <a:extLst>
              <a:ext uri="{FF2B5EF4-FFF2-40B4-BE49-F238E27FC236}">
                <a16:creationId xmlns:a16="http://schemas.microsoft.com/office/drawing/2014/main" id="{92A86A3F-649A-A382-772D-7775D7849587}"/>
              </a:ext>
            </a:extLst>
          </p:cNvPr>
          <p:cNvSpPr>
            <a:spLocks noGrp="1" noRot="1" noChangeAspect="1" noChangeArrowheads="1" noTextEdit="1"/>
          </p:cNvSpPr>
          <p:nvPr>
            <p:ph type="sldImg"/>
          </p:nvPr>
        </p:nvSpPr>
        <p:spPr>
          <a:xfrm>
            <a:off x="-241300" y="795338"/>
            <a:ext cx="7034213" cy="3957637"/>
          </a:xfrm>
          <a:ln/>
        </p:spPr>
      </p:sp>
      <p:sp>
        <p:nvSpPr>
          <p:cNvPr id="312324" name="Rectangle 3">
            <a:extLst>
              <a:ext uri="{FF2B5EF4-FFF2-40B4-BE49-F238E27FC236}">
                <a16:creationId xmlns:a16="http://schemas.microsoft.com/office/drawing/2014/main" id="{CCC13210-23F6-8D23-282E-A78D5ABFEF16}"/>
              </a:ext>
            </a:extLst>
          </p:cNvPr>
          <p:cNvSpPr>
            <a:spLocks noGrp="1" noChangeArrowheads="1"/>
          </p:cNvSpPr>
          <p:nvPr>
            <p:ph type="body" idx="1"/>
          </p:nvPr>
        </p:nvSpPr>
        <p:spPr>
          <a:xfrm>
            <a:off x="655710" y="5019335"/>
            <a:ext cx="5234861" cy="4754086"/>
          </a:xfrm>
          <a:noFill/>
        </p:spPr>
        <p:txBody>
          <a:bodyPr lIns="89819" tIns="44908" rIns="89819" bIns="44908"/>
          <a:lstStyle/>
          <a:p>
            <a:pPr eaLnBrk="1" hangingPunct="1">
              <a:spcBef>
                <a:spcPct val="0"/>
              </a:spcBef>
            </a:pPr>
            <a:endParaRPr lang="ja-JP" altLang="ja-JP" dirty="0">
              <a:latin typeface="Arial" charset="0"/>
            </a:endParaRPr>
          </a:p>
        </p:txBody>
      </p:sp>
    </p:spTree>
    <p:extLst>
      <p:ext uri="{BB962C8B-B14F-4D97-AF65-F5344CB8AC3E}">
        <p14:creationId xmlns:p14="http://schemas.microsoft.com/office/powerpoint/2010/main" val="1720684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D6A3B-A38E-FA38-136D-7D2919A3A437}"/>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47F34A8-90FD-7A50-D2EA-30640DE97F63}"/>
              </a:ext>
            </a:extLst>
          </p:cNvPr>
          <p:cNvSpPr>
            <a:spLocks noGrp="1" noRot="1" noChangeAspect="1"/>
          </p:cNvSpPr>
          <p:nvPr>
            <p:ph type="sldImg"/>
          </p:nvPr>
        </p:nvSpPr>
        <p:spPr>
          <a:xfrm>
            <a:off x="-228600" y="806450"/>
            <a:ext cx="7143750" cy="4019550"/>
          </a:xfrm>
        </p:spPr>
      </p:sp>
      <p:sp>
        <p:nvSpPr>
          <p:cNvPr id="3" name="ノート プレースホルダー 2">
            <a:extLst>
              <a:ext uri="{FF2B5EF4-FFF2-40B4-BE49-F238E27FC236}">
                <a16:creationId xmlns:a16="http://schemas.microsoft.com/office/drawing/2014/main" id="{6B8362A5-7F90-DC2E-5B0C-5D990B020408}"/>
              </a:ext>
            </a:extLst>
          </p:cNvPr>
          <p:cNvSpPr>
            <a:spLocks noGrp="1"/>
          </p:cNvSpPr>
          <p:nvPr>
            <p:ph type="body" idx="1"/>
          </p:nvPr>
        </p:nvSpPr>
        <p:spPr/>
        <p:txBody>
          <a:bodyPr/>
          <a:lstStyle/>
          <a:p>
            <a:endParaRPr kumimoji="1" lang="ja-JP" altLang="en-US" dirty="0"/>
          </a:p>
        </p:txBody>
      </p:sp>
    </p:spTree>
    <p:extLst>
      <p:ext uri="{BB962C8B-B14F-4D97-AF65-F5344CB8AC3E}">
        <p14:creationId xmlns:p14="http://schemas.microsoft.com/office/powerpoint/2010/main" val="3304068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6EC6A-E6B4-67C7-6BF1-D6FDF82565E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2CF57AB-5011-5D02-0493-EB55DD2C4F3D}"/>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3253D0AF-099D-2B0D-FA45-47B0E35CC3C4}"/>
              </a:ext>
            </a:extLst>
          </p:cNvPr>
          <p:cNvSpPr>
            <a:spLocks noGrp="1"/>
          </p:cNvSpPr>
          <p:nvPr>
            <p:ph type="body" idx="1"/>
          </p:nvPr>
        </p:nvSpPr>
        <p:spPr/>
        <p:txBody>
          <a:bodyPr/>
          <a:lstStyle/>
          <a:p>
            <a:r>
              <a:rPr kumimoji="1" lang="en-US" altLang="ja-JP" sz="1200" kern="1200" dirty="0">
                <a:solidFill>
                  <a:schemeClr val="tx1"/>
                </a:solidFill>
                <a:effectLst/>
                <a:latin typeface="+mn-lt"/>
                <a:ea typeface="+mn-ea"/>
                <a:cs typeface="+mn-cs"/>
              </a:rPr>
              <a:t> </a:t>
            </a:r>
            <a:endParaRPr kumimoji="1" lang="ja-JP" altLang="ja-JP" sz="1200" kern="1200" dirty="0">
              <a:solidFill>
                <a:schemeClr val="tx1"/>
              </a:solidFill>
              <a:effectLst/>
              <a:latin typeface="+mn-lt"/>
              <a:ea typeface="+mn-ea"/>
              <a:cs typeface="+mn-cs"/>
            </a:endParaRPr>
          </a:p>
          <a:p>
            <a:endParaRPr kumimoji="1" lang="ja-JP" altLang="en-US" dirty="0"/>
          </a:p>
        </p:txBody>
      </p:sp>
      <p:sp>
        <p:nvSpPr>
          <p:cNvPr id="4" name="スライド番号プレースホルダー 3">
            <a:extLst>
              <a:ext uri="{FF2B5EF4-FFF2-40B4-BE49-F238E27FC236}">
                <a16:creationId xmlns:a16="http://schemas.microsoft.com/office/drawing/2014/main" id="{A7AD8368-E3AE-F48E-3875-C7D10FDFBC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1665800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A62DB-BCF6-1AA8-78A8-E4CF1E0039AC}"/>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38C1BD7-89F1-5431-F88D-72B52E483FDB}"/>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2E319056-D8C1-197D-03FB-A79DCCA570E6}"/>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B594B430-CBC1-D857-DF9B-8D8E93AF159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54399A98-17E7-57DB-3784-64EA162ACAD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925689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815A8-6348-779C-CC8F-E896435E52A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4DCC507-9723-6F63-BD33-A7FA2F585758}"/>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D4F16AC5-8B3D-CB98-18C8-8B69C40D8C07}"/>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CB563F08-BDBD-ED41-2FB3-5B527078C948}"/>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97EEEAFC-454F-791B-78E7-A00BF9388E1E}"/>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288206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C5E2D-7CF2-CFDB-7955-B7C151A2270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D65469B-23A3-3EB1-CCD7-CF05CA3679B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571EC0E6-713C-C92B-EA50-5E8097221AF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8A15E8E5-84F1-1ABB-D415-8C949766C4F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19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1188CB3-FC94-4DF9-F99C-15A73652541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338534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199618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BFB2B-B6E0-4AE9-7720-342113AC30A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15D91AF-CFEA-DA6B-CDB7-981EEB0744C4}"/>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E0C7B40D-0B90-061E-9185-A549132F21E3}"/>
              </a:ext>
            </a:extLst>
          </p:cNvPr>
          <p:cNvSpPr>
            <a:spLocks noGrp="1"/>
          </p:cNvSpPr>
          <p:nvPr>
            <p:ph type="body" idx="1"/>
          </p:nvPr>
        </p:nvSpPr>
        <p:spPr/>
        <p:txBody>
          <a:bodyPr/>
          <a:lstStyle/>
          <a:p>
            <a:r>
              <a:rPr kumimoji="1" lang="en-US" altLang="ja-JP" sz="1200" kern="1200" dirty="0">
                <a:solidFill>
                  <a:schemeClr val="tx1"/>
                </a:solidFill>
                <a:effectLst/>
                <a:latin typeface="+mn-lt"/>
                <a:ea typeface="+mn-ea"/>
                <a:cs typeface="+mn-cs"/>
              </a:rPr>
              <a:t> </a:t>
            </a:r>
            <a:endParaRPr kumimoji="1" lang="ja-JP" altLang="ja-JP" sz="1200" kern="1200" dirty="0">
              <a:solidFill>
                <a:schemeClr val="tx1"/>
              </a:solidFill>
              <a:effectLst/>
              <a:latin typeface="+mn-lt"/>
              <a:ea typeface="+mn-ea"/>
              <a:cs typeface="+mn-cs"/>
            </a:endParaRPr>
          </a:p>
          <a:p>
            <a:endParaRPr kumimoji="1" lang="ja-JP" altLang="en-US" dirty="0"/>
          </a:p>
        </p:txBody>
      </p:sp>
      <p:sp>
        <p:nvSpPr>
          <p:cNvPr id="4" name="スライド番号プレースホルダー 3">
            <a:extLst>
              <a:ext uri="{FF2B5EF4-FFF2-40B4-BE49-F238E27FC236}">
                <a16:creationId xmlns:a16="http://schemas.microsoft.com/office/drawing/2014/main" id="{E3458480-0CAC-0140-E4D1-AE69A5D886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935786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5219895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7585372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5738141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19664618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13686227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2410049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179259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3651F4-647C-4D0A-BCAC-BCED4C3E39AC}"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20673114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C5E2D-7CF2-CFDB-7955-B7C151A2270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D65469B-23A3-3EB1-CCD7-CF05CA3679BE}"/>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571EC0E6-713C-C92B-EA50-5E8097221AFB}"/>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8A15E8E5-84F1-1ABB-D415-8C949766C4F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31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41188CB3-FC94-4DF9-F99C-15A73652541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338534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ja-JP" sz="1200" kern="1200" dirty="0">
              <a:solidFill>
                <a:schemeClr val="tx1"/>
              </a:solidFill>
              <a:effectLst/>
              <a:latin typeface="+mn-lt"/>
              <a:ea typeface="+mn-ea"/>
              <a:cs typeface="+mn-cs"/>
            </a:endParaRPr>
          </a:p>
        </p:txBody>
      </p:sp>
      <p:sp>
        <p:nvSpPr>
          <p:cNvPr id="4" name="スライド番号プレースホルダー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63A8955-B63E-4CA4-B711-770BD3DFB97C}" type="slidenum">
              <a:rPr kumimoji="1" lang="ja-JP" altLang="en-US" sz="1200" b="0" i="0" u="none" strike="noStrike" kern="1200" cap="none" spc="0" normalizeH="0" baseline="0" noProof="0" smtClean="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41759337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2277B-BB3E-4377-7D4E-341FD73CAFD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43287BE-408F-B609-2605-64B64456705D}"/>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89CF61ED-A038-900D-F816-56F4A3A256C9}"/>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2E5DCF48-A721-C066-C169-DFEDE46BC232}"/>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35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74B8424-4C24-9476-6AB5-A17EA579C6A9}"/>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2728984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7659F89-6321-4871-BF01-1962CEE5660E}" type="slidenum">
              <a:rPr kumimoji="1" lang="ja-JP" altLang="en-US" sz="1200" b="0" i="0" u="none" strike="noStrike" kern="1200" cap="none" spc="0" normalizeH="0" baseline="0" noProof="0" smtClean="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1" lang="ja-JP" altLang="en-US" sz="1200" b="0"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endParaRPr>
          </a:p>
        </p:txBody>
      </p:sp>
    </p:spTree>
    <p:extLst>
      <p:ext uri="{BB962C8B-B14F-4D97-AF65-F5344CB8AC3E}">
        <p14:creationId xmlns:p14="http://schemas.microsoft.com/office/powerpoint/2010/main" val="35513129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F738FC-4581-CF6B-6E52-8428BE0565D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F69297F-AF1B-5646-66E8-B7BC21396BBF}"/>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2E38B02E-B5F7-A9B4-FC41-EC08B32E14D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ja-JP" sz="1200" kern="1200" dirty="0">
              <a:solidFill>
                <a:schemeClr val="tx1"/>
              </a:solidFill>
              <a:effectLst/>
              <a:latin typeface="+mn-lt"/>
              <a:ea typeface="+mn-ea"/>
              <a:cs typeface="+mn-cs"/>
            </a:endParaRPr>
          </a:p>
        </p:txBody>
      </p:sp>
      <p:sp>
        <p:nvSpPr>
          <p:cNvPr id="4" name="スライド番号プレースホルダー 3">
            <a:extLst>
              <a:ext uri="{FF2B5EF4-FFF2-40B4-BE49-F238E27FC236}">
                <a16:creationId xmlns:a16="http://schemas.microsoft.com/office/drawing/2014/main" id="{D2B41E54-2A7B-5F29-8E03-92BC4A264C2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42</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87C06AE-6E64-69DC-5BD4-8F4A70D7353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2665826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E1EFA7-EE66-40E4-8312-465C3DBF825F}" type="slidenum">
              <a:rPr kumimoji="1" lang="ja-JP" altLang="en-US" sz="1200" b="0" i="0" u="none" strike="noStrike" kern="1200" cap="none" spc="0" normalizeH="0" baseline="0" noProof="0" smtClean="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26454630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スライド イメージ プレースホルダ 1"/>
          <p:cNvSpPr>
            <a:spLocks noGrp="1" noRot="1" noChangeAspect="1" noTextEdit="1"/>
          </p:cNvSpPr>
          <p:nvPr>
            <p:ph type="sldImg"/>
          </p:nvPr>
        </p:nvSpPr>
        <p:spPr bwMode="auto">
          <a:xfrm>
            <a:off x="-2208213" y="1217613"/>
            <a:ext cx="10860088" cy="6110287"/>
          </a:xfrm>
          <a:noFill/>
          <a:ln>
            <a:solidFill>
              <a:srgbClr val="000000"/>
            </a:solidFill>
            <a:miter lim="800000"/>
            <a:headEnd/>
            <a:tailEnd/>
          </a:ln>
        </p:spPr>
      </p:sp>
      <p:sp>
        <p:nvSpPr>
          <p:cNvPr id="4099" name="ノート プレースホルダ 2"/>
          <p:cNvSpPr>
            <a:spLocks noGrp="1"/>
          </p:cNvSpPr>
          <p:nvPr>
            <p:ph type="body" idx="1"/>
          </p:nvPr>
        </p:nvSpPr>
        <p:spPr>
          <a:noFill/>
          <a:ln/>
        </p:spPr>
        <p:txBody>
          <a:bodyPr/>
          <a:lstStyle/>
          <a:p>
            <a:pPr eaLnBrk="1" hangingPunct="1">
              <a:spcBef>
                <a:spcPct val="0"/>
              </a:spcBef>
            </a:pPr>
            <a:endParaRPr lang="ja-JP" altLang="en-US"/>
          </a:p>
        </p:txBody>
      </p:sp>
      <p:sp>
        <p:nvSpPr>
          <p:cNvPr id="4100" name="スライド番号プレースホルダ 3"/>
          <p:cNvSpPr>
            <a:spLocks noGrp="1"/>
          </p:cNvSpPr>
          <p:nvPr>
            <p:ph type="sldNum" sz="quarter" idx="5"/>
          </p:nvPr>
        </p:nvSpPr>
        <p:spPr>
          <a:noFill/>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0A5D1659-9A2C-4BAF-9C64-5C92124D50C4}"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45</a:t>
            </a:fld>
            <a:endParaRPr kumimoji="1" lang="en-US" altLang="ja-JP" sz="1200" b="0" i="0" u="none" strike="noStrike" kern="1200" cap="none" spc="0" normalizeH="0" baseline="0" noProof="0" dirty="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3088738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EB748-480B-3BE0-30F8-C7906D7E2DD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B8B91437-72A1-B84D-42CD-31238D24A2F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B9A7883B-5D61-F472-C7C7-C9F0D60F6BE4}"/>
              </a:ext>
            </a:extLst>
          </p:cNvPr>
          <p:cNvSpPr>
            <a:spLocks noGrp="1"/>
          </p:cNvSpPr>
          <p:nvPr>
            <p:ph type="body" idx="1"/>
          </p:nvPr>
        </p:nvSpPr>
        <p:spPr/>
        <p:txBody>
          <a:bodyPr/>
          <a:lstStyle/>
          <a:p>
            <a:pPr fontAlgn="t">
              <a:lnSpc>
                <a:spcPts val="1500"/>
              </a:lnSpc>
              <a:buNone/>
            </a:pPr>
            <a:endParaRPr lang="ja-JP" altLang="en-US" b="0" i="0" dirty="0">
              <a:effectLst/>
              <a:latin typeface="Segoe UI" panose="020B0502040204020203" pitchFamily="34" charset="0"/>
            </a:endParaRPr>
          </a:p>
        </p:txBody>
      </p:sp>
      <p:sp>
        <p:nvSpPr>
          <p:cNvPr id="4" name="スライド番号プレースホルダー 3">
            <a:extLst>
              <a:ext uri="{FF2B5EF4-FFF2-40B4-BE49-F238E27FC236}">
                <a16:creationId xmlns:a16="http://schemas.microsoft.com/office/drawing/2014/main" id="{312EA460-15E5-0C74-DD4A-B644197F1EA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56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D9864F26-EF57-ABC4-0845-529AB4726717}"/>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6324625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91A05-D17E-B3DD-CAE4-3F28F668B55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E0CB6B6-5F14-1C9C-E868-977B174B6C82}"/>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A8D1DC32-FA15-F2C6-8D2A-C49C44622C0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ja-JP" altLang="en-US" dirty="0"/>
          </a:p>
        </p:txBody>
      </p:sp>
      <p:sp>
        <p:nvSpPr>
          <p:cNvPr id="4" name="スライド番号プレースホルダー 3">
            <a:extLst>
              <a:ext uri="{FF2B5EF4-FFF2-40B4-BE49-F238E27FC236}">
                <a16:creationId xmlns:a16="http://schemas.microsoft.com/office/drawing/2014/main" id="{302B922B-A91F-320C-AD1D-342878DE05A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03E1D6A-6F47-1853-06BE-15C5F5AD2B7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2356703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AC109-49F2-A852-43E8-CE626634554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097E203-1E77-65F1-76E5-3EB356CE447C}"/>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267E9C0B-02FF-6AEB-7CBA-5E2FF5A1C56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ja-JP" altLang="en-US" dirty="0"/>
          </a:p>
        </p:txBody>
      </p:sp>
      <p:sp>
        <p:nvSpPr>
          <p:cNvPr id="4" name="スライド番号プレースホルダー 3">
            <a:extLst>
              <a:ext uri="{FF2B5EF4-FFF2-40B4-BE49-F238E27FC236}">
                <a16:creationId xmlns:a16="http://schemas.microsoft.com/office/drawing/2014/main" id="{2E54C0FD-4E47-8FE4-25D9-E3035DFD0C83}"/>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84AA8489-3B12-0DBD-3C00-04060D4093A4}"/>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6757026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54D7E3-1E38-26B9-7821-FB668A5EE14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6CCCB6C-034D-F5A6-E296-24DAA7EFA632}"/>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AB006A66-89B3-A517-C5CA-CA01FF914D78}"/>
              </a:ext>
            </a:extLst>
          </p:cNvPr>
          <p:cNvSpPr>
            <a:spLocks noGrp="1"/>
          </p:cNvSpPr>
          <p:nvPr>
            <p:ph type="body" idx="1"/>
          </p:nvPr>
        </p:nvSpPr>
        <p:spPr/>
        <p:txBody>
          <a:bodyPr/>
          <a:lstStyle/>
          <a:p>
            <a:endParaRPr lang="en-US" altLang="ja-JP" dirty="0"/>
          </a:p>
        </p:txBody>
      </p:sp>
      <p:sp>
        <p:nvSpPr>
          <p:cNvPr id="4" name="スライド番号プレースホルダー 3">
            <a:extLst>
              <a:ext uri="{FF2B5EF4-FFF2-40B4-BE49-F238E27FC236}">
                <a16:creationId xmlns:a16="http://schemas.microsoft.com/office/drawing/2014/main" id="{4B4E2A6C-E14B-B823-B338-1445D81F235F}"/>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69</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EBD82F16-F03F-1EBA-ABDD-0199ACEF589B}"/>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658389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B8878A-5C96-8FF3-9367-C666EA7DC68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7B375D1-B30E-33C3-3626-4DD3741EF9AB}"/>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BB9002FC-483E-6711-6056-1C7141E3B2AC}"/>
              </a:ext>
            </a:extLst>
          </p:cNvPr>
          <p:cNvSpPr>
            <a:spLocks noGrp="1"/>
          </p:cNvSpPr>
          <p:nvPr>
            <p:ph type="body" idx="1"/>
          </p:nvPr>
        </p:nvSpPr>
        <p:spPr/>
        <p:txBody>
          <a:bodyPr/>
          <a:lstStyle/>
          <a:p>
            <a:endParaRPr lang="ja-JP" altLang="en-US"/>
          </a:p>
        </p:txBody>
      </p:sp>
      <p:sp>
        <p:nvSpPr>
          <p:cNvPr id="4" name="スライド番号プレースホルダー 3">
            <a:extLst>
              <a:ext uri="{FF2B5EF4-FFF2-40B4-BE49-F238E27FC236}">
                <a16:creationId xmlns:a16="http://schemas.microsoft.com/office/drawing/2014/main" id="{744DF783-2CBD-6A6C-6B3A-763378F17EF1}"/>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911807C-CF21-BD84-AA3F-CB945335A283}"/>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4913647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99CBC-8FCC-8553-073D-0FFFA07ED45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A87D02E9-9765-7883-48AC-50567AEB9EC4}"/>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6507A835-4A5C-308D-54EA-F8A4CAB11DFC}"/>
              </a:ext>
            </a:extLst>
          </p:cNvPr>
          <p:cNvSpPr>
            <a:spLocks noGrp="1"/>
          </p:cNvSpPr>
          <p:nvPr>
            <p:ph type="body" idx="1"/>
          </p:nvPr>
        </p:nvSpPr>
        <p:spPr/>
        <p:txBody>
          <a:bodyPr/>
          <a:lstStyle/>
          <a:p>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 name="スライド番号プレースホルダー 3">
            <a:extLst>
              <a:ext uri="{FF2B5EF4-FFF2-40B4-BE49-F238E27FC236}">
                <a16:creationId xmlns:a16="http://schemas.microsoft.com/office/drawing/2014/main" id="{80763FD2-C219-8ECC-B240-B8AABCCF11E0}"/>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71</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35AB307-C6E8-016A-F2F0-BE281473ACC2}"/>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8039295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C8101-32EA-B17F-507A-0AFB72016CC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7F2AB4D-EB84-BE5E-3242-CEA6433322C6}"/>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185E18C6-77D9-3CDE-1383-132F89C34E39}"/>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4F59FEA7-BE22-DD2C-531A-8484D20D818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78</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902FDF6F-1E72-2C74-99F0-73D843802060}"/>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227677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DDB85-03F2-5F9E-B6CA-9B674BF690F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DC817C7E-1660-E360-66C7-598D0F718D7B}"/>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FA806499-038B-E568-618E-A0E8992AE89A}"/>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9DCC1E8-52E4-ECFA-CF73-A1F0F3B203D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85</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11D29E94-A958-C2AE-8C90-61DAFAE7B18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5576049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B123F-1B45-FCEA-5DE5-9E7EBAB8E4B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1D436E2B-801C-EA2E-D215-E1A7E2BAF39C}"/>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A358EBD8-469C-C71C-36DD-935078FFEAE5}"/>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CC3DC046-9A19-0E0E-C993-FA69F6AF114D}"/>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86</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227F88E5-6227-E3D3-CF43-A3B8726274B8}"/>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28535176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16378-D0D8-23B9-3AF4-96B728DFAFA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0686CA8-0973-21E5-158D-9C0B159A380B}"/>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17B907C-A6E9-53E0-1421-AFDFF22DE1C8}"/>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AFB83F57-3D7B-D7F4-752A-1292C18E6A3B}"/>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87</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07513C81-6146-C9E3-430A-3087937223EA}"/>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4005870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98AA2-CA18-0D75-0EEA-7D4B22CF315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446B111F-3E6F-2865-EB84-73C40A59D462}"/>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47220E3E-6E06-97DA-C8E8-50D3639D3F20}"/>
              </a:ext>
            </a:extLst>
          </p:cNvPr>
          <p:cNvSpPr>
            <a:spLocks noGrp="1"/>
          </p:cNvSpPr>
          <p:nvPr>
            <p:ph type="body" idx="1"/>
          </p:nvPr>
        </p:nvSpPr>
        <p:spPr/>
        <p:txBody>
          <a:bodyPr/>
          <a:lstStyle/>
          <a:p>
            <a:endParaRPr lang="ja-JP" altLang="en-US" dirty="0"/>
          </a:p>
        </p:txBody>
      </p:sp>
      <p:sp>
        <p:nvSpPr>
          <p:cNvPr id="4" name="スライド番号プレースホルダー 3">
            <a:extLst>
              <a:ext uri="{FF2B5EF4-FFF2-40B4-BE49-F238E27FC236}">
                <a16:creationId xmlns:a16="http://schemas.microsoft.com/office/drawing/2014/main" id="{301B5371-8C70-00A7-A0B7-EB7BA91897E5}"/>
              </a:ext>
            </a:extLst>
          </p:cNvPr>
          <p:cNvSpPr>
            <a:spLocks noGrp="1"/>
          </p:cNvSpPr>
          <p:nvPr>
            <p:ph type="sldNum" sz="quarter" idx="10"/>
          </p:nvPr>
        </p:nvSpPr>
        <p:spPr/>
        <p:txBody>
          <a:bodyPr/>
          <a:lstStyle/>
          <a:p>
            <a:pPr marL="0" marR="0" lvl="0" indent="0" algn="r" defTabSz="914314" rtl="0" eaLnBrk="1" fontAlgn="auto" latinLnBrk="0" hangingPunct="1">
              <a:lnSpc>
                <a:spcPct val="100000"/>
              </a:lnSpc>
              <a:spcBef>
                <a:spcPts val="0"/>
              </a:spcBef>
              <a:spcAft>
                <a:spcPts val="0"/>
              </a:spcAft>
              <a:buClrTx/>
              <a:buSzTx/>
              <a:buFontTx/>
              <a:buNone/>
              <a:tabLst/>
              <a:defRPr/>
            </a:pPr>
            <a:fld id="{6E8FBE57-151D-451E-ACC6-8AD33162C013}" type="slidenum">
              <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rPr>
              <a:pPr marL="0" marR="0" lvl="0" indent="0" algn="r" defTabSz="914314" rtl="0" eaLnBrk="1" fontAlgn="auto" latinLnBrk="0" hangingPunct="1">
                <a:lnSpc>
                  <a:spcPct val="100000"/>
                </a:lnSpc>
                <a:spcBef>
                  <a:spcPts val="0"/>
                </a:spcBef>
                <a:spcAft>
                  <a:spcPts val="0"/>
                </a:spcAft>
                <a:buClrTx/>
                <a:buSzTx/>
                <a:buFontTx/>
                <a:buNone/>
                <a:tabLst/>
                <a:defRPr/>
              </a:pPr>
              <a:t>90</a:t>
            </a:fld>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
        <p:nvSpPr>
          <p:cNvPr id="5" name="フッター プレースホルダー 4">
            <a:extLst>
              <a:ext uri="{FF2B5EF4-FFF2-40B4-BE49-F238E27FC236}">
                <a16:creationId xmlns:a16="http://schemas.microsoft.com/office/drawing/2014/main" id="{BC8FE0B3-B9F6-BD0C-66CE-DC305F3F9101}"/>
              </a:ext>
            </a:extLst>
          </p:cNvPr>
          <p:cNvSpPr>
            <a:spLocks noGrp="1"/>
          </p:cNvSpPr>
          <p:nvPr>
            <p:ph type="ftr" sz="quarter" idx="4"/>
          </p:nvPr>
        </p:nvSpPr>
        <p:spPr/>
        <p:txBody>
          <a:bodyPr/>
          <a:lstStyle/>
          <a:p>
            <a:pPr marL="0" marR="0" lvl="0" indent="0" algn="l" defTabSz="457158"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black"/>
              </a:solidFill>
              <a:effectLst/>
              <a:uLnTx/>
              <a:uFillTx/>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10560822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E1EFA7-EE66-40E4-8312-465C3DBF825F}" type="slidenum">
              <a:rPr kumimoji="1" lang="ja-JP" altLang="en-US" sz="1200" b="0" i="0" u="none" strike="noStrike" kern="1200" cap="none" spc="0" normalizeH="0" baseline="0" noProof="0" smtClean="0">
                <a:ln>
                  <a:noFill/>
                </a:ln>
                <a:solidFill>
                  <a:prstClr val="black"/>
                </a:solidFill>
                <a:effectLst/>
                <a:uLnTx/>
                <a:uFillTx/>
                <a:latin typeface="游ゴシック" panose="02110004020202020204"/>
                <a:ea typeface="游ゴシック" panose="020B0400000000000000"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1" lang="ja-JP" altLang="en-US" sz="1200" b="0" i="0" u="none" strike="noStrike" kern="1200" cap="none" spc="0" normalizeH="0" baseline="0" noProof="0">
              <a:ln>
                <a:noFill/>
              </a:ln>
              <a:solidFill>
                <a:prstClr val="black"/>
              </a:solidFill>
              <a:effectLst/>
              <a:uLnTx/>
              <a:uFillTx/>
              <a:latin typeface="游ゴシック" panose="02110004020202020204"/>
              <a:ea typeface="游ゴシック" panose="020B0400000000000000" pitchFamily="50" charset="-128"/>
              <a:cs typeface="+mn-cs"/>
            </a:endParaRPr>
          </a:p>
        </p:txBody>
      </p:sp>
    </p:spTree>
    <p:extLst>
      <p:ext uri="{BB962C8B-B14F-4D97-AF65-F5344CB8AC3E}">
        <p14:creationId xmlns:p14="http://schemas.microsoft.com/office/powerpoint/2010/main" val="2645463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pPr>
              <a:defRPr/>
            </a:pPr>
            <a:fld id="{3F4909AC-A87F-44BF-A4E9-51BE0B432A0C}"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379643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pPr>
              <a:defRPr/>
            </a:pPr>
            <a:fld id="{5DEC3B40-BE74-4D84-898C-532855A5B32B}"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2517852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7" y="1709749"/>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7" y="4589504"/>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pPr>
              <a:defRPr/>
            </a:pPr>
            <a:fld id="{0E438DDB-CC0E-4150-AED1-F5EDF4CC95FF}"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3290384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pPr>
              <a:defRPr/>
            </a:pPr>
            <a:fld id="{754C86D7-746F-4758-AA4A-E489813A9571}"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2822474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93" y="365129"/>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pPr>
              <a:defRPr/>
            </a:pPr>
            <a:fld id="{503E679E-B338-43EB-8D88-4A8C85328F3C}"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30345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pPr>
              <a:defRPr/>
            </a:pPr>
            <a:fld id="{B593A5F9-8D78-4FC0-84B1-B9F6616CFC3A}"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3873928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53C774D-194F-428B-824C-63DB517E34F8}"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1681880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94" y="457200"/>
            <a:ext cx="3932238"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37"/>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94"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pPr>
              <a:defRPr/>
            </a:pPr>
            <a:fld id="{7746290E-6566-4B0E-AFF4-B45AA06EB909}"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1563673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94" y="457200"/>
            <a:ext cx="3932238"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37"/>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dirty="0"/>
              <a:t>図を追加</a:t>
            </a:r>
            <a:endParaRPr lang="en-US" dirty="0"/>
          </a:p>
        </p:txBody>
      </p:sp>
      <p:sp>
        <p:nvSpPr>
          <p:cNvPr id="4" name="Text Placeholder 3"/>
          <p:cNvSpPr>
            <a:spLocks noGrp="1"/>
          </p:cNvSpPr>
          <p:nvPr>
            <p:ph type="body" sz="half" idx="2"/>
          </p:nvPr>
        </p:nvSpPr>
        <p:spPr>
          <a:xfrm>
            <a:off x="839794"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pPr>
              <a:defRPr/>
            </a:pPr>
            <a:fld id="{0835678B-E627-4C45-B325-2837CF6852C0}"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3678540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pPr>
              <a:defRPr/>
            </a:pPr>
            <a:fld id="{F260FDBB-9EDA-44C4-AAC5-C73127C22EDC}"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1940110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27" y="365125"/>
            <a:ext cx="2628900"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27"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pPr>
              <a:defRPr/>
            </a:pPr>
            <a:fld id="{A42AE4EE-8035-4107-859B-DBA0C9D39586}"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ja-JP" alt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18926336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7"/>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12"/>
          </p:nvPr>
        </p:nvSpPr>
        <p:spPr/>
        <p:txBody>
          <a:body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3445661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Rectangle 5"/>
          <p:cNvSpPr>
            <a:spLocks noGrp="1" noChangeArrowheads="1"/>
          </p:cNvSpPr>
          <p:nvPr>
            <p:ph type="ftr" sz="quarter" idx="10"/>
          </p:nvPr>
        </p:nvSpPr>
        <p:spPr>
          <a:xfrm>
            <a:off x="905934" y="6553797"/>
            <a:ext cx="10380133" cy="268288"/>
          </a:xfrm>
        </p:spPr>
        <p:txBody>
          <a:bodyPr/>
          <a:lstStyle>
            <a:lvl1pPr>
              <a:defRPr>
                <a:latin typeface="ＭＳ Ｐゴシック" panose="020B0600070205080204" pitchFamily="50" charset="-128"/>
                <a:ea typeface="ＭＳ Ｐゴシック" panose="020B0600070205080204" pitchFamily="50" charset="-128"/>
              </a:defRPr>
            </a:lvl1pPr>
          </a:lstStyle>
          <a:p>
            <a:pPr>
              <a:defRPr/>
            </a:pPr>
            <a:r>
              <a:rPr lang="zh-CN" altLang="en-US"/>
              <a:t>公益社団法人 日本医師会</a:t>
            </a:r>
            <a:endParaRPr lang="en-US" altLang="ja-JP" dirty="0"/>
          </a:p>
        </p:txBody>
      </p:sp>
      <p:sp>
        <p:nvSpPr>
          <p:cNvPr id="8" name="Rectangle 8"/>
          <p:cNvSpPr>
            <a:spLocks noGrp="1" noChangeArrowheads="1"/>
          </p:cNvSpPr>
          <p:nvPr>
            <p:ph type="sldNum" sz="quarter" idx="11"/>
          </p:nvPr>
        </p:nvSpPr>
        <p:spPr>
          <a:xfrm>
            <a:off x="8932007" y="6354763"/>
            <a:ext cx="2844800" cy="476250"/>
          </a:xfrm>
        </p:spPr>
        <p:txBody>
          <a:bodyPr/>
          <a:lstStyle>
            <a:lvl1pPr>
              <a:defRPr sz="3200">
                <a:solidFill>
                  <a:schemeClr val="tx1"/>
                </a:solidFill>
                <a:latin typeface="ＭＳ Ｐゴシック" panose="020B0600070205080204" pitchFamily="50" charset="-128"/>
                <a:ea typeface="ＭＳ Ｐゴシック" panose="020B0600070205080204" pitchFamily="50" charset="-128"/>
              </a:defRPr>
            </a:lvl1pPr>
          </a:lstStyle>
          <a:p>
            <a:pPr>
              <a:defRPr/>
            </a:pPr>
            <a:fld id="{54512D34-44EA-4A9C-B3DF-7B6D0D121667}" type="slidenum">
              <a:rPr lang="en-US" altLang="ja-JP" smtClean="0"/>
              <a:pPr>
                <a:defRPr/>
              </a:pPr>
              <a:t>‹#›</a:t>
            </a:fld>
            <a:endParaRPr lang="en-US" altLang="ja-JP" dirty="0"/>
          </a:p>
        </p:txBody>
      </p:sp>
    </p:spTree>
    <p:extLst>
      <p:ext uri="{BB962C8B-B14F-4D97-AF65-F5344CB8AC3E}">
        <p14:creationId xmlns:p14="http://schemas.microsoft.com/office/powerpoint/2010/main" val="1421785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タイトルのみ">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E26B3B58-13BF-E864-BA68-0EDEA6D96172}"/>
              </a:ext>
            </a:extLst>
          </p:cNvPr>
          <p:cNvSpPr>
            <a:spLocks noGrp="1"/>
          </p:cNvSpPr>
          <p:nvPr>
            <p:ph type="title"/>
          </p:nvPr>
        </p:nvSpPr>
        <p:spPr>
          <a:xfrm>
            <a:off x="-739" y="0"/>
            <a:ext cx="12193477" cy="478800"/>
          </a:xfrm>
          <a:solidFill>
            <a:srgbClr val="FCEC8E"/>
          </a:solidFill>
        </p:spPr>
        <p:txBody>
          <a:bodyPr anchor="b">
            <a:noAutofit/>
          </a:bodyPr>
          <a:lstStyle>
            <a:lvl1pPr algn="ctr">
              <a:defRPr sz="2400"/>
            </a:lvl1p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4FF26C19-C83B-34DB-D5F6-046510080FC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300" b="0" i="0" u="none" strike="noStrike" kern="1200" cap="none" spc="0" normalizeH="0" baseline="0" noProof="0">
              <a:ln>
                <a:noFill/>
              </a:ln>
              <a:solidFill>
                <a:prstClr val="black">
                  <a:tint val="75000"/>
                </a:prstClr>
              </a:solidFill>
              <a:effectLst/>
              <a:uLnTx/>
              <a:uFillTx/>
              <a:latin typeface="Arial"/>
              <a:ea typeface="ＭＳ Ｐゴシック"/>
              <a:cs typeface="+mn-cs"/>
            </a:endParaRPr>
          </a:p>
        </p:txBody>
      </p:sp>
      <p:sp>
        <p:nvSpPr>
          <p:cNvPr id="4" name="フッター プレースホルダー 3">
            <a:extLst>
              <a:ext uri="{FF2B5EF4-FFF2-40B4-BE49-F238E27FC236}">
                <a16:creationId xmlns:a16="http://schemas.microsoft.com/office/drawing/2014/main" id="{9AB566A9-440E-C18A-B78D-06462F73219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300" b="0" i="0" u="none" strike="noStrike" kern="1200" cap="none" spc="0" normalizeH="0" baseline="0" noProof="0">
              <a:ln>
                <a:noFill/>
              </a:ln>
              <a:solidFill>
                <a:prstClr val="black">
                  <a:tint val="75000"/>
                </a:prstClr>
              </a:solidFill>
              <a:effectLst/>
              <a:uLnTx/>
              <a:uFillTx/>
              <a:latin typeface="Arial"/>
              <a:ea typeface="ＭＳ Ｐゴシック"/>
              <a:cs typeface="+mn-cs"/>
            </a:endParaRPr>
          </a:p>
        </p:txBody>
      </p:sp>
      <p:sp>
        <p:nvSpPr>
          <p:cNvPr id="11" name="テキスト プレースホルダー 2">
            <a:extLst>
              <a:ext uri="{FF2B5EF4-FFF2-40B4-BE49-F238E27FC236}">
                <a16:creationId xmlns:a16="http://schemas.microsoft.com/office/drawing/2014/main" id="{D777B9D2-512F-D666-35FB-21BA71B78797}"/>
              </a:ext>
            </a:extLst>
          </p:cNvPr>
          <p:cNvSpPr>
            <a:spLocks noGrp="1"/>
          </p:cNvSpPr>
          <p:nvPr>
            <p:ph idx="1" hasCustomPrompt="1"/>
          </p:nvPr>
        </p:nvSpPr>
        <p:spPr>
          <a:xfrm>
            <a:off x="120695" y="551006"/>
            <a:ext cx="11950610" cy="797502"/>
          </a:xfrm>
          <a:prstGeom prst="rect">
            <a:avLst/>
          </a:prstGeom>
          <a:ln>
            <a:solidFill>
              <a:schemeClr val="tx1"/>
            </a:solidFill>
          </a:ln>
        </p:spPr>
        <p:txBody>
          <a:bodyPr vert="horz" lIns="91440" tIns="45720" rIns="91440" bIns="45720" rtlCol="0">
            <a:noAutofit/>
          </a:bodyPr>
          <a:lstStyle>
            <a:lvl1pPr marL="0" indent="0">
              <a:buNone/>
              <a:defRPr sz="1600"/>
            </a:lvl1pPr>
            <a:lvl2pPr>
              <a:defRPr sz="1600"/>
            </a:lvl2pPr>
            <a:lvl3pPr>
              <a:defRPr sz="1600"/>
            </a:lvl3pPr>
            <a:lvl4pPr>
              <a:defRPr sz="1600"/>
            </a:lvl4pPr>
            <a:lvl5pPr>
              <a:defRPr sz="1600"/>
            </a:lvl5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13" name="Slide Number Placeholder 5">
            <a:extLst>
              <a:ext uri="{FF2B5EF4-FFF2-40B4-BE49-F238E27FC236}">
                <a16:creationId xmlns:a16="http://schemas.microsoft.com/office/drawing/2014/main" id="{A6F07EDF-A028-E28E-482F-3B5893E44533}"/>
              </a:ext>
            </a:extLst>
          </p:cNvPr>
          <p:cNvSpPr>
            <a:spLocks noGrp="1"/>
          </p:cNvSpPr>
          <p:nvPr>
            <p:ph type="sldNum" sz="quarter" idx="4"/>
          </p:nvPr>
        </p:nvSpPr>
        <p:spPr>
          <a:xfrm>
            <a:off x="11413069" y="6565976"/>
            <a:ext cx="776016" cy="278421"/>
          </a:xfrm>
          <a:prstGeom prst="rect">
            <a:avLst/>
          </a:prstGeom>
        </p:spPr>
        <p:txBody>
          <a:bodyPr vert="horz" lIns="0" tIns="0" rIns="0" bIns="0" rtlCol="0" anchor="b"/>
          <a:lstStyle>
            <a:lvl1pPr algn="r">
              <a:defRPr sz="1600" b="0">
                <a:solidFill>
                  <a:schemeClr val="tx1"/>
                </a:solidFill>
                <a:latin typeface="Arial" panose="020B0604020202020204" pitchFamily="34" charset="0"/>
                <a:cs typeface="Arial" panose="020B0604020202020204" pitchFamily="34" charset="0"/>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8F63A3B-78C7-47BE-AE5E-E10140E04643}" type="slidenum">
              <a:rPr kumimoji="1" lang="en-US" sz="16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a:cs typeface="Arial" panose="020B0604020202020204" pitchFamily="34" charset="0"/>
            </a:endParaRPr>
          </a:p>
        </p:txBody>
      </p:sp>
    </p:spTree>
    <p:extLst>
      <p:ext uri="{BB962C8B-B14F-4D97-AF65-F5344CB8AC3E}">
        <p14:creationId xmlns:p14="http://schemas.microsoft.com/office/powerpoint/2010/main" val="1137710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1791594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7"/>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12"/>
          </p:nvPr>
        </p:nvSpPr>
        <p:spPr/>
        <p:txBody>
          <a:body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3480691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Rectangle 5"/>
          <p:cNvSpPr>
            <a:spLocks noGrp="1" noChangeArrowheads="1"/>
          </p:cNvSpPr>
          <p:nvPr>
            <p:ph type="ftr" sz="quarter" idx="10"/>
          </p:nvPr>
        </p:nvSpPr>
        <p:spPr>
          <a:xfrm>
            <a:off x="905934" y="6553797"/>
            <a:ext cx="10380133" cy="268288"/>
          </a:xfrm>
        </p:spPr>
        <p:txBody>
          <a:bodyPr/>
          <a:lstStyle>
            <a:lvl1pPr>
              <a:defRPr>
                <a:latin typeface="ＭＳ Ｐゴシック" panose="020B0600070205080204" pitchFamily="50" charset="-128"/>
                <a:ea typeface="ＭＳ Ｐゴシック" panose="020B0600070205080204" pitchFamily="50" charset="-128"/>
              </a:defRPr>
            </a:lvl1pPr>
          </a:lstStyle>
          <a:p>
            <a:pPr>
              <a:defRPr/>
            </a:pPr>
            <a:r>
              <a:rPr lang="zh-CN" altLang="en-US"/>
              <a:t>公益社団法人 日本医師会</a:t>
            </a:r>
            <a:endParaRPr lang="en-US" altLang="ja-JP" dirty="0"/>
          </a:p>
        </p:txBody>
      </p:sp>
      <p:sp>
        <p:nvSpPr>
          <p:cNvPr id="8" name="Rectangle 8"/>
          <p:cNvSpPr>
            <a:spLocks noGrp="1" noChangeArrowheads="1"/>
          </p:cNvSpPr>
          <p:nvPr>
            <p:ph type="sldNum" sz="quarter" idx="11"/>
          </p:nvPr>
        </p:nvSpPr>
        <p:spPr>
          <a:xfrm>
            <a:off x="8932007" y="6354763"/>
            <a:ext cx="2844800" cy="476250"/>
          </a:xfrm>
        </p:spPr>
        <p:txBody>
          <a:bodyPr/>
          <a:lstStyle>
            <a:lvl1pPr>
              <a:defRPr sz="3200">
                <a:solidFill>
                  <a:schemeClr val="tx1"/>
                </a:solidFill>
                <a:latin typeface="ＭＳ Ｐゴシック" panose="020B0600070205080204" pitchFamily="50" charset="-128"/>
                <a:ea typeface="ＭＳ Ｐゴシック" panose="020B0600070205080204" pitchFamily="50" charset="-128"/>
              </a:defRPr>
            </a:lvl1pPr>
          </a:lstStyle>
          <a:p>
            <a:pPr>
              <a:defRPr/>
            </a:pPr>
            <a:fld id="{54512D34-44EA-4A9C-B3DF-7B6D0D121667}" type="slidenum">
              <a:rPr lang="en-US" altLang="ja-JP" smtClean="0"/>
              <a:pPr>
                <a:defRPr/>
              </a:pPr>
              <a:t>‹#›</a:t>
            </a:fld>
            <a:endParaRPr lang="en-US" altLang="ja-JP" dirty="0"/>
          </a:p>
        </p:txBody>
      </p:sp>
    </p:spTree>
    <p:extLst>
      <p:ext uri="{BB962C8B-B14F-4D97-AF65-F5344CB8AC3E}">
        <p14:creationId xmlns:p14="http://schemas.microsoft.com/office/powerpoint/2010/main" val="28370215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D567933-5D37-4F02-8791-92230B7E9BC4}" type="datetime1">
              <a:rPr kumimoji="1" lang="ja-JP" altLang="en-US" sz="1300" b="0" i="0" u="none" strike="noStrike" kern="1200" cap="none" spc="0" normalizeH="0" baseline="0" noProof="0" smtClean="0">
                <a:ln>
                  <a:noFill/>
                </a:ln>
                <a:solidFill>
                  <a:srgbClr val="F8F8F8">
                    <a:shade val="50000"/>
                  </a:srgb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2026/3/31</a:t>
            </a:fld>
            <a:endParaRPr kumimoji="1" lang="en-US" altLang="ja-JP" sz="1300" b="0" i="0" u="none" strike="noStrike" kern="1200" cap="none" spc="0" normalizeH="0" baseline="0" noProof="0" dirty="0">
              <a:ln>
                <a:noFill/>
              </a:ln>
              <a:solidFill>
                <a:srgbClr val="F8F8F8">
                  <a:shade val="50000"/>
                </a:srgbClr>
              </a:solidFill>
              <a:effectLst/>
              <a:uLnTx/>
              <a:uFillTx/>
              <a:latin typeface="Arial"/>
              <a:ea typeface="ＭＳ Ｐゴシック"/>
              <a:cs typeface="+mn-cs"/>
            </a:endParaRPr>
          </a:p>
        </p:txBody>
      </p:sp>
      <p:sp>
        <p:nvSpPr>
          <p:cNvPr id="3" name="フッター プレースホルダー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300" b="0" i="0" u="none" strike="noStrike" kern="1200" cap="none" spc="0" normalizeH="0" baseline="0" noProof="0" dirty="0">
              <a:ln>
                <a:noFill/>
              </a:ln>
              <a:solidFill>
                <a:srgbClr val="F8F8F8">
                  <a:shade val="50000"/>
                </a:srgbClr>
              </a:solidFill>
              <a:effectLst/>
              <a:uLnTx/>
              <a:uFillTx/>
              <a:latin typeface="Arial"/>
              <a:ea typeface="ＭＳ Ｐゴシック"/>
              <a:cs typeface="+mn-cs"/>
            </a:endParaRPr>
          </a:p>
        </p:txBody>
      </p:sp>
      <p:sp>
        <p:nvSpPr>
          <p:cNvPr id="4" name="スライド番号プレースホルダー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C79DEC-D093-4855-86E0-8F3A7526D055}" type="slidenum">
              <a:rPr kumimoji="1" lang="en-US" altLang="ja-JP" sz="1300" b="0" i="0" u="none" strike="noStrike" kern="1200" cap="none" spc="0" normalizeH="0" baseline="0" noProof="0" smtClean="0">
                <a:ln>
                  <a:noFill/>
                </a:ln>
                <a:solidFill>
                  <a:srgbClr val="F8F8F8">
                    <a:shade val="50000"/>
                  </a:srgbClr>
                </a:solidFill>
                <a:effectLst/>
                <a:uLnTx/>
                <a:uFillTx/>
                <a:latin typeface="Arial"/>
                <a:ea typeface="ＭＳ Ｐゴシック"/>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en-US" altLang="ja-JP" sz="1300" b="0" i="0" u="none" strike="noStrike" kern="1200" cap="none" spc="0" normalizeH="0" baseline="0" noProof="0" dirty="0">
              <a:ln>
                <a:noFill/>
              </a:ln>
              <a:solidFill>
                <a:srgbClr val="F8F8F8">
                  <a:shade val="50000"/>
                </a:srgbClr>
              </a:solidFill>
              <a:effectLst/>
              <a:uLnTx/>
              <a:uFillTx/>
              <a:latin typeface="Arial"/>
              <a:ea typeface="ＭＳ Ｐゴシック"/>
              <a:cs typeface="+mn-cs"/>
            </a:endParaRPr>
          </a:p>
        </p:txBody>
      </p:sp>
    </p:spTree>
    <p:extLst>
      <p:ext uri="{BB962C8B-B14F-4D97-AF65-F5344CB8AC3E}">
        <p14:creationId xmlns:p14="http://schemas.microsoft.com/office/powerpoint/2010/main" val="42670296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938634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4CD1CAB-EE70-6E2F-E4CB-A6F7624551FA}"/>
              </a:ext>
            </a:extLst>
          </p:cNvPr>
          <p:cNvSpPr>
            <a:spLocks noGrp="1"/>
          </p:cNvSpPr>
          <p:nvPr>
            <p:ph type="ctrTitle"/>
          </p:nvPr>
        </p:nvSpPr>
        <p:spPr>
          <a:xfrm>
            <a:off x="1524000" y="1122363"/>
            <a:ext cx="9144000" cy="2387600"/>
          </a:xfrm>
        </p:spPr>
        <p:txBody>
          <a:bodyPr anchor="b"/>
          <a:lstStyle>
            <a:lvl1pPr algn="ctr">
              <a:defRPr sz="6000"/>
            </a:lvl1pPr>
          </a:lstStyle>
          <a:p>
            <a:r>
              <a:rPr kumimoji="1" lang="ja-JP" altLang="en-US"/>
              <a:t>マスター タイトルの書式設定</a:t>
            </a:r>
          </a:p>
        </p:txBody>
      </p:sp>
      <p:sp>
        <p:nvSpPr>
          <p:cNvPr id="3" name="字幕 2">
            <a:extLst>
              <a:ext uri="{FF2B5EF4-FFF2-40B4-BE49-F238E27FC236}">
                <a16:creationId xmlns:a16="http://schemas.microsoft.com/office/drawing/2014/main" id="{7CBE923D-D674-03DB-F20E-2757D79142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ja-JP" altLang="en-US"/>
              <a:t>マスター サブタイトルの書式設定</a:t>
            </a:r>
          </a:p>
        </p:txBody>
      </p:sp>
      <p:sp>
        <p:nvSpPr>
          <p:cNvPr id="4" name="日付プレースホルダー 3">
            <a:extLst>
              <a:ext uri="{FF2B5EF4-FFF2-40B4-BE49-F238E27FC236}">
                <a16:creationId xmlns:a16="http://schemas.microsoft.com/office/drawing/2014/main" id="{7A672EFE-03C4-86D0-0C82-0CD72FC2298B}"/>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5" name="フッター プレースホルダー 4">
            <a:extLst>
              <a:ext uri="{FF2B5EF4-FFF2-40B4-BE49-F238E27FC236}">
                <a16:creationId xmlns:a16="http://schemas.microsoft.com/office/drawing/2014/main" id="{FC0037E6-0249-942D-780D-8C660529D0A1}"/>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3BC38687-6B22-07C6-5122-158686BBBEA2}"/>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1456146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ABFF9CB8-FE42-B2FE-C85D-203E7E7362A3}"/>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12713F35-7F97-D322-855F-55410B3DDB33}"/>
              </a:ext>
            </a:extLst>
          </p:cNvPr>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0BA4BA02-D4B7-CB61-FE51-D76DFDFBCE75}"/>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5" name="フッター プレースホルダー 4">
            <a:extLst>
              <a:ext uri="{FF2B5EF4-FFF2-40B4-BE49-F238E27FC236}">
                <a16:creationId xmlns:a16="http://schemas.microsoft.com/office/drawing/2014/main" id="{B29A5FF0-00EC-1C3F-C71C-18898A4EF9E7}"/>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8CE99A1F-103B-9C25-AF79-665FF236403E}"/>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7633581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8F1511E9-8CA2-56A2-4FF7-A420F887E053}"/>
              </a:ext>
            </a:extLst>
          </p:cNvPr>
          <p:cNvSpPr>
            <a:spLocks noGrp="1"/>
          </p:cNvSpPr>
          <p:nvPr>
            <p:ph type="title"/>
          </p:nvPr>
        </p:nvSpPr>
        <p:spPr>
          <a:xfrm>
            <a:off x="831850" y="1709738"/>
            <a:ext cx="10515600" cy="2852737"/>
          </a:xfrm>
        </p:spPr>
        <p:txBody>
          <a:bodyPr anchor="b"/>
          <a:lstStyle>
            <a:lvl1pPr>
              <a:defRPr sz="6000"/>
            </a:lvl1p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3FA3005B-ABE8-F195-ADA8-D654446B2B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kumimoji="1" lang="ja-JP" altLang="en-US"/>
              <a:t>マスター テキストの書式設定</a:t>
            </a:r>
          </a:p>
        </p:txBody>
      </p:sp>
      <p:sp>
        <p:nvSpPr>
          <p:cNvPr id="4" name="日付プレースホルダー 3">
            <a:extLst>
              <a:ext uri="{FF2B5EF4-FFF2-40B4-BE49-F238E27FC236}">
                <a16:creationId xmlns:a16="http://schemas.microsoft.com/office/drawing/2014/main" id="{90896690-EC65-A323-08B3-F4A12F807EEE}"/>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5" name="フッター プレースホルダー 4">
            <a:extLst>
              <a:ext uri="{FF2B5EF4-FFF2-40B4-BE49-F238E27FC236}">
                <a16:creationId xmlns:a16="http://schemas.microsoft.com/office/drawing/2014/main" id="{740D2ACB-AC3B-53F5-9CB8-C626BACC7193}"/>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A95717C1-2A6D-6C0D-77A9-5E3AE465229B}"/>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1816136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9B24C1B-97C1-EA3D-7DF8-B713CB561BC4}"/>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3B752C73-8E8A-D8F7-D629-47C2FC92D639}"/>
              </a:ext>
            </a:extLst>
          </p:cNvPr>
          <p:cNvSpPr>
            <a:spLocks noGrp="1"/>
          </p:cNvSpPr>
          <p:nvPr>
            <p:ph sz="half" idx="1"/>
          </p:nvPr>
        </p:nvSpPr>
        <p:spPr>
          <a:xfrm>
            <a:off x="838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a:extLst>
              <a:ext uri="{FF2B5EF4-FFF2-40B4-BE49-F238E27FC236}">
                <a16:creationId xmlns:a16="http://schemas.microsoft.com/office/drawing/2014/main" id="{EA636DE3-6E4F-EB1F-4A6F-EA68594B2A22}"/>
              </a:ext>
            </a:extLst>
          </p:cNvPr>
          <p:cNvSpPr>
            <a:spLocks noGrp="1"/>
          </p:cNvSpPr>
          <p:nvPr>
            <p:ph sz="half" idx="2"/>
          </p:nvPr>
        </p:nvSpPr>
        <p:spPr>
          <a:xfrm>
            <a:off x="6172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a:extLst>
              <a:ext uri="{FF2B5EF4-FFF2-40B4-BE49-F238E27FC236}">
                <a16:creationId xmlns:a16="http://schemas.microsoft.com/office/drawing/2014/main" id="{24F2E2E8-01AE-FFB5-341F-B86363D74635}"/>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6" name="フッター プレースホルダー 5">
            <a:extLst>
              <a:ext uri="{FF2B5EF4-FFF2-40B4-BE49-F238E27FC236}">
                <a16:creationId xmlns:a16="http://schemas.microsoft.com/office/drawing/2014/main" id="{E9ED18BA-AB8E-EDB8-0C4D-E3914191D3FA}"/>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C145D275-E99D-8DAA-9995-2A00C7136C07}"/>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6799414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6A51C2A6-E125-6EC0-4E04-5697C716E4D6}"/>
              </a:ext>
            </a:extLst>
          </p:cNvPr>
          <p:cNvSpPr>
            <a:spLocks noGrp="1"/>
          </p:cNvSpPr>
          <p:nvPr>
            <p:ph type="title"/>
          </p:nvPr>
        </p:nvSpPr>
        <p:spPr>
          <a:xfrm>
            <a:off x="839788" y="365125"/>
            <a:ext cx="10515600" cy="1325563"/>
          </a:xfrm>
        </p:spPr>
        <p:txBody>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294CA16F-3EFC-DC7B-D1BA-84D09D245C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4" name="コンテンツ プレースホルダー 3">
            <a:extLst>
              <a:ext uri="{FF2B5EF4-FFF2-40B4-BE49-F238E27FC236}">
                <a16:creationId xmlns:a16="http://schemas.microsoft.com/office/drawing/2014/main" id="{656F8366-45F4-7EF0-7FC2-13AB480993E0}"/>
              </a:ext>
            </a:extLst>
          </p:cNvPr>
          <p:cNvSpPr>
            <a:spLocks noGrp="1"/>
          </p:cNvSpPr>
          <p:nvPr>
            <p:ph sz="half" idx="2"/>
          </p:nvPr>
        </p:nvSpPr>
        <p:spPr>
          <a:xfrm>
            <a:off x="839788" y="2505075"/>
            <a:ext cx="5157787"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a:extLst>
              <a:ext uri="{FF2B5EF4-FFF2-40B4-BE49-F238E27FC236}">
                <a16:creationId xmlns:a16="http://schemas.microsoft.com/office/drawing/2014/main" id="{58C0FCB1-CB57-415E-DF59-B523D461A6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6" name="コンテンツ プレースホルダー 5">
            <a:extLst>
              <a:ext uri="{FF2B5EF4-FFF2-40B4-BE49-F238E27FC236}">
                <a16:creationId xmlns:a16="http://schemas.microsoft.com/office/drawing/2014/main" id="{6BC059F9-EA37-0DA4-E694-A49DB85ED841}"/>
              </a:ext>
            </a:extLst>
          </p:cNvPr>
          <p:cNvSpPr>
            <a:spLocks noGrp="1"/>
          </p:cNvSpPr>
          <p:nvPr>
            <p:ph sz="quarter" idx="4"/>
          </p:nvPr>
        </p:nvSpPr>
        <p:spPr>
          <a:xfrm>
            <a:off x="6172200" y="2505075"/>
            <a:ext cx="5183188"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a:extLst>
              <a:ext uri="{FF2B5EF4-FFF2-40B4-BE49-F238E27FC236}">
                <a16:creationId xmlns:a16="http://schemas.microsoft.com/office/drawing/2014/main" id="{F78E79ED-C766-91A5-4BF8-CA8B44BFD26C}"/>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8" name="フッター プレースホルダー 7">
            <a:extLst>
              <a:ext uri="{FF2B5EF4-FFF2-40B4-BE49-F238E27FC236}">
                <a16:creationId xmlns:a16="http://schemas.microsoft.com/office/drawing/2014/main" id="{6BEF03E9-7440-323A-7C71-C9BE38CCA015}"/>
              </a:ext>
            </a:extLst>
          </p:cNvPr>
          <p:cNvSpPr>
            <a:spLocks noGrp="1"/>
          </p:cNvSpPr>
          <p:nvPr>
            <p:ph type="ftr" sz="quarter" idx="11"/>
          </p:nvPr>
        </p:nvSpPr>
        <p:spPr/>
        <p:txBody>
          <a:bodyPr/>
          <a:lstStyle/>
          <a:p>
            <a:endParaRPr kumimoji="1" lang="ja-JP" altLang="en-US"/>
          </a:p>
        </p:txBody>
      </p:sp>
      <p:sp>
        <p:nvSpPr>
          <p:cNvPr id="9" name="スライド番号プレースホルダー 8">
            <a:extLst>
              <a:ext uri="{FF2B5EF4-FFF2-40B4-BE49-F238E27FC236}">
                <a16:creationId xmlns:a16="http://schemas.microsoft.com/office/drawing/2014/main" id="{8E5CFE63-F906-3A95-F4BC-80402FC670A4}"/>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7609716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0593A08D-1EA3-A60F-9B68-0B621681ADF7}"/>
              </a:ext>
            </a:extLst>
          </p:cNvPr>
          <p:cNvSpPr>
            <a:spLocks noGrp="1"/>
          </p:cNvSpPr>
          <p:nvPr>
            <p:ph type="title"/>
          </p:nvPr>
        </p:nvSpPr>
        <p:spPr/>
        <p:txBody>
          <a:body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7E1A9E23-AAEC-F69D-B467-54B46A9EA757}"/>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4" name="フッター プレースホルダー 3">
            <a:extLst>
              <a:ext uri="{FF2B5EF4-FFF2-40B4-BE49-F238E27FC236}">
                <a16:creationId xmlns:a16="http://schemas.microsoft.com/office/drawing/2014/main" id="{A3457475-C298-5775-C2CD-453E7F141C55}"/>
              </a:ext>
            </a:extLst>
          </p:cNvPr>
          <p:cNvSpPr>
            <a:spLocks noGrp="1"/>
          </p:cNvSpPr>
          <p:nvPr>
            <p:ph type="ftr" sz="quarter" idx="11"/>
          </p:nvPr>
        </p:nvSpPr>
        <p:spPr/>
        <p:txBody>
          <a:bodyPr/>
          <a:lstStyle/>
          <a:p>
            <a:endParaRPr kumimoji="1" lang="ja-JP" altLang="en-US"/>
          </a:p>
        </p:txBody>
      </p:sp>
      <p:sp>
        <p:nvSpPr>
          <p:cNvPr id="5" name="スライド番号プレースホルダー 4">
            <a:extLst>
              <a:ext uri="{FF2B5EF4-FFF2-40B4-BE49-F238E27FC236}">
                <a16:creationId xmlns:a16="http://schemas.microsoft.com/office/drawing/2014/main" id="{0F4821D1-936E-1B4D-CA0D-7C2B0154E110}"/>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2452912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a:extLst>
              <a:ext uri="{FF2B5EF4-FFF2-40B4-BE49-F238E27FC236}">
                <a16:creationId xmlns:a16="http://schemas.microsoft.com/office/drawing/2014/main" id="{A948907E-5EDC-E8DA-8D52-4CDB53FEB01B}"/>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3" name="フッター プレースホルダー 2">
            <a:extLst>
              <a:ext uri="{FF2B5EF4-FFF2-40B4-BE49-F238E27FC236}">
                <a16:creationId xmlns:a16="http://schemas.microsoft.com/office/drawing/2014/main" id="{45D2B681-09A7-67A0-DDD5-D16F211A0AB7}"/>
              </a:ext>
            </a:extLst>
          </p:cNvPr>
          <p:cNvSpPr>
            <a:spLocks noGrp="1"/>
          </p:cNvSpPr>
          <p:nvPr>
            <p:ph type="ftr" sz="quarter" idx="11"/>
          </p:nvPr>
        </p:nvSpPr>
        <p:spPr/>
        <p:txBody>
          <a:bodyPr/>
          <a:lstStyle/>
          <a:p>
            <a:endParaRPr kumimoji="1" lang="ja-JP" altLang="en-US"/>
          </a:p>
        </p:txBody>
      </p:sp>
      <p:sp>
        <p:nvSpPr>
          <p:cNvPr id="4" name="スライド番号プレースホルダー 3">
            <a:extLst>
              <a:ext uri="{FF2B5EF4-FFF2-40B4-BE49-F238E27FC236}">
                <a16:creationId xmlns:a16="http://schemas.microsoft.com/office/drawing/2014/main" id="{06C1862B-EB39-36CA-E884-5986425D04C7}"/>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9872037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6A7052B5-0E94-B7BB-6A6D-E9F26DD1BCD9}"/>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FB575CBE-9312-4ADE-47F8-45F6638EF4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a:extLst>
              <a:ext uri="{FF2B5EF4-FFF2-40B4-BE49-F238E27FC236}">
                <a16:creationId xmlns:a16="http://schemas.microsoft.com/office/drawing/2014/main" id="{B230697D-06B8-F52F-B3FD-27A78E2EE2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06D06F60-BAF9-FAAD-4AEF-699B6898B5D7}"/>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6" name="フッター プレースホルダー 5">
            <a:extLst>
              <a:ext uri="{FF2B5EF4-FFF2-40B4-BE49-F238E27FC236}">
                <a16:creationId xmlns:a16="http://schemas.microsoft.com/office/drawing/2014/main" id="{15A871C1-184A-6A9F-D6FD-39E992521034}"/>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515A1F09-AADD-CC79-38E9-CCD10E2C7088}"/>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2317130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26600A3-E981-82B4-2960-4D4C69F94DCC}"/>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図プレースホルダー 2">
            <a:extLst>
              <a:ext uri="{FF2B5EF4-FFF2-40B4-BE49-F238E27FC236}">
                <a16:creationId xmlns:a16="http://schemas.microsoft.com/office/drawing/2014/main" id="{CD822D2B-CED5-E52D-97A4-CBF3375198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テキスト プレースホルダー 3">
            <a:extLst>
              <a:ext uri="{FF2B5EF4-FFF2-40B4-BE49-F238E27FC236}">
                <a16:creationId xmlns:a16="http://schemas.microsoft.com/office/drawing/2014/main" id="{5DAC4B89-C3EA-3511-0639-949DD1839A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7E479B62-2124-3B3F-33BB-7F0882D1D719}"/>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6" name="フッター プレースホルダー 5">
            <a:extLst>
              <a:ext uri="{FF2B5EF4-FFF2-40B4-BE49-F238E27FC236}">
                <a16:creationId xmlns:a16="http://schemas.microsoft.com/office/drawing/2014/main" id="{6407B63D-7828-6086-6529-9CD9B95501C5}"/>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CCEA3CA9-11E1-CCC9-0938-5275CEF97153}"/>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0592995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E7E358A-773D-FC42-8AF9-63016B7249D5}"/>
              </a:ext>
            </a:extLst>
          </p:cNvPr>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C83D9BBB-0648-898C-E6E9-2A5959860ECD}"/>
              </a:ext>
            </a:extLst>
          </p:cNvPr>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7A5F7C48-4B3E-E8F6-DDC9-9DCB9989C433}"/>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5" name="フッター プレースホルダー 4">
            <a:extLst>
              <a:ext uri="{FF2B5EF4-FFF2-40B4-BE49-F238E27FC236}">
                <a16:creationId xmlns:a16="http://schemas.microsoft.com/office/drawing/2014/main" id="{7AB27E0C-3353-66E3-69ED-8FA82CA9507C}"/>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7FF062AE-1598-76DE-FD2C-2C620AE3B799}"/>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19690888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a:extLst>
              <a:ext uri="{FF2B5EF4-FFF2-40B4-BE49-F238E27FC236}">
                <a16:creationId xmlns:a16="http://schemas.microsoft.com/office/drawing/2014/main" id="{E59AB3A0-AFEC-6596-9FDB-4AC1E3DB625B}"/>
              </a:ext>
            </a:extLst>
          </p:cNvPr>
          <p:cNvSpPr>
            <a:spLocks noGrp="1"/>
          </p:cNvSpPr>
          <p:nvPr>
            <p:ph type="title" orient="vert"/>
          </p:nvPr>
        </p:nvSpPr>
        <p:spPr>
          <a:xfrm>
            <a:off x="8724900" y="365125"/>
            <a:ext cx="2628900" cy="5811838"/>
          </a:xfrm>
        </p:spPr>
        <p:txBody>
          <a:bodyPr vert="eaVert"/>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EB98C069-C127-ACE4-C852-1BEBED51F5CF}"/>
              </a:ext>
            </a:extLst>
          </p:cNvPr>
          <p:cNvSpPr>
            <a:spLocks noGrp="1"/>
          </p:cNvSpPr>
          <p:nvPr>
            <p:ph type="body" orient="vert" idx="1"/>
          </p:nvPr>
        </p:nvSpPr>
        <p:spPr>
          <a:xfrm>
            <a:off x="838200" y="365125"/>
            <a:ext cx="7734300" cy="5811838"/>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DBE6AB00-BD0F-7FE5-BC5F-A2B1457554A7}"/>
              </a:ext>
            </a:extLst>
          </p:cNvPr>
          <p:cNvSpPr>
            <a:spLocks noGrp="1"/>
          </p:cNvSpPr>
          <p:nvPr>
            <p:ph type="dt" sz="half" idx="10"/>
          </p:nvPr>
        </p:nvSpPr>
        <p:spPr/>
        <p:txBody>
          <a:bodyPr/>
          <a:lstStyle/>
          <a:p>
            <a:fld id="{0DF2AAFE-18DF-4C6C-A99D-0EED2DDDEF21}" type="datetimeFigureOut">
              <a:rPr kumimoji="1" lang="ja-JP" altLang="en-US" smtClean="0"/>
              <a:t>2026/3/31</a:t>
            </a:fld>
            <a:endParaRPr kumimoji="1" lang="ja-JP" altLang="en-US"/>
          </a:p>
        </p:txBody>
      </p:sp>
      <p:sp>
        <p:nvSpPr>
          <p:cNvPr id="5" name="フッター プレースホルダー 4">
            <a:extLst>
              <a:ext uri="{FF2B5EF4-FFF2-40B4-BE49-F238E27FC236}">
                <a16:creationId xmlns:a16="http://schemas.microsoft.com/office/drawing/2014/main" id="{97ECAE50-30AC-6D75-FC40-723B37FE5263}"/>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22B1E50E-F19A-3AB1-939D-73E695BEDC42}"/>
              </a:ext>
            </a:extLst>
          </p:cNvPr>
          <p:cNvSpPr>
            <a:spLocks noGrp="1"/>
          </p:cNvSpPr>
          <p:nvPr>
            <p:ph type="sldNum" sz="quarter" idx="12"/>
          </p:nvPr>
        </p:nvSpPr>
        <p:spPr/>
        <p:txBody>
          <a:body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3242478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7427511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7E0149A7-47B6-4D30-99E8-D2AF9B01DD13}"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0513141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A0F2779-625D-4C3D-A6BE-50D0D7E7985C}"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9314627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AC0F331A-A37E-4A77-AA5D-B10D85D5B692}"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27096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B17B2116-7675-4792-9726-525179EAE461}" type="datetime1">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32520943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B991BEBA-D487-4028-9790-C621CDB6F9F7}" type="datetime1">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939134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5F9A3EBE-8820-439B-92B1-5F6089E7961A}" type="datetime1">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4868727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116954-F686-4CC0-86E7-F739B463549A}" type="datetime1">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9144951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9977CD64-86FE-40C9-92B8-D474B148BE45}" type="datetime1">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1644210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D5843AD4-DD90-468F-A4E1-729D6AB30009}" type="datetime1">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739616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803D9704-36CA-4CE2-88A4-EB4AB08BF775}"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88449068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2D904FAD-8F76-447D-A3C2-AB52052A0558}" type="datetime1">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95849299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2764358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ロゴ無し-白紙">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40583697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ロゴ無し-タイトル＆コンテンツ">
    <p:spTree>
      <p:nvGrpSpPr>
        <p:cNvPr id="1" name=""/>
        <p:cNvGrpSpPr/>
        <p:nvPr/>
      </p:nvGrpSpPr>
      <p:grpSpPr>
        <a:xfrm>
          <a:off x="0" y="0"/>
          <a:ext cx="0" cy="0"/>
          <a:chOff x="0" y="0"/>
          <a:chExt cx="0" cy="0"/>
        </a:xfrm>
      </p:grpSpPr>
      <p:sp>
        <p:nvSpPr>
          <p:cNvPr id="7" name="テキスト プレースホルダー 6">
            <a:extLst>
              <a:ext uri="{FF2B5EF4-FFF2-40B4-BE49-F238E27FC236}">
                <a16:creationId xmlns:a16="http://schemas.microsoft.com/office/drawing/2014/main" id="{3E570A37-384E-DC43-806F-95BD4EF48678}"/>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8" name="テキスト プレースホルダー 6">
            <a:extLst>
              <a:ext uri="{FF2B5EF4-FFF2-40B4-BE49-F238E27FC236}">
                <a16:creationId xmlns:a16="http://schemas.microsoft.com/office/drawing/2014/main" id="{B714221B-43CA-D24B-BCAF-0768E1FC8C9F}"/>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a:xfrm>
            <a:off x="443183" y="1879526"/>
            <a:ext cx="11305634" cy="4449838"/>
          </a:xfrm>
        </p:spPr>
        <p:txBody>
          <a:bodyPr>
            <a:normAutofit/>
          </a:bodyPr>
          <a:lstStyle>
            <a:lvl1pPr>
              <a:defRPr sz="1200"/>
            </a:lvl1pPr>
            <a:lvl2pPr>
              <a:defRPr sz="1200"/>
            </a:lvl2pPr>
            <a:lvl3pPr>
              <a:defRPr sz="1200"/>
            </a:lvl3pPr>
            <a:lvl4pPr>
              <a:defRPr sz="1200"/>
            </a:lvl4pPr>
            <a:lvl5pPr>
              <a:defRPr sz="1200"/>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0" name="テキスト プレースホルダー 12">
            <a:extLst>
              <a:ext uri="{FF2B5EF4-FFF2-40B4-BE49-F238E27FC236}">
                <a16:creationId xmlns:a16="http://schemas.microsoft.com/office/drawing/2014/main" id="{2B853A86-3EEA-354D-94D1-2263E9AA6352}"/>
              </a:ext>
            </a:extLst>
          </p:cNvPr>
          <p:cNvSpPr>
            <a:spLocks noGrp="1"/>
          </p:cNvSpPr>
          <p:nvPr>
            <p:ph type="body" sz="quarter" idx="13"/>
          </p:nvPr>
        </p:nvSpPr>
        <p:spPr>
          <a:xfrm>
            <a:off x="0" y="828000"/>
            <a:ext cx="12193477" cy="550884"/>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39044253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ロゴ無し-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6"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3028"/>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9"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2"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12403262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ロゴ無し-白紙">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516628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ロゴ有-タイトル＆コンテンツ">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183" y="1879526"/>
            <a:ext cx="11305634" cy="4449838"/>
          </a:xfrm>
        </p:spPr>
        <p:txBody>
          <a:bodyPr>
            <a:normAutofit/>
          </a:bodyPr>
          <a:lstStyle>
            <a:lvl1pPr>
              <a:defRPr sz="1200"/>
            </a:lvl1pPr>
            <a:lvl2pPr>
              <a:defRPr sz="1200"/>
            </a:lvl2pPr>
            <a:lvl3pPr>
              <a:defRPr sz="1200"/>
            </a:lvl3pPr>
            <a:lvl4pPr>
              <a:defRPr sz="1200"/>
            </a:lvl4pPr>
            <a:lvl5pPr>
              <a:defRPr sz="1200"/>
            </a:lvl5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5">
            <a:extLst>
              <a:ext uri="{FF2B5EF4-FFF2-40B4-BE49-F238E27FC236}">
                <a16:creationId xmlns:a16="http://schemas.microsoft.com/office/drawing/2014/main" id="{48E6ABEB-2A7D-D846-8DE5-D6E43210D2E6}"/>
              </a:ext>
            </a:extLst>
          </p:cNvPr>
          <p:cNvSpPr>
            <a:spLocks noGrp="1"/>
          </p:cNvSpPr>
          <p:nvPr>
            <p:ph type="sldNum" sz="quarter" idx="4"/>
          </p:nvPr>
        </p:nvSpPr>
        <p:spPr>
          <a:xfrm>
            <a:off x="10959020"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2"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3"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15"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6"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pic>
        <p:nvPicPr>
          <p:cNvPr id="2" name="図 1">
            <a:extLst>
              <a:ext uri="{FF2B5EF4-FFF2-40B4-BE49-F238E27FC236}">
                <a16:creationId xmlns:a16="http://schemas.microsoft.com/office/drawing/2014/main" id="{B0361477-E423-37B9-8E57-9E2A3182F636}"/>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25039221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ロゴ有-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dirty="0"/>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11"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5"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16"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17"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pic>
        <p:nvPicPr>
          <p:cNvPr id="2" name="図 1">
            <a:extLst>
              <a:ext uri="{FF2B5EF4-FFF2-40B4-BE49-F238E27FC236}">
                <a16:creationId xmlns:a16="http://schemas.microsoft.com/office/drawing/2014/main" id="{723742E8-7265-2649-6132-E40A95A4478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421533154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ロゴ有-白紙">
    <p:spTree>
      <p:nvGrpSpPr>
        <p:cNvPr id="1" name=""/>
        <p:cNvGrpSpPr/>
        <p:nvPr/>
      </p:nvGrpSpPr>
      <p:grpSpPr>
        <a:xfrm>
          <a:off x="0" y="0"/>
          <a:ext cx="0" cy="0"/>
          <a:chOff x="0" y="0"/>
          <a:chExt cx="0" cy="0"/>
        </a:xfrm>
      </p:grpSpPr>
      <p:sp>
        <p:nvSpPr>
          <p:cNvPr id="3"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pic>
        <p:nvPicPr>
          <p:cNvPr id="4" name="図 3">
            <a:extLst>
              <a:ext uri="{FF2B5EF4-FFF2-40B4-BE49-F238E27FC236}">
                <a16:creationId xmlns:a16="http://schemas.microsoft.com/office/drawing/2014/main" id="{907EEC1F-F72B-30A8-DE72-68AB81E2B33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41074" y="6534000"/>
            <a:ext cx="2498639" cy="207282"/>
          </a:xfrm>
          <a:prstGeom prst="rect">
            <a:avLst/>
          </a:prstGeom>
        </p:spPr>
      </p:pic>
    </p:spTree>
    <p:extLst>
      <p:ext uri="{BB962C8B-B14F-4D97-AF65-F5344CB8AC3E}">
        <p14:creationId xmlns:p14="http://schemas.microsoft.com/office/powerpoint/2010/main" val="97838021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レイアウト調整用">
    <p:spTree>
      <p:nvGrpSpPr>
        <p:cNvPr id="1" name=""/>
        <p:cNvGrpSpPr/>
        <p:nvPr/>
      </p:nvGrpSpPr>
      <p:grpSpPr>
        <a:xfrm>
          <a:off x="0" y="0"/>
          <a:ext cx="0" cy="0"/>
          <a:chOff x="0" y="0"/>
          <a:chExt cx="0" cy="0"/>
        </a:xfrm>
      </p:grpSpPr>
      <p:sp>
        <p:nvSpPr>
          <p:cNvPr id="20" name="正方形/長方形 19">
            <a:extLst>
              <a:ext uri="{FF2B5EF4-FFF2-40B4-BE49-F238E27FC236}">
                <a16:creationId xmlns:a16="http://schemas.microsoft.com/office/drawing/2014/main" id="{E42AB819-EED4-A946-82DE-13861620C8BA}"/>
              </a:ext>
            </a:extLst>
          </p:cNvPr>
          <p:cNvSpPr/>
          <p:nvPr/>
        </p:nvSpPr>
        <p:spPr>
          <a:xfrm>
            <a:off x="0" y="0"/>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1" name="正方形/長方形 20">
            <a:extLst>
              <a:ext uri="{FF2B5EF4-FFF2-40B4-BE49-F238E27FC236}">
                <a16:creationId xmlns:a16="http://schemas.microsoft.com/office/drawing/2014/main" id="{B60C0383-7E27-CC41-BDF1-C49E8091F6E1}"/>
              </a:ext>
            </a:extLst>
          </p:cNvPr>
          <p:cNvSpPr/>
          <p:nvPr/>
        </p:nvSpPr>
        <p:spPr>
          <a:xfrm>
            <a:off x="8818819"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2" name="正方形/長方形 21">
            <a:extLst>
              <a:ext uri="{FF2B5EF4-FFF2-40B4-BE49-F238E27FC236}">
                <a16:creationId xmlns:a16="http://schemas.microsoft.com/office/drawing/2014/main" id="{1B4AEF06-A638-9B41-AE70-D8C99ADA08F1}"/>
              </a:ext>
            </a:extLst>
          </p:cNvPr>
          <p:cNvSpPr/>
          <p:nvPr/>
        </p:nvSpPr>
        <p:spPr>
          <a:xfrm>
            <a:off x="5873446" y="0"/>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3" name="正方形/長方形 22">
            <a:extLst>
              <a:ext uri="{FF2B5EF4-FFF2-40B4-BE49-F238E27FC236}">
                <a16:creationId xmlns:a16="http://schemas.microsoft.com/office/drawing/2014/main" id="{E9872FEA-3D6E-E242-8DFD-C32CC74DF272}"/>
              </a:ext>
            </a:extLst>
          </p:cNvPr>
          <p:cNvSpPr/>
          <p:nvPr/>
        </p:nvSpPr>
        <p:spPr>
          <a:xfrm>
            <a:off x="11748923" y="44998"/>
            <a:ext cx="443077"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4" name="正方形/長方形 23">
            <a:extLst>
              <a:ext uri="{FF2B5EF4-FFF2-40B4-BE49-F238E27FC236}">
                <a16:creationId xmlns:a16="http://schemas.microsoft.com/office/drawing/2014/main" id="{498D6E89-891D-F245-B6F3-D7580D40D66F}"/>
              </a:ext>
            </a:extLst>
          </p:cNvPr>
          <p:cNvSpPr/>
          <p:nvPr/>
        </p:nvSpPr>
        <p:spPr>
          <a:xfrm>
            <a:off x="2928076"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5" name="正方形/長方形 24">
            <a:extLst>
              <a:ext uri="{FF2B5EF4-FFF2-40B4-BE49-F238E27FC236}">
                <a16:creationId xmlns:a16="http://schemas.microsoft.com/office/drawing/2014/main" id="{1785A7A5-3C92-6141-8CC3-A3BC67C02BA0}"/>
              </a:ext>
            </a:extLst>
          </p:cNvPr>
          <p:cNvSpPr/>
          <p:nvPr userDrawn="1"/>
        </p:nvSpPr>
        <p:spPr>
          <a:xfrm>
            <a:off x="-17297" y="1"/>
            <a:ext cx="12192000" cy="827999"/>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6" name="正方形/長方形 25">
            <a:extLst>
              <a:ext uri="{FF2B5EF4-FFF2-40B4-BE49-F238E27FC236}">
                <a16:creationId xmlns:a16="http://schemas.microsoft.com/office/drawing/2014/main" id="{D604A1B9-5E8B-8F4C-A437-13CE56CB2868}"/>
              </a:ext>
            </a:extLst>
          </p:cNvPr>
          <p:cNvSpPr/>
          <p:nvPr/>
        </p:nvSpPr>
        <p:spPr>
          <a:xfrm>
            <a:off x="-17297" y="6531709"/>
            <a:ext cx="12192213" cy="360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7" name="正方形/長方形 26">
            <a:extLst>
              <a:ext uri="{FF2B5EF4-FFF2-40B4-BE49-F238E27FC236}">
                <a16:creationId xmlns:a16="http://schemas.microsoft.com/office/drawing/2014/main" id="{83251D04-7828-CA45-A01C-E88E90EAFFCF}"/>
              </a:ext>
            </a:extLst>
          </p:cNvPr>
          <p:cNvSpPr/>
          <p:nvPr/>
        </p:nvSpPr>
        <p:spPr>
          <a:xfrm>
            <a:off x="-17297" y="1552941"/>
            <a:ext cx="12192213" cy="326585"/>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8" name="正方形/長方形 27">
            <a:extLst>
              <a:ext uri="{FF2B5EF4-FFF2-40B4-BE49-F238E27FC236}">
                <a16:creationId xmlns:a16="http://schemas.microsoft.com/office/drawing/2014/main" id="{87B071EB-FA6A-1645-AD95-27B80DF07B86}"/>
              </a:ext>
            </a:extLst>
          </p:cNvPr>
          <p:cNvSpPr/>
          <p:nvPr/>
        </p:nvSpPr>
        <p:spPr>
          <a:xfrm>
            <a:off x="3909866"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29" name="正方形/長方形 28">
            <a:extLst>
              <a:ext uri="{FF2B5EF4-FFF2-40B4-BE49-F238E27FC236}">
                <a16:creationId xmlns:a16="http://schemas.microsoft.com/office/drawing/2014/main" id="{0632FA1A-CC74-9547-B2EF-18A9F394F4CB}"/>
              </a:ext>
            </a:extLst>
          </p:cNvPr>
          <p:cNvSpPr/>
          <p:nvPr/>
        </p:nvSpPr>
        <p:spPr>
          <a:xfrm>
            <a:off x="7837030" y="0"/>
            <a:ext cx="410512" cy="6858000"/>
          </a:xfrm>
          <a:prstGeom prst="rect">
            <a:avLst/>
          </a:prstGeom>
          <a:pattFill prst="dkHorz">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919"/>
          </a:p>
        </p:txBody>
      </p:sp>
      <p:sp>
        <p:nvSpPr>
          <p:cNvPr id="17" name="Slide Number Placeholder 5">
            <a:extLst>
              <a:ext uri="{FF2B5EF4-FFF2-40B4-BE49-F238E27FC236}">
                <a16:creationId xmlns:a16="http://schemas.microsoft.com/office/drawing/2014/main" id="{7FF220FC-A34D-BF48-8CED-54629815E80F}"/>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34"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1"/>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35"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5" y="1"/>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36"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37"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35"/>
            <a:ext cx="2743200" cy="365125"/>
          </a:xfrm>
        </p:spPr>
        <p:txBody>
          <a:bodyPr/>
          <a:lstStyle/>
          <a:p>
            <a:endParaRPr lang="en-US" dirty="0"/>
          </a:p>
        </p:txBody>
      </p:sp>
      <p:sp>
        <p:nvSpPr>
          <p:cNvPr id="38"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0"/>
            <a:ext cx="12193477" cy="535880"/>
          </a:xfrm>
          <a:solidFill>
            <a:srgbClr val="EDEEF5">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200">
              <a:spcAft>
                <a:spcPts val="1000"/>
              </a:spcAft>
            </a:pPr>
            <a:r>
              <a:rPr kumimoji="1" lang="ja-JP" altLang="en-US"/>
              <a:t>マスター テキストの書式設定</a:t>
            </a:r>
          </a:p>
        </p:txBody>
      </p:sp>
    </p:spTree>
    <p:extLst>
      <p:ext uri="{BB962C8B-B14F-4D97-AF65-F5344CB8AC3E}">
        <p14:creationId xmlns:p14="http://schemas.microsoft.com/office/powerpoint/2010/main" val="217428878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表紙1">
    <p:spTree>
      <p:nvGrpSpPr>
        <p:cNvPr id="1" name=""/>
        <p:cNvGrpSpPr/>
        <p:nvPr/>
      </p:nvGrpSpPr>
      <p:grpSpPr>
        <a:xfrm>
          <a:off x="0" y="0"/>
          <a:ext cx="0" cy="0"/>
          <a:chOff x="0" y="0"/>
          <a:chExt cx="0" cy="0"/>
        </a:xfrm>
      </p:grpSpPr>
      <p:sp>
        <p:nvSpPr>
          <p:cNvPr id="6" name="テキスト プレースホルダー 6">
            <a:extLst>
              <a:ext uri="{FF2B5EF4-FFF2-40B4-BE49-F238E27FC236}">
                <a16:creationId xmlns:a16="http://schemas.microsoft.com/office/drawing/2014/main" id="{947288C7-7203-D54E-8629-CD9317DDB283}"/>
              </a:ext>
            </a:extLst>
          </p:cNvPr>
          <p:cNvSpPr txBox="1">
            <a:spLocks/>
          </p:cNvSpPr>
          <p:nvPr userDrawn="1"/>
        </p:nvSpPr>
        <p:spPr>
          <a:xfrm>
            <a:off x="0" y="3886200"/>
            <a:ext cx="12192000" cy="3000118"/>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C430249E-AE45-AB46-9462-F239EA5FB436}"/>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2129" y="0"/>
            <a:ext cx="12214129" cy="3874149"/>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bg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4878177"/>
            <a:ext cx="2743200" cy="365125"/>
          </a:xfrm>
        </p:spPr>
        <p:txBody>
          <a:bodyPr/>
          <a:lstStyle>
            <a:lvl1pPr algn="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01925"/>
            <a:ext cx="12214711" cy="412805"/>
          </a:xfrm>
        </p:spPr>
        <p:txBody>
          <a:bodyPr wrap="square" lIns="288000">
            <a:spAutoFit/>
          </a:bodyPr>
          <a:lstStyle>
            <a:lvl1pPr marL="0" indent="0">
              <a:buNone/>
              <a:defRPr lang="ja-JP" altLang="en-US" sz="1700" spc="150" smtClean="0">
                <a:solidFill>
                  <a:schemeClr val="bg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29F68669-4E43-615A-D840-D190221D97E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1261275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表紙1">
    <p:spTree>
      <p:nvGrpSpPr>
        <p:cNvPr id="1" name=""/>
        <p:cNvGrpSpPr/>
        <p:nvPr/>
      </p:nvGrpSpPr>
      <p:grpSpPr>
        <a:xfrm>
          <a:off x="0" y="0"/>
          <a:ext cx="0" cy="0"/>
          <a:chOff x="0" y="0"/>
          <a:chExt cx="0" cy="0"/>
        </a:xfrm>
      </p:grpSpPr>
      <p:sp>
        <p:nvSpPr>
          <p:cNvPr id="6" name="テキスト プレースホルダー 6">
            <a:extLst>
              <a:ext uri="{FF2B5EF4-FFF2-40B4-BE49-F238E27FC236}">
                <a16:creationId xmlns:a16="http://schemas.microsoft.com/office/drawing/2014/main" id="{947288C7-7203-D54E-8629-CD9317DDB283}"/>
              </a:ext>
            </a:extLst>
          </p:cNvPr>
          <p:cNvSpPr txBox="1">
            <a:spLocks/>
          </p:cNvSpPr>
          <p:nvPr userDrawn="1"/>
        </p:nvSpPr>
        <p:spPr>
          <a:xfrm>
            <a:off x="0" y="3886200"/>
            <a:ext cx="12192000" cy="3000118"/>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C430249E-AE45-AB46-9462-F239EA5FB436}"/>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2129" y="0"/>
            <a:ext cx="12214129" cy="3874149"/>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bg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5465958"/>
            <a:ext cx="2743200" cy="365125"/>
          </a:xfrm>
        </p:spPr>
        <p:txBody>
          <a:bodyPr/>
          <a:lstStyle>
            <a:lvl1pPr algn="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lvl1pPr>
              <a:defRPr>
                <a:solidFill>
                  <a:schemeClr val="bg1">
                    <a:alpha val="70000"/>
                  </a:schemeClr>
                </a:solidFill>
              </a:defRPr>
            </a:lvl1p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01925"/>
            <a:ext cx="12214711" cy="412805"/>
          </a:xfrm>
        </p:spPr>
        <p:txBody>
          <a:bodyPr wrap="square" lIns="288000">
            <a:spAutoFit/>
          </a:bodyPr>
          <a:lstStyle>
            <a:lvl1pPr marL="0" indent="0">
              <a:buNone/>
              <a:defRPr lang="ja-JP" altLang="en-US" sz="1700" spc="150" smtClean="0">
                <a:solidFill>
                  <a:schemeClr val="bg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941F7908-FAA4-6FA2-93AC-BB242203E9D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294106378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表紙2">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339B2403-CA88-12F9-3FDB-E3C7B42535B3}"/>
              </a:ext>
            </a:extLst>
          </p:cNvPr>
          <p:cNvSpPr/>
          <p:nvPr userDrawn="1"/>
        </p:nvSpPr>
        <p:spPr>
          <a:xfrm>
            <a:off x="-9713" y="1"/>
            <a:ext cx="12224425" cy="3866579"/>
          </a:xfrm>
          <a:prstGeom prst="rect">
            <a:avLst/>
          </a:prstGeom>
          <a:gradFill flip="none" rotWithShape="1">
            <a:gsLst>
              <a:gs pos="0">
                <a:srgbClr val="FFFFFF"/>
              </a:gs>
              <a:gs pos="99000">
                <a:srgbClr val="F7F7F7"/>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5" name="テキスト プレースホルダー 6">
            <a:extLst>
              <a:ext uri="{FF2B5EF4-FFF2-40B4-BE49-F238E27FC236}">
                <a16:creationId xmlns:a16="http://schemas.microsoft.com/office/drawing/2014/main" id="{5428706D-90AF-5B71-CAA6-4B774D4D4EEE}"/>
              </a:ext>
            </a:extLst>
          </p:cNvPr>
          <p:cNvSpPr txBox="1">
            <a:spLocks/>
          </p:cNvSpPr>
          <p:nvPr userDrawn="1"/>
        </p:nvSpPr>
        <p:spPr>
          <a:xfrm>
            <a:off x="0" y="3885657"/>
            <a:ext cx="12192000" cy="3000118"/>
          </a:xfrm>
          <a:prstGeom prst="rect">
            <a:avLst/>
          </a:prstGeom>
          <a:pattFill prst="dkUpDiag">
            <a:fgClr>
              <a:srgbClr val="F8F8F8"/>
            </a:fgClr>
            <a:bgClr>
              <a:srgbClr val="CBCBCB"/>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 name="テキスト プレースホルダー 6">
            <a:extLst>
              <a:ext uri="{FF2B5EF4-FFF2-40B4-BE49-F238E27FC236}">
                <a16:creationId xmlns:a16="http://schemas.microsoft.com/office/drawing/2014/main" id="{68D67872-8F2B-5881-89B3-3133FAE076D8}"/>
              </a:ext>
            </a:extLst>
          </p:cNvPr>
          <p:cNvSpPr txBox="1">
            <a:spLocks/>
          </p:cNvSpPr>
          <p:nvPr userDrawn="1"/>
        </p:nvSpPr>
        <p:spPr>
          <a:xfrm>
            <a:off x="5126892" y="3886200"/>
            <a:ext cx="7065108" cy="3000118"/>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3858857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3858857 w 9907200"/>
              <a:gd name="connsiteY4" fmla="*/ 5588 h 827999"/>
              <a:gd name="connsiteX0" fmla="*/ 5052983 w 9907200"/>
              <a:gd name="connsiteY0" fmla="*/ 5588 h 827999"/>
              <a:gd name="connsiteX1" fmla="*/ 9907200 w 9907200"/>
              <a:gd name="connsiteY1" fmla="*/ 0 h 827999"/>
              <a:gd name="connsiteX2" fmla="*/ 9907200 w 9907200"/>
              <a:gd name="connsiteY2" fmla="*/ 827999 h 827999"/>
              <a:gd name="connsiteX3" fmla="*/ 0 w 9907200"/>
              <a:gd name="connsiteY3" fmla="*/ 827999 h 827999"/>
              <a:gd name="connsiteX4" fmla="*/ 5052983 w 9907200"/>
              <a:gd name="connsiteY4" fmla="*/ 5588 h 827999"/>
              <a:gd name="connsiteX0" fmla="*/ 3331732 w 9907200"/>
              <a:gd name="connsiteY0" fmla="*/ 0 h 828042"/>
              <a:gd name="connsiteX1" fmla="*/ 9907200 w 9907200"/>
              <a:gd name="connsiteY1" fmla="*/ 43 h 828042"/>
              <a:gd name="connsiteX2" fmla="*/ 9907200 w 9907200"/>
              <a:gd name="connsiteY2" fmla="*/ 828042 h 828042"/>
              <a:gd name="connsiteX3" fmla="*/ 0 w 9907200"/>
              <a:gd name="connsiteY3" fmla="*/ 828042 h 828042"/>
              <a:gd name="connsiteX4" fmla="*/ 3331732 w 9907200"/>
              <a:gd name="connsiteY4" fmla="*/ 0 h 828042"/>
              <a:gd name="connsiteX0" fmla="*/ 4732750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4732750 w 11308218"/>
              <a:gd name="connsiteY4" fmla="*/ 0 h 828042"/>
              <a:gd name="connsiteX0" fmla="*/ 5153056 w 11308218"/>
              <a:gd name="connsiteY0" fmla="*/ 0 h 828042"/>
              <a:gd name="connsiteX1" fmla="*/ 11308218 w 11308218"/>
              <a:gd name="connsiteY1" fmla="*/ 43 h 828042"/>
              <a:gd name="connsiteX2" fmla="*/ 11308218 w 11308218"/>
              <a:gd name="connsiteY2" fmla="*/ 828042 h 828042"/>
              <a:gd name="connsiteX3" fmla="*/ 0 w 11308218"/>
              <a:gd name="connsiteY3" fmla="*/ 828042 h 828042"/>
              <a:gd name="connsiteX4" fmla="*/ 5153056 w 11308218"/>
              <a:gd name="connsiteY4" fmla="*/ 0 h 828042"/>
              <a:gd name="connsiteX0" fmla="*/ 5613390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613390 w 11308218"/>
              <a:gd name="connsiteY4" fmla="*/ 5588 h 827999"/>
              <a:gd name="connsiteX0" fmla="*/ 5702896 w 11308218"/>
              <a:gd name="connsiteY0" fmla="*/ 5588 h 827999"/>
              <a:gd name="connsiteX1" fmla="*/ 11308218 w 11308218"/>
              <a:gd name="connsiteY1" fmla="*/ 0 h 827999"/>
              <a:gd name="connsiteX2" fmla="*/ 11308218 w 11308218"/>
              <a:gd name="connsiteY2" fmla="*/ 827999 h 827999"/>
              <a:gd name="connsiteX3" fmla="*/ 0 w 11308218"/>
              <a:gd name="connsiteY3" fmla="*/ 827999 h 827999"/>
              <a:gd name="connsiteX4" fmla="*/ 5702896 w 11308218"/>
              <a:gd name="connsiteY4" fmla="*/ 5588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8218" h="827999">
                <a:moveTo>
                  <a:pt x="5702896" y="5588"/>
                </a:moveTo>
                <a:lnTo>
                  <a:pt x="11308218" y="0"/>
                </a:lnTo>
                <a:lnTo>
                  <a:pt x="11308218" y="827999"/>
                </a:lnTo>
                <a:lnTo>
                  <a:pt x="0" y="827999"/>
                </a:lnTo>
                <a:lnTo>
                  <a:pt x="5702896" y="5588"/>
                </a:lnTo>
                <a:close/>
              </a:path>
            </a:pathLst>
          </a:custGeom>
          <a:gradFill flip="none" rotWithShape="1">
            <a:gsLst>
              <a:gs pos="31000">
                <a:schemeClr val="bg1"/>
              </a:gs>
              <a:gs pos="56000">
                <a:schemeClr val="bg1">
                  <a:lumMod val="8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7" name="テキスト プレースホルダー 14">
            <a:extLst>
              <a:ext uri="{FF2B5EF4-FFF2-40B4-BE49-F238E27FC236}">
                <a16:creationId xmlns:a16="http://schemas.microsoft.com/office/drawing/2014/main" id="{B080B8F4-826C-144A-277D-D4F0227ECF8B}"/>
              </a:ext>
            </a:extLst>
          </p:cNvPr>
          <p:cNvSpPr>
            <a:spLocks noGrp="1"/>
          </p:cNvSpPr>
          <p:nvPr>
            <p:ph type="body" sz="quarter" idx="12"/>
          </p:nvPr>
        </p:nvSpPr>
        <p:spPr>
          <a:xfrm>
            <a:off x="6917269" y="5886478"/>
            <a:ext cx="4817076" cy="320472"/>
          </a:xfrm>
        </p:spPr>
        <p:txBody>
          <a:bodyPr wrap="square" lIns="0" tIns="0" rIns="0" bIns="0" anchor="b">
            <a:spAutoFit/>
          </a:bodyPr>
          <a:lstStyle>
            <a:lvl1pPr marL="0" indent="0">
              <a:spcAft>
                <a:spcPts val="400"/>
              </a:spcAft>
              <a:buNone/>
              <a:defRPr lang="ja-JP" altLang="en-US" sz="1700" spc="150" smtClean="0">
                <a:solidFill>
                  <a:schemeClr val="tx1"/>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00" name="Date Placeholder 1">
            <a:extLst>
              <a:ext uri="{FF2B5EF4-FFF2-40B4-BE49-F238E27FC236}">
                <a16:creationId xmlns:a16="http://schemas.microsoft.com/office/drawing/2014/main" id="{25220155-E65B-0EBD-6359-6D945EFDFF82}"/>
              </a:ext>
            </a:extLst>
          </p:cNvPr>
          <p:cNvSpPr>
            <a:spLocks noGrp="1"/>
          </p:cNvSpPr>
          <p:nvPr>
            <p:ph type="dt" sz="half" idx="10"/>
          </p:nvPr>
        </p:nvSpPr>
        <p:spPr>
          <a:xfrm>
            <a:off x="6916946" y="5502276"/>
            <a:ext cx="2743200" cy="365125"/>
          </a:xfrm>
        </p:spPr>
        <p:txBody>
          <a:bodyPr/>
          <a:lstStyle>
            <a:lvl1pPr algn="l">
              <a:defRPr>
                <a:solidFill>
                  <a:schemeClr val="tx1"/>
                </a:solidFill>
              </a:defRPr>
            </a:lvl1pPr>
          </a:lstStyle>
          <a:p>
            <a:endParaRPr lang="en-US" dirty="0"/>
          </a:p>
        </p:txBody>
      </p:sp>
      <p:sp>
        <p:nvSpPr>
          <p:cNvPr id="101" name="Footer Placeholder 2">
            <a:extLst>
              <a:ext uri="{FF2B5EF4-FFF2-40B4-BE49-F238E27FC236}">
                <a16:creationId xmlns:a16="http://schemas.microsoft.com/office/drawing/2014/main" id="{BAC699BE-8F38-DE9D-8152-2DA7C5341755}"/>
              </a:ext>
            </a:extLst>
          </p:cNvPr>
          <p:cNvSpPr>
            <a:spLocks noGrp="1"/>
          </p:cNvSpPr>
          <p:nvPr>
            <p:ph type="ftr" sz="quarter" idx="11"/>
          </p:nvPr>
        </p:nvSpPr>
        <p:spPr>
          <a:xfrm>
            <a:off x="464841" y="6469297"/>
            <a:ext cx="4625200" cy="263263"/>
          </a:xfrm>
        </p:spPr>
        <p:txBody>
          <a:bodyPr/>
          <a:lstStyle>
            <a:lvl1pPr>
              <a:defRPr>
                <a:solidFill>
                  <a:schemeClr val="tx1">
                    <a:alpha val="90000"/>
                  </a:schemeClr>
                </a:solidFill>
              </a:defRPr>
            </a:lvl1pPr>
          </a:lstStyle>
          <a:p>
            <a:endParaRPr lang="en-US" dirty="0"/>
          </a:p>
        </p:txBody>
      </p:sp>
      <p:sp>
        <p:nvSpPr>
          <p:cNvPr id="102" name="タイトル 17">
            <a:extLst>
              <a:ext uri="{FF2B5EF4-FFF2-40B4-BE49-F238E27FC236}">
                <a16:creationId xmlns:a16="http://schemas.microsoft.com/office/drawing/2014/main" id="{CB92DFCA-8814-CE54-22CD-D6DA36FAA5E7}"/>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03" name="テキスト プレースホルダー 14">
            <a:extLst>
              <a:ext uri="{FF2B5EF4-FFF2-40B4-BE49-F238E27FC236}">
                <a16:creationId xmlns:a16="http://schemas.microsoft.com/office/drawing/2014/main" id="{F29860FD-E66F-1C57-A61D-8B024E5B0838}"/>
              </a:ext>
            </a:extLst>
          </p:cNvPr>
          <p:cNvSpPr>
            <a:spLocks noGrp="1"/>
          </p:cNvSpPr>
          <p:nvPr>
            <p:ph type="body" sz="quarter" idx="13"/>
          </p:nvPr>
        </p:nvSpPr>
        <p:spPr>
          <a:xfrm>
            <a:off x="1" y="3901925"/>
            <a:ext cx="12214711" cy="412805"/>
          </a:xfrm>
        </p:spPr>
        <p:txBody>
          <a:bodyPr wrap="square" lIns="288000">
            <a:spAutoFit/>
          </a:bodyPr>
          <a:lstStyle>
            <a:lvl1pPr marL="0" indent="0">
              <a:buNone/>
              <a:defRPr lang="ja-JP" altLang="en-US" sz="1700" spc="150" smtClean="0">
                <a:solidFill>
                  <a:schemeClr val="tx1"/>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4" name="グループ化 3">
            <a:extLst>
              <a:ext uri="{FF2B5EF4-FFF2-40B4-BE49-F238E27FC236}">
                <a16:creationId xmlns:a16="http://schemas.microsoft.com/office/drawing/2014/main" id="{75DCB525-6704-CF22-CF16-1C44E88D676D}"/>
              </a:ext>
            </a:extLst>
          </p:cNvPr>
          <p:cNvGrpSpPr/>
          <p:nvPr userDrawn="1"/>
        </p:nvGrpSpPr>
        <p:grpSpPr>
          <a:xfrm>
            <a:off x="6940062" y="6379734"/>
            <a:ext cx="4740146" cy="173467"/>
            <a:chOff x="900632" y="1414463"/>
            <a:chExt cx="7938089" cy="357535"/>
          </a:xfrm>
          <a:solidFill>
            <a:schemeClr val="tx1">
              <a:alpha val="89963"/>
            </a:schemeClr>
          </a:solidFill>
        </p:grpSpPr>
        <p:sp>
          <p:nvSpPr>
            <p:cNvPr id="6" name="Freeform 5">
              <a:extLst>
                <a:ext uri="{FF2B5EF4-FFF2-40B4-BE49-F238E27FC236}">
                  <a16:creationId xmlns:a16="http://schemas.microsoft.com/office/drawing/2014/main" id="{326E66AC-C819-36C8-2E16-FA9A818BEDE1}"/>
                </a:ext>
              </a:extLst>
            </p:cNvPr>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 name="Freeform 6">
              <a:extLst>
                <a:ext uri="{FF2B5EF4-FFF2-40B4-BE49-F238E27FC236}">
                  <a16:creationId xmlns:a16="http://schemas.microsoft.com/office/drawing/2014/main" id="{40C06BC6-F23E-B349-707F-C6DA6F6075A8}"/>
                </a:ext>
              </a:extLst>
            </p:cNvPr>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 name="Freeform 7">
              <a:extLst>
                <a:ext uri="{FF2B5EF4-FFF2-40B4-BE49-F238E27FC236}">
                  <a16:creationId xmlns:a16="http://schemas.microsoft.com/office/drawing/2014/main" id="{BBDB93EC-4CC1-A7AF-EB5C-E9108E68E76E}"/>
                </a:ext>
              </a:extLst>
            </p:cNvPr>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 name="Freeform 8">
              <a:extLst>
                <a:ext uri="{FF2B5EF4-FFF2-40B4-BE49-F238E27FC236}">
                  <a16:creationId xmlns:a16="http://schemas.microsoft.com/office/drawing/2014/main" id="{C20547C5-E064-7CED-2D82-983A89958D37}"/>
                </a:ext>
              </a:extLst>
            </p:cNvPr>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 name="Freeform 9">
              <a:extLst>
                <a:ext uri="{FF2B5EF4-FFF2-40B4-BE49-F238E27FC236}">
                  <a16:creationId xmlns:a16="http://schemas.microsoft.com/office/drawing/2014/main" id="{95B9EC77-EB58-EADD-A389-ED5EB5B96241}"/>
                </a:ext>
              </a:extLst>
            </p:cNvPr>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 name="Freeform 10">
              <a:extLst>
                <a:ext uri="{FF2B5EF4-FFF2-40B4-BE49-F238E27FC236}">
                  <a16:creationId xmlns:a16="http://schemas.microsoft.com/office/drawing/2014/main" id="{21EC7A87-E6E2-2A3C-BD0D-A8CC4DF6DF59}"/>
                </a:ext>
              </a:extLst>
            </p:cNvPr>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 name="Freeform 11">
              <a:extLst>
                <a:ext uri="{FF2B5EF4-FFF2-40B4-BE49-F238E27FC236}">
                  <a16:creationId xmlns:a16="http://schemas.microsoft.com/office/drawing/2014/main" id="{4304A1C8-300E-A321-8E69-355A75F5450E}"/>
                </a:ext>
              </a:extLst>
            </p:cNvPr>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 name="Freeform 12">
              <a:extLst>
                <a:ext uri="{FF2B5EF4-FFF2-40B4-BE49-F238E27FC236}">
                  <a16:creationId xmlns:a16="http://schemas.microsoft.com/office/drawing/2014/main" id="{A3365418-5FE6-872F-0A5C-21E317C730B8}"/>
                </a:ext>
              </a:extLst>
            </p:cNvPr>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 name="Freeform 13">
              <a:extLst>
                <a:ext uri="{FF2B5EF4-FFF2-40B4-BE49-F238E27FC236}">
                  <a16:creationId xmlns:a16="http://schemas.microsoft.com/office/drawing/2014/main" id="{4BE58674-9B6A-74BF-0427-B85D9128302A}"/>
                </a:ext>
              </a:extLst>
            </p:cNvPr>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14">
              <a:extLst>
                <a:ext uri="{FF2B5EF4-FFF2-40B4-BE49-F238E27FC236}">
                  <a16:creationId xmlns:a16="http://schemas.microsoft.com/office/drawing/2014/main" id="{96041F5F-7B2D-AA30-56FA-90D3ADC65818}"/>
                </a:ext>
              </a:extLst>
            </p:cNvPr>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15">
              <a:extLst>
                <a:ext uri="{FF2B5EF4-FFF2-40B4-BE49-F238E27FC236}">
                  <a16:creationId xmlns:a16="http://schemas.microsoft.com/office/drawing/2014/main" id="{0EFF6AA0-34D4-B825-FE35-36032DA61DA6}"/>
                </a:ext>
              </a:extLst>
            </p:cNvPr>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16">
              <a:extLst>
                <a:ext uri="{FF2B5EF4-FFF2-40B4-BE49-F238E27FC236}">
                  <a16:creationId xmlns:a16="http://schemas.microsoft.com/office/drawing/2014/main" id="{E53C9118-8050-3576-7AF5-88E528D5B6EC}"/>
                </a:ext>
              </a:extLst>
            </p:cNvPr>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17">
              <a:extLst>
                <a:ext uri="{FF2B5EF4-FFF2-40B4-BE49-F238E27FC236}">
                  <a16:creationId xmlns:a16="http://schemas.microsoft.com/office/drawing/2014/main" id="{79824502-C86C-42B7-F0FD-85713F721E20}"/>
                </a:ext>
              </a:extLst>
            </p:cNvPr>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8">
              <a:extLst>
                <a:ext uri="{FF2B5EF4-FFF2-40B4-BE49-F238E27FC236}">
                  <a16:creationId xmlns:a16="http://schemas.microsoft.com/office/drawing/2014/main" id="{DE088146-9570-F3F4-B157-1754217193EA}"/>
                </a:ext>
              </a:extLst>
            </p:cNvPr>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9">
              <a:extLst>
                <a:ext uri="{FF2B5EF4-FFF2-40B4-BE49-F238E27FC236}">
                  <a16:creationId xmlns:a16="http://schemas.microsoft.com/office/drawing/2014/main" id="{BD1C882A-5CA7-69B6-9B46-877B877E661D}"/>
                </a:ext>
              </a:extLst>
            </p:cNvPr>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20">
              <a:extLst>
                <a:ext uri="{FF2B5EF4-FFF2-40B4-BE49-F238E27FC236}">
                  <a16:creationId xmlns:a16="http://schemas.microsoft.com/office/drawing/2014/main" id="{F64BEBD9-ED70-3A67-5AD2-0B3A395C3C64}"/>
                </a:ext>
              </a:extLst>
            </p:cNvPr>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21">
              <a:extLst>
                <a:ext uri="{FF2B5EF4-FFF2-40B4-BE49-F238E27FC236}">
                  <a16:creationId xmlns:a16="http://schemas.microsoft.com/office/drawing/2014/main" id="{D460DEE9-1027-A0DF-0C7E-4E19B8F58C9C}"/>
                </a:ext>
              </a:extLst>
            </p:cNvPr>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22">
              <a:extLst>
                <a:ext uri="{FF2B5EF4-FFF2-40B4-BE49-F238E27FC236}">
                  <a16:creationId xmlns:a16="http://schemas.microsoft.com/office/drawing/2014/main" id="{396716A2-387B-6F48-AA74-D0A1E1FBF59C}"/>
                </a:ext>
              </a:extLst>
            </p:cNvPr>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23">
              <a:extLst>
                <a:ext uri="{FF2B5EF4-FFF2-40B4-BE49-F238E27FC236}">
                  <a16:creationId xmlns:a16="http://schemas.microsoft.com/office/drawing/2014/main" id="{755E6F8D-D515-9625-074D-6C1ED96F57A0}"/>
                </a:ext>
              </a:extLst>
            </p:cNvPr>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24">
              <a:extLst>
                <a:ext uri="{FF2B5EF4-FFF2-40B4-BE49-F238E27FC236}">
                  <a16:creationId xmlns:a16="http://schemas.microsoft.com/office/drawing/2014/main" id="{EDA0AF67-1729-22C2-38B0-866BF0D891CD}"/>
                </a:ext>
              </a:extLst>
            </p:cNvPr>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25">
              <a:extLst>
                <a:ext uri="{FF2B5EF4-FFF2-40B4-BE49-F238E27FC236}">
                  <a16:creationId xmlns:a16="http://schemas.microsoft.com/office/drawing/2014/main" id="{26E1BF95-071A-B2D0-E378-253BC799ED9A}"/>
                </a:ext>
              </a:extLst>
            </p:cNvPr>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26">
              <a:extLst>
                <a:ext uri="{FF2B5EF4-FFF2-40B4-BE49-F238E27FC236}">
                  <a16:creationId xmlns:a16="http://schemas.microsoft.com/office/drawing/2014/main" id="{E88EF8E5-0FD3-EC75-73BF-5FB07C862931}"/>
                </a:ext>
              </a:extLst>
            </p:cNvPr>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27">
              <a:extLst>
                <a:ext uri="{FF2B5EF4-FFF2-40B4-BE49-F238E27FC236}">
                  <a16:creationId xmlns:a16="http://schemas.microsoft.com/office/drawing/2014/main" id="{C56621CD-6598-6BFE-EE87-7B195C68AA0C}"/>
                </a:ext>
              </a:extLst>
            </p:cNvPr>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8">
              <a:extLst>
                <a:ext uri="{FF2B5EF4-FFF2-40B4-BE49-F238E27FC236}">
                  <a16:creationId xmlns:a16="http://schemas.microsoft.com/office/drawing/2014/main" id="{69F6E39B-88AB-6335-E32E-F118DE208082}"/>
                </a:ext>
              </a:extLst>
            </p:cNvPr>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9">
              <a:extLst>
                <a:ext uri="{FF2B5EF4-FFF2-40B4-BE49-F238E27FC236}">
                  <a16:creationId xmlns:a16="http://schemas.microsoft.com/office/drawing/2014/main" id="{7AF6A309-234B-A971-14D6-E575CCB60F05}"/>
                </a:ext>
              </a:extLst>
            </p:cNvPr>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30">
              <a:extLst>
                <a:ext uri="{FF2B5EF4-FFF2-40B4-BE49-F238E27FC236}">
                  <a16:creationId xmlns:a16="http://schemas.microsoft.com/office/drawing/2014/main" id="{C714193A-0B40-D036-A3FC-EAE2A95CD20A}"/>
                </a:ext>
              </a:extLst>
            </p:cNvPr>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31">
              <a:extLst>
                <a:ext uri="{FF2B5EF4-FFF2-40B4-BE49-F238E27FC236}">
                  <a16:creationId xmlns:a16="http://schemas.microsoft.com/office/drawing/2014/main" id="{19F28444-8BDA-E43C-C6F0-CB2AA8AA5395}"/>
                </a:ext>
              </a:extLst>
            </p:cNvPr>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32">
              <a:extLst>
                <a:ext uri="{FF2B5EF4-FFF2-40B4-BE49-F238E27FC236}">
                  <a16:creationId xmlns:a16="http://schemas.microsoft.com/office/drawing/2014/main" id="{6CF0D6C9-E306-181C-73FF-F459216518CD}"/>
                </a:ext>
              </a:extLst>
            </p:cNvPr>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33">
              <a:extLst>
                <a:ext uri="{FF2B5EF4-FFF2-40B4-BE49-F238E27FC236}">
                  <a16:creationId xmlns:a16="http://schemas.microsoft.com/office/drawing/2014/main" id="{6AA2C5A8-B4EE-51BC-0296-D6FE44F86C74}"/>
                </a:ext>
              </a:extLst>
            </p:cNvPr>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34">
              <a:extLst>
                <a:ext uri="{FF2B5EF4-FFF2-40B4-BE49-F238E27FC236}">
                  <a16:creationId xmlns:a16="http://schemas.microsoft.com/office/drawing/2014/main" id="{C088F2F3-F1F7-2CFD-D648-C6431A5E0E68}"/>
                </a:ext>
              </a:extLst>
            </p:cNvPr>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35">
              <a:extLst>
                <a:ext uri="{FF2B5EF4-FFF2-40B4-BE49-F238E27FC236}">
                  <a16:creationId xmlns:a16="http://schemas.microsoft.com/office/drawing/2014/main" id="{2305C639-DC68-62E8-9242-F2DBDB8F1261}"/>
                </a:ext>
              </a:extLst>
            </p:cNvPr>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36">
              <a:extLst>
                <a:ext uri="{FF2B5EF4-FFF2-40B4-BE49-F238E27FC236}">
                  <a16:creationId xmlns:a16="http://schemas.microsoft.com/office/drawing/2014/main" id="{B996C252-6CCB-AD32-B26B-2D57D874D276}"/>
                </a:ext>
              </a:extLst>
            </p:cNvPr>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37">
              <a:extLst>
                <a:ext uri="{FF2B5EF4-FFF2-40B4-BE49-F238E27FC236}">
                  <a16:creationId xmlns:a16="http://schemas.microsoft.com/office/drawing/2014/main" id="{D82AA6D7-A1FF-73B6-AB93-B57A576E4A4B}"/>
                </a:ext>
              </a:extLst>
            </p:cNvPr>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8">
              <a:extLst>
                <a:ext uri="{FF2B5EF4-FFF2-40B4-BE49-F238E27FC236}">
                  <a16:creationId xmlns:a16="http://schemas.microsoft.com/office/drawing/2014/main" id="{1E8BCDA6-9661-38A9-1AC2-943F4F8DAFEA}"/>
                </a:ext>
              </a:extLst>
            </p:cNvPr>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9">
              <a:extLst>
                <a:ext uri="{FF2B5EF4-FFF2-40B4-BE49-F238E27FC236}">
                  <a16:creationId xmlns:a16="http://schemas.microsoft.com/office/drawing/2014/main" id="{6B9CF542-F696-9AA4-FAE3-A70F0DF88F48}"/>
                </a:ext>
              </a:extLst>
            </p:cNvPr>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40">
              <a:extLst>
                <a:ext uri="{FF2B5EF4-FFF2-40B4-BE49-F238E27FC236}">
                  <a16:creationId xmlns:a16="http://schemas.microsoft.com/office/drawing/2014/main" id="{FFC7A7CD-85C1-7EDE-7E66-75C1EE7A4A16}"/>
                </a:ext>
              </a:extLst>
            </p:cNvPr>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41">
              <a:extLst>
                <a:ext uri="{FF2B5EF4-FFF2-40B4-BE49-F238E27FC236}">
                  <a16:creationId xmlns:a16="http://schemas.microsoft.com/office/drawing/2014/main" id="{65507E5F-E206-340B-70EE-DAD64B4631E3}"/>
                </a:ext>
              </a:extLst>
            </p:cNvPr>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42">
              <a:extLst>
                <a:ext uri="{FF2B5EF4-FFF2-40B4-BE49-F238E27FC236}">
                  <a16:creationId xmlns:a16="http://schemas.microsoft.com/office/drawing/2014/main" id="{5BDED0DB-628E-5EFA-9F32-223C468EA71E}"/>
                </a:ext>
              </a:extLst>
            </p:cNvPr>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43">
              <a:extLst>
                <a:ext uri="{FF2B5EF4-FFF2-40B4-BE49-F238E27FC236}">
                  <a16:creationId xmlns:a16="http://schemas.microsoft.com/office/drawing/2014/main" id="{9FA11370-6C6F-A1DC-F261-A1DB7821304A}"/>
                </a:ext>
              </a:extLst>
            </p:cNvPr>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44">
              <a:extLst>
                <a:ext uri="{FF2B5EF4-FFF2-40B4-BE49-F238E27FC236}">
                  <a16:creationId xmlns:a16="http://schemas.microsoft.com/office/drawing/2014/main" id="{CCC937A7-4D7D-1071-06C4-2C3DDDAC5927}"/>
                </a:ext>
              </a:extLst>
            </p:cNvPr>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45">
              <a:extLst>
                <a:ext uri="{FF2B5EF4-FFF2-40B4-BE49-F238E27FC236}">
                  <a16:creationId xmlns:a16="http://schemas.microsoft.com/office/drawing/2014/main" id="{F92F4A88-E06D-A9A3-9AA7-508EF6F3A752}"/>
                </a:ext>
              </a:extLst>
            </p:cNvPr>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46">
              <a:extLst>
                <a:ext uri="{FF2B5EF4-FFF2-40B4-BE49-F238E27FC236}">
                  <a16:creationId xmlns:a16="http://schemas.microsoft.com/office/drawing/2014/main" id="{C17491A0-4C9F-E6AF-3C56-5F44857D758A}"/>
                </a:ext>
              </a:extLst>
            </p:cNvPr>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47">
              <a:extLst>
                <a:ext uri="{FF2B5EF4-FFF2-40B4-BE49-F238E27FC236}">
                  <a16:creationId xmlns:a16="http://schemas.microsoft.com/office/drawing/2014/main" id="{770D0D65-068E-27BF-0BE2-5F234115CD44}"/>
                </a:ext>
              </a:extLst>
            </p:cNvPr>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8">
              <a:extLst>
                <a:ext uri="{FF2B5EF4-FFF2-40B4-BE49-F238E27FC236}">
                  <a16:creationId xmlns:a16="http://schemas.microsoft.com/office/drawing/2014/main" id="{C1C05037-3DA8-C767-CC4F-D2FBD1B439C6}"/>
                </a:ext>
              </a:extLst>
            </p:cNvPr>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50">
              <a:extLst>
                <a:ext uri="{FF2B5EF4-FFF2-40B4-BE49-F238E27FC236}">
                  <a16:creationId xmlns:a16="http://schemas.microsoft.com/office/drawing/2014/main" id="{691ADADB-9472-1B3F-B29F-2337ED323915}"/>
                </a:ext>
              </a:extLst>
            </p:cNvPr>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51">
              <a:extLst>
                <a:ext uri="{FF2B5EF4-FFF2-40B4-BE49-F238E27FC236}">
                  <a16:creationId xmlns:a16="http://schemas.microsoft.com/office/drawing/2014/main" id="{1FAF27AC-2D95-2F1C-F048-2100F17452AC}"/>
                </a:ext>
              </a:extLst>
            </p:cNvPr>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52">
              <a:extLst>
                <a:ext uri="{FF2B5EF4-FFF2-40B4-BE49-F238E27FC236}">
                  <a16:creationId xmlns:a16="http://schemas.microsoft.com/office/drawing/2014/main" id="{1177C61D-8C9B-357B-9F19-2BC3A72CADFE}"/>
                </a:ext>
              </a:extLst>
            </p:cNvPr>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53">
              <a:extLst>
                <a:ext uri="{FF2B5EF4-FFF2-40B4-BE49-F238E27FC236}">
                  <a16:creationId xmlns:a16="http://schemas.microsoft.com/office/drawing/2014/main" id="{0B1D54AC-3482-48A3-00F4-53079D1A33CB}"/>
                </a:ext>
              </a:extLst>
            </p:cNvPr>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54">
              <a:extLst>
                <a:ext uri="{FF2B5EF4-FFF2-40B4-BE49-F238E27FC236}">
                  <a16:creationId xmlns:a16="http://schemas.microsoft.com/office/drawing/2014/main" id="{2E4BAC3B-1100-25CB-F126-10E7659169A9}"/>
                </a:ext>
              </a:extLst>
            </p:cNvPr>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55">
              <a:extLst>
                <a:ext uri="{FF2B5EF4-FFF2-40B4-BE49-F238E27FC236}">
                  <a16:creationId xmlns:a16="http://schemas.microsoft.com/office/drawing/2014/main" id="{8677FB91-4A75-779A-3745-8B53D843F3D4}"/>
                </a:ext>
              </a:extLst>
            </p:cNvPr>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56">
              <a:extLst>
                <a:ext uri="{FF2B5EF4-FFF2-40B4-BE49-F238E27FC236}">
                  <a16:creationId xmlns:a16="http://schemas.microsoft.com/office/drawing/2014/main" id="{7427EF6B-95AE-A057-DE53-34EF451FAA6B}"/>
                </a:ext>
              </a:extLst>
            </p:cNvPr>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57">
              <a:extLst>
                <a:ext uri="{FF2B5EF4-FFF2-40B4-BE49-F238E27FC236}">
                  <a16:creationId xmlns:a16="http://schemas.microsoft.com/office/drawing/2014/main" id="{3E82EFB7-3CC9-8573-2BAA-4C18072AA11D}"/>
                </a:ext>
              </a:extLst>
            </p:cNvPr>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58">
              <a:extLst>
                <a:ext uri="{FF2B5EF4-FFF2-40B4-BE49-F238E27FC236}">
                  <a16:creationId xmlns:a16="http://schemas.microsoft.com/office/drawing/2014/main" id="{912ACBB6-4CAA-E077-7C92-355D4F225F05}"/>
                </a:ext>
              </a:extLst>
            </p:cNvPr>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9">
              <a:extLst>
                <a:ext uri="{FF2B5EF4-FFF2-40B4-BE49-F238E27FC236}">
                  <a16:creationId xmlns:a16="http://schemas.microsoft.com/office/drawing/2014/main" id="{BFE5A20A-FDB4-F8C5-CCC2-C8501925A27D}"/>
                </a:ext>
              </a:extLst>
            </p:cNvPr>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60">
              <a:extLst>
                <a:ext uri="{FF2B5EF4-FFF2-40B4-BE49-F238E27FC236}">
                  <a16:creationId xmlns:a16="http://schemas.microsoft.com/office/drawing/2014/main" id="{45415270-64C9-A09B-29A6-4AC633EE7986}"/>
                </a:ext>
              </a:extLst>
            </p:cNvPr>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61">
              <a:extLst>
                <a:ext uri="{FF2B5EF4-FFF2-40B4-BE49-F238E27FC236}">
                  <a16:creationId xmlns:a16="http://schemas.microsoft.com/office/drawing/2014/main" id="{98A487AE-DE2B-677C-E615-A12275463CFC}"/>
                </a:ext>
              </a:extLst>
            </p:cNvPr>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62">
              <a:extLst>
                <a:ext uri="{FF2B5EF4-FFF2-40B4-BE49-F238E27FC236}">
                  <a16:creationId xmlns:a16="http://schemas.microsoft.com/office/drawing/2014/main" id="{7CF73034-9E21-1841-48C3-898EF1C0E013}"/>
                </a:ext>
              </a:extLst>
            </p:cNvPr>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63">
              <a:extLst>
                <a:ext uri="{FF2B5EF4-FFF2-40B4-BE49-F238E27FC236}">
                  <a16:creationId xmlns:a16="http://schemas.microsoft.com/office/drawing/2014/main" id="{D869F5CB-5932-F901-F2D3-BED83729E4EC}"/>
                </a:ext>
              </a:extLst>
            </p:cNvPr>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64">
              <a:extLst>
                <a:ext uri="{FF2B5EF4-FFF2-40B4-BE49-F238E27FC236}">
                  <a16:creationId xmlns:a16="http://schemas.microsoft.com/office/drawing/2014/main" id="{85F147AB-CDC4-3445-9504-6E7485B3E8CA}"/>
                </a:ext>
              </a:extLst>
            </p:cNvPr>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65">
              <a:extLst>
                <a:ext uri="{FF2B5EF4-FFF2-40B4-BE49-F238E27FC236}">
                  <a16:creationId xmlns:a16="http://schemas.microsoft.com/office/drawing/2014/main" id="{F58D563B-8034-446B-DAEF-2473840C563A}"/>
                </a:ext>
              </a:extLst>
            </p:cNvPr>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66">
              <a:extLst>
                <a:ext uri="{FF2B5EF4-FFF2-40B4-BE49-F238E27FC236}">
                  <a16:creationId xmlns:a16="http://schemas.microsoft.com/office/drawing/2014/main" id="{78C4D897-7C98-F08E-45C5-32C843A98B9E}"/>
                </a:ext>
              </a:extLst>
            </p:cNvPr>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67">
              <a:extLst>
                <a:ext uri="{FF2B5EF4-FFF2-40B4-BE49-F238E27FC236}">
                  <a16:creationId xmlns:a16="http://schemas.microsoft.com/office/drawing/2014/main" id="{564EAC05-C1D3-19F2-A17D-8940911B5C84}"/>
                </a:ext>
              </a:extLst>
            </p:cNvPr>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68">
              <a:extLst>
                <a:ext uri="{FF2B5EF4-FFF2-40B4-BE49-F238E27FC236}">
                  <a16:creationId xmlns:a16="http://schemas.microsoft.com/office/drawing/2014/main" id="{E4B2356D-EE18-4BC2-FB53-4FB7B2E7D704}"/>
                </a:ext>
              </a:extLst>
            </p:cNvPr>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9">
              <a:extLst>
                <a:ext uri="{FF2B5EF4-FFF2-40B4-BE49-F238E27FC236}">
                  <a16:creationId xmlns:a16="http://schemas.microsoft.com/office/drawing/2014/main" id="{953C2BE2-07D7-A53C-3843-EF150E5C18E6}"/>
                </a:ext>
              </a:extLst>
            </p:cNvPr>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70">
              <a:extLst>
                <a:ext uri="{FF2B5EF4-FFF2-40B4-BE49-F238E27FC236}">
                  <a16:creationId xmlns:a16="http://schemas.microsoft.com/office/drawing/2014/main" id="{ADCC8B33-E58E-F485-7831-A299B4BA4762}"/>
                </a:ext>
              </a:extLst>
            </p:cNvPr>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71">
              <a:extLst>
                <a:ext uri="{FF2B5EF4-FFF2-40B4-BE49-F238E27FC236}">
                  <a16:creationId xmlns:a16="http://schemas.microsoft.com/office/drawing/2014/main" id="{E006CBE8-FD91-F284-E08D-58E1FDF163AE}"/>
                </a:ext>
              </a:extLst>
            </p:cNvPr>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72">
              <a:extLst>
                <a:ext uri="{FF2B5EF4-FFF2-40B4-BE49-F238E27FC236}">
                  <a16:creationId xmlns:a16="http://schemas.microsoft.com/office/drawing/2014/main" id="{1BB61D7F-C516-7748-EE43-3DBCA72CA61A}"/>
                </a:ext>
              </a:extLst>
            </p:cNvPr>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73">
              <a:extLst>
                <a:ext uri="{FF2B5EF4-FFF2-40B4-BE49-F238E27FC236}">
                  <a16:creationId xmlns:a16="http://schemas.microsoft.com/office/drawing/2014/main" id="{1F39E365-F8B8-1176-9FAA-BCE65DD956E2}"/>
                </a:ext>
              </a:extLst>
            </p:cNvPr>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74">
              <a:extLst>
                <a:ext uri="{FF2B5EF4-FFF2-40B4-BE49-F238E27FC236}">
                  <a16:creationId xmlns:a16="http://schemas.microsoft.com/office/drawing/2014/main" id="{883C5420-5D5A-664F-DC4F-8AED1CADCBFE}"/>
                </a:ext>
              </a:extLst>
            </p:cNvPr>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75">
              <a:extLst>
                <a:ext uri="{FF2B5EF4-FFF2-40B4-BE49-F238E27FC236}">
                  <a16:creationId xmlns:a16="http://schemas.microsoft.com/office/drawing/2014/main" id="{DE01D303-FDC0-94B3-E377-FBD242C82862}"/>
                </a:ext>
              </a:extLst>
            </p:cNvPr>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76">
              <a:extLst>
                <a:ext uri="{FF2B5EF4-FFF2-40B4-BE49-F238E27FC236}">
                  <a16:creationId xmlns:a16="http://schemas.microsoft.com/office/drawing/2014/main" id="{46437471-0283-9C14-4D83-05232952BA00}"/>
                </a:ext>
              </a:extLst>
            </p:cNvPr>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77">
              <a:extLst>
                <a:ext uri="{FF2B5EF4-FFF2-40B4-BE49-F238E27FC236}">
                  <a16:creationId xmlns:a16="http://schemas.microsoft.com/office/drawing/2014/main" id="{34BB621A-1D96-893D-3629-6A23C7E4100C}"/>
                </a:ext>
              </a:extLst>
            </p:cNvPr>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78">
              <a:extLst>
                <a:ext uri="{FF2B5EF4-FFF2-40B4-BE49-F238E27FC236}">
                  <a16:creationId xmlns:a16="http://schemas.microsoft.com/office/drawing/2014/main" id="{CCCABCBA-104E-5F91-3AC0-42E43FDAAFFD}"/>
                </a:ext>
              </a:extLst>
            </p:cNvPr>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9">
              <a:extLst>
                <a:ext uri="{FF2B5EF4-FFF2-40B4-BE49-F238E27FC236}">
                  <a16:creationId xmlns:a16="http://schemas.microsoft.com/office/drawing/2014/main" id="{D721432D-F360-A0CB-A546-05EA322BCB49}"/>
                </a:ext>
              </a:extLst>
            </p:cNvPr>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80">
              <a:extLst>
                <a:ext uri="{FF2B5EF4-FFF2-40B4-BE49-F238E27FC236}">
                  <a16:creationId xmlns:a16="http://schemas.microsoft.com/office/drawing/2014/main" id="{345A91FC-D59D-EEB0-0E10-37A4A47B8844}"/>
                </a:ext>
              </a:extLst>
            </p:cNvPr>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81">
              <a:extLst>
                <a:ext uri="{FF2B5EF4-FFF2-40B4-BE49-F238E27FC236}">
                  <a16:creationId xmlns:a16="http://schemas.microsoft.com/office/drawing/2014/main" id="{2DEBD0F7-71F2-FC1B-8038-0790A6C7E1C0}"/>
                </a:ext>
              </a:extLst>
            </p:cNvPr>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82">
              <a:extLst>
                <a:ext uri="{FF2B5EF4-FFF2-40B4-BE49-F238E27FC236}">
                  <a16:creationId xmlns:a16="http://schemas.microsoft.com/office/drawing/2014/main" id="{1335A0CF-26F8-BF99-C174-07AD7590B671}"/>
                </a:ext>
              </a:extLst>
            </p:cNvPr>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83">
              <a:extLst>
                <a:ext uri="{FF2B5EF4-FFF2-40B4-BE49-F238E27FC236}">
                  <a16:creationId xmlns:a16="http://schemas.microsoft.com/office/drawing/2014/main" id="{F025D8B0-01B8-E9C3-CB98-8DD55182FEAE}"/>
                </a:ext>
              </a:extLst>
            </p:cNvPr>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84">
              <a:extLst>
                <a:ext uri="{FF2B5EF4-FFF2-40B4-BE49-F238E27FC236}">
                  <a16:creationId xmlns:a16="http://schemas.microsoft.com/office/drawing/2014/main" id="{3F70FC20-ED08-AC70-DFEA-66AB8F524335}"/>
                </a:ext>
              </a:extLst>
            </p:cNvPr>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3" name="図 2">
            <a:extLst>
              <a:ext uri="{FF2B5EF4-FFF2-40B4-BE49-F238E27FC236}">
                <a16:creationId xmlns:a16="http://schemas.microsoft.com/office/drawing/2014/main" id="{24DF5A6C-3FD2-BD3B-7F90-8915CCDF6A0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295489030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表紙3">
    <p:spTree>
      <p:nvGrpSpPr>
        <p:cNvPr id="1" name=""/>
        <p:cNvGrpSpPr/>
        <p:nvPr/>
      </p:nvGrpSpPr>
      <p:grpSpPr>
        <a:xfrm>
          <a:off x="0" y="0"/>
          <a:ext cx="0" cy="0"/>
          <a:chOff x="0" y="0"/>
          <a:chExt cx="0" cy="0"/>
        </a:xfrm>
      </p:grpSpPr>
      <p:sp>
        <p:nvSpPr>
          <p:cNvPr id="5" name="テキスト プレースホルダー 6">
            <a:extLst>
              <a:ext uri="{FF2B5EF4-FFF2-40B4-BE49-F238E27FC236}">
                <a16:creationId xmlns:a16="http://schemas.microsoft.com/office/drawing/2014/main" id="{3B36474D-21DE-E4C0-CF5A-FA30FAD64C6E}"/>
              </a:ext>
            </a:extLst>
          </p:cNvPr>
          <p:cNvSpPr txBox="1">
            <a:spLocks/>
          </p:cNvSpPr>
          <p:nvPr userDrawn="1"/>
        </p:nvSpPr>
        <p:spPr>
          <a:xfrm>
            <a:off x="0" y="6030002"/>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 name="テキスト プレースホルダー 6">
            <a:extLst>
              <a:ext uri="{FF2B5EF4-FFF2-40B4-BE49-F238E27FC236}">
                <a16:creationId xmlns:a16="http://schemas.microsoft.com/office/drawing/2014/main" id="{7176AC25-B952-8A18-453D-BA4D2AA4E3B4}"/>
              </a:ext>
            </a:extLst>
          </p:cNvPr>
          <p:cNvSpPr txBox="1">
            <a:spLocks/>
          </p:cNvSpPr>
          <p:nvPr userDrawn="1"/>
        </p:nvSpPr>
        <p:spPr>
          <a:xfrm>
            <a:off x="7408985" y="6030002"/>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0" y="1"/>
            <a:ext cx="12214129" cy="6027996"/>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6917269" y="5257800"/>
            <a:ext cx="4817076" cy="320472"/>
          </a:xfrm>
        </p:spPr>
        <p:txBody>
          <a:bodyPr wrap="square" lIns="0" tIns="0" rIns="0" bIns="0" anchor="b">
            <a:spAutoFit/>
          </a:bodyPr>
          <a:lstStyle>
            <a:lvl1pPr marL="0" indent="0">
              <a:spcAft>
                <a:spcPts val="400"/>
              </a:spcAft>
              <a:buNone/>
              <a:defRPr lang="ja-JP" altLang="en-US" sz="1700" spc="150" smtClean="0">
                <a:solidFill>
                  <a:schemeClr val="tx1">
                    <a:lumMod val="75000"/>
                    <a:lumOff val="25000"/>
                  </a:schemeClr>
                </a:solidFill>
              </a:defRPr>
            </a:lvl1pPr>
            <a:lvl2pPr marL="228600" indent="0">
              <a:spcAft>
                <a:spcPts val="400"/>
              </a:spcAft>
              <a:buNone/>
              <a:defRPr lang="ja-JP" altLang="en-US" sz="1800" smtClean="0">
                <a:latin typeface="+mn-lt"/>
                <a:ea typeface="+mn-ea"/>
              </a:defRPr>
            </a:lvl2pPr>
            <a:lvl3pPr marL="685800" indent="0">
              <a:spcAft>
                <a:spcPts val="400"/>
              </a:spcAft>
              <a:buNone/>
              <a:defRPr lang="ja-JP" altLang="en-US" sz="1800" smtClean="0">
                <a:latin typeface="+mn-lt"/>
                <a:ea typeface="+mn-ea"/>
              </a:defRPr>
            </a:lvl3pPr>
            <a:lvl4pPr marL="1143000" indent="0">
              <a:spcAft>
                <a:spcPts val="400"/>
              </a:spcAft>
              <a:buNone/>
              <a:defRPr lang="ja-JP" altLang="en-US" sz="1800" smtClean="0">
                <a:latin typeface="+mn-lt"/>
                <a:ea typeface="+mn-ea"/>
              </a:defRPr>
            </a:lvl4pPr>
            <a:lvl5pPr marL="1600200" indent="0">
              <a:spcAft>
                <a:spcPts val="400"/>
              </a:spcAft>
              <a:buNone/>
              <a:defRPr lang="ja-JP" altLang="en-US" sz="1800">
                <a:latin typeface="+mn-lt"/>
                <a:ea typeface="+mn-ea"/>
              </a:defRPr>
            </a:lvl5pPr>
          </a:lstStyle>
          <a:p>
            <a:pPr marL="0" lvl="0" defTabSz="457200"/>
            <a:r>
              <a:rPr kumimoji="1" lang="ja-JP" altLang="en-US"/>
              <a:t>マスター テキストの書式設定</a:t>
            </a:r>
          </a:p>
        </p:txBody>
      </p:sp>
      <p:sp>
        <p:nvSpPr>
          <p:cNvPr id="13" name="Date Placeholder 1">
            <a:extLst>
              <a:ext uri="{FF2B5EF4-FFF2-40B4-BE49-F238E27FC236}">
                <a16:creationId xmlns:a16="http://schemas.microsoft.com/office/drawing/2014/main" id="{B4AD2287-6E3C-6647-80BD-596F7E84AFCC}"/>
              </a:ext>
            </a:extLst>
          </p:cNvPr>
          <p:cNvSpPr>
            <a:spLocks noGrp="1"/>
          </p:cNvSpPr>
          <p:nvPr>
            <p:ph type="dt" sz="half" idx="10"/>
          </p:nvPr>
        </p:nvSpPr>
        <p:spPr>
          <a:xfrm>
            <a:off x="6916946" y="4878177"/>
            <a:ext cx="2743200" cy="365125"/>
          </a:xfrm>
        </p:spPr>
        <p:txBody>
          <a:bodyPr/>
          <a:lstStyle>
            <a:lvl1pPr algn="l">
              <a:defRPr>
                <a:solidFill>
                  <a:schemeClr val="tx1">
                    <a:lumMod val="75000"/>
                    <a:lumOff val="25000"/>
                  </a:schemeClr>
                </a:solidFill>
              </a:defRPr>
            </a:lvl1pPr>
          </a:lstStyle>
          <a:p>
            <a:endParaRPr lang="en-US" dirty="0"/>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464841" y="6469297"/>
            <a:ext cx="4625200" cy="263263"/>
          </a:xfrm>
        </p:spPr>
        <p:txBody>
          <a:bodyPr/>
          <a:lstStyle>
            <a:lvl1pPr>
              <a:defRPr>
                <a:solidFill>
                  <a:schemeClr val="bg1">
                    <a:alpha val="70000"/>
                  </a:schemeClr>
                </a:solidFill>
              </a:defRPr>
            </a:lvl1p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0" y="1981201"/>
            <a:ext cx="12180935" cy="1904457"/>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sp>
        <p:nvSpPr>
          <p:cNvPr id="16" name="テキスト プレースホルダー 14">
            <a:extLst>
              <a:ext uri="{FF2B5EF4-FFF2-40B4-BE49-F238E27FC236}">
                <a16:creationId xmlns:a16="http://schemas.microsoft.com/office/drawing/2014/main" id="{D77FD104-BAAE-1E43-B733-8EE9CC9EC49D}"/>
              </a:ext>
            </a:extLst>
          </p:cNvPr>
          <p:cNvSpPr>
            <a:spLocks noGrp="1"/>
          </p:cNvSpPr>
          <p:nvPr>
            <p:ph type="body" sz="quarter" idx="13"/>
          </p:nvPr>
        </p:nvSpPr>
        <p:spPr>
          <a:xfrm>
            <a:off x="-11356" y="3930596"/>
            <a:ext cx="12214711" cy="412805"/>
          </a:xfrm>
        </p:spPr>
        <p:txBody>
          <a:bodyPr wrap="square" lIns="288000">
            <a:spAutoFit/>
          </a:bodyPr>
          <a:lstStyle>
            <a:lvl1pPr marL="0" indent="0">
              <a:buNone/>
              <a:defRPr lang="ja-JP" altLang="en-US" sz="1700" spc="150" smtClean="0">
                <a:solidFill>
                  <a:schemeClr val="tx1">
                    <a:lumMod val="75000"/>
                    <a:lumOff val="25000"/>
                  </a:schemeClr>
                </a:solidFill>
              </a:defRPr>
            </a:lvl1pPr>
            <a:lvl2pPr marL="228600" indent="0">
              <a:buNone/>
              <a:defRPr lang="ja-JP" altLang="en-US" sz="1700" smtClean="0">
                <a:solidFill>
                  <a:schemeClr val="bg1"/>
                </a:solidFill>
                <a:latin typeface="+mn-lt"/>
                <a:ea typeface="+mn-ea"/>
              </a:defRPr>
            </a:lvl2pPr>
            <a:lvl3pPr marL="685800" indent="0">
              <a:buNone/>
              <a:defRPr lang="ja-JP" altLang="en-US" sz="1700" smtClean="0">
                <a:solidFill>
                  <a:schemeClr val="bg1"/>
                </a:solidFill>
                <a:latin typeface="+mn-lt"/>
                <a:ea typeface="+mn-ea"/>
              </a:defRPr>
            </a:lvl3pPr>
            <a:lvl4pPr marL="1143000" indent="0">
              <a:buNone/>
              <a:defRPr lang="ja-JP" altLang="en-US" sz="1700" smtClean="0">
                <a:solidFill>
                  <a:schemeClr val="bg1"/>
                </a:solidFill>
                <a:latin typeface="+mn-lt"/>
                <a:ea typeface="+mn-ea"/>
              </a:defRPr>
            </a:lvl4pPr>
            <a:lvl5pPr marL="1600200" indent="0">
              <a:buNone/>
              <a:defRPr lang="ja-JP" altLang="en-US" sz="1700">
                <a:solidFill>
                  <a:schemeClr val="bg1"/>
                </a:solidFill>
                <a:latin typeface="+mn-lt"/>
                <a:ea typeface="+mn-ea"/>
              </a:defRPr>
            </a:lvl5pPr>
          </a:lstStyle>
          <a:p>
            <a:pPr marL="0" lvl="0" defTabSz="457200"/>
            <a:r>
              <a:rPr kumimoji="1" lang="ja-JP" altLang="en-US"/>
              <a:t>マスター テキストの書式設定</a:t>
            </a:r>
          </a:p>
        </p:txBody>
      </p:sp>
      <p:grpSp>
        <p:nvGrpSpPr>
          <p:cNvPr id="99" name="グループ化 98"/>
          <p:cNvGrpSpPr/>
          <p:nvPr userDrawn="1"/>
        </p:nvGrpSpPr>
        <p:grpSpPr>
          <a:xfrm>
            <a:off x="6940062" y="6379734"/>
            <a:ext cx="4740146" cy="173467"/>
            <a:chOff x="900632" y="1414463"/>
            <a:chExt cx="7938089" cy="357535"/>
          </a:xfrm>
          <a:solidFill>
            <a:schemeClr val="bg1">
              <a:alpha val="17000"/>
            </a:schemeClr>
          </a:solidFill>
        </p:grpSpPr>
        <p:sp>
          <p:nvSpPr>
            <p:cNvPr id="19"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0F45BE73-51F4-44FB-7195-95DD6B912D6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741136" y="326774"/>
            <a:ext cx="4944753" cy="585267"/>
          </a:xfrm>
          <a:prstGeom prst="rect">
            <a:avLst/>
          </a:prstGeom>
        </p:spPr>
      </p:pic>
    </p:spTree>
    <p:extLst>
      <p:ext uri="{BB962C8B-B14F-4D97-AF65-F5344CB8AC3E}">
        <p14:creationId xmlns:p14="http://schemas.microsoft.com/office/powerpoint/2010/main" val="409518781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表紙2">
    <p:spTree>
      <p:nvGrpSpPr>
        <p:cNvPr id="1" name=""/>
        <p:cNvGrpSpPr/>
        <p:nvPr/>
      </p:nvGrpSpPr>
      <p:grpSpPr>
        <a:xfrm>
          <a:off x="0" y="0"/>
          <a:ext cx="0" cy="0"/>
          <a:chOff x="0" y="0"/>
          <a:chExt cx="0" cy="0"/>
        </a:xfrm>
      </p:grpSpPr>
      <p:sp>
        <p:nvSpPr>
          <p:cNvPr id="170"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71"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0">
                <a:schemeClr val="bg2"/>
              </a:gs>
              <a:gs pos="62000">
                <a:schemeClr val="tx2">
                  <a:alpha val="31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9" name="正方形/長方形 8">
            <a:extLst>
              <a:ext uri="{FF2B5EF4-FFF2-40B4-BE49-F238E27FC236}">
                <a16:creationId xmlns:a16="http://schemas.microsoft.com/office/drawing/2014/main" id="{2BE08920-B0C0-9B48-A34C-F8D99A48DBF8}"/>
              </a:ext>
            </a:extLst>
          </p:cNvPr>
          <p:cNvSpPr/>
          <p:nvPr userDrawn="1"/>
        </p:nvSpPr>
        <p:spPr>
          <a:xfrm>
            <a:off x="2918678" y="3028"/>
            <a:ext cx="9284677" cy="6854973"/>
          </a:xfrm>
          <a:prstGeom prst="rect">
            <a:avLst/>
          </a:prstGeom>
          <a:gradFill flip="none" rotWithShape="1">
            <a:gsLst>
              <a:gs pos="50000">
                <a:srgbClr val="FFFFFF">
                  <a:alpha val="31000"/>
                </a:srgbClr>
              </a:gs>
              <a:gs pos="82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288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8" name="テキスト プレースホルダー 14">
            <a:extLst>
              <a:ext uri="{FF2B5EF4-FFF2-40B4-BE49-F238E27FC236}">
                <a16:creationId xmlns:a16="http://schemas.microsoft.com/office/drawing/2014/main" id="{61738D56-6561-1C48-AB89-C7F65FB15878}"/>
              </a:ext>
            </a:extLst>
          </p:cNvPr>
          <p:cNvSpPr>
            <a:spLocks noGrp="1"/>
          </p:cNvSpPr>
          <p:nvPr>
            <p:ph type="body" sz="quarter" idx="12"/>
          </p:nvPr>
        </p:nvSpPr>
        <p:spPr>
          <a:xfrm>
            <a:off x="2907323" y="4042659"/>
            <a:ext cx="9273612" cy="393954"/>
          </a:xfrm>
        </p:spPr>
        <p:txBody>
          <a:bodyPr wrap="square" lIns="288000">
            <a:spAutoFit/>
          </a:bodyPr>
          <a:lstStyle>
            <a:lvl1pPr marL="0" indent="0">
              <a:spcAft>
                <a:spcPts val="400"/>
              </a:spcAft>
              <a:buNone/>
              <a:defRPr lang="ja-JP" altLang="en-US" sz="1600" spc="150" smtClean="0">
                <a:solidFill>
                  <a:schemeClr val="tx1"/>
                </a:solidFill>
              </a:defRPr>
            </a:lvl1pPr>
            <a:lvl2pPr marL="228600" indent="0">
              <a:spcAft>
                <a:spcPts val="400"/>
              </a:spcAft>
              <a:buNone/>
              <a:defRPr lang="ja-JP" altLang="en-US" sz="1600" smtClean="0">
                <a:solidFill>
                  <a:schemeClr val="tx1"/>
                </a:solidFill>
                <a:latin typeface="+mn-lt"/>
                <a:ea typeface="+mn-ea"/>
              </a:defRPr>
            </a:lvl2pPr>
            <a:lvl3pPr marL="685800" indent="0">
              <a:spcAft>
                <a:spcPts val="400"/>
              </a:spcAft>
              <a:buNone/>
              <a:defRPr lang="ja-JP" altLang="en-US" sz="1600" smtClean="0">
                <a:solidFill>
                  <a:schemeClr val="tx1"/>
                </a:solidFill>
                <a:latin typeface="+mn-lt"/>
                <a:ea typeface="+mn-ea"/>
              </a:defRPr>
            </a:lvl3pPr>
            <a:lvl4pPr marL="1143000" indent="0">
              <a:spcAft>
                <a:spcPts val="400"/>
              </a:spcAft>
              <a:buNone/>
              <a:defRPr lang="ja-JP" altLang="en-US" sz="1600" smtClean="0">
                <a:solidFill>
                  <a:schemeClr val="tx1"/>
                </a:solidFill>
                <a:latin typeface="+mn-lt"/>
                <a:ea typeface="+mn-ea"/>
              </a:defRPr>
            </a:lvl4pPr>
            <a:lvl5pPr marL="1600200" indent="0">
              <a:spcAft>
                <a:spcPts val="400"/>
              </a:spcAft>
              <a:buNone/>
              <a:defRPr lang="ja-JP" altLang="en-US" sz="1600">
                <a:solidFill>
                  <a:schemeClr val="tx1"/>
                </a:solidFill>
                <a:latin typeface="+mn-lt"/>
                <a:ea typeface="+mn-ea"/>
              </a:defRPr>
            </a:lvl5pPr>
          </a:lstStyle>
          <a:p>
            <a:pPr marL="0" lvl="0" defTabSz="457200"/>
            <a:r>
              <a:rPr kumimoji="1" lang="ja-JP" altLang="en-US"/>
              <a:t>マスター テキストの書式設定</a:t>
            </a:r>
          </a:p>
        </p:txBody>
      </p:sp>
      <p:sp>
        <p:nvSpPr>
          <p:cNvPr id="14" name="Footer Placeholder 2">
            <a:extLst>
              <a:ext uri="{FF2B5EF4-FFF2-40B4-BE49-F238E27FC236}">
                <a16:creationId xmlns:a16="http://schemas.microsoft.com/office/drawing/2014/main" id="{00B915E3-9721-E14D-9069-1E3398AC9B47}"/>
              </a:ext>
            </a:extLst>
          </p:cNvPr>
          <p:cNvSpPr>
            <a:spLocks noGrp="1"/>
          </p:cNvSpPr>
          <p:nvPr>
            <p:ph type="ftr" sz="quarter" idx="11"/>
          </p:nvPr>
        </p:nvSpPr>
        <p:spPr>
          <a:xfrm>
            <a:off x="5477798" y="6379366"/>
            <a:ext cx="4625200" cy="263263"/>
          </a:xfrm>
        </p:spPr>
        <p:txBody>
          <a:bodyPr/>
          <a:lstStyle/>
          <a:p>
            <a:endParaRPr lang="en-US" dirty="0"/>
          </a:p>
        </p:txBody>
      </p:sp>
      <p:sp>
        <p:nvSpPr>
          <p:cNvPr id="15" name="タイトル 17">
            <a:extLst>
              <a:ext uri="{FF2B5EF4-FFF2-40B4-BE49-F238E27FC236}">
                <a16:creationId xmlns:a16="http://schemas.microsoft.com/office/drawing/2014/main" id="{74E58C1A-9531-3C45-9E29-C7A0D7F2876F}"/>
              </a:ext>
            </a:extLst>
          </p:cNvPr>
          <p:cNvSpPr>
            <a:spLocks noGrp="1"/>
          </p:cNvSpPr>
          <p:nvPr>
            <p:ph type="title"/>
          </p:nvPr>
        </p:nvSpPr>
        <p:spPr>
          <a:xfrm>
            <a:off x="2907323" y="1447801"/>
            <a:ext cx="9273612" cy="2304191"/>
          </a:xfrm>
        </p:spPr>
        <p:txBody>
          <a:bodyPr lIns="288000" tIns="180000" rIns="360000" bIns="72000" anchor="b"/>
          <a:lstStyle>
            <a:lvl1pPr>
              <a:defRPr sz="2400">
                <a:solidFill>
                  <a:schemeClr val="tx1"/>
                </a:solidFill>
              </a:defRPr>
            </a:lvl1pPr>
          </a:lstStyle>
          <a:p>
            <a:r>
              <a:rPr kumimoji="1" lang="ja-JP" altLang="en-US"/>
              <a:t>マスター タイトルの書式設定</a:t>
            </a:r>
          </a:p>
        </p:txBody>
      </p:sp>
      <p:grpSp>
        <p:nvGrpSpPr>
          <p:cNvPr id="89" name="グループ化 88"/>
          <p:cNvGrpSpPr/>
          <p:nvPr userDrawn="1"/>
        </p:nvGrpSpPr>
        <p:grpSpPr>
          <a:xfrm rot="16200000">
            <a:off x="-1050200" y="1560154"/>
            <a:ext cx="2819400" cy="156292"/>
            <a:chOff x="900632" y="1414463"/>
            <a:chExt cx="7938089" cy="357535"/>
          </a:xfrm>
          <a:solidFill>
            <a:schemeClr val="bg1">
              <a:alpha val="17000"/>
            </a:schemeClr>
          </a:solidFill>
        </p:grpSpPr>
        <p:sp>
          <p:nvSpPr>
            <p:cNvPr id="90"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7"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8"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9"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0"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1"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2"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3"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4"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5"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6"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7"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8"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09"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0"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1"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2"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3"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4"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5"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6"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7"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8"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19"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0"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1"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2"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3"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4"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5"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6"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7"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8"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29"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0"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1"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2"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3"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4"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5"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6"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7"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8"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39"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0"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1"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2"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3"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4"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5"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6"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7"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8"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49"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0"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1"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2"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3"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4"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3" name="図 2">
            <a:extLst>
              <a:ext uri="{FF2B5EF4-FFF2-40B4-BE49-F238E27FC236}">
                <a16:creationId xmlns:a16="http://schemas.microsoft.com/office/drawing/2014/main" id="{01EDC1D0-13CA-76B8-F3F4-0C5B478FE8A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891"/>
            <a:ext cx="1448160" cy="1005927"/>
          </a:xfrm>
          <a:prstGeom prst="rect">
            <a:avLst/>
          </a:prstGeom>
        </p:spPr>
      </p:pic>
      <p:pic>
        <p:nvPicPr>
          <p:cNvPr id="2" name="図 1">
            <a:extLst>
              <a:ext uri="{FF2B5EF4-FFF2-40B4-BE49-F238E27FC236}">
                <a16:creationId xmlns:a16="http://schemas.microsoft.com/office/drawing/2014/main" id="{4313B4EC-35CF-4AD3-BA53-329A071F9BD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033846" y="6469297"/>
            <a:ext cx="4689637" cy="176799"/>
          </a:xfrm>
          <a:prstGeom prst="rect">
            <a:avLst/>
          </a:prstGeom>
        </p:spPr>
      </p:pic>
    </p:spTree>
    <p:extLst>
      <p:ext uri="{BB962C8B-B14F-4D97-AF65-F5344CB8AC3E}">
        <p14:creationId xmlns:p14="http://schemas.microsoft.com/office/powerpoint/2010/main" val="21763454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中扉・目次1">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4" name="テキスト プレースホルダー 13">
            <a:extLst>
              <a:ext uri="{FF2B5EF4-FFF2-40B4-BE49-F238E27FC236}">
                <a16:creationId xmlns:a16="http://schemas.microsoft.com/office/drawing/2014/main" id="{A93A36DD-2A38-364A-8A47-8780ED7B4FED}"/>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grpSp>
        <p:nvGrpSpPr>
          <p:cNvPr id="153" name="グループ化 152"/>
          <p:cNvGrpSpPr/>
          <p:nvPr userDrawn="1"/>
        </p:nvGrpSpPr>
        <p:grpSpPr>
          <a:xfrm rot="16200000">
            <a:off x="-1050200" y="1560154"/>
            <a:ext cx="2819400" cy="156292"/>
            <a:chOff x="900632" y="1414463"/>
            <a:chExt cx="7938089" cy="357535"/>
          </a:xfrm>
          <a:solidFill>
            <a:schemeClr val="bg1">
              <a:alpha val="17000"/>
            </a:schemeClr>
          </a:solidFill>
        </p:grpSpPr>
        <p:sp>
          <p:nvSpPr>
            <p:cNvPr id="154"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0"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1"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2"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3"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4"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5"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6"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7"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8"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9"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0"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1"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2"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3"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4"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5"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6"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7"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8"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9"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0"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1"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2"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3"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4"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5"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6"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7"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8"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9"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0"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1"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2"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3"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4"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5"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6"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7"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8"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9"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0"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1"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2"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3"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4"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5"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6"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7"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8"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9"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0"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1"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2"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3"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4"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5"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6"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7"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8"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9"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0"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1"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2"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3"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89"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0">
                <a:schemeClr val="bg2"/>
              </a:gs>
              <a:gs pos="62000">
                <a:schemeClr val="tx2">
                  <a:alpha val="31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pic>
        <p:nvPicPr>
          <p:cNvPr id="2" name="図 1">
            <a:extLst>
              <a:ext uri="{FF2B5EF4-FFF2-40B4-BE49-F238E27FC236}">
                <a16:creationId xmlns:a16="http://schemas.microsoft.com/office/drawing/2014/main" id="{B790923A-5818-43CE-3DFD-53400C8981A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34492876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中扉・目次2">
    <p:spTree>
      <p:nvGrpSpPr>
        <p:cNvPr id="1" name=""/>
        <p:cNvGrpSpPr/>
        <p:nvPr/>
      </p:nvGrpSpPr>
      <p:grpSpPr>
        <a:xfrm>
          <a:off x="0" y="0"/>
          <a:ext cx="0" cy="0"/>
          <a:chOff x="0" y="0"/>
          <a:chExt cx="0" cy="0"/>
        </a:xfrm>
      </p:grpSpPr>
      <p:sp>
        <p:nvSpPr>
          <p:cNvPr id="101"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chemeClr val="accent2"/>
            </a:fgClr>
            <a:bgClr>
              <a:srgbClr val="DF637E"/>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2"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1000">
                <a:schemeClr val="accent4"/>
              </a:gs>
              <a:gs pos="62000">
                <a:schemeClr val="accent2">
                  <a:alpha val="2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grpSp>
        <p:nvGrpSpPr>
          <p:cNvPr id="16" name="グループ化 15"/>
          <p:cNvGrpSpPr/>
          <p:nvPr userDrawn="1"/>
        </p:nvGrpSpPr>
        <p:grpSpPr>
          <a:xfrm rot="16200000">
            <a:off x="-1050200" y="1560154"/>
            <a:ext cx="2819400" cy="156292"/>
            <a:chOff x="900632" y="1414463"/>
            <a:chExt cx="7938089" cy="357535"/>
          </a:xfrm>
          <a:solidFill>
            <a:schemeClr val="bg1">
              <a:alpha val="17000"/>
            </a:schemeClr>
          </a:solidFill>
        </p:grpSpPr>
        <p:sp>
          <p:nvSpPr>
            <p:cNvPr id="17"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97" name="テキスト プレースホルダー 13">
            <a:extLst>
              <a:ext uri="{FF2B5EF4-FFF2-40B4-BE49-F238E27FC236}">
                <a16:creationId xmlns:a16="http://schemas.microsoft.com/office/drawing/2014/main" id="{A93A36DD-2A38-364A-8A47-8780ED7B4FED}"/>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pic>
        <p:nvPicPr>
          <p:cNvPr id="2" name="図 1">
            <a:extLst>
              <a:ext uri="{FF2B5EF4-FFF2-40B4-BE49-F238E27FC236}">
                <a16:creationId xmlns:a16="http://schemas.microsoft.com/office/drawing/2014/main" id="{9D59DCF0-81C5-63EA-D5DE-B197A38C705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26990213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中扉・目次3">
    <p:spTree>
      <p:nvGrpSpPr>
        <p:cNvPr id="1" name=""/>
        <p:cNvGrpSpPr/>
        <p:nvPr/>
      </p:nvGrpSpPr>
      <p:grpSpPr>
        <a:xfrm>
          <a:off x="0" y="0"/>
          <a:ext cx="0" cy="0"/>
          <a:chOff x="0" y="0"/>
          <a:chExt cx="0" cy="0"/>
        </a:xfrm>
      </p:grpSpPr>
      <p:sp>
        <p:nvSpPr>
          <p:cNvPr id="100"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3028"/>
            <a:ext cx="2907323" cy="6854973"/>
          </a:xfrm>
          <a:prstGeom prst="rect">
            <a:avLst/>
          </a:prstGeom>
          <a:pattFill prst="dkUpDiag">
            <a:fgClr>
              <a:schemeClr val="accent3"/>
            </a:fgClr>
            <a:bgClr>
              <a:srgbClr val="7EC4C1"/>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101"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6000">
                <a:schemeClr val="accent5"/>
              </a:gs>
              <a:gs pos="67000">
                <a:schemeClr val="accent3">
                  <a:alpha val="2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rgbClr val="FFFFFF">
                  <a:alpha val="31000"/>
                </a:srgbClr>
              </a:gs>
              <a:gs pos="99000">
                <a:srgbClr val="EDEEF5"/>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12" name="テキスト プレースホルダー 13">
            <a:extLst>
              <a:ext uri="{FF2B5EF4-FFF2-40B4-BE49-F238E27FC236}">
                <a16:creationId xmlns:a16="http://schemas.microsoft.com/office/drawing/2014/main" id="{013672E4-8361-284E-8D6A-CC652AA0D4A3}"/>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grpSp>
        <p:nvGrpSpPr>
          <p:cNvPr id="16" name="グループ化 15"/>
          <p:cNvGrpSpPr/>
          <p:nvPr userDrawn="1"/>
        </p:nvGrpSpPr>
        <p:grpSpPr>
          <a:xfrm rot="16200000">
            <a:off x="-1050200" y="1560154"/>
            <a:ext cx="2819400" cy="156292"/>
            <a:chOff x="900632" y="1414463"/>
            <a:chExt cx="7938089" cy="357535"/>
          </a:xfrm>
          <a:solidFill>
            <a:schemeClr val="bg1">
              <a:alpha val="17000"/>
            </a:schemeClr>
          </a:solidFill>
        </p:grpSpPr>
        <p:sp>
          <p:nvSpPr>
            <p:cNvPr id="17"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4"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5"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6"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7"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8"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9"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0"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1"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2"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3"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4"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5"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6"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7"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8"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39"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0"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1"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2"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3"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4"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5"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6"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7"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8"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49"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0"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1"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2"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3"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4"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5"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6"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7"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8"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59"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0"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1"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2"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3"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4"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5"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6"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7"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8"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69"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0"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1"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2"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3"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4"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5"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6"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7"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8"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79"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0"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1"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2"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3"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4"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5"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6"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7"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8"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89"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0"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1"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2"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3"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4"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5"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96"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pic>
        <p:nvPicPr>
          <p:cNvPr id="2" name="図 1">
            <a:extLst>
              <a:ext uri="{FF2B5EF4-FFF2-40B4-BE49-F238E27FC236}">
                <a16:creationId xmlns:a16="http://schemas.microsoft.com/office/drawing/2014/main" id="{D3C49716-A99F-31A8-E983-39DF03F56CDD}"/>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360915915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中扉・目次4">
    <p:spTree>
      <p:nvGrpSpPr>
        <p:cNvPr id="1" name=""/>
        <p:cNvGrpSpPr/>
        <p:nvPr/>
      </p:nvGrpSpPr>
      <p:grpSpPr>
        <a:xfrm>
          <a:off x="0" y="0"/>
          <a:ext cx="0" cy="0"/>
          <a:chOff x="0" y="0"/>
          <a:chExt cx="0" cy="0"/>
        </a:xfrm>
      </p:grpSpPr>
      <p:sp>
        <p:nvSpPr>
          <p:cNvPr id="6" name="正方形/長方形 5">
            <a:extLst>
              <a:ext uri="{FF2B5EF4-FFF2-40B4-BE49-F238E27FC236}">
                <a16:creationId xmlns:a16="http://schemas.microsoft.com/office/drawing/2014/main" id="{ED030BBF-1018-E14A-AC2B-DC996F9E0808}"/>
              </a:ext>
            </a:extLst>
          </p:cNvPr>
          <p:cNvSpPr/>
          <p:nvPr userDrawn="1"/>
        </p:nvSpPr>
        <p:spPr>
          <a:xfrm>
            <a:off x="2907324" y="0"/>
            <a:ext cx="9284676" cy="6854972"/>
          </a:xfrm>
          <a:prstGeom prst="rect">
            <a:avLst/>
          </a:prstGeom>
          <a:gradFill flip="none" rotWithShape="1">
            <a:gsLst>
              <a:gs pos="0">
                <a:schemeClr val="bg1"/>
              </a:gs>
              <a:gs pos="99000">
                <a:schemeClr val="bg1">
                  <a:lumMod val="95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76246" rIns="326585" bIns="176246" rtlCol="0" anchor="ctr"/>
          <a:lstStyle/>
          <a:p>
            <a:pPr>
              <a:lnSpc>
                <a:spcPct val="130000"/>
              </a:lnSpc>
              <a:spcAft>
                <a:spcPts val="1089"/>
              </a:spcAft>
            </a:pPr>
            <a:endParaRPr kumimoji="1" lang="ja-JP" altLang="en-US" sz="1200" kern="900" spc="69">
              <a:solidFill>
                <a:prstClr val="white"/>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4EA809F9-0C86-CF4D-85E3-67D8D37806DE}"/>
              </a:ext>
            </a:extLst>
          </p:cNvPr>
          <p:cNvSpPr txBox="1">
            <a:spLocks/>
          </p:cNvSpPr>
          <p:nvPr userDrawn="1"/>
        </p:nvSpPr>
        <p:spPr>
          <a:xfrm>
            <a:off x="0" y="1"/>
            <a:ext cx="2907323" cy="6854973"/>
          </a:xfrm>
          <a:prstGeom prst="rect">
            <a:avLst/>
          </a:prstGeom>
          <a:pattFill prst="dkUpDiag">
            <a:fgClr>
              <a:srgbClr val="CBCBCB"/>
            </a:fgClr>
            <a:bgClr>
              <a:schemeClr val="bg1">
                <a:lumMod val="9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ctr"/>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grpSp>
        <p:nvGrpSpPr>
          <p:cNvPr id="153" name="グループ化 152"/>
          <p:cNvGrpSpPr/>
          <p:nvPr userDrawn="1"/>
        </p:nvGrpSpPr>
        <p:grpSpPr>
          <a:xfrm rot="16200000">
            <a:off x="-1050200" y="1560154"/>
            <a:ext cx="2819400" cy="156292"/>
            <a:chOff x="900632" y="1414463"/>
            <a:chExt cx="7938089" cy="357535"/>
          </a:xfrm>
          <a:solidFill>
            <a:schemeClr val="tx1">
              <a:lumMod val="50000"/>
              <a:lumOff val="50000"/>
            </a:schemeClr>
          </a:solidFill>
        </p:grpSpPr>
        <p:sp>
          <p:nvSpPr>
            <p:cNvPr id="154" name="Freeform 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5" name="Freeform 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6" name="Freeform 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7" name="Freeform 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8" name="Freeform 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59" name="Freeform 1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0" name="Freeform 1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1" name="Freeform 1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2" name="Freeform 1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3" name="Freeform 1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4" name="Freeform 1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5" name="Freeform 1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6" name="Freeform 1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7" name="Freeform 1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8" name="Freeform 1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69" name="Freeform 2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0" name="Freeform 2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1" name="Freeform 2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2" name="Freeform 2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3" name="Freeform 2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4" name="Freeform 2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5" name="Freeform 2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6" name="Freeform 2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7" name="Freeform 2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8" name="Freeform 2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79" name="Freeform 3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0" name="Freeform 3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1" name="Freeform 3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2" name="Freeform 3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3" name="Freeform 3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4" name="Freeform 3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5" name="Freeform 3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6" name="Freeform 3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7" name="Freeform 3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8" name="Freeform 3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89" name="Freeform 4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0" name="Freeform 4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1" name="Freeform 4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2" name="Freeform 4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3" name="Freeform 4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4" name="Freeform 45"/>
            <p:cNvSpPr>
              <a:spLocks/>
            </p:cNvSpPr>
            <p:nvPr userDrawn="1"/>
          </p:nvSpPr>
          <p:spPr bwMode="auto">
            <a:xfrm>
              <a:off x="900632" y="1414463"/>
              <a:ext cx="250067" cy="283134"/>
            </a:xfrm>
            <a:custGeom>
              <a:avLst/>
              <a:gdLst>
                <a:gd name="T0" fmla="*/ 0 w 140"/>
                <a:gd name="T1" fmla="*/ 3 h 158"/>
                <a:gd name="T2" fmla="*/ 2 w 140"/>
                <a:gd name="T3" fmla="*/ 0 h 158"/>
                <a:gd name="T4" fmla="*/ 23 w 140"/>
                <a:gd name="T5" fmla="*/ 0 h 158"/>
                <a:gd name="T6" fmla="*/ 27 w 140"/>
                <a:gd name="T7" fmla="*/ 3 h 158"/>
                <a:gd name="T8" fmla="*/ 70 w 140"/>
                <a:gd name="T9" fmla="*/ 100 h 158"/>
                <a:gd name="T10" fmla="*/ 71 w 140"/>
                <a:gd name="T11" fmla="*/ 100 h 158"/>
                <a:gd name="T12" fmla="*/ 113 w 140"/>
                <a:gd name="T13" fmla="*/ 3 h 158"/>
                <a:gd name="T14" fmla="*/ 117 w 140"/>
                <a:gd name="T15" fmla="*/ 0 h 158"/>
                <a:gd name="T16" fmla="*/ 138 w 140"/>
                <a:gd name="T17" fmla="*/ 0 h 158"/>
                <a:gd name="T18" fmla="*/ 140 w 140"/>
                <a:gd name="T19" fmla="*/ 3 h 158"/>
                <a:gd name="T20" fmla="*/ 140 w 140"/>
                <a:gd name="T21" fmla="*/ 156 h 158"/>
                <a:gd name="T22" fmla="*/ 138 w 140"/>
                <a:gd name="T23" fmla="*/ 158 h 158"/>
                <a:gd name="T24" fmla="*/ 118 w 140"/>
                <a:gd name="T25" fmla="*/ 158 h 158"/>
                <a:gd name="T26" fmla="*/ 115 w 140"/>
                <a:gd name="T27" fmla="*/ 156 h 158"/>
                <a:gd name="T28" fmla="*/ 115 w 140"/>
                <a:gd name="T29" fmla="*/ 59 h 158"/>
                <a:gd name="T30" fmla="*/ 114 w 140"/>
                <a:gd name="T31" fmla="*/ 59 h 158"/>
                <a:gd name="T32" fmla="*/ 81 w 140"/>
                <a:gd name="T33" fmla="*/ 133 h 158"/>
                <a:gd name="T34" fmla="*/ 77 w 140"/>
                <a:gd name="T35" fmla="*/ 136 h 158"/>
                <a:gd name="T36" fmla="*/ 63 w 140"/>
                <a:gd name="T37" fmla="*/ 136 h 158"/>
                <a:gd name="T38" fmla="*/ 59 w 140"/>
                <a:gd name="T39" fmla="*/ 133 h 158"/>
                <a:gd name="T40" fmla="*/ 25 w 140"/>
                <a:gd name="T41" fmla="*/ 59 h 158"/>
                <a:gd name="T42" fmla="*/ 25 w 140"/>
                <a:gd name="T43" fmla="*/ 59 h 158"/>
                <a:gd name="T44" fmla="*/ 25 w 140"/>
                <a:gd name="T45" fmla="*/ 156 h 158"/>
                <a:gd name="T46" fmla="*/ 22 w 140"/>
                <a:gd name="T47" fmla="*/ 158 h 158"/>
                <a:gd name="T48" fmla="*/ 2 w 140"/>
                <a:gd name="T49" fmla="*/ 158 h 158"/>
                <a:gd name="T50" fmla="*/ 0 w 140"/>
                <a:gd name="T51" fmla="*/ 156 h 158"/>
                <a:gd name="T52" fmla="*/ 0 w 140"/>
                <a:gd name="T53"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0" h="158">
                  <a:moveTo>
                    <a:pt x="0" y="3"/>
                  </a:moveTo>
                  <a:cubicBezTo>
                    <a:pt x="0" y="1"/>
                    <a:pt x="1" y="0"/>
                    <a:pt x="2" y="0"/>
                  </a:cubicBezTo>
                  <a:cubicBezTo>
                    <a:pt x="23" y="0"/>
                    <a:pt x="23" y="0"/>
                    <a:pt x="23" y="0"/>
                  </a:cubicBezTo>
                  <a:cubicBezTo>
                    <a:pt x="25" y="0"/>
                    <a:pt x="26" y="1"/>
                    <a:pt x="27" y="3"/>
                  </a:cubicBezTo>
                  <a:cubicBezTo>
                    <a:pt x="70" y="100"/>
                    <a:pt x="70" y="100"/>
                    <a:pt x="70" y="100"/>
                  </a:cubicBezTo>
                  <a:cubicBezTo>
                    <a:pt x="71" y="100"/>
                    <a:pt x="71" y="100"/>
                    <a:pt x="71" y="100"/>
                  </a:cubicBezTo>
                  <a:cubicBezTo>
                    <a:pt x="113" y="3"/>
                    <a:pt x="113" y="3"/>
                    <a:pt x="113" y="3"/>
                  </a:cubicBezTo>
                  <a:cubicBezTo>
                    <a:pt x="114" y="1"/>
                    <a:pt x="115" y="0"/>
                    <a:pt x="117" y="0"/>
                  </a:cubicBezTo>
                  <a:cubicBezTo>
                    <a:pt x="138" y="0"/>
                    <a:pt x="138" y="0"/>
                    <a:pt x="138" y="0"/>
                  </a:cubicBezTo>
                  <a:cubicBezTo>
                    <a:pt x="139" y="0"/>
                    <a:pt x="140" y="1"/>
                    <a:pt x="140" y="3"/>
                  </a:cubicBezTo>
                  <a:cubicBezTo>
                    <a:pt x="140" y="156"/>
                    <a:pt x="140" y="156"/>
                    <a:pt x="140" y="156"/>
                  </a:cubicBezTo>
                  <a:cubicBezTo>
                    <a:pt x="140" y="157"/>
                    <a:pt x="139" y="158"/>
                    <a:pt x="138" y="158"/>
                  </a:cubicBezTo>
                  <a:cubicBezTo>
                    <a:pt x="118" y="158"/>
                    <a:pt x="118" y="158"/>
                    <a:pt x="118" y="158"/>
                  </a:cubicBezTo>
                  <a:cubicBezTo>
                    <a:pt x="116" y="158"/>
                    <a:pt x="115" y="157"/>
                    <a:pt x="115" y="156"/>
                  </a:cubicBezTo>
                  <a:cubicBezTo>
                    <a:pt x="115" y="59"/>
                    <a:pt x="115" y="59"/>
                    <a:pt x="115" y="59"/>
                  </a:cubicBezTo>
                  <a:cubicBezTo>
                    <a:pt x="114" y="59"/>
                    <a:pt x="114" y="59"/>
                    <a:pt x="114" y="59"/>
                  </a:cubicBezTo>
                  <a:cubicBezTo>
                    <a:pt x="81" y="133"/>
                    <a:pt x="81" y="133"/>
                    <a:pt x="81" y="133"/>
                  </a:cubicBezTo>
                  <a:cubicBezTo>
                    <a:pt x="80" y="136"/>
                    <a:pt x="79" y="136"/>
                    <a:pt x="77" y="136"/>
                  </a:cubicBezTo>
                  <a:cubicBezTo>
                    <a:pt x="63" y="136"/>
                    <a:pt x="63" y="136"/>
                    <a:pt x="63" y="136"/>
                  </a:cubicBezTo>
                  <a:cubicBezTo>
                    <a:pt x="61" y="136"/>
                    <a:pt x="60" y="136"/>
                    <a:pt x="59" y="133"/>
                  </a:cubicBezTo>
                  <a:cubicBezTo>
                    <a:pt x="25" y="59"/>
                    <a:pt x="25" y="59"/>
                    <a:pt x="25" y="59"/>
                  </a:cubicBezTo>
                  <a:cubicBezTo>
                    <a:pt x="25" y="59"/>
                    <a:pt x="25" y="59"/>
                    <a:pt x="25" y="59"/>
                  </a:cubicBezTo>
                  <a:cubicBezTo>
                    <a:pt x="25" y="156"/>
                    <a:pt x="25" y="156"/>
                    <a:pt x="25" y="156"/>
                  </a:cubicBezTo>
                  <a:cubicBezTo>
                    <a:pt x="25" y="157"/>
                    <a:pt x="24" y="158"/>
                    <a:pt x="22"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5" name="Freeform 46"/>
            <p:cNvSpPr>
              <a:spLocks noEditPoints="1"/>
            </p:cNvSpPr>
            <p:nvPr userDrawn="1"/>
          </p:nvSpPr>
          <p:spPr bwMode="auto">
            <a:xfrm>
              <a:off x="1202367" y="1414463"/>
              <a:ext cx="45467" cy="283134"/>
            </a:xfrm>
            <a:custGeom>
              <a:avLst/>
              <a:gdLst>
                <a:gd name="T0" fmla="*/ 2 w 26"/>
                <a:gd name="T1" fmla="*/ 25 h 158"/>
                <a:gd name="T2" fmla="*/ 0 w 26"/>
                <a:gd name="T3" fmla="*/ 23 h 158"/>
                <a:gd name="T4" fmla="*/ 0 w 26"/>
                <a:gd name="T5" fmla="*/ 3 h 158"/>
                <a:gd name="T6" fmla="*/ 2 w 26"/>
                <a:gd name="T7" fmla="*/ 0 h 158"/>
                <a:gd name="T8" fmla="*/ 24 w 26"/>
                <a:gd name="T9" fmla="*/ 0 h 158"/>
                <a:gd name="T10" fmla="*/ 26 w 26"/>
                <a:gd name="T11" fmla="*/ 3 h 158"/>
                <a:gd name="T12" fmla="*/ 26 w 26"/>
                <a:gd name="T13" fmla="*/ 23 h 158"/>
                <a:gd name="T14" fmla="*/ 24 w 26"/>
                <a:gd name="T15" fmla="*/ 25 h 158"/>
                <a:gd name="T16" fmla="*/ 2 w 26"/>
                <a:gd name="T17" fmla="*/ 25 h 158"/>
                <a:gd name="T18" fmla="*/ 2 w 26"/>
                <a:gd name="T19" fmla="*/ 158 h 158"/>
                <a:gd name="T20" fmla="*/ 0 w 26"/>
                <a:gd name="T21" fmla="*/ 156 h 158"/>
                <a:gd name="T22" fmla="*/ 0 w 26"/>
                <a:gd name="T23" fmla="*/ 49 h 158"/>
                <a:gd name="T24" fmla="*/ 2 w 26"/>
                <a:gd name="T25" fmla="*/ 46 h 158"/>
                <a:gd name="T26" fmla="*/ 24 w 26"/>
                <a:gd name="T27" fmla="*/ 46 h 158"/>
                <a:gd name="T28" fmla="*/ 26 w 26"/>
                <a:gd name="T29" fmla="*/ 49 h 158"/>
                <a:gd name="T30" fmla="*/ 26 w 26"/>
                <a:gd name="T31" fmla="*/ 156 h 158"/>
                <a:gd name="T32" fmla="*/ 24 w 26"/>
                <a:gd name="T33" fmla="*/ 158 h 158"/>
                <a:gd name="T34" fmla="*/ 2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2" y="25"/>
                  </a:moveTo>
                  <a:cubicBezTo>
                    <a:pt x="1" y="25"/>
                    <a:pt x="0" y="24"/>
                    <a:pt x="0" y="23"/>
                  </a:cubicBezTo>
                  <a:cubicBezTo>
                    <a:pt x="0" y="3"/>
                    <a:pt x="0" y="3"/>
                    <a:pt x="0" y="3"/>
                  </a:cubicBezTo>
                  <a:cubicBezTo>
                    <a:pt x="0" y="1"/>
                    <a:pt x="1" y="0"/>
                    <a:pt x="2" y="0"/>
                  </a:cubicBezTo>
                  <a:cubicBezTo>
                    <a:pt x="24" y="0"/>
                    <a:pt x="24" y="0"/>
                    <a:pt x="24" y="0"/>
                  </a:cubicBezTo>
                  <a:cubicBezTo>
                    <a:pt x="25" y="0"/>
                    <a:pt x="26" y="1"/>
                    <a:pt x="26" y="3"/>
                  </a:cubicBezTo>
                  <a:cubicBezTo>
                    <a:pt x="26" y="23"/>
                    <a:pt x="26" y="23"/>
                    <a:pt x="26" y="23"/>
                  </a:cubicBezTo>
                  <a:cubicBezTo>
                    <a:pt x="26" y="24"/>
                    <a:pt x="25" y="25"/>
                    <a:pt x="24" y="25"/>
                  </a:cubicBezTo>
                  <a:lnTo>
                    <a:pt x="2" y="25"/>
                  </a:lnTo>
                  <a:close/>
                  <a:moveTo>
                    <a:pt x="2" y="158"/>
                  </a:moveTo>
                  <a:cubicBezTo>
                    <a:pt x="1" y="158"/>
                    <a:pt x="0" y="157"/>
                    <a:pt x="0" y="156"/>
                  </a:cubicBezTo>
                  <a:cubicBezTo>
                    <a:pt x="0" y="49"/>
                    <a:pt x="0" y="49"/>
                    <a:pt x="0" y="49"/>
                  </a:cubicBezTo>
                  <a:cubicBezTo>
                    <a:pt x="0" y="47"/>
                    <a:pt x="1" y="46"/>
                    <a:pt x="2" y="46"/>
                  </a:cubicBezTo>
                  <a:cubicBezTo>
                    <a:pt x="24" y="46"/>
                    <a:pt x="24" y="46"/>
                    <a:pt x="24" y="46"/>
                  </a:cubicBezTo>
                  <a:cubicBezTo>
                    <a:pt x="25" y="46"/>
                    <a:pt x="26" y="47"/>
                    <a:pt x="26" y="49"/>
                  </a:cubicBezTo>
                  <a:cubicBezTo>
                    <a:pt x="26" y="156"/>
                    <a:pt x="26" y="156"/>
                    <a:pt x="26" y="156"/>
                  </a:cubicBezTo>
                  <a:cubicBezTo>
                    <a:pt x="26" y="157"/>
                    <a:pt x="25" y="158"/>
                    <a:pt x="24" y="158"/>
                  </a:cubicBezTo>
                  <a:lnTo>
                    <a:pt x="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6" name="Freeform 47"/>
            <p:cNvSpPr>
              <a:spLocks/>
            </p:cNvSpPr>
            <p:nvPr userDrawn="1"/>
          </p:nvSpPr>
          <p:spPr bwMode="auto">
            <a:xfrm>
              <a:off x="1297433" y="1492997"/>
              <a:ext cx="167400"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6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1"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7" name="Freeform 48"/>
            <p:cNvSpPr>
              <a:spLocks noEditPoints="1"/>
            </p:cNvSpPr>
            <p:nvPr userDrawn="1"/>
          </p:nvSpPr>
          <p:spPr bwMode="auto">
            <a:xfrm>
              <a:off x="1512367" y="1414463"/>
              <a:ext cx="45467" cy="283134"/>
            </a:xfrm>
            <a:custGeom>
              <a:avLst/>
              <a:gdLst>
                <a:gd name="T0" fmla="*/ 3 w 26"/>
                <a:gd name="T1" fmla="*/ 25 h 158"/>
                <a:gd name="T2" fmla="*/ 0 w 26"/>
                <a:gd name="T3" fmla="*/ 23 h 158"/>
                <a:gd name="T4" fmla="*/ 0 w 26"/>
                <a:gd name="T5" fmla="*/ 3 h 158"/>
                <a:gd name="T6" fmla="*/ 3 w 26"/>
                <a:gd name="T7" fmla="*/ 0 h 158"/>
                <a:gd name="T8" fmla="*/ 24 w 26"/>
                <a:gd name="T9" fmla="*/ 0 h 158"/>
                <a:gd name="T10" fmla="*/ 26 w 26"/>
                <a:gd name="T11" fmla="*/ 3 h 158"/>
                <a:gd name="T12" fmla="*/ 26 w 26"/>
                <a:gd name="T13" fmla="*/ 23 h 158"/>
                <a:gd name="T14" fmla="*/ 24 w 26"/>
                <a:gd name="T15" fmla="*/ 25 h 158"/>
                <a:gd name="T16" fmla="*/ 3 w 26"/>
                <a:gd name="T17" fmla="*/ 25 h 158"/>
                <a:gd name="T18" fmla="*/ 3 w 26"/>
                <a:gd name="T19" fmla="*/ 158 h 158"/>
                <a:gd name="T20" fmla="*/ 0 w 26"/>
                <a:gd name="T21" fmla="*/ 156 h 158"/>
                <a:gd name="T22" fmla="*/ 0 w 26"/>
                <a:gd name="T23" fmla="*/ 49 h 158"/>
                <a:gd name="T24" fmla="*/ 3 w 26"/>
                <a:gd name="T25" fmla="*/ 46 h 158"/>
                <a:gd name="T26" fmla="*/ 24 w 26"/>
                <a:gd name="T27" fmla="*/ 46 h 158"/>
                <a:gd name="T28" fmla="*/ 26 w 26"/>
                <a:gd name="T29" fmla="*/ 49 h 158"/>
                <a:gd name="T30" fmla="*/ 26 w 26"/>
                <a:gd name="T31" fmla="*/ 156 h 158"/>
                <a:gd name="T32" fmla="*/ 24 w 26"/>
                <a:gd name="T33" fmla="*/ 158 h 158"/>
                <a:gd name="T34" fmla="*/ 3 w 26"/>
                <a:gd name="T35"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6" h="158">
                  <a:moveTo>
                    <a:pt x="3" y="25"/>
                  </a:moveTo>
                  <a:cubicBezTo>
                    <a:pt x="1" y="25"/>
                    <a:pt x="0" y="24"/>
                    <a:pt x="0" y="23"/>
                  </a:cubicBezTo>
                  <a:cubicBezTo>
                    <a:pt x="0" y="3"/>
                    <a:pt x="0" y="3"/>
                    <a:pt x="0" y="3"/>
                  </a:cubicBezTo>
                  <a:cubicBezTo>
                    <a:pt x="0" y="1"/>
                    <a:pt x="1" y="0"/>
                    <a:pt x="3" y="0"/>
                  </a:cubicBezTo>
                  <a:cubicBezTo>
                    <a:pt x="24" y="0"/>
                    <a:pt x="24" y="0"/>
                    <a:pt x="24" y="0"/>
                  </a:cubicBezTo>
                  <a:cubicBezTo>
                    <a:pt x="25" y="0"/>
                    <a:pt x="26" y="1"/>
                    <a:pt x="26" y="3"/>
                  </a:cubicBezTo>
                  <a:cubicBezTo>
                    <a:pt x="26" y="23"/>
                    <a:pt x="26" y="23"/>
                    <a:pt x="26" y="23"/>
                  </a:cubicBezTo>
                  <a:cubicBezTo>
                    <a:pt x="26" y="24"/>
                    <a:pt x="25" y="25"/>
                    <a:pt x="24" y="25"/>
                  </a:cubicBezTo>
                  <a:lnTo>
                    <a:pt x="3" y="25"/>
                  </a:lnTo>
                  <a:close/>
                  <a:moveTo>
                    <a:pt x="3" y="158"/>
                  </a:moveTo>
                  <a:cubicBezTo>
                    <a:pt x="1" y="158"/>
                    <a:pt x="0" y="157"/>
                    <a:pt x="0" y="156"/>
                  </a:cubicBezTo>
                  <a:cubicBezTo>
                    <a:pt x="0" y="49"/>
                    <a:pt x="0" y="49"/>
                    <a:pt x="0" y="49"/>
                  </a:cubicBezTo>
                  <a:cubicBezTo>
                    <a:pt x="0" y="47"/>
                    <a:pt x="1" y="46"/>
                    <a:pt x="3" y="46"/>
                  </a:cubicBezTo>
                  <a:cubicBezTo>
                    <a:pt x="24" y="46"/>
                    <a:pt x="24" y="46"/>
                    <a:pt x="24" y="46"/>
                  </a:cubicBezTo>
                  <a:cubicBezTo>
                    <a:pt x="25" y="46"/>
                    <a:pt x="26" y="47"/>
                    <a:pt x="26" y="49"/>
                  </a:cubicBezTo>
                  <a:cubicBezTo>
                    <a:pt x="26" y="156"/>
                    <a:pt x="26" y="156"/>
                    <a:pt x="26" y="156"/>
                  </a:cubicBezTo>
                  <a:cubicBezTo>
                    <a:pt x="26" y="157"/>
                    <a:pt x="25" y="158"/>
                    <a:pt x="24" y="158"/>
                  </a:cubicBezTo>
                  <a:lnTo>
                    <a:pt x="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8" name="Freeform 49"/>
            <p:cNvSpPr>
              <a:spLocks/>
            </p:cNvSpPr>
            <p:nvPr userDrawn="1"/>
          </p:nvSpPr>
          <p:spPr bwMode="auto">
            <a:xfrm>
              <a:off x="1595034" y="1492997"/>
              <a:ext cx="167400" cy="208734"/>
            </a:xfrm>
            <a:custGeom>
              <a:avLst/>
              <a:gdLst>
                <a:gd name="T0" fmla="*/ 1 w 95"/>
                <a:gd name="T1" fmla="*/ 99 h 117"/>
                <a:gd name="T2" fmla="*/ 1 w 95"/>
                <a:gd name="T3" fmla="*/ 96 h 117"/>
                <a:gd name="T4" fmla="*/ 14 w 95"/>
                <a:gd name="T5" fmla="*/ 82 h 117"/>
                <a:gd name="T6" fmla="*/ 17 w 95"/>
                <a:gd name="T7" fmla="*/ 82 h 117"/>
                <a:gd name="T8" fmla="*/ 50 w 95"/>
                <a:gd name="T9" fmla="*/ 95 h 117"/>
                <a:gd name="T10" fmla="*/ 70 w 95"/>
                <a:gd name="T11" fmla="*/ 81 h 117"/>
                <a:gd name="T12" fmla="*/ 52 w 95"/>
                <a:gd name="T13" fmla="*/ 69 h 117"/>
                <a:gd name="T14" fmla="*/ 40 w 95"/>
                <a:gd name="T15" fmla="*/ 68 h 117"/>
                <a:gd name="T16" fmla="*/ 5 w 95"/>
                <a:gd name="T17" fmla="*/ 35 h 117"/>
                <a:gd name="T18" fmla="*/ 49 w 95"/>
                <a:gd name="T19" fmla="*/ 0 h 117"/>
                <a:gd name="T20" fmla="*/ 91 w 95"/>
                <a:gd name="T21" fmla="*/ 13 h 117"/>
                <a:gd name="T22" fmla="*/ 91 w 95"/>
                <a:gd name="T23" fmla="*/ 17 h 117"/>
                <a:gd name="T24" fmla="*/ 80 w 95"/>
                <a:gd name="T25" fmla="*/ 30 h 117"/>
                <a:gd name="T26" fmla="*/ 77 w 95"/>
                <a:gd name="T27" fmla="*/ 31 h 117"/>
                <a:gd name="T28" fmla="*/ 47 w 95"/>
                <a:gd name="T29" fmla="*/ 22 h 117"/>
                <a:gd name="T30" fmla="*/ 30 w 95"/>
                <a:gd name="T31" fmla="*/ 33 h 117"/>
                <a:gd name="T32" fmla="*/ 49 w 95"/>
                <a:gd name="T33" fmla="*/ 45 h 117"/>
                <a:gd name="T34" fmla="*/ 61 w 95"/>
                <a:gd name="T35" fmla="*/ 46 h 117"/>
                <a:gd name="T36" fmla="*/ 95 w 95"/>
                <a:gd name="T37" fmla="*/ 79 h 117"/>
                <a:gd name="T38" fmla="*/ 49 w 95"/>
                <a:gd name="T39" fmla="*/ 117 h 117"/>
                <a:gd name="T40" fmla="*/ 1 w 95"/>
                <a:gd name="T41" fmla="*/ 9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5" h="117">
                  <a:moveTo>
                    <a:pt x="1" y="99"/>
                  </a:moveTo>
                  <a:cubicBezTo>
                    <a:pt x="0" y="98"/>
                    <a:pt x="0" y="97"/>
                    <a:pt x="1" y="96"/>
                  </a:cubicBezTo>
                  <a:cubicBezTo>
                    <a:pt x="14" y="82"/>
                    <a:pt x="14" y="82"/>
                    <a:pt x="14" y="82"/>
                  </a:cubicBezTo>
                  <a:cubicBezTo>
                    <a:pt x="15" y="81"/>
                    <a:pt x="16" y="81"/>
                    <a:pt x="17" y="82"/>
                  </a:cubicBezTo>
                  <a:cubicBezTo>
                    <a:pt x="25" y="89"/>
                    <a:pt x="38" y="95"/>
                    <a:pt x="50" y="95"/>
                  </a:cubicBezTo>
                  <a:cubicBezTo>
                    <a:pt x="63" y="95"/>
                    <a:pt x="70" y="89"/>
                    <a:pt x="70" y="81"/>
                  </a:cubicBezTo>
                  <a:cubicBezTo>
                    <a:pt x="70" y="75"/>
                    <a:pt x="66" y="70"/>
                    <a:pt x="52" y="69"/>
                  </a:cubicBezTo>
                  <a:cubicBezTo>
                    <a:pt x="40" y="68"/>
                    <a:pt x="40" y="68"/>
                    <a:pt x="40" y="68"/>
                  </a:cubicBezTo>
                  <a:cubicBezTo>
                    <a:pt x="17" y="66"/>
                    <a:pt x="5" y="54"/>
                    <a:pt x="5" y="35"/>
                  </a:cubicBezTo>
                  <a:cubicBezTo>
                    <a:pt x="5" y="13"/>
                    <a:pt x="21" y="0"/>
                    <a:pt x="49" y="0"/>
                  </a:cubicBezTo>
                  <a:cubicBezTo>
                    <a:pt x="66" y="0"/>
                    <a:pt x="81" y="6"/>
                    <a:pt x="91" y="13"/>
                  </a:cubicBezTo>
                  <a:cubicBezTo>
                    <a:pt x="92" y="14"/>
                    <a:pt x="92" y="16"/>
                    <a:pt x="91" y="17"/>
                  </a:cubicBezTo>
                  <a:cubicBezTo>
                    <a:pt x="80" y="30"/>
                    <a:pt x="80" y="30"/>
                    <a:pt x="80" y="30"/>
                  </a:cubicBezTo>
                  <a:cubicBezTo>
                    <a:pt x="79" y="32"/>
                    <a:pt x="78" y="32"/>
                    <a:pt x="77" y="31"/>
                  </a:cubicBezTo>
                  <a:cubicBezTo>
                    <a:pt x="70" y="26"/>
                    <a:pt x="58" y="22"/>
                    <a:pt x="47" y="22"/>
                  </a:cubicBezTo>
                  <a:cubicBezTo>
                    <a:pt x="36" y="22"/>
                    <a:pt x="30" y="26"/>
                    <a:pt x="30" y="33"/>
                  </a:cubicBezTo>
                  <a:cubicBezTo>
                    <a:pt x="30" y="40"/>
                    <a:pt x="34" y="44"/>
                    <a:pt x="49" y="45"/>
                  </a:cubicBezTo>
                  <a:cubicBezTo>
                    <a:pt x="61" y="46"/>
                    <a:pt x="61" y="46"/>
                    <a:pt x="61" y="46"/>
                  </a:cubicBezTo>
                  <a:cubicBezTo>
                    <a:pt x="84" y="48"/>
                    <a:pt x="95" y="60"/>
                    <a:pt x="95" y="79"/>
                  </a:cubicBezTo>
                  <a:cubicBezTo>
                    <a:pt x="95" y="101"/>
                    <a:pt x="79" y="117"/>
                    <a:pt x="49" y="117"/>
                  </a:cubicBezTo>
                  <a:cubicBezTo>
                    <a:pt x="26" y="117"/>
                    <a:pt x="10" y="107"/>
                    <a:pt x="1" y="9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199" name="Freeform 50"/>
            <p:cNvSpPr>
              <a:spLocks/>
            </p:cNvSpPr>
            <p:nvPr userDrawn="1"/>
          </p:nvSpPr>
          <p:spPr bwMode="auto">
            <a:xfrm>
              <a:off x="1789301"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0" name="Freeform 51"/>
            <p:cNvSpPr>
              <a:spLocks/>
            </p:cNvSpPr>
            <p:nvPr userDrawn="1"/>
          </p:nvSpPr>
          <p:spPr bwMode="auto">
            <a:xfrm>
              <a:off x="1925702"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1" name="Freeform 52"/>
            <p:cNvSpPr>
              <a:spLocks/>
            </p:cNvSpPr>
            <p:nvPr userDrawn="1"/>
          </p:nvSpPr>
          <p:spPr bwMode="auto">
            <a:xfrm>
              <a:off x="2084836" y="1497130"/>
              <a:ext cx="183934" cy="274867"/>
            </a:xfrm>
            <a:custGeom>
              <a:avLst/>
              <a:gdLst>
                <a:gd name="T0" fmla="*/ 17 w 104"/>
                <a:gd name="T1" fmla="*/ 154 h 154"/>
                <a:gd name="T2" fmla="*/ 14 w 104"/>
                <a:gd name="T3" fmla="*/ 151 h 154"/>
                <a:gd name="T4" fmla="*/ 14 w 104"/>
                <a:gd name="T5" fmla="*/ 133 h 154"/>
                <a:gd name="T6" fmla="*/ 17 w 104"/>
                <a:gd name="T7" fmla="*/ 131 h 154"/>
                <a:gd name="T8" fmla="*/ 21 w 104"/>
                <a:gd name="T9" fmla="*/ 131 h 154"/>
                <a:gd name="T10" fmla="*/ 38 w 104"/>
                <a:gd name="T11" fmla="*/ 117 h 154"/>
                <a:gd name="T12" fmla="*/ 41 w 104"/>
                <a:gd name="T13" fmla="*/ 108 h 154"/>
                <a:gd name="T14" fmla="*/ 0 w 104"/>
                <a:gd name="T15" fmla="*/ 3 h 154"/>
                <a:gd name="T16" fmla="*/ 2 w 104"/>
                <a:gd name="T17" fmla="*/ 0 h 154"/>
                <a:gd name="T18" fmla="*/ 25 w 104"/>
                <a:gd name="T19" fmla="*/ 0 h 154"/>
                <a:gd name="T20" fmla="*/ 28 w 104"/>
                <a:gd name="T21" fmla="*/ 3 h 154"/>
                <a:gd name="T22" fmla="*/ 53 w 104"/>
                <a:gd name="T23" fmla="*/ 76 h 154"/>
                <a:gd name="T24" fmla="*/ 53 w 104"/>
                <a:gd name="T25" fmla="*/ 76 h 154"/>
                <a:gd name="T26" fmla="*/ 77 w 104"/>
                <a:gd name="T27" fmla="*/ 3 h 154"/>
                <a:gd name="T28" fmla="*/ 80 w 104"/>
                <a:gd name="T29" fmla="*/ 0 h 154"/>
                <a:gd name="T30" fmla="*/ 102 w 104"/>
                <a:gd name="T31" fmla="*/ 0 h 154"/>
                <a:gd name="T32" fmla="*/ 104 w 104"/>
                <a:gd name="T33" fmla="*/ 3 h 154"/>
                <a:gd name="T34" fmla="*/ 61 w 104"/>
                <a:gd name="T35" fmla="*/ 119 h 154"/>
                <a:gd name="T36" fmla="*/ 24 w 104"/>
                <a:gd name="T37" fmla="*/ 154 h 154"/>
                <a:gd name="T38" fmla="*/ 17 w 104"/>
                <a:gd name="T39" fmla="*/ 154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4" h="154">
                  <a:moveTo>
                    <a:pt x="17" y="154"/>
                  </a:moveTo>
                  <a:cubicBezTo>
                    <a:pt x="15" y="154"/>
                    <a:pt x="14" y="153"/>
                    <a:pt x="14" y="151"/>
                  </a:cubicBezTo>
                  <a:cubicBezTo>
                    <a:pt x="14" y="133"/>
                    <a:pt x="14" y="133"/>
                    <a:pt x="14" y="133"/>
                  </a:cubicBezTo>
                  <a:cubicBezTo>
                    <a:pt x="14" y="131"/>
                    <a:pt x="15" y="131"/>
                    <a:pt x="17" y="131"/>
                  </a:cubicBezTo>
                  <a:cubicBezTo>
                    <a:pt x="21" y="131"/>
                    <a:pt x="21" y="131"/>
                    <a:pt x="21" y="131"/>
                  </a:cubicBezTo>
                  <a:cubicBezTo>
                    <a:pt x="30" y="131"/>
                    <a:pt x="34" y="127"/>
                    <a:pt x="38" y="117"/>
                  </a:cubicBezTo>
                  <a:cubicBezTo>
                    <a:pt x="41" y="108"/>
                    <a:pt x="41" y="108"/>
                    <a:pt x="41" y="108"/>
                  </a:cubicBezTo>
                  <a:cubicBezTo>
                    <a:pt x="0" y="3"/>
                    <a:pt x="0" y="3"/>
                    <a:pt x="0" y="3"/>
                  </a:cubicBezTo>
                  <a:cubicBezTo>
                    <a:pt x="0" y="1"/>
                    <a:pt x="0" y="0"/>
                    <a:pt x="2" y="0"/>
                  </a:cubicBezTo>
                  <a:cubicBezTo>
                    <a:pt x="25" y="0"/>
                    <a:pt x="25" y="0"/>
                    <a:pt x="25" y="0"/>
                  </a:cubicBezTo>
                  <a:cubicBezTo>
                    <a:pt x="26" y="0"/>
                    <a:pt x="27" y="1"/>
                    <a:pt x="28" y="3"/>
                  </a:cubicBezTo>
                  <a:cubicBezTo>
                    <a:pt x="53" y="76"/>
                    <a:pt x="53" y="76"/>
                    <a:pt x="53" y="76"/>
                  </a:cubicBezTo>
                  <a:cubicBezTo>
                    <a:pt x="53" y="76"/>
                    <a:pt x="53" y="76"/>
                    <a:pt x="53" y="76"/>
                  </a:cubicBezTo>
                  <a:cubicBezTo>
                    <a:pt x="77" y="3"/>
                    <a:pt x="77" y="3"/>
                    <a:pt x="77" y="3"/>
                  </a:cubicBezTo>
                  <a:cubicBezTo>
                    <a:pt x="78" y="1"/>
                    <a:pt x="79" y="0"/>
                    <a:pt x="80" y="0"/>
                  </a:cubicBezTo>
                  <a:cubicBezTo>
                    <a:pt x="102" y="0"/>
                    <a:pt x="102" y="0"/>
                    <a:pt x="102" y="0"/>
                  </a:cubicBezTo>
                  <a:cubicBezTo>
                    <a:pt x="104" y="0"/>
                    <a:pt x="104" y="1"/>
                    <a:pt x="104" y="3"/>
                  </a:cubicBezTo>
                  <a:cubicBezTo>
                    <a:pt x="61" y="119"/>
                    <a:pt x="61" y="119"/>
                    <a:pt x="61" y="119"/>
                  </a:cubicBezTo>
                  <a:cubicBezTo>
                    <a:pt x="52" y="145"/>
                    <a:pt x="42" y="154"/>
                    <a:pt x="24" y="154"/>
                  </a:cubicBezTo>
                  <a:lnTo>
                    <a:pt x="17"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2" name="Freeform 53"/>
            <p:cNvSpPr>
              <a:spLocks noEditPoints="1"/>
            </p:cNvSpPr>
            <p:nvPr userDrawn="1"/>
          </p:nvSpPr>
          <p:spPr bwMode="auto">
            <a:xfrm>
              <a:off x="235350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3" name="Freeform 54"/>
            <p:cNvSpPr>
              <a:spLocks/>
            </p:cNvSpPr>
            <p:nvPr userDrawn="1"/>
          </p:nvSpPr>
          <p:spPr bwMode="auto">
            <a:xfrm>
              <a:off x="2553970" y="1414463"/>
              <a:ext cx="109534" cy="283134"/>
            </a:xfrm>
            <a:custGeom>
              <a:avLst/>
              <a:gdLst>
                <a:gd name="T0" fmla="*/ 14 w 61"/>
                <a:gd name="T1" fmla="*/ 158 h 158"/>
                <a:gd name="T2" fmla="*/ 12 w 61"/>
                <a:gd name="T3" fmla="*/ 156 h 158"/>
                <a:gd name="T4" fmla="*/ 12 w 61"/>
                <a:gd name="T5" fmla="*/ 68 h 158"/>
                <a:gd name="T6" fmla="*/ 10 w 61"/>
                <a:gd name="T7" fmla="*/ 66 h 158"/>
                <a:gd name="T8" fmla="*/ 3 w 61"/>
                <a:gd name="T9" fmla="*/ 66 h 158"/>
                <a:gd name="T10" fmla="*/ 0 w 61"/>
                <a:gd name="T11" fmla="*/ 64 h 158"/>
                <a:gd name="T12" fmla="*/ 0 w 61"/>
                <a:gd name="T13" fmla="*/ 49 h 158"/>
                <a:gd name="T14" fmla="*/ 3 w 61"/>
                <a:gd name="T15" fmla="*/ 46 h 158"/>
                <a:gd name="T16" fmla="*/ 10 w 61"/>
                <a:gd name="T17" fmla="*/ 46 h 158"/>
                <a:gd name="T18" fmla="*/ 12 w 61"/>
                <a:gd name="T19" fmla="*/ 45 h 158"/>
                <a:gd name="T20" fmla="*/ 12 w 61"/>
                <a:gd name="T21" fmla="*/ 38 h 158"/>
                <a:gd name="T22" fmla="*/ 49 w 61"/>
                <a:gd name="T23" fmla="*/ 0 h 158"/>
                <a:gd name="T24" fmla="*/ 59 w 61"/>
                <a:gd name="T25" fmla="*/ 0 h 158"/>
                <a:gd name="T26" fmla="*/ 61 w 61"/>
                <a:gd name="T27" fmla="*/ 3 h 158"/>
                <a:gd name="T28" fmla="*/ 61 w 61"/>
                <a:gd name="T29" fmla="*/ 21 h 158"/>
                <a:gd name="T30" fmla="*/ 59 w 61"/>
                <a:gd name="T31" fmla="*/ 24 h 158"/>
                <a:gd name="T32" fmla="*/ 52 w 61"/>
                <a:gd name="T33" fmla="*/ 24 h 158"/>
                <a:gd name="T34" fmla="*/ 37 w 61"/>
                <a:gd name="T35" fmla="*/ 37 h 158"/>
                <a:gd name="T36" fmla="*/ 37 w 61"/>
                <a:gd name="T37" fmla="*/ 45 h 158"/>
                <a:gd name="T38" fmla="*/ 39 w 61"/>
                <a:gd name="T39" fmla="*/ 46 h 158"/>
                <a:gd name="T40" fmla="*/ 59 w 61"/>
                <a:gd name="T41" fmla="*/ 46 h 158"/>
                <a:gd name="T42" fmla="*/ 61 w 61"/>
                <a:gd name="T43" fmla="*/ 49 h 158"/>
                <a:gd name="T44" fmla="*/ 61 w 61"/>
                <a:gd name="T45" fmla="*/ 64 h 158"/>
                <a:gd name="T46" fmla="*/ 59 w 61"/>
                <a:gd name="T47" fmla="*/ 66 h 158"/>
                <a:gd name="T48" fmla="*/ 39 w 61"/>
                <a:gd name="T49" fmla="*/ 66 h 158"/>
                <a:gd name="T50" fmla="*/ 37 w 61"/>
                <a:gd name="T51" fmla="*/ 68 h 158"/>
                <a:gd name="T52" fmla="*/ 37 w 61"/>
                <a:gd name="T53" fmla="*/ 156 h 158"/>
                <a:gd name="T54" fmla="*/ 35 w 61"/>
                <a:gd name="T55" fmla="*/ 158 h 158"/>
                <a:gd name="T56" fmla="*/ 14 w 61"/>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158">
                  <a:moveTo>
                    <a:pt x="14" y="158"/>
                  </a:moveTo>
                  <a:cubicBezTo>
                    <a:pt x="12" y="158"/>
                    <a:pt x="12" y="157"/>
                    <a:pt x="12" y="156"/>
                  </a:cubicBezTo>
                  <a:cubicBezTo>
                    <a:pt x="12" y="68"/>
                    <a:pt x="12" y="68"/>
                    <a:pt x="12" y="68"/>
                  </a:cubicBezTo>
                  <a:cubicBezTo>
                    <a:pt x="12" y="67"/>
                    <a:pt x="11" y="66"/>
                    <a:pt x="10" y="66"/>
                  </a:cubicBezTo>
                  <a:cubicBezTo>
                    <a:pt x="3" y="66"/>
                    <a:pt x="3" y="66"/>
                    <a:pt x="3" y="66"/>
                  </a:cubicBezTo>
                  <a:cubicBezTo>
                    <a:pt x="1" y="66"/>
                    <a:pt x="0" y="66"/>
                    <a:pt x="0" y="64"/>
                  </a:cubicBezTo>
                  <a:cubicBezTo>
                    <a:pt x="0" y="49"/>
                    <a:pt x="0" y="49"/>
                    <a:pt x="0" y="49"/>
                  </a:cubicBezTo>
                  <a:cubicBezTo>
                    <a:pt x="0" y="47"/>
                    <a:pt x="1" y="46"/>
                    <a:pt x="3" y="46"/>
                  </a:cubicBezTo>
                  <a:cubicBezTo>
                    <a:pt x="10" y="46"/>
                    <a:pt x="10" y="46"/>
                    <a:pt x="10" y="46"/>
                  </a:cubicBezTo>
                  <a:cubicBezTo>
                    <a:pt x="11" y="46"/>
                    <a:pt x="12" y="46"/>
                    <a:pt x="12" y="45"/>
                  </a:cubicBezTo>
                  <a:cubicBezTo>
                    <a:pt x="12" y="38"/>
                    <a:pt x="12" y="38"/>
                    <a:pt x="12" y="38"/>
                  </a:cubicBezTo>
                  <a:cubicBezTo>
                    <a:pt x="12" y="12"/>
                    <a:pt x="24" y="0"/>
                    <a:pt x="49" y="0"/>
                  </a:cubicBezTo>
                  <a:cubicBezTo>
                    <a:pt x="59" y="0"/>
                    <a:pt x="59" y="0"/>
                    <a:pt x="59" y="0"/>
                  </a:cubicBezTo>
                  <a:cubicBezTo>
                    <a:pt x="60" y="0"/>
                    <a:pt x="61" y="1"/>
                    <a:pt x="61" y="3"/>
                  </a:cubicBezTo>
                  <a:cubicBezTo>
                    <a:pt x="61" y="21"/>
                    <a:pt x="61" y="21"/>
                    <a:pt x="61" y="21"/>
                  </a:cubicBezTo>
                  <a:cubicBezTo>
                    <a:pt x="61" y="23"/>
                    <a:pt x="60" y="24"/>
                    <a:pt x="59" y="24"/>
                  </a:cubicBezTo>
                  <a:cubicBezTo>
                    <a:pt x="52" y="24"/>
                    <a:pt x="52" y="24"/>
                    <a:pt x="52" y="24"/>
                  </a:cubicBezTo>
                  <a:cubicBezTo>
                    <a:pt x="40" y="24"/>
                    <a:pt x="37" y="26"/>
                    <a:pt x="37" y="37"/>
                  </a:cubicBezTo>
                  <a:cubicBezTo>
                    <a:pt x="37" y="45"/>
                    <a:pt x="37" y="45"/>
                    <a:pt x="37" y="45"/>
                  </a:cubicBezTo>
                  <a:cubicBezTo>
                    <a:pt x="37" y="46"/>
                    <a:pt x="38" y="46"/>
                    <a:pt x="39" y="46"/>
                  </a:cubicBezTo>
                  <a:cubicBezTo>
                    <a:pt x="59" y="46"/>
                    <a:pt x="59" y="46"/>
                    <a:pt x="59" y="46"/>
                  </a:cubicBezTo>
                  <a:cubicBezTo>
                    <a:pt x="60" y="46"/>
                    <a:pt x="61" y="47"/>
                    <a:pt x="61" y="49"/>
                  </a:cubicBezTo>
                  <a:cubicBezTo>
                    <a:pt x="61" y="64"/>
                    <a:pt x="61" y="64"/>
                    <a:pt x="61" y="64"/>
                  </a:cubicBezTo>
                  <a:cubicBezTo>
                    <a:pt x="61" y="66"/>
                    <a:pt x="60" y="66"/>
                    <a:pt x="59" y="66"/>
                  </a:cubicBezTo>
                  <a:cubicBezTo>
                    <a:pt x="39" y="66"/>
                    <a:pt x="39" y="66"/>
                    <a:pt x="39" y="66"/>
                  </a:cubicBezTo>
                  <a:cubicBezTo>
                    <a:pt x="38" y="66"/>
                    <a:pt x="37" y="67"/>
                    <a:pt x="37" y="68"/>
                  </a:cubicBezTo>
                  <a:cubicBezTo>
                    <a:pt x="37" y="156"/>
                    <a:pt x="37" y="156"/>
                    <a:pt x="37" y="156"/>
                  </a:cubicBezTo>
                  <a:cubicBezTo>
                    <a:pt x="37" y="157"/>
                    <a:pt x="37" y="158"/>
                    <a:pt x="35" y="158"/>
                  </a:cubicBezTo>
                  <a:lnTo>
                    <a:pt x="14"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4" name="Freeform 55"/>
            <p:cNvSpPr>
              <a:spLocks/>
            </p:cNvSpPr>
            <p:nvPr userDrawn="1"/>
          </p:nvSpPr>
          <p:spPr bwMode="auto">
            <a:xfrm>
              <a:off x="2762704" y="1414463"/>
              <a:ext cx="208734" cy="283134"/>
            </a:xfrm>
            <a:custGeom>
              <a:avLst/>
              <a:gdLst>
                <a:gd name="T0" fmla="*/ 0 w 117"/>
                <a:gd name="T1" fmla="*/ 3 h 158"/>
                <a:gd name="T2" fmla="*/ 2 w 117"/>
                <a:gd name="T3" fmla="*/ 0 h 158"/>
                <a:gd name="T4" fmla="*/ 25 w 117"/>
                <a:gd name="T5" fmla="*/ 0 h 158"/>
                <a:gd name="T6" fmla="*/ 27 w 117"/>
                <a:gd name="T7" fmla="*/ 3 h 158"/>
                <a:gd name="T8" fmla="*/ 27 w 117"/>
                <a:gd name="T9" fmla="*/ 65 h 158"/>
                <a:gd name="T10" fmla="*/ 29 w 117"/>
                <a:gd name="T11" fmla="*/ 66 h 158"/>
                <a:gd name="T12" fmla="*/ 89 w 117"/>
                <a:gd name="T13" fmla="*/ 66 h 158"/>
                <a:gd name="T14" fmla="*/ 90 w 117"/>
                <a:gd name="T15" fmla="*/ 65 h 158"/>
                <a:gd name="T16" fmla="*/ 90 w 117"/>
                <a:gd name="T17" fmla="*/ 3 h 158"/>
                <a:gd name="T18" fmla="*/ 92 w 117"/>
                <a:gd name="T19" fmla="*/ 0 h 158"/>
                <a:gd name="T20" fmla="*/ 115 w 117"/>
                <a:gd name="T21" fmla="*/ 0 h 158"/>
                <a:gd name="T22" fmla="*/ 117 w 117"/>
                <a:gd name="T23" fmla="*/ 3 h 158"/>
                <a:gd name="T24" fmla="*/ 117 w 117"/>
                <a:gd name="T25" fmla="*/ 156 h 158"/>
                <a:gd name="T26" fmla="*/ 115 w 117"/>
                <a:gd name="T27" fmla="*/ 158 h 158"/>
                <a:gd name="T28" fmla="*/ 92 w 117"/>
                <a:gd name="T29" fmla="*/ 158 h 158"/>
                <a:gd name="T30" fmla="*/ 90 w 117"/>
                <a:gd name="T31" fmla="*/ 156 h 158"/>
                <a:gd name="T32" fmla="*/ 90 w 117"/>
                <a:gd name="T33" fmla="*/ 92 h 158"/>
                <a:gd name="T34" fmla="*/ 89 w 117"/>
                <a:gd name="T35" fmla="*/ 91 h 158"/>
                <a:gd name="T36" fmla="*/ 29 w 117"/>
                <a:gd name="T37" fmla="*/ 91 h 158"/>
                <a:gd name="T38" fmla="*/ 27 w 117"/>
                <a:gd name="T39" fmla="*/ 92 h 158"/>
                <a:gd name="T40" fmla="*/ 27 w 117"/>
                <a:gd name="T41" fmla="*/ 156 h 158"/>
                <a:gd name="T42" fmla="*/ 25 w 117"/>
                <a:gd name="T43" fmla="*/ 158 h 158"/>
                <a:gd name="T44" fmla="*/ 2 w 117"/>
                <a:gd name="T45" fmla="*/ 158 h 158"/>
                <a:gd name="T46" fmla="*/ 0 w 117"/>
                <a:gd name="T47" fmla="*/ 156 h 158"/>
                <a:gd name="T48" fmla="*/ 0 w 117"/>
                <a:gd name="T49"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 h="158">
                  <a:moveTo>
                    <a:pt x="0" y="3"/>
                  </a:moveTo>
                  <a:cubicBezTo>
                    <a:pt x="0" y="1"/>
                    <a:pt x="1" y="0"/>
                    <a:pt x="2" y="0"/>
                  </a:cubicBezTo>
                  <a:cubicBezTo>
                    <a:pt x="25" y="0"/>
                    <a:pt x="25" y="0"/>
                    <a:pt x="25" y="0"/>
                  </a:cubicBezTo>
                  <a:cubicBezTo>
                    <a:pt x="26" y="0"/>
                    <a:pt x="27" y="1"/>
                    <a:pt x="27" y="3"/>
                  </a:cubicBezTo>
                  <a:cubicBezTo>
                    <a:pt x="27" y="65"/>
                    <a:pt x="27" y="65"/>
                    <a:pt x="27" y="65"/>
                  </a:cubicBezTo>
                  <a:cubicBezTo>
                    <a:pt x="27" y="66"/>
                    <a:pt x="28" y="66"/>
                    <a:pt x="29" y="66"/>
                  </a:cubicBezTo>
                  <a:cubicBezTo>
                    <a:pt x="89" y="66"/>
                    <a:pt x="89" y="66"/>
                    <a:pt x="89" y="66"/>
                  </a:cubicBezTo>
                  <a:cubicBezTo>
                    <a:pt x="89" y="66"/>
                    <a:pt x="90" y="66"/>
                    <a:pt x="90" y="65"/>
                  </a:cubicBezTo>
                  <a:cubicBezTo>
                    <a:pt x="90" y="3"/>
                    <a:pt x="90" y="3"/>
                    <a:pt x="90" y="3"/>
                  </a:cubicBezTo>
                  <a:cubicBezTo>
                    <a:pt x="90" y="1"/>
                    <a:pt x="91" y="0"/>
                    <a:pt x="92" y="0"/>
                  </a:cubicBezTo>
                  <a:cubicBezTo>
                    <a:pt x="115" y="0"/>
                    <a:pt x="115" y="0"/>
                    <a:pt x="115" y="0"/>
                  </a:cubicBezTo>
                  <a:cubicBezTo>
                    <a:pt x="116" y="0"/>
                    <a:pt x="117" y="1"/>
                    <a:pt x="117" y="3"/>
                  </a:cubicBezTo>
                  <a:cubicBezTo>
                    <a:pt x="117" y="156"/>
                    <a:pt x="117" y="156"/>
                    <a:pt x="117" y="156"/>
                  </a:cubicBezTo>
                  <a:cubicBezTo>
                    <a:pt x="117" y="157"/>
                    <a:pt x="116" y="158"/>
                    <a:pt x="115" y="158"/>
                  </a:cubicBezTo>
                  <a:cubicBezTo>
                    <a:pt x="92" y="158"/>
                    <a:pt x="92" y="158"/>
                    <a:pt x="92" y="158"/>
                  </a:cubicBezTo>
                  <a:cubicBezTo>
                    <a:pt x="91" y="158"/>
                    <a:pt x="90" y="157"/>
                    <a:pt x="90" y="156"/>
                  </a:cubicBezTo>
                  <a:cubicBezTo>
                    <a:pt x="90" y="92"/>
                    <a:pt x="90" y="92"/>
                    <a:pt x="90" y="92"/>
                  </a:cubicBezTo>
                  <a:cubicBezTo>
                    <a:pt x="90" y="91"/>
                    <a:pt x="89" y="91"/>
                    <a:pt x="89" y="91"/>
                  </a:cubicBezTo>
                  <a:cubicBezTo>
                    <a:pt x="29" y="91"/>
                    <a:pt x="29" y="91"/>
                    <a:pt x="29" y="91"/>
                  </a:cubicBezTo>
                  <a:cubicBezTo>
                    <a:pt x="28" y="91"/>
                    <a:pt x="27" y="91"/>
                    <a:pt x="27" y="92"/>
                  </a:cubicBezTo>
                  <a:cubicBezTo>
                    <a:pt x="27" y="156"/>
                    <a:pt x="27" y="156"/>
                    <a:pt x="27" y="156"/>
                  </a:cubicBezTo>
                  <a:cubicBezTo>
                    <a:pt x="27" y="157"/>
                    <a:pt x="26" y="158"/>
                    <a:pt x="25"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5" name="Freeform 56"/>
            <p:cNvSpPr>
              <a:spLocks noEditPoints="1"/>
            </p:cNvSpPr>
            <p:nvPr userDrawn="1"/>
          </p:nvSpPr>
          <p:spPr bwMode="auto">
            <a:xfrm>
              <a:off x="3014838" y="1492997"/>
              <a:ext cx="175667" cy="208734"/>
            </a:xfrm>
            <a:custGeom>
              <a:avLst/>
              <a:gdLst>
                <a:gd name="T0" fmla="*/ 4 w 99"/>
                <a:gd name="T1" fmla="*/ 85 h 117"/>
                <a:gd name="T2" fmla="*/ 0 w 99"/>
                <a:gd name="T3" fmla="*/ 58 h 117"/>
                <a:gd name="T4" fmla="*/ 4 w 99"/>
                <a:gd name="T5" fmla="*/ 31 h 117"/>
                <a:gd name="T6" fmla="*/ 49 w 99"/>
                <a:gd name="T7" fmla="*/ 0 h 117"/>
                <a:gd name="T8" fmla="*/ 95 w 99"/>
                <a:gd name="T9" fmla="*/ 31 h 117"/>
                <a:gd name="T10" fmla="*/ 99 w 99"/>
                <a:gd name="T11" fmla="*/ 64 h 117"/>
                <a:gd name="T12" fmla="*/ 97 w 99"/>
                <a:gd name="T13" fmla="*/ 66 h 117"/>
                <a:gd name="T14" fmla="*/ 28 w 99"/>
                <a:gd name="T15" fmla="*/ 66 h 117"/>
                <a:gd name="T16" fmla="*/ 26 w 99"/>
                <a:gd name="T17" fmla="*/ 68 h 117"/>
                <a:gd name="T18" fmla="*/ 28 w 99"/>
                <a:gd name="T19" fmla="*/ 76 h 117"/>
                <a:gd name="T20" fmla="*/ 53 w 99"/>
                <a:gd name="T21" fmla="*/ 93 h 117"/>
                <a:gd name="T22" fmla="*/ 79 w 99"/>
                <a:gd name="T23" fmla="*/ 83 h 117"/>
                <a:gd name="T24" fmla="*/ 83 w 99"/>
                <a:gd name="T25" fmla="*/ 82 h 117"/>
                <a:gd name="T26" fmla="*/ 96 w 99"/>
                <a:gd name="T27" fmla="*/ 94 h 117"/>
                <a:gd name="T28" fmla="*/ 97 w 99"/>
                <a:gd name="T29" fmla="*/ 98 h 117"/>
                <a:gd name="T30" fmla="*/ 51 w 99"/>
                <a:gd name="T31" fmla="*/ 117 h 117"/>
                <a:gd name="T32" fmla="*/ 4 w 99"/>
                <a:gd name="T33" fmla="*/ 85 h 117"/>
                <a:gd name="T34" fmla="*/ 71 w 99"/>
                <a:gd name="T35" fmla="*/ 36 h 117"/>
                <a:gd name="T36" fmla="*/ 50 w 99"/>
                <a:gd name="T37" fmla="*/ 22 h 117"/>
                <a:gd name="T38" fmla="*/ 28 w 99"/>
                <a:gd name="T39" fmla="*/ 36 h 117"/>
                <a:gd name="T40" fmla="*/ 26 w 99"/>
                <a:gd name="T41" fmla="*/ 46 h 117"/>
                <a:gd name="T42" fmla="*/ 28 w 99"/>
                <a:gd name="T43" fmla="*/ 47 h 117"/>
                <a:gd name="T44" fmla="*/ 71 w 99"/>
                <a:gd name="T45" fmla="*/ 47 h 117"/>
                <a:gd name="T46" fmla="*/ 73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2" y="78"/>
                    <a:pt x="0" y="70"/>
                    <a:pt x="0" y="58"/>
                  </a:cubicBezTo>
                  <a:cubicBezTo>
                    <a:pt x="0" y="47"/>
                    <a:pt x="2" y="38"/>
                    <a:pt x="4" y="31"/>
                  </a:cubicBezTo>
                  <a:cubicBezTo>
                    <a:pt x="10" y="11"/>
                    <a:pt x="27" y="0"/>
                    <a:pt x="49" y="0"/>
                  </a:cubicBezTo>
                  <a:cubicBezTo>
                    <a:pt x="72" y="0"/>
                    <a:pt x="89" y="12"/>
                    <a:pt x="95" y="31"/>
                  </a:cubicBezTo>
                  <a:cubicBezTo>
                    <a:pt x="98" y="38"/>
                    <a:pt x="99" y="46"/>
                    <a:pt x="99" y="64"/>
                  </a:cubicBezTo>
                  <a:cubicBezTo>
                    <a:pt x="99" y="66"/>
                    <a:pt x="98" y="66"/>
                    <a:pt x="97" y="66"/>
                  </a:cubicBezTo>
                  <a:cubicBezTo>
                    <a:pt x="28" y="66"/>
                    <a:pt x="28" y="66"/>
                    <a:pt x="28" y="66"/>
                  </a:cubicBezTo>
                  <a:cubicBezTo>
                    <a:pt x="27" y="66"/>
                    <a:pt x="26" y="67"/>
                    <a:pt x="26" y="68"/>
                  </a:cubicBezTo>
                  <a:cubicBezTo>
                    <a:pt x="26" y="71"/>
                    <a:pt x="27" y="74"/>
                    <a:pt x="28" y="76"/>
                  </a:cubicBezTo>
                  <a:cubicBezTo>
                    <a:pt x="32" y="87"/>
                    <a:pt x="40" y="93"/>
                    <a:pt x="53" y="93"/>
                  </a:cubicBezTo>
                  <a:cubicBezTo>
                    <a:pt x="65" y="93"/>
                    <a:pt x="74" y="89"/>
                    <a:pt x="79" y="83"/>
                  </a:cubicBezTo>
                  <a:cubicBezTo>
                    <a:pt x="80" y="82"/>
                    <a:pt x="81" y="81"/>
                    <a:pt x="83" y="82"/>
                  </a:cubicBezTo>
                  <a:cubicBezTo>
                    <a:pt x="96" y="94"/>
                    <a:pt x="96" y="94"/>
                    <a:pt x="96" y="94"/>
                  </a:cubicBezTo>
                  <a:cubicBezTo>
                    <a:pt x="97" y="95"/>
                    <a:pt x="97" y="96"/>
                    <a:pt x="97" y="98"/>
                  </a:cubicBezTo>
                  <a:cubicBezTo>
                    <a:pt x="87" y="109"/>
                    <a:pt x="71" y="117"/>
                    <a:pt x="51" y="117"/>
                  </a:cubicBezTo>
                  <a:cubicBezTo>
                    <a:pt x="27" y="117"/>
                    <a:pt x="10" y="105"/>
                    <a:pt x="4" y="85"/>
                  </a:cubicBezTo>
                  <a:close/>
                  <a:moveTo>
                    <a:pt x="71" y="36"/>
                  </a:moveTo>
                  <a:cubicBezTo>
                    <a:pt x="68" y="27"/>
                    <a:pt x="60" y="22"/>
                    <a:pt x="50" y="22"/>
                  </a:cubicBezTo>
                  <a:cubicBezTo>
                    <a:pt x="39" y="22"/>
                    <a:pt x="31" y="27"/>
                    <a:pt x="28" y="36"/>
                  </a:cubicBezTo>
                  <a:cubicBezTo>
                    <a:pt x="27" y="39"/>
                    <a:pt x="26" y="42"/>
                    <a:pt x="26" y="46"/>
                  </a:cubicBezTo>
                  <a:cubicBezTo>
                    <a:pt x="26" y="47"/>
                    <a:pt x="27" y="47"/>
                    <a:pt x="28" y="47"/>
                  </a:cubicBezTo>
                  <a:cubicBezTo>
                    <a:pt x="71" y="47"/>
                    <a:pt x="71" y="47"/>
                    <a:pt x="71" y="47"/>
                  </a:cubicBezTo>
                  <a:cubicBezTo>
                    <a:pt x="72" y="47"/>
                    <a:pt x="73" y="47"/>
                    <a:pt x="73" y="46"/>
                  </a:cubicBezTo>
                  <a:cubicBezTo>
                    <a:pt x="73"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6" name="Freeform 57"/>
            <p:cNvSpPr>
              <a:spLocks noEditPoints="1"/>
            </p:cNvSpPr>
            <p:nvPr userDrawn="1"/>
          </p:nvSpPr>
          <p:spPr bwMode="auto">
            <a:xfrm>
              <a:off x="322150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8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1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4" y="111"/>
                    <a:pt x="53" y="117"/>
                    <a:pt x="37"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8"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1"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7" name="Freeform 58"/>
            <p:cNvSpPr>
              <a:spLocks/>
            </p:cNvSpPr>
            <p:nvPr userDrawn="1"/>
          </p:nvSpPr>
          <p:spPr bwMode="auto">
            <a:xfrm>
              <a:off x="3434373" y="1414463"/>
              <a:ext cx="76467" cy="285201"/>
            </a:xfrm>
            <a:custGeom>
              <a:avLst/>
              <a:gdLst>
                <a:gd name="T0" fmla="*/ 30 w 43"/>
                <a:gd name="T1" fmla="*/ 159 h 159"/>
                <a:gd name="T2" fmla="*/ 0 w 43"/>
                <a:gd name="T3" fmla="*/ 127 h 159"/>
                <a:gd name="T4" fmla="*/ 0 w 43"/>
                <a:gd name="T5" fmla="*/ 3 h 159"/>
                <a:gd name="T6" fmla="*/ 2 w 43"/>
                <a:gd name="T7" fmla="*/ 0 h 159"/>
                <a:gd name="T8" fmla="*/ 23 w 43"/>
                <a:gd name="T9" fmla="*/ 0 h 159"/>
                <a:gd name="T10" fmla="*/ 26 w 43"/>
                <a:gd name="T11" fmla="*/ 3 h 159"/>
                <a:gd name="T12" fmla="*/ 26 w 43"/>
                <a:gd name="T13" fmla="*/ 126 h 159"/>
                <a:gd name="T14" fmla="*/ 35 w 43"/>
                <a:gd name="T15" fmla="*/ 136 h 159"/>
                <a:gd name="T16" fmla="*/ 41 w 43"/>
                <a:gd name="T17" fmla="*/ 136 h 159"/>
                <a:gd name="T18" fmla="*/ 43 w 43"/>
                <a:gd name="T19" fmla="*/ 139 h 159"/>
                <a:gd name="T20" fmla="*/ 43 w 43"/>
                <a:gd name="T21" fmla="*/ 157 h 159"/>
                <a:gd name="T22" fmla="*/ 41 w 43"/>
                <a:gd name="T23" fmla="*/ 159 h 159"/>
                <a:gd name="T24" fmla="*/ 30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0" y="159"/>
                  </a:moveTo>
                  <a:cubicBezTo>
                    <a:pt x="9" y="159"/>
                    <a:pt x="0" y="149"/>
                    <a:pt x="0" y="127"/>
                  </a:cubicBezTo>
                  <a:cubicBezTo>
                    <a:pt x="0" y="3"/>
                    <a:pt x="0" y="3"/>
                    <a:pt x="0" y="3"/>
                  </a:cubicBezTo>
                  <a:cubicBezTo>
                    <a:pt x="0" y="1"/>
                    <a:pt x="1" y="0"/>
                    <a:pt x="2" y="0"/>
                  </a:cubicBezTo>
                  <a:cubicBezTo>
                    <a:pt x="23" y="0"/>
                    <a:pt x="23" y="0"/>
                    <a:pt x="23" y="0"/>
                  </a:cubicBezTo>
                  <a:cubicBezTo>
                    <a:pt x="25" y="0"/>
                    <a:pt x="26" y="1"/>
                    <a:pt x="26" y="3"/>
                  </a:cubicBezTo>
                  <a:cubicBezTo>
                    <a:pt x="26" y="126"/>
                    <a:pt x="26" y="126"/>
                    <a:pt x="26" y="126"/>
                  </a:cubicBezTo>
                  <a:cubicBezTo>
                    <a:pt x="26" y="134"/>
                    <a:pt x="29" y="136"/>
                    <a:pt x="35"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0"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8" name="Freeform 59"/>
            <p:cNvSpPr>
              <a:spLocks/>
            </p:cNvSpPr>
            <p:nvPr userDrawn="1"/>
          </p:nvSpPr>
          <p:spPr bwMode="auto">
            <a:xfrm>
              <a:off x="3525306" y="1435130"/>
              <a:ext cx="99200" cy="264534"/>
            </a:xfrm>
            <a:custGeom>
              <a:avLst/>
              <a:gdLst>
                <a:gd name="T0" fmla="*/ 42 w 56"/>
                <a:gd name="T1" fmla="*/ 147 h 147"/>
                <a:gd name="T2" fmla="*/ 11 w 56"/>
                <a:gd name="T3" fmla="*/ 115 h 147"/>
                <a:gd name="T4" fmla="*/ 11 w 56"/>
                <a:gd name="T5" fmla="*/ 56 h 147"/>
                <a:gd name="T6" fmla="*/ 10 w 56"/>
                <a:gd name="T7" fmla="*/ 54 h 147"/>
                <a:gd name="T8" fmla="*/ 2 w 56"/>
                <a:gd name="T9" fmla="*/ 54 h 147"/>
                <a:gd name="T10" fmla="*/ 0 w 56"/>
                <a:gd name="T11" fmla="*/ 52 h 147"/>
                <a:gd name="T12" fmla="*/ 0 w 56"/>
                <a:gd name="T13" fmla="*/ 37 h 147"/>
                <a:gd name="T14" fmla="*/ 2 w 56"/>
                <a:gd name="T15" fmla="*/ 34 h 147"/>
                <a:gd name="T16" fmla="*/ 10 w 56"/>
                <a:gd name="T17" fmla="*/ 34 h 147"/>
                <a:gd name="T18" fmla="*/ 11 w 56"/>
                <a:gd name="T19" fmla="*/ 33 h 147"/>
                <a:gd name="T20" fmla="*/ 11 w 56"/>
                <a:gd name="T21" fmla="*/ 2 h 147"/>
                <a:gd name="T22" fmla="*/ 13 w 56"/>
                <a:gd name="T23" fmla="*/ 0 h 147"/>
                <a:gd name="T24" fmla="*/ 35 w 56"/>
                <a:gd name="T25" fmla="*/ 0 h 147"/>
                <a:gd name="T26" fmla="*/ 37 w 56"/>
                <a:gd name="T27" fmla="*/ 2 h 147"/>
                <a:gd name="T28" fmla="*/ 37 w 56"/>
                <a:gd name="T29" fmla="*/ 33 h 147"/>
                <a:gd name="T30" fmla="*/ 38 w 56"/>
                <a:gd name="T31" fmla="*/ 34 h 147"/>
                <a:gd name="T32" fmla="*/ 53 w 56"/>
                <a:gd name="T33" fmla="*/ 34 h 147"/>
                <a:gd name="T34" fmla="*/ 56 w 56"/>
                <a:gd name="T35" fmla="*/ 37 h 147"/>
                <a:gd name="T36" fmla="*/ 56 w 56"/>
                <a:gd name="T37" fmla="*/ 52 h 147"/>
                <a:gd name="T38" fmla="*/ 53 w 56"/>
                <a:gd name="T39" fmla="*/ 54 h 147"/>
                <a:gd name="T40" fmla="*/ 38 w 56"/>
                <a:gd name="T41" fmla="*/ 54 h 147"/>
                <a:gd name="T42" fmla="*/ 37 w 56"/>
                <a:gd name="T43" fmla="*/ 56 h 147"/>
                <a:gd name="T44" fmla="*/ 37 w 56"/>
                <a:gd name="T45" fmla="*/ 114 h 147"/>
                <a:gd name="T46" fmla="*/ 47 w 56"/>
                <a:gd name="T47" fmla="*/ 124 h 147"/>
                <a:gd name="T48" fmla="*/ 53 w 56"/>
                <a:gd name="T49" fmla="*/ 124 h 147"/>
                <a:gd name="T50" fmla="*/ 56 w 56"/>
                <a:gd name="T51" fmla="*/ 127 h 147"/>
                <a:gd name="T52" fmla="*/ 56 w 56"/>
                <a:gd name="T53" fmla="*/ 145 h 147"/>
                <a:gd name="T54" fmla="*/ 53 w 56"/>
                <a:gd name="T55" fmla="*/ 147 h 147"/>
                <a:gd name="T56" fmla="*/ 42 w 56"/>
                <a:gd name="T5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6" h="147">
                  <a:moveTo>
                    <a:pt x="42" y="147"/>
                  </a:moveTo>
                  <a:cubicBezTo>
                    <a:pt x="20" y="147"/>
                    <a:pt x="11" y="136"/>
                    <a:pt x="11" y="115"/>
                  </a:cubicBezTo>
                  <a:cubicBezTo>
                    <a:pt x="11" y="56"/>
                    <a:pt x="11" y="56"/>
                    <a:pt x="11" y="56"/>
                  </a:cubicBezTo>
                  <a:cubicBezTo>
                    <a:pt x="11" y="55"/>
                    <a:pt x="11" y="54"/>
                    <a:pt x="10" y="54"/>
                  </a:cubicBezTo>
                  <a:cubicBezTo>
                    <a:pt x="2" y="54"/>
                    <a:pt x="2" y="54"/>
                    <a:pt x="2" y="54"/>
                  </a:cubicBezTo>
                  <a:cubicBezTo>
                    <a:pt x="1" y="54"/>
                    <a:pt x="0" y="54"/>
                    <a:pt x="0" y="52"/>
                  </a:cubicBezTo>
                  <a:cubicBezTo>
                    <a:pt x="0" y="37"/>
                    <a:pt x="0" y="37"/>
                    <a:pt x="0" y="37"/>
                  </a:cubicBezTo>
                  <a:cubicBezTo>
                    <a:pt x="0" y="35"/>
                    <a:pt x="1" y="34"/>
                    <a:pt x="2" y="34"/>
                  </a:cubicBezTo>
                  <a:cubicBezTo>
                    <a:pt x="10" y="34"/>
                    <a:pt x="10" y="34"/>
                    <a:pt x="10" y="34"/>
                  </a:cubicBezTo>
                  <a:cubicBezTo>
                    <a:pt x="11" y="34"/>
                    <a:pt x="11" y="34"/>
                    <a:pt x="11" y="33"/>
                  </a:cubicBezTo>
                  <a:cubicBezTo>
                    <a:pt x="11" y="2"/>
                    <a:pt x="11" y="2"/>
                    <a:pt x="11" y="2"/>
                  </a:cubicBezTo>
                  <a:cubicBezTo>
                    <a:pt x="11" y="1"/>
                    <a:pt x="12" y="0"/>
                    <a:pt x="13" y="0"/>
                  </a:cubicBezTo>
                  <a:cubicBezTo>
                    <a:pt x="35" y="0"/>
                    <a:pt x="35" y="0"/>
                    <a:pt x="35" y="0"/>
                  </a:cubicBezTo>
                  <a:cubicBezTo>
                    <a:pt x="36" y="0"/>
                    <a:pt x="37" y="1"/>
                    <a:pt x="37" y="2"/>
                  </a:cubicBezTo>
                  <a:cubicBezTo>
                    <a:pt x="37" y="33"/>
                    <a:pt x="37" y="33"/>
                    <a:pt x="37" y="33"/>
                  </a:cubicBezTo>
                  <a:cubicBezTo>
                    <a:pt x="37" y="34"/>
                    <a:pt x="37" y="34"/>
                    <a:pt x="38" y="34"/>
                  </a:cubicBezTo>
                  <a:cubicBezTo>
                    <a:pt x="53" y="34"/>
                    <a:pt x="53" y="34"/>
                    <a:pt x="53" y="34"/>
                  </a:cubicBezTo>
                  <a:cubicBezTo>
                    <a:pt x="55" y="34"/>
                    <a:pt x="56" y="35"/>
                    <a:pt x="56" y="37"/>
                  </a:cubicBezTo>
                  <a:cubicBezTo>
                    <a:pt x="56" y="52"/>
                    <a:pt x="56" y="52"/>
                    <a:pt x="56" y="52"/>
                  </a:cubicBezTo>
                  <a:cubicBezTo>
                    <a:pt x="56" y="54"/>
                    <a:pt x="55" y="54"/>
                    <a:pt x="53" y="54"/>
                  </a:cubicBezTo>
                  <a:cubicBezTo>
                    <a:pt x="38" y="54"/>
                    <a:pt x="38" y="54"/>
                    <a:pt x="38" y="54"/>
                  </a:cubicBezTo>
                  <a:cubicBezTo>
                    <a:pt x="37" y="54"/>
                    <a:pt x="37" y="55"/>
                    <a:pt x="37" y="56"/>
                  </a:cubicBezTo>
                  <a:cubicBezTo>
                    <a:pt x="37" y="114"/>
                    <a:pt x="37" y="114"/>
                    <a:pt x="37" y="114"/>
                  </a:cubicBezTo>
                  <a:cubicBezTo>
                    <a:pt x="37" y="122"/>
                    <a:pt x="40" y="124"/>
                    <a:pt x="47" y="124"/>
                  </a:cubicBezTo>
                  <a:cubicBezTo>
                    <a:pt x="53" y="124"/>
                    <a:pt x="53" y="124"/>
                    <a:pt x="53" y="124"/>
                  </a:cubicBezTo>
                  <a:cubicBezTo>
                    <a:pt x="55" y="124"/>
                    <a:pt x="56" y="125"/>
                    <a:pt x="56" y="127"/>
                  </a:cubicBezTo>
                  <a:cubicBezTo>
                    <a:pt x="56" y="145"/>
                    <a:pt x="56" y="145"/>
                    <a:pt x="56" y="145"/>
                  </a:cubicBezTo>
                  <a:cubicBezTo>
                    <a:pt x="56" y="146"/>
                    <a:pt x="55" y="147"/>
                    <a:pt x="53" y="147"/>
                  </a:cubicBezTo>
                  <a:lnTo>
                    <a:pt x="42"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09" name="Freeform 60"/>
            <p:cNvSpPr>
              <a:spLocks/>
            </p:cNvSpPr>
            <p:nvPr userDrawn="1"/>
          </p:nvSpPr>
          <p:spPr bwMode="auto">
            <a:xfrm>
              <a:off x="3663773" y="1414463"/>
              <a:ext cx="167400" cy="283134"/>
            </a:xfrm>
            <a:custGeom>
              <a:avLst/>
              <a:gdLst>
                <a:gd name="T0" fmla="*/ 71 w 94"/>
                <a:gd name="T1" fmla="*/ 158 h 158"/>
                <a:gd name="T2" fmla="*/ 69 w 94"/>
                <a:gd name="T3" fmla="*/ 156 h 158"/>
                <a:gd name="T4" fmla="*/ 69 w 94"/>
                <a:gd name="T5" fmla="*/ 91 h 158"/>
                <a:gd name="T6" fmla="*/ 47 w 94"/>
                <a:gd name="T7" fmla="*/ 67 h 158"/>
                <a:gd name="T8" fmla="*/ 26 w 94"/>
                <a:gd name="T9" fmla="*/ 91 h 158"/>
                <a:gd name="T10" fmla="*/ 26 w 94"/>
                <a:gd name="T11" fmla="*/ 156 h 158"/>
                <a:gd name="T12" fmla="*/ 24 w 94"/>
                <a:gd name="T13" fmla="*/ 158 h 158"/>
                <a:gd name="T14" fmla="*/ 3 w 94"/>
                <a:gd name="T15" fmla="*/ 158 h 158"/>
                <a:gd name="T16" fmla="*/ 0 w 94"/>
                <a:gd name="T17" fmla="*/ 156 h 158"/>
                <a:gd name="T18" fmla="*/ 0 w 94"/>
                <a:gd name="T19" fmla="*/ 3 h 158"/>
                <a:gd name="T20" fmla="*/ 3 w 94"/>
                <a:gd name="T21" fmla="*/ 0 h 158"/>
                <a:gd name="T22" fmla="*/ 24 w 94"/>
                <a:gd name="T23" fmla="*/ 0 h 158"/>
                <a:gd name="T24" fmla="*/ 26 w 94"/>
                <a:gd name="T25" fmla="*/ 3 h 158"/>
                <a:gd name="T26" fmla="*/ 26 w 94"/>
                <a:gd name="T27" fmla="*/ 57 h 158"/>
                <a:gd name="T28" fmla="*/ 26 w 94"/>
                <a:gd name="T29" fmla="*/ 57 h 158"/>
                <a:gd name="T30" fmla="*/ 56 w 94"/>
                <a:gd name="T31" fmla="*/ 44 h 158"/>
                <a:gd name="T32" fmla="*/ 94 w 94"/>
                <a:gd name="T33" fmla="*/ 85 h 158"/>
                <a:gd name="T34" fmla="*/ 94 w 94"/>
                <a:gd name="T35" fmla="*/ 156 h 158"/>
                <a:gd name="T36" fmla="*/ 92 w 94"/>
                <a:gd name="T37" fmla="*/ 158 h 158"/>
                <a:gd name="T38" fmla="*/ 71 w 94"/>
                <a:gd name="T39"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58">
                  <a:moveTo>
                    <a:pt x="71" y="158"/>
                  </a:moveTo>
                  <a:cubicBezTo>
                    <a:pt x="69" y="158"/>
                    <a:pt x="69" y="157"/>
                    <a:pt x="69" y="156"/>
                  </a:cubicBezTo>
                  <a:cubicBezTo>
                    <a:pt x="69" y="91"/>
                    <a:pt x="69" y="91"/>
                    <a:pt x="69" y="91"/>
                  </a:cubicBezTo>
                  <a:cubicBezTo>
                    <a:pt x="69" y="77"/>
                    <a:pt x="61" y="67"/>
                    <a:pt x="47" y="67"/>
                  </a:cubicBezTo>
                  <a:cubicBezTo>
                    <a:pt x="34" y="67"/>
                    <a:pt x="26" y="77"/>
                    <a:pt x="26" y="91"/>
                  </a:cubicBezTo>
                  <a:cubicBezTo>
                    <a:pt x="26" y="156"/>
                    <a:pt x="26" y="156"/>
                    <a:pt x="26" y="156"/>
                  </a:cubicBezTo>
                  <a:cubicBezTo>
                    <a:pt x="26" y="157"/>
                    <a:pt x="25" y="158"/>
                    <a:pt x="24" y="158"/>
                  </a:cubicBezTo>
                  <a:cubicBezTo>
                    <a:pt x="3" y="158"/>
                    <a:pt x="3" y="158"/>
                    <a:pt x="3" y="158"/>
                  </a:cubicBezTo>
                  <a:cubicBezTo>
                    <a:pt x="1" y="158"/>
                    <a:pt x="0" y="157"/>
                    <a:pt x="0" y="156"/>
                  </a:cubicBezTo>
                  <a:cubicBezTo>
                    <a:pt x="0" y="3"/>
                    <a:pt x="0" y="3"/>
                    <a:pt x="0" y="3"/>
                  </a:cubicBezTo>
                  <a:cubicBezTo>
                    <a:pt x="0" y="1"/>
                    <a:pt x="1" y="0"/>
                    <a:pt x="3" y="0"/>
                  </a:cubicBezTo>
                  <a:cubicBezTo>
                    <a:pt x="24" y="0"/>
                    <a:pt x="24" y="0"/>
                    <a:pt x="24" y="0"/>
                  </a:cubicBezTo>
                  <a:cubicBezTo>
                    <a:pt x="25" y="0"/>
                    <a:pt x="26" y="1"/>
                    <a:pt x="26" y="3"/>
                  </a:cubicBezTo>
                  <a:cubicBezTo>
                    <a:pt x="26" y="57"/>
                    <a:pt x="26" y="57"/>
                    <a:pt x="26" y="57"/>
                  </a:cubicBezTo>
                  <a:cubicBezTo>
                    <a:pt x="26" y="57"/>
                    <a:pt x="26" y="57"/>
                    <a:pt x="26" y="57"/>
                  </a:cubicBezTo>
                  <a:cubicBezTo>
                    <a:pt x="31" y="50"/>
                    <a:pt x="41" y="44"/>
                    <a:pt x="56" y="44"/>
                  </a:cubicBezTo>
                  <a:cubicBezTo>
                    <a:pt x="80" y="44"/>
                    <a:pt x="94" y="61"/>
                    <a:pt x="94" y="85"/>
                  </a:cubicBezTo>
                  <a:cubicBezTo>
                    <a:pt x="94" y="156"/>
                    <a:pt x="94" y="156"/>
                    <a:pt x="94" y="156"/>
                  </a:cubicBezTo>
                  <a:cubicBezTo>
                    <a:pt x="94" y="157"/>
                    <a:pt x="94" y="158"/>
                    <a:pt x="92" y="158"/>
                  </a:cubicBezTo>
                  <a:lnTo>
                    <a:pt x="71"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0" name="Freeform 61"/>
            <p:cNvSpPr>
              <a:spLocks/>
            </p:cNvSpPr>
            <p:nvPr userDrawn="1"/>
          </p:nvSpPr>
          <p:spPr bwMode="auto">
            <a:xfrm>
              <a:off x="3880774" y="1647997"/>
              <a:ext cx="45467" cy="95067"/>
            </a:xfrm>
            <a:custGeom>
              <a:avLst/>
              <a:gdLst>
                <a:gd name="T0" fmla="*/ 0 w 26"/>
                <a:gd name="T1" fmla="*/ 2 h 54"/>
                <a:gd name="T2" fmla="*/ 2 w 26"/>
                <a:gd name="T3" fmla="*/ 0 h 54"/>
                <a:gd name="T4" fmla="*/ 24 w 26"/>
                <a:gd name="T5" fmla="*/ 0 h 54"/>
                <a:gd name="T6" fmla="*/ 26 w 26"/>
                <a:gd name="T7" fmla="*/ 2 h 54"/>
                <a:gd name="T8" fmla="*/ 26 w 26"/>
                <a:gd name="T9" fmla="*/ 27 h 54"/>
                <a:gd name="T10" fmla="*/ 24 w 26"/>
                <a:gd name="T11" fmla="*/ 32 h 54"/>
                <a:gd name="T12" fmla="*/ 5 w 26"/>
                <a:gd name="T13" fmla="*/ 52 h 54"/>
                <a:gd name="T14" fmla="*/ 2 w 26"/>
                <a:gd name="T15" fmla="*/ 54 h 54"/>
                <a:gd name="T16" fmla="*/ 0 w 26"/>
                <a:gd name="T17" fmla="*/ 51 h 54"/>
                <a:gd name="T18" fmla="*/ 0 w 26"/>
                <a:gd name="T19" fmla="*/ 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54">
                  <a:moveTo>
                    <a:pt x="0" y="2"/>
                  </a:moveTo>
                  <a:cubicBezTo>
                    <a:pt x="0" y="1"/>
                    <a:pt x="0" y="0"/>
                    <a:pt x="2" y="0"/>
                  </a:cubicBezTo>
                  <a:cubicBezTo>
                    <a:pt x="24" y="0"/>
                    <a:pt x="24" y="0"/>
                    <a:pt x="24" y="0"/>
                  </a:cubicBezTo>
                  <a:cubicBezTo>
                    <a:pt x="25" y="0"/>
                    <a:pt x="26" y="1"/>
                    <a:pt x="26" y="2"/>
                  </a:cubicBezTo>
                  <a:cubicBezTo>
                    <a:pt x="26" y="27"/>
                    <a:pt x="26" y="27"/>
                    <a:pt x="26" y="27"/>
                  </a:cubicBezTo>
                  <a:cubicBezTo>
                    <a:pt x="26" y="30"/>
                    <a:pt x="26" y="31"/>
                    <a:pt x="24" y="32"/>
                  </a:cubicBezTo>
                  <a:cubicBezTo>
                    <a:pt x="5" y="52"/>
                    <a:pt x="5" y="52"/>
                    <a:pt x="5" y="52"/>
                  </a:cubicBezTo>
                  <a:cubicBezTo>
                    <a:pt x="4" y="53"/>
                    <a:pt x="3" y="54"/>
                    <a:pt x="2" y="54"/>
                  </a:cubicBezTo>
                  <a:cubicBezTo>
                    <a:pt x="0" y="54"/>
                    <a:pt x="0" y="53"/>
                    <a:pt x="0" y="51"/>
                  </a:cubicBezTo>
                  <a:lnTo>
                    <a:pt x="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1" name="Freeform 62"/>
            <p:cNvSpPr>
              <a:spLocks/>
            </p:cNvSpPr>
            <p:nvPr userDrawn="1"/>
          </p:nvSpPr>
          <p:spPr bwMode="auto">
            <a:xfrm>
              <a:off x="4041974" y="1414463"/>
              <a:ext cx="183934" cy="283134"/>
            </a:xfrm>
            <a:custGeom>
              <a:avLst/>
              <a:gdLst>
                <a:gd name="T0" fmla="*/ 0 w 103"/>
                <a:gd name="T1" fmla="*/ 3 h 158"/>
                <a:gd name="T2" fmla="*/ 2 w 103"/>
                <a:gd name="T3" fmla="*/ 0 h 158"/>
                <a:gd name="T4" fmla="*/ 25 w 103"/>
                <a:gd name="T5" fmla="*/ 0 h 158"/>
                <a:gd name="T6" fmla="*/ 27 w 103"/>
                <a:gd name="T7" fmla="*/ 3 h 158"/>
                <a:gd name="T8" fmla="*/ 27 w 103"/>
                <a:gd name="T9" fmla="*/ 132 h 158"/>
                <a:gd name="T10" fmla="*/ 29 w 103"/>
                <a:gd name="T11" fmla="*/ 133 h 158"/>
                <a:gd name="T12" fmla="*/ 101 w 103"/>
                <a:gd name="T13" fmla="*/ 133 h 158"/>
                <a:gd name="T14" fmla="*/ 103 w 103"/>
                <a:gd name="T15" fmla="*/ 136 h 158"/>
                <a:gd name="T16" fmla="*/ 103 w 103"/>
                <a:gd name="T17" fmla="*/ 156 h 158"/>
                <a:gd name="T18" fmla="*/ 101 w 103"/>
                <a:gd name="T19" fmla="*/ 158 h 158"/>
                <a:gd name="T20" fmla="*/ 2 w 103"/>
                <a:gd name="T21" fmla="*/ 158 h 158"/>
                <a:gd name="T22" fmla="*/ 0 w 103"/>
                <a:gd name="T23" fmla="*/ 156 h 158"/>
                <a:gd name="T24" fmla="*/ 0 w 103"/>
                <a:gd name="T25" fmla="*/ 3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158">
                  <a:moveTo>
                    <a:pt x="0" y="3"/>
                  </a:moveTo>
                  <a:cubicBezTo>
                    <a:pt x="0" y="1"/>
                    <a:pt x="1" y="0"/>
                    <a:pt x="2" y="0"/>
                  </a:cubicBezTo>
                  <a:cubicBezTo>
                    <a:pt x="25" y="0"/>
                    <a:pt x="25" y="0"/>
                    <a:pt x="25" y="0"/>
                  </a:cubicBezTo>
                  <a:cubicBezTo>
                    <a:pt x="26" y="0"/>
                    <a:pt x="27" y="1"/>
                    <a:pt x="27" y="3"/>
                  </a:cubicBezTo>
                  <a:cubicBezTo>
                    <a:pt x="27" y="132"/>
                    <a:pt x="27" y="132"/>
                    <a:pt x="27" y="132"/>
                  </a:cubicBezTo>
                  <a:cubicBezTo>
                    <a:pt x="27" y="133"/>
                    <a:pt x="28" y="133"/>
                    <a:pt x="29" y="133"/>
                  </a:cubicBezTo>
                  <a:cubicBezTo>
                    <a:pt x="101" y="133"/>
                    <a:pt x="101" y="133"/>
                    <a:pt x="101" y="133"/>
                  </a:cubicBezTo>
                  <a:cubicBezTo>
                    <a:pt x="102" y="133"/>
                    <a:pt x="103" y="134"/>
                    <a:pt x="103" y="136"/>
                  </a:cubicBezTo>
                  <a:cubicBezTo>
                    <a:pt x="103" y="156"/>
                    <a:pt x="103" y="156"/>
                    <a:pt x="103" y="156"/>
                  </a:cubicBezTo>
                  <a:cubicBezTo>
                    <a:pt x="103" y="157"/>
                    <a:pt x="102" y="158"/>
                    <a:pt x="101" y="158"/>
                  </a:cubicBezTo>
                  <a:cubicBezTo>
                    <a:pt x="2" y="158"/>
                    <a:pt x="2" y="158"/>
                    <a:pt x="2" y="158"/>
                  </a:cubicBezTo>
                  <a:cubicBezTo>
                    <a:pt x="1" y="158"/>
                    <a:pt x="0" y="157"/>
                    <a:pt x="0" y="156"/>
                  </a:cubicBezTo>
                  <a:lnTo>
                    <a:pt x="0"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2" name="Freeform 63"/>
            <p:cNvSpPr>
              <a:spLocks noEditPoints="1"/>
            </p:cNvSpPr>
            <p:nvPr userDrawn="1"/>
          </p:nvSpPr>
          <p:spPr bwMode="auto">
            <a:xfrm>
              <a:off x="4254842" y="1492997"/>
              <a:ext cx="167400" cy="208734"/>
            </a:xfrm>
            <a:custGeom>
              <a:avLst/>
              <a:gdLst>
                <a:gd name="T0" fmla="*/ 72 w 94"/>
                <a:gd name="T1" fmla="*/ 114 h 117"/>
                <a:gd name="T2" fmla="*/ 70 w 94"/>
                <a:gd name="T3" fmla="*/ 112 h 117"/>
                <a:gd name="T4" fmla="*/ 70 w 94"/>
                <a:gd name="T5" fmla="*/ 104 h 117"/>
                <a:gd name="T6" fmla="*/ 69 w 94"/>
                <a:gd name="T7" fmla="*/ 104 h 117"/>
                <a:gd name="T8" fmla="*/ 38 w 94"/>
                <a:gd name="T9" fmla="*/ 117 h 117"/>
                <a:gd name="T10" fmla="*/ 0 w 94"/>
                <a:gd name="T11" fmla="*/ 82 h 117"/>
                <a:gd name="T12" fmla="*/ 45 w 94"/>
                <a:gd name="T13" fmla="*/ 47 h 117"/>
                <a:gd name="T14" fmla="*/ 68 w 94"/>
                <a:gd name="T15" fmla="*/ 47 h 117"/>
                <a:gd name="T16" fmla="*/ 69 w 94"/>
                <a:gd name="T17" fmla="*/ 46 h 117"/>
                <a:gd name="T18" fmla="*/ 69 w 94"/>
                <a:gd name="T19" fmla="*/ 40 h 117"/>
                <a:gd name="T20" fmla="*/ 44 w 94"/>
                <a:gd name="T21" fmla="*/ 22 h 117"/>
                <a:gd name="T22" fmla="*/ 19 w 94"/>
                <a:gd name="T23" fmla="*/ 29 h 117"/>
                <a:gd name="T24" fmla="*/ 16 w 94"/>
                <a:gd name="T25" fmla="*/ 29 h 117"/>
                <a:gd name="T26" fmla="*/ 7 w 94"/>
                <a:gd name="T27" fmla="*/ 14 h 117"/>
                <a:gd name="T28" fmla="*/ 8 w 94"/>
                <a:gd name="T29" fmla="*/ 11 h 117"/>
                <a:gd name="T30" fmla="*/ 47 w 94"/>
                <a:gd name="T31" fmla="*/ 0 h 117"/>
                <a:gd name="T32" fmla="*/ 94 w 94"/>
                <a:gd name="T33" fmla="*/ 39 h 117"/>
                <a:gd name="T34" fmla="*/ 94 w 94"/>
                <a:gd name="T35" fmla="*/ 112 h 117"/>
                <a:gd name="T36" fmla="*/ 91 w 94"/>
                <a:gd name="T37" fmla="*/ 114 h 117"/>
                <a:gd name="T38" fmla="*/ 72 w 94"/>
                <a:gd name="T39" fmla="*/ 114 h 117"/>
                <a:gd name="T40" fmla="*/ 69 w 94"/>
                <a:gd name="T41" fmla="*/ 76 h 117"/>
                <a:gd name="T42" fmla="*/ 69 w 94"/>
                <a:gd name="T43" fmla="*/ 68 h 117"/>
                <a:gd name="T44" fmla="*/ 68 w 94"/>
                <a:gd name="T45" fmla="*/ 66 h 117"/>
                <a:gd name="T46" fmla="*/ 49 w 94"/>
                <a:gd name="T47" fmla="*/ 66 h 117"/>
                <a:gd name="T48" fmla="*/ 25 w 94"/>
                <a:gd name="T49" fmla="*/ 82 h 117"/>
                <a:gd name="T50" fmla="*/ 44 w 94"/>
                <a:gd name="T51" fmla="*/ 95 h 117"/>
                <a:gd name="T52" fmla="*/ 69 w 94"/>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4" h="117">
                  <a:moveTo>
                    <a:pt x="72" y="114"/>
                  </a:moveTo>
                  <a:cubicBezTo>
                    <a:pt x="71" y="114"/>
                    <a:pt x="70" y="113"/>
                    <a:pt x="70" y="112"/>
                  </a:cubicBezTo>
                  <a:cubicBezTo>
                    <a:pt x="70" y="104"/>
                    <a:pt x="70" y="104"/>
                    <a:pt x="70" y="104"/>
                  </a:cubicBezTo>
                  <a:cubicBezTo>
                    <a:pt x="69" y="104"/>
                    <a:pt x="69" y="104"/>
                    <a:pt x="69" y="104"/>
                  </a:cubicBezTo>
                  <a:cubicBezTo>
                    <a:pt x="64" y="111"/>
                    <a:pt x="54" y="117"/>
                    <a:pt x="38" y="117"/>
                  </a:cubicBezTo>
                  <a:cubicBezTo>
                    <a:pt x="17" y="117"/>
                    <a:pt x="0" y="106"/>
                    <a:pt x="0" y="82"/>
                  </a:cubicBezTo>
                  <a:cubicBezTo>
                    <a:pt x="0" y="58"/>
                    <a:pt x="17" y="47"/>
                    <a:pt x="45" y="47"/>
                  </a:cubicBezTo>
                  <a:cubicBezTo>
                    <a:pt x="68" y="47"/>
                    <a:pt x="68" y="47"/>
                    <a:pt x="68" y="47"/>
                  </a:cubicBezTo>
                  <a:cubicBezTo>
                    <a:pt x="69" y="47"/>
                    <a:pt x="69" y="47"/>
                    <a:pt x="69" y="46"/>
                  </a:cubicBezTo>
                  <a:cubicBezTo>
                    <a:pt x="69" y="40"/>
                    <a:pt x="69" y="40"/>
                    <a:pt x="69" y="40"/>
                  </a:cubicBezTo>
                  <a:cubicBezTo>
                    <a:pt x="69" y="28"/>
                    <a:pt x="63" y="22"/>
                    <a:pt x="44" y="22"/>
                  </a:cubicBezTo>
                  <a:cubicBezTo>
                    <a:pt x="32" y="22"/>
                    <a:pt x="24" y="25"/>
                    <a:pt x="19" y="29"/>
                  </a:cubicBezTo>
                  <a:cubicBezTo>
                    <a:pt x="18" y="30"/>
                    <a:pt x="16" y="30"/>
                    <a:pt x="16" y="29"/>
                  </a:cubicBezTo>
                  <a:cubicBezTo>
                    <a:pt x="7" y="14"/>
                    <a:pt x="7" y="14"/>
                    <a:pt x="7" y="14"/>
                  </a:cubicBezTo>
                  <a:cubicBezTo>
                    <a:pt x="6" y="13"/>
                    <a:pt x="7" y="11"/>
                    <a:pt x="8" y="11"/>
                  </a:cubicBezTo>
                  <a:cubicBezTo>
                    <a:pt x="17" y="4"/>
                    <a:pt x="29" y="0"/>
                    <a:pt x="47" y="0"/>
                  </a:cubicBezTo>
                  <a:cubicBezTo>
                    <a:pt x="81" y="0"/>
                    <a:pt x="94" y="11"/>
                    <a:pt x="94" y="39"/>
                  </a:cubicBezTo>
                  <a:cubicBezTo>
                    <a:pt x="94" y="112"/>
                    <a:pt x="94" y="112"/>
                    <a:pt x="94" y="112"/>
                  </a:cubicBezTo>
                  <a:cubicBezTo>
                    <a:pt x="94" y="113"/>
                    <a:pt x="93" y="114"/>
                    <a:pt x="91" y="114"/>
                  </a:cubicBezTo>
                  <a:lnTo>
                    <a:pt x="72" y="114"/>
                  </a:lnTo>
                  <a:close/>
                  <a:moveTo>
                    <a:pt x="69" y="76"/>
                  </a:moveTo>
                  <a:cubicBezTo>
                    <a:pt x="69" y="68"/>
                    <a:pt x="69" y="68"/>
                    <a:pt x="69" y="68"/>
                  </a:cubicBezTo>
                  <a:cubicBezTo>
                    <a:pt x="69" y="67"/>
                    <a:pt x="69" y="66"/>
                    <a:pt x="68" y="66"/>
                  </a:cubicBezTo>
                  <a:cubicBezTo>
                    <a:pt x="49" y="66"/>
                    <a:pt x="49" y="66"/>
                    <a:pt x="49" y="66"/>
                  </a:cubicBezTo>
                  <a:cubicBezTo>
                    <a:pt x="33" y="66"/>
                    <a:pt x="25" y="71"/>
                    <a:pt x="25" y="82"/>
                  </a:cubicBezTo>
                  <a:cubicBezTo>
                    <a:pt x="25" y="91"/>
                    <a:pt x="32"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3" name="Freeform 64"/>
            <p:cNvSpPr>
              <a:spLocks noEditPoints="1"/>
            </p:cNvSpPr>
            <p:nvPr userDrawn="1"/>
          </p:nvSpPr>
          <p:spPr bwMode="auto">
            <a:xfrm>
              <a:off x="4469776" y="1414463"/>
              <a:ext cx="175667" cy="287267"/>
            </a:xfrm>
            <a:custGeom>
              <a:avLst/>
              <a:gdLst>
                <a:gd name="T0" fmla="*/ 26 w 98"/>
                <a:gd name="T1" fmla="*/ 147 h 161"/>
                <a:gd name="T2" fmla="*/ 26 w 98"/>
                <a:gd name="T3" fmla="*/ 147 h 161"/>
                <a:gd name="T4" fmla="*/ 26 w 98"/>
                <a:gd name="T5" fmla="*/ 156 h 161"/>
                <a:gd name="T6" fmla="*/ 23 w 98"/>
                <a:gd name="T7" fmla="*/ 158 h 161"/>
                <a:gd name="T8" fmla="*/ 2 w 98"/>
                <a:gd name="T9" fmla="*/ 158 h 161"/>
                <a:gd name="T10" fmla="*/ 0 w 98"/>
                <a:gd name="T11" fmla="*/ 156 h 161"/>
                <a:gd name="T12" fmla="*/ 0 w 98"/>
                <a:gd name="T13" fmla="*/ 3 h 161"/>
                <a:gd name="T14" fmla="*/ 2 w 98"/>
                <a:gd name="T15" fmla="*/ 0 h 161"/>
                <a:gd name="T16" fmla="*/ 23 w 98"/>
                <a:gd name="T17" fmla="*/ 0 h 161"/>
                <a:gd name="T18" fmla="*/ 26 w 98"/>
                <a:gd name="T19" fmla="*/ 3 h 161"/>
                <a:gd name="T20" fmla="*/ 26 w 98"/>
                <a:gd name="T21" fmla="*/ 57 h 161"/>
                <a:gd name="T22" fmla="*/ 26 w 98"/>
                <a:gd name="T23" fmla="*/ 57 h 161"/>
                <a:gd name="T24" fmla="*/ 56 w 98"/>
                <a:gd name="T25" fmla="*/ 44 h 161"/>
                <a:gd name="T26" fmla="*/ 94 w 98"/>
                <a:gd name="T27" fmla="*/ 71 h 161"/>
                <a:gd name="T28" fmla="*/ 98 w 98"/>
                <a:gd name="T29" fmla="*/ 102 h 161"/>
                <a:gd name="T30" fmla="*/ 94 w 98"/>
                <a:gd name="T31" fmla="*/ 134 h 161"/>
                <a:gd name="T32" fmla="*/ 56 w 98"/>
                <a:gd name="T33" fmla="*/ 161 h 161"/>
                <a:gd name="T34" fmla="*/ 26 w 98"/>
                <a:gd name="T35" fmla="*/ 147 h 161"/>
                <a:gd name="T36" fmla="*/ 69 w 98"/>
                <a:gd name="T37" fmla="*/ 123 h 161"/>
                <a:gd name="T38" fmla="*/ 72 w 98"/>
                <a:gd name="T39" fmla="*/ 102 h 161"/>
                <a:gd name="T40" fmla="*/ 69 w 98"/>
                <a:gd name="T41" fmla="*/ 81 h 161"/>
                <a:gd name="T42" fmla="*/ 49 w 98"/>
                <a:gd name="T43" fmla="*/ 67 h 161"/>
                <a:gd name="T44" fmla="*/ 28 w 98"/>
                <a:gd name="T45" fmla="*/ 81 h 161"/>
                <a:gd name="T46" fmla="*/ 26 w 98"/>
                <a:gd name="T47" fmla="*/ 102 h 161"/>
                <a:gd name="T48" fmla="*/ 28 w 98"/>
                <a:gd name="T49" fmla="*/ 123 h 161"/>
                <a:gd name="T50" fmla="*/ 49 w 98"/>
                <a:gd name="T51" fmla="*/ 137 h 161"/>
                <a:gd name="T52" fmla="*/ 69 w 98"/>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61">
                  <a:moveTo>
                    <a:pt x="26" y="147"/>
                  </a:moveTo>
                  <a:cubicBezTo>
                    <a:pt x="26" y="147"/>
                    <a:pt x="26" y="147"/>
                    <a:pt x="26" y="147"/>
                  </a:cubicBezTo>
                  <a:cubicBezTo>
                    <a:pt x="26" y="156"/>
                    <a:pt x="26" y="156"/>
                    <a:pt x="26" y="156"/>
                  </a:cubicBezTo>
                  <a:cubicBezTo>
                    <a:pt x="26" y="157"/>
                    <a:pt x="25" y="158"/>
                    <a:pt x="23" y="158"/>
                  </a:cubicBezTo>
                  <a:cubicBezTo>
                    <a:pt x="2" y="158"/>
                    <a:pt x="2" y="158"/>
                    <a:pt x="2" y="158"/>
                  </a:cubicBezTo>
                  <a:cubicBezTo>
                    <a:pt x="1" y="158"/>
                    <a:pt x="0" y="157"/>
                    <a:pt x="0" y="156"/>
                  </a:cubicBezTo>
                  <a:cubicBezTo>
                    <a:pt x="0" y="3"/>
                    <a:pt x="0" y="3"/>
                    <a:pt x="0" y="3"/>
                  </a:cubicBezTo>
                  <a:cubicBezTo>
                    <a:pt x="0" y="1"/>
                    <a:pt x="1" y="0"/>
                    <a:pt x="2" y="0"/>
                  </a:cubicBezTo>
                  <a:cubicBezTo>
                    <a:pt x="23" y="0"/>
                    <a:pt x="23" y="0"/>
                    <a:pt x="23" y="0"/>
                  </a:cubicBezTo>
                  <a:cubicBezTo>
                    <a:pt x="25" y="0"/>
                    <a:pt x="26" y="1"/>
                    <a:pt x="26" y="3"/>
                  </a:cubicBezTo>
                  <a:cubicBezTo>
                    <a:pt x="26" y="57"/>
                    <a:pt x="26" y="57"/>
                    <a:pt x="26" y="57"/>
                  </a:cubicBezTo>
                  <a:cubicBezTo>
                    <a:pt x="26" y="57"/>
                    <a:pt x="26" y="57"/>
                    <a:pt x="26" y="57"/>
                  </a:cubicBezTo>
                  <a:cubicBezTo>
                    <a:pt x="31" y="49"/>
                    <a:pt x="40" y="44"/>
                    <a:pt x="56" y="44"/>
                  </a:cubicBezTo>
                  <a:cubicBezTo>
                    <a:pt x="75" y="44"/>
                    <a:pt x="88" y="53"/>
                    <a:pt x="94" y="71"/>
                  </a:cubicBezTo>
                  <a:cubicBezTo>
                    <a:pt x="97" y="79"/>
                    <a:pt x="98" y="87"/>
                    <a:pt x="98" y="102"/>
                  </a:cubicBezTo>
                  <a:cubicBezTo>
                    <a:pt x="98" y="117"/>
                    <a:pt x="97" y="125"/>
                    <a:pt x="94" y="134"/>
                  </a:cubicBezTo>
                  <a:cubicBezTo>
                    <a:pt x="88" y="151"/>
                    <a:pt x="75" y="161"/>
                    <a:pt x="56" y="161"/>
                  </a:cubicBezTo>
                  <a:cubicBezTo>
                    <a:pt x="40" y="161"/>
                    <a:pt x="31" y="155"/>
                    <a:pt x="26" y="147"/>
                  </a:cubicBezTo>
                  <a:close/>
                  <a:moveTo>
                    <a:pt x="69" y="123"/>
                  </a:moveTo>
                  <a:cubicBezTo>
                    <a:pt x="71" y="118"/>
                    <a:pt x="72" y="112"/>
                    <a:pt x="72" y="102"/>
                  </a:cubicBezTo>
                  <a:cubicBezTo>
                    <a:pt x="72" y="92"/>
                    <a:pt x="71" y="86"/>
                    <a:pt x="69" y="81"/>
                  </a:cubicBezTo>
                  <a:cubicBezTo>
                    <a:pt x="66" y="72"/>
                    <a:pt x="59" y="67"/>
                    <a:pt x="49" y="67"/>
                  </a:cubicBezTo>
                  <a:cubicBezTo>
                    <a:pt x="38" y="67"/>
                    <a:pt x="31" y="72"/>
                    <a:pt x="28" y="81"/>
                  </a:cubicBezTo>
                  <a:cubicBezTo>
                    <a:pt x="26" y="86"/>
                    <a:pt x="26" y="92"/>
                    <a:pt x="26" y="102"/>
                  </a:cubicBezTo>
                  <a:cubicBezTo>
                    <a:pt x="26" y="112"/>
                    <a:pt x="26" y="118"/>
                    <a:pt x="28" y="123"/>
                  </a:cubicBezTo>
                  <a:cubicBezTo>
                    <a:pt x="31" y="132"/>
                    <a:pt x="38" y="137"/>
                    <a:pt x="49" y="137"/>
                  </a:cubicBezTo>
                  <a:cubicBezTo>
                    <a:pt x="59" y="137"/>
                    <a:pt x="66" y="132"/>
                    <a:pt x="69"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4" name="Freeform 65"/>
            <p:cNvSpPr>
              <a:spLocks noEditPoints="1"/>
            </p:cNvSpPr>
            <p:nvPr userDrawn="1"/>
          </p:nvSpPr>
          <p:spPr bwMode="auto">
            <a:xfrm>
              <a:off x="4676443" y="1492997"/>
              <a:ext cx="177734" cy="208734"/>
            </a:xfrm>
            <a:custGeom>
              <a:avLst/>
              <a:gdLst>
                <a:gd name="T0" fmla="*/ 4 w 100"/>
                <a:gd name="T1" fmla="*/ 86 h 117"/>
                <a:gd name="T2" fmla="*/ 0 w 100"/>
                <a:gd name="T3" fmla="*/ 58 h 117"/>
                <a:gd name="T4" fmla="*/ 4 w 100"/>
                <a:gd name="T5" fmla="*/ 31 h 117"/>
                <a:gd name="T6" fmla="*/ 50 w 100"/>
                <a:gd name="T7" fmla="*/ 0 h 117"/>
                <a:gd name="T8" fmla="*/ 96 w 100"/>
                <a:gd name="T9" fmla="*/ 31 h 117"/>
                <a:gd name="T10" fmla="*/ 100 w 100"/>
                <a:gd name="T11" fmla="*/ 58 h 117"/>
                <a:gd name="T12" fmla="*/ 96 w 100"/>
                <a:gd name="T13" fmla="*/ 86 h 117"/>
                <a:gd name="T14" fmla="*/ 50 w 100"/>
                <a:gd name="T15" fmla="*/ 117 h 117"/>
                <a:gd name="T16" fmla="*/ 4 w 100"/>
                <a:gd name="T17" fmla="*/ 86 h 117"/>
                <a:gd name="T18" fmla="*/ 71 w 100"/>
                <a:gd name="T19" fmla="*/ 79 h 117"/>
                <a:gd name="T20" fmla="*/ 73 w 100"/>
                <a:gd name="T21" fmla="*/ 58 h 117"/>
                <a:gd name="T22" fmla="*/ 71 w 100"/>
                <a:gd name="T23" fmla="*/ 38 h 117"/>
                <a:gd name="T24" fmla="*/ 50 w 100"/>
                <a:gd name="T25" fmla="*/ 23 h 117"/>
                <a:gd name="T26" fmla="*/ 29 w 100"/>
                <a:gd name="T27" fmla="*/ 38 h 117"/>
                <a:gd name="T28" fmla="*/ 27 w 100"/>
                <a:gd name="T29" fmla="*/ 58 h 117"/>
                <a:gd name="T30" fmla="*/ 29 w 100"/>
                <a:gd name="T31" fmla="*/ 79 h 117"/>
                <a:gd name="T32" fmla="*/ 50 w 100"/>
                <a:gd name="T33" fmla="*/ 93 h 117"/>
                <a:gd name="T34" fmla="*/ 71 w 100"/>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0" h="117">
                  <a:moveTo>
                    <a:pt x="4" y="86"/>
                  </a:moveTo>
                  <a:cubicBezTo>
                    <a:pt x="2" y="78"/>
                    <a:pt x="0" y="70"/>
                    <a:pt x="0" y="58"/>
                  </a:cubicBezTo>
                  <a:cubicBezTo>
                    <a:pt x="0" y="46"/>
                    <a:pt x="2" y="38"/>
                    <a:pt x="4" y="31"/>
                  </a:cubicBezTo>
                  <a:cubicBezTo>
                    <a:pt x="10" y="11"/>
                    <a:pt x="28" y="0"/>
                    <a:pt x="50" y="0"/>
                  </a:cubicBezTo>
                  <a:cubicBezTo>
                    <a:pt x="73" y="0"/>
                    <a:pt x="90" y="11"/>
                    <a:pt x="96" y="31"/>
                  </a:cubicBezTo>
                  <a:cubicBezTo>
                    <a:pt x="99" y="38"/>
                    <a:pt x="100" y="46"/>
                    <a:pt x="100" y="58"/>
                  </a:cubicBezTo>
                  <a:cubicBezTo>
                    <a:pt x="100" y="70"/>
                    <a:pt x="99" y="78"/>
                    <a:pt x="96" y="86"/>
                  </a:cubicBezTo>
                  <a:cubicBezTo>
                    <a:pt x="90" y="105"/>
                    <a:pt x="73" y="117"/>
                    <a:pt x="50" y="117"/>
                  </a:cubicBezTo>
                  <a:cubicBezTo>
                    <a:pt x="28" y="117"/>
                    <a:pt x="10" y="105"/>
                    <a:pt x="4" y="86"/>
                  </a:cubicBezTo>
                  <a:close/>
                  <a:moveTo>
                    <a:pt x="71" y="79"/>
                  </a:moveTo>
                  <a:cubicBezTo>
                    <a:pt x="73" y="73"/>
                    <a:pt x="73" y="68"/>
                    <a:pt x="73" y="58"/>
                  </a:cubicBezTo>
                  <a:cubicBezTo>
                    <a:pt x="73" y="49"/>
                    <a:pt x="73" y="44"/>
                    <a:pt x="71" y="38"/>
                  </a:cubicBezTo>
                  <a:cubicBezTo>
                    <a:pt x="68" y="28"/>
                    <a:pt x="61" y="23"/>
                    <a:pt x="50" y="23"/>
                  </a:cubicBezTo>
                  <a:cubicBezTo>
                    <a:pt x="40" y="23"/>
                    <a:pt x="32" y="28"/>
                    <a:pt x="29" y="38"/>
                  </a:cubicBezTo>
                  <a:cubicBezTo>
                    <a:pt x="27" y="44"/>
                    <a:pt x="27" y="49"/>
                    <a:pt x="27" y="58"/>
                  </a:cubicBezTo>
                  <a:cubicBezTo>
                    <a:pt x="27" y="68"/>
                    <a:pt x="27" y="73"/>
                    <a:pt x="29" y="79"/>
                  </a:cubicBezTo>
                  <a:cubicBezTo>
                    <a:pt x="32" y="88"/>
                    <a:pt x="40" y="93"/>
                    <a:pt x="50" y="93"/>
                  </a:cubicBezTo>
                  <a:cubicBezTo>
                    <a:pt x="61" y="93"/>
                    <a:pt x="68" y="88"/>
                    <a:pt x="71"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5" name="Freeform 66"/>
            <p:cNvSpPr>
              <a:spLocks/>
            </p:cNvSpPr>
            <p:nvPr userDrawn="1"/>
          </p:nvSpPr>
          <p:spPr bwMode="auto">
            <a:xfrm>
              <a:off x="4891377" y="1497130"/>
              <a:ext cx="167400" cy="204601"/>
            </a:xfrm>
            <a:custGeom>
              <a:avLst/>
              <a:gdLst>
                <a:gd name="T0" fmla="*/ 70 w 94"/>
                <a:gd name="T1" fmla="*/ 112 h 115"/>
                <a:gd name="T2" fmla="*/ 68 w 94"/>
                <a:gd name="T3" fmla="*/ 110 h 115"/>
                <a:gd name="T4" fmla="*/ 68 w 94"/>
                <a:gd name="T5" fmla="*/ 102 h 115"/>
                <a:gd name="T6" fmla="*/ 68 w 94"/>
                <a:gd name="T7" fmla="*/ 102 h 115"/>
                <a:gd name="T8" fmla="*/ 39 w 94"/>
                <a:gd name="T9" fmla="*/ 115 h 115"/>
                <a:gd name="T10" fmla="*/ 0 w 94"/>
                <a:gd name="T11" fmla="*/ 73 h 115"/>
                <a:gd name="T12" fmla="*/ 0 w 94"/>
                <a:gd name="T13" fmla="*/ 3 h 115"/>
                <a:gd name="T14" fmla="*/ 3 w 94"/>
                <a:gd name="T15" fmla="*/ 0 h 115"/>
                <a:gd name="T16" fmla="*/ 24 w 94"/>
                <a:gd name="T17" fmla="*/ 0 h 115"/>
                <a:gd name="T18" fmla="*/ 26 w 94"/>
                <a:gd name="T19" fmla="*/ 3 h 115"/>
                <a:gd name="T20" fmla="*/ 26 w 94"/>
                <a:gd name="T21" fmla="*/ 67 h 115"/>
                <a:gd name="T22" fmla="*/ 47 w 94"/>
                <a:gd name="T23" fmla="*/ 91 h 115"/>
                <a:gd name="T24" fmla="*/ 68 w 94"/>
                <a:gd name="T25" fmla="*/ 67 h 115"/>
                <a:gd name="T26" fmla="*/ 68 w 94"/>
                <a:gd name="T27" fmla="*/ 3 h 115"/>
                <a:gd name="T28" fmla="*/ 70 w 94"/>
                <a:gd name="T29" fmla="*/ 0 h 115"/>
                <a:gd name="T30" fmla="*/ 91 w 94"/>
                <a:gd name="T31" fmla="*/ 0 h 115"/>
                <a:gd name="T32" fmla="*/ 94 w 94"/>
                <a:gd name="T33" fmla="*/ 3 h 115"/>
                <a:gd name="T34" fmla="*/ 94 w 94"/>
                <a:gd name="T35" fmla="*/ 110 h 115"/>
                <a:gd name="T36" fmla="*/ 91 w 94"/>
                <a:gd name="T37" fmla="*/ 112 h 115"/>
                <a:gd name="T38" fmla="*/ 70 w 94"/>
                <a:gd name="T39" fmla="*/ 11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5">
                  <a:moveTo>
                    <a:pt x="70" y="112"/>
                  </a:moveTo>
                  <a:cubicBezTo>
                    <a:pt x="69" y="112"/>
                    <a:pt x="68" y="111"/>
                    <a:pt x="68" y="110"/>
                  </a:cubicBezTo>
                  <a:cubicBezTo>
                    <a:pt x="68" y="102"/>
                    <a:pt x="68" y="102"/>
                    <a:pt x="68" y="102"/>
                  </a:cubicBezTo>
                  <a:cubicBezTo>
                    <a:pt x="68" y="102"/>
                    <a:pt x="68" y="102"/>
                    <a:pt x="68" y="102"/>
                  </a:cubicBezTo>
                  <a:cubicBezTo>
                    <a:pt x="62" y="109"/>
                    <a:pt x="53" y="115"/>
                    <a:pt x="39" y="115"/>
                  </a:cubicBezTo>
                  <a:cubicBezTo>
                    <a:pt x="15" y="115"/>
                    <a:pt x="0" y="97"/>
                    <a:pt x="0" y="73"/>
                  </a:cubicBezTo>
                  <a:cubicBezTo>
                    <a:pt x="0" y="3"/>
                    <a:pt x="0" y="3"/>
                    <a:pt x="0" y="3"/>
                  </a:cubicBezTo>
                  <a:cubicBezTo>
                    <a:pt x="0" y="1"/>
                    <a:pt x="1" y="0"/>
                    <a:pt x="3" y="0"/>
                  </a:cubicBezTo>
                  <a:cubicBezTo>
                    <a:pt x="24" y="0"/>
                    <a:pt x="24" y="0"/>
                    <a:pt x="24" y="0"/>
                  </a:cubicBezTo>
                  <a:cubicBezTo>
                    <a:pt x="25" y="0"/>
                    <a:pt x="26" y="1"/>
                    <a:pt x="26" y="3"/>
                  </a:cubicBezTo>
                  <a:cubicBezTo>
                    <a:pt x="26" y="67"/>
                    <a:pt x="26" y="67"/>
                    <a:pt x="26" y="67"/>
                  </a:cubicBezTo>
                  <a:cubicBezTo>
                    <a:pt x="26" y="81"/>
                    <a:pt x="33" y="91"/>
                    <a:pt x="47" y="91"/>
                  </a:cubicBezTo>
                  <a:cubicBezTo>
                    <a:pt x="60" y="91"/>
                    <a:pt x="68" y="81"/>
                    <a:pt x="68" y="67"/>
                  </a:cubicBezTo>
                  <a:cubicBezTo>
                    <a:pt x="68" y="3"/>
                    <a:pt x="68" y="3"/>
                    <a:pt x="68" y="3"/>
                  </a:cubicBezTo>
                  <a:cubicBezTo>
                    <a:pt x="68" y="1"/>
                    <a:pt x="69" y="0"/>
                    <a:pt x="70" y="0"/>
                  </a:cubicBezTo>
                  <a:cubicBezTo>
                    <a:pt x="91" y="0"/>
                    <a:pt x="91" y="0"/>
                    <a:pt x="91" y="0"/>
                  </a:cubicBezTo>
                  <a:cubicBezTo>
                    <a:pt x="93" y="0"/>
                    <a:pt x="94" y="1"/>
                    <a:pt x="94" y="3"/>
                  </a:cubicBezTo>
                  <a:cubicBezTo>
                    <a:pt x="94" y="110"/>
                    <a:pt x="94" y="110"/>
                    <a:pt x="94" y="110"/>
                  </a:cubicBezTo>
                  <a:cubicBezTo>
                    <a:pt x="94" y="111"/>
                    <a:pt x="93" y="112"/>
                    <a:pt x="91" y="112"/>
                  </a:cubicBez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6" name="Freeform 67"/>
            <p:cNvSpPr>
              <a:spLocks/>
            </p:cNvSpPr>
            <p:nvPr userDrawn="1"/>
          </p:nvSpPr>
          <p:spPr bwMode="auto">
            <a:xfrm>
              <a:off x="5108377" y="1492997"/>
              <a:ext cx="142600" cy="204601"/>
            </a:xfrm>
            <a:custGeom>
              <a:avLst/>
              <a:gdLst>
                <a:gd name="T0" fmla="*/ 3 w 80"/>
                <a:gd name="T1" fmla="*/ 114 h 114"/>
                <a:gd name="T2" fmla="*/ 0 w 80"/>
                <a:gd name="T3" fmla="*/ 112 h 114"/>
                <a:gd name="T4" fmla="*/ 0 w 80"/>
                <a:gd name="T5" fmla="*/ 5 h 114"/>
                <a:gd name="T6" fmla="*/ 3 w 80"/>
                <a:gd name="T7" fmla="*/ 2 h 114"/>
                <a:gd name="T8" fmla="*/ 24 w 80"/>
                <a:gd name="T9" fmla="*/ 2 h 114"/>
                <a:gd name="T10" fmla="*/ 26 w 80"/>
                <a:gd name="T11" fmla="*/ 5 h 114"/>
                <a:gd name="T12" fmla="*/ 26 w 80"/>
                <a:gd name="T13" fmla="*/ 14 h 114"/>
                <a:gd name="T14" fmla="*/ 27 w 80"/>
                <a:gd name="T15" fmla="*/ 14 h 114"/>
                <a:gd name="T16" fmla="*/ 56 w 80"/>
                <a:gd name="T17" fmla="*/ 0 h 114"/>
                <a:gd name="T18" fmla="*/ 79 w 80"/>
                <a:gd name="T19" fmla="*/ 9 h 114"/>
                <a:gd name="T20" fmla="*/ 79 w 80"/>
                <a:gd name="T21" fmla="*/ 12 h 114"/>
                <a:gd name="T22" fmla="*/ 67 w 80"/>
                <a:gd name="T23" fmla="*/ 28 h 114"/>
                <a:gd name="T24" fmla="*/ 64 w 80"/>
                <a:gd name="T25" fmla="*/ 28 h 114"/>
                <a:gd name="T26" fmla="*/ 47 w 80"/>
                <a:gd name="T27" fmla="*/ 23 h 114"/>
                <a:gd name="T28" fmla="*/ 26 w 80"/>
                <a:gd name="T29" fmla="*/ 51 h 114"/>
                <a:gd name="T30" fmla="*/ 26 w 80"/>
                <a:gd name="T31" fmla="*/ 112 h 114"/>
                <a:gd name="T32" fmla="*/ 24 w 80"/>
                <a:gd name="T33" fmla="*/ 114 h 114"/>
                <a:gd name="T34" fmla="*/ 3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3" y="114"/>
                  </a:move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4"/>
                    <a:pt x="26" y="14"/>
                    <a:pt x="26" y="14"/>
                  </a:cubicBezTo>
                  <a:cubicBezTo>
                    <a:pt x="27" y="14"/>
                    <a:pt x="27" y="14"/>
                    <a:pt x="27" y="14"/>
                  </a:cubicBezTo>
                  <a:cubicBezTo>
                    <a:pt x="32" y="6"/>
                    <a:pt x="41" y="0"/>
                    <a:pt x="56" y="0"/>
                  </a:cubicBezTo>
                  <a:cubicBezTo>
                    <a:pt x="64" y="0"/>
                    <a:pt x="73" y="3"/>
                    <a:pt x="79" y="9"/>
                  </a:cubicBezTo>
                  <a:cubicBezTo>
                    <a:pt x="80" y="10"/>
                    <a:pt x="80" y="11"/>
                    <a:pt x="79" y="12"/>
                  </a:cubicBezTo>
                  <a:cubicBezTo>
                    <a:pt x="67" y="28"/>
                    <a:pt x="67" y="28"/>
                    <a:pt x="67" y="28"/>
                  </a:cubicBezTo>
                  <a:cubicBezTo>
                    <a:pt x="66" y="29"/>
                    <a:pt x="65" y="29"/>
                    <a:pt x="64" y="28"/>
                  </a:cubicBezTo>
                  <a:cubicBezTo>
                    <a:pt x="59" y="25"/>
                    <a:pt x="53" y="23"/>
                    <a:pt x="47" y="23"/>
                  </a:cubicBezTo>
                  <a:cubicBezTo>
                    <a:pt x="33" y="23"/>
                    <a:pt x="26" y="33"/>
                    <a:pt x="26" y="51"/>
                  </a:cubicBezTo>
                  <a:cubicBezTo>
                    <a:pt x="26" y="112"/>
                    <a:pt x="26" y="112"/>
                    <a:pt x="26" y="112"/>
                  </a:cubicBezTo>
                  <a:cubicBezTo>
                    <a:pt x="26" y="113"/>
                    <a:pt x="25" y="114"/>
                    <a:pt x="24" y="114"/>
                  </a:cubicBezTo>
                  <a:lnTo>
                    <a:pt x="3"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7" name="Freeform 68"/>
            <p:cNvSpPr>
              <a:spLocks noEditPoints="1"/>
            </p:cNvSpPr>
            <p:nvPr userDrawn="1"/>
          </p:nvSpPr>
          <p:spPr bwMode="auto">
            <a:xfrm>
              <a:off x="5331578"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8" name="Freeform 69"/>
            <p:cNvSpPr>
              <a:spLocks/>
            </p:cNvSpPr>
            <p:nvPr userDrawn="1"/>
          </p:nvSpPr>
          <p:spPr bwMode="auto">
            <a:xfrm>
              <a:off x="5546512" y="1492997"/>
              <a:ext cx="167400" cy="204601"/>
            </a:xfrm>
            <a:custGeom>
              <a:avLst/>
              <a:gdLst>
                <a:gd name="T0" fmla="*/ 71 w 94"/>
                <a:gd name="T1" fmla="*/ 114 h 114"/>
                <a:gd name="T2" fmla="*/ 68 w 94"/>
                <a:gd name="T3" fmla="*/ 112 h 114"/>
                <a:gd name="T4" fmla="*/ 68 w 94"/>
                <a:gd name="T5" fmla="*/ 47 h 114"/>
                <a:gd name="T6" fmla="*/ 47 w 94"/>
                <a:gd name="T7" fmla="*/ 23 h 114"/>
                <a:gd name="T8" fmla="*/ 26 w 94"/>
                <a:gd name="T9" fmla="*/ 47 h 114"/>
                <a:gd name="T10" fmla="*/ 26 w 94"/>
                <a:gd name="T11" fmla="*/ 112 h 114"/>
                <a:gd name="T12" fmla="*/ 24 w 94"/>
                <a:gd name="T13" fmla="*/ 114 h 114"/>
                <a:gd name="T14" fmla="*/ 2 w 94"/>
                <a:gd name="T15" fmla="*/ 114 h 114"/>
                <a:gd name="T16" fmla="*/ 0 w 94"/>
                <a:gd name="T17" fmla="*/ 112 h 114"/>
                <a:gd name="T18" fmla="*/ 0 w 94"/>
                <a:gd name="T19" fmla="*/ 5 h 114"/>
                <a:gd name="T20" fmla="*/ 2 w 94"/>
                <a:gd name="T21" fmla="*/ 2 h 114"/>
                <a:gd name="T22" fmla="*/ 24 w 94"/>
                <a:gd name="T23" fmla="*/ 2 h 114"/>
                <a:gd name="T24" fmla="*/ 26 w 94"/>
                <a:gd name="T25" fmla="*/ 5 h 114"/>
                <a:gd name="T26" fmla="*/ 26 w 94"/>
                <a:gd name="T27" fmla="*/ 13 h 114"/>
                <a:gd name="T28" fmla="*/ 26 w 94"/>
                <a:gd name="T29" fmla="*/ 13 h 114"/>
                <a:gd name="T30" fmla="*/ 56 w 94"/>
                <a:gd name="T31" fmla="*/ 0 h 114"/>
                <a:gd name="T32" fmla="*/ 94 w 94"/>
                <a:gd name="T33" fmla="*/ 41 h 114"/>
                <a:gd name="T34" fmla="*/ 94 w 94"/>
                <a:gd name="T35" fmla="*/ 112 h 114"/>
                <a:gd name="T36" fmla="*/ 92 w 94"/>
                <a:gd name="T37" fmla="*/ 114 h 114"/>
                <a:gd name="T38" fmla="*/ 71 w 94"/>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4" h="114">
                  <a:moveTo>
                    <a:pt x="71" y="114"/>
                  </a:moveTo>
                  <a:cubicBezTo>
                    <a:pt x="69" y="114"/>
                    <a:pt x="68" y="113"/>
                    <a:pt x="68" y="112"/>
                  </a:cubicBezTo>
                  <a:cubicBezTo>
                    <a:pt x="68" y="47"/>
                    <a:pt x="68" y="47"/>
                    <a:pt x="68" y="47"/>
                  </a:cubicBezTo>
                  <a:cubicBezTo>
                    <a:pt x="68" y="33"/>
                    <a:pt x="61" y="23"/>
                    <a:pt x="47" y="23"/>
                  </a:cubicBezTo>
                  <a:cubicBezTo>
                    <a:pt x="34" y="23"/>
                    <a:pt x="26" y="33"/>
                    <a:pt x="26" y="47"/>
                  </a:cubicBezTo>
                  <a:cubicBezTo>
                    <a:pt x="26" y="112"/>
                    <a:pt x="26" y="112"/>
                    <a:pt x="26" y="112"/>
                  </a:cubicBezTo>
                  <a:cubicBezTo>
                    <a:pt x="26" y="113"/>
                    <a:pt x="25" y="114"/>
                    <a:pt x="24" y="114"/>
                  </a:cubicBezTo>
                  <a:cubicBezTo>
                    <a:pt x="2" y="114"/>
                    <a:pt x="2" y="114"/>
                    <a:pt x="2" y="114"/>
                  </a:cubicBez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6"/>
                    <a:pt x="41" y="0"/>
                    <a:pt x="56" y="0"/>
                  </a:cubicBezTo>
                  <a:cubicBezTo>
                    <a:pt x="79" y="0"/>
                    <a:pt x="94" y="17"/>
                    <a:pt x="94" y="41"/>
                  </a:cubicBezTo>
                  <a:cubicBezTo>
                    <a:pt x="94" y="112"/>
                    <a:pt x="94" y="112"/>
                    <a:pt x="94" y="112"/>
                  </a:cubicBezTo>
                  <a:cubicBezTo>
                    <a:pt x="94" y="113"/>
                    <a:pt x="93"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19" name="Freeform 70"/>
            <p:cNvSpPr>
              <a:spLocks noEditPoints="1"/>
            </p:cNvSpPr>
            <p:nvPr userDrawn="1"/>
          </p:nvSpPr>
          <p:spPr bwMode="auto">
            <a:xfrm>
              <a:off x="5753179" y="1414463"/>
              <a:ext cx="175667" cy="287267"/>
            </a:xfrm>
            <a:custGeom>
              <a:avLst/>
              <a:gdLst>
                <a:gd name="T0" fmla="*/ 75 w 99"/>
                <a:gd name="T1" fmla="*/ 158 h 161"/>
                <a:gd name="T2" fmla="*/ 73 w 99"/>
                <a:gd name="T3" fmla="*/ 156 h 161"/>
                <a:gd name="T4" fmla="*/ 73 w 99"/>
                <a:gd name="T5" fmla="*/ 147 h 161"/>
                <a:gd name="T6" fmla="*/ 73 w 99"/>
                <a:gd name="T7" fmla="*/ 147 h 161"/>
                <a:gd name="T8" fmla="*/ 43 w 99"/>
                <a:gd name="T9" fmla="*/ 161 h 161"/>
                <a:gd name="T10" fmla="*/ 4 w 99"/>
                <a:gd name="T11" fmla="*/ 134 h 161"/>
                <a:gd name="T12" fmla="*/ 0 w 99"/>
                <a:gd name="T13" fmla="*/ 102 h 161"/>
                <a:gd name="T14" fmla="*/ 4 w 99"/>
                <a:gd name="T15" fmla="*/ 71 h 161"/>
                <a:gd name="T16" fmla="*/ 43 w 99"/>
                <a:gd name="T17" fmla="*/ 44 h 161"/>
                <a:gd name="T18" fmla="*/ 73 w 99"/>
                <a:gd name="T19" fmla="*/ 57 h 161"/>
                <a:gd name="T20" fmla="*/ 73 w 99"/>
                <a:gd name="T21" fmla="*/ 57 h 161"/>
                <a:gd name="T22" fmla="*/ 73 w 99"/>
                <a:gd name="T23" fmla="*/ 3 h 161"/>
                <a:gd name="T24" fmla="*/ 75 w 99"/>
                <a:gd name="T25" fmla="*/ 0 h 161"/>
                <a:gd name="T26" fmla="*/ 97 w 99"/>
                <a:gd name="T27" fmla="*/ 0 h 161"/>
                <a:gd name="T28" fmla="*/ 99 w 99"/>
                <a:gd name="T29" fmla="*/ 3 h 161"/>
                <a:gd name="T30" fmla="*/ 99 w 99"/>
                <a:gd name="T31" fmla="*/ 156 h 161"/>
                <a:gd name="T32" fmla="*/ 97 w 99"/>
                <a:gd name="T33" fmla="*/ 158 h 161"/>
                <a:gd name="T34" fmla="*/ 75 w 99"/>
                <a:gd name="T35" fmla="*/ 158 h 161"/>
                <a:gd name="T36" fmla="*/ 71 w 99"/>
                <a:gd name="T37" fmla="*/ 123 h 161"/>
                <a:gd name="T38" fmla="*/ 73 w 99"/>
                <a:gd name="T39" fmla="*/ 102 h 161"/>
                <a:gd name="T40" fmla="*/ 71 w 99"/>
                <a:gd name="T41" fmla="*/ 81 h 161"/>
                <a:gd name="T42" fmla="*/ 50 w 99"/>
                <a:gd name="T43" fmla="*/ 67 h 161"/>
                <a:gd name="T44" fmla="*/ 29 w 99"/>
                <a:gd name="T45" fmla="*/ 81 h 161"/>
                <a:gd name="T46" fmla="*/ 27 w 99"/>
                <a:gd name="T47" fmla="*/ 102 h 161"/>
                <a:gd name="T48" fmla="*/ 29 w 99"/>
                <a:gd name="T49" fmla="*/ 123 h 161"/>
                <a:gd name="T50" fmla="*/ 50 w 99"/>
                <a:gd name="T51" fmla="*/ 137 h 161"/>
                <a:gd name="T52" fmla="*/ 71 w 99"/>
                <a:gd name="T53" fmla="*/ 123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9" h="161">
                  <a:moveTo>
                    <a:pt x="75" y="158"/>
                  </a:moveTo>
                  <a:cubicBezTo>
                    <a:pt x="74" y="158"/>
                    <a:pt x="73" y="157"/>
                    <a:pt x="73" y="156"/>
                  </a:cubicBezTo>
                  <a:cubicBezTo>
                    <a:pt x="73" y="147"/>
                    <a:pt x="73" y="147"/>
                    <a:pt x="73" y="147"/>
                  </a:cubicBezTo>
                  <a:cubicBezTo>
                    <a:pt x="73" y="147"/>
                    <a:pt x="73" y="147"/>
                    <a:pt x="73" y="147"/>
                  </a:cubicBezTo>
                  <a:cubicBezTo>
                    <a:pt x="67" y="155"/>
                    <a:pt x="58" y="161"/>
                    <a:pt x="43" y="161"/>
                  </a:cubicBezTo>
                  <a:cubicBezTo>
                    <a:pt x="24" y="161"/>
                    <a:pt x="10" y="151"/>
                    <a:pt x="4" y="134"/>
                  </a:cubicBezTo>
                  <a:cubicBezTo>
                    <a:pt x="2" y="125"/>
                    <a:pt x="0" y="117"/>
                    <a:pt x="0" y="102"/>
                  </a:cubicBezTo>
                  <a:cubicBezTo>
                    <a:pt x="0" y="87"/>
                    <a:pt x="2" y="79"/>
                    <a:pt x="4" y="71"/>
                  </a:cubicBezTo>
                  <a:cubicBezTo>
                    <a:pt x="10" y="53"/>
                    <a:pt x="24" y="44"/>
                    <a:pt x="43" y="44"/>
                  </a:cubicBezTo>
                  <a:cubicBezTo>
                    <a:pt x="58" y="44"/>
                    <a:pt x="67" y="49"/>
                    <a:pt x="73" y="57"/>
                  </a:cubicBezTo>
                  <a:cubicBezTo>
                    <a:pt x="73" y="57"/>
                    <a:pt x="73" y="57"/>
                    <a:pt x="73" y="57"/>
                  </a:cubicBezTo>
                  <a:cubicBezTo>
                    <a:pt x="73" y="3"/>
                    <a:pt x="73" y="3"/>
                    <a:pt x="73" y="3"/>
                  </a:cubicBezTo>
                  <a:cubicBezTo>
                    <a:pt x="73" y="1"/>
                    <a:pt x="74" y="0"/>
                    <a:pt x="75" y="0"/>
                  </a:cubicBezTo>
                  <a:cubicBezTo>
                    <a:pt x="97" y="0"/>
                    <a:pt x="97" y="0"/>
                    <a:pt x="97" y="0"/>
                  </a:cubicBezTo>
                  <a:cubicBezTo>
                    <a:pt x="98" y="0"/>
                    <a:pt x="99" y="1"/>
                    <a:pt x="99" y="3"/>
                  </a:cubicBezTo>
                  <a:cubicBezTo>
                    <a:pt x="99" y="156"/>
                    <a:pt x="99" y="156"/>
                    <a:pt x="99" y="156"/>
                  </a:cubicBezTo>
                  <a:cubicBezTo>
                    <a:pt x="99" y="157"/>
                    <a:pt x="98" y="158"/>
                    <a:pt x="97" y="158"/>
                  </a:cubicBezTo>
                  <a:lnTo>
                    <a:pt x="75" y="158"/>
                  </a:lnTo>
                  <a:close/>
                  <a:moveTo>
                    <a:pt x="71" y="123"/>
                  </a:moveTo>
                  <a:cubicBezTo>
                    <a:pt x="72" y="118"/>
                    <a:pt x="73" y="112"/>
                    <a:pt x="73" y="102"/>
                  </a:cubicBezTo>
                  <a:cubicBezTo>
                    <a:pt x="73" y="92"/>
                    <a:pt x="72" y="86"/>
                    <a:pt x="71" y="81"/>
                  </a:cubicBezTo>
                  <a:cubicBezTo>
                    <a:pt x="68" y="72"/>
                    <a:pt x="60" y="67"/>
                    <a:pt x="50" y="67"/>
                  </a:cubicBezTo>
                  <a:cubicBezTo>
                    <a:pt x="39" y="67"/>
                    <a:pt x="32" y="72"/>
                    <a:pt x="29" y="81"/>
                  </a:cubicBezTo>
                  <a:cubicBezTo>
                    <a:pt x="28" y="86"/>
                    <a:pt x="27" y="92"/>
                    <a:pt x="27" y="102"/>
                  </a:cubicBezTo>
                  <a:cubicBezTo>
                    <a:pt x="27" y="112"/>
                    <a:pt x="28" y="118"/>
                    <a:pt x="29" y="123"/>
                  </a:cubicBezTo>
                  <a:cubicBezTo>
                    <a:pt x="32" y="132"/>
                    <a:pt x="39" y="137"/>
                    <a:pt x="50" y="137"/>
                  </a:cubicBezTo>
                  <a:cubicBezTo>
                    <a:pt x="60" y="137"/>
                    <a:pt x="68" y="132"/>
                    <a:pt x="71" y="1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0" name="Freeform 71"/>
            <p:cNvSpPr>
              <a:spLocks/>
            </p:cNvSpPr>
            <p:nvPr userDrawn="1"/>
          </p:nvSpPr>
          <p:spPr bwMode="auto">
            <a:xfrm>
              <a:off x="6023913" y="1414463"/>
              <a:ext cx="328601" cy="283134"/>
            </a:xfrm>
            <a:custGeom>
              <a:avLst/>
              <a:gdLst>
                <a:gd name="T0" fmla="*/ 125 w 184"/>
                <a:gd name="T1" fmla="*/ 158 h 158"/>
                <a:gd name="T2" fmla="*/ 122 w 184"/>
                <a:gd name="T3" fmla="*/ 156 h 158"/>
                <a:gd name="T4" fmla="*/ 92 w 184"/>
                <a:gd name="T5" fmla="*/ 48 h 158"/>
                <a:gd name="T6" fmla="*/ 92 w 184"/>
                <a:gd name="T7" fmla="*/ 48 h 158"/>
                <a:gd name="T8" fmla="*/ 61 w 184"/>
                <a:gd name="T9" fmla="*/ 156 h 158"/>
                <a:gd name="T10" fmla="*/ 59 w 184"/>
                <a:gd name="T11" fmla="*/ 158 h 158"/>
                <a:gd name="T12" fmla="*/ 41 w 184"/>
                <a:gd name="T13" fmla="*/ 158 h 158"/>
                <a:gd name="T14" fmla="*/ 39 w 184"/>
                <a:gd name="T15" fmla="*/ 156 h 158"/>
                <a:gd name="T16" fmla="*/ 0 w 184"/>
                <a:gd name="T17" fmla="*/ 3 h 158"/>
                <a:gd name="T18" fmla="*/ 2 w 184"/>
                <a:gd name="T19" fmla="*/ 0 h 158"/>
                <a:gd name="T20" fmla="*/ 23 w 184"/>
                <a:gd name="T21" fmla="*/ 0 h 158"/>
                <a:gd name="T22" fmla="*/ 26 w 184"/>
                <a:gd name="T23" fmla="*/ 3 h 158"/>
                <a:gd name="T24" fmla="*/ 51 w 184"/>
                <a:gd name="T25" fmla="*/ 109 h 158"/>
                <a:gd name="T26" fmla="*/ 52 w 184"/>
                <a:gd name="T27" fmla="*/ 109 h 158"/>
                <a:gd name="T28" fmla="*/ 81 w 184"/>
                <a:gd name="T29" fmla="*/ 3 h 158"/>
                <a:gd name="T30" fmla="*/ 84 w 184"/>
                <a:gd name="T31" fmla="*/ 0 h 158"/>
                <a:gd name="T32" fmla="*/ 100 w 184"/>
                <a:gd name="T33" fmla="*/ 0 h 158"/>
                <a:gd name="T34" fmla="*/ 103 w 184"/>
                <a:gd name="T35" fmla="*/ 3 h 158"/>
                <a:gd name="T36" fmla="*/ 133 w 184"/>
                <a:gd name="T37" fmla="*/ 109 h 158"/>
                <a:gd name="T38" fmla="*/ 133 w 184"/>
                <a:gd name="T39" fmla="*/ 109 h 158"/>
                <a:gd name="T40" fmla="*/ 158 w 184"/>
                <a:gd name="T41" fmla="*/ 3 h 158"/>
                <a:gd name="T42" fmla="*/ 161 w 184"/>
                <a:gd name="T43" fmla="*/ 0 h 158"/>
                <a:gd name="T44" fmla="*/ 182 w 184"/>
                <a:gd name="T45" fmla="*/ 0 h 158"/>
                <a:gd name="T46" fmla="*/ 184 w 184"/>
                <a:gd name="T47" fmla="*/ 3 h 158"/>
                <a:gd name="T48" fmla="*/ 146 w 184"/>
                <a:gd name="T49" fmla="*/ 156 h 158"/>
                <a:gd name="T50" fmla="*/ 143 w 184"/>
                <a:gd name="T51" fmla="*/ 158 h 158"/>
                <a:gd name="T52" fmla="*/ 125 w 184"/>
                <a:gd name="T53"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84" h="158">
                  <a:moveTo>
                    <a:pt x="125" y="158"/>
                  </a:moveTo>
                  <a:cubicBezTo>
                    <a:pt x="124" y="158"/>
                    <a:pt x="123" y="157"/>
                    <a:pt x="122" y="156"/>
                  </a:cubicBezTo>
                  <a:cubicBezTo>
                    <a:pt x="92" y="48"/>
                    <a:pt x="92" y="48"/>
                    <a:pt x="92" y="48"/>
                  </a:cubicBezTo>
                  <a:cubicBezTo>
                    <a:pt x="92" y="48"/>
                    <a:pt x="92" y="48"/>
                    <a:pt x="92" y="48"/>
                  </a:cubicBezTo>
                  <a:cubicBezTo>
                    <a:pt x="61" y="156"/>
                    <a:pt x="61" y="156"/>
                    <a:pt x="61" y="156"/>
                  </a:cubicBezTo>
                  <a:cubicBezTo>
                    <a:pt x="61" y="157"/>
                    <a:pt x="60" y="158"/>
                    <a:pt x="59" y="158"/>
                  </a:cubicBezTo>
                  <a:cubicBezTo>
                    <a:pt x="41" y="158"/>
                    <a:pt x="41" y="158"/>
                    <a:pt x="41" y="158"/>
                  </a:cubicBezTo>
                  <a:cubicBezTo>
                    <a:pt x="40" y="158"/>
                    <a:pt x="39" y="157"/>
                    <a:pt x="39" y="156"/>
                  </a:cubicBezTo>
                  <a:cubicBezTo>
                    <a:pt x="0" y="3"/>
                    <a:pt x="0" y="3"/>
                    <a:pt x="0" y="3"/>
                  </a:cubicBezTo>
                  <a:cubicBezTo>
                    <a:pt x="0" y="1"/>
                    <a:pt x="0" y="0"/>
                    <a:pt x="2" y="0"/>
                  </a:cubicBezTo>
                  <a:cubicBezTo>
                    <a:pt x="23" y="0"/>
                    <a:pt x="23" y="0"/>
                    <a:pt x="23" y="0"/>
                  </a:cubicBezTo>
                  <a:cubicBezTo>
                    <a:pt x="25" y="0"/>
                    <a:pt x="26" y="1"/>
                    <a:pt x="26" y="3"/>
                  </a:cubicBezTo>
                  <a:cubicBezTo>
                    <a:pt x="51" y="109"/>
                    <a:pt x="51" y="109"/>
                    <a:pt x="51" y="109"/>
                  </a:cubicBezTo>
                  <a:cubicBezTo>
                    <a:pt x="52" y="109"/>
                    <a:pt x="52" y="109"/>
                    <a:pt x="52" y="109"/>
                  </a:cubicBezTo>
                  <a:cubicBezTo>
                    <a:pt x="81" y="3"/>
                    <a:pt x="81" y="3"/>
                    <a:pt x="81" y="3"/>
                  </a:cubicBezTo>
                  <a:cubicBezTo>
                    <a:pt x="82" y="1"/>
                    <a:pt x="83" y="0"/>
                    <a:pt x="84" y="0"/>
                  </a:cubicBezTo>
                  <a:cubicBezTo>
                    <a:pt x="100" y="0"/>
                    <a:pt x="100" y="0"/>
                    <a:pt x="100" y="0"/>
                  </a:cubicBezTo>
                  <a:cubicBezTo>
                    <a:pt x="102" y="0"/>
                    <a:pt x="102" y="1"/>
                    <a:pt x="103" y="3"/>
                  </a:cubicBezTo>
                  <a:cubicBezTo>
                    <a:pt x="133" y="109"/>
                    <a:pt x="133" y="109"/>
                    <a:pt x="133" y="109"/>
                  </a:cubicBezTo>
                  <a:cubicBezTo>
                    <a:pt x="133" y="109"/>
                    <a:pt x="133" y="109"/>
                    <a:pt x="133" y="109"/>
                  </a:cubicBezTo>
                  <a:cubicBezTo>
                    <a:pt x="158" y="3"/>
                    <a:pt x="158" y="3"/>
                    <a:pt x="158" y="3"/>
                  </a:cubicBezTo>
                  <a:cubicBezTo>
                    <a:pt x="158" y="1"/>
                    <a:pt x="159" y="0"/>
                    <a:pt x="161" y="0"/>
                  </a:cubicBezTo>
                  <a:cubicBezTo>
                    <a:pt x="182" y="0"/>
                    <a:pt x="182" y="0"/>
                    <a:pt x="182" y="0"/>
                  </a:cubicBezTo>
                  <a:cubicBezTo>
                    <a:pt x="184" y="0"/>
                    <a:pt x="184" y="1"/>
                    <a:pt x="184" y="3"/>
                  </a:cubicBezTo>
                  <a:cubicBezTo>
                    <a:pt x="146" y="156"/>
                    <a:pt x="146" y="156"/>
                    <a:pt x="146" y="156"/>
                  </a:cubicBezTo>
                  <a:cubicBezTo>
                    <a:pt x="145" y="157"/>
                    <a:pt x="144" y="158"/>
                    <a:pt x="143" y="158"/>
                  </a:cubicBezTo>
                  <a:lnTo>
                    <a:pt x="125"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1" name="Freeform 72"/>
            <p:cNvSpPr>
              <a:spLocks noEditPoints="1"/>
            </p:cNvSpPr>
            <p:nvPr userDrawn="1"/>
          </p:nvSpPr>
          <p:spPr bwMode="auto">
            <a:xfrm>
              <a:off x="6360781" y="1492997"/>
              <a:ext cx="175667" cy="208734"/>
            </a:xfrm>
            <a:custGeom>
              <a:avLst/>
              <a:gdLst>
                <a:gd name="T0" fmla="*/ 4 w 99"/>
                <a:gd name="T1" fmla="*/ 85 h 117"/>
                <a:gd name="T2" fmla="*/ 0 w 99"/>
                <a:gd name="T3" fmla="*/ 58 h 117"/>
                <a:gd name="T4" fmla="*/ 3 w 99"/>
                <a:gd name="T5" fmla="*/ 31 h 117"/>
                <a:gd name="T6" fmla="*/ 49 w 99"/>
                <a:gd name="T7" fmla="*/ 0 h 117"/>
                <a:gd name="T8" fmla="*/ 95 w 99"/>
                <a:gd name="T9" fmla="*/ 31 h 117"/>
                <a:gd name="T10" fmla="*/ 99 w 99"/>
                <a:gd name="T11" fmla="*/ 64 h 117"/>
                <a:gd name="T12" fmla="*/ 96 w 99"/>
                <a:gd name="T13" fmla="*/ 66 h 117"/>
                <a:gd name="T14" fmla="*/ 27 w 99"/>
                <a:gd name="T15" fmla="*/ 66 h 117"/>
                <a:gd name="T16" fmla="*/ 26 w 99"/>
                <a:gd name="T17" fmla="*/ 68 h 117"/>
                <a:gd name="T18" fmla="*/ 27 w 99"/>
                <a:gd name="T19" fmla="*/ 76 h 117"/>
                <a:gd name="T20" fmla="*/ 52 w 99"/>
                <a:gd name="T21" fmla="*/ 93 h 117"/>
                <a:gd name="T22" fmla="*/ 79 w 99"/>
                <a:gd name="T23" fmla="*/ 83 h 117"/>
                <a:gd name="T24" fmla="*/ 82 w 99"/>
                <a:gd name="T25" fmla="*/ 82 h 117"/>
                <a:gd name="T26" fmla="*/ 96 w 99"/>
                <a:gd name="T27" fmla="*/ 94 h 117"/>
                <a:gd name="T28" fmla="*/ 96 w 99"/>
                <a:gd name="T29" fmla="*/ 98 h 117"/>
                <a:gd name="T30" fmla="*/ 50 w 99"/>
                <a:gd name="T31" fmla="*/ 117 h 117"/>
                <a:gd name="T32" fmla="*/ 4 w 99"/>
                <a:gd name="T33" fmla="*/ 85 h 117"/>
                <a:gd name="T34" fmla="*/ 71 w 99"/>
                <a:gd name="T35" fmla="*/ 36 h 117"/>
                <a:gd name="T36" fmla="*/ 49 w 99"/>
                <a:gd name="T37" fmla="*/ 22 h 117"/>
                <a:gd name="T38" fmla="*/ 27 w 99"/>
                <a:gd name="T39" fmla="*/ 36 h 117"/>
                <a:gd name="T40" fmla="*/ 26 w 99"/>
                <a:gd name="T41" fmla="*/ 46 h 117"/>
                <a:gd name="T42" fmla="*/ 27 w 99"/>
                <a:gd name="T43" fmla="*/ 47 h 117"/>
                <a:gd name="T44" fmla="*/ 71 w 99"/>
                <a:gd name="T45" fmla="*/ 47 h 117"/>
                <a:gd name="T46" fmla="*/ 72 w 99"/>
                <a:gd name="T47" fmla="*/ 46 h 117"/>
                <a:gd name="T48" fmla="*/ 71 w 99"/>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9" y="46"/>
                    <a:pt x="99" y="64"/>
                  </a:cubicBezTo>
                  <a:cubicBezTo>
                    <a:pt x="99" y="66"/>
                    <a:pt x="98" y="66"/>
                    <a:pt x="96" y="66"/>
                  </a:cubicBezTo>
                  <a:cubicBezTo>
                    <a:pt x="27" y="66"/>
                    <a:pt x="27" y="66"/>
                    <a:pt x="27" y="66"/>
                  </a:cubicBezTo>
                  <a:cubicBezTo>
                    <a:pt x="26" y="66"/>
                    <a:pt x="26" y="67"/>
                    <a:pt x="26" y="68"/>
                  </a:cubicBezTo>
                  <a:cubicBezTo>
                    <a:pt x="26" y="71"/>
                    <a:pt x="27"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7" y="109"/>
                    <a:pt x="71" y="117"/>
                    <a:pt x="50" y="117"/>
                  </a:cubicBezTo>
                  <a:cubicBezTo>
                    <a:pt x="27"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2" name="Freeform 73"/>
            <p:cNvSpPr>
              <a:spLocks/>
            </p:cNvSpPr>
            <p:nvPr userDrawn="1"/>
          </p:nvSpPr>
          <p:spPr bwMode="auto">
            <a:xfrm>
              <a:off x="6573648" y="1414463"/>
              <a:ext cx="76467" cy="285201"/>
            </a:xfrm>
            <a:custGeom>
              <a:avLst/>
              <a:gdLst>
                <a:gd name="T0" fmla="*/ 31 w 43"/>
                <a:gd name="T1" fmla="*/ 159 h 159"/>
                <a:gd name="T2" fmla="*/ 0 w 43"/>
                <a:gd name="T3" fmla="*/ 127 h 159"/>
                <a:gd name="T4" fmla="*/ 0 w 43"/>
                <a:gd name="T5" fmla="*/ 3 h 159"/>
                <a:gd name="T6" fmla="*/ 3 w 43"/>
                <a:gd name="T7" fmla="*/ 0 h 159"/>
                <a:gd name="T8" fmla="*/ 24 w 43"/>
                <a:gd name="T9" fmla="*/ 0 h 159"/>
                <a:gd name="T10" fmla="*/ 26 w 43"/>
                <a:gd name="T11" fmla="*/ 3 h 159"/>
                <a:gd name="T12" fmla="*/ 26 w 43"/>
                <a:gd name="T13" fmla="*/ 126 h 159"/>
                <a:gd name="T14" fmla="*/ 36 w 43"/>
                <a:gd name="T15" fmla="*/ 136 h 159"/>
                <a:gd name="T16" fmla="*/ 41 w 43"/>
                <a:gd name="T17" fmla="*/ 136 h 159"/>
                <a:gd name="T18" fmla="*/ 43 w 43"/>
                <a:gd name="T19" fmla="*/ 139 h 159"/>
                <a:gd name="T20" fmla="*/ 43 w 43"/>
                <a:gd name="T21" fmla="*/ 157 h 159"/>
                <a:gd name="T22" fmla="*/ 41 w 43"/>
                <a:gd name="T23" fmla="*/ 159 h 159"/>
                <a:gd name="T24" fmla="*/ 31 w 43"/>
                <a:gd name="T25" fmla="*/ 159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159">
                  <a:moveTo>
                    <a:pt x="31" y="159"/>
                  </a:moveTo>
                  <a:cubicBezTo>
                    <a:pt x="9" y="159"/>
                    <a:pt x="0" y="149"/>
                    <a:pt x="0" y="127"/>
                  </a:cubicBezTo>
                  <a:cubicBezTo>
                    <a:pt x="0" y="3"/>
                    <a:pt x="0" y="3"/>
                    <a:pt x="0" y="3"/>
                  </a:cubicBezTo>
                  <a:cubicBezTo>
                    <a:pt x="0" y="1"/>
                    <a:pt x="1" y="0"/>
                    <a:pt x="3" y="0"/>
                  </a:cubicBezTo>
                  <a:cubicBezTo>
                    <a:pt x="24" y="0"/>
                    <a:pt x="24" y="0"/>
                    <a:pt x="24" y="0"/>
                  </a:cubicBezTo>
                  <a:cubicBezTo>
                    <a:pt x="25" y="0"/>
                    <a:pt x="26" y="1"/>
                    <a:pt x="26" y="3"/>
                  </a:cubicBezTo>
                  <a:cubicBezTo>
                    <a:pt x="26" y="126"/>
                    <a:pt x="26" y="126"/>
                    <a:pt x="26" y="126"/>
                  </a:cubicBezTo>
                  <a:cubicBezTo>
                    <a:pt x="26" y="134"/>
                    <a:pt x="29" y="136"/>
                    <a:pt x="36" y="136"/>
                  </a:cubicBezTo>
                  <a:cubicBezTo>
                    <a:pt x="41" y="136"/>
                    <a:pt x="41" y="136"/>
                    <a:pt x="41" y="136"/>
                  </a:cubicBezTo>
                  <a:cubicBezTo>
                    <a:pt x="42" y="136"/>
                    <a:pt x="43" y="137"/>
                    <a:pt x="43" y="139"/>
                  </a:cubicBezTo>
                  <a:cubicBezTo>
                    <a:pt x="43" y="157"/>
                    <a:pt x="43" y="157"/>
                    <a:pt x="43" y="157"/>
                  </a:cubicBezTo>
                  <a:cubicBezTo>
                    <a:pt x="43" y="158"/>
                    <a:pt x="42" y="159"/>
                    <a:pt x="41" y="159"/>
                  </a:cubicBezTo>
                  <a:lnTo>
                    <a:pt x="31" y="1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3" name="Freeform 74"/>
            <p:cNvSpPr>
              <a:spLocks/>
            </p:cNvSpPr>
            <p:nvPr userDrawn="1"/>
          </p:nvSpPr>
          <p:spPr bwMode="auto">
            <a:xfrm>
              <a:off x="6668715"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4"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4" name="Freeform 75"/>
            <p:cNvSpPr>
              <a:spLocks noEditPoints="1"/>
            </p:cNvSpPr>
            <p:nvPr userDrawn="1"/>
          </p:nvSpPr>
          <p:spPr bwMode="auto">
            <a:xfrm>
              <a:off x="6798916" y="1492997"/>
              <a:ext cx="165334"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9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9" y="66"/>
                    <a:pt x="49" y="66"/>
                    <a:pt x="49"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5" name="Freeform 76"/>
            <p:cNvSpPr>
              <a:spLocks/>
            </p:cNvSpPr>
            <p:nvPr userDrawn="1"/>
          </p:nvSpPr>
          <p:spPr bwMode="auto">
            <a:xfrm>
              <a:off x="7011783" y="1492997"/>
              <a:ext cx="142600" cy="204601"/>
            </a:xfrm>
            <a:custGeom>
              <a:avLst/>
              <a:gdLst>
                <a:gd name="T0" fmla="*/ 2 w 80"/>
                <a:gd name="T1" fmla="*/ 114 h 114"/>
                <a:gd name="T2" fmla="*/ 0 w 80"/>
                <a:gd name="T3" fmla="*/ 112 h 114"/>
                <a:gd name="T4" fmla="*/ 0 w 80"/>
                <a:gd name="T5" fmla="*/ 5 h 114"/>
                <a:gd name="T6" fmla="*/ 2 w 80"/>
                <a:gd name="T7" fmla="*/ 2 h 114"/>
                <a:gd name="T8" fmla="*/ 24 w 80"/>
                <a:gd name="T9" fmla="*/ 2 h 114"/>
                <a:gd name="T10" fmla="*/ 26 w 80"/>
                <a:gd name="T11" fmla="*/ 5 h 114"/>
                <a:gd name="T12" fmla="*/ 26 w 80"/>
                <a:gd name="T13" fmla="*/ 14 h 114"/>
                <a:gd name="T14" fmla="*/ 26 w 80"/>
                <a:gd name="T15" fmla="*/ 14 h 114"/>
                <a:gd name="T16" fmla="*/ 55 w 80"/>
                <a:gd name="T17" fmla="*/ 0 h 114"/>
                <a:gd name="T18" fmla="*/ 79 w 80"/>
                <a:gd name="T19" fmla="*/ 9 h 114"/>
                <a:gd name="T20" fmla="*/ 79 w 80"/>
                <a:gd name="T21" fmla="*/ 12 h 114"/>
                <a:gd name="T22" fmla="*/ 67 w 80"/>
                <a:gd name="T23" fmla="*/ 28 h 114"/>
                <a:gd name="T24" fmla="*/ 63 w 80"/>
                <a:gd name="T25" fmla="*/ 28 h 114"/>
                <a:gd name="T26" fmla="*/ 47 w 80"/>
                <a:gd name="T27" fmla="*/ 23 h 114"/>
                <a:gd name="T28" fmla="*/ 26 w 80"/>
                <a:gd name="T29" fmla="*/ 51 h 114"/>
                <a:gd name="T30" fmla="*/ 26 w 80"/>
                <a:gd name="T31" fmla="*/ 112 h 114"/>
                <a:gd name="T32" fmla="*/ 24 w 80"/>
                <a:gd name="T33" fmla="*/ 114 h 114"/>
                <a:gd name="T34" fmla="*/ 2 w 80"/>
                <a:gd name="T35"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0" h="114">
                  <a:moveTo>
                    <a:pt x="2" y="114"/>
                  </a:moveTo>
                  <a:cubicBezTo>
                    <a:pt x="1" y="114"/>
                    <a:pt x="0" y="113"/>
                    <a:pt x="0" y="112"/>
                  </a:cubicBezTo>
                  <a:cubicBezTo>
                    <a:pt x="0" y="5"/>
                    <a:pt x="0" y="5"/>
                    <a:pt x="0" y="5"/>
                  </a:cubicBezTo>
                  <a:cubicBezTo>
                    <a:pt x="0" y="3"/>
                    <a:pt x="1" y="2"/>
                    <a:pt x="2" y="2"/>
                  </a:cubicBezTo>
                  <a:cubicBezTo>
                    <a:pt x="24" y="2"/>
                    <a:pt x="24" y="2"/>
                    <a:pt x="24" y="2"/>
                  </a:cubicBezTo>
                  <a:cubicBezTo>
                    <a:pt x="25" y="2"/>
                    <a:pt x="26" y="3"/>
                    <a:pt x="26" y="5"/>
                  </a:cubicBezTo>
                  <a:cubicBezTo>
                    <a:pt x="26" y="14"/>
                    <a:pt x="26" y="14"/>
                    <a:pt x="26" y="14"/>
                  </a:cubicBezTo>
                  <a:cubicBezTo>
                    <a:pt x="26" y="14"/>
                    <a:pt x="26" y="14"/>
                    <a:pt x="26" y="14"/>
                  </a:cubicBezTo>
                  <a:cubicBezTo>
                    <a:pt x="32" y="6"/>
                    <a:pt x="41" y="0"/>
                    <a:pt x="55" y="0"/>
                  </a:cubicBezTo>
                  <a:cubicBezTo>
                    <a:pt x="64" y="0"/>
                    <a:pt x="73" y="3"/>
                    <a:pt x="79" y="9"/>
                  </a:cubicBezTo>
                  <a:cubicBezTo>
                    <a:pt x="80" y="10"/>
                    <a:pt x="80" y="11"/>
                    <a:pt x="79" y="12"/>
                  </a:cubicBezTo>
                  <a:cubicBezTo>
                    <a:pt x="67" y="28"/>
                    <a:pt x="67" y="28"/>
                    <a:pt x="67" y="28"/>
                  </a:cubicBezTo>
                  <a:cubicBezTo>
                    <a:pt x="66" y="29"/>
                    <a:pt x="65" y="29"/>
                    <a:pt x="63" y="28"/>
                  </a:cubicBezTo>
                  <a:cubicBezTo>
                    <a:pt x="58" y="25"/>
                    <a:pt x="53" y="23"/>
                    <a:pt x="47" y="23"/>
                  </a:cubicBezTo>
                  <a:cubicBezTo>
                    <a:pt x="32" y="23"/>
                    <a:pt x="26" y="33"/>
                    <a:pt x="26" y="51"/>
                  </a:cubicBezTo>
                  <a:cubicBezTo>
                    <a:pt x="26" y="112"/>
                    <a:pt x="26" y="112"/>
                    <a:pt x="26" y="112"/>
                  </a:cubicBezTo>
                  <a:cubicBezTo>
                    <a:pt x="26" y="113"/>
                    <a:pt x="25" y="114"/>
                    <a:pt x="24" y="114"/>
                  </a:cubicBezTo>
                  <a:lnTo>
                    <a:pt x="2"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6" name="Freeform 77"/>
            <p:cNvSpPr>
              <a:spLocks noEditPoints="1"/>
            </p:cNvSpPr>
            <p:nvPr userDrawn="1"/>
          </p:nvSpPr>
          <p:spPr bwMode="auto">
            <a:xfrm>
              <a:off x="7166783" y="1492997"/>
              <a:ext cx="175667" cy="208734"/>
            </a:xfrm>
            <a:custGeom>
              <a:avLst/>
              <a:gdLst>
                <a:gd name="T0" fmla="*/ 4 w 98"/>
                <a:gd name="T1" fmla="*/ 85 h 117"/>
                <a:gd name="T2" fmla="*/ 0 w 98"/>
                <a:gd name="T3" fmla="*/ 58 h 117"/>
                <a:gd name="T4" fmla="*/ 3 w 98"/>
                <a:gd name="T5" fmla="*/ 31 h 117"/>
                <a:gd name="T6" fmla="*/ 49 w 98"/>
                <a:gd name="T7" fmla="*/ 0 h 117"/>
                <a:gd name="T8" fmla="*/ 95 w 98"/>
                <a:gd name="T9" fmla="*/ 31 h 117"/>
                <a:gd name="T10" fmla="*/ 98 w 98"/>
                <a:gd name="T11" fmla="*/ 64 h 117"/>
                <a:gd name="T12" fmla="*/ 96 w 98"/>
                <a:gd name="T13" fmla="*/ 66 h 117"/>
                <a:gd name="T14" fmla="*/ 27 w 98"/>
                <a:gd name="T15" fmla="*/ 66 h 117"/>
                <a:gd name="T16" fmla="*/ 26 w 98"/>
                <a:gd name="T17" fmla="*/ 68 h 117"/>
                <a:gd name="T18" fmla="*/ 27 w 98"/>
                <a:gd name="T19" fmla="*/ 76 h 117"/>
                <a:gd name="T20" fmla="*/ 52 w 98"/>
                <a:gd name="T21" fmla="*/ 93 h 117"/>
                <a:gd name="T22" fmla="*/ 79 w 98"/>
                <a:gd name="T23" fmla="*/ 83 h 117"/>
                <a:gd name="T24" fmla="*/ 82 w 98"/>
                <a:gd name="T25" fmla="*/ 82 h 117"/>
                <a:gd name="T26" fmla="*/ 96 w 98"/>
                <a:gd name="T27" fmla="*/ 94 h 117"/>
                <a:gd name="T28" fmla="*/ 96 w 98"/>
                <a:gd name="T29" fmla="*/ 98 h 117"/>
                <a:gd name="T30" fmla="*/ 50 w 98"/>
                <a:gd name="T31" fmla="*/ 117 h 117"/>
                <a:gd name="T32" fmla="*/ 4 w 98"/>
                <a:gd name="T33" fmla="*/ 85 h 117"/>
                <a:gd name="T34" fmla="*/ 71 w 98"/>
                <a:gd name="T35" fmla="*/ 36 h 117"/>
                <a:gd name="T36" fmla="*/ 49 w 98"/>
                <a:gd name="T37" fmla="*/ 22 h 117"/>
                <a:gd name="T38" fmla="*/ 27 w 98"/>
                <a:gd name="T39" fmla="*/ 36 h 117"/>
                <a:gd name="T40" fmla="*/ 26 w 98"/>
                <a:gd name="T41" fmla="*/ 46 h 117"/>
                <a:gd name="T42" fmla="*/ 27 w 98"/>
                <a:gd name="T43" fmla="*/ 47 h 117"/>
                <a:gd name="T44" fmla="*/ 71 w 98"/>
                <a:gd name="T45" fmla="*/ 47 h 117"/>
                <a:gd name="T46" fmla="*/ 72 w 98"/>
                <a:gd name="T47" fmla="*/ 46 h 117"/>
                <a:gd name="T48" fmla="*/ 71 w 98"/>
                <a:gd name="T49" fmla="*/ 3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17">
                  <a:moveTo>
                    <a:pt x="4" y="85"/>
                  </a:moveTo>
                  <a:cubicBezTo>
                    <a:pt x="1" y="78"/>
                    <a:pt x="0" y="70"/>
                    <a:pt x="0" y="58"/>
                  </a:cubicBezTo>
                  <a:cubicBezTo>
                    <a:pt x="0" y="47"/>
                    <a:pt x="1" y="38"/>
                    <a:pt x="3" y="31"/>
                  </a:cubicBezTo>
                  <a:cubicBezTo>
                    <a:pt x="10" y="11"/>
                    <a:pt x="27" y="0"/>
                    <a:pt x="49" y="0"/>
                  </a:cubicBezTo>
                  <a:cubicBezTo>
                    <a:pt x="72" y="0"/>
                    <a:pt x="89" y="12"/>
                    <a:pt x="95" y="31"/>
                  </a:cubicBezTo>
                  <a:cubicBezTo>
                    <a:pt x="97" y="38"/>
                    <a:pt x="98" y="46"/>
                    <a:pt x="98" y="64"/>
                  </a:cubicBezTo>
                  <a:cubicBezTo>
                    <a:pt x="98" y="66"/>
                    <a:pt x="98" y="66"/>
                    <a:pt x="96" y="66"/>
                  </a:cubicBezTo>
                  <a:cubicBezTo>
                    <a:pt x="27" y="66"/>
                    <a:pt x="27" y="66"/>
                    <a:pt x="27" y="66"/>
                  </a:cubicBezTo>
                  <a:cubicBezTo>
                    <a:pt x="26" y="66"/>
                    <a:pt x="26" y="67"/>
                    <a:pt x="26" y="68"/>
                  </a:cubicBezTo>
                  <a:cubicBezTo>
                    <a:pt x="26" y="71"/>
                    <a:pt x="26" y="74"/>
                    <a:pt x="27" y="76"/>
                  </a:cubicBezTo>
                  <a:cubicBezTo>
                    <a:pt x="31" y="87"/>
                    <a:pt x="40" y="93"/>
                    <a:pt x="52" y="93"/>
                  </a:cubicBezTo>
                  <a:cubicBezTo>
                    <a:pt x="65" y="93"/>
                    <a:pt x="73" y="89"/>
                    <a:pt x="79" y="83"/>
                  </a:cubicBezTo>
                  <a:cubicBezTo>
                    <a:pt x="80" y="82"/>
                    <a:pt x="81" y="81"/>
                    <a:pt x="82" y="82"/>
                  </a:cubicBezTo>
                  <a:cubicBezTo>
                    <a:pt x="96" y="94"/>
                    <a:pt x="96" y="94"/>
                    <a:pt x="96" y="94"/>
                  </a:cubicBezTo>
                  <a:cubicBezTo>
                    <a:pt x="97" y="95"/>
                    <a:pt x="97" y="96"/>
                    <a:pt x="96" y="98"/>
                  </a:cubicBezTo>
                  <a:cubicBezTo>
                    <a:pt x="86" y="109"/>
                    <a:pt x="71" y="117"/>
                    <a:pt x="50" y="117"/>
                  </a:cubicBezTo>
                  <a:cubicBezTo>
                    <a:pt x="26" y="117"/>
                    <a:pt x="10" y="105"/>
                    <a:pt x="4" y="85"/>
                  </a:cubicBezTo>
                  <a:close/>
                  <a:moveTo>
                    <a:pt x="71" y="36"/>
                  </a:moveTo>
                  <a:cubicBezTo>
                    <a:pt x="68" y="27"/>
                    <a:pt x="60" y="22"/>
                    <a:pt x="49" y="22"/>
                  </a:cubicBezTo>
                  <a:cubicBezTo>
                    <a:pt x="39" y="22"/>
                    <a:pt x="30" y="27"/>
                    <a:pt x="27" y="36"/>
                  </a:cubicBezTo>
                  <a:cubicBezTo>
                    <a:pt x="26" y="39"/>
                    <a:pt x="26" y="42"/>
                    <a:pt x="26" y="46"/>
                  </a:cubicBezTo>
                  <a:cubicBezTo>
                    <a:pt x="26" y="47"/>
                    <a:pt x="26" y="47"/>
                    <a:pt x="27" y="47"/>
                  </a:cubicBezTo>
                  <a:cubicBezTo>
                    <a:pt x="71" y="47"/>
                    <a:pt x="71" y="47"/>
                    <a:pt x="71" y="47"/>
                  </a:cubicBezTo>
                  <a:cubicBezTo>
                    <a:pt x="72" y="47"/>
                    <a:pt x="72" y="47"/>
                    <a:pt x="72" y="46"/>
                  </a:cubicBezTo>
                  <a:cubicBezTo>
                    <a:pt x="72" y="42"/>
                    <a:pt x="72" y="39"/>
                    <a:pt x="71"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7" name="Freeform 78"/>
            <p:cNvSpPr>
              <a:spLocks noEditPoints="1"/>
            </p:cNvSpPr>
            <p:nvPr userDrawn="1"/>
          </p:nvSpPr>
          <p:spPr bwMode="auto">
            <a:xfrm>
              <a:off x="7439584" y="1492997"/>
              <a:ext cx="177734" cy="208734"/>
            </a:xfrm>
            <a:custGeom>
              <a:avLst/>
              <a:gdLst>
                <a:gd name="T0" fmla="*/ 3 w 99"/>
                <a:gd name="T1" fmla="*/ 86 h 117"/>
                <a:gd name="T2" fmla="*/ 0 w 99"/>
                <a:gd name="T3" fmla="*/ 58 h 117"/>
                <a:gd name="T4" fmla="*/ 3 w 99"/>
                <a:gd name="T5" fmla="*/ 31 h 117"/>
                <a:gd name="T6" fmla="*/ 49 w 99"/>
                <a:gd name="T7" fmla="*/ 0 h 117"/>
                <a:gd name="T8" fmla="*/ 95 w 99"/>
                <a:gd name="T9" fmla="*/ 31 h 117"/>
                <a:gd name="T10" fmla="*/ 99 w 99"/>
                <a:gd name="T11" fmla="*/ 58 h 117"/>
                <a:gd name="T12" fmla="*/ 95 w 99"/>
                <a:gd name="T13" fmla="*/ 86 h 117"/>
                <a:gd name="T14" fmla="*/ 49 w 99"/>
                <a:gd name="T15" fmla="*/ 117 h 117"/>
                <a:gd name="T16" fmla="*/ 3 w 99"/>
                <a:gd name="T17" fmla="*/ 86 h 117"/>
                <a:gd name="T18" fmla="*/ 70 w 99"/>
                <a:gd name="T19" fmla="*/ 79 h 117"/>
                <a:gd name="T20" fmla="*/ 73 w 99"/>
                <a:gd name="T21" fmla="*/ 58 h 117"/>
                <a:gd name="T22" fmla="*/ 70 w 99"/>
                <a:gd name="T23" fmla="*/ 38 h 117"/>
                <a:gd name="T24" fmla="*/ 49 w 99"/>
                <a:gd name="T25" fmla="*/ 23 h 117"/>
                <a:gd name="T26" fmla="*/ 28 w 99"/>
                <a:gd name="T27" fmla="*/ 38 h 117"/>
                <a:gd name="T28" fmla="*/ 26 w 99"/>
                <a:gd name="T29" fmla="*/ 58 h 117"/>
                <a:gd name="T30" fmla="*/ 28 w 99"/>
                <a:gd name="T31" fmla="*/ 79 h 117"/>
                <a:gd name="T32" fmla="*/ 49 w 99"/>
                <a:gd name="T33" fmla="*/ 93 h 117"/>
                <a:gd name="T34" fmla="*/ 70 w 99"/>
                <a:gd name="T35" fmla="*/ 7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9" h="117">
                  <a:moveTo>
                    <a:pt x="3" y="86"/>
                  </a:moveTo>
                  <a:cubicBezTo>
                    <a:pt x="1" y="78"/>
                    <a:pt x="0" y="70"/>
                    <a:pt x="0" y="58"/>
                  </a:cubicBezTo>
                  <a:cubicBezTo>
                    <a:pt x="0" y="46"/>
                    <a:pt x="1" y="38"/>
                    <a:pt x="3" y="31"/>
                  </a:cubicBezTo>
                  <a:cubicBezTo>
                    <a:pt x="10" y="11"/>
                    <a:pt x="27" y="0"/>
                    <a:pt x="49" y="0"/>
                  </a:cubicBezTo>
                  <a:cubicBezTo>
                    <a:pt x="72" y="0"/>
                    <a:pt x="89" y="11"/>
                    <a:pt x="95" y="31"/>
                  </a:cubicBezTo>
                  <a:cubicBezTo>
                    <a:pt x="98" y="38"/>
                    <a:pt x="99" y="46"/>
                    <a:pt x="99" y="58"/>
                  </a:cubicBezTo>
                  <a:cubicBezTo>
                    <a:pt x="99" y="70"/>
                    <a:pt x="98" y="78"/>
                    <a:pt x="95" y="86"/>
                  </a:cubicBezTo>
                  <a:cubicBezTo>
                    <a:pt x="89" y="105"/>
                    <a:pt x="72" y="117"/>
                    <a:pt x="49" y="117"/>
                  </a:cubicBezTo>
                  <a:cubicBezTo>
                    <a:pt x="27" y="117"/>
                    <a:pt x="10" y="105"/>
                    <a:pt x="3" y="86"/>
                  </a:cubicBezTo>
                  <a:close/>
                  <a:moveTo>
                    <a:pt x="70" y="79"/>
                  </a:moveTo>
                  <a:cubicBezTo>
                    <a:pt x="72" y="73"/>
                    <a:pt x="73" y="68"/>
                    <a:pt x="73" y="58"/>
                  </a:cubicBezTo>
                  <a:cubicBezTo>
                    <a:pt x="73" y="49"/>
                    <a:pt x="72" y="44"/>
                    <a:pt x="70" y="38"/>
                  </a:cubicBezTo>
                  <a:cubicBezTo>
                    <a:pt x="67" y="28"/>
                    <a:pt x="60" y="23"/>
                    <a:pt x="49" y="23"/>
                  </a:cubicBezTo>
                  <a:cubicBezTo>
                    <a:pt x="39" y="23"/>
                    <a:pt x="32" y="28"/>
                    <a:pt x="28" y="38"/>
                  </a:cubicBezTo>
                  <a:cubicBezTo>
                    <a:pt x="27" y="44"/>
                    <a:pt x="26" y="49"/>
                    <a:pt x="26" y="58"/>
                  </a:cubicBezTo>
                  <a:cubicBezTo>
                    <a:pt x="26" y="68"/>
                    <a:pt x="27" y="73"/>
                    <a:pt x="28" y="79"/>
                  </a:cubicBezTo>
                  <a:cubicBezTo>
                    <a:pt x="32" y="88"/>
                    <a:pt x="39"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8" name="Freeform 79"/>
            <p:cNvSpPr>
              <a:spLocks/>
            </p:cNvSpPr>
            <p:nvPr userDrawn="1"/>
          </p:nvSpPr>
          <p:spPr bwMode="auto">
            <a:xfrm>
              <a:off x="7642118" y="1414463"/>
              <a:ext cx="107467" cy="283134"/>
            </a:xfrm>
            <a:custGeom>
              <a:avLst/>
              <a:gdLst>
                <a:gd name="T0" fmla="*/ 13 w 60"/>
                <a:gd name="T1" fmla="*/ 158 h 158"/>
                <a:gd name="T2" fmla="*/ 11 w 60"/>
                <a:gd name="T3" fmla="*/ 156 h 158"/>
                <a:gd name="T4" fmla="*/ 11 w 60"/>
                <a:gd name="T5" fmla="*/ 68 h 158"/>
                <a:gd name="T6" fmla="*/ 9 w 60"/>
                <a:gd name="T7" fmla="*/ 66 h 158"/>
                <a:gd name="T8" fmla="*/ 2 w 60"/>
                <a:gd name="T9" fmla="*/ 66 h 158"/>
                <a:gd name="T10" fmla="*/ 0 w 60"/>
                <a:gd name="T11" fmla="*/ 64 h 158"/>
                <a:gd name="T12" fmla="*/ 0 w 60"/>
                <a:gd name="T13" fmla="*/ 49 h 158"/>
                <a:gd name="T14" fmla="*/ 2 w 60"/>
                <a:gd name="T15" fmla="*/ 46 h 158"/>
                <a:gd name="T16" fmla="*/ 9 w 60"/>
                <a:gd name="T17" fmla="*/ 46 h 158"/>
                <a:gd name="T18" fmla="*/ 11 w 60"/>
                <a:gd name="T19" fmla="*/ 45 h 158"/>
                <a:gd name="T20" fmla="*/ 11 w 60"/>
                <a:gd name="T21" fmla="*/ 38 h 158"/>
                <a:gd name="T22" fmla="*/ 48 w 60"/>
                <a:gd name="T23" fmla="*/ 0 h 158"/>
                <a:gd name="T24" fmla="*/ 58 w 60"/>
                <a:gd name="T25" fmla="*/ 0 h 158"/>
                <a:gd name="T26" fmla="*/ 60 w 60"/>
                <a:gd name="T27" fmla="*/ 3 h 158"/>
                <a:gd name="T28" fmla="*/ 60 w 60"/>
                <a:gd name="T29" fmla="*/ 21 h 158"/>
                <a:gd name="T30" fmla="*/ 58 w 60"/>
                <a:gd name="T31" fmla="*/ 24 h 158"/>
                <a:gd name="T32" fmla="*/ 51 w 60"/>
                <a:gd name="T33" fmla="*/ 24 h 158"/>
                <a:gd name="T34" fmla="*/ 37 w 60"/>
                <a:gd name="T35" fmla="*/ 37 h 158"/>
                <a:gd name="T36" fmla="*/ 37 w 60"/>
                <a:gd name="T37" fmla="*/ 45 h 158"/>
                <a:gd name="T38" fmla="*/ 38 w 60"/>
                <a:gd name="T39" fmla="*/ 46 h 158"/>
                <a:gd name="T40" fmla="*/ 58 w 60"/>
                <a:gd name="T41" fmla="*/ 46 h 158"/>
                <a:gd name="T42" fmla="*/ 60 w 60"/>
                <a:gd name="T43" fmla="*/ 49 h 158"/>
                <a:gd name="T44" fmla="*/ 60 w 60"/>
                <a:gd name="T45" fmla="*/ 64 h 158"/>
                <a:gd name="T46" fmla="*/ 58 w 60"/>
                <a:gd name="T47" fmla="*/ 66 h 158"/>
                <a:gd name="T48" fmla="*/ 38 w 60"/>
                <a:gd name="T49" fmla="*/ 66 h 158"/>
                <a:gd name="T50" fmla="*/ 37 w 60"/>
                <a:gd name="T51" fmla="*/ 68 h 158"/>
                <a:gd name="T52" fmla="*/ 37 w 60"/>
                <a:gd name="T53" fmla="*/ 156 h 158"/>
                <a:gd name="T54" fmla="*/ 34 w 60"/>
                <a:gd name="T55" fmla="*/ 158 h 158"/>
                <a:gd name="T56" fmla="*/ 13 w 60"/>
                <a:gd name="T57"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0" h="158">
                  <a:moveTo>
                    <a:pt x="13" y="158"/>
                  </a:moveTo>
                  <a:cubicBezTo>
                    <a:pt x="12" y="158"/>
                    <a:pt x="11" y="157"/>
                    <a:pt x="11" y="156"/>
                  </a:cubicBezTo>
                  <a:cubicBezTo>
                    <a:pt x="11" y="68"/>
                    <a:pt x="11" y="68"/>
                    <a:pt x="11" y="68"/>
                  </a:cubicBezTo>
                  <a:cubicBezTo>
                    <a:pt x="11" y="67"/>
                    <a:pt x="10" y="66"/>
                    <a:pt x="9" y="66"/>
                  </a:cubicBezTo>
                  <a:cubicBezTo>
                    <a:pt x="2" y="66"/>
                    <a:pt x="2" y="66"/>
                    <a:pt x="2" y="66"/>
                  </a:cubicBezTo>
                  <a:cubicBezTo>
                    <a:pt x="1" y="66"/>
                    <a:pt x="0" y="66"/>
                    <a:pt x="0" y="64"/>
                  </a:cubicBezTo>
                  <a:cubicBezTo>
                    <a:pt x="0" y="49"/>
                    <a:pt x="0" y="49"/>
                    <a:pt x="0" y="49"/>
                  </a:cubicBezTo>
                  <a:cubicBezTo>
                    <a:pt x="0" y="47"/>
                    <a:pt x="1" y="46"/>
                    <a:pt x="2" y="46"/>
                  </a:cubicBezTo>
                  <a:cubicBezTo>
                    <a:pt x="9" y="46"/>
                    <a:pt x="9" y="46"/>
                    <a:pt x="9" y="46"/>
                  </a:cubicBezTo>
                  <a:cubicBezTo>
                    <a:pt x="10" y="46"/>
                    <a:pt x="11" y="46"/>
                    <a:pt x="11" y="45"/>
                  </a:cubicBezTo>
                  <a:cubicBezTo>
                    <a:pt x="11" y="38"/>
                    <a:pt x="11" y="38"/>
                    <a:pt x="11" y="38"/>
                  </a:cubicBezTo>
                  <a:cubicBezTo>
                    <a:pt x="11" y="12"/>
                    <a:pt x="23" y="0"/>
                    <a:pt x="48" y="0"/>
                  </a:cubicBezTo>
                  <a:cubicBezTo>
                    <a:pt x="58" y="0"/>
                    <a:pt x="58" y="0"/>
                    <a:pt x="58" y="0"/>
                  </a:cubicBezTo>
                  <a:cubicBezTo>
                    <a:pt x="59" y="0"/>
                    <a:pt x="60" y="1"/>
                    <a:pt x="60" y="3"/>
                  </a:cubicBezTo>
                  <a:cubicBezTo>
                    <a:pt x="60" y="21"/>
                    <a:pt x="60" y="21"/>
                    <a:pt x="60" y="21"/>
                  </a:cubicBezTo>
                  <a:cubicBezTo>
                    <a:pt x="60" y="23"/>
                    <a:pt x="59" y="24"/>
                    <a:pt x="58" y="24"/>
                  </a:cubicBezTo>
                  <a:cubicBezTo>
                    <a:pt x="51" y="24"/>
                    <a:pt x="51" y="24"/>
                    <a:pt x="51" y="24"/>
                  </a:cubicBezTo>
                  <a:cubicBezTo>
                    <a:pt x="39" y="24"/>
                    <a:pt x="37" y="26"/>
                    <a:pt x="37" y="37"/>
                  </a:cubicBezTo>
                  <a:cubicBezTo>
                    <a:pt x="37" y="45"/>
                    <a:pt x="37" y="45"/>
                    <a:pt x="37" y="45"/>
                  </a:cubicBezTo>
                  <a:cubicBezTo>
                    <a:pt x="37" y="46"/>
                    <a:pt x="37" y="46"/>
                    <a:pt x="38" y="46"/>
                  </a:cubicBezTo>
                  <a:cubicBezTo>
                    <a:pt x="58" y="46"/>
                    <a:pt x="58" y="46"/>
                    <a:pt x="58" y="46"/>
                  </a:cubicBezTo>
                  <a:cubicBezTo>
                    <a:pt x="59" y="46"/>
                    <a:pt x="60" y="47"/>
                    <a:pt x="60" y="49"/>
                  </a:cubicBezTo>
                  <a:cubicBezTo>
                    <a:pt x="60" y="64"/>
                    <a:pt x="60" y="64"/>
                    <a:pt x="60" y="64"/>
                  </a:cubicBezTo>
                  <a:cubicBezTo>
                    <a:pt x="60" y="66"/>
                    <a:pt x="59" y="66"/>
                    <a:pt x="58" y="66"/>
                  </a:cubicBezTo>
                  <a:cubicBezTo>
                    <a:pt x="38" y="66"/>
                    <a:pt x="38" y="66"/>
                    <a:pt x="38" y="66"/>
                  </a:cubicBezTo>
                  <a:cubicBezTo>
                    <a:pt x="37" y="66"/>
                    <a:pt x="37" y="67"/>
                    <a:pt x="37" y="68"/>
                  </a:cubicBezTo>
                  <a:cubicBezTo>
                    <a:pt x="37" y="156"/>
                    <a:pt x="37" y="156"/>
                    <a:pt x="37" y="156"/>
                  </a:cubicBezTo>
                  <a:cubicBezTo>
                    <a:pt x="37" y="157"/>
                    <a:pt x="36" y="158"/>
                    <a:pt x="34" y="158"/>
                  </a:cubicBezTo>
                  <a:lnTo>
                    <a:pt x="13"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29" name="Freeform 80"/>
            <p:cNvSpPr>
              <a:spLocks/>
            </p:cNvSpPr>
            <p:nvPr userDrawn="1"/>
          </p:nvSpPr>
          <p:spPr bwMode="auto">
            <a:xfrm>
              <a:off x="7826052" y="1414463"/>
              <a:ext cx="171534" cy="287267"/>
            </a:xfrm>
            <a:custGeom>
              <a:avLst/>
              <a:gdLst>
                <a:gd name="T0" fmla="*/ 1 w 96"/>
                <a:gd name="T1" fmla="*/ 138 h 161"/>
                <a:gd name="T2" fmla="*/ 18 w 96"/>
                <a:gd name="T3" fmla="*/ 126 h 161"/>
                <a:gd name="T4" fmla="*/ 21 w 96"/>
                <a:gd name="T5" fmla="*/ 126 h 161"/>
                <a:gd name="T6" fmla="*/ 42 w 96"/>
                <a:gd name="T7" fmla="*/ 136 h 161"/>
                <a:gd name="T8" fmla="*/ 68 w 96"/>
                <a:gd name="T9" fmla="*/ 105 h 161"/>
                <a:gd name="T10" fmla="*/ 68 w 96"/>
                <a:gd name="T11" fmla="*/ 3 h 161"/>
                <a:gd name="T12" fmla="*/ 71 w 96"/>
                <a:gd name="T13" fmla="*/ 0 h 161"/>
                <a:gd name="T14" fmla="*/ 93 w 96"/>
                <a:gd name="T15" fmla="*/ 0 h 161"/>
                <a:gd name="T16" fmla="*/ 96 w 96"/>
                <a:gd name="T17" fmla="*/ 3 h 161"/>
                <a:gd name="T18" fmla="*/ 96 w 96"/>
                <a:gd name="T19" fmla="*/ 105 h 161"/>
                <a:gd name="T20" fmla="*/ 41 w 96"/>
                <a:gd name="T21" fmla="*/ 161 h 161"/>
                <a:gd name="T22" fmla="*/ 0 w 96"/>
                <a:gd name="T23" fmla="*/ 142 h 161"/>
                <a:gd name="T24" fmla="*/ 1 w 96"/>
                <a:gd name="T25" fmla="*/ 13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6" h="161">
                  <a:moveTo>
                    <a:pt x="1" y="138"/>
                  </a:moveTo>
                  <a:cubicBezTo>
                    <a:pt x="18" y="126"/>
                    <a:pt x="18" y="126"/>
                    <a:pt x="18" y="126"/>
                  </a:cubicBezTo>
                  <a:cubicBezTo>
                    <a:pt x="19" y="125"/>
                    <a:pt x="20" y="125"/>
                    <a:pt x="21" y="126"/>
                  </a:cubicBezTo>
                  <a:cubicBezTo>
                    <a:pt x="25" y="131"/>
                    <a:pt x="33" y="136"/>
                    <a:pt x="42" y="136"/>
                  </a:cubicBezTo>
                  <a:cubicBezTo>
                    <a:pt x="59" y="136"/>
                    <a:pt x="68" y="126"/>
                    <a:pt x="68" y="105"/>
                  </a:cubicBezTo>
                  <a:cubicBezTo>
                    <a:pt x="68" y="3"/>
                    <a:pt x="68" y="3"/>
                    <a:pt x="68" y="3"/>
                  </a:cubicBezTo>
                  <a:cubicBezTo>
                    <a:pt x="68" y="1"/>
                    <a:pt x="69" y="0"/>
                    <a:pt x="71" y="0"/>
                  </a:cubicBezTo>
                  <a:cubicBezTo>
                    <a:pt x="93" y="0"/>
                    <a:pt x="93" y="0"/>
                    <a:pt x="93" y="0"/>
                  </a:cubicBezTo>
                  <a:cubicBezTo>
                    <a:pt x="95" y="0"/>
                    <a:pt x="96" y="1"/>
                    <a:pt x="96" y="3"/>
                  </a:cubicBezTo>
                  <a:cubicBezTo>
                    <a:pt x="96" y="105"/>
                    <a:pt x="96" y="105"/>
                    <a:pt x="96" y="105"/>
                  </a:cubicBezTo>
                  <a:cubicBezTo>
                    <a:pt x="96" y="141"/>
                    <a:pt x="75" y="161"/>
                    <a:pt x="41" y="161"/>
                  </a:cubicBezTo>
                  <a:cubicBezTo>
                    <a:pt x="23" y="161"/>
                    <a:pt x="7" y="152"/>
                    <a:pt x="0" y="142"/>
                  </a:cubicBezTo>
                  <a:cubicBezTo>
                    <a:pt x="0" y="140"/>
                    <a:pt x="0" y="139"/>
                    <a:pt x="1" y="1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0" name="Freeform 81"/>
            <p:cNvSpPr>
              <a:spLocks noEditPoints="1"/>
            </p:cNvSpPr>
            <p:nvPr userDrawn="1"/>
          </p:nvSpPr>
          <p:spPr bwMode="auto">
            <a:xfrm>
              <a:off x="8034786" y="1492997"/>
              <a:ext cx="167400" cy="208734"/>
            </a:xfrm>
            <a:custGeom>
              <a:avLst/>
              <a:gdLst>
                <a:gd name="T0" fmla="*/ 71 w 93"/>
                <a:gd name="T1" fmla="*/ 114 h 117"/>
                <a:gd name="T2" fmla="*/ 69 w 93"/>
                <a:gd name="T3" fmla="*/ 112 h 117"/>
                <a:gd name="T4" fmla="*/ 69 w 93"/>
                <a:gd name="T5" fmla="*/ 104 h 117"/>
                <a:gd name="T6" fmla="*/ 69 w 93"/>
                <a:gd name="T7" fmla="*/ 104 h 117"/>
                <a:gd name="T8" fmla="*/ 37 w 93"/>
                <a:gd name="T9" fmla="*/ 117 h 117"/>
                <a:gd name="T10" fmla="*/ 0 w 93"/>
                <a:gd name="T11" fmla="*/ 82 h 117"/>
                <a:gd name="T12" fmla="*/ 44 w 93"/>
                <a:gd name="T13" fmla="*/ 47 h 117"/>
                <a:gd name="T14" fmla="*/ 67 w 93"/>
                <a:gd name="T15" fmla="*/ 47 h 117"/>
                <a:gd name="T16" fmla="*/ 68 w 93"/>
                <a:gd name="T17" fmla="*/ 46 h 117"/>
                <a:gd name="T18" fmla="*/ 68 w 93"/>
                <a:gd name="T19" fmla="*/ 40 h 117"/>
                <a:gd name="T20" fmla="*/ 44 w 93"/>
                <a:gd name="T21" fmla="*/ 22 h 117"/>
                <a:gd name="T22" fmla="*/ 18 w 93"/>
                <a:gd name="T23" fmla="*/ 29 h 117"/>
                <a:gd name="T24" fmla="*/ 15 w 93"/>
                <a:gd name="T25" fmla="*/ 29 h 117"/>
                <a:gd name="T26" fmla="*/ 6 w 93"/>
                <a:gd name="T27" fmla="*/ 14 h 117"/>
                <a:gd name="T28" fmla="*/ 7 w 93"/>
                <a:gd name="T29" fmla="*/ 11 h 117"/>
                <a:gd name="T30" fmla="*/ 46 w 93"/>
                <a:gd name="T31" fmla="*/ 0 h 117"/>
                <a:gd name="T32" fmla="*/ 93 w 93"/>
                <a:gd name="T33" fmla="*/ 39 h 117"/>
                <a:gd name="T34" fmla="*/ 93 w 93"/>
                <a:gd name="T35" fmla="*/ 112 h 117"/>
                <a:gd name="T36" fmla="*/ 91 w 93"/>
                <a:gd name="T37" fmla="*/ 114 h 117"/>
                <a:gd name="T38" fmla="*/ 71 w 93"/>
                <a:gd name="T39" fmla="*/ 114 h 117"/>
                <a:gd name="T40" fmla="*/ 68 w 93"/>
                <a:gd name="T41" fmla="*/ 76 h 117"/>
                <a:gd name="T42" fmla="*/ 68 w 93"/>
                <a:gd name="T43" fmla="*/ 68 h 117"/>
                <a:gd name="T44" fmla="*/ 67 w 93"/>
                <a:gd name="T45" fmla="*/ 66 h 117"/>
                <a:gd name="T46" fmla="*/ 48 w 93"/>
                <a:gd name="T47" fmla="*/ 66 h 117"/>
                <a:gd name="T48" fmla="*/ 24 w 93"/>
                <a:gd name="T49" fmla="*/ 82 h 117"/>
                <a:gd name="T50" fmla="*/ 44 w 93"/>
                <a:gd name="T51" fmla="*/ 95 h 117"/>
                <a:gd name="T52" fmla="*/ 68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1" y="114"/>
                  </a:moveTo>
                  <a:cubicBezTo>
                    <a:pt x="70" y="114"/>
                    <a:pt x="69" y="113"/>
                    <a:pt x="69" y="112"/>
                  </a:cubicBezTo>
                  <a:cubicBezTo>
                    <a:pt x="69" y="104"/>
                    <a:pt x="69" y="104"/>
                    <a:pt x="69" y="104"/>
                  </a:cubicBezTo>
                  <a:cubicBezTo>
                    <a:pt x="69" y="104"/>
                    <a:pt x="69" y="104"/>
                    <a:pt x="69" y="104"/>
                  </a:cubicBezTo>
                  <a:cubicBezTo>
                    <a:pt x="63" y="111"/>
                    <a:pt x="53" y="117"/>
                    <a:pt x="37" y="117"/>
                  </a:cubicBezTo>
                  <a:cubicBezTo>
                    <a:pt x="17" y="117"/>
                    <a:pt x="0" y="106"/>
                    <a:pt x="0" y="82"/>
                  </a:cubicBezTo>
                  <a:cubicBezTo>
                    <a:pt x="0" y="58"/>
                    <a:pt x="17" y="47"/>
                    <a:pt x="44" y="47"/>
                  </a:cubicBezTo>
                  <a:cubicBezTo>
                    <a:pt x="67" y="47"/>
                    <a:pt x="67" y="47"/>
                    <a:pt x="67" y="47"/>
                  </a:cubicBezTo>
                  <a:cubicBezTo>
                    <a:pt x="68" y="47"/>
                    <a:pt x="68" y="47"/>
                    <a:pt x="68" y="46"/>
                  </a:cubicBezTo>
                  <a:cubicBezTo>
                    <a:pt x="68" y="40"/>
                    <a:pt x="68" y="40"/>
                    <a:pt x="68" y="40"/>
                  </a:cubicBezTo>
                  <a:cubicBezTo>
                    <a:pt x="68" y="28"/>
                    <a:pt x="62" y="22"/>
                    <a:pt x="44" y="22"/>
                  </a:cubicBezTo>
                  <a:cubicBezTo>
                    <a:pt x="31" y="22"/>
                    <a:pt x="23" y="25"/>
                    <a:pt x="18" y="29"/>
                  </a:cubicBezTo>
                  <a:cubicBezTo>
                    <a:pt x="17" y="30"/>
                    <a:pt x="16" y="30"/>
                    <a:pt x="15" y="29"/>
                  </a:cubicBezTo>
                  <a:cubicBezTo>
                    <a:pt x="6" y="14"/>
                    <a:pt x="6" y="14"/>
                    <a:pt x="6" y="14"/>
                  </a:cubicBezTo>
                  <a:cubicBezTo>
                    <a:pt x="6" y="13"/>
                    <a:pt x="6" y="11"/>
                    <a:pt x="7" y="11"/>
                  </a:cubicBezTo>
                  <a:cubicBezTo>
                    <a:pt x="16" y="4"/>
                    <a:pt x="28" y="0"/>
                    <a:pt x="46" y="0"/>
                  </a:cubicBezTo>
                  <a:cubicBezTo>
                    <a:pt x="80" y="0"/>
                    <a:pt x="93" y="11"/>
                    <a:pt x="93" y="39"/>
                  </a:cubicBezTo>
                  <a:cubicBezTo>
                    <a:pt x="93" y="112"/>
                    <a:pt x="93" y="112"/>
                    <a:pt x="93" y="112"/>
                  </a:cubicBezTo>
                  <a:cubicBezTo>
                    <a:pt x="93" y="113"/>
                    <a:pt x="92" y="114"/>
                    <a:pt x="91" y="114"/>
                  </a:cubicBezTo>
                  <a:lnTo>
                    <a:pt x="71" y="114"/>
                  </a:lnTo>
                  <a:close/>
                  <a:moveTo>
                    <a:pt x="68" y="76"/>
                  </a:moveTo>
                  <a:cubicBezTo>
                    <a:pt x="68" y="68"/>
                    <a:pt x="68" y="68"/>
                    <a:pt x="68" y="68"/>
                  </a:cubicBezTo>
                  <a:cubicBezTo>
                    <a:pt x="68" y="67"/>
                    <a:pt x="68" y="66"/>
                    <a:pt x="67" y="66"/>
                  </a:cubicBezTo>
                  <a:cubicBezTo>
                    <a:pt x="48" y="66"/>
                    <a:pt x="48" y="66"/>
                    <a:pt x="48" y="66"/>
                  </a:cubicBezTo>
                  <a:cubicBezTo>
                    <a:pt x="32" y="66"/>
                    <a:pt x="24" y="71"/>
                    <a:pt x="24" y="82"/>
                  </a:cubicBezTo>
                  <a:cubicBezTo>
                    <a:pt x="24" y="91"/>
                    <a:pt x="31" y="95"/>
                    <a:pt x="44" y="95"/>
                  </a:cubicBezTo>
                  <a:cubicBezTo>
                    <a:pt x="60" y="95"/>
                    <a:pt x="68" y="89"/>
                    <a:pt x="6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1" name="Freeform 82"/>
            <p:cNvSpPr>
              <a:spLocks noEditPoints="1"/>
            </p:cNvSpPr>
            <p:nvPr userDrawn="1"/>
          </p:nvSpPr>
          <p:spPr bwMode="auto">
            <a:xfrm>
              <a:off x="8249720" y="1492997"/>
              <a:ext cx="173600" cy="279001"/>
            </a:xfrm>
            <a:custGeom>
              <a:avLst/>
              <a:gdLst>
                <a:gd name="T0" fmla="*/ 2 w 98"/>
                <a:gd name="T1" fmla="*/ 156 h 156"/>
                <a:gd name="T2" fmla="*/ 0 w 98"/>
                <a:gd name="T3" fmla="*/ 153 h 156"/>
                <a:gd name="T4" fmla="*/ 0 w 98"/>
                <a:gd name="T5" fmla="*/ 5 h 156"/>
                <a:gd name="T6" fmla="*/ 2 w 98"/>
                <a:gd name="T7" fmla="*/ 2 h 156"/>
                <a:gd name="T8" fmla="*/ 24 w 98"/>
                <a:gd name="T9" fmla="*/ 2 h 156"/>
                <a:gd name="T10" fmla="*/ 26 w 98"/>
                <a:gd name="T11" fmla="*/ 5 h 156"/>
                <a:gd name="T12" fmla="*/ 26 w 98"/>
                <a:gd name="T13" fmla="*/ 13 h 156"/>
                <a:gd name="T14" fmla="*/ 26 w 98"/>
                <a:gd name="T15" fmla="*/ 13 h 156"/>
                <a:gd name="T16" fmla="*/ 56 w 98"/>
                <a:gd name="T17" fmla="*/ 0 h 156"/>
                <a:gd name="T18" fmla="*/ 94 w 98"/>
                <a:gd name="T19" fmla="*/ 27 h 156"/>
                <a:gd name="T20" fmla="*/ 98 w 98"/>
                <a:gd name="T21" fmla="*/ 58 h 156"/>
                <a:gd name="T22" fmla="*/ 94 w 98"/>
                <a:gd name="T23" fmla="*/ 90 h 156"/>
                <a:gd name="T24" fmla="*/ 56 w 98"/>
                <a:gd name="T25" fmla="*/ 117 h 156"/>
                <a:gd name="T26" fmla="*/ 26 w 98"/>
                <a:gd name="T27" fmla="*/ 103 h 156"/>
                <a:gd name="T28" fmla="*/ 26 w 98"/>
                <a:gd name="T29" fmla="*/ 103 h 156"/>
                <a:gd name="T30" fmla="*/ 26 w 98"/>
                <a:gd name="T31" fmla="*/ 153 h 156"/>
                <a:gd name="T32" fmla="*/ 24 w 98"/>
                <a:gd name="T33" fmla="*/ 156 h 156"/>
                <a:gd name="T34" fmla="*/ 2 w 98"/>
                <a:gd name="T35" fmla="*/ 156 h 156"/>
                <a:gd name="T36" fmla="*/ 70 w 98"/>
                <a:gd name="T37" fmla="*/ 79 h 156"/>
                <a:gd name="T38" fmla="*/ 72 w 98"/>
                <a:gd name="T39" fmla="*/ 58 h 156"/>
                <a:gd name="T40" fmla="*/ 70 w 98"/>
                <a:gd name="T41" fmla="*/ 37 h 156"/>
                <a:gd name="T42" fmla="*/ 49 w 98"/>
                <a:gd name="T43" fmla="*/ 23 h 156"/>
                <a:gd name="T44" fmla="*/ 28 w 98"/>
                <a:gd name="T45" fmla="*/ 37 h 156"/>
                <a:gd name="T46" fmla="*/ 26 w 98"/>
                <a:gd name="T47" fmla="*/ 58 h 156"/>
                <a:gd name="T48" fmla="*/ 28 w 98"/>
                <a:gd name="T49" fmla="*/ 79 h 156"/>
                <a:gd name="T50" fmla="*/ 49 w 98"/>
                <a:gd name="T51" fmla="*/ 93 h 156"/>
                <a:gd name="T52" fmla="*/ 70 w 98"/>
                <a:gd name="T53" fmla="*/ 79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8" h="156">
                  <a:moveTo>
                    <a:pt x="2" y="156"/>
                  </a:moveTo>
                  <a:cubicBezTo>
                    <a:pt x="1" y="156"/>
                    <a:pt x="0" y="155"/>
                    <a:pt x="0" y="153"/>
                  </a:cubicBezTo>
                  <a:cubicBezTo>
                    <a:pt x="0" y="5"/>
                    <a:pt x="0" y="5"/>
                    <a:pt x="0" y="5"/>
                  </a:cubicBezTo>
                  <a:cubicBezTo>
                    <a:pt x="0" y="3"/>
                    <a:pt x="1" y="2"/>
                    <a:pt x="2" y="2"/>
                  </a:cubicBezTo>
                  <a:cubicBezTo>
                    <a:pt x="24" y="2"/>
                    <a:pt x="24" y="2"/>
                    <a:pt x="24" y="2"/>
                  </a:cubicBezTo>
                  <a:cubicBezTo>
                    <a:pt x="25" y="2"/>
                    <a:pt x="26" y="3"/>
                    <a:pt x="26" y="5"/>
                  </a:cubicBezTo>
                  <a:cubicBezTo>
                    <a:pt x="26" y="13"/>
                    <a:pt x="26" y="13"/>
                    <a:pt x="26" y="13"/>
                  </a:cubicBezTo>
                  <a:cubicBezTo>
                    <a:pt x="26" y="13"/>
                    <a:pt x="26" y="13"/>
                    <a:pt x="26" y="13"/>
                  </a:cubicBezTo>
                  <a:cubicBezTo>
                    <a:pt x="31" y="5"/>
                    <a:pt x="41" y="0"/>
                    <a:pt x="56" y="0"/>
                  </a:cubicBezTo>
                  <a:cubicBezTo>
                    <a:pt x="75" y="0"/>
                    <a:pt x="89" y="9"/>
                    <a:pt x="94" y="27"/>
                  </a:cubicBezTo>
                  <a:cubicBezTo>
                    <a:pt x="97" y="35"/>
                    <a:pt x="98" y="43"/>
                    <a:pt x="98" y="58"/>
                  </a:cubicBezTo>
                  <a:cubicBezTo>
                    <a:pt x="98" y="73"/>
                    <a:pt x="97" y="81"/>
                    <a:pt x="94" y="90"/>
                  </a:cubicBezTo>
                  <a:cubicBezTo>
                    <a:pt x="89" y="107"/>
                    <a:pt x="75" y="117"/>
                    <a:pt x="56" y="117"/>
                  </a:cubicBezTo>
                  <a:cubicBezTo>
                    <a:pt x="41" y="117"/>
                    <a:pt x="31" y="111"/>
                    <a:pt x="26" y="103"/>
                  </a:cubicBezTo>
                  <a:cubicBezTo>
                    <a:pt x="26" y="103"/>
                    <a:pt x="26" y="103"/>
                    <a:pt x="26" y="103"/>
                  </a:cubicBezTo>
                  <a:cubicBezTo>
                    <a:pt x="26" y="153"/>
                    <a:pt x="26" y="153"/>
                    <a:pt x="26" y="153"/>
                  </a:cubicBezTo>
                  <a:cubicBezTo>
                    <a:pt x="26" y="155"/>
                    <a:pt x="25" y="156"/>
                    <a:pt x="24" y="156"/>
                  </a:cubicBezTo>
                  <a:lnTo>
                    <a:pt x="2" y="156"/>
                  </a:lnTo>
                  <a:close/>
                  <a:moveTo>
                    <a:pt x="70" y="79"/>
                  </a:moveTo>
                  <a:cubicBezTo>
                    <a:pt x="71" y="74"/>
                    <a:pt x="72" y="68"/>
                    <a:pt x="72" y="58"/>
                  </a:cubicBezTo>
                  <a:cubicBezTo>
                    <a:pt x="72" y="48"/>
                    <a:pt x="71" y="42"/>
                    <a:pt x="70" y="37"/>
                  </a:cubicBezTo>
                  <a:cubicBezTo>
                    <a:pt x="67" y="28"/>
                    <a:pt x="60" y="23"/>
                    <a:pt x="49" y="23"/>
                  </a:cubicBezTo>
                  <a:cubicBezTo>
                    <a:pt x="38" y="23"/>
                    <a:pt x="31" y="28"/>
                    <a:pt x="28" y="37"/>
                  </a:cubicBezTo>
                  <a:cubicBezTo>
                    <a:pt x="27" y="42"/>
                    <a:pt x="26" y="48"/>
                    <a:pt x="26" y="58"/>
                  </a:cubicBezTo>
                  <a:cubicBezTo>
                    <a:pt x="26" y="68"/>
                    <a:pt x="27" y="74"/>
                    <a:pt x="28" y="79"/>
                  </a:cubicBezTo>
                  <a:cubicBezTo>
                    <a:pt x="31" y="88"/>
                    <a:pt x="38" y="93"/>
                    <a:pt x="49" y="93"/>
                  </a:cubicBezTo>
                  <a:cubicBezTo>
                    <a:pt x="60" y="93"/>
                    <a:pt x="67" y="88"/>
                    <a:pt x="70" y="7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2" name="Freeform 83"/>
            <p:cNvSpPr>
              <a:spLocks noEditPoints="1"/>
            </p:cNvSpPr>
            <p:nvPr userDrawn="1"/>
          </p:nvSpPr>
          <p:spPr bwMode="auto">
            <a:xfrm>
              <a:off x="8456387" y="1492997"/>
              <a:ext cx="165334" cy="208734"/>
            </a:xfrm>
            <a:custGeom>
              <a:avLst/>
              <a:gdLst>
                <a:gd name="T0" fmla="*/ 72 w 93"/>
                <a:gd name="T1" fmla="*/ 114 h 117"/>
                <a:gd name="T2" fmla="*/ 69 w 93"/>
                <a:gd name="T3" fmla="*/ 112 h 117"/>
                <a:gd name="T4" fmla="*/ 69 w 93"/>
                <a:gd name="T5" fmla="*/ 104 h 117"/>
                <a:gd name="T6" fmla="*/ 69 w 93"/>
                <a:gd name="T7" fmla="*/ 104 h 117"/>
                <a:gd name="T8" fmla="*/ 38 w 93"/>
                <a:gd name="T9" fmla="*/ 117 h 117"/>
                <a:gd name="T10" fmla="*/ 0 w 93"/>
                <a:gd name="T11" fmla="*/ 82 h 117"/>
                <a:gd name="T12" fmla="*/ 45 w 93"/>
                <a:gd name="T13" fmla="*/ 47 h 117"/>
                <a:gd name="T14" fmla="*/ 67 w 93"/>
                <a:gd name="T15" fmla="*/ 47 h 117"/>
                <a:gd name="T16" fmla="*/ 69 w 93"/>
                <a:gd name="T17" fmla="*/ 46 h 117"/>
                <a:gd name="T18" fmla="*/ 69 w 93"/>
                <a:gd name="T19" fmla="*/ 40 h 117"/>
                <a:gd name="T20" fmla="*/ 44 w 93"/>
                <a:gd name="T21" fmla="*/ 22 h 117"/>
                <a:gd name="T22" fmla="*/ 19 w 93"/>
                <a:gd name="T23" fmla="*/ 29 h 117"/>
                <a:gd name="T24" fmla="*/ 15 w 93"/>
                <a:gd name="T25" fmla="*/ 29 h 117"/>
                <a:gd name="T26" fmla="*/ 7 w 93"/>
                <a:gd name="T27" fmla="*/ 14 h 117"/>
                <a:gd name="T28" fmla="*/ 7 w 93"/>
                <a:gd name="T29" fmla="*/ 11 h 117"/>
                <a:gd name="T30" fmla="*/ 47 w 93"/>
                <a:gd name="T31" fmla="*/ 0 h 117"/>
                <a:gd name="T32" fmla="*/ 93 w 93"/>
                <a:gd name="T33" fmla="*/ 39 h 117"/>
                <a:gd name="T34" fmla="*/ 93 w 93"/>
                <a:gd name="T35" fmla="*/ 112 h 117"/>
                <a:gd name="T36" fmla="*/ 91 w 93"/>
                <a:gd name="T37" fmla="*/ 114 h 117"/>
                <a:gd name="T38" fmla="*/ 72 w 93"/>
                <a:gd name="T39" fmla="*/ 114 h 117"/>
                <a:gd name="T40" fmla="*/ 69 w 93"/>
                <a:gd name="T41" fmla="*/ 76 h 117"/>
                <a:gd name="T42" fmla="*/ 69 w 93"/>
                <a:gd name="T43" fmla="*/ 68 h 117"/>
                <a:gd name="T44" fmla="*/ 67 w 93"/>
                <a:gd name="T45" fmla="*/ 66 h 117"/>
                <a:gd name="T46" fmla="*/ 49 w 93"/>
                <a:gd name="T47" fmla="*/ 66 h 117"/>
                <a:gd name="T48" fmla="*/ 25 w 93"/>
                <a:gd name="T49" fmla="*/ 82 h 117"/>
                <a:gd name="T50" fmla="*/ 44 w 93"/>
                <a:gd name="T51" fmla="*/ 95 h 117"/>
                <a:gd name="T52" fmla="*/ 69 w 93"/>
                <a:gd name="T53" fmla="*/ 76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 h="117">
                  <a:moveTo>
                    <a:pt x="72" y="114"/>
                  </a:moveTo>
                  <a:cubicBezTo>
                    <a:pt x="70" y="114"/>
                    <a:pt x="69" y="113"/>
                    <a:pt x="69" y="112"/>
                  </a:cubicBezTo>
                  <a:cubicBezTo>
                    <a:pt x="69" y="104"/>
                    <a:pt x="69" y="104"/>
                    <a:pt x="69" y="104"/>
                  </a:cubicBezTo>
                  <a:cubicBezTo>
                    <a:pt x="69" y="104"/>
                    <a:pt x="69" y="104"/>
                    <a:pt x="69" y="104"/>
                  </a:cubicBezTo>
                  <a:cubicBezTo>
                    <a:pt x="64" y="111"/>
                    <a:pt x="53" y="117"/>
                    <a:pt x="38" y="117"/>
                  </a:cubicBezTo>
                  <a:cubicBezTo>
                    <a:pt x="17" y="117"/>
                    <a:pt x="0" y="106"/>
                    <a:pt x="0" y="82"/>
                  </a:cubicBezTo>
                  <a:cubicBezTo>
                    <a:pt x="0" y="58"/>
                    <a:pt x="17" y="47"/>
                    <a:pt x="45" y="47"/>
                  </a:cubicBezTo>
                  <a:cubicBezTo>
                    <a:pt x="67" y="47"/>
                    <a:pt x="67" y="47"/>
                    <a:pt x="67" y="47"/>
                  </a:cubicBezTo>
                  <a:cubicBezTo>
                    <a:pt x="68" y="47"/>
                    <a:pt x="69" y="47"/>
                    <a:pt x="69" y="46"/>
                  </a:cubicBezTo>
                  <a:cubicBezTo>
                    <a:pt x="69" y="40"/>
                    <a:pt x="69" y="40"/>
                    <a:pt x="69" y="40"/>
                  </a:cubicBezTo>
                  <a:cubicBezTo>
                    <a:pt x="69" y="28"/>
                    <a:pt x="63" y="22"/>
                    <a:pt x="44" y="22"/>
                  </a:cubicBezTo>
                  <a:cubicBezTo>
                    <a:pt x="31" y="22"/>
                    <a:pt x="24" y="25"/>
                    <a:pt x="19" y="29"/>
                  </a:cubicBezTo>
                  <a:cubicBezTo>
                    <a:pt x="17" y="30"/>
                    <a:pt x="16" y="30"/>
                    <a:pt x="15" y="29"/>
                  </a:cubicBezTo>
                  <a:cubicBezTo>
                    <a:pt x="7" y="14"/>
                    <a:pt x="7" y="14"/>
                    <a:pt x="7" y="14"/>
                  </a:cubicBezTo>
                  <a:cubicBezTo>
                    <a:pt x="6" y="13"/>
                    <a:pt x="6" y="11"/>
                    <a:pt x="7" y="11"/>
                  </a:cubicBezTo>
                  <a:cubicBezTo>
                    <a:pt x="16" y="4"/>
                    <a:pt x="28" y="0"/>
                    <a:pt x="47" y="0"/>
                  </a:cubicBezTo>
                  <a:cubicBezTo>
                    <a:pt x="81" y="0"/>
                    <a:pt x="93" y="11"/>
                    <a:pt x="93" y="39"/>
                  </a:cubicBezTo>
                  <a:cubicBezTo>
                    <a:pt x="93" y="112"/>
                    <a:pt x="93" y="112"/>
                    <a:pt x="93" y="112"/>
                  </a:cubicBezTo>
                  <a:cubicBezTo>
                    <a:pt x="93" y="113"/>
                    <a:pt x="92" y="114"/>
                    <a:pt x="91" y="114"/>
                  </a:cubicBezTo>
                  <a:lnTo>
                    <a:pt x="72" y="114"/>
                  </a:lnTo>
                  <a:close/>
                  <a:moveTo>
                    <a:pt x="69" y="76"/>
                  </a:moveTo>
                  <a:cubicBezTo>
                    <a:pt x="69" y="68"/>
                    <a:pt x="69" y="68"/>
                    <a:pt x="69" y="68"/>
                  </a:cubicBezTo>
                  <a:cubicBezTo>
                    <a:pt x="69" y="67"/>
                    <a:pt x="68" y="66"/>
                    <a:pt x="67" y="66"/>
                  </a:cubicBezTo>
                  <a:cubicBezTo>
                    <a:pt x="49" y="66"/>
                    <a:pt x="49" y="66"/>
                    <a:pt x="49" y="66"/>
                  </a:cubicBezTo>
                  <a:cubicBezTo>
                    <a:pt x="32" y="66"/>
                    <a:pt x="25" y="71"/>
                    <a:pt x="25" y="82"/>
                  </a:cubicBezTo>
                  <a:cubicBezTo>
                    <a:pt x="25" y="91"/>
                    <a:pt x="31" y="95"/>
                    <a:pt x="44" y="95"/>
                  </a:cubicBezTo>
                  <a:cubicBezTo>
                    <a:pt x="60" y="95"/>
                    <a:pt x="69" y="89"/>
                    <a:pt x="69"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sp>
          <p:nvSpPr>
            <p:cNvPr id="233" name="Freeform 84"/>
            <p:cNvSpPr>
              <a:spLocks/>
            </p:cNvSpPr>
            <p:nvPr userDrawn="1"/>
          </p:nvSpPr>
          <p:spPr bwMode="auto">
            <a:xfrm>
              <a:off x="8669254" y="1492997"/>
              <a:ext cx="169467" cy="204601"/>
            </a:xfrm>
            <a:custGeom>
              <a:avLst/>
              <a:gdLst>
                <a:gd name="T0" fmla="*/ 71 w 95"/>
                <a:gd name="T1" fmla="*/ 114 h 114"/>
                <a:gd name="T2" fmla="*/ 69 w 95"/>
                <a:gd name="T3" fmla="*/ 112 h 114"/>
                <a:gd name="T4" fmla="*/ 69 w 95"/>
                <a:gd name="T5" fmla="*/ 47 h 114"/>
                <a:gd name="T6" fmla="*/ 48 w 95"/>
                <a:gd name="T7" fmla="*/ 23 h 114"/>
                <a:gd name="T8" fmla="*/ 26 w 95"/>
                <a:gd name="T9" fmla="*/ 47 h 114"/>
                <a:gd name="T10" fmla="*/ 26 w 95"/>
                <a:gd name="T11" fmla="*/ 112 h 114"/>
                <a:gd name="T12" fmla="*/ 24 w 95"/>
                <a:gd name="T13" fmla="*/ 114 h 114"/>
                <a:gd name="T14" fmla="*/ 3 w 95"/>
                <a:gd name="T15" fmla="*/ 114 h 114"/>
                <a:gd name="T16" fmla="*/ 0 w 95"/>
                <a:gd name="T17" fmla="*/ 112 h 114"/>
                <a:gd name="T18" fmla="*/ 0 w 95"/>
                <a:gd name="T19" fmla="*/ 5 h 114"/>
                <a:gd name="T20" fmla="*/ 3 w 95"/>
                <a:gd name="T21" fmla="*/ 2 h 114"/>
                <a:gd name="T22" fmla="*/ 24 w 95"/>
                <a:gd name="T23" fmla="*/ 2 h 114"/>
                <a:gd name="T24" fmla="*/ 26 w 95"/>
                <a:gd name="T25" fmla="*/ 5 h 114"/>
                <a:gd name="T26" fmla="*/ 26 w 95"/>
                <a:gd name="T27" fmla="*/ 13 h 114"/>
                <a:gd name="T28" fmla="*/ 27 w 95"/>
                <a:gd name="T29" fmla="*/ 13 h 114"/>
                <a:gd name="T30" fmla="*/ 56 w 95"/>
                <a:gd name="T31" fmla="*/ 0 h 114"/>
                <a:gd name="T32" fmla="*/ 95 w 95"/>
                <a:gd name="T33" fmla="*/ 41 h 114"/>
                <a:gd name="T34" fmla="*/ 95 w 95"/>
                <a:gd name="T35" fmla="*/ 112 h 114"/>
                <a:gd name="T36" fmla="*/ 92 w 95"/>
                <a:gd name="T37" fmla="*/ 114 h 114"/>
                <a:gd name="T38" fmla="*/ 71 w 95"/>
                <a:gd name="T39"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5" h="114">
                  <a:moveTo>
                    <a:pt x="71" y="114"/>
                  </a:moveTo>
                  <a:cubicBezTo>
                    <a:pt x="70" y="114"/>
                    <a:pt x="69" y="113"/>
                    <a:pt x="69" y="112"/>
                  </a:cubicBezTo>
                  <a:cubicBezTo>
                    <a:pt x="69" y="47"/>
                    <a:pt x="69" y="47"/>
                    <a:pt x="69" y="47"/>
                  </a:cubicBezTo>
                  <a:cubicBezTo>
                    <a:pt x="69" y="33"/>
                    <a:pt x="62" y="23"/>
                    <a:pt x="48" y="23"/>
                  </a:cubicBezTo>
                  <a:cubicBezTo>
                    <a:pt x="34" y="23"/>
                    <a:pt x="26" y="33"/>
                    <a:pt x="26" y="47"/>
                  </a:cubicBezTo>
                  <a:cubicBezTo>
                    <a:pt x="26" y="112"/>
                    <a:pt x="26" y="112"/>
                    <a:pt x="26" y="112"/>
                  </a:cubicBezTo>
                  <a:cubicBezTo>
                    <a:pt x="26" y="113"/>
                    <a:pt x="25" y="114"/>
                    <a:pt x="24" y="114"/>
                  </a:cubicBezTo>
                  <a:cubicBezTo>
                    <a:pt x="3" y="114"/>
                    <a:pt x="3" y="114"/>
                    <a:pt x="3" y="114"/>
                  </a:cubicBezTo>
                  <a:cubicBezTo>
                    <a:pt x="1" y="114"/>
                    <a:pt x="0" y="113"/>
                    <a:pt x="0" y="112"/>
                  </a:cubicBezTo>
                  <a:cubicBezTo>
                    <a:pt x="0" y="5"/>
                    <a:pt x="0" y="5"/>
                    <a:pt x="0" y="5"/>
                  </a:cubicBezTo>
                  <a:cubicBezTo>
                    <a:pt x="0" y="3"/>
                    <a:pt x="1" y="2"/>
                    <a:pt x="3" y="2"/>
                  </a:cubicBezTo>
                  <a:cubicBezTo>
                    <a:pt x="24" y="2"/>
                    <a:pt x="24" y="2"/>
                    <a:pt x="24" y="2"/>
                  </a:cubicBezTo>
                  <a:cubicBezTo>
                    <a:pt x="25" y="2"/>
                    <a:pt x="26" y="3"/>
                    <a:pt x="26" y="5"/>
                  </a:cubicBezTo>
                  <a:cubicBezTo>
                    <a:pt x="26" y="13"/>
                    <a:pt x="26" y="13"/>
                    <a:pt x="26" y="13"/>
                  </a:cubicBezTo>
                  <a:cubicBezTo>
                    <a:pt x="27" y="13"/>
                    <a:pt x="27" y="13"/>
                    <a:pt x="27" y="13"/>
                  </a:cubicBezTo>
                  <a:cubicBezTo>
                    <a:pt x="31" y="6"/>
                    <a:pt x="41" y="0"/>
                    <a:pt x="56" y="0"/>
                  </a:cubicBezTo>
                  <a:cubicBezTo>
                    <a:pt x="80" y="0"/>
                    <a:pt x="95" y="17"/>
                    <a:pt x="95" y="41"/>
                  </a:cubicBezTo>
                  <a:cubicBezTo>
                    <a:pt x="95" y="112"/>
                    <a:pt x="95" y="112"/>
                    <a:pt x="95" y="112"/>
                  </a:cubicBezTo>
                  <a:cubicBezTo>
                    <a:pt x="95" y="113"/>
                    <a:pt x="94" y="114"/>
                    <a:pt x="92" y="114"/>
                  </a:cubicBezTo>
                  <a:lnTo>
                    <a:pt x="71" y="1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ja-JP" altLang="en-US" sz="1800"/>
            </a:p>
          </p:txBody>
        </p:sp>
      </p:grpSp>
      <p:sp>
        <p:nvSpPr>
          <p:cNvPr id="89" name="テキスト プレースホルダー 6">
            <a:extLst>
              <a:ext uri="{FF2B5EF4-FFF2-40B4-BE49-F238E27FC236}">
                <a16:creationId xmlns:a16="http://schemas.microsoft.com/office/drawing/2014/main" id="{94ADDCFC-76A6-3E4C-9786-2004A991C4E2}"/>
              </a:ext>
            </a:extLst>
          </p:cNvPr>
          <p:cNvSpPr txBox="1">
            <a:spLocks/>
          </p:cNvSpPr>
          <p:nvPr userDrawn="1"/>
        </p:nvSpPr>
        <p:spPr>
          <a:xfrm rot="5400000" flipV="1">
            <a:off x="-407319" y="3543360"/>
            <a:ext cx="3721963" cy="2907321"/>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3540809 w 9907200"/>
              <a:gd name="connsiteY0" fmla="*/ 9052 h 827999"/>
              <a:gd name="connsiteX1" fmla="*/ 9907200 w 9907200"/>
              <a:gd name="connsiteY1" fmla="*/ 0 h 827999"/>
              <a:gd name="connsiteX2" fmla="*/ 9907200 w 9907200"/>
              <a:gd name="connsiteY2" fmla="*/ 827999 h 827999"/>
              <a:gd name="connsiteX3" fmla="*/ 0 w 9907200"/>
              <a:gd name="connsiteY3" fmla="*/ 827999 h 827999"/>
              <a:gd name="connsiteX4" fmla="*/ 3540809 w 9907200"/>
              <a:gd name="connsiteY4" fmla="*/ 9052 h 827999"/>
              <a:gd name="connsiteX0" fmla="*/ 6219564 w 9907200"/>
              <a:gd name="connsiteY0" fmla="*/ 2673 h 827999"/>
              <a:gd name="connsiteX1" fmla="*/ 9907200 w 9907200"/>
              <a:gd name="connsiteY1" fmla="*/ 0 h 827999"/>
              <a:gd name="connsiteX2" fmla="*/ 9907200 w 9907200"/>
              <a:gd name="connsiteY2" fmla="*/ 827999 h 827999"/>
              <a:gd name="connsiteX3" fmla="*/ 0 w 9907200"/>
              <a:gd name="connsiteY3" fmla="*/ 827999 h 827999"/>
              <a:gd name="connsiteX4" fmla="*/ 6219564 w 9907200"/>
              <a:gd name="connsiteY4" fmla="*/ 2673 h 827999"/>
              <a:gd name="connsiteX0" fmla="*/ 6255281 w 9942917"/>
              <a:gd name="connsiteY0" fmla="*/ 2673 h 827999"/>
              <a:gd name="connsiteX1" fmla="*/ 9942917 w 9942917"/>
              <a:gd name="connsiteY1" fmla="*/ 0 h 827999"/>
              <a:gd name="connsiteX2" fmla="*/ 9942917 w 9942917"/>
              <a:gd name="connsiteY2" fmla="*/ 827999 h 827999"/>
              <a:gd name="connsiteX3" fmla="*/ 0 w 9942917"/>
              <a:gd name="connsiteY3" fmla="*/ 826404 h 827999"/>
              <a:gd name="connsiteX4" fmla="*/ 6255281 w 9942917"/>
              <a:gd name="connsiteY4" fmla="*/ 2673 h 827999"/>
              <a:gd name="connsiteX0" fmla="*/ 6160036 w 9847672"/>
              <a:gd name="connsiteY0" fmla="*/ 2673 h 827999"/>
              <a:gd name="connsiteX1" fmla="*/ 9847672 w 9847672"/>
              <a:gd name="connsiteY1" fmla="*/ 0 h 827999"/>
              <a:gd name="connsiteX2" fmla="*/ 9847672 w 9847672"/>
              <a:gd name="connsiteY2" fmla="*/ 827999 h 827999"/>
              <a:gd name="connsiteX3" fmla="*/ 0 w 9847672"/>
              <a:gd name="connsiteY3" fmla="*/ 823215 h 827999"/>
              <a:gd name="connsiteX4" fmla="*/ 6160036 w 9847672"/>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0 w 9740523"/>
              <a:gd name="connsiteY3" fmla="*/ 821621 h 827999"/>
              <a:gd name="connsiteX4" fmla="*/ 6052887 w 9740523"/>
              <a:gd name="connsiteY4" fmla="*/ 2673 h 827999"/>
              <a:gd name="connsiteX0" fmla="*/ 6052887 w 9740523"/>
              <a:gd name="connsiteY0" fmla="*/ 2673 h 827999"/>
              <a:gd name="connsiteX1" fmla="*/ 9740523 w 9740523"/>
              <a:gd name="connsiteY1" fmla="*/ 0 h 827999"/>
              <a:gd name="connsiteX2" fmla="*/ 9740523 w 9740523"/>
              <a:gd name="connsiteY2" fmla="*/ 827999 h 827999"/>
              <a:gd name="connsiteX3" fmla="*/ 1 w 9740523"/>
              <a:gd name="connsiteY3" fmla="*/ 826683 h 827999"/>
              <a:gd name="connsiteX4" fmla="*/ 6052887 w 9740523"/>
              <a:gd name="connsiteY4" fmla="*/ 2673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0523" h="827999">
                <a:moveTo>
                  <a:pt x="6052887" y="2673"/>
                </a:moveTo>
                <a:lnTo>
                  <a:pt x="9740523" y="0"/>
                </a:lnTo>
                <a:lnTo>
                  <a:pt x="9740523" y="827999"/>
                </a:lnTo>
                <a:lnTo>
                  <a:pt x="1" y="826683"/>
                </a:lnTo>
                <a:lnTo>
                  <a:pt x="6052887" y="2673"/>
                </a:lnTo>
                <a:close/>
              </a:path>
            </a:pathLst>
          </a:custGeom>
          <a:gradFill flip="none" rotWithShape="1">
            <a:gsLst>
              <a:gs pos="28000">
                <a:schemeClr val="bg1"/>
              </a:gs>
              <a:gs pos="70000">
                <a:schemeClr val="bg1">
                  <a:lumMod val="7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4" b="1" spc="272">
              <a:solidFill>
                <a:schemeClr val="bg1"/>
              </a:solidFill>
              <a:latin typeface="Meiryo" panose="020B0604030504040204" pitchFamily="34" charset="-128"/>
              <a:ea typeface="Meiryo" panose="020B0604030504040204" pitchFamily="34" charset="-128"/>
            </a:endParaRPr>
          </a:p>
        </p:txBody>
      </p:sp>
      <p:sp>
        <p:nvSpPr>
          <p:cNvPr id="5" name="テキスト プレースホルダー 13">
            <a:extLst>
              <a:ext uri="{FF2B5EF4-FFF2-40B4-BE49-F238E27FC236}">
                <a16:creationId xmlns:a16="http://schemas.microsoft.com/office/drawing/2014/main" id="{30743F20-167F-C9D4-D175-8E6723487946}"/>
              </a:ext>
            </a:extLst>
          </p:cNvPr>
          <p:cNvSpPr>
            <a:spLocks noGrp="1"/>
          </p:cNvSpPr>
          <p:nvPr>
            <p:ph type="body" sz="quarter" idx="10"/>
          </p:nvPr>
        </p:nvSpPr>
        <p:spPr>
          <a:xfrm>
            <a:off x="3292416" y="2233569"/>
            <a:ext cx="4440062" cy="2848216"/>
          </a:xfrm>
        </p:spPr>
        <p:txBody>
          <a:bodyPr wrap="none" anchor="ctr">
            <a:spAutoFit/>
          </a:bodyPr>
          <a:lstStyle>
            <a:lvl1pPr>
              <a:defRPr lang="ja-JP" altLang="en-US" sz="2000" spc="272" smtClean="0"/>
            </a:lvl1pPr>
            <a:lvl2pPr>
              <a:defRPr lang="ja-JP" altLang="en-US" sz="1800" smtClean="0">
                <a:latin typeface="+mn-lt"/>
                <a:ea typeface="+mn-ea"/>
              </a:defRPr>
            </a:lvl2pPr>
            <a:lvl3pPr>
              <a:defRPr lang="ja-JP" altLang="en-US" sz="1800" smtClean="0">
                <a:latin typeface="+mn-lt"/>
                <a:ea typeface="+mn-ea"/>
              </a:defRPr>
            </a:lvl3pPr>
            <a:lvl4pPr>
              <a:defRPr lang="ja-JP" altLang="en-US" sz="1800" smtClean="0">
                <a:latin typeface="+mn-lt"/>
                <a:ea typeface="+mn-ea"/>
              </a:defRPr>
            </a:lvl4pPr>
            <a:lvl5pPr>
              <a:defRPr lang="ja-JP" altLang="en-US" sz="1800">
                <a:latin typeface="+mn-lt"/>
                <a:ea typeface="+mn-ea"/>
              </a:defRPr>
            </a:lvl5pPr>
          </a:lstStyle>
          <a:p>
            <a:pPr marL="342900" lvl="0" indent="-342900" defTabSz="457200">
              <a:lnSpc>
                <a:spcPct val="150000"/>
              </a:lnSpc>
              <a:buFont typeface="+mj-lt"/>
              <a:buAutoNum type="arabicPeriod"/>
            </a:pPr>
            <a:r>
              <a:rPr kumimoji="1" lang="ja-JP" altLang="en-US"/>
              <a:t>マスター テキストの書式設定</a:t>
            </a:r>
          </a:p>
          <a:p>
            <a:pPr marL="342900" lvl="1" indent="-342900" defTabSz="457200">
              <a:lnSpc>
                <a:spcPct val="150000"/>
              </a:lnSpc>
              <a:buFont typeface="+mj-lt"/>
              <a:buAutoNum type="arabicPeriod"/>
            </a:pPr>
            <a:r>
              <a:rPr kumimoji="1" lang="ja-JP" altLang="en-US"/>
              <a:t>第 </a:t>
            </a:r>
            <a:r>
              <a:rPr kumimoji="1" lang="en-US" altLang="ja-JP"/>
              <a:t>2 </a:t>
            </a:r>
            <a:r>
              <a:rPr kumimoji="1" lang="ja-JP" altLang="en-US"/>
              <a:t>レベル</a:t>
            </a:r>
          </a:p>
          <a:p>
            <a:pPr marL="342900" lvl="2" indent="-342900" defTabSz="457200">
              <a:lnSpc>
                <a:spcPct val="150000"/>
              </a:lnSpc>
              <a:buFont typeface="+mj-lt"/>
              <a:buAutoNum type="arabicPeriod"/>
            </a:pPr>
            <a:r>
              <a:rPr kumimoji="1" lang="ja-JP" altLang="en-US"/>
              <a:t>第 </a:t>
            </a:r>
            <a:r>
              <a:rPr kumimoji="1" lang="en-US" altLang="ja-JP"/>
              <a:t>3 </a:t>
            </a:r>
            <a:r>
              <a:rPr kumimoji="1" lang="ja-JP" altLang="en-US"/>
              <a:t>レベル</a:t>
            </a:r>
          </a:p>
          <a:p>
            <a:pPr marL="342900" lvl="3" indent="-342900" defTabSz="457200">
              <a:lnSpc>
                <a:spcPct val="150000"/>
              </a:lnSpc>
              <a:buFont typeface="+mj-lt"/>
              <a:buAutoNum type="arabicPeriod"/>
            </a:pPr>
            <a:r>
              <a:rPr kumimoji="1" lang="ja-JP" altLang="en-US"/>
              <a:t>第 </a:t>
            </a:r>
            <a:r>
              <a:rPr kumimoji="1" lang="en-US" altLang="ja-JP"/>
              <a:t>4 </a:t>
            </a:r>
            <a:r>
              <a:rPr kumimoji="1" lang="ja-JP" altLang="en-US"/>
              <a:t>レベル</a:t>
            </a:r>
          </a:p>
          <a:p>
            <a:pPr marL="342900" lvl="4" indent="-342900" defTabSz="457200">
              <a:lnSpc>
                <a:spcPct val="150000"/>
              </a:lnSpc>
              <a:buFont typeface="+mj-lt"/>
              <a:buAutoNum type="arabicPeriod"/>
            </a:pPr>
            <a:r>
              <a:rPr kumimoji="1" lang="ja-JP" altLang="en-US"/>
              <a:t>第 </a:t>
            </a:r>
            <a:r>
              <a:rPr kumimoji="1" lang="en-US" altLang="ja-JP"/>
              <a:t>5 </a:t>
            </a:r>
            <a:r>
              <a:rPr kumimoji="1" lang="ja-JP" altLang="en-US"/>
              <a:t>レベル</a:t>
            </a:r>
          </a:p>
        </p:txBody>
      </p:sp>
      <p:pic>
        <p:nvPicPr>
          <p:cNvPr id="2" name="図 1">
            <a:extLst>
              <a:ext uri="{FF2B5EF4-FFF2-40B4-BE49-F238E27FC236}">
                <a16:creationId xmlns:a16="http://schemas.microsoft.com/office/drawing/2014/main" id="{A87FA550-8518-B6EE-6987-D605441273B0}"/>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467802" y="5720564"/>
            <a:ext cx="1448160" cy="1005927"/>
          </a:xfrm>
          <a:prstGeom prst="rect">
            <a:avLst/>
          </a:prstGeom>
        </p:spPr>
      </p:pic>
    </p:spTree>
    <p:extLst>
      <p:ext uri="{BB962C8B-B14F-4D97-AF65-F5344CB8AC3E}">
        <p14:creationId xmlns:p14="http://schemas.microsoft.com/office/powerpoint/2010/main" val="251827589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pPr>
              <a:defRPr/>
            </a:pPr>
            <a:fld id="{0C540481-D9C2-4E50-BC84-4E51C9314AD8}" type="datetimeFigureOut">
              <a:rPr lang="ja-JP" altLang="en-US" smtClean="0">
                <a:solidFill>
                  <a:srgbClr val="FFFFFF"/>
                </a:solidFill>
              </a:rPr>
              <a:pPr>
                <a:defRPr/>
              </a:pPr>
              <a:t>2026/3/31</a:t>
            </a:fld>
            <a:endParaRPr lang="ja-JP" altLang="en-US">
              <a:solidFill>
                <a:srgbClr val="FFFFFF"/>
              </a:solidFill>
            </a:endParaRPr>
          </a:p>
        </p:txBody>
      </p:sp>
      <p:sp>
        <p:nvSpPr>
          <p:cNvPr id="4" name="Footer Placeholder 3"/>
          <p:cNvSpPr>
            <a:spLocks noGrp="1"/>
          </p:cNvSpPr>
          <p:nvPr>
            <p:ph type="ftr" sz="quarter" idx="11"/>
          </p:nvPr>
        </p:nvSpPr>
        <p:spPr/>
        <p:txBody>
          <a:bodyPr/>
          <a:lstStyle/>
          <a:p>
            <a:pPr>
              <a:defRPr/>
            </a:pPr>
            <a:endParaRPr lang="ja-JP" altLang="en-US">
              <a:solidFill>
                <a:srgbClr val="E4E2ED">
                  <a:lumMod val="50000"/>
                </a:srgbClr>
              </a:solidFill>
            </a:endParaRPr>
          </a:p>
        </p:txBody>
      </p:sp>
      <p:sp>
        <p:nvSpPr>
          <p:cNvPr id="5" name="Slide Number Placeholder 4"/>
          <p:cNvSpPr>
            <a:spLocks noGrp="1"/>
          </p:cNvSpPr>
          <p:nvPr>
            <p:ph type="sldNum" sz="quarter" idx="12"/>
          </p:nvPr>
        </p:nvSpPr>
        <p:spPr/>
        <p:txBody>
          <a:bodyPr/>
          <a:lstStyle/>
          <a:p>
            <a:pPr>
              <a:defRPr/>
            </a:pPr>
            <a:fld id="{27F0185A-98F9-4F8E-B863-73E93521AC9B}" type="slidenum">
              <a:rPr lang="ja-JP" altLang="en-US" smtClean="0">
                <a:solidFill>
                  <a:srgbClr val="000000"/>
                </a:solidFill>
              </a:rPr>
              <a:pPr>
                <a:defRPr/>
              </a:pPr>
              <a:t>‹#›</a:t>
            </a:fld>
            <a:endParaRPr lang="ja-JP" altLang="en-US">
              <a:solidFill>
                <a:srgbClr val="000000"/>
              </a:solidFill>
            </a:endParaRPr>
          </a:p>
        </p:txBody>
      </p:sp>
    </p:spTree>
    <p:extLst>
      <p:ext uri="{BB962C8B-B14F-4D97-AF65-F5344CB8AC3E}">
        <p14:creationId xmlns:p14="http://schemas.microsoft.com/office/powerpoint/2010/main" val="328635245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cSld name="1_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0C540481-D9C2-4E50-BC84-4E51C9314AD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27F0185A-98F9-4F8E-B863-73E93521AC9B}" type="slidenum">
              <a:rPr kumimoji="1" lang="ja-JP" altLang="en-US" smtClean="0"/>
              <a:t>‹#›</a:t>
            </a:fld>
            <a:endParaRPr kumimoji="1" lang="ja-JP" altLang="en-US"/>
          </a:p>
        </p:txBody>
      </p:sp>
    </p:spTree>
    <p:extLst>
      <p:ext uri="{BB962C8B-B14F-4D97-AF65-F5344CB8AC3E}">
        <p14:creationId xmlns:p14="http://schemas.microsoft.com/office/powerpoint/2010/main" val="38964398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5539"/>
            </a:lvl1pPr>
          </a:lstStyle>
          <a:p>
            <a:r>
              <a:rPr lang="ja-JP" altLang="en-US"/>
              <a:t>マスター タイトルの書式設定</a:t>
            </a:r>
            <a:endParaRPr lang="en-US"/>
          </a:p>
        </p:txBody>
      </p:sp>
      <p:sp>
        <p:nvSpPr>
          <p:cNvPr id="3" name="Subtitle 2"/>
          <p:cNvSpPr>
            <a:spLocks noGrp="1"/>
          </p:cNvSpPr>
          <p:nvPr>
            <p:ph type="subTitle" idx="1"/>
          </p:nvPr>
        </p:nvSpPr>
        <p:spPr>
          <a:xfrm>
            <a:off x="1524003" y="3602038"/>
            <a:ext cx="9144001" cy="1655762"/>
          </a:xfrm>
        </p:spPr>
        <p:txBody>
          <a:bodyPr/>
          <a:lstStyle>
            <a:lvl1pPr marL="0" indent="0" algn="ctr">
              <a:buNone/>
              <a:defRPr sz="2215"/>
            </a:lvl1pPr>
            <a:lvl2pPr marL="422041" indent="0" algn="ctr">
              <a:buNone/>
              <a:defRPr sz="1846"/>
            </a:lvl2pPr>
            <a:lvl3pPr marL="844083" indent="0" algn="ctr">
              <a:buNone/>
              <a:defRPr sz="1662"/>
            </a:lvl3pPr>
            <a:lvl4pPr marL="1266124" indent="0" algn="ctr">
              <a:buNone/>
              <a:defRPr sz="1477"/>
            </a:lvl4pPr>
            <a:lvl5pPr marL="1688165" indent="0" algn="ctr">
              <a:buNone/>
              <a:defRPr sz="1477"/>
            </a:lvl5pPr>
            <a:lvl6pPr marL="2110207" indent="0" algn="ctr">
              <a:buNone/>
              <a:defRPr sz="1477"/>
            </a:lvl6pPr>
            <a:lvl7pPr marL="2532248" indent="0" algn="ctr">
              <a:buNone/>
              <a:defRPr sz="1477"/>
            </a:lvl7pPr>
            <a:lvl8pPr marL="2954289" indent="0" algn="ctr">
              <a:buNone/>
              <a:defRPr sz="1477"/>
            </a:lvl8pPr>
            <a:lvl9pPr marL="3376331" indent="0" algn="ctr">
              <a:buNone/>
              <a:defRPr sz="1477"/>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3200A8AE-787C-4573-8DBE-9FF995585B9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28545871-E33E-4712-BB50-C073443FBC7D}" type="slidenum">
              <a:rPr kumimoji="1" lang="ja-JP" altLang="en-US" smtClean="0"/>
              <a:t>‹#›</a:t>
            </a:fld>
            <a:endParaRPr kumimoji="1" lang="ja-JP" altLang="en-US"/>
          </a:p>
        </p:txBody>
      </p:sp>
    </p:spTree>
    <p:extLst>
      <p:ext uri="{BB962C8B-B14F-4D97-AF65-F5344CB8AC3E}">
        <p14:creationId xmlns:p14="http://schemas.microsoft.com/office/powerpoint/2010/main" val="241461505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cSld name="1_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2D211098-1758-4C8B-B7BA-5C5FDF34CC8C}" type="datetime1">
              <a:rPr lang="ja-JP" altLang="en-US" smtClean="0">
                <a:solidFill>
                  <a:prstClr val="black">
                    <a:tint val="75000"/>
                  </a:prstClr>
                </a:solidFill>
              </a:rPr>
              <a:pPr/>
              <a:t>2026/3/31</a:t>
            </a:fld>
            <a:endParaRPr lang="ja-JP"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ja-JP"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3CD7FEE9-580A-4EA0-A7DE-8D177AC2609D}" type="slidenum">
              <a:rPr lang="ja-JP" altLang="en-US" smtClean="0">
                <a:solidFill>
                  <a:prstClr val="black"/>
                </a:solidFill>
              </a:rPr>
              <a:pPr/>
              <a:t>‹#›</a:t>
            </a:fld>
            <a:endParaRPr lang="ja-JP" altLang="en-US">
              <a:solidFill>
                <a:prstClr val="black"/>
              </a:solidFill>
            </a:endParaRPr>
          </a:p>
        </p:txBody>
      </p:sp>
    </p:spTree>
    <p:extLst>
      <p:ext uri="{BB962C8B-B14F-4D97-AF65-F5344CB8AC3E}">
        <p14:creationId xmlns:p14="http://schemas.microsoft.com/office/powerpoint/2010/main" val="92747283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_タイトルとコンテンツ">
    <p:spTree>
      <p:nvGrpSpPr>
        <p:cNvPr id="1" name=""/>
        <p:cNvGrpSpPr/>
        <p:nvPr/>
      </p:nvGrpSpPr>
      <p:grpSpPr>
        <a:xfrm>
          <a:off x="0" y="0"/>
          <a:ext cx="0" cy="0"/>
          <a:chOff x="0" y="0"/>
          <a:chExt cx="0" cy="0"/>
        </a:xfrm>
      </p:grpSpPr>
      <p:sp>
        <p:nvSpPr>
          <p:cNvPr id="3" name="コンテンツ プレースホルダー 2"/>
          <p:cNvSpPr>
            <a:spLocks noGrp="1"/>
          </p:cNvSpPr>
          <p:nvPr>
            <p:ph idx="1" hasCustomPrompt="1"/>
          </p:nvPr>
        </p:nvSpPr>
        <p:spPr>
          <a:xfrm>
            <a:off x="609600" y="1484786"/>
            <a:ext cx="10972800" cy="4968550"/>
          </a:xfrm>
        </p:spPr>
        <p:txBody>
          <a:bodyPr/>
          <a:lstStyle>
            <a:lvl1pPr marL="0" indent="0">
              <a:buNone/>
              <a:defRPr sz="1733"/>
            </a:lvl1pPr>
          </a:lstStyle>
          <a:p>
            <a:pPr lvl="0"/>
            <a:r>
              <a:rPr kumimoji="1" lang="ja-JP" altLang="en-US"/>
              <a:t>○　マスター テキストの書式設定</a:t>
            </a:r>
          </a:p>
        </p:txBody>
      </p:sp>
      <p:sp>
        <p:nvSpPr>
          <p:cNvPr id="4" name="日付プレースホルダー 3"/>
          <p:cNvSpPr>
            <a:spLocks noGrp="1"/>
          </p:cNvSpPr>
          <p:nvPr>
            <p:ph type="dt" sz="half" idx="10"/>
          </p:nvPr>
        </p:nvSpPr>
        <p:spPr/>
        <p:txBody>
          <a:bodyPr/>
          <a:lstStyle/>
          <a:p>
            <a:pPr algn="l">
              <a:defRPr/>
            </a:pPr>
            <a:fld id="{0758B9C3-DF83-4557-984D-EEF945440B9D}" type="datetime1">
              <a:rPr lang="ja-JP" altLang="en-US" smtClean="0">
                <a:solidFill>
                  <a:prstClr val="black">
                    <a:tint val="75000"/>
                  </a:prstClr>
                </a:solidFill>
                <a:latin typeface="Calibri"/>
                <a:ea typeface="ＭＳ Ｐゴシック" panose="020B0600070205080204" pitchFamily="50" charset="-128"/>
              </a:rPr>
              <a:pPr algn="l">
                <a:defRPr/>
              </a:pPr>
              <a:t>2026/3/31</a:t>
            </a:fld>
            <a:endParaRPr lang="ja-JP" altLang="en-US">
              <a:solidFill>
                <a:prstClr val="black">
                  <a:tint val="75000"/>
                </a:prstClr>
              </a:solidFill>
              <a:latin typeface="Calibri"/>
              <a:ea typeface="ＭＳ Ｐゴシック" panose="020B0600070205080204" pitchFamily="50" charset="-128"/>
            </a:endParaRPr>
          </a:p>
        </p:txBody>
      </p:sp>
      <p:sp>
        <p:nvSpPr>
          <p:cNvPr id="5" name="フッター プレースホルダー 4"/>
          <p:cNvSpPr>
            <a:spLocks noGrp="1"/>
          </p:cNvSpPr>
          <p:nvPr>
            <p:ph type="ftr" sz="quarter" idx="11"/>
          </p:nvPr>
        </p:nvSpPr>
        <p:spPr/>
        <p:txBody>
          <a:bodyPr/>
          <a:lstStyle/>
          <a:p>
            <a:pPr algn="ctr">
              <a:defRPr/>
            </a:pPr>
            <a:endParaRPr lang="ja-JP" altLang="en-US" sz="1200">
              <a:solidFill>
                <a:prstClr val="black">
                  <a:tint val="75000"/>
                </a:prstClr>
              </a:solidFill>
              <a:latin typeface="Calibri"/>
              <a:ea typeface="ＭＳ Ｐゴシック" panose="020B0600070205080204" pitchFamily="50" charset="-128"/>
            </a:endParaRPr>
          </a:p>
        </p:txBody>
      </p:sp>
      <p:sp>
        <p:nvSpPr>
          <p:cNvPr id="6" name="スライド番号プレースホルダー 5"/>
          <p:cNvSpPr>
            <a:spLocks noGrp="1"/>
          </p:cNvSpPr>
          <p:nvPr>
            <p:ph type="sldNum" sz="quarter" idx="12"/>
          </p:nvPr>
        </p:nvSpPr>
        <p:spPr/>
        <p:txBody>
          <a:bodyPr/>
          <a:lstStyle/>
          <a:p>
            <a:pPr>
              <a:defRPr/>
            </a:pPr>
            <a:fld id="{9E2A29CB-BA86-48A6-80E1-CB8750A963B5}" type="slidenum">
              <a:rPr lang="ja-JP" altLang="en-US" smtClean="0">
                <a:solidFill>
                  <a:prstClr val="black">
                    <a:tint val="75000"/>
                  </a:prstClr>
                </a:solidFill>
                <a:latin typeface="Calibri"/>
                <a:ea typeface="ＭＳ Ｐゴシック" panose="020B0600070205080204" pitchFamily="50" charset="-128"/>
                <a:cs typeface="+mn-cs"/>
              </a:rPr>
              <a:pPr>
                <a:defRPr/>
              </a:pPr>
              <a:t>‹#›</a:t>
            </a:fld>
            <a:endParaRPr lang="ja-JP" altLang="en-US">
              <a:solidFill>
                <a:prstClr val="black">
                  <a:tint val="75000"/>
                </a:prstClr>
              </a:solidFill>
              <a:latin typeface="Calibri"/>
              <a:ea typeface="ＭＳ Ｐゴシック" panose="020B0600070205080204" pitchFamily="50" charset="-128"/>
              <a:cs typeface="+mn-cs"/>
            </a:endParaRPr>
          </a:p>
        </p:txBody>
      </p:sp>
      <p:sp>
        <p:nvSpPr>
          <p:cNvPr id="7" name="コンテンツ プレースホルダー 2"/>
          <p:cNvSpPr>
            <a:spLocks noGrp="1"/>
          </p:cNvSpPr>
          <p:nvPr>
            <p:ph idx="13" hasCustomPrompt="1"/>
          </p:nvPr>
        </p:nvSpPr>
        <p:spPr>
          <a:xfrm>
            <a:off x="609600" y="476673"/>
            <a:ext cx="10972800" cy="936104"/>
          </a:xfrm>
        </p:spPr>
        <p:txBody>
          <a:bodyPr>
            <a:noAutofit/>
          </a:bodyPr>
          <a:lstStyle>
            <a:lvl1pPr marL="0" indent="0">
              <a:buNone/>
              <a:defRPr sz="1733"/>
            </a:lvl1pPr>
            <a:lvl2pPr>
              <a:defRPr sz="2167"/>
            </a:lvl2pPr>
            <a:lvl3pPr>
              <a:defRPr sz="1950"/>
            </a:lvl3pPr>
            <a:lvl4pPr>
              <a:defRPr sz="1733"/>
            </a:lvl4pPr>
            <a:lvl5pPr>
              <a:defRPr sz="1733"/>
            </a:lvl5pPr>
          </a:lstStyle>
          <a:p>
            <a:pPr lvl="0"/>
            <a:r>
              <a:rPr kumimoji="1" lang="ja-JP" altLang="en-US"/>
              <a:t>○　マスター テキストの書式設定</a:t>
            </a:r>
          </a:p>
        </p:txBody>
      </p:sp>
      <p:sp>
        <p:nvSpPr>
          <p:cNvPr id="9" name="コンテンツ プレースホルダー 2"/>
          <p:cNvSpPr>
            <a:spLocks noGrp="1"/>
          </p:cNvSpPr>
          <p:nvPr>
            <p:ph idx="14"/>
          </p:nvPr>
        </p:nvSpPr>
        <p:spPr>
          <a:xfrm>
            <a:off x="0" y="0"/>
            <a:ext cx="12192000" cy="404664"/>
          </a:xfrm>
          <a:solidFill>
            <a:schemeClr val="accent5"/>
          </a:solidFill>
        </p:spPr>
        <p:txBody>
          <a:bodyPr>
            <a:noAutofit/>
          </a:bodyPr>
          <a:lstStyle>
            <a:lvl1pPr marL="0" indent="0" algn="ctr">
              <a:buNone/>
              <a:defRPr sz="2600"/>
            </a:lvl1pPr>
            <a:lvl2pPr>
              <a:defRPr sz="2167"/>
            </a:lvl2pPr>
            <a:lvl3pPr>
              <a:defRPr sz="1950"/>
            </a:lvl3pPr>
            <a:lvl4pPr>
              <a:defRPr sz="1733"/>
            </a:lvl4pPr>
            <a:lvl5pPr>
              <a:defRPr sz="1733"/>
            </a:lvl5pPr>
          </a:lstStyle>
          <a:p>
            <a:pPr lvl="0"/>
            <a:endParaRPr kumimoji="1" lang="ja-JP" altLang="en-US"/>
          </a:p>
        </p:txBody>
      </p:sp>
    </p:spTree>
    <p:extLst>
      <p:ext uri="{BB962C8B-B14F-4D97-AF65-F5344CB8AC3E}">
        <p14:creationId xmlns:p14="http://schemas.microsoft.com/office/powerpoint/2010/main" val="147552312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pPr algn="l">
              <a:defRPr/>
            </a:pPr>
            <a:fld id="{1D5AAA0F-77AC-4439-872F-229537623B29}" type="datetime1">
              <a:rPr lang="ja-JP" altLang="en-US" smtClean="0">
                <a:solidFill>
                  <a:prstClr val="black">
                    <a:tint val="75000"/>
                  </a:prstClr>
                </a:solidFill>
                <a:latin typeface="游ゴシック" panose="020F0502020204030204"/>
                <a:ea typeface="游ゴシック" panose="020B0400000000000000" pitchFamily="50" charset="-128"/>
              </a:rPr>
              <a:pPr algn="l">
                <a:defRPr/>
              </a:pPr>
              <a:t>2026/3/31</a:t>
            </a:fld>
            <a:endParaRPr lang="ja-JP" altLang="en-US">
              <a:solidFill>
                <a:prstClr val="black">
                  <a:tint val="75000"/>
                </a:prstClr>
              </a:solidFill>
              <a:latin typeface="游ゴシック" panose="020F0502020204030204"/>
              <a:ea typeface="游ゴシック" panose="020B0400000000000000" pitchFamily="50" charset="-128"/>
            </a:endParaRPr>
          </a:p>
        </p:txBody>
      </p:sp>
      <p:sp>
        <p:nvSpPr>
          <p:cNvPr id="4" name="フッター プレースホルダー 3"/>
          <p:cNvSpPr>
            <a:spLocks noGrp="1"/>
          </p:cNvSpPr>
          <p:nvPr>
            <p:ph type="ftr" sz="quarter" idx="11"/>
          </p:nvPr>
        </p:nvSpPr>
        <p:spPr/>
        <p:txBody>
          <a:bodyPr/>
          <a:lstStyle/>
          <a:p>
            <a:pPr algn="ctr">
              <a:defRPr/>
            </a:pPr>
            <a:endParaRPr lang="ja-JP" altLang="en-US" sz="1200">
              <a:solidFill>
                <a:prstClr val="black">
                  <a:tint val="75000"/>
                </a:prstClr>
              </a:solidFill>
              <a:latin typeface="游ゴシック" panose="020F0502020204030204"/>
              <a:ea typeface="游ゴシック" panose="020B0400000000000000" pitchFamily="50" charset="-128"/>
            </a:endParaRPr>
          </a:p>
        </p:txBody>
      </p:sp>
      <p:sp>
        <p:nvSpPr>
          <p:cNvPr id="5" name="スライド番号プレースホルダー 4"/>
          <p:cNvSpPr>
            <a:spLocks noGrp="1"/>
          </p:cNvSpPr>
          <p:nvPr>
            <p:ph type="sldNum" sz="quarter" idx="12"/>
          </p:nvPr>
        </p:nvSpPr>
        <p:spPr/>
        <p:txBody>
          <a:bodyPr/>
          <a:lstStyle>
            <a:lvl1pPr>
              <a:defRPr>
                <a:solidFill>
                  <a:schemeClr val="tx1"/>
                </a:solidFill>
              </a:defRPr>
            </a:lvl1pPr>
          </a:lstStyle>
          <a:p>
            <a:pPr>
              <a:defRPr/>
            </a:pPr>
            <a:fld id="{D2D8002D-B5B0-4BAC-B1F6-782DDCCE6D9C}" type="slidenum">
              <a:rPr lang="ja-JP" altLang="en-US" smtClean="0">
                <a:solidFill>
                  <a:prstClr val="black"/>
                </a:solidFill>
                <a:latin typeface="游ゴシック" panose="020F0502020204030204"/>
                <a:ea typeface="游ゴシック" panose="020B0400000000000000" pitchFamily="50" charset="-128"/>
                <a:cs typeface="+mn-cs"/>
              </a:rPr>
              <a:pPr>
                <a:defRPr/>
              </a:pPr>
              <a:t>‹#›</a:t>
            </a:fld>
            <a:endParaRPr lang="ja-JP" altLang="en-US">
              <a:solidFill>
                <a:prstClr val="black"/>
              </a:solidFill>
              <a:latin typeface="游ゴシック" panose="020F0502020204030204"/>
              <a:ea typeface="游ゴシック" panose="020B0400000000000000" pitchFamily="50" charset="-128"/>
              <a:cs typeface="+mn-cs"/>
            </a:endParaRPr>
          </a:p>
        </p:txBody>
      </p:sp>
    </p:spTree>
    <p:extLst>
      <p:ext uri="{BB962C8B-B14F-4D97-AF65-F5344CB8AC3E}">
        <p14:creationId xmlns:p14="http://schemas.microsoft.com/office/powerpoint/2010/main" val="398215551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ja-JP" altLang="en-US"/>
              <a:t>マスター タイトルの書式設定</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8463243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22385071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ja-JP" altLang="en-US"/>
              <a:t>マスター タイトルの書式設定</a:t>
            </a:r>
            <a:endParaRPr lang="en-US"/>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9958625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46000427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ja-JP" altLang="en-US"/>
              <a:t>マスター タイトルの書式設定</a:t>
            </a:r>
            <a:endParaRPr lang="en-US"/>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90"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0"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7" name="Date Placeholder 6"/>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6070693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Date Placeholder 2"/>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79155917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6082164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253827954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ja-JP" altLang="en-US"/>
              <a:t>マスター タイトルの書式設定</a:t>
            </a:r>
            <a:endParaRPr lang="en-US"/>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05493116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112870647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ja-JP" altLang="en-US"/>
              <a:t>マスター タイトルの書式設定</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10"/>
          </p:nvPr>
        </p:nvSpPr>
        <p:spPr/>
        <p:txBody>
          <a:body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94846817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83993261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R4改定_タイトル">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362785281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ロゴ無し-タイトル">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US"/>
          </a:p>
        </p:txBody>
      </p:sp>
      <p:sp>
        <p:nvSpPr>
          <p:cNvPr id="6" name="テキスト プレースホルダー 6">
            <a:extLst>
              <a:ext uri="{FF2B5EF4-FFF2-40B4-BE49-F238E27FC236}">
                <a16:creationId xmlns:a16="http://schemas.microsoft.com/office/drawing/2014/main" id="{4B66BDE1-5ABE-1A49-831A-CACBD5DC5471}"/>
              </a:ext>
            </a:extLst>
          </p:cNvPr>
          <p:cNvSpPr txBox="1">
            <a:spLocks/>
          </p:cNvSpPr>
          <p:nvPr userDrawn="1"/>
        </p:nvSpPr>
        <p:spPr>
          <a:xfrm>
            <a:off x="0" y="3034"/>
            <a:ext cx="12193477" cy="827999"/>
          </a:xfrm>
          <a:prstGeom prst="rect">
            <a:avLst/>
          </a:prstGeom>
          <a:pattFill prst="dkUpDiag">
            <a:fgClr>
              <a:srgbClr val="003579"/>
            </a:fgClr>
            <a:bgClr>
              <a:srgbClr val="004292"/>
            </a:bgClr>
          </a:patt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5" b="1" spc="272">
              <a:solidFill>
                <a:schemeClr val="bg1"/>
              </a:solidFill>
              <a:latin typeface="Meiryo" panose="020B0604030504040204" pitchFamily="34" charset="-128"/>
              <a:ea typeface="Meiryo" panose="020B0604030504040204" pitchFamily="34" charset="-128"/>
            </a:endParaRPr>
          </a:p>
        </p:txBody>
      </p:sp>
      <p:sp>
        <p:nvSpPr>
          <p:cNvPr id="7" name="テキスト プレースホルダー 6">
            <a:extLst>
              <a:ext uri="{FF2B5EF4-FFF2-40B4-BE49-F238E27FC236}">
                <a16:creationId xmlns:a16="http://schemas.microsoft.com/office/drawing/2014/main" id="{128C7BBE-DA91-2546-9948-0ECF38C7D752}"/>
              </a:ext>
            </a:extLst>
          </p:cNvPr>
          <p:cNvSpPr txBox="1">
            <a:spLocks/>
          </p:cNvSpPr>
          <p:nvPr userDrawn="1"/>
        </p:nvSpPr>
        <p:spPr>
          <a:xfrm>
            <a:off x="7408986" y="7"/>
            <a:ext cx="4795951" cy="827999"/>
          </a:xfrm>
          <a:custGeom>
            <a:avLst/>
            <a:gdLst>
              <a:gd name="connsiteX0" fmla="*/ 0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0 w 9907200"/>
              <a:gd name="connsiteY4" fmla="*/ 0 h 827999"/>
              <a:gd name="connsiteX0" fmla="*/ 770562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770562 w 9907200"/>
              <a:gd name="connsiteY4" fmla="*/ 0 h 827999"/>
              <a:gd name="connsiteX0" fmla="*/ 1860369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1860369 w 9907200"/>
              <a:gd name="connsiteY4" fmla="*/ 0 h 827999"/>
              <a:gd name="connsiteX0" fmla="*/ 2088851 w 9907200"/>
              <a:gd name="connsiteY0" fmla="*/ 0 h 827999"/>
              <a:gd name="connsiteX1" fmla="*/ 9907200 w 9907200"/>
              <a:gd name="connsiteY1" fmla="*/ 0 h 827999"/>
              <a:gd name="connsiteX2" fmla="*/ 9907200 w 9907200"/>
              <a:gd name="connsiteY2" fmla="*/ 827999 h 827999"/>
              <a:gd name="connsiteX3" fmla="*/ 0 w 9907200"/>
              <a:gd name="connsiteY3" fmla="*/ 827999 h 827999"/>
              <a:gd name="connsiteX4" fmla="*/ 2088851 w 9907200"/>
              <a:gd name="connsiteY4" fmla="*/ 0 h 827999"/>
              <a:gd name="connsiteX0" fmla="*/ 2146971 w 9907200"/>
              <a:gd name="connsiteY0" fmla="*/ 82296 h 827999"/>
              <a:gd name="connsiteX1" fmla="*/ 9907200 w 9907200"/>
              <a:gd name="connsiteY1" fmla="*/ 0 h 827999"/>
              <a:gd name="connsiteX2" fmla="*/ 9907200 w 9907200"/>
              <a:gd name="connsiteY2" fmla="*/ 827999 h 827999"/>
              <a:gd name="connsiteX3" fmla="*/ 0 w 9907200"/>
              <a:gd name="connsiteY3" fmla="*/ 827999 h 827999"/>
              <a:gd name="connsiteX4" fmla="*/ 2146971 w 9907200"/>
              <a:gd name="connsiteY4" fmla="*/ 82296 h 827999"/>
              <a:gd name="connsiteX0" fmla="*/ 2100475 w 9907200"/>
              <a:gd name="connsiteY0" fmla="*/ 4572 h 827999"/>
              <a:gd name="connsiteX1" fmla="*/ 9907200 w 9907200"/>
              <a:gd name="connsiteY1" fmla="*/ 0 h 827999"/>
              <a:gd name="connsiteX2" fmla="*/ 9907200 w 9907200"/>
              <a:gd name="connsiteY2" fmla="*/ 827999 h 827999"/>
              <a:gd name="connsiteX3" fmla="*/ 0 w 9907200"/>
              <a:gd name="connsiteY3" fmla="*/ 827999 h 827999"/>
              <a:gd name="connsiteX4" fmla="*/ 2100475 w 9907200"/>
              <a:gd name="connsiteY4" fmla="*/ 4572 h 82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07200" h="827999">
                <a:moveTo>
                  <a:pt x="2100475" y="4572"/>
                </a:moveTo>
                <a:lnTo>
                  <a:pt x="9907200" y="0"/>
                </a:lnTo>
                <a:lnTo>
                  <a:pt x="9907200" y="827999"/>
                </a:lnTo>
                <a:lnTo>
                  <a:pt x="0" y="827999"/>
                </a:lnTo>
                <a:lnTo>
                  <a:pt x="2100475" y="4572"/>
                </a:lnTo>
                <a:close/>
              </a:path>
            </a:pathLst>
          </a:custGeom>
          <a:gradFill flip="none" rotWithShape="1">
            <a:gsLst>
              <a:gs pos="0">
                <a:srgbClr val="0064DF">
                  <a:alpha val="50196"/>
                </a:srgbClr>
              </a:gs>
              <a:gs pos="62000">
                <a:srgbClr val="0C338E">
                  <a:alpha val="55000"/>
                </a:srgb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endParaRPr lang="en" altLang="ja-JP" sz="1815" b="1" spc="272">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24636362-6DC1-7D45-87A6-A2F4247CD968}"/>
              </a:ext>
            </a:extLst>
          </p:cNvPr>
          <p:cNvSpPr>
            <a:spLocks noGrp="1"/>
          </p:cNvSpPr>
          <p:nvPr>
            <p:ph type="title"/>
          </p:nvPr>
        </p:nvSpPr>
        <p:spPr>
          <a:xfrm>
            <a:off x="0" y="-1"/>
            <a:ext cx="12192000" cy="827999"/>
          </a:xfrm>
        </p:spPr>
        <p:txBody>
          <a:bodyPr/>
          <a:lstStyle/>
          <a:p>
            <a:r>
              <a:rPr lang="ja-JP" altLang="en-US"/>
              <a:t>マスター タイトルの書式設定</a:t>
            </a:r>
            <a:endParaRPr lang="en-US"/>
          </a:p>
        </p:txBody>
      </p:sp>
      <p:sp>
        <p:nvSpPr>
          <p:cNvPr id="9" name="Date Placeholder 3">
            <a:extLst>
              <a:ext uri="{FF2B5EF4-FFF2-40B4-BE49-F238E27FC236}">
                <a16:creationId xmlns:a16="http://schemas.microsoft.com/office/drawing/2014/main" id="{7A7A2EE5-AF89-5B47-A63C-DED06F0883A2}"/>
              </a:ext>
            </a:extLst>
          </p:cNvPr>
          <p:cNvSpPr>
            <a:spLocks noGrp="1"/>
          </p:cNvSpPr>
          <p:nvPr>
            <p:ph type="dt" sz="half" idx="10"/>
          </p:nvPr>
        </p:nvSpPr>
        <p:spPr>
          <a:xfrm>
            <a:off x="8992049" y="427041"/>
            <a:ext cx="2743200" cy="365125"/>
          </a:xfrm>
        </p:spPr>
        <p:txBody>
          <a:bodyPr/>
          <a:lstStyle/>
          <a:p>
            <a:endParaRPr lang="en-US"/>
          </a:p>
        </p:txBody>
      </p:sp>
      <p:sp>
        <p:nvSpPr>
          <p:cNvPr id="10"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65"/>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
        <p:nvSpPr>
          <p:cNvPr id="12" name="テキスト プレースホルダー 12">
            <a:extLst>
              <a:ext uri="{FF2B5EF4-FFF2-40B4-BE49-F238E27FC236}">
                <a16:creationId xmlns:a16="http://schemas.microsoft.com/office/drawing/2014/main" id="{E32FF9E2-AACC-F14F-A96C-A0E9FD2730C0}"/>
              </a:ext>
            </a:extLst>
          </p:cNvPr>
          <p:cNvSpPr>
            <a:spLocks noGrp="1"/>
          </p:cNvSpPr>
          <p:nvPr>
            <p:ph type="body" sz="quarter" idx="13"/>
          </p:nvPr>
        </p:nvSpPr>
        <p:spPr>
          <a:xfrm>
            <a:off x="0" y="828001"/>
            <a:ext cx="12193477" cy="472657"/>
          </a:xfr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144000" rIns="360000" bIns="144000" rtlCol="0" anchor="t">
            <a:spAutoFit/>
          </a:bodyPr>
          <a:lstStyle>
            <a:lvl1pPr marL="0" indent="0">
              <a:buNone/>
              <a:defRPr lang="ja-JP" altLang="en-US" sz="1300" kern="900" spc="69" smtClean="0">
                <a:solidFill>
                  <a:schemeClr val="tx1"/>
                </a:solidFill>
              </a:defRPr>
            </a:lvl1pPr>
            <a:lvl2pPr>
              <a:defRPr lang="ja-JP" altLang="en-US" sz="1800" smtClean="0">
                <a:solidFill>
                  <a:schemeClr val="tx1"/>
                </a:solidFill>
                <a:latin typeface="+mn-lt"/>
                <a:ea typeface="+mn-ea"/>
              </a:defRPr>
            </a:lvl2pPr>
            <a:lvl3pPr>
              <a:defRPr lang="ja-JP" altLang="en-US" sz="1800" smtClean="0">
                <a:solidFill>
                  <a:schemeClr val="tx1"/>
                </a:solidFill>
                <a:latin typeface="+mn-lt"/>
                <a:ea typeface="+mn-ea"/>
              </a:defRPr>
            </a:lvl3pPr>
            <a:lvl4pPr>
              <a:defRPr lang="ja-JP" altLang="en-US" sz="1800" smtClean="0">
                <a:solidFill>
                  <a:schemeClr val="tx1"/>
                </a:solidFill>
                <a:latin typeface="+mn-lt"/>
                <a:ea typeface="+mn-ea"/>
              </a:defRPr>
            </a:lvl4pPr>
            <a:lvl5pPr>
              <a:defRPr lang="ja-JP" altLang="en-US" sz="1800">
                <a:solidFill>
                  <a:schemeClr val="tx1"/>
                </a:solidFill>
                <a:latin typeface="+mn-lt"/>
                <a:ea typeface="+mn-ea"/>
              </a:defRPr>
            </a:lvl5pPr>
          </a:lstStyle>
          <a:p>
            <a:pPr marL="0" lvl="0" defTabSz="457195">
              <a:spcAft>
                <a:spcPts val="1000"/>
              </a:spcAft>
            </a:pPr>
            <a:r>
              <a:rPr kumimoji="1" lang="ja-JP" altLang="en-US"/>
              <a:t>マスター テキストの書式設定</a:t>
            </a:r>
          </a:p>
        </p:txBody>
      </p:sp>
    </p:spTree>
    <p:extLst>
      <p:ext uri="{BB962C8B-B14F-4D97-AF65-F5344CB8AC3E}">
        <p14:creationId xmlns:p14="http://schemas.microsoft.com/office/powerpoint/2010/main" val="93891106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27"/>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95285" indent="0" algn="ctr">
              <a:buNone/>
              <a:defRPr>
                <a:solidFill>
                  <a:schemeClr val="tx1">
                    <a:tint val="75000"/>
                  </a:schemeClr>
                </a:solidFill>
              </a:defRPr>
            </a:lvl2pPr>
            <a:lvl3pPr marL="990570" indent="0" algn="ctr">
              <a:buNone/>
              <a:defRPr>
                <a:solidFill>
                  <a:schemeClr val="tx1">
                    <a:tint val="75000"/>
                  </a:schemeClr>
                </a:solidFill>
              </a:defRPr>
            </a:lvl3pPr>
            <a:lvl4pPr marL="1485854" indent="0" algn="ctr">
              <a:buNone/>
              <a:defRPr>
                <a:solidFill>
                  <a:schemeClr val="tx1">
                    <a:tint val="75000"/>
                  </a:schemeClr>
                </a:solidFill>
              </a:defRPr>
            </a:lvl4pPr>
            <a:lvl5pPr marL="1981139" indent="0" algn="ctr">
              <a:buNone/>
              <a:defRPr>
                <a:solidFill>
                  <a:schemeClr val="tx1">
                    <a:tint val="75000"/>
                  </a:schemeClr>
                </a:solidFill>
              </a:defRPr>
            </a:lvl5pPr>
            <a:lvl6pPr marL="2476424" indent="0" algn="ctr">
              <a:buNone/>
              <a:defRPr>
                <a:solidFill>
                  <a:schemeClr val="tx1">
                    <a:tint val="75000"/>
                  </a:schemeClr>
                </a:solidFill>
              </a:defRPr>
            </a:lvl6pPr>
            <a:lvl7pPr marL="2971709" indent="0" algn="ctr">
              <a:buNone/>
              <a:defRPr>
                <a:solidFill>
                  <a:schemeClr val="tx1">
                    <a:tint val="75000"/>
                  </a:schemeClr>
                </a:solidFill>
              </a:defRPr>
            </a:lvl7pPr>
            <a:lvl8pPr marL="3466993" indent="0" algn="ctr">
              <a:buNone/>
              <a:defRPr>
                <a:solidFill>
                  <a:schemeClr val="tx1">
                    <a:tint val="75000"/>
                  </a:schemeClr>
                </a:solidFill>
              </a:defRPr>
            </a:lvl8pPr>
            <a:lvl9pPr marL="3962278"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45293571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Rectangle 5"/>
          <p:cNvSpPr>
            <a:spLocks noGrp="1" noChangeArrowheads="1"/>
          </p:cNvSpPr>
          <p:nvPr>
            <p:ph type="ftr" sz="quarter" idx="10"/>
          </p:nvPr>
        </p:nvSpPr>
        <p:spPr>
          <a:xfrm>
            <a:off x="905934" y="6553797"/>
            <a:ext cx="10380133" cy="268288"/>
          </a:xfrm>
        </p:spPr>
        <p:txBody>
          <a:bodyPr/>
          <a:lstStyle>
            <a:lvl1pPr>
              <a:defRPr>
                <a:latin typeface="ＭＳ Ｐゴシック" panose="020B0600070205080204" pitchFamily="50" charset="-128"/>
                <a:ea typeface="ＭＳ Ｐゴシック" panose="020B0600070205080204" pitchFamily="50" charset="-128"/>
              </a:defRPr>
            </a:lvl1pPr>
          </a:lstStyle>
          <a:p>
            <a:pPr>
              <a:defRPr/>
            </a:pPr>
            <a:endParaRPr lang="en-US" altLang="ja-JP" dirty="0"/>
          </a:p>
        </p:txBody>
      </p:sp>
      <p:sp>
        <p:nvSpPr>
          <p:cNvPr id="8" name="Rectangle 8"/>
          <p:cNvSpPr>
            <a:spLocks noGrp="1" noChangeArrowheads="1"/>
          </p:cNvSpPr>
          <p:nvPr>
            <p:ph type="sldNum" sz="quarter" idx="11"/>
          </p:nvPr>
        </p:nvSpPr>
        <p:spPr>
          <a:xfrm>
            <a:off x="8932007" y="6354763"/>
            <a:ext cx="2844800" cy="476250"/>
          </a:xfrm>
        </p:spPr>
        <p:txBody>
          <a:bodyPr/>
          <a:lstStyle>
            <a:lvl1pPr>
              <a:defRPr sz="3200">
                <a:solidFill>
                  <a:schemeClr val="tx1"/>
                </a:solidFill>
                <a:latin typeface="ＭＳ Ｐゴシック" panose="020B0600070205080204" pitchFamily="50" charset="-128"/>
                <a:ea typeface="ＭＳ Ｐゴシック" panose="020B0600070205080204" pitchFamily="50" charset="-128"/>
              </a:defRPr>
            </a:lvl1pPr>
          </a:lstStyle>
          <a:p>
            <a:pPr>
              <a:defRPr/>
            </a:pPr>
            <a:fld id="{54512D34-44EA-4A9C-B3DF-7B6D0D121667}" type="slidenum">
              <a:rPr lang="en-US" altLang="ja-JP" smtClean="0"/>
              <a:pPr>
                <a:defRPr/>
              </a:pPr>
              <a:t>‹#›</a:t>
            </a:fld>
            <a:endParaRPr lang="en-US" altLang="ja-JP" dirty="0"/>
          </a:p>
        </p:txBody>
      </p:sp>
    </p:spTree>
    <p:extLst>
      <p:ext uri="{BB962C8B-B14F-4D97-AF65-F5344CB8AC3E}">
        <p14:creationId xmlns:p14="http://schemas.microsoft.com/office/powerpoint/2010/main" val="214338346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39697702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4402354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ロゴ無し-白紙">
    <p:spTree>
      <p:nvGrpSpPr>
        <p:cNvPr id="1" name=""/>
        <p:cNvGrpSpPr/>
        <p:nvPr/>
      </p:nvGrpSpPr>
      <p:grpSpPr>
        <a:xfrm>
          <a:off x="0" y="0"/>
          <a:ext cx="0" cy="0"/>
          <a:chOff x="0" y="0"/>
          <a:chExt cx="0" cy="0"/>
        </a:xfrm>
      </p:grpSpPr>
      <p:sp>
        <p:nvSpPr>
          <p:cNvPr id="18" name="Slide Number Placeholder 5">
            <a:extLst>
              <a:ext uri="{FF2B5EF4-FFF2-40B4-BE49-F238E27FC236}">
                <a16:creationId xmlns:a16="http://schemas.microsoft.com/office/drawing/2014/main" id="{45C1C095-3D5F-3846-A68B-623E5D5B3BA2}"/>
              </a:ext>
            </a:extLst>
          </p:cNvPr>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67586046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914400" y="2130431"/>
            <a:ext cx="10363200" cy="1470025"/>
          </a:xfrm>
        </p:spPr>
        <p:txBody>
          <a:bodyPr/>
          <a:lstStyle/>
          <a:p>
            <a:r>
              <a:rPr kumimoji="1" lang="ja-JP" altLang="en-US"/>
              <a:t>マスター タイトルの書式設定</a:t>
            </a:r>
          </a:p>
        </p:txBody>
      </p:sp>
      <p:sp>
        <p:nvSpPr>
          <p:cNvPr id="3" name="サブタイトル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97" indent="0" algn="ctr">
              <a:buNone/>
              <a:defRPr>
                <a:solidFill>
                  <a:schemeClr val="tx1">
                    <a:tint val="75000"/>
                  </a:schemeClr>
                </a:solidFill>
              </a:defRPr>
            </a:lvl2pPr>
            <a:lvl3pPr marL="914395" indent="0" algn="ctr">
              <a:buNone/>
              <a:defRPr>
                <a:solidFill>
                  <a:schemeClr val="tx1">
                    <a:tint val="75000"/>
                  </a:schemeClr>
                </a:solidFill>
              </a:defRPr>
            </a:lvl3pPr>
            <a:lvl4pPr marL="1371592" indent="0" algn="ctr">
              <a:buNone/>
              <a:defRPr>
                <a:solidFill>
                  <a:schemeClr val="tx1">
                    <a:tint val="75000"/>
                  </a:schemeClr>
                </a:solidFill>
              </a:defRPr>
            </a:lvl4pPr>
            <a:lvl5pPr marL="1828789" indent="0" algn="ctr">
              <a:buNone/>
              <a:defRPr>
                <a:solidFill>
                  <a:schemeClr val="tx1">
                    <a:tint val="75000"/>
                  </a:schemeClr>
                </a:solidFill>
              </a:defRPr>
            </a:lvl5pPr>
            <a:lvl6pPr marL="2285987" indent="0" algn="ctr">
              <a:buNone/>
              <a:defRPr>
                <a:solidFill>
                  <a:schemeClr val="tx1">
                    <a:tint val="75000"/>
                  </a:schemeClr>
                </a:solidFill>
              </a:defRPr>
            </a:lvl6pPr>
            <a:lvl7pPr marL="2743184" indent="0" algn="ctr">
              <a:buNone/>
              <a:defRPr>
                <a:solidFill>
                  <a:schemeClr val="tx1">
                    <a:tint val="75000"/>
                  </a:schemeClr>
                </a:solidFill>
              </a:defRPr>
            </a:lvl7pPr>
            <a:lvl8pPr marL="3200381" indent="0" algn="ctr">
              <a:buNone/>
              <a:defRPr>
                <a:solidFill>
                  <a:schemeClr val="tx1">
                    <a:tint val="75000"/>
                  </a:schemeClr>
                </a:solidFill>
              </a:defRPr>
            </a:lvl8pPr>
            <a:lvl9pPr marL="3657579" indent="0" algn="ctr">
              <a:buNone/>
              <a:defRPr>
                <a:solidFill>
                  <a:schemeClr val="tx1">
                    <a:tint val="75000"/>
                  </a:schemeClr>
                </a:solidFill>
              </a:defRPr>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90986043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95497844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963084" y="4406906"/>
            <a:ext cx="10363200" cy="1362075"/>
          </a:xfrm>
        </p:spPr>
        <p:txBody>
          <a:bodyPr anchor="t"/>
          <a:lstStyle>
            <a:lvl1pPr algn="l">
              <a:defRPr sz="4000" b="1" cap="all"/>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197" indent="0">
              <a:buNone/>
              <a:defRPr sz="1800">
                <a:solidFill>
                  <a:schemeClr val="tx1">
                    <a:tint val="75000"/>
                  </a:schemeClr>
                </a:solidFill>
              </a:defRPr>
            </a:lvl2pPr>
            <a:lvl3pPr marL="914395" indent="0">
              <a:buNone/>
              <a:defRPr sz="1600">
                <a:solidFill>
                  <a:schemeClr val="tx1">
                    <a:tint val="75000"/>
                  </a:schemeClr>
                </a:solidFill>
              </a:defRPr>
            </a:lvl3pPr>
            <a:lvl4pPr marL="1371592" indent="0">
              <a:buNone/>
              <a:defRPr sz="1400">
                <a:solidFill>
                  <a:schemeClr val="tx1">
                    <a:tint val="75000"/>
                  </a:schemeClr>
                </a:solidFill>
              </a:defRPr>
            </a:lvl4pPr>
            <a:lvl5pPr marL="1828789" indent="0">
              <a:buNone/>
              <a:defRPr sz="1400">
                <a:solidFill>
                  <a:schemeClr val="tx1">
                    <a:tint val="75000"/>
                  </a:schemeClr>
                </a:solidFill>
              </a:defRPr>
            </a:lvl5pPr>
            <a:lvl6pPr marL="2285987" indent="0">
              <a:buNone/>
              <a:defRPr sz="1400">
                <a:solidFill>
                  <a:schemeClr val="tx1">
                    <a:tint val="75000"/>
                  </a:schemeClr>
                </a:solidFill>
              </a:defRPr>
            </a:lvl6pPr>
            <a:lvl7pPr marL="2743184" indent="0">
              <a:buNone/>
              <a:defRPr sz="1400">
                <a:solidFill>
                  <a:schemeClr val="tx1">
                    <a:tint val="75000"/>
                  </a:schemeClr>
                </a:solidFill>
              </a:defRPr>
            </a:lvl7pPr>
            <a:lvl8pPr marL="3200381" indent="0">
              <a:buNone/>
              <a:defRPr sz="1400">
                <a:solidFill>
                  <a:schemeClr val="tx1">
                    <a:tint val="75000"/>
                  </a:schemeClr>
                </a:solidFill>
              </a:defRPr>
            </a:lvl8pPr>
            <a:lvl9pPr marL="3657579" indent="0">
              <a:buNone/>
              <a:defRPr sz="1400">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14679539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424383663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535113"/>
            <a:ext cx="5386917" cy="639762"/>
          </a:xfrm>
        </p:spPr>
        <p:txBody>
          <a:bodyPr anchor="b"/>
          <a:lstStyle>
            <a:lvl1pPr marL="0" indent="0">
              <a:buNone/>
              <a:defRPr sz="2400" b="1"/>
            </a:lvl1pPr>
            <a:lvl2pPr marL="457197"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4" indent="0">
              <a:buNone/>
              <a:defRPr sz="1600" b="1"/>
            </a:lvl7pPr>
            <a:lvl8pPr marL="3200381" indent="0">
              <a:buNone/>
              <a:defRPr sz="1600" b="1"/>
            </a:lvl8pPr>
            <a:lvl9pPr marL="3657579" indent="0">
              <a:buNone/>
              <a:defRPr sz="1600"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93370" y="1535113"/>
            <a:ext cx="5389034" cy="639762"/>
          </a:xfrm>
        </p:spPr>
        <p:txBody>
          <a:bodyPr anchor="b"/>
          <a:lstStyle>
            <a:lvl1pPr marL="0" indent="0">
              <a:buNone/>
              <a:defRPr sz="2400" b="1"/>
            </a:lvl1pPr>
            <a:lvl2pPr marL="457197"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4" indent="0">
              <a:buNone/>
              <a:defRPr sz="1600" b="1"/>
            </a:lvl7pPr>
            <a:lvl8pPr marL="3200381" indent="0">
              <a:buNone/>
              <a:defRPr sz="1600" b="1"/>
            </a:lvl8pPr>
            <a:lvl9pPr marL="3657579" indent="0">
              <a:buNone/>
              <a:defRPr sz="1600"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93370" y="2174875"/>
            <a:ext cx="5389034"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59584143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77492410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12853621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609600" y="273050"/>
            <a:ext cx="4011084" cy="1162050"/>
          </a:xfrm>
        </p:spPr>
        <p:txBody>
          <a:bodyPr anchor="b"/>
          <a:lstStyle>
            <a:lvl1pPr algn="l">
              <a:defRPr sz="2000" b="1"/>
            </a:lvl1pPr>
          </a:lstStyle>
          <a:p>
            <a:r>
              <a:rPr kumimoji="1" lang="ja-JP" altLang="en-US"/>
              <a:t>マスター タイトルの書式設定</a:t>
            </a:r>
          </a:p>
        </p:txBody>
      </p:sp>
      <p:sp>
        <p:nvSpPr>
          <p:cNvPr id="3" name="コンテンツ プレースホルダー 2"/>
          <p:cNvSpPr>
            <a:spLocks noGrp="1"/>
          </p:cNvSpPr>
          <p:nvPr>
            <p:ph idx="1"/>
          </p:nvPr>
        </p:nvSpPr>
        <p:spPr>
          <a:xfrm>
            <a:off x="4766736" y="273056"/>
            <a:ext cx="6815666"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609600" y="1435103"/>
            <a:ext cx="4011084" cy="4691063"/>
          </a:xfrm>
        </p:spPr>
        <p:txBody>
          <a:bodyPr/>
          <a:lstStyle>
            <a:lvl1pPr marL="0" indent="0">
              <a:buNone/>
              <a:defRPr sz="1400"/>
            </a:lvl1pPr>
            <a:lvl2pPr marL="457197" indent="0">
              <a:buNone/>
              <a:defRPr sz="1200"/>
            </a:lvl2pPr>
            <a:lvl3pPr marL="914395" indent="0">
              <a:buNone/>
              <a:defRPr sz="1000"/>
            </a:lvl3pPr>
            <a:lvl4pPr marL="1371592" indent="0">
              <a:buNone/>
              <a:defRPr sz="900"/>
            </a:lvl4pPr>
            <a:lvl5pPr marL="1828789" indent="0">
              <a:buNone/>
              <a:defRPr sz="900"/>
            </a:lvl5pPr>
            <a:lvl6pPr marL="2285987" indent="0">
              <a:buNone/>
              <a:defRPr sz="900"/>
            </a:lvl6pPr>
            <a:lvl7pPr marL="2743184" indent="0">
              <a:buNone/>
              <a:defRPr sz="900"/>
            </a:lvl7pPr>
            <a:lvl8pPr marL="3200381" indent="0">
              <a:buNone/>
              <a:defRPr sz="900"/>
            </a:lvl8pPr>
            <a:lvl9pPr marL="3657579"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79205441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2389717" y="4800600"/>
            <a:ext cx="7315200" cy="566738"/>
          </a:xfrm>
        </p:spPr>
        <p:txBody>
          <a:bodyPr anchor="b"/>
          <a:lstStyle>
            <a:lvl1pPr algn="l">
              <a:defRPr sz="2000" b="1"/>
            </a:lvl1pPr>
          </a:lstStyle>
          <a:p>
            <a:r>
              <a:rPr kumimoji="1" lang="ja-JP" altLang="en-US"/>
              <a:t>マスター タイトルの書式設定</a:t>
            </a:r>
          </a:p>
        </p:txBody>
      </p:sp>
      <p:sp>
        <p:nvSpPr>
          <p:cNvPr id="3" name="図プレースホルダー 2"/>
          <p:cNvSpPr>
            <a:spLocks noGrp="1"/>
          </p:cNvSpPr>
          <p:nvPr>
            <p:ph type="pic" idx="1"/>
          </p:nvPr>
        </p:nvSpPr>
        <p:spPr>
          <a:xfrm>
            <a:off x="2389717" y="612775"/>
            <a:ext cx="7315200" cy="4114800"/>
          </a:xfrm>
        </p:spPr>
        <p:txBody>
          <a:bodyPr/>
          <a:lstStyle>
            <a:lvl1pPr marL="0" indent="0">
              <a:buNone/>
              <a:defRPr sz="3200"/>
            </a:lvl1pPr>
            <a:lvl2pPr marL="457197" indent="0">
              <a:buNone/>
              <a:defRPr sz="2800"/>
            </a:lvl2pPr>
            <a:lvl3pPr marL="914395" indent="0">
              <a:buNone/>
              <a:defRPr sz="2400"/>
            </a:lvl3pPr>
            <a:lvl4pPr marL="1371592" indent="0">
              <a:buNone/>
              <a:defRPr sz="2000"/>
            </a:lvl4pPr>
            <a:lvl5pPr marL="1828789" indent="0">
              <a:buNone/>
              <a:defRPr sz="2000"/>
            </a:lvl5pPr>
            <a:lvl6pPr marL="2285987" indent="0">
              <a:buNone/>
              <a:defRPr sz="2000"/>
            </a:lvl6pPr>
            <a:lvl7pPr marL="2743184" indent="0">
              <a:buNone/>
              <a:defRPr sz="2000"/>
            </a:lvl7pPr>
            <a:lvl8pPr marL="3200381" indent="0">
              <a:buNone/>
              <a:defRPr sz="2000"/>
            </a:lvl8pPr>
            <a:lvl9pPr marL="3657579" indent="0">
              <a:buNone/>
              <a:defRPr sz="2000"/>
            </a:lvl9pPr>
          </a:lstStyle>
          <a:p>
            <a:r>
              <a:rPr kumimoji="1" lang="ja-JP" altLang="en-US"/>
              <a:t>図を追加</a:t>
            </a:r>
          </a:p>
        </p:txBody>
      </p:sp>
      <p:sp>
        <p:nvSpPr>
          <p:cNvPr id="4" name="テキスト プレースホルダー 3"/>
          <p:cNvSpPr>
            <a:spLocks noGrp="1"/>
          </p:cNvSpPr>
          <p:nvPr>
            <p:ph type="body" sz="half" idx="2"/>
          </p:nvPr>
        </p:nvSpPr>
        <p:spPr>
          <a:xfrm>
            <a:off x="2389717" y="5367338"/>
            <a:ext cx="7315200" cy="804862"/>
          </a:xfrm>
        </p:spPr>
        <p:txBody>
          <a:bodyPr/>
          <a:lstStyle>
            <a:lvl1pPr marL="0" indent="0">
              <a:buNone/>
              <a:defRPr sz="1400"/>
            </a:lvl1pPr>
            <a:lvl2pPr marL="457197" indent="0">
              <a:buNone/>
              <a:defRPr sz="1200"/>
            </a:lvl2pPr>
            <a:lvl3pPr marL="914395" indent="0">
              <a:buNone/>
              <a:defRPr sz="1000"/>
            </a:lvl3pPr>
            <a:lvl4pPr marL="1371592" indent="0">
              <a:buNone/>
              <a:defRPr sz="900"/>
            </a:lvl4pPr>
            <a:lvl5pPr marL="1828789" indent="0">
              <a:buNone/>
              <a:defRPr sz="900"/>
            </a:lvl5pPr>
            <a:lvl6pPr marL="2285987" indent="0">
              <a:buNone/>
              <a:defRPr sz="900"/>
            </a:lvl6pPr>
            <a:lvl7pPr marL="2743184" indent="0">
              <a:buNone/>
              <a:defRPr sz="900"/>
            </a:lvl7pPr>
            <a:lvl8pPr marL="3200381" indent="0">
              <a:buNone/>
              <a:defRPr sz="900"/>
            </a:lvl8pPr>
            <a:lvl9pPr marL="3657579" indent="0">
              <a:buNone/>
              <a:defRPr sz="9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198984745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295516051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839200" y="274644"/>
            <a:ext cx="2743200" cy="5851525"/>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609600" y="274644"/>
            <a:ext cx="8026400" cy="5851525"/>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E2A29CB-BA86-48A6-80E1-CB8750A963B5}" type="slidenum">
              <a:rPr kumimoji="1" lang="ja-JP" altLang="en-US" smtClean="0"/>
              <a:t>‹#›</a:t>
            </a:fld>
            <a:endParaRPr kumimoji="1" lang="ja-JP" altLang="en-US"/>
          </a:p>
        </p:txBody>
      </p:sp>
    </p:spTree>
    <p:extLst>
      <p:ext uri="{BB962C8B-B14F-4D97-AF65-F5344CB8AC3E}">
        <p14:creationId xmlns:p14="http://schemas.microsoft.com/office/powerpoint/2010/main" val="389946764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タイトルとコンテンツA">
    <p:spTree>
      <p:nvGrpSpPr>
        <p:cNvPr id="1" name=""/>
        <p:cNvGrpSpPr/>
        <p:nvPr/>
      </p:nvGrpSpPr>
      <p:grpSpPr>
        <a:xfrm>
          <a:off x="0" y="0"/>
          <a:ext cx="0" cy="0"/>
          <a:chOff x="0" y="0"/>
          <a:chExt cx="0" cy="0"/>
        </a:xfrm>
      </p:grpSpPr>
      <p:sp>
        <p:nvSpPr>
          <p:cNvPr id="4" name="テキスト プレースホルダー 3">
            <a:extLst>
              <a:ext uri="{FF2B5EF4-FFF2-40B4-BE49-F238E27FC236}">
                <a16:creationId xmlns:a16="http://schemas.microsoft.com/office/drawing/2014/main" id="{06ACBF3F-D8C8-49E5-AED6-9B2012FC0A11}"/>
              </a:ext>
            </a:extLst>
          </p:cNvPr>
          <p:cNvSpPr>
            <a:spLocks noGrp="1"/>
          </p:cNvSpPr>
          <p:nvPr>
            <p:ph type="body" sz="quarter" idx="11" hasCustomPrompt="1"/>
          </p:nvPr>
        </p:nvSpPr>
        <p:spPr>
          <a:xfrm>
            <a:off x="580293" y="908050"/>
            <a:ext cx="11010462" cy="5256000"/>
          </a:xfrm>
          <a:prstGeom prst="rect">
            <a:avLst/>
          </a:prstGeom>
        </p:spPr>
        <p:txBody>
          <a:bodyPr/>
          <a:lstStyle>
            <a:lvl1pPr marL="0" indent="0">
              <a:buNone/>
              <a:defRPr sz="1625"/>
            </a:lvl1pPr>
            <a:lvl2pPr>
              <a:defRPr sz="1625"/>
            </a:lvl2pPr>
            <a:lvl3pPr>
              <a:defRPr sz="1625"/>
            </a:lvl3pPr>
            <a:lvl4pPr>
              <a:defRPr sz="1625"/>
            </a:lvl4pPr>
            <a:lvl5pPr>
              <a:defRPr sz="1625"/>
            </a:lvl5pPr>
          </a:lstStyle>
          <a:p>
            <a:pPr lvl="0"/>
            <a:r>
              <a:rPr kumimoji="1" lang="ja-JP" altLang="en-US"/>
              <a:t>テキストの入力</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8" name="タイトル 1"/>
          <p:cNvSpPr>
            <a:spLocks noGrp="1"/>
          </p:cNvSpPr>
          <p:nvPr>
            <p:ph type="title" hasCustomPrompt="1"/>
          </p:nvPr>
        </p:nvSpPr>
        <p:spPr>
          <a:xfrm>
            <a:off x="211926" y="2909"/>
            <a:ext cx="11789094" cy="730799"/>
          </a:xfrm>
          <a:prstGeom prst="rect">
            <a:avLst/>
          </a:prstGeom>
        </p:spPr>
        <p:txBody>
          <a:bodyPr tIns="108000" anchor="ctr" anchorCtr="0">
            <a:normAutofit/>
          </a:bodyPr>
          <a:lstStyle>
            <a:lvl1pPr>
              <a:defRPr lang="ja-JP" altLang="en-US" sz="1950" b="1" spc="0" dirty="0" smtClean="0">
                <a:solidFill>
                  <a:schemeClr val="accent2"/>
                </a:solidFill>
                <a:latin typeface="+mj-ea"/>
                <a:ea typeface="+mj-ea"/>
                <a:cs typeface="Arial"/>
              </a:defRPr>
            </a:lvl1pPr>
          </a:lstStyle>
          <a:p>
            <a:pPr marL="184004" marR="0" lvl="0" indent="-184004" defTabSz="495260" latinLnBrk="0">
              <a:lnSpc>
                <a:spcPct val="100000"/>
              </a:lnSpc>
              <a:spcBef>
                <a:spcPct val="20000"/>
              </a:spcBef>
              <a:buClrTx/>
              <a:buSzTx/>
              <a:buFont typeface="+mj-lt"/>
              <a:buNone/>
              <a:tabLst/>
            </a:pPr>
            <a:r>
              <a:rPr kumimoji="1" lang="ja-JP" altLang="en-US"/>
              <a:t>［タイトル］</a:t>
            </a:r>
          </a:p>
        </p:txBody>
      </p:sp>
      <p:sp>
        <p:nvSpPr>
          <p:cNvPr id="2" name="正方形/長方形 1"/>
          <p:cNvSpPr/>
          <p:nvPr userDrawn="1"/>
        </p:nvSpPr>
        <p:spPr>
          <a:xfrm>
            <a:off x="211926" y="699254"/>
            <a:ext cx="11789094" cy="45719"/>
          </a:xfrm>
          <a:prstGeom prst="rect">
            <a:avLst/>
          </a:prstGeom>
          <a:solidFill>
            <a:schemeClr val="accent1"/>
          </a:solidFill>
          <a:ln>
            <a:solidFill>
              <a:schemeClr val="accent1">
                <a:lumMod val="7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74295" tIns="37148" rIns="74295" bIns="37148" numCol="1" spcCol="0" rtlCol="0" fromWordArt="0" anchor="ctr" anchorCtr="0" forceAA="0" compatLnSpc="1">
            <a:prstTxWarp prst="textNoShape">
              <a:avLst/>
            </a:prstTxWarp>
            <a:noAutofit/>
          </a:bodyPr>
          <a:lstStyle/>
          <a:p>
            <a:pPr algn="ctr"/>
            <a:endParaRPr kumimoji="1" lang="ja-JP" altLang="en-US" sz="1462"/>
          </a:p>
        </p:txBody>
      </p:sp>
    </p:spTree>
    <p:extLst>
      <p:ext uri="{BB962C8B-B14F-4D97-AF65-F5344CB8AC3E}">
        <p14:creationId xmlns:p14="http://schemas.microsoft.com/office/powerpoint/2010/main" val="198007601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1_タイトル スライド">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24038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1_タイトルとコンテンツ">
    <p:spTree>
      <p:nvGrpSpPr>
        <p:cNvPr id="1" name=""/>
        <p:cNvGrpSpPr/>
        <p:nvPr/>
      </p:nvGrpSpPr>
      <p:grpSpPr>
        <a:xfrm>
          <a:off x="0" y="0"/>
          <a:ext cx="0" cy="0"/>
          <a:chOff x="0" y="0"/>
          <a:chExt cx="0" cy="0"/>
        </a:xfrm>
      </p:grpSpPr>
      <p:sp>
        <p:nvSpPr>
          <p:cNvPr id="3" name="コンテンツ プレースホルダ 2"/>
          <p:cNvSpPr>
            <a:spLocks noGrp="1"/>
          </p:cNvSpPr>
          <p:nvPr>
            <p:ph idx="1"/>
          </p:nvPr>
        </p:nvSpPr>
        <p:spPr/>
        <p:txBody>
          <a:body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 3"/>
          <p:cNvSpPr>
            <a:spLocks noGrp="1"/>
          </p:cNvSpPr>
          <p:nvPr>
            <p:ph type="dt" sz="half" idx="10"/>
          </p:nvPr>
        </p:nvSpPr>
        <p:spPr/>
        <p:txBody>
          <a:bodyPr/>
          <a:lstStyle/>
          <a:p>
            <a:endParaRPr lang="ja-JP" altLang="en-US">
              <a:solidFill>
                <a:prstClr val="black">
                  <a:tint val="75000"/>
                </a:prstClr>
              </a:solidFill>
            </a:endParaRPr>
          </a:p>
        </p:txBody>
      </p:sp>
      <p:sp>
        <p:nvSpPr>
          <p:cNvPr id="5" name="フッター プレースホルダ 4"/>
          <p:cNvSpPr>
            <a:spLocks noGrp="1"/>
          </p:cNvSpPr>
          <p:nvPr>
            <p:ph type="ftr" sz="quarter" idx="11"/>
          </p:nvPr>
        </p:nvSpPr>
        <p:spPr/>
        <p:txBody>
          <a:bodyPr/>
          <a:lstStyle/>
          <a:p>
            <a:endParaRPr lang="ja-JP" altLang="en-US">
              <a:solidFill>
                <a:prstClr val="black">
                  <a:tint val="75000"/>
                </a:prstClr>
              </a:solidFill>
            </a:endParaRPr>
          </a:p>
        </p:txBody>
      </p:sp>
      <p:sp>
        <p:nvSpPr>
          <p:cNvPr id="6" name="スライド番号プレースホルダ 5"/>
          <p:cNvSpPr>
            <a:spLocks noGrp="1"/>
          </p:cNvSpPr>
          <p:nvPr>
            <p:ph type="sldNum" sz="quarter" idx="12"/>
          </p:nvPr>
        </p:nvSpPr>
        <p:spPr/>
        <p:txBody>
          <a:bodyPr/>
          <a:lstStyle/>
          <a:p>
            <a:fld id="{4D2F3A38-9BCB-4EAC-8028-262564C0E3CD}" type="slidenum">
              <a:rPr lang="ja-JP" altLang="en-US" smtClean="0">
                <a:solidFill>
                  <a:prstClr val="black">
                    <a:tint val="75000"/>
                  </a:prstClr>
                </a:solidFill>
              </a:rPr>
              <a:pPr/>
              <a:t>‹#›</a:t>
            </a:fld>
            <a:endParaRPr lang="ja-JP" altLang="en-US">
              <a:solidFill>
                <a:prstClr val="black">
                  <a:tint val="75000"/>
                </a:prstClr>
              </a:solidFill>
            </a:endParaRPr>
          </a:p>
        </p:txBody>
      </p:sp>
    </p:spTree>
    <p:extLst>
      <p:ext uri="{BB962C8B-B14F-4D97-AF65-F5344CB8AC3E}">
        <p14:creationId xmlns:p14="http://schemas.microsoft.com/office/powerpoint/2010/main" val="398904762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ユーザー設定レイアウト">
    <p:spTree>
      <p:nvGrpSpPr>
        <p:cNvPr id="1" name=""/>
        <p:cNvGrpSpPr/>
        <p:nvPr/>
      </p:nvGrpSpPr>
      <p:grpSpPr>
        <a:xfrm>
          <a:off x="0" y="0"/>
          <a:ext cx="0" cy="0"/>
          <a:chOff x="0" y="0"/>
          <a:chExt cx="0" cy="0"/>
        </a:xfrm>
      </p:grpSpPr>
      <p:sp>
        <p:nvSpPr>
          <p:cNvPr id="2" name="タイトル 1"/>
          <p:cNvSpPr>
            <a:spLocks noGrp="1"/>
          </p:cNvSpPr>
          <p:nvPr>
            <p:ph type="title"/>
          </p:nvPr>
        </p:nvSpPr>
        <p:spPr>
          <a:xfrm>
            <a:off x="0" y="274638"/>
            <a:ext cx="12192000" cy="458482"/>
          </a:xfrm>
          <a:solidFill>
            <a:srgbClr val="FFCE9E"/>
          </a:solidFill>
        </p:spPr>
        <p:txBody>
          <a:bodyPr lIns="72000" tIns="108000" rIns="72000" bIns="36000">
            <a:noAutofit/>
          </a:bodyPr>
          <a:lstStyle>
            <a:lvl1pPr>
              <a:defRPr sz="2400">
                <a:latin typeface="メイリオ" panose="020B0604030504040204" pitchFamily="50" charset="-128"/>
                <a:ea typeface="メイリオ" panose="020B0604030504040204" pitchFamily="50" charset="-128"/>
              </a:defRPr>
            </a:lvl1pPr>
          </a:lstStyle>
          <a:p>
            <a:r>
              <a:rPr kumimoji="1" lang="ja-JP" altLang="en-US"/>
              <a:t>マスター タイトルの書式設定</a:t>
            </a:r>
          </a:p>
        </p:txBody>
      </p:sp>
    </p:spTree>
    <p:extLst>
      <p:ext uri="{BB962C8B-B14F-4D97-AF65-F5344CB8AC3E}">
        <p14:creationId xmlns:p14="http://schemas.microsoft.com/office/powerpoint/2010/main" val="1629957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theme" Target="../theme/theme3.xml"/><Relationship Id="rId4" Type="http://schemas.openxmlformats.org/officeDocument/2006/relationships/slideLayout" Target="../slideLayouts/slideLayout1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theme" Target="../theme/theme4.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slideLayout" Target="../slideLayouts/slideLayout62.xml"/><Relationship Id="rId3" Type="http://schemas.openxmlformats.org/officeDocument/2006/relationships/slideLayout" Target="../slideLayouts/slideLayout47.xml"/><Relationship Id="rId21" Type="http://schemas.openxmlformats.org/officeDocument/2006/relationships/slideLayout" Target="../slideLayouts/slideLayout65.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slideLayout" Target="../slideLayouts/slideLayout64.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23" Type="http://schemas.openxmlformats.org/officeDocument/2006/relationships/theme" Target="../theme/theme6.xml"/><Relationship Id="rId10" Type="http://schemas.openxmlformats.org/officeDocument/2006/relationships/slideLayout" Target="../slideLayouts/slideLayout54.xml"/><Relationship Id="rId19" Type="http://schemas.openxmlformats.org/officeDocument/2006/relationships/slideLayout" Target="../slideLayouts/slideLayout63.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 Id="rId22" Type="http://schemas.openxmlformats.org/officeDocument/2006/relationships/slideLayout" Target="../slideLayouts/slideLayout6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theme" Target="../theme/theme7.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83.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theme" Target="../theme/theme8.xml"/><Relationship Id="rId5" Type="http://schemas.openxmlformats.org/officeDocument/2006/relationships/slideLayout" Target="../slideLayouts/slideLayout85.xml"/><Relationship Id="rId4" Type="http://schemas.openxmlformats.org/officeDocument/2006/relationships/slideLayout" Target="../slideLayouts/slideLayout8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slideLayout" Target="../slideLayouts/slideLayout98.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slideLayout" Target="../slideLayouts/slideLayout97.xml"/><Relationship Id="rId2" Type="http://schemas.openxmlformats.org/officeDocument/2006/relationships/slideLayout" Target="../slideLayouts/slideLayout87.xml"/><Relationship Id="rId16" Type="http://schemas.openxmlformats.org/officeDocument/2006/relationships/theme" Target="../theme/theme9.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5" Type="http://schemas.openxmlformats.org/officeDocument/2006/relationships/slideLayout" Target="../slideLayouts/slideLayout100.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 Id="rId14" Type="http://schemas.openxmlformats.org/officeDocument/2006/relationships/slideLayout" Target="../slideLayouts/slideLayout9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9" y="365129"/>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9"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1" y="635639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30468EE-96FB-459A-88DF-12103AB2CC91}" type="datetime1">
              <a:rPr lang="ja-JP" altLang="en-US" smtClean="0">
                <a:solidFill>
                  <a:prstClr val="black">
                    <a:tint val="75000"/>
                  </a:prstClr>
                </a:solidFill>
              </a:rPr>
              <a:pPr>
                <a:defRPr/>
              </a:pPr>
              <a:t>2026/3/31</a:t>
            </a:fld>
            <a:endParaRPr lang="ja-JP" altLang="en-US" dirty="0">
              <a:solidFill>
                <a:prstClr val="black">
                  <a:tint val="75000"/>
                </a:prstClr>
              </a:solidFill>
            </a:endParaRPr>
          </a:p>
        </p:txBody>
      </p:sp>
      <p:sp>
        <p:nvSpPr>
          <p:cNvPr id="5" name="Footer Placeholder 4"/>
          <p:cNvSpPr>
            <a:spLocks noGrp="1"/>
          </p:cNvSpPr>
          <p:nvPr>
            <p:ph type="ftr" sz="quarter" idx="3"/>
          </p:nvPr>
        </p:nvSpPr>
        <p:spPr>
          <a:xfrm>
            <a:off x="4038609" y="635639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ja-JP" altLang="en-US" dirty="0">
              <a:solidFill>
                <a:prstClr val="black">
                  <a:tint val="75000"/>
                </a:prstClr>
              </a:solidFill>
            </a:endParaRPr>
          </a:p>
        </p:txBody>
      </p:sp>
      <p:sp>
        <p:nvSpPr>
          <p:cNvPr id="6" name="Slide Number Placeholder 5"/>
          <p:cNvSpPr>
            <a:spLocks noGrp="1"/>
          </p:cNvSpPr>
          <p:nvPr>
            <p:ph type="sldNum" sz="quarter" idx="4"/>
          </p:nvPr>
        </p:nvSpPr>
        <p:spPr>
          <a:xfrm>
            <a:off x="9448800" y="6492914"/>
            <a:ext cx="2743200" cy="365125"/>
          </a:xfrm>
          <a:prstGeom prst="rect">
            <a:avLst/>
          </a:prstGeom>
        </p:spPr>
        <p:txBody>
          <a:bodyPr vert="horz" lIns="91440" tIns="45720" rIns="91440" bIns="45720" rtlCol="0" anchor="ctr"/>
          <a:lstStyle>
            <a:lvl1pPr algn="r">
              <a:defRPr sz="1600" b="1">
                <a:solidFill>
                  <a:schemeClr val="tx1"/>
                </a:solidFill>
              </a:defRPr>
            </a:lvl1pPr>
          </a:lstStyle>
          <a:p>
            <a:pPr>
              <a:defRPr/>
            </a:pPr>
            <a:fld id="{3CD7FEE9-580A-4EA0-A7DE-8D177AC2609D}" type="slidenum">
              <a:rPr lang="ja-JP" altLang="en-US" smtClean="0">
                <a:solidFill>
                  <a:prstClr val="black"/>
                </a:solidFill>
              </a:rPr>
              <a:pPr>
                <a:defRPr/>
              </a:pPr>
              <a:t>‹#›</a:t>
            </a:fld>
            <a:endParaRPr lang="ja-JP" altLang="en-US" dirty="0">
              <a:solidFill>
                <a:prstClr val="black"/>
              </a:solidFill>
            </a:endParaRPr>
          </a:p>
        </p:txBody>
      </p:sp>
    </p:spTree>
    <p:extLst>
      <p:ext uri="{BB962C8B-B14F-4D97-AF65-F5344CB8AC3E}">
        <p14:creationId xmlns:p14="http://schemas.microsoft.com/office/powerpoint/2010/main" val="5907488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7840042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721" r:id="rId4"/>
  </p:sldLayoutIdLst>
  <p:hf hdr="0" ftr="0" dt="0"/>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r>
              <a:rPr kumimoji="1" lang="zh-CN" altLang="en-US"/>
              <a:t>公益社団法人 日本医師会</a:t>
            </a:r>
            <a:endParaRPr kumimoji="1" lang="ja-JP" altLang="en-US"/>
          </a:p>
        </p:txBody>
      </p:sp>
      <p:sp>
        <p:nvSpPr>
          <p:cNvPr id="6" name="スライド番号プレースホルダー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28062814"/>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Lst>
  <p:hf hdr="0" ftr="0" dt="0"/>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a:extLst>
              <a:ext uri="{FF2B5EF4-FFF2-40B4-BE49-F238E27FC236}">
                <a16:creationId xmlns:a16="http://schemas.microsoft.com/office/drawing/2014/main" id="{52B28528-8404-6A21-C4B4-703BE425FA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E2D795F0-8B62-4B56-84E1-45B3715D57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8FBAB754-ABF2-B7C0-C842-813A5C0AFC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F2AAFE-18DF-4C6C-A99D-0EED2DDDEF21}" type="datetimeFigureOut">
              <a:rPr kumimoji="1" lang="ja-JP" altLang="en-US" smtClean="0"/>
              <a:t>2026/3/31</a:t>
            </a:fld>
            <a:endParaRPr kumimoji="1" lang="ja-JP" altLang="en-US"/>
          </a:p>
        </p:txBody>
      </p:sp>
      <p:sp>
        <p:nvSpPr>
          <p:cNvPr id="5" name="フッター プレースホルダー 4">
            <a:extLst>
              <a:ext uri="{FF2B5EF4-FFF2-40B4-BE49-F238E27FC236}">
                <a16:creationId xmlns:a16="http://schemas.microsoft.com/office/drawing/2014/main" id="{943071D8-541B-B3F1-D782-AD3F396020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スライド番号プレースホルダー 5">
            <a:extLst>
              <a:ext uri="{FF2B5EF4-FFF2-40B4-BE49-F238E27FC236}">
                <a16:creationId xmlns:a16="http://schemas.microsoft.com/office/drawing/2014/main" id="{EB47B052-D21D-4BEC-F827-CD11C39807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A0EAC8-943A-4220-B5C1-5AB6BCD2A29D}" type="slidenum">
              <a:rPr kumimoji="1" lang="ja-JP" altLang="en-US" smtClean="0"/>
              <a:t>‹#›</a:t>
            </a:fld>
            <a:endParaRPr kumimoji="1" lang="ja-JP" altLang="en-US"/>
          </a:p>
        </p:txBody>
      </p:sp>
    </p:spTree>
    <p:extLst>
      <p:ext uri="{BB962C8B-B14F-4D97-AF65-F5344CB8AC3E}">
        <p14:creationId xmlns:p14="http://schemas.microsoft.com/office/powerpoint/2010/main" val="225517465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979"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8A6606-CBAC-4872-8916-E7DEFA178029}" type="datetime1">
              <a:rPr kumimoji="1" lang="ja-JP" altLang="en-US" smtClean="0"/>
              <a:t>2026/3/31</a:t>
            </a:fld>
            <a:endParaRPr kumimoji="1" lang="ja-JP" altLang="en-US"/>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93886077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Lst>
  <p:hf hdr="0" ftr="0" dt="0"/>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
            <a:ext cx="12192000" cy="827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60000" tIns="326585" rIns="326585" bIns="130634" rtlCol="0" anchor="b"/>
          <a:lstStyle/>
          <a:p>
            <a:pPr marL="0" lvl="0" defTabSz="457200"/>
            <a:r>
              <a:rPr lang="ja-JP" altLang="en-US"/>
              <a:t>マスター タイトルの書式設定</a:t>
            </a:r>
            <a:endParaRPr lang="en-US"/>
          </a:p>
        </p:txBody>
      </p:sp>
      <p:sp>
        <p:nvSpPr>
          <p:cNvPr id="3" name="Text Placeholder 2"/>
          <p:cNvSpPr>
            <a:spLocks noGrp="1"/>
          </p:cNvSpPr>
          <p:nvPr>
            <p:ph type="body" idx="1"/>
          </p:nvPr>
        </p:nvSpPr>
        <p:spPr>
          <a:xfrm>
            <a:off x="443077" y="1879525"/>
            <a:ext cx="11305634" cy="4652184"/>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992049" y="427035"/>
            <a:ext cx="2743200" cy="365125"/>
          </a:xfrm>
          <a:prstGeom prst="rect">
            <a:avLst/>
          </a:prstGeom>
        </p:spPr>
        <p:txBody>
          <a:bodyPr vert="horz" lIns="0" tIns="0" rIns="0" bIns="0" rtlCol="0" anchor="ctr"/>
          <a:lstStyle>
            <a:lvl1pPr algn="r">
              <a:defRPr sz="1200">
                <a:solidFill>
                  <a:schemeClr val="bg1"/>
                </a:solidFill>
              </a:defRPr>
            </a:lvl1pPr>
          </a:lstStyle>
          <a:p>
            <a:endParaRPr lang="en-US" dirty="0"/>
          </a:p>
        </p:txBody>
      </p:sp>
      <p:sp>
        <p:nvSpPr>
          <p:cNvPr id="5" name="Footer Placeholder 4"/>
          <p:cNvSpPr>
            <a:spLocks noGrp="1"/>
          </p:cNvSpPr>
          <p:nvPr>
            <p:ph type="ftr" sz="quarter" idx="3"/>
          </p:nvPr>
        </p:nvSpPr>
        <p:spPr>
          <a:xfrm>
            <a:off x="6333820" y="6551317"/>
            <a:ext cx="4625200" cy="263263"/>
          </a:xfrm>
          <a:prstGeom prst="rect">
            <a:avLst/>
          </a:prstGeom>
        </p:spPr>
        <p:txBody>
          <a:bodyPr vert="horz" lIns="0" tIns="0" rIns="0" bIns="0" rtlCol="0" anchor="t"/>
          <a:lstStyle>
            <a:lvl1pPr algn="l">
              <a:defRPr sz="900">
                <a:solidFill>
                  <a:schemeClr val="bg2">
                    <a:lumMod val="50000"/>
                  </a:schemeClr>
                </a:solidFill>
              </a:defRPr>
            </a:lvl1pPr>
          </a:lstStyle>
          <a:p>
            <a:endParaRPr lang="en-US" dirty="0"/>
          </a:p>
        </p:txBody>
      </p:sp>
      <p:sp>
        <p:nvSpPr>
          <p:cNvPr id="6" name="Slide Number Placeholder 5"/>
          <p:cNvSpPr>
            <a:spLocks noGrp="1"/>
          </p:cNvSpPr>
          <p:nvPr>
            <p:ph type="sldNum" sz="quarter" idx="4"/>
          </p:nvPr>
        </p:nvSpPr>
        <p:spPr>
          <a:xfrm>
            <a:off x="10972695" y="6536159"/>
            <a:ext cx="776016" cy="278421"/>
          </a:xfrm>
          <a:prstGeom prst="rect">
            <a:avLst/>
          </a:prstGeom>
        </p:spPr>
        <p:txBody>
          <a:bodyPr vert="horz" lIns="0" tIns="0" rIns="0" bIns="0" rtlCol="0" anchor="t"/>
          <a:lstStyle>
            <a:lvl1pPr algn="r">
              <a:defRPr sz="1200" b="0">
                <a:solidFill>
                  <a:schemeClr val="tx1"/>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91193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2" r:id="rId18"/>
    <p:sldLayoutId id="2147483743" r:id="rId19"/>
    <p:sldLayoutId id="2147483744" r:id="rId20"/>
    <p:sldLayoutId id="2147483745" r:id="rId21"/>
    <p:sldLayoutId id="2147483746" r:id="rId22"/>
  </p:sldLayoutIdLst>
  <p:hf hdr="0" ftr="0" dt="0"/>
  <p:txStyles>
    <p:titleStyle>
      <a:lvl1pPr algn="l" defTabSz="914400" rtl="0" eaLnBrk="1" latinLnBrk="0" hangingPunct="1">
        <a:lnSpc>
          <a:spcPct val="90000"/>
        </a:lnSpc>
        <a:spcBef>
          <a:spcPct val="0"/>
        </a:spcBef>
        <a:buNone/>
        <a:defRPr kumimoji="1" lang="en-US" altLang="en-US" sz="1814" b="1" i="0" kern="1200" spc="272" dirty="0">
          <a:solidFill>
            <a:schemeClr val="bg1"/>
          </a:solidFill>
          <a:latin typeface="Meiryo" panose="020B0604030504040204" pitchFamily="34" charset="-128"/>
          <a:ea typeface="Meiryo" panose="020B0604030504040204" pitchFamily="34" charset="-128"/>
          <a:cs typeface="+mn-cs"/>
        </a:defRPr>
      </a:lvl1pPr>
    </p:titleStyle>
    <p:bodyStyle>
      <a:lvl1pPr marL="180975" indent="-180975" algn="l" defTabSz="914400" rtl="0" eaLnBrk="1" latinLnBrk="0" hangingPunct="1">
        <a:lnSpc>
          <a:spcPct val="130000"/>
        </a:lnSpc>
        <a:spcBef>
          <a:spcPts val="10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1pPr>
      <a:lvl2pPr marL="357188" indent="-176213"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2pPr>
      <a:lvl3pPr marL="627063" indent="-180975"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3pPr>
      <a:lvl4pPr marL="808038" indent="-180975"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4pPr>
      <a:lvl5pPr marL="984250" indent="-176213" algn="l" defTabSz="914400" rtl="0" eaLnBrk="1" latinLnBrk="0" hangingPunct="1">
        <a:lnSpc>
          <a:spcPct val="130000"/>
        </a:lnSpc>
        <a:spcBef>
          <a:spcPts val="500"/>
        </a:spcBef>
        <a:spcAft>
          <a:spcPts val="800"/>
        </a:spcAft>
        <a:buClr>
          <a:schemeClr val="tx2"/>
        </a:buClr>
        <a:buFont typeface="Arial" panose="020B0604020202020204" pitchFamily="34" charset="0"/>
        <a:buChar char="•"/>
        <a:defRPr kumimoji="1" sz="1400" b="0" i="0" kern="1200">
          <a:solidFill>
            <a:schemeClr val="tx1"/>
          </a:solidFill>
          <a:latin typeface="Meiryo" panose="020B0604030504040204" pitchFamily="34" charset="-128"/>
          <a:ea typeface="Meiryo"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90C776-EBF6-4C55-A2D5-2092E2C07588}" type="datetimeFigureOut">
              <a:rPr kumimoji="1" lang="ja-JP" altLang="en-US" smtClean="0"/>
              <a:t>2026/3/31</a:t>
            </a:fld>
            <a:endParaRPr kumimoji="1" lang="ja-JP" altLang="en-US"/>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A2CBA-CD7C-4A2D-BDE8-392E5FBCCBDD}" type="slidenum">
              <a:rPr kumimoji="1" lang="ja-JP" altLang="en-US" smtClean="0"/>
              <a:t>‹#›</a:t>
            </a:fld>
            <a:endParaRPr kumimoji="1" lang="ja-JP" altLang="en-US"/>
          </a:p>
        </p:txBody>
      </p:sp>
    </p:spTree>
    <p:extLst>
      <p:ext uri="{BB962C8B-B14F-4D97-AF65-F5344CB8AC3E}">
        <p14:creationId xmlns:p14="http://schemas.microsoft.com/office/powerpoint/2010/main" val="3211428091"/>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lvl1pPr algn="l">
              <a:defRPr sz="13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lvl1pPr algn="r">
              <a:defRPr sz="1300">
                <a:solidFill>
                  <a:schemeClr val="tx1">
                    <a:tint val="75000"/>
                  </a:schemeClr>
                </a:solidFill>
              </a:defRPr>
            </a:lvl1pPr>
          </a:lstStyle>
          <a:p>
            <a:fld id="{1C9087CC-3509-4D82-BE71-522589A25874}" type="slidenum">
              <a:rPr kumimoji="1" lang="ja-JP" altLang="en-US" smtClean="0"/>
              <a:t>‹#›</a:t>
            </a:fld>
            <a:endParaRPr kumimoji="1" lang="ja-JP" altLang="en-US"/>
          </a:p>
        </p:txBody>
      </p:sp>
    </p:spTree>
    <p:extLst>
      <p:ext uri="{BB962C8B-B14F-4D97-AF65-F5344CB8AC3E}">
        <p14:creationId xmlns:p14="http://schemas.microsoft.com/office/powerpoint/2010/main" val="1618567325"/>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Lst>
  <p:hf sldNum="0" hdr="0" ftr="0" dt="0"/>
  <p:txStyles>
    <p:titleStyle>
      <a:lvl1pPr algn="ctr" defTabSz="990570" rtl="0" eaLnBrk="1" latinLnBrk="0" hangingPunct="1">
        <a:spcBef>
          <a:spcPct val="0"/>
        </a:spcBef>
        <a:buNone/>
        <a:defRPr kumimoji="1" sz="4767" kern="1200">
          <a:solidFill>
            <a:schemeClr val="tx1"/>
          </a:solidFill>
          <a:latin typeface="+mj-lt"/>
          <a:ea typeface="+mj-ea"/>
          <a:cs typeface="+mj-cs"/>
        </a:defRPr>
      </a:lvl1pPr>
    </p:titleStyle>
    <p:bodyStyle>
      <a:lvl1pPr marL="371464" indent="-371464" algn="l" defTabSz="990570" rtl="0" eaLnBrk="1" latinLnBrk="0" hangingPunct="1">
        <a:spcBef>
          <a:spcPct val="20000"/>
        </a:spcBef>
        <a:buFont typeface="Arial" panose="020B0604020202020204" pitchFamily="34" charset="0"/>
        <a:buChar char="•"/>
        <a:defRPr kumimoji="1" sz="3467" kern="1200">
          <a:solidFill>
            <a:schemeClr val="tx1"/>
          </a:solidFill>
          <a:latin typeface="+mn-lt"/>
          <a:ea typeface="+mn-ea"/>
          <a:cs typeface="+mn-cs"/>
        </a:defRPr>
      </a:lvl1pPr>
      <a:lvl2pPr marL="804838" indent="-309553" algn="l" defTabSz="990570" rtl="0" eaLnBrk="1" latinLnBrk="0" hangingPunct="1">
        <a:spcBef>
          <a:spcPct val="20000"/>
        </a:spcBef>
        <a:buFont typeface="Arial" panose="020B0604020202020204" pitchFamily="34" charset="0"/>
        <a:buChar char="–"/>
        <a:defRPr kumimoji="1" sz="3033" kern="1200">
          <a:solidFill>
            <a:schemeClr val="tx1"/>
          </a:solidFill>
          <a:latin typeface="+mn-lt"/>
          <a:ea typeface="+mn-ea"/>
          <a:cs typeface="+mn-cs"/>
        </a:defRPr>
      </a:lvl2pPr>
      <a:lvl3pPr marL="1238212" indent="-247642" algn="l" defTabSz="990570" rtl="0" eaLnBrk="1" latinLnBrk="0" hangingPunct="1">
        <a:spcBef>
          <a:spcPct val="20000"/>
        </a:spcBef>
        <a:buFont typeface="Arial" panose="020B0604020202020204" pitchFamily="34" charset="0"/>
        <a:buChar char="•"/>
        <a:defRPr kumimoji="1" sz="2600" kern="1200">
          <a:solidFill>
            <a:schemeClr val="tx1"/>
          </a:solidFill>
          <a:latin typeface="+mn-lt"/>
          <a:ea typeface="+mn-ea"/>
          <a:cs typeface="+mn-cs"/>
        </a:defRPr>
      </a:lvl3pPr>
      <a:lvl4pPr marL="1733497"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4pPr>
      <a:lvl5pPr marL="222878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5pPr>
      <a:lvl6pPr marL="272406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6pPr>
      <a:lvl7pPr marL="3219351"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7pPr>
      <a:lvl8pPr marL="3714636"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8pPr>
      <a:lvl9pPr marL="4209920" indent="-247642" algn="l" defTabSz="990570" rtl="0" eaLnBrk="1" latinLnBrk="0" hangingPunct="1">
        <a:spcBef>
          <a:spcPct val="20000"/>
        </a:spcBef>
        <a:buFont typeface="Arial" panose="020B0604020202020204" pitchFamily="34" charset="0"/>
        <a:buChar char="•"/>
        <a:defRPr kumimoji="1" sz="2167" kern="1200">
          <a:solidFill>
            <a:schemeClr val="tx1"/>
          </a:solidFill>
          <a:latin typeface="+mn-lt"/>
          <a:ea typeface="+mn-ea"/>
          <a:cs typeface="+mn-cs"/>
        </a:defRPr>
      </a:lvl9pPr>
    </p:bodyStyle>
    <p:otherStyle>
      <a:defPPr>
        <a:defRPr lang="ja-JP"/>
      </a:defPPr>
      <a:lvl1pPr marL="0" algn="l" defTabSz="990570" rtl="0" eaLnBrk="1" latinLnBrk="0" hangingPunct="1">
        <a:defRPr kumimoji="1" sz="1950" kern="1200">
          <a:solidFill>
            <a:schemeClr val="tx1"/>
          </a:solidFill>
          <a:latin typeface="+mn-lt"/>
          <a:ea typeface="+mn-ea"/>
          <a:cs typeface="+mn-cs"/>
        </a:defRPr>
      </a:lvl1pPr>
      <a:lvl2pPr marL="495285" algn="l" defTabSz="990570" rtl="0" eaLnBrk="1" latinLnBrk="0" hangingPunct="1">
        <a:defRPr kumimoji="1" sz="1950" kern="1200">
          <a:solidFill>
            <a:schemeClr val="tx1"/>
          </a:solidFill>
          <a:latin typeface="+mn-lt"/>
          <a:ea typeface="+mn-ea"/>
          <a:cs typeface="+mn-cs"/>
        </a:defRPr>
      </a:lvl2pPr>
      <a:lvl3pPr marL="990570" algn="l" defTabSz="990570" rtl="0" eaLnBrk="1" latinLnBrk="0" hangingPunct="1">
        <a:defRPr kumimoji="1" sz="1950" kern="1200">
          <a:solidFill>
            <a:schemeClr val="tx1"/>
          </a:solidFill>
          <a:latin typeface="+mn-lt"/>
          <a:ea typeface="+mn-ea"/>
          <a:cs typeface="+mn-cs"/>
        </a:defRPr>
      </a:lvl3pPr>
      <a:lvl4pPr marL="1485854" algn="l" defTabSz="990570" rtl="0" eaLnBrk="1" latinLnBrk="0" hangingPunct="1">
        <a:defRPr kumimoji="1" sz="1950" kern="1200">
          <a:solidFill>
            <a:schemeClr val="tx1"/>
          </a:solidFill>
          <a:latin typeface="+mn-lt"/>
          <a:ea typeface="+mn-ea"/>
          <a:cs typeface="+mn-cs"/>
        </a:defRPr>
      </a:lvl4pPr>
      <a:lvl5pPr marL="1981139" algn="l" defTabSz="990570" rtl="0" eaLnBrk="1" latinLnBrk="0" hangingPunct="1">
        <a:defRPr kumimoji="1" sz="1950" kern="1200">
          <a:solidFill>
            <a:schemeClr val="tx1"/>
          </a:solidFill>
          <a:latin typeface="+mn-lt"/>
          <a:ea typeface="+mn-ea"/>
          <a:cs typeface="+mn-cs"/>
        </a:defRPr>
      </a:lvl5pPr>
      <a:lvl6pPr marL="2476424" algn="l" defTabSz="990570" rtl="0" eaLnBrk="1" latinLnBrk="0" hangingPunct="1">
        <a:defRPr kumimoji="1" sz="1950" kern="1200">
          <a:solidFill>
            <a:schemeClr val="tx1"/>
          </a:solidFill>
          <a:latin typeface="+mn-lt"/>
          <a:ea typeface="+mn-ea"/>
          <a:cs typeface="+mn-cs"/>
        </a:defRPr>
      </a:lvl6pPr>
      <a:lvl7pPr marL="2971709" algn="l" defTabSz="990570" rtl="0" eaLnBrk="1" latinLnBrk="0" hangingPunct="1">
        <a:defRPr kumimoji="1" sz="1950" kern="1200">
          <a:solidFill>
            <a:schemeClr val="tx1"/>
          </a:solidFill>
          <a:latin typeface="+mn-lt"/>
          <a:ea typeface="+mn-ea"/>
          <a:cs typeface="+mn-cs"/>
        </a:defRPr>
      </a:lvl7pPr>
      <a:lvl8pPr marL="3466993" algn="l" defTabSz="990570" rtl="0" eaLnBrk="1" latinLnBrk="0" hangingPunct="1">
        <a:defRPr kumimoji="1" sz="1950" kern="1200">
          <a:solidFill>
            <a:schemeClr val="tx1"/>
          </a:solidFill>
          <a:latin typeface="+mn-lt"/>
          <a:ea typeface="+mn-ea"/>
          <a:cs typeface="+mn-cs"/>
        </a:defRPr>
      </a:lvl8pPr>
      <a:lvl9pPr marL="3962278" algn="l" defTabSz="990570" rtl="0" eaLnBrk="1" latinLnBrk="0" hangingPunct="1">
        <a:defRPr kumimoji="1" sz="19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609600" y="6356356"/>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kumimoji="1" lang="ja-JP" altLang="en-US"/>
          </a:p>
        </p:txBody>
      </p:sp>
      <p:sp>
        <p:nvSpPr>
          <p:cNvPr id="5" name="フッター プレースホルダー 4"/>
          <p:cNvSpPr>
            <a:spLocks noGrp="1"/>
          </p:cNvSpPr>
          <p:nvPr>
            <p:ph type="ftr" sz="quarter" idx="3"/>
          </p:nvPr>
        </p:nvSpPr>
        <p:spPr>
          <a:xfrm>
            <a:off x="4165600" y="6356356"/>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9347200" y="6525343"/>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E2A29CB-BA86-48A6-80E1-CB8750A963B5}" type="slidenum">
              <a:rPr lang="ja-JP" altLang="en-US" smtClean="0"/>
              <a:pPr/>
              <a:t>‹#›</a:t>
            </a:fld>
            <a:endParaRPr lang="ja-JP" altLang="en-US"/>
          </a:p>
        </p:txBody>
      </p:sp>
    </p:spTree>
    <p:extLst>
      <p:ext uri="{BB962C8B-B14F-4D97-AF65-F5344CB8AC3E}">
        <p14:creationId xmlns:p14="http://schemas.microsoft.com/office/powerpoint/2010/main" val="3615760550"/>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 id="2147483835" r:id="rId12"/>
    <p:sldLayoutId id="2147483836" r:id="rId13"/>
    <p:sldLayoutId id="2147483837" r:id="rId14"/>
    <p:sldLayoutId id="2147483838" r:id="rId15"/>
  </p:sldLayoutIdLst>
  <p:hf sldNum="0" hdr="0" ftr="0" dt="0"/>
  <p:txStyles>
    <p:titleStyle>
      <a:lvl1pPr algn="ctr" defTabSz="914395" rtl="0" eaLnBrk="1" latinLnBrk="0" hangingPunct="1">
        <a:spcBef>
          <a:spcPct val="0"/>
        </a:spcBef>
        <a:buNone/>
        <a:defRPr kumimoji="1" sz="4400" kern="1200">
          <a:solidFill>
            <a:schemeClr val="tx1"/>
          </a:solidFill>
          <a:latin typeface="+mj-lt"/>
          <a:ea typeface="+mj-ea"/>
          <a:cs typeface="+mj-cs"/>
        </a:defRPr>
      </a:lvl1pPr>
    </p:titleStyle>
    <p:bodyStyle>
      <a:lvl1pPr marL="342898" indent="-342898" algn="l" defTabSz="914395"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46" indent="-285749" algn="l" defTabSz="914395"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2993" indent="-228599" algn="l" defTabSz="914395"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191"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388"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585"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783"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8980"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177" indent="-228599" algn="l" defTabSz="914395" rtl="0" eaLnBrk="1" latinLnBrk="0" hangingPunct="1">
        <a:spcBef>
          <a:spcPct val="20000"/>
        </a:spcBef>
        <a:buFont typeface="Arial" pitchFamily="34" charset="0"/>
        <a:buChar char="•"/>
        <a:defRPr kumimoji="1" sz="2000" kern="1200">
          <a:solidFill>
            <a:schemeClr val="tx1"/>
          </a:solidFill>
          <a:latin typeface="+mn-lt"/>
          <a:ea typeface="+mn-ea"/>
          <a:cs typeface="+mn-cs"/>
        </a:defRPr>
      </a:lvl9pPr>
    </p:bodyStyle>
    <p:otherStyle>
      <a:defPPr>
        <a:defRPr lang="ja-JP"/>
      </a:defPPr>
      <a:lvl1pPr marL="0" algn="l" defTabSz="914395" rtl="0" eaLnBrk="1" latinLnBrk="0" hangingPunct="1">
        <a:defRPr kumimoji="1" sz="1800" kern="1200">
          <a:solidFill>
            <a:schemeClr val="tx1"/>
          </a:solidFill>
          <a:latin typeface="+mn-lt"/>
          <a:ea typeface="+mn-ea"/>
          <a:cs typeface="+mn-cs"/>
        </a:defRPr>
      </a:lvl1pPr>
      <a:lvl2pPr marL="457197" algn="l" defTabSz="914395" rtl="0" eaLnBrk="1" latinLnBrk="0" hangingPunct="1">
        <a:defRPr kumimoji="1" sz="1800" kern="1200">
          <a:solidFill>
            <a:schemeClr val="tx1"/>
          </a:solidFill>
          <a:latin typeface="+mn-lt"/>
          <a:ea typeface="+mn-ea"/>
          <a:cs typeface="+mn-cs"/>
        </a:defRPr>
      </a:lvl2pPr>
      <a:lvl3pPr marL="914395" algn="l" defTabSz="914395" rtl="0" eaLnBrk="1" latinLnBrk="0" hangingPunct="1">
        <a:defRPr kumimoji="1" sz="1800" kern="1200">
          <a:solidFill>
            <a:schemeClr val="tx1"/>
          </a:solidFill>
          <a:latin typeface="+mn-lt"/>
          <a:ea typeface="+mn-ea"/>
          <a:cs typeface="+mn-cs"/>
        </a:defRPr>
      </a:lvl3pPr>
      <a:lvl4pPr marL="1371592" algn="l" defTabSz="914395" rtl="0" eaLnBrk="1" latinLnBrk="0" hangingPunct="1">
        <a:defRPr kumimoji="1" sz="1800" kern="1200">
          <a:solidFill>
            <a:schemeClr val="tx1"/>
          </a:solidFill>
          <a:latin typeface="+mn-lt"/>
          <a:ea typeface="+mn-ea"/>
          <a:cs typeface="+mn-cs"/>
        </a:defRPr>
      </a:lvl4pPr>
      <a:lvl5pPr marL="1828789" algn="l" defTabSz="914395" rtl="0" eaLnBrk="1" latinLnBrk="0" hangingPunct="1">
        <a:defRPr kumimoji="1" sz="1800" kern="1200">
          <a:solidFill>
            <a:schemeClr val="tx1"/>
          </a:solidFill>
          <a:latin typeface="+mn-lt"/>
          <a:ea typeface="+mn-ea"/>
          <a:cs typeface="+mn-cs"/>
        </a:defRPr>
      </a:lvl5pPr>
      <a:lvl6pPr marL="2285987" algn="l" defTabSz="914395" rtl="0" eaLnBrk="1" latinLnBrk="0" hangingPunct="1">
        <a:defRPr kumimoji="1" sz="1800" kern="1200">
          <a:solidFill>
            <a:schemeClr val="tx1"/>
          </a:solidFill>
          <a:latin typeface="+mn-lt"/>
          <a:ea typeface="+mn-ea"/>
          <a:cs typeface="+mn-cs"/>
        </a:defRPr>
      </a:lvl6pPr>
      <a:lvl7pPr marL="2743184" algn="l" defTabSz="914395" rtl="0" eaLnBrk="1" latinLnBrk="0" hangingPunct="1">
        <a:defRPr kumimoji="1" sz="1800" kern="1200">
          <a:solidFill>
            <a:schemeClr val="tx1"/>
          </a:solidFill>
          <a:latin typeface="+mn-lt"/>
          <a:ea typeface="+mn-ea"/>
          <a:cs typeface="+mn-cs"/>
        </a:defRPr>
      </a:lvl7pPr>
      <a:lvl8pPr marL="3200381" algn="l" defTabSz="914395" rtl="0" eaLnBrk="1" latinLnBrk="0" hangingPunct="1">
        <a:defRPr kumimoji="1" sz="1800" kern="1200">
          <a:solidFill>
            <a:schemeClr val="tx1"/>
          </a:solidFill>
          <a:latin typeface="+mn-lt"/>
          <a:ea typeface="+mn-ea"/>
          <a:cs typeface="+mn-cs"/>
        </a:defRPr>
      </a:lvl8pPr>
      <a:lvl9pPr marL="3657579" algn="l" defTabSz="914395"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8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8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7.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84.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7.png"/><Relationship Id="rId4"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7.png"/><Relationship Id="rId5" Type="http://schemas.openxmlformats.org/officeDocument/2006/relationships/image" Target="../media/image10.png"/><Relationship Id="rId4"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7.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7.png"/><Relationship Id="rId4" Type="http://schemas.openxmlformats.org/officeDocument/2006/relationships/notesSlide" Target="../notesSlides/notesSlide1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7.pn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7.png"/><Relationship Id="rId4" Type="http://schemas.openxmlformats.org/officeDocument/2006/relationships/notesSlide" Target="../notesSlides/notesSlide20.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7.png"/><Relationship Id="rId4" Type="http://schemas.openxmlformats.org/officeDocument/2006/relationships/notesSlide" Target="../notesSlides/notesSlide21.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7.png"/><Relationship Id="rId4"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7.png"/><Relationship Id="rId4"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7.png"/><Relationship Id="rId4" Type="http://schemas.openxmlformats.org/officeDocument/2006/relationships/notesSlide" Target="../notesSlides/notesSlide24.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3.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7.png"/><Relationship Id="rId4" Type="http://schemas.openxmlformats.org/officeDocument/2006/relationships/image" Target="../media/image1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3.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7.png"/><Relationship Id="rId4" Type="http://schemas.openxmlformats.org/officeDocument/2006/relationships/notesSlide" Target="../notesSlides/notesSlide25.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3.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7.png"/><Relationship Id="rId4" Type="http://schemas.openxmlformats.org/officeDocument/2006/relationships/notesSlide" Target="../notesSlides/notesSlide26.xml"/></Relationships>
</file>

<file path=ppt/slides/_rels/slide3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68.xml"/><Relationship Id="rId7" Type="http://schemas.openxmlformats.org/officeDocument/2006/relationships/image" Target="../media/image15.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7.png"/><Relationship Id="rId5" Type="http://schemas.openxmlformats.org/officeDocument/2006/relationships/image" Target="../media/image16.png"/><Relationship Id="rId4" Type="http://schemas.openxmlformats.org/officeDocument/2006/relationships/notesSlide" Target="../notesSlides/notesSlide27.xml"/></Relationships>
</file>

<file path=ppt/slides/_rels/slide3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68.xml"/><Relationship Id="rId7" Type="http://schemas.openxmlformats.org/officeDocument/2006/relationships/image" Target="../media/image17.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7.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7.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7.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7.png"/><Relationship Id="rId4" Type="http://schemas.openxmlformats.org/officeDocument/2006/relationships/notesSlide" Target="../notesSlides/notesSlide28.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7.png"/><Relationship Id="rId4" Type="http://schemas.openxmlformats.org/officeDocument/2006/relationships/image" Target="../media/image18.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7.png"/><Relationship Id="rId4" Type="http://schemas.openxmlformats.org/officeDocument/2006/relationships/notesSlide" Target="../notesSlides/notesSlide29.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7.png"/><Relationship Id="rId4" Type="http://schemas.openxmlformats.org/officeDocument/2006/relationships/notesSlide" Target="../notesSlides/notesSlide30.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7.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7.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7.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7.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7.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7.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7.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7.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7.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00.xml"/><Relationship Id="rId2" Type="http://schemas.openxmlformats.org/officeDocument/2006/relationships/audio" Target="../media/media52.m4a"/><Relationship Id="rId1" Type="http://schemas.microsoft.com/office/2007/relationships/media" Target="../media/media52.m4a"/><Relationship Id="rId5" Type="http://schemas.openxmlformats.org/officeDocument/2006/relationships/image" Target="../media/image7.png"/><Relationship Id="rId4" Type="http://schemas.openxmlformats.org/officeDocument/2006/relationships/notesSlide" Target="../notesSlides/notesSlide31.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87.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7.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7.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7.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7.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7.m4a"/><Relationship Id="rId1" Type="http://schemas.microsoft.com/office/2007/relationships/media" Target="../media/media57.m4a"/><Relationship Id="rId4" Type="http://schemas.openxmlformats.org/officeDocument/2006/relationships/image" Target="../media/image7.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8.m4a"/><Relationship Id="rId1" Type="http://schemas.microsoft.com/office/2007/relationships/media" Target="../media/media58.m4a"/><Relationship Id="rId4" Type="http://schemas.openxmlformats.org/officeDocument/2006/relationships/image" Target="../media/image7.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9.m4a"/><Relationship Id="rId1" Type="http://schemas.microsoft.com/office/2007/relationships/media" Target="../media/media59.m4a"/><Relationship Id="rId4" Type="http://schemas.openxmlformats.org/officeDocument/2006/relationships/image" Target="../media/image7.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0.m4a"/><Relationship Id="rId1" Type="http://schemas.microsoft.com/office/2007/relationships/media" Target="../media/media60.m4a"/><Relationship Id="rId4" Type="http://schemas.openxmlformats.org/officeDocument/2006/relationships/image" Target="../media/image7.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1.m4a"/><Relationship Id="rId1" Type="http://schemas.microsoft.com/office/2007/relationships/media" Target="../media/media61.m4a"/><Relationship Id="rId4" Type="http://schemas.openxmlformats.org/officeDocument/2006/relationships/image" Target="../media/image7.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2.m4a"/><Relationship Id="rId1" Type="http://schemas.microsoft.com/office/2007/relationships/media" Target="../media/media62.m4a"/><Relationship Id="rId4" Type="http://schemas.openxmlformats.org/officeDocument/2006/relationships/image" Target="../media/image7.png"/></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7.png"/><Relationship Id="rId2" Type="http://schemas.openxmlformats.org/officeDocument/2006/relationships/audio" Target="../media/media63.m4a"/><Relationship Id="rId1" Type="http://schemas.microsoft.com/office/2007/relationships/media" Target="../media/media63.m4a"/><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notesSlide" Target="../notesSlides/notesSlide32.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64.m4a"/><Relationship Id="rId1" Type="http://schemas.microsoft.com/office/2007/relationships/media" Target="../media/media64.m4a"/><Relationship Id="rId5" Type="http://schemas.openxmlformats.org/officeDocument/2006/relationships/image" Target="../media/image7.png"/><Relationship Id="rId4" Type="http://schemas.openxmlformats.org/officeDocument/2006/relationships/notesSlide" Target="../notesSlides/notesSlide33.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65.m4a"/><Relationship Id="rId1" Type="http://schemas.microsoft.com/office/2007/relationships/media" Target="../media/media65.m4a"/><Relationship Id="rId5" Type="http://schemas.openxmlformats.org/officeDocument/2006/relationships/image" Target="../media/image7.png"/><Relationship Id="rId4" Type="http://schemas.openxmlformats.org/officeDocument/2006/relationships/notesSlide" Target="../notesSlides/notesSlide34.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66.m4a"/><Relationship Id="rId1" Type="http://schemas.microsoft.com/office/2007/relationships/media" Target="../media/media66.m4a"/><Relationship Id="rId5" Type="http://schemas.openxmlformats.org/officeDocument/2006/relationships/image" Target="../media/image7.png"/><Relationship Id="rId4" Type="http://schemas.openxmlformats.org/officeDocument/2006/relationships/notesSlide" Target="../notesSlides/notesSlide35.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67.m4a"/><Relationship Id="rId1" Type="http://schemas.microsoft.com/office/2007/relationships/media" Target="../media/media67.m4a"/><Relationship Id="rId5" Type="http://schemas.openxmlformats.org/officeDocument/2006/relationships/image" Target="../media/image7.png"/><Relationship Id="rId4" Type="http://schemas.openxmlformats.org/officeDocument/2006/relationships/notesSlide" Target="../notesSlides/notesSlide36.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8.m4a"/><Relationship Id="rId1" Type="http://schemas.microsoft.com/office/2007/relationships/media" Target="../media/media68.m4a"/><Relationship Id="rId4" Type="http://schemas.openxmlformats.org/officeDocument/2006/relationships/image" Target="../media/image7.png"/></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9.m4a"/><Relationship Id="rId1" Type="http://schemas.microsoft.com/office/2007/relationships/media" Target="../media/media69.m4a"/><Relationship Id="rId4" Type="http://schemas.openxmlformats.org/officeDocument/2006/relationships/image" Target="../media/image7.png"/></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70.m4a"/><Relationship Id="rId1" Type="http://schemas.microsoft.com/office/2007/relationships/media" Target="../media/media70.m4a"/><Relationship Id="rId4" Type="http://schemas.openxmlformats.org/officeDocument/2006/relationships/image" Target="../media/image7.png"/></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71.m4a"/><Relationship Id="rId1" Type="http://schemas.microsoft.com/office/2007/relationships/media" Target="../media/media71.m4a"/><Relationship Id="rId6" Type="http://schemas.openxmlformats.org/officeDocument/2006/relationships/image" Target="../media/image7.png"/><Relationship Id="rId5" Type="http://schemas.openxmlformats.org/officeDocument/2006/relationships/image" Target="../media/image21.png"/><Relationship Id="rId4" Type="http://schemas.openxmlformats.org/officeDocument/2006/relationships/hyperlink" Target="https://www.med.or.jp/japanese/members/iryo/r06kaitei/03-2innaikeiji_nitii.pptx" TargetMode="Externa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72.m4a"/><Relationship Id="rId1" Type="http://schemas.microsoft.com/office/2007/relationships/media" Target="../media/media72.m4a"/><Relationship Id="rId5" Type="http://schemas.openxmlformats.org/officeDocument/2006/relationships/image" Target="../media/image7.png"/><Relationship Id="rId4" Type="http://schemas.openxmlformats.org/officeDocument/2006/relationships/image" Target="../media/image22.emf"/></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3.m4a"/><Relationship Id="rId1" Type="http://schemas.microsoft.com/office/2007/relationships/media" Target="../media/media73.m4a"/><Relationship Id="rId4" Type="http://schemas.openxmlformats.org/officeDocument/2006/relationships/image" Target="../media/image7.png"/></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100.xml"/><Relationship Id="rId7" Type="http://schemas.openxmlformats.org/officeDocument/2006/relationships/image" Target="../media/image7.png"/><Relationship Id="rId2" Type="http://schemas.openxmlformats.org/officeDocument/2006/relationships/audio" Target="../media/media74.m4a"/><Relationship Id="rId1" Type="http://schemas.microsoft.com/office/2007/relationships/media" Target="../media/media74.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37.xml"/></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100.xml"/><Relationship Id="rId2" Type="http://schemas.openxmlformats.org/officeDocument/2006/relationships/audio" Target="../media/media75.m4a"/><Relationship Id="rId1" Type="http://schemas.microsoft.com/office/2007/relationships/media" Target="../media/media75.m4a"/><Relationship Id="rId4" Type="http://schemas.openxmlformats.org/officeDocument/2006/relationships/image" Target="../media/image7.png"/></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6.m4a"/><Relationship Id="rId1" Type="http://schemas.microsoft.com/office/2007/relationships/media" Target="../media/media76.m4a"/><Relationship Id="rId4" Type="http://schemas.openxmlformats.org/officeDocument/2006/relationships/image" Target="../media/image7.png"/></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7.m4a"/><Relationship Id="rId1" Type="http://schemas.microsoft.com/office/2007/relationships/media" Target="../media/media77.m4a"/><Relationship Id="rId6" Type="http://schemas.openxmlformats.org/officeDocument/2006/relationships/image" Target="../media/image7.png"/><Relationship Id="rId5" Type="http://schemas.openxmlformats.org/officeDocument/2006/relationships/image" Target="../media/image26.png"/><Relationship Id="rId4" Type="http://schemas.openxmlformats.org/officeDocument/2006/relationships/image" Target="../media/image25.png"/></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8.m4a"/><Relationship Id="rId1" Type="http://schemas.microsoft.com/office/2007/relationships/media" Target="../media/media78.m4a"/><Relationship Id="rId5" Type="http://schemas.openxmlformats.org/officeDocument/2006/relationships/image" Target="../media/image7.png"/><Relationship Id="rId4" Type="http://schemas.openxmlformats.org/officeDocument/2006/relationships/image" Target="../media/image26.png"/></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9.m4a"/><Relationship Id="rId1" Type="http://schemas.microsoft.com/office/2007/relationships/media" Target="../media/media79.m4a"/><Relationship Id="rId4" Type="http://schemas.openxmlformats.org/officeDocument/2006/relationships/image" Target="../media/image7.png"/></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80.m4a"/><Relationship Id="rId1" Type="http://schemas.microsoft.com/office/2007/relationships/media" Target="../media/media80.m4a"/><Relationship Id="rId4" Type="http://schemas.openxmlformats.org/officeDocument/2006/relationships/image" Target="../media/image7.png"/></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81.m4a"/><Relationship Id="rId1" Type="http://schemas.microsoft.com/office/2007/relationships/media" Target="../media/media81.m4a"/><Relationship Id="rId5" Type="http://schemas.openxmlformats.org/officeDocument/2006/relationships/image" Target="../media/image7.png"/><Relationship Id="rId4" Type="http://schemas.openxmlformats.org/officeDocument/2006/relationships/notesSlide" Target="../notesSlides/notesSlide38.xml"/></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82.m4a"/><Relationship Id="rId1" Type="http://schemas.microsoft.com/office/2007/relationships/media" Target="../media/media82.m4a"/><Relationship Id="rId5" Type="http://schemas.openxmlformats.org/officeDocument/2006/relationships/image" Target="../media/image7.png"/><Relationship Id="rId4" Type="http://schemas.openxmlformats.org/officeDocument/2006/relationships/notesSlide" Target="../notesSlides/notesSlide39.xml"/></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83.m4a"/><Relationship Id="rId1" Type="http://schemas.microsoft.com/office/2007/relationships/media" Target="../media/media83.m4a"/><Relationship Id="rId5" Type="http://schemas.openxmlformats.org/officeDocument/2006/relationships/image" Target="../media/image7.png"/><Relationship Id="rId4" Type="http://schemas.openxmlformats.org/officeDocument/2006/relationships/notesSlide" Target="../notesSlides/notesSlide40.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84.m4a"/><Relationship Id="rId1" Type="http://schemas.microsoft.com/office/2007/relationships/media" Target="../media/media84.m4a"/><Relationship Id="rId4" Type="http://schemas.openxmlformats.org/officeDocument/2006/relationships/image" Target="../media/image7.png"/></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85.m4a"/><Relationship Id="rId1" Type="http://schemas.microsoft.com/office/2007/relationships/media" Target="../media/media85.m4a"/><Relationship Id="rId4" Type="http://schemas.openxmlformats.org/officeDocument/2006/relationships/image" Target="../media/image7.png"/></Relationships>
</file>

<file path=ppt/slides/_rels/slide90.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png"/><Relationship Id="rId3" Type="http://schemas.openxmlformats.org/officeDocument/2006/relationships/slideLayout" Target="../slideLayouts/slideLayout31.xml"/><Relationship Id="rId7" Type="http://schemas.openxmlformats.org/officeDocument/2006/relationships/image" Target="../media/image29.png"/><Relationship Id="rId12" Type="http://schemas.openxmlformats.org/officeDocument/2006/relationships/image" Target="../media/image34.png"/><Relationship Id="rId17" Type="http://schemas.openxmlformats.org/officeDocument/2006/relationships/image" Target="../media/image7.png"/><Relationship Id="rId2" Type="http://schemas.openxmlformats.org/officeDocument/2006/relationships/audio" Target="../media/media86.m4a"/><Relationship Id="rId16" Type="http://schemas.openxmlformats.org/officeDocument/2006/relationships/image" Target="../media/image38.png"/><Relationship Id="rId1" Type="http://schemas.microsoft.com/office/2007/relationships/media" Target="../media/media86.m4a"/><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5" Type="http://schemas.openxmlformats.org/officeDocument/2006/relationships/image" Target="../media/image37.png"/><Relationship Id="rId10" Type="http://schemas.openxmlformats.org/officeDocument/2006/relationships/image" Target="../media/image32.png"/><Relationship Id="rId4" Type="http://schemas.openxmlformats.org/officeDocument/2006/relationships/notesSlide" Target="../notesSlides/notesSlide41.xml"/><Relationship Id="rId9" Type="http://schemas.openxmlformats.org/officeDocument/2006/relationships/image" Target="../media/image31.png"/><Relationship Id="rId14" Type="http://schemas.openxmlformats.org/officeDocument/2006/relationships/image" Target="../media/image36.png"/></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87.m4a"/><Relationship Id="rId1" Type="http://schemas.microsoft.com/office/2007/relationships/media" Target="../media/media87.m4a"/><Relationship Id="rId4" Type="http://schemas.openxmlformats.org/officeDocument/2006/relationships/image" Target="../media/image7.png"/></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88.m4a"/><Relationship Id="rId1" Type="http://schemas.microsoft.com/office/2007/relationships/media" Target="../media/media88.m4a"/><Relationship Id="rId5" Type="http://schemas.openxmlformats.org/officeDocument/2006/relationships/image" Target="../media/image7.png"/><Relationship Id="rId4" Type="http://schemas.openxmlformats.org/officeDocument/2006/relationships/notesSlide" Target="../notesSlides/notesSlide42.xml"/></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89.m4a"/><Relationship Id="rId1" Type="http://schemas.microsoft.com/office/2007/relationships/media" Target="../media/media89.m4a"/><Relationship Id="rId4" Type="http://schemas.openxmlformats.org/officeDocument/2006/relationships/image" Target="../media/image7.png"/></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90.m4a"/><Relationship Id="rId1" Type="http://schemas.microsoft.com/office/2007/relationships/media" Target="../media/media90.m4a"/><Relationship Id="rId4" Type="http://schemas.openxmlformats.org/officeDocument/2006/relationships/image" Target="../media/image7.png"/></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91.m4a"/><Relationship Id="rId1" Type="http://schemas.microsoft.com/office/2007/relationships/media" Target="../media/media91.m4a"/><Relationship Id="rId4" Type="http://schemas.openxmlformats.org/officeDocument/2006/relationships/image" Target="../media/image7.png"/></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92.m4a"/><Relationship Id="rId1" Type="http://schemas.microsoft.com/office/2007/relationships/media" Target="../media/media92.m4a"/><Relationship Id="rId4" Type="http://schemas.openxmlformats.org/officeDocument/2006/relationships/image" Target="../media/image7.png"/></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93.m4a"/><Relationship Id="rId1" Type="http://schemas.microsoft.com/office/2007/relationships/media" Target="../media/media93.m4a"/><Relationship Id="rId4" Type="http://schemas.openxmlformats.org/officeDocument/2006/relationships/image" Target="../media/image7.png"/></Relationships>
</file>

<file path=ppt/slides/_rels/slide9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4.m4a"/><Relationship Id="rId1" Type="http://schemas.microsoft.com/office/2007/relationships/media" Target="../media/media94.m4a"/><Relationship Id="rId4" Type="http://schemas.openxmlformats.org/officeDocument/2006/relationships/image" Target="../media/image7.png"/></Relationships>
</file>

<file path=ppt/slides/_rels/slide9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5.m4a"/><Relationship Id="rId1" Type="http://schemas.microsoft.com/office/2007/relationships/media" Target="../media/media95.m4a"/><Relationship Id="rId4" Type="http://schemas.openxmlformats.org/officeDocument/2006/relationships/image" Target="../media/image7.png"/></Relationships>
</file>

<file path=ppt/slides/_rels/slide100.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96.m4a"/><Relationship Id="rId1" Type="http://schemas.microsoft.com/office/2007/relationships/media" Target="../media/media96.m4a"/><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7CDAA-3D8F-D53D-283B-5BBADC4CC9E7}"/>
            </a:ext>
          </a:extLst>
        </p:cNvPr>
        <p:cNvGrpSpPr/>
        <p:nvPr/>
      </p:nvGrpSpPr>
      <p:grpSpPr>
        <a:xfrm>
          <a:off x="0" y="0"/>
          <a:ext cx="0" cy="0"/>
          <a:chOff x="0" y="0"/>
          <a:chExt cx="0" cy="0"/>
        </a:xfrm>
      </p:grpSpPr>
      <p:sp>
        <p:nvSpPr>
          <p:cNvPr id="5" name="テキスト ボックス 4">
            <a:extLst>
              <a:ext uri="{FF2B5EF4-FFF2-40B4-BE49-F238E27FC236}">
                <a16:creationId xmlns:a16="http://schemas.microsoft.com/office/drawing/2014/main" id="{5C18864C-FF52-E444-8F8C-6C753F6864A9}"/>
              </a:ext>
            </a:extLst>
          </p:cNvPr>
          <p:cNvSpPr txBox="1"/>
          <p:nvPr/>
        </p:nvSpPr>
        <p:spPr>
          <a:xfrm>
            <a:off x="781049" y="2459258"/>
            <a:ext cx="10629900"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5400" b="0" i="0" u="none" strike="noStrike" kern="1200" cap="none" spc="0" normalizeH="0" baseline="0" noProof="0" dirty="0">
                <a:ln>
                  <a:noFill/>
                </a:ln>
                <a:solidFill>
                  <a:srgbClr val="002060"/>
                </a:solidFill>
                <a:effectLst/>
                <a:uLnTx/>
                <a:uFillTx/>
                <a:latin typeface="UD デジタル 教科書体 NP-B" panose="02020700000000000000" pitchFamily="18" charset="-128"/>
                <a:ea typeface="UD デジタル 教科書体 NP-B" panose="02020700000000000000" pitchFamily="18" charset="-128"/>
                <a:cs typeface="+mn-cs"/>
              </a:rPr>
              <a:t>令和８年度診療報酬改定の概要</a:t>
            </a:r>
          </a:p>
        </p:txBody>
      </p:sp>
      <p:pic>
        <p:nvPicPr>
          <p:cNvPr id="4" name="図 5">
            <a:extLst>
              <a:ext uri="{FF2B5EF4-FFF2-40B4-BE49-F238E27FC236}">
                <a16:creationId xmlns:a16="http://schemas.microsoft.com/office/drawing/2014/main" id="{72A7C251-0449-85C0-2B1F-982F5AAF5715}"/>
              </a:ext>
            </a:extLst>
          </p:cNvPr>
          <p:cNvPicPr>
            <a:picLocks noChangeAspect="1"/>
          </p:cNvPicPr>
          <p:nvPr/>
        </p:nvPicPr>
        <p:blipFill>
          <a:blip r:embed="rId4" cstate="print">
            <a:extLst>
              <a:ext uri="{BEBA8EAE-BF5A-486C-A8C5-ECC9F3942E4B}">
                <a14:imgProps xmlns:a14="http://schemas.microsoft.com/office/drawing/2010/main">
                  <a14:imgLayer r:embed="rId5">
                    <a14:imgEffect>
                      <a14:brightnessContrast bright="5000" contrast="3000"/>
                    </a14:imgEffect>
                  </a14:imgLayer>
                </a14:imgProps>
              </a:ext>
              <a:ext uri="{28A0092B-C50C-407E-A947-70E740481C1C}">
                <a14:useLocalDpi xmlns:a14="http://schemas.microsoft.com/office/drawing/2010/main" val="0"/>
              </a:ext>
            </a:extLst>
          </a:blip>
          <a:srcRect/>
          <a:stretch>
            <a:fillRect/>
          </a:stretch>
        </p:blipFill>
        <p:spPr bwMode="auto">
          <a:xfrm>
            <a:off x="146205" y="138607"/>
            <a:ext cx="1817061" cy="2256250"/>
          </a:xfrm>
          <a:prstGeom prst="rect">
            <a:avLst/>
          </a:prstGeom>
          <a:gradFill rotWithShape="0">
            <a:gsLst>
              <a:gs pos="0">
                <a:srgbClr val="5E9EFF"/>
              </a:gs>
              <a:gs pos="39999">
                <a:srgbClr val="85C2FF"/>
              </a:gs>
              <a:gs pos="70000">
                <a:srgbClr val="C4D6EB"/>
              </a:gs>
              <a:gs pos="100000">
                <a:srgbClr val="FFEBFA"/>
              </a:gs>
            </a:gsLst>
            <a:lin ang="10800000"/>
          </a:gra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Text Box 5">
            <a:extLst>
              <a:ext uri="{FF2B5EF4-FFF2-40B4-BE49-F238E27FC236}">
                <a16:creationId xmlns:a16="http://schemas.microsoft.com/office/drawing/2014/main" id="{E9D9C231-1EA9-73AB-914B-945B4C4BB307}"/>
              </a:ext>
            </a:extLst>
          </p:cNvPr>
          <p:cNvSpPr txBox="1">
            <a:spLocks noChangeArrowheads="1"/>
          </p:cNvSpPr>
          <p:nvPr/>
        </p:nvSpPr>
        <p:spPr bwMode="auto">
          <a:xfrm>
            <a:off x="3755363" y="5898356"/>
            <a:ext cx="468127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kumimoji="1" sz="3200">
                <a:solidFill>
                  <a:schemeClr val="tx1"/>
                </a:solidFill>
                <a:latin typeface="Arial" charset="0"/>
                <a:ea typeface="ＭＳ Ｐゴシック" pitchFamily="50" charset="-128"/>
              </a:defRPr>
            </a:lvl1pPr>
            <a:lvl2pPr marL="742950" indent="-285750" eaLnBrk="0" hangingPunct="0">
              <a:spcBef>
                <a:spcPct val="20000"/>
              </a:spcBef>
              <a:buChar char="–"/>
              <a:defRPr kumimoji="1" sz="2800">
                <a:solidFill>
                  <a:schemeClr val="tx1"/>
                </a:solidFill>
                <a:latin typeface="Arial" charset="0"/>
                <a:ea typeface="ＭＳ Ｐゴシック" pitchFamily="50" charset="-128"/>
              </a:defRPr>
            </a:lvl2pPr>
            <a:lvl3pPr marL="1143000" indent="-228600" eaLnBrk="0" hangingPunct="0">
              <a:spcBef>
                <a:spcPct val="20000"/>
              </a:spcBef>
              <a:buChar char="•"/>
              <a:defRPr kumimoji="1" sz="2400">
                <a:solidFill>
                  <a:schemeClr val="tx1"/>
                </a:solidFill>
                <a:latin typeface="Arial" charset="0"/>
                <a:ea typeface="ＭＳ Ｐゴシック" pitchFamily="50" charset="-128"/>
              </a:defRPr>
            </a:lvl3pPr>
            <a:lvl4pPr marL="1600200" indent="-228600" eaLnBrk="0" hangingPunct="0">
              <a:spcBef>
                <a:spcPct val="20000"/>
              </a:spcBef>
              <a:buChar char="–"/>
              <a:defRPr kumimoji="1" sz="2000">
                <a:solidFill>
                  <a:schemeClr val="tx1"/>
                </a:solidFill>
                <a:latin typeface="Arial" charset="0"/>
                <a:ea typeface="ＭＳ Ｐゴシック" pitchFamily="50" charset="-128"/>
              </a:defRPr>
            </a:lvl4pPr>
            <a:lvl5pPr marL="2057400" indent="-228600" eaLnBrk="0" hangingPunct="0">
              <a:spcBef>
                <a:spcPct val="20000"/>
              </a:spcBef>
              <a:buChar char="»"/>
              <a:defRPr kumimoji="1" sz="2000">
                <a:solidFill>
                  <a:schemeClr val="tx1"/>
                </a:solidFill>
                <a:latin typeface="Arial"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charset="0"/>
                <a:ea typeface="ＭＳ Ｐゴシック" pitchFamily="50" charset="-128"/>
              </a:defRPr>
            </a:lvl9pPr>
          </a:lstStyle>
          <a:p>
            <a:pPr marL="0" marR="0" lvl="0" indent="0" algn="ctr" defTabSz="914400" rtl="0" eaLnBrk="1" fontAlgn="auto" latinLnBrk="0" hangingPunct="1">
              <a:lnSpc>
                <a:spcPct val="100000"/>
              </a:lnSpc>
              <a:spcBef>
                <a:spcPct val="25000"/>
              </a:spcBef>
              <a:spcAft>
                <a:spcPts val="0"/>
              </a:spcAft>
              <a:buClrTx/>
              <a:buSzTx/>
              <a:buFontTx/>
              <a:buNone/>
              <a:tabLst/>
              <a:defRPr/>
            </a:pPr>
            <a:r>
              <a:rPr kumimoji="1" lang="ja-JP" altLang="en-US" sz="2800" b="0" i="0" u="none" strike="noStrike" kern="1200" cap="none" spc="0" normalizeH="0" baseline="0" noProof="0" dirty="0">
                <a:ln>
                  <a:noFill/>
                </a:ln>
                <a:solidFill>
                  <a:srgbClr val="000000"/>
                </a:solidFill>
                <a:effectLst/>
                <a:uLnTx/>
                <a:uFillTx/>
                <a:latin typeface="ＭＳ Ｐゴシック" pitchFamily="50" charset="-128"/>
                <a:ea typeface="ＭＳ Ｐゴシック" pitchFamily="50" charset="-128"/>
                <a:cs typeface="+mn-cs"/>
              </a:rPr>
              <a:t>公益社団法人 日本医師会</a:t>
            </a:r>
            <a:endParaRPr kumimoji="1" lang="en-US" altLang="ja-JP" sz="2800" b="0" i="0" u="none" strike="noStrike" kern="1200" cap="none" spc="0" normalizeH="0" baseline="0" noProof="0" dirty="0">
              <a:ln>
                <a:noFill/>
              </a:ln>
              <a:solidFill>
                <a:srgbClr val="000000"/>
              </a:solidFill>
              <a:effectLst/>
              <a:uLnTx/>
              <a:uFillTx/>
              <a:latin typeface="ＭＳ Ｐゴシック" pitchFamily="50" charset="-128"/>
              <a:ea typeface="ＭＳ Ｐゴシック" pitchFamily="50" charset="-128"/>
              <a:cs typeface="+mn-cs"/>
            </a:endParaRPr>
          </a:p>
        </p:txBody>
      </p:sp>
      <p:pic>
        <p:nvPicPr>
          <p:cNvPr id="8" name="図 7">
            <a:extLst>
              <a:ext uri="{FF2B5EF4-FFF2-40B4-BE49-F238E27FC236}">
                <a16:creationId xmlns:a16="http://schemas.microsoft.com/office/drawing/2014/main" id="{E90B30A2-0F7E-8F2F-7606-83F95979EC0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89825" y="3781425"/>
            <a:ext cx="2326968" cy="2768798"/>
          </a:xfrm>
          <a:prstGeom prst="rect">
            <a:avLst/>
          </a:prstGeom>
        </p:spPr>
      </p:pic>
      <p:sp>
        <p:nvSpPr>
          <p:cNvPr id="10" name="テキスト ボックス 9">
            <a:extLst>
              <a:ext uri="{FF2B5EF4-FFF2-40B4-BE49-F238E27FC236}">
                <a16:creationId xmlns:a16="http://schemas.microsoft.com/office/drawing/2014/main" id="{BF9A3FF8-683E-2B8E-768B-4A7ADC47EB17}"/>
              </a:ext>
            </a:extLst>
          </p:cNvPr>
          <p:cNvSpPr txBox="1"/>
          <p:nvPr/>
        </p:nvSpPr>
        <p:spPr>
          <a:xfrm>
            <a:off x="9038414" y="6550223"/>
            <a:ext cx="2972611" cy="307777"/>
          </a:xfrm>
          <a:prstGeom prst="rect">
            <a:avLst/>
          </a:prstGeom>
          <a:noFill/>
        </p:spPr>
        <p:txBody>
          <a:bodyPr wrap="square">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000000"/>
                </a:solidFill>
                <a:effectLst/>
                <a:uLnTx/>
                <a:uFillTx/>
                <a:latin typeface="Hiragino Kaku Gothic ProN"/>
                <a:ea typeface="游ゴシック" panose="020B0400000000000000" pitchFamily="50" charset="-128"/>
                <a:cs typeface="+mn-cs"/>
              </a:rPr>
              <a:t>日本医師会公式キャラクター「日医君」</a:t>
            </a:r>
          </a:p>
        </p:txBody>
      </p:sp>
      <p:pic>
        <p:nvPicPr>
          <p:cNvPr id="2" name="オーディオ 1">
            <a:hlinkClick r:id="" action="ppaction://media"/>
            <a:extLst>
              <a:ext uri="{FF2B5EF4-FFF2-40B4-BE49-F238E27FC236}">
                <a16:creationId xmlns:a16="http://schemas.microsoft.com/office/drawing/2014/main" id="{5A0B38B5-0D9E-0C8C-3FBC-519C947E220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88357" t="-196576" r="-388357" b="-19657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13282199"/>
      </p:ext>
    </p:extLst>
  </p:cSld>
  <p:clrMapOvr>
    <a:masterClrMapping/>
  </p:clrMapOvr>
  <mc:AlternateContent xmlns:mc="http://schemas.openxmlformats.org/markup-compatibility/2006" xmlns:p14="http://schemas.microsoft.com/office/powerpoint/2010/main">
    <mc:Choice Requires="p14">
      <p:transition spd="slow" p14:dur="2000" advTm="11675"/>
    </mc:Choice>
    <mc:Fallback xmlns="">
      <p:transition spd="slow" advTm="11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スライド番号プレースホルダー 4">
            <a:extLst>
              <a:ext uri="{FF2B5EF4-FFF2-40B4-BE49-F238E27FC236}">
                <a16:creationId xmlns:a16="http://schemas.microsoft.com/office/drawing/2014/main" id="{01D6CA35-5B64-A2B3-5D52-167399EE7F2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コンテンツ プレースホルダー 2">
            <a:extLst>
              <a:ext uri="{FF2B5EF4-FFF2-40B4-BE49-F238E27FC236}">
                <a16:creationId xmlns:a16="http://schemas.microsoft.com/office/drawing/2014/main" id="{05EC5304-EDA3-651E-130C-EFA5C0440E35}"/>
              </a:ext>
            </a:extLst>
          </p:cNvPr>
          <p:cNvSpPr>
            <a:spLocks noGrp="1"/>
          </p:cNvSpPr>
          <p:nvPr>
            <p:ph idx="1"/>
          </p:nvPr>
        </p:nvSpPr>
        <p:spPr>
          <a:xfrm>
            <a:off x="514350" y="2161693"/>
            <a:ext cx="11163300" cy="3057128"/>
          </a:xfrm>
          <a:ln>
            <a:solidFill>
              <a:srgbClr val="002060"/>
            </a:solidFill>
            <a:prstDash val="dash"/>
          </a:ln>
        </p:spPr>
        <p:txBody>
          <a:bodyPr anchor="ctr" anchorCtr="0">
            <a:normAutofit lnSpcReduction="10000"/>
          </a:bodyPr>
          <a:lstStyle/>
          <a:p>
            <a:pPr marL="444500" marR="0" lvl="0" indent="-444500" algn="l" defTabSz="990570" rtl="0" eaLnBrk="1" fontAlgn="auto" latinLnBrk="0" hangingPunct="1">
              <a:lnSpc>
                <a:spcPct val="110000"/>
              </a:lnSpc>
              <a:spcBef>
                <a:spcPct val="20000"/>
              </a:spcBef>
              <a:spcAft>
                <a:spcPts val="0"/>
              </a:spcAft>
              <a:buClrTx/>
              <a:buSzTx/>
              <a:buFont typeface="Arial" pitchFamily="34" charset="0"/>
              <a:buNone/>
              <a:tabLst/>
              <a:defRPr/>
            </a:pPr>
            <a:r>
              <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本資料は現時点での「令和８年度 診療報酬改定の概要」をご紹介するためのものであり、必ずしも最終的な施行内容が反映されていない場合等があります。</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4500" marR="0" lvl="0" indent="-444500" algn="l" defTabSz="990570" rtl="0" eaLnBrk="1" fontAlgn="auto" latinLnBrk="0" hangingPunct="1">
              <a:lnSpc>
                <a:spcPct val="110000"/>
              </a:lnSpc>
              <a:spcBef>
                <a:spcPct val="20000"/>
              </a:spcBef>
              <a:spcAft>
                <a:spcPts val="0"/>
              </a:spcAft>
              <a:buClrTx/>
              <a:buSzTx/>
              <a:buFont typeface="Arial" pitchFamily="34" charset="0"/>
              <a:buNone/>
              <a:tabLst/>
              <a:defRPr/>
            </a:pP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算定要件・施設基準等の詳細については、関連する告示・通知等をご確認ください。</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4500" marR="0" lvl="0" indent="-444500" algn="l" defTabSz="990570" rtl="0" eaLnBrk="1" fontAlgn="auto" latinLnBrk="0" hangingPunct="1">
              <a:lnSpc>
                <a:spcPct val="110000"/>
              </a:lnSpc>
              <a:spcBef>
                <a:spcPct val="20000"/>
              </a:spcBef>
              <a:spcAft>
                <a:spcPts val="0"/>
              </a:spcAft>
              <a:buClrTx/>
              <a:buSzTx/>
              <a:buFont typeface="Arial" pitchFamily="34" charset="0"/>
              <a:buNone/>
              <a:tabLst/>
              <a:defRPr/>
            </a:pP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4500" marR="0" lvl="0" indent="-444500" algn="l" defTabSz="990570" rtl="0" eaLnBrk="1" fontAlgn="auto" latinLnBrk="0" hangingPunct="1">
              <a:lnSpc>
                <a:spcPct val="110000"/>
              </a:lnSpc>
              <a:spcBef>
                <a:spcPct val="20000"/>
              </a:spcBef>
              <a:spcAft>
                <a:spcPts val="0"/>
              </a:spcAft>
              <a:buClrTx/>
              <a:buSzTx/>
              <a:buFont typeface="Arial" pitchFamily="34" charset="0"/>
              <a:buNone/>
              <a:tabLst/>
              <a:defRPr/>
            </a:pPr>
            <a:r>
              <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本資料は病院と比較して事務職員が少ない診療所向けの内容に重点を置いております。病院に関する項目については厚生労働省の説明資料等もあわせてご参照ください。</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4500" marR="0" lvl="0" indent="-444500" algn="l" defTabSz="990570" rtl="0" eaLnBrk="1" fontAlgn="auto" latinLnBrk="0" hangingPunct="1">
              <a:lnSpc>
                <a:spcPct val="110000"/>
              </a:lnSpc>
              <a:spcBef>
                <a:spcPct val="20000"/>
              </a:spcBef>
              <a:spcAft>
                <a:spcPts val="0"/>
              </a:spcAft>
              <a:buClrTx/>
              <a:buSzTx/>
              <a:buFont typeface="Arial" pitchFamily="34" charset="0"/>
              <a:buNone/>
              <a:tabLst/>
              <a:defRPr/>
            </a:pP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4500" marR="0" lvl="0" indent="-444500" algn="l" defTabSz="990570" rtl="0" eaLnBrk="1" fontAlgn="auto" latinLnBrk="0" hangingPunct="1">
              <a:lnSpc>
                <a:spcPct val="110000"/>
              </a:lnSpc>
              <a:spcBef>
                <a:spcPct val="20000"/>
              </a:spcBef>
              <a:spcAft>
                <a:spcPts val="0"/>
              </a:spcAft>
              <a:buClrTx/>
              <a:buSzTx/>
              <a:buFont typeface="Arial" pitchFamily="34" charset="0"/>
              <a:buNone/>
              <a:tabLst/>
              <a:defRPr/>
            </a:pPr>
            <a:r>
              <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本資料は、ＨＰ掲載後に適宜修正する場合がありますのでご留意ください。</a:t>
            </a: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2" name="オーディオ 1">
            <a:hlinkClick r:id="" action="ppaction://media"/>
            <a:extLst>
              <a:ext uri="{FF2B5EF4-FFF2-40B4-BE49-F238E27FC236}">
                <a16:creationId xmlns:a16="http://schemas.microsoft.com/office/drawing/2014/main" id="{EF4177B0-7538-7150-254F-5BE61D94DBB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88357" t="-196576" r="-388357" b="-196576"/>
          <a:stretch>
            <a:fillRect/>
          </a:stretch>
        </p:blipFill>
        <p:spPr>
          <a:xfrm>
            <a:off x="9144000" y="5143500"/>
            <a:ext cx="3048000" cy="1714500"/>
          </a:xfrm>
          <a:prstGeom prst="rect">
            <a:avLst/>
          </a:prstGeom>
        </p:spPr>
      </p:pic>
      <p:sp>
        <p:nvSpPr>
          <p:cNvPr id="6" name="フローチャート: 代替処理 5">
            <a:extLst>
              <a:ext uri="{FF2B5EF4-FFF2-40B4-BE49-F238E27FC236}">
                <a16:creationId xmlns:a16="http://schemas.microsoft.com/office/drawing/2014/main" id="{84FC6173-A865-58F4-FD3C-205F976AB1DB}"/>
              </a:ext>
            </a:extLst>
          </p:cNvPr>
          <p:cNvSpPr/>
          <p:nvPr/>
        </p:nvSpPr>
        <p:spPr>
          <a:xfrm>
            <a:off x="514350" y="1639179"/>
            <a:ext cx="1936750" cy="380183"/>
          </a:xfrm>
          <a:prstGeom prst="flowChartAlternateProcess">
            <a:avLst/>
          </a:prstGeom>
          <a:solidFill>
            <a:srgbClr val="92D050"/>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はじめに</a:t>
            </a:r>
          </a:p>
        </p:txBody>
      </p:sp>
    </p:spTree>
    <p:extLst>
      <p:ext uri="{BB962C8B-B14F-4D97-AF65-F5344CB8AC3E}">
        <p14:creationId xmlns:p14="http://schemas.microsoft.com/office/powerpoint/2010/main" val="1115066151"/>
      </p:ext>
    </p:extLst>
  </p:cSld>
  <p:clrMapOvr>
    <a:masterClrMapping/>
  </p:clrMapOvr>
  <mc:AlternateContent xmlns:mc="http://schemas.openxmlformats.org/markup-compatibility/2006" xmlns:p14="http://schemas.microsoft.com/office/powerpoint/2010/main">
    <mc:Choice Requires="p14">
      <p:transition spd="slow" p14:dur="2000" advTm="59041"/>
    </mc:Choice>
    <mc:Fallback xmlns="">
      <p:transition spd="slow" advTm="5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9DEC6-DB32-432E-3A6F-B33D0568D77C}"/>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6DC9CB40-15D9-4A33-E33A-E8329FA77638}"/>
              </a:ext>
            </a:extLst>
          </p:cNvPr>
          <p:cNvSpPr/>
          <p:nvPr/>
        </p:nvSpPr>
        <p:spPr>
          <a:xfrm>
            <a:off x="1856014" y="152400"/>
            <a:ext cx="8479972" cy="6633170"/>
          </a:xfrm>
          <a:prstGeom prst="rect">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Arial"/>
                <a:ea typeface="ＭＳ Ｐゴシック"/>
                <a:cs typeface="+mn-cs"/>
              </a:rPr>
              <a:t>＜目次＞</a:t>
            </a:r>
            <a:endParaRPr kumimoji="1" lang="en-US" altLang="ja-JP" sz="24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0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18425" algn="r"/>
              </a:tabLst>
              <a:defRPr/>
            </a:pPr>
            <a:endParaRPr kumimoji="1" lang="en-US" altLang="ja-JP" sz="1400" b="0" i="0" u="none" strike="noStrike" kern="1200" cap="none" spc="0" normalizeH="0" baseline="0" noProof="0" dirty="0">
              <a:ln>
                <a:noFill/>
              </a:ln>
              <a:solidFill>
                <a:prstClr val="black"/>
              </a:solidFill>
              <a:effectLst/>
              <a:highlight>
                <a:srgbClr val="FFFF00"/>
              </a:highligh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改定率について・・・・・・・・・・・・・・・・・・・・・・・・・・・・・・・・・・・・・・・・・・・・・・・・・・・・・・・・・・・・・・・・・・・・・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5</a:t>
            </a:r>
          </a:p>
          <a:p>
            <a:pPr marL="0" marR="0" lvl="0" indent="0" algn="l" defTabSz="914400" rtl="0" eaLnBrk="1" fontAlgn="auto" latinLnBrk="0" hangingPunct="1">
              <a:lnSpc>
                <a:spcPct val="100000"/>
              </a:lnSpc>
              <a:spcBef>
                <a:spcPts val="0"/>
              </a:spcBef>
              <a:spcAft>
                <a:spcPts val="600"/>
              </a:spcAft>
              <a:buClrTx/>
              <a:buSzTx/>
              <a:buFontTx/>
              <a:buNone/>
              <a:tabLst>
                <a:tab pos="7718425" algn="r"/>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18425" algn="r"/>
              </a:tabLst>
              <a:defRPr/>
            </a:pPr>
            <a:endParaRPr kumimoji="1" lang="en-US" altLang="ja-JP" sz="1400" b="0" i="0" u="none" strike="noStrike" kern="1200" cap="none" spc="0" normalizeH="0" baseline="0" noProof="0" dirty="0">
              <a:ln>
                <a:noFill/>
              </a:ln>
              <a:solidFill>
                <a:prstClr val="black"/>
              </a:solidFill>
              <a:effectLst/>
              <a:highlight>
                <a:srgbClr val="FFFF00"/>
              </a:highligh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賃金・物価対応（初・再診料関連の見直し） ・・・・・・・・・・・・・・・・・・・・・・・・・・・・・・・・・・・・・・・・・・・・・・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15</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初診・再診料等の見直し（全体像）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23</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外来ベースアップ評価料（</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）の見直し・・・・・・・・・・・・・・・・・・・・・・・・・・・・・・・・・・・・・・・・・・・・・・・・・・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30</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医療</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DX</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推進体制整備加算等の見直し（電子的診療情報連携体制整備加算の新設）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39</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機能強化加算の見直し・・・・・・・・・・・・・・・・・・・・・・・・・・・・・・・・・・・・・・・・・・・・・・・・・・・・・・・・・・・・・・・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43</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外来医師過多区域における対応・・・・・・・・・・・・・・・・・・・・・・・・・・・・・・・・・・・・・・・・・・・・・・・・・・・・・・・</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46</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地域包括診療加算、認知症地域包括診療加算等の見直し・・・・・・・・・・・・・・・・・・・・・・・・・・・・・・・・・・</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49</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時間外対応加算の見直し・・・・・・・・・・・・・・・・・・・・・・・・・・・・・・・・・・・・・・・・・・・・・・・・・・・・・・・・・・・・・</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55</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生活習慣病管理料、特定疾患療養管理料の見直し・・・・・・・・・・・・・・・・・・・・・・・・・・・・・・・・・・・・・・・</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58</a:t>
            </a:r>
            <a:endParaRPr kumimoji="1" lang="zh-TW"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外来データ提出加算の見直し・・・・・・・・・・・・・・・・・・・・・・・・・・・・・・・・・・・・・・・・・・・・・・・・・・・・・・・・・</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65</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処方箋関係の見直し・・・・・・・・・・・・・・・・・・・・・・・・・・・・・・・・・・・・・・・・・・・・・・・・・・・・・・・・・・・・・・・・・</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72</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地域支援・外来医薬品供給対応体制加算の新設・・・・・・・・・・・・・・・・・・・・・・・・・・・・・・・・・・・・・・・・・・</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77</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特定機能病院等紹介患者受入加算の新設および連携強化診療情報提供料の見直し・・・・・・・・・・・</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80</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健診等受診後の初再診料等の算定方法の明確化・・・・・・・・・・・・・・・・・・・・・・・・・・・・・・・・・・・・・・・・・</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84</a:t>
            </a:r>
          </a:p>
          <a:p>
            <a:pPr marL="0" marR="0" lvl="0" indent="0" algn="l" defTabSz="914400" rtl="0" eaLnBrk="1" fontAlgn="auto" latinLnBrk="0" hangingPunct="1">
              <a:lnSpc>
                <a:spcPct val="100000"/>
              </a:lnSpc>
              <a:spcBef>
                <a:spcPts val="0"/>
              </a:spcBef>
              <a:spcAft>
                <a:spcPts val="800"/>
              </a:spcAft>
              <a:buClrTx/>
              <a:buSzTx/>
              <a:buFontTx/>
              <a:buNone/>
              <a:tabLst>
                <a:tab pos="7718425"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療養・就労両立支援指導料の見直し・・・・・・・・・・・・・・・・・・・・・・・・・・・・・・・・・・・・・・・・・・・・・・・・・・・・</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88</a:t>
            </a:r>
          </a:p>
        </p:txBody>
      </p:sp>
      <p:sp>
        <p:nvSpPr>
          <p:cNvPr id="3" name="スライド番号プレースホルダー 4">
            <a:extLst>
              <a:ext uri="{FF2B5EF4-FFF2-40B4-BE49-F238E27FC236}">
                <a16:creationId xmlns:a16="http://schemas.microsoft.com/office/drawing/2014/main" id="{22CA0F19-22B3-ACB6-930C-7276D19E51C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フローチャート: 代替処理 3">
            <a:extLst>
              <a:ext uri="{FF2B5EF4-FFF2-40B4-BE49-F238E27FC236}">
                <a16:creationId xmlns:a16="http://schemas.microsoft.com/office/drawing/2014/main" id="{7A4842F9-36FA-8D13-094B-B28D0A65A7DD}"/>
              </a:ext>
            </a:extLst>
          </p:cNvPr>
          <p:cNvSpPr/>
          <p:nvPr/>
        </p:nvSpPr>
        <p:spPr>
          <a:xfrm>
            <a:off x="1982560" y="555171"/>
            <a:ext cx="1190172" cy="482373"/>
          </a:xfrm>
          <a:prstGeom prst="flowChartAlternateProcess">
            <a:avLst/>
          </a:prstGeom>
          <a:solidFill>
            <a:srgbClr val="92D050"/>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総　論</a:t>
            </a:r>
          </a:p>
        </p:txBody>
      </p:sp>
      <p:sp>
        <p:nvSpPr>
          <p:cNvPr id="5" name="フローチャート: 代替処理 4">
            <a:extLst>
              <a:ext uri="{FF2B5EF4-FFF2-40B4-BE49-F238E27FC236}">
                <a16:creationId xmlns:a16="http://schemas.microsoft.com/office/drawing/2014/main" id="{BABA7CD8-7EDC-AB81-7CB0-5CF277FFD976}"/>
              </a:ext>
            </a:extLst>
          </p:cNvPr>
          <p:cNvSpPr/>
          <p:nvPr/>
        </p:nvSpPr>
        <p:spPr>
          <a:xfrm>
            <a:off x="1982560" y="1440315"/>
            <a:ext cx="1190172" cy="482373"/>
          </a:xfrm>
          <a:prstGeom prst="flowChartAlternateProcess">
            <a:avLst/>
          </a:prstGeom>
          <a:solidFill>
            <a:srgbClr val="92D050"/>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外　来</a:t>
            </a:r>
          </a:p>
        </p:txBody>
      </p:sp>
    </p:spTree>
    <p:extLst>
      <p:ext uri="{BB962C8B-B14F-4D97-AF65-F5344CB8AC3E}">
        <p14:creationId xmlns:p14="http://schemas.microsoft.com/office/powerpoint/2010/main" val="354654434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7FEF0-6E07-BB75-A41D-12EA8281F403}"/>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D832D6FF-5D83-BCEF-C7A0-5FAB5A0BD66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8F99B534-7DFD-1117-EFD1-DD4B5830F846}"/>
              </a:ext>
            </a:extLst>
          </p:cNvPr>
          <p:cNvSpPr/>
          <p:nvPr/>
        </p:nvSpPr>
        <p:spPr>
          <a:xfrm>
            <a:off x="1790700" y="413657"/>
            <a:ext cx="8422823" cy="5895663"/>
          </a:xfrm>
          <a:prstGeom prst="rect">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オンライン診療の施設基準の見直し・・・・・・・・・・・・・・・・・・・・・・・・・・・・・・・・・・・・・・・・・・・・・・・・・・・</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91</a:t>
            </a: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遠隔電子処方箋活用加算の新設・・・・・・・・・・・・・・・・・・・・・・・・・・・・・・・・・・・・・・・・・・・・・・・・・・・・・・</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93</a:t>
            </a: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遠隔連携診療料の評価の拡大・・・・・・・・・・・・・・・・・・・・・・・・・・・・・・・・・・・・・・・・・・・・・・・・・・・・・・・・</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95</a:t>
            </a: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endParaRPr kumimoji="1" lang="en-US" altLang="ja-JP" sz="1400" b="0" i="0" u="none" strike="noStrike" kern="1200" cap="none" spc="0" normalizeH="0" baseline="0" noProof="0" dirty="0">
              <a:ln>
                <a:noFill/>
              </a:ln>
              <a:solidFill>
                <a:prstClr val="black"/>
              </a:solidFill>
              <a:effectLst/>
              <a:highlight>
                <a:srgbClr val="FFFF00"/>
              </a:highligh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在宅医療・・・・・・・・・・・・・・・・・・・・・・・・・・・・・・・・・・・・・・・・・・・・・・・・・・・・・・・・・・・・・・・・・・・・・・・・・・</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98</a:t>
            </a: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endParaRPr kumimoji="1" lang="en-US" altLang="ja-JP" sz="1400" b="0" i="0" u="none" strike="noStrike" kern="1200" cap="none" spc="0" normalizeH="0" baseline="0" noProof="0" dirty="0">
              <a:ln>
                <a:noFill/>
              </a:ln>
              <a:solidFill>
                <a:prstClr val="black"/>
              </a:solidFill>
              <a:effectLst/>
              <a:highlight>
                <a:srgbClr val="FFFF00"/>
              </a:highligh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入院料における物賃対応について・・・・・・・・・・・・・・・・・・・・・・・・・・・・・・・・・・・・・・・・・・・・・・・・・・・</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126</a:t>
            </a:r>
            <a:endPar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急性期・高度急性期入院医療・・・・・・・・・・・・・・・・・・・・・・・・・・・・・・・・・・・・・・・・・・・・・・・・・・・・・・・・</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135</a:t>
            </a:r>
            <a:endPar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包括期・慢性期入院医療・・・・・・・・・・・・・・・・・・・・・・・・・・・・・・・・・・・・・・・・・・・・・・・・・・・・・・・・・・・・</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157</a:t>
            </a:r>
            <a:endPar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a:spcAft>
                <a:spcPts val="600"/>
              </a:spcAft>
              <a:tabLst>
                <a:tab pos="7708900" algn="r"/>
              </a:tabLst>
              <a:defRPr/>
            </a:pPr>
            <a:r>
              <a:rPr lang="ja-JP" altLang="en-US" sz="1400" dirty="0">
                <a:solidFill>
                  <a:prstClr val="black"/>
                </a:solidFill>
                <a:latin typeface="BIZ UDPゴシック" panose="020B0400000000000000" pitchFamily="50" charset="-128"/>
                <a:ea typeface="BIZ UDPゴシック" panose="020B0400000000000000" pitchFamily="50" charset="-128"/>
              </a:rPr>
              <a:t>精神科入院医療・・・・・・・・・・・・・・・・・・・・・・・・・・・・・・・・・・・・・・・・・・・・・・・・・・・・・・・・・・・・・・・・・・・</a:t>
            </a:r>
            <a:r>
              <a:rPr lang="en-US" altLang="ja-JP" sz="1400" dirty="0">
                <a:solidFill>
                  <a:prstClr val="black"/>
                </a:solidFill>
                <a:latin typeface="BIZ UDPゴシック" panose="020B0400000000000000" pitchFamily="50" charset="-128"/>
                <a:ea typeface="BIZ UDPゴシック" panose="020B0400000000000000" pitchFamily="50" charset="-128"/>
              </a:rPr>
              <a:t>	</a:t>
            </a:r>
            <a:r>
              <a:rPr lang="ja-JP" altLang="en-US" sz="1400" dirty="0">
                <a:solidFill>
                  <a:prstClr val="black"/>
                </a:solidFill>
                <a:latin typeface="BIZ UDPゴシック" panose="020B0400000000000000" pitchFamily="50" charset="-128"/>
                <a:ea typeface="BIZ UDPゴシック" panose="020B0400000000000000" pitchFamily="50" charset="-128"/>
              </a:rPr>
              <a:t>１７１</a:t>
            </a: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zh-TW"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入院（共通事項）</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１７５</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endParaRPr kumimoji="1" lang="en-US" altLang="ja-JP" sz="1400" b="0" i="0" u="none" strike="noStrike" kern="1200" cap="none" spc="0" normalizeH="0" baseline="0" noProof="0" dirty="0">
              <a:ln>
                <a:noFill/>
              </a:ln>
              <a:solidFill>
                <a:prstClr val="black"/>
              </a:solidFill>
              <a:effectLst/>
              <a:highlight>
                <a:srgbClr val="FFFF00"/>
              </a:highligh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zh-TW"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経過措置</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１９５</a:t>
            </a:r>
            <a:endParaRPr kumimoji="1" lang="zh-TW"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zh-TW"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附帯意見</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２０６</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600"/>
              </a:spcAft>
              <a:buClrTx/>
              <a:buSzTx/>
              <a:buFontTx/>
              <a:buNone/>
              <a:tabLst>
                <a:tab pos="7708900" algn="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届出について・・・・・・・・・・・・・・・・・・・・・・・・・・・・・・・・・・・・・・・・・・・・・・・・・・・・・・・・・・・・・・・・・・・・・</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２１１</a:t>
            </a:r>
          </a:p>
        </p:txBody>
      </p:sp>
      <p:sp>
        <p:nvSpPr>
          <p:cNvPr id="4" name="フローチャート: 代替処理 3">
            <a:extLst>
              <a:ext uri="{FF2B5EF4-FFF2-40B4-BE49-F238E27FC236}">
                <a16:creationId xmlns:a16="http://schemas.microsoft.com/office/drawing/2014/main" id="{D4BC608D-2245-0A70-9C51-A953B1DDF2F2}"/>
              </a:ext>
            </a:extLst>
          </p:cNvPr>
          <p:cNvSpPr/>
          <p:nvPr/>
        </p:nvSpPr>
        <p:spPr>
          <a:xfrm>
            <a:off x="1978477" y="571228"/>
            <a:ext cx="1982561" cy="438422"/>
          </a:xfrm>
          <a:prstGeom prst="flowChartAlternateProcess">
            <a:avLst/>
          </a:prstGeom>
          <a:solidFill>
            <a:srgbClr val="92D050"/>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オンライン診療</a:t>
            </a:r>
          </a:p>
        </p:txBody>
      </p:sp>
      <p:sp>
        <p:nvSpPr>
          <p:cNvPr id="5" name="フローチャート: 代替処理 4">
            <a:extLst>
              <a:ext uri="{FF2B5EF4-FFF2-40B4-BE49-F238E27FC236}">
                <a16:creationId xmlns:a16="http://schemas.microsoft.com/office/drawing/2014/main" id="{C9C39253-23AD-E0BD-39F6-C4D835E57A8C}"/>
              </a:ext>
            </a:extLst>
          </p:cNvPr>
          <p:cNvSpPr/>
          <p:nvPr/>
        </p:nvSpPr>
        <p:spPr>
          <a:xfrm>
            <a:off x="1978477" y="2019028"/>
            <a:ext cx="1096737" cy="438422"/>
          </a:xfrm>
          <a:prstGeom prst="flowChartAlternateProcess">
            <a:avLst/>
          </a:prstGeom>
          <a:solidFill>
            <a:srgbClr val="92D050"/>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在　宅</a:t>
            </a:r>
          </a:p>
        </p:txBody>
      </p:sp>
      <p:sp>
        <p:nvSpPr>
          <p:cNvPr id="6" name="フローチャート: 代替処理 5">
            <a:extLst>
              <a:ext uri="{FF2B5EF4-FFF2-40B4-BE49-F238E27FC236}">
                <a16:creationId xmlns:a16="http://schemas.microsoft.com/office/drawing/2014/main" id="{25564F9E-51A5-A939-0750-EFC1F1B89E16}"/>
              </a:ext>
            </a:extLst>
          </p:cNvPr>
          <p:cNvSpPr/>
          <p:nvPr/>
        </p:nvSpPr>
        <p:spPr>
          <a:xfrm>
            <a:off x="1978477" y="2838178"/>
            <a:ext cx="1096737" cy="438422"/>
          </a:xfrm>
          <a:prstGeom prst="flowChartAlternateProcess">
            <a:avLst/>
          </a:prstGeom>
          <a:solidFill>
            <a:srgbClr val="92D050"/>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入　院</a:t>
            </a:r>
          </a:p>
        </p:txBody>
      </p:sp>
      <p:sp>
        <p:nvSpPr>
          <p:cNvPr id="8" name="フローチャート: 代替処理 7">
            <a:extLst>
              <a:ext uri="{FF2B5EF4-FFF2-40B4-BE49-F238E27FC236}">
                <a16:creationId xmlns:a16="http://schemas.microsoft.com/office/drawing/2014/main" id="{6CC0EDF6-C24F-5230-2711-25A4B76C6DCD}"/>
              </a:ext>
            </a:extLst>
          </p:cNvPr>
          <p:cNvSpPr/>
          <p:nvPr/>
        </p:nvSpPr>
        <p:spPr>
          <a:xfrm>
            <a:off x="1978477" y="4861560"/>
            <a:ext cx="3220812" cy="438422"/>
          </a:xfrm>
          <a:prstGeom prst="flowChartAlternateProcess">
            <a:avLst/>
          </a:prstGeom>
          <a:solidFill>
            <a:srgbClr val="92D050"/>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経過措置／附帯意見／届出</a:t>
            </a:r>
            <a:endParaRPr kumimoji="1" lang="ja-JP" altLang="en-US" sz="18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p:txBody>
      </p:sp>
    </p:spTree>
    <p:extLst>
      <p:ext uri="{BB962C8B-B14F-4D97-AF65-F5344CB8AC3E}">
        <p14:creationId xmlns:p14="http://schemas.microsoft.com/office/powerpoint/2010/main" val="1084831537"/>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A78D9-4D95-84EB-4CB5-B24215DDAF43}"/>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44AFAE6C-A0B1-FDD1-1435-669F737419F1}"/>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改定率等について</a:t>
            </a:r>
          </a:p>
        </p:txBody>
      </p:sp>
      <p:sp>
        <p:nvSpPr>
          <p:cNvPr id="3" name="スライド番号プレースホルダー 4">
            <a:extLst>
              <a:ext uri="{FF2B5EF4-FFF2-40B4-BE49-F238E27FC236}">
                <a16:creationId xmlns:a16="http://schemas.microsoft.com/office/drawing/2014/main" id="{9F401DF7-592F-D21B-246B-669EAA3DE20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20" name="オーディオ 19">
            <a:hlinkClick r:id="" action="ppaction://media"/>
            <a:extLst>
              <a:ext uri="{FF2B5EF4-FFF2-40B4-BE49-F238E27FC236}">
                <a16:creationId xmlns:a16="http://schemas.microsoft.com/office/drawing/2014/main" id="{25520002-1EE1-656E-6165-396231C0CE1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1510078"/>
      </p:ext>
    </p:extLst>
  </p:cSld>
  <p:clrMapOvr>
    <a:masterClrMapping/>
  </p:clrMapOvr>
  <mc:AlternateContent xmlns:mc="http://schemas.openxmlformats.org/markup-compatibility/2006" xmlns:p14="http://schemas.microsoft.com/office/powerpoint/2010/main">
    <mc:Choice Requires="p14">
      <p:transition spd="slow" p14:dur="2000" advTm="6444"/>
    </mc:Choice>
    <mc:Fallback xmlns="">
      <p:transition spd="slow" advTm="6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5A463-F86F-302F-4EF7-D8073E42A89C}"/>
            </a:ext>
          </a:extLst>
        </p:cNvPr>
        <p:cNvGrpSpPr/>
        <p:nvPr/>
      </p:nvGrpSpPr>
      <p:grpSpPr>
        <a:xfrm>
          <a:off x="0" y="0"/>
          <a:ext cx="0" cy="0"/>
          <a:chOff x="0" y="0"/>
          <a:chExt cx="0" cy="0"/>
        </a:xfrm>
      </p:grpSpPr>
      <p:sp>
        <p:nvSpPr>
          <p:cNvPr id="2" name="スライド番号プレースホルダー 4">
            <a:extLst>
              <a:ext uri="{FF2B5EF4-FFF2-40B4-BE49-F238E27FC236}">
                <a16:creationId xmlns:a16="http://schemas.microsoft.com/office/drawing/2014/main" id="{728D5E48-6D84-1EC4-B869-5A8E1D8AECBA}"/>
              </a:ext>
            </a:extLst>
          </p:cNvPr>
          <p:cNvSpPr txBox="1">
            <a:spLocks noGrp="1"/>
          </p:cNvSpPr>
          <p:nvPr/>
        </p:nvSpPr>
        <p:spPr bwMode="auto">
          <a:xfrm>
            <a:off x="10030938" y="631566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3" name="表 2">
            <a:extLst>
              <a:ext uri="{FF2B5EF4-FFF2-40B4-BE49-F238E27FC236}">
                <a16:creationId xmlns:a16="http://schemas.microsoft.com/office/drawing/2014/main" id="{E3DBFF03-608F-8BB2-80F4-173A2EF5A5FC}"/>
              </a:ext>
            </a:extLst>
          </p:cNvPr>
          <p:cNvGraphicFramePr>
            <a:graphicFrameLocks noGrp="1"/>
          </p:cNvGraphicFramePr>
          <p:nvPr/>
        </p:nvGraphicFramePr>
        <p:xfrm>
          <a:off x="335360" y="754975"/>
          <a:ext cx="11305256" cy="4381500"/>
        </p:xfrm>
        <a:graphic>
          <a:graphicData uri="http://schemas.openxmlformats.org/drawingml/2006/table">
            <a:tbl>
              <a:tblPr firstRow="1" bandRow="1">
                <a:tableStyleId>{5C22544A-7EE6-4342-B048-85BDC9FD1C3A}</a:tableStyleId>
              </a:tblPr>
              <a:tblGrid>
                <a:gridCol w="504056">
                  <a:extLst>
                    <a:ext uri="{9D8B030D-6E8A-4147-A177-3AD203B41FA5}">
                      <a16:colId xmlns:a16="http://schemas.microsoft.com/office/drawing/2014/main" val="1603374328"/>
                    </a:ext>
                  </a:extLst>
                </a:gridCol>
                <a:gridCol w="720080">
                  <a:extLst>
                    <a:ext uri="{9D8B030D-6E8A-4147-A177-3AD203B41FA5}">
                      <a16:colId xmlns:a16="http://schemas.microsoft.com/office/drawing/2014/main" val="1841272059"/>
                    </a:ext>
                  </a:extLst>
                </a:gridCol>
                <a:gridCol w="8280920">
                  <a:extLst>
                    <a:ext uri="{9D8B030D-6E8A-4147-A177-3AD203B41FA5}">
                      <a16:colId xmlns:a16="http://schemas.microsoft.com/office/drawing/2014/main" val="1097964476"/>
                    </a:ext>
                  </a:extLst>
                </a:gridCol>
                <a:gridCol w="1800200">
                  <a:extLst>
                    <a:ext uri="{9D8B030D-6E8A-4147-A177-3AD203B41FA5}">
                      <a16:colId xmlns:a16="http://schemas.microsoft.com/office/drawing/2014/main" val="692210549"/>
                    </a:ext>
                  </a:extLst>
                </a:gridCol>
              </a:tblGrid>
              <a:tr h="370840">
                <a:tc gridSpan="4">
                  <a:txBody>
                    <a:bodyPr/>
                    <a:lstStyle/>
                    <a:p>
                      <a:pPr algn="ctr"/>
                      <a:r>
                        <a:rPr kumimoji="1" lang="ja-JP" altLang="en-US" sz="3200" dirty="0"/>
                        <a:t>令和８年度　診療報酬改定率について</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tcPr>
                </a:tc>
                <a:tc hMerge="1">
                  <a:txBody>
                    <a:bodyPr/>
                    <a:lstStyle/>
                    <a:p>
                      <a:endParaRPr kumimoji="1" lang="ja-JP" altLang="en-US" dirty="0"/>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4223722317"/>
                  </a:ext>
                </a:extLst>
              </a:tr>
              <a:tr h="370840">
                <a:tc gridSpan="4">
                  <a:txBody>
                    <a:bodyPr/>
                    <a:lstStyle/>
                    <a:p>
                      <a:r>
                        <a:rPr kumimoji="1" lang="zh-TW" altLang="en-US" sz="3200" b="1" dirty="0"/>
                        <a:t>１．診療報酬</a:t>
                      </a:r>
                      <a:r>
                        <a:rPr kumimoji="1" lang="ja-JP" altLang="en-US" sz="3200" b="1" dirty="0"/>
                        <a:t>　　</a:t>
                      </a:r>
                      <a:r>
                        <a:rPr kumimoji="1" lang="zh-TW" altLang="en-US" sz="3200" b="1" dirty="0"/>
                        <a:t>＋３</a:t>
                      </a:r>
                      <a:r>
                        <a:rPr kumimoji="1" lang="en-US" altLang="zh-TW" sz="3200" b="1" dirty="0"/>
                        <a:t>.</a:t>
                      </a:r>
                      <a:r>
                        <a:rPr kumimoji="1" lang="zh-TW" altLang="en-US" sz="3200" b="1" dirty="0"/>
                        <a:t>０９％</a:t>
                      </a:r>
                      <a:endParaRPr kumimoji="1" lang="ja-JP" altLang="en-US" sz="3200" b="1" dirty="0"/>
                    </a:p>
                  </a:txBody>
                  <a:tcPr>
                    <a:lnL w="12700" cmpd="sng">
                      <a:noFill/>
                    </a:lnL>
                    <a:lnR w="12700" cmpd="sng">
                      <a:noFill/>
                    </a:lnR>
                    <a:lnT w="38100" cmpd="sng">
                      <a:noFill/>
                    </a:lnT>
                    <a:lnB w="12700" cmpd="sng">
                      <a:noFill/>
                    </a:lnB>
                    <a:lnTlToBr w="12700" cmpd="sng">
                      <a:noFill/>
                      <a:prstDash val="solid"/>
                    </a:lnTlToBr>
                    <a:lnBlToTr w="12700" cmpd="sng">
                      <a:noFill/>
                      <a:prstDash val="solid"/>
                    </a:lnBlToTr>
                  </a:tcPr>
                </a:tc>
                <a:tc hMerge="1">
                  <a:txBody>
                    <a:bodyPr/>
                    <a:lstStyle/>
                    <a:p>
                      <a:endParaRPr dirty="0"/>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508503054"/>
                  </a:ext>
                </a:extLst>
              </a:tr>
              <a:tr h="370840">
                <a:tc>
                  <a:txBody>
                    <a:bodyPr/>
                    <a:lstStyle/>
                    <a:p>
                      <a:endParaRPr kumimoji="1" lang="ja-JP" altLang="en-US"/>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dirty="0"/>
                        <a:t>※</a:t>
                      </a:r>
                      <a:r>
                        <a:rPr kumimoji="1" lang="ja-JP" altLang="en-US" dirty="0"/>
                        <a:t>１</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dirty="0"/>
                        <a:t>うち、賃上げ分</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dirty="0"/>
                        <a:t>＋１．７０％</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26653104"/>
                  </a:ext>
                </a:extLst>
              </a:tr>
              <a:tr h="37084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２</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うち、物価対応分</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＋０．７６％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295589699"/>
                  </a:ext>
                </a:extLst>
              </a:tr>
              <a:tr h="371956">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３</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うち、食費・光熱水費分</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＋０．０９％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73050725"/>
                  </a:ext>
                </a:extLst>
              </a:tr>
              <a:tr h="37084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４</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うち、令和６年度改定以降の経営環境の悪化を踏まえた緊急対応分</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＋０．４４％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342329302"/>
                  </a:ext>
                </a:extLst>
              </a:tr>
              <a:tr h="37084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５</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うち、後発医薬品への置換えの進展を踏まえた処方や調剤に係る評価の適正化、実態を踏まえた在宅医療・訪問看護関係の評価の適正化、長期処方・リフィル処方の取組強化等による効率化</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▲０．１５％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483260366"/>
                  </a:ext>
                </a:extLst>
              </a:tr>
              <a:tr h="37084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６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うち、</a:t>
                      </a:r>
                      <a:r>
                        <a:rPr kumimoji="1" lang="en-US" altLang="ja-JP" sz="1950" b="0" i="0" u="none" strike="noStrike" kern="1200" baseline="0" dirty="0">
                          <a:solidFill>
                            <a:schemeClr val="dk1"/>
                          </a:solidFill>
                          <a:latin typeface="+mn-lt"/>
                          <a:ea typeface="+mn-ea"/>
                          <a:cs typeface="+mn-cs"/>
                        </a:rPr>
                        <a:t>※</a:t>
                      </a:r>
                      <a:r>
                        <a:rPr kumimoji="1" lang="ja-JP" altLang="en-US" sz="1950" b="0" i="0" u="none" strike="noStrike" kern="1200" baseline="0" dirty="0">
                          <a:solidFill>
                            <a:schemeClr val="dk1"/>
                          </a:solidFill>
                          <a:latin typeface="+mn-lt"/>
                          <a:ea typeface="+mn-ea"/>
                          <a:cs typeface="+mn-cs"/>
                        </a:rPr>
                        <a:t>１～５以外の分</a:t>
                      </a:r>
                      <a:endParaRPr kumimoji="1" lang="en-US" altLang="ja-JP" sz="1950" b="0" i="0" u="none" strike="noStrike" kern="1200" baseline="0" dirty="0">
                        <a:solidFill>
                          <a:schemeClr val="dk1"/>
                        </a:solidFill>
                        <a:latin typeface="+mn-lt"/>
                        <a:ea typeface="+mn-ea"/>
                        <a:cs typeface="+mn-cs"/>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dirty="0"/>
                        <a:t>各科改定率（医科</a:t>
                      </a:r>
                      <a:r>
                        <a:rPr kumimoji="1" lang="ja-JP" altLang="en-US" sz="1950" b="0" i="0" u="none" strike="noStrike" kern="1200" baseline="0" dirty="0">
                          <a:solidFill>
                            <a:schemeClr val="dk1"/>
                          </a:solidFill>
                          <a:latin typeface="+mn-lt"/>
                          <a:ea typeface="+mn-ea"/>
                          <a:cs typeface="+mn-cs"/>
                        </a:rPr>
                        <a:t>＋０．２５％ ：歯科＋０．３１％ ：調剤＋０．０８％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ja-JP" altLang="en-US" sz="1950" b="0" i="0" u="none" strike="noStrike" kern="1200" baseline="0" dirty="0">
                          <a:solidFill>
                            <a:schemeClr val="dk1"/>
                          </a:solidFill>
                          <a:latin typeface="+mn-lt"/>
                          <a:ea typeface="+mn-ea"/>
                          <a:cs typeface="+mn-cs"/>
                        </a:rPr>
                        <a:t>＋０．２５％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830867638"/>
                  </a:ext>
                </a:extLst>
              </a:tr>
            </a:tbl>
          </a:graphicData>
        </a:graphic>
      </p:graphicFrame>
      <p:graphicFrame>
        <p:nvGraphicFramePr>
          <p:cNvPr id="4" name="表 3">
            <a:extLst>
              <a:ext uri="{FF2B5EF4-FFF2-40B4-BE49-F238E27FC236}">
                <a16:creationId xmlns:a16="http://schemas.microsoft.com/office/drawing/2014/main" id="{99A9592F-10F7-E5B7-192C-F6774C8CB0B3}"/>
              </a:ext>
            </a:extLst>
          </p:cNvPr>
          <p:cNvGraphicFramePr>
            <a:graphicFrameLocks noGrp="1"/>
          </p:cNvGraphicFramePr>
          <p:nvPr>
            <p:extLst>
              <p:ext uri="{D42A27DB-BD31-4B8C-83A1-F6EECF244321}">
                <p14:modId xmlns:p14="http://schemas.microsoft.com/office/powerpoint/2010/main" val="1537628440"/>
              </p:ext>
            </p:extLst>
          </p:nvPr>
        </p:nvGraphicFramePr>
        <p:xfrm>
          <a:off x="335360" y="5333262"/>
          <a:ext cx="11305256" cy="1356360"/>
        </p:xfrm>
        <a:graphic>
          <a:graphicData uri="http://schemas.openxmlformats.org/drawingml/2006/table">
            <a:tbl>
              <a:tblPr firstRow="1" bandRow="1">
                <a:tableStyleId>{69CF1AB2-1976-4502-BF36-3FF5EA218861}</a:tableStyleId>
              </a:tblPr>
              <a:tblGrid>
                <a:gridCol w="648072">
                  <a:extLst>
                    <a:ext uri="{9D8B030D-6E8A-4147-A177-3AD203B41FA5}">
                      <a16:colId xmlns:a16="http://schemas.microsoft.com/office/drawing/2014/main" val="818244921"/>
                    </a:ext>
                  </a:extLst>
                </a:gridCol>
                <a:gridCol w="1512168">
                  <a:extLst>
                    <a:ext uri="{9D8B030D-6E8A-4147-A177-3AD203B41FA5}">
                      <a16:colId xmlns:a16="http://schemas.microsoft.com/office/drawing/2014/main" val="2802876083"/>
                    </a:ext>
                  </a:extLst>
                </a:gridCol>
                <a:gridCol w="1512168">
                  <a:extLst>
                    <a:ext uri="{9D8B030D-6E8A-4147-A177-3AD203B41FA5}">
                      <a16:colId xmlns:a16="http://schemas.microsoft.com/office/drawing/2014/main" val="3851958914"/>
                    </a:ext>
                  </a:extLst>
                </a:gridCol>
                <a:gridCol w="7632848">
                  <a:extLst>
                    <a:ext uri="{9D8B030D-6E8A-4147-A177-3AD203B41FA5}">
                      <a16:colId xmlns:a16="http://schemas.microsoft.com/office/drawing/2014/main" val="2480063712"/>
                    </a:ext>
                  </a:extLst>
                </a:gridCol>
              </a:tblGrid>
              <a:tr h="0">
                <a:tc gridSpan="4">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3200" dirty="0"/>
                        <a:t>２</a:t>
                      </a:r>
                      <a:r>
                        <a:rPr kumimoji="1" lang="zh-TW" altLang="en-US" sz="3200" dirty="0"/>
                        <a:t>．</a:t>
                      </a:r>
                      <a:r>
                        <a:rPr kumimoji="1" lang="ja-JP" altLang="en-US" sz="3200" dirty="0"/>
                        <a:t>薬価等　　　</a:t>
                      </a:r>
                      <a:r>
                        <a:rPr kumimoji="1" lang="zh-TW" altLang="en-US" sz="3200" dirty="0"/>
                        <a:t>▲０．８７％</a:t>
                      </a:r>
                      <a:endParaRPr kumimoji="1" lang="ja-JP" altLang="en-US" sz="32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hMerge="1">
                  <a:txBody>
                    <a:bodyPr/>
                    <a:lstStyle/>
                    <a:p>
                      <a:endParaRPr kumimoji="1" lang="ja-JP" altLang="en-US" dirty="0"/>
                    </a:p>
                  </a:txBody>
                  <a:tcPr/>
                </a:tc>
                <a:tc hMerge="1">
                  <a:txBody>
                    <a:bodyPr/>
                    <a:lstStyle/>
                    <a:p>
                      <a:endParaRPr kumimoji="1" lang="ja-JP" altLang="en-US" dirty="0"/>
                    </a:p>
                  </a:txBody>
                  <a:tcPr/>
                </a:tc>
                <a:tc hMerge="1">
                  <a:txBody>
                    <a:bodyPr/>
                    <a:lstStyle/>
                    <a:p>
                      <a:endParaRPr kumimoji="1" lang="ja-JP" altLang="en-US" dirty="0"/>
                    </a:p>
                  </a:txBody>
                  <a:tcPr/>
                </a:tc>
                <a:extLst>
                  <a:ext uri="{0D108BD9-81ED-4DB2-BD59-A6C34878D82A}">
                    <a16:rowId xmlns:a16="http://schemas.microsoft.com/office/drawing/2014/main" val="2895933828"/>
                  </a:ext>
                </a:extLst>
              </a:tr>
              <a:tr h="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zh-TW" altLang="en-US" sz="1950" b="0" i="0" u="none" strike="noStrike" kern="1200" baseline="0" dirty="0">
                          <a:solidFill>
                            <a:schemeClr val="dk1"/>
                          </a:solidFill>
                          <a:latin typeface="+mn-lt"/>
                          <a:ea typeface="+mn-ea"/>
                          <a:cs typeface="+mn-cs"/>
                        </a:rPr>
                        <a:t>薬価</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zh-TW" altLang="en-US" sz="1950" b="0" i="0" u="none" strike="noStrike" kern="1200" baseline="0" dirty="0">
                          <a:solidFill>
                            <a:schemeClr val="dk1"/>
                          </a:solidFill>
                          <a:latin typeface="+mn-lt"/>
                          <a:ea typeface="+mn-ea"/>
                          <a:cs typeface="+mn-cs"/>
                        </a:rPr>
                        <a:t>▲０．８６％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45462847"/>
                  </a:ext>
                </a:extLst>
              </a:tr>
              <a:tr h="0">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zh-TW" altLang="en-US" sz="1950" b="0" i="0" u="none" strike="noStrike" kern="1200" baseline="0" dirty="0">
                          <a:solidFill>
                            <a:schemeClr val="dk1"/>
                          </a:solidFill>
                          <a:latin typeface="+mn-lt"/>
                          <a:ea typeface="+mn-ea"/>
                          <a:cs typeface="+mn-cs"/>
                        </a:rPr>
                        <a:t>材料価格</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kumimoji="1" lang="zh-TW" altLang="en-US" sz="1950" b="0" i="0" u="none" strike="noStrike" kern="1200" baseline="0" dirty="0">
                          <a:solidFill>
                            <a:schemeClr val="dk1"/>
                          </a:solidFill>
                          <a:latin typeface="+mn-lt"/>
                          <a:ea typeface="+mn-ea"/>
                          <a:cs typeface="+mn-cs"/>
                        </a:rPr>
                        <a:t>▲０．０１％ </a:t>
                      </a:r>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kumimoji="1" lang="ja-JP"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48282108"/>
                  </a:ext>
                </a:extLst>
              </a:tr>
            </a:tbl>
          </a:graphicData>
        </a:graphic>
      </p:graphicFrame>
      <p:sp>
        <p:nvSpPr>
          <p:cNvPr id="5" name="テキスト ボックス 4">
            <a:extLst>
              <a:ext uri="{FF2B5EF4-FFF2-40B4-BE49-F238E27FC236}">
                <a16:creationId xmlns:a16="http://schemas.microsoft.com/office/drawing/2014/main" id="{5D3B2178-7E9D-001F-7413-3B888E9BDCC5}"/>
              </a:ext>
            </a:extLst>
          </p:cNvPr>
          <p:cNvSpPr txBox="1"/>
          <p:nvPr/>
        </p:nvSpPr>
        <p:spPr>
          <a:xfrm>
            <a:off x="119336" y="71806"/>
            <a:ext cx="11953328" cy="584775"/>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1" i="0" u="none" strike="noStrike" kern="1200" cap="none" spc="0" normalizeH="0" baseline="0" noProof="0" dirty="0">
                <a:ln>
                  <a:noFill/>
                </a:ln>
                <a:solidFill>
                  <a:srgbClr val="1F497D"/>
                </a:solidFill>
                <a:effectLst/>
                <a:uLnTx/>
                <a:uFillTx/>
                <a:latin typeface="Arial"/>
                <a:ea typeface="ＭＳ Ｐゴシック"/>
                <a:cs typeface="+mn-cs"/>
              </a:rPr>
              <a:t>大臣折衝事項について</a:t>
            </a:r>
          </a:p>
        </p:txBody>
      </p:sp>
      <p:pic>
        <p:nvPicPr>
          <p:cNvPr id="19" name="オーディオ 18">
            <a:hlinkClick r:id="" action="ppaction://media"/>
            <a:extLst>
              <a:ext uri="{FF2B5EF4-FFF2-40B4-BE49-F238E27FC236}">
                <a16:creationId xmlns:a16="http://schemas.microsoft.com/office/drawing/2014/main" id="{A0D350C4-EDD0-B9FC-9040-41F7CCFBEE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0966966"/>
      </p:ext>
    </p:extLst>
  </p:cSld>
  <p:clrMapOvr>
    <a:masterClrMapping/>
  </p:clrMapOvr>
  <mc:AlternateContent xmlns:mc="http://schemas.openxmlformats.org/markup-compatibility/2006" xmlns:p14="http://schemas.microsoft.com/office/powerpoint/2010/main">
    <mc:Choice Requires="p14">
      <p:transition spd="slow" p14:dur="2000" advTm="68914"/>
    </mc:Choice>
    <mc:Fallback xmlns="">
      <p:transition spd="slow" advTm="68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表 4">
            <a:extLst>
              <a:ext uri="{FF2B5EF4-FFF2-40B4-BE49-F238E27FC236}">
                <a16:creationId xmlns:a16="http://schemas.microsoft.com/office/drawing/2014/main" id="{3E973F15-CD70-0D40-6F09-E785A33E96F3}"/>
              </a:ext>
            </a:extLst>
          </p:cNvPr>
          <p:cNvGraphicFramePr>
            <a:graphicFrameLocks noGrp="1"/>
          </p:cNvGraphicFramePr>
          <p:nvPr/>
        </p:nvGraphicFramePr>
        <p:xfrm>
          <a:off x="335361" y="971925"/>
          <a:ext cx="11521278" cy="4833679"/>
        </p:xfrm>
        <a:graphic>
          <a:graphicData uri="http://schemas.openxmlformats.org/drawingml/2006/table">
            <a:tbl>
              <a:tblPr firstRow="1" bandRow="1"/>
              <a:tblGrid>
                <a:gridCol w="897196">
                  <a:extLst>
                    <a:ext uri="{9D8B030D-6E8A-4147-A177-3AD203B41FA5}">
                      <a16:colId xmlns:a16="http://schemas.microsoft.com/office/drawing/2014/main" val="656665947"/>
                    </a:ext>
                  </a:extLst>
                </a:gridCol>
                <a:gridCol w="1179857">
                  <a:extLst>
                    <a:ext uri="{9D8B030D-6E8A-4147-A177-3AD203B41FA5}">
                      <a16:colId xmlns:a16="http://schemas.microsoft.com/office/drawing/2014/main" val="2025340469"/>
                    </a:ext>
                  </a:extLst>
                </a:gridCol>
                <a:gridCol w="1179857">
                  <a:extLst>
                    <a:ext uri="{9D8B030D-6E8A-4147-A177-3AD203B41FA5}">
                      <a16:colId xmlns:a16="http://schemas.microsoft.com/office/drawing/2014/main" val="270727835"/>
                    </a:ext>
                  </a:extLst>
                </a:gridCol>
                <a:gridCol w="1179857">
                  <a:extLst>
                    <a:ext uri="{9D8B030D-6E8A-4147-A177-3AD203B41FA5}">
                      <a16:colId xmlns:a16="http://schemas.microsoft.com/office/drawing/2014/main" val="1455691256"/>
                    </a:ext>
                  </a:extLst>
                </a:gridCol>
                <a:gridCol w="1179857">
                  <a:extLst>
                    <a:ext uri="{9D8B030D-6E8A-4147-A177-3AD203B41FA5}">
                      <a16:colId xmlns:a16="http://schemas.microsoft.com/office/drawing/2014/main" val="2600961030"/>
                    </a:ext>
                  </a:extLst>
                </a:gridCol>
                <a:gridCol w="1800199">
                  <a:extLst>
                    <a:ext uri="{9D8B030D-6E8A-4147-A177-3AD203B41FA5}">
                      <a16:colId xmlns:a16="http://schemas.microsoft.com/office/drawing/2014/main" val="3433450426"/>
                    </a:ext>
                  </a:extLst>
                </a:gridCol>
                <a:gridCol w="2016224">
                  <a:extLst>
                    <a:ext uri="{9D8B030D-6E8A-4147-A177-3AD203B41FA5}">
                      <a16:colId xmlns:a16="http://schemas.microsoft.com/office/drawing/2014/main" val="2696722036"/>
                    </a:ext>
                  </a:extLst>
                </a:gridCol>
                <a:gridCol w="2088231">
                  <a:extLst>
                    <a:ext uri="{9D8B030D-6E8A-4147-A177-3AD203B41FA5}">
                      <a16:colId xmlns:a16="http://schemas.microsoft.com/office/drawing/2014/main" val="497598990"/>
                    </a:ext>
                  </a:extLst>
                </a:gridCol>
              </a:tblGrid>
              <a:tr h="404438">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endParaRPr kumimoji="1" lang="ja-JP" altLang="en-US" sz="1200" dirty="0">
                        <a:latin typeface="+mn-ea"/>
                        <a:ea typeface="+mn-ea"/>
                      </a:endParaRP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H</a:t>
                      </a:r>
                      <a:r>
                        <a:rPr kumimoji="1" lang="ja-JP" altLang="en-US" sz="1200" dirty="0">
                          <a:latin typeface="+mn-ea"/>
                          <a:ea typeface="+mn-ea"/>
                        </a:rPr>
                        <a:t>２６（</a:t>
                      </a:r>
                      <a:r>
                        <a:rPr kumimoji="1" lang="en-US" altLang="ja-JP" sz="1200" dirty="0">
                          <a:latin typeface="+mn-ea"/>
                          <a:ea typeface="+mn-ea"/>
                        </a:rPr>
                        <a:t>2014</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H</a:t>
                      </a:r>
                      <a:r>
                        <a:rPr kumimoji="1" lang="ja-JP" altLang="en-US" sz="1200" dirty="0">
                          <a:latin typeface="+mn-ea"/>
                          <a:ea typeface="+mn-ea"/>
                        </a:rPr>
                        <a:t>２８（</a:t>
                      </a:r>
                      <a:r>
                        <a:rPr kumimoji="1" lang="en-US" altLang="ja-JP" sz="1200" dirty="0">
                          <a:latin typeface="+mn-ea"/>
                          <a:ea typeface="+mn-ea"/>
                        </a:rPr>
                        <a:t>2016</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H</a:t>
                      </a:r>
                      <a:r>
                        <a:rPr kumimoji="1" lang="ja-JP" altLang="en-US" sz="1200" dirty="0">
                          <a:latin typeface="+mn-ea"/>
                          <a:ea typeface="+mn-ea"/>
                        </a:rPr>
                        <a:t>３０（</a:t>
                      </a:r>
                      <a:r>
                        <a:rPr kumimoji="1" lang="en-US" altLang="ja-JP" sz="1200" dirty="0">
                          <a:latin typeface="+mn-ea"/>
                          <a:ea typeface="+mn-ea"/>
                        </a:rPr>
                        <a:t>2018</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R</a:t>
                      </a:r>
                      <a:r>
                        <a:rPr kumimoji="1" lang="ja-JP" altLang="en-US" sz="1200" dirty="0">
                          <a:latin typeface="+mn-ea"/>
                          <a:ea typeface="+mn-ea"/>
                        </a:rPr>
                        <a:t>２（</a:t>
                      </a:r>
                      <a:r>
                        <a:rPr kumimoji="1" lang="en-US" altLang="ja-JP" sz="1200" dirty="0">
                          <a:latin typeface="+mn-ea"/>
                          <a:ea typeface="+mn-ea"/>
                        </a:rPr>
                        <a:t>2020</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algn="ctr"/>
                      <a:r>
                        <a:rPr kumimoji="1" lang="en-US" altLang="ja-JP" sz="1200" dirty="0">
                          <a:latin typeface="+mn-ea"/>
                          <a:ea typeface="+mn-ea"/>
                        </a:rPr>
                        <a:t>R</a:t>
                      </a:r>
                      <a:r>
                        <a:rPr kumimoji="1" lang="ja-JP" altLang="en-US" sz="1200" dirty="0">
                          <a:latin typeface="+mn-ea"/>
                          <a:ea typeface="+mn-ea"/>
                        </a:rPr>
                        <a:t>４（</a:t>
                      </a:r>
                      <a:r>
                        <a:rPr kumimoji="1" lang="en-US" altLang="ja-JP" sz="1200" dirty="0">
                          <a:latin typeface="+mn-ea"/>
                          <a:ea typeface="+mn-ea"/>
                        </a:rPr>
                        <a:t>2022</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lvl1pPr marL="0" algn="l" defTabSz="914400" rtl="0" eaLnBrk="1" latinLnBrk="0" hangingPunct="1">
                        <a:defRPr kumimoji="1" sz="1800" b="1" kern="1200">
                          <a:solidFill>
                            <a:schemeClr val="lt1"/>
                          </a:solidFill>
                          <a:latin typeface="Times New Roman"/>
                          <a:ea typeface="ＭＳ Ｐゴシック"/>
                        </a:defRPr>
                      </a:lvl1pPr>
                      <a:lvl2pPr marL="457200" algn="l" defTabSz="914400" rtl="0" eaLnBrk="1" latinLnBrk="0" hangingPunct="1">
                        <a:defRPr kumimoji="1" sz="1800" b="1" kern="1200">
                          <a:solidFill>
                            <a:schemeClr val="lt1"/>
                          </a:solidFill>
                          <a:latin typeface="Times New Roman"/>
                          <a:ea typeface="ＭＳ Ｐゴシック"/>
                        </a:defRPr>
                      </a:lvl2pPr>
                      <a:lvl3pPr marL="914400" algn="l" defTabSz="914400" rtl="0" eaLnBrk="1" latinLnBrk="0" hangingPunct="1">
                        <a:defRPr kumimoji="1" sz="1800" b="1" kern="1200">
                          <a:solidFill>
                            <a:schemeClr val="lt1"/>
                          </a:solidFill>
                          <a:latin typeface="Times New Roman"/>
                          <a:ea typeface="ＭＳ Ｐゴシック"/>
                        </a:defRPr>
                      </a:lvl3pPr>
                      <a:lvl4pPr marL="1371600" algn="l" defTabSz="914400" rtl="0" eaLnBrk="1" latinLnBrk="0" hangingPunct="1">
                        <a:defRPr kumimoji="1" sz="1800" b="1" kern="1200">
                          <a:solidFill>
                            <a:schemeClr val="lt1"/>
                          </a:solidFill>
                          <a:latin typeface="Times New Roman"/>
                          <a:ea typeface="ＭＳ Ｐゴシック"/>
                        </a:defRPr>
                      </a:lvl4pPr>
                      <a:lvl5pPr marL="1828800" algn="l" defTabSz="914400" rtl="0" eaLnBrk="1" latinLnBrk="0" hangingPunct="1">
                        <a:defRPr kumimoji="1" sz="1800" b="1" kern="1200">
                          <a:solidFill>
                            <a:schemeClr val="lt1"/>
                          </a:solidFill>
                          <a:latin typeface="Times New Roman"/>
                          <a:ea typeface="ＭＳ Ｐゴシック"/>
                        </a:defRPr>
                      </a:lvl5pPr>
                      <a:lvl6pPr marL="2286000" algn="l" defTabSz="914400" rtl="0" eaLnBrk="1" latinLnBrk="0" hangingPunct="1">
                        <a:defRPr kumimoji="1" sz="1800" b="1" kern="1200">
                          <a:solidFill>
                            <a:schemeClr val="lt1"/>
                          </a:solidFill>
                          <a:latin typeface="Times New Roman"/>
                          <a:ea typeface="ＭＳ Ｐゴシック"/>
                        </a:defRPr>
                      </a:lvl6pPr>
                      <a:lvl7pPr marL="2743200" algn="l" defTabSz="914400" rtl="0" eaLnBrk="1" latinLnBrk="0" hangingPunct="1">
                        <a:defRPr kumimoji="1" sz="1800" b="1" kern="1200">
                          <a:solidFill>
                            <a:schemeClr val="lt1"/>
                          </a:solidFill>
                          <a:latin typeface="Times New Roman"/>
                          <a:ea typeface="ＭＳ Ｐゴシック"/>
                        </a:defRPr>
                      </a:lvl7pPr>
                      <a:lvl8pPr marL="3200400" algn="l" defTabSz="914400" rtl="0" eaLnBrk="1" latinLnBrk="0" hangingPunct="1">
                        <a:defRPr kumimoji="1" sz="1800" b="1" kern="1200">
                          <a:solidFill>
                            <a:schemeClr val="lt1"/>
                          </a:solidFill>
                          <a:latin typeface="Times New Roman"/>
                          <a:ea typeface="ＭＳ Ｐゴシック"/>
                        </a:defRPr>
                      </a:lvl8pPr>
                      <a:lvl9pPr marL="3657600" algn="l" defTabSz="914400" rtl="0" eaLnBrk="1" latinLnBrk="0" hangingPunct="1">
                        <a:defRPr kumimoji="1" sz="1800" b="1" kern="1200">
                          <a:solidFill>
                            <a:schemeClr val="lt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dirty="0">
                          <a:latin typeface="+mn-ea"/>
                          <a:ea typeface="+mn-ea"/>
                        </a:rPr>
                        <a:t>R</a:t>
                      </a:r>
                      <a:r>
                        <a:rPr kumimoji="1" lang="ja-JP" altLang="en-US" sz="1200" dirty="0">
                          <a:latin typeface="+mn-ea"/>
                          <a:ea typeface="+mn-ea"/>
                        </a:rPr>
                        <a:t>６（</a:t>
                      </a:r>
                      <a:r>
                        <a:rPr kumimoji="1" lang="en-US" altLang="ja-JP" sz="1200" dirty="0">
                          <a:latin typeface="+mn-ea"/>
                          <a:ea typeface="+mn-ea"/>
                        </a:rPr>
                        <a:t>2024</a:t>
                      </a:r>
                      <a:r>
                        <a:rPr kumimoji="1" lang="ja-JP" altLang="en-US" sz="1200" dirty="0">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C8CFE2"/>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1" dirty="0">
                          <a:solidFill>
                            <a:schemeClr val="bg1"/>
                          </a:solidFill>
                          <a:latin typeface="+mn-ea"/>
                          <a:ea typeface="+mn-ea"/>
                        </a:rPr>
                        <a:t>R</a:t>
                      </a:r>
                      <a:r>
                        <a:rPr kumimoji="1" lang="ja-JP" altLang="en-US" sz="1200" b="1" dirty="0">
                          <a:solidFill>
                            <a:schemeClr val="bg1"/>
                          </a:solidFill>
                          <a:latin typeface="+mn-ea"/>
                          <a:ea typeface="+mn-ea"/>
                        </a:rPr>
                        <a:t>８（</a:t>
                      </a:r>
                      <a:r>
                        <a:rPr kumimoji="1" lang="en-US" altLang="ja-JP" sz="1200" b="1" dirty="0">
                          <a:solidFill>
                            <a:schemeClr val="bg1"/>
                          </a:solidFill>
                          <a:latin typeface="+mn-ea"/>
                          <a:ea typeface="+mn-ea"/>
                        </a:rPr>
                        <a:t>2026</a:t>
                      </a:r>
                      <a:r>
                        <a:rPr kumimoji="1" lang="ja-JP" altLang="en-US" sz="1200" b="1" dirty="0">
                          <a:solidFill>
                            <a:schemeClr val="bg1"/>
                          </a:solidFill>
                          <a:latin typeface="+mn-ea"/>
                          <a:ea typeface="+mn-ea"/>
                        </a:rPr>
                        <a:t>）</a:t>
                      </a:r>
                    </a:p>
                  </a:txBody>
                  <a:tcPr marL="74295" marR="74295" marT="37148" marB="37148" anchor="ctr">
                    <a:lnL w="28575" cap="flat" cmpd="sng" algn="ctr">
                      <a:solidFill>
                        <a:srgbClr val="C8CFE2"/>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005CAF"/>
                    </a:solidFill>
                  </a:tcPr>
                </a:tc>
                <a:extLst>
                  <a:ext uri="{0D108BD9-81ED-4DB2-BD59-A6C34878D82A}">
                    <a16:rowId xmlns:a16="http://schemas.microsoft.com/office/drawing/2014/main" val="637081486"/>
                  </a:ext>
                </a:extLst>
              </a:tr>
              <a:tr h="310503">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診療報酬</a:t>
                      </a: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7EAF2"/>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0.73</a:t>
                      </a:r>
                      <a:r>
                        <a:rPr lang="ja-JP" altLang="en-US" sz="1800" dirty="0">
                          <a:latin typeface="+mn-ea"/>
                          <a:ea typeface="+mn-ea"/>
                        </a:rPr>
                        <a:t>％</a:t>
                      </a:r>
                      <a:endParaRPr lang="en-US" altLang="ja-JP" sz="1800" dirty="0">
                        <a:latin typeface="+mn-ea"/>
                        <a:ea typeface="+mn-ea"/>
                      </a:endParaRP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0.49</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0.55</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0.55</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0.43</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0.88</a:t>
                      </a:r>
                      <a:r>
                        <a:rPr lang="ja-JP" altLang="en-US" sz="18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800" dirty="0">
                          <a:latin typeface="+mn-ea"/>
                          <a:ea typeface="+mn-ea"/>
                        </a:rPr>
                        <a:t>＋</a:t>
                      </a:r>
                      <a:r>
                        <a:rPr lang="en-US" altLang="ja-JP" sz="1800" dirty="0">
                          <a:latin typeface="+mn-ea"/>
                          <a:ea typeface="+mn-ea"/>
                        </a:rPr>
                        <a:t>3.09</a:t>
                      </a:r>
                      <a:endParaRPr lang="ja-JP" altLang="en-US" sz="18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3882217044"/>
                  </a:ext>
                </a:extLst>
              </a:tr>
              <a:tr h="353516">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うち</a:t>
                      </a:r>
                      <a:endParaRPr kumimoji="1" lang="en-US" altLang="ja-JP" sz="1200" b="1" dirty="0"/>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7EAF2"/>
                    </a:solidFill>
                  </a:tcPr>
                </a:tc>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rPr>
                        <a:t>(</a:t>
                      </a:r>
                      <a:r>
                        <a:rPr kumimoji="1" lang="ja-JP" altLang="en-US" sz="1200" b="0" i="0" u="none" strike="noStrike" kern="1200" cap="none" spc="0" normalizeH="0" baseline="0" noProof="0" dirty="0">
                          <a:ln>
                            <a:noFill/>
                          </a:ln>
                          <a:solidFill>
                            <a:srgbClr val="000000"/>
                          </a:solidFill>
                          <a:effectLst/>
                          <a:uLnTx/>
                          <a:uFillTx/>
                          <a:latin typeface="ＭＳ Ｐゴシック"/>
                          <a:ea typeface="+mn-ea"/>
                          <a:cs typeface="+mn-cs"/>
                        </a:rPr>
                        <a:t>消費税対応分</a:t>
                      </a:r>
                      <a:r>
                        <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0.63</a:t>
                      </a:r>
                      <a:r>
                        <a:rPr lang="ja-JP" altLang="en-US" sz="1200" dirty="0">
                          <a:latin typeface="+mn-ea"/>
                          <a:ea typeface="+mn-ea"/>
                        </a:rPr>
                        <a:t>％</a:t>
                      </a:r>
                      <a:endParaRPr lang="en-US" altLang="ja-JP" sz="1200" dirty="0">
                        <a:latin typeface="+mn-ea"/>
                        <a:ea typeface="+mn-ea"/>
                      </a:endParaRP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10">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ＭＳ Ｐゴシック"/>
                          <a:ea typeface="+mn-ea"/>
                          <a:cs typeface="+mn-cs"/>
                        </a:rPr>
                        <a:t>勤務医の</a:t>
                      </a:r>
                      <a:endPar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ＭＳ Ｐゴシック"/>
                          <a:ea typeface="+mn-ea"/>
                          <a:cs typeface="+mn-cs"/>
                        </a:rPr>
                        <a:t>き方改革への</a:t>
                      </a:r>
                      <a:endPar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srgbClr val="000000"/>
                          </a:solidFill>
                          <a:effectLst/>
                          <a:uLnTx/>
                          <a:uFillTx/>
                          <a:latin typeface="ＭＳ Ｐゴシック"/>
                          <a:ea typeface="+mn-ea"/>
                          <a:cs typeface="+mn-cs"/>
                        </a:rPr>
                        <a:t>特例的な対応</a:t>
                      </a:r>
                      <a:endParaRPr kumimoji="1" lang="en-US" altLang="ja-JP" sz="1200" b="0" i="0" u="none" strike="noStrike" kern="1200" cap="none" spc="0" normalizeH="0" baseline="0" noProof="0" dirty="0">
                        <a:ln>
                          <a:noFill/>
                        </a:ln>
                        <a:solidFill>
                          <a:srgbClr val="000000"/>
                        </a:solidFill>
                        <a:effectLst/>
                        <a:uLnTx/>
                        <a:uFillTx/>
                        <a:latin typeface="ＭＳ Ｐゴシック"/>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0.08</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2">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看護の処遇改善</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0.20</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rowSpan="4">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看護職員その他医療関係職種について、ベアを実施していくための特例的な対応</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0.61</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dirty="0"/>
                        <a:t>賃上げ分</a:t>
                      </a:r>
                      <a:endParaRPr kumimoji="1" lang="en-US" altLang="ja-JP" sz="11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dirty="0"/>
                        <a:t>＋１．７０％</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3646409158"/>
                  </a:ext>
                </a:extLst>
              </a:tr>
              <a:tr h="125404">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vMerge="1">
                  <a:txBody>
                    <a:bodyPr/>
                    <a:lstStyle/>
                    <a:p>
                      <a:endParaRPr kumimoji="1" lang="ja-JP" altLang="en-US"/>
                    </a:p>
                  </a:txBody>
                  <a:tcPr/>
                </a:tc>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物価対応分</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＋０．７６％ </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4147092518"/>
                  </a:ext>
                </a:extLst>
              </a:tr>
              <a:tr h="272009">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rowSpan="4">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リフィル処方箋の導入・</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活用促進による効率化</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0.10</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900" dirty="0">
                        <a:latin typeface="+mn-ea"/>
                        <a:ea typeface="+mn-ea"/>
                      </a:endParaRPr>
                    </a:p>
                  </a:txBody>
                  <a:tcPr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solidFill>
                      <a:srgbClr val="FFFFFF"/>
                    </a:solidFill>
                  </a:tcPr>
                </a:tc>
                <a:tc vMerge="1">
                  <a:txBody>
                    <a:bodyPr/>
                    <a:lstStyle/>
                    <a:p>
                      <a:endParaRPr kumimoji="1" lang="ja-JP" altLang="en-US"/>
                    </a:p>
                  </a:txBody>
                  <a:tcPr/>
                </a:tc>
                <a:extLst>
                  <a:ext uri="{0D108BD9-81ED-4DB2-BD59-A6C34878D82A}">
                    <a16:rowId xmlns:a16="http://schemas.microsoft.com/office/drawing/2014/main" val="2661952855"/>
                  </a:ext>
                </a:extLst>
              </a:tr>
              <a:tr h="269749">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食費・光熱水費分</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＋０．０９％ </a:t>
                      </a:r>
                      <a:endParaRPr lang="en-US" altLang="ja-JP" sz="11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1506409902"/>
                  </a:ext>
                </a:extLst>
              </a:tr>
              <a:tr h="105088">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12700" cap="flat" cmpd="sng" algn="ctr">
                      <a:solidFill>
                        <a:srgbClr val="005CAF"/>
                      </a:solidFill>
                      <a:prstDash val="sysDot"/>
                      <a:round/>
                      <a:headEnd type="none" w="med" len="med"/>
                      <a:tailEnd type="none" w="med" len="med"/>
                    </a:lnT>
                  </a:tcPr>
                </a:tc>
                <a:tc rowSpan="4">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mn-ea"/>
                          <a:ea typeface="+mn-ea"/>
                        </a:rPr>
                        <a:t>入院時の食費基準額の</a:t>
                      </a:r>
                      <a:endParaRPr kumimoji="1"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mn-ea"/>
                          <a:ea typeface="+mn-ea"/>
                        </a:rPr>
                        <a:t>引き上げ（</a:t>
                      </a:r>
                      <a:r>
                        <a:rPr kumimoji="1" lang="en-US" altLang="ja-JP" sz="1200" dirty="0">
                          <a:latin typeface="+mn-ea"/>
                          <a:ea typeface="+mn-ea"/>
                        </a:rPr>
                        <a:t>1</a:t>
                      </a:r>
                      <a:r>
                        <a:rPr kumimoji="1" lang="ja-JP" altLang="en-US" sz="1200" dirty="0">
                          <a:latin typeface="+mn-ea"/>
                          <a:ea typeface="+mn-ea"/>
                        </a:rPr>
                        <a:t>食当たり</a:t>
                      </a:r>
                      <a:r>
                        <a:rPr kumimoji="1" lang="en-US" altLang="ja-JP" sz="1200" dirty="0">
                          <a:latin typeface="+mn-ea"/>
                          <a:ea typeface="+mn-ea"/>
                        </a:rPr>
                        <a:t>30</a:t>
                      </a:r>
                      <a:r>
                        <a:rPr kumimoji="1" lang="ja-JP" altLang="en-US" sz="1200" dirty="0">
                          <a:latin typeface="+mn-ea"/>
                          <a:ea typeface="+mn-ea"/>
                        </a:rPr>
                        <a:t>円）</a:t>
                      </a:r>
                      <a:r>
                        <a:rPr kumimoji="1" lang="ja-JP" altLang="en-US" sz="1200" dirty="0"/>
                        <a:t>の対応</a:t>
                      </a:r>
                      <a:r>
                        <a:rPr lang="ja-JP" altLang="en-US" sz="1200" dirty="0">
                          <a:latin typeface="+mn-ea"/>
                          <a:ea typeface="+mn-ea"/>
                        </a:rPr>
                        <a:t> </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0.06</a:t>
                      </a:r>
                      <a:r>
                        <a:rPr lang="ja-JP" altLang="en-US" sz="1200" dirty="0">
                          <a:latin typeface="+mn-ea"/>
                          <a:ea typeface="+mn-ea"/>
                        </a:rPr>
                        <a:t>％</a:t>
                      </a:r>
                      <a:endParaRPr lang="en-US" altLang="ja-JP" sz="1200" dirty="0">
                        <a:latin typeface="+mn-ea"/>
                        <a:ea typeface="+mn-ea"/>
                      </a:endParaRPr>
                    </a:p>
                  </a:txBody>
                  <a:tcPr marL="74295" marR="74295" marT="37148" marB="37148" anchor="ctr">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noFill/>
                  </a:tcPr>
                </a:tc>
                <a:tc vMerge="1">
                  <a:txBody>
                    <a:bodyPr/>
                    <a:lstStyle/>
                    <a:p>
                      <a:endParaRPr dirty="0"/>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86368744"/>
                  </a:ext>
                </a:extLst>
              </a:tr>
              <a:tr h="286115">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row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Ｒ６改定以降の経営環境</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の悪化を踏まえた緊急対応分</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＋０．４４％ </a:t>
                      </a:r>
                      <a:endParaRPr kumimoji="1" lang="ja-JP" altLang="en-US" sz="1100" dirty="0"/>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3668640000"/>
                  </a:ext>
                </a:extLst>
              </a:tr>
              <a:tr h="199254">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rowSpan="3">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不妊治療の保険適用</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0.20</a:t>
                      </a:r>
                      <a:r>
                        <a:rPr lang="ja-JP" altLang="en-US" sz="1200" dirty="0">
                          <a:latin typeface="+mn-ea"/>
                          <a:ea typeface="+mn-ea"/>
                        </a:rPr>
                        <a:t>％</a:t>
                      </a:r>
                      <a:endParaRPr lang="en-US" altLang="ja-JP" sz="1200" dirty="0">
                        <a:latin typeface="+mn-ea"/>
                        <a:ea typeface="+mn-ea"/>
                      </a:endParaRPr>
                    </a:p>
                  </a:txBody>
                  <a:tcPr marL="74295" marR="74295" marT="37148" marB="37148" anchor="ctr">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000" dirty="0">
                        <a:latin typeface="+mn-ea"/>
                        <a:ea typeface="+mn-ea"/>
                      </a:endParaRPr>
                    </a:p>
                  </a:txBody>
                  <a:tcPr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solidFill>
                      <a:srgbClr val="FFFFFF"/>
                    </a:solidFill>
                  </a:tcPr>
                </a:tc>
                <a:tc vMerge="1">
                  <a:txBody>
                    <a:bodyPr/>
                    <a:lstStyle/>
                    <a:p>
                      <a:endParaRPr kumimoji="1" lang="ja-JP" altLang="en-US"/>
                    </a:p>
                  </a:txBody>
                  <a:tcPr>
                    <a:lnL w="28575" cap="flat" cmpd="sng" algn="ctr">
                      <a:solidFill>
                        <a:srgbClr val="005CAF"/>
                      </a:solidFill>
                      <a:prstDash val="solid"/>
                      <a:round/>
                      <a:headEnd type="none" w="med" len="med"/>
                      <a:tailEnd type="none" w="med" len="med"/>
                    </a:lnL>
                    <a:lnT w="12700" cap="flat" cmpd="sng" algn="ctr">
                      <a:solidFill>
                        <a:srgbClr val="0070C0"/>
                      </a:solidFill>
                      <a:prstDash val="sysDot"/>
                      <a:round/>
                      <a:headEnd type="none" w="med" len="med"/>
                      <a:tailEnd type="none" w="med" len="med"/>
                    </a:lnT>
                  </a:tcPr>
                </a:tc>
                <a:extLst>
                  <a:ext uri="{0D108BD9-81ED-4DB2-BD59-A6C34878D82A}">
                    <a16:rowId xmlns:a16="http://schemas.microsoft.com/office/drawing/2014/main" val="2984794324"/>
                  </a:ext>
                </a:extLst>
              </a:tr>
              <a:tr h="408180">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5CAF"/>
                      </a:solidFill>
                      <a:prstDash val="sysDot"/>
                      <a:round/>
                      <a:headEnd type="none" w="med" len="med"/>
                      <a:tailEnd type="none" w="med" len="med"/>
                    </a:lnB>
                    <a:lnTlToBr w="12700" cmpd="sng">
                      <a:noFill/>
                      <a:prstDash val="solid"/>
                    </a:lnTlToBr>
                    <a:lnBlToTr w="12700" cmpd="sng">
                      <a:noFill/>
                      <a:prstDash val="solid"/>
                    </a:lnBlToTr>
                    <a:noFill/>
                  </a:tcP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後発品への置換えの進展を踏まえた処方や調剤に係る評価の適正化、実態を踏まえた在宅医療・訪問看護関係の評価の適正化、長期処方・リフィル処方の取組強化等による効率化</a:t>
                      </a:r>
                      <a:endParaRPr kumimoji="1" lang="en-US" altLang="ja-JP" sz="1100" b="0" i="0" u="none" strike="noStrike" kern="1200" baseline="0" dirty="0">
                        <a:solidFill>
                          <a:schemeClr val="dk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baseline="0" dirty="0">
                          <a:solidFill>
                            <a:schemeClr val="dk1"/>
                          </a:solidFill>
                          <a:latin typeface="+mn-lt"/>
                          <a:ea typeface="+mn-ea"/>
                          <a:cs typeface="+mn-cs"/>
                        </a:rPr>
                        <a:t>▲０．１５％ </a:t>
                      </a:r>
                      <a:endParaRPr kumimoji="1" lang="ja-JP" altLang="en-US" sz="1100" dirty="0"/>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1062776918"/>
                  </a:ext>
                </a:extLst>
              </a:tr>
              <a:tr h="63388">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vMerge="1">
                  <a:txBody>
                    <a:bodyPr/>
                    <a:lstStyle/>
                    <a:p>
                      <a:endParaRPr kumimoji="1" lang="ja-JP" altLang="en-US"/>
                    </a:p>
                  </a:txBody>
                  <a:tcPr/>
                </a:tc>
                <a:tc rowSpan="2">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dirty="0"/>
                        <a:t>生活習慣病を中心とした管理料、処方箋料等の再編等の効率化・適正化</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0.25</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noFill/>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7282788"/>
                  </a:ext>
                </a:extLst>
              </a:tr>
              <a:tr h="793499">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vMerge="1">
                  <a:txBody>
                    <a:bodyPr/>
                    <a:lstStyle/>
                    <a:p>
                      <a:endParaRPr kumimoji="1" lang="ja-JP" altLang="en-US"/>
                    </a:p>
                  </a:txBody>
                  <a:tcPr>
                    <a:lnT w="28575" cap="flat" cmpd="sng" algn="ctr">
                      <a:solidFill>
                        <a:srgbClr val="005CAF"/>
                      </a:solidFill>
                      <a:prstDash val="solid"/>
                      <a:round/>
                      <a:headEnd type="none" w="med" len="med"/>
                      <a:tailEnd type="none" w="med" len="med"/>
                    </a:lnT>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小児の感染防止対策に係る加算措置の期限到来</a:t>
                      </a:r>
                      <a:endParaRPr lang="en-US" altLang="ja-JP" sz="1200" dirty="0">
                        <a:latin typeface="+mn-ea"/>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0.10</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12700" cap="flat" cmpd="sng" algn="ctr">
                      <a:solidFill>
                        <a:srgbClr val="0070C0"/>
                      </a:solidFill>
                      <a:prstDash val="sysDot"/>
                      <a:round/>
                      <a:headEnd type="none" w="med" len="med"/>
                      <a:tailEnd type="none" w="med" len="med"/>
                    </a:lnB>
                    <a:lnTlToBr w="12700" cmpd="sng">
                      <a:noFill/>
                      <a:prstDash val="solid"/>
                    </a:lnTlToBr>
                    <a:lnBlToTr w="12700" cmpd="sng">
                      <a:noFill/>
                      <a:prstDash val="solid"/>
                    </a:lnBlToTr>
                    <a:solidFill>
                      <a:srgbClr val="FFFFFF"/>
                    </a:solidFill>
                  </a:tcP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ltLang="ja-JP" sz="1400" dirty="0">
                        <a:latin typeface="+mn-ea"/>
                        <a:ea typeface="+mn-ea"/>
                      </a:endParaRPr>
                    </a:p>
                  </a:txBody>
                  <a:tcPr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5CAF"/>
                      </a:solidFill>
                      <a:prstDash val="sysDot"/>
                      <a:round/>
                      <a:headEnd type="none" w="med" len="med"/>
                      <a:tailEnd type="none" w="med" len="med"/>
                    </a:lnT>
                    <a:lnB w="28575" cap="flat" cmpd="sng" algn="ctr">
                      <a:solidFill>
                        <a:srgbClr val="005CAF"/>
                      </a:solidFill>
                      <a:prstDash val="solid"/>
                      <a:round/>
                      <a:headEnd type="none" w="med" len="med"/>
                      <a:tailEnd type="none" w="med" len="med"/>
                    </a:lnB>
                    <a:solidFill>
                      <a:srgbClr val="FFFFCC"/>
                    </a:solidFill>
                  </a:tcPr>
                </a:tc>
                <a:tc vMerge="1">
                  <a:txBody>
                    <a:bodyPr/>
                    <a:lstStyle/>
                    <a:p>
                      <a:endParaRPr kumimoji="1" lang="ja-JP" altLang="en-US"/>
                    </a:p>
                  </a:txBody>
                  <a:tcPr/>
                </a:tc>
                <a:extLst>
                  <a:ext uri="{0D108BD9-81ED-4DB2-BD59-A6C34878D82A}">
                    <a16:rowId xmlns:a16="http://schemas.microsoft.com/office/drawing/2014/main" val="1677903548"/>
                  </a:ext>
                </a:extLst>
              </a:tr>
              <a:tr h="300442">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うち本体</a:t>
                      </a: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7EAF2"/>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0.10</a:t>
                      </a:r>
                      <a:r>
                        <a:rPr lang="ja-JP" altLang="en-US" sz="1200" dirty="0">
                          <a:latin typeface="+mn-ea"/>
                          <a:ea typeface="+mn-ea"/>
                        </a:rPr>
                        <a:t>％</a:t>
                      </a:r>
                      <a:endParaRPr lang="en-US" altLang="ja-JP" sz="1200" dirty="0">
                        <a:latin typeface="+mn-ea"/>
                        <a:ea typeface="+mn-ea"/>
                      </a:endParaRP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0.49</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0.55</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0.47</a:t>
                      </a:r>
                      <a:r>
                        <a:rPr lang="ja-JP" altLang="en-US" sz="1200" dirty="0">
                          <a:latin typeface="+mn-ea"/>
                          <a:ea typeface="+mn-ea"/>
                        </a:rPr>
                        <a:t>％</a:t>
                      </a:r>
                      <a:endParaRPr lang="en-US" altLang="ja-JP" sz="1200" dirty="0">
                        <a:latin typeface="+mn-ea"/>
                        <a:ea typeface="+mn-ea"/>
                      </a:endParaRP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0.23</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0.46</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ja-JP" altLang="en-US" sz="1200" dirty="0">
                          <a:latin typeface="+mn-ea"/>
                          <a:ea typeface="+mn-ea"/>
                        </a:rPr>
                        <a:t>＋</a:t>
                      </a:r>
                      <a:r>
                        <a:rPr lang="en-US" altLang="ja-JP" sz="1200" dirty="0">
                          <a:latin typeface="+mn-ea"/>
                          <a:ea typeface="+mn-ea"/>
                        </a:rPr>
                        <a:t>0.25</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12700" cap="flat" cmpd="sng" algn="ctr">
                      <a:solidFill>
                        <a:srgbClr val="0070C0"/>
                      </a:solidFill>
                      <a:prstDash val="sysDot"/>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1678750856"/>
                  </a:ext>
                </a:extLst>
              </a:tr>
              <a:tr h="355523">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薬価等</a:t>
                      </a: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7EAF2"/>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0.63</a:t>
                      </a:r>
                      <a:r>
                        <a:rPr lang="ja-JP" altLang="en-US" sz="1200" dirty="0">
                          <a:latin typeface="+mn-ea"/>
                          <a:ea typeface="+mn-ea"/>
                        </a:rPr>
                        <a:t>％</a:t>
                      </a: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1.33</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1.74</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1.01</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1.37</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1.00</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0.87</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2297744395"/>
                  </a:ext>
                </a:extLst>
              </a:tr>
              <a:tr h="341332">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algn="ctr"/>
                      <a:r>
                        <a:rPr kumimoji="1" lang="ja-JP" altLang="en-US" sz="1200" b="1" dirty="0"/>
                        <a:t>ネット</a:t>
                      </a:r>
                    </a:p>
                  </a:txBody>
                  <a:tcPr marL="74295" marR="74295" marT="37148" marB="37148" anchor="ctr">
                    <a:lnL w="28575"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7EAF2"/>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lang="ja-JP" altLang="en-US" sz="1200" dirty="0">
                          <a:latin typeface="+mn-ea"/>
                          <a:ea typeface="+mn-ea"/>
                        </a:rPr>
                        <a:t>＋</a:t>
                      </a:r>
                      <a:r>
                        <a:rPr lang="en-US" altLang="ja-JP" sz="1200" dirty="0">
                          <a:latin typeface="+mn-ea"/>
                          <a:ea typeface="+mn-ea"/>
                        </a:rPr>
                        <a:t>0.10</a:t>
                      </a:r>
                      <a:r>
                        <a:rPr lang="ja-JP" altLang="en-US" sz="1200" dirty="0">
                          <a:latin typeface="+mn-ea"/>
                          <a:ea typeface="+mn-ea"/>
                        </a:rPr>
                        <a:t>％</a:t>
                      </a:r>
                    </a:p>
                  </a:txBody>
                  <a:tcPr marL="74295" marR="74295" marT="37148" marB="37148" anchor="ctr">
                    <a:lnL w="28575"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0.84</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1.19</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0.46</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indent="0" algn="ctr">
                        <a:buFontTx/>
                        <a:buNone/>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0.94</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kumimoji="1" sz="1800" kern="1200">
                          <a:solidFill>
                            <a:schemeClr val="dk1"/>
                          </a:solidFill>
                          <a:latin typeface="Times New Roman"/>
                          <a:ea typeface="ＭＳ Ｐゴシック"/>
                        </a:defRPr>
                      </a:lvl1pPr>
                      <a:lvl2pPr marL="457200" algn="l" defTabSz="914400" rtl="0" eaLnBrk="1" latinLnBrk="0" hangingPunct="1">
                        <a:defRPr kumimoji="1" sz="1800" kern="1200">
                          <a:solidFill>
                            <a:schemeClr val="dk1"/>
                          </a:solidFill>
                          <a:latin typeface="Times New Roman"/>
                          <a:ea typeface="ＭＳ Ｐゴシック"/>
                        </a:defRPr>
                      </a:lvl2pPr>
                      <a:lvl3pPr marL="914400" algn="l" defTabSz="914400" rtl="0" eaLnBrk="1" latinLnBrk="0" hangingPunct="1">
                        <a:defRPr kumimoji="1" sz="1800" kern="1200">
                          <a:solidFill>
                            <a:schemeClr val="dk1"/>
                          </a:solidFill>
                          <a:latin typeface="Times New Roman"/>
                          <a:ea typeface="ＭＳ Ｐゴシック"/>
                        </a:defRPr>
                      </a:lvl3pPr>
                      <a:lvl4pPr marL="1371600" algn="l" defTabSz="914400" rtl="0" eaLnBrk="1" latinLnBrk="0" hangingPunct="1">
                        <a:defRPr kumimoji="1" sz="1800" kern="1200">
                          <a:solidFill>
                            <a:schemeClr val="dk1"/>
                          </a:solidFill>
                          <a:latin typeface="Times New Roman"/>
                          <a:ea typeface="ＭＳ Ｐゴシック"/>
                        </a:defRPr>
                      </a:lvl4pPr>
                      <a:lvl5pPr marL="1828800" algn="l" defTabSz="914400" rtl="0" eaLnBrk="1" latinLnBrk="0" hangingPunct="1">
                        <a:defRPr kumimoji="1" sz="1800" kern="1200">
                          <a:solidFill>
                            <a:schemeClr val="dk1"/>
                          </a:solidFill>
                          <a:latin typeface="Times New Roman"/>
                          <a:ea typeface="ＭＳ Ｐゴシック"/>
                        </a:defRPr>
                      </a:lvl5pPr>
                      <a:lvl6pPr marL="2286000" algn="l" defTabSz="914400" rtl="0" eaLnBrk="1" latinLnBrk="0" hangingPunct="1">
                        <a:defRPr kumimoji="1" sz="1800" kern="1200">
                          <a:solidFill>
                            <a:schemeClr val="dk1"/>
                          </a:solidFill>
                          <a:latin typeface="Times New Roman"/>
                          <a:ea typeface="ＭＳ Ｐゴシック"/>
                        </a:defRPr>
                      </a:lvl6pPr>
                      <a:lvl7pPr marL="2743200" algn="l" defTabSz="914400" rtl="0" eaLnBrk="1" latinLnBrk="0" hangingPunct="1">
                        <a:defRPr kumimoji="1" sz="1800" kern="1200">
                          <a:solidFill>
                            <a:schemeClr val="dk1"/>
                          </a:solidFill>
                          <a:latin typeface="Times New Roman"/>
                          <a:ea typeface="ＭＳ Ｐゴシック"/>
                        </a:defRPr>
                      </a:lvl7pPr>
                      <a:lvl8pPr marL="3200400" algn="l" defTabSz="914400" rtl="0" eaLnBrk="1" latinLnBrk="0" hangingPunct="1">
                        <a:defRPr kumimoji="1" sz="1800" kern="1200">
                          <a:solidFill>
                            <a:schemeClr val="dk1"/>
                          </a:solidFill>
                          <a:latin typeface="Times New Roman"/>
                          <a:ea typeface="ＭＳ Ｐゴシック"/>
                        </a:defRPr>
                      </a:lvl8pPr>
                      <a:lvl9pPr marL="3657600" algn="l" defTabSz="914400" rtl="0" eaLnBrk="1" latinLnBrk="0" hangingPunct="1">
                        <a:defRPr kumimoji="1" sz="1800" kern="1200">
                          <a:solidFill>
                            <a:schemeClr val="dk1"/>
                          </a:solidFill>
                          <a:latin typeface="Times New Roman"/>
                          <a:ea typeface="ＭＳ Ｐゴシック"/>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0.12</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12700"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charset="0"/>
                          <a:ea typeface="ＭＳ Ｐゴシック" charset="-128"/>
                          <a:cs typeface="+mn-cs"/>
                        </a:rPr>
                        <a:t>＋</a:t>
                      </a:r>
                      <a:r>
                        <a:rPr lang="en-US" altLang="ja-JP" sz="1200" dirty="0">
                          <a:latin typeface="+mn-ea"/>
                          <a:ea typeface="+mn-ea"/>
                        </a:rPr>
                        <a:t>2.22</a:t>
                      </a:r>
                      <a:r>
                        <a:rPr lang="ja-JP" altLang="en-US" sz="1200" dirty="0">
                          <a:latin typeface="+mn-ea"/>
                          <a:ea typeface="+mn-ea"/>
                        </a:rPr>
                        <a:t>％</a:t>
                      </a:r>
                    </a:p>
                  </a:txBody>
                  <a:tcPr marL="74295" marR="74295" marT="37148" marB="37148" anchor="ctr">
                    <a:lnL w="12700" cap="flat" cmpd="sng" algn="ctr">
                      <a:solidFill>
                        <a:srgbClr val="005CAF"/>
                      </a:solidFill>
                      <a:prstDash val="solid"/>
                      <a:round/>
                      <a:headEnd type="none" w="med" len="med"/>
                      <a:tailEnd type="none" w="med" len="med"/>
                    </a:lnL>
                    <a:lnR w="28575" cap="flat" cmpd="sng" algn="ctr">
                      <a:solidFill>
                        <a:srgbClr val="005CAF"/>
                      </a:solidFill>
                      <a:prstDash val="solid"/>
                      <a:round/>
                      <a:headEnd type="none" w="med" len="med"/>
                      <a:tailEnd type="none" w="med" len="med"/>
                    </a:lnR>
                    <a:lnT w="28575" cap="flat" cmpd="sng" algn="ctr">
                      <a:solidFill>
                        <a:srgbClr val="005CAF"/>
                      </a:solidFill>
                      <a:prstDash val="solid"/>
                      <a:round/>
                      <a:headEnd type="none" w="med" len="med"/>
                      <a:tailEnd type="none" w="med" len="med"/>
                    </a:lnT>
                    <a:lnB w="28575" cap="flat" cmpd="sng" algn="ctr">
                      <a:solidFill>
                        <a:srgbClr val="005CAF"/>
                      </a:solidFill>
                      <a:prstDash val="solid"/>
                      <a:round/>
                      <a:headEnd type="none" w="med" len="med"/>
                      <a:tailEnd type="none" w="med" len="med"/>
                    </a:lnB>
                    <a:lnTlToBr w="12700" cmpd="sng">
                      <a:noFill/>
                      <a:prstDash val="solid"/>
                    </a:lnTlToBr>
                    <a:lnBlToTr w="12700" cmpd="sng">
                      <a:noFill/>
                      <a:prstDash val="solid"/>
                    </a:lnBlToTr>
                    <a:solidFill>
                      <a:srgbClr val="EAFC7C"/>
                    </a:solidFill>
                  </a:tcPr>
                </a:tc>
                <a:extLst>
                  <a:ext uri="{0D108BD9-81ED-4DB2-BD59-A6C34878D82A}">
                    <a16:rowId xmlns:a16="http://schemas.microsoft.com/office/drawing/2014/main" val="548047445"/>
                  </a:ext>
                </a:extLst>
              </a:tr>
            </a:tbl>
          </a:graphicData>
        </a:graphic>
      </p:graphicFrame>
      <p:sp>
        <p:nvSpPr>
          <p:cNvPr id="9" name="テキスト ボックス 8">
            <a:extLst>
              <a:ext uri="{FF2B5EF4-FFF2-40B4-BE49-F238E27FC236}">
                <a16:creationId xmlns:a16="http://schemas.microsoft.com/office/drawing/2014/main" id="{EA9CA354-C1A4-5D5D-299A-4448F2CD8743}"/>
              </a:ext>
            </a:extLst>
          </p:cNvPr>
          <p:cNvSpPr txBox="1"/>
          <p:nvPr/>
        </p:nvSpPr>
        <p:spPr>
          <a:xfrm>
            <a:off x="191344" y="188640"/>
            <a:ext cx="11809312" cy="584775"/>
          </a:xfrm>
          <a:prstGeom prst="rect">
            <a:avLst/>
          </a:prstGeom>
          <a:noFill/>
        </p:spPr>
        <p:txBody>
          <a:bodyPr wrap="square" rtlCol="0">
            <a:spAutoFit/>
          </a:body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srgbClr val="002060"/>
                </a:solidFill>
                <a:effectLst/>
                <a:uLnTx/>
                <a:uFillTx/>
                <a:latin typeface="Arial"/>
                <a:ea typeface="ＭＳ Ｐゴシック"/>
                <a:cs typeface="+mn-cs"/>
              </a:rPr>
              <a:t>最近の診療報酬改定率の推移</a:t>
            </a:r>
          </a:p>
        </p:txBody>
      </p:sp>
      <p:sp>
        <p:nvSpPr>
          <p:cNvPr id="2" name="スライド番号プレースホルダー 4">
            <a:extLst>
              <a:ext uri="{FF2B5EF4-FFF2-40B4-BE49-F238E27FC236}">
                <a16:creationId xmlns:a16="http://schemas.microsoft.com/office/drawing/2014/main" id="{DCB9D565-B13B-9C8A-D65E-F710F6247724}"/>
              </a:ext>
            </a:extLst>
          </p:cNvPr>
          <p:cNvSpPr txBox="1">
            <a:spLocks noGrp="1"/>
          </p:cNvSpPr>
          <p:nvPr/>
        </p:nvSpPr>
        <p:spPr bwMode="auto">
          <a:xfrm>
            <a:off x="10030938" y="631566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8BE92BF0-38A1-2398-ACDA-8549BEBA27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4916499"/>
      </p:ext>
    </p:extLst>
  </p:cSld>
  <p:clrMapOvr>
    <a:masterClrMapping/>
  </p:clrMapOvr>
  <mc:AlternateContent xmlns:mc="http://schemas.openxmlformats.org/markup-compatibility/2006" xmlns:p14="http://schemas.microsoft.com/office/powerpoint/2010/main">
    <mc:Choice Requires="p14">
      <p:transition spd="slow" p14:dur="2000" advTm="49953"/>
    </mc:Choice>
    <mc:Fallback xmlns="">
      <p:transition spd="slow" advTm="49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56F84BF7-E770-4368-BCE9-A8556C88FDAA}"/>
              </a:ext>
            </a:extLst>
          </p:cNvPr>
          <p:cNvSpPr>
            <a:spLocks noChangeArrowheads="1"/>
          </p:cNvSpPr>
          <p:nvPr/>
        </p:nvSpPr>
        <p:spPr bwMode="auto">
          <a:xfrm>
            <a:off x="515937" y="761842"/>
            <a:ext cx="11153775" cy="1144929"/>
          </a:xfrm>
          <a:prstGeom prst="rect">
            <a:avLst/>
          </a:prstGeom>
          <a:solidFill>
            <a:schemeClr val="bg1"/>
          </a:solidFill>
          <a:ln w="28575">
            <a:solidFill>
              <a:schemeClr val="accent5"/>
            </a:solidFill>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marL="538163" indent="-538163" algn="just">
              <a:spcBef>
                <a:spcPct val="40000"/>
              </a:spcBef>
              <a:defRPr/>
            </a:pPr>
            <a:r>
              <a:rPr lang="ja-JP" altLang="en-US" dirty="0">
                <a:solidFill>
                  <a:prstClr val="black"/>
                </a:solidFill>
                <a:latin typeface="BIZ UDPゴシック" panose="020B0400000000000000" pitchFamily="50" charset="-128"/>
                <a:ea typeface="BIZ UDPゴシック" panose="020B0400000000000000" pitchFamily="50" charset="-128"/>
              </a:rPr>
              <a:t>　① 予算編成過程を通じて内閣が改定率を決める</a:t>
            </a:r>
          </a:p>
          <a:p>
            <a:pPr marL="538163" indent="-538163" algn="just">
              <a:spcBef>
                <a:spcPct val="40000"/>
              </a:spcBef>
              <a:defRPr/>
            </a:pPr>
            <a:r>
              <a:rPr lang="ja-JP" altLang="en-US" dirty="0">
                <a:solidFill>
                  <a:prstClr val="black"/>
                </a:solidFill>
                <a:latin typeface="BIZ UDPゴシック" panose="020B0400000000000000" pitchFamily="50" charset="-128"/>
                <a:ea typeface="BIZ UDPゴシック" panose="020B0400000000000000" pitchFamily="50" charset="-128"/>
              </a:rPr>
              <a:t>　② 社会保障審議会（医療保険部会・医療部会）が「診療報酬改定の基本方針」を策定</a:t>
            </a:r>
          </a:p>
          <a:p>
            <a:pPr marL="538163" indent="-538163" algn="just">
              <a:spcBef>
                <a:spcPct val="40000"/>
              </a:spcBef>
              <a:defRPr/>
            </a:pPr>
            <a:r>
              <a:rPr lang="ja-JP" altLang="en-US" dirty="0">
                <a:solidFill>
                  <a:prstClr val="black"/>
                </a:solidFill>
                <a:latin typeface="BIZ UDPゴシック" panose="020B0400000000000000" pitchFamily="50" charset="-128"/>
                <a:ea typeface="BIZ UDPゴシック" panose="020B0400000000000000" pitchFamily="50" charset="-128"/>
              </a:rPr>
              <a:t>　③ ①②を踏まえ、中医協において、個々の具体的な診療報酬点数の設定を決める</a:t>
            </a:r>
            <a:endParaRPr lang="en-US" altLang="ja-JP" dirty="0">
              <a:solidFill>
                <a:prstClr val="black"/>
              </a:solidFill>
              <a:latin typeface="BIZ UDPゴシック" panose="020B0400000000000000" pitchFamily="50" charset="-128"/>
              <a:ea typeface="BIZ UDPゴシック" panose="020B0400000000000000" pitchFamily="50" charset="-128"/>
            </a:endParaRPr>
          </a:p>
        </p:txBody>
      </p:sp>
      <p:sp>
        <p:nvSpPr>
          <p:cNvPr id="59395" name="Rectangle 10">
            <a:extLst>
              <a:ext uri="{FF2B5EF4-FFF2-40B4-BE49-F238E27FC236}">
                <a16:creationId xmlns:a16="http://schemas.microsoft.com/office/drawing/2014/main" id="{B732C18E-457C-4563-8DB8-81B149A46E8F}"/>
              </a:ext>
            </a:extLst>
          </p:cNvPr>
          <p:cNvSpPr>
            <a:spLocks noChangeArrowheads="1"/>
          </p:cNvSpPr>
          <p:nvPr/>
        </p:nvSpPr>
        <p:spPr bwMode="auto">
          <a:xfrm>
            <a:off x="6497639" y="4090988"/>
            <a:ext cx="4371975" cy="1947862"/>
          </a:xfrm>
          <a:prstGeom prst="rect">
            <a:avLst/>
          </a:prstGeom>
          <a:solidFill>
            <a:schemeClr val="accent1">
              <a:lumMod val="20000"/>
              <a:lumOff val="80000"/>
            </a:schemeClr>
          </a:solidFill>
          <a:ln>
            <a:headEnd/>
            <a:tailEnd/>
          </a:ln>
        </p:spPr>
        <p:style>
          <a:lnRef idx="1">
            <a:schemeClr val="accent6"/>
          </a:lnRef>
          <a:fillRef idx="2">
            <a:schemeClr val="accent6"/>
          </a:fillRef>
          <a:effectRef idx="1">
            <a:schemeClr val="accent6"/>
          </a:effectRef>
          <a:fontRef idx="minor">
            <a:schemeClr val="dk1"/>
          </a:fontRef>
        </p:style>
        <p:txBody>
          <a:bodyPr anchor="ctr"/>
          <a:lstStyle>
            <a:lvl1pPr marL="176213" indent="-176213" algn="l" eaLnBrk="0" hangingPunct="0">
              <a:buChar char="•"/>
              <a:defRPr kumimoji="1" sz="3200">
                <a:solidFill>
                  <a:schemeClr val="tx1"/>
                </a:solidFill>
                <a:latin typeface="Times New Roman" pitchFamily="18" charset="0"/>
                <a:ea typeface="ＭＳ Ｐゴシック" charset="-128"/>
              </a:defRPr>
            </a:lvl1pPr>
            <a:lvl2pPr marL="742950" indent="-285750" algn="l" eaLnBrk="0" hangingPunct="0">
              <a:buChar char="–"/>
              <a:defRPr kumimoji="1" sz="2800">
                <a:solidFill>
                  <a:schemeClr val="tx1"/>
                </a:solidFill>
                <a:latin typeface="Times New Roman" pitchFamily="18" charset="0"/>
                <a:ea typeface="ＭＳ Ｐゴシック" charset="-128"/>
              </a:defRPr>
            </a:lvl2pPr>
            <a:lvl3pPr marL="1143000" indent="-228600" algn="l" eaLnBrk="0" hangingPunct="0">
              <a:buChar char="•"/>
              <a:defRPr kumimoji="1" sz="2400">
                <a:solidFill>
                  <a:schemeClr val="tx1"/>
                </a:solidFill>
                <a:latin typeface="Times New Roman" pitchFamily="18" charset="0"/>
                <a:ea typeface="ＭＳ Ｐゴシック" charset="-128"/>
              </a:defRPr>
            </a:lvl3pPr>
            <a:lvl4pPr marL="1600200" indent="-228600" algn="l" eaLnBrk="0" hangingPunct="0">
              <a:buChar char="–"/>
              <a:defRPr kumimoji="1" sz="2000">
                <a:solidFill>
                  <a:schemeClr val="tx1"/>
                </a:solidFill>
                <a:latin typeface="Times New Roman" pitchFamily="18" charset="0"/>
                <a:ea typeface="ＭＳ Ｐゴシック" charset="-128"/>
              </a:defRPr>
            </a:lvl4pPr>
            <a:lvl5pPr marL="2057400" indent="-228600" algn="l" eaLnBrk="0" hangingPunct="0">
              <a:buChar char="»"/>
              <a:defRPr kumimoji="1" sz="2000">
                <a:solidFill>
                  <a:schemeClr val="tx1"/>
                </a:solidFill>
                <a:latin typeface="Times New Roman" pitchFamily="18"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algn="just" eaLnBrk="1" hangingPunct="1">
              <a:buNone/>
              <a:defRPr/>
            </a:pPr>
            <a:endParaRPr lang="en-US" altLang="ja-JP" sz="2400" dirty="0">
              <a:solidFill>
                <a:prstClr val="black"/>
              </a:solidFill>
              <a:ea typeface="ＭＳ ゴシック" pitchFamily="49" charset="-128"/>
            </a:endParaRPr>
          </a:p>
          <a:p>
            <a:pPr algn="just" eaLnBrk="1" hangingPunct="1">
              <a:buNone/>
              <a:defRPr/>
            </a:pPr>
            <a:r>
              <a:rPr lang="en-US" altLang="ja-JP" sz="1600" dirty="0">
                <a:solidFill>
                  <a:prstClr val="black"/>
                </a:solidFill>
                <a:ea typeface="ＭＳ ゴシック" pitchFamily="49" charset="-128"/>
              </a:rPr>
              <a:t>○</a:t>
            </a:r>
            <a:r>
              <a:rPr lang="ja-JP" altLang="en-US" sz="1600" dirty="0">
                <a:solidFill>
                  <a:prstClr val="black"/>
                </a:solidFill>
                <a:ea typeface="ＭＳ ゴシック" pitchFamily="49" charset="-128"/>
              </a:rPr>
              <a:t> 改定率を所与の前提とし、医療保険部会・医療部会で決定された「改定の基本方針」に基づき審議</a:t>
            </a:r>
          </a:p>
          <a:p>
            <a:pPr algn="just" eaLnBrk="1" hangingPunct="1">
              <a:buNone/>
              <a:defRPr/>
            </a:pPr>
            <a:r>
              <a:rPr lang="ja-JP" altLang="en-US" sz="1600" dirty="0">
                <a:solidFill>
                  <a:prstClr val="black"/>
                </a:solidFill>
                <a:ea typeface="ＭＳ ゴシック" pitchFamily="49" charset="-128"/>
              </a:rPr>
              <a:t>○ 個別の診療報酬項目に関する点数設定や</a:t>
            </a:r>
            <a:endParaRPr lang="en-US" altLang="ja-JP" sz="1600" dirty="0">
              <a:solidFill>
                <a:prstClr val="black"/>
              </a:solidFill>
              <a:ea typeface="ＭＳ ゴシック" pitchFamily="49" charset="-128"/>
            </a:endParaRPr>
          </a:p>
          <a:p>
            <a:pPr algn="just" eaLnBrk="1" hangingPunct="1">
              <a:buNone/>
              <a:defRPr/>
            </a:pPr>
            <a:r>
              <a:rPr lang="en-US" altLang="ja-JP" sz="1600" dirty="0">
                <a:solidFill>
                  <a:prstClr val="black"/>
                </a:solidFill>
                <a:ea typeface="ＭＳ ゴシック" pitchFamily="49" charset="-128"/>
              </a:rPr>
              <a:t>   </a:t>
            </a:r>
            <a:r>
              <a:rPr lang="ja-JP" altLang="en-US" sz="1600" dirty="0">
                <a:solidFill>
                  <a:prstClr val="black"/>
                </a:solidFill>
                <a:ea typeface="ＭＳ ゴシック" pitchFamily="49" charset="-128"/>
              </a:rPr>
              <a:t>算定条件等について議論</a:t>
            </a:r>
            <a:endParaRPr lang="en-US" altLang="ja-JP" sz="1600" dirty="0">
              <a:solidFill>
                <a:prstClr val="black"/>
              </a:solidFill>
              <a:ea typeface="ＭＳ ゴシック" pitchFamily="49" charset="-128"/>
            </a:endParaRPr>
          </a:p>
          <a:p>
            <a:pPr algn="just" eaLnBrk="1" hangingPunct="1">
              <a:buNone/>
              <a:defRPr/>
            </a:pPr>
            <a:r>
              <a:rPr lang="ja-JP" altLang="en-US" sz="1600" dirty="0">
                <a:solidFill>
                  <a:prstClr val="black"/>
                </a:solidFill>
                <a:latin typeface="ＭＳ Ｐゴシック" panose="020B0600070205080204" pitchFamily="50" charset="-128"/>
              </a:rPr>
              <a:t>　　　国民の声：パブリックコメント募集</a:t>
            </a:r>
            <a:endParaRPr lang="en-US" altLang="ja-JP" sz="1600" dirty="0">
              <a:solidFill>
                <a:prstClr val="black"/>
              </a:solidFill>
              <a:latin typeface="ＭＳ Ｐゴシック" panose="020B0600070205080204" pitchFamily="50" charset="-128"/>
            </a:endParaRPr>
          </a:p>
          <a:p>
            <a:pPr algn="just" eaLnBrk="1" hangingPunct="1">
              <a:buNone/>
              <a:defRPr/>
            </a:pPr>
            <a:r>
              <a:rPr lang="ja-JP" altLang="en-US" sz="1600" dirty="0">
                <a:solidFill>
                  <a:prstClr val="black"/>
                </a:solidFill>
                <a:latin typeface="ＭＳ Ｐゴシック" panose="020B0600070205080204" pitchFamily="50" charset="-128"/>
              </a:rPr>
              <a:t>　　　　　　　　　　公聴会の開催</a:t>
            </a:r>
            <a:endParaRPr lang="en-US" altLang="ja-JP" sz="1600" dirty="0">
              <a:solidFill>
                <a:prstClr val="black"/>
              </a:solidFill>
              <a:latin typeface="ＭＳ Ｐゴシック" panose="020B0600070205080204" pitchFamily="50" charset="-128"/>
            </a:endParaRPr>
          </a:p>
          <a:p>
            <a:pPr algn="just" eaLnBrk="1" hangingPunct="1">
              <a:buNone/>
              <a:defRPr/>
            </a:pPr>
            <a:endParaRPr lang="ja-JP" altLang="en-US" sz="1600" dirty="0">
              <a:solidFill>
                <a:prstClr val="black"/>
              </a:solidFill>
              <a:ea typeface="ＭＳ ゴシック" pitchFamily="49" charset="-128"/>
            </a:endParaRPr>
          </a:p>
        </p:txBody>
      </p:sp>
      <p:sp>
        <p:nvSpPr>
          <p:cNvPr id="59396" name="AutoShape 11">
            <a:extLst>
              <a:ext uri="{FF2B5EF4-FFF2-40B4-BE49-F238E27FC236}">
                <a16:creationId xmlns:a16="http://schemas.microsoft.com/office/drawing/2014/main" id="{ADC233C1-1BE0-4EF8-B91F-0B546602721C}"/>
              </a:ext>
            </a:extLst>
          </p:cNvPr>
          <p:cNvSpPr>
            <a:spLocks noChangeArrowheads="1"/>
          </p:cNvSpPr>
          <p:nvPr/>
        </p:nvSpPr>
        <p:spPr bwMode="auto">
          <a:xfrm>
            <a:off x="7396164" y="3724276"/>
            <a:ext cx="2574925" cy="525463"/>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lvl1pPr algn="l" eaLnBrk="0" hangingPunct="0">
              <a:buChar char="•"/>
              <a:defRPr kumimoji="1" sz="3200">
                <a:solidFill>
                  <a:schemeClr val="tx1"/>
                </a:solidFill>
                <a:latin typeface="Times New Roman" pitchFamily="18" charset="0"/>
                <a:ea typeface="ＭＳ Ｐゴシック" charset="-128"/>
              </a:defRPr>
            </a:lvl1pPr>
            <a:lvl2pPr marL="742950" indent="-285750" algn="l" eaLnBrk="0" hangingPunct="0">
              <a:buChar char="–"/>
              <a:defRPr kumimoji="1" sz="2800">
                <a:solidFill>
                  <a:schemeClr val="tx1"/>
                </a:solidFill>
                <a:latin typeface="Times New Roman" pitchFamily="18" charset="0"/>
                <a:ea typeface="ＭＳ Ｐゴシック" charset="-128"/>
              </a:defRPr>
            </a:lvl2pPr>
            <a:lvl3pPr marL="1143000" indent="-228600" algn="l" eaLnBrk="0" hangingPunct="0">
              <a:buChar char="•"/>
              <a:defRPr kumimoji="1" sz="2400">
                <a:solidFill>
                  <a:schemeClr val="tx1"/>
                </a:solidFill>
                <a:latin typeface="Times New Roman" pitchFamily="18" charset="0"/>
                <a:ea typeface="ＭＳ Ｐゴシック" charset="-128"/>
              </a:defRPr>
            </a:lvl3pPr>
            <a:lvl4pPr marL="1600200" indent="-228600" algn="l" eaLnBrk="0" hangingPunct="0">
              <a:buChar char="–"/>
              <a:defRPr kumimoji="1" sz="2000">
                <a:solidFill>
                  <a:schemeClr val="tx1"/>
                </a:solidFill>
                <a:latin typeface="Times New Roman" pitchFamily="18" charset="0"/>
                <a:ea typeface="ＭＳ Ｐゴシック" charset="-128"/>
              </a:defRPr>
            </a:lvl4pPr>
            <a:lvl5pPr marL="2057400" indent="-228600" algn="l" eaLnBrk="0" hangingPunct="0">
              <a:buChar char="»"/>
              <a:defRPr kumimoji="1" sz="2000">
                <a:solidFill>
                  <a:schemeClr val="tx1"/>
                </a:solidFill>
                <a:latin typeface="Times New Roman" pitchFamily="18"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algn="ctr" eaLnBrk="1" hangingPunct="1">
              <a:buNone/>
              <a:defRPr/>
            </a:pPr>
            <a:r>
              <a:rPr lang="ja-JP" altLang="en-US" sz="1800" b="1" dirty="0">
                <a:solidFill>
                  <a:prstClr val="black"/>
                </a:solidFill>
                <a:ea typeface="ＭＳ ゴシック" pitchFamily="49" charset="-128"/>
              </a:rPr>
              <a:t>中 医 協</a:t>
            </a:r>
          </a:p>
        </p:txBody>
      </p:sp>
      <p:sp>
        <p:nvSpPr>
          <p:cNvPr id="59397" name="Rectangle 12">
            <a:extLst>
              <a:ext uri="{FF2B5EF4-FFF2-40B4-BE49-F238E27FC236}">
                <a16:creationId xmlns:a16="http://schemas.microsoft.com/office/drawing/2014/main" id="{2A96270A-5330-4C33-A581-365781B4E670}"/>
              </a:ext>
            </a:extLst>
          </p:cNvPr>
          <p:cNvSpPr>
            <a:spLocks noChangeArrowheads="1"/>
          </p:cNvSpPr>
          <p:nvPr/>
        </p:nvSpPr>
        <p:spPr bwMode="auto">
          <a:xfrm>
            <a:off x="1355726" y="4119563"/>
            <a:ext cx="4195763" cy="1871662"/>
          </a:xfrm>
          <a:prstGeom prst="rect">
            <a:avLst/>
          </a:prstGeom>
          <a:solidFill>
            <a:schemeClr val="accent1">
              <a:lumMod val="20000"/>
              <a:lumOff val="80000"/>
            </a:schemeClr>
          </a:solidFill>
          <a:ln>
            <a:headEnd/>
            <a:tailEnd/>
          </a:ln>
        </p:spPr>
        <p:style>
          <a:lnRef idx="1">
            <a:schemeClr val="accent6"/>
          </a:lnRef>
          <a:fillRef idx="2">
            <a:schemeClr val="accent6"/>
          </a:fillRef>
          <a:effectRef idx="1">
            <a:schemeClr val="accent6"/>
          </a:effectRef>
          <a:fontRef idx="minor">
            <a:schemeClr val="dk1"/>
          </a:fontRef>
        </p:style>
        <p:txBody>
          <a:bodyPr anchor="ctr"/>
          <a:lstStyle>
            <a:lvl1pPr marL="176213" indent="-176213" algn="l" eaLnBrk="0" hangingPunct="0">
              <a:buChar char="•"/>
              <a:defRPr kumimoji="1" sz="3200">
                <a:solidFill>
                  <a:schemeClr val="tx1"/>
                </a:solidFill>
                <a:latin typeface="Times New Roman" pitchFamily="18" charset="0"/>
                <a:ea typeface="ＭＳ Ｐゴシック" charset="-128"/>
              </a:defRPr>
            </a:lvl1pPr>
            <a:lvl2pPr marL="742950" indent="-285750" algn="l" eaLnBrk="0" hangingPunct="0">
              <a:buChar char="–"/>
              <a:defRPr kumimoji="1" sz="2800">
                <a:solidFill>
                  <a:schemeClr val="tx1"/>
                </a:solidFill>
                <a:latin typeface="Times New Roman" pitchFamily="18" charset="0"/>
                <a:ea typeface="ＭＳ Ｐゴシック" charset="-128"/>
              </a:defRPr>
            </a:lvl2pPr>
            <a:lvl3pPr marL="1143000" indent="-228600" algn="l" eaLnBrk="0" hangingPunct="0">
              <a:buChar char="•"/>
              <a:defRPr kumimoji="1" sz="2400">
                <a:solidFill>
                  <a:schemeClr val="tx1"/>
                </a:solidFill>
                <a:latin typeface="Times New Roman" pitchFamily="18" charset="0"/>
                <a:ea typeface="ＭＳ Ｐゴシック" charset="-128"/>
              </a:defRPr>
            </a:lvl3pPr>
            <a:lvl4pPr marL="1600200" indent="-228600" algn="l" eaLnBrk="0" hangingPunct="0">
              <a:buChar char="–"/>
              <a:defRPr kumimoji="1" sz="2000">
                <a:solidFill>
                  <a:schemeClr val="tx1"/>
                </a:solidFill>
                <a:latin typeface="Times New Roman" pitchFamily="18" charset="0"/>
                <a:ea typeface="ＭＳ Ｐゴシック" charset="-128"/>
              </a:defRPr>
            </a:lvl4pPr>
            <a:lvl5pPr marL="2057400" indent="-228600" algn="l" eaLnBrk="0" hangingPunct="0">
              <a:buChar char="»"/>
              <a:defRPr kumimoji="1" sz="2000">
                <a:solidFill>
                  <a:schemeClr val="tx1"/>
                </a:solidFill>
                <a:latin typeface="Times New Roman" pitchFamily="18"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algn="just" eaLnBrk="1" hangingPunct="1">
              <a:buNone/>
              <a:defRPr/>
            </a:pPr>
            <a:endParaRPr lang="en-US" altLang="ja-JP" sz="2400" dirty="0">
              <a:solidFill>
                <a:prstClr val="black"/>
              </a:solidFill>
              <a:ea typeface="ＭＳ ゴシック" pitchFamily="49" charset="-128"/>
            </a:endParaRPr>
          </a:p>
          <a:p>
            <a:pPr algn="just" eaLnBrk="1" hangingPunct="1">
              <a:buNone/>
              <a:defRPr/>
            </a:pPr>
            <a:r>
              <a:rPr lang="en-US" altLang="ja-JP" sz="1600" dirty="0">
                <a:solidFill>
                  <a:prstClr val="black"/>
                </a:solidFill>
                <a:ea typeface="ＭＳ ゴシック" pitchFamily="49" charset="-128"/>
              </a:rPr>
              <a:t>○</a:t>
            </a:r>
            <a:r>
              <a:rPr lang="ja-JP" altLang="en-US" sz="1600" dirty="0">
                <a:solidFill>
                  <a:prstClr val="black"/>
                </a:solidFill>
                <a:ea typeface="ＭＳ ゴシック" pitchFamily="49" charset="-128"/>
              </a:rPr>
              <a:t> 基本的な医療政策について審議</a:t>
            </a:r>
          </a:p>
          <a:p>
            <a:pPr algn="just" eaLnBrk="1" hangingPunct="1">
              <a:buNone/>
              <a:defRPr/>
            </a:pPr>
            <a:r>
              <a:rPr lang="ja-JP" altLang="en-US" sz="1600" dirty="0">
                <a:solidFill>
                  <a:prstClr val="black"/>
                </a:solidFill>
                <a:ea typeface="ＭＳ ゴシック" pitchFamily="49" charset="-128"/>
              </a:rPr>
              <a:t>○ 診療報酬改定に係る「基本方針」を策定</a:t>
            </a:r>
          </a:p>
        </p:txBody>
      </p:sp>
      <p:sp>
        <p:nvSpPr>
          <p:cNvPr id="59398" name="AutoShape 13">
            <a:extLst>
              <a:ext uri="{FF2B5EF4-FFF2-40B4-BE49-F238E27FC236}">
                <a16:creationId xmlns:a16="http://schemas.microsoft.com/office/drawing/2014/main" id="{72B8D704-AD99-4E2D-A156-F0CFC5B10366}"/>
              </a:ext>
            </a:extLst>
          </p:cNvPr>
          <p:cNvSpPr>
            <a:spLocks noChangeArrowheads="1"/>
          </p:cNvSpPr>
          <p:nvPr/>
        </p:nvSpPr>
        <p:spPr bwMode="auto">
          <a:xfrm>
            <a:off x="2235201" y="4071938"/>
            <a:ext cx="2574925" cy="576262"/>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lvl1pPr algn="l" eaLnBrk="0" hangingPunct="0">
              <a:buChar char="•"/>
              <a:defRPr kumimoji="1" sz="3200">
                <a:solidFill>
                  <a:schemeClr val="tx1"/>
                </a:solidFill>
                <a:latin typeface="Times New Roman" pitchFamily="18" charset="0"/>
                <a:ea typeface="ＭＳ Ｐゴシック" charset="-128"/>
              </a:defRPr>
            </a:lvl1pPr>
            <a:lvl2pPr marL="742950" indent="-285750" algn="l" eaLnBrk="0" hangingPunct="0">
              <a:buChar char="–"/>
              <a:defRPr kumimoji="1" sz="2800">
                <a:solidFill>
                  <a:schemeClr val="tx1"/>
                </a:solidFill>
                <a:latin typeface="Times New Roman" pitchFamily="18" charset="0"/>
                <a:ea typeface="ＭＳ Ｐゴシック" charset="-128"/>
              </a:defRPr>
            </a:lvl2pPr>
            <a:lvl3pPr marL="1143000" indent="-228600" algn="l" eaLnBrk="0" hangingPunct="0">
              <a:buChar char="•"/>
              <a:defRPr kumimoji="1" sz="2400">
                <a:solidFill>
                  <a:schemeClr val="tx1"/>
                </a:solidFill>
                <a:latin typeface="Times New Roman" pitchFamily="18" charset="0"/>
                <a:ea typeface="ＭＳ Ｐゴシック" charset="-128"/>
              </a:defRPr>
            </a:lvl3pPr>
            <a:lvl4pPr marL="1600200" indent="-228600" algn="l" eaLnBrk="0" hangingPunct="0">
              <a:buChar char="–"/>
              <a:defRPr kumimoji="1" sz="2000">
                <a:solidFill>
                  <a:schemeClr val="tx1"/>
                </a:solidFill>
                <a:latin typeface="Times New Roman" pitchFamily="18" charset="0"/>
                <a:ea typeface="ＭＳ Ｐゴシック" charset="-128"/>
              </a:defRPr>
            </a:lvl4pPr>
            <a:lvl5pPr marL="2057400" indent="-228600" algn="l" eaLnBrk="0" hangingPunct="0">
              <a:buChar char="»"/>
              <a:defRPr kumimoji="1" sz="2000">
                <a:solidFill>
                  <a:schemeClr val="tx1"/>
                </a:solidFill>
                <a:latin typeface="Times New Roman" pitchFamily="18"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algn="ctr" eaLnBrk="1" hangingPunct="1">
              <a:buNone/>
              <a:defRPr/>
            </a:pPr>
            <a:r>
              <a:rPr lang="ja-JP" altLang="en-US" sz="1600" b="1" dirty="0">
                <a:solidFill>
                  <a:prstClr val="black"/>
                </a:solidFill>
                <a:ea typeface="ＭＳ ゴシック" pitchFamily="49" charset="-128"/>
              </a:rPr>
              <a:t>社会保障審議会</a:t>
            </a:r>
          </a:p>
          <a:p>
            <a:pPr algn="ctr" eaLnBrk="1" hangingPunct="1">
              <a:buNone/>
              <a:defRPr/>
            </a:pPr>
            <a:r>
              <a:rPr lang="ja-JP" altLang="en-US" sz="1600" b="1" dirty="0">
                <a:solidFill>
                  <a:prstClr val="black"/>
                </a:solidFill>
                <a:ea typeface="ＭＳ ゴシック" pitchFamily="49" charset="-128"/>
              </a:rPr>
              <a:t>医療保険部会・医療部会</a:t>
            </a:r>
          </a:p>
        </p:txBody>
      </p:sp>
      <p:sp>
        <p:nvSpPr>
          <p:cNvPr id="64519" name="AutoShape 14">
            <a:extLst>
              <a:ext uri="{FF2B5EF4-FFF2-40B4-BE49-F238E27FC236}">
                <a16:creationId xmlns:a16="http://schemas.microsoft.com/office/drawing/2014/main" id="{5BD0DE52-EA70-414C-8156-6B522AD2D92C}"/>
              </a:ext>
            </a:extLst>
          </p:cNvPr>
          <p:cNvSpPr>
            <a:spLocks noChangeArrowheads="1"/>
          </p:cNvSpPr>
          <p:nvPr/>
        </p:nvSpPr>
        <p:spPr bwMode="auto">
          <a:xfrm>
            <a:off x="5792789" y="4595814"/>
            <a:ext cx="600075" cy="917575"/>
          </a:xfrm>
          <a:prstGeom prst="rightArrow">
            <a:avLst>
              <a:gd name="adj1" fmla="val 50000"/>
              <a:gd name="adj2" fmla="val 55514"/>
            </a:avLst>
          </a:prstGeom>
          <a:solidFill>
            <a:srgbClr val="FF0000"/>
          </a:solidFill>
          <a:ln w="9525">
            <a:solidFill>
              <a:srgbClr val="FF0000"/>
            </a:solidFill>
            <a:miter lim="800000"/>
            <a:headEnd/>
            <a:tailEnd/>
          </a:ln>
        </p:spPr>
        <p:txBody>
          <a:bodyPr wrap="none" anchor="ctr"/>
          <a:lstStyle>
            <a:lvl1pPr>
              <a:spcBef>
                <a:spcPct val="20000"/>
              </a:spcBef>
              <a:buFont typeface="Arial" panose="020B0604020202020204" pitchFamily="34" charset="0"/>
              <a:buChar char="•"/>
              <a:defRPr kumimoji="1"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9pPr>
          </a:lstStyle>
          <a:p>
            <a:pPr algn="just">
              <a:spcBef>
                <a:spcPct val="0"/>
              </a:spcBef>
              <a:buNone/>
              <a:defRPr/>
            </a:pPr>
            <a:endParaRPr lang="ja-JP" altLang="en-US" sz="2400">
              <a:solidFill>
                <a:srgbClr val="000000"/>
              </a:solidFill>
              <a:latin typeface="Times New Roman" panose="02020603050405020304" pitchFamily="18" charset="0"/>
              <a:ea typeface="ＭＳ ゴシック" panose="020B0609070205080204" pitchFamily="49" charset="-128"/>
            </a:endParaRPr>
          </a:p>
        </p:txBody>
      </p:sp>
      <p:sp>
        <p:nvSpPr>
          <p:cNvPr id="59400" name="Rectangle 15">
            <a:extLst>
              <a:ext uri="{FF2B5EF4-FFF2-40B4-BE49-F238E27FC236}">
                <a16:creationId xmlns:a16="http://schemas.microsoft.com/office/drawing/2014/main" id="{A8B78429-6AFD-4BC4-8520-91D745154CCB}"/>
              </a:ext>
            </a:extLst>
          </p:cNvPr>
          <p:cNvSpPr>
            <a:spLocks noChangeArrowheads="1"/>
          </p:cNvSpPr>
          <p:nvPr/>
        </p:nvSpPr>
        <p:spPr bwMode="auto">
          <a:xfrm>
            <a:off x="3609976" y="3028950"/>
            <a:ext cx="4022725" cy="647700"/>
          </a:xfrm>
          <a:prstGeom prst="rect">
            <a:avLst/>
          </a:prstGeom>
          <a:solidFill>
            <a:schemeClr val="accent1">
              <a:lumMod val="20000"/>
              <a:lumOff val="80000"/>
            </a:schemeClr>
          </a:solidFill>
          <a:ln>
            <a:headEnd/>
            <a:tailEnd/>
          </a:ln>
        </p:spPr>
        <p:style>
          <a:lnRef idx="2">
            <a:schemeClr val="dk1"/>
          </a:lnRef>
          <a:fillRef idx="1">
            <a:schemeClr val="lt1"/>
          </a:fillRef>
          <a:effectRef idx="0">
            <a:schemeClr val="dk1"/>
          </a:effectRef>
          <a:fontRef idx="minor">
            <a:schemeClr val="dk1"/>
          </a:fontRef>
        </p:style>
        <p:txBody>
          <a:bodyPr anchor="ctr"/>
          <a:lstStyle>
            <a:lvl1pPr marL="176213" indent="-176213" algn="l" eaLnBrk="0" hangingPunct="0">
              <a:buChar char="•"/>
              <a:defRPr kumimoji="1" sz="3200">
                <a:solidFill>
                  <a:schemeClr val="tx1"/>
                </a:solidFill>
                <a:latin typeface="Times New Roman" pitchFamily="18" charset="0"/>
                <a:ea typeface="ＭＳ Ｐゴシック" charset="-128"/>
              </a:defRPr>
            </a:lvl1pPr>
            <a:lvl2pPr marL="742950" indent="-285750" algn="l" eaLnBrk="0" hangingPunct="0">
              <a:buChar char="–"/>
              <a:defRPr kumimoji="1" sz="2800">
                <a:solidFill>
                  <a:schemeClr val="tx1"/>
                </a:solidFill>
                <a:latin typeface="Times New Roman" pitchFamily="18" charset="0"/>
                <a:ea typeface="ＭＳ Ｐゴシック" charset="-128"/>
              </a:defRPr>
            </a:lvl2pPr>
            <a:lvl3pPr marL="1143000" indent="-228600" algn="l" eaLnBrk="0" hangingPunct="0">
              <a:buChar char="•"/>
              <a:defRPr kumimoji="1" sz="2400">
                <a:solidFill>
                  <a:schemeClr val="tx1"/>
                </a:solidFill>
                <a:latin typeface="Times New Roman" pitchFamily="18" charset="0"/>
                <a:ea typeface="ＭＳ Ｐゴシック" charset="-128"/>
              </a:defRPr>
            </a:lvl3pPr>
            <a:lvl4pPr marL="1600200" indent="-228600" algn="l" eaLnBrk="0" hangingPunct="0">
              <a:buChar char="–"/>
              <a:defRPr kumimoji="1" sz="2000">
                <a:solidFill>
                  <a:schemeClr val="tx1"/>
                </a:solidFill>
                <a:latin typeface="Times New Roman" pitchFamily="18" charset="0"/>
                <a:ea typeface="ＭＳ Ｐゴシック" charset="-128"/>
              </a:defRPr>
            </a:lvl4pPr>
            <a:lvl5pPr marL="2057400" indent="-228600" algn="l" eaLnBrk="0" hangingPunct="0">
              <a:buChar char="»"/>
              <a:defRPr kumimoji="1" sz="2000">
                <a:solidFill>
                  <a:schemeClr val="tx1"/>
                </a:solidFill>
                <a:latin typeface="Times New Roman" pitchFamily="18"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algn="just" eaLnBrk="1" hangingPunct="1">
              <a:buNone/>
              <a:defRPr/>
            </a:pPr>
            <a:endParaRPr lang="en-US" altLang="ja-JP" sz="1600" dirty="0">
              <a:solidFill>
                <a:prstClr val="black"/>
              </a:solidFill>
              <a:ea typeface="ＭＳ ゴシック" pitchFamily="49" charset="-128"/>
            </a:endParaRPr>
          </a:p>
          <a:p>
            <a:pPr algn="just" eaLnBrk="1" hangingPunct="1">
              <a:buNone/>
              <a:defRPr/>
            </a:pPr>
            <a:r>
              <a:rPr lang="en-US" altLang="ja-JP" sz="1600" dirty="0">
                <a:solidFill>
                  <a:prstClr val="black"/>
                </a:solidFill>
                <a:ea typeface="ＭＳ ゴシック" pitchFamily="49" charset="-128"/>
              </a:rPr>
              <a:t>○</a:t>
            </a:r>
            <a:r>
              <a:rPr lang="ja-JP" altLang="en-US" sz="1600" dirty="0">
                <a:solidFill>
                  <a:prstClr val="black"/>
                </a:solidFill>
                <a:ea typeface="ＭＳ ゴシック" pitchFamily="49" charset="-128"/>
              </a:rPr>
              <a:t>　予算編成過程を通じて改定率を決定</a:t>
            </a:r>
          </a:p>
        </p:txBody>
      </p:sp>
      <p:sp>
        <p:nvSpPr>
          <p:cNvPr id="59401" name="AutoShape 16">
            <a:extLst>
              <a:ext uri="{FF2B5EF4-FFF2-40B4-BE49-F238E27FC236}">
                <a16:creationId xmlns:a16="http://schemas.microsoft.com/office/drawing/2014/main" id="{A472C7EB-B72F-4DAC-80BF-43EBA13155CA}"/>
              </a:ext>
            </a:extLst>
          </p:cNvPr>
          <p:cNvSpPr>
            <a:spLocks noChangeArrowheads="1"/>
          </p:cNvSpPr>
          <p:nvPr/>
        </p:nvSpPr>
        <p:spPr bwMode="auto">
          <a:xfrm>
            <a:off x="4760913" y="2768600"/>
            <a:ext cx="1795462" cy="431800"/>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lvl1pPr algn="l" eaLnBrk="0" hangingPunct="0">
              <a:buChar char="•"/>
              <a:defRPr kumimoji="1" sz="3200">
                <a:solidFill>
                  <a:schemeClr val="tx1"/>
                </a:solidFill>
                <a:latin typeface="Times New Roman" pitchFamily="18" charset="0"/>
                <a:ea typeface="ＭＳ Ｐゴシック" charset="-128"/>
              </a:defRPr>
            </a:lvl1pPr>
            <a:lvl2pPr marL="742950" indent="-285750" algn="l" eaLnBrk="0" hangingPunct="0">
              <a:buChar char="–"/>
              <a:defRPr kumimoji="1" sz="2800">
                <a:solidFill>
                  <a:schemeClr val="tx1"/>
                </a:solidFill>
                <a:latin typeface="Times New Roman" pitchFamily="18" charset="0"/>
                <a:ea typeface="ＭＳ Ｐゴシック" charset="-128"/>
              </a:defRPr>
            </a:lvl2pPr>
            <a:lvl3pPr marL="1143000" indent="-228600" algn="l" eaLnBrk="0" hangingPunct="0">
              <a:buChar char="•"/>
              <a:defRPr kumimoji="1" sz="2400">
                <a:solidFill>
                  <a:schemeClr val="tx1"/>
                </a:solidFill>
                <a:latin typeface="Times New Roman" pitchFamily="18" charset="0"/>
                <a:ea typeface="ＭＳ Ｐゴシック" charset="-128"/>
              </a:defRPr>
            </a:lvl3pPr>
            <a:lvl4pPr marL="1600200" indent="-228600" algn="l" eaLnBrk="0" hangingPunct="0">
              <a:buChar char="–"/>
              <a:defRPr kumimoji="1" sz="2000">
                <a:solidFill>
                  <a:schemeClr val="tx1"/>
                </a:solidFill>
                <a:latin typeface="Times New Roman" pitchFamily="18" charset="0"/>
                <a:ea typeface="ＭＳ Ｐゴシック" charset="-128"/>
              </a:defRPr>
            </a:lvl4pPr>
            <a:lvl5pPr marL="2057400" indent="-228600" algn="l" eaLnBrk="0" hangingPunct="0">
              <a:buChar char="»"/>
              <a:defRPr kumimoji="1" sz="2000">
                <a:solidFill>
                  <a:schemeClr val="tx1"/>
                </a:solidFill>
                <a:latin typeface="Times New Roman" pitchFamily="18" charset="0"/>
                <a:ea typeface="ＭＳ Ｐゴシック" charset="-128"/>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ＭＳ Ｐゴシック" charset="-128"/>
              </a:defRPr>
            </a:lvl9pPr>
          </a:lstStyle>
          <a:p>
            <a:pPr algn="ctr" eaLnBrk="1" hangingPunct="1">
              <a:buNone/>
              <a:defRPr/>
            </a:pPr>
            <a:r>
              <a:rPr lang="ja-JP" altLang="en-US" sz="1800" b="1" dirty="0">
                <a:solidFill>
                  <a:prstClr val="black"/>
                </a:solidFill>
                <a:ea typeface="ＭＳ ゴシック" pitchFamily="49" charset="-128"/>
              </a:rPr>
              <a:t>内 閣</a:t>
            </a:r>
          </a:p>
        </p:txBody>
      </p:sp>
      <p:sp>
        <p:nvSpPr>
          <p:cNvPr id="64522" name="AutoShape 17">
            <a:extLst>
              <a:ext uri="{FF2B5EF4-FFF2-40B4-BE49-F238E27FC236}">
                <a16:creationId xmlns:a16="http://schemas.microsoft.com/office/drawing/2014/main" id="{6A6A5172-3F9A-45AF-9C56-AD5751C5F676}"/>
              </a:ext>
            </a:extLst>
          </p:cNvPr>
          <p:cNvSpPr>
            <a:spLocks noChangeArrowheads="1"/>
          </p:cNvSpPr>
          <p:nvPr/>
        </p:nvSpPr>
        <p:spPr bwMode="auto">
          <a:xfrm rot="5400000">
            <a:off x="7762876" y="2874963"/>
            <a:ext cx="863600" cy="93662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bg1"/>
          </a:solidFill>
          <a:ln w="9525">
            <a:solidFill>
              <a:schemeClr val="tx1"/>
            </a:solidFill>
            <a:miter lim="800000"/>
            <a:headEnd/>
            <a:tailEnd/>
          </a:ln>
        </p:spPr>
        <p:txBody>
          <a:bodyPr wrap="none" anchor="ctr"/>
          <a:lstStyle/>
          <a:p>
            <a:pPr>
              <a:defRPr/>
            </a:pPr>
            <a:endParaRPr lang="ja-JP" altLang="en-US">
              <a:solidFill>
                <a:prstClr val="black"/>
              </a:solidFill>
              <a:latin typeface="Calibri" panose="020F0502020204030204"/>
              <a:ea typeface="ＭＳ Ｐゴシック" panose="020B0600070205080204" pitchFamily="50" charset="-128"/>
            </a:endParaRPr>
          </a:p>
        </p:txBody>
      </p:sp>
      <p:sp>
        <p:nvSpPr>
          <p:cNvPr id="2" name="角丸四角形吹き出し 1">
            <a:extLst>
              <a:ext uri="{FF2B5EF4-FFF2-40B4-BE49-F238E27FC236}">
                <a16:creationId xmlns:a16="http://schemas.microsoft.com/office/drawing/2014/main" id="{004BEAC5-521D-4DDA-8C7E-64B9CC9B40A5}"/>
              </a:ext>
            </a:extLst>
          </p:cNvPr>
          <p:cNvSpPr/>
          <p:nvPr/>
        </p:nvSpPr>
        <p:spPr>
          <a:xfrm>
            <a:off x="5880101" y="2265363"/>
            <a:ext cx="2195513" cy="430212"/>
          </a:xfrm>
          <a:prstGeom prst="wedgeRoundRectCallout">
            <a:avLst>
              <a:gd name="adj1" fmla="val -39455"/>
              <a:gd name="adj2" fmla="val 110714"/>
              <a:gd name="adj3" fmla="val 16667"/>
            </a:avLst>
          </a:prstGeom>
        </p:spPr>
        <p:style>
          <a:lnRef idx="2">
            <a:schemeClr val="accent2"/>
          </a:lnRef>
          <a:fillRef idx="1">
            <a:schemeClr val="lt1"/>
          </a:fillRef>
          <a:effectRef idx="0">
            <a:schemeClr val="accent2"/>
          </a:effectRef>
          <a:fontRef idx="minor">
            <a:schemeClr val="dk1"/>
          </a:fontRef>
        </p:style>
        <p:txBody>
          <a:bodyPr anchor="ctr"/>
          <a:lstStyle/>
          <a:p>
            <a:pPr algn="ctr">
              <a:defRPr/>
            </a:pPr>
            <a:r>
              <a:rPr lang="ja-JP" altLang="en-US" dirty="0">
                <a:solidFill>
                  <a:prstClr val="black"/>
                </a:solidFill>
                <a:latin typeface="Calibri" panose="020F0502020204030204"/>
                <a:ea typeface="ＭＳ Ｐゴシック" panose="020B0600070205080204" pitchFamily="50" charset="-128"/>
              </a:rPr>
              <a:t>医療費総額の決定</a:t>
            </a:r>
          </a:p>
        </p:txBody>
      </p:sp>
      <p:sp>
        <p:nvSpPr>
          <p:cNvPr id="14" name="角丸四角形吹き出し 13">
            <a:extLst>
              <a:ext uri="{FF2B5EF4-FFF2-40B4-BE49-F238E27FC236}">
                <a16:creationId xmlns:a16="http://schemas.microsoft.com/office/drawing/2014/main" id="{7D6E4F0C-8DB6-4DDF-A5AC-6061EB291D5A}"/>
              </a:ext>
            </a:extLst>
          </p:cNvPr>
          <p:cNvSpPr/>
          <p:nvPr/>
        </p:nvSpPr>
        <p:spPr>
          <a:xfrm>
            <a:off x="8799515" y="3168651"/>
            <a:ext cx="2066925" cy="430212"/>
          </a:xfrm>
          <a:prstGeom prst="wedgeRoundRectCallout">
            <a:avLst>
              <a:gd name="adj1" fmla="val -37142"/>
              <a:gd name="adj2" fmla="val 111082"/>
              <a:gd name="adj3" fmla="val 16667"/>
            </a:avLst>
          </a:prstGeom>
        </p:spPr>
        <p:style>
          <a:lnRef idx="2">
            <a:schemeClr val="accent2"/>
          </a:lnRef>
          <a:fillRef idx="1">
            <a:schemeClr val="lt1"/>
          </a:fillRef>
          <a:effectRef idx="0">
            <a:schemeClr val="accent2"/>
          </a:effectRef>
          <a:fontRef idx="minor">
            <a:schemeClr val="dk1"/>
          </a:fontRef>
        </p:style>
        <p:txBody>
          <a:bodyPr anchor="ctr"/>
          <a:lstStyle/>
          <a:p>
            <a:pPr algn="ctr">
              <a:defRPr/>
            </a:pPr>
            <a:r>
              <a:rPr lang="ja-JP" altLang="en-US" dirty="0">
                <a:solidFill>
                  <a:prstClr val="black"/>
                </a:solidFill>
                <a:latin typeface="Calibri" panose="020F0502020204030204"/>
                <a:ea typeface="ＭＳ Ｐゴシック" panose="020B0600070205080204" pitchFamily="50" charset="-128"/>
              </a:rPr>
              <a:t>医療費分配の決定</a:t>
            </a:r>
          </a:p>
        </p:txBody>
      </p:sp>
      <p:sp>
        <p:nvSpPr>
          <p:cNvPr id="15" name="角丸四角形吹き出し 14">
            <a:extLst>
              <a:ext uri="{FF2B5EF4-FFF2-40B4-BE49-F238E27FC236}">
                <a16:creationId xmlns:a16="http://schemas.microsoft.com/office/drawing/2014/main" id="{0EBB4C6A-3DC5-46B7-9591-523E91254A95}"/>
              </a:ext>
            </a:extLst>
          </p:cNvPr>
          <p:cNvSpPr/>
          <p:nvPr/>
        </p:nvSpPr>
        <p:spPr>
          <a:xfrm>
            <a:off x="1217613" y="3432176"/>
            <a:ext cx="2309812" cy="430213"/>
          </a:xfrm>
          <a:prstGeom prst="wedgeRoundRectCallout">
            <a:avLst>
              <a:gd name="adj1" fmla="val 36532"/>
              <a:gd name="adj2" fmla="val 102800"/>
              <a:gd name="adj3" fmla="val 16667"/>
            </a:avLst>
          </a:prstGeom>
        </p:spPr>
        <p:style>
          <a:lnRef idx="2">
            <a:schemeClr val="accent2"/>
          </a:lnRef>
          <a:fillRef idx="1">
            <a:schemeClr val="lt1"/>
          </a:fillRef>
          <a:effectRef idx="0">
            <a:schemeClr val="accent2"/>
          </a:effectRef>
          <a:fontRef idx="minor">
            <a:schemeClr val="dk1"/>
          </a:fontRef>
        </p:style>
        <p:txBody>
          <a:bodyPr anchor="ctr"/>
          <a:lstStyle/>
          <a:p>
            <a:pPr algn="ctr">
              <a:defRPr/>
            </a:pPr>
            <a:r>
              <a:rPr lang="ja-JP" altLang="en-US" dirty="0">
                <a:solidFill>
                  <a:prstClr val="black"/>
                </a:solidFill>
                <a:latin typeface="Calibri" panose="020F0502020204030204"/>
                <a:ea typeface="ＭＳ Ｐゴシック" panose="020B0600070205080204" pitchFamily="50" charset="-128"/>
              </a:rPr>
              <a:t>医療政策の方針決定</a:t>
            </a:r>
          </a:p>
        </p:txBody>
      </p:sp>
      <p:sp>
        <p:nvSpPr>
          <p:cNvPr id="64526" name="テキスト ボックス 15">
            <a:extLst>
              <a:ext uri="{FF2B5EF4-FFF2-40B4-BE49-F238E27FC236}">
                <a16:creationId xmlns:a16="http://schemas.microsoft.com/office/drawing/2014/main" id="{44E5F272-2E32-41A8-83AA-1F9A31C10073}"/>
              </a:ext>
            </a:extLst>
          </p:cNvPr>
          <p:cNvSpPr txBox="1">
            <a:spLocks noChangeArrowheads="1"/>
          </p:cNvSpPr>
          <p:nvPr/>
        </p:nvSpPr>
        <p:spPr bwMode="auto">
          <a:xfrm>
            <a:off x="2251075" y="104776"/>
            <a:ext cx="76835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9pPr>
          </a:lstStyle>
          <a:p>
            <a:pPr algn="ctr">
              <a:spcBef>
                <a:spcPct val="0"/>
              </a:spcBef>
              <a:buNone/>
              <a:defRPr/>
            </a:pPr>
            <a:r>
              <a:rPr lang="ja-JP" altLang="en-US" sz="2800" dirty="0">
                <a:solidFill>
                  <a:srgbClr val="000000"/>
                </a:solidFill>
                <a:latin typeface="ＭＳ Ｐゴシック" panose="020B0600070205080204" pitchFamily="50" charset="-128"/>
                <a:ea typeface="メイリオ" panose="020B0604030504040204" pitchFamily="50" charset="-128"/>
              </a:rPr>
              <a:t>診療報酬改定のプロセス</a:t>
            </a:r>
          </a:p>
        </p:txBody>
      </p:sp>
      <p:sp>
        <p:nvSpPr>
          <p:cNvPr id="64527" name="正方形/長方形 2">
            <a:extLst>
              <a:ext uri="{FF2B5EF4-FFF2-40B4-BE49-F238E27FC236}">
                <a16:creationId xmlns:a16="http://schemas.microsoft.com/office/drawing/2014/main" id="{55ECF335-E29F-4A50-A515-B2F7EF3F6DDA}"/>
              </a:ext>
            </a:extLst>
          </p:cNvPr>
          <p:cNvSpPr>
            <a:spLocks noChangeArrowheads="1"/>
          </p:cNvSpPr>
          <p:nvPr/>
        </p:nvSpPr>
        <p:spPr bwMode="auto">
          <a:xfrm>
            <a:off x="1447800" y="6122622"/>
            <a:ext cx="9532937" cy="619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9pPr>
          </a:lstStyle>
          <a:p>
            <a:pPr>
              <a:lnSpc>
                <a:spcPts val="2200"/>
              </a:lnSpc>
              <a:spcBef>
                <a:spcPct val="0"/>
              </a:spcBef>
              <a:buNone/>
              <a:defRPr/>
            </a:pPr>
            <a:r>
              <a:rPr lang="en-US" altLang="ja-JP" sz="1800" dirty="0">
                <a:solidFill>
                  <a:srgbClr val="000000"/>
                </a:solidFill>
                <a:latin typeface="BIZ UDPゴシック" panose="020B0400000000000000" pitchFamily="50" charset="-128"/>
                <a:ea typeface="BIZ UDPゴシック" panose="020B0400000000000000" pitchFamily="50" charset="-128"/>
              </a:rPr>
              <a:t>※</a:t>
            </a:r>
            <a:r>
              <a:rPr lang="ja-JP" altLang="en-US" sz="1800" dirty="0">
                <a:solidFill>
                  <a:srgbClr val="000000"/>
                </a:solidFill>
                <a:latin typeface="BIZ UDPゴシック" panose="020B0400000000000000" pitchFamily="50" charset="-128"/>
                <a:ea typeface="BIZ UDPゴシック" panose="020B0400000000000000" pitchFamily="50" charset="-128"/>
              </a:rPr>
              <a:t>　</a:t>
            </a:r>
            <a:r>
              <a:rPr lang="ja-JP" altLang="en-US" sz="1800" dirty="0">
                <a:latin typeface="BIZ UDPゴシック" panose="020B0400000000000000" pitchFamily="50" charset="-128"/>
                <a:ea typeface="BIZ UDPゴシック" panose="020B0400000000000000" pitchFamily="50" charset="-128"/>
              </a:rPr>
              <a:t>診療報酬改定は、中医協でエビデンスに基づく評価がなされ、さらには前回の改定結果を</a:t>
            </a:r>
            <a:endParaRPr lang="en-US" altLang="ja-JP" sz="1800" dirty="0">
              <a:latin typeface="BIZ UDPゴシック" panose="020B0400000000000000" pitchFamily="50" charset="-128"/>
              <a:ea typeface="BIZ UDPゴシック" panose="020B0400000000000000" pitchFamily="50" charset="-128"/>
            </a:endParaRPr>
          </a:p>
          <a:p>
            <a:pPr>
              <a:lnSpc>
                <a:spcPts val="2200"/>
              </a:lnSpc>
              <a:spcBef>
                <a:spcPct val="0"/>
              </a:spcBef>
              <a:buNone/>
              <a:defRPr/>
            </a:pPr>
            <a:r>
              <a:rPr lang="en-US" altLang="ja-JP" sz="1800" dirty="0">
                <a:latin typeface="BIZ UDPゴシック" panose="020B0400000000000000" pitchFamily="50" charset="-128"/>
                <a:ea typeface="BIZ UDPゴシック" panose="020B0400000000000000" pitchFamily="50" charset="-128"/>
              </a:rPr>
              <a:t>   </a:t>
            </a:r>
            <a:r>
              <a:rPr lang="ja-JP" altLang="en-US" sz="1800" dirty="0">
                <a:latin typeface="BIZ UDPゴシック" panose="020B0400000000000000" pitchFamily="50" charset="-128"/>
                <a:ea typeface="BIZ UDPゴシック" panose="020B0400000000000000" pitchFamily="50" charset="-128"/>
              </a:rPr>
              <a:t>調査・検証した上で、次回改定で修正するという流れが確立している</a:t>
            </a:r>
            <a:endParaRPr lang="en-US" altLang="ja-JP" sz="1800" dirty="0">
              <a:latin typeface="BIZ UDPゴシック" panose="020B0400000000000000" pitchFamily="50" charset="-128"/>
              <a:ea typeface="BIZ UDPゴシック" panose="020B0400000000000000" pitchFamily="50" charset="-128"/>
            </a:endParaRPr>
          </a:p>
        </p:txBody>
      </p:sp>
      <p:sp>
        <p:nvSpPr>
          <p:cNvPr id="17" name="正方形/長方形 2">
            <a:extLst>
              <a:ext uri="{FF2B5EF4-FFF2-40B4-BE49-F238E27FC236}">
                <a16:creationId xmlns:a16="http://schemas.microsoft.com/office/drawing/2014/main" id="{28CB1768-BAF4-40DC-A8C8-94956DDA3FC9}"/>
              </a:ext>
            </a:extLst>
          </p:cNvPr>
          <p:cNvSpPr>
            <a:spLocks noChangeArrowheads="1"/>
          </p:cNvSpPr>
          <p:nvPr/>
        </p:nvSpPr>
        <p:spPr bwMode="auto">
          <a:xfrm>
            <a:off x="8522814" y="2632059"/>
            <a:ext cx="2574924" cy="47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9pPr>
          </a:lstStyle>
          <a:p>
            <a:pPr>
              <a:lnSpc>
                <a:spcPts val="1000"/>
              </a:lnSpc>
              <a:spcBef>
                <a:spcPct val="0"/>
              </a:spcBef>
              <a:buNone/>
              <a:defRPr/>
            </a:pPr>
            <a:r>
              <a:rPr lang="en-US" altLang="ja-JP" sz="1050" dirty="0">
                <a:solidFill>
                  <a:srgbClr val="000000"/>
                </a:solidFill>
                <a:latin typeface="HGｺﾞｼｯｸM" panose="020B0609000000000000" pitchFamily="49" charset="-128"/>
                <a:ea typeface="HGｺﾞｼｯｸM" panose="020B0609000000000000" pitchFamily="49" charset="-128"/>
              </a:rPr>
              <a:t>※</a:t>
            </a:r>
            <a:r>
              <a:rPr lang="ja-JP" altLang="en-US" sz="1050" dirty="0">
                <a:solidFill>
                  <a:srgbClr val="000000"/>
                </a:solidFill>
                <a:latin typeface="HGｺﾞｼｯｸM" panose="020B0609000000000000" pitchFamily="49" charset="-128"/>
                <a:ea typeface="HGｺﾞｼｯｸM" panose="020B0609000000000000" pitchFamily="49" charset="-128"/>
              </a:rPr>
              <a:t>　改定のたびに対応すべき項目が</a:t>
            </a:r>
            <a:endParaRPr lang="en-US" altLang="ja-JP" sz="1050" dirty="0">
              <a:solidFill>
                <a:srgbClr val="000000"/>
              </a:solidFill>
              <a:latin typeface="HGｺﾞｼｯｸM" panose="020B0609000000000000" pitchFamily="49" charset="-128"/>
              <a:ea typeface="HGｺﾞｼｯｸM" panose="020B0609000000000000" pitchFamily="49" charset="-128"/>
            </a:endParaRPr>
          </a:p>
          <a:p>
            <a:pPr>
              <a:lnSpc>
                <a:spcPts val="1000"/>
              </a:lnSpc>
              <a:spcBef>
                <a:spcPct val="0"/>
              </a:spcBef>
              <a:buNone/>
              <a:defRPr/>
            </a:pPr>
            <a:r>
              <a:rPr lang="en-US" altLang="ja-JP" sz="1050" dirty="0">
                <a:solidFill>
                  <a:srgbClr val="000000"/>
                </a:solidFill>
                <a:latin typeface="HGｺﾞｼｯｸM" panose="020B0609000000000000" pitchFamily="49" charset="-128"/>
                <a:ea typeface="HGｺﾞｼｯｸM" panose="020B0609000000000000" pitchFamily="49" charset="-128"/>
              </a:rPr>
              <a:t>  </a:t>
            </a:r>
            <a:r>
              <a:rPr lang="ja-JP" altLang="en-US" sz="1050" dirty="0">
                <a:solidFill>
                  <a:srgbClr val="000000"/>
                </a:solidFill>
                <a:latin typeface="HGｺﾞｼｯｸM" panose="020B0609000000000000" pitchFamily="49" charset="-128"/>
                <a:ea typeface="HGｺﾞｼｯｸM" panose="020B0609000000000000" pitchFamily="49" charset="-128"/>
              </a:rPr>
              <a:t>具体化され、財源も紐付きとなって、</a:t>
            </a:r>
            <a:endParaRPr lang="en-US" altLang="ja-JP" sz="1050" dirty="0">
              <a:solidFill>
                <a:srgbClr val="000000"/>
              </a:solidFill>
              <a:latin typeface="HGｺﾞｼｯｸM" panose="020B0609000000000000" pitchFamily="49" charset="-128"/>
              <a:ea typeface="HGｺﾞｼｯｸM" panose="020B0609000000000000" pitchFamily="49" charset="-128"/>
            </a:endParaRPr>
          </a:p>
          <a:p>
            <a:pPr>
              <a:lnSpc>
                <a:spcPts val="1000"/>
              </a:lnSpc>
              <a:spcBef>
                <a:spcPct val="0"/>
              </a:spcBef>
              <a:buNone/>
              <a:defRPr/>
            </a:pPr>
            <a:r>
              <a:rPr lang="en-US" altLang="ja-JP" sz="1050" dirty="0">
                <a:solidFill>
                  <a:srgbClr val="000000"/>
                </a:solidFill>
                <a:latin typeface="HGｺﾞｼｯｸM" panose="020B0609000000000000" pitchFamily="49" charset="-128"/>
                <a:ea typeface="HGｺﾞｼｯｸM" panose="020B0609000000000000" pitchFamily="49" charset="-128"/>
              </a:rPr>
              <a:t>  </a:t>
            </a:r>
            <a:r>
              <a:rPr lang="ja-JP" altLang="en-US" sz="1050" dirty="0">
                <a:solidFill>
                  <a:srgbClr val="000000"/>
                </a:solidFill>
                <a:latin typeface="HGｺﾞｼｯｸM" panose="020B0609000000000000" pitchFamily="49" charset="-128"/>
                <a:ea typeface="HGｺﾞｼｯｸM" panose="020B0609000000000000" pitchFamily="49" charset="-128"/>
              </a:rPr>
              <a:t>中医協の裁量が縮小している　</a:t>
            </a:r>
            <a:endParaRPr lang="en-US" altLang="ja-JP" sz="1050" dirty="0">
              <a:solidFill>
                <a:srgbClr val="000000"/>
              </a:solidFill>
              <a:latin typeface="HGｺﾞｼｯｸM" panose="020B0609000000000000" pitchFamily="49" charset="-128"/>
              <a:ea typeface="HGｺﾞｼｯｸM" panose="020B0609000000000000" pitchFamily="49" charset="-128"/>
            </a:endParaRPr>
          </a:p>
        </p:txBody>
      </p:sp>
      <p:sp>
        <p:nvSpPr>
          <p:cNvPr id="3" name="スライド番号プレースホルダー 4">
            <a:extLst>
              <a:ext uri="{FF2B5EF4-FFF2-40B4-BE49-F238E27FC236}">
                <a16:creationId xmlns:a16="http://schemas.microsoft.com/office/drawing/2014/main" id="{B7FCD652-AE4E-EE8F-3BDF-29133D102584}"/>
              </a:ext>
            </a:extLst>
          </p:cNvPr>
          <p:cNvSpPr txBox="1">
            <a:spLocks noGrp="1"/>
          </p:cNvSpPr>
          <p:nvPr/>
        </p:nvSpPr>
        <p:spPr bwMode="auto">
          <a:xfrm>
            <a:off x="10030938" y="631566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8AA89376-1D37-EE37-B619-B53220DEAA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742438"/>
      </p:ext>
    </p:extLst>
  </p:cSld>
  <p:clrMapOvr>
    <a:masterClrMapping/>
  </p:clrMapOvr>
  <mc:AlternateContent xmlns:mc="http://schemas.openxmlformats.org/markup-compatibility/2006" xmlns:p14="http://schemas.microsoft.com/office/powerpoint/2010/main">
    <mc:Choice Requires="p14">
      <p:transition spd="slow" p14:dur="2000" advTm="61812"/>
    </mc:Choice>
    <mc:Fallback xmlns="">
      <p:transition spd="slow" advTm="61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テキスト プレースホルダー 6">
            <a:extLst>
              <a:ext uri="{FF2B5EF4-FFF2-40B4-BE49-F238E27FC236}">
                <a16:creationId xmlns:a16="http://schemas.microsoft.com/office/drawing/2014/main" id="{4B66BDE1-5ABE-1A49-831A-CACBD5DC5471}"/>
              </a:ext>
            </a:extLst>
          </p:cNvPr>
          <p:cNvSpPr txBox="1">
            <a:spLocks/>
          </p:cNvSpPr>
          <p:nvPr/>
        </p:nvSpPr>
        <p:spPr>
          <a:xfrm>
            <a:off x="1143000" y="3030"/>
            <a:ext cx="9907200" cy="542070"/>
          </a:xfrm>
          <a:prstGeom prst="rect">
            <a:avLst/>
          </a:prstGeom>
          <a:solidFill>
            <a:srgbClr val="CDFFDC"/>
          </a:solidFill>
          <a:ln>
            <a:noFill/>
          </a:ln>
        </p:spPr>
        <p:style>
          <a:lnRef idx="2">
            <a:schemeClr val="accent1">
              <a:shade val="50000"/>
            </a:schemeClr>
          </a:lnRef>
          <a:fillRef idx="1">
            <a:schemeClr val="accent1"/>
          </a:fillRef>
          <a:effectRef idx="0">
            <a:schemeClr val="accent1"/>
          </a:effectRef>
          <a:fontRef idx="minor">
            <a:schemeClr val="lt1"/>
          </a:fontRef>
        </p:style>
        <p:txBody>
          <a:bodyPr lIns="359827" tIns="326428" rIns="326428" bIns="130571" rtlCol="0" anchor="b"/>
          <a:lstStyle>
            <a:defPPr>
              <a:defRPr lang="en-US"/>
            </a:defPPr>
            <a:lvl1pPr algn="ctr">
              <a:defRPr kumimoji="1">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defTabSz="457200"/>
            <a:endParaRPr lang="en" altLang="ja-JP" sz="1813" b="1" spc="272">
              <a:solidFill>
                <a:prstClr val="white"/>
              </a:solidFill>
              <a:latin typeface="Meiryo" panose="020B0604030504040204" pitchFamily="34" charset="-128"/>
              <a:ea typeface="Meiryo" panose="020B0604030504040204" pitchFamily="34" charset="-128"/>
            </a:endParaRPr>
          </a:p>
        </p:txBody>
      </p:sp>
      <p:sp>
        <p:nvSpPr>
          <p:cNvPr id="3" name="角丸四角形 2">
            <a:extLst>
              <a:ext uri="{FF2B5EF4-FFF2-40B4-BE49-F238E27FC236}">
                <a16:creationId xmlns:a16="http://schemas.microsoft.com/office/drawing/2014/main" id="{053B0485-00BC-3E4F-B797-35CB015D43DD}"/>
              </a:ext>
            </a:extLst>
          </p:cNvPr>
          <p:cNvSpPr/>
          <p:nvPr/>
        </p:nvSpPr>
        <p:spPr>
          <a:xfrm>
            <a:off x="1219200" y="1859453"/>
            <a:ext cx="3466492" cy="288000"/>
          </a:xfrm>
          <a:prstGeom prst="roundRect">
            <a:avLst>
              <a:gd name="adj" fmla="val 0"/>
            </a:avLst>
          </a:prstGeom>
          <a:solidFill>
            <a:srgbClr val="CDFFDC"/>
          </a:solidFill>
          <a:ln w="28575">
            <a:solidFill>
              <a:schemeClr val="bg1"/>
            </a:solidFill>
          </a:ln>
        </p:spPr>
        <p:txBody>
          <a:bodyPr anchor="ctr"/>
          <a:lstStyle/>
          <a:p>
            <a:pPr algn="ctr" defTabSz="590759">
              <a:lnSpc>
                <a:spcPct val="130000"/>
              </a:lnSpc>
              <a:spcAft>
                <a:spcPts val="796"/>
              </a:spcAft>
              <a:defRPr/>
            </a:pPr>
            <a:r>
              <a:rPr kumimoji="0" lang="ja-JP" altLang="en-US" sz="1200" b="1" spc="239">
                <a:solidFill>
                  <a:prstClr val="black"/>
                </a:solidFill>
                <a:latin typeface="メイリオ"/>
                <a:ea typeface="メイリオ"/>
                <a:cs typeface="Noto Sans CJK JP DemiLight" charset="-128"/>
              </a:rPr>
              <a:t>改定の基本的視点と具体的方向性</a:t>
            </a:r>
          </a:p>
        </p:txBody>
      </p:sp>
      <p:sp>
        <p:nvSpPr>
          <p:cNvPr id="4" name="タイトル 18">
            <a:extLst>
              <a:ext uri="{FF2B5EF4-FFF2-40B4-BE49-F238E27FC236}">
                <a16:creationId xmlns:a16="http://schemas.microsoft.com/office/drawing/2014/main" id="{E4D6BB78-A7D9-FC41-85DD-4C3721700E4E}"/>
              </a:ext>
            </a:extLst>
          </p:cNvPr>
          <p:cNvSpPr txBox="1">
            <a:spLocks/>
          </p:cNvSpPr>
          <p:nvPr/>
        </p:nvSpPr>
        <p:spPr>
          <a:xfrm>
            <a:off x="1300163" y="152400"/>
            <a:ext cx="9388665" cy="360040"/>
          </a:xfrm>
          <a:prstGeom prst="rect">
            <a:avLst/>
          </a:prstGeom>
        </p:spPr>
        <p:txBody>
          <a:bodyPr/>
          <a:lstStyle>
            <a:lvl1pPr algn="l" defTabSz="914400" rtl="0" eaLnBrk="1" latinLnBrk="0" hangingPunct="1">
              <a:lnSpc>
                <a:spcPct val="90000"/>
              </a:lnSpc>
              <a:spcBef>
                <a:spcPct val="0"/>
              </a:spcBef>
              <a:buNone/>
              <a:defRPr kumimoji="1" lang="en-US" altLang="en-US" sz="1814" b="1" i="0" kern="1200" spc="272" dirty="0">
                <a:solidFill>
                  <a:schemeClr val="bg1"/>
                </a:solidFill>
                <a:latin typeface="Meiryo" panose="020B0604030504040204" pitchFamily="34" charset="-128"/>
                <a:ea typeface="Meiryo" panose="020B0604030504040204" pitchFamily="34" charset="-128"/>
                <a:cs typeface="+mn-cs"/>
              </a:defRPr>
            </a:lvl1pPr>
          </a:lstStyle>
          <a:p>
            <a:r>
              <a:rPr lang="ja-JP" altLang="en-US" sz="2000">
                <a:solidFill>
                  <a:prstClr val="black"/>
                </a:solidFill>
              </a:rPr>
              <a:t>令和８年度診療報酬改定の基本方針の概要</a:t>
            </a:r>
          </a:p>
        </p:txBody>
      </p:sp>
      <p:sp>
        <p:nvSpPr>
          <p:cNvPr id="5" name="正方形/長方形 4">
            <a:extLst>
              <a:ext uri="{FF2B5EF4-FFF2-40B4-BE49-F238E27FC236}">
                <a16:creationId xmlns:a16="http://schemas.microsoft.com/office/drawing/2014/main" id="{2BC9F002-CA27-4346-8CF9-82954F10E676}"/>
              </a:ext>
            </a:extLst>
          </p:cNvPr>
          <p:cNvSpPr/>
          <p:nvPr/>
        </p:nvSpPr>
        <p:spPr>
          <a:xfrm>
            <a:off x="6150900" y="2122053"/>
            <a:ext cx="4790078" cy="2252723"/>
          </a:xfrm>
          <a:prstGeom prst="rect">
            <a:avLst/>
          </a:prstGeom>
          <a:noFill/>
          <a:ln w="9525" cap="rnd">
            <a:solidFill>
              <a:srgbClr val="CDFFDC"/>
            </a:solidFill>
            <a:prstDash val="solid"/>
            <a:beve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t">
            <a:noAutofit/>
          </a:bodyPr>
          <a:lstStyle/>
          <a:p>
            <a:pPr defTabSz="456971">
              <a:lnSpc>
                <a:spcPct val="110000"/>
              </a:lnSpc>
              <a:buClr>
                <a:srgbClr val="103185"/>
              </a:buClr>
              <a:defRPr/>
            </a:pPr>
            <a:r>
              <a:rPr lang="ja-JP" altLang="ja-JP" sz="1050" b="1">
                <a:solidFill>
                  <a:srgbClr val="000000"/>
                </a:solidFill>
                <a:latin typeface="メイリオ" panose="020B0604030504040204" pitchFamily="50" charset="-128"/>
                <a:ea typeface="メイリオ" panose="020B0604030504040204" pitchFamily="50" charset="-128"/>
              </a:rPr>
              <a:t>（３）安心・安全で質の高い医療の</a:t>
            </a:r>
            <a:r>
              <a:rPr lang="ja-JP" altLang="en-US" sz="1050" b="1">
                <a:solidFill>
                  <a:srgbClr val="000000"/>
                </a:solidFill>
                <a:latin typeface="メイリオ" panose="020B0604030504040204" pitchFamily="50" charset="-128"/>
                <a:ea typeface="メイリオ" panose="020B0604030504040204" pitchFamily="50" charset="-128"/>
              </a:rPr>
              <a:t>推進</a:t>
            </a:r>
            <a:br>
              <a:rPr lang="en-US" altLang="ja-JP" sz="1000" b="1">
                <a:solidFill>
                  <a:srgbClr val="000000"/>
                </a:solidFill>
                <a:latin typeface="メイリオ" panose="020B0604030504040204" pitchFamily="50" charset="-128"/>
                <a:ea typeface="メイリオ" panose="020B0604030504040204" pitchFamily="50" charset="-128"/>
              </a:rPr>
            </a:br>
            <a:r>
              <a:rPr lang="ja-JP" altLang="en-US" sz="1000" b="1">
                <a:solidFill>
                  <a:srgbClr val="000000"/>
                </a:solidFill>
                <a:latin typeface="メイリオ" panose="020B0604030504040204" pitchFamily="50" charset="-128"/>
                <a:ea typeface="メイリオ" panose="020B0604030504040204" pitchFamily="50" charset="-128"/>
              </a:rPr>
              <a:t>　</a:t>
            </a:r>
            <a:r>
              <a:rPr lang="en-US" altLang="ja-JP" sz="900">
                <a:solidFill>
                  <a:srgbClr val="000000"/>
                </a:solidFill>
                <a:latin typeface="メイリオ" panose="020B0604030504040204" pitchFamily="50" charset="-128"/>
                <a:ea typeface="メイリオ" panose="020B0604030504040204" pitchFamily="50" charset="-128"/>
              </a:rPr>
              <a:t>【</a:t>
            </a:r>
            <a:r>
              <a:rPr lang="ja-JP" altLang="en-US" sz="900">
                <a:solidFill>
                  <a:srgbClr val="000000"/>
                </a:solidFill>
                <a:latin typeface="メイリオ" panose="020B0604030504040204" pitchFamily="50" charset="-128"/>
                <a:ea typeface="メイリオ" panose="020B0604030504040204" pitchFamily="50" charset="-128"/>
              </a:rPr>
              <a:t>具体的方向性</a:t>
            </a:r>
            <a:r>
              <a:rPr lang="en-US" altLang="ja-JP" sz="900">
                <a:solidFill>
                  <a:srgbClr val="000000"/>
                </a:solidFill>
                <a:latin typeface="メイリオ" panose="020B0604030504040204" pitchFamily="50" charset="-128"/>
                <a:ea typeface="メイリオ" panose="020B0604030504040204" pitchFamily="50" charset="-128"/>
              </a:rPr>
              <a:t>】</a:t>
            </a:r>
            <a:r>
              <a:rPr lang="ja-JP" altLang="en-US" sz="900" b="1">
                <a:solidFill>
                  <a:srgbClr val="000000"/>
                </a:solidFill>
                <a:latin typeface="メイリオ" panose="020B0604030504040204" pitchFamily="50" charset="-128"/>
                <a:ea typeface="メイリオ" panose="020B0604030504040204" pitchFamily="50" charset="-128"/>
              </a:rPr>
              <a:t>　</a:t>
            </a:r>
            <a:br>
              <a:rPr lang="en-US" altLang="ja-JP" sz="900" b="1">
                <a:solidFill>
                  <a:srgbClr val="000000"/>
                </a:solidFill>
                <a:latin typeface="メイリオ" panose="020B0604030504040204" pitchFamily="50" charset="-128"/>
                <a:ea typeface="メイリオ" panose="020B0604030504040204" pitchFamily="50" charset="-128"/>
              </a:rPr>
            </a:br>
            <a:r>
              <a:rPr lang="ja-JP" altLang="en-US" sz="900">
                <a:solidFill>
                  <a:srgbClr val="000000"/>
                </a:solidFill>
                <a:latin typeface="メイリオ" panose="020B0604030504040204" pitchFamily="50" charset="-128"/>
                <a:ea typeface="メイリオ" panose="020B0604030504040204" pitchFamily="50" charset="-128"/>
              </a:rPr>
              <a:t>○患者にとって安心・安全に医療を受けられるための体制の評価</a:t>
            </a:r>
          </a:p>
          <a:p>
            <a:pPr marL="88900" indent="-88900" defTabSz="456971">
              <a:lnSpc>
                <a:spcPct val="12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○アウトカムにも着目した評価の推進</a:t>
            </a:r>
          </a:p>
          <a:p>
            <a:pPr marL="88900" indent="-88900" defTabSz="456971">
              <a:lnSpc>
                <a:spcPct val="12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○医療</a:t>
            </a:r>
            <a:r>
              <a:rPr lang="en-US" altLang="ja-JP" sz="900">
                <a:solidFill>
                  <a:srgbClr val="000000"/>
                </a:solidFill>
                <a:latin typeface="メイリオ" panose="020B0604030504040204" pitchFamily="50" charset="-128"/>
                <a:ea typeface="メイリオ" panose="020B0604030504040204" pitchFamily="50" charset="-128"/>
              </a:rPr>
              <a:t>DX</a:t>
            </a:r>
            <a:r>
              <a:rPr lang="ja-JP" altLang="en-US" sz="900">
                <a:solidFill>
                  <a:srgbClr val="000000"/>
                </a:solidFill>
                <a:latin typeface="メイリオ" panose="020B0604030504040204" pitchFamily="50" charset="-128"/>
                <a:ea typeface="メイリオ" panose="020B0604030504040204" pitchFamily="50" charset="-128"/>
              </a:rPr>
              <a:t>や</a:t>
            </a:r>
            <a:r>
              <a:rPr lang="en-US" altLang="ja-JP" sz="900">
                <a:solidFill>
                  <a:srgbClr val="000000"/>
                </a:solidFill>
                <a:latin typeface="メイリオ" panose="020B0604030504040204" pitchFamily="50" charset="-128"/>
                <a:ea typeface="メイリオ" panose="020B0604030504040204" pitchFamily="50" charset="-128"/>
              </a:rPr>
              <a:t>ICT</a:t>
            </a:r>
            <a:r>
              <a:rPr lang="ja-JP" altLang="en-US" sz="900">
                <a:solidFill>
                  <a:srgbClr val="000000"/>
                </a:solidFill>
                <a:latin typeface="メイリオ" panose="020B0604030504040204" pitchFamily="50" charset="-128"/>
                <a:ea typeface="メイリオ" panose="020B0604030504040204" pitchFamily="50" charset="-128"/>
              </a:rPr>
              <a:t>連携を活用する医療機関・薬局の体制の評価</a:t>
            </a:r>
          </a:p>
          <a:p>
            <a:pPr marL="88900" indent="-88900" defTabSz="456971">
              <a:lnSpc>
                <a:spcPct val="12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○質の高いリハビリテーションの推進</a:t>
            </a:r>
          </a:p>
          <a:p>
            <a:pPr marL="88900" indent="-88900" defTabSz="456971">
              <a:lnSpc>
                <a:spcPct val="12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○重点的な対応が求められる分野（救急、小児・周産期等）への適切な評価</a:t>
            </a:r>
          </a:p>
          <a:p>
            <a:pPr marL="88900" indent="-88900" defTabSz="456971">
              <a:lnSpc>
                <a:spcPct val="12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○感染症対策や薬剤耐性対策の推進</a:t>
            </a:r>
          </a:p>
          <a:p>
            <a:pPr marL="88900" indent="-88900" defTabSz="456971">
              <a:lnSpc>
                <a:spcPct val="12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○口腔疾患の重症化予防等の生活の質に配慮した歯科医療の推進、口腔機能発達不全及び口腔機能低下への対応の充実、歯科治療のデジタル化の推進</a:t>
            </a:r>
          </a:p>
          <a:p>
            <a:pPr marL="88900" indent="-88900" defTabSz="456971">
              <a:lnSpc>
                <a:spcPct val="12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○地域の医薬品供給拠点としての薬局に求められる機能に応じた適切な評価、薬局・薬剤師業務の対人業務の充実化</a:t>
            </a:r>
          </a:p>
          <a:p>
            <a:pPr marL="88900" indent="-88900" defTabSz="456971">
              <a:lnSpc>
                <a:spcPct val="12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○イノベーションの適切な評価や医薬品の安定供給の確保等</a:t>
            </a:r>
          </a:p>
          <a:p>
            <a:pPr defTabSz="456971">
              <a:lnSpc>
                <a:spcPct val="120000"/>
              </a:lnSpc>
              <a:spcAft>
                <a:spcPts val="600"/>
              </a:spcAft>
              <a:buClr>
                <a:srgbClr val="103185"/>
              </a:buClr>
              <a:defRPr/>
            </a:pPr>
            <a:endParaRPr kumimoji="0" lang="ja-JP" altLang="en-US" sz="900">
              <a:solidFill>
                <a:srgbClr val="000000"/>
              </a:solidFill>
              <a:latin typeface="メイリオ" panose="020B0604030504040204" pitchFamily="50" charset="-128"/>
              <a:ea typeface="メイリオ" panose="020B0604030504040204" pitchFamily="50" charset="-128"/>
            </a:endParaRPr>
          </a:p>
          <a:p>
            <a:pPr defTabSz="456971">
              <a:lnSpc>
                <a:spcPct val="120000"/>
              </a:lnSpc>
              <a:spcAft>
                <a:spcPts val="700"/>
              </a:spcAft>
              <a:buClr>
                <a:srgbClr val="103185"/>
              </a:buClr>
              <a:defRPr/>
            </a:pPr>
            <a:endParaRPr kumimoji="0" lang="ja-JP" altLang="en-US" sz="900">
              <a:solidFill>
                <a:srgbClr val="000000"/>
              </a:solidFill>
              <a:latin typeface="メイリオ" panose="020B0604030504040204" pitchFamily="50" charset="-128"/>
              <a:ea typeface="メイリオ" panose="020B0604030504040204" pitchFamily="50" charset="-128"/>
            </a:endParaRPr>
          </a:p>
        </p:txBody>
      </p:sp>
      <p:sp>
        <p:nvSpPr>
          <p:cNvPr id="6" name="正方形/長方形 5">
            <a:extLst>
              <a:ext uri="{FF2B5EF4-FFF2-40B4-BE49-F238E27FC236}">
                <a16:creationId xmlns:a16="http://schemas.microsoft.com/office/drawing/2014/main" id="{2BC9F002-CA27-4346-8CF9-82954F10E676}"/>
              </a:ext>
            </a:extLst>
          </p:cNvPr>
          <p:cNvSpPr/>
          <p:nvPr/>
        </p:nvSpPr>
        <p:spPr>
          <a:xfrm>
            <a:off x="6150900" y="4397186"/>
            <a:ext cx="4790078" cy="2438399"/>
          </a:xfrm>
          <a:prstGeom prst="rect">
            <a:avLst/>
          </a:prstGeom>
          <a:noFill/>
          <a:ln w="9525" cap="rnd">
            <a:solidFill>
              <a:srgbClr val="CDFFDC"/>
            </a:solidFill>
            <a:prstDash val="solid"/>
            <a:beve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t"/>
          <a:lstStyle/>
          <a:p>
            <a:pPr defTabSz="456971">
              <a:lnSpc>
                <a:spcPct val="110000"/>
              </a:lnSpc>
              <a:buClr>
                <a:srgbClr val="103185"/>
              </a:buClr>
              <a:defRPr/>
            </a:pPr>
            <a:r>
              <a:rPr lang="ja-JP" altLang="ja-JP" sz="1050" b="1">
                <a:solidFill>
                  <a:srgbClr val="000000"/>
                </a:solidFill>
                <a:latin typeface="メイリオ" panose="020B0604030504040204" pitchFamily="50" charset="-128"/>
                <a:ea typeface="メイリオ" panose="020B0604030504040204" pitchFamily="50" charset="-128"/>
              </a:rPr>
              <a:t>（４）効率化・適正化を通じた</a:t>
            </a:r>
            <a:r>
              <a:rPr lang="ja-JP" altLang="en-US" sz="1050" b="1">
                <a:solidFill>
                  <a:srgbClr val="000000"/>
                </a:solidFill>
                <a:latin typeface="メイリオ" panose="020B0604030504040204" pitchFamily="50" charset="-128"/>
                <a:ea typeface="メイリオ" panose="020B0604030504040204" pitchFamily="50" charset="-128"/>
              </a:rPr>
              <a:t>医療保険</a:t>
            </a:r>
            <a:r>
              <a:rPr lang="ja-JP" altLang="ja-JP" sz="1050" b="1">
                <a:solidFill>
                  <a:srgbClr val="000000"/>
                </a:solidFill>
                <a:latin typeface="メイリオ" panose="020B0604030504040204" pitchFamily="50" charset="-128"/>
                <a:ea typeface="メイリオ" panose="020B0604030504040204" pitchFamily="50" charset="-128"/>
              </a:rPr>
              <a:t>制度の安定性・持続可能性の向上</a:t>
            </a:r>
            <a:br>
              <a:rPr lang="en-US" altLang="ja-JP" sz="1050" b="1">
                <a:solidFill>
                  <a:srgbClr val="000000"/>
                </a:solidFill>
                <a:latin typeface="メイリオ" panose="020B0604030504040204" pitchFamily="50" charset="-128"/>
                <a:ea typeface="メイリオ" panose="020B0604030504040204" pitchFamily="50" charset="-128"/>
              </a:rPr>
            </a:br>
            <a:r>
              <a:rPr lang="en-US" altLang="ja-JP" sz="1050" b="1">
                <a:solidFill>
                  <a:srgbClr val="000000"/>
                </a:solidFill>
                <a:latin typeface="メイリオ" panose="020B0604030504040204" pitchFamily="50" charset="-128"/>
                <a:ea typeface="メイリオ" panose="020B0604030504040204" pitchFamily="50" charset="-128"/>
              </a:rPr>
              <a:t>   </a:t>
            </a:r>
            <a:r>
              <a:rPr lang="en-US" altLang="ja-JP" sz="900">
                <a:solidFill>
                  <a:srgbClr val="000000"/>
                </a:solidFill>
                <a:latin typeface="メイリオ" panose="020B0604030504040204" pitchFamily="50" charset="-128"/>
                <a:ea typeface="メイリオ" panose="020B0604030504040204" pitchFamily="50" charset="-128"/>
              </a:rPr>
              <a:t>【</a:t>
            </a:r>
            <a:r>
              <a:rPr lang="ja-JP" altLang="en-US" sz="900">
                <a:solidFill>
                  <a:srgbClr val="000000"/>
                </a:solidFill>
                <a:latin typeface="メイリオ" panose="020B0604030504040204" pitchFamily="50" charset="-128"/>
                <a:ea typeface="メイリオ" panose="020B0604030504040204" pitchFamily="50" charset="-128"/>
              </a:rPr>
              <a:t>具体的方向性</a:t>
            </a:r>
            <a:r>
              <a:rPr lang="en-US" altLang="ja-JP" sz="900">
                <a:solidFill>
                  <a:srgbClr val="000000"/>
                </a:solidFill>
                <a:latin typeface="メイリオ" panose="020B0604030504040204" pitchFamily="50" charset="-128"/>
                <a:ea typeface="メイリオ" panose="020B0604030504040204" pitchFamily="50" charset="-128"/>
              </a:rPr>
              <a:t>】</a:t>
            </a:r>
            <a:br>
              <a:rPr lang="en-US" altLang="ja-JP" sz="1050">
                <a:solidFill>
                  <a:srgbClr val="000000"/>
                </a:solidFill>
                <a:latin typeface="メイリオ" panose="020B0604030504040204" pitchFamily="50" charset="-128"/>
                <a:ea typeface="メイリオ" panose="020B0604030504040204" pitchFamily="50" charset="-128"/>
              </a:rPr>
            </a:br>
            <a:r>
              <a:rPr lang="ja-JP" altLang="en-US" sz="900">
                <a:solidFill>
                  <a:srgbClr val="000000"/>
                </a:solidFill>
                <a:latin typeface="メイリオ" panose="020B0604030504040204" pitchFamily="50" charset="-128"/>
                <a:ea typeface="メイリオ" panose="020B0604030504040204" pitchFamily="50" charset="-128"/>
              </a:rPr>
              <a:t>○後発医薬品・バイオ後続品の使用促進　</a:t>
            </a:r>
            <a:endParaRPr lang="en-US" altLang="ja-JP" sz="900">
              <a:solidFill>
                <a:srgbClr val="000000"/>
              </a:solidFill>
              <a:latin typeface="メイリオ" panose="020B0604030504040204" pitchFamily="50" charset="-128"/>
              <a:ea typeface="メイリオ" panose="020B0604030504040204" pitchFamily="50" charset="-128"/>
            </a:endParaRP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a:t>
            </a:r>
            <a:r>
              <a:rPr lang="en-US" altLang="ja-JP" sz="900">
                <a:solidFill>
                  <a:srgbClr val="000000"/>
                </a:solidFill>
                <a:latin typeface="メイリオ" panose="020B0604030504040204" pitchFamily="50" charset="-128"/>
                <a:ea typeface="メイリオ" panose="020B0604030504040204" pitchFamily="50" charset="-128"/>
              </a:rPr>
              <a:t>OTC</a:t>
            </a:r>
            <a:r>
              <a:rPr lang="ja-JP" altLang="en-US" sz="900">
                <a:solidFill>
                  <a:srgbClr val="000000"/>
                </a:solidFill>
                <a:latin typeface="メイリオ" panose="020B0604030504040204" pitchFamily="50" charset="-128"/>
                <a:ea typeface="メイリオ" panose="020B0604030504040204" pitchFamily="50" charset="-128"/>
              </a:rPr>
              <a:t>類似薬を含む薬剤自己負担の在り方の見直し</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○費用対効果評価制度の活用　　　　　　</a:t>
            </a:r>
            <a:endParaRPr lang="en-US" altLang="ja-JP" sz="900">
              <a:solidFill>
                <a:srgbClr val="000000"/>
              </a:solidFill>
              <a:latin typeface="メイリオ" panose="020B0604030504040204" pitchFamily="50" charset="-128"/>
              <a:ea typeface="メイリオ" panose="020B0604030504040204" pitchFamily="50" charset="-128"/>
            </a:endParaRP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○市場実勢価格を踏まえた適正な評価</a:t>
            </a:r>
          </a:p>
          <a:p>
            <a:pPr marL="88900" indent="-88900"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○電子処方箋の活用や医師・病院薬剤師と薬局薬剤師の協働の取組による医薬品の適正使用等の推進</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○外来医療の機能分化と連携（再掲） </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○医療</a:t>
            </a:r>
            <a:r>
              <a:rPr lang="en-US" altLang="ja-JP" sz="900">
                <a:solidFill>
                  <a:srgbClr val="000000"/>
                </a:solidFill>
                <a:latin typeface="メイリオ" panose="020B0604030504040204" pitchFamily="50" charset="-128"/>
                <a:ea typeface="メイリオ" panose="020B0604030504040204" pitchFamily="50" charset="-128"/>
              </a:rPr>
              <a:t>DX</a:t>
            </a:r>
            <a:r>
              <a:rPr lang="ja-JP" altLang="en-US" sz="900">
                <a:solidFill>
                  <a:srgbClr val="000000"/>
                </a:solidFill>
                <a:latin typeface="メイリオ" panose="020B0604030504040204" pitchFamily="50" charset="-128"/>
                <a:ea typeface="メイリオ" panose="020B0604030504040204" pitchFamily="50" charset="-128"/>
              </a:rPr>
              <a:t>や</a:t>
            </a:r>
            <a:r>
              <a:rPr lang="en-US" altLang="ja-JP" sz="900">
                <a:solidFill>
                  <a:srgbClr val="000000"/>
                </a:solidFill>
                <a:latin typeface="メイリオ" panose="020B0604030504040204" pitchFamily="50" charset="-128"/>
                <a:ea typeface="メイリオ" panose="020B0604030504040204" pitchFamily="50" charset="-128"/>
              </a:rPr>
              <a:t>ICT</a:t>
            </a:r>
            <a:r>
              <a:rPr lang="ja-JP" altLang="en-US" sz="900">
                <a:solidFill>
                  <a:srgbClr val="000000"/>
                </a:solidFill>
                <a:latin typeface="メイリオ" panose="020B0604030504040204" pitchFamily="50" charset="-128"/>
                <a:ea typeface="メイリオ" panose="020B0604030504040204" pitchFamily="50" charset="-128"/>
              </a:rPr>
              <a:t>連携を活用する医療機関・薬局の体制の評価（再掲）</a:t>
            </a:r>
          </a:p>
          <a:p>
            <a:pPr defTabSz="456971">
              <a:lnSpc>
                <a:spcPct val="120000"/>
              </a:lnSpc>
              <a:buClr>
                <a:srgbClr val="103185"/>
              </a:buClr>
              <a:defRPr/>
            </a:pPr>
            <a:endParaRPr kumimoji="0" lang="ja-JP" altLang="en-US" sz="900">
              <a:solidFill>
                <a:prstClr val="black"/>
              </a:solidFill>
              <a:latin typeface="メイリオ" panose="020B0604030504040204" pitchFamily="50" charset="-128"/>
              <a:ea typeface="メイリオ" panose="020B0604030504040204" pitchFamily="50" charset="-128"/>
            </a:endParaRPr>
          </a:p>
        </p:txBody>
      </p:sp>
      <p:sp>
        <p:nvSpPr>
          <p:cNvPr id="7" name="正方形/長方形 6">
            <a:extLst>
              <a:ext uri="{FF2B5EF4-FFF2-40B4-BE49-F238E27FC236}">
                <a16:creationId xmlns:a16="http://schemas.microsoft.com/office/drawing/2014/main" id="{2BC9F002-CA27-4346-8CF9-82954F10E676}"/>
              </a:ext>
            </a:extLst>
          </p:cNvPr>
          <p:cNvSpPr/>
          <p:nvPr/>
        </p:nvSpPr>
        <p:spPr>
          <a:xfrm>
            <a:off x="1251022" y="4397185"/>
            <a:ext cx="4860000" cy="2438400"/>
          </a:xfrm>
          <a:prstGeom prst="rect">
            <a:avLst/>
          </a:prstGeom>
          <a:noFill/>
          <a:ln w="9525" cap="rnd">
            <a:solidFill>
              <a:srgbClr val="CDFFDC"/>
            </a:solidFill>
            <a:prstDash val="solid"/>
            <a:beve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lstStyle/>
          <a:p>
            <a:pPr marL="361950" indent="-361950" defTabSz="456971">
              <a:lnSpc>
                <a:spcPct val="120000"/>
              </a:lnSpc>
              <a:buClr>
                <a:srgbClr val="103185"/>
              </a:buClr>
              <a:defRPr/>
            </a:pPr>
            <a:r>
              <a:rPr lang="ja-JP" altLang="ja-JP" sz="1050" b="1">
                <a:solidFill>
                  <a:srgbClr val="000000"/>
                </a:solidFill>
                <a:latin typeface="メイリオ" panose="020B0604030504040204" pitchFamily="50" charset="-128"/>
                <a:ea typeface="メイリオ" panose="020B0604030504040204" pitchFamily="50" charset="-128"/>
              </a:rPr>
              <a:t>（</a:t>
            </a:r>
            <a:r>
              <a:rPr lang="ja-JP" altLang="en-US" sz="1050" b="1">
                <a:solidFill>
                  <a:srgbClr val="000000"/>
                </a:solidFill>
                <a:latin typeface="メイリオ" panose="020B0604030504040204" pitchFamily="50" charset="-128"/>
                <a:ea typeface="メイリオ" panose="020B0604030504040204" pitchFamily="50" charset="-128"/>
              </a:rPr>
              <a:t>２</a:t>
            </a:r>
            <a:r>
              <a:rPr lang="ja-JP" altLang="ja-JP" sz="1050" b="1">
                <a:solidFill>
                  <a:srgbClr val="000000"/>
                </a:solidFill>
                <a:latin typeface="メイリオ" panose="020B0604030504040204" pitchFamily="50" charset="-128"/>
                <a:ea typeface="メイリオ" panose="020B0604030504040204" pitchFamily="50" charset="-128"/>
              </a:rPr>
              <a:t>）</a:t>
            </a:r>
            <a:r>
              <a:rPr lang="en-US" altLang="ja-JP" sz="1050" b="1">
                <a:solidFill>
                  <a:srgbClr val="000000"/>
                </a:solidFill>
                <a:latin typeface="メイリオ" panose="020B0604030504040204" pitchFamily="50" charset="-128"/>
                <a:ea typeface="メイリオ" panose="020B0604030504040204" pitchFamily="50" charset="-128"/>
              </a:rPr>
              <a:t>2040</a:t>
            </a:r>
            <a:r>
              <a:rPr lang="ja-JP" altLang="en-US" sz="1050" b="1">
                <a:solidFill>
                  <a:srgbClr val="000000"/>
                </a:solidFill>
                <a:latin typeface="メイリオ" panose="020B0604030504040204" pitchFamily="50" charset="-128"/>
                <a:ea typeface="メイリオ" panose="020B0604030504040204" pitchFamily="50" charset="-128"/>
              </a:rPr>
              <a:t>年頃を見据えた医療機関の機能の分化・連携と地域における</a:t>
            </a:r>
            <a:br>
              <a:rPr lang="en-US" altLang="ja-JP" sz="1050" b="1">
                <a:solidFill>
                  <a:srgbClr val="000000"/>
                </a:solidFill>
                <a:latin typeface="メイリオ" panose="020B0604030504040204" pitchFamily="50" charset="-128"/>
                <a:ea typeface="メイリオ" panose="020B0604030504040204" pitchFamily="50" charset="-128"/>
              </a:rPr>
            </a:br>
            <a:r>
              <a:rPr lang="ja-JP" altLang="en-US" sz="1050" b="1">
                <a:solidFill>
                  <a:srgbClr val="000000"/>
                </a:solidFill>
                <a:latin typeface="メイリオ" panose="020B0604030504040204" pitchFamily="50" charset="-128"/>
                <a:ea typeface="メイリオ" panose="020B0604030504040204" pitchFamily="50" charset="-128"/>
              </a:rPr>
              <a:t>医療の確保、地域包括ケアシステムの推進</a:t>
            </a:r>
            <a:endParaRPr lang="en-US" altLang="ja-JP" sz="1050" b="1">
              <a:solidFill>
                <a:srgbClr val="000000"/>
              </a:solidFill>
              <a:latin typeface="メイリオ" panose="020B0604030504040204" pitchFamily="50" charset="-128"/>
              <a:ea typeface="メイリオ" panose="020B0604030504040204" pitchFamily="50" charset="-128"/>
            </a:endParaRPr>
          </a:p>
          <a:p>
            <a:pPr defTabSz="456971">
              <a:lnSpc>
                <a:spcPct val="120000"/>
              </a:lnSpc>
              <a:buClr>
                <a:srgbClr val="103185"/>
              </a:buClr>
              <a:defRPr/>
            </a:pPr>
            <a:r>
              <a:rPr lang="ja-JP" altLang="en-US" sz="1050" b="1">
                <a:solidFill>
                  <a:srgbClr val="000000"/>
                </a:solidFill>
                <a:latin typeface="メイリオ" panose="020B0604030504040204" pitchFamily="50" charset="-128"/>
                <a:ea typeface="メイリオ" panose="020B0604030504040204" pitchFamily="50" charset="-128"/>
              </a:rPr>
              <a:t>　</a:t>
            </a:r>
            <a:r>
              <a:rPr lang="en-US" altLang="ja-JP" sz="900">
                <a:solidFill>
                  <a:srgbClr val="000000"/>
                </a:solidFill>
                <a:latin typeface="メイリオ" panose="020B0604030504040204" pitchFamily="50" charset="-128"/>
                <a:ea typeface="メイリオ" panose="020B0604030504040204" pitchFamily="50" charset="-128"/>
              </a:rPr>
              <a:t>【</a:t>
            </a:r>
            <a:r>
              <a:rPr lang="ja-JP" altLang="en-US" sz="900">
                <a:solidFill>
                  <a:srgbClr val="000000"/>
                </a:solidFill>
                <a:latin typeface="メイリオ" panose="020B0604030504040204" pitchFamily="50" charset="-128"/>
                <a:ea typeface="メイリオ" panose="020B0604030504040204" pitchFamily="50" charset="-128"/>
              </a:rPr>
              <a:t>具体的方向性</a:t>
            </a:r>
            <a:r>
              <a:rPr lang="en-US" altLang="ja-JP" sz="900">
                <a:solidFill>
                  <a:srgbClr val="000000"/>
                </a:solidFill>
                <a:latin typeface="メイリオ" panose="020B0604030504040204" pitchFamily="50" charset="-128"/>
                <a:ea typeface="メイリオ" panose="020B0604030504040204" pitchFamily="50" charset="-128"/>
              </a:rPr>
              <a:t>】</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○患者の状態及び必要と考えられる医療機能に応じた入院医療の評価</a:t>
            </a:r>
            <a:endParaRPr lang="en-US" altLang="ja-JP" sz="900">
              <a:solidFill>
                <a:srgbClr val="000000"/>
              </a:solidFill>
              <a:latin typeface="メイリオ" panose="020B0604030504040204" pitchFamily="50" charset="-128"/>
              <a:ea typeface="メイリオ" panose="020B0604030504040204" pitchFamily="50" charset="-128"/>
            </a:endParaRP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○「治し、支える医療」の実現</a:t>
            </a:r>
            <a:endParaRPr lang="en-US" altLang="ja-JP" sz="900">
              <a:solidFill>
                <a:srgbClr val="000000"/>
              </a:solidFill>
              <a:latin typeface="メイリオ" panose="020B0604030504040204" pitchFamily="50" charset="-128"/>
              <a:ea typeface="メイリオ" panose="020B0604030504040204" pitchFamily="50" charset="-128"/>
            </a:endParaRPr>
          </a:p>
          <a:p>
            <a:pPr marL="179388" indent="-179388"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　・在宅療養患者や介護保険施設等入所者の後方支援機能（緊急入院等）を担う医療機関の評価</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　・円滑な入退院の実現</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　・リハビリテーション・栄養管理・口腔管理等の高齢者の生活を支えるケアの推進</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○かかりつけ医機能、かかりつけ歯科医機能、かかりつけ薬剤師機能の評価</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○外来医療の機能分化と連携</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○質の高い在宅医療・訪問看護の確保</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○人口・医療資源の少ない地域への支援</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○医療従事者確保の制約が増す中で必要な医療機能を確保するための取組</a:t>
            </a:r>
          </a:p>
          <a:p>
            <a:pPr defTabSz="456971">
              <a:lnSpc>
                <a:spcPct val="11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○医師の地域偏在対策の推進</a:t>
            </a:r>
          </a:p>
          <a:p>
            <a:pPr defTabSz="456971">
              <a:lnSpc>
                <a:spcPct val="120000"/>
              </a:lnSpc>
              <a:buClr>
                <a:srgbClr val="103185"/>
              </a:buClr>
              <a:defRPr/>
            </a:pPr>
            <a:br>
              <a:rPr lang="en-US" altLang="ja-JP" sz="1050" b="1">
                <a:solidFill>
                  <a:srgbClr val="000000"/>
                </a:solidFill>
                <a:latin typeface="メイリオ" panose="020B0604030504040204" pitchFamily="50" charset="-128"/>
                <a:ea typeface="メイリオ" panose="020B0604030504040204" pitchFamily="50" charset="-128"/>
              </a:rPr>
            </a:br>
            <a:endParaRPr lang="en-US" altLang="ja-JP" sz="1050" b="1">
              <a:solidFill>
                <a:srgbClr val="000000"/>
              </a:solidFill>
              <a:latin typeface="メイリオ" panose="020B0604030504040204" pitchFamily="50" charset="-128"/>
              <a:ea typeface="メイリオ" panose="020B0604030504040204" pitchFamily="50" charset="-128"/>
            </a:endParaRPr>
          </a:p>
        </p:txBody>
      </p:sp>
      <p:sp>
        <p:nvSpPr>
          <p:cNvPr id="8" name="正方形/長方形 7">
            <a:extLst>
              <a:ext uri="{FF2B5EF4-FFF2-40B4-BE49-F238E27FC236}">
                <a16:creationId xmlns:a16="http://schemas.microsoft.com/office/drawing/2014/main" id="{2BC9F002-CA27-4346-8CF9-82954F10E676}"/>
              </a:ext>
            </a:extLst>
          </p:cNvPr>
          <p:cNvSpPr/>
          <p:nvPr/>
        </p:nvSpPr>
        <p:spPr>
          <a:xfrm>
            <a:off x="1251022" y="2122053"/>
            <a:ext cx="4860000" cy="2252723"/>
          </a:xfrm>
          <a:prstGeom prst="rect">
            <a:avLst/>
          </a:prstGeom>
          <a:noFill/>
          <a:ln w="9525" cap="rnd">
            <a:solidFill>
              <a:srgbClr val="CDFFDC"/>
            </a:solidFill>
            <a:prstDash val="solid"/>
            <a:bevel/>
          </a:ln>
        </p:spPr>
        <p:style>
          <a:lnRef idx="2">
            <a:schemeClr val="accent1">
              <a:shade val="50000"/>
            </a:schemeClr>
          </a:lnRef>
          <a:fillRef idx="1">
            <a:schemeClr val="accent1"/>
          </a:fillRef>
          <a:effectRef idx="0">
            <a:schemeClr val="accent1"/>
          </a:effectRef>
          <a:fontRef idx="minor">
            <a:schemeClr val="lt1"/>
          </a:fontRef>
        </p:style>
        <p:txBody>
          <a:bodyPr lIns="72000" tIns="36000" rIns="72000" bIns="36000" rtlCol="0" anchor="t"/>
          <a:lstStyle/>
          <a:p>
            <a:pPr defTabSz="456971">
              <a:lnSpc>
                <a:spcPct val="120000"/>
              </a:lnSpc>
              <a:buClr>
                <a:srgbClr val="103185"/>
              </a:buClr>
              <a:defRPr/>
            </a:pPr>
            <a:r>
              <a:rPr lang="ja-JP" altLang="ja-JP" sz="1050" b="1">
                <a:solidFill>
                  <a:srgbClr val="000000"/>
                </a:solidFill>
                <a:latin typeface="メイリオ" panose="020B0604030504040204" pitchFamily="50" charset="-128"/>
                <a:ea typeface="メイリオ" panose="020B0604030504040204" pitchFamily="50" charset="-128"/>
              </a:rPr>
              <a:t>（</a:t>
            </a:r>
            <a:r>
              <a:rPr lang="ja-JP" altLang="en-US" sz="1050" b="1">
                <a:solidFill>
                  <a:srgbClr val="000000"/>
                </a:solidFill>
                <a:latin typeface="メイリオ" panose="020B0604030504040204" pitchFamily="50" charset="-128"/>
                <a:ea typeface="メイリオ" panose="020B0604030504040204" pitchFamily="50" charset="-128"/>
              </a:rPr>
              <a:t>１</a:t>
            </a:r>
            <a:r>
              <a:rPr lang="ja-JP" altLang="ja-JP" sz="1050" b="1">
                <a:solidFill>
                  <a:srgbClr val="000000"/>
                </a:solidFill>
                <a:latin typeface="メイリオ" panose="020B0604030504040204" pitchFamily="50" charset="-128"/>
                <a:ea typeface="メイリオ" panose="020B0604030504040204" pitchFamily="50" charset="-128"/>
              </a:rPr>
              <a:t>）</a:t>
            </a:r>
            <a:r>
              <a:rPr lang="ja-JP" altLang="en-US" sz="1050" b="1">
                <a:solidFill>
                  <a:srgbClr val="000000"/>
                </a:solidFill>
                <a:latin typeface="メイリオ" panose="020B0604030504040204" pitchFamily="50" charset="-128"/>
                <a:ea typeface="メイリオ" panose="020B0604030504040204" pitchFamily="50" charset="-128"/>
              </a:rPr>
              <a:t>物価や賃金、人手不足等の医療機関等を取りまく環境の変化への対応</a:t>
            </a:r>
            <a:endParaRPr lang="en-US" altLang="ja-JP" sz="1050" b="1">
              <a:solidFill>
                <a:srgbClr val="000000"/>
              </a:solidFill>
              <a:latin typeface="メイリオ" panose="020B0604030504040204" pitchFamily="50" charset="-128"/>
              <a:ea typeface="メイリオ" panose="020B0604030504040204" pitchFamily="50" charset="-128"/>
            </a:endParaRPr>
          </a:p>
          <a:p>
            <a:pPr defTabSz="456971">
              <a:lnSpc>
                <a:spcPct val="120000"/>
              </a:lnSpc>
              <a:buClr>
                <a:srgbClr val="103185"/>
              </a:buClr>
              <a:defRPr/>
            </a:pPr>
            <a:r>
              <a:rPr lang="ja-JP" altLang="en-US" sz="1050" b="1">
                <a:solidFill>
                  <a:srgbClr val="000000"/>
                </a:solidFill>
                <a:latin typeface="メイリオ" panose="020B0604030504040204" pitchFamily="50" charset="-128"/>
                <a:ea typeface="メイリオ" panose="020B0604030504040204" pitchFamily="50" charset="-128"/>
              </a:rPr>
              <a:t>　</a:t>
            </a:r>
            <a:r>
              <a:rPr lang="en-US" altLang="ja-JP" sz="1050" b="1" u="sng">
                <a:solidFill>
                  <a:srgbClr val="000000"/>
                </a:solidFill>
                <a:latin typeface="メイリオ" panose="020B0604030504040204" pitchFamily="50" charset="-128"/>
                <a:ea typeface="メイリオ" panose="020B0604030504040204" pitchFamily="50" charset="-128"/>
              </a:rPr>
              <a:t>【</a:t>
            </a:r>
            <a:r>
              <a:rPr lang="ja-JP" altLang="en-US" sz="1050" b="1" u="sng">
                <a:solidFill>
                  <a:srgbClr val="000000"/>
                </a:solidFill>
                <a:latin typeface="メイリオ" panose="020B0604030504040204" pitchFamily="50" charset="-128"/>
                <a:ea typeface="メイリオ" panose="020B0604030504040204" pitchFamily="50" charset="-128"/>
              </a:rPr>
              <a:t>重点課題</a:t>
            </a:r>
            <a:r>
              <a:rPr lang="en-US" altLang="ja-JP" sz="1050" b="1" u="sng">
                <a:solidFill>
                  <a:srgbClr val="000000"/>
                </a:solidFill>
                <a:latin typeface="メイリオ" panose="020B0604030504040204" pitchFamily="50" charset="-128"/>
                <a:ea typeface="メイリオ" panose="020B0604030504040204" pitchFamily="50" charset="-128"/>
              </a:rPr>
              <a:t>】</a:t>
            </a:r>
          </a:p>
          <a:p>
            <a:pPr defTabSz="456971">
              <a:lnSpc>
                <a:spcPct val="130000"/>
              </a:lnSpc>
              <a:buClr>
                <a:srgbClr val="103185"/>
              </a:buClr>
              <a:defRPr/>
            </a:pPr>
            <a:r>
              <a:rPr lang="ja-JP" altLang="en-US" sz="900" b="1">
                <a:solidFill>
                  <a:srgbClr val="000000"/>
                </a:solidFill>
                <a:latin typeface="メイリオ" panose="020B0604030504040204" pitchFamily="50" charset="-128"/>
                <a:ea typeface="メイリオ" panose="020B0604030504040204" pitchFamily="50" charset="-128"/>
              </a:rPr>
              <a:t>　</a:t>
            </a:r>
            <a:r>
              <a:rPr lang="en-US" altLang="ja-JP" sz="900">
                <a:solidFill>
                  <a:srgbClr val="000000"/>
                </a:solidFill>
                <a:latin typeface="メイリオ" panose="020B0604030504040204" pitchFamily="50" charset="-128"/>
                <a:ea typeface="メイリオ" panose="020B0604030504040204" pitchFamily="50" charset="-128"/>
              </a:rPr>
              <a:t>【</a:t>
            </a:r>
            <a:r>
              <a:rPr lang="ja-JP" altLang="en-US" sz="900">
                <a:solidFill>
                  <a:srgbClr val="000000"/>
                </a:solidFill>
                <a:latin typeface="メイリオ" panose="020B0604030504040204" pitchFamily="50" charset="-128"/>
                <a:ea typeface="メイリオ" panose="020B0604030504040204" pitchFamily="50" charset="-128"/>
              </a:rPr>
              <a:t>具体的方向性</a:t>
            </a:r>
            <a:r>
              <a:rPr lang="en-US" altLang="ja-JP" sz="900">
                <a:solidFill>
                  <a:srgbClr val="000000"/>
                </a:solidFill>
                <a:latin typeface="メイリオ" panose="020B0604030504040204" pitchFamily="50" charset="-128"/>
                <a:ea typeface="メイリオ" panose="020B0604030504040204" pitchFamily="50" charset="-128"/>
              </a:rPr>
              <a:t>】</a:t>
            </a:r>
          </a:p>
          <a:p>
            <a:pPr marL="88900" indent="-88900" defTabSz="456971">
              <a:lnSpc>
                <a:spcPct val="13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○医療機関等が直面する人件費や、医療材料費、食材料費、光熱水費及び委託費等といった物件費の高騰を踏まえた対応</a:t>
            </a:r>
          </a:p>
          <a:p>
            <a:pPr defTabSz="456971">
              <a:lnSpc>
                <a:spcPct val="13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○賃上げや業務効率化・負担軽減等の業務改善による医療従事者の人材確保に向けた取組</a:t>
            </a:r>
          </a:p>
          <a:p>
            <a:pPr defTabSz="456971">
              <a:lnSpc>
                <a:spcPct val="13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　・医療従事者の処遇改善</a:t>
            </a:r>
          </a:p>
          <a:p>
            <a:pPr defTabSz="456971">
              <a:lnSpc>
                <a:spcPct val="13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　・業務の効率化に資する </a:t>
            </a:r>
            <a:r>
              <a:rPr lang="en-US" altLang="ja-JP" sz="900">
                <a:solidFill>
                  <a:srgbClr val="000000"/>
                </a:solidFill>
                <a:latin typeface="メイリオ" panose="020B0604030504040204" pitchFamily="50" charset="-128"/>
                <a:ea typeface="メイリオ" panose="020B0604030504040204" pitchFamily="50" charset="-128"/>
              </a:rPr>
              <a:t>ICT </a:t>
            </a:r>
            <a:r>
              <a:rPr lang="ja-JP" altLang="en-US" sz="900">
                <a:solidFill>
                  <a:srgbClr val="000000"/>
                </a:solidFill>
                <a:latin typeface="メイリオ" panose="020B0604030504040204" pitchFamily="50" charset="-128"/>
                <a:ea typeface="メイリオ" panose="020B0604030504040204" pitchFamily="50" charset="-128"/>
              </a:rPr>
              <a:t>、</a:t>
            </a:r>
            <a:r>
              <a:rPr lang="en-US" altLang="ja-JP" sz="900">
                <a:solidFill>
                  <a:srgbClr val="000000"/>
                </a:solidFill>
                <a:latin typeface="メイリオ" panose="020B0604030504040204" pitchFamily="50" charset="-128"/>
                <a:ea typeface="メイリオ" panose="020B0604030504040204" pitchFamily="50" charset="-128"/>
              </a:rPr>
              <a:t>AI</a:t>
            </a:r>
            <a:r>
              <a:rPr lang="ja-JP" altLang="en-US" sz="900">
                <a:solidFill>
                  <a:srgbClr val="000000"/>
                </a:solidFill>
                <a:latin typeface="メイリオ" panose="020B0604030504040204" pitchFamily="50" charset="-128"/>
                <a:ea typeface="メイリオ" panose="020B0604030504040204" pitchFamily="50" charset="-128"/>
              </a:rPr>
              <a:t>、</a:t>
            </a:r>
            <a:r>
              <a:rPr lang="en-US" altLang="ja-JP" sz="900">
                <a:solidFill>
                  <a:srgbClr val="000000"/>
                </a:solidFill>
                <a:latin typeface="メイリオ" panose="020B0604030504040204" pitchFamily="50" charset="-128"/>
                <a:ea typeface="メイリオ" panose="020B0604030504040204" pitchFamily="50" charset="-128"/>
              </a:rPr>
              <a:t>IoT</a:t>
            </a:r>
            <a:r>
              <a:rPr lang="ja-JP" altLang="en-US" sz="900">
                <a:solidFill>
                  <a:srgbClr val="000000"/>
                </a:solidFill>
                <a:latin typeface="メイリオ" panose="020B0604030504040204" pitchFamily="50" charset="-128"/>
                <a:ea typeface="メイリオ" panose="020B0604030504040204" pitchFamily="50" charset="-128"/>
              </a:rPr>
              <a:t>等の利活用の推進</a:t>
            </a:r>
          </a:p>
          <a:p>
            <a:pPr defTabSz="456971">
              <a:lnSpc>
                <a:spcPct val="13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　・タスク・シェアリング／タスク・シフティング、 チーム医療の推進 </a:t>
            </a:r>
          </a:p>
          <a:p>
            <a:pPr defTabSz="456971">
              <a:lnSpc>
                <a:spcPct val="13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　・医師の働き方改革の推進／診療科偏在対策</a:t>
            </a:r>
          </a:p>
          <a:p>
            <a:pPr defTabSz="456971">
              <a:lnSpc>
                <a:spcPct val="130000"/>
              </a:lnSpc>
              <a:buClr>
                <a:srgbClr val="103185"/>
              </a:buClr>
              <a:defRPr/>
            </a:pPr>
            <a:r>
              <a:rPr lang="ja-JP" altLang="en-US" sz="900">
                <a:solidFill>
                  <a:srgbClr val="000000"/>
                </a:solidFill>
                <a:latin typeface="メイリオ" panose="020B0604030504040204" pitchFamily="50" charset="-128"/>
                <a:ea typeface="メイリオ" panose="020B0604030504040204" pitchFamily="50" charset="-128"/>
              </a:rPr>
              <a:t>　・診療報酬上求める基準の柔軟化</a:t>
            </a:r>
          </a:p>
        </p:txBody>
      </p:sp>
      <p:sp>
        <p:nvSpPr>
          <p:cNvPr id="10" name="正方形/長方形 9">
            <a:extLst>
              <a:ext uri="{FF2B5EF4-FFF2-40B4-BE49-F238E27FC236}">
                <a16:creationId xmlns:a16="http://schemas.microsoft.com/office/drawing/2014/main" id="{A889522F-FA51-F14C-BAA2-ADEAB79DDF80}"/>
              </a:ext>
            </a:extLst>
          </p:cNvPr>
          <p:cNvSpPr/>
          <p:nvPr/>
        </p:nvSpPr>
        <p:spPr>
          <a:xfrm>
            <a:off x="1251022" y="753037"/>
            <a:ext cx="9689956" cy="1066799"/>
          </a:xfrm>
          <a:prstGeom prst="rect">
            <a:avLst/>
          </a:prstGeom>
          <a:noFill/>
          <a:ln w="25400" cap="rnd">
            <a:solidFill>
              <a:srgbClr val="CDFFDC"/>
            </a:solidFill>
            <a:prstDash val="solid"/>
            <a:beve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t"/>
          <a:lstStyle/>
          <a:p>
            <a:pPr marL="180975" indent="-180975">
              <a:lnSpc>
                <a:spcPts val="2000"/>
              </a:lnSpc>
              <a:defRPr/>
            </a:pPr>
            <a:r>
              <a:rPr lang="ja-JP" altLang="en-US"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rPr>
              <a:t>▶ 日本経済が新たなステージに移行しつつある中での物価・賃金の上昇、人口構造の変化や人口減少の中での人材確保、現役世代の負担の抑制努力の必要性</a:t>
            </a:r>
            <a:endParaRPr lang="en-US" altLang="ja-JP"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endParaRPr>
          </a:p>
          <a:p>
            <a:pPr>
              <a:lnSpc>
                <a:spcPts val="2000"/>
              </a:lnSpc>
              <a:defRPr/>
            </a:pPr>
            <a:r>
              <a:rPr lang="ja-JP" altLang="en-US"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rPr>
              <a:t>▶ </a:t>
            </a:r>
            <a:r>
              <a:rPr lang="en-US" altLang="ja-JP"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rPr>
              <a:t>2040</a:t>
            </a:r>
            <a:r>
              <a:rPr lang="ja-JP" altLang="en-US"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rPr>
              <a:t>年頃を見据えた、全ての地域・世代の患者が適切に医療を受けることが可能かつ、医療従事者も持続可能な働き方を確保できる医療提供体制の構築</a:t>
            </a:r>
            <a:endParaRPr lang="en-US" altLang="ja-JP"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endParaRPr>
          </a:p>
          <a:p>
            <a:pPr>
              <a:lnSpc>
                <a:spcPts val="2000"/>
              </a:lnSpc>
              <a:defRPr/>
            </a:pPr>
            <a:r>
              <a:rPr lang="ja-JP" altLang="en-US"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rPr>
              <a:t>▶ 医療の高度化や医療</a:t>
            </a:r>
            <a:r>
              <a:rPr lang="en-US" altLang="ja-JP"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rPr>
              <a:t>DX</a:t>
            </a:r>
            <a:r>
              <a:rPr lang="ja-JP" altLang="en-US"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rPr>
              <a:t>、イノベーションの推進等による、安心・安全で質の高い医療の実現​</a:t>
            </a:r>
            <a:endParaRPr lang="en-US" altLang="ja-JP"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endParaRPr>
          </a:p>
          <a:p>
            <a:pPr>
              <a:lnSpc>
                <a:spcPts val="2000"/>
              </a:lnSpc>
              <a:defRPr/>
            </a:pPr>
            <a:r>
              <a:rPr lang="ja-JP" altLang="en-US"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rPr>
              <a:t>▶ 社会保障制度の安定性・持続可能性の確保、経済・財政との調和</a:t>
            </a:r>
            <a:endParaRPr lang="en-US" altLang="ja-JP" sz="1050">
              <a:solidFill>
                <a:srgbClr val="000000"/>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1" name="角丸四角形 10">
            <a:extLst>
              <a:ext uri="{FF2B5EF4-FFF2-40B4-BE49-F238E27FC236}">
                <a16:creationId xmlns:a16="http://schemas.microsoft.com/office/drawing/2014/main" id="{053B0485-00BC-3E4F-B797-35CB015D43DD}"/>
              </a:ext>
            </a:extLst>
          </p:cNvPr>
          <p:cNvSpPr/>
          <p:nvPr/>
        </p:nvSpPr>
        <p:spPr>
          <a:xfrm>
            <a:off x="1219200" y="553552"/>
            <a:ext cx="2773758" cy="288000"/>
          </a:xfrm>
          <a:prstGeom prst="roundRect">
            <a:avLst>
              <a:gd name="adj" fmla="val 0"/>
            </a:avLst>
          </a:prstGeom>
          <a:solidFill>
            <a:srgbClr val="CDFFDC"/>
          </a:solidFill>
          <a:ln w="28575">
            <a:solidFill>
              <a:schemeClr val="bg1"/>
            </a:solidFill>
          </a:ln>
        </p:spPr>
        <p:txBody>
          <a:bodyPr anchor="ctr"/>
          <a:lstStyle/>
          <a:p>
            <a:pPr algn="ctr" defTabSz="590759">
              <a:lnSpc>
                <a:spcPct val="130000"/>
              </a:lnSpc>
              <a:spcAft>
                <a:spcPts val="796"/>
              </a:spcAft>
              <a:defRPr/>
            </a:pPr>
            <a:r>
              <a:rPr kumimoji="0" lang="ja-JP" altLang="en-US" sz="1200" b="1" spc="239">
                <a:solidFill>
                  <a:prstClr val="black"/>
                </a:solidFill>
                <a:latin typeface="メイリオ"/>
                <a:ea typeface="メイリオ"/>
                <a:cs typeface="Noto Sans CJK JP DemiLight" charset="-128"/>
              </a:rPr>
              <a:t>改定に当たっての基本認識</a:t>
            </a:r>
          </a:p>
        </p:txBody>
      </p:sp>
      <p:sp>
        <p:nvSpPr>
          <p:cNvPr id="12" name="テキスト ボックス 11">
            <a:extLst>
              <a:ext uri="{FF2B5EF4-FFF2-40B4-BE49-F238E27FC236}">
                <a16:creationId xmlns:a16="http://schemas.microsoft.com/office/drawing/2014/main" id="{2133879E-7D88-BA99-C87B-1EA738DAE673}"/>
              </a:ext>
            </a:extLst>
          </p:cNvPr>
          <p:cNvSpPr txBox="1"/>
          <p:nvPr/>
        </p:nvSpPr>
        <p:spPr>
          <a:xfrm>
            <a:off x="5728741" y="4143943"/>
            <a:ext cx="435607" cy="230832"/>
          </a:xfrm>
          <a:prstGeom prst="rect">
            <a:avLst/>
          </a:prstGeom>
          <a:noFill/>
        </p:spPr>
        <p:txBody>
          <a:bodyPr wrap="square">
            <a:spAutoFit/>
          </a:bodyPr>
          <a:lstStyle/>
          <a:p>
            <a:pPr defTabSz="457200"/>
            <a:r>
              <a:rPr lang="ja-JP" altLang="en-US" sz="900">
                <a:solidFill>
                  <a:srgbClr val="000000"/>
                </a:solidFill>
                <a:latin typeface="メイリオ" panose="020B0604030504040204" pitchFamily="50" charset="-128"/>
                <a:ea typeface="メイリオ" panose="020B0604030504040204" pitchFamily="50" charset="-128"/>
              </a:rPr>
              <a:t>　等</a:t>
            </a:r>
            <a:endParaRPr kumimoji="0" lang="ja-JP" altLang="en-US" sz="900">
              <a:solidFill>
                <a:prstClr val="black"/>
              </a:solidFill>
              <a:latin typeface="メイリオ" panose="020B0604030504040204" pitchFamily="50" charset="-128"/>
              <a:ea typeface="メイリオ" panose="020B0604030504040204" pitchFamily="50" charset="-128"/>
            </a:endParaRPr>
          </a:p>
        </p:txBody>
      </p:sp>
      <p:sp>
        <p:nvSpPr>
          <p:cNvPr id="14" name="テキスト ボックス 13">
            <a:extLst>
              <a:ext uri="{FF2B5EF4-FFF2-40B4-BE49-F238E27FC236}">
                <a16:creationId xmlns:a16="http://schemas.microsoft.com/office/drawing/2014/main" id="{93CE5899-625E-6FA8-1367-4D16272B1C65}"/>
              </a:ext>
            </a:extLst>
          </p:cNvPr>
          <p:cNvSpPr txBox="1"/>
          <p:nvPr/>
        </p:nvSpPr>
        <p:spPr>
          <a:xfrm>
            <a:off x="10558021" y="4143943"/>
            <a:ext cx="435607" cy="230832"/>
          </a:xfrm>
          <a:prstGeom prst="rect">
            <a:avLst/>
          </a:prstGeom>
          <a:noFill/>
        </p:spPr>
        <p:txBody>
          <a:bodyPr wrap="square">
            <a:spAutoFit/>
          </a:bodyPr>
          <a:lstStyle/>
          <a:p>
            <a:pPr defTabSz="457200"/>
            <a:r>
              <a:rPr lang="ja-JP" altLang="en-US" sz="900">
                <a:solidFill>
                  <a:srgbClr val="000000"/>
                </a:solidFill>
                <a:latin typeface="メイリオ" panose="020B0604030504040204" pitchFamily="50" charset="-128"/>
                <a:ea typeface="メイリオ" panose="020B0604030504040204" pitchFamily="50" charset="-128"/>
              </a:rPr>
              <a:t>　等</a:t>
            </a:r>
            <a:endParaRPr kumimoji="0" lang="ja-JP" altLang="en-US" sz="900">
              <a:solidFill>
                <a:prstClr val="black"/>
              </a:solidFill>
              <a:latin typeface="メイリオ" panose="020B0604030504040204" pitchFamily="50" charset="-128"/>
              <a:ea typeface="メイリオ" panose="020B0604030504040204" pitchFamily="50" charset="-128"/>
            </a:endParaRPr>
          </a:p>
        </p:txBody>
      </p:sp>
      <p:sp>
        <p:nvSpPr>
          <p:cNvPr id="15" name="テキスト ボックス 14">
            <a:extLst>
              <a:ext uri="{FF2B5EF4-FFF2-40B4-BE49-F238E27FC236}">
                <a16:creationId xmlns:a16="http://schemas.microsoft.com/office/drawing/2014/main" id="{1D7FE910-4D39-5060-A20E-0EA09FCA5B0A}"/>
              </a:ext>
            </a:extLst>
          </p:cNvPr>
          <p:cNvSpPr txBox="1"/>
          <p:nvPr/>
        </p:nvSpPr>
        <p:spPr>
          <a:xfrm>
            <a:off x="5728741" y="6632771"/>
            <a:ext cx="435607" cy="230832"/>
          </a:xfrm>
          <a:prstGeom prst="rect">
            <a:avLst/>
          </a:prstGeom>
          <a:noFill/>
        </p:spPr>
        <p:txBody>
          <a:bodyPr wrap="square">
            <a:spAutoFit/>
          </a:bodyPr>
          <a:lstStyle/>
          <a:p>
            <a:pPr defTabSz="457200"/>
            <a:r>
              <a:rPr lang="ja-JP" altLang="en-US" sz="900">
                <a:solidFill>
                  <a:srgbClr val="000000"/>
                </a:solidFill>
                <a:latin typeface="メイリオ" panose="020B0604030504040204" pitchFamily="50" charset="-128"/>
                <a:ea typeface="メイリオ" panose="020B0604030504040204" pitchFamily="50" charset="-128"/>
              </a:rPr>
              <a:t>　等</a:t>
            </a:r>
            <a:endParaRPr kumimoji="0" lang="ja-JP" altLang="en-US" sz="900">
              <a:solidFill>
                <a:prstClr val="black"/>
              </a:solidFill>
              <a:latin typeface="メイリオ" panose="020B0604030504040204" pitchFamily="50" charset="-128"/>
              <a:ea typeface="メイリオ" panose="020B0604030504040204" pitchFamily="50" charset="-128"/>
            </a:endParaRPr>
          </a:p>
        </p:txBody>
      </p:sp>
      <p:sp>
        <p:nvSpPr>
          <p:cNvPr id="16" name="テキスト ボックス 15">
            <a:extLst>
              <a:ext uri="{FF2B5EF4-FFF2-40B4-BE49-F238E27FC236}">
                <a16:creationId xmlns:a16="http://schemas.microsoft.com/office/drawing/2014/main" id="{0F9CFA5D-49A2-5B32-607A-D1909ECB6620}"/>
              </a:ext>
            </a:extLst>
          </p:cNvPr>
          <p:cNvSpPr txBox="1"/>
          <p:nvPr/>
        </p:nvSpPr>
        <p:spPr>
          <a:xfrm>
            <a:off x="10558021" y="5989548"/>
            <a:ext cx="435607" cy="230832"/>
          </a:xfrm>
          <a:prstGeom prst="rect">
            <a:avLst/>
          </a:prstGeom>
          <a:noFill/>
        </p:spPr>
        <p:txBody>
          <a:bodyPr wrap="square">
            <a:spAutoFit/>
          </a:bodyPr>
          <a:lstStyle/>
          <a:p>
            <a:pPr defTabSz="457200"/>
            <a:r>
              <a:rPr lang="ja-JP" altLang="en-US" sz="900">
                <a:solidFill>
                  <a:srgbClr val="000000"/>
                </a:solidFill>
                <a:latin typeface="メイリオ" panose="020B0604030504040204" pitchFamily="50" charset="-128"/>
                <a:ea typeface="メイリオ" panose="020B0604030504040204" pitchFamily="50" charset="-128"/>
              </a:rPr>
              <a:t>　等</a:t>
            </a:r>
            <a:endParaRPr kumimoji="0" lang="ja-JP" altLang="en-US" sz="900">
              <a:solidFill>
                <a:prstClr val="black"/>
              </a:solidFill>
              <a:latin typeface="メイリオ" panose="020B0604030504040204" pitchFamily="50" charset="-128"/>
              <a:ea typeface="メイリオ" panose="020B0604030504040204" pitchFamily="50" charset="-128"/>
            </a:endParaRPr>
          </a:p>
        </p:txBody>
      </p:sp>
      <p:sp>
        <p:nvSpPr>
          <p:cNvPr id="2" name="スライド番号プレースホルダー 4">
            <a:extLst>
              <a:ext uri="{FF2B5EF4-FFF2-40B4-BE49-F238E27FC236}">
                <a16:creationId xmlns:a16="http://schemas.microsoft.com/office/drawing/2014/main" id="{15AB6604-6F2C-730C-FE45-058B6F23074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9" name="正方形/長方形 8">
            <a:extLst>
              <a:ext uri="{FF2B5EF4-FFF2-40B4-BE49-F238E27FC236}">
                <a16:creationId xmlns:a16="http://schemas.microsoft.com/office/drawing/2014/main" id="{9B725D0B-F7B6-8FD9-D760-1FF1D85AA076}"/>
              </a:ext>
            </a:extLst>
          </p:cNvPr>
          <p:cNvSpPr/>
          <p:nvPr/>
        </p:nvSpPr>
        <p:spPr>
          <a:xfrm>
            <a:off x="1219200" y="2122052"/>
            <a:ext cx="4821901" cy="412278"/>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0" name="オーディオ 29">
            <a:hlinkClick r:id="" action="ppaction://media"/>
            <a:extLst>
              <a:ext uri="{FF2B5EF4-FFF2-40B4-BE49-F238E27FC236}">
                <a16:creationId xmlns:a16="http://schemas.microsoft.com/office/drawing/2014/main" id="{21029298-65EC-770C-8532-1E32CCD1B5F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6626823"/>
      </p:ext>
    </p:extLst>
  </p:cSld>
  <p:clrMapOvr>
    <a:masterClrMapping/>
  </p:clrMapOvr>
  <mc:AlternateContent xmlns:mc="http://schemas.openxmlformats.org/markup-compatibility/2006" xmlns:p14="http://schemas.microsoft.com/office/powerpoint/2010/main">
    <mc:Choice Requires="p14">
      <p:transition spd="slow" p14:dur="2000" advTm="20879"/>
    </mc:Choice>
    <mc:Fallback xmlns="">
      <p:transition spd="slow" advTm="20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D8FFB-8069-BA70-DCDB-EC34B2909F3F}"/>
            </a:ext>
          </a:extLst>
        </p:cNvPr>
        <p:cNvGrpSpPr/>
        <p:nvPr/>
      </p:nvGrpSpPr>
      <p:grpSpPr>
        <a:xfrm>
          <a:off x="0" y="0"/>
          <a:ext cx="0" cy="0"/>
          <a:chOff x="0" y="0"/>
          <a:chExt cx="0" cy="0"/>
        </a:xfrm>
      </p:grpSpPr>
      <p:sp>
        <p:nvSpPr>
          <p:cNvPr id="835586" name="Rectangle 3">
            <a:extLst>
              <a:ext uri="{FF2B5EF4-FFF2-40B4-BE49-F238E27FC236}">
                <a16:creationId xmlns:a16="http://schemas.microsoft.com/office/drawing/2014/main" id="{FA75CA43-8820-5F9A-3B8F-B590FDDD7FE9}"/>
              </a:ext>
            </a:extLst>
          </p:cNvPr>
          <p:cNvSpPr>
            <a:spLocks noGrp="1" noChangeArrowheads="1"/>
          </p:cNvSpPr>
          <p:nvPr>
            <p:ph type="body" idx="4294967295"/>
          </p:nvPr>
        </p:nvSpPr>
        <p:spPr>
          <a:xfrm>
            <a:off x="1493844" y="642938"/>
            <a:ext cx="9282676" cy="4802286"/>
          </a:xfrm>
          <a:solidFill>
            <a:srgbClr val="00B0F0">
              <a:alpha val="40000"/>
            </a:srgbClr>
          </a:solidFill>
          <a:ln w="12700">
            <a:solidFill>
              <a:schemeClr val="tx1"/>
            </a:solidFill>
            <a:prstDash val="dash"/>
          </a:ln>
        </p:spPr>
        <p:txBody>
          <a:bodyPr rtlCol="0">
            <a:normAutofit/>
          </a:bodyPr>
          <a:lstStyle/>
          <a:p>
            <a:pPr>
              <a:lnSpc>
                <a:spcPts val="2200"/>
              </a:lnSpc>
              <a:spcBef>
                <a:spcPts val="0"/>
              </a:spcBef>
              <a:buNone/>
              <a:defRPr/>
            </a:pPr>
            <a:r>
              <a:rPr lang="ja-JP" altLang="en-US" sz="2200" dirty="0">
                <a:latin typeface="ＭＳ Ｐゴシック" charset="-128"/>
              </a:rPr>
              <a:t>◎前回改定「答申書」附帯意見（２８項目）に基づく検討</a:t>
            </a:r>
            <a:endParaRPr lang="en-US" altLang="ja-JP" sz="2200" dirty="0">
              <a:latin typeface="ＭＳ Ｐゴシック" charset="-128"/>
            </a:endParaRPr>
          </a:p>
          <a:p>
            <a:pPr>
              <a:lnSpc>
                <a:spcPts val="2000"/>
              </a:lnSpc>
              <a:spcBef>
                <a:spcPts val="0"/>
              </a:spcBef>
              <a:buNone/>
              <a:defRPr/>
            </a:pPr>
            <a:r>
              <a:rPr lang="ja-JP" altLang="en-US" sz="1800" dirty="0">
                <a:latin typeface="ＭＳ Ｐゴシック" charset="-128"/>
              </a:rPr>
              <a:t>　</a:t>
            </a:r>
            <a:r>
              <a:rPr lang="ja-JP" altLang="en-US" sz="1800" dirty="0">
                <a:solidFill>
                  <a:prstClr val="black"/>
                </a:solidFill>
                <a:latin typeface="ＭＳ Ｐゴシック" charset="-128"/>
                <a:ea typeface="ＭＳ Ｐゴシック" panose="020B0600070205080204" pitchFamily="50" charset="-128"/>
              </a:rPr>
              <a:t>・検証調査（７項目）、医療法人経営情報データベースシステム（</a:t>
            </a:r>
            <a:r>
              <a:rPr lang="en-US" altLang="ja-JP" sz="1800" dirty="0">
                <a:solidFill>
                  <a:prstClr val="black"/>
                </a:solidFill>
                <a:latin typeface="ＭＳ Ｐゴシック" charset="-128"/>
                <a:ea typeface="ＭＳ Ｐゴシック" panose="020B0600070205080204" pitchFamily="50" charset="-128"/>
              </a:rPr>
              <a:t>MCBD</a:t>
            </a:r>
            <a:r>
              <a:rPr lang="ja-JP" altLang="en-US" sz="1800" dirty="0">
                <a:solidFill>
                  <a:prstClr val="black"/>
                </a:solidFill>
                <a:latin typeface="ＭＳ Ｐゴシック" charset="-128"/>
                <a:ea typeface="ＭＳ Ｐゴシック" panose="020B0600070205080204" pitchFamily="50" charset="-128"/>
              </a:rPr>
              <a:t>）、医療経済実態調査、薬価調査、特定保険医療材料価格調査</a:t>
            </a:r>
            <a:endParaRPr lang="en-US" altLang="ja-JP" sz="18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800" dirty="0">
                <a:solidFill>
                  <a:prstClr val="black"/>
                </a:solidFill>
                <a:latin typeface="ＭＳ Ｐゴシック" charset="-128"/>
                <a:ea typeface="ＭＳ Ｐゴシック" panose="020B0600070205080204" pitchFamily="50" charset="-128"/>
              </a:rPr>
              <a:t>　・医療を取り巻く状況、医療提供体制・地域医療構想、賃上げ、物価対応、医療法等改正、</a:t>
            </a:r>
            <a:endParaRPr lang="en-US" altLang="ja-JP" sz="18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kumimoji="1" lang="ja-JP" altLang="en-US" sz="1800" b="0" i="0" u="none" strike="noStrike" kern="1200" cap="none" spc="0" normalizeH="0" baseline="0" noProof="0" dirty="0">
                <a:ln>
                  <a:noFill/>
                </a:ln>
                <a:solidFill>
                  <a:prstClr val="black"/>
                </a:solidFill>
                <a:effectLst/>
                <a:uLnTx/>
                <a:uFillTx/>
                <a:latin typeface="ＭＳ Ｐゴシック" charset="-128"/>
                <a:ea typeface="ＭＳ Ｐゴシック" panose="020B0600070205080204" pitchFamily="50" charset="-128"/>
                <a:cs typeface="+mn-cs"/>
              </a:rPr>
              <a:t>　  入院時の食費・光熱水費、</a:t>
            </a:r>
            <a:r>
              <a:rPr lang="ja-JP" altLang="en-US" sz="1800" dirty="0">
                <a:solidFill>
                  <a:prstClr val="black"/>
                </a:solidFill>
                <a:latin typeface="ＭＳ Ｐゴシック" charset="-128"/>
                <a:ea typeface="ＭＳ Ｐゴシック" panose="020B0600070205080204" pitchFamily="50" charset="-128"/>
              </a:rPr>
              <a:t>医療</a:t>
            </a:r>
            <a:r>
              <a:rPr lang="en-US" altLang="ja-JP" sz="1800" dirty="0">
                <a:solidFill>
                  <a:prstClr val="black"/>
                </a:solidFill>
                <a:latin typeface="ＭＳ Ｐゴシック" charset="-128"/>
                <a:ea typeface="ＭＳ Ｐゴシック" panose="020B0600070205080204" pitchFamily="50" charset="-128"/>
              </a:rPr>
              <a:t>DX</a:t>
            </a:r>
            <a:r>
              <a:rPr lang="ja-JP" altLang="en-US" sz="1800" dirty="0">
                <a:solidFill>
                  <a:prstClr val="black"/>
                </a:solidFill>
                <a:latin typeface="ＭＳ Ｐゴシック" charset="-128"/>
                <a:ea typeface="ＭＳ Ｐゴシック" panose="020B0600070205080204" pitchFamily="50" charset="-128"/>
              </a:rPr>
              <a:t>、長期収載品の選定療養、外来、入院、在宅、個別事項</a:t>
            </a:r>
            <a:endParaRPr lang="en-US" altLang="ja-JP" sz="18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800" dirty="0">
                <a:solidFill>
                  <a:prstClr val="black"/>
                </a:solidFill>
                <a:latin typeface="ＭＳ Ｐゴシック" panose="020B0600070205080204" pitchFamily="50" charset="-128"/>
                <a:ea typeface="ＭＳ Ｐゴシック" panose="020B0600070205080204" pitchFamily="50" charset="-128"/>
              </a:rPr>
              <a:t>　・</a:t>
            </a:r>
            <a:r>
              <a:rPr lang="ja-JP" altLang="en-US" sz="1800" spc="-80" dirty="0">
                <a:solidFill>
                  <a:prstClr val="black"/>
                </a:solidFill>
                <a:latin typeface="ＭＳ Ｐゴシック" panose="020B0600070205080204" pitchFamily="50" charset="-128"/>
                <a:ea typeface="ＭＳ Ｐゴシック" panose="020B0600070205080204" pitchFamily="50" charset="-128"/>
              </a:rPr>
              <a:t>薬価制度、保険医療材料制度、費用対効果評価制度　</a:t>
            </a:r>
            <a:endParaRPr lang="en-US" altLang="ja-JP" sz="1800" spc="-80" dirty="0">
              <a:solidFill>
                <a:prstClr val="black"/>
              </a:solidFill>
              <a:latin typeface="ＭＳ Ｐゴシック" panose="020B0600070205080204" pitchFamily="50" charset="-128"/>
              <a:ea typeface="ＭＳ Ｐゴシック" panose="020B0600070205080204" pitchFamily="50" charset="-128"/>
            </a:endParaRPr>
          </a:p>
          <a:p>
            <a:pPr marL="0" indent="0">
              <a:lnSpc>
                <a:spcPts val="2000"/>
              </a:lnSpc>
              <a:spcBef>
                <a:spcPts val="0"/>
              </a:spcBef>
              <a:buNone/>
              <a:defRPr/>
            </a:pPr>
            <a:r>
              <a:rPr lang="ja-JP" altLang="en-US" sz="1800" i="1" spc="-80" dirty="0">
                <a:solidFill>
                  <a:prstClr val="black"/>
                </a:solidFill>
                <a:latin typeface="ＭＳ Ｐゴシック" panose="020B0600070205080204" pitchFamily="50" charset="-128"/>
                <a:ea typeface="ＭＳ Ｐゴシック" panose="020B0600070205080204" pitchFamily="50" charset="-128"/>
              </a:rPr>
              <a:t>　</a:t>
            </a:r>
            <a:r>
              <a:rPr lang="ja-JP" altLang="en-US" sz="1800" spc="-80" dirty="0">
                <a:solidFill>
                  <a:prstClr val="black"/>
                </a:solidFill>
                <a:latin typeface="ＭＳ Ｐゴシック" panose="020B0600070205080204" pitchFamily="50" charset="-128"/>
                <a:ea typeface="ＭＳ Ｐゴシック" panose="020B0600070205080204" pitchFamily="50" charset="-128"/>
              </a:rPr>
              <a:t>・再生医療等製品の保険適用　等</a:t>
            </a:r>
            <a:endParaRPr lang="en-US" altLang="ja-JP" sz="1800" spc="-80" dirty="0">
              <a:solidFill>
                <a:prstClr val="black"/>
              </a:solidFill>
              <a:latin typeface="ＭＳ Ｐゴシック" panose="020B0600070205080204" pitchFamily="50" charset="-128"/>
              <a:ea typeface="ＭＳ Ｐゴシック" panose="020B0600070205080204" pitchFamily="50" charset="-128"/>
            </a:endParaRPr>
          </a:p>
          <a:p>
            <a:pPr>
              <a:lnSpc>
                <a:spcPts val="2200"/>
              </a:lnSpc>
              <a:spcBef>
                <a:spcPts val="0"/>
              </a:spcBef>
              <a:buNone/>
              <a:defRPr/>
            </a:pPr>
            <a:endParaRPr lang="en-US" altLang="ja-JP" sz="2200" dirty="0">
              <a:latin typeface="ＭＳ Ｐゴシック" charset="-128"/>
            </a:endParaRPr>
          </a:p>
          <a:p>
            <a:pPr>
              <a:spcBef>
                <a:spcPts val="0"/>
              </a:spcBef>
              <a:buNone/>
              <a:defRPr/>
            </a:pPr>
            <a:endParaRPr lang="en-US" altLang="ja-JP" sz="2200" dirty="0">
              <a:latin typeface="ＭＳ Ｐゴシック" charset="-128"/>
            </a:endParaRPr>
          </a:p>
          <a:p>
            <a:pPr>
              <a:spcBef>
                <a:spcPts val="0"/>
              </a:spcBef>
              <a:buNone/>
              <a:defRPr/>
            </a:pPr>
            <a:endParaRPr lang="en-US" altLang="ja-JP" sz="2200" dirty="0">
              <a:latin typeface="ＭＳ Ｐゴシック" charset="-128"/>
            </a:endParaRPr>
          </a:p>
        </p:txBody>
      </p:sp>
      <p:sp>
        <p:nvSpPr>
          <p:cNvPr id="6" name="タイトル 1">
            <a:extLst>
              <a:ext uri="{FF2B5EF4-FFF2-40B4-BE49-F238E27FC236}">
                <a16:creationId xmlns:a16="http://schemas.microsoft.com/office/drawing/2014/main" id="{75111600-41B9-6601-BADC-89C751E20B26}"/>
              </a:ext>
            </a:extLst>
          </p:cNvPr>
          <p:cNvSpPr txBox="1">
            <a:spLocks/>
          </p:cNvSpPr>
          <p:nvPr/>
        </p:nvSpPr>
        <p:spPr>
          <a:xfrm>
            <a:off x="1884231" y="115900"/>
            <a:ext cx="8420100" cy="504825"/>
          </a:xfrm>
          <a:prstGeom prst="rect">
            <a:avLst/>
          </a:prstGeom>
          <a:solidFill>
            <a:srgbClr val="00B0F0">
              <a:alpha val="60000"/>
            </a:srgbClr>
          </a:solidFill>
          <a:ln w="12700">
            <a:solidFill>
              <a:schemeClr val="tx1"/>
            </a:solidFill>
          </a:ln>
        </p:spPr>
        <p:txBody>
          <a:bodyPr anchor="ctr"/>
          <a:lstStyle>
            <a:lvl1pPr algn="ctr" defTabSz="914400" rtl="0" eaLnBrk="1" latinLnBrk="0" hangingPunct="1">
              <a:spcBef>
                <a:spcPct val="0"/>
              </a:spcBef>
              <a:buNone/>
              <a:defRPr kumimoji="1" sz="4400" kern="1200">
                <a:solidFill>
                  <a:schemeClr val="tx1"/>
                </a:solidFill>
                <a:latin typeface="+mj-lt"/>
                <a:ea typeface="+mj-ea"/>
                <a:cs typeface="+mj-cs"/>
              </a:defRPr>
            </a:lvl1pPr>
          </a:lstStyle>
          <a:p>
            <a:pPr>
              <a:spcBef>
                <a:spcPts val="0"/>
              </a:spcBef>
              <a:defRPr/>
            </a:pPr>
            <a:r>
              <a:rPr lang="ja-JP" altLang="en-US" sz="2600" dirty="0">
                <a:solidFill>
                  <a:prstClr val="black"/>
                </a:solidFill>
                <a:latin typeface="ＭＳ Ｐゴシック"/>
                <a:ea typeface="ＭＳ Ｐゴシック" panose="020B0600070205080204" pitchFamily="50" charset="-128"/>
              </a:rPr>
              <a:t>中医協における令和８年度診療報酬改定に向けた審議</a:t>
            </a:r>
            <a:endParaRPr lang="en-US" altLang="ja-JP" sz="2600" dirty="0">
              <a:solidFill>
                <a:prstClr val="black"/>
              </a:solidFill>
              <a:latin typeface="ＭＳ Ｐゴシック"/>
              <a:ea typeface="ＭＳ Ｐゴシック" panose="020B0600070205080204" pitchFamily="50" charset="-128"/>
            </a:endParaRPr>
          </a:p>
        </p:txBody>
      </p:sp>
      <p:sp>
        <p:nvSpPr>
          <p:cNvPr id="8" name="Rectangle 3">
            <a:extLst>
              <a:ext uri="{FF2B5EF4-FFF2-40B4-BE49-F238E27FC236}">
                <a16:creationId xmlns:a16="http://schemas.microsoft.com/office/drawing/2014/main" id="{FBA37152-AEB2-4433-D346-9C294FA3B92E}"/>
              </a:ext>
            </a:extLst>
          </p:cNvPr>
          <p:cNvSpPr txBox="1">
            <a:spLocks noChangeArrowheads="1"/>
          </p:cNvSpPr>
          <p:nvPr/>
        </p:nvSpPr>
        <p:spPr>
          <a:xfrm>
            <a:off x="1632074" y="2521527"/>
            <a:ext cx="6425142" cy="2888876"/>
          </a:xfrm>
          <a:prstGeom prst="rect">
            <a:avLst/>
          </a:prstGeom>
          <a:solidFill>
            <a:schemeClr val="bg1"/>
          </a:solidFill>
          <a:ln w="12700">
            <a:solidFill>
              <a:schemeClr val="tx1"/>
            </a:solidFill>
            <a:prstDash val="dash"/>
          </a:ln>
        </p:spPr>
        <p:txBody>
          <a:bodyPr>
            <a:noAutofit/>
          </a:bodyPr>
          <a:lstStyle>
            <a:lvl1pPr marL="342900" indent="-342900" algn="l" defTabSz="914400"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［総会：６４回］</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［薬価専門部会：２２回］［保険医療材料専門部会：９回］</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［費用対効果評価専門部会：８回］［診療報酬改定結果検証部会：６回］</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［薬価部会・費用対効果部会合同部会：３回］</a:t>
            </a:r>
            <a:endParaRPr lang="en-US" altLang="ja-JP" sz="1600" dirty="0">
              <a:solidFill>
                <a:prstClr val="black"/>
              </a:solidFill>
              <a:latin typeface="ＭＳ Ｐゴシック" charset="-128"/>
              <a:ea typeface="ＭＳ Ｐゴシック" panose="020B0600070205080204" pitchFamily="50" charset="-128"/>
            </a:endParaRPr>
          </a:p>
          <a:p>
            <a:pPr marL="0" marR="0" lvl="0" indent="0" algn="l" defTabSz="914400" rtl="0" eaLnBrk="1" fontAlgn="auto" latinLnBrk="0" hangingPunct="1">
              <a:lnSpc>
                <a:spcPts val="2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ＭＳ Ｐゴシック" charset="-128"/>
                <a:ea typeface="ＭＳ Ｐゴシック" panose="020B0600070205080204" pitchFamily="50" charset="-128"/>
                <a:cs typeface="+mn-cs"/>
              </a:rPr>
              <a:t>［費用対効果部会・薬価部会・材料部会合同部会：</a:t>
            </a:r>
            <a:r>
              <a:rPr lang="ja-JP" altLang="en-US" sz="1600" dirty="0">
                <a:solidFill>
                  <a:prstClr val="black"/>
                </a:solidFill>
                <a:latin typeface="ＭＳ Ｐゴシック" charset="-128"/>
                <a:ea typeface="ＭＳ Ｐゴシック" panose="020B0600070205080204" pitchFamily="50" charset="-128"/>
              </a:rPr>
              <a:t>３</a:t>
            </a:r>
            <a:r>
              <a:rPr kumimoji="1" lang="ja-JP" altLang="en-US" sz="1600" b="0" i="0" u="none" strike="noStrike" kern="1200" cap="none" spc="0" normalizeH="0" baseline="0" noProof="0" dirty="0">
                <a:ln>
                  <a:noFill/>
                </a:ln>
                <a:solidFill>
                  <a:prstClr val="black"/>
                </a:solidFill>
                <a:effectLst/>
                <a:uLnTx/>
                <a:uFillTx/>
                <a:latin typeface="ＭＳ Ｐゴシック" charset="-128"/>
                <a:ea typeface="ＭＳ Ｐゴシック" panose="020B0600070205080204" pitchFamily="50" charset="-128"/>
                <a:cs typeface="+mn-cs"/>
              </a:rPr>
              <a:t>回］</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［調査実施小委員会：４回］</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［調査専門組織］</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　　・医療技術評価分科会：２回</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　  ・入院・外来医療等の調査・評価分科会：１６回</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    ・医療機関等における消費税負担に関する分科会：２回</a:t>
            </a:r>
            <a:endParaRPr lang="en-US" altLang="ja-JP" sz="1600" dirty="0">
              <a:solidFill>
                <a:prstClr val="black"/>
              </a:solidFill>
              <a:latin typeface="ＭＳ Ｐゴシック" charset="-128"/>
              <a:ea typeface="ＭＳ Ｐゴシック" panose="020B0600070205080204" pitchFamily="50" charset="-128"/>
            </a:endParaRPr>
          </a:p>
          <a:p>
            <a:pPr marL="0" indent="0">
              <a:lnSpc>
                <a:spcPts val="2000"/>
              </a:lnSpc>
              <a:spcBef>
                <a:spcPts val="0"/>
              </a:spcBef>
              <a:buNone/>
              <a:defRPr/>
            </a:pPr>
            <a:r>
              <a:rPr lang="ja-JP" altLang="en-US" sz="1600" dirty="0">
                <a:solidFill>
                  <a:prstClr val="black"/>
                </a:solidFill>
                <a:latin typeface="ＭＳ Ｐゴシック" charset="-128"/>
                <a:ea typeface="ＭＳ Ｐゴシック" panose="020B0600070205080204" pitchFamily="50" charset="-128"/>
              </a:rPr>
              <a:t>国民の声：パブリックコメント、公聴会（石川県を中心とした北陸地方）</a:t>
            </a:r>
            <a:endParaRPr lang="en-US" altLang="ja-JP" sz="1600" dirty="0">
              <a:solidFill>
                <a:prstClr val="black"/>
              </a:solidFill>
              <a:latin typeface="ＭＳ Ｐゴシック" charset="-128"/>
              <a:ea typeface="ＭＳ Ｐゴシック" panose="020B0600070205080204" pitchFamily="50" charset="-128"/>
            </a:endParaRPr>
          </a:p>
        </p:txBody>
      </p:sp>
      <p:sp>
        <p:nvSpPr>
          <p:cNvPr id="7" name="タイトル 1">
            <a:extLst>
              <a:ext uri="{FF2B5EF4-FFF2-40B4-BE49-F238E27FC236}">
                <a16:creationId xmlns:a16="http://schemas.microsoft.com/office/drawing/2014/main" id="{5416B73D-130A-C26B-5F10-DCCA2FA81220}"/>
              </a:ext>
            </a:extLst>
          </p:cNvPr>
          <p:cNvSpPr txBox="1">
            <a:spLocks/>
          </p:cNvSpPr>
          <p:nvPr/>
        </p:nvSpPr>
        <p:spPr>
          <a:xfrm>
            <a:off x="1493845" y="5949950"/>
            <a:ext cx="9282675" cy="709468"/>
          </a:xfrm>
          <a:prstGeom prst="rect">
            <a:avLst/>
          </a:prstGeom>
          <a:solidFill>
            <a:srgbClr val="00B0F0">
              <a:alpha val="60000"/>
            </a:srgbClr>
          </a:solidFill>
          <a:ln w="12700">
            <a:solidFill>
              <a:schemeClr val="tx1"/>
            </a:solidFill>
          </a:ln>
        </p:spPr>
        <p:txBody>
          <a:bodyPr anchor="ctr"/>
          <a:lstStyle>
            <a:lvl1pPr algn="ctr" defTabSz="914400" rtl="0" eaLnBrk="1" latinLnBrk="0" hangingPunct="1">
              <a:spcBef>
                <a:spcPct val="0"/>
              </a:spcBef>
              <a:buNone/>
              <a:defRPr kumimoji="1" sz="4400" kern="1200">
                <a:solidFill>
                  <a:schemeClr val="tx1"/>
                </a:solidFill>
                <a:latin typeface="+mj-lt"/>
                <a:ea typeface="+mj-ea"/>
                <a:cs typeface="+mj-cs"/>
              </a:defRPr>
            </a:lvl1pPr>
          </a:lstStyle>
          <a:p>
            <a:pPr marL="271463" indent="-271463" algn="l">
              <a:spcBef>
                <a:spcPts val="0"/>
              </a:spcBef>
              <a:defRPr/>
            </a:pPr>
            <a:r>
              <a:rPr lang="ja-JP" altLang="en-US" sz="2000" dirty="0">
                <a:solidFill>
                  <a:prstClr val="black"/>
                </a:solidFill>
                <a:latin typeface="ＭＳ Ｐゴシック"/>
                <a:ea typeface="ＭＳ Ｐゴシック" panose="020B0600070205080204" pitchFamily="50" charset="-128"/>
              </a:rPr>
              <a:t>令和８年２月１３日  </a:t>
            </a:r>
            <a:r>
              <a:rPr lang="ja-JP" altLang="en-US" sz="2000" dirty="0">
                <a:solidFill>
                  <a:prstClr val="black"/>
                </a:solidFill>
                <a:latin typeface="Calibri Light" panose="020F0302020204030204"/>
                <a:ea typeface="ＭＳ Ｐゴシック" panose="020B0600070205080204" pitchFamily="50" charset="-128"/>
              </a:rPr>
              <a:t>厚生労働大臣に対し、診療報酬点数の改定案を答申</a:t>
            </a:r>
            <a:endParaRPr lang="en-US" altLang="ja-JP" sz="2000" dirty="0">
              <a:solidFill>
                <a:prstClr val="black"/>
              </a:solidFill>
              <a:latin typeface="Calibri Light" panose="020F0302020204030204"/>
              <a:ea typeface="ＭＳ Ｐゴシック" panose="020B0600070205080204" pitchFamily="50" charset="-128"/>
            </a:endParaRPr>
          </a:p>
          <a:p>
            <a:pPr marL="271463" indent="-271463" algn="r">
              <a:spcBef>
                <a:spcPts val="0"/>
              </a:spcBef>
              <a:defRPr/>
            </a:pPr>
            <a:r>
              <a:rPr lang="ja-JP" altLang="en-US" sz="1800" dirty="0">
                <a:solidFill>
                  <a:prstClr val="black"/>
                </a:solidFill>
                <a:latin typeface="Calibri Light" panose="020F0302020204030204"/>
                <a:ea typeface="ＭＳ Ｐゴシック" panose="020B0600070205080204" pitchFamily="50" charset="-128"/>
              </a:rPr>
              <a:t>（附帯意見：２８項目）</a:t>
            </a:r>
          </a:p>
        </p:txBody>
      </p:sp>
      <p:sp>
        <p:nvSpPr>
          <p:cNvPr id="2" name="下矢印 1">
            <a:extLst>
              <a:ext uri="{FF2B5EF4-FFF2-40B4-BE49-F238E27FC236}">
                <a16:creationId xmlns:a16="http://schemas.microsoft.com/office/drawing/2014/main" id="{0613262A-8581-2C13-C2A6-9F2954A5484D}"/>
              </a:ext>
            </a:extLst>
          </p:cNvPr>
          <p:cNvSpPr/>
          <p:nvPr/>
        </p:nvSpPr>
        <p:spPr>
          <a:xfrm>
            <a:off x="5081810" y="5494473"/>
            <a:ext cx="2106745" cy="386035"/>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ja-JP" altLang="en-US" dirty="0">
              <a:solidFill>
                <a:prstClr val="white"/>
              </a:solidFill>
              <a:latin typeface="Calibri" panose="020F0502020204030204"/>
              <a:ea typeface="ＭＳ Ｐゴシック" panose="020B0600070205080204" pitchFamily="50" charset="-128"/>
            </a:endParaRPr>
          </a:p>
        </p:txBody>
      </p:sp>
      <p:sp>
        <p:nvSpPr>
          <p:cNvPr id="3" name="テキスト ボックス 2">
            <a:extLst>
              <a:ext uri="{FF2B5EF4-FFF2-40B4-BE49-F238E27FC236}">
                <a16:creationId xmlns:a16="http://schemas.microsoft.com/office/drawing/2014/main" id="{F11C1DA8-E5D1-BD24-C2D9-80ACABA6C50B}"/>
              </a:ext>
            </a:extLst>
          </p:cNvPr>
          <p:cNvSpPr txBox="1"/>
          <p:nvPr/>
        </p:nvSpPr>
        <p:spPr>
          <a:xfrm>
            <a:off x="7458501" y="5496548"/>
            <a:ext cx="2957979" cy="369332"/>
          </a:xfrm>
          <a:prstGeom prst="rect">
            <a:avLst/>
          </a:prstGeom>
          <a:noFill/>
        </p:spPr>
        <p:txBody>
          <a:bodyPr wrap="square" rtlCol="0">
            <a:spAutoFit/>
          </a:bodyPr>
          <a:lstStyle/>
          <a:p>
            <a:pPr>
              <a:defRPr/>
            </a:pPr>
            <a:r>
              <a:rPr lang="en-US" altLang="ja-JP" dirty="0">
                <a:solidFill>
                  <a:srgbClr val="FF0000"/>
                </a:solidFill>
                <a:latin typeface="Calibri" panose="020F0502020204030204"/>
                <a:ea typeface="ＭＳ Ｐゴシック" panose="020B0600070205080204" pitchFamily="50" charset="-128"/>
              </a:rPr>
              <a:t>※</a:t>
            </a:r>
            <a:r>
              <a:rPr lang="ja-JP" altLang="en-US" dirty="0">
                <a:solidFill>
                  <a:srgbClr val="FF0000"/>
                </a:solidFill>
                <a:latin typeface="Calibri" panose="020F0502020204030204"/>
                <a:ea typeface="ＭＳ Ｐゴシック" panose="020B0600070205080204" pitchFamily="50" charset="-128"/>
              </a:rPr>
              <a:t>２年度で延べ１１９回開催</a:t>
            </a:r>
          </a:p>
        </p:txBody>
      </p:sp>
      <p:pic>
        <p:nvPicPr>
          <p:cNvPr id="4" name="図 3">
            <a:extLst>
              <a:ext uri="{FF2B5EF4-FFF2-40B4-BE49-F238E27FC236}">
                <a16:creationId xmlns:a16="http://schemas.microsoft.com/office/drawing/2014/main" id="{A10C531A-5AFE-7B79-3123-88E5B0C3B13E}"/>
              </a:ext>
            </a:extLst>
          </p:cNvPr>
          <p:cNvPicPr>
            <a:picLocks noChangeAspect="1"/>
          </p:cNvPicPr>
          <p:nvPr/>
        </p:nvPicPr>
        <p:blipFill>
          <a:blip r:embed="rId5"/>
          <a:stretch>
            <a:fillRect/>
          </a:stretch>
        </p:blipFill>
        <p:spPr>
          <a:xfrm>
            <a:off x="7733992" y="2157907"/>
            <a:ext cx="3042528" cy="2240307"/>
          </a:xfrm>
          <a:prstGeom prst="rect">
            <a:avLst/>
          </a:prstGeom>
        </p:spPr>
      </p:pic>
      <p:sp>
        <p:nvSpPr>
          <p:cNvPr id="5" name="スライド番号プレースホルダー 4">
            <a:extLst>
              <a:ext uri="{FF2B5EF4-FFF2-40B4-BE49-F238E27FC236}">
                <a16:creationId xmlns:a16="http://schemas.microsoft.com/office/drawing/2014/main" id="{14487B6D-00ED-2665-268D-4C883A24224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3" name="オーディオ 12">
            <a:hlinkClick r:id="" action="ppaction://media"/>
            <a:extLst>
              <a:ext uri="{FF2B5EF4-FFF2-40B4-BE49-F238E27FC236}">
                <a16:creationId xmlns:a16="http://schemas.microsoft.com/office/drawing/2014/main" id="{CD3291D0-3090-1569-A18E-7ECA90778C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1625173"/>
      </p:ext>
    </p:extLst>
  </p:cSld>
  <p:clrMapOvr>
    <a:masterClrMapping/>
  </p:clrMapOvr>
  <mc:AlternateContent xmlns:mc="http://schemas.openxmlformats.org/markup-compatibility/2006" xmlns:p14="http://schemas.microsoft.com/office/powerpoint/2010/main">
    <mc:Choice Requires="p14">
      <p:transition spd="slow" p14:dur="2000" advTm="27529"/>
    </mc:Choice>
    <mc:Fallback xmlns="">
      <p:transition spd="slow" advTm="27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表 4">
            <a:extLst>
              <a:ext uri="{FF2B5EF4-FFF2-40B4-BE49-F238E27FC236}">
                <a16:creationId xmlns:a16="http://schemas.microsoft.com/office/drawing/2014/main" id="{DA119A97-B913-4F78-90EF-59F65D1773BB}"/>
              </a:ext>
            </a:extLst>
          </p:cNvPr>
          <p:cNvGraphicFramePr>
            <a:graphicFrameLocks noGrp="1"/>
          </p:cNvGraphicFramePr>
          <p:nvPr>
            <p:extLst>
              <p:ext uri="{D42A27DB-BD31-4B8C-83A1-F6EECF244321}">
                <p14:modId xmlns:p14="http://schemas.microsoft.com/office/powerpoint/2010/main" val="861005374"/>
              </p:ext>
            </p:extLst>
          </p:nvPr>
        </p:nvGraphicFramePr>
        <p:xfrm>
          <a:off x="1919289" y="93386"/>
          <a:ext cx="8569325" cy="6765627"/>
        </p:xfrm>
        <a:graphic>
          <a:graphicData uri="http://schemas.openxmlformats.org/drawingml/2006/table">
            <a:tbl>
              <a:tblPr/>
              <a:tblGrid>
                <a:gridCol w="1973262">
                  <a:extLst>
                    <a:ext uri="{9D8B030D-6E8A-4147-A177-3AD203B41FA5}">
                      <a16:colId xmlns:a16="http://schemas.microsoft.com/office/drawing/2014/main" val="2867948345"/>
                    </a:ext>
                  </a:extLst>
                </a:gridCol>
                <a:gridCol w="204788">
                  <a:extLst>
                    <a:ext uri="{9D8B030D-6E8A-4147-A177-3AD203B41FA5}">
                      <a16:colId xmlns:a16="http://schemas.microsoft.com/office/drawing/2014/main" val="4199669273"/>
                    </a:ext>
                  </a:extLst>
                </a:gridCol>
                <a:gridCol w="665162">
                  <a:extLst>
                    <a:ext uri="{9D8B030D-6E8A-4147-A177-3AD203B41FA5}">
                      <a16:colId xmlns:a16="http://schemas.microsoft.com/office/drawing/2014/main" val="3895074431"/>
                    </a:ext>
                  </a:extLst>
                </a:gridCol>
                <a:gridCol w="195263">
                  <a:extLst>
                    <a:ext uri="{9D8B030D-6E8A-4147-A177-3AD203B41FA5}">
                      <a16:colId xmlns:a16="http://schemas.microsoft.com/office/drawing/2014/main" val="1422482809"/>
                    </a:ext>
                  </a:extLst>
                </a:gridCol>
                <a:gridCol w="5530850">
                  <a:extLst>
                    <a:ext uri="{9D8B030D-6E8A-4147-A177-3AD203B41FA5}">
                      <a16:colId xmlns:a16="http://schemas.microsoft.com/office/drawing/2014/main" val="3555670274"/>
                    </a:ext>
                  </a:extLst>
                </a:gridCol>
              </a:tblGrid>
              <a:tr h="387085">
                <a:tc gridSpan="5">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zh-TW" altLang="en-US" sz="2400" b="0" i="0" u="none" strike="noStrike" cap="none" normalizeH="0" baseline="0">
                          <a:ln>
                            <a:noFill/>
                          </a:ln>
                          <a:solidFill>
                            <a:srgbClr val="000000"/>
                          </a:solidFill>
                          <a:effectLst/>
                          <a:latin typeface="ＭＳ Ｐゴシック" panose="020B0600070205080204" pitchFamily="50" charset="-128"/>
                          <a:ea typeface="ＭＳ Ｐゴシック" panose="020B0600070205080204" pitchFamily="50" charset="-128"/>
                        </a:rPr>
                        <a:t>中医協  委員名簿</a:t>
                      </a:r>
                    </a:p>
                  </a:txBody>
                  <a:tcPr marL="4693" marR="4693" marT="4693" marB="0" anchor="ctr" horzOverflow="overflow">
                    <a:lnL>
                      <a:noFill/>
                    </a:lnL>
                    <a:lnR>
                      <a:noFill/>
                    </a:lnR>
                    <a:lnT>
                      <a:noFill/>
                    </a:lnT>
                    <a:lnB>
                      <a:noFill/>
                    </a:lnB>
                    <a:lnTlToBr>
                      <a:noFill/>
                    </a:lnTlToBr>
                    <a:lnBlToTr>
                      <a:noFill/>
                    </a:lnBlToTr>
                    <a:no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606703915"/>
                  </a:ext>
                </a:extLst>
              </a:tr>
              <a:tr h="227880">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ctr"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r" defTabSz="914400" rtl="0" eaLnBrk="1" fontAlgn="b" latinLnBrk="0" hangingPunct="1">
                        <a:lnSpc>
                          <a:spcPct val="100000"/>
                        </a:lnSpc>
                        <a:spcBef>
                          <a:spcPct val="0"/>
                        </a:spcBef>
                        <a:spcAft>
                          <a:spcPct val="0"/>
                        </a:spcAft>
                        <a:buClrTx/>
                        <a:buSzTx/>
                        <a:buFontTx/>
                        <a:buNone/>
                        <a:tabLst/>
                      </a:pPr>
                      <a:r>
                        <a:rPr kumimoji="1" lang="ja-JP" altLang="en-US" sz="14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令和７</a:t>
                      </a:r>
                      <a:r>
                        <a:rPr kumimoji="1" lang="zh-TW" altLang="en-US" sz="14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年</a:t>
                      </a:r>
                      <a:r>
                        <a:rPr kumimoji="1" lang="en-US" altLang="zh-TW" sz="14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11</a:t>
                      </a:r>
                      <a:r>
                        <a:rPr kumimoji="1" lang="zh-TW" altLang="en-US" sz="14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月</a:t>
                      </a:r>
                      <a:r>
                        <a:rPr kumimoji="1" lang="ja-JP" altLang="en-US" sz="14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５</a:t>
                      </a:r>
                      <a:r>
                        <a:rPr kumimoji="1" lang="zh-TW" altLang="en-US" sz="14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日現在</a:t>
                      </a:r>
                    </a:p>
                  </a:txBody>
                  <a:tcPr marL="4693" marR="4693" marT="4693" marB="0"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76866539"/>
                  </a:ext>
                </a:extLst>
              </a:tr>
              <a:tr h="227880">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代表区分</a:t>
                      </a:r>
                    </a:p>
                  </a:txBody>
                  <a:tcPr marL="4693" marR="4693" marT="4693"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ctr"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ctr"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ctr"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氏名</a:t>
                      </a:r>
                    </a:p>
                  </a:txBody>
                  <a:tcPr marL="4693" marR="4693" marT="4693" marB="0"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ctr"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ctr"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ctr"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現役職名</a:t>
                      </a:r>
                    </a:p>
                  </a:txBody>
                  <a:tcPr marL="4693" marR="4693" marT="4693"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58111292"/>
                  </a:ext>
                </a:extLst>
              </a:tr>
              <a:tr h="220077">
                <a:tc rowSpan="7">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１．健康保険、船員保険及び国民健康保険の保険者並びに被保険者、事業主及び船舶所有者を代表する委員</a:t>
                      </a:r>
                    </a:p>
                  </a:txBody>
                  <a:tcPr marL="4693" marR="4693" marT="4693"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鳥潟美夏子</a:t>
                      </a:r>
                    </a:p>
                  </a:txBody>
                  <a:tcPr marL="4693" marR="4693" marT="4693"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全国健康保険協会</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理事</a:t>
                      </a:r>
                      <a:endPar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414973112"/>
                  </a:ext>
                </a:extLst>
              </a:tr>
              <a:tr h="156082">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松本真人</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TW"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健康保険組合連合会理事</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4105336396"/>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永井幸子</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日本労働組合総連合会総合政策</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推進</a:t>
                      </a: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局長</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2009352201"/>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高町晃司</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日本労働組合総連合会「患者本位の医療を確立する連絡会」委員</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3273116116"/>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奥田好秀</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日本経済団体連合会社会保障委員会医療・介護改革部会部会長代理</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262576909"/>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鈴木順三</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全日本海員組合</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組合長代行</a:t>
                      </a:r>
                      <a:endPar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370581363"/>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伊藤徳宇</a:t>
                      </a:r>
                    </a:p>
                  </a:txBody>
                  <a:tcPr marL="4693" marR="4693" marT="4693" marB="0"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三重</a:t>
                      </a: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県</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桑名</a:t>
                      </a: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市長</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18582039"/>
                  </a:ext>
                </a:extLst>
              </a:tr>
              <a:tr h="187299">
                <a:tc rowSpan="7">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２．医師、歯科医師及び薬剤師を代表する委員</a:t>
                      </a:r>
                    </a:p>
                  </a:txBody>
                  <a:tcPr marL="4693" marR="4693" marT="4693"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江澤和彦</a:t>
                      </a:r>
                    </a:p>
                  </a:txBody>
                  <a:tcPr marL="4693" marR="4693" marT="4693"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CN"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日本医師会常任理事</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177701228"/>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茂松茂人</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日本医師会</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副会長</a:t>
                      </a:r>
                      <a:endPar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3398244819"/>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黒瀨 巌</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日本医師会常任理事</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3896991457"/>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defRPr/>
                      </a:pPr>
                      <a:r>
                        <a:rPr kumimoji="1" lang="ja-JP"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小阪真二</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全国自治体病院協議会副会長</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2814225074"/>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太田圭洋</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日本</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医療法人協会</a:t>
                      </a: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副会長</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2460765765"/>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大杉和司</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日本歯科医師会常務理事</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510669188"/>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森 昌平</a:t>
                      </a:r>
                    </a:p>
                  </a:txBody>
                  <a:tcPr marL="4693" marR="4693" marT="4693" marB="0"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日本薬剤師会副会長</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698845841"/>
                  </a:ext>
                </a:extLst>
              </a:tr>
              <a:tr h="187299">
                <a:tc rowSpan="6">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３．公益を代表する委員</a:t>
                      </a:r>
                    </a:p>
                  </a:txBody>
                  <a:tcPr marL="4693" marR="4693" marT="4693"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defRPr/>
                      </a:pPr>
                      <a:r>
                        <a:rPr kumimoji="1" lang="ja-JP"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飯塚敏晃</a:t>
                      </a:r>
                    </a:p>
                  </a:txBody>
                  <a:tcPr marL="4693" marR="4693" marT="4693"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defRPr/>
                      </a:pPr>
                      <a:r>
                        <a:rPr kumimoji="1" lang="ja-JP"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東京大学大学院経済学研究科</a:t>
                      </a:r>
                      <a:r>
                        <a:rPr kumimoji="1" lang="zh-CN"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教授</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2270531717"/>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小塩隆士</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defRPr/>
                      </a:pPr>
                      <a:r>
                        <a:rPr kumimoji="1" lang="ja-JP"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一橋</a:t>
                      </a:r>
                      <a:r>
                        <a:rPr kumimoji="1" lang="zh-CN"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大学</a:t>
                      </a:r>
                      <a:r>
                        <a:rPr kumimoji="1" lang="ja-JP"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経済研究所</a:t>
                      </a:r>
                      <a:r>
                        <a:rPr kumimoji="1" lang="zh-CN"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教授</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3950496604"/>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笠木映里</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東京</a:t>
                      </a: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大学</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大学院法学政治学研究科</a:t>
                      </a: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教授</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2195657776"/>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defRPr/>
                      </a:pPr>
                      <a:r>
                        <a:rPr kumimoji="1" lang="ja-JP" altLang="en-US" sz="1000" b="0" i="0" u="none" strike="noStrike" kern="1200" cap="none" spc="0" normalizeH="0" baseline="0" noProof="0" dirty="0">
                          <a:ln>
                            <a:noFill/>
                          </a:ln>
                          <a:solidFill>
                            <a:srgbClr val="000000"/>
                          </a:solidFill>
                          <a:effectLst/>
                          <a:uLnTx/>
                          <a:uFillTx/>
                          <a:latin typeface="游ゴシック" panose="020B0400000000000000" pitchFamily="50" charset="-128"/>
                          <a:ea typeface="游ゴシック" panose="020B0400000000000000" pitchFamily="50" charset="-128"/>
                          <a:cs typeface="+mn-cs"/>
                        </a:rPr>
                        <a:t>永瀬伸子</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お茶の水女子</a:t>
                      </a: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大学</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基幹研究院人間科学系</a:t>
                      </a: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教授</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3773294313"/>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本田文子</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一橋</a:t>
                      </a: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大学</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大学院経済学研究科</a:t>
                      </a: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教授</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270853234"/>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城山英明 </a:t>
                      </a:r>
                    </a:p>
                  </a:txBody>
                  <a:tcPr marL="4693" marR="4693" marT="4693" marB="0"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東京</a:t>
                      </a: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大学</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大学院法学政治学研究科</a:t>
                      </a: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教授</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14111924"/>
                  </a:ext>
                </a:extLst>
              </a:tr>
              <a:tr h="187299">
                <a:tc rowSpan="10">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r>
                        <a:rPr kumimoji="1" lang="zh-TW"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４．専門委員</a:t>
                      </a:r>
                    </a:p>
                  </a:txBody>
                  <a:tcPr marL="4693" marR="4693" marT="4693"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田島健一 </a:t>
                      </a:r>
                    </a:p>
                  </a:txBody>
                  <a:tcPr marL="4693" marR="4693" marT="4693"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佐賀県白石町</a:t>
                      </a: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長</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3085225882"/>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木澤晃代</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zh-TW"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日本看護協会常任理事</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2663339569"/>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上田克彦</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チーム医療推進協議会代表</a:t>
                      </a:r>
                      <a:endPar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847582643"/>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小松知子</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神奈川歯科</a:t>
                      </a:r>
                      <a:r>
                        <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大学</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全身管理歯科学口座障害者歯科学分野教授</a:t>
                      </a:r>
                      <a:endParaRPr kumimoji="1" lang="zh-CN"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468065192"/>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藤原尚也</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中外製薬</a:t>
                      </a:r>
                      <a:r>
                        <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株式会社 </a:t>
                      </a: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執行役員 渉外調査担当</a:t>
                      </a:r>
                      <a:endParaRPr kumimoji="1" lang="zh-TW"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2353814859"/>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越後園子</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第一三共株式会社 渉外部 渉外部長</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3251248273"/>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荒川隆治</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株式会社バイタルケーエスケー・ホールディングス代表取締役社長</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536660557"/>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守田恭彦</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ニプロ株式会社執行役員</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209855247"/>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前田 桂　</a:t>
                      </a: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日本メドトロニック株式会社 バイスプレジデント</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3918494899"/>
                  </a:ext>
                </a:extLst>
              </a:tr>
              <a:tr h="187299">
                <a:tc vMerge="1">
                  <a:txBody>
                    <a:bodyPr/>
                    <a:lstStyle/>
                    <a:p>
                      <a:endParaRPr kumimoji="1" lang="ja-JP" altLang="en-US"/>
                    </a:p>
                  </a:txBody>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青木幸生</a:t>
                      </a:r>
                    </a:p>
                  </a:txBody>
                  <a:tcPr marL="4693" marR="4693" marT="4693" marB="0"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rPr>
                        <a:t>　</a:t>
                      </a:r>
                    </a:p>
                  </a:txBody>
                  <a:tcPr marL="4693" marR="4693" marT="4693" marB="0" anchor="b" horzOverflow="overflow">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丸木医科機器株式会社参与</a:t>
                      </a:r>
                    </a:p>
                  </a:txBody>
                  <a:tcPr marL="4693" marR="4693" marT="4693"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92869695"/>
                  </a:ext>
                </a:extLst>
              </a:tr>
              <a:tr h="81163">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ctr"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2677492409"/>
                  </a:ext>
                </a:extLst>
              </a:tr>
              <a:tr h="220077">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r>
                        <a:rPr kumimoji="1" lang="ja-JP" altLang="en-US" sz="10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rPr>
                        <a:t>◎印：会長</a:t>
                      </a:r>
                    </a:p>
                  </a:txBody>
                  <a:tcPr marL="4693" marR="4693" marT="4693" marB="0" anchor="ctr"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dist"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a:noFill/>
                    </a:lnT>
                    <a:lnB>
                      <a:noFill/>
                    </a:lnB>
                    <a:lnTlToBr>
                      <a:noFill/>
                    </a:lnTlToBr>
                    <a:lnBlToTr>
                      <a:noFill/>
                    </a:lnBlToTr>
                    <a:noFill/>
                  </a:tcPr>
                </a:tc>
                <a:tc>
                  <a:txBody>
                    <a:bodyPr/>
                    <a:lstStyle>
                      <a:lvl1pPr>
                        <a:spcBef>
                          <a:spcPct val="20000"/>
                        </a:spcBef>
                        <a:buFont typeface="Arial" panose="020B0604020202020204" pitchFamily="34" charset="0"/>
                        <a:defRPr kumimoji="1" sz="2800">
                          <a:solidFill>
                            <a:schemeClr val="tx1"/>
                          </a:solidFill>
                          <a:latin typeface="Calibri" panose="020F0502020204030204" pitchFamily="34" charset="0"/>
                        </a:defRPr>
                      </a:lvl1pPr>
                      <a:lvl2pPr marL="742950" indent="-285750">
                        <a:spcBef>
                          <a:spcPct val="20000"/>
                        </a:spcBef>
                        <a:buFont typeface="Arial" panose="020B0604020202020204" pitchFamily="34" charset="0"/>
                        <a:defRPr kumimoji="1" sz="2400">
                          <a:solidFill>
                            <a:schemeClr val="tx1"/>
                          </a:solidFill>
                          <a:latin typeface="Calibri" panose="020F0502020204030204" pitchFamily="34" charset="0"/>
                        </a:defRPr>
                      </a:lvl2pPr>
                      <a:lvl3pPr marL="1143000" indent="-228600">
                        <a:spcBef>
                          <a:spcPct val="20000"/>
                        </a:spcBef>
                        <a:buFont typeface="Arial" panose="020B0604020202020204" pitchFamily="34" charset="0"/>
                        <a:defRPr kumimoji="1" sz="2000">
                          <a:solidFill>
                            <a:schemeClr val="tx1"/>
                          </a:solidFill>
                          <a:latin typeface="Calibri" panose="020F0502020204030204" pitchFamily="34" charset="0"/>
                        </a:defRPr>
                      </a:lvl3pPr>
                      <a:lvl4pPr marL="1600200" indent="-228600">
                        <a:spcBef>
                          <a:spcPct val="20000"/>
                        </a:spcBef>
                        <a:buFont typeface="Arial" panose="020B0604020202020204" pitchFamily="34" charset="0"/>
                        <a:defRPr kumimoji="1">
                          <a:solidFill>
                            <a:schemeClr val="tx1"/>
                          </a:solidFill>
                          <a:latin typeface="Calibri" panose="020F0502020204030204" pitchFamily="34" charset="0"/>
                        </a:defRPr>
                      </a:lvl4pPr>
                      <a:lvl5pPr marL="2057400" indent="-228600">
                        <a:spcBef>
                          <a:spcPct val="20000"/>
                        </a:spcBef>
                        <a:buFont typeface="Arial" panose="020B0604020202020204" pitchFamily="34" charset="0"/>
                        <a:defRPr kumimoji="1">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kumimoji="1">
                          <a:solidFill>
                            <a:schemeClr val="tx1"/>
                          </a:solidFill>
                          <a:latin typeface="Calibri" panose="020F0502020204030204"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pPr>
                      <a:endParaRPr kumimoji="1" lang="ja-JP" altLang="en-US" sz="500" b="0" i="0" u="none" strike="noStrike" cap="none" normalizeH="0" baseline="0" dirty="0">
                        <a:ln>
                          <a:noFill/>
                        </a:ln>
                        <a:solidFill>
                          <a:srgbClr val="000000"/>
                        </a:solidFill>
                        <a:effectLst/>
                        <a:latin typeface="游ゴシック" panose="020B0400000000000000" pitchFamily="50" charset="-128"/>
                        <a:ea typeface="游ゴシック" panose="020B0400000000000000" pitchFamily="50" charset="-128"/>
                      </a:endParaRPr>
                    </a:p>
                  </a:txBody>
                  <a:tcPr marL="4693" marR="4693" marT="4693" marB="0" anchor="b"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333581477"/>
                  </a:ext>
                </a:extLst>
              </a:tr>
            </a:tbl>
          </a:graphicData>
        </a:graphic>
      </p:graphicFrame>
      <p:sp>
        <p:nvSpPr>
          <p:cNvPr id="68767" name="タイトル 1">
            <a:extLst>
              <a:ext uri="{FF2B5EF4-FFF2-40B4-BE49-F238E27FC236}">
                <a16:creationId xmlns:a16="http://schemas.microsoft.com/office/drawing/2014/main" id="{EAFB6777-C82C-4002-BD50-8EB4C232D221}"/>
              </a:ext>
            </a:extLst>
          </p:cNvPr>
          <p:cNvSpPr txBox="1">
            <a:spLocks noChangeArrowheads="1"/>
          </p:cNvSpPr>
          <p:nvPr/>
        </p:nvSpPr>
        <p:spPr bwMode="auto">
          <a:xfrm>
            <a:off x="3216276" y="1700214"/>
            <a:ext cx="75247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kumimoji="1"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9pPr>
          </a:lstStyle>
          <a:p>
            <a:pPr algn="ctr">
              <a:spcBef>
                <a:spcPct val="0"/>
              </a:spcBef>
              <a:buNone/>
              <a:defRPr/>
            </a:pPr>
            <a:r>
              <a:rPr lang="ja-JP" altLang="en-US" sz="2000">
                <a:solidFill>
                  <a:srgbClr val="000000"/>
                </a:solidFill>
                <a:latin typeface="ＭＳ Ｐゴシック" panose="020B0600070205080204" pitchFamily="50" charset="-128"/>
                <a:ea typeface="ＭＳ Ｐゴシック" panose="020B0600070205080204" pitchFamily="50" charset="-128"/>
              </a:rPr>
              <a:t>７名</a:t>
            </a:r>
            <a:endParaRPr lang="en-US" altLang="ja-JP" sz="2000" dirty="0">
              <a:solidFill>
                <a:srgbClr val="000000"/>
              </a:solidFill>
              <a:latin typeface="ＭＳ Ｐゴシック" panose="020B0600070205080204" pitchFamily="50" charset="-128"/>
              <a:ea typeface="ＭＳ Ｐゴシック" panose="020B0600070205080204" pitchFamily="50" charset="-128"/>
            </a:endParaRPr>
          </a:p>
        </p:txBody>
      </p:sp>
      <p:sp>
        <p:nvSpPr>
          <p:cNvPr id="68768" name="タイトル 1">
            <a:extLst>
              <a:ext uri="{FF2B5EF4-FFF2-40B4-BE49-F238E27FC236}">
                <a16:creationId xmlns:a16="http://schemas.microsoft.com/office/drawing/2014/main" id="{50532102-C59F-47F6-8545-8BE062738309}"/>
              </a:ext>
            </a:extLst>
          </p:cNvPr>
          <p:cNvSpPr txBox="1">
            <a:spLocks noChangeArrowheads="1"/>
          </p:cNvSpPr>
          <p:nvPr/>
        </p:nvSpPr>
        <p:spPr bwMode="auto">
          <a:xfrm>
            <a:off x="3216276" y="3068639"/>
            <a:ext cx="75247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kumimoji="1"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9pPr>
          </a:lstStyle>
          <a:p>
            <a:pPr algn="ctr">
              <a:spcBef>
                <a:spcPct val="0"/>
              </a:spcBef>
              <a:buNone/>
              <a:defRPr/>
            </a:pPr>
            <a:r>
              <a:rPr lang="ja-JP" altLang="en-US" sz="2000">
                <a:solidFill>
                  <a:srgbClr val="000000"/>
                </a:solidFill>
                <a:latin typeface="ＭＳ Ｐゴシック" panose="020B0600070205080204" pitchFamily="50" charset="-128"/>
                <a:ea typeface="ＭＳ Ｐゴシック" panose="020B0600070205080204" pitchFamily="50" charset="-128"/>
              </a:rPr>
              <a:t>７名</a:t>
            </a:r>
            <a:endParaRPr lang="en-US" altLang="ja-JP" sz="2000" dirty="0">
              <a:solidFill>
                <a:srgbClr val="000000"/>
              </a:solidFill>
              <a:latin typeface="ＭＳ Ｐゴシック" panose="020B0600070205080204" pitchFamily="50" charset="-128"/>
              <a:ea typeface="ＭＳ Ｐゴシック" panose="020B0600070205080204" pitchFamily="50" charset="-128"/>
            </a:endParaRPr>
          </a:p>
        </p:txBody>
      </p:sp>
      <p:sp>
        <p:nvSpPr>
          <p:cNvPr id="68769" name="タイトル 1">
            <a:extLst>
              <a:ext uri="{FF2B5EF4-FFF2-40B4-BE49-F238E27FC236}">
                <a16:creationId xmlns:a16="http://schemas.microsoft.com/office/drawing/2014/main" id="{3DA5E7B0-6F22-46F0-9A10-B527A324B81D}"/>
              </a:ext>
            </a:extLst>
          </p:cNvPr>
          <p:cNvSpPr txBox="1">
            <a:spLocks noChangeArrowheads="1"/>
          </p:cNvSpPr>
          <p:nvPr/>
        </p:nvSpPr>
        <p:spPr bwMode="auto">
          <a:xfrm>
            <a:off x="3216276" y="4184651"/>
            <a:ext cx="75247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kumimoji="1"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9pPr>
          </a:lstStyle>
          <a:p>
            <a:pPr algn="ctr">
              <a:spcBef>
                <a:spcPct val="0"/>
              </a:spcBef>
              <a:buNone/>
              <a:defRPr/>
            </a:pPr>
            <a:r>
              <a:rPr lang="ja-JP" altLang="en-US" sz="2000">
                <a:solidFill>
                  <a:srgbClr val="000000"/>
                </a:solidFill>
                <a:latin typeface="ＭＳ Ｐゴシック" panose="020B0600070205080204" pitchFamily="50" charset="-128"/>
                <a:ea typeface="ＭＳ Ｐゴシック" panose="020B0600070205080204" pitchFamily="50" charset="-128"/>
              </a:rPr>
              <a:t>６名</a:t>
            </a:r>
            <a:endParaRPr lang="en-US" altLang="ja-JP" sz="2000" dirty="0">
              <a:solidFill>
                <a:srgbClr val="000000"/>
              </a:solidFill>
              <a:latin typeface="ＭＳ Ｐゴシック" panose="020B0600070205080204" pitchFamily="50" charset="-128"/>
              <a:ea typeface="ＭＳ Ｐゴシック" panose="020B0600070205080204" pitchFamily="50" charset="-128"/>
            </a:endParaRPr>
          </a:p>
        </p:txBody>
      </p:sp>
      <p:sp>
        <p:nvSpPr>
          <p:cNvPr id="68770" name="タイトル 1">
            <a:extLst>
              <a:ext uri="{FF2B5EF4-FFF2-40B4-BE49-F238E27FC236}">
                <a16:creationId xmlns:a16="http://schemas.microsoft.com/office/drawing/2014/main" id="{EB8ACC25-BF9D-40C9-BE78-7AAF5B074E42}"/>
              </a:ext>
            </a:extLst>
          </p:cNvPr>
          <p:cNvSpPr txBox="1">
            <a:spLocks noChangeArrowheads="1"/>
          </p:cNvSpPr>
          <p:nvPr/>
        </p:nvSpPr>
        <p:spPr bwMode="auto">
          <a:xfrm>
            <a:off x="3111500" y="6103939"/>
            <a:ext cx="83820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kumimoji="1"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defRPr>
            </a:lvl9pPr>
          </a:lstStyle>
          <a:p>
            <a:pPr algn="ctr">
              <a:spcBef>
                <a:spcPct val="0"/>
              </a:spcBef>
              <a:buNone/>
              <a:defRPr/>
            </a:pPr>
            <a:r>
              <a:rPr lang="ja-JP" altLang="en-US" sz="2000">
                <a:solidFill>
                  <a:srgbClr val="000000"/>
                </a:solidFill>
                <a:latin typeface="ＭＳ Ｐゴシック" panose="020B0600070205080204" pitchFamily="50" charset="-128"/>
                <a:ea typeface="ＭＳ Ｐゴシック" panose="020B0600070205080204" pitchFamily="50" charset="-128"/>
              </a:rPr>
              <a:t>１０名</a:t>
            </a:r>
            <a:endParaRPr lang="en-US" altLang="ja-JP" sz="2000" dirty="0">
              <a:solidFill>
                <a:srgbClr val="000000"/>
              </a:solidFill>
              <a:latin typeface="ＭＳ Ｐゴシック" panose="020B0600070205080204" pitchFamily="50" charset="-128"/>
              <a:ea typeface="ＭＳ Ｐゴシック" panose="020B0600070205080204" pitchFamily="50" charset="-128"/>
            </a:endParaRPr>
          </a:p>
        </p:txBody>
      </p:sp>
      <p:sp>
        <p:nvSpPr>
          <p:cNvPr id="2" name="スライド番号プレースホルダー 4">
            <a:extLst>
              <a:ext uri="{FF2B5EF4-FFF2-40B4-BE49-F238E27FC236}">
                <a16:creationId xmlns:a16="http://schemas.microsoft.com/office/drawing/2014/main" id="{5042BD52-3304-D92D-A7F6-20590900E1E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68A06B2A-985B-3425-3758-8612B27E01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9555796"/>
      </p:ext>
    </p:extLst>
  </p:cSld>
  <p:clrMapOvr>
    <a:masterClrMapping/>
  </p:clrMapOvr>
  <mc:AlternateContent xmlns:mc="http://schemas.openxmlformats.org/markup-compatibility/2006" xmlns:p14="http://schemas.microsoft.com/office/powerpoint/2010/main">
    <mc:Choice Requires="p14">
      <p:transition spd="slow" p14:dur="2000" advTm="22346"/>
    </mc:Choice>
    <mc:Fallback xmlns="">
      <p:transition spd="slow" advTm="22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2" name="タイトル 1"/>
          <p:cNvSpPr txBox="1">
            <a:spLocks/>
          </p:cNvSpPr>
          <p:nvPr/>
        </p:nvSpPr>
        <p:spPr bwMode="auto">
          <a:xfrm>
            <a:off x="1884231" y="152408"/>
            <a:ext cx="8420100" cy="504825"/>
          </a:xfrm>
          <a:prstGeom prst="rect">
            <a:avLst/>
          </a:prstGeom>
          <a:solidFill>
            <a:srgbClr val="00B0F0">
              <a:alpha val="59999"/>
            </a:srgbClr>
          </a:solidFill>
          <a:ln w="12700">
            <a:solidFill>
              <a:schemeClr val="tx1"/>
            </a:solidFill>
            <a:miter lim="800000"/>
            <a:headEnd/>
            <a:tailEnd/>
          </a:ln>
        </p:spPr>
        <p:txBody>
          <a:bodyPr anchor="ctr"/>
          <a:lstStyle>
            <a:lvl1pPr eaLnBrk="0" hangingPunct="0">
              <a:spcBef>
                <a:spcPct val="20000"/>
              </a:spcBef>
              <a:buFont typeface="Arial" charset="0"/>
              <a:buChar char="•"/>
              <a:defRPr kumimoji="1" sz="3200">
                <a:solidFill>
                  <a:schemeClr val="tx1"/>
                </a:solidFill>
                <a:latin typeface="Calibri" pitchFamily="34" charset="0"/>
                <a:ea typeface="ＭＳ Ｐゴシック" pitchFamily="50" charset="-128"/>
              </a:defRPr>
            </a:lvl1pPr>
            <a:lvl2pPr marL="742950" indent="-285750" eaLnBrk="0" hangingPunct="0">
              <a:spcBef>
                <a:spcPct val="20000"/>
              </a:spcBef>
              <a:buFont typeface="Arial" charset="0"/>
              <a:buChar char="–"/>
              <a:defRPr kumimoji="1" sz="2800">
                <a:solidFill>
                  <a:schemeClr val="tx1"/>
                </a:solidFill>
                <a:latin typeface="Calibri" pitchFamily="34" charset="0"/>
                <a:ea typeface="ＭＳ Ｐゴシック" pitchFamily="50" charset="-128"/>
              </a:defRPr>
            </a:lvl2pPr>
            <a:lvl3pPr marL="1143000" indent="-228600" eaLnBrk="0" hangingPunct="0">
              <a:spcBef>
                <a:spcPct val="20000"/>
              </a:spcBef>
              <a:buFont typeface="Arial" charset="0"/>
              <a:buChar char="•"/>
              <a:defRPr kumimoji="1" sz="2400">
                <a:solidFill>
                  <a:schemeClr val="tx1"/>
                </a:solidFill>
                <a:latin typeface="Calibri" pitchFamily="34" charset="0"/>
                <a:ea typeface="ＭＳ Ｐゴシック" pitchFamily="50" charset="-128"/>
              </a:defRPr>
            </a:lvl3pPr>
            <a:lvl4pPr marL="1600200" indent="-228600" eaLnBrk="0" hangingPunct="0">
              <a:spcBef>
                <a:spcPct val="20000"/>
              </a:spcBef>
              <a:buFont typeface="Arial" charset="0"/>
              <a:buChar char="–"/>
              <a:defRPr kumimoji="1" sz="2000">
                <a:solidFill>
                  <a:schemeClr val="tx1"/>
                </a:solidFill>
                <a:latin typeface="Calibri" pitchFamily="34" charset="0"/>
                <a:ea typeface="ＭＳ Ｐゴシック" pitchFamily="50" charset="-128"/>
              </a:defRPr>
            </a:lvl4pPr>
            <a:lvl5pPr marL="2057400" indent="-228600" eaLnBrk="0" hangingPunct="0">
              <a:spcBef>
                <a:spcPct val="20000"/>
              </a:spcBef>
              <a:buFont typeface="Arial" charset="0"/>
              <a:buChar char="»"/>
              <a:defRPr kumimoji="1" sz="2000">
                <a:solidFill>
                  <a:schemeClr val="tx1"/>
                </a:solidFill>
                <a:latin typeface="Calibri" pitchFamily="34" charset="0"/>
                <a:ea typeface="ＭＳ Ｐゴシック" pitchFamily="50" charset="-128"/>
              </a:defRPr>
            </a:lvl5pPr>
            <a:lvl6pPr marL="25146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pitchFamily="50" charset="-128"/>
              </a:defRPr>
            </a:lvl6pPr>
            <a:lvl7pPr marL="29718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pitchFamily="50" charset="-128"/>
              </a:defRPr>
            </a:lvl7pPr>
            <a:lvl8pPr marL="34290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pitchFamily="50" charset="-128"/>
              </a:defRPr>
            </a:lvl8pPr>
            <a:lvl9pPr marL="38862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pitchFamily="50" charset="-128"/>
              </a:defRPr>
            </a:lvl9pPr>
          </a:lstStyle>
          <a:p>
            <a:pPr algn="ctr" eaLnBrk="1" fontAlgn="base" hangingPunct="1">
              <a:spcBef>
                <a:spcPct val="50000"/>
              </a:spcBef>
              <a:spcAft>
                <a:spcPct val="0"/>
              </a:spcAft>
              <a:buNone/>
              <a:defRPr/>
            </a:pPr>
            <a:r>
              <a:rPr lang="ja-JP" altLang="en-US" sz="2600" dirty="0">
                <a:solidFill>
                  <a:srgbClr val="000000"/>
                </a:solidFill>
              </a:rPr>
              <a:t>中医協を中心とした令和８年度診療報酬改定の流れ①</a:t>
            </a:r>
          </a:p>
        </p:txBody>
      </p:sp>
      <p:sp>
        <p:nvSpPr>
          <p:cNvPr id="5" name="Rectangle 3"/>
          <p:cNvSpPr txBox="1">
            <a:spLocks noChangeArrowheads="1"/>
          </p:cNvSpPr>
          <p:nvPr/>
        </p:nvSpPr>
        <p:spPr bwMode="auto">
          <a:xfrm>
            <a:off x="1471134" y="1789125"/>
            <a:ext cx="9319840" cy="839507"/>
          </a:xfrm>
          <a:prstGeom prst="rect">
            <a:avLst/>
          </a:prstGeom>
          <a:solidFill>
            <a:srgbClr val="00B0F0">
              <a:alpha val="20000"/>
            </a:srgbClr>
          </a:solidFill>
          <a:ln w="12700">
            <a:solidFill>
              <a:schemeClr val="tx1"/>
            </a:solidFill>
            <a:prstDash val="dash"/>
          </a:ln>
        </p:spPr>
        <p:txBody>
          <a:bodyPr vert="horz" wrap="square" lIns="91440" tIns="45720" rIns="91440" bIns="45720" numCol="1" rtlCol="0" anchor="t" anchorCtr="0" compatLnSpc="1">
            <a:prstTxWarp prst="textNoShape">
              <a:avLst/>
            </a:prstTxWarp>
            <a:normAutofit lnSpcReduction="10000"/>
          </a:bodyPr>
          <a:lstStyle>
            <a:lvl1pPr marL="342900" indent="-342900" algn="l" rtl="0" eaLnBrk="0" fontAlgn="base" hangingPunct="0">
              <a:spcBef>
                <a:spcPct val="20000"/>
              </a:spcBef>
              <a:spcAft>
                <a:spcPct val="0"/>
              </a:spcAft>
              <a:buFont typeface="Arial" charset="0"/>
              <a:buChar char="•"/>
              <a:defRPr kumimoji="1"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kumimoji="1"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kumimoji="1"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kumimoji="1"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eaLnBrk="1" fontAlgn="auto" hangingPunct="1">
              <a:spcAft>
                <a:spcPts val="0"/>
              </a:spcAft>
              <a:buNone/>
              <a:defRPr/>
            </a:pPr>
            <a:r>
              <a:rPr lang="en-US" altLang="ja-JP" sz="1800" b="1" dirty="0">
                <a:solidFill>
                  <a:prstClr val="black"/>
                </a:solidFill>
                <a:latin typeface="ＭＳ Ｐゴシック"/>
                <a:ea typeface="ＭＳ Ｐゴシック" panose="020B0600070205080204" pitchFamily="50" charset="-128"/>
              </a:rPr>
              <a:t>〔</a:t>
            </a:r>
            <a:r>
              <a:rPr lang="ja-JP" altLang="en-US" sz="1800" b="1" dirty="0">
                <a:solidFill>
                  <a:prstClr val="black"/>
                </a:solidFill>
                <a:latin typeface="ＭＳ Ｐゴシック"/>
                <a:ea typeface="ＭＳ Ｐゴシック" panose="020B0600070205080204" pitchFamily="50" charset="-128"/>
              </a:rPr>
              <a:t>中医協　医療経済実態調査</a:t>
            </a:r>
            <a:r>
              <a:rPr lang="en-US" altLang="ja-JP" sz="1800" b="1" dirty="0">
                <a:solidFill>
                  <a:prstClr val="black"/>
                </a:solidFill>
                <a:latin typeface="ＭＳ Ｐゴシック"/>
                <a:ea typeface="ＭＳ Ｐゴシック" panose="020B0600070205080204" pitchFamily="50" charset="-128"/>
              </a:rPr>
              <a:t>〕</a:t>
            </a:r>
            <a:endParaRPr lang="ja-JP" altLang="en-US" sz="1800" b="1" dirty="0">
              <a:solidFill>
                <a:prstClr val="black"/>
              </a:solidFill>
              <a:latin typeface="ＭＳ Ｐゴシック"/>
              <a:ea typeface="ＭＳ Ｐゴシック" panose="020B0600070205080204" pitchFamily="50" charset="-128"/>
            </a:endParaRPr>
          </a:p>
          <a:p>
            <a:pPr marL="271463" indent="-271463" eaLnBrk="1" fontAlgn="auto" hangingPunct="1">
              <a:lnSpc>
                <a:spcPts val="1900"/>
              </a:lnSpc>
              <a:spcBef>
                <a:spcPts val="0"/>
              </a:spcBef>
              <a:spcAft>
                <a:spcPts val="0"/>
              </a:spcAft>
              <a:buNone/>
              <a:defRPr/>
            </a:pPr>
            <a:r>
              <a:rPr lang="ja-JP" altLang="en-US" sz="1800" b="1" dirty="0">
                <a:solidFill>
                  <a:prstClr val="black"/>
                </a:solidFill>
                <a:latin typeface="ＭＳ Ｐゴシック"/>
                <a:ea typeface="ＭＳ Ｐゴシック" panose="020B0600070205080204" pitchFamily="50" charset="-128"/>
              </a:rPr>
              <a:t>　</a:t>
            </a:r>
            <a:r>
              <a:rPr lang="ja-JP" altLang="en-US" sz="1600" b="1" dirty="0">
                <a:solidFill>
                  <a:prstClr val="black"/>
                </a:solidFill>
                <a:latin typeface="ＭＳ Ｐゴシック"/>
                <a:ea typeface="ＭＳ Ｐゴシック" panose="020B0600070205080204" pitchFamily="50" charset="-128"/>
              </a:rPr>
              <a:t>令和７年１１月２６日　医療経済実態調査結果の報告</a:t>
            </a:r>
            <a:endParaRPr lang="en-US" altLang="ja-JP" sz="1600" b="1" dirty="0">
              <a:solidFill>
                <a:prstClr val="black"/>
              </a:solidFill>
              <a:latin typeface="ＭＳ Ｐゴシック"/>
              <a:ea typeface="ＭＳ Ｐゴシック" panose="020B0600070205080204" pitchFamily="50" charset="-128"/>
            </a:endParaRPr>
          </a:p>
          <a:p>
            <a:pPr marL="271463" indent="-271463" eaLnBrk="1" fontAlgn="auto" hangingPunct="1">
              <a:lnSpc>
                <a:spcPts val="1900"/>
              </a:lnSpc>
              <a:spcBef>
                <a:spcPts val="0"/>
              </a:spcBef>
              <a:spcAft>
                <a:spcPts val="0"/>
              </a:spcAft>
              <a:buNone/>
              <a:defRPr/>
            </a:pPr>
            <a:r>
              <a:rPr lang="ja-JP" altLang="en-US" sz="1600" b="1" dirty="0">
                <a:solidFill>
                  <a:prstClr val="black"/>
                </a:solidFill>
                <a:latin typeface="ＭＳ Ｐゴシック"/>
                <a:ea typeface="ＭＳ Ｐゴシック" panose="020B0600070205080204" pitchFamily="50" charset="-128"/>
              </a:rPr>
              <a:t>　令和７年１２月　３日　医療経済実態調査結果に対する両側の見解</a:t>
            </a:r>
            <a:endParaRPr lang="en-US" altLang="ja-JP" sz="1600" b="1" dirty="0">
              <a:solidFill>
                <a:prstClr val="black"/>
              </a:solidFill>
              <a:latin typeface="ＭＳ Ｐゴシック"/>
              <a:ea typeface="ＭＳ Ｐゴシック" panose="020B0600070205080204" pitchFamily="50" charset="-128"/>
            </a:endParaRPr>
          </a:p>
        </p:txBody>
      </p:sp>
      <p:sp>
        <p:nvSpPr>
          <p:cNvPr id="6" name="Rectangle 3"/>
          <p:cNvSpPr txBox="1">
            <a:spLocks noChangeArrowheads="1"/>
          </p:cNvSpPr>
          <p:nvPr/>
        </p:nvSpPr>
        <p:spPr>
          <a:xfrm>
            <a:off x="1471134" y="3629866"/>
            <a:ext cx="9319840" cy="1079332"/>
          </a:xfrm>
          <a:prstGeom prst="rect">
            <a:avLst/>
          </a:prstGeom>
          <a:solidFill>
            <a:srgbClr val="00B0F0">
              <a:alpha val="30000"/>
            </a:srgbClr>
          </a:solidFill>
          <a:ln w="12700">
            <a:solidFill>
              <a:schemeClr val="tx1"/>
            </a:solidFill>
            <a:prstDash val="dash"/>
          </a:ln>
        </p:spPr>
        <p:txBody>
          <a:bodyPr>
            <a:normAutofit lnSpcReduction="10000"/>
          </a:bodyPr>
          <a:lstStyle>
            <a:lvl1pPr marL="342900" indent="-342900" algn="l" defTabSz="914400"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marL="0" indent="0">
              <a:spcBef>
                <a:spcPts val="0"/>
              </a:spcBef>
              <a:buNone/>
              <a:defRPr/>
            </a:pPr>
            <a:r>
              <a:rPr lang="en-US" altLang="ja-JP" sz="1800" b="1" dirty="0">
                <a:solidFill>
                  <a:prstClr val="black"/>
                </a:solidFill>
                <a:latin typeface="Calibri" panose="020F0502020204030204"/>
                <a:ea typeface="ＭＳ Ｐゴシック" panose="020B0600070205080204" pitchFamily="50" charset="-128"/>
              </a:rPr>
              <a:t>〔</a:t>
            </a:r>
            <a:r>
              <a:rPr lang="ja-JP" altLang="en-US" sz="1800" b="1" dirty="0">
                <a:solidFill>
                  <a:prstClr val="black"/>
                </a:solidFill>
                <a:latin typeface="Calibri" panose="020F0502020204030204"/>
                <a:ea typeface="ＭＳ Ｐゴシック" panose="020B0600070205080204" pitchFamily="50" charset="-128"/>
              </a:rPr>
              <a:t>中医協　診療報酬改定に関する基本的見解</a:t>
            </a:r>
            <a:r>
              <a:rPr lang="en-US" altLang="ja-JP" sz="1800" b="1" dirty="0">
                <a:solidFill>
                  <a:prstClr val="black"/>
                </a:solidFill>
                <a:latin typeface="Calibri" panose="020F0502020204030204"/>
                <a:ea typeface="ＭＳ Ｐゴシック" panose="020B0600070205080204" pitchFamily="50" charset="-128"/>
              </a:rPr>
              <a:t>〕</a:t>
            </a:r>
            <a:endParaRPr lang="ja-JP" altLang="en-US" sz="1800" b="1" dirty="0">
              <a:solidFill>
                <a:prstClr val="black"/>
              </a:solidFill>
              <a:latin typeface="Calibri" panose="020F0502020204030204"/>
              <a:ea typeface="ＭＳ Ｐゴシック" panose="020B0600070205080204" pitchFamily="50" charset="-128"/>
            </a:endParaRPr>
          </a:p>
          <a:p>
            <a:pPr marL="271463" indent="-271463">
              <a:lnSpc>
                <a:spcPts val="1900"/>
              </a:lnSpc>
              <a:spcBef>
                <a:spcPts val="0"/>
              </a:spcBef>
              <a:buNone/>
              <a:defRPr/>
            </a:pPr>
            <a:r>
              <a:rPr lang="ja-JP" altLang="en-US" sz="1800" dirty="0">
                <a:solidFill>
                  <a:prstClr val="black"/>
                </a:solidFill>
                <a:latin typeface="ＭＳ Ｐゴシック"/>
                <a:ea typeface="ＭＳ Ｐゴシック" panose="020B0600070205080204" pitchFamily="50" charset="-128"/>
              </a:rPr>
              <a:t>　</a:t>
            </a:r>
            <a:r>
              <a:rPr lang="ja-JP" altLang="en-US" sz="1600" b="1" dirty="0">
                <a:solidFill>
                  <a:prstClr val="black"/>
                </a:solidFill>
                <a:latin typeface="ＭＳ Ｐゴシック"/>
                <a:ea typeface="ＭＳ Ｐゴシック" panose="020B0600070205080204" pitchFamily="50" charset="-128"/>
              </a:rPr>
              <a:t>令和７年１２月１０日　令和８年度診療報酬改定に関する両側の基本的な見解</a:t>
            </a:r>
            <a:endParaRPr lang="en-US" altLang="ja-JP" sz="1600" b="1" dirty="0">
              <a:solidFill>
                <a:prstClr val="black"/>
              </a:solidFill>
              <a:latin typeface="ＭＳ Ｐゴシック"/>
              <a:ea typeface="ＭＳ Ｐゴシック" panose="020B0600070205080204" pitchFamily="50" charset="-128"/>
            </a:endParaRPr>
          </a:p>
          <a:p>
            <a:pPr marL="271463" indent="-271463">
              <a:lnSpc>
                <a:spcPts val="1900"/>
              </a:lnSpc>
              <a:spcBef>
                <a:spcPts val="0"/>
              </a:spcBef>
              <a:buNone/>
              <a:defRPr/>
            </a:pPr>
            <a:r>
              <a:rPr lang="ja-JP" altLang="en-US" sz="1600" b="1" dirty="0">
                <a:solidFill>
                  <a:prstClr val="black"/>
                </a:solidFill>
                <a:latin typeface="ＭＳ Ｐゴシック"/>
                <a:ea typeface="ＭＳ Ｐゴシック" panose="020B0600070205080204" pitchFamily="50" charset="-128"/>
              </a:rPr>
              <a:t>　令和７年１２月１２日　令和８年度診療報酬改定について</a:t>
            </a:r>
            <a:endParaRPr lang="en-US" altLang="ja-JP" sz="1600" b="1" dirty="0">
              <a:solidFill>
                <a:prstClr val="black"/>
              </a:solidFill>
              <a:latin typeface="ＭＳ Ｐゴシック"/>
              <a:ea typeface="ＭＳ Ｐゴシック" panose="020B0600070205080204" pitchFamily="50" charset="-128"/>
            </a:endParaRPr>
          </a:p>
          <a:p>
            <a:pPr marL="271463" indent="-271463">
              <a:lnSpc>
                <a:spcPts val="1900"/>
              </a:lnSpc>
              <a:spcBef>
                <a:spcPts val="0"/>
              </a:spcBef>
              <a:buNone/>
              <a:defRPr/>
            </a:pPr>
            <a:r>
              <a:rPr lang="ja-JP" altLang="en-US" sz="1600" b="1" dirty="0">
                <a:solidFill>
                  <a:prstClr val="black"/>
                </a:solidFill>
                <a:latin typeface="ＭＳ Ｐゴシック"/>
                <a:ea typeface="ＭＳ Ｐゴシック" panose="020B0600070205080204" pitchFamily="50" charset="-128"/>
              </a:rPr>
              <a:t>　　　　　　　　　　　　　　　　　中医協としてとりまとめ厚生労働大臣に意見具申（両論併記）　</a:t>
            </a:r>
            <a:r>
              <a:rPr lang="ja-JP" altLang="en-US" sz="1800" b="1" dirty="0">
                <a:solidFill>
                  <a:prstClr val="black"/>
                </a:solidFill>
                <a:latin typeface="ＭＳ Ｐゴシック"/>
                <a:ea typeface="ＭＳ Ｐゴシック" panose="020B0600070205080204" pitchFamily="50" charset="-128"/>
              </a:rPr>
              <a:t>　　　　　　　　　　　　　　　　　　　　　　　　　　　　　　　　　　　　　　　　　　</a:t>
            </a:r>
            <a:endParaRPr lang="en-US" altLang="ja-JP" sz="1800" dirty="0">
              <a:solidFill>
                <a:srgbClr val="FF0000"/>
              </a:solidFill>
              <a:latin typeface="ＭＳ Ｐゴシック"/>
              <a:ea typeface="ＭＳ Ｐゴシック" panose="020B0600070205080204" pitchFamily="50" charset="-128"/>
            </a:endParaRPr>
          </a:p>
        </p:txBody>
      </p:sp>
      <p:sp>
        <p:nvSpPr>
          <p:cNvPr id="7" name="Rectangle 3"/>
          <p:cNvSpPr txBox="1">
            <a:spLocks noChangeArrowheads="1"/>
          </p:cNvSpPr>
          <p:nvPr/>
        </p:nvSpPr>
        <p:spPr bwMode="auto">
          <a:xfrm>
            <a:off x="1471134" y="2668608"/>
            <a:ext cx="9319840" cy="921282"/>
          </a:xfrm>
          <a:prstGeom prst="rect">
            <a:avLst/>
          </a:prstGeom>
          <a:solidFill>
            <a:srgbClr val="00B0F0">
              <a:alpha val="20000"/>
            </a:srgbClr>
          </a:solidFill>
          <a:ln w="12700">
            <a:solidFill>
              <a:schemeClr val="tx1"/>
            </a:solidFill>
            <a:prstDash val="dash"/>
          </a:ln>
        </p:spPr>
        <p:txBody>
          <a:bodyPr vert="horz" wrap="square" lIns="91440" tIns="45720" rIns="91440" bIns="45720" numCol="1" rtlCol="0"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kumimoji="1"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kumimoji="1"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kumimoji="1"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kumimoji="1"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eaLnBrk="1" fontAlgn="auto" hangingPunct="1">
              <a:spcAft>
                <a:spcPts val="0"/>
              </a:spcAft>
              <a:buNone/>
              <a:defRPr/>
            </a:pPr>
            <a:r>
              <a:rPr lang="en-US" altLang="ja-JP" sz="1800" b="1" dirty="0">
                <a:solidFill>
                  <a:prstClr val="black"/>
                </a:solidFill>
                <a:latin typeface="ＭＳ Ｐゴシック"/>
                <a:ea typeface="ＭＳ Ｐゴシック" panose="020B0600070205080204" pitchFamily="50" charset="-128"/>
              </a:rPr>
              <a:t>〔</a:t>
            </a:r>
            <a:r>
              <a:rPr lang="ja-JP" altLang="en-US" sz="1800" b="1" dirty="0">
                <a:solidFill>
                  <a:prstClr val="black"/>
                </a:solidFill>
                <a:latin typeface="ＭＳ Ｐゴシック"/>
                <a:ea typeface="ＭＳ Ｐゴシック" panose="020B0600070205080204" pitchFamily="50" charset="-128"/>
              </a:rPr>
              <a:t>中医協　薬価調査・保険医療材料価格調査</a:t>
            </a:r>
            <a:r>
              <a:rPr lang="en-US" altLang="ja-JP" sz="1800" b="1" dirty="0">
                <a:solidFill>
                  <a:prstClr val="black"/>
                </a:solidFill>
                <a:latin typeface="ＭＳ Ｐゴシック"/>
                <a:ea typeface="ＭＳ Ｐゴシック" panose="020B0600070205080204" pitchFamily="50" charset="-128"/>
              </a:rPr>
              <a:t>〕</a:t>
            </a:r>
            <a:endParaRPr lang="ja-JP" altLang="en-US" sz="1800" b="1" dirty="0">
              <a:solidFill>
                <a:prstClr val="black"/>
              </a:solidFill>
              <a:latin typeface="ＭＳ Ｐゴシック"/>
              <a:ea typeface="ＭＳ Ｐゴシック" panose="020B0600070205080204" pitchFamily="50" charset="-128"/>
            </a:endParaRPr>
          </a:p>
          <a:p>
            <a:pPr marL="271463" indent="-271463" eaLnBrk="1" fontAlgn="auto" hangingPunct="1">
              <a:spcBef>
                <a:spcPts val="0"/>
              </a:spcBef>
              <a:spcAft>
                <a:spcPts val="0"/>
              </a:spcAft>
              <a:buNone/>
              <a:defRPr/>
            </a:pPr>
            <a:r>
              <a:rPr lang="ja-JP" altLang="en-US" sz="1800" b="1" dirty="0">
                <a:solidFill>
                  <a:prstClr val="black"/>
                </a:solidFill>
                <a:latin typeface="ＭＳ Ｐゴシック"/>
                <a:ea typeface="ＭＳ Ｐゴシック" panose="020B0600070205080204" pitchFamily="50" charset="-128"/>
              </a:rPr>
              <a:t>　</a:t>
            </a:r>
            <a:r>
              <a:rPr lang="ja-JP" altLang="en-US" sz="1600" b="1" dirty="0">
                <a:solidFill>
                  <a:prstClr val="black"/>
                </a:solidFill>
                <a:latin typeface="ＭＳ Ｐゴシック"/>
                <a:ea typeface="ＭＳ Ｐゴシック" panose="020B0600070205080204" pitchFamily="50" charset="-128"/>
              </a:rPr>
              <a:t>令和７年１２月　３日　薬価調査・特定保険医療材料価格調査（速報値）</a:t>
            </a:r>
            <a:endParaRPr lang="en-US" altLang="ja-JP" sz="1600" b="1" dirty="0">
              <a:solidFill>
                <a:prstClr val="black"/>
              </a:solidFill>
              <a:latin typeface="ＭＳ Ｐゴシック"/>
              <a:ea typeface="ＭＳ Ｐゴシック" panose="020B0600070205080204" pitchFamily="50" charset="-128"/>
            </a:endParaRPr>
          </a:p>
          <a:p>
            <a:pPr marL="271463" indent="-271463" eaLnBrk="1" fontAlgn="auto" hangingPunct="1">
              <a:spcBef>
                <a:spcPts val="0"/>
              </a:spcBef>
              <a:spcAft>
                <a:spcPts val="0"/>
              </a:spcAft>
              <a:buNone/>
              <a:defRPr/>
            </a:pPr>
            <a:r>
              <a:rPr lang="ja-JP" altLang="en-US" sz="1600" b="1" dirty="0">
                <a:solidFill>
                  <a:prstClr val="black"/>
                </a:solidFill>
                <a:latin typeface="ＭＳ Ｐゴシック"/>
                <a:ea typeface="ＭＳ Ｐゴシック" panose="020B0600070205080204" pitchFamily="50" charset="-128"/>
              </a:rPr>
              <a:t>　　　　　　　　</a:t>
            </a:r>
            <a:r>
              <a:rPr lang="en-US" altLang="ja-JP" sz="1600" b="1" dirty="0">
                <a:solidFill>
                  <a:prstClr val="black"/>
                </a:solidFill>
                <a:latin typeface="ＭＳ Ｐゴシック"/>
                <a:ea typeface="ＭＳ Ｐゴシック" panose="020B0600070205080204" pitchFamily="50" charset="-128"/>
              </a:rPr>
              <a:t>《</a:t>
            </a:r>
            <a:r>
              <a:rPr lang="ja-JP" altLang="en-US" sz="1600" b="1" dirty="0">
                <a:solidFill>
                  <a:prstClr val="black"/>
                </a:solidFill>
                <a:latin typeface="ＭＳ Ｐゴシック"/>
                <a:ea typeface="ＭＳ Ｐゴシック" panose="020B0600070205080204" pitchFamily="50" charset="-128"/>
              </a:rPr>
              <a:t>平均乖離率</a:t>
            </a:r>
            <a:r>
              <a:rPr lang="en-US" altLang="ja-JP" sz="1600" b="1" dirty="0">
                <a:solidFill>
                  <a:prstClr val="black"/>
                </a:solidFill>
                <a:latin typeface="ＭＳ Ｐゴシック"/>
                <a:ea typeface="ＭＳ Ｐゴシック" panose="020B0600070205080204" pitchFamily="50" charset="-128"/>
              </a:rPr>
              <a:t>》</a:t>
            </a:r>
            <a:r>
              <a:rPr lang="ja-JP" altLang="en-US" sz="1600" b="1" dirty="0">
                <a:solidFill>
                  <a:prstClr val="black"/>
                </a:solidFill>
                <a:latin typeface="ＭＳ Ｐゴシック"/>
                <a:ea typeface="ＭＳ Ｐゴシック" panose="020B0600070205080204" pitchFamily="50" charset="-128"/>
              </a:rPr>
              <a:t>薬価：約４．８％（前回：６．０％）、特定保険医療材料：約１．３％（前回：２．５％）</a:t>
            </a:r>
            <a:endParaRPr lang="en-US" altLang="ja-JP" sz="1600" b="1" dirty="0">
              <a:solidFill>
                <a:prstClr val="black"/>
              </a:solidFill>
              <a:latin typeface="ＭＳ Ｐゴシック"/>
              <a:ea typeface="ＭＳ Ｐゴシック" panose="020B0600070205080204" pitchFamily="50" charset="-128"/>
            </a:endParaRPr>
          </a:p>
        </p:txBody>
      </p:sp>
      <p:sp>
        <p:nvSpPr>
          <p:cNvPr id="8" name="Rectangle 3"/>
          <p:cNvSpPr txBox="1">
            <a:spLocks noChangeArrowheads="1"/>
          </p:cNvSpPr>
          <p:nvPr/>
        </p:nvSpPr>
        <p:spPr>
          <a:xfrm>
            <a:off x="1469693" y="4749174"/>
            <a:ext cx="9319840" cy="2072427"/>
          </a:xfrm>
          <a:prstGeom prst="rect">
            <a:avLst/>
          </a:prstGeom>
          <a:solidFill>
            <a:srgbClr val="00B0F0">
              <a:alpha val="40000"/>
            </a:srgbClr>
          </a:solidFill>
          <a:ln w="12700">
            <a:solidFill>
              <a:schemeClr val="tx1"/>
            </a:solidFill>
            <a:prstDash val="dash"/>
          </a:ln>
        </p:spPr>
        <p:txBody>
          <a:bodyPr>
            <a:noAutofit/>
          </a:bodyPr>
          <a:lstStyle>
            <a:lvl1pPr marL="342900" indent="-342900" algn="l" defTabSz="914400"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marL="0" indent="0">
              <a:spcBef>
                <a:spcPts val="0"/>
              </a:spcBef>
              <a:buNone/>
              <a:defRPr/>
            </a:pPr>
            <a:r>
              <a:rPr lang="en-US" altLang="ja-JP" sz="1800" b="1" dirty="0">
                <a:solidFill>
                  <a:prstClr val="black"/>
                </a:solidFill>
                <a:latin typeface="Calibri" panose="020F0502020204030204"/>
                <a:ea typeface="ＭＳ Ｐゴシック" panose="020B0600070205080204" pitchFamily="50" charset="-128"/>
              </a:rPr>
              <a:t>〔</a:t>
            </a:r>
            <a:r>
              <a:rPr lang="ja-JP" altLang="en-US" sz="1800" b="1" dirty="0">
                <a:solidFill>
                  <a:prstClr val="black"/>
                </a:solidFill>
                <a:latin typeface="Calibri" panose="020F0502020204030204"/>
                <a:ea typeface="ＭＳ Ｐゴシック" panose="020B0600070205080204" pitchFamily="50" charset="-128"/>
              </a:rPr>
              <a:t>医療保険部会・医療部会</a:t>
            </a:r>
            <a:r>
              <a:rPr lang="en-US" altLang="ja-JP" sz="1800" b="1" dirty="0">
                <a:solidFill>
                  <a:prstClr val="black"/>
                </a:solidFill>
                <a:latin typeface="Calibri" panose="020F0502020204030204"/>
                <a:ea typeface="ＭＳ Ｐゴシック" panose="020B0600070205080204" pitchFamily="50" charset="-128"/>
              </a:rPr>
              <a:t>〕</a:t>
            </a:r>
            <a:endParaRPr lang="ja-JP" altLang="en-US" sz="1800" b="1" dirty="0">
              <a:solidFill>
                <a:prstClr val="black"/>
              </a:solidFill>
              <a:latin typeface="Calibri" panose="020F0502020204030204"/>
              <a:ea typeface="ＭＳ Ｐゴシック" panose="020B0600070205080204" pitchFamily="50" charset="-128"/>
            </a:endParaRPr>
          </a:p>
          <a:p>
            <a:pPr marL="271463" indent="-271463">
              <a:lnSpc>
                <a:spcPts val="1900"/>
              </a:lnSpc>
              <a:spcBef>
                <a:spcPts val="0"/>
              </a:spcBef>
              <a:buNone/>
              <a:defRPr/>
            </a:pPr>
            <a:r>
              <a:rPr lang="ja-JP" altLang="en-US" sz="1600" b="1" dirty="0">
                <a:solidFill>
                  <a:prstClr val="black"/>
                </a:solidFill>
                <a:latin typeface="ＭＳ Ｐゴシック"/>
                <a:ea typeface="ＭＳ Ｐゴシック" panose="020B0600070205080204" pitchFamily="50" charset="-128"/>
              </a:rPr>
              <a:t>　</a:t>
            </a:r>
            <a:r>
              <a:rPr lang="ja-JP" altLang="en-US" sz="1800" b="1" dirty="0">
                <a:solidFill>
                  <a:prstClr val="black"/>
                </a:solidFill>
                <a:latin typeface="ＭＳ Ｐゴシック"/>
                <a:ea typeface="ＭＳ Ｐゴシック" panose="020B0600070205080204" pitchFamily="50" charset="-128"/>
              </a:rPr>
              <a:t>令和７年１２月１２日　令和８年度診療報酬改定の基本方針</a:t>
            </a:r>
            <a:endParaRPr lang="en-US" altLang="ja-JP" sz="1800" b="1" dirty="0">
              <a:solidFill>
                <a:prstClr val="black"/>
              </a:solidFill>
              <a:latin typeface="ＭＳ Ｐゴシック"/>
              <a:ea typeface="ＭＳ Ｐゴシック" panose="020B0600070205080204" pitchFamily="50" charset="-128"/>
            </a:endParaRPr>
          </a:p>
          <a:p>
            <a:pPr marL="271463" indent="-271463">
              <a:lnSpc>
                <a:spcPts val="1900"/>
              </a:lnSpc>
              <a:spcBef>
                <a:spcPts val="0"/>
              </a:spcBef>
              <a:buNone/>
              <a:defRPr/>
            </a:pPr>
            <a:r>
              <a:rPr lang="ja-JP" altLang="en-US" sz="1600" b="1" dirty="0">
                <a:solidFill>
                  <a:prstClr val="black"/>
                </a:solidFill>
                <a:latin typeface="ＭＳ Ｐゴシック"/>
                <a:ea typeface="ＭＳ Ｐゴシック" panose="020B0600070205080204" pitchFamily="50" charset="-128"/>
              </a:rPr>
              <a:t>　</a:t>
            </a:r>
            <a:r>
              <a:rPr lang="en-US" altLang="ja-JP" sz="1600" b="1" dirty="0">
                <a:solidFill>
                  <a:prstClr val="black"/>
                </a:solidFill>
                <a:latin typeface="ＭＳ Ｐゴシック"/>
                <a:ea typeface="ＭＳ Ｐゴシック" panose="020B0600070205080204" pitchFamily="50" charset="-128"/>
              </a:rPr>
              <a:t>《</a:t>
            </a:r>
            <a:r>
              <a:rPr lang="ja-JP" altLang="en-US" sz="1600" b="1" dirty="0">
                <a:solidFill>
                  <a:prstClr val="black"/>
                </a:solidFill>
                <a:latin typeface="ＭＳ Ｐゴシック"/>
                <a:ea typeface="ＭＳ Ｐゴシック" panose="020B0600070205080204" pitchFamily="50" charset="-128"/>
              </a:rPr>
              <a:t>改定の基本的視点と具体的方向性</a:t>
            </a:r>
            <a:r>
              <a:rPr lang="en-US" altLang="ja-JP" sz="1600" b="1" dirty="0">
                <a:solidFill>
                  <a:prstClr val="black"/>
                </a:solidFill>
                <a:latin typeface="ＭＳ Ｐゴシック"/>
                <a:ea typeface="ＭＳ Ｐゴシック" panose="020B0600070205080204" pitchFamily="50" charset="-128"/>
              </a:rPr>
              <a:t>》</a:t>
            </a:r>
          </a:p>
          <a:p>
            <a:pPr marL="271463" indent="-271463">
              <a:lnSpc>
                <a:spcPts val="1900"/>
              </a:lnSpc>
              <a:spcBef>
                <a:spcPts val="0"/>
              </a:spcBef>
              <a:buNone/>
              <a:defRPr/>
            </a:pPr>
            <a:r>
              <a:rPr lang="ja-JP" altLang="en-US" sz="1500" b="1" dirty="0">
                <a:solidFill>
                  <a:prstClr val="black"/>
                </a:solidFill>
                <a:latin typeface="ＭＳ Ｐゴシック"/>
                <a:ea typeface="ＭＳ Ｐゴシック" panose="020B0600070205080204" pitchFamily="50" charset="-128"/>
              </a:rPr>
              <a:t>   </a:t>
            </a:r>
            <a:r>
              <a:rPr lang="ja-JP" altLang="en-US" sz="1600" b="1" dirty="0">
                <a:solidFill>
                  <a:prstClr val="black"/>
                </a:solidFill>
                <a:latin typeface="ＭＳ Ｐゴシック"/>
                <a:ea typeface="ＭＳ Ｐゴシック" panose="020B0600070205080204" pitchFamily="50" charset="-128"/>
              </a:rPr>
              <a:t>（１）物価や賃金、人手不足等の医療機関等を取りまく環境の変化への対応</a:t>
            </a:r>
            <a:r>
              <a:rPr lang="en-US" altLang="ja-JP" sz="1600" b="1" spc="-60" dirty="0">
                <a:solidFill>
                  <a:srgbClr val="FF0000"/>
                </a:solidFill>
                <a:latin typeface="ＭＳ Ｐゴシック"/>
                <a:ea typeface="ＭＳ Ｐゴシック" panose="020B0600070205080204" pitchFamily="50" charset="-128"/>
              </a:rPr>
              <a:t>【</a:t>
            </a:r>
            <a:r>
              <a:rPr lang="ja-JP" altLang="en-US" sz="1600" b="1" spc="-60" dirty="0">
                <a:solidFill>
                  <a:srgbClr val="FF0000"/>
                </a:solidFill>
                <a:latin typeface="ＭＳ Ｐゴシック"/>
                <a:ea typeface="ＭＳ Ｐゴシック" panose="020B0600070205080204" pitchFamily="50" charset="-128"/>
              </a:rPr>
              <a:t>重点課題</a:t>
            </a:r>
            <a:r>
              <a:rPr lang="en-US" altLang="ja-JP" sz="1600" b="1" spc="-60" dirty="0">
                <a:solidFill>
                  <a:srgbClr val="FF0000"/>
                </a:solidFill>
                <a:latin typeface="ＭＳ Ｐゴシック"/>
                <a:ea typeface="ＭＳ Ｐゴシック" panose="020B0600070205080204" pitchFamily="50" charset="-128"/>
              </a:rPr>
              <a:t>】</a:t>
            </a:r>
            <a:endParaRPr lang="en-US" altLang="ja-JP" sz="1600" b="1" spc="-60" dirty="0">
              <a:solidFill>
                <a:prstClr val="black"/>
              </a:solidFill>
              <a:latin typeface="ＭＳ Ｐゴシック"/>
              <a:ea typeface="ＭＳ Ｐゴシック" panose="020B0600070205080204" pitchFamily="50" charset="-128"/>
            </a:endParaRPr>
          </a:p>
          <a:p>
            <a:pPr marL="271463" indent="-271463">
              <a:lnSpc>
                <a:spcPts val="1900"/>
              </a:lnSpc>
              <a:spcBef>
                <a:spcPts val="0"/>
              </a:spcBef>
              <a:buNone/>
              <a:defRPr/>
            </a:pPr>
            <a:r>
              <a:rPr lang="ja-JP" altLang="en-US" sz="1600" b="1" dirty="0">
                <a:solidFill>
                  <a:prstClr val="black"/>
                </a:solidFill>
                <a:latin typeface="ＭＳ Ｐゴシック"/>
                <a:ea typeface="ＭＳ Ｐゴシック" panose="020B0600070205080204" pitchFamily="50" charset="-128"/>
              </a:rPr>
              <a:t>   （２）</a:t>
            </a:r>
            <a:r>
              <a:rPr lang="en-US" altLang="ja-JP" sz="1600" b="1" dirty="0">
                <a:solidFill>
                  <a:prstClr val="black"/>
                </a:solidFill>
                <a:latin typeface="ＭＳ Ｐゴシック"/>
                <a:ea typeface="ＭＳ Ｐゴシック" panose="020B0600070205080204" pitchFamily="50" charset="-128"/>
              </a:rPr>
              <a:t>2040</a:t>
            </a:r>
            <a:r>
              <a:rPr lang="ja-JP" altLang="en-US" sz="1600" b="1" dirty="0">
                <a:solidFill>
                  <a:prstClr val="black"/>
                </a:solidFill>
                <a:latin typeface="ＭＳ Ｐゴシック"/>
                <a:ea typeface="ＭＳ Ｐゴシック" panose="020B0600070205080204" pitchFamily="50" charset="-128"/>
              </a:rPr>
              <a:t>年頃を見据えた医療機関の機能の分化・連携と地域における医療の確保、地域包括ケアシステ</a:t>
            </a:r>
            <a:endParaRPr lang="en-US" altLang="ja-JP" sz="1600" b="1" dirty="0">
              <a:solidFill>
                <a:prstClr val="black"/>
              </a:solidFill>
              <a:latin typeface="ＭＳ Ｐゴシック"/>
              <a:ea typeface="ＭＳ Ｐゴシック" panose="020B0600070205080204" pitchFamily="50" charset="-128"/>
            </a:endParaRPr>
          </a:p>
          <a:p>
            <a:pPr marL="271463" indent="-271463">
              <a:lnSpc>
                <a:spcPts val="1900"/>
              </a:lnSpc>
              <a:spcBef>
                <a:spcPts val="0"/>
              </a:spcBef>
              <a:buNone/>
              <a:defRPr/>
            </a:pPr>
            <a:r>
              <a:rPr lang="en-US" altLang="ja-JP" sz="1600" b="1" dirty="0">
                <a:solidFill>
                  <a:prstClr val="black"/>
                </a:solidFill>
                <a:latin typeface="ＭＳ Ｐゴシック"/>
                <a:ea typeface="ＭＳ Ｐゴシック" panose="020B0600070205080204" pitchFamily="50" charset="-128"/>
              </a:rPr>
              <a:t>     </a:t>
            </a:r>
            <a:r>
              <a:rPr lang="ja-JP" altLang="en-US" sz="1600" b="1" dirty="0">
                <a:solidFill>
                  <a:prstClr val="black"/>
                </a:solidFill>
                <a:latin typeface="ＭＳ Ｐゴシック"/>
                <a:ea typeface="ＭＳ Ｐゴシック" panose="020B0600070205080204" pitchFamily="50" charset="-128"/>
              </a:rPr>
              <a:t> ムの推進</a:t>
            </a:r>
            <a:endParaRPr lang="en-US" altLang="ja-JP" sz="1600" b="1" dirty="0">
              <a:solidFill>
                <a:prstClr val="black"/>
              </a:solidFill>
              <a:latin typeface="ＭＳ Ｐゴシック"/>
              <a:ea typeface="ＭＳ Ｐゴシック" panose="020B0600070205080204" pitchFamily="50" charset="-128"/>
            </a:endParaRPr>
          </a:p>
          <a:p>
            <a:pPr marL="271463" indent="-271463">
              <a:lnSpc>
                <a:spcPts val="1900"/>
              </a:lnSpc>
              <a:spcBef>
                <a:spcPts val="0"/>
              </a:spcBef>
              <a:buNone/>
              <a:defRPr/>
            </a:pPr>
            <a:r>
              <a:rPr lang="ja-JP" altLang="en-US" sz="1600" b="1" dirty="0">
                <a:solidFill>
                  <a:prstClr val="black"/>
                </a:solidFill>
                <a:latin typeface="ＭＳ Ｐゴシック"/>
                <a:ea typeface="ＭＳ Ｐゴシック" panose="020B0600070205080204" pitchFamily="50" charset="-128"/>
              </a:rPr>
              <a:t>   （３）安心・安全で質の高い医療の推進</a:t>
            </a:r>
            <a:endParaRPr lang="en-US" altLang="ja-JP" sz="1600" b="1" dirty="0">
              <a:solidFill>
                <a:prstClr val="black"/>
              </a:solidFill>
              <a:latin typeface="ＭＳ Ｐゴシック"/>
              <a:ea typeface="ＭＳ Ｐゴシック" panose="020B0600070205080204" pitchFamily="50" charset="-128"/>
            </a:endParaRPr>
          </a:p>
          <a:p>
            <a:pPr marL="271463" indent="-271463">
              <a:lnSpc>
                <a:spcPts val="1900"/>
              </a:lnSpc>
              <a:spcBef>
                <a:spcPts val="0"/>
              </a:spcBef>
              <a:buNone/>
              <a:defRPr/>
            </a:pPr>
            <a:r>
              <a:rPr lang="ja-JP" altLang="en-US" sz="1600" b="1" dirty="0">
                <a:solidFill>
                  <a:prstClr val="black"/>
                </a:solidFill>
                <a:latin typeface="ＭＳ Ｐゴシック"/>
                <a:ea typeface="ＭＳ Ｐゴシック" panose="020B0600070205080204" pitchFamily="50" charset="-128"/>
              </a:rPr>
              <a:t>   （４）効率化・適正化を通じた医療保険制度の安定性・持続可能性の向上</a:t>
            </a:r>
            <a:endParaRPr lang="en-US" altLang="ja-JP" sz="1600" b="1" dirty="0">
              <a:solidFill>
                <a:prstClr val="black"/>
              </a:solidFill>
              <a:latin typeface="ＭＳ Ｐゴシック"/>
              <a:ea typeface="ＭＳ Ｐゴシック" panose="020B0600070205080204" pitchFamily="50" charset="-128"/>
            </a:endParaRPr>
          </a:p>
        </p:txBody>
      </p:sp>
      <p:sp>
        <p:nvSpPr>
          <p:cNvPr id="3" name="Rectangle 3">
            <a:extLst>
              <a:ext uri="{FF2B5EF4-FFF2-40B4-BE49-F238E27FC236}">
                <a16:creationId xmlns:a16="http://schemas.microsoft.com/office/drawing/2014/main" id="{F9C00B95-32B2-67F1-B29E-E7FC9DC3659D}"/>
              </a:ext>
            </a:extLst>
          </p:cNvPr>
          <p:cNvSpPr txBox="1">
            <a:spLocks noChangeArrowheads="1"/>
          </p:cNvSpPr>
          <p:nvPr/>
        </p:nvSpPr>
        <p:spPr bwMode="auto">
          <a:xfrm>
            <a:off x="1471134" y="678197"/>
            <a:ext cx="9319840" cy="1070952"/>
          </a:xfrm>
          <a:prstGeom prst="rect">
            <a:avLst/>
          </a:prstGeom>
          <a:solidFill>
            <a:srgbClr val="00B0F0">
              <a:alpha val="20000"/>
            </a:srgbClr>
          </a:solidFill>
          <a:ln w="12700">
            <a:solidFill>
              <a:schemeClr val="tx1"/>
            </a:solidFill>
            <a:prstDash val="dash"/>
          </a:ln>
        </p:spPr>
        <p:txBody>
          <a:bodyPr vert="horz" wrap="square" lIns="91440" tIns="45720" rIns="91440" bIns="45720" numCol="1" rtlCol="0" anchor="t" anchorCtr="0" compatLnSpc="1">
            <a:prstTxWarp prst="textNoShape">
              <a:avLst/>
            </a:prstTxWarp>
            <a:normAutofit lnSpcReduction="10000"/>
          </a:bodyPr>
          <a:lstStyle>
            <a:lvl1pPr marL="342900" indent="-342900" algn="l" rtl="0" eaLnBrk="0" fontAlgn="base" hangingPunct="0">
              <a:spcBef>
                <a:spcPct val="20000"/>
              </a:spcBef>
              <a:spcAft>
                <a:spcPct val="0"/>
              </a:spcAft>
              <a:buFont typeface="Arial" charset="0"/>
              <a:buChar char="•"/>
              <a:defRPr kumimoji="1"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kumimoji="1"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kumimoji="1"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kumimoji="1"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eaLnBrk="1" fontAlgn="auto" hangingPunct="1">
              <a:spcAft>
                <a:spcPts val="0"/>
              </a:spcAft>
              <a:buNone/>
              <a:defRPr/>
            </a:pPr>
            <a:r>
              <a:rPr lang="en-US" altLang="ja-JP" sz="1800" b="1" dirty="0">
                <a:solidFill>
                  <a:prstClr val="black"/>
                </a:solidFill>
                <a:latin typeface="ＭＳ Ｐゴシック"/>
                <a:ea typeface="ＭＳ Ｐゴシック" panose="020B0600070205080204" pitchFamily="50" charset="-128"/>
              </a:rPr>
              <a:t>〔</a:t>
            </a:r>
            <a:r>
              <a:rPr lang="ja-JP" altLang="en-US" sz="1800" b="1" dirty="0">
                <a:solidFill>
                  <a:prstClr val="black"/>
                </a:solidFill>
                <a:latin typeface="ＭＳ Ｐゴシック"/>
                <a:ea typeface="ＭＳ Ｐゴシック" panose="020B0600070205080204" pitchFamily="50" charset="-128"/>
              </a:rPr>
              <a:t>中医協　医療を取り巻く状況、医療提供体制・地域医療構想</a:t>
            </a:r>
            <a:r>
              <a:rPr lang="en-US" altLang="ja-JP" sz="1800" b="1" dirty="0">
                <a:solidFill>
                  <a:prstClr val="black"/>
                </a:solidFill>
                <a:latin typeface="ＭＳ Ｐゴシック"/>
                <a:ea typeface="ＭＳ Ｐゴシック" panose="020B0600070205080204" pitchFamily="50" charset="-128"/>
              </a:rPr>
              <a:t>〕</a:t>
            </a:r>
            <a:endParaRPr lang="ja-JP" altLang="en-US" sz="1800" b="1" dirty="0">
              <a:solidFill>
                <a:prstClr val="black"/>
              </a:solidFill>
              <a:latin typeface="ＭＳ Ｐゴシック"/>
              <a:ea typeface="ＭＳ Ｐゴシック" panose="020B0600070205080204" pitchFamily="50" charset="-128"/>
            </a:endParaRPr>
          </a:p>
          <a:p>
            <a:pPr marL="271463" indent="-271463" eaLnBrk="1" fontAlgn="auto" hangingPunct="1">
              <a:lnSpc>
                <a:spcPts val="1900"/>
              </a:lnSpc>
              <a:spcBef>
                <a:spcPts val="0"/>
              </a:spcBef>
              <a:spcAft>
                <a:spcPts val="0"/>
              </a:spcAft>
              <a:buNone/>
              <a:defRPr/>
            </a:pPr>
            <a:r>
              <a:rPr lang="ja-JP" altLang="en-US" sz="1800" b="1" dirty="0">
                <a:solidFill>
                  <a:prstClr val="black"/>
                </a:solidFill>
                <a:latin typeface="ＭＳ Ｐゴシック"/>
                <a:ea typeface="ＭＳ Ｐゴシック" panose="020B0600070205080204" pitchFamily="50" charset="-128"/>
              </a:rPr>
              <a:t>　</a:t>
            </a:r>
            <a:r>
              <a:rPr lang="ja-JP" altLang="en-US" sz="1600" b="1" dirty="0">
                <a:solidFill>
                  <a:prstClr val="black"/>
                </a:solidFill>
                <a:latin typeface="ＭＳ Ｐゴシック"/>
                <a:ea typeface="ＭＳ Ｐゴシック" panose="020B0600070205080204" pitchFamily="50" charset="-128"/>
              </a:rPr>
              <a:t>令和７年４月２３日、８月２７日、１０月２９日</a:t>
            </a:r>
            <a:endParaRPr lang="en-US" altLang="ja-JP" sz="1600" b="1" dirty="0">
              <a:solidFill>
                <a:prstClr val="black"/>
              </a:solidFill>
              <a:latin typeface="ＭＳ Ｐゴシック"/>
              <a:ea typeface="ＭＳ Ｐゴシック" panose="020B0600070205080204" pitchFamily="50" charset="-128"/>
            </a:endParaRPr>
          </a:p>
          <a:p>
            <a:pPr marL="271463" indent="-271463" eaLnBrk="1" fontAlgn="auto" hangingPunct="1">
              <a:lnSpc>
                <a:spcPts val="1900"/>
              </a:lnSpc>
              <a:spcBef>
                <a:spcPts val="0"/>
              </a:spcBef>
              <a:spcAft>
                <a:spcPts val="0"/>
              </a:spcAft>
              <a:buNone/>
              <a:defRPr/>
            </a:pPr>
            <a:r>
              <a:rPr lang="ja-JP" altLang="en-US" sz="1600" b="1" dirty="0">
                <a:solidFill>
                  <a:prstClr val="black"/>
                </a:solidFill>
                <a:latin typeface="ＭＳ Ｐゴシック"/>
                <a:ea typeface="ＭＳ Ｐゴシック" panose="020B0600070205080204" pitchFamily="50" charset="-128"/>
              </a:rPr>
              <a:t>　　人口動態、医療需要、医療費、医療機関の経営状況などのデータが提示・その都度更新され、医療を取り巻く状況は、極めて厳しく、過去に例のない危機的な経営状況に陥っていることが明白になった</a:t>
            </a:r>
            <a:endParaRPr lang="en-US" altLang="ja-JP" sz="1600" b="1" dirty="0">
              <a:solidFill>
                <a:prstClr val="black"/>
              </a:solidFill>
              <a:latin typeface="ＭＳ Ｐゴシック"/>
              <a:ea typeface="ＭＳ Ｐゴシック" panose="020B0600070205080204" pitchFamily="50" charset="-128"/>
            </a:endParaRPr>
          </a:p>
        </p:txBody>
      </p:sp>
      <p:sp>
        <p:nvSpPr>
          <p:cNvPr id="2" name="スライド番号プレースホルダー 4">
            <a:extLst>
              <a:ext uri="{FF2B5EF4-FFF2-40B4-BE49-F238E27FC236}">
                <a16:creationId xmlns:a16="http://schemas.microsoft.com/office/drawing/2014/main" id="{34BE3A75-DF22-F829-8BEA-88A3141948E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DFD72D44-B707-F57E-025F-2DCE4179DB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57856989"/>
      </p:ext>
    </p:extLst>
  </p:cSld>
  <p:clrMapOvr>
    <a:masterClrMapping/>
  </p:clrMapOvr>
  <mc:AlternateContent xmlns:mc="http://schemas.openxmlformats.org/markup-compatibility/2006" xmlns:p14="http://schemas.microsoft.com/office/powerpoint/2010/main">
    <mc:Choice Requires="p14">
      <p:transition spd="slow" p14:dur="2000" advTm="12883"/>
    </mc:Choice>
    <mc:Fallback xmlns="">
      <p:transition spd="slow" advTm="12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3B889E-208C-84BF-B7E0-E8FA89609BDA}"/>
            </a:ext>
          </a:extLst>
        </p:cNvPr>
        <p:cNvGrpSpPr/>
        <p:nvPr/>
      </p:nvGrpSpPr>
      <p:grpSpPr>
        <a:xfrm>
          <a:off x="0" y="0"/>
          <a:ext cx="0" cy="0"/>
          <a:chOff x="0" y="0"/>
          <a:chExt cx="0" cy="0"/>
        </a:xfrm>
      </p:grpSpPr>
      <p:sp>
        <p:nvSpPr>
          <p:cNvPr id="196612" name="タイトル 1">
            <a:extLst>
              <a:ext uri="{FF2B5EF4-FFF2-40B4-BE49-F238E27FC236}">
                <a16:creationId xmlns:a16="http://schemas.microsoft.com/office/drawing/2014/main" id="{FAF3EB8D-310E-514F-D88C-BEFE5A7E30E9}"/>
              </a:ext>
            </a:extLst>
          </p:cNvPr>
          <p:cNvSpPr txBox="1">
            <a:spLocks/>
          </p:cNvSpPr>
          <p:nvPr/>
        </p:nvSpPr>
        <p:spPr bwMode="auto">
          <a:xfrm>
            <a:off x="1884231" y="152408"/>
            <a:ext cx="8420100" cy="504825"/>
          </a:xfrm>
          <a:prstGeom prst="rect">
            <a:avLst/>
          </a:prstGeom>
          <a:solidFill>
            <a:srgbClr val="00B0F0">
              <a:alpha val="59999"/>
            </a:srgbClr>
          </a:solidFill>
          <a:ln w="12700">
            <a:solidFill>
              <a:schemeClr val="tx1"/>
            </a:solidFill>
            <a:miter lim="800000"/>
            <a:headEnd/>
            <a:tailEnd/>
          </a:ln>
        </p:spPr>
        <p:txBody>
          <a:bodyPr anchor="ctr"/>
          <a:lstStyle>
            <a:lvl1pPr eaLnBrk="0" hangingPunct="0">
              <a:spcBef>
                <a:spcPct val="20000"/>
              </a:spcBef>
              <a:buFont typeface="Arial" charset="0"/>
              <a:buChar char="•"/>
              <a:defRPr kumimoji="1" sz="3200">
                <a:solidFill>
                  <a:schemeClr val="tx1"/>
                </a:solidFill>
                <a:latin typeface="Calibri" pitchFamily="34" charset="0"/>
                <a:ea typeface="ＭＳ Ｐゴシック" pitchFamily="50" charset="-128"/>
              </a:defRPr>
            </a:lvl1pPr>
            <a:lvl2pPr marL="742950" indent="-285750" eaLnBrk="0" hangingPunct="0">
              <a:spcBef>
                <a:spcPct val="20000"/>
              </a:spcBef>
              <a:buFont typeface="Arial" charset="0"/>
              <a:buChar char="–"/>
              <a:defRPr kumimoji="1" sz="2800">
                <a:solidFill>
                  <a:schemeClr val="tx1"/>
                </a:solidFill>
                <a:latin typeface="Calibri" pitchFamily="34" charset="0"/>
                <a:ea typeface="ＭＳ Ｐゴシック" pitchFamily="50" charset="-128"/>
              </a:defRPr>
            </a:lvl2pPr>
            <a:lvl3pPr marL="1143000" indent="-228600" eaLnBrk="0" hangingPunct="0">
              <a:spcBef>
                <a:spcPct val="20000"/>
              </a:spcBef>
              <a:buFont typeface="Arial" charset="0"/>
              <a:buChar char="•"/>
              <a:defRPr kumimoji="1" sz="2400">
                <a:solidFill>
                  <a:schemeClr val="tx1"/>
                </a:solidFill>
                <a:latin typeface="Calibri" pitchFamily="34" charset="0"/>
                <a:ea typeface="ＭＳ Ｐゴシック" pitchFamily="50" charset="-128"/>
              </a:defRPr>
            </a:lvl3pPr>
            <a:lvl4pPr marL="1600200" indent="-228600" eaLnBrk="0" hangingPunct="0">
              <a:spcBef>
                <a:spcPct val="20000"/>
              </a:spcBef>
              <a:buFont typeface="Arial" charset="0"/>
              <a:buChar char="–"/>
              <a:defRPr kumimoji="1" sz="2000">
                <a:solidFill>
                  <a:schemeClr val="tx1"/>
                </a:solidFill>
                <a:latin typeface="Calibri" pitchFamily="34" charset="0"/>
                <a:ea typeface="ＭＳ Ｐゴシック" pitchFamily="50" charset="-128"/>
              </a:defRPr>
            </a:lvl4pPr>
            <a:lvl5pPr marL="2057400" indent="-228600" eaLnBrk="0" hangingPunct="0">
              <a:spcBef>
                <a:spcPct val="20000"/>
              </a:spcBef>
              <a:buFont typeface="Arial" charset="0"/>
              <a:buChar char="»"/>
              <a:defRPr kumimoji="1" sz="2000">
                <a:solidFill>
                  <a:schemeClr val="tx1"/>
                </a:solidFill>
                <a:latin typeface="Calibri" pitchFamily="34" charset="0"/>
                <a:ea typeface="ＭＳ Ｐゴシック" pitchFamily="50" charset="-128"/>
              </a:defRPr>
            </a:lvl5pPr>
            <a:lvl6pPr marL="25146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pitchFamily="50" charset="-128"/>
              </a:defRPr>
            </a:lvl6pPr>
            <a:lvl7pPr marL="29718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pitchFamily="50" charset="-128"/>
              </a:defRPr>
            </a:lvl7pPr>
            <a:lvl8pPr marL="34290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pitchFamily="50" charset="-128"/>
              </a:defRPr>
            </a:lvl8pPr>
            <a:lvl9pPr marL="38862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pitchFamily="50" charset="-128"/>
              </a:defRPr>
            </a:lvl9pPr>
          </a:lstStyle>
          <a:p>
            <a:pPr marL="0" marR="0" lvl="0" indent="0" algn="ctr" defTabSz="914400" rtl="0" eaLnBrk="1" fontAlgn="base" latinLnBrk="0" hangingPunct="1">
              <a:lnSpc>
                <a:spcPct val="100000"/>
              </a:lnSpc>
              <a:spcBef>
                <a:spcPct val="50000"/>
              </a:spcBef>
              <a:spcAft>
                <a:spcPct val="0"/>
              </a:spcAft>
              <a:buClrTx/>
              <a:buSzTx/>
              <a:buFont typeface="Arial" charset="0"/>
              <a:buNone/>
              <a:tabLst/>
              <a:defRPr/>
            </a:pPr>
            <a:r>
              <a:rPr kumimoji="1" lang="ja-JP" altLang="en-US" sz="2600" b="0" i="0" u="none" strike="noStrike" kern="1200" cap="none" spc="0" normalizeH="0" baseline="0" noProof="0" dirty="0">
                <a:ln>
                  <a:noFill/>
                </a:ln>
                <a:solidFill>
                  <a:srgbClr val="000000"/>
                </a:solidFill>
                <a:effectLst/>
                <a:uLnTx/>
                <a:uFillTx/>
                <a:latin typeface="Calibri" pitchFamily="34" charset="0"/>
                <a:ea typeface="ＭＳ Ｐゴシック" pitchFamily="50" charset="-128"/>
                <a:cs typeface="+mn-cs"/>
              </a:rPr>
              <a:t>中医協を中心とした令和８年度診療報酬改定の流れ②</a:t>
            </a:r>
          </a:p>
        </p:txBody>
      </p:sp>
      <p:sp>
        <p:nvSpPr>
          <p:cNvPr id="6" name="Rectangle 3">
            <a:extLst>
              <a:ext uri="{FF2B5EF4-FFF2-40B4-BE49-F238E27FC236}">
                <a16:creationId xmlns:a16="http://schemas.microsoft.com/office/drawing/2014/main" id="{FDCEAFBE-E90B-A14E-BC4A-7604ED73681E}"/>
              </a:ext>
            </a:extLst>
          </p:cNvPr>
          <p:cNvSpPr txBox="1">
            <a:spLocks noChangeArrowheads="1"/>
          </p:cNvSpPr>
          <p:nvPr/>
        </p:nvSpPr>
        <p:spPr>
          <a:xfrm>
            <a:off x="1377793" y="3814954"/>
            <a:ext cx="9432973" cy="1803498"/>
          </a:xfrm>
          <a:prstGeom prst="rect">
            <a:avLst/>
          </a:prstGeom>
          <a:solidFill>
            <a:srgbClr val="00B0F0">
              <a:alpha val="40000"/>
            </a:srgbClr>
          </a:solidFill>
          <a:ln w="12700">
            <a:solidFill>
              <a:schemeClr val="tx1"/>
            </a:solidFill>
            <a:prstDash val="solid"/>
          </a:ln>
        </p:spPr>
        <p:txBody>
          <a:bodyPr/>
          <a:lstStyle>
            <a:lvl1pPr marL="342900" indent="-342900" algn="l" defTabSz="914400"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a:t>
            </a: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中医協</a:t>
            </a:r>
            <a:r>
              <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a:t>
            </a: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令和８年１月１４日～２０日　パブリックコメント募集（７６８人から延べ５</a:t>
            </a:r>
            <a:r>
              <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a:t>
            </a: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８０８件の意見）</a:t>
            </a:r>
            <a:endPar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endParaRP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令和８年１月１９日　公聴会をオンライン形式で石川県と中心とした北陸地方で開催</a:t>
            </a:r>
            <a:endPar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endParaRP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（公募による意見発表希望者から公益委員が選定した１０名から発表）</a:t>
            </a:r>
            <a:endPar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endParaRP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令和８年１月２３・２８日・３０日　</a:t>
            </a:r>
            <a:r>
              <a:rPr kumimoji="1" lang="ja-JP" altLang="en-US" sz="1800" b="1" i="0" u="none" strike="noStrike" kern="1200" cap="none" spc="0" normalizeH="0" baseline="0" noProof="0" dirty="0">
                <a:ln>
                  <a:noFill/>
                </a:ln>
                <a:solidFill>
                  <a:srgbClr val="FF0000"/>
                </a:solidFill>
                <a:effectLst/>
                <a:uLnTx/>
                <a:uFillTx/>
                <a:latin typeface="ＭＳ Ｐゴシック"/>
                <a:ea typeface="ＭＳ Ｐゴシック" panose="020B0600070205080204" pitchFamily="50" charset="-128"/>
                <a:cs typeface="+mn-cs"/>
              </a:rPr>
              <a:t>個別改定項目（短冊）</a:t>
            </a: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を集中審議</a:t>
            </a:r>
            <a:endPar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endParaRP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令和８年２月１３日　中医協として厚生労働大臣に答申（附帯意見２６項目）</a:t>
            </a:r>
            <a:endParaRPr kumimoji="1" lang="en-US" altLang="ja-JP" sz="1800" b="1" i="0" u="none" strike="noStrike" kern="1200" cap="none" spc="-60" normalizeH="0" baseline="0" noProof="0" dirty="0">
              <a:ln>
                <a:noFill/>
              </a:ln>
              <a:solidFill>
                <a:prstClr val="black"/>
              </a:solidFill>
              <a:effectLst/>
              <a:uLnTx/>
              <a:uFillTx/>
              <a:latin typeface="ＭＳ Ｐゴシック"/>
              <a:ea typeface="ＭＳ Ｐゴシック" panose="020B0600070205080204" pitchFamily="50" charset="-128"/>
              <a:cs typeface="+mn-cs"/>
            </a:endParaRPr>
          </a:p>
        </p:txBody>
      </p:sp>
      <p:sp>
        <p:nvSpPr>
          <p:cNvPr id="2" name="正方形/長方形 1">
            <a:extLst>
              <a:ext uri="{FF2B5EF4-FFF2-40B4-BE49-F238E27FC236}">
                <a16:creationId xmlns:a16="http://schemas.microsoft.com/office/drawing/2014/main" id="{ECD18EAC-39DD-1637-5557-D1EAF9AFADA9}"/>
              </a:ext>
            </a:extLst>
          </p:cNvPr>
          <p:cNvSpPr/>
          <p:nvPr/>
        </p:nvSpPr>
        <p:spPr>
          <a:xfrm>
            <a:off x="1377792" y="5764653"/>
            <a:ext cx="9432973" cy="533649"/>
          </a:xfrm>
          <a:prstGeom prst="rect">
            <a:avLst/>
          </a:prstGeom>
          <a:solidFill>
            <a:srgbClr val="CCFF9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355" tIns="45680" rIns="91355" bIns="4568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6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令和８年６月１日　施行（薬価改定：令和８年４月１日　施行）　</a:t>
            </a:r>
          </a:p>
        </p:txBody>
      </p:sp>
      <p:sp>
        <p:nvSpPr>
          <p:cNvPr id="3" name="Rectangle 3">
            <a:extLst>
              <a:ext uri="{FF2B5EF4-FFF2-40B4-BE49-F238E27FC236}">
                <a16:creationId xmlns:a16="http://schemas.microsoft.com/office/drawing/2014/main" id="{E594D36D-2815-91A1-8289-813C042A18A8}"/>
              </a:ext>
            </a:extLst>
          </p:cNvPr>
          <p:cNvSpPr txBox="1">
            <a:spLocks noChangeArrowheads="1"/>
          </p:cNvSpPr>
          <p:nvPr/>
        </p:nvSpPr>
        <p:spPr>
          <a:xfrm>
            <a:off x="1377793" y="2456914"/>
            <a:ext cx="9432973" cy="1211839"/>
          </a:xfrm>
          <a:prstGeom prst="rect">
            <a:avLst/>
          </a:prstGeom>
          <a:solidFill>
            <a:srgbClr val="00B0F0">
              <a:alpha val="40000"/>
            </a:srgbClr>
          </a:solidFill>
          <a:ln w="12700">
            <a:solidFill>
              <a:schemeClr val="tx1"/>
            </a:solidFill>
            <a:prstDash val="solid"/>
          </a:ln>
        </p:spPr>
        <p:txBody>
          <a:bodyPr/>
          <a:lstStyle>
            <a:lvl1pPr marL="342900" indent="-342900" algn="l" defTabSz="914400"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1" lang="en-US" altLang="ja-JP"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a:t>
            </a:r>
            <a:r>
              <a:rPr kumimoji="1" lang="ja-JP"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内閣</a:t>
            </a:r>
            <a:r>
              <a:rPr kumimoji="1" lang="en-US" altLang="ja-JP"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　令和７年１２月２４日の予算大臣折衝を踏まえ改定率等を決定</a:t>
            </a:r>
            <a:endParaRPr kumimoji="1" lang="en-US" altLang="ja-JP"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　　本体部分の引上げは１０回連続、３％台の高水準になるのは平成８年度改定以来</a:t>
            </a:r>
            <a:endParaRPr kumimoji="1" lang="en-US" altLang="ja-JP"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　　本体と薬価等の改定率を差し引いたネットがプラスになるのは平成２６年度改定以来</a:t>
            </a:r>
            <a:endParaRPr kumimoji="1" lang="en-US" altLang="ja-JP"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endParaRPr>
          </a:p>
        </p:txBody>
      </p:sp>
      <p:sp>
        <p:nvSpPr>
          <p:cNvPr id="4" name="Rectangle 3">
            <a:extLst>
              <a:ext uri="{FF2B5EF4-FFF2-40B4-BE49-F238E27FC236}">
                <a16:creationId xmlns:a16="http://schemas.microsoft.com/office/drawing/2014/main" id="{733A9BC2-6E86-5FE3-BEF8-195E8FFA56B0}"/>
              </a:ext>
            </a:extLst>
          </p:cNvPr>
          <p:cNvSpPr txBox="1">
            <a:spLocks noChangeArrowheads="1"/>
          </p:cNvSpPr>
          <p:nvPr/>
        </p:nvSpPr>
        <p:spPr>
          <a:xfrm>
            <a:off x="1377793" y="740479"/>
            <a:ext cx="9432973" cy="1570234"/>
          </a:xfrm>
          <a:prstGeom prst="rect">
            <a:avLst/>
          </a:prstGeom>
          <a:solidFill>
            <a:srgbClr val="00B0F0">
              <a:alpha val="40000"/>
            </a:srgbClr>
          </a:solidFill>
          <a:ln w="12700">
            <a:solidFill>
              <a:schemeClr val="tx1"/>
            </a:solidFill>
            <a:prstDash val="solid"/>
          </a:ln>
        </p:spPr>
        <p:txBody>
          <a:bodyPr/>
          <a:lstStyle>
            <a:lvl1pPr marL="342900" indent="-342900" algn="l" defTabSz="914400"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1" lang="en-US" altLang="ja-JP"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a:t>
            </a:r>
            <a:r>
              <a:rPr kumimoji="1" lang="ja-JP"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厚生労働大臣</a:t>
            </a:r>
            <a:r>
              <a:rPr kumimoji="1" lang="en-US" altLang="ja-JP"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rPr>
              <a:t>】</a:t>
            </a:r>
            <a:endParaRPr kumimoji="1" lang="ja-JP"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50" charset="-128"/>
              <a:cs typeface="+mn-cs"/>
            </a:endParaRP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令和８年１月１４日　中医協に対して①②に基づき答申を行うよう諮問</a:t>
            </a: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①１２月２４日の予算大臣折衝を踏まえ内閣が決定した改定率等</a:t>
            </a:r>
            <a:endPar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endParaRP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②１２月９日の医療保険部会・医療部会が策定した「改定の基本方針」</a:t>
            </a:r>
            <a:endPar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endParaRPr>
          </a:p>
          <a:p>
            <a:pPr marL="271463" marR="0" lvl="0" indent="-271463" algn="l" defTabSz="914400" rtl="0" eaLnBrk="1" fontAlgn="auto" latinLnBrk="0" hangingPunct="1">
              <a:lnSpc>
                <a:spcPct val="100000"/>
              </a:lnSpc>
              <a:spcBef>
                <a:spcPts val="0"/>
              </a:spcBef>
              <a:spcAft>
                <a:spcPts val="0"/>
              </a:spcAft>
              <a:buClrTx/>
              <a:buSzTx/>
              <a:buFont typeface="Arial" pitchFamily="34" charset="0"/>
              <a:buNone/>
              <a:tabLst/>
              <a:defRPr/>
            </a:pP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　　中医協におけるこれまでの</a:t>
            </a:r>
            <a:r>
              <a:rPr kumimoji="1" lang="ja-JP" altLang="en-US" sz="1800" b="0" i="0" u="none" strike="noStrike" kern="1200" cap="none" spc="0" normalizeH="0" baseline="0" noProof="0" dirty="0">
                <a:ln>
                  <a:noFill/>
                </a:ln>
                <a:solidFill>
                  <a:srgbClr val="FF0000"/>
                </a:solidFill>
                <a:effectLst/>
                <a:uLnTx/>
                <a:uFillTx/>
                <a:latin typeface="ＭＳ Ｐゴシック"/>
                <a:ea typeface="ＭＳ Ｐゴシック" panose="020B0600070205080204" pitchFamily="50" charset="-128"/>
                <a:cs typeface="+mn-cs"/>
              </a:rPr>
              <a:t>議論の整理</a:t>
            </a:r>
            <a:r>
              <a:rPr kumimoji="1" lang="ja-JP" altLang="en-US"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rPr>
              <a:t>を公表し、パブリックコメントを募集</a:t>
            </a:r>
            <a:endParaRPr kumimoji="1" lang="en-US" altLang="ja-JP" sz="1800" b="1" i="0" u="none" strike="noStrike" kern="1200" cap="none" spc="0" normalizeH="0" baseline="0" noProof="0" dirty="0">
              <a:ln>
                <a:noFill/>
              </a:ln>
              <a:solidFill>
                <a:prstClr val="black"/>
              </a:solidFill>
              <a:effectLst/>
              <a:uLnTx/>
              <a:uFillTx/>
              <a:latin typeface="ＭＳ Ｐゴシック"/>
              <a:ea typeface="ＭＳ Ｐゴシック" panose="020B0600070205080204" pitchFamily="50" charset="-128"/>
              <a:cs typeface="+mn-cs"/>
            </a:endParaRPr>
          </a:p>
        </p:txBody>
      </p:sp>
      <p:sp>
        <p:nvSpPr>
          <p:cNvPr id="5" name="スライド番号プレースホルダー 4">
            <a:extLst>
              <a:ext uri="{FF2B5EF4-FFF2-40B4-BE49-F238E27FC236}">
                <a16:creationId xmlns:a16="http://schemas.microsoft.com/office/drawing/2014/main" id="{28F20B3E-5D6F-2B47-80FA-4346898A9EA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367666080"/>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034E0-30CB-AD90-AAA9-9DDB1ED8B272}"/>
            </a:ext>
          </a:extLst>
        </p:cNvPr>
        <p:cNvGrpSpPr/>
        <p:nvPr/>
      </p:nvGrpSpPr>
      <p:grpSpPr>
        <a:xfrm>
          <a:off x="0" y="0"/>
          <a:ext cx="0" cy="0"/>
          <a:chOff x="0" y="0"/>
          <a:chExt cx="0" cy="0"/>
        </a:xfrm>
      </p:grpSpPr>
      <p:sp>
        <p:nvSpPr>
          <p:cNvPr id="7" name="正方形/長方形 1">
            <a:extLst>
              <a:ext uri="{FF2B5EF4-FFF2-40B4-BE49-F238E27FC236}">
                <a16:creationId xmlns:a16="http://schemas.microsoft.com/office/drawing/2014/main" id="{2F5F76DC-B3DF-DBED-6C0B-D8B8E8775283}"/>
              </a:ext>
            </a:extLst>
          </p:cNvPr>
          <p:cNvSpPr>
            <a:spLocks noChangeArrowheads="1"/>
          </p:cNvSpPr>
          <p:nvPr/>
        </p:nvSpPr>
        <p:spPr bwMode="auto">
          <a:xfrm>
            <a:off x="1337337" y="620689"/>
            <a:ext cx="9517326" cy="5940088"/>
          </a:xfrm>
          <a:prstGeom prst="rect">
            <a:avLst/>
          </a:prstGeom>
          <a:noFill/>
          <a:ln w="15875">
            <a:solidFill>
              <a:srgbClr val="000000"/>
            </a:solidFill>
            <a:prstDash val="dash"/>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kumimoji="1" sz="2400">
                <a:solidFill>
                  <a:schemeClr val="tx1"/>
                </a:solidFill>
                <a:latin typeface="Times New Roman" panose="02020603050405020304" pitchFamily="18" charset="0"/>
                <a:ea typeface="ＭＳ Ｐゴシック" panose="020B0600070205080204" pitchFamily="50" charset="-128"/>
              </a:defRPr>
            </a:lvl1pPr>
            <a:lvl2pPr marL="742950" indent="-285750">
              <a:defRPr kumimoji="1" sz="2400">
                <a:solidFill>
                  <a:schemeClr val="tx1"/>
                </a:solidFill>
                <a:latin typeface="Times New Roman" panose="02020603050405020304" pitchFamily="18" charset="0"/>
                <a:ea typeface="ＭＳ Ｐゴシック" panose="020B0600070205080204" pitchFamily="50" charset="-128"/>
              </a:defRPr>
            </a:lvl2pPr>
            <a:lvl3pPr marL="1143000" indent="-228600">
              <a:defRPr kumimoji="1" sz="2400">
                <a:solidFill>
                  <a:schemeClr val="tx1"/>
                </a:solidFill>
                <a:latin typeface="Times New Roman" panose="02020603050405020304" pitchFamily="18" charset="0"/>
                <a:ea typeface="ＭＳ Ｐゴシック" panose="020B0600070205080204" pitchFamily="50" charset="-128"/>
              </a:defRPr>
            </a:lvl3pPr>
            <a:lvl4pPr marL="1600200" indent="-228600">
              <a:defRPr kumimoji="1" sz="2400">
                <a:solidFill>
                  <a:schemeClr val="tx1"/>
                </a:solidFill>
                <a:latin typeface="Times New Roman" panose="02020603050405020304" pitchFamily="18" charset="0"/>
                <a:ea typeface="ＭＳ Ｐゴシック" panose="020B0600070205080204" pitchFamily="50" charset="-128"/>
              </a:defRPr>
            </a:lvl4pPr>
            <a:lvl5pPr marL="2057400" indent="-228600">
              <a:defRPr kumimoji="1" sz="2400">
                <a:solidFill>
                  <a:schemeClr val="tx1"/>
                </a:solidFill>
                <a:latin typeface="Times New Roman" panose="02020603050405020304" pitchFamily="18" charset="0"/>
                <a:ea typeface="ＭＳ Ｐゴシック" panose="020B0600070205080204" pitchFamily="50"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ＭＳ Ｐゴシック" panose="020B0600070205080204" pitchFamily="50"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ＭＳ Ｐゴシック" panose="020B0600070205080204" pitchFamily="50"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ＭＳ Ｐゴシック" panose="020B0600070205080204" pitchFamily="50"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ＭＳ Ｐゴシック" panose="020B0600070205080204" pitchFamily="50" charset="-128"/>
              </a:defRPr>
            </a:lvl9pPr>
          </a:lstStyle>
          <a:p>
            <a:pPr>
              <a:lnSpc>
                <a:spcPts val="1900"/>
              </a:lnSpc>
              <a:defRPr/>
            </a:pPr>
            <a:r>
              <a:rPr lang="en-US" altLang="ja-JP" sz="1800" dirty="0">
                <a:solidFill>
                  <a:prstClr val="black"/>
                </a:solidFill>
                <a:highlight>
                  <a:srgbClr val="00FF00"/>
                </a:highlight>
                <a:latin typeface="BIZ UDPゴシック" panose="020B0400000000000000" pitchFamily="50" charset="-128"/>
                <a:ea typeface="BIZ UDPゴシック" panose="020B0400000000000000" pitchFamily="50" charset="-128"/>
              </a:rPr>
              <a:t>《</a:t>
            </a:r>
            <a:r>
              <a:rPr lang="ja-JP" altLang="en-US" sz="1800" dirty="0">
                <a:solidFill>
                  <a:prstClr val="black"/>
                </a:solidFill>
                <a:highlight>
                  <a:srgbClr val="00FF00"/>
                </a:highlight>
                <a:latin typeface="BIZ UDPゴシック" panose="020B0400000000000000" pitchFamily="50" charset="-128"/>
                <a:ea typeface="BIZ UDPゴシック" panose="020B0400000000000000" pitchFamily="50" charset="-128"/>
              </a:rPr>
              <a:t>外来</a:t>
            </a:r>
            <a:r>
              <a:rPr lang="en-US" altLang="ja-JP" sz="1800" dirty="0">
                <a:solidFill>
                  <a:prstClr val="black"/>
                </a:solidFill>
                <a:highlight>
                  <a:srgbClr val="00FF00"/>
                </a:highlight>
                <a:latin typeface="BIZ UDPゴシック" panose="020B0400000000000000" pitchFamily="50" charset="-128"/>
                <a:ea typeface="BIZ UDPゴシック" panose="020B0400000000000000" pitchFamily="50" charset="-128"/>
              </a:rPr>
              <a:t>》</a:t>
            </a:r>
          </a:p>
          <a:p>
            <a:pPr>
              <a:lnSpc>
                <a:spcPts val="1900"/>
              </a:lnSpc>
              <a:defRPr/>
            </a:pPr>
            <a:r>
              <a:rPr lang="ja-JP" altLang="en-US" sz="1600" dirty="0">
                <a:solidFill>
                  <a:prstClr val="black"/>
                </a:solidFill>
                <a:latin typeface="BIZ UDPゴシック" panose="020B0400000000000000" pitchFamily="50" charset="-128"/>
                <a:ea typeface="BIZ UDPゴシック" panose="020B0400000000000000" pitchFamily="50" charset="-128"/>
              </a:rPr>
              <a:t>◇　かかりつけ医機能に係る評価、生活習慣病に係る評価、外来機能の分化の推進</a:t>
            </a:r>
            <a:endParaRPr lang="en-US" altLang="ja-JP" sz="1600" dirty="0">
              <a:solidFill>
                <a:prstClr val="black"/>
              </a:solidFill>
              <a:latin typeface="BIZ UDPゴシック" panose="020B0400000000000000" pitchFamily="50" charset="-128"/>
              <a:ea typeface="BIZ UDPゴシック" panose="020B0400000000000000" pitchFamily="50" charset="-128"/>
            </a:endParaRPr>
          </a:p>
          <a:p>
            <a:pPr>
              <a:lnSpc>
                <a:spcPts val="1900"/>
              </a:lnSpc>
              <a:defRPr/>
            </a:pPr>
            <a:r>
              <a:rPr lang="ja-JP" altLang="en-US" sz="1600" dirty="0">
                <a:solidFill>
                  <a:prstClr val="black"/>
                </a:solidFill>
                <a:latin typeface="BIZ UDPゴシック" panose="020B0400000000000000" pitchFamily="50" charset="-128"/>
                <a:ea typeface="BIZ UDPゴシック" panose="020B0400000000000000" pitchFamily="50" charset="-128"/>
              </a:rPr>
              <a:t>◇　療養・就労両立支援指導料、情報通信機器を用いた診療</a:t>
            </a:r>
            <a:endParaRPr lang="en-US" altLang="ja-JP" sz="1600" dirty="0">
              <a:solidFill>
                <a:prstClr val="black"/>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ts val="1900"/>
              </a:lnSpc>
              <a:buClrTx/>
              <a:buSzTx/>
              <a:buFontTx/>
              <a:buNone/>
              <a:tabLst/>
              <a:defRPr/>
            </a:pPr>
            <a:r>
              <a:rPr kumimoji="1" lang="en-US" altLang="ja-JP" sz="1800" b="0" i="0" u="none" strike="noStrike" kern="1200" cap="none" spc="0" normalizeH="0" baseline="0" noProof="0" dirty="0">
                <a:ln>
                  <a:noFill/>
                </a:ln>
                <a:solidFill>
                  <a:prstClr val="black"/>
                </a:solidFill>
                <a:effectLst/>
                <a:highlight>
                  <a:srgbClr val="00FF00"/>
                </a:highlight>
                <a:uLnTx/>
                <a:uFillTx/>
                <a:latin typeface="BIZ UDPゴシック" panose="020B0400000000000000" pitchFamily="50" charset="-128"/>
                <a:ea typeface="BIZ UDPゴシック" panose="020B0400000000000000" pitchFamily="50" charset="-128"/>
                <a:cs typeface="+mn-cs"/>
              </a:rPr>
              <a:t>《</a:t>
            </a:r>
            <a:r>
              <a:rPr lang="ja-JP" altLang="en-US" sz="1800" dirty="0">
                <a:solidFill>
                  <a:prstClr val="black"/>
                </a:solidFill>
                <a:highlight>
                  <a:srgbClr val="00FF00"/>
                </a:highlight>
                <a:latin typeface="BIZ UDPゴシック" panose="020B0400000000000000" pitchFamily="50" charset="-128"/>
                <a:ea typeface="BIZ UDPゴシック" panose="020B0400000000000000" pitchFamily="50" charset="-128"/>
              </a:rPr>
              <a:t>入院</a:t>
            </a:r>
            <a:r>
              <a:rPr kumimoji="1" lang="en-US" altLang="ja-JP" sz="1800" b="0" i="0" u="none" strike="noStrike" kern="1200" cap="none" spc="0" normalizeH="0" baseline="0" noProof="0" dirty="0">
                <a:ln>
                  <a:noFill/>
                </a:ln>
                <a:solidFill>
                  <a:prstClr val="black"/>
                </a:solidFill>
                <a:effectLst/>
                <a:highlight>
                  <a:srgbClr val="00FF00"/>
                </a:highligh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1900"/>
              </a:lnSpc>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急性期入院医療、高度急性期入院医療</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buClrTx/>
              <a:buSzTx/>
              <a:buFontTx/>
              <a:buNone/>
              <a:tabLst/>
              <a:defRPr/>
            </a:pPr>
            <a:r>
              <a:rPr lang="ja-JP" altLang="en-US" sz="1600" dirty="0">
                <a:solidFill>
                  <a:prstClr val="black"/>
                </a:solidFill>
                <a:latin typeface="BIZ UDPゴシック" panose="020B0400000000000000" pitchFamily="50" charset="-128"/>
                <a:ea typeface="BIZ UDPゴシック" panose="020B0400000000000000" pitchFamily="50" charset="-128"/>
              </a:rPr>
              <a:t>◇　慢性期入院医療・身体的拘束</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包括期入院医療、入退院支援、看護職員の確保と働き方等</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buClrTx/>
              <a:buSzTx/>
              <a:buFontTx/>
              <a:buNone/>
              <a:tabLst/>
              <a:defRPr/>
            </a:pPr>
            <a:r>
              <a:rPr lang="ja-JP" altLang="en-US" sz="1600" dirty="0">
                <a:solidFill>
                  <a:prstClr val="black"/>
                </a:solidFill>
                <a:latin typeface="BIZ UDPゴシック" panose="020B0400000000000000" pitchFamily="50" charset="-128"/>
                <a:ea typeface="BIZ UDPゴシック" panose="020B0400000000000000" pitchFamily="50" charset="-128"/>
              </a:rPr>
              <a:t>◇  回復期リハビリテーション病棟、リハビリテーション、病棟における多職種連携</a:t>
            </a:r>
            <a:endParaRPr lang="en-US" altLang="ja-JP" sz="1600" dirty="0">
              <a:solidFill>
                <a:prstClr val="black"/>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ts val="1900"/>
              </a:lnSpc>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特定機能病院入院基本料、医師の診療科偏在、働き方改革、地域加算、病院薬剤師</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buClrTx/>
              <a:buSzTx/>
              <a:buFontTx/>
              <a:buNone/>
              <a:tabLst/>
              <a:defRPr/>
            </a:pPr>
            <a:r>
              <a:rPr lang="ja-JP" altLang="en-US" sz="1600" dirty="0">
                <a:solidFill>
                  <a:prstClr val="black"/>
                </a:solidFill>
                <a:latin typeface="BIZ UDPゴシック" panose="020B0400000000000000" pitchFamily="50" charset="-128"/>
                <a:ea typeface="BIZ UDPゴシック" panose="020B0400000000000000" pitchFamily="50" charset="-128"/>
              </a:rPr>
              <a:t>◇　多職種配置と医療機関の機能、総合入院体制加算と急性期充実体制加算</a:t>
            </a:r>
            <a:endParaRPr lang="en-US" altLang="ja-JP" sz="1600" dirty="0">
              <a:solidFill>
                <a:prstClr val="black"/>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ts val="1900"/>
              </a:lnSpc>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重症度、医療・看護必要度</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highlight>
                  <a:srgbClr val="00FF00"/>
                </a:highlight>
                <a:uLnTx/>
                <a:uFillTx/>
                <a:latin typeface="BIZ UDPゴシック" panose="020B0400000000000000" pitchFamily="50" charset="-128"/>
                <a:ea typeface="BIZ UDPゴシック" panose="020B0400000000000000" pitchFamily="50" charset="-128"/>
                <a:cs typeface="+mn-cs"/>
              </a:rPr>
              <a:t>《</a:t>
            </a:r>
            <a:r>
              <a:rPr lang="ja-JP" altLang="en-US" sz="1800" dirty="0">
                <a:solidFill>
                  <a:prstClr val="black"/>
                </a:solidFill>
                <a:highlight>
                  <a:srgbClr val="00FF00"/>
                </a:highlight>
                <a:latin typeface="BIZ UDPゴシック" panose="020B0400000000000000" pitchFamily="50" charset="-128"/>
                <a:ea typeface="BIZ UDPゴシック" panose="020B0400000000000000" pitchFamily="50" charset="-128"/>
              </a:rPr>
              <a:t>在宅</a:t>
            </a:r>
            <a:r>
              <a:rPr kumimoji="1" lang="en-US" altLang="ja-JP" sz="1800" b="0" i="0" u="none" strike="noStrike" kern="1200" cap="none" spc="0" normalizeH="0" baseline="0" noProof="0" dirty="0">
                <a:ln>
                  <a:noFill/>
                </a:ln>
                <a:solidFill>
                  <a:prstClr val="black"/>
                </a:solidFill>
                <a:effectLst/>
                <a:highlight>
                  <a:srgbClr val="00FF00"/>
                </a:highligh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19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訪問診療・往診等、訪問看護</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歯科訪問診療、薬局おける訪問薬剤管理指導</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highlight>
                  <a:srgbClr val="00FF00"/>
                </a:highlight>
                <a:uLnTx/>
                <a:uFillTx/>
                <a:latin typeface="BIZ UDPゴシック" panose="020B0400000000000000" pitchFamily="50" charset="-128"/>
                <a:ea typeface="BIZ UDPゴシック" panose="020B0400000000000000" pitchFamily="50" charset="-128"/>
                <a:cs typeface="+mn-cs"/>
              </a:rPr>
              <a:t>《</a:t>
            </a:r>
            <a:r>
              <a:rPr lang="ja-JP" altLang="en-US" sz="1800" dirty="0">
                <a:solidFill>
                  <a:prstClr val="black"/>
                </a:solidFill>
                <a:highlight>
                  <a:srgbClr val="00FF00"/>
                </a:highlight>
                <a:latin typeface="BIZ UDPゴシック" panose="020B0400000000000000" pitchFamily="50" charset="-128"/>
                <a:ea typeface="BIZ UDPゴシック" panose="020B0400000000000000" pitchFamily="50" charset="-128"/>
              </a:rPr>
              <a:t>個別項目</a:t>
            </a:r>
            <a:r>
              <a:rPr kumimoji="1" lang="en-US" altLang="ja-JP" sz="1800" b="0" i="0" u="none" strike="noStrike" kern="1200" cap="none" spc="0" normalizeH="0" baseline="0" noProof="0" dirty="0">
                <a:ln>
                  <a:noFill/>
                </a:ln>
                <a:solidFill>
                  <a:prstClr val="black"/>
                </a:solidFill>
                <a:effectLst/>
                <a:highlight>
                  <a:srgbClr val="00FF00"/>
                </a:highligh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19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後発医薬品・バイオ後続品の使用体制、服用薬剤調整支援等の評価　◇　精神医療　◇敷地内薬局</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移植医療　◇がん対策・難病対策・透析医療・緩和ケア</a:t>
            </a:r>
            <a:r>
              <a:rPr lang="ja-JP" altLang="en-US" sz="1600" dirty="0">
                <a:solidFill>
                  <a:prstClr val="black"/>
                </a:solidFill>
                <a:latin typeface="BIZ UDPゴシック" panose="020B0400000000000000" pitchFamily="50" charset="-128"/>
                <a:ea typeface="BIZ UDPゴシック" panose="020B0400000000000000" pitchFamily="50" charset="-128"/>
              </a:rPr>
              <a:t>　◇　入院から外来への移行</a:t>
            </a:r>
            <a:endParaRPr lang="en-US" altLang="ja-JP" sz="1600" dirty="0">
              <a:solidFill>
                <a:prstClr val="black"/>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ts val="1900"/>
              </a:lnSpc>
              <a:spcBef>
                <a:spcPts val="0"/>
              </a:spcBef>
              <a:spcAft>
                <a:spcPts val="0"/>
              </a:spcAft>
              <a:buClrTx/>
              <a:buSzTx/>
              <a:buFontTx/>
              <a:buNone/>
              <a:tabLst/>
              <a:defRPr/>
            </a:pPr>
            <a:r>
              <a:rPr lang="ja-JP" altLang="en-US" sz="1600" dirty="0">
                <a:solidFill>
                  <a:prstClr val="black"/>
                </a:solidFill>
                <a:latin typeface="BIZ UDPゴシック" panose="020B0400000000000000" pitchFamily="50" charset="-128"/>
                <a:ea typeface="BIZ UDPゴシック" panose="020B0400000000000000" pitchFamily="50" charset="-128"/>
              </a:rPr>
              <a:t>◇　長期収載品の選定療養　◇データ提出加算　◇業務の簡素化　</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届出や算定方法の明確化　</a:t>
            </a:r>
            <a:endParaRPr lang="en-US" altLang="ja-JP" sz="1600" dirty="0">
              <a:solidFill>
                <a:prstClr val="black"/>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ts val="1900"/>
              </a:lnSpc>
              <a:spcBef>
                <a:spcPts val="0"/>
              </a:spcBef>
              <a:spcAft>
                <a:spcPts val="0"/>
              </a:spcAft>
              <a:buClrTx/>
              <a:buSzTx/>
              <a:buFontTx/>
              <a:buNone/>
              <a:tabLst/>
              <a:defRPr/>
            </a:pPr>
            <a:r>
              <a:rPr lang="ja-JP" altLang="en-US" sz="1600" dirty="0">
                <a:solidFill>
                  <a:prstClr val="black"/>
                </a:solidFill>
                <a:latin typeface="BIZ UDPゴシック" panose="020B0400000000000000" pitchFamily="50" charset="-128"/>
                <a:ea typeface="BIZ UDPゴシック" panose="020B0400000000000000" pitchFamily="50" charset="-128"/>
              </a:rPr>
              <a:t>◇　小児・周産期医療、感染症対策、医療安全、災害医療　◇人口・医療資源の少ない地域、救急医療</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技術的事項　◇医薬品その他　◇医療</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DX</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◇残薬対策　◇近視進行抑制薬の処方に係る検査</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highlight>
                  <a:srgbClr val="00FF00"/>
                </a:highlight>
                <a:uLnTx/>
                <a:uFillTx/>
                <a:latin typeface="BIZ UDPゴシック" panose="020B0400000000000000" pitchFamily="50" charset="-128"/>
                <a:ea typeface="BIZ UDPゴシック" panose="020B0400000000000000" pitchFamily="50" charset="-128"/>
                <a:cs typeface="+mn-cs"/>
              </a:rPr>
              <a:t>《</a:t>
            </a:r>
            <a:r>
              <a:rPr lang="ja-JP" altLang="en-US" sz="1800" dirty="0">
                <a:solidFill>
                  <a:prstClr val="black"/>
                </a:solidFill>
                <a:highlight>
                  <a:srgbClr val="00FF00"/>
                </a:highlight>
                <a:latin typeface="BIZ UDPゴシック" panose="020B0400000000000000" pitchFamily="50" charset="-128"/>
                <a:ea typeface="BIZ UDPゴシック" panose="020B0400000000000000" pitchFamily="50" charset="-128"/>
              </a:rPr>
              <a:t>その他</a:t>
            </a:r>
            <a:r>
              <a:rPr kumimoji="1" lang="en-US" altLang="ja-JP" sz="1800" b="0" i="0" u="none" strike="noStrike" kern="1200" cap="none" spc="0" normalizeH="0" baseline="0" noProof="0" dirty="0">
                <a:ln>
                  <a:noFill/>
                </a:ln>
                <a:solidFill>
                  <a:prstClr val="black"/>
                </a:solidFill>
                <a:effectLst/>
                <a:highlight>
                  <a:srgbClr val="00FF00"/>
                </a:highligh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19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賃上げ　◇物価対応　◇入院時の食費・光熱水費　◇医療法等改正を踏まえた対応</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900"/>
              </a:lnSpc>
              <a:spcBef>
                <a:spcPts val="0"/>
              </a:spcBef>
              <a:spcAft>
                <a:spcPts val="0"/>
              </a:spcAft>
              <a:buClrTx/>
              <a:buSzTx/>
              <a:buFontTx/>
              <a:buNone/>
              <a:tabLst/>
              <a:defRPr/>
            </a:pPr>
            <a:r>
              <a:rPr lang="ja-JP" altLang="en-US" sz="1600" dirty="0">
                <a:solidFill>
                  <a:prstClr val="black"/>
                </a:solidFill>
                <a:latin typeface="BIZ UDPゴシック" panose="020B0400000000000000" pitchFamily="50" charset="-128"/>
                <a:ea typeface="BIZ UDPゴシック" panose="020B0400000000000000" pitchFamily="50" charset="-128"/>
              </a:rPr>
              <a:t>◇　再生医療等製品の保険適用　◇消費税対応の上乗せ点数の見直し　◇被災地特例措置</a:t>
            </a:r>
            <a:endParaRPr lang="en-US" altLang="ja-JP" sz="1600" dirty="0">
              <a:solidFill>
                <a:prstClr val="black"/>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ts val="19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スマートフォンでのマイナ保険証の利用開始に伴う資格確認方法の所要の見直し</a:t>
            </a:r>
            <a:endPar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0" name="Rectangle 2">
            <a:extLst>
              <a:ext uri="{FF2B5EF4-FFF2-40B4-BE49-F238E27FC236}">
                <a16:creationId xmlns:a16="http://schemas.microsoft.com/office/drawing/2014/main" id="{3F329DF6-E898-1FB2-66D1-088F58D45814}"/>
              </a:ext>
            </a:extLst>
          </p:cNvPr>
          <p:cNvSpPr>
            <a:spLocks noChangeArrowheads="1"/>
          </p:cNvSpPr>
          <p:nvPr/>
        </p:nvSpPr>
        <p:spPr bwMode="auto">
          <a:xfrm>
            <a:off x="1345254" y="0"/>
            <a:ext cx="9517327" cy="476672"/>
          </a:xfrm>
          <a:prstGeom prst="rect">
            <a:avLst/>
          </a:prstGeom>
          <a:solidFill>
            <a:srgbClr val="00B0F0">
              <a:alpha val="50000"/>
            </a:srgbClr>
          </a:solidFill>
          <a:ln w="38100" cmpd="dbl">
            <a:solidFill>
              <a:sysClr val="windowText" lastClr="000000"/>
            </a:solidFill>
            <a:miter lim="800000"/>
            <a:headEnd/>
            <a:tailEnd/>
          </a:ln>
        </p:spPr>
        <p:txBody>
          <a:bodyPr anchor="ctr"/>
          <a:lstStyle>
            <a:lvl1pPr eaLnBrk="0" hangingPunct="0">
              <a:spcBef>
                <a:spcPct val="20000"/>
              </a:spcBef>
              <a:buFont typeface="Arial" charset="0"/>
              <a:buChar char="•"/>
              <a:defRPr kumimoji="1" sz="3200">
                <a:solidFill>
                  <a:schemeClr val="tx1"/>
                </a:solidFill>
                <a:latin typeface="Calibri" pitchFamily="34" charset="0"/>
                <a:ea typeface="ＭＳ Ｐゴシック" charset="-128"/>
              </a:defRPr>
            </a:lvl1pPr>
            <a:lvl2pPr marL="742950" indent="-285750" eaLnBrk="0" hangingPunct="0">
              <a:spcBef>
                <a:spcPct val="20000"/>
              </a:spcBef>
              <a:buFont typeface="Arial" charset="0"/>
              <a:buChar char="–"/>
              <a:defRPr kumimoji="1" sz="2800">
                <a:solidFill>
                  <a:schemeClr val="tx1"/>
                </a:solidFill>
                <a:latin typeface="Calibri" pitchFamily="34" charset="0"/>
                <a:ea typeface="ＭＳ Ｐゴシック" charset="-128"/>
              </a:defRPr>
            </a:lvl2pPr>
            <a:lvl3pPr marL="1143000" indent="-228600" eaLnBrk="0" hangingPunct="0">
              <a:spcBef>
                <a:spcPct val="20000"/>
              </a:spcBef>
              <a:buFont typeface="Arial" charset="0"/>
              <a:buChar char="•"/>
              <a:defRPr kumimoji="1" sz="2400">
                <a:solidFill>
                  <a:schemeClr val="tx1"/>
                </a:solidFill>
                <a:latin typeface="Calibri" pitchFamily="34" charset="0"/>
                <a:ea typeface="ＭＳ Ｐゴシック" charset="-128"/>
              </a:defRPr>
            </a:lvl3pPr>
            <a:lvl4pPr marL="1600200" indent="-228600" eaLnBrk="0" hangingPunct="0">
              <a:spcBef>
                <a:spcPct val="20000"/>
              </a:spcBef>
              <a:buFont typeface="Arial" charset="0"/>
              <a:buChar char="–"/>
              <a:defRPr kumimoji="1" sz="2000">
                <a:solidFill>
                  <a:schemeClr val="tx1"/>
                </a:solidFill>
                <a:latin typeface="Calibri" pitchFamily="34" charset="0"/>
                <a:ea typeface="ＭＳ Ｐゴシック" charset="-128"/>
              </a:defRPr>
            </a:lvl4pPr>
            <a:lvl5pPr marL="2057400" indent="-228600" eaLnBrk="0" hangingPunct="0">
              <a:spcBef>
                <a:spcPct val="20000"/>
              </a:spcBef>
              <a:buFont typeface="Arial" charset="0"/>
              <a:buChar char="»"/>
              <a:defRPr kumimoji="1" sz="2000">
                <a:solidFill>
                  <a:schemeClr val="tx1"/>
                </a:solidFill>
                <a:latin typeface="Calibri" pitchFamily="34" charset="0"/>
                <a:ea typeface="ＭＳ Ｐゴシック" charset="-128"/>
              </a:defRPr>
            </a:lvl5pPr>
            <a:lvl6pPr marL="25146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charset="-128"/>
              </a:defRPr>
            </a:lvl6pPr>
            <a:lvl7pPr marL="29718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charset="-128"/>
              </a:defRPr>
            </a:lvl7pPr>
            <a:lvl8pPr marL="34290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charset="-128"/>
              </a:defRPr>
            </a:lvl8pPr>
            <a:lvl9pPr marL="3886200" indent="-228600" eaLnBrk="0" fontAlgn="base" hangingPunct="0">
              <a:spcBef>
                <a:spcPct val="20000"/>
              </a:spcBef>
              <a:spcAft>
                <a:spcPct val="0"/>
              </a:spcAft>
              <a:buFont typeface="Arial" charset="0"/>
              <a:buChar char="»"/>
              <a:defRPr kumimoji="1" sz="2000">
                <a:solidFill>
                  <a:schemeClr val="tx1"/>
                </a:solidFill>
                <a:latin typeface="Calibri" pitchFamily="34" charset="0"/>
                <a:ea typeface="ＭＳ Ｐゴシック" charset="-128"/>
              </a:defRPr>
            </a:lvl9pPr>
          </a:lstStyle>
          <a:p>
            <a:pPr algn="ctr" eaLnBrk="1" fontAlgn="base" hangingPunct="1">
              <a:spcBef>
                <a:spcPct val="0"/>
              </a:spcBef>
              <a:spcAft>
                <a:spcPct val="0"/>
              </a:spcAft>
              <a:buNone/>
              <a:defRPr/>
            </a:pPr>
            <a:r>
              <a:rPr lang="ja-JP" altLang="en-US" sz="2400" kern="0" dirty="0">
                <a:solidFill>
                  <a:srgbClr val="000000"/>
                </a:solidFill>
              </a:rPr>
              <a:t>中医協における主</a:t>
            </a:r>
            <a:r>
              <a:rPr lang="ja-JP" altLang="en-US" sz="2400" kern="0">
                <a:solidFill>
                  <a:srgbClr val="000000"/>
                </a:solidFill>
              </a:rPr>
              <a:t>な審議項目</a:t>
            </a:r>
            <a:r>
              <a:rPr lang="ja-JP" altLang="en-US" sz="2000" kern="0">
                <a:solidFill>
                  <a:srgbClr val="000000"/>
                </a:solidFill>
                <a:latin typeface="Calibri" panose="020F0502020204030204"/>
                <a:ea typeface="ＭＳ Ｐゴシック" panose="020B0600070205080204" pitchFamily="50" charset="-128"/>
              </a:rPr>
              <a:t> </a:t>
            </a:r>
            <a:endParaRPr lang="ja-JP" altLang="en-US" sz="2400" kern="0" dirty="0">
              <a:solidFill>
                <a:srgbClr val="000000"/>
              </a:solidFill>
            </a:endParaRPr>
          </a:p>
        </p:txBody>
      </p:sp>
      <p:sp>
        <p:nvSpPr>
          <p:cNvPr id="2" name="スライド番号プレースホルダー 4">
            <a:extLst>
              <a:ext uri="{FF2B5EF4-FFF2-40B4-BE49-F238E27FC236}">
                <a16:creationId xmlns:a16="http://schemas.microsoft.com/office/drawing/2014/main" id="{08B2F4B7-F606-DAD6-B949-59056193B06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2218692267"/>
      </p:ext>
    </p:extLst>
  </p:cSld>
  <p:clrMapOvr>
    <a:masterClrMapping/>
  </p:clrMapOvr>
  <mc:AlternateContent xmlns:mc="http://schemas.openxmlformats.org/markup-compatibility/2006" xmlns:p14="http://schemas.microsoft.com/office/powerpoint/2010/main">
    <mc:Choice Requires="p14">
      <p:transition spd="slow" p14:dur="2000" advClick="0" advTm="500"/>
    </mc:Choice>
    <mc:Fallback xmlns="">
      <p:transition spd="slow" advClick="0" advTm="5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2F0B6-5892-F5E6-529E-9B71487F6562}"/>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EEA109DB-1786-685A-1601-7052F2656B05}"/>
              </a:ext>
            </a:extLst>
          </p:cNvPr>
          <p:cNvSpPr/>
          <p:nvPr/>
        </p:nvSpPr>
        <p:spPr>
          <a:xfrm>
            <a:off x="1055440" y="244596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賃金・物価対応（初・再診料関連の見直し）</a:t>
            </a:r>
          </a:p>
        </p:txBody>
      </p:sp>
      <p:sp>
        <p:nvSpPr>
          <p:cNvPr id="4" name="スライド番号プレースホルダー 4">
            <a:extLst>
              <a:ext uri="{FF2B5EF4-FFF2-40B4-BE49-F238E27FC236}">
                <a16:creationId xmlns:a16="http://schemas.microsoft.com/office/drawing/2014/main" id="{779F7A7E-8711-92C2-66DE-C7E5FEE49EC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D84F2F63-1FC4-46C1-50CE-B4CAD68C907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3677143"/>
      </p:ext>
    </p:extLst>
  </p:cSld>
  <p:clrMapOvr>
    <a:masterClrMapping/>
  </p:clrMapOvr>
  <mc:AlternateContent xmlns:mc="http://schemas.openxmlformats.org/markup-compatibility/2006" xmlns:p14="http://schemas.microsoft.com/office/powerpoint/2010/main">
    <mc:Choice Requires="p14">
      <p:transition spd="slow" p14:dur="2000" advTm="16514"/>
    </mc:Choice>
    <mc:Fallback xmlns="">
      <p:transition spd="slow" advTm="16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C14EB-6FCC-D63A-CD01-66F63CE26494}"/>
            </a:ext>
          </a:extLst>
        </p:cNvPr>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96D678E9-F726-E6F9-594E-C94C738BC88B}"/>
              </a:ext>
            </a:extLst>
          </p:cNvPr>
          <p:cNvSpPr txBox="1"/>
          <p:nvPr/>
        </p:nvSpPr>
        <p:spPr>
          <a:xfrm>
            <a:off x="1113963" y="995017"/>
            <a:ext cx="9795346"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１．診療報酬</a:t>
            </a:r>
            <a:r>
              <a:rPr kumimoji="1" lang="ja-JP" altLang="en-US" sz="16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a:t>
            </a:r>
            <a:r>
              <a:rPr kumimoji="1" lang="en-US" altLang="ja-JP" sz="16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3.09</a:t>
            </a:r>
            <a:r>
              <a:rPr kumimoji="1" lang="ja-JP" altLang="en-US" sz="16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（Ｒ８年度及びＲ９年度の２年度平均。Ｒ８年度＋</a:t>
            </a:r>
            <a:r>
              <a:rPr kumimoji="1" lang="en-US" altLang="ja-JP"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2.41</a:t>
            </a:r>
            <a:r>
              <a:rPr kumimoji="1" lang="ja-JP" altLang="en-US"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％、Ｒ９年度＋</a:t>
            </a:r>
            <a:r>
              <a:rPr kumimoji="1" lang="en-US" altLang="ja-JP"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3.77</a:t>
            </a:r>
            <a:r>
              <a:rPr kumimoji="1" lang="ja-JP" altLang="en-US"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％）（Ｒ８年６月施行）</a:t>
            </a:r>
          </a:p>
        </p:txBody>
      </p:sp>
      <p:sp>
        <p:nvSpPr>
          <p:cNvPr id="4" name="テキスト ボックス 3">
            <a:extLst>
              <a:ext uri="{FF2B5EF4-FFF2-40B4-BE49-F238E27FC236}">
                <a16:creationId xmlns:a16="http://schemas.microsoft.com/office/drawing/2014/main" id="{9046B562-D584-1C71-E8C1-62769B3D2ADC}"/>
              </a:ext>
            </a:extLst>
          </p:cNvPr>
          <p:cNvSpPr txBox="1"/>
          <p:nvPr/>
        </p:nvSpPr>
        <p:spPr>
          <a:xfrm>
            <a:off x="1631504" y="1484784"/>
            <a:ext cx="9519665" cy="517064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１　うち、賃上げ分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1.70</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（２年度平均。Ｒ８年度＋</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1.23</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％、Ｒ９年度＋</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2.18</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医療現場での生産性向上の取組と併せ、Ｒ８・Ｒ９にそれぞれ</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3.2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％（看護補助者、事務職員は</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5.7</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％）のベアを実現するための措置</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うち、改定率の</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0.28</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％分は、医療機関等における賃上げ余力の回復・確保を図りつつ幅広い職種での賃上げを確実にするための特例的な対応</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endParaRPr kumimoji="1" lang="en-US" altLang="ja-JP" sz="8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２　うち、物価対応分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0.76</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（２年度平均。Ｒ８年度＋</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0.55</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％、Ｒ９年度＋</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0.97</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特に、Ｒ８以降の物価上昇への対応として＋</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0.62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％（Ｒ８年度＋</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0.41</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％、Ｒ９年度＋</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0.82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％）を充て、施設類型ごとの費用関係データ等に基づき配分。</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（病院＋</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0.49</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％、医科診療所＋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0.10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％、歯科診療所＋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％、保険薬局＋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0.01</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また、改定率の</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0.14</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％分は、高度医療機能を担う病院（大学病院を含む）が物価高の影響を受けやすいこと等を踏まえた特例的な対応</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endParaRPr kumimoji="1" lang="en-US" altLang="ja-JP" sz="8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３　うち、食費・光熱水費分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0.09</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（入院時の食費基準額の引上げ（</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40</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食）、光熱水費基準額の引上げ（</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60</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日））</a:t>
            </a:r>
            <a:endPar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患者負担の引上げ：食費は原則</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40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食（低所得者は所得区分等に応じて</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20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30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食）、光熱水費は原則</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60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円（指定難病患者等は据え置き）</a:t>
            </a:r>
            <a:endPar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endParaRPr kumimoji="1" lang="en-US" altLang="ja-JP" sz="8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４　うち、Ｒ６改定以降の経営環境の悪化を踏まえた緊急対応分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0.44</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ja-JP" altLang="en-US" sz="12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配分に当たっては、Ｒ７補正予算の効果を減じることのないよう、施設類型ごとのメリハリを維持</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（病院＋</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0.40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％、医科診療所＋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％、歯科診療所＋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0.01</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％、保険薬局＋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0.01</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360363" marR="0" lvl="0" indent="-360363" algn="l" defTabSz="457200" rtl="0" eaLnBrk="1" fontAlgn="auto" latinLnBrk="0" hangingPunct="1">
              <a:lnSpc>
                <a:spcPct val="100000"/>
              </a:lnSpc>
              <a:spcBef>
                <a:spcPts val="120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360363" marR="0" lvl="0" indent="-360363"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５　うち、後発医薬品への置換えの進展を踏まえた処方や調剤に係る評価の適正化、実態を踏まえた在宅医療・訪問看護関係の評価の適正化、長期処方・リフィル処方の取組強化等による効率化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0.15</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６　うち、</a:t>
            </a: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１～５以外の分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0.25</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各科改定率：医科＋</a:t>
            </a: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0.28</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％、歯科＋</a:t>
            </a: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0.31</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％、調剤＋</a:t>
            </a: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0.08</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p>
        </p:txBody>
      </p:sp>
      <p:sp>
        <p:nvSpPr>
          <p:cNvPr id="12" name="正方形/長方形 11">
            <a:extLst>
              <a:ext uri="{FF2B5EF4-FFF2-40B4-BE49-F238E27FC236}">
                <a16:creationId xmlns:a16="http://schemas.microsoft.com/office/drawing/2014/main" id="{DCE70146-09FD-843D-8779-5ADF37290FE8}"/>
              </a:ext>
            </a:extLst>
          </p:cNvPr>
          <p:cNvSpPr/>
          <p:nvPr/>
        </p:nvSpPr>
        <p:spPr>
          <a:xfrm>
            <a:off x="1093470" y="177916"/>
            <a:ext cx="10005060" cy="478465"/>
          </a:xfrm>
          <a:prstGeom prst="rect">
            <a:avLst/>
          </a:prstGeom>
          <a:solidFill>
            <a:schemeClr val="accent1">
              <a:lumMod val="20000"/>
              <a:lumOff val="80000"/>
            </a:schemeClr>
          </a:solidFill>
          <a:ln w="285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令和８年度診療報酬改定について（令和７年</a:t>
            </a:r>
            <a:r>
              <a:rPr kumimoji="1" lang="en-US" altLang="ja-JP"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12</a:t>
            </a:r>
            <a:r>
              <a:rPr kumimoji="1" lang="ja-JP" altLang="en-US"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a:t>
            </a:r>
            <a:r>
              <a:rPr kumimoji="1" lang="en-US" altLang="ja-JP"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日大臣折衝事項）</a:t>
            </a:r>
            <a:endParaRPr kumimoji="1" lang="ja-JP" altLang="en-US" sz="2000" b="0"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正方形/長方形 12">
            <a:extLst>
              <a:ext uri="{FF2B5EF4-FFF2-40B4-BE49-F238E27FC236}">
                <a16:creationId xmlns:a16="http://schemas.microsoft.com/office/drawing/2014/main" id="{E7588B85-6ED4-9EEE-3E59-C4CD36F51473}"/>
              </a:ext>
            </a:extLst>
          </p:cNvPr>
          <p:cNvSpPr/>
          <p:nvPr/>
        </p:nvSpPr>
        <p:spPr>
          <a:xfrm>
            <a:off x="1631504" y="1635075"/>
            <a:ext cx="9949029" cy="826292"/>
          </a:xfrm>
          <a:prstGeom prst="rect">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2" name="正方形/長方形 1">
            <a:extLst>
              <a:ext uri="{FF2B5EF4-FFF2-40B4-BE49-F238E27FC236}">
                <a16:creationId xmlns:a16="http://schemas.microsoft.com/office/drawing/2014/main" id="{0B9C1CE0-25CA-998E-6FC8-AB5EB610042B}"/>
              </a:ext>
            </a:extLst>
          </p:cNvPr>
          <p:cNvSpPr/>
          <p:nvPr/>
        </p:nvSpPr>
        <p:spPr>
          <a:xfrm>
            <a:off x="2135560" y="1372705"/>
            <a:ext cx="3002664" cy="360850"/>
          </a:xfrm>
          <a:prstGeom prst="rect">
            <a:avLst/>
          </a:prstGeom>
          <a:solidFill>
            <a:srgbClr val="C00000"/>
          </a:solidFill>
          <a:ln w="12700" cap="flat" cmpd="sng" algn="ctr">
            <a:noFill/>
            <a:prstDash val="solid"/>
            <a:miter lim="800000"/>
          </a:ln>
          <a:effectLst/>
        </p:spPr>
        <p:txBody>
          <a:bodyPr wrap="square" tIns="72000" bIns="72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メイリオ" panose="020B0604030504040204" pitchFamily="50" charset="-128"/>
              </a:rPr>
              <a:t>賃金対応（ベースアップ評価料等）</a:t>
            </a:r>
          </a:p>
        </p:txBody>
      </p:sp>
      <p:sp>
        <p:nvSpPr>
          <p:cNvPr id="15" name="正方形/長方形 14">
            <a:extLst>
              <a:ext uri="{FF2B5EF4-FFF2-40B4-BE49-F238E27FC236}">
                <a16:creationId xmlns:a16="http://schemas.microsoft.com/office/drawing/2014/main" id="{ACE72662-F0EC-D635-7F36-C8E92B12F651}"/>
              </a:ext>
            </a:extLst>
          </p:cNvPr>
          <p:cNvSpPr/>
          <p:nvPr/>
        </p:nvSpPr>
        <p:spPr>
          <a:xfrm>
            <a:off x="1631504" y="2722758"/>
            <a:ext cx="9938850" cy="923205"/>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6" name="正方形/長方形 15">
            <a:extLst>
              <a:ext uri="{FF2B5EF4-FFF2-40B4-BE49-F238E27FC236}">
                <a16:creationId xmlns:a16="http://schemas.microsoft.com/office/drawing/2014/main" id="{7473D725-9B9A-42B5-0374-11D5A28E83CE}"/>
              </a:ext>
            </a:extLst>
          </p:cNvPr>
          <p:cNvSpPr/>
          <p:nvPr/>
        </p:nvSpPr>
        <p:spPr>
          <a:xfrm>
            <a:off x="1631504" y="4512496"/>
            <a:ext cx="9949029" cy="923205"/>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7" name="右中かっこ 16">
            <a:extLst>
              <a:ext uri="{FF2B5EF4-FFF2-40B4-BE49-F238E27FC236}">
                <a16:creationId xmlns:a16="http://schemas.microsoft.com/office/drawing/2014/main" id="{91560371-1619-D5DD-F731-3AEF2F6E2724}"/>
              </a:ext>
            </a:extLst>
          </p:cNvPr>
          <p:cNvSpPr/>
          <p:nvPr/>
        </p:nvSpPr>
        <p:spPr>
          <a:xfrm flipH="1">
            <a:off x="1032592" y="3156706"/>
            <a:ext cx="551384" cy="2002019"/>
          </a:xfrm>
          <a:prstGeom prst="rightBrace">
            <a:avLst>
              <a:gd name="adj1" fmla="val 8333"/>
              <a:gd name="adj2" fmla="val 45489"/>
            </a:avLst>
          </a:prstGeom>
          <a:noFill/>
          <a:ln w="28575">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8" name="正方形/長方形 17">
            <a:extLst>
              <a:ext uri="{FF2B5EF4-FFF2-40B4-BE49-F238E27FC236}">
                <a16:creationId xmlns:a16="http://schemas.microsoft.com/office/drawing/2014/main" id="{D2CA6A06-D555-59A7-30B5-69A3E1C53432}"/>
              </a:ext>
            </a:extLst>
          </p:cNvPr>
          <p:cNvSpPr/>
          <p:nvPr/>
        </p:nvSpPr>
        <p:spPr>
          <a:xfrm>
            <a:off x="227756" y="3902461"/>
            <a:ext cx="2161056" cy="360850"/>
          </a:xfrm>
          <a:prstGeom prst="rect">
            <a:avLst/>
          </a:prstGeom>
          <a:solidFill>
            <a:schemeClr val="accent1"/>
          </a:solidFill>
          <a:ln w="12700" cap="flat" cmpd="sng" algn="ctr">
            <a:noFill/>
            <a:prstDash val="solid"/>
            <a:miter lim="800000"/>
          </a:ln>
          <a:effectLst/>
        </p:spPr>
        <p:txBody>
          <a:bodyPr wrap="square" tIns="72000" bIns="72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メイリオ" panose="020B0604030504040204" pitchFamily="50" charset="-128"/>
              </a:rPr>
              <a:t>物価対応（初・再診料等）</a:t>
            </a:r>
          </a:p>
        </p:txBody>
      </p:sp>
      <p:sp>
        <p:nvSpPr>
          <p:cNvPr id="19" name="スライド番号プレースホルダー 4">
            <a:extLst>
              <a:ext uri="{FF2B5EF4-FFF2-40B4-BE49-F238E27FC236}">
                <a16:creationId xmlns:a16="http://schemas.microsoft.com/office/drawing/2014/main" id="{54783A74-7323-A381-F0AF-C4D1B5701B0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7" name="オーディオ 6">
            <a:hlinkClick r:id="" action="ppaction://media"/>
            <a:extLst>
              <a:ext uri="{FF2B5EF4-FFF2-40B4-BE49-F238E27FC236}">
                <a16:creationId xmlns:a16="http://schemas.microsoft.com/office/drawing/2014/main" id="{7BDB0AFB-7EC7-CFBD-2EE1-B112E5D740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0490612"/>
      </p:ext>
    </p:extLst>
  </p:cSld>
  <p:clrMapOvr>
    <a:masterClrMapping/>
  </p:clrMapOvr>
  <mc:AlternateContent xmlns:mc="http://schemas.openxmlformats.org/markup-compatibility/2006" xmlns:p14="http://schemas.microsoft.com/office/powerpoint/2010/main">
    <mc:Choice Requires="p14">
      <p:transition spd="slow" p14:dur="2000" advTm="54616"/>
    </mc:Choice>
    <mc:Fallback xmlns="">
      <p:transition spd="slow" advTm="54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191FC-94A1-8D4A-CA68-E779723260A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EEDDC9D-F74A-8F11-F8D8-DB50539928E9}"/>
              </a:ext>
            </a:extLst>
          </p:cNvPr>
          <p:cNvSpPr txBox="1"/>
          <p:nvPr/>
        </p:nvSpPr>
        <p:spPr>
          <a:xfrm>
            <a:off x="1143000" y="1871876"/>
            <a:ext cx="9905999" cy="1569660"/>
          </a:xfrm>
          <a:prstGeom prst="rect">
            <a:avLst/>
          </a:prstGeom>
          <a:noFill/>
          <a:ln>
            <a:solidFill>
              <a:schemeClr val="tx1"/>
            </a:solidFill>
          </a:ln>
        </p:spPr>
        <p:txBody>
          <a:bodyPr wrap="square" lIns="91440" tIns="45720" rIns="91440" bIns="45720" anchor="t">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外来・在宅ベースアップ評価料について、</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継続的に賃上げを実施している保険医療機関とそれ以外の保険医療機関において異なる評価</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を行う。</a:t>
            </a: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全てのベースアップ評価料について、</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令和８年度及び令和９年度において段階的な評価</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とする。</a:t>
            </a:r>
          </a:p>
        </p:txBody>
      </p:sp>
      <p:sp>
        <p:nvSpPr>
          <p:cNvPr id="5" name="正方形/長方形 4">
            <a:extLst>
              <a:ext uri="{FF2B5EF4-FFF2-40B4-BE49-F238E27FC236}">
                <a16:creationId xmlns:a16="http://schemas.microsoft.com/office/drawing/2014/main" id="{963EE737-63B8-C5C7-F272-7922723DEB8E}"/>
              </a:ext>
            </a:extLst>
          </p:cNvPr>
          <p:cNvSpPr/>
          <p:nvPr/>
        </p:nvSpPr>
        <p:spPr>
          <a:xfrm>
            <a:off x="1142999" y="386706"/>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lIns="91440" tIns="72000" rIns="9144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賃上げに向けた評価の見直しのポイント</a:t>
            </a:r>
          </a:p>
        </p:txBody>
      </p:sp>
      <p:sp>
        <p:nvSpPr>
          <p:cNvPr id="16" name="テキスト ボックス 15">
            <a:extLst>
              <a:ext uri="{FF2B5EF4-FFF2-40B4-BE49-F238E27FC236}">
                <a16:creationId xmlns:a16="http://schemas.microsoft.com/office/drawing/2014/main" id="{4C37A839-DBBD-6F86-883A-261F38ADA46C}"/>
              </a:ext>
            </a:extLst>
          </p:cNvPr>
          <p:cNvSpPr txBox="1"/>
          <p:nvPr/>
        </p:nvSpPr>
        <p:spPr>
          <a:xfrm>
            <a:off x="1161132" y="4437112"/>
            <a:ext cx="9887867" cy="1569660"/>
          </a:xfrm>
          <a:prstGeom prst="rect">
            <a:avLst/>
          </a:prstGeom>
          <a:noFill/>
          <a:ln>
            <a:solidFill>
              <a:schemeClr val="tx1"/>
            </a:solidFill>
          </a:ln>
        </p:spPr>
        <p:txBody>
          <a:bodyPr wrap="square" lIns="91440" tIns="45720" rIns="91440" bIns="45720" anchor="t">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入院医療、外来医療及び在宅医療等の医療提供体制を支える、保険医療機関等に勤務する幅広い職員の人材確保及び確実な賃上げを実施する観点から、</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ベースアップ評価料の対象となる職員を拡大</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l"/>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事務職員、</a:t>
            </a:r>
            <a:r>
              <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40</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歳未満の医師・歯科医師・薬局薬剤師も対象とする。（経営者、役員等は除く。）</a:t>
            </a: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7" name="正方形/長方形 16">
            <a:extLst>
              <a:ext uri="{FF2B5EF4-FFF2-40B4-BE49-F238E27FC236}">
                <a16:creationId xmlns:a16="http://schemas.microsoft.com/office/drawing/2014/main" id="{CDEDA751-403E-44BB-5777-6854F08525C1}"/>
              </a:ext>
            </a:extLst>
          </p:cNvPr>
          <p:cNvSpPr/>
          <p:nvPr/>
        </p:nvSpPr>
        <p:spPr>
          <a:xfrm>
            <a:off x="839416" y="3988776"/>
            <a:ext cx="4608512" cy="567811"/>
          </a:xfrm>
          <a:prstGeom prst="rect">
            <a:avLst/>
          </a:prstGeom>
          <a:ln/>
        </p:spPr>
        <p:style>
          <a:lnRef idx="1">
            <a:schemeClr val="accent3"/>
          </a:lnRef>
          <a:fillRef idx="2">
            <a:schemeClr val="accent3"/>
          </a:fillRef>
          <a:effectRef idx="1">
            <a:schemeClr val="accent3"/>
          </a:effectRef>
          <a:fontRef idx="minor">
            <a:schemeClr val="dk1"/>
          </a:fontRef>
        </p:style>
        <p:txBody>
          <a:bodyPr wrap="square" lIns="91440" tIns="144000" rIns="91440" bIns="14400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ja-JP" altLang="en-US" sz="18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②　ベースアップ評価料の対象の拡大</a:t>
            </a:r>
          </a:p>
        </p:txBody>
      </p:sp>
      <p:sp>
        <p:nvSpPr>
          <p:cNvPr id="6" name="正方形/長方形 5">
            <a:extLst>
              <a:ext uri="{FF2B5EF4-FFF2-40B4-BE49-F238E27FC236}">
                <a16:creationId xmlns:a16="http://schemas.microsoft.com/office/drawing/2014/main" id="{205C5ED5-573F-C505-C539-77FA34788B08}"/>
              </a:ext>
            </a:extLst>
          </p:cNvPr>
          <p:cNvSpPr/>
          <p:nvPr/>
        </p:nvSpPr>
        <p:spPr>
          <a:xfrm>
            <a:off x="839416" y="1478451"/>
            <a:ext cx="4608512" cy="567811"/>
          </a:xfrm>
          <a:prstGeom prst="rect">
            <a:avLst/>
          </a:prstGeom>
          <a:ln/>
        </p:spPr>
        <p:style>
          <a:lnRef idx="1">
            <a:schemeClr val="accent3"/>
          </a:lnRef>
          <a:fillRef idx="2">
            <a:schemeClr val="accent3"/>
          </a:fillRef>
          <a:effectRef idx="1">
            <a:schemeClr val="accent3"/>
          </a:effectRef>
          <a:fontRef idx="minor">
            <a:schemeClr val="dk1"/>
          </a:fontRef>
        </p:style>
        <p:txBody>
          <a:bodyPr wrap="square" lIns="91440" tIns="144000" rIns="91440" bIns="144000" rtlCol="0" anchor="ctr">
            <a:spAutoFit/>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ja-JP" altLang="en-US" sz="18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①　ベースアップ評価料の評価体系の変更</a:t>
            </a:r>
          </a:p>
        </p:txBody>
      </p:sp>
      <p:sp>
        <p:nvSpPr>
          <p:cNvPr id="2" name="スライド番号プレースホルダー 4">
            <a:extLst>
              <a:ext uri="{FF2B5EF4-FFF2-40B4-BE49-F238E27FC236}">
                <a16:creationId xmlns:a16="http://schemas.microsoft.com/office/drawing/2014/main" id="{A5A740CB-C911-CF0C-9F0C-4E49378D751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9" name="オーディオ 18">
            <a:hlinkClick r:id="" action="ppaction://media"/>
            <a:extLst>
              <a:ext uri="{FF2B5EF4-FFF2-40B4-BE49-F238E27FC236}">
                <a16:creationId xmlns:a16="http://schemas.microsoft.com/office/drawing/2014/main" id="{DA135E1E-8C0C-6EFC-5236-0A7581A969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246546"/>
      </p:ext>
    </p:extLst>
  </p:cSld>
  <p:clrMapOvr>
    <a:masterClrMapping/>
  </p:clrMapOvr>
  <mc:AlternateContent xmlns:mc="http://schemas.openxmlformats.org/markup-compatibility/2006" xmlns:p14="http://schemas.microsoft.com/office/powerpoint/2010/main">
    <mc:Choice Requires="p14">
      <p:transition spd="slow" p14:dur="2000" advTm="71128"/>
    </mc:Choice>
    <mc:Fallback xmlns="">
      <p:transition spd="slow" advTm="71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D8108-5353-1D90-76A7-1271B481BD03}"/>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10CD261C-29B1-60C7-879C-260AF0F24544}"/>
              </a:ext>
            </a:extLst>
          </p:cNvPr>
          <p:cNvSpPr/>
          <p:nvPr/>
        </p:nvSpPr>
        <p:spPr>
          <a:xfrm>
            <a:off x="1142999" y="386706"/>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賃上げに係る評価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 </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外来・在宅ベースアップ評価料</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 </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のイメージ①</a:t>
            </a:r>
            <a:endPar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endParaRPr>
          </a:p>
        </p:txBody>
      </p:sp>
      <p:sp>
        <p:nvSpPr>
          <p:cNvPr id="22" name="正方形/長方形 21">
            <a:extLst>
              <a:ext uri="{FF2B5EF4-FFF2-40B4-BE49-F238E27FC236}">
                <a16:creationId xmlns:a16="http://schemas.microsoft.com/office/drawing/2014/main" id="{73F1FCFB-34A1-D1B2-2C5B-A38880E47911}"/>
              </a:ext>
            </a:extLst>
          </p:cNvPr>
          <p:cNvSpPr/>
          <p:nvPr/>
        </p:nvSpPr>
        <p:spPr>
          <a:xfrm>
            <a:off x="2079104" y="3239740"/>
            <a:ext cx="3339793" cy="1121232"/>
          </a:xfrm>
          <a:prstGeom prst="rect">
            <a:avLst/>
          </a:prstGeom>
          <a:solidFill>
            <a:srgbClr val="CDFFDC"/>
          </a:solidFill>
          <a:ln w="12700" cap="flat" cmpd="sng" algn="ctr">
            <a:solidFill>
              <a:schemeClr val="tx1"/>
            </a:solidFill>
            <a:prstDash val="solid"/>
            <a:miter lim="800000"/>
          </a:ln>
          <a:effectLst/>
        </p:spPr>
        <p:txBody>
          <a:bodyPr wrap="square" tIns="72000" bIns="36000" rtlCol="0" anchor="t">
            <a:noAutofit/>
          </a:bodyPr>
          <a:lstStyle/>
          <a:p>
            <a:pPr marL="0" marR="0" lvl="0" indent="0" algn="ctr" defTabSz="914400" rtl="0" eaLnBrk="1" fontAlgn="auto" latinLnBrk="0" hangingPunct="1">
              <a:lnSpc>
                <a:spcPts val="12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ts val="12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令和８年度改定</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800" b="0" i="0" u="none" strike="noStrike" kern="1200" cap="none" spc="0" normalizeH="0" baseline="0" noProof="0" dirty="0">
                <a:ln>
                  <a:noFill/>
                </a:ln>
                <a:solidFill>
                  <a:srgbClr val="FF0000"/>
                </a:solidFill>
                <a:effectLst/>
                <a:uLnTx/>
                <a:uFillTx/>
                <a:latin typeface="Arial"/>
                <a:ea typeface="ＭＳ Ｐゴシック"/>
                <a:cs typeface="+mn-cs"/>
              </a:rPr>
              <a:t>初診＋１７点</a:t>
            </a:r>
            <a:endParaRPr kumimoji="1" lang="en-US" altLang="ja-JP" sz="28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7" name="正方形/長方形 26">
            <a:extLst>
              <a:ext uri="{FF2B5EF4-FFF2-40B4-BE49-F238E27FC236}">
                <a16:creationId xmlns:a16="http://schemas.microsoft.com/office/drawing/2014/main" id="{D57AB4BB-7402-510C-C0BB-D19CB2191084}"/>
              </a:ext>
            </a:extLst>
          </p:cNvPr>
          <p:cNvSpPr/>
          <p:nvPr/>
        </p:nvSpPr>
        <p:spPr>
          <a:xfrm>
            <a:off x="6389291" y="2437868"/>
            <a:ext cx="2997785" cy="1937071"/>
          </a:xfrm>
          <a:prstGeom prst="rect">
            <a:avLst/>
          </a:prstGeom>
          <a:solidFill>
            <a:srgbClr val="CDFFDC"/>
          </a:solidFill>
          <a:ln w="12700" cap="flat" cmpd="sng" algn="ctr">
            <a:solidFill>
              <a:schemeClr val="tx1"/>
            </a:solidFill>
            <a:prstDash val="solid"/>
            <a:miter lim="800000"/>
          </a:ln>
          <a:effectLst/>
        </p:spPr>
        <p:txBody>
          <a:bodyPr wrap="square" tIns="72000" bIns="36000" rtlCol="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令和８年度改定</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800" b="0" i="0" u="none" strike="noStrike" kern="1200" cap="none" spc="0" normalizeH="0" baseline="0" noProof="0" dirty="0">
                <a:ln>
                  <a:noFill/>
                </a:ln>
                <a:solidFill>
                  <a:srgbClr val="FF0000"/>
                </a:solidFill>
                <a:effectLst/>
                <a:uLnTx/>
                <a:uFillTx/>
                <a:latin typeface="Arial"/>
                <a:ea typeface="ＭＳ Ｐゴシック"/>
                <a:cs typeface="+mn-cs"/>
              </a:rPr>
              <a:t>初診＋３４点</a:t>
            </a:r>
            <a:endParaRPr kumimoji="1" lang="en-US" altLang="ja-JP" sz="28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8" name="正方形/長方形 27">
            <a:extLst>
              <a:ext uri="{FF2B5EF4-FFF2-40B4-BE49-F238E27FC236}">
                <a16:creationId xmlns:a16="http://schemas.microsoft.com/office/drawing/2014/main" id="{5E905875-EF4E-E108-8FC8-1E01E1211910}"/>
              </a:ext>
            </a:extLst>
          </p:cNvPr>
          <p:cNvSpPr/>
          <p:nvPr/>
        </p:nvSpPr>
        <p:spPr>
          <a:xfrm>
            <a:off x="2079104" y="4491598"/>
            <a:ext cx="333979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初診料</a:t>
            </a:r>
          </a:p>
        </p:txBody>
      </p:sp>
      <p:sp>
        <p:nvSpPr>
          <p:cNvPr id="30" name="正方形/長方形 29">
            <a:extLst>
              <a:ext uri="{FF2B5EF4-FFF2-40B4-BE49-F238E27FC236}">
                <a16:creationId xmlns:a16="http://schemas.microsoft.com/office/drawing/2014/main" id="{1A9EE471-4B2F-D854-6163-069710D2B103}"/>
              </a:ext>
            </a:extLst>
          </p:cNvPr>
          <p:cNvSpPr/>
          <p:nvPr/>
        </p:nvSpPr>
        <p:spPr>
          <a:xfrm>
            <a:off x="6404441" y="4491598"/>
            <a:ext cx="2997784"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初診料</a:t>
            </a:r>
          </a:p>
        </p:txBody>
      </p:sp>
      <p:sp>
        <p:nvSpPr>
          <p:cNvPr id="32" name="テキスト ボックス 31">
            <a:extLst>
              <a:ext uri="{FF2B5EF4-FFF2-40B4-BE49-F238E27FC236}">
                <a16:creationId xmlns:a16="http://schemas.microsoft.com/office/drawing/2014/main" id="{0B6F6892-F0AF-CE99-10DC-F775859CFEE9}"/>
              </a:ext>
            </a:extLst>
          </p:cNvPr>
          <p:cNvSpPr txBox="1"/>
          <p:nvPr/>
        </p:nvSpPr>
        <p:spPr>
          <a:xfrm>
            <a:off x="2813000" y="5381703"/>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令和８年度</a:t>
            </a:r>
          </a:p>
        </p:txBody>
      </p:sp>
      <p:sp>
        <p:nvSpPr>
          <p:cNvPr id="35" name="テキスト ボックス 34">
            <a:extLst>
              <a:ext uri="{FF2B5EF4-FFF2-40B4-BE49-F238E27FC236}">
                <a16:creationId xmlns:a16="http://schemas.microsoft.com/office/drawing/2014/main" id="{CFB00FA9-41A1-6A36-02B6-1EB9A640D185}"/>
              </a:ext>
            </a:extLst>
          </p:cNvPr>
          <p:cNvSpPr txBox="1"/>
          <p:nvPr/>
        </p:nvSpPr>
        <p:spPr>
          <a:xfrm>
            <a:off x="6967332" y="5381703"/>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令和９年度</a:t>
            </a:r>
          </a:p>
        </p:txBody>
      </p:sp>
      <p:sp>
        <p:nvSpPr>
          <p:cNvPr id="38" name="テキスト ボックス 37">
            <a:extLst>
              <a:ext uri="{FF2B5EF4-FFF2-40B4-BE49-F238E27FC236}">
                <a16:creationId xmlns:a16="http://schemas.microsoft.com/office/drawing/2014/main" id="{AD04F50C-8A06-2D64-D284-04A779DBE61E}"/>
              </a:ext>
            </a:extLst>
          </p:cNvPr>
          <p:cNvSpPr txBox="1"/>
          <p:nvPr/>
        </p:nvSpPr>
        <p:spPr>
          <a:xfrm>
            <a:off x="8944973" y="2023389"/>
            <a:ext cx="2824994" cy="817245"/>
          </a:xfrm>
          <a:prstGeom prst="wedgeRoundRectCallout">
            <a:avLst>
              <a:gd name="adj1" fmla="val -40309"/>
              <a:gd name="adj2" fmla="val 122321"/>
              <a:gd name="adj3" fmla="val 16667"/>
            </a:avLst>
          </a:prstGeom>
          <a:noFill/>
          <a:ln>
            <a:solidFill>
              <a:schemeClr val="tx1"/>
            </a:solidFill>
            <a:prstDash val="dash"/>
          </a:ln>
        </p:spPr>
        <p:txBody>
          <a:bodyPr vert="horz"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令和９年度は、</a:t>
            </a:r>
            <a:endParaRPr kumimoji="1" lang="en-US" altLang="ja-JP"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令和８年度の２倍</a:t>
            </a:r>
            <a:endParaRPr kumimoji="1" lang="en-US" altLang="ja-JP"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になるよう設定。</a:t>
            </a:r>
          </a:p>
        </p:txBody>
      </p:sp>
      <p:sp>
        <p:nvSpPr>
          <p:cNvPr id="4" name="テキスト ボックス 3">
            <a:extLst>
              <a:ext uri="{FF2B5EF4-FFF2-40B4-BE49-F238E27FC236}">
                <a16:creationId xmlns:a16="http://schemas.microsoft.com/office/drawing/2014/main" id="{0EA22180-4292-47FF-1DCA-972712531167}"/>
              </a:ext>
            </a:extLst>
          </p:cNvPr>
          <p:cNvSpPr txBox="1"/>
          <p:nvPr/>
        </p:nvSpPr>
        <p:spPr>
          <a:xfrm>
            <a:off x="1564851" y="1043883"/>
            <a:ext cx="9062295" cy="646331"/>
          </a:xfrm>
          <a:prstGeom prst="rect">
            <a:avLst/>
          </a:prstGeom>
          <a:solidFill>
            <a:schemeClr val="bg1"/>
          </a:solidFill>
          <a:ln>
            <a:solidFill>
              <a:srgbClr val="0070C0"/>
            </a:solidFill>
          </a:ln>
        </p:spPr>
        <p:txBody>
          <a:bodyPr wrap="square">
            <a:spAutoFit/>
          </a:bodyPr>
          <a:lstStyle/>
          <a:p>
            <a:pPr marL="266700" marR="0" lvl="0" indent="0" algn="l"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令和７年度</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以前</a:t>
            </a: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にベースアップ評価料を算定しておらず、</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6700" marR="0" lvl="0" indent="0" algn="l"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8</a:t>
            </a: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年度から新たにベースアップ評価料を算定して賃上げを行う医療機関</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の場合</a:t>
            </a:r>
            <a:endPar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8" name="テキスト ボックス 7">
            <a:extLst>
              <a:ext uri="{FF2B5EF4-FFF2-40B4-BE49-F238E27FC236}">
                <a16:creationId xmlns:a16="http://schemas.microsoft.com/office/drawing/2014/main" id="{0656D34F-4E97-049C-6887-C8AFDD3BE8DB}"/>
              </a:ext>
            </a:extLst>
          </p:cNvPr>
          <p:cNvSpPr txBox="1"/>
          <p:nvPr/>
        </p:nvSpPr>
        <p:spPr>
          <a:xfrm>
            <a:off x="2407251" y="5814117"/>
            <a:ext cx="6994974" cy="646331"/>
          </a:xfrm>
          <a:prstGeom prst="rect">
            <a:avLst/>
          </a:prstGeom>
          <a:noFill/>
          <a:ln>
            <a:solidFill>
              <a:schemeClr val="tx1"/>
            </a:solidFill>
            <a:prstDash val="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再診の場合</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令和８年度</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＋４点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令和９年度</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＋８点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を算定</a:t>
            </a:r>
          </a:p>
        </p:txBody>
      </p:sp>
      <p:sp>
        <p:nvSpPr>
          <p:cNvPr id="2" name="スライド番号プレースホルダー 4">
            <a:extLst>
              <a:ext uri="{FF2B5EF4-FFF2-40B4-BE49-F238E27FC236}">
                <a16:creationId xmlns:a16="http://schemas.microsoft.com/office/drawing/2014/main" id="{B8E1D625-6D5B-73B7-DBA2-159C53F6038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4" name="オーディオ 13">
            <a:hlinkClick r:id="" action="ppaction://media"/>
            <a:extLst>
              <a:ext uri="{FF2B5EF4-FFF2-40B4-BE49-F238E27FC236}">
                <a16:creationId xmlns:a16="http://schemas.microsoft.com/office/drawing/2014/main" id="{FC83D1DC-42E0-4FAC-3A04-14929FDDAA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8338711"/>
      </p:ext>
    </p:extLst>
  </p:cSld>
  <p:clrMapOvr>
    <a:masterClrMapping/>
  </p:clrMapOvr>
  <mc:AlternateContent xmlns:mc="http://schemas.openxmlformats.org/markup-compatibility/2006" xmlns:p14="http://schemas.microsoft.com/office/powerpoint/2010/main">
    <mc:Choice Requires="p14">
      <p:transition spd="slow" p14:dur="2000" advTm="52757"/>
    </mc:Choice>
    <mc:Fallback xmlns="">
      <p:transition spd="slow" advTm="5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0DB0D-9860-17B7-E277-CCA204B51AC3}"/>
            </a:ext>
          </a:extLst>
        </p:cNvPr>
        <p:cNvGrpSpPr/>
        <p:nvPr/>
      </p:nvGrpSpPr>
      <p:grpSpPr>
        <a:xfrm>
          <a:off x="0" y="0"/>
          <a:ext cx="0" cy="0"/>
          <a:chOff x="0" y="0"/>
          <a:chExt cx="0" cy="0"/>
        </a:xfrm>
      </p:grpSpPr>
      <p:sp>
        <p:nvSpPr>
          <p:cNvPr id="29" name="正方形/長方形 28">
            <a:extLst>
              <a:ext uri="{FF2B5EF4-FFF2-40B4-BE49-F238E27FC236}">
                <a16:creationId xmlns:a16="http://schemas.microsoft.com/office/drawing/2014/main" id="{0285ECC3-62AC-40D3-4667-784B9472F5DD}"/>
              </a:ext>
            </a:extLst>
          </p:cNvPr>
          <p:cNvSpPr/>
          <p:nvPr/>
        </p:nvSpPr>
        <p:spPr>
          <a:xfrm>
            <a:off x="3888668" y="2764532"/>
            <a:ext cx="2789928" cy="1885151"/>
          </a:xfrm>
          <a:prstGeom prst="rect">
            <a:avLst/>
          </a:prstGeom>
          <a:solidFill>
            <a:srgbClr val="CDFFDC"/>
          </a:solidFill>
          <a:ln w="12700" cap="flat" cmpd="sng" algn="ctr">
            <a:solidFill>
              <a:schemeClr val="tx1"/>
            </a:solidFill>
            <a:prstDash val="solid"/>
            <a:miter lim="800000"/>
          </a:ln>
          <a:effectLst/>
        </p:spPr>
        <p:txBody>
          <a:bodyPr wrap="square" tIns="72000" bIns="36000" rtlCol="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9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令和８年度改定</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初診＋１７点</a:t>
            </a:r>
            <a:endParaRPr kumimoji="1" lang="en-US" altLang="ja-JP"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9" name="正方形/長方形 8">
            <a:extLst>
              <a:ext uri="{FF2B5EF4-FFF2-40B4-BE49-F238E27FC236}">
                <a16:creationId xmlns:a16="http://schemas.microsoft.com/office/drawing/2014/main" id="{87DF05BB-8A06-6DD8-F7FB-65E5133C2602}"/>
              </a:ext>
            </a:extLst>
          </p:cNvPr>
          <p:cNvSpPr/>
          <p:nvPr/>
        </p:nvSpPr>
        <p:spPr>
          <a:xfrm>
            <a:off x="969972" y="4872103"/>
            <a:ext cx="2526317"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初診料</a:t>
            </a:r>
          </a:p>
        </p:txBody>
      </p:sp>
      <p:sp>
        <p:nvSpPr>
          <p:cNvPr id="25" name="テキスト ボックス 24">
            <a:extLst>
              <a:ext uri="{FF2B5EF4-FFF2-40B4-BE49-F238E27FC236}">
                <a16:creationId xmlns:a16="http://schemas.microsoft.com/office/drawing/2014/main" id="{23B1C78F-42B1-7C60-FA40-4E8E166819EE}"/>
              </a:ext>
            </a:extLst>
          </p:cNvPr>
          <p:cNvSpPr txBox="1"/>
          <p:nvPr/>
        </p:nvSpPr>
        <p:spPr>
          <a:xfrm>
            <a:off x="10553944" y="1958885"/>
            <a:ext cx="1464455" cy="612934"/>
          </a:xfrm>
          <a:prstGeom prst="wedgeRoundRectCallout">
            <a:avLst>
              <a:gd name="adj1" fmla="val -61699"/>
              <a:gd name="adj2" fmla="val 83744"/>
              <a:gd name="adj3" fmla="val 16667"/>
            </a:avLst>
          </a:prstGeom>
          <a:noFill/>
          <a:ln>
            <a:solidFill>
              <a:schemeClr val="tx1"/>
            </a:solidFill>
            <a:prstDash val="dash"/>
          </a:ln>
        </p:spPr>
        <p:txBody>
          <a:bodyPr vert="horz"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令和９年度は、前年度の点数（</a:t>
            </a:r>
            <a:r>
              <a:rPr kumimoji="1" lang="en-US" altLang="ja-JP" sz="10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17</a:t>
            </a:r>
            <a:r>
              <a:rPr kumimoji="1" lang="ja-JP" altLang="en-US" sz="10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点）の倍になるよう設定。</a:t>
            </a:r>
          </a:p>
        </p:txBody>
      </p:sp>
      <p:sp>
        <p:nvSpPr>
          <p:cNvPr id="54" name="テキスト ボックス 53">
            <a:extLst>
              <a:ext uri="{FF2B5EF4-FFF2-40B4-BE49-F238E27FC236}">
                <a16:creationId xmlns:a16="http://schemas.microsoft.com/office/drawing/2014/main" id="{1769FC2F-8E86-0707-49B1-1017A278458A}"/>
              </a:ext>
            </a:extLst>
          </p:cNvPr>
          <p:cNvSpPr txBox="1"/>
          <p:nvPr/>
        </p:nvSpPr>
        <p:spPr>
          <a:xfrm>
            <a:off x="1297131" y="5600075"/>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令和６・７年度</a:t>
            </a:r>
          </a:p>
        </p:txBody>
      </p:sp>
      <p:sp>
        <p:nvSpPr>
          <p:cNvPr id="10" name="正方形/長方形 9">
            <a:extLst>
              <a:ext uri="{FF2B5EF4-FFF2-40B4-BE49-F238E27FC236}">
                <a16:creationId xmlns:a16="http://schemas.microsoft.com/office/drawing/2014/main" id="{3069983E-D6E3-1255-5BF5-7AC02A4D0872}"/>
              </a:ext>
            </a:extLst>
          </p:cNvPr>
          <p:cNvSpPr/>
          <p:nvPr/>
        </p:nvSpPr>
        <p:spPr>
          <a:xfrm>
            <a:off x="3892676" y="3749683"/>
            <a:ext cx="2778086" cy="900000"/>
          </a:xfrm>
          <a:prstGeom prst="rect">
            <a:avLst/>
          </a:prstGeom>
          <a:pattFill prst="openDmnd">
            <a:fgClr>
              <a:srgbClr val="92D050"/>
            </a:fgClr>
            <a:bgClr>
              <a:schemeClr val="bg1"/>
            </a:bgClr>
          </a:pattFill>
          <a:ln w="12700" cap="flat" cmpd="sng" algn="ctr">
            <a:solidFill>
              <a:schemeClr val="tx1"/>
            </a:solidFill>
            <a:prstDash val="dash"/>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令和６年度改定の</a:t>
            </a:r>
            <a:endPar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初診＋６点</a:t>
            </a:r>
          </a:p>
        </p:txBody>
      </p:sp>
      <p:sp>
        <p:nvSpPr>
          <p:cNvPr id="11" name="正方形/長方形 10">
            <a:extLst>
              <a:ext uri="{FF2B5EF4-FFF2-40B4-BE49-F238E27FC236}">
                <a16:creationId xmlns:a16="http://schemas.microsoft.com/office/drawing/2014/main" id="{E37FC432-8C15-CD89-4700-185F7074BF7F}"/>
              </a:ext>
            </a:extLst>
          </p:cNvPr>
          <p:cNvSpPr/>
          <p:nvPr/>
        </p:nvSpPr>
        <p:spPr>
          <a:xfrm>
            <a:off x="3863752" y="4860123"/>
            <a:ext cx="2814844"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初診料</a:t>
            </a:r>
          </a:p>
        </p:txBody>
      </p:sp>
      <p:sp>
        <p:nvSpPr>
          <p:cNvPr id="13" name="正方形/長方形 12">
            <a:extLst>
              <a:ext uri="{FF2B5EF4-FFF2-40B4-BE49-F238E27FC236}">
                <a16:creationId xmlns:a16="http://schemas.microsoft.com/office/drawing/2014/main" id="{BF9BB183-F8F2-9ACA-F160-FEA80B825D9F}"/>
              </a:ext>
            </a:extLst>
          </p:cNvPr>
          <p:cNvSpPr/>
          <p:nvPr/>
        </p:nvSpPr>
        <p:spPr>
          <a:xfrm>
            <a:off x="7070975" y="4861438"/>
            <a:ext cx="2789928"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a:ln>
                  <a:noFill/>
                </a:ln>
                <a:solidFill>
                  <a:sysClr val="windowText" lastClr="000000"/>
                </a:solidFill>
                <a:effectLst/>
                <a:uLnTx/>
                <a:uFillTx/>
                <a:latin typeface="Segoe UI"/>
                <a:ea typeface="メイリオ"/>
                <a:cs typeface="+mn-cs"/>
              </a:rPr>
              <a:t>初診料</a:t>
            </a:r>
            <a:endPar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endParaRPr>
          </a:p>
        </p:txBody>
      </p:sp>
      <p:sp>
        <p:nvSpPr>
          <p:cNvPr id="14" name="正方形/長方形 13">
            <a:extLst>
              <a:ext uri="{FF2B5EF4-FFF2-40B4-BE49-F238E27FC236}">
                <a16:creationId xmlns:a16="http://schemas.microsoft.com/office/drawing/2014/main" id="{2877DC29-8243-558D-67D3-AA5740CC256D}"/>
              </a:ext>
            </a:extLst>
          </p:cNvPr>
          <p:cNvSpPr/>
          <p:nvPr/>
        </p:nvSpPr>
        <p:spPr>
          <a:xfrm>
            <a:off x="7070975" y="1812611"/>
            <a:ext cx="2789929" cy="2837072"/>
          </a:xfrm>
          <a:prstGeom prst="rect">
            <a:avLst/>
          </a:prstGeom>
          <a:solidFill>
            <a:srgbClr val="CDFFDC"/>
          </a:solidFill>
          <a:ln w="12700" cap="flat" cmpd="sng" algn="ctr">
            <a:solidFill>
              <a:schemeClr val="tx1"/>
            </a:solidFill>
            <a:prstDash val="solid"/>
            <a:miter lim="800000"/>
          </a:ln>
          <a:effectLst/>
        </p:spPr>
        <p:txBody>
          <a:bodyPr wrap="square" tIns="72000" bIns="36000" rtlCol="0" anchor="t">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令和８年度改定</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初診＋３４点</a:t>
            </a:r>
            <a:endParaRPr kumimoji="1" lang="en-US" altLang="ja-JP"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6" name="右中かっこ 15">
            <a:extLst>
              <a:ext uri="{FF2B5EF4-FFF2-40B4-BE49-F238E27FC236}">
                <a16:creationId xmlns:a16="http://schemas.microsoft.com/office/drawing/2014/main" id="{16AE617E-2862-D319-9119-647E0179EFE3}"/>
              </a:ext>
            </a:extLst>
          </p:cNvPr>
          <p:cNvSpPr/>
          <p:nvPr/>
        </p:nvSpPr>
        <p:spPr>
          <a:xfrm flipH="1">
            <a:off x="3563622" y="2775657"/>
            <a:ext cx="261810" cy="968141"/>
          </a:xfrm>
          <a:prstGeom prst="rightBrace">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17" name="右中かっこ 16">
            <a:extLst>
              <a:ext uri="{FF2B5EF4-FFF2-40B4-BE49-F238E27FC236}">
                <a16:creationId xmlns:a16="http://schemas.microsoft.com/office/drawing/2014/main" id="{B003F01E-2ADE-9DD0-FDD1-0FA73F60C6AD}"/>
              </a:ext>
            </a:extLst>
          </p:cNvPr>
          <p:cNvSpPr/>
          <p:nvPr/>
        </p:nvSpPr>
        <p:spPr>
          <a:xfrm>
            <a:off x="9931755" y="1861036"/>
            <a:ext cx="406582" cy="1829241"/>
          </a:xfrm>
          <a:prstGeom prst="rightBrace">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black"/>
              </a:solidFill>
              <a:effectLst/>
              <a:uLnTx/>
              <a:uFillTx/>
              <a:latin typeface="Aptos" panose="02110004020202020204"/>
              <a:ea typeface="游ゴシック" panose="020B0400000000000000" pitchFamily="50" charset="-128"/>
              <a:cs typeface="+mn-cs"/>
            </a:endParaRPr>
          </a:p>
        </p:txBody>
      </p:sp>
      <p:sp>
        <p:nvSpPr>
          <p:cNvPr id="31" name="テキスト ボックス 30">
            <a:extLst>
              <a:ext uri="{FF2B5EF4-FFF2-40B4-BE49-F238E27FC236}">
                <a16:creationId xmlns:a16="http://schemas.microsoft.com/office/drawing/2014/main" id="{2E70C077-0C16-9CFC-E1EE-8CF89E63065B}"/>
              </a:ext>
            </a:extLst>
          </p:cNvPr>
          <p:cNvSpPr txBox="1"/>
          <p:nvPr/>
        </p:nvSpPr>
        <p:spPr>
          <a:xfrm>
            <a:off x="527444" y="2379302"/>
            <a:ext cx="2789929" cy="442674"/>
          </a:xfrm>
          <a:prstGeom prst="wedgeRoundRectCallout">
            <a:avLst>
              <a:gd name="adj1" fmla="val 56832"/>
              <a:gd name="adj2" fmla="val 146618"/>
              <a:gd name="adj3" fmla="val 16667"/>
            </a:avLst>
          </a:prstGeom>
          <a:noFill/>
          <a:ln>
            <a:solidFill>
              <a:schemeClr val="tx1"/>
            </a:solidFill>
            <a:prstDash val="dash"/>
          </a:ln>
        </p:spPr>
        <p:txBody>
          <a:bodyPr vert="horz" wrap="square" rtlCol="0">
            <a:spAutoFit/>
          </a:bodyPr>
          <a:lstStyle>
            <a:defPPr>
              <a:defRPr lang="ja-JP"/>
            </a:defPPr>
            <a:lvl1pPr lvl="0">
              <a:defRPr sz="1000" b="0" i="0" u="none" strike="noStrike" cap="none" spc="0" normalizeH="0" baseline="0">
                <a:ln>
                  <a:noFill/>
                </a:ln>
                <a:solidFill>
                  <a:srgbClr val="000000"/>
                </a:solidFill>
                <a:effectLst/>
                <a:uLnTx/>
                <a:uFillTx/>
                <a:latin typeface="Segoe UI"/>
                <a:ea typeface="メイリオ"/>
              </a:defRPr>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令和７年度以前から継続して賃上げを行っている医療機関</a:t>
            </a:r>
            <a:r>
              <a:rPr kumimoji="1" lang="ja-JP" altLang="en-US"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は、追加の評価を行う</a:t>
            </a:r>
            <a:endParaRPr kumimoji="1" lang="en-US" altLang="ja-JP" sz="1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8" name="テキスト ボックス 17">
            <a:extLst>
              <a:ext uri="{FF2B5EF4-FFF2-40B4-BE49-F238E27FC236}">
                <a16:creationId xmlns:a16="http://schemas.microsoft.com/office/drawing/2014/main" id="{BD8F9792-0251-777D-D480-2DDF1B1C69C2}"/>
              </a:ext>
            </a:extLst>
          </p:cNvPr>
          <p:cNvSpPr txBox="1"/>
          <p:nvPr/>
        </p:nvSpPr>
        <p:spPr>
          <a:xfrm>
            <a:off x="4367808" y="5615909"/>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令和８年度</a:t>
            </a:r>
          </a:p>
        </p:txBody>
      </p:sp>
      <p:sp>
        <p:nvSpPr>
          <p:cNvPr id="19" name="テキスト ボックス 18">
            <a:extLst>
              <a:ext uri="{FF2B5EF4-FFF2-40B4-BE49-F238E27FC236}">
                <a16:creationId xmlns:a16="http://schemas.microsoft.com/office/drawing/2014/main" id="{B18D1F0B-3146-013B-FEA9-3BA310845FA1}"/>
              </a:ext>
            </a:extLst>
          </p:cNvPr>
          <p:cNvSpPr txBox="1"/>
          <p:nvPr/>
        </p:nvSpPr>
        <p:spPr>
          <a:xfrm>
            <a:off x="7620307" y="5600075"/>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令和９年度</a:t>
            </a:r>
          </a:p>
        </p:txBody>
      </p:sp>
      <p:sp>
        <p:nvSpPr>
          <p:cNvPr id="3" name="正方形/長方形 2">
            <a:extLst>
              <a:ext uri="{FF2B5EF4-FFF2-40B4-BE49-F238E27FC236}">
                <a16:creationId xmlns:a16="http://schemas.microsoft.com/office/drawing/2014/main" id="{C4B07E2B-3796-3834-E31B-A97448077788}"/>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賃上げに係る評価</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外来・在宅ベースアップ評価料</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のイメージ②</a:t>
            </a:r>
            <a:endPar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endParaRPr>
          </a:p>
        </p:txBody>
      </p:sp>
      <p:sp>
        <p:nvSpPr>
          <p:cNvPr id="2" name="スライド番号プレースホルダー 4">
            <a:extLst>
              <a:ext uri="{FF2B5EF4-FFF2-40B4-BE49-F238E27FC236}">
                <a16:creationId xmlns:a16="http://schemas.microsoft.com/office/drawing/2014/main" id="{B5AAD65F-B963-83E9-DB9B-A13AA851100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テキスト ボックス 4">
            <a:extLst>
              <a:ext uri="{FF2B5EF4-FFF2-40B4-BE49-F238E27FC236}">
                <a16:creationId xmlns:a16="http://schemas.microsoft.com/office/drawing/2014/main" id="{9A8B7EB3-759C-AF2F-9615-DBC4E69A0E1E}"/>
              </a:ext>
            </a:extLst>
          </p:cNvPr>
          <p:cNvSpPr txBox="1"/>
          <p:nvPr/>
        </p:nvSpPr>
        <p:spPr>
          <a:xfrm>
            <a:off x="400393" y="686613"/>
            <a:ext cx="11635121" cy="369332"/>
          </a:xfrm>
          <a:prstGeom prst="rect">
            <a:avLst/>
          </a:prstGeom>
          <a:solidFill>
            <a:schemeClr val="bg1"/>
          </a:solidFill>
          <a:ln>
            <a:solidFill>
              <a:srgbClr val="0070C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令和７年度</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以前から</a:t>
            </a: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ベースアップ評価料を算定して</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いる</a:t>
            </a:r>
            <a:r>
              <a:rPr kumimoji="1" lang="ja-JP"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医療機関</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継続的に賃上げを行っている医療機関）の場合</a:t>
            </a:r>
            <a:endPar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8" name="正方形/長方形 7">
            <a:extLst>
              <a:ext uri="{FF2B5EF4-FFF2-40B4-BE49-F238E27FC236}">
                <a16:creationId xmlns:a16="http://schemas.microsoft.com/office/drawing/2014/main" id="{84528B4E-2B83-E786-BC02-9A7E17A33081}"/>
              </a:ext>
            </a:extLst>
          </p:cNvPr>
          <p:cNvSpPr/>
          <p:nvPr/>
        </p:nvSpPr>
        <p:spPr>
          <a:xfrm>
            <a:off x="984716" y="3805360"/>
            <a:ext cx="2511573" cy="900000"/>
          </a:xfrm>
          <a:prstGeom prst="rect">
            <a:avLst/>
          </a:prstGeom>
          <a:pattFill prst="openDmnd">
            <a:fgClr>
              <a:srgbClr val="92D050"/>
            </a:fgClr>
            <a:bgClr>
              <a:schemeClr val="bg1"/>
            </a:bgClr>
          </a:pattFill>
          <a:ln w="12700" cap="flat" cmpd="sng" algn="ctr">
            <a:solidFill>
              <a:schemeClr val="tx1"/>
            </a:solidFill>
            <a:prstDash val="dash"/>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令和６年度改定の</a:t>
            </a:r>
            <a:endPar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初診＋６点</a:t>
            </a:r>
          </a:p>
        </p:txBody>
      </p:sp>
      <p:sp>
        <p:nvSpPr>
          <p:cNvPr id="12" name="正方形/長方形 11">
            <a:extLst>
              <a:ext uri="{FF2B5EF4-FFF2-40B4-BE49-F238E27FC236}">
                <a16:creationId xmlns:a16="http://schemas.microsoft.com/office/drawing/2014/main" id="{1A58A6F2-520E-6521-2C86-E60B72813CDA}"/>
              </a:ext>
            </a:extLst>
          </p:cNvPr>
          <p:cNvSpPr/>
          <p:nvPr/>
        </p:nvSpPr>
        <p:spPr>
          <a:xfrm>
            <a:off x="7070974" y="3757791"/>
            <a:ext cx="2787813" cy="900000"/>
          </a:xfrm>
          <a:prstGeom prst="rect">
            <a:avLst/>
          </a:prstGeom>
          <a:pattFill prst="openDmnd">
            <a:fgClr>
              <a:srgbClr val="92D050"/>
            </a:fgClr>
            <a:bgClr>
              <a:schemeClr val="bg1"/>
            </a:bgClr>
          </a:pattFill>
          <a:ln w="12700" cap="flat" cmpd="sng" algn="ctr">
            <a:solidFill>
              <a:schemeClr val="tx1"/>
            </a:solidFill>
            <a:prstDash val="dash"/>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令和６年度改定の</a:t>
            </a:r>
            <a:endPar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初診＋６点</a:t>
            </a:r>
          </a:p>
        </p:txBody>
      </p:sp>
      <p:sp>
        <p:nvSpPr>
          <p:cNvPr id="21" name="テキスト ボックス 20">
            <a:extLst>
              <a:ext uri="{FF2B5EF4-FFF2-40B4-BE49-F238E27FC236}">
                <a16:creationId xmlns:a16="http://schemas.microsoft.com/office/drawing/2014/main" id="{74E28135-738B-AB62-E9B9-26D888F28447}"/>
              </a:ext>
            </a:extLst>
          </p:cNvPr>
          <p:cNvSpPr txBox="1"/>
          <p:nvPr/>
        </p:nvSpPr>
        <p:spPr>
          <a:xfrm>
            <a:off x="7070974" y="1161925"/>
            <a:ext cx="2787813" cy="569387"/>
          </a:xfrm>
          <a:prstGeom prst="rect">
            <a:avLst/>
          </a:prstGeom>
          <a:pattFill prst="smGrid">
            <a:fgClr>
              <a:srgbClr val="FFFF00"/>
            </a:fgClr>
            <a:bgClr>
              <a:schemeClr val="bg1"/>
            </a:bgClr>
          </a:patt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の合計</a:t>
            </a:r>
            <a:endParaRPr kumimoji="1" lang="en-US" altLang="ja-JP"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＋４０点</a:t>
            </a:r>
          </a:p>
        </p:txBody>
      </p:sp>
      <p:sp>
        <p:nvSpPr>
          <p:cNvPr id="22" name="テキスト ボックス 21">
            <a:extLst>
              <a:ext uri="{FF2B5EF4-FFF2-40B4-BE49-F238E27FC236}">
                <a16:creationId xmlns:a16="http://schemas.microsoft.com/office/drawing/2014/main" id="{96CBE8C2-3AC3-4E67-BFF6-5A03C612CA68}"/>
              </a:ext>
            </a:extLst>
          </p:cNvPr>
          <p:cNvSpPr txBox="1"/>
          <p:nvPr/>
        </p:nvSpPr>
        <p:spPr>
          <a:xfrm>
            <a:off x="3863752" y="2122973"/>
            <a:ext cx="2860782" cy="569387"/>
          </a:xfrm>
          <a:prstGeom prst="rect">
            <a:avLst/>
          </a:prstGeom>
          <a:pattFill prst="smGrid">
            <a:fgClr>
              <a:srgbClr val="FFFF00"/>
            </a:fgClr>
            <a:bgClr>
              <a:schemeClr val="bg1"/>
            </a:bgClr>
          </a:patt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の合計</a:t>
            </a:r>
            <a:endParaRPr kumimoji="1" lang="en-US" altLang="ja-JP" sz="11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＋２３点</a:t>
            </a:r>
          </a:p>
        </p:txBody>
      </p:sp>
      <p:sp>
        <p:nvSpPr>
          <p:cNvPr id="23" name="テキスト ボックス 22">
            <a:extLst>
              <a:ext uri="{FF2B5EF4-FFF2-40B4-BE49-F238E27FC236}">
                <a16:creationId xmlns:a16="http://schemas.microsoft.com/office/drawing/2014/main" id="{25DC1213-A452-B343-40F3-4E8F24EFAE21}"/>
              </a:ext>
            </a:extLst>
          </p:cNvPr>
          <p:cNvSpPr txBox="1"/>
          <p:nvPr/>
        </p:nvSpPr>
        <p:spPr>
          <a:xfrm>
            <a:off x="919683" y="6056122"/>
            <a:ext cx="9715938" cy="646331"/>
          </a:xfrm>
          <a:prstGeom prst="rect">
            <a:avLst/>
          </a:prstGeom>
          <a:noFill/>
          <a:ln>
            <a:solidFill>
              <a:schemeClr val="tx1"/>
            </a:solidFill>
            <a:prstDash val="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再診の場合</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外来・在宅ベースアップ評価料（</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令和６・７年度</a:t>
            </a:r>
            <a:r>
              <a:rPr kumimoji="1" lang="ja-JP" altLang="en-US" sz="1800" b="0"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＋２点</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＋６点（</a:t>
            </a:r>
            <a:r>
              <a:rPr kumimoji="1" lang="ja-JP" altLang="en-US" sz="1800" b="0"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２点</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＋４点）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令和９年度</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＋１０点（</a:t>
            </a:r>
            <a:r>
              <a:rPr kumimoji="1" lang="ja-JP" altLang="en-US" sz="1800" b="0"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２点</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＋８点）　</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を算定</a:t>
            </a:r>
          </a:p>
        </p:txBody>
      </p:sp>
      <p:pic>
        <p:nvPicPr>
          <p:cNvPr id="27" name="オーディオ 26">
            <a:hlinkClick r:id="" action="ppaction://media"/>
            <a:extLst>
              <a:ext uri="{FF2B5EF4-FFF2-40B4-BE49-F238E27FC236}">
                <a16:creationId xmlns:a16="http://schemas.microsoft.com/office/drawing/2014/main" id="{35CE88DC-9DDA-489D-F617-BCBCACA2B1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1566547"/>
      </p:ext>
    </p:extLst>
  </p:cSld>
  <p:clrMapOvr>
    <a:masterClrMapping/>
  </p:clrMapOvr>
  <mc:AlternateContent xmlns:mc="http://schemas.openxmlformats.org/markup-compatibility/2006" xmlns:p14="http://schemas.microsoft.com/office/powerpoint/2010/main">
    <mc:Choice Requires="p14">
      <p:transition spd="slow" p14:dur="2000" advTm="57446"/>
    </mc:Choice>
    <mc:Fallback xmlns="">
      <p:transition spd="slow" advTm="57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C9413-91AD-F6AE-ABDF-C645A5FF8864}"/>
            </a:ext>
          </a:extLst>
        </p:cNvPr>
        <p:cNvGrpSpPr/>
        <p:nvPr/>
      </p:nvGrpSpPr>
      <p:grpSpPr>
        <a:xfrm>
          <a:off x="0" y="0"/>
          <a:ext cx="0" cy="0"/>
          <a:chOff x="0" y="0"/>
          <a:chExt cx="0" cy="0"/>
        </a:xfrm>
      </p:grpSpPr>
      <p:sp>
        <p:nvSpPr>
          <p:cNvPr id="10" name="正方形/長方形 9">
            <a:extLst>
              <a:ext uri="{FF2B5EF4-FFF2-40B4-BE49-F238E27FC236}">
                <a16:creationId xmlns:a16="http://schemas.microsoft.com/office/drawing/2014/main" id="{860104CA-CC3E-9A9C-CD13-2AB8D9FCD3E8}"/>
              </a:ext>
            </a:extLst>
          </p:cNvPr>
          <p:cNvSpPr/>
          <p:nvPr/>
        </p:nvSpPr>
        <p:spPr>
          <a:xfrm>
            <a:off x="870000" y="57617"/>
            <a:ext cx="9906000" cy="478387"/>
          </a:xfrm>
          <a:prstGeom prst="rect">
            <a:avLst/>
          </a:prstGeom>
          <a:solidFill>
            <a:schemeClr val="accent1">
              <a:lumMod val="20000"/>
              <a:lumOff val="80000"/>
            </a:schemeClr>
          </a:solidFill>
          <a:ln w="28575">
            <a:solidFill>
              <a:schemeClr val="tx2"/>
            </a:solidFill>
          </a:ln>
        </p:spPr>
        <p:style>
          <a:lnRef idx="0">
            <a:scrgbClr r="0" g="0" b="0"/>
          </a:lnRef>
          <a:fillRef idx="0">
            <a:scrgbClr r="0" g="0" b="0"/>
          </a:fillRef>
          <a:effectRef idx="0">
            <a:scrgbClr r="0" g="0" b="0"/>
          </a:effectRef>
          <a:fontRef idx="minor">
            <a:schemeClr val="lt1"/>
          </a:fontRef>
        </p:style>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外来・在宅ベースアップ評価料（</a:t>
            </a:r>
            <a:r>
              <a:rPr kumimoji="1" lang="en-US" altLang="ja-JP" sz="2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Ⅰ</a:t>
            </a:r>
            <a:r>
              <a:rPr kumimoji="1" lang="ja-JP" altLang="en-US" sz="2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）の届出状況</a:t>
            </a:r>
          </a:p>
        </p:txBody>
      </p:sp>
      <p:sp>
        <p:nvSpPr>
          <p:cNvPr id="3" name="Rectangle 49" descr="25%">
            <a:extLst>
              <a:ext uri="{FF2B5EF4-FFF2-40B4-BE49-F238E27FC236}">
                <a16:creationId xmlns:a16="http://schemas.microsoft.com/office/drawing/2014/main" id="{D3EB111B-58ED-40DE-EFD0-31252B4D43B0}"/>
              </a:ext>
            </a:extLst>
          </p:cNvPr>
          <p:cNvSpPr>
            <a:spLocks noChangeArrowheads="1"/>
          </p:cNvSpPr>
          <p:nvPr/>
        </p:nvSpPr>
        <p:spPr bwMode="auto">
          <a:xfrm>
            <a:off x="1416000" y="607606"/>
            <a:ext cx="9360000" cy="648000"/>
          </a:xfrm>
          <a:prstGeom prst="rect">
            <a:avLst/>
          </a:prstGeom>
          <a:noFill/>
          <a:ln w="9525">
            <a:solidFill>
              <a:schemeClr val="tx1"/>
            </a:solidFill>
            <a:miter lim="800000"/>
            <a:headEnd/>
            <a:tailEnd/>
          </a:ln>
        </p:spPr>
        <p:txBody>
          <a:bodyPr wrap="square" lIns="90604" tIns="10796" rIns="90604" bIns="10796" anchor="ctr">
            <a:normAutofit/>
          </a:bodyPr>
          <a:lstStyle/>
          <a:p>
            <a:pPr marL="276225" marR="0" lvl="0" indent="-276225"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外来・在宅ベースアップ評価料（</a:t>
            </a:r>
            <a:r>
              <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）は、病院の約９割、診療所の約４割が届出を行っている。</a:t>
            </a: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角丸四角形 11">
            <a:extLst>
              <a:ext uri="{FF2B5EF4-FFF2-40B4-BE49-F238E27FC236}">
                <a16:creationId xmlns:a16="http://schemas.microsoft.com/office/drawing/2014/main" id="{C7E3C2AD-8163-E100-772B-BD4D72D31FCA}"/>
              </a:ext>
            </a:extLst>
          </p:cNvPr>
          <p:cNvSpPr/>
          <p:nvPr/>
        </p:nvSpPr>
        <p:spPr>
          <a:xfrm>
            <a:off x="1416000" y="1423751"/>
            <a:ext cx="4680000" cy="394874"/>
          </a:xfrm>
          <a:prstGeom prst="roundRect">
            <a:avLst>
              <a:gd name="adj" fmla="val 0"/>
            </a:avLst>
          </a:prstGeom>
          <a:solidFill>
            <a:schemeClr val="accent1">
              <a:lumMod val="20000"/>
              <a:lumOff val="80000"/>
            </a:schemeClr>
          </a:solidFill>
          <a:ln w="76200">
            <a:solidFill>
              <a:schemeClr val="bg1"/>
            </a:solidFill>
          </a:ln>
        </p:spPr>
        <p:txBody>
          <a:bodyPr anchor="ctr"/>
          <a:lstStyle/>
          <a:p>
            <a:pPr marL="0" marR="0" lvl="0" indent="0" algn="ctr" defTabSz="591055" rtl="0" eaLnBrk="1" fontAlgn="auto" latinLnBrk="0" hangingPunct="1">
              <a:lnSpc>
                <a:spcPct val="130000"/>
              </a:lnSpc>
              <a:spcBef>
                <a:spcPts val="0"/>
              </a:spcBef>
              <a:spcAft>
                <a:spcPts val="796"/>
              </a:spcAft>
              <a:buClrTx/>
              <a:buSzTx/>
              <a:buFontTx/>
              <a:buNone/>
              <a:tabLst/>
              <a:defRPr/>
            </a:pPr>
            <a:r>
              <a:rPr kumimoji="0" lang="ja-JP" altLang="en-US" sz="1077" b="1" i="0" u="none" strike="noStrike" kern="1200" cap="none" spc="239" normalizeH="0" baseline="0" noProof="0">
                <a:ln>
                  <a:noFill/>
                </a:ln>
                <a:solidFill>
                  <a:srgbClr val="000000"/>
                </a:solidFill>
                <a:effectLst/>
                <a:uLnTx/>
                <a:uFillTx/>
                <a:latin typeface="メイリオ"/>
                <a:ea typeface="メイリオ"/>
                <a:cs typeface="Noto Sans CJK JP DemiLight" charset="-128"/>
              </a:rPr>
              <a:t>月別推移</a:t>
            </a:r>
          </a:p>
        </p:txBody>
      </p:sp>
      <p:graphicFrame>
        <p:nvGraphicFramePr>
          <p:cNvPr id="7" name="表 6">
            <a:extLst>
              <a:ext uri="{FF2B5EF4-FFF2-40B4-BE49-F238E27FC236}">
                <a16:creationId xmlns:a16="http://schemas.microsoft.com/office/drawing/2014/main" id="{9B2A5FA7-6CED-2DEC-72E4-E56C3EFFDEC7}"/>
              </a:ext>
            </a:extLst>
          </p:cNvPr>
          <p:cNvGraphicFramePr>
            <a:graphicFrameLocks noGrp="1"/>
          </p:cNvGraphicFramePr>
          <p:nvPr/>
        </p:nvGraphicFramePr>
        <p:xfrm>
          <a:off x="6466884" y="2010799"/>
          <a:ext cx="3906687" cy="2471511"/>
        </p:xfrm>
        <a:graphic>
          <a:graphicData uri="http://schemas.openxmlformats.org/drawingml/2006/table">
            <a:tbl>
              <a:tblPr firstRow="1" lastRow="1">
                <a:tableStyleId>{69012ECD-51FC-41F1-AA8D-1B2483CD663E}</a:tableStyleId>
              </a:tblPr>
              <a:tblGrid>
                <a:gridCol w="1021749">
                  <a:extLst>
                    <a:ext uri="{9D8B030D-6E8A-4147-A177-3AD203B41FA5}">
                      <a16:colId xmlns:a16="http://schemas.microsoft.com/office/drawing/2014/main" val="3969291071"/>
                    </a:ext>
                  </a:extLst>
                </a:gridCol>
                <a:gridCol w="961646">
                  <a:extLst>
                    <a:ext uri="{9D8B030D-6E8A-4147-A177-3AD203B41FA5}">
                      <a16:colId xmlns:a16="http://schemas.microsoft.com/office/drawing/2014/main" val="3868259271"/>
                    </a:ext>
                  </a:extLst>
                </a:gridCol>
                <a:gridCol w="961646">
                  <a:extLst>
                    <a:ext uri="{9D8B030D-6E8A-4147-A177-3AD203B41FA5}">
                      <a16:colId xmlns:a16="http://schemas.microsoft.com/office/drawing/2014/main" val="4032897159"/>
                    </a:ext>
                  </a:extLst>
                </a:gridCol>
                <a:gridCol w="961646">
                  <a:extLst>
                    <a:ext uri="{9D8B030D-6E8A-4147-A177-3AD203B41FA5}">
                      <a16:colId xmlns:a16="http://schemas.microsoft.com/office/drawing/2014/main" val="1458707099"/>
                    </a:ext>
                  </a:extLst>
                </a:gridCol>
              </a:tblGrid>
              <a:tr h="353073">
                <a:tc>
                  <a:txBody>
                    <a:bodyPr/>
                    <a:lstStyle/>
                    <a:p>
                      <a:pPr algn="l" fontAlgn="ctr"/>
                      <a:endParaRPr lang="ja-JP" altLang="en-US" sz="1100" b="0" i="0" u="none" strike="noStrike">
                        <a:solidFill>
                          <a:srgbClr val="000000"/>
                        </a:solidFill>
                        <a:effectLst/>
                        <a:latin typeface="+mn-ea"/>
                        <a:ea typeface="+mn-ea"/>
                      </a:endParaRPr>
                    </a:p>
                  </a:txBody>
                  <a:tcPr marL="9525" marR="9525" marT="9525" marB="0" anchor="ctr">
                    <a:lnL w="12700" cap="flat" cmpd="sng" algn="ctr">
                      <a:solidFill>
                        <a:schemeClr val="accent6"/>
                      </a:solidFill>
                      <a:prstDash val="solid"/>
                      <a:round/>
                      <a:headEnd type="none" w="med" len="med"/>
                      <a:tailEnd type="none" w="med" len="med"/>
                    </a:lnL>
                    <a:lnT w="12700" cap="flat" cmpd="sng" algn="ctr">
                      <a:solidFill>
                        <a:schemeClr val="accent6"/>
                      </a:solidFill>
                      <a:prstDash val="solid"/>
                      <a:round/>
                      <a:headEnd type="none" w="med" len="med"/>
                      <a:tailEnd type="none" w="med" len="med"/>
                    </a:lnT>
                    <a:solidFill>
                      <a:schemeClr val="accent6"/>
                    </a:solidFill>
                  </a:tcPr>
                </a:tc>
                <a:tc>
                  <a:txBody>
                    <a:bodyPr/>
                    <a:lstStyle/>
                    <a:p>
                      <a:pPr algn="ctr" fontAlgn="ctr"/>
                      <a:r>
                        <a:rPr lang="ja-JP" altLang="en-US" sz="1000" u="none" strike="noStrike">
                          <a:solidFill>
                            <a:schemeClr val="tx1"/>
                          </a:solidFill>
                          <a:effectLst/>
                          <a:latin typeface="+mn-ea"/>
                          <a:ea typeface="+mn-ea"/>
                        </a:rPr>
                        <a:t>医療機関数</a:t>
                      </a:r>
                      <a:endParaRPr lang="ja-JP" altLang="en-US" sz="1000" b="1" i="0" u="none" strike="noStrike">
                        <a:solidFill>
                          <a:schemeClr val="tx1"/>
                        </a:solidFill>
                        <a:effectLst/>
                        <a:latin typeface="+mn-ea"/>
                        <a:ea typeface="+mn-ea"/>
                      </a:endParaRPr>
                    </a:p>
                  </a:txBody>
                  <a:tcPr marL="9525" marR="9525" marT="9525" marB="0" anchor="ctr">
                    <a:lnT w="12700" cap="flat" cmpd="sng" algn="ctr">
                      <a:solidFill>
                        <a:schemeClr val="accent6"/>
                      </a:solidFill>
                      <a:prstDash val="solid"/>
                      <a:round/>
                      <a:headEnd type="none" w="med" len="med"/>
                      <a:tailEnd type="none" w="med" len="med"/>
                    </a:lnT>
                    <a:solidFill>
                      <a:schemeClr val="accent6"/>
                    </a:solidFill>
                  </a:tcPr>
                </a:tc>
                <a:tc>
                  <a:txBody>
                    <a:bodyPr/>
                    <a:lstStyle/>
                    <a:p>
                      <a:pPr algn="ctr" fontAlgn="ctr"/>
                      <a:r>
                        <a:rPr lang="ja-JP" altLang="en-US" sz="1000" u="none" strike="noStrike">
                          <a:solidFill>
                            <a:schemeClr val="tx1"/>
                          </a:solidFill>
                          <a:effectLst/>
                          <a:latin typeface="+mn-ea"/>
                          <a:ea typeface="+mn-ea"/>
                        </a:rPr>
                        <a:t>届出受理数</a:t>
                      </a:r>
                      <a:endParaRPr lang="ja-JP" altLang="en-US" sz="1000" b="1" i="0" u="none" strike="noStrike">
                        <a:solidFill>
                          <a:schemeClr val="tx1"/>
                        </a:solidFill>
                        <a:effectLst/>
                        <a:latin typeface="+mn-ea"/>
                        <a:ea typeface="+mn-ea"/>
                      </a:endParaRPr>
                    </a:p>
                  </a:txBody>
                  <a:tcPr marL="9525" marR="9525" marT="9525" marB="0" anchor="ctr">
                    <a:lnT w="12700" cap="flat" cmpd="sng" algn="ctr">
                      <a:solidFill>
                        <a:schemeClr val="accent6"/>
                      </a:solidFill>
                      <a:prstDash val="solid"/>
                      <a:round/>
                      <a:headEnd type="none" w="med" len="med"/>
                      <a:tailEnd type="none" w="med" len="med"/>
                    </a:lnT>
                    <a:solidFill>
                      <a:schemeClr val="accent6"/>
                    </a:solidFill>
                  </a:tcPr>
                </a:tc>
                <a:tc>
                  <a:txBody>
                    <a:bodyPr/>
                    <a:lstStyle/>
                    <a:p>
                      <a:pPr algn="ctr" fontAlgn="ctr"/>
                      <a:r>
                        <a:rPr lang="zh-CN" altLang="en-US" sz="1000" u="none" strike="noStrike">
                          <a:solidFill>
                            <a:schemeClr val="tx1"/>
                          </a:solidFill>
                          <a:effectLst/>
                          <a:latin typeface="+mn-ea"/>
                          <a:ea typeface="+mn-ea"/>
                        </a:rPr>
                        <a:t>届出受理割合</a:t>
                      </a:r>
                      <a:endParaRPr lang="zh-CN" altLang="en-US" sz="1000" b="1" i="0" u="none" strike="noStrike">
                        <a:solidFill>
                          <a:schemeClr val="tx1"/>
                        </a:solidFill>
                        <a:effectLst/>
                        <a:latin typeface="+mn-ea"/>
                        <a:ea typeface="+mn-ea"/>
                      </a:endParaRPr>
                    </a:p>
                  </a:txBody>
                  <a:tcPr marL="9525" marR="9525" marT="9525" marB="0" anchor="ctr">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solidFill>
                      <a:schemeClr val="accent6"/>
                    </a:solidFill>
                  </a:tcPr>
                </a:tc>
                <a:extLst>
                  <a:ext uri="{0D108BD9-81ED-4DB2-BD59-A6C34878D82A}">
                    <a16:rowId xmlns:a16="http://schemas.microsoft.com/office/drawing/2014/main" val="948008715"/>
                  </a:ext>
                </a:extLst>
              </a:tr>
              <a:tr h="353073">
                <a:tc>
                  <a:txBody>
                    <a:bodyPr/>
                    <a:lstStyle/>
                    <a:p>
                      <a:pPr algn="l" fontAlgn="ctr"/>
                      <a:r>
                        <a:rPr lang="ja-JP" altLang="en-US" sz="1100" u="none" strike="noStrike">
                          <a:effectLst/>
                          <a:latin typeface="+mn-ea"/>
                          <a:ea typeface="+mn-ea"/>
                        </a:rPr>
                        <a:t>病院</a:t>
                      </a:r>
                      <a:endParaRPr lang="ja-JP" altLang="en-US" sz="1100" b="0" i="0" u="none" strike="noStrike">
                        <a:solidFill>
                          <a:srgbClr val="000000"/>
                        </a:solidFill>
                        <a:effectLst/>
                        <a:latin typeface="+mn-ea"/>
                        <a:ea typeface="+mn-ea"/>
                      </a:endParaRPr>
                    </a:p>
                  </a:txBody>
                  <a:tcPr marL="9525" marR="9525" marT="9525" marB="0" anchor="ctr">
                    <a:lnL w="12700" cap="flat" cmpd="sng" algn="ctr">
                      <a:solidFill>
                        <a:schemeClr val="accent6"/>
                      </a:solidFill>
                      <a:prstDash val="solid"/>
                      <a:round/>
                      <a:headEnd type="none" w="med" len="med"/>
                      <a:tailEnd type="none" w="med" len="med"/>
                    </a:lnL>
                  </a:tcPr>
                </a:tc>
                <a:tc>
                  <a:txBody>
                    <a:bodyPr/>
                    <a:lstStyle/>
                    <a:p>
                      <a:pPr algn="r" fontAlgn="ctr"/>
                      <a:r>
                        <a:rPr lang="en-US" altLang="ja-JP" sz="1100" b="0" i="0" u="none" strike="noStrike" dirty="0">
                          <a:solidFill>
                            <a:srgbClr val="000000"/>
                          </a:solidFill>
                          <a:effectLst/>
                          <a:latin typeface="+mn-ea"/>
                          <a:ea typeface="+mn-ea"/>
                        </a:rPr>
                        <a:t>8,045</a:t>
                      </a:r>
                    </a:p>
                  </a:txBody>
                  <a:tcPr marL="9525" marR="9525" marT="9525" marB="0" anchor="ctr"/>
                </a:tc>
                <a:tc>
                  <a:txBody>
                    <a:bodyPr/>
                    <a:lstStyle/>
                    <a:p>
                      <a:pPr algn="r" fontAlgn="ctr"/>
                      <a:r>
                        <a:rPr lang="en-US" altLang="ja-JP" sz="1100" u="none" strike="noStrike" dirty="0">
                          <a:effectLst/>
                          <a:latin typeface="+mn-ea"/>
                          <a:ea typeface="+mn-ea"/>
                        </a:rPr>
                        <a:t>7,207</a:t>
                      </a:r>
                      <a:endParaRPr lang="en-US" altLang="ja-JP" sz="1100" b="0" i="0" u="none" strike="noStrike" dirty="0">
                        <a:solidFill>
                          <a:srgbClr val="000000"/>
                        </a:solidFill>
                        <a:effectLst/>
                        <a:latin typeface="+mn-ea"/>
                        <a:ea typeface="+mn-ea"/>
                      </a:endParaRPr>
                    </a:p>
                  </a:txBody>
                  <a:tcPr marL="9525" marR="9525" marT="9525" marB="0" anchor="ctr"/>
                </a:tc>
                <a:tc>
                  <a:txBody>
                    <a:bodyPr/>
                    <a:lstStyle/>
                    <a:p>
                      <a:pPr algn="r" fontAlgn="ctr"/>
                      <a:r>
                        <a:rPr lang="en-US" altLang="ja-JP" sz="1100" u="none" strike="noStrike" dirty="0">
                          <a:effectLst/>
                          <a:latin typeface="+mn-ea"/>
                          <a:ea typeface="+mn-ea"/>
                        </a:rPr>
                        <a:t>89.6%</a:t>
                      </a:r>
                      <a:endParaRPr lang="en-US" altLang="ja-JP" sz="1100" b="0" i="0" u="none" strike="noStrike" dirty="0">
                        <a:solidFill>
                          <a:srgbClr val="000000"/>
                        </a:solidFill>
                        <a:effectLst/>
                        <a:latin typeface="+mn-ea"/>
                        <a:ea typeface="+mn-ea"/>
                      </a:endParaRPr>
                    </a:p>
                  </a:txBody>
                  <a:tcPr marL="9525" marR="9525" marT="9525" marB="0" anchor="ctr">
                    <a:lnR w="12700" cap="flat" cmpd="sng" algn="ctr">
                      <a:solidFill>
                        <a:schemeClr val="accent6"/>
                      </a:solidFill>
                      <a:prstDash val="solid"/>
                      <a:round/>
                      <a:headEnd type="none" w="med" len="med"/>
                      <a:tailEnd type="none" w="med" len="med"/>
                    </a:lnR>
                  </a:tcPr>
                </a:tc>
                <a:extLst>
                  <a:ext uri="{0D108BD9-81ED-4DB2-BD59-A6C34878D82A}">
                    <a16:rowId xmlns:a16="http://schemas.microsoft.com/office/drawing/2014/main" val="847025053"/>
                  </a:ext>
                </a:extLst>
              </a:tr>
              <a:tr h="353073">
                <a:tc>
                  <a:txBody>
                    <a:bodyPr/>
                    <a:lstStyle/>
                    <a:p>
                      <a:pPr algn="l" fontAlgn="ctr"/>
                      <a:r>
                        <a:rPr lang="ja-JP" altLang="en-US" sz="1100" b="0" i="0" u="none" strike="noStrike" dirty="0">
                          <a:solidFill>
                            <a:srgbClr val="000000"/>
                          </a:solidFill>
                          <a:effectLst/>
                          <a:latin typeface="+mn-ea"/>
                          <a:ea typeface="+mn-ea"/>
                        </a:rPr>
                        <a:t>診療所</a:t>
                      </a:r>
                    </a:p>
                  </a:txBody>
                  <a:tcPr marL="9525" marR="9525" marT="9525" marB="0" anchor="ctr">
                    <a:lnL w="12700" cap="flat" cmpd="sng" algn="ctr">
                      <a:solidFill>
                        <a:schemeClr val="accent6"/>
                      </a:solidFill>
                      <a:prstDash val="solid"/>
                      <a:round/>
                      <a:headEnd type="none" w="med" len="med"/>
                      <a:tailEnd type="none" w="med" len="med"/>
                    </a:lnL>
                  </a:tcPr>
                </a:tc>
                <a:tc>
                  <a:txBody>
                    <a:bodyPr/>
                    <a:lstStyle/>
                    <a:p>
                      <a:pPr algn="r" fontAlgn="ctr"/>
                      <a:r>
                        <a:rPr lang="en-US" altLang="ja-JP" sz="1100" b="0" i="0" u="none" strike="noStrike" dirty="0">
                          <a:solidFill>
                            <a:srgbClr val="000000"/>
                          </a:solidFill>
                          <a:effectLst/>
                          <a:latin typeface="+mn-ea"/>
                          <a:ea typeface="+mn-ea"/>
                        </a:rPr>
                        <a:t>154,904</a:t>
                      </a:r>
                    </a:p>
                  </a:txBody>
                  <a:tcPr marL="9525" marR="9525" marT="9525" marB="0" anchor="ctr"/>
                </a:tc>
                <a:tc>
                  <a:txBody>
                    <a:bodyPr/>
                    <a:lstStyle/>
                    <a:p>
                      <a:pPr algn="r" fontAlgn="ctr"/>
                      <a:r>
                        <a:rPr lang="en-US" altLang="ja-JP" sz="1100" b="0" i="0" u="none" strike="noStrike" dirty="0">
                          <a:solidFill>
                            <a:srgbClr val="000000"/>
                          </a:solidFill>
                          <a:effectLst/>
                          <a:latin typeface="+mn-ea"/>
                          <a:ea typeface="+mn-ea"/>
                        </a:rPr>
                        <a:t>60,053</a:t>
                      </a:r>
                    </a:p>
                  </a:txBody>
                  <a:tcPr marL="9525" marR="9525" marT="9525" marB="0" anchor="ctr"/>
                </a:tc>
                <a:tc>
                  <a:txBody>
                    <a:bodyPr/>
                    <a:lstStyle/>
                    <a:p>
                      <a:pPr algn="r" fontAlgn="ctr"/>
                      <a:r>
                        <a:rPr lang="en-US" altLang="ja-JP" sz="1100" b="0" i="0" u="none" strike="noStrike" dirty="0">
                          <a:solidFill>
                            <a:srgbClr val="000000"/>
                          </a:solidFill>
                          <a:effectLst/>
                          <a:latin typeface="+mn-ea"/>
                          <a:ea typeface="+mn-ea"/>
                        </a:rPr>
                        <a:t>38.8%</a:t>
                      </a:r>
                    </a:p>
                  </a:txBody>
                  <a:tcPr marL="9525" marR="9525" marT="9525" marB="0" anchor="ctr">
                    <a:lnR w="12700" cap="flat" cmpd="sng" algn="ctr">
                      <a:solidFill>
                        <a:schemeClr val="accent6"/>
                      </a:solidFill>
                      <a:prstDash val="solid"/>
                      <a:round/>
                      <a:headEnd type="none" w="med" len="med"/>
                      <a:tailEnd type="none" w="med" len="med"/>
                    </a:lnR>
                  </a:tcPr>
                </a:tc>
                <a:extLst>
                  <a:ext uri="{0D108BD9-81ED-4DB2-BD59-A6C34878D82A}">
                    <a16:rowId xmlns:a16="http://schemas.microsoft.com/office/drawing/2014/main" val="1625126320"/>
                  </a:ext>
                </a:extLst>
              </a:tr>
              <a:tr h="353073">
                <a:tc>
                  <a:txBody>
                    <a:bodyPr/>
                    <a:lstStyle/>
                    <a:p>
                      <a:pPr algn="l" fontAlgn="ctr"/>
                      <a:r>
                        <a:rPr lang="ja-JP" altLang="en-US" sz="1000" u="none" strike="noStrike">
                          <a:effectLst/>
                          <a:latin typeface="+mn-ea"/>
                          <a:ea typeface="+mn-ea"/>
                        </a:rPr>
                        <a:t>　有床診療所</a:t>
                      </a:r>
                      <a:endParaRPr lang="ja-JP" altLang="en-US" sz="1000" b="0" i="0" u="none" strike="noStrike">
                        <a:solidFill>
                          <a:srgbClr val="000000"/>
                        </a:solidFill>
                        <a:effectLst/>
                        <a:latin typeface="+mn-ea"/>
                        <a:ea typeface="+mn-ea"/>
                      </a:endParaRPr>
                    </a:p>
                  </a:txBody>
                  <a:tcPr marL="9525" marR="9525" marT="9525" marB="0" anchor="ctr">
                    <a:lnL w="12700" cap="flat" cmpd="sng" algn="ctr">
                      <a:solidFill>
                        <a:schemeClr val="accent6"/>
                      </a:solidFill>
                      <a:prstDash val="solid"/>
                      <a:round/>
                      <a:headEnd type="none" w="med" len="med"/>
                      <a:tailEnd type="none" w="med" len="med"/>
                    </a:lnL>
                  </a:tcPr>
                </a:tc>
                <a:tc>
                  <a:txBody>
                    <a:bodyPr/>
                    <a:lstStyle/>
                    <a:p>
                      <a:pPr algn="r" fontAlgn="ctr"/>
                      <a:r>
                        <a:rPr lang="en-US" altLang="ja-JP" sz="1000" u="none" strike="noStrike" dirty="0">
                          <a:effectLst/>
                          <a:latin typeface="+mn-ea"/>
                          <a:ea typeface="+mn-ea"/>
                        </a:rPr>
                        <a:t>5,339</a:t>
                      </a:r>
                      <a:endParaRPr lang="en-US" altLang="ja-JP" sz="1000" b="0" i="0" u="none" strike="noStrike" dirty="0">
                        <a:solidFill>
                          <a:srgbClr val="000000"/>
                        </a:solidFill>
                        <a:effectLst/>
                        <a:latin typeface="+mn-ea"/>
                        <a:ea typeface="+mn-ea"/>
                      </a:endParaRPr>
                    </a:p>
                  </a:txBody>
                  <a:tcPr marL="9525" marR="9525" marT="9525" marB="0" anchor="ctr"/>
                </a:tc>
                <a:tc>
                  <a:txBody>
                    <a:bodyPr/>
                    <a:lstStyle/>
                    <a:p>
                      <a:pPr algn="r" fontAlgn="ctr"/>
                      <a:r>
                        <a:rPr lang="en-US" altLang="ja-JP" sz="1000" u="none" strike="noStrike" dirty="0">
                          <a:effectLst/>
                          <a:latin typeface="+mn-ea"/>
                          <a:ea typeface="+mn-ea"/>
                        </a:rPr>
                        <a:t>2,703</a:t>
                      </a:r>
                      <a:endParaRPr lang="en-US" altLang="ja-JP" sz="1000" b="0" i="0" u="none" strike="noStrike" dirty="0">
                        <a:solidFill>
                          <a:srgbClr val="000000"/>
                        </a:solidFill>
                        <a:effectLst/>
                        <a:latin typeface="+mn-ea"/>
                        <a:ea typeface="+mn-ea"/>
                      </a:endParaRPr>
                    </a:p>
                  </a:txBody>
                  <a:tcPr marL="9525" marR="9525" marT="9525" marB="0" anchor="ctr"/>
                </a:tc>
                <a:tc>
                  <a:txBody>
                    <a:bodyPr/>
                    <a:lstStyle/>
                    <a:p>
                      <a:pPr algn="r" fontAlgn="ctr"/>
                      <a:r>
                        <a:rPr lang="en-US" altLang="ja-JP" sz="1000" u="none" strike="noStrike" dirty="0">
                          <a:effectLst/>
                          <a:latin typeface="+mn-ea"/>
                          <a:ea typeface="+mn-ea"/>
                        </a:rPr>
                        <a:t>50.6%</a:t>
                      </a:r>
                      <a:endParaRPr lang="en-US" altLang="ja-JP" sz="1000" b="0" i="0" u="none" strike="noStrike" dirty="0">
                        <a:solidFill>
                          <a:srgbClr val="000000"/>
                        </a:solidFill>
                        <a:effectLst/>
                        <a:latin typeface="+mn-ea"/>
                        <a:ea typeface="+mn-ea"/>
                      </a:endParaRPr>
                    </a:p>
                  </a:txBody>
                  <a:tcPr marL="9525" marR="9525" marT="9525" marB="0" anchor="ctr">
                    <a:lnR w="12700" cap="flat" cmpd="sng" algn="ctr">
                      <a:solidFill>
                        <a:schemeClr val="accent6"/>
                      </a:solidFill>
                      <a:prstDash val="solid"/>
                      <a:round/>
                      <a:headEnd type="none" w="med" len="med"/>
                      <a:tailEnd type="none" w="med" len="med"/>
                    </a:lnR>
                  </a:tcPr>
                </a:tc>
                <a:extLst>
                  <a:ext uri="{0D108BD9-81ED-4DB2-BD59-A6C34878D82A}">
                    <a16:rowId xmlns:a16="http://schemas.microsoft.com/office/drawing/2014/main" val="3194874412"/>
                  </a:ext>
                </a:extLst>
              </a:tr>
              <a:tr h="353073">
                <a:tc>
                  <a:txBody>
                    <a:bodyPr/>
                    <a:lstStyle/>
                    <a:p>
                      <a:pPr algn="l" fontAlgn="ctr"/>
                      <a:r>
                        <a:rPr lang="ja-JP" altLang="en-US" sz="1000" u="none" strike="noStrike">
                          <a:effectLst/>
                          <a:latin typeface="+mn-ea"/>
                          <a:ea typeface="+mn-ea"/>
                        </a:rPr>
                        <a:t>　医科診療所</a:t>
                      </a:r>
                      <a:endParaRPr lang="ja-JP" altLang="en-US" sz="1000" b="0" i="0" u="none" strike="noStrike">
                        <a:solidFill>
                          <a:srgbClr val="000000"/>
                        </a:solidFill>
                        <a:effectLst/>
                        <a:latin typeface="+mn-ea"/>
                        <a:ea typeface="+mn-ea"/>
                      </a:endParaRPr>
                    </a:p>
                  </a:txBody>
                  <a:tcPr marL="9525" marR="9525" marT="9525" marB="0" anchor="ctr">
                    <a:lnL w="12700" cap="flat" cmpd="sng" algn="ctr">
                      <a:solidFill>
                        <a:schemeClr val="accent6"/>
                      </a:solidFill>
                      <a:prstDash val="solid"/>
                      <a:round/>
                      <a:headEnd type="none" w="med" len="med"/>
                      <a:tailEnd type="none" w="med" len="med"/>
                    </a:lnL>
                  </a:tcPr>
                </a:tc>
                <a:tc>
                  <a:txBody>
                    <a:bodyPr/>
                    <a:lstStyle/>
                    <a:p>
                      <a:pPr algn="r" fontAlgn="ctr"/>
                      <a:r>
                        <a:rPr lang="en-US" altLang="ja-JP" sz="1000" b="0" i="0" u="none" strike="noStrike" dirty="0">
                          <a:solidFill>
                            <a:srgbClr val="000000"/>
                          </a:solidFill>
                          <a:effectLst/>
                          <a:latin typeface="+mn-ea"/>
                          <a:ea typeface="+mn-ea"/>
                        </a:rPr>
                        <a:t>84,035</a:t>
                      </a:r>
                    </a:p>
                  </a:txBody>
                  <a:tcPr marL="9525" marR="9525" marT="9525" marB="0" anchor="ctr"/>
                </a:tc>
                <a:tc>
                  <a:txBody>
                    <a:bodyPr/>
                    <a:lstStyle/>
                    <a:p>
                      <a:pPr algn="r" fontAlgn="ctr"/>
                      <a:r>
                        <a:rPr lang="en-US" altLang="ja-JP" sz="1000" b="0" i="0" u="none" strike="noStrike" dirty="0">
                          <a:solidFill>
                            <a:srgbClr val="000000"/>
                          </a:solidFill>
                          <a:effectLst/>
                          <a:latin typeface="+mn-ea"/>
                          <a:ea typeface="+mn-ea"/>
                        </a:rPr>
                        <a:t>33,830</a:t>
                      </a:r>
                    </a:p>
                  </a:txBody>
                  <a:tcPr marL="9525" marR="9525" marT="9525" marB="0" anchor="ctr"/>
                </a:tc>
                <a:tc>
                  <a:txBody>
                    <a:bodyPr/>
                    <a:lstStyle/>
                    <a:p>
                      <a:pPr algn="r" fontAlgn="ctr"/>
                      <a:r>
                        <a:rPr lang="en-US" altLang="ja-JP" sz="1000" b="0" i="0" u="none" strike="noStrike" dirty="0">
                          <a:solidFill>
                            <a:srgbClr val="000000"/>
                          </a:solidFill>
                          <a:effectLst/>
                          <a:latin typeface="+mn-ea"/>
                          <a:ea typeface="+mn-ea"/>
                        </a:rPr>
                        <a:t>40.3%</a:t>
                      </a:r>
                    </a:p>
                  </a:txBody>
                  <a:tcPr marL="9525" marR="9525" marT="9525" marB="0" anchor="ctr">
                    <a:lnR w="12700" cap="flat" cmpd="sng" algn="ctr">
                      <a:solidFill>
                        <a:schemeClr val="accent6"/>
                      </a:solidFill>
                      <a:prstDash val="solid"/>
                      <a:round/>
                      <a:headEnd type="none" w="med" len="med"/>
                      <a:tailEnd type="none" w="med" len="med"/>
                    </a:lnR>
                  </a:tcPr>
                </a:tc>
                <a:extLst>
                  <a:ext uri="{0D108BD9-81ED-4DB2-BD59-A6C34878D82A}">
                    <a16:rowId xmlns:a16="http://schemas.microsoft.com/office/drawing/2014/main" val="392963667"/>
                  </a:ext>
                </a:extLst>
              </a:tr>
              <a:tr h="353073">
                <a:tc>
                  <a:txBody>
                    <a:bodyPr/>
                    <a:lstStyle/>
                    <a:p>
                      <a:pPr algn="l" fontAlgn="ctr"/>
                      <a:r>
                        <a:rPr lang="ja-JP" altLang="en-US" sz="1000" u="none" strike="noStrike">
                          <a:effectLst/>
                          <a:latin typeface="+mn-ea"/>
                          <a:ea typeface="+mn-ea"/>
                        </a:rPr>
                        <a:t>　歯科診療所</a:t>
                      </a:r>
                      <a:endParaRPr lang="ja-JP" altLang="en-US" sz="1000" b="0" i="0" u="none" strike="noStrike">
                        <a:solidFill>
                          <a:srgbClr val="000000"/>
                        </a:solidFill>
                        <a:effectLst/>
                        <a:latin typeface="+mn-ea"/>
                        <a:ea typeface="+mn-ea"/>
                      </a:endParaRPr>
                    </a:p>
                  </a:txBody>
                  <a:tcPr marL="9525" marR="9525" marT="9525" marB="0" anchor="ctr">
                    <a:lnL w="12700" cap="flat" cmpd="sng" algn="ctr">
                      <a:solidFill>
                        <a:schemeClr val="accent6"/>
                      </a:solidFill>
                      <a:prstDash val="solid"/>
                      <a:round/>
                      <a:headEnd type="none" w="med" len="med"/>
                      <a:tailEnd type="none" w="med" len="med"/>
                    </a:lnL>
                    <a:lnB w="12700" cap="flat" cmpd="sng" algn="ctr">
                      <a:solidFill>
                        <a:schemeClr val="accent6"/>
                      </a:solidFill>
                      <a:prstDash val="solid"/>
                      <a:round/>
                      <a:headEnd type="none" w="med" len="med"/>
                      <a:tailEnd type="none" w="med" len="med"/>
                    </a:lnB>
                  </a:tcPr>
                </a:tc>
                <a:tc>
                  <a:txBody>
                    <a:bodyPr/>
                    <a:lstStyle/>
                    <a:p>
                      <a:pPr algn="r" fontAlgn="ctr"/>
                      <a:r>
                        <a:rPr lang="en-US" altLang="ja-JP" sz="1000" b="0" i="0" u="none" strike="noStrike" dirty="0">
                          <a:solidFill>
                            <a:srgbClr val="000000"/>
                          </a:solidFill>
                          <a:effectLst/>
                          <a:latin typeface="+mn-ea"/>
                          <a:ea typeface="+mn-ea"/>
                        </a:rPr>
                        <a:t>65,530</a:t>
                      </a:r>
                    </a:p>
                  </a:txBody>
                  <a:tcPr marL="9525" marR="9525" marT="9525" marB="0" anchor="ctr">
                    <a:lnB w="12700" cap="flat" cmpd="sng" algn="ctr">
                      <a:solidFill>
                        <a:schemeClr val="accent6"/>
                      </a:solidFill>
                      <a:prstDash val="solid"/>
                      <a:round/>
                      <a:headEnd type="none" w="med" len="med"/>
                      <a:tailEnd type="none" w="med" len="med"/>
                    </a:lnB>
                  </a:tcPr>
                </a:tc>
                <a:tc>
                  <a:txBody>
                    <a:bodyPr/>
                    <a:lstStyle/>
                    <a:p>
                      <a:pPr algn="r" fontAlgn="ctr"/>
                      <a:r>
                        <a:rPr lang="en-US" altLang="ja-JP" sz="1000" b="0" i="0" u="none" strike="noStrike" dirty="0">
                          <a:solidFill>
                            <a:srgbClr val="000000"/>
                          </a:solidFill>
                          <a:effectLst/>
                          <a:latin typeface="+mn-ea"/>
                          <a:ea typeface="+mn-ea"/>
                        </a:rPr>
                        <a:t>23,520</a:t>
                      </a:r>
                    </a:p>
                  </a:txBody>
                  <a:tcPr marL="9525" marR="9525" marT="9525" marB="0" anchor="ctr">
                    <a:lnB w="12700" cap="flat" cmpd="sng" algn="ctr">
                      <a:solidFill>
                        <a:schemeClr val="accent6"/>
                      </a:solidFill>
                      <a:prstDash val="solid"/>
                      <a:round/>
                      <a:headEnd type="none" w="med" len="med"/>
                      <a:tailEnd type="none" w="med" len="med"/>
                    </a:lnB>
                  </a:tcPr>
                </a:tc>
                <a:tc>
                  <a:txBody>
                    <a:bodyPr/>
                    <a:lstStyle/>
                    <a:p>
                      <a:pPr algn="r" fontAlgn="ctr"/>
                      <a:r>
                        <a:rPr lang="en-US" altLang="ja-JP" sz="1000" b="0" i="0" u="none" strike="noStrike" dirty="0">
                          <a:solidFill>
                            <a:srgbClr val="000000"/>
                          </a:solidFill>
                          <a:effectLst/>
                          <a:latin typeface="+mn-ea"/>
                          <a:ea typeface="+mn-ea"/>
                        </a:rPr>
                        <a:t>35.9%</a:t>
                      </a:r>
                    </a:p>
                  </a:txBody>
                  <a:tcPr marL="9525" marR="9525" marT="9525" marB="0" anchor="ctr">
                    <a:lnR w="12700" cap="flat" cmpd="sng" algn="ctr">
                      <a:solidFill>
                        <a:schemeClr val="accent6"/>
                      </a:solidFill>
                      <a:prstDash val="solid"/>
                      <a:round/>
                      <a:headEnd type="none" w="med" len="med"/>
                      <a:tailEnd type="none" w="med" len="med"/>
                    </a:lnR>
                    <a:lnB w="12700" cap="flat" cmpd="sng" algn="ctr">
                      <a:solidFill>
                        <a:schemeClr val="accent6"/>
                      </a:solidFill>
                      <a:prstDash val="solid"/>
                      <a:round/>
                      <a:headEnd type="none" w="med" len="med"/>
                      <a:tailEnd type="none" w="med" len="med"/>
                    </a:lnB>
                  </a:tcPr>
                </a:tc>
                <a:extLst>
                  <a:ext uri="{0D108BD9-81ED-4DB2-BD59-A6C34878D82A}">
                    <a16:rowId xmlns:a16="http://schemas.microsoft.com/office/drawing/2014/main" val="2914769692"/>
                  </a:ext>
                </a:extLst>
              </a:tr>
              <a:tr h="353073">
                <a:tc>
                  <a:txBody>
                    <a:bodyPr/>
                    <a:lstStyle/>
                    <a:p>
                      <a:pPr algn="l" fontAlgn="ctr"/>
                      <a:r>
                        <a:rPr lang="ja-JP" altLang="en-US" sz="1100" u="none" strike="noStrike">
                          <a:effectLst/>
                          <a:latin typeface="+mn-ea"/>
                          <a:ea typeface="+mn-ea"/>
                        </a:rPr>
                        <a:t>合計</a:t>
                      </a:r>
                      <a:endParaRPr lang="ja-JP" altLang="en-US" sz="1100" b="0" i="0" u="none" strike="noStrike">
                        <a:solidFill>
                          <a:srgbClr val="000000"/>
                        </a:solidFill>
                        <a:effectLst/>
                        <a:latin typeface="+mn-ea"/>
                        <a:ea typeface="+mn-ea"/>
                      </a:endParaRPr>
                    </a:p>
                  </a:txBody>
                  <a:tcPr marL="9525" marR="9525" marT="9525" marB="0" anchor="ctr">
                    <a:lnL w="12700" cap="flat" cmpd="sng" algn="ctr">
                      <a:solidFill>
                        <a:schemeClr val="accent6"/>
                      </a:solidFill>
                      <a:prstDash val="solid"/>
                      <a:round/>
                      <a:headEnd type="none" w="med" len="med"/>
                      <a:tailEnd type="none" w="med" len="med"/>
                    </a:lnL>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algn="r" fontAlgn="ctr"/>
                      <a:r>
                        <a:rPr lang="en-US" altLang="ja-JP" sz="1100" b="0" i="0" u="none" strike="noStrike" dirty="0">
                          <a:solidFill>
                            <a:srgbClr val="000000"/>
                          </a:solidFill>
                          <a:effectLst/>
                          <a:latin typeface="+mn-ea"/>
                          <a:ea typeface="+mn-ea"/>
                        </a:rPr>
                        <a:t>162,949</a:t>
                      </a:r>
                    </a:p>
                  </a:txBody>
                  <a:tcPr marL="9525" marR="9525" marT="9525" marB="0" anchor="ct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algn="r" fontAlgn="ctr"/>
                      <a:r>
                        <a:rPr lang="en-US" altLang="ja-JP" sz="1100" b="0" i="0" u="none" strike="noStrike" dirty="0">
                          <a:solidFill>
                            <a:srgbClr val="000000"/>
                          </a:solidFill>
                          <a:effectLst/>
                          <a:latin typeface="+mn-ea"/>
                          <a:ea typeface="+mn-ea"/>
                        </a:rPr>
                        <a:t>67,260</a:t>
                      </a:r>
                    </a:p>
                  </a:txBody>
                  <a:tcPr marL="9525" marR="9525" marT="9525" marB="0" anchor="ct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tc>
                  <a:txBody>
                    <a:bodyPr/>
                    <a:lstStyle/>
                    <a:p>
                      <a:pPr algn="r" fontAlgn="ctr"/>
                      <a:r>
                        <a:rPr lang="en-US" altLang="ja-JP" sz="1100" b="0" i="0" u="none" strike="noStrike" dirty="0">
                          <a:solidFill>
                            <a:srgbClr val="000000"/>
                          </a:solidFill>
                          <a:effectLst/>
                          <a:latin typeface="+mn-ea"/>
                          <a:ea typeface="+mn-ea"/>
                        </a:rPr>
                        <a:t>41.3%</a:t>
                      </a:r>
                    </a:p>
                  </a:txBody>
                  <a:tcPr marL="9525" marR="9525" marT="9525" marB="0" anchor="ctr">
                    <a:lnR w="12700" cap="flat" cmpd="sng" algn="ctr">
                      <a:solidFill>
                        <a:schemeClr val="accent6"/>
                      </a:solidFill>
                      <a:prstDash val="solid"/>
                      <a:round/>
                      <a:headEnd type="none" w="med" len="med"/>
                      <a:tailEnd type="none" w="med" len="med"/>
                    </a:lnR>
                    <a:lnT w="12700" cap="flat" cmpd="sng" algn="ctr">
                      <a:solidFill>
                        <a:schemeClr val="accent6"/>
                      </a:solidFill>
                      <a:prstDash val="solid"/>
                      <a:round/>
                      <a:headEnd type="none" w="med" len="med"/>
                      <a:tailEnd type="none" w="med" len="med"/>
                    </a:lnT>
                    <a:lnB w="12700" cap="flat" cmpd="sng" algn="ctr">
                      <a:solidFill>
                        <a:schemeClr val="accent6"/>
                      </a:solidFill>
                      <a:prstDash val="solid"/>
                      <a:round/>
                      <a:headEnd type="none" w="med" len="med"/>
                      <a:tailEnd type="none" w="med" len="med"/>
                    </a:lnB>
                  </a:tcPr>
                </a:tc>
                <a:extLst>
                  <a:ext uri="{0D108BD9-81ED-4DB2-BD59-A6C34878D82A}">
                    <a16:rowId xmlns:a16="http://schemas.microsoft.com/office/drawing/2014/main" val="3726311277"/>
                  </a:ext>
                </a:extLst>
              </a:tr>
            </a:tbl>
          </a:graphicData>
        </a:graphic>
      </p:graphicFrame>
      <p:sp>
        <p:nvSpPr>
          <p:cNvPr id="8" name="角丸四角形 11">
            <a:extLst>
              <a:ext uri="{FF2B5EF4-FFF2-40B4-BE49-F238E27FC236}">
                <a16:creationId xmlns:a16="http://schemas.microsoft.com/office/drawing/2014/main" id="{52D07DB3-D3CE-2F71-C2D9-F3CF5565F6C5}"/>
              </a:ext>
            </a:extLst>
          </p:cNvPr>
          <p:cNvSpPr/>
          <p:nvPr/>
        </p:nvSpPr>
        <p:spPr>
          <a:xfrm>
            <a:off x="6466883" y="1423751"/>
            <a:ext cx="3986372" cy="394874"/>
          </a:xfrm>
          <a:prstGeom prst="roundRect">
            <a:avLst>
              <a:gd name="adj" fmla="val 0"/>
            </a:avLst>
          </a:prstGeom>
          <a:solidFill>
            <a:schemeClr val="accent1">
              <a:lumMod val="20000"/>
              <a:lumOff val="80000"/>
            </a:schemeClr>
          </a:solidFill>
          <a:ln w="76200">
            <a:solidFill>
              <a:schemeClr val="bg1"/>
            </a:solidFill>
          </a:ln>
        </p:spPr>
        <p:txBody>
          <a:bodyPr anchor="ctr"/>
          <a:lstStyle/>
          <a:p>
            <a:pPr marL="0" marR="0" lvl="0" indent="0" algn="ctr" defTabSz="591055" rtl="0" eaLnBrk="1" fontAlgn="auto" latinLnBrk="0" hangingPunct="1">
              <a:lnSpc>
                <a:spcPct val="130000"/>
              </a:lnSpc>
              <a:spcBef>
                <a:spcPts val="0"/>
              </a:spcBef>
              <a:spcAft>
                <a:spcPts val="796"/>
              </a:spcAft>
              <a:buClrTx/>
              <a:buSzTx/>
              <a:buFontTx/>
              <a:buNone/>
              <a:tabLst/>
              <a:defRPr/>
            </a:pPr>
            <a:r>
              <a:rPr kumimoji="0" lang="ja-JP" altLang="en-US" sz="1077" b="1" i="0" u="none" strike="noStrike" kern="1200" cap="none" spc="239" normalizeH="0" baseline="0" noProof="0">
                <a:ln>
                  <a:noFill/>
                </a:ln>
                <a:solidFill>
                  <a:srgbClr val="000000"/>
                </a:solidFill>
                <a:effectLst/>
                <a:uLnTx/>
                <a:uFillTx/>
                <a:latin typeface="メイリオ"/>
                <a:ea typeface="メイリオ"/>
                <a:cs typeface="Noto Sans CJK JP DemiLight" charset="-128"/>
              </a:rPr>
              <a:t>届出受理医療機関割合（令和７年７月７日時点）</a:t>
            </a:r>
          </a:p>
        </p:txBody>
      </p:sp>
      <p:sp>
        <p:nvSpPr>
          <p:cNvPr id="12" name="テキスト ボックス 11">
            <a:extLst>
              <a:ext uri="{FF2B5EF4-FFF2-40B4-BE49-F238E27FC236}">
                <a16:creationId xmlns:a16="http://schemas.microsoft.com/office/drawing/2014/main" id="{CB4D74E7-D7DC-E0B1-AEDA-1E9CB6EDA9BC}"/>
              </a:ext>
            </a:extLst>
          </p:cNvPr>
          <p:cNvSpPr txBox="1"/>
          <p:nvPr/>
        </p:nvSpPr>
        <p:spPr>
          <a:xfrm>
            <a:off x="1143008" y="6561189"/>
            <a:ext cx="6267442" cy="260784"/>
          </a:xfrm>
          <a:prstGeom prst="rect">
            <a:avLst/>
          </a:prstGeom>
          <a:noFill/>
        </p:spPr>
        <p:txBody>
          <a:bodyPr wrap="square" lIns="90616" tIns="45311" rIns="90616" bIns="45311" rtlCol="0">
            <a:spAutoFit/>
          </a:bodyPr>
          <a:lstStyle/>
          <a:p>
            <a:pPr marL="177753" marR="0" lvl="0" indent="-177753" algn="l"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出典：保険局医療課調べ（</a:t>
            </a:r>
            <a:r>
              <a:rPr kumimoji="1" lang="ja-JP" altLang="en-US" sz="1100" b="0" i="0" u="none" strike="noStrike" kern="1200" cap="none" spc="0" normalizeH="0" baseline="0" noProof="0">
                <a:ln>
                  <a:noFill/>
                </a:ln>
                <a:solidFill>
                  <a:srgbClr val="000000"/>
                </a:solidFill>
                <a:effectLst/>
                <a:uLnTx/>
                <a:uFillTx/>
                <a:latin typeface="Segoe UI"/>
                <a:ea typeface="メイリオ"/>
                <a:cs typeface="+mn-cs"/>
              </a:rPr>
              <a:t>保険医療機関等管理システムより集計）</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6" name="正方形/長方形 5">
            <a:extLst>
              <a:ext uri="{FF2B5EF4-FFF2-40B4-BE49-F238E27FC236}">
                <a16:creationId xmlns:a16="http://schemas.microsoft.com/office/drawing/2014/main" id="{77A239D4-DDD7-22A6-DC31-A0F4C050F662}"/>
              </a:ext>
            </a:extLst>
          </p:cNvPr>
          <p:cNvSpPr/>
          <p:nvPr/>
        </p:nvSpPr>
        <p:spPr>
          <a:xfrm>
            <a:off x="9947275" y="8425"/>
            <a:ext cx="1085850" cy="480799"/>
          </a:xfrm>
          <a:prstGeom prst="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dist"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00" cap="none" spc="0" normalizeH="0" baseline="0" noProof="0">
                <a:ln>
                  <a:noFill/>
                </a:ln>
                <a:solidFill>
                  <a:srgbClr val="000000"/>
                </a:solidFill>
                <a:effectLst/>
                <a:uLnTx/>
                <a:uFillTx/>
                <a:latin typeface="Times New Roman" panose="02020603050405020304" pitchFamily="18" charset="0"/>
                <a:ea typeface="ＭＳ ゴシック" panose="020B0609070205080204" pitchFamily="49" charset="-128"/>
                <a:cs typeface="+mn-cs"/>
              </a:rPr>
              <a:t>診調組　入－２</a:t>
            </a:r>
            <a:endParaRPr kumimoji="1" lang="ja-JP" altLang="en-US" sz="1000" b="0" i="0" u="none" strike="noStrike" kern="100" cap="none" spc="0" normalizeH="0" baseline="0" noProof="0">
              <a:ln>
                <a:noFill/>
              </a:ln>
              <a:solidFill>
                <a:prstClr val="white"/>
              </a:solidFill>
              <a:effectLst/>
              <a:uLnTx/>
              <a:uFillTx/>
              <a:latin typeface="Times New Roman" panose="02020603050405020304" pitchFamily="18" charset="0"/>
              <a:ea typeface="ＭＳ 明朝" panose="02020609040205080304" pitchFamily="17" charset="-128"/>
              <a:cs typeface="+mn-cs"/>
            </a:endParaRPr>
          </a:p>
          <a:p>
            <a:pPr marL="0" marR="0" lvl="0" indent="0" algn="dist"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00" cap="none" spc="0" normalizeH="0" baseline="0" noProof="0">
                <a:ln>
                  <a:noFill/>
                </a:ln>
                <a:solidFill>
                  <a:srgbClr val="000000"/>
                </a:solidFill>
                <a:effectLst/>
                <a:uLnTx/>
                <a:uFillTx/>
                <a:latin typeface="Times New Roman" panose="02020603050405020304" pitchFamily="18" charset="0"/>
                <a:ea typeface="ＭＳ ゴシック" panose="020B0609070205080204" pitchFamily="49" charset="-128"/>
                <a:cs typeface="+mn-cs"/>
              </a:rPr>
              <a:t>７．８．２１</a:t>
            </a:r>
            <a:endParaRPr kumimoji="1" lang="en-US" altLang="ja-JP" sz="1000" b="0" i="0" u="none" strike="noStrike" kern="100" cap="none" spc="0" normalizeH="0" baseline="0" noProof="0" dirty="0">
              <a:ln>
                <a:noFill/>
              </a:ln>
              <a:solidFill>
                <a:srgbClr val="000000"/>
              </a:solidFill>
              <a:effectLst/>
              <a:uLnTx/>
              <a:uFillTx/>
              <a:latin typeface="Times New Roman" panose="02020603050405020304" pitchFamily="18" charset="0"/>
              <a:ea typeface="ＭＳ ゴシック" panose="020B0609070205080204" pitchFamily="49" charset="-128"/>
              <a:cs typeface="+mn-cs"/>
            </a:endParaRPr>
          </a:p>
        </p:txBody>
      </p:sp>
      <p:pic>
        <p:nvPicPr>
          <p:cNvPr id="9" name="図 8">
            <a:extLst>
              <a:ext uri="{FF2B5EF4-FFF2-40B4-BE49-F238E27FC236}">
                <a16:creationId xmlns:a16="http://schemas.microsoft.com/office/drawing/2014/main" id="{D00AB145-8771-E5C3-D3FF-B434304E1462}"/>
              </a:ext>
            </a:extLst>
          </p:cNvPr>
          <p:cNvPicPr>
            <a:picLocks noChangeAspect="1"/>
          </p:cNvPicPr>
          <p:nvPr/>
        </p:nvPicPr>
        <p:blipFill>
          <a:blip r:embed="rId5"/>
          <a:stretch>
            <a:fillRect/>
          </a:stretch>
        </p:blipFill>
        <p:spPr>
          <a:xfrm>
            <a:off x="1416001" y="2055855"/>
            <a:ext cx="4608975" cy="4505334"/>
          </a:xfrm>
          <a:prstGeom prst="rect">
            <a:avLst/>
          </a:prstGeom>
        </p:spPr>
      </p:pic>
      <p:sp>
        <p:nvSpPr>
          <p:cNvPr id="11" name="テキスト ボックス 10">
            <a:extLst>
              <a:ext uri="{FF2B5EF4-FFF2-40B4-BE49-F238E27FC236}">
                <a16:creationId xmlns:a16="http://schemas.microsoft.com/office/drawing/2014/main" id="{03EF519C-DF71-6825-94D5-578B32204E8B}"/>
              </a:ext>
            </a:extLst>
          </p:cNvPr>
          <p:cNvSpPr txBox="1"/>
          <p:nvPr/>
        </p:nvSpPr>
        <p:spPr>
          <a:xfrm>
            <a:off x="6955964" y="6479046"/>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8</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年</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月</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14</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日　中医協 総－</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5</a:t>
            </a:r>
            <a:endPar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2" name="スライド番号プレースホルダー 4">
            <a:extLst>
              <a:ext uri="{FF2B5EF4-FFF2-40B4-BE49-F238E27FC236}">
                <a16:creationId xmlns:a16="http://schemas.microsoft.com/office/drawing/2014/main" id="{EB9BC187-B7BE-8373-AAAE-CA2104F63E4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22" name="オーディオ 21">
            <a:hlinkClick r:id="" action="ppaction://media"/>
            <a:extLst>
              <a:ext uri="{FF2B5EF4-FFF2-40B4-BE49-F238E27FC236}">
                <a16:creationId xmlns:a16="http://schemas.microsoft.com/office/drawing/2014/main" id="{78C189C2-AA9B-4F0D-257E-9730579339D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1252246"/>
      </p:ext>
    </p:extLst>
  </p:cSld>
  <p:clrMapOvr>
    <a:masterClrMapping/>
  </p:clrMapOvr>
  <mc:AlternateContent xmlns:mc="http://schemas.openxmlformats.org/markup-compatibility/2006" xmlns:p14="http://schemas.microsoft.com/office/powerpoint/2010/main">
    <mc:Choice Requires="p14">
      <p:transition spd="slow" p14:dur="2000" advTm="93241"/>
    </mc:Choice>
    <mc:Fallback xmlns="">
      <p:transition spd="slow" advTm="93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5F5F3-8599-5885-1377-90CEBFAF2BAC}"/>
            </a:ext>
          </a:extLst>
        </p:cNvPr>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D73CAE49-7450-3AA7-08B5-E027CA7395C1}"/>
              </a:ext>
            </a:extLst>
          </p:cNvPr>
          <p:cNvSpPr txBox="1"/>
          <p:nvPr/>
        </p:nvSpPr>
        <p:spPr>
          <a:xfrm>
            <a:off x="1113963" y="995017"/>
            <a:ext cx="9795346"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１．診療報酬</a:t>
            </a:r>
            <a:r>
              <a:rPr kumimoji="1" lang="ja-JP" altLang="en-US" sz="16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a:t>
            </a:r>
            <a:r>
              <a:rPr kumimoji="1" lang="en-US" altLang="ja-JP" sz="16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3.09</a:t>
            </a:r>
            <a:r>
              <a:rPr kumimoji="1" lang="ja-JP" altLang="en-US" sz="16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（Ｒ８年度及びＲ９年度の２年度平均。Ｒ８年度＋</a:t>
            </a:r>
            <a:r>
              <a:rPr kumimoji="1" lang="en-US" altLang="ja-JP"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2.41</a:t>
            </a:r>
            <a:r>
              <a:rPr kumimoji="1" lang="ja-JP" altLang="en-US"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％、Ｒ９年度＋</a:t>
            </a:r>
            <a:r>
              <a:rPr kumimoji="1" lang="en-US" altLang="ja-JP"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3.77</a:t>
            </a:r>
            <a:r>
              <a:rPr kumimoji="1" lang="ja-JP" altLang="en-US" sz="12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％）（Ｒ８年６月施行）</a:t>
            </a:r>
          </a:p>
        </p:txBody>
      </p:sp>
      <p:sp>
        <p:nvSpPr>
          <p:cNvPr id="4" name="テキスト ボックス 3">
            <a:extLst>
              <a:ext uri="{FF2B5EF4-FFF2-40B4-BE49-F238E27FC236}">
                <a16:creationId xmlns:a16="http://schemas.microsoft.com/office/drawing/2014/main" id="{EF347BD0-1D04-74AF-B63E-8DF4511C972D}"/>
              </a:ext>
            </a:extLst>
          </p:cNvPr>
          <p:cNvSpPr txBox="1"/>
          <p:nvPr/>
        </p:nvSpPr>
        <p:spPr>
          <a:xfrm>
            <a:off x="1631504" y="1484784"/>
            <a:ext cx="9519665" cy="517064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１　うち、賃上げ分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1.70</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（２年度平均。Ｒ８年度＋</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1.23</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％、Ｒ９年度＋</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2.18</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医療現場での生産性向上の取組と併せ、Ｒ８・Ｒ９にそれぞれ</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3.2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％（看護補助者、事務職員は</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5.7</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％）のベアを実現するための措置</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うち、改定率の</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0.28</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％分は、医療機関等における賃上げ余力の回復・確保を図りつつ幅広い職種での賃上げを確実にするための特例的な対応</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endParaRPr kumimoji="1" lang="en-US" altLang="ja-JP" sz="8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２　うち、物価対応分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0.76</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（２年度平均。Ｒ８年度＋</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0.55</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％、Ｒ９年度＋</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0.97</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特に、Ｒ８以降の物価上昇への対応として＋</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0.62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％（Ｒ８年度＋</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0.41</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％、Ｒ９年度＋</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0.82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％）を充て、施設類型ごとの費用関係データ等に基づき配分。</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（病院＋</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0.49</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％、医科診療所＋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0.10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％、歯科診療所＋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％、保険薬局＋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0.01</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また、改定率の</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0.14</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％分は、高度医療機能を担う病院（大学病院を含む）が物価高の影響を受けやすいこと等を踏まえた特例的な対応</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endParaRPr kumimoji="1" lang="en-US" altLang="ja-JP" sz="8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３　うち、食費・光熱水費分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0.09</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（入院時の食費基準額の引上げ（</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40</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食）、光熱水費基準額の引上げ（</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60</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a:t>
            </a:r>
            <a:r>
              <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日））</a:t>
            </a:r>
            <a:endPar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患者負担の引上げ：食費は原則</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40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食（低所得者は所得区分等に応じて</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20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30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食）、光熱水費は原則</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60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円（指定難病患者等は据え置き）</a:t>
            </a:r>
            <a:endParaRPr kumimoji="1" lang="en-US" altLang="ja-JP" sz="105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endParaRPr kumimoji="1" lang="en-US" altLang="ja-JP" sz="8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４　うち、Ｒ６改定以降の経営環境の悪化を踏まえた緊急対応分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0.44</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ja-JP" altLang="en-US" sz="12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60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配分に当たっては、Ｒ７補正予算の効果を減じることのないよう、施設類型ごとのメリハリを維持</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4460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（病院＋</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0.40</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％、医科診療所＋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0.02</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％、歯科診療所＋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0.01</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％、保険薬局＋</a:t>
            </a:r>
            <a:r>
              <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0.01</a:t>
            </a:r>
            <a:r>
              <a:rPr kumimoji="1" lang="ja-JP" altLang="en-US"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360363" marR="0" lvl="0" indent="-360363" algn="l" defTabSz="457200" rtl="0" eaLnBrk="1" fontAlgn="auto" latinLnBrk="0" hangingPunct="1">
              <a:lnSpc>
                <a:spcPct val="100000"/>
              </a:lnSpc>
              <a:spcBef>
                <a:spcPts val="1200"/>
              </a:spcBef>
              <a:spcAft>
                <a:spcPts val="0"/>
              </a:spcAft>
              <a:buClrTx/>
              <a:buSzTx/>
              <a:buFontTx/>
              <a:buNone/>
              <a:tabLst/>
              <a:defRPr/>
            </a:pPr>
            <a:endParaRPr kumimoji="1" lang="en-US" altLang="ja-JP" sz="11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360363" marR="0" lvl="0" indent="-360363"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５　うち、後発医薬品への置換えの進展を踏まえた処方や調剤に係る評価の適正化、実態を踏まえた在宅医療・訪問看護関係の評価の適正化、長期処方・リフィル処方の取組強化等による効率化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0.15</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endParaRPr kumimoji="1" lang="en-US" altLang="ja-JP" sz="12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endParaRPr>
          </a:p>
          <a:p>
            <a:pPr marL="0" marR="0" lvl="0" indent="0" algn="l" defTabSz="457200" rtl="0" eaLnBrk="1" fontAlgn="auto" latinLnBrk="0" hangingPunct="1">
              <a:lnSpc>
                <a:spcPct val="100000"/>
              </a:lnSpc>
              <a:spcBef>
                <a:spcPts val="120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６　うち、</a:t>
            </a: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１～５以外の分　</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en-US" altLang="ja-JP"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0.25</a:t>
            </a:r>
            <a:r>
              <a:rPr kumimoji="1" lang="ja-JP" altLang="en-US" sz="1400" b="1"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　　各科改定率：医科＋</a:t>
            </a: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0.28</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％、歯科＋</a:t>
            </a: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0.31</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％、調剤＋</a:t>
            </a:r>
            <a:r>
              <a:rPr kumimoji="1" lang="en-US" altLang="ja-JP"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0.08</a:t>
            </a:r>
            <a:r>
              <a:rPr kumimoji="1" lang="ja-JP" altLang="en-US" sz="1400" b="0" i="0" u="none" strike="noStrike" kern="1200" cap="none" spc="0" normalizeH="0" baseline="0" noProof="0" dirty="0">
                <a:ln>
                  <a:noFill/>
                </a:ln>
                <a:solidFill>
                  <a:prstClr val="black"/>
                </a:solidFill>
                <a:effectLst/>
                <a:uLnTx/>
                <a:uFillTx/>
                <a:latin typeface="Meiryo UI" panose="020B0604030504040204" pitchFamily="50" charset="-128"/>
                <a:ea typeface="Meiryo UI" panose="020B0604030504040204" pitchFamily="50" charset="-128"/>
                <a:cs typeface="+mn-cs"/>
              </a:rPr>
              <a:t>％</a:t>
            </a:r>
          </a:p>
        </p:txBody>
      </p:sp>
      <p:sp>
        <p:nvSpPr>
          <p:cNvPr id="12" name="正方形/長方形 11">
            <a:extLst>
              <a:ext uri="{FF2B5EF4-FFF2-40B4-BE49-F238E27FC236}">
                <a16:creationId xmlns:a16="http://schemas.microsoft.com/office/drawing/2014/main" id="{1582D971-7674-B5DE-B9C0-A4D98C8A729E}"/>
              </a:ext>
            </a:extLst>
          </p:cNvPr>
          <p:cNvSpPr/>
          <p:nvPr/>
        </p:nvSpPr>
        <p:spPr>
          <a:xfrm>
            <a:off x="1093470" y="177916"/>
            <a:ext cx="10005060" cy="478465"/>
          </a:xfrm>
          <a:prstGeom prst="rect">
            <a:avLst/>
          </a:prstGeom>
          <a:solidFill>
            <a:schemeClr val="accent1">
              <a:lumMod val="20000"/>
              <a:lumOff val="80000"/>
            </a:schemeClr>
          </a:solidFill>
          <a:ln w="285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令和８年度診療報酬改定について（令和７年</a:t>
            </a:r>
            <a:r>
              <a:rPr kumimoji="1" lang="en-US" altLang="ja-JP"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12</a:t>
            </a:r>
            <a:r>
              <a:rPr kumimoji="1" lang="ja-JP" altLang="en-US"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a:t>
            </a:r>
            <a:r>
              <a:rPr kumimoji="1" lang="en-US" altLang="ja-JP"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日大臣折衝事項）） （再掲）</a:t>
            </a:r>
            <a:endParaRPr kumimoji="1" lang="ja-JP" altLang="en-US" sz="2000" b="0"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正方形/長方形 12">
            <a:extLst>
              <a:ext uri="{FF2B5EF4-FFF2-40B4-BE49-F238E27FC236}">
                <a16:creationId xmlns:a16="http://schemas.microsoft.com/office/drawing/2014/main" id="{B5321B33-1A54-3636-CF3B-7BD7845BEA85}"/>
              </a:ext>
            </a:extLst>
          </p:cNvPr>
          <p:cNvSpPr/>
          <p:nvPr/>
        </p:nvSpPr>
        <p:spPr>
          <a:xfrm>
            <a:off x="1631504" y="1635075"/>
            <a:ext cx="9949029" cy="826292"/>
          </a:xfrm>
          <a:prstGeom prst="rect">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2" name="正方形/長方形 1">
            <a:extLst>
              <a:ext uri="{FF2B5EF4-FFF2-40B4-BE49-F238E27FC236}">
                <a16:creationId xmlns:a16="http://schemas.microsoft.com/office/drawing/2014/main" id="{7EB82F66-0612-00BD-FF34-E4FCB56F895E}"/>
              </a:ext>
            </a:extLst>
          </p:cNvPr>
          <p:cNvSpPr/>
          <p:nvPr/>
        </p:nvSpPr>
        <p:spPr>
          <a:xfrm>
            <a:off x="2135560" y="1372705"/>
            <a:ext cx="3002664" cy="360850"/>
          </a:xfrm>
          <a:prstGeom prst="rect">
            <a:avLst/>
          </a:prstGeom>
          <a:solidFill>
            <a:srgbClr val="C00000"/>
          </a:solidFill>
          <a:ln w="12700" cap="flat" cmpd="sng" algn="ctr">
            <a:noFill/>
            <a:prstDash val="solid"/>
            <a:miter lim="800000"/>
          </a:ln>
          <a:effectLst/>
        </p:spPr>
        <p:txBody>
          <a:bodyPr wrap="square" tIns="72000" bIns="72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メイリオ" panose="020B0604030504040204" pitchFamily="50" charset="-128"/>
              </a:rPr>
              <a:t>賃金対応（ベースアップ評価料等）</a:t>
            </a:r>
          </a:p>
        </p:txBody>
      </p:sp>
      <p:sp>
        <p:nvSpPr>
          <p:cNvPr id="15" name="正方形/長方形 14">
            <a:extLst>
              <a:ext uri="{FF2B5EF4-FFF2-40B4-BE49-F238E27FC236}">
                <a16:creationId xmlns:a16="http://schemas.microsoft.com/office/drawing/2014/main" id="{A1562EAB-A0E4-6F95-D575-58FA69F7F2E4}"/>
              </a:ext>
            </a:extLst>
          </p:cNvPr>
          <p:cNvSpPr/>
          <p:nvPr/>
        </p:nvSpPr>
        <p:spPr>
          <a:xfrm>
            <a:off x="1631504" y="2722758"/>
            <a:ext cx="9938850" cy="923205"/>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6" name="正方形/長方形 15">
            <a:extLst>
              <a:ext uri="{FF2B5EF4-FFF2-40B4-BE49-F238E27FC236}">
                <a16:creationId xmlns:a16="http://schemas.microsoft.com/office/drawing/2014/main" id="{92006585-7FF9-CE70-0009-17996CF51464}"/>
              </a:ext>
            </a:extLst>
          </p:cNvPr>
          <p:cNvSpPr/>
          <p:nvPr/>
        </p:nvSpPr>
        <p:spPr>
          <a:xfrm>
            <a:off x="1631504" y="4512496"/>
            <a:ext cx="9949029" cy="923205"/>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7" name="右中かっこ 16">
            <a:extLst>
              <a:ext uri="{FF2B5EF4-FFF2-40B4-BE49-F238E27FC236}">
                <a16:creationId xmlns:a16="http://schemas.microsoft.com/office/drawing/2014/main" id="{2CA5E0DC-1195-16D8-894C-1BEC2E8FCA3C}"/>
              </a:ext>
            </a:extLst>
          </p:cNvPr>
          <p:cNvSpPr/>
          <p:nvPr/>
        </p:nvSpPr>
        <p:spPr>
          <a:xfrm flipH="1">
            <a:off x="1032592" y="3156706"/>
            <a:ext cx="551384" cy="2002019"/>
          </a:xfrm>
          <a:prstGeom prst="rightBrace">
            <a:avLst>
              <a:gd name="adj1" fmla="val 8333"/>
              <a:gd name="adj2" fmla="val 45489"/>
            </a:avLst>
          </a:prstGeom>
          <a:noFill/>
          <a:ln w="28575">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8" name="正方形/長方形 17">
            <a:extLst>
              <a:ext uri="{FF2B5EF4-FFF2-40B4-BE49-F238E27FC236}">
                <a16:creationId xmlns:a16="http://schemas.microsoft.com/office/drawing/2014/main" id="{CA744A82-4B9F-57CB-DB98-7FED66CD3DD8}"/>
              </a:ext>
            </a:extLst>
          </p:cNvPr>
          <p:cNvSpPr/>
          <p:nvPr/>
        </p:nvSpPr>
        <p:spPr>
          <a:xfrm>
            <a:off x="227756" y="3902461"/>
            <a:ext cx="2161056" cy="360850"/>
          </a:xfrm>
          <a:prstGeom prst="rect">
            <a:avLst/>
          </a:prstGeom>
          <a:solidFill>
            <a:schemeClr val="accent1"/>
          </a:solidFill>
          <a:ln w="12700" cap="flat" cmpd="sng" algn="ctr">
            <a:noFill/>
            <a:prstDash val="solid"/>
            <a:miter lim="800000"/>
          </a:ln>
          <a:effectLst/>
        </p:spPr>
        <p:txBody>
          <a:bodyPr wrap="square" tIns="72000" bIns="72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メイリオ" panose="020B0604030504040204" pitchFamily="50" charset="-128"/>
              </a:rPr>
              <a:t>物価対応（初・再診料等）</a:t>
            </a:r>
          </a:p>
        </p:txBody>
      </p:sp>
      <p:sp>
        <p:nvSpPr>
          <p:cNvPr id="19" name="スライド番号プレースホルダー 4">
            <a:extLst>
              <a:ext uri="{FF2B5EF4-FFF2-40B4-BE49-F238E27FC236}">
                <a16:creationId xmlns:a16="http://schemas.microsoft.com/office/drawing/2014/main" id="{A6DA8C42-B6B8-DF44-2A68-907FCA972A7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7" name="オーディオ 6">
            <a:hlinkClick r:id="" action="ppaction://media"/>
            <a:extLst>
              <a:ext uri="{FF2B5EF4-FFF2-40B4-BE49-F238E27FC236}">
                <a16:creationId xmlns:a16="http://schemas.microsoft.com/office/drawing/2014/main" id="{5A34E679-A018-DF62-E060-34162A9576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8321691"/>
      </p:ext>
    </p:extLst>
  </p:cSld>
  <p:clrMapOvr>
    <a:masterClrMapping/>
  </p:clrMapOvr>
  <mc:AlternateContent xmlns:mc="http://schemas.openxmlformats.org/markup-compatibility/2006" xmlns:p14="http://schemas.microsoft.com/office/powerpoint/2010/main">
    <mc:Choice Requires="p14">
      <p:transition spd="slow" p14:dur="2000" advTm="62665"/>
    </mc:Choice>
    <mc:Fallback xmlns="">
      <p:transition spd="slow" advTm="62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13C59-4948-B044-721D-A200A46AD8DF}"/>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20049827-7309-9C27-C1AE-BF50D99E44CD}"/>
              </a:ext>
            </a:extLst>
          </p:cNvPr>
          <p:cNvPicPr>
            <a:picLocks noChangeAspect="1"/>
          </p:cNvPicPr>
          <p:nvPr/>
        </p:nvPicPr>
        <p:blipFill>
          <a:blip r:embed="rId5"/>
          <a:stretch>
            <a:fillRect/>
          </a:stretch>
        </p:blipFill>
        <p:spPr>
          <a:xfrm>
            <a:off x="522348" y="1950422"/>
            <a:ext cx="11669652" cy="3449274"/>
          </a:xfrm>
          <a:prstGeom prst="rect">
            <a:avLst/>
          </a:prstGeom>
        </p:spPr>
      </p:pic>
      <p:sp>
        <p:nvSpPr>
          <p:cNvPr id="7" name="スライド番号プレースホルダー 4">
            <a:extLst>
              <a:ext uri="{FF2B5EF4-FFF2-40B4-BE49-F238E27FC236}">
                <a16:creationId xmlns:a16="http://schemas.microsoft.com/office/drawing/2014/main" id="{517317AB-8135-BD07-05E9-21E34E4F54A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7" name="タイトル 1">
            <a:extLst>
              <a:ext uri="{FF2B5EF4-FFF2-40B4-BE49-F238E27FC236}">
                <a16:creationId xmlns:a16="http://schemas.microsoft.com/office/drawing/2014/main" id="{E7B0DF2A-7EB4-B563-B814-26F93FB4E5D1}"/>
              </a:ext>
            </a:extLst>
          </p:cNvPr>
          <p:cNvSpPr txBox="1">
            <a:spLocks/>
          </p:cNvSpPr>
          <p:nvPr/>
        </p:nvSpPr>
        <p:spPr>
          <a:xfrm>
            <a:off x="522348" y="188640"/>
            <a:ext cx="10902244" cy="586807"/>
          </a:xfrm>
          <a:prstGeom prst="rect">
            <a:avLst/>
          </a:prstGeom>
          <a:solidFill>
            <a:schemeClr val="accent1">
              <a:lumMod val="20000"/>
              <a:lumOff val="80000"/>
            </a:schemeClr>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物価上昇への対応に関わる評価 </a:t>
            </a:r>
            <a:r>
              <a:rPr kumimoji="1" lang="en-US" altLang="ja-JP" sz="2400" b="1" i="0" u="none" strike="noStrike" kern="1200" cap="none" spc="0" normalizeH="0" baseline="0" noProof="0" dirty="0">
                <a:ln>
                  <a:noFill/>
                </a:ln>
                <a:solidFill>
                  <a:prstClr val="black"/>
                </a:solidFill>
                <a:effectLst/>
                <a:uLnTx/>
                <a:uFillTx/>
                <a:latin typeface="Arial"/>
                <a:ea typeface="ＭＳ Ｐゴシック"/>
                <a:cs typeface="+mj-cs"/>
              </a:rPr>
              <a:t>【 </a:t>
            </a: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物価対応料＋再診料の引き上げ </a:t>
            </a:r>
            <a:r>
              <a:rPr kumimoji="1" lang="en-US" altLang="ja-JP" sz="2400" b="1" i="0" u="none" strike="noStrike" kern="1200" cap="none" spc="0" normalizeH="0" baseline="0" noProof="0" dirty="0">
                <a:ln>
                  <a:noFill/>
                </a:ln>
                <a:solidFill>
                  <a:prstClr val="black"/>
                </a:solidFill>
                <a:effectLst/>
                <a:uLnTx/>
                <a:uFillTx/>
                <a:latin typeface="Arial"/>
                <a:ea typeface="ＭＳ Ｐゴシック"/>
                <a:cs typeface="+mj-cs"/>
              </a:rPr>
              <a:t>】</a:t>
            </a:r>
            <a:endPar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endParaRPr>
          </a:p>
        </p:txBody>
      </p:sp>
      <p:cxnSp>
        <p:nvCxnSpPr>
          <p:cNvPr id="31" name="直線矢印コネクタ 30">
            <a:extLst>
              <a:ext uri="{FF2B5EF4-FFF2-40B4-BE49-F238E27FC236}">
                <a16:creationId xmlns:a16="http://schemas.microsoft.com/office/drawing/2014/main" id="{F136ED47-1CA4-1777-6C0E-5DD8472680FA}"/>
              </a:ext>
            </a:extLst>
          </p:cNvPr>
          <p:cNvCxnSpPr>
            <a:cxnSpLocks/>
          </p:cNvCxnSpPr>
          <p:nvPr/>
        </p:nvCxnSpPr>
        <p:spPr>
          <a:xfrm flipV="1">
            <a:off x="10776520" y="3717032"/>
            <a:ext cx="0" cy="165720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線矢印コネクタ 31">
            <a:extLst>
              <a:ext uri="{FF2B5EF4-FFF2-40B4-BE49-F238E27FC236}">
                <a16:creationId xmlns:a16="http://schemas.microsoft.com/office/drawing/2014/main" id="{3C12AC62-05AF-1CD8-FC35-DC973CE480DC}"/>
              </a:ext>
            </a:extLst>
          </p:cNvPr>
          <p:cNvCxnSpPr>
            <a:cxnSpLocks/>
          </p:cNvCxnSpPr>
          <p:nvPr/>
        </p:nvCxnSpPr>
        <p:spPr>
          <a:xfrm>
            <a:off x="10776520" y="1444295"/>
            <a:ext cx="0" cy="47964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3" name="直線矢印コネクタ 32">
            <a:extLst>
              <a:ext uri="{FF2B5EF4-FFF2-40B4-BE49-F238E27FC236}">
                <a16:creationId xmlns:a16="http://schemas.microsoft.com/office/drawing/2014/main" id="{F26909D4-E585-E5B7-98A8-45F316A4DFFC}"/>
              </a:ext>
            </a:extLst>
          </p:cNvPr>
          <p:cNvCxnSpPr>
            <a:cxnSpLocks/>
          </p:cNvCxnSpPr>
          <p:nvPr/>
        </p:nvCxnSpPr>
        <p:spPr>
          <a:xfrm>
            <a:off x="4439816" y="1814418"/>
            <a:ext cx="0" cy="56363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テキスト ボックス 2">
            <a:extLst>
              <a:ext uri="{FF2B5EF4-FFF2-40B4-BE49-F238E27FC236}">
                <a16:creationId xmlns:a16="http://schemas.microsoft.com/office/drawing/2014/main" id="{334198D5-E69E-FF73-22C9-25BC1BD9EE98}"/>
              </a:ext>
            </a:extLst>
          </p:cNvPr>
          <p:cNvSpPr txBox="1"/>
          <p:nvPr/>
        </p:nvSpPr>
        <p:spPr>
          <a:xfrm>
            <a:off x="7824192" y="6428701"/>
            <a:ext cx="4367808" cy="29193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出所：令和</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8</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年</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月</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14</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日　中医協 総－</a:t>
            </a:r>
            <a:r>
              <a:rPr kumimoji="1" lang="en-US" altLang="ja-JP" sz="1200" b="0" i="0" u="none" strike="noStrike" kern="1200" cap="none" spc="0" normalizeH="0" baseline="0" noProof="0" dirty="0">
                <a:ln>
                  <a:noFill/>
                </a:ln>
                <a:solidFill>
                  <a:prstClr val="black"/>
                </a:solidFill>
                <a:effectLst/>
                <a:uLnTx/>
                <a:uFillTx/>
                <a:latin typeface="Arial"/>
                <a:ea typeface="ＭＳ Ｐゴシック"/>
                <a:cs typeface="+mn-cs"/>
              </a:rPr>
              <a:t>6</a:t>
            </a:r>
            <a:r>
              <a:rPr kumimoji="1" lang="ja-JP" altLang="en-US" sz="1200" b="0" i="0" u="none" strike="noStrike" kern="1200" cap="none" spc="0" normalizeH="0" baseline="0" noProof="0" dirty="0">
                <a:ln>
                  <a:noFill/>
                </a:ln>
                <a:solidFill>
                  <a:prstClr val="black"/>
                </a:solidFill>
                <a:effectLst/>
                <a:uLnTx/>
                <a:uFillTx/>
                <a:latin typeface="Arial"/>
                <a:ea typeface="ＭＳ Ｐゴシック"/>
                <a:cs typeface="+mn-cs"/>
              </a:rPr>
              <a:t>　（一部改変）</a:t>
            </a:r>
          </a:p>
        </p:txBody>
      </p:sp>
      <p:sp>
        <p:nvSpPr>
          <p:cNvPr id="9" name="テキスト ボックス 8">
            <a:extLst>
              <a:ext uri="{FF2B5EF4-FFF2-40B4-BE49-F238E27FC236}">
                <a16:creationId xmlns:a16="http://schemas.microsoft.com/office/drawing/2014/main" id="{D0828015-A384-5199-D936-53885DD4CD89}"/>
              </a:ext>
            </a:extLst>
          </p:cNvPr>
          <p:cNvSpPr txBox="1"/>
          <p:nvPr/>
        </p:nvSpPr>
        <p:spPr>
          <a:xfrm>
            <a:off x="8112224" y="1175990"/>
            <a:ext cx="3892564" cy="307777"/>
          </a:xfrm>
          <a:prstGeom prst="rect">
            <a:avLst/>
          </a:prstGeom>
          <a:solidFill>
            <a:schemeClr val="bg1"/>
          </a:solid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２</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・令和９年度は前年の２倍の評価</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12" name="テキスト ボックス 11">
            <a:extLst>
              <a:ext uri="{FF2B5EF4-FFF2-40B4-BE49-F238E27FC236}">
                <a16:creationId xmlns:a16="http://schemas.microsoft.com/office/drawing/2014/main" id="{9A92E293-19A8-7681-C708-77F04F214AFF}"/>
              </a:ext>
            </a:extLst>
          </p:cNvPr>
          <p:cNvSpPr txBox="1"/>
          <p:nvPr/>
        </p:nvSpPr>
        <p:spPr>
          <a:xfrm>
            <a:off x="1777587" y="1537419"/>
            <a:ext cx="5686563" cy="307777"/>
          </a:xfrm>
          <a:prstGeom prst="rect">
            <a:avLst/>
          </a:prstGeom>
          <a:solidFill>
            <a:schemeClr val="bg1"/>
          </a:solid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２</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・令和８年度以降の物価対応として「物価対応料」を新設</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21" name="テキスト ボックス 20">
            <a:extLst>
              <a:ext uri="{FF2B5EF4-FFF2-40B4-BE49-F238E27FC236}">
                <a16:creationId xmlns:a16="http://schemas.microsoft.com/office/drawing/2014/main" id="{1EAD2BAB-62BA-FB04-B570-5E686EEFADD1}"/>
              </a:ext>
            </a:extLst>
          </p:cNvPr>
          <p:cNvSpPr txBox="1"/>
          <p:nvPr/>
        </p:nvSpPr>
        <p:spPr>
          <a:xfrm>
            <a:off x="4943872" y="5374233"/>
            <a:ext cx="6480720" cy="307777"/>
          </a:xfrm>
          <a:prstGeom prst="rect">
            <a:avLst/>
          </a:prstGeom>
          <a:noFill/>
          <a:ln>
            <a:solidFill>
              <a:srgbClr val="FF0000"/>
            </a:solidFill>
            <a:prstDash val="sys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大臣折衝</a:t>
            </a:r>
            <a:r>
              <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４・令和６年度改定以降の経営環境の悪化を踏まえ再診料に上乗せ</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11" name="テキスト ボックス 10">
            <a:extLst>
              <a:ext uri="{FF2B5EF4-FFF2-40B4-BE49-F238E27FC236}">
                <a16:creationId xmlns:a16="http://schemas.microsoft.com/office/drawing/2014/main" id="{536710F3-A744-A6C0-C405-394261FB0215}"/>
              </a:ext>
            </a:extLst>
          </p:cNvPr>
          <p:cNvSpPr txBox="1"/>
          <p:nvPr/>
        </p:nvSpPr>
        <p:spPr>
          <a:xfrm>
            <a:off x="3867613" y="2349914"/>
            <a:ext cx="1048131" cy="307777"/>
          </a:xfrm>
          <a:prstGeom prst="rect">
            <a:avLst/>
          </a:prstGeom>
          <a:noFill/>
          <a:ln>
            <a:no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初再診料</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テキスト ボックス 12">
            <a:extLst>
              <a:ext uri="{FF2B5EF4-FFF2-40B4-BE49-F238E27FC236}">
                <a16:creationId xmlns:a16="http://schemas.microsoft.com/office/drawing/2014/main" id="{B00022B2-10C7-2ADD-37C4-FE843F94B4CE}"/>
              </a:ext>
            </a:extLst>
          </p:cNvPr>
          <p:cNvSpPr txBox="1"/>
          <p:nvPr/>
        </p:nvSpPr>
        <p:spPr>
          <a:xfrm>
            <a:off x="10320554" y="1911205"/>
            <a:ext cx="1048131" cy="307777"/>
          </a:xfrm>
          <a:prstGeom prst="rect">
            <a:avLst/>
          </a:prstGeom>
          <a:noFill/>
          <a:ln>
            <a:noFill/>
            <a:prstDash val="sys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初再診料</a:t>
            </a:r>
            <a:endParaRPr kumimoji="1" lang="en-US" altLang="ja-JP" sz="1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pic>
        <p:nvPicPr>
          <p:cNvPr id="6" name="オーディオ 5">
            <a:hlinkClick r:id="" action="ppaction://media"/>
            <a:extLst>
              <a:ext uri="{FF2B5EF4-FFF2-40B4-BE49-F238E27FC236}">
                <a16:creationId xmlns:a16="http://schemas.microsoft.com/office/drawing/2014/main" id="{9E9864D6-DC90-EB0D-153E-BB23552B7A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7672574"/>
      </p:ext>
    </p:extLst>
  </p:cSld>
  <p:clrMapOvr>
    <a:masterClrMapping/>
  </p:clrMapOvr>
  <mc:AlternateContent xmlns:mc="http://schemas.openxmlformats.org/markup-compatibility/2006" xmlns:p14="http://schemas.microsoft.com/office/powerpoint/2010/main">
    <mc:Choice Requires="p14">
      <p:transition spd="slow" p14:dur="2000" advTm="38107"/>
    </mc:Choice>
    <mc:Fallback xmlns="">
      <p:transition spd="slow" advTm="38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B1937-7A25-46D5-40AC-C9325A0922EF}"/>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DBE49DD7-3A50-16B7-F40B-AAC44405D01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初診・再診料等の見直し（全体像）</a:t>
            </a:r>
          </a:p>
        </p:txBody>
      </p:sp>
      <p:sp>
        <p:nvSpPr>
          <p:cNvPr id="3" name="スライド番号プレースホルダー 4">
            <a:extLst>
              <a:ext uri="{FF2B5EF4-FFF2-40B4-BE49-F238E27FC236}">
                <a16:creationId xmlns:a16="http://schemas.microsoft.com/office/drawing/2014/main" id="{C2898AA4-4FE8-2DDD-D3BF-0682EDE0795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9CA7FA3B-047F-05D8-68BF-C4B2DF45C4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3913987"/>
      </p:ext>
    </p:extLst>
  </p:cSld>
  <p:clrMapOvr>
    <a:masterClrMapping/>
  </p:clrMapOvr>
  <mc:AlternateContent xmlns:mc="http://schemas.openxmlformats.org/markup-compatibility/2006" xmlns:p14="http://schemas.microsoft.com/office/powerpoint/2010/main">
    <mc:Choice Requires="p14">
      <p:transition spd="slow" p14:dur="2000" advTm="9146"/>
    </mc:Choice>
    <mc:Fallback xmlns="">
      <p:transition spd="slow" advTm="9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B623BDB8-6415-A200-E382-21C60A85916E}"/>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初診料の見直し①</a:t>
            </a:r>
          </a:p>
        </p:txBody>
      </p:sp>
      <p:graphicFrame>
        <p:nvGraphicFramePr>
          <p:cNvPr id="10" name="表 9">
            <a:extLst>
              <a:ext uri="{FF2B5EF4-FFF2-40B4-BE49-F238E27FC236}">
                <a16:creationId xmlns:a16="http://schemas.microsoft.com/office/drawing/2014/main" id="{7AA82FC9-4397-CA83-334F-68F2FC137F96}"/>
              </a:ext>
            </a:extLst>
          </p:cNvPr>
          <p:cNvGraphicFramePr>
            <a:graphicFrameLocks noGrp="1"/>
          </p:cNvGraphicFramePr>
          <p:nvPr/>
        </p:nvGraphicFramePr>
        <p:xfrm>
          <a:off x="239465" y="1606286"/>
          <a:ext cx="11665295" cy="741680"/>
        </p:xfrm>
        <a:graphic>
          <a:graphicData uri="http://schemas.openxmlformats.org/drawingml/2006/table">
            <a:tbl>
              <a:tblPr firstRow="1" bandRow="1">
                <a:tableStyleId>{5940675A-B579-460E-94D1-54222C63F5DA}</a:tableStyleId>
              </a:tblPr>
              <a:tblGrid>
                <a:gridCol w="4200351">
                  <a:extLst>
                    <a:ext uri="{9D8B030D-6E8A-4147-A177-3AD203B41FA5}">
                      <a16:colId xmlns:a16="http://schemas.microsoft.com/office/drawing/2014/main" val="3938482511"/>
                    </a:ext>
                  </a:extLst>
                </a:gridCol>
                <a:gridCol w="1128125">
                  <a:extLst>
                    <a:ext uri="{9D8B030D-6E8A-4147-A177-3AD203B41FA5}">
                      <a16:colId xmlns:a16="http://schemas.microsoft.com/office/drawing/2014/main" val="2635774537"/>
                    </a:ext>
                  </a:extLst>
                </a:gridCol>
                <a:gridCol w="1128125">
                  <a:extLst>
                    <a:ext uri="{9D8B030D-6E8A-4147-A177-3AD203B41FA5}">
                      <a16:colId xmlns:a16="http://schemas.microsoft.com/office/drawing/2014/main" val="2078934805"/>
                    </a:ext>
                  </a:extLst>
                </a:gridCol>
                <a:gridCol w="1128125">
                  <a:extLst>
                    <a:ext uri="{9D8B030D-6E8A-4147-A177-3AD203B41FA5}">
                      <a16:colId xmlns:a16="http://schemas.microsoft.com/office/drawing/2014/main" val="680085898"/>
                    </a:ext>
                  </a:extLst>
                </a:gridCol>
                <a:gridCol w="4080569">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初診料本体</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291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291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291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変更なし</a:t>
                      </a:r>
                    </a:p>
                  </a:txBody>
                  <a:tcPr/>
                </a:tc>
                <a:extLst>
                  <a:ext uri="{0D108BD9-81ED-4DB2-BD59-A6C34878D82A}">
                    <a16:rowId xmlns:a16="http://schemas.microsoft.com/office/drawing/2014/main" val="3190255739"/>
                  </a:ext>
                </a:extLst>
              </a:tr>
            </a:tbl>
          </a:graphicData>
        </a:graphic>
      </p:graphicFrame>
      <p:sp>
        <p:nvSpPr>
          <p:cNvPr id="11" name="タイトル 1">
            <a:extLst>
              <a:ext uri="{FF2B5EF4-FFF2-40B4-BE49-F238E27FC236}">
                <a16:creationId xmlns:a16="http://schemas.microsoft.com/office/drawing/2014/main" id="{5E778E65-D34E-23E0-27DA-D6B1F6C7B7D9}"/>
              </a:ext>
            </a:extLst>
          </p:cNvPr>
          <p:cNvSpPr txBox="1">
            <a:spLocks/>
          </p:cNvSpPr>
          <p:nvPr/>
        </p:nvSpPr>
        <p:spPr>
          <a:xfrm>
            <a:off x="249549" y="1128793"/>
            <a:ext cx="3168352"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初診料①（物賃対応）</a:t>
            </a:r>
          </a:p>
        </p:txBody>
      </p:sp>
      <p:graphicFrame>
        <p:nvGraphicFramePr>
          <p:cNvPr id="3" name="表 2">
            <a:extLst>
              <a:ext uri="{FF2B5EF4-FFF2-40B4-BE49-F238E27FC236}">
                <a16:creationId xmlns:a16="http://schemas.microsoft.com/office/drawing/2014/main" id="{2082D734-6533-2F04-A47E-4EF2C435C75D}"/>
              </a:ext>
            </a:extLst>
          </p:cNvPr>
          <p:cNvGraphicFramePr>
            <a:graphicFrameLocks noGrp="1"/>
          </p:cNvGraphicFramePr>
          <p:nvPr/>
        </p:nvGraphicFramePr>
        <p:xfrm>
          <a:off x="239465" y="2856847"/>
          <a:ext cx="11665295" cy="2225040"/>
        </p:xfrm>
        <a:graphic>
          <a:graphicData uri="http://schemas.openxmlformats.org/drawingml/2006/table">
            <a:tbl>
              <a:tblPr firstRow="1" bandRow="1">
                <a:tableStyleId>{5940675A-B579-460E-94D1-54222C63F5DA}</a:tableStyleId>
              </a:tblPr>
              <a:tblGrid>
                <a:gridCol w="593151">
                  <a:extLst>
                    <a:ext uri="{9D8B030D-6E8A-4147-A177-3AD203B41FA5}">
                      <a16:colId xmlns:a16="http://schemas.microsoft.com/office/drawing/2014/main" val="3867876839"/>
                    </a:ext>
                  </a:extLst>
                </a:gridCol>
                <a:gridCol w="1449924">
                  <a:extLst>
                    <a:ext uri="{9D8B030D-6E8A-4147-A177-3AD203B41FA5}">
                      <a16:colId xmlns:a16="http://schemas.microsoft.com/office/drawing/2014/main" val="2138512855"/>
                    </a:ext>
                  </a:extLst>
                </a:gridCol>
                <a:gridCol w="2157276">
                  <a:extLst>
                    <a:ext uri="{9D8B030D-6E8A-4147-A177-3AD203B41FA5}">
                      <a16:colId xmlns:a16="http://schemas.microsoft.com/office/drawing/2014/main" val="95808234"/>
                    </a:ext>
                  </a:extLst>
                </a:gridCol>
                <a:gridCol w="1128125">
                  <a:extLst>
                    <a:ext uri="{9D8B030D-6E8A-4147-A177-3AD203B41FA5}">
                      <a16:colId xmlns:a16="http://schemas.microsoft.com/office/drawing/2014/main" val="991117932"/>
                    </a:ext>
                  </a:extLst>
                </a:gridCol>
                <a:gridCol w="1128125">
                  <a:extLst>
                    <a:ext uri="{9D8B030D-6E8A-4147-A177-3AD203B41FA5}">
                      <a16:colId xmlns:a16="http://schemas.microsoft.com/office/drawing/2014/main" val="2446964990"/>
                    </a:ext>
                  </a:extLst>
                </a:gridCol>
                <a:gridCol w="1128125">
                  <a:extLst>
                    <a:ext uri="{9D8B030D-6E8A-4147-A177-3AD203B41FA5}">
                      <a16:colId xmlns:a16="http://schemas.microsoft.com/office/drawing/2014/main" val="209029608"/>
                    </a:ext>
                  </a:extLst>
                </a:gridCol>
                <a:gridCol w="4080569">
                  <a:extLst>
                    <a:ext uri="{9D8B030D-6E8A-4147-A177-3AD203B41FA5}">
                      <a16:colId xmlns:a16="http://schemas.microsoft.com/office/drawing/2014/main" val="110436166"/>
                    </a:ext>
                  </a:extLst>
                </a:gridCol>
              </a:tblGrid>
              <a:tr h="370840">
                <a:tc rowSpan="3">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①外来・在宅物価対応料</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２</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3883818125"/>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6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6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6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②</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算定している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６点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23</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17</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34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12517535"/>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③</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6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算定する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17</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17</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34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34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algn="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3944670"/>
                  </a:ext>
                </a:extLst>
              </a:tr>
            </a:tbl>
          </a:graphicData>
        </a:graphic>
      </p:graphicFrame>
      <p:sp>
        <p:nvSpPr>
          <p:cNvPr id="8" name="加算記号 7">
            <a:extLst>
              <a:ext uri="{FF2B5EF4-FFF2-40B4-BE49-F238E27FC236}">
                <a16:creationId xmlns:a16="http://schemas.microsoft.com/office/drawing/2014/main" id="{BDADF5A5-2DD2-37D7-7A3C-C23EC061318E}"/>
              </a:ext>
            </a:extLst>
          </p:cNvPr>
          <p:cNvSpPr/>
          <p:nvPr/>
        </p:nvSpPr>
        <p:spPr>
          <a:xfrm>
            <a:off x="6018739" y="2433799"/>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9" name="加算記号 8">
            <a:extLst>
              <a:ext uri="{FF2B5EF4-FFF2-40B4-BE49-F238E27FC236}">
                <a16:creationId xmlns:a16="http://schemas.microsoft.com/office/drawing/2014/main" id="{3DF77B9D-1EBB-1333-BCDC-16D7B99705F6}"/>
              </a:ext>
            </a:extLst>
          </p:cNvPr>
          <p:cNvSpPr/>
          <p:nvPr/>
        </p:nvSpPr>
        <p:spPr>
          <a:xfrm>
            <a:off x="7165614" y="2422730"/>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加算記号 11">
            <a:extLst>
              <a:ext uri="{FF2B5EF4-FFF2-40B4-BE49-F238E27FC236}">
                <a16:creationId xmlns:a16="http://schemas.microsoft.com/office/drawing/2014/main" id="{42763DC7-E03D-6C66-D3DC-FDE4B274766B}"/>
              </a:ext>
            </a:extLst>
          </p:cNvPr>
          <p:cNvSpPr/>
          <p:nvPr/>
        </p:nvSpPr>
        <p:spPr>
          <a:xfrm>
            <a:off x="4871864" y="2422730"/>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4" name="表 3">
            <a:extLst>
              <a:ext uri="{FF2B5EF4-FFF2-40B4-BE49-F238E27FC236}">
                <a16:creationId xmlns:a16="http://schemas.microsoft.com/office/drawing/2014/main" id="{EBDB9F80-2368-64B2-38EC-99A5BD013BDA}"/>
              </a:ext>
            </a:extLst>
          </p:cNvPr>
          <p:cNvGraphicFramePr>
            <a:graphicFrameLocks noGrp="1"/>
          </p:cNvGraphicFramePr>
          <p:nvPr/>
        </p:nvGraphicFramePr>
        <p:xfrm>
          <a:off x="249549" y="5301208"/>
          <a:ext cx="11665295" cy="1158240"/>
        </p:xfrm>
        <a:graphic>
          <a:graphicData uri="http://schemas.openxmlformats.org/drawingml/2006/table">
            <a:tbl>
              <a:tblPr firstRow="1" bandRow="1">
                <a:tableStyleId>{5940675A-B579-460E-94D1-54222C63F5DA}</a:tableStyleId>
              </a:tblPr>
              <a:tblGrid>
                <a:gridCol w="4200351">
                  <a:extLst>
                    <a:ext uri="{9D8B030D-6E8A-4147-A177-3AD203B41FA5}">
                      <a16:colId xmlns:a16="http://schemas.microsoft.com/office/drawing/2014/main" val="3867876839"/>
                    </a:ext>
                  </a:extLst>
                </a:gridCol>
                <a:gridCol w="1128125">
                  <a:extLst>
                    <a:ext uri="{9D8B030D-6E8A-4147-A177-3AD203B41FA5}">
                      <a16:colId xmlns:a16="http://schemas.microsoft.com/office/drawing/2014/main" val="991117932"/>
                    </a:ext>
                  </a:extLst>
                </a:gridCol>
                <a:gridCol w="1128125">
                  <a:extLst>
                    <a:ext uri="{9D8B030D-6E8A-4147-A177-3AD203B41FA5}">
                      <a16:colId xmlns:a16="http://schemas.microsoft.com/office/drawing/2014/main" val="2446964990"/>
                    </a:ext>
                  </a:extLst>
                </a:gridCol>
                <a:gridCol w="1128125">
                  <a:extLst>
                    <a:ext uri="{9D8B030D-6E8A-4147-A177-3AD203B41FA5}">
                      <a16:colId xmlns:a16="http://schemas.microsoft.com/office/drawing/2014/main" val="209029608"/>
                    </a:ext>
                  </a:extLst>
                </a:gridCol>
                <a:gridCol w="4080569">
                  <a:extLst>
                    <a:ext uri="{9D8B030D-6E8A-4147-A177-3AD203B41FA5}">
                      <a16:colId xmlns:a16="http://schemas.microsoft.com/office/drawing/2014/main" val="110436166"/>
                    </a:ext>
                  </a:extLst>
                </a:gridCol>
              </a:tblGrid>
              <a:tr h="370840">
                <a:tc>
                  <a:txBody>
                    <a:bodyPr/>
                    <a:lstStyle/>
                    <a:p>
                      <a:r>
                        <a:rPr kumimoji="1" lang="en-US" altLang="ja-JP" sz="1600" dirty="0">
                          <a:solidFill>
                            <a:schemeClr val="tx1"/>
                          </a:solidFill>
                          <a:latin typeface="BIZ UDPゴシック" panose="020B0400000000000000" pitchFamily="50" charset="-128"/>
                          <a:ea typeface="BIZ UDPゴシック" panose="020B0400000000000000" pitchFamily="50" charset="-128"/>
                        </a:rPr>
                        <a:t>R</a:t>
                      </a:r>
                      <a:r>
                        <a:rPr kumimoji="1" lang="ja-JP" altLang="en-US" sz="1600" dirty="0">
                          <a:solidFill>
                            <a:schemeClr val="tx1"/>
                          </a:solidFill>
                          <a:latin typeface="BIZ UDPゴシック" panose="020B0400000000000000" pitchFamily="50" charset="-128"/>
                          <a:ea typeface="BIZ UDPゴシック" panose="020B0400000000000000" pitchFamily="50" charset="-128"/>
                        </a:rPr>
                        <a:t>７年度以前からベースアップ評価料を算定</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している医療機関の上乗せ分</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２５点</a:t>
                      </a: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４４点</a:t>
                      </a:r>
                    </a:p>
                  </a:txBody>
                  <a:tcPr anchor="ctr">
                    <a:noFill/>
                  </a:tcPr>
                </a:tc>
                <a:tc>
                  <a:txBody>
                    <a:bodyPr/>
                    <a:lstStyle/>
                    <a:p>
                      <a:pPr algn="l"/>
                      <a:r>
                        <a:rPr kumimoji="1" lang="ja-JP" altLang="en-US" sz="1600" dirty="0">
                          <a:solidFill>
                            <a:schemeClr val="tx1"/>
                          </a:solidFill>
                          <a:latin typeface="BIZ UDPゴシック" panose="020B0400000000000000" pitchFamily="50" charset="-128"/>
                          <a:ea typeface="BIZ UDPゴシック" panose="020B0400000000000000" pitchFamily="50" charset="-128"/>
                        </a:rPr>
                        <a:t>①＋②</a:t>
                      </a:r>
                    </a:p>
                  </a:txBody>
                  <a:tcPr anchor="ctr">
                    <a:noFill/>
                  </a:tcPr>
                </a:tc>
                <a:extLst>
                  <a:ext uri="{0D108BD9-81ED-4DB2-BD59-A6C34878D82A}">
                    <a16:rowId xmlns:a16="http://schemas.microsoft.com/office/drawing/2014/main" val="3883818125"/>
                  </a:ext>
                </a:extLst>
              </a:tr>
              <a:tr h="370840">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R</a:t>
                      </a:r>
                      <a:r>
                        <a:rPr kumimoji="1" lang="ja-JP" altLang="en-US" sz="1600" dirty="0">
                          <a:solidFill>
                            <a:schemeClr val="tx1"/>
                          </a:solidFill>
                          <a:latin typeface="BIZ UDPゴシック" panose="020B0400000000000000" pitchFamily="50" charset="-128"/>
                          <a:ea typeface="BIZ UDPゴシック" panose="020B0400000000000000" pitchFamily="50" charset="-128"/>
                        </a:rPr>
                        <a:t>８年６月よりベースアップ評価料を算定</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する医療機関の上乗せ分</a:t>
                      </a:r>
                    </a:p>
                  </a:txBody>
                  <a:tcPr anchor="ct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１９点</a:t>
                      </a: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３８点</a:t>
                      </a:r>
                    </a:p>
                  </a:txBody>
                  <a:tcPr anchor="ctr">
                    <a:noFill/>
                  </a:tcPr>
                </a:tc>
                <a:tc>
                  <a:txBody>
                    <a:bodyPr/>
                    <a:lstStyle/>
                    <a:p>
                      <a:pPr algn="l"/>
                      <a:r>
                        <a:rPr kumimoji="1" lang="ja-JP" altLang="en-US" sz="1600" dirty="0">
                          <a:solidFill>
                            <a:schemeClr val="tx1"/>
                          </a:solidFill>
                          <a:latin typeface="BIZ UDPゴシック" panose="020B0400000000000000" pitchFamily="50" charset="-128"/>
                          <a:ea typeface="BIZ UDPゴシック" panose="020B0400000000000000" pitchFamily="50" charset="-128"/>
                        </a:rPr>
                        <a:t>①＋③</a:t>
                      </a:r>
                    </a:p>
                  </a:txBody>
                  <a:tcPr anchor="ctr">
                    <a:noFill/>
                  </a:tcPr>
                </a:tc>
                <a:extLst>
                  <a:ext uri="{0D108BD9-81ED-4DB2-BD59-A6C34878D82A}">
                    <a16:rowId xmlns:a16="http://schemas.microsoft.com/office/drawing/2014/main" val="2576095200"/>
                  </a:ext>
                </a:extLst>
              </a:tr>
            </a:tbl>
          </a:graphicData>
        </a:graphic>
      </p:graphicFrame>
      <p:sp>
        <p:nvSpPr>
          <p:cNvPr id="5" name="スライド番号プレースホルダー 4">
            <a:extLst>
              <a:ext uri="{FF2B5EF4-FFF2-40B4-BE49-F238E27FC236}">
                <a16:creationId xmlns:a16="http://schemas.microsoft.com/office/drawing/2014/main" id="{F8445D26-71ED-F466-FE60-1F64602C4C5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3" name="オーディオ 12">
            <a:hlinkClick r:id="" action="ppaction://media"/>
            <a:extLst>
              <a:ext uri="{FF2B5EF4-FFF2-40B4-BE49-F238E27FC236}">
                <a16:creationId xmlns:a16="http://schemas.microsoft.com/office/drawing/2014/main" id="{237D3C63-F96D-4EC4-40CF-BB17ED81A2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5573648"/>
      </p:ext>
    </p:extLst>
  </p:cSld>
  <p:clrMapOvr>
    <a:masterClrMapping/>
  </p:clrMapOvr>
  <mc:AlternateContent xmlns:mc="http://schemas.openxmlformats.org/markup-compatibility/2006" xmlns:p14="http://schemas.microsoft.com/office/powerpoint/2010/main">
    <mc:Choice Requires="p14">
      <p:transition spd="slow" p14:dur="2000" advTm="79843"/>
    </mc:Choice>
    <mc:Fallback xmlns="">
      <p:transition spd="slow" advTm="79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4285A-526B-F7A3-D0D2-C88269196086}"/>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08725184-A0DE-106A-51E0-1C66C636DB0C}"/>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初診料の見直し②</a:t>
            </a:r>
          </a:p>
        </p:txBody>
      </p:sp>
      <p:sp>
        <p:nvSpPr>
          <p:cNvPr id="7" name="スライド番号プレースホルダー 4">
            <a:extLst>
              <a:ext uri="{FF2B5EF4-FFF2-40B4-BE49-F238E27FC236}">
                <a16:creationId xmlns:a16="http://schemas.microsoft.com/office/drawing/2014/main" id="{228951EF-4E32-43C3-4929-85DE73D26CB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7FB27E2A-9813-BBB8-2FE6-D1FD7C982C4E}"/>
              </a:ext>
            </a:extLst>
          </p:cNvPr>
          <p:cNvGraphicFramePr>
            <a:graphicFrameLocks noGrp="1"/>
          </p:cNvGraphicFramePr>
          <p:nvPr/>
        </p:nvGraphicFramePr>
        <p:xfrm>
          <a:off x="263352" y="1538565"/>
          <a:ext cx="11665295" cy="5008880"/>
        </p:xfrm>
        <a:graphic>
          <a:graphicData uri="http://schemas.openxmlformats.org/drawingml/2006/table">
            <a:tbl>
              <a:tblPr firstRow="1" bandRow="1">
                <a:tableStyleId>{5940675A-B579-460E-94D1-54222C63F5DA}</a:tableStyleId>
              </a:tblPr>
              <a:tblGrid>
                <a:gridCol w="4392488">
                  <a:extLst>
                    <a:ext uri="{9D8B030D-6E8A-4147-A177-3AD203B41FA5}">
                      <a16:colId xmlns:a16="http://schemas.microsoft.com/office/drawing/2014/main" val="3938482511"/>
                    </a:ext>
                  </a:extLst>
                </a:gridCol>
                <a:gridCol w="1165931">
                  <a:extLst>
                    <a:ext uri="{9D8B030D-6E8A-4147-A177-3AD203B41FA5}">
                      <a16:colId xmlns:a16="http://schemas.microsoft.com/office/drawing/2014/main" val="2635774537"/>
                    </a:ext>
                  </a:extLst>
                </a:gridCol>
                <a:gridCol w="1152128">
                  <a:extLst>
                    <a:ext uri="{9D8B030D-6E8A-4147-A177-3AD203B41FA5}">
                      <a16:colId xmlns:a16="http://schemas.microsoft.com/office/drawing/2014/main" val="2078934805"/>
                    </a:ext>
                  </a:extLst>
                </a:gridCol>
                <a:gridCol w="4954748">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cs typeface="+mn-cs"/>
                        </a:rPr>
                        <a:t>機能強化加算</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cs typeface="+mn-cs"/>
                        </a:rPr>
                        <a:t>（施設基準変更）</a:t>
                      </a:r>
                      <a:endParaRPr kumimoji="1" lang="ja-JP" altLang="en-US" sz="1600" b="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80</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80</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点数に変更なし。施設基準に</a:t>
                      </a:r>
                      <a:r>
                        <a:rPr kumimoji="1" lang="en-US" altLang="ja-JP" sz="1600" dirty="0">
                          <a:solidFill>
                            <a:schemeClr val="tx1"/>
                          </a:solidFill>
                          <a:latin typeface="BIZ UDPゴシック" panose="020B0400000000000000" pitchFamily="50" charset="-128"/>
                          <a:ea typeface="BIZ UDPゴシック" panose="020B0400000000000000" pitchFamily="50" charset="-128"/>
                        </a:rPr>
                        <a:t>BCP</a:t>
                      </a:r>
                      <a:r>
                        <a:rPr kumimoji="1" lang="ja-JP" altLang="en-US" sz="1600" dirty="0">
                          <a:solidFill>
                            <a:schemeClr val="tx1"/>
                          </a:solidFill>
                          <a:latin typeface="BIZ UDPゴシック" panose="020B0400000000000000" pitchFamily="50" charset="-128"/>
                          <a:ea typeface="BIZ UDPゴシック" panose="020B0400000000000000" pitchFamily="50" charset="-128"/>
                        </a:rPr>
                        <a:t>（災害発生時等における医療機関の業務継続計画）の策定等を追加</a:t>
                      </a:r>
                    </a:p>
                  </a:txBody>
                  <a:tcPr anchor="ctr"/>
                </a:tc>
                <a:extLst>
                  <a:ext uri="{0D108BD9-81ED-4DB2-BD59-A6C34878D82A}">
                    <a16:rowId xmlns:a16="http://schemas.microsoft.com/office/drawing/2014/main" val="3190255739"/>
                  </a:ext>
                </a:extLst>
              </a:tr>
              <a:tr h="370840">
                <a:tc>
                  <a:txBody>
                    <a:bodyPr/>
                    <a:lstStyle/>
                    <a:p>
                      <a:r>
                        <a:rPr kumimoji="1" lang="zh-TW" altLang="en-US" sz="1600" dirty="0">
                          <a:solidFill>
                            <a:schemeClr val="tx1"/>
                          </a:solidFill>
                          <a:latin typeface="BIZ UDPゴシック" panose="020B0400000000000000" pitchFamily="50" charset="-128"/>
                          <a:ea typeface="BIZ UDPゴシック" panose="020B0400000000000000" pitchFamily="50" charset="-128"/>
                        </a:rPr>
                        <a:t>医療情報取得加算</a:t>
                      </a:r>
                      <a:r>
                        <a:rPr kumimoji="1" lang="zh-TW" altLang="en-US" sz="1600" dirty="0">
                          <a:solidFill>
                            <a:srgbClr val="FF0000"/>
                          </a:solidFill>
                          <a:latin typeface="BIZ UDPゴシック" panose="020B0400000000000000" pitchFamily="50" charset="-128"/>
                          <a:ea typeface="BIZ UDPゴシック" panose="020B0400000000000000" pitchFamily="50" charset="-128"/>
                        </a:rPr>
                        <a:t>（廃止）</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電子的診療情報連携体制整備加算へ統合</a:t>
                      </a:r>
                    </a:p>
                  </a:txBody>
                  <a:tcPr anchor="ctr"/>
                </a:tc>
                <a:extLst>
                  <a:ext uri="{0D108BD9-81ED-4DB2-BD59-A6C34878D82A}">
                    <a16:rowId xmlns:a16="http://schemas.microsoft.com/office/drawing/2014/main" val="4040457821"/>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医療</a:t>
                      </a:r>
                      <a:r>
                        <a:rPr kumimoji="1" lang="en-US" altLang="ja-JP" sz="1600" dirty="0">
                          <a:solidFill>
                            <a:schemeClr val="tx1"/>
                          </a:solidFill>
                          <a:latin typeface="BIZ UDPゴシック" panose="020B0400000000000000" pitchFamily="50" charset="-128"/>
                          <a:ea typeface="BIZ UDPゴシック" panose="020B0400000000000000" pitchFamily="50" charset="-128"/>
                        </a:rPr>
                        <a:t>DX</a:t>
                      </a:r>
                      <a:r>
                        <a:rPr kumimoji="1" lang="ja-JP" altLang="en-US" sz="1600" dirty="0">
                          <a:solidFill>
                            <a:schemeClr val="tx1"/>
                          </a:solidFill>
                          <a:latin typeface="BIZ UDPゴシック" panose="020B0400000000000000" pitchFamily="50" charset="-128"/>
                          <a:ea typeface="BIZ UDPゴシック" panose="020B0400000000000000" pitchFamily="50" charset="-128"/>
                        </a:rPr>
                        <a:t>推進体制整備加算</a:t>
                      </a:r>
                      <a:r>
                        <a:rPr kumimoji="1" lang="ja-JP" altLang="en-US" sz="1600" dirty="0">
                          <a:solidFill>
                            <a:srgbClr val="FF0000"/>
                          </a:solidFill>
                          <a:latin typeface="BIZ UDPゴシック" panose="020B0400000000000000" pitchFamily="50" charset="-128"/>
                          <a:ea typeface="BIZ UDPゴシック" panose="020B0400000000000000" pitchFamily="50" charset="-128"/>
                        </a:rPr>
                        <a:t>（廃止）</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1</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2</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3</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加算４</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加算５</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加算６</a:t>
                      </a:r>
                    </a:p>
                  </a:txBody>
                  <a:tcPr>
                    <a:solidFill>
                      <a:schemeClr val="accent3">
                        <a:lumMod val="20000"/>
                        <a:lumOff val="80000"/>
                      </a:schemeClr>
                    </a:solidFill>
                  </a:tcPr>
                </a:tc>
                <a:tc>
                  <a:txBody>
                    <a:bodyPr/>
                    <a:lstStyle/>
                    <a:p>
                      <a:pPr algn="r"/>
                      <a:endParaRPr kumimoji="1" lang="zh-CN"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12</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11</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10</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10</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zh-CN" altLang="en-US" sz="1600" dirty="0">
                          <a:solidFill>
                            <a:schemeClr val="tx1"/>
                          </a:solidFill>
                          <a:latin typeface="BIZ UDPゴシック" panose="020B0400000000000000" pitchFamily="50" charset="-128"/>
                          <a:ea typeface="BIZ UDPゴシック" panose="020B0400000000000000" pitchFamily="50" charset="-128"/>
                        </a:rPr>
                        <a:t>９点</a:t>
                      </a:r>
                    </a:p>
                    <a:p>
                      <a:pPr algn="r"/>
                      <a:r>
                        <a:rPr kumimoji="1" lang="zh-CN" altLang="en-US" sz="1600" dirty="0">
                          <a:solidFill>
                            <a:schemeClr val="tx1"/>
                          </a:solidFill>
                          <a:latin typeface="BIZ UDPゴシック" panose="020B0400000000000000" pitchFamily="50" charset="-128"/>
                          <a:ea typeface="BIZ UDPゴシック" panose="020B0400000000000000" pitchFamily="50" charset="-128"/>
                        </a:rPr>
                        <a:t>８点</a:t>
                      </a:r>
                    </a:p>
                  </a:txBody>
                  <a:tcPr/>
                </a:tc>
                <a:tc>
                  <a:txBody>
                    <a:bodyPr/>
                    <a:lstStyle/>
                    <a:p>
                      <a:pPr algn="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電子的診療情報連携体制整備加算へ統合</a:t>
                      </a:r>
                    </a:p>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tc>
                <a:extLst>
                  <a:ext uri="{0D108BD9-81ED-4DB2-BD59-A6C34878D82A}">
                    <a16:rowId xmlns:a16="http://schemas.microsoft.com/office/drawing/2014/main" val="1850185284"/>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加算１</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加算２</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加算３</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600" b="1" kern="1200" dirty="0">
                        <a:solidFill>
                          <a:schemeClr val="tx1"/>
                        </a:solidFill>
                        <a:effectLst/>
                        <a:latin typeface="+mn-lt"/>
                        <a:ea typeface="+mn-ea"/>
                        <a:cs typeface="+mn-cs"/>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15</a:t>
                      </a:r>
                      <a:r>
                        <a:rPr kumimoji="1" lang="zh-CN" altLang="en-US" sz="1600" dirty="0">
                          <a:solidFill>
                            <a:srgbClr val="FF0000"/>
                          </a:solidFill>
                          <a:latin typeface="BIZ UDPゴシック" panose="020B0400000000000000" pitchFamily="50" charset="-128"/>
                          <a:ea typeface="BIZ UDPゴシック" panose="020B0400000000000000" pitchFamily="50" charset="-128"/>
                        </a:rPr>
                        <a:t>点</a:t>
                      </a:r>
                    </a:p>
                    <a:p>
                      <a:pPr algn="r"/>
                      <a:r>
                        <a:rPr kumimoji="1" lang="en-US" altLang="ja-JP" sz="1600" dirty="0">
                          <a:solidFill>
                            <a:srgbClr val="FF0000"/>
                          </a:solidFill>
                          <a:latin typeface="BIZ UDPゴシック" panose="020B0400000000000000" pitchFamily="50" charset="-128"/>
                          <a:ea typeface="BIZ UDPゴシック" panose="020B0400000000000000" pitchFamily="50" charset="-128"/>
                        </a:rPr>
                        <a:t>9</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algn="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これまでの医療</a:t>
                      </a:r>
                      <a:r>
                        <a:rPr kumimoji="1" lang="en-US" altLang="ja-JP" sz="1600" dirty="0">
                          <a:solidFill>
                            <a:schemeClr val="tx1"/>
                          </a:solidFill>
                          <a:latin typeface="BIZ UDPゴシック" panose="020B0400000000000000" pitchFamily="50" charset="-128"/>
                          <a:ea typeface="BIZ UDPゴシック" panose="020B0400000000000000" pitchFamily="50" charset="-128"/>
                        </a:rPr>
                        <a:t>DX</a:t>
                      </a:r>
                      <a:r>
                        <a:rPr kumimoji="1" lang="ja-JP" altLang="en-US" sz="1600" dirty="0">
                          <a:solidFill>
                            <a:schemeClr val="tx1"/>
                          </a:solidFill>
                          <a:latin typeface="BIZ UDPゴシック" panose="020B0400000000000000" pitchFamily="50" charset="-128"/>
                          <a:ea typeface="BIZ UDPゴシック" panose="020B0400000000000000" pitchFamily="50" charset="-128"/>
                        </a:rPr>
                        <a:t>推進体制整備加算や、医療情報取得加算を本点数に統合</a:t>
                      </a:r>
                    </a:p>
                  </a:txBody>
                  <a:tcPr anchor="ctr"/>
                </a:tc>
                <a:extLst>
                  <a:ext uri="{0D108BD9-81ED-4DB2-BD59-A6C34878D82A}">
                    <a16:rowId xmlns:a16="http://schemas.microsoft.com/office/drawing/2014/main" val="52439674"/>
                  </a:ext>
                </a:extLst>
              </a:tr>
              <a:tr h="370840">
                <a:tc>
                  <a:txBody>
                    <a:bodyPr/>
                    <a:lstStyle/>
                    <a:p>
                      <a:r>
                        <a:rPr kumimoji="1" lang="zh-TW" altLang="en-US" sz="1600" dirty="0">
                          <a:solidFill>
                            <a:schemeClr val="tx1"/>
                          </a:solidFill>
                          <a:latin typeface="BIZ UDPゴシック" panose="020B0400000000000000" pitchFamily="50" charset="-128"/>
                          <a:ea typeface="BIZ UDPゴシック" panose="020B0400000000000000" pitchFamily="50" charset="-128"/>
                        </a:rPr>
                        <a:t>特定機能病院等紹介患者受入加算</a:t>
                      </a:r>
                      <a:r>
                        <a:rPr kumimoji="1" lang="zh-TW" altLang="en-US" sz="1600" dirty="0">
                          <a:solidFill>
                            <a:srgbClr val="FF0000"/>
                          </a:solidFill>
                          <a:latin typeface="BIZ UDPゴシック" panose="020B0400000000000000" pitchFamily="50" charset="-128"/>
                          <a:ea typeface="BIZ UDPゴシック" panose="020B0400000000000000" pitchFamily="50" charset="-128"/>
                        </a:rPr>
                        <a:t>（新設）</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zh-CN"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特定機能病院等から紹介された患者に対する初診を、診療所又は許可病床数</a:t>
                      </a:r>
                      <a:r>
                        <a:rPr kumimoji="1" lang="en-US" altLang="ja-JP" sz="1600" dirty="0">
                          <a:solidFill>
                            <a:schemeClr val="tx1"/>
                          </a:solidFill>
                          <a:latin typeface="BIZ UDPゴシック" panose="020B0400000000000000" pitchFamily="50" charset="-128"/>
                          <a:ea typeface="BIZ UDPゴシック" panose="020B0400000000000000" pitchFamily="50" charset="-128"/>
                        </a:rPr>
                        <a:t>200</a:t>
                      </a:r>
                      <a:r>
                        <a:rPr kumimoji="1" lang="ja-JP" altLang="en-US" sz="1600" dirty="0">
                          <a:solidFill>
                            <a:schemeClr val="tx1"/>
                          </a:solidFill>
                          <a:latin typeface="BIZ UDPゴシック" panose="020B0400000000000000" pitchFamily="50" charset="-128"/>
                          <a:ea typeface="BIZ UDPゴシック" panose="020B0400000000000000" pitchFamily="50" charset="-128"/>
                        </a:rPr>
                        <a:t>床未満の病院が行った場合の評価を新設</a:t>
                      </a:r>
                    </a:p>
                  </a:txBody>
                  <a:tcPr/>
                </a:tc>
                <a:extLst>
                  <a:ext uri="{0D108BD9-81ED-4DB2-BD59-A6C34878D82A}">
                    <a16:rowId xmlns:a16="http://schemas.microsoft.com/office/drawing/2014/main" val="2699684569"/>
                  </a:ext>
                </a:extLst>
              </a:tr>
            </a:tbl>
          </a:graphicData>
        </a:graphic>
      </p:graphicFrame>
      <p:sp>
        <p:nvSpPr>
          <p:cNvPr id="11" name="タイトル 1">
            <a:extLst>
              <a:ext uri="{FF2B5EF4-FFF2-40B4-BE49-F238E27FC236}">
                <a16:creationId xmlns:a16="http://schemas.microsoft.com/office/drawing/2014/main" id="{B17D8ED2-9B8E-64DD-D88A-43E9B4B77621}"/>
              </a:ext>
            </a:extLst>
          </p:cNvPr>
          <p:cNvSpPr txBox="1">
            <a:spLocks/>
          </p:cNvSpPr>
          <p:nvPr/>
        </p:nvSpPr>
        <p:spPr>
          <a:xfrm>
            <a:off x="276003" y="928982"/>
            <a:ext cx="2808312"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初診料②（加算）</a:t>
            </a:r>
          </a:p>
        </p:txBody>
      </p:sp>
      <p:pic>
        <p:nvPicPr>
          <p:cNvPr id="6" name="オーディオ 5">
            <a:hlinkClick r:id="" action="ppaction://media"/>
            <a:extLst>
              <a:ext uri="{FF2B5EF4-FFF2-40B4-BE49-F238E27FC236}">
                <a16:creationId xmlns:a16="http://schemas.microsoft.com/office/drawing/2014/main" id="{0D5956F7-491A-A641-E814-B764D235F4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2811090"/>
      </p:ext>
    </p:extLst>
  </p:cSld>
  <p:clrMapOvr>
    <a:masterClrMapping/>
  </p:clrMapOvr>
  <mc:AlternateContent xmlns:mc="http://schemas.openxmlformats.org/markup-compatibility/2006" xmlns:p14="http://schemas.microsoft.com/office/powerpoint/2010/main">
    <mc:Choice Requires="p14">
      <p:transition spd="slow" p14:dur="2000" advTm="87356"/>
    </mc:Choice>
    <mc:Fallback xmlns="">
      <p:transition spd="slow" advTm="87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2A8E0A-95AD-3721-2629-CA63E31823D0}"/>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11AE7913-3FDC-D0B7-13BD-78FB290B7FB5}"/>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再診料の見直し①</a:t>
            </a:r>
          </a:p>
        </p:txBody>
      </p:sp>
      <p:sp>
        <p:nvSpPr>
          <p:cNvPr id="7" name="スライド番号プレースホルダー 4">
            <a:extLst>
              <a:ext uri="{FF2B5EF4-FFF2-40B4-BE49-F238E27FC236}">
                <a16:creationId xmlns:a16="http://schemas.microsoft.com/office/drawing/2014/main" id="{35C4BB65-A627-5EB9-9F0A-83A125D96E2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4" name="表 3">
            <a:extLst>
              <a:ext uri="{FF2B5EF4-FFF2-40B4-BE49-F238E27FC236}">
                <a16:creationId xmlns:a16="http://schemas.microsoft.com/office/drawing/2014/main" id="{9E5C8590-BA81-5219-B345-40708241749D}"/>
              </a:ext>
            </a:extLst>
          </p:cNvPr>
          <p:cNvGraphicFramePr>
            <a:graphicFrameLocks noGrp="1"/>
          </p:cNvGraphicFramePr>
          <p:nvPr/>
        </p:nvGraphicFramePr>
        <p:xfrm>
          <a:off x="253268" y="1456158"/>
          <a:ext cx="11665295" cy="741680"/>
        </p:xfrm>
        <a:graphic>
          <a:graphicData uri="http://schemas.openxmlformats.org/drawingml/2006/table">
            <a:tbl>
              <a:tblPr firstRow="1" bandRow="1">
                <a:tableStyleId>{5940675A-B579-460E-94D1-54222C63F5DA}</a:tableStyleId>
              </a:tblPr>
              <a:tblGrid>
                <a:gridCol w="4200351">
                  <a:extLst>
                    <a:ext uri="{9D8B030D-6E8A-4147-A177-3AD203B41FA5}">
                      <a16:colId xmlns:a16="http://schemas.microsoft.com/office/drawing/2014/main" val="3938482511"/>
                    </a:ext>
                  </a:extLst>
                </a:gridCol>
                <a:gridCol w="1128125">
                  <a:extLst>
                    <a:ext uri="{9D8B030D-6E8A-4147-A177-3AD203B41FA5}">
                      <a16:colId xmlns:a16="http://schemas.microsoft.com/office/drawing/2014/main" val="2635774537"/>
                    </a:ext>
                  </a:extLst>
                </a:gridCol>
                <a:gridCol w="1128125">
                  <a:extLst>
                    <a:ext uri="{9D8B030D-6E8A-4147-A177-3AD203B41FA5}">
                      <a16:colId xmlns:a16="http://schemas.microsoft.com/office/drawing/2014/main" val="2078934805"/>
                    </a:ext>
                  </a:extLst>
                </a:gridCol>
                <a:gridCol w="1128125">
                  <a:extLst>
                    <a:ext uri="{9D8B030D-6E8A-4147-A177-3AD203B41FA5}">
                      <a16:colId xmlns:a16="http://schemas.microsoft.com/office/drawing/2014/main" val="680085898"/>
                    </a:ext>
                  </a:extLst>
                </a:gridCol>
                <a:gridCol w="4080569">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再診料本体</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75</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rgbClr val="FF0000"/>
                          </a:solidFill>
                          <a:latin typeface="BIZ UDPゴシック" panose="020B0400000000000000" pitchFamily="50" charset="-128"/>
                          <a:ea typeface="BIZ UDPゴシック" panose="020B0400000000000000" pitchFamily="50" charset="-128"/>
                        </a:rPr>
                        <a:t>76</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76</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４</a:t>
                      </a:r>
                    </a:p>
                  </a:txBody>
                  <a:tcPr/>
                </a:tc>
                <a:extLst>
                  <a:ext uri="{0D108BD9-81ED-4DB2-BD59-A6C34878D82A}">
                    <a16:rowId xmlns:a16="http://schemas.microsoft.com/office/drawing/2014/main" val="3190255739"/>
                  </a:ext>
                </a:extLst>
              </a:tr>
            </a:tbl>
          </a:graphicData>
        </a:graphic>
      </p:graphicFrame>
      <p:sp>
        <p:nvSpPr>
          <p:cNvPr id="5" name="タイトル 1">
            <a:extLst>
              <a:ext uri="{FF2B5EF4-FFF2-40B4-BE49-F238E27FC236}">
                <a16:creationId xmlns:a16="http://schemas.microsoft.com/office/drawing/2014/main" id="{590F0CB5-CAE7-ACF8-C33D-E357670C0BE7}"/>
              </a:ext>
            </a:extLst>
          </p:cNvPr>
          <p:cNvSpPr txBox="1">
            <a:spLocks/>
          </p:cNvSpPr>
          <p:nvPr/>
        </p:nvSpPr>
        <p:spPr>
          <a:xfrm>
            <a:off x="263352" y="978665"/>
            <a:ext cx="3168352"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再診料①（物賃対応）</a:t>
            </a:r>
          </a:p>
        </p:txBody>
      </p:sp>
      <p:graphicFrame>
        <p:nvGraphicFramePr>
          <p:cNvPr id="6" name="表 5">
            <a:extLst>
              <a:ext uri="{FF2B5EF4-FFF2-40B4-BE49-F238E27FC236}">
                <a16:creationId xmlns:a16="http://schemas.microsoft.com/office/drawing/2014/main" id="{58C60366-5637-F2CF-77F8-9F5D930BA389}"/>
              </a:ext>
            </a:extLst>
          </p:cNvPr>
          <p:cNvGraphicFramePr>
            <a:graphicFrameLocks noGrp="1"/>
          </p:cNvGraphicFramePr>
          <p:nvPr/>
        </p:nvGraphicFramePr>
        <p:xfrm>
          <a:off x="253268" y="2706719"/>
          <a:ext cx="11665295" cy="2225040"/>
        </p:xfrm>
        <a:graphic>
          <a:graphicData uri="http://schemas.openxmlformats.org/drawingml/2006/table">
            <a:tbl>
              <a:tblPr firstRow="1" bandRow="1">
                <a:tableStyleId>{5940675A-B579-460E-94D1-54222C63F5DA}</a:tableStyleId>
              </a:tblPr>
              <a:tblGrid>
                <a:gridCol w="593151">
                  <a:extLst>
                    <a:ext uri="{9D8B030D-6E8A-4147-A177-3AD203B41FA5}">
                      <a16:colId xmlns:a16="http://schemas.microsoft.com/office/drawing/2014/main" val="3867876839"/>
                    </a:ext>
                  </a:extLst>
                </a:gridCol>
                <a:gridCol w="1449924">
                  <a:extLst>
                    <a:ext uri="{9D8B030D-6E8A-4147-A177-3AD203B41FA5}">
                      <a16:colId xmlns:a16="http://schemas.microsoft.com/office/drawing/2014/main" val="2138512855"/>
                    </a:ext>
                  </a:extLst>
                </a:gridCol>
                <a:gridCol w="2157276">
                  <a:extLst>
                    <a:ext uri="{9D8B030D-6E8A-4147-A177-3AD203B41FA5}">
                      <a16:colId xmlns:a16="http://schemas.microsoft.com/office/drawing/2014/main" val="95808234"/>
                    </a:ext>
                  </a:extLst>
                </a:gridCol>
                <a:gridCol w="1128125">
                  <a:extLst>
                    <a:ext uri="{9D8B030D-6E8A-4147-A177-3AD203B41FA5}">
                      <a16:colId xmlns:a16="http://schemas.microsoft.com/office/drawing/2014/main" val="991117932"/>
                    </a:ext>
                  </a:extLst>
                </a:gridCol>
                <a:gridCol w="1128125">
                  <a:extLst>
                    <a:ext uri="{9D8B030D-6E8A-4147-A177-3AD203B41FA5}">
                      <a16:colId xmlns:a16="http://schemas.microsoft.com/office/drawing/2014/main" val="2446964990"/>
                    </a:ext>
                  </a:extLst>
                </a:gridCol>
                <a:gridCol w="1128125">
                  <a:extLst>
                    <a:ext uri="{9D8B030D-6E8A-4147-A177-3AD203B41FA5}">
                      <a16:colId xmlns:a16="http://schemas.microsoft.com/office/drawing/2014/main" val="209029608"/>
                    </a:ext>
                  </a:extLst>
                </a:gridCol>
                <a:gridCol w="4080569">
                  <a:extLst>
                    <a:ext uri="{9D8B030D-6E8A-4147-A177-3AD203B41FA5}">
                      <a16:colId xmlns:a16="http://schemas.microsoft.com/office/drawing/2014/main" val="110436166"/>
                    </a:ext>
                  </a:extLst>
                </a:gridCol>
              </a:tblGrid>
              <a:tr h="370840">
                <a:tc rowSpan="3">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①外来・在宅物価対応料</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２</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tc>
                <a:extLst>
                  <a:ext uri="{0D108BD9-81ED-4DB2-BD59-A6C34878D82A}">
                    <a16:rowId xmlns:a16="http://schemas.microsoft.com/office/drawing/2014/main" val="3883818125"/>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6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6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6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②</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算定している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２点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6</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10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12517535"/>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③</a:t>
                      </a:r>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6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算定する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rPr>
                        <a:t>　</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3944670"/>
                  </a:ext>
                </a:extLst>
              </a:tr>
            </a:tbl>
          </a:graphicData>
        </a:graphic>
      </p:graphicFrame>
      <p:sp>
        <p:nvSpPr>
          <p:cNvPr id="13" name="加算記号 12">
            <a:extLst>
              <a:ext uri="{FF2B5EF4-FFF2-40B4-BE49-F238E27FC236}">
                <a16:creationId xmlns:a16="http://schemas.microsoft.com/office/drawing/2014/main" id="{0B4B25DE-8B63-C252-8125-B35CE2E7BD26}"/>
              </a:ext>
            </a:extLst>
          </p:cNvPr>
          <p:cNvSpPr/>
          <p:nvPr/>
        </p:nvSpPr>
        <p:spPr>
          <a:xfrm>
            <a:off x="6032542" y="2283671"/>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4" name="加算記号 13">
            <a:extLst>
              <a:ext uri="{FF2B5EF4-FFF2-40B4-BE49-F238E27FC236}">
                <a16:creationId xmlns:a16="http://schemas.microsoft.com/office/drawing/2014/main" id="{514D6F31-7A0D-938A-D97E-7A98885188B4}"/>
              </a:ext>
            </a:extLst>
          </p:cNvPr>
          <p:cNvSpPr/>
          <p:nvPr/>
        </p:nvSpPr>
        <p:spPr>
          <a:xfrm>
            <a:off x="7179417" y="2272602"/>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5" name="加算記号 14">
            <a:extLst>
              <a:ext uri="{FF2B5EF4-FFF2-40B4-BE49-F238E27FC236}">
                <a16:creationId xmlns:a16="http://schemas.microsoft.com/office/drawing/2014/main" id="{B03529FC-2CE7-527E-DE13-EC8C9255BE7F}"/>
              </a:ext>
            </a:extLst>
          </p:cNvPr>
          <p:cNvSpPr/>
          <p:nvPr/>
        </p:nvSpPr>
        <p:spPr>
          <a:xfrm>
            <a:off x="4885667" y="2272602"/>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16" name="表 15">
            <a:extLst>
              <a:ext uri="{FF2B5EF4-FFF2-40B4-BE49-F238E27FC236}">
                <a16:creationId xmlns:a16="http://schemas.microsoft.com/office/drawing/2014/main" id="{B9FDBAC9-7F1C-C838-5DD5-EA15AB1CECDB}"/>
              </a:ext>
            </a:extLst>
          </p:cNvPr>
          <p:cNvGraphicFramePr>
            <a:graphicFrameLocks noGrp="1"/>
          </p:cNvGraphicFramePr>
          <p:nvPr/>
        </p:nvGraphicFramePr>
        <p:xfrm>
          <a:off x="263352" y="5151080"/>
          <a:ext cx="11665295" cy="1158240"/>
        </p:xfrm>
        <a:graphic>
          <a:graphicData uri="http://schemas.openxmlformats.org/drawingml/2006/table">
            <a:tbl>
              <a:tblPr firstRow="1" bandRow="1">
                <a:tableStyleId>{5940675A-B579-460E-94D1-54222C63F5DA}</a:tableStyleId>
              </a:tblPr>
              <a:tblGrid>
                <a:gridCol w="4200351">
                  <a:extLst>
                    <a:ext uri="{9D8B030D-6E8A-4147-A177-3AD203B41FA5}">
                      <a16:colId xmlns:a16="http://schemas.microsoft.com/office/drawing/2014/main" val="3867876839"/>
                    </a:ext>
                  </a:extLst>
                </a:gridCol>
                <a:gridCol w="1128125">
                  <a:extLst>
                    <a:ext uri="{9D8B030D-6E8A-4147-A177-3AD203B41FA5}">
                      <a16:colId xmlns:a16="http://schemas.microsoft.com/office/drawing/2014/main" val="991117932"/>
                    </a:ext>
                  </a:extLst>
                </a:gridCol>
                <a:gridCol w="1128125">
                  <a:extLst>
                    <a:ext uri="{9D8B030D-6E8A-4147-A177-3AD203B41FA5}">
                      <a16:colId xmlns:a16="http://schemas.microsoft.com/office/drawing/2014/main" val="2446964990"/>
                    </a:ext>
                  </a:extLst>
                </a:gridCol>
                <a:gridCol w="1128125">
                  <a:extLst>
                    <a:ext uri="{9D8B030D-6E8A-4147-A177-3AD203B41FA5}">
                      <a16:colId xmlns:a16="http://schemas.microsoft.com/office/drawing/2014/main" val="209029608"/>
                    </a:ext>
                  </a:extLst>
                </a:gridCol>
                <a:gridCol w="4080569">
                  <a:extLst>
                    <a:ext uri="{9D8B030D-6E8A-4147-A177-3AD203B41FA5}">
                      <a16:colId xmlns:a16="http://schemas.microsoft.com/office/drawing/2014/main" val="110436166"/>
                    </a:ext>
                  </a:extLst>
                </a:gridCol>
              </a:tblGrid>
              <a:tr h="370840">
                <a:tc>
                  <a:txBody>
                    <a:bodyPr/>
                    <a:lstStyle/>
                    <a:p>
                      <a:r>
                        <a:rPr kumimoji="1" lang="en-US" altLang="ja-JP" sz="1600" dirty="0">
                          <a:solidFill>
                            <a:schemeClr val="tx1"/>
                          </a:solidFill>
                          <a:latin typeface="BIZ UDPゴシック" panose="020B0400000000000000" pitchFamily="50" charset="-128"/>
                          <a:ea typeface="BIZ UDPゴシック" panose="020B0400000000000000" pitchFamily="50" charset="-128"/>
                        </a:rPr>
                        <a:t>R</a:t>
                      </a:r>
                      <a:r>
                        <a:rPr kumimoji="1" lang="ja-JP" altLang="en-US" sz="1600" dirty="0">
                          <a:solidFill>
                            <a:schemeClr val="tx1"/>
                          </a:solidFill>
                          <a:latin typeface="BIZ UDPゴシック" panose="020B0400000000000000" pitchFamily="50" charset="-128"/>
                          <a:ea typeface="BIZ UDPゴシック" panose="020B0400000000000000" pitchFamily="50" charset="-128"/>
                        </a:rPr>
                        <a:t>７年度以前からベースアップ評価料を算定</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している医療機関の上乗せ分</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８点</a:t>
                      </a: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１４点</a:t>
                      </a:r>
                    </a:p>
                  </a:txBody>
                  <a:tcPr anchor="ctr">
                    <a:noFill/>
                  </a:tcPr>
                </a:tc>
                <a:tc>
                  <a:txBody>
                    <a:bodyPr/>
                    <a:lstStyle/>
                    <a:p>
                      <a:pPr algn="l"/>
                      <a:r>
                        <a:rPr kumimoji="1" lang="ja-JP" altLang="en-US" sz="1600" dirty="0">
                          <a:solidFill>
                            <a:schemeClr val="tx1"/>
                          </a:solidFill>
                          <a:latin typeface="BIZ UDPゴシック" panose="020B0400000000000000" pitchFamily="50" charset="-128"/>
                          <a:ea typeface="BIZ UDPゴシック" panose="020B0400000000000000" pitchFamily="50" charset="-128"/>
                        </a:rPr>
                        <a:t>①＋②</a:t>
                      </a:r>
                    </a:p>
                  </a:txBody>
                  <a:tcPr anchor="ctr">
                    <a:noFill/>
                  </a:tcPr>
                </a:tc>
                <a:extLst>
                  <a:ext uri="{0D108BD9-81ED-4DB2-BD59-A6C34878D82A}">
                    <a16:rowId xmlns:a16="http://schemas.microsoft.com/office/drawing/2014/main" val="3883818125"/>
                  </a:ext>
                </a:extLst>
              </a:tr>
              <a:tr h="370840">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R</a:t>
                      </a:r>
                      <a:r>
                        <a:rPr kumimoji="1" lang="ja-JP" altLang="en-US" sz="1600" dirty="0">
                          <a:solidFill>
                            <a:schemeClr val="tx1"/>
                          </a:solidFill>
                          <a:latin typeface="BIZ UDPゴシック" panose="020B0400000000000000" pitchFamily="50" charset="-128"/>
                          <a:ea typeface="BIZ UDPゴシック" panose="020B0400000000000000" pitchFamily="50" charset="-128"/>
                        </a:rPr>
                        <a:t>８年６月よりベースアップ評価料を算定</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する医療機関の上乗せ分</a:t>
                      </a:r>
                    </a:p>
                  </a:txBody>
                  <a:tcPr anchor="ct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６点</a:t>
                      </a:r>
                    </a:p>
                  </a:txBody>
                  <a:tcPr anchor="ctr">
                    <a:no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１２点</a:t>
                      </a:r>
                    </a:p>
                  </a:txBody>
                  <a:tcPr anchor="ctr">
                    <a:noFill/>
                  </a:tcPr>
                </a:tc>
                <a:tc>
                  <a:txBody>
                    <a:bodyPr/>
                    <a:lstStyle/>
                    <a:p>
                      <a:pPr algn="l"/>
                      <a:r>
                        <a:rPr kumimoji="1" lang="ja-JP" altLang="en-US" sz="1600" dirty="0">
                          <a:solidFill>
                            <a:schemeClr val="tx1"/>
                          </a:solidFill>
                          <a:latin typeface="BIZ UDPゴシック" panose="020B0400000000000000" pitchFamily="50" charset="-128"/>
                          <a:ea typeface="BIZ UDPゴシック" panose="020B0400000000000000" pitchFamily="50" charset="-128"/>
                        </a:rPr>
                        <a:t>①＋③</a:t>
                      </a:r>
                    </a:p>
                  </a:txBody>
                  <a:tcPr anchor="ctr">
                    <a:noFill/>
                  </a:tcPr>
                </a:tc>
                <a:extLst>
                  <a:ext uri="{0D108BD9-81ED-4DB2-BD59-A6C34878D82A}">
                    <a16:rowId xmlns:a16="http://schemas.microsoft.com/office/drawing/2014/main" val="2576095200"/>
                  </a:ext>
                </a:extLst>
              </a:tr>
            </a:tbl>
          </a:graphicData>
        </a:graphic>
      </p:graphicFrame>
      <p:pic>
        <p:nvPicPr>
          <p:cNvPr id="10" name="オーディオ 9">
            <a:hlinkClick r:id="" action="ppaction://media"/>
            <a:extLst>
              <a:ext uri="{FF2B5EF4-FFF2-40B4-BE49-F238E27FC236}">
                <a16:creationId xmlns:a16="http://schemas.microsoft.com/office/drawing/2014/main" id="{15D866C2-F7E1-1878-E845-6849B7128B2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2266672"/>
      </p:ext>
    </p:extLst>
  </p:cSld>
  <p:clrMapOvr>
    <a:masterClrMapping/>
  </p:clrMapOvr>
  <mc:AlternateContent xmlns:mc="http://schemas.openxmlformats.org/markup-compatibility/2006" xmlns:p14="http://schemas.microsoft.com/office/powerpoint/2010/main">
    <mc:Choice Requires="p14">
      <p:transition spd="slow" p14:dur="2000" advTm="74799"/>
    </mc:Choice>
    <mc:Fallback xmlns="">
      <p:transition spd="slow" advTm="74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67775-036C-1F78-5B03-EED4FB2D13E5}"/>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2D154903-2D87-89D1-5E0C-CF6FE0F4CB39}"/>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再診料の見直し②</a:t>
            </a:r>
          </a:p>
        </p:txBody>
      </p:sp>
      <p:sp>
        <p:nvSpPr>
          <p:cNvPr id="7" name="スライド番号プレースホルダー 4">
            <a:extLst>
              <a:ext uri="{FF2B5EF4-FFF2-40B4-BE49-F238E27FC236}">
                <a16:creationId xmlns:a16="http://schemas.microsoft.com/office/drawing/2014/main" id="{BFCC91BE-9887-C8D7-AF7B-E654870A5CB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CCEBD36F-B209-FBE1-E171-113922302495}"/>
              </a:ext>
            </a:extLst>
          </p:cNvPr>
          <p:cNvGraphicFramePr>
            <a:graphicFrameLocks noGrp="1"/>
          </p:cNvGraphicFramePr>
          <p:nvPr/>
        </p:nvGraphicFramePr>
        <p:xfrm>
          <a:off x="249549" y="1190320"/>
          <a:ext cx="11665295" cy="5532120"/>
        </p:xfrm>
        <a:graphic>
          <a:graphicData uri="http://schemas.openxmlformats.org/drawingml/2006/table">
            <a:tbl>
              <a:tblPr firstRow="1" bandRow="1">
                <a:tableStyleId>{5940675A-B579-460E-94D1-54222C63F5DA}</a:tableStyleId>
              </a:tblPr>
              <a:tblGrid>
                <a:gridCol w="3902235">
                  <a:extLst>
                    <a:ext uri="{9D8B030D-6E8A-4147-A177-3AD203B41FA5}">
                      <a16:colId xmlns:a16="http://schemas.microsoft.com/office/drawing/2014/main" val="3938482511"/>
                    </a:ext>
                  </a:extLst>
                </a:gridCol>
                <a:gridCol w="1296144">
                  <a:extLst>
                    <a:ext uri="{9D8B030D-6E8A-4147-A177-3AD203B41FA5}">
                      <a16:colId xmlns:a16="http://schemas.microsoft.com/office/drawing/2014/main" val="2635774537"/>
                    </a:ext>
                  </a:extLst>
                </a:gridCol>
                <a:gridCol w="1296144">
                  <a:extLst>
                    <a:ext uri="{9D8B030D-6E8A-4147-A177-3AD203B41FA5}">
                      <a16:colId xmlns:a16="http://schemas.microsoft.com/office/drawing/2014/main" val="2078934805"/>
                    </a:ext>
                  </a:extLst>
                </a:gridCol>
                <a:gridCol w="5170772">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r>
                        <a:rPr kumimoji="1" lang="ja-JP" altLang="en-US" sz="1600" b="0" kern="1200" dirty="0">
                          <a:solidFill>
                            <a:schemeClr val="tx1"/>
                          </a:solidFill>
                          <a:effectLst/>
                          <a:latin typeface="BIZ UDPゴシック" panose="020B0400000000000000" pitchFamily="50" charset="-128"/>
                          <a:ea typeface="BIZ UDPゴシック" panose="020B0400000000000000" pitchFamily="50" charset="-128"/>
                          <a:cs typeface="+mn-cs"/>
                        </a:rPr>
                        <a:t>外来管理</a:t>
                      </a: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cs typeface="+mn-cs"/>
                        </a:rPr>
                        <a:t>加算</a:t>
                      </a:r>
                      <a:endParaRPr kumimoji="1" lang="ja-JP" altLang="en-US" sz="1600" b="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52</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52</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変更なし</a:t>
                      </a:r>
                    </a:p>
                  </a:txBody>
                  <a:tcPr anchor="ctr"/>
                </a:tc>
                <a:extLst>
                  <a:ext uri="{0D108BD9-81ED-4DB2-BD59-A6C34878D82A}">
                    <a16:rowId xmlns:a16="http://schemas.microsoft.com/office/drawing/2014/main" val="3190255739"/>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時間外対応加算</a:t>
                      </a:r>
                      <a:r>
                        <a:rPr kumimoji="1" lang="ja-JP" altLang="en-US" sz="1600" dirty="0">
                          <a:solidFill>
                            <a:srgbClr val="FF0000"/>
                          </a:solidFill>
                          <a:latin typeface="BIZ UDPゴシック" panose="020B0400000000000000" pitchFamily="50" charset="-128"/>
                          <a:ea typeface="BIZ UDPゴシック" panose="020B0400000000000000" pitchFamily="50" charset="-128"/>
                        </a:rPr>
                        <a:t>（名称変更と増点）</a:t>
                      </a: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1</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2</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a:t>
                      </a:r>
                      <a:r>
                        <a:rPr kumimoji="1" lang="en-US" altLang="ja-JP" sz="1600" dirty="0">
                          <a:solidFill>
                            <a:schemeClr val="tx1"/>
                          </a:solidFill>
                          <a:latin typeface="BIZ UDPゴシック" panose="020B0400000000000000" pitchFamily="50" charset="-128"/>
                          <a:ea typeface="BIZ UDPゴシック" panose="020B0400000000000000" pitchFamily="50" charset="-128"/>
                        </a:rPr>
                        <a:t>3</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加算４</a:t>
                      </a:r>
                    </a:p>
                  </a:txBody>
                  <a:tcPr>
                    <a:solidFill>
                      <a:schemeClr val="accent3">
                        <a:lumMod val="20000"/>
                        <a:lumOff val="80000"/>
                      </a:schemeClr>
                    </a:solidFill>
                  </a:tcPr>
                </a:tc>
                <a:tc>
                  <a:txBody>
                    <a:bodyPr/>
                    <a:lstStyle/>
                    <a:p>
                      <a:pPr algn="r"/>
                      <a:endParaRPr kumimoji="1" lang="zh-CN" altLang="en-US" sz="1600" dirty="0">
                        <a:solidFill>
                          <a:schemeClr val="tx1"/>
                        </a:solidFill>
                        <a:latin typeface="BIZ UDPゴシック" panose="020B0400000000000000" pitchFamily="50" charset="-128"/>
                        <a:ea typeface="BIZ UDPゴシック" panose="020B0400000000000000" pitchFamily="50" charset="-128"/>
                      </a:endParaRP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5</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4</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3</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zh-CN" sz="1600" dirty="0">
                          <a:solidFill>
                            <a:schemeClr val="tx1"/>
                          </a:solidFill>
                          <a:latin typeface="BIZ UDPゴシック" panose="020B0400000000000000" pitchFamily="50" charset="-128"/>
                          <a:ea typeface="BIZ UDPゴシック" panose="020B0400000000000000" pitchFamily="50" charset="-128"/>
                        </a:rPr>
                        <a:t>1</a:t>
                      </a:r>
                      <a:r>
                        <a:rPr kumimoji="1" lang="zh-CN"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7</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5</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名称を</a:t>
                      </a: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時間外対応加算から、</a:t>
                      </a: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時間外対応体制加算</a:t>
                      </a:r>
                      <a:r>
                        <a:rPr kumimoji="1" lang="ja-JP" altLang="en-US" sz="1600" dirty="0">
                          <a:solidFill>
                            <a:schemeClr val="tx1"/>
                          </a:solidFill>
                          <a:latin typeface="BIZ UDPゴシック" panose="020B0400000000000000" pitchFamily="50" charset="-128"/>
                          <a:ea typeface="BIZ UDPゴシック" panose="020B0400000000000000" pitchFamily="50" charset="-128"/>
                        </a:rPr>
                        <a:t>に変更し、評価を引き上げる</a:t>
                      </a:r>
                    </a:p>
                  </a:txBody>
                  <a:tcPr anchor="ctr"/>
                </a:tc>
                <a:extLst>
                  <a:ext uri="{0D108BD9-81ED-4DB2-BD59-A6C34878D82A}">
                    <a16:rowId xmlns:a16="http://schemas.microsoft.com/office/drawing/2014/main" val="1850185284"/>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地域包括診療加算</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認知症地域包括診療加算</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（評価体系の変更、対象患者の追加、加算の新設等）</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28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r>
                        <a:rPr kumimoji="1" lang="en-US" altLang="ja-JP" sz="1600" dirty="0">
                          <a:solidFill>
                            <a:schemeClr val="tx1"/>
                          </a:solidFill>
                          <a:latin typeface="BIZ UDPゴシック" panose="020B0400000000000000" pitchFamily="50" charset="-128"/>
                          <a:ea typeface="BIZ UDPゴシック" panose="020B0400000000000000" pitchFamily="50" charset="-128"/>
                        </a:rPr>
                        <a:t>/21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38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r>
                        <a:rPr kumimoji="1" lang="en-US" altLang="ja-JP" sz="1600" dirty="0">
                          <a:solidFill>
                            <a:schemeClr val="tx1"/>
                          </a:solidFill>
                          <a:latin typeface="BIZ UDPゴシック" panose="020B0400000000000000" pitchFamily="50" charset="-128"/>
                          <a:ea typeface="BIZ UDPゴシック" panose="020B0400000000000000" pitchFamily="50" charset="-128"/>
                        </a:rPr>
                        <a:t>/31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28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r>
                        <a:rPr kumimoji="1" lang="en-US" altLang="ja-JP" sz="1600" dirty="0">
                          <a:solidFill>
                            <a:schemeClr val="tx1"/>
                          </a:solidFill>
                          <a:latin typeface="BIZ UDPゴシック" panose="020B0400000000000000" pitchFamily="50" charset="-128"/>
                          <a:ea typeface="BIZ UDPゴシック" panose="020B0400000000000000" pitchFamily="50" charset="-128"/>
                        </a:rPr>
                        <a:t>/21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38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r>
                        <a:rPr kumimoji="1" lang="en-US" altLang="ja-JP" sz="1600" dirty="0">
                          <a:solidFill>
                            <a:schemeClr val="tx1"/>
                          </a:solidFill>
                          <a:latin typeface="BIZ UDPゴシック" panose="020B0400000000000000" pitchFamily="50" charset="-128"/>
                          <a:ea typeface="BIZ UDPゴシック" panose="020B0400000000000000" pitchFamily="50" charset="-128"/>
                        </a:rPr>
                        <a:t>/31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88900" indent="-88900">
                        <a:buFont typeface="Arial" panose="020B0604020202020204" pitchFamily="34" charset="0"/>
                        <a:buChar char="•"/>
                      </a:pPr>
                      <a:r>
                        <a:rPr kumimoji="1" lang="ja-JP" altLang="en-US" sz="1600" dirty="0">
                          <a:solidFill>
                            <a:schemeClr val="tx1"/>
                          </a:solidFill>
                          <a:latin typeface="BIZ UDPゴシック" panose="020B0400000000000000" pitchFamily="50" charset="-128"/>
                          <a:ea typeface="BIZ UDPゴシック" panose="020B0400000000000000" pitchFamily="50" charset="-128"/>
                        </a:rPr>
                        <a:t>対象患者に、脂質異常症、高血圧症、糖尿病、慢性心不全又は慢性腎臓病のいずれかの疾患を有しており、かつ、介護給付又は予防給付を受けている要介護被保険者等である患者 等 を追加する。</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88900" indent="-88900">
                        <a:buFont typeface="Arial" panose="020B0604020202020204" pitchFamily="34" charset="0"/>
                        <a:buChar char="•"/>
                      </a:pPr>
                      <a:r>
                        <a:rPr kumimoji="1" lang="ja-JP" altLang="en-US" sz="1600" dirty="0">
                          <a:solidFill>
                            <a:schemeClr val="tx1"/>
                          </a:solidFill>
                          <a:latin typeface="BIZ UDPゴシック" panose="020B0400000000000000" pitchFamily="50" charset="-128"/>
                          <a:ea typeface="BIZ UDPゴシック" panose="020B0400000000000000" pitchFamily="50" charset="-128"/>
                        </a:rPr>
                        <a:t>簡素化の観点から、認知症地域包括診療加算及び認知症地域包括診療料について、地域包括診療加算及び地域包括診療料と統合した評価体系に見直す。</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88900" indent="-88900">
                        <a:buFont typeface="Arial" panose="020B0604020202020204" pitchFamily="34" charset="0"/>
                        <a:buChar char="•"/>
                      </a:pPr>
                      <a:r>
                        <a:rPr kumimoji="1" lang="ja-JP" altLang="en-US" sz="1600" dirty="0">
                          <a:solidFill>
                            <a:schemeClr val="tx1"/>
                          </a:solidFill>
                          <a:latin typeface="BIZ UDPゴシック" panose="020B0400000000000000" pitchFamily="50" charset="-128"/>
                          <a:ea typeface="BIZ UDPゴシック" panose="020B0400000000000000" pitchFamily="50" charset="-128"/>
                        </a:rPr>
                        <a:t>残薬対策として、診療の際、患家における残薬を確認した上で適切な服薬管理を行うことを要件とする。</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88900" indent="-88900">
                        <a:buFont typeface="Arial" panose="020B0604020202020204" pitchFamily="34" charset="0"/>
                        <a:buChar char="•"/>
                      </a:pPr>
                      <a:r>
                        <a:rPr kumimoji="1" lang="ja-JP" altLang="en-US" sz="1600" dirty="0">
                          <a:solidFill>
                            <a:schemeClr val="tx1"/>
                          </a:solidFill>
                          <a:latin typeface="BIZ UDPゴシック" panose="020B0400000000000000" pitchFamily="50" charset="-128"/>
                          <a:ea typeface="BIZ UDPゴシック" panose="020B0400000000000000" pitchFamily="50" charset="-128"/>
                        </a:rPr>
                        <a:t>外来データ提出加算を新設する。</a:t>
                      </a:r>
                    </a:p>
                  </a:txBody>
                  <a:tcPr anchor="ctr"/>
                </a:tc>
                <a:extLst>
                  <a:ext uri="{0D108BD9-81ED-4DB2-BD59-A6C34878D82A}">
                    <a16:rowId xmlns:a16="http://schemas.microsoft.com/office/drawing/2014/main" val="4040781361"/>
                  </a:ext>
                </a:extLst>
              </a:tr>
              <a:tr h="370840">
                <a:tc>
                  <a:txBody>
                    <a:bodyPr/>
                    <a:lstStyle/>
                    <a:p>
                      <a:r>
                        <a:rPr kumimoji="1" lang="zh-TW" altLang="en-US" sz="1600" dirty="0">
                          <a:solidFill>
                            <a:schemeClr val="tx1"/>
                          </a:solidFill>
                          <a:latin typeface="BIZ UDPゴシック" panose="020B0400000000000000" pitchFamily="50" charset="-128"/>
                          <a:ea typeface="BIZ UDPゴシック" panose="020B0400000000000000" pitchFamily="50" charset="-128"/>
                        </a:rPr>
                        <a:t>医療情報取得加算</a:t>
                      </a:r>
                      <a:r>
                        <a:rPr kumimoji="1" lang="zh-TW" altLang="en-US" sz="1600" dirty="0">
                          <a:solidFill>
                            <a:srgbClr val="FF0000"/>
                          </a:solidFill>
                          <a:latin typeface="BIZ UDPゴシック" panose="020B0400000000000000" pitchFamily="50" charset="-128"/>
                          <a:ea typeface="BIZ UDPゴシック" panose="020B0400000000000000" pitchFamily="50" charset="-128"/>
                        </a:rPr>
                        <a:t>（廃止）</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電子的診療情報連携体制整備加算へ統合</a:t>
                      </a:r>
                    </a:p>
                  </a:txBody>
                  <a:tcPr anchor="ctr"/>
                </a:tc>
                <a:extLst>
                  <a:ext uri="{0D108BD9-81ED-4DB2-BD59-A6C34878D82A}">
                    <a16:rowId xmlns:a16="http://schemas.microsoft.com/office/drawing/2014/main" val="1236358958"/>
                  </a:ext>
                </a:extLst>
              </a:tr>
              <a:tr h="370840">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電子的診療情報連携体制整備加算</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zh-CN"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これまでの医療</a:t>
                      </a:r>
                      <a:r>
                        <a:rPr kumimoji="1" lang="en-US" altLang="ja-JP" sz="1600" dirty="0">
                          <a:solidFill>
                            <a:schemeClr val="tx1"/>
                          </a:solidFill>
                          <a:latin typeface="BIZ UDPゴシック" panose="020B0400000000000000" pitchFamily="50" charset="-128"/>
                          <a:ea typeface="BIZ UDPゴシック" panose="020B0400000000000000" pitchFamily="50" charset="-128"/>
                        </a:rPr>
                        <a:t>DX</a:t>
                      </a:r>
                      <a:r>
                        <a:rPr kumimoji="1" lang="ja-JP" altLang="en-US" sz="1600" dirty="0">
                          <a:solidFill>
                            <a:schemeClr val="tx1"/>
                          </a:solidFill>
                          <a:latin typeface="BIZ UDPゴシック" panose="020B0400000000000000" pitchFamily="50" charset="-128"/>
                          <a:ea typeface="BIZ UDPゴシック" panose="020B0400000000000000" pitchFamily="50" charset="-128"/>
                        </a:rPr>
                        <a:t>推進体制整備加算や、医療情報取得加算を本点数に統合</a:t>
                      </a:r>
                    </a:p>
                  </a:txBody>
                  <a:tcPr anchor="ctr"/>
                </a:tc>
                <a:extLst>
                  <a:ext uri="{0D108BD9-81ED-4DB2-BD59-A6C34878D82A}">
                    <a16:rowId xmlns:a16="http://schemas.microsoft.com/office/drawing/2014/main" val="52439674"/>
                  </a:ext>
                </a:extLst>
              </a:tr>
            </a:tbl>
          </a:graphicData>
        </a:graphic>
      </p:graphicFrame>
      <p:sp>
        <p:nvSpPr>
          <p:cNvPr id="11" name="タイトル 1">
            <a:extLst>
              <a:ext uri="{FF2B5EF4-FFF2-40B4-BE49-F238E27FC236}">
                <a16:creationId xmlns:a16="http://schemas.microsoft.com/office/drawing/2014/main" id="{DD0160DB-691C-06A5-4E74-04E425C11E91}"/>
              </a:ext>
            </a:extLst>
          </p:cNvPr>
          <p:cNvSpPr txBox="1">
            <a:spLocks/>
          </p:cNvSpPr>
          <p:nvPr/>
        </p:nvSpPr>
        <p:spPr>
          <a:xfrm>
            <a:off x="263352" y="753286"/>
            <a:ext cx="2664296"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再診料②（加算）</a:t>
            </a:r>
          </a:p>
        </p:txBody>
      </p:sp>
      <p:pic>
        <p:nvPicPr>
          <p:cNvPr id="6" name="オーディオ 5">
            <a:hlinkClick r:id="" action="ppaction://media"/>
            <a:extLst>
              <a:ext uri="{FF2B5EF4-FFF2-40B4-BE49-F238E27FC236}">
                <a16:creationId xmlns:a16="http://schemas.microsoft.com/office/drawing/2014/main" id="{EA0DA064-50BB-ABD6-2776-364E3349A6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12237124"/>
      </p:ext>
    </p:extLst>
  </p:cSld>
  <p:clrMapOvr>
    <a:masterClrMapping/>
  </p:clrMapOvr>
  <mc:AlternateContent xmlns:mc="http://schemas.openxmlformats.org/markup-compatibility/2006" xmlns:p14="http://schemas.microsoft.com/office/powerpoint/2010/main">
    <mc:Choice Requires="p14">
      <p:transition spd="slow" p14:dur="2000" advTm="71119"/>
    </mc:Choice>
    <mc:Fallback xmlns="">
      <p:transition spd="slow" advTm="71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14086B-C199-EB50-863B-95BA50CB03BE}"/>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9D0556AD-2F89-78FD-395D-2890B4465211}"/>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小児科外来診療料・小児かかりつけ診療料の見直し①</a:t>
            </a:r>
            <a:endParaRPr kumimoji="1" lang="ja-JP" altLang="en-US" sz="2400" b="1" dirty="0"/>
          </a:p>
        </p:txBody>
      </p:sp>
      <p:sp>
        <p:nvSpPr>
          <p:cNvPr id="7" name="スライド番号プレースホルダー 4">
            <a:extLst>
              <a:ext uri="{FF2B5EF4-FFF2-40B4-BE49-F238E27FC236}">
                <a16:creationId xmlns:a16="http://schemas.microsoft.com/office/drawing/2014/main" id="{C2EA33F2-A4DD-4371-0AC7-29FFAED3AB5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1AFD79C2-801B-E7FE-BF30-E12EED3C1F51}"/>
              </a:ext>
            </a:extLst>
          </p:cNvPr>
          <p:cNvGraphicFramePr>
            <a:graphicFrameLocks noGrp="1"/>
          </p:cNvGraphicFramePr>
          <p:nvPr/>
        </p:nvGraphicFramePr>
        <p:xfrm>
          <a:off x="263352" y="4149080"/>
          <a:ext cx="11749183" cy="2225040"/>
        </p:xfrm>
        <a:graphic>
          <a:graphicData uri="http://schemas.openxmlformats.org/drawingml/2006/table">
            <a:tbl>
              <a:tblPr firstRow="1" bandRow="1">
                <a:tableStyleId>{5940675A-B579-460E-94D1-54222C63F5DA}</a:tableStyleId>
              </a:tblPr>
              <a:tblGrid>
                <a:gridCol w="593151">
                  <a:extLst>
                    <a:ext uri="{9D8B030D-6E8A-4147-A177-3AD203B41FA5}">
                      <a16:colId xmlns:a16="http://schemas.microsoft.com/office/drawing/2014/main" val="3938482511"/>
                    </a:ext>
                  </a:extLst>
                </a:gridCol>
                <a:gridCol w="1292860">
                  <a:extLst>
                    <a:ext uri="{9D8B030D-6E8A-4147-A177-3AD203B41FA5}">
                      <a16:colId xmlns:a16="http://schemas.microsoft.com/office/drawing/2014/main" val="766243575"/>
                    </a:ext>
                  </a:extLst>
                </a:gridCol>
                <a:gridCol w="2218120">
                  <a:extLst>
                    <a:ext uri="{9D8B030D-6E8A-4147-A177-3AD203B41FA5}">
                      <a16:colId xmlns:a16="http://schemas.microsoft.com/office/drawing/2014/main" val="4118741801"/>
                    </a:ext>
                  </a:extLst>
                </a:gridCol>
                <a:gridCol w="1001218">
                  <a:extLst>
                    <a:ext uri="{9D8B030D-6E8A-4147-A177-3AD203B41FA5}">
                      <a16:colId xmlns:a16="http://schemas.microsoft.com/office/drawing/2014/main" val="2635774537"/>
                    </a:ext>
                  </a:extLst>
                </a:gridCol>
                <a:gridCol w="1132575">
                  <a:extLst>
                    <a:ext uri="{9D8B030D-6E8A-4147-A177-3AD203B41FA5}">
                      <a16:colId xmlns:a16="http://schemas.microsoft.com/office/drawing/2014/main" val="2078934805"/>
                    </a:ext>
                  </a:extLst>
                </a:gridCol>
                <a:gridCol w="1132575">
                  <a:extLst>
                    <a:ext uri="{9D8B030D-6E8A-4147-A177-3AD203B41FA5}">
                      <a16:colId xmlns:a16="http://schemas.microsoft.com/office/drawing/2014/main" val="680085898"/>
                    </a:ext>
                  </a:extLst>
                </a:gridCol>
                <a:gridCol w="4378684">
                  <a:extLst>
                    <a:ext uri="{9D8B030D-6E8A-4147-A177-3AD203B41FA5}">
                      <a16:colId xmlns:a16="http://schemas.microsoft.com/office/drawing/2014/main" val="1866787790"/>
                    </a:ext>
                  </a:extLst>
                </a:gridCol>
              </a:tblGrid>
              <a:tr h="370840">
                <a:tc rowSpan="3">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外来・在宅物価対応料</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２</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txBody>
                  <a:tcPr>
                    <a:noFill/>
                  </a:tcPr>
                </a:tc>
                <a:extLst>
                  <a:ext uri="{0D108BD9-81ED-4DB2-BD59-A6C34878D82A}">
                    <a16:rowId xmlns:a16="http://schemas.microsoft.com/office/drawing/2014/main" val="2602962444"/>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4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4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4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4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4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算定している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dirty="0"/>
                    </a:p>
                  </a:txBody>
                  <a:tcPr>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６点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２３点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（＋１７点）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４０点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（＋３４点）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20699972"/>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6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算定する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１７点</a:t>
                      </a: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（＋１７点）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３４点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（＋３４点）</a:t>
                      </a:r>
                    </a:p>
                    <a:p>
                      <a:pPr algn="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9224765"/>
                  </a:ext>
                </a:extLst>
              </a:tr>
            </a:tbl>
          </a:graphicData>
        </a:graphic>
      </p:graphicFrame>
      <p:sp>
        <p:nvSpPr>
          <p:cNvPr id="11" name="タイトル 1">
            <a:extLst>
              <a:ext uri="{FF2B5EF4-FFF2-40B4-BE49-F238E27FC236}">
                <a16:creationId xmlns:a16="http://schemas.microsoft.com/office/drawing/2014/main" id="{BBA58C9F-3F4A-C434-1312-3C5C799066E2}"/>
              </a:ext>
            </a:extLst>
          </p:cNvPr>
          <p:cNvSpPr txBox="1">
            <a:spLocks/>
          </p:cNvSpPr>
          <p:nvPr/>
        </p:nvSpPr>
        <p:spPr>
          <a:xfrm>
            <a:off x="263352" y="825770"/>
            <a:ext cx="2781944"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初診時（物賃対応）</a:t>
            </a:r>
          </a:p>
        </p:txBody>
      </p:sp>
      <p:graphicFrame>
        <p:nvGraphicFramePr>
          <p:cNvPr id="3" name="表 2">
            <a:extLst>
              <a:ext uri="{FF2B5EF4-FFF2-40B4-BE49-F238E27FC236}">
                <a16:creationId xmlns:a16="http://schemas.microsoft.com/office/drawing/2014/main" id="{D49F2134-7DFF-06EC-94BC-BCB1AF5AD589}"/>
              </a:ext>
            </a:extLst>
          </p:cNvPr>
          <p:cNvGraphicFramePr>
            <a:graphicFrameLocks noGrp="1"/>
          </p:cNvGraphicFramePr>
          <p:nvPr/>
        </p:nvGraphicFramePr>
        <p:xfrm>
          <a:off x="263352" y="1334731"/>
          <a:ext cx="11749183" cy="2382520"/>
        </p:xfrm>
        <a:graphic>
          <a:graphicData uri="http://schemas.openxmlformats.org/drawingml/2006/table">
            <a:tbl>
              <a:tblPr firstRow="1" bandRow="1">
                <a:tableStyleId>{5940675A-B579-460E-94D1-54222C63F5DA}</a:tableStyleId>
              </a:tblPr>
              <a:tblGrid>
                <a:gridCol w="1886011">
                  <a:extLst>
                    <a:ext uri="{9D8B030D-6E8A-4147-A177-3AD203B41FA5}">
                      <a16:colId xmlns:a16="http://schemas.microsoft.com/office/drawing/2014/main" val="4183981277"/>
                    </a:ext>
                  </a:extLst>
                </a:gridCol>
                <a:gridCol w="2218120">
                  <a:extLst>
                    <a:ext uri="{9D8B030D-6E8A-4147-A177-3AD203B41FA5}">
                      <a16:colId xmlns:a16="http://schemas.microsoft.com/office/drawing/2014/main" val="3017290111"/>
                    </a:ext>
                  </a:extLst>
                </a:gridCol>
                <a:gridCol w="1001218">
                  <a:extLst>
                    <a:ext uri="{9D8B030D-6E8A-4147-A177-3AD203B41FA5}">
                      <a16:colId xmlns:a16="http://schemas.microsoft.com/office/drawing/2014/main" val="1411251606"/>
                    </a:ext>
                  </a:extLst>
                </a:gridCol>
                <a:gridCol w="1132575">
                  <a:extLst>
                    <a:ext uri="{9D8B030D-6E8A-4147-A177-3AD203B41FA5}">
                      <a16:colId xmlns:a16="http://schemas.microsoft.com/office/drawing/2014/main" val="3440233168"/>
                    </a:ext>
                  </a:extLst>
                </a:gridCol>
                <a:gridCol w="1132575">
                  <a:extLst>
                    <a:ext uri="{9D8B030D-6E8A-4147-A177-3AD203B41FA5}">
                      <a16:colId xmlns:a16="http://schemas.microsoft.com/office/drawing/2014/main" val="1461078742"/>
                    </a:ext>
                  </a:extLst>
                </a:gridCol>
                <a:gridCol w="4378684">
                  <a:extLst>
                    <a:ext uri="{9D8B030D-6E8A-4147-A177-3AD203B41FA5}">
                      <a16:colId xmlns:a16="http://schemas.microsoft.com/office/drawing/2014/main" val="335541029"/>
                    </a:ext>
                  </a:extLst>
                </a:gridCol>
              </a:tblGrid>
              <a:tr h="370840">
                <a:tc gridSpan="2">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hMerge="1">
                  <a:txBody>
                    <a:bodyPr/>
                    <a:lstStyle/>
                    <a:p>
                      <a:endParaRPr kumimoji="1" lang="ja-JP" altLang="en-US"/>
                    </a:p>
                  </a:txBody>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119707325"/>
                  </a:ext>
                </a:extLst>
              </a:tr>
              <a:tr h="18542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小児科外来診療料</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① 処方箋交付</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604</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604</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rowSpan="6">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変更なし</a:t>
                      </a:r>
                    </a:p>
                  </a:txBody>
                  <a:tcPr>
                    <a:noFill/>
                  </a:tcPr>
                </a:tc>
                <a:extLst>
                  <a:ext uri="{0D108BD9-81ED-4DB2-BD59-A6C34878D82A}">
                    <a16:rowId xmlns:a16="http://schemas.microsoft.com/office/drawing/2014/main" val="1206619550"/>
                  </a:ext>
                </a:extLst>
              </a:tr>
              <a:tr h="185420">
                <a:tc vMerge="1">
                  <a:txBody>
                    <a:bodyPr/>
                    <a:lstStyle/>
                    <a:p>
                      <a:endParaRPr kumimoji="1" lang="ja-JP" altLang="en-US"/>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② ①以外</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721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721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kumimoji="1" lang="ja-JP" altLang="en-US"/>
                    </a:p>
                  </a:txBody>
                  <a:tcPr/>
                </a:tc>
                <a:extLst>
                  <a:ext uri="{0D108BD9-81ED-4DB2-BD59-A6C34878D82A}">
                    <a16:rowId xmlns:a16="http://schemas.microsoft.com/office/drawing/2014/main" val="3607715327"/>
                  </a:ext>
                </a:extLst>
              </a:tr>
              <a:tr h="18542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小児かかりつけ医診療料１</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処方箋交付する場合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652</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652</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a:p>
                  </a:txBody>
                  <a:tcPr>
                    <a:noFill/>
                  </a:tcPr>
                </a:tc>
                <a:extLst>
                  <a:ext uri="{0D108BD9-81ED-4DB2-BD59-A6C34878D82A}">
                    <a16:rowId xmlns:a16="http://schemas.microsoft.com/office/drawing/2014/main" val="1822728216"/>
                  </a:ext>
                </a:extLst>
              </a:tr>
              <a:tr h="185420">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処方箋交付しない場合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796</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796</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920233759"/>
                  </a:ext>
                </a:extLst>
              </a:tr>
              <a:tr h="18542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小児かかりつけ医診療料２</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処方箋交付する場合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641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641</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dirty="0"/>
                    </a:p>
                  </a:txBody>
                  <a:tcPr>
                    <a:noFill/>
                  </a:tcPr>
                </a:tc>
                <a:extLst>
                  <a:ext uri="{0D108BD9-81ED-4DB2-BD59-A6C34878D82A}">
                    <a16:rowId xmlns:a16="http://schemas.microsoft.com/office/drawing/2014/main" val="1155353364"/>
                  </a:ext>
                </a:extLst>
              </a:tr>
              <a:tr h="185420">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処方箋交付しない場合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758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758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点（変更なし）</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1060893594"/>
                  </a:ext>
                </a:extLst>
              </a:tr>
            </a:tbl>
          </a:graphicData>
        </a:graphic>
      </p:graphicFrame>
      <p:sp>
        <p:nvSpPr>
          <p:cNvPr id="8" name="加算記号 7">
            <a:extLst>
              <a:ext uri="{FF2B5EF4-FFF2-40B4-BE49-F238E27FC236}">
                <a16:creationId xmlns:a16="http://schemas.microsoft.com/office/drawing/2014/main" id="{BEBC1D9C-F421-68C4-F96F-CAAEB366811D}"/>
              </a:ext>
            </a:extLst>
          </p:cNvPr>
          <p:cNvSpPr/>
          <p:nvPr/>
        </p:nvSpPr>
        <p:spPr>
          <a:xfrm>
            <a:off x="4727848" y="3766056"/>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9" name="加算記号 8">
            <a:extLst>
              <a:ext uri="{FF2B5EF4-FFF2-40B4-BE49-F238E27FC236}">
                <a16:creationId xmlns:a16="http://schemas.microsoft.com/office/drawing/2014/main" id="{79B8BC82-5555-FCF1-28C5-1497366B5D00}"/>
              </a:ext>
            </a:extLst>
          </p:cNvPr>
          <p:cNvSpPr/>
          <p:nvPr/>
        </p:nvSpPr>
        <p:spPr>
          <a:xfrm>
            <a:off x="5796537" y="3780332"/>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加算記号 11">
            <a:extLst>
              <a:ext uri="{FF2B5EF4-FFF2-40B4-BE49-F238E27FC236}">
                <a16:creationId xmlns:a16="http://schemas.microsoft.com/office/drawing/2014/main" id="{0BCF9F02-C740-47EA-DBAB-295C8F362801}"/>
              </a:ext>
            </a:extLst>
          </p:cNvPr>
          <p:cNvSpPr/>
          <p:nvPr/>
        </p:nvSpPr>
        <p:spPr>
          <a:xfrm>
            <a:off x="6952045" y="3771576"/>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6" name="オーディオ 15">
            <a:hlinkClick r:id="" action="ppaction://media"/>
            <a:extLst>
              <a:ext uri="{FF2B5EF4-FFF2-40B4-BE49-F238E27FC236}">
                <a16:creationId xmlns:a16="http://schemas.microsoft.com/office/drawing/2014/main" id="{23DACF37-2922-5072-7F74-474E8C1690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6214860"/>
      </p:ext>
    </p:extLst>
  </p:cSld>
  <p:clrMapOvr>
    <a:masterClrMapping/>
  </p:clrMapOvr>
  <mc:AlternateContent xmlns:mc="http://schemas.openxmlformats.org/markup-compatibility/2006" xmlns:p14="http://schemas.microsoft.com/office/powerpoint/2010/main">
    <mc:Choice Requires="p14">
      <p:transition spd="slow" p14:dur="2000" advTm="30810"/>
    </mc:Choice>
    <mc:Fallback xmlns="">
      <p:transition spd="slow" advTm="30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6E2D5-B9C3-5B5F-8D39-D4846629F552}"/>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2E18116B-684F-199A-A2E8-6C3314891736}"/>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小児科外来診療料・小児かかりつけ診療料の見直し②</a:t>
            </a:r>
          </a:p>
        </p:txBody>
      </p:sp>
      <p:sp>
        <p:nvSpPr>
          <p:cNvPr id="7" name="スライド番号プレースホルダー 4">
            <a:extLst>
              <a:ext uri="{FF2B5EF4-FFF2-40B4-BE49-F238E27FC236}">
                <a16:creationId xmlns:a16="http://schemas.microsoft.com/office/drawing/2014/main" id="{7DE3E555-BE9F-BA2B-7478-C84FF6A624D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BE87C14B-111C-E05E-765B-37F940A27078}"/>
              </a:ext>
            </a:extLst>
          </p:cNvPr>
          <p:cNvGraphicFramePr>
            <a:graphicFrameLocks noGrp="1"/>
          </p:cNvGraphicFramePr>
          <p:nvPr/>
        </p:nvGraphicFramePr>
        <p:xfrm>
          <a:off x="263353" y="1275336"/>
          <a:ext cx="11665294" cy="2595880"/>
        </p:xfrm>
        <a:graphic>
          <a:graphicData uri="http://schemas.openxmlformats.org/drawingml/2006/table">
            <a:tbl>
              <a:tblPr firstRow="1" bandRow="1">
                <a:tableStyleId>{5940675A-B579-460E-94D1-54222C63F5DA}</a:tableStyleId>
              </a:tblPr>
              <a:tblGrid>
                <a:gridCol w="1814003">
                  <a:extLst>
                    <a:ext uri="{9D8B030D-6E8A-4147-A177-3AD203B41FA5}">
                      <a16:colId xmlns:a16="http://schemas.microsoft.com/office/drawing/2014/main" val="3938482511"/>
                    </a:ext>
                  </a:extLst>
                </a:gridCol>
                <a:gridCol w="2232248">
                  <a:extLst>
                    <a:ext uri="{9D8B030D-6E8A-4147-A177-3AD203B41FA5}">
                      <a16:colId xmlns:a16="http://schemas.microsoft.com/office/drawing/2014/main" val="1491386142"/>
                    </a:ext>
                  </a:extLst>
                </a:gridCol>
                <a:gridCol w="1109680">
                  <a:extLst>
                    <a:ext uri="{9D8B030D-6E8A-4147-A177-3AD203B41FA5}">
                      <a16:colId xmlns:a16="http://schemas.microsoft.com/office/drawing/2014/main" val="2635774537"/>
                    </a:ext>
                  </a:extLst>
                </a:gridCol>
                <a:gridCol w="1224534">
                  <a:extLst>
                    <a:ext uri="{9D8B030D-6E8A-4147-A177-3AD203B41FA5}">
                      <a16:colId xmlns:a16="http://schemas.microsoft.com/office/drawing/2014/main" val="2078934805"/>
                    </a:ext>
                  </a:extLst>
                </a:gridCol>
                <a:gridCol w="1224534">
                  <a:extLst>
                    <a:ext uri="{9D8B030D-6E8A-4147-A177-3AD203B41FA5}">
                      <a16:colId xmlns:a16="http://schemas.microsoft.com/office/drawing/2014/main" val="1879087719"/>
                    </a:ext>
                  </a:extLst>
                </a:gridCol>
                <a:gridCol w="4060295">
                  <a:extLst>
                    <a:ext uri="{9D8B030D-6E8A-4147-A177-3AD203B41FA5}">
                      <a16:colId xmlns:a16="http://schemas.microsoft.com/office/drawing/2014/main" val="1866787790"/>
                    </a:ext>
                  </a:extLst>
                </a:gridCol>
              </a:tblGrid>
              <a:tr h="370840">
                <a:tc gridSpan="2">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hMerge="1">
                  <a:txBody>
                    <a:bodyPr/>
                    <a:lstStyle/>
                    <a:p>
                      <a:endParaRPr kumimoji="1" lang="ja-JP" altLang="en-US"/>
                    </a:p>
                  </a:txBody>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小児科外来診療料</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① 処方箋交付</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410</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４１１点（＋１点）</a:t>
                      </a:r>
                    </a:p>
                  </a:txBody>
                  <a:tcPr anchor="ctr"/>
                </a:tc>
                <a:tc hMerge="1">
                  <a:txBody>
                    <a:bodyPr/>
                    <a:lstStyle/>
                    <a:p>
                      <a:endParaRPr dirty="0"/>
                    </a:p>
                  </a:txBody>
                  <a:tcPr/>
                </a:tc>
                <a:tc rowSpan="6">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４</a:t>
                      </a:r>
                    </a:p>
                  </a:txBody>
                  <a:tcPr>
                    <a:noFill/>
                  </a:tcPr>
                </a:tc>
                <a:extLst>
                  <a:ext uri="{0D108BD9-81ED-4DB2-BD59-A6C34878D82A}">
                    <a16:rowId xmlns:a16="http://schemas.microsoft.com/office/drawing/2014/main" val="3190255739"/>
                  </a:ext>
                </a:extLst>
              </a:tr>
              <a:tr h="370840">
                <a:tc vMerge="1">
                  <a:txBody>
                    <a:bodyPr/>
                    <a:lstStyle/>
                    <a:p>
                      <a:endParaRPr kumimoji="1" lang="ja-JP" altLang="en-US"/>
                    </a:p>
                  </a:txBody>
                  <a:tcP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② ①以外</a:t>
                      </a:r>
                      <a:endParaRPr kumimoji="1" lang="ja-JP" altLang="en-US" dirty="0"/>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528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en-US" altLang="ja-JP" sz="1600" dirty="0">
                          <a:solidFill>
                            <a:srgbClr val="FF0000"/>
                          </a:solidFill>
                          <a:latin typeface="BIZ UDPゴシック" panose="020B0400000000000000" pitchFamily="50" charset="-128"/>
                          <a:ea typeface="BIZ UDPゴシック" panose="020B0400000000000000" pitchFamily="50" charset="-128"/>
                        </a:rPr>
                        <a:t>529</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点（＋１点）</a:t>
                      </a:r>
                    </a:p>
                  </a:txBody>
                  <a:tcPr anchor="ctr"/>
                </a:tc>
                <a:tc hMerge="1">
                  <a:txBody>
                    <a:bodyPr/>
                    <a:lstStyle/>
                    <a:p>
                      <a:endParaRPr dirty="0"/>
                    </a:p>
                  </a:txBody>
                  <a:tcPr/>
                </a:tc>
                <a:tc vMerge="1">
                  <a:txBody>
                    <a:bodyPr/>
                    <a:lstStyle/>
                    <a:p>
                      <a:endParaRPr kumimoji="1" lang="ja-JP" altLang="en-US"/>
                    </a:p>
                  </a:txBody>
                  <a:tcPr/>
                </a:tc>
                <a:extLst>
                  <a:ext uri="{0D108BD9-81ED-4DB2-BD59-A6C34878D82A}">
                    <a16:rowId xmlns:a16="http://schemas.microsoft.com/office/drawing/2014/main" val="2452534022"/>
                  </a:ext>
                </a:extLst>
              </a:tr>
              <a:tr h="37084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小児かかりつけ医診療料１</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処方箋交付する場合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458</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４５９点（＋１点）</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rgbClr val="FFFF00"/>
                    </a:solidFill>
                  </a:tcPr>
                </a:tc>
                <a:extLst>
                  <a:ext uri="{0D108BD9-81ED-4DB2-BD59-A6C34878D82A}">
                    <a16:rowId xmlns:a16="http://schemas.microsoft.com/office/drawing/2014/main" val="4147940478"/>
                  </a:ext>
                </a:extLst>
              </a:tr>
              <a:tr h="370840">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処方箋交付しない場合</a:t>
                      </a:r>
                      <a:endParaRPr kumimoji="1" lang="ja-JP" altLang="en-US" dirty="0"/>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576</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５７７点（＋１点）</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607016285"/>
                  </a:ext>
                </a:extLst>
              </a:tr>
              <a:tr h="370840">
                <a:tc row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小児かかりつけ医診療料２</a:t>
                      </a: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処方箋交付する場合</a:t>
                      </a:r>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447</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４４８点（＋１点）</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solidFill>
                      <a:srgbClr val="FFFF00"/>
                    </a:solidFill>
                  </a:tcPr>
                </a:tc>
                <a:extLst>
                  <a:ext uri="{0D108BD9-81ED-4DB2-BD59-A6C34878D82A}">
                    <a16:rowId xmlns:a16="http://schemas.microsoft.com/office/drawing/2014/main" val="1622235302"/>
                  </a:ext>
                </a:extLst>
              </a:tr>
              <a:tr h="370840">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nchor="ctr">
                    <a:solidFill>
                      <a:schemeClr val="accent3">
                        <a:lumMod val="20000"/>
                        <a:lumOff val="80000"/>
                      </a:schemeClr>
                    </a:solidFill>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処方箋交付しない場合</a:t>
                      </a:r>
                      <a:endParaRPr kumimoji="1" lang="ja-JP" altLang="en-US" dirty="0"/>
                    </a:p>
                  </a:txBody>
                  <a:tcPr>
                    <a:solidFill>
                      <a:schemeClr val="accent3">
                        <a:lumMod val="20000"/>
                        <a:lumOff val="80000"/>
                      </a:schemeClr>
                    </a:solidFill>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chemeClr val="tx1"/>
                          </a:solidFill>
                          <a:latin typeface="BIZ UDPゴシック" panose="020B0400000000000000" pitchFamily="50" charset="-128"/>
                          <a:ea typeface="BIZ UDPゴシック" panose="020B0400000000000000" pitchFamily="50" charset="-128"/>
                        </a:rPr>
                        <a:t>565</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p>
                  </a:txBody>
                  <a:tcPr/>
                </a:tc>
                <a:tc gridSpan="2">
                  <a:txBody>
                    <a:bodyPr/>
                    <a:lstStyle/>
                    <a:p>
                      <a:pPr algn="ctr"/>
                      <a:r>
                        <a:rPr kumimoji="1" lang="ja-JP" altLang="en-US" sz="1600" dirty="0">
                          <a:solidFill>
                            <a:srgbClr val="FF0000"/>
                          </a:solidFill>
                          <a:latin typeface="BIZ UDPゴシック" panose="020B0400000000000000" pitchFamily="50" charset="-128"/>
                          <a:ea typeface="BIZ UDPゴシック" panose="020B0400000000000000" pitchFamily="50" charset="-128"/>
                        </a:rPr>
                        <a:t>５６６点（＋１点）</a:t>
                      </a:r>
                    </a:p>
                  </a:txBody>
                  <a:tcPr anchor="ctr"/>
                </a:tc>
                <a:tc hMerge="1">
                  <a:txBody>
                    <a:bodyPr/>
                    <a:lstStyle/>
                    <a:p>
                      <a:endParaRPr dirty="0"/>
                    </a:p>
                  </a:txBody>
                  <a:tcPr/>
                </a:tc>
                <a:tc vMerge="1">
                  <a:txBody>
                    <a:bodyPr/>
                    <a:lstStyle/>
                    <a:p>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3173812044"/>
                  </a:ext>
                </a:extLst>
              </a:tr>
            </a:tbl>
          </a:graphicData>
        </a:graphic>
      </p:graphicFrame>
      <p:sp>
        <p:nvSpPr>
          <p:cNvPr id="11" name="タイトル 1">
            <a:extLst>
              <a:ext uri="{FF2B5EF4-FFF2-40B4-BE49-F238E27FC236}">
                <a16:creationId xmlns:a16="http://schemas.microsoft.com/office/drawing/2014/main" id="{F875A17E-6417-AC33-FB85-03E723B3E1BF}"/>
              </a:ext>
            </a:extLst>
          </p:cNvPr>
          <p:cNvSpPr txBox="1">
            <a:spLocks/>
          </p:cNvSpPr>
          <p:nvPr/>
        </p:nvSpPr>
        <p:spPr>
          <a:xfrm>
            <a:off x="244266" y="798287"/>
            <a:ext cx="2952328"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rPr>
              <a:t>再診時（物賃対応）</a:t>
            </a:r>
          </a:p>
        </p:txBody>
      </p:sp>
      <p:graphicFrame>
        <p:nvGraphicFramePr>
          <p:cNvPr id="3" name="表 2">
            <a:extLst>
              <a:ext uri="{FF2B5EF4-FFF2-40B4-BE49-F238E27FC236}">
                <a16:creationId xmlns:a16="http://schemas.microsoft.com/office/drawing/2014/main" id="{4D964A18-A990-9C92-4A1E-A44906A04FF1}"/>
              </a:ext>
            </a:extLst>
          </p:cNvPr>
          <p:cNvGraphicFramePr>
            <a:graphicFrameLocks noGrp="1"/>
          </p:cNvGraphicFramePr>
          <p:nvPr/>
        </p:nvGraphicFramePr>
        <p:xfrm>
          <a:off x="244266" y="4322405"/>
          <a:ext cx="11665294" cy="2225040"/>
        </p:xfrm>
        <a:graphic>
          <a:graphicData uri="http://schemas.openxmlformats.org/drawingml/2006/table">
            <a:tbl>
              <a:tblPr firstRow="1" bandRow="1">
                <a:tableStyleId>{5940675A-B579-460E-94D1-54222C63F5DA}</a:tableStyleId>
              </a:tblPr>
              <a:tblGrid>
                <a:gridCol w="580042">
                  <a:extLst>
                    <a:ext uri="{9D8B030D-6E8A-4147-A177-3AD203B41FA5}">
                      <a16:colId xmlns:a16="http://schemas.microsoft.com/office/drawing/2014/main" val="3533038045"/>
                    </a:ext>
                  </a:extLst>
                </a:gridCol>
                <a:gridCol w="1417881">
                  <a:extLst>
                    <a:ext uri="{9D8B030D-6E8A-4147-A177-3AD203B41FA5}">
                      <a16:colId xmlns:a16="http://schemas.microsoft.com/office/drawing/2014/main" val="183389069"/>
                    </a:ext>
                  </a:extLst>
                </a:gridCol>
                <a:gridCol w="2048328">
                  <a:extLst>
                    <a:ext uri="{9D8B030D-6E8A-4147-A177-3AD203B41FA5}">
                      <a16:colId xmlns:a16="http://schemas.microsoft.com/office/drawing/2014/main" val="216831941"/>
                    </a:ext>
                  </a:extLst>
                </a:gridCol>
                <a:gridCol w="1109680">
                  <a:extLst>
                    <a:ext uri="{9D8B030D-6E8A-4147-A177-3AD203B41FA5}">
                      <a16:colId xmlns:a16="http://schemas.microsoft.com/office/drawing/2014/main" val="2575221233"/>
                    </a:ext>
                  </a:extLst>
                </a:gridCol>
                <a:gridCol w="1224534">
                  <a:extLst>
                    <a:ext uri="{9D8B030D-6E8A-4147-A177-3AD203B41FA5}">
                      <a16:colId xmlns:a16="http://schemas.microsoft.com/office/drawing/2014/main" val="1056835101"/>
                    </a:ext>
                  </a:extLst>
                </a:gridCol>
                <a:gridCol w="1224534">
                  <a:extLst>
                    <a:ext uri="{9D8B030D-6E8A-4147-A177-3AD203B41FA5}">
                      <a16:colId xmlns:a16="http://schemas.microsoft.com/office/drawing/2014/main" val="596632460"/>
                    </a:ext>
                  </a:extLst>
                </a:gridCol>
                <a:gridCol w="4060295">
                  <a:extLst>
                    <a:ext uri="{9D8B030D-6E8A-4147-A177-3AD203B41FA5}">
                      <a16:colId xmlns:a16="http://schemas.microsoft.com/office/drawing/2014/main" val="2146969010"/>
                    </a:ext>
                  </a:extLst>
                </a:gridCol>
              </a:tblGrid>
              <a:tr h="517142">
                <a:tc rowSpan="3">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外来・在宅物価対応料</a:t>
                      </a:r>
                      <a:r>
                        <a:rPr kumimoji="1" lang="ja-JP"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p>
                      <a:pPr algn="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2</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（＋２点）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２</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noFill/>
                  </a:tcPr>
                </a:tc>
                <a:extLst>
                  <a:ext uri="{0D108BD9-81ED-4DB2-BD59-A6C34878D82A}">
                    <a16:rowId xmlns:a16="http://schemas.microsoft.com/office/drawing/2014/main" val="2399341590"/>
                  </a:ext>
                </a:extLst>
              </a:tr>
              <a:tr h="734886">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6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6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6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6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算定している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en-US" sz="1600" dirty="0">
                          <a:solidFill>
                            <a:schemeClr val="tx1"/>
                          </a:solidFill>
                          <a:latin typeface="BIZ UDPゴシック" panose="020B0400000000000000" pitchFamily="50" charset="-128"/>
                          <a:ea typeface="BIZ UDPゴシック" panose="020B0400000000000000" pitchFamily="50" charset="-128"/>
                        </a:rPr>
                        <a:t>２点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6</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10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24928688"/>
                  </a:ext>
                </a:extLst>
              </a:tr>
              <a:tr h="734886">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ja-JP" sz="16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6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6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算定する</a:t>
                      </a:r>
                      <a:endParaRPr kumimoji="1" lang="en-US" altLang="ja-JP" sz="1600" b="0" kern="1200" dirty="0">
                        <a:solidFill>
                          <a:schemeClr val="tx1"/>
                        </a:solidFill>
                        <a:effectLst/>
                        <a:latin typeface="BIZ UDPゴシック" panose="020B0400000000000000" pitchFamily="50" charset="-128"/>
                        <a:ea typeface="BIZ UDPゴシック" panose="020B0400000000000000" pitchFamily="50" charset="-128"/>
                      </a:endParaRPr>
                    </a:p>
                    <a:p>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医療機関の場合</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r>
                        <a:rPr kumimoji="1" lang="ja-JP" altLang="ja-JP" sz="1600" b="1" kern="1200" dirty="0">
                          <a:solidFill>
                            <a:schemeClr val="tx1"/>
                          </a:solidFill>
                          <a:effectLst/>
                          <a:latin typeface="+mn-lt"/>
                          <a:ea typeface="+mn-ea"/>
                          <a:cs typeface="+mn-cs"/>
                        </a:rPr>
                        <a:t>―</a:t>
                      </a:r>
                      <a:endParaRPr kumimoji="1" lang="ja-JP" altLang="en-US" sz="1600" dirty="0">
                        <a:solidFill>
                          <a:schemeClr val="tx1"/>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4</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p>
                      <a:pPr algn="r"/>
                      <a:endParaRPr kumimoji="1" lang="ja-JP" altLang="en-US" sz="1600" dirty="0">
                        <a:solidFill>
                          <a:srgbClr val="FF0000"/>
                        </a:solidFill>
                        <a:latin typeface="BIZ UDPゴシック" panose="020B0400000000000000" pitchFamily="50" charset="-128"/>
                        <a:ea typeface="BIZ UDPゴシック" panose="020B0400000000000000" pitchFamily="50" charset="-128"/>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rgbClr val="FF0000"/>
                          </a:solidFill>
                          <a:latin typeface="BIZ UDPゴシック" panose="020B0400000000000000" pitchFamily="50" charset="-128"/>
                          <a:ea typeface="BIZ UDPゴシック" panose="020B0400000000000000" pitchFamily="50" charset="-128"/>
                        </a:rPr>
                        <a:t>（＋</a:t>
                      </a:r>
                      <a:r>
                        <a:rPr kumimoji="1" lang="en-US" altLang="ja-JP" sz="1600" dirty="0">
                          <a:solidFill>
                            <a:srgbClr val="FF0000"/>
                          </a:solidFill>
                          <a:latin typeface="BIZ UDPゴシック" panose="020B0400000000000000" pitchFamily="50" charset="-128"/>
                          <a:ea typeface="BIZ UDPゴシック" panose="020B0400000000000000" pitchFamily="50" charset="-128"/>
                        </a:rPr>
                        <a:t>8</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・大臣折衝</a:t>
                      </a:r>
                      <a:r>
                        <a:rPr kumimoji="1" lang="en-US" altLang="ja-JP" sz="1600" dirty="0">
                          <a:solidFill>
                            <a:schemeClr val="tx1"/>
                          </a:solidFill>
                          <a:latin typeface="BIZ UDPゴシック" panose="020B0400000000000000" pitchFamily="50" charset="-128"/>
                          <a:ea typeface="BIZ UDPゴシック" panose="020B0400000000000000" pitchFamily="50" charset="-128"/>
                        </a:rPr>
                        <a:t>※</a:t>
                      </a:r>
                      <a:r>
                        <a:rPr kumimoji="1" lang="ja-JP" altLang="en-US" sz="1600" dirty="0">
                          <a:solidFill>
                            <a:schemeClr val="tx1"/>
                          </a:solidFill>
                          <a:latin typeface="BIZ UDPゴシック" panose="020B0400000000000000" pitchFamily="50" charset="-128"/>
                          <a:ea typeface="BIZ UDPゴシック" panose="020B0400000000000000" pitchFamily="50" charset="-128"/>
                        </a:rPr>
                        <a:t>１</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・令和９年度は令和８年度の２倍の評価</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47137046"/>
                  </a:ext>
                </a:extLst>
              </a:tr>
            </a:tbl>
          </a:graphicData>
        </a:graphic>
      </p:graphicFrame>
      <p:sp>
        <p:nvSpPr>
          <p:cNvPr id="4" name="加算記号 3">
            <a:extLst>
              <a:ext uri="{FF2B5EF4-FFF2-40B4-BE49-F238E27FC236}">
                <a16:creationId xmlns:a16="http://schemas.microsoft.com/office/drawing/2014/main" id="{489C9E4D-1FBF-2CDF-DDF7-2B2D646B0881}"/>
              </a:ext>
            </a:extLst>
          </p:cNvPr>
          <p:cNvSpPr/>
          <p:nvPr/>
        </p:nvSpPr>
        <p:spPr>
          <a:xfrm>
            <a:off x="4727848" y="3925064"/>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9" name="加算記号 8">
            <a:extLst>
              <a:ext uri="{FF2B5EF4-FFF2-40B4-BE49-F238E27FC236}">
                <a16:creationId xmlns:a16="http://schemas.microsoft.com/office/drawing/2014/main" id="{83AD0825-15C8-E4FC-4A61-14F560096B12}"/>
              </a:ext>
            </a:extLst>
          </p:cNvPr>
          <p:cNvSpPr/>
          <p:nvPr/>
        </p:nvSpPr>
        <p:spPr>
          <a:xfrm>
            <a:off x="5796537" y="3939340"/>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加算記号 11">
            <a:extLst>
              <a:ext uri="{FF2B5EF4-FFF2-40B4-BE49-F238E27FC236}">
                <a16:creationId xmlns:a16="http://schemas.microsoft.com/office/drawing/2014/main" id="{ABEF42E1-F4C3-6284-23C3-630233DC16FC}"/>
              </a:ext>
            </a:extLst>
          </p:cNvPr>
          <p:cNvSpPr/>
          <p:nvPr/>
        </p:nvSpPr>
        <p:spPr>
          <a:xfrm>
            <a:off x="6952045" y="3930584"/>
            <a:ext cx="341406" cy="348284"/>
          </a:xfrm>
          <a:prstGeom prst="mathPlu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4" name="オーディオ 13">
            <a:hlinkClick r:id="" action="ppaction://media"/>
            <a:extLst>
              <a:ext uri="{FF2B5EF4-FFF2-40B4-BE49-F238E27FC236}">
                <a16:creationId xmlns:a16="http://schemas.microsoft.com/office/drawing/2014/main" id="{25C7F505-BC1F-1D0F-4532-1A61D97CD3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557359"/>
      </p:ext>
    </p:extLst>
  </p:cSld>
  <p:clrMapOvr>
    <a:masterClrMapping/>
  </p:clrMapOvr>
  <mc:AlternateContent xmlns:mc="http://schemas.openxmlformats.org/markup-compatibility/2006" xmlns:p14="http://schemas.microsoft.com/office/powerpoint/2010/main">
    <mc:Choice Requires="p14">
      <p:transition spd="slow" p14:dur="2000" advTm="32418"/>
    </mc:Choice>
    <mc:Fallback xmlns="">
      <p:transition spd="slow" advTm="32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5DB8C-8FD0-5183-2D2F-FB527ACA22E2}"/>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69C118AE-3D1A-D6CF-B2B8-5B795A51E124}"/>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外来ベースアップ評価料（</a:t>
            </a:r>
            <a:r>
              <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rPr>
              <a:t>Ⅰ</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）の見直し</a:t>
            </a:r>
          </a:p>
        </p:txBody>
      </p:sp>
      <p:sp>
        <p:nvSpPr>
          <p:cNvPr id="3" name="スライド番号プレースホルダー 4">
            <a:extLst>
              <a:ext uri="{FF2B5EF4-FFF2-40B4-BE49-F238E27FC236}">
                <a16:creationId xmlns:a16="http://schemas.microsoft.com/office/drawing/2014/main" id="{E19E427D-9390-6EC1-A29B-92296EDB76A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3E5E8AF6-9E08-167D-F89E-DF88345E781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0370969"/>
      </p:ext>
    </p:extLst>
  </p:cSld>
  <p:clrMapOvr>
    <a:masterClrMapping/>
  </p:clrMapOvr>
  <mc:AlternateContent xmlns:mc="http://schemas.openxmlformats.org/markup-compatibility/2006" xmlns:p14="http://schemas.microsoft.com/office/powerpoint/2010/main">
    <mc:Choice Requires="p14">
      <p:transition spd="slow" p14:dur="2000" advTm="30297"/>
    </mc:Choice>
    <mc:Fallback xmlns="">
      <p:transition spd="slow" advTm="30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0DB0D-9860-17B7-E277-CCA204B51AC3}"/>
            </a:ext>
          </a:extLst>
        </p:cNvPr>
        <p:cNvGrpSpPr/>
        <p:nvPr/>
      </p:nvGrpSpPr>
      <p:grpSpPr>
        <a:xfrm>
          <a:off x="0" y="0"/>
          <a:ext cx="0" cy="0"/>
          <a:chOff x="0" y="0"/>
          <a:chExt cx="0" cy="0"/>
        </a:xfrm>
      </p:grpSpPr>
      <p:sp>
        <p:nvSpPr>
          <p:cNvPr id="10" name="正方形/長方形 9">
            <a:extLst>
              <a:ext uri="{FF2B5EF4-FFF2-40B4-BE49-F238E27FC236}">
                <a16:creationId xmlns:a16="http://schemas.microsoft.com/office/drawing/2014/main" id="{3069983E-D6E3-1255-5BF5-7AC02A4D0872}"/>
              </a:ext>
            </a:extLst>
          </p:cNvPr>
          <p:cNvSpPr/>
          <p:nvPr/>
        </p:nvSpPr>
        <p:spPr>
          <a:xfrm>
            <a:off x="6168870" y="4675412"/>
            <a:ext cx="1717596" cy="900000"/>
          </a:xfrm>
          <a:prstGeom prst="rect">
            <a:avLst/>
          </a:prstGeom>
          <a:solidFill>
            <a:srgbClr val="00B050"/>
          </a:solidFill>
          <a:ln w="12700" cap="flat" cmpd="sng" algn="ctr">
            <a:solidFill>
              <a:schemeClr val="tx1"/>
            </a:solidFill>
            <a:prstDash val="solid"/>
            <a:extLst>
              <a:ext uri="{C807C97D-BFC1-408E-A445-0C87EB9F89A2}">
                <ask:lineSketchStyleProps xmlns:ask="http://schemas.microsoft.com/office/drawing/2018/sketchyshapes">
                  <ask:type>
                    <ask:lineSketchNone/>
                  </ask:type>
                </ask:lineSketchStyleProps>
              </a:ext>
            </a:extLst>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Ｒ６改定</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ベースアップ評価料</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相当分</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p:txBody>
      </p:sp>
      <p:sp>
        <p:nvSpPr>
          <p:cNvPr id="20" name="テキスト ボックス 19">
            <a:extLst>
              <a:ext uri="{FF2B5EF4-FFF2-40B4-BE49-F238E27FC236}">
                <a16:creationId xmlns:a16="http://schemas.microsoft.com/office/drawing/2014/main" id="{E78F8161-7887-8482-8605-7401DDD36DCD}"/>
              </a:ext>
            </a:extLst>
          </p:cNvPr>
          <p:cNvSpPr txBox="1"/>
          <p:nvPr/>
        </p:nvSpPr>
        <p:spPr>
          <a:xfrm>
            <a:off x="6095999" y="1019382"/>
            <a:ext cx="3641058" cy="523220"/>
          </a:xfrm>
          <a:prstGeom prst="rect">
            <a:avLst/>
          </a:prstGeom>
          <a:solidFill>
            <a:srgbClr val="FFF1C5"/>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令和７年度以前から</a:t>
            </a:r>
            <a:endParaRPr kumimoji="1" lang="en-US" altLang="ja-JP" sz="1400" b="1"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継続して賃上げを行っている医療機関</a:t>
            </a:r>
          </a:p>
        </p:txBody>
      </p:sp>
      <p:sp>
        <p:nvSpPr>
          <p:cNvPr id="37" name="テキスト ボックス 36">
            <a:extLst>
              <a:ext uri="{FF2B5EF4-FFF2-40B4-BE49-F238E27FC236}">
                <a16:creationId xmlns:a16="http://schemas.microsoft.com/office/drawing/2014/main" id="{4D7ECC41-13CA-F677-E6A7-96816B225E9E}"/>
              </a:ext>
            </a:extLst>
          </p:cNvPr>
          <p:cNvSpPr txBox="1"/>
          <p:nvPr/>
        </p:nvSpPr>
        <p:spPr>
          <a:xfrm>
            <a:off x="1692560" y="2221360"/>
            <a:ext cx="3582332" cy="307777"/>
          </a:xfrm>
          <a:prstGeom prst="rect">
            <a:avLst/>
          </a:prstGeom>
          <a:solidFill>
            <a:srgbClr val="FFF1C5"/>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令和８年度から賃上げを行う医療機関</a:t>
            </a:r>
          </a:p>
        </p:txBody>
      </p:sp>
      <p:sp>
        <p:nvSpPr>
          <p:cNvPr id="3" name="正方形/長方形 2">
            <a:extLst>
              <a:ext uri="{FF2B5EF4-FFF2-40B4-BE49-F238E27FC236}">
                <a16:creationId xmlns:a16="http://schemas.microsoft.com/office/drawing/2014/main" id="{9550D27B-5487-BEB4-7319-84BE921225B3}"/>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今回改定の概要（ 外来ベースアップ評価料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 </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a:t>
            </a:r>
            <a:endPar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endParaRPr>
          </a:p>
        </p:txBody>
      </p:sp>
      <p:sp>
        <p:nvSpPr>
          <p:cNvPr id="12" name="正方形/長方形 11">
            <a:extLst>
              <a:ext uri="{FF2B5EF4-FFF2-40B4-BE49-F238E27FC236}">
                <a16:creationId xmlns:a16="http://schemas.microsoft.com/office/drawing/2014/main" id="{D6D10F63-08A6-2FBA-F1A0-D7609D47BA12}"/>
              </a:ext>
            </a:extLst>
          </p:cNvPr>
          <p:cNvSpPr/>
          <p:nvPr/>
        </p:nvSpPr>
        <p:spPr>
          <a:xfrm>
            <a:off x="1703512" y="4598088"/>
            <a:ext cx="1727983" cy="988949"/>
          </a:xfrm>
          <a:prstGeom prst="rect">
            <a:avLst/>
          </a:prstGeom>
          <a:solidFill>
            <a:srgbClr val="CDFFDC"/>
          </a:solidFill>
          <a:ln w="12700" cap="flat" cmpd="sng" algn="ctr">
            <a:solidFill>
              <a:schemeClr val="tx1"/>
            </a:solid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Ｒ８改定</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ベースアップ評価料①</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4" name="正方形/長方形 23">
            <a:extLst>
              <a:ext uri="{FF2B5EF4-FFF2-40B4-BE49-F238E27FC236}">
                <a16:creationId xmlns:a16="http://schemas.microsoft.com/office/drawing/2014/main" id="{AE809CB0-432A-0B50-EA43-162E99D760A4}"/>
              </a:ext>
            </a:extLst>
          </p:cNvPr>
          <p:cNvSpPr/>
          <p:nvPr/>
        </p:nvSpPr>
        <p:spPr>
          <a:xfrm>
            <a:off x="1703512" y="5683292"/>
            <a:ext cx="172798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初・再診料</a:t>
            </a:r>
          </a:p>
        </p:txBody>
      </p:sp>
      <p:sp>
        <p:nvSpPr>
          <p:cNvPr id="26" name="テキスト ボックス 25">
            <a:extLst>
              <a:ext uri="{FF2B5EF4-FFF2-40B4-BE49-F238E27FC236}">
                <a16:creationId xmlns:a16="http://schemas.microsoft.com/office/drawing/2014/main" id="{F5D343AD-EAC5-BA02-15EA-6E8E3539B13F}"/>
              </a:ext>
            </a:extLst>
          </p:cNvPr>
          <p:cNvSpPr txBox="1"/>
          <p:nvPr/>
        </p:nvSpPr>
        <p:spPr>
          <a:xfrm>
            <a:off x="1559496" y="6413629"/>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令和８年度</a:t>
            </a:r>
          </a:p>
        </p:txBody>
      </p:sp>
      <p:sp>
        <p:nvSpPr>
          <p:cNvPr id="41" name="正方形/長方形 40">
            <a:extLst>
              <a:ext uri="{FF2B5EF4-FFF2-40B4-BE49-F238E27FC236}">
                <a16:creationId xmlns:a16="http://schemas.microsoft.com/office/drawing/2014/main" id="{8F5E8D7C-A614-DE86-0FA4-5CE7638275CF}"/>
              </a:ext>
            </a:extLst>
          </p:cNvPr>
          <p:cNvSpPr/>
          <p:nvPr/>
        </p:nvSpPr>
        <p:spPr>
          <a:xfrm>
            <a:off x="3558741" y="5683292"/>
            <a:ext cx="172798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初・再診料</a:t>
            </a:r>
          </a:p>
        </p:txBody>
      </p:sp>
      <p:sp>
        <p:nvSpPr>
          <p:cNvPr id="42" name="テキスト ボックス 41">
            <a:extLst>
              <a:ext uri="{FF2B5EF4-FFF2-40B4-BE49-F238E27FC236}">
                <a16:creationId xmlns:a16="http://schemas.microsoft.com/office/drawing/2014/main" id="{9E9E0DAD-00C3-62A2-205F-FCC36FA6A994}"/>
              </a:ext>
            </a:extLst>
          </p:cNvPr>
          <p:cNvSpPr txBox="1"/>
          <p:nvPr/>
        </p:nvSpPr>
        <p:spPr>
          <a:xfrm>
            <a:off x="3487872" y="6420525"/>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令和９年度</a:t>
            </a:r>
          </a:p>
        </p:txBody>
      </p:sp>
      <p:sp>
        <p:nvSpPr>
          <p:cNvPr id="43" name="正方形/長方形 42">
            <a:extLst>
              <a:ext uri="{FF2B5EF4-FFF2-40B4-BE49-F238E27FC236}">
                <a16:creationId xmlns:a16="http://schemas.microsoft.com/office/drawing/2014/main" id="{1C0EE2DC-2414-8F39-843C-E6603A57BE2D}"/>
              </a:ext>
            </a:extLst>
          </p:cNvPr>
          <p:cNvSpPr/>
          <p:nvPr/>
        </p:nvSpPr>
        <p:spPr>
          <a:xfrm>
            <a:off x="3546910" y="3623624"/>
            <a:ext cx="1727983" cy="1961320"/>
          </a:xfrm>
          <a:prstGeom prst="rect">
            <a:avLst/>
          </a:prstGeom>
          <a:solidFill>
            <a:srgbClr val="CDFFDC"/>
          </a:solidFill>
          <a:ln w="12700" cap="flat" cmpd="sng" algn="ctr">
            <a:solidFill>
              <a:schemeClr val="tx1"/>
            </a:solid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Ｒ８改定</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ベースアップ評価料②</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（①の２倍）</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7" name="正方形/長方形 46">
            <a:extLst>
              <a:ext uri="{FF2B5EF4-FFF2-40B4-BE49-F238E27FC236}">
                <a16:creationId xmlns:a16="http://schemas.microsoft.com/office/drawing/2014/main" id="{2628835D-03F6-30A7-9E23-DA0B4C1DB0CC}"/>
              </a:ext>
            </a:extLst>
          </p:cNvPr>
          <p:cNvSpPr/>
          <p:nvPr/>
        </p:nvSpPr>
        <p:spPr>
          <a:xfrm>
            <a:off x="6178907" y="3596758"/>
            <a:ext cx="1727983" cy="988949"/>
          </a:xfrm>
          <a:prstGeom prst="rect">
            <a:avLst/>
          </a:prstGeom>
          <a:solidFill>
            <a:srgbClr val="CDFFDC"/>
          </a:solidFill>
          <a:ln w="12700" cap="flat" cmpd="sng" algn="ctr">
            <a:solidFill>
              <a:schemeClr val="tx1"/>
            </a:solid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Ｒ８改定</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ベースアップ評価料①</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48" name="正方形/長方形 47">
            <a:extLst>
              <a:ext uri="{FF2B5EF4-FFF2-40B4-BE49-F238E27FC236}">
                <a16:creationId xmlns:a16="http://schemas.microsoft.com/office/drawing/2014/main" id="{AEBD84C2-D6B7-70E8-8378-8676F2C5292E}"/>
              </a:ext>
            </a:extLst>
          </p:cNvPr>
          <p:cNvSpPr/>
          <p:nvPr/>
        </p:nvSpPr>
        <p:spPr>
          <a:xfrm>
            <a:off x="6158483" y="5671667"/>
            <a:ext cx="172798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初・再診料</a:t>
            </a:r>
          </a:p>
        </p:txBody>
      </p:sp>
      <p:sp>
        <p:nvSpPr>
          <p:cNvPr id="49" name="テキスト ボックス 48">
            <a:extLst>
              <a:ext uri="{FF2B5EF4-FFF2-40B4-BE49-F238E27FC236}">
                <a16:creationId xmlns:a16="http://schemas.microsoft.com/office/drawing/2014/main" id="{110BF2AC-C8A7-E14A-AC5F-8C11DE191808}"/>
              </a:ext>
            </a:extLst>
          </p:cNvPr>
          <p:cNvSpPr txBox="1"/>
          <p:nvPr/>
        </p:nvSpPr>
        <p:spPr>
          <a:xfrm>
            <a:off x="6014467" y="6402004"/>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令和８年度</a:t>
            </a:r>
          </a:p>
        </p:txBody>
      </p:sp>
      <p:sp>
        <p:nvSpPr>
          <p:cNvPr id="50" name="正方形/長方形 49">
            <a:extLst>
              <a:ext uri="{FF2B5EF4-FFF2-40B4-BE49-F238E27FC236}">
                <a16:creationId xmlns:a16="http://schemas.microsoft.com/office/drawing/2014/main" id="{D125EBDD-5B31-7835-8C4F-C4D59233CB85}"/>
              </a:ext>
            </a:extLst>
          </p:cNvPr>
          <p:cNvSpPr/>
          <p:nvPr/>
        </p:nvSpPr>
        <p:spPr>
          <a:xfrm>
            <a:off x="8013712" y="5671667"/>
            <a:ext cx="1727983" cy="634082"/>
          </a:xfrm>
          <a:prstGeom prst="rect">
            <a:avLst/>
          </a:prstGeom>
          <a:solidFill>
            <a:srgbClr val="E7EEF9"/>
          </a:solidFill>
          <a:ln w="12700" cap="flat" cmpd="sng" algn="ctr">
            <a:solidFill>
              <a:schemeClr val="tx1"/>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0" cap="none" spc="0" normalizeH="0" baseline="0" noProof="0" dirty="0">
                <a:ln>
                  <a:noFill/>
                </a:ln>
                <a:solidFill>
                  <a:sysClr val="windowText" lastClr="000000"/>
                </a:solidFill>
                <a:effectLst/>
                <a:uLnTx/>
                <a:uFillTx/>
                <a:latin typeface="Segoe UI"/>
                <a:ea typeface="メイリオ"/>
                <a:cs typeface="+mn-cs"/>
              </a:rPr>
              <a:t>初・再診料</a:t>
            </a:r>
          </a:p>
        </p:txBody>
      </p:sp>
      <p:sp>
        <p:nvSpPr>
          <p:cNvPr id="51" name="テキスト ボックス 50">
            <a:extLst>
              <a:ext uri="{FF2B5EF4-FFF2-40B4-BE49-F238E27FC236}">
                <a16:creationId xmlns:a16="http://schemas.microsoft.com/office/drawing/2014/main" id="{D6BA6DFA-22EA-B9A5-9203-B7DF74E609C7}"/>
              </a:ext>
            </a:extLst>
          </p:cNvPr>
          <p:cNvSpPr txBox="1"/>
          <p:nvPr/>
        </p:nvSpPr>
        <p:spPr>
          <a:xfrm>
            <a:off x="7942843" y="6408900"/>
            <a:ext cx="1872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Segoe UI"/>
                <a:ea typeface="メイリオ"/>
                <a:cs typeface="+mn-cs"/>
              </a:rPr>
              <a:t>令和９年度</a:t>
            </a:r>
          </a:p>
        </p:txBody>
      </p:sp>
      <p:sp>
        <p:nvSpPr>
          <p:cNvPr id="52" name="正方形/長方形 51">
            <a:extLst>
              <a:ext uri="{FF2B5EF4-FFF2-40B4-BE49-F238E27FC236}">
                <a16:creationId xmlns:a16="http://schemas.microsoft.com/office/drawing/2014/main" id="{00C67AE3-4504-1223-2FBF-C40DF17666F7}"/>
              </a:ext>
            </a:extLst>
          </p:cNvPr>
          <p:cNvSpPr/>
          <p:nvPr/>
        </p:nvSpPr>
        <p:spPr>
          <a:xfrm>
            <a:off x="8009076" y="2635806"/>
            <a:ext cx="1727983" cy="1961320"/>
          </a:xfrm>
          <a:prstGeom prst="rect">
            <a:avLst/>
          </a:prstGeom>
          <a:solidFill>
            <a:srgbClr val="CDFFDC"/>
          </a:solidFill>
          <a:ln w="12700" cap="flat" cmpd="sng" algn="ctr">
            <a:solidFill>
              <a:schemeClr val="tx1"/>
            </a:solid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Ｒ８改定</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ベースアップ評価料②</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（①の２倍）</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3" name="正方形/長方形 52">
            <a:extLst>
              <a:ext uri="{FF2B5EF4-FFF2-40B4-BE49-F238E27FC236}">
                <a16:creationId xmlns:a16="http://schemas.microsoft.com/office/drawing/2014/main" id="{70008BA1-6D5E-32EF-EF48-C34F0E96A4B6}"/>
              </a:ext>
            </a:extLst>
          </p:cNvPr>
          <p:cNvSpPr/>
          <p:nvPr/>
        </p:nvSpPr>
        <p:spPr>
          <a:xfrm>
            <a:off x="8019463" y="4677008"/>
            <a:ext cx="1717596" cy="900000"/>
          </a:xfrm>
          <a:prstGeom prst="rect">
            <a:avLst/>
          </a:prstGeom>
          <a:solidFill>
            <a:srgbClr val="00B050"/>
          </a:solidFill>
          <a:ln w="12700" cap="flat" cmpd="sng" algn="ctr">
            <a:solidFill>
              <a:schemeClr val="tx1"/>
            </a:solidFill>
            <a:prstDash val="solid"/>
            <a:extLst>
              <a:ext uri="{C807C97D-BFC1-408E-A445-0C87EB9F89A2}">
                <ask:lineSketchStyleProps xmlns:ask="http://schemas.microsoft.com/office/drawing/2018/sketchyshapes">
                  <ask:type>
                    <ask:lineSketchNone/>
                  </ask:type>
                </ask:lineSketchStyleProps>
              </a:ext>
            </a:extLst>
          </a:ln>
          <a:effectLst/>
        </p:spPr>
        <p:txBody>
          <a:bodyPr lIns="0" tIns="72000" rIns="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Ｒ６改定</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ベースアップ評価料</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相当分</a:t>
            </a:r>
            <a:endParaRPr kumimoji="1" lang="en-US" altLang="ja-JP" sz="1400" b="1" i="0" u="none" strike="noStrike" kern="120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6" name="表 5">
            <a:extLst>
              <a:ext uri="{FF2B5EF4-FFF2-40B4-BE49-F238E27FC236}">
                <a16:creationId xmlns:a16="http://schemas.microsoft.com/office/drawing/2014/main" id="{45965384-68D9-296F-9D3F-2DEC9FED36AF}"/>
              </a:ext>
            </a:extLst>
          </p:cNvPr>
          <p:cNvGraphicFramePr>
            <a:graphicFrameLocks noGrp="1"/>
          </p:cNvGraphicFramePr>
          <p:nvPr/>
        </p:nvGraphicFramePr>
        <p:xfrm>
          <a:off x="1692559" y="2632451"/>
          <a:ext cx="3582333" cy="822960"/>
        </p:xfrm>
        <a:graphic>
          <a:graphicData uri="http://schemas.openxmlformats.org/drawingml/2006/table">
            <a:tbl>
              <a:tblPr firstRow="1" bandRow="1">
                <a:tableStyleId>{5C22544A-7EE6-4342-B048-85BDC9FD1C3A}</a:tableStyleId>
              </a:tblPr>
              <a:tblGrid>
                <a:gridCol w="1194111">
                  <a:extLst>
                    <a:ext uri="{9D8B030D-6E8A-4147-A177-3AD203B41FA5}">
                      <a16:colId xmlns:a16="http://schemas.microsoft.com/office/drawing/2014/main" val="4201185469"/>
                    </a:ext>
                  </a:extLst>
                </a:gridCol>
                <a:gridCol w="1194111">
                  <a:extLst>
                    <a:ext uri="{9D8B030D-6E8A-4147-A177-3AD203B41FA5}">
                      <a16:colId xmlns:a16="http://schemas.microsoft.com/office/drawing/2014/main" val="1423899875"/>
                    </a:ext>
                  </a:extLst>
                </a:gridCol>
                <a:gridCol w="1194111">
                  <a:extLst>
                    <a:ext uri="{9D8B030D-6E8A-4147-A177-3AD203B41FA5}">
                      <a16:colId xmlns:a16="http://schemas.microsoft.com/office/drawing/2014/main" val="360605860"/>
                    </a:ext>
                  </a:extLst>
                </a:gridCol>
              </a:tblGrid>
              <a:tr h="209779">
                <a:tc>
                  <a:txBody>
                    <a:bodyPr/>
                    <a:lstStyle/>
                    <a:p>
                      <a:pPr algn="ctr"/>
                      <a:endParaRPr kumimoji="1" lang="ja-JP" altLang="en-US" sz="1200" dirty="0">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令和８年度</a:t>
                      </a:r>
                      <a:endParaRPr kumimoji="1" lang="en-US" altLang="ja-JP" sz="1200" b="1" u="sng" dirty="0">
                        <a:solidFill>
                          <a:srgbClr val="0070C0"/>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令和９年度</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45416899"/>
                  </a:ext>
                </a:extLst>
              </a:tr>
              <a:tr h="209779">
                <a:tc>
                  <a:txBody>
                    <a:bodyPr/>
                    <a:lstStyle/>
                    <a:p>
                      <a:pPr algn="ctr"/>
                      <a:r>
                        <a:rPr kumimoji="1" lang="ja-JP" altLang="en-US" sz="1200" dirty="0">
                          <a:latin typeface="メイリオ" panose="020B0604030504040204" pitchFamily="50" charset="-128"/>
                          <a:ea typeface="メイリオ" panose="020B0604030504040204" pitchFamily="50" charset="-128"/>
                        </a:rPr>
                        <a:t>初診時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17</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endParaRPr kumimoji="1" lang="en-US" altLang="ja-JP" sz="1200" b="1" u="sng" dirty="0">
                        <a:solidFill>
                          <a:srgbClr val="0070C0"/>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34</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23155157"/>
                  </a:ext>
                </a:extLst>
              </a:tr>
              <a:tr h="209779">
                <a:tc>
                  <a:txBody>
                    <a:bodyPr/>
                    <a:lstStyle/>
                    <a:p>
                      <a:pPr algn="ctr"/>
                      <a:r>
                        <a:rPr kumimoji="1" lang="ja-JP" altLang="en-US" sz="1200" dirty="0">
                          <a:latin typeface="メイリオ" panose="020B0604030504040204" pitchFamily="50" charset="-128"/>
                          <a:ea typeface="メイリオ" panose="020B0604030504040204" pitchFamily="50" charset="-128"/>
                        </a:rPr>
                        <a:t>再診時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４点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８点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67087145"/>
                  </a:ext>
                </a:extLst>
              </a:tr>
            </a:tbl>
          </a:graphicData>
        </a:graphic>
      </p:graphicFrame>
      <p:graphicFrame>
        <p:nvGraphicFramePr>
          <p:cNvPr id="7" name="表 6">
            <a:extLst>
              <a:ext uri="{FF2B5EF4-FFF2-40B4-BE49-F238E27FC236}">
                <a16:creationId xmlns:a16="http://schemas.microsoft.com/office/drawing/2014/main" id="{602A5F1A-1085-B582-9945-B6051D8C1ECB}"/>
              </a:ext>
            </a:extLst>
          </p:cNvPr>
          <p:cNvGraphicFramePr>
            <a:graphicFrameLocks noGrp="1"/>
          </p:cNvGraphicFramePr>
          <p:nvPr/>
        </p:nvGraphicFramePr>
        <p:xfrm>
          <a:off x="6095999" y="1651666"/>
          <a:ext cx="3641058" cy="822960"/>
        </p:xfrm>
        <a:graphic>
          <a:graphicData uri="http://schemas.openxmlformats.org/drawingml/2006/table">
            <a:tbl>
              <a:tblPr firstRow="1" bandRow="1">
                <a:tableStyleId>{5C22544A-7EE6-4342-B048-85BDC9FD1C3A}</a:tableStyleId>
              </a:tblPr>
              <a:tblGrid>
                <a:gridCol w="1213686">
                  <a:extLst>
                    <a:ext uri="{9D8B030D-6E8A-4147-A177-3AD203B41FA5}">
                      <a16:colId xmlns:a16="http://schemas.microsoft.com/office/drawing/2014/main" val="4201185469"/>
                    </a:ext>
                  </a:extLst>
                </a:gridCol>
                <a:gridCol w="1213686">
                  <a:extLst>
                    <a:ext uri="{9D8B030D-6E8A-4147-A177-3AD203B41FA5}">
                      <a16:colId xmlns:a16="http://schemas.microsoft.com/office/drawing/2014/main" val="1423899875"/>
                    </a:ext>
                  </a:extLst>
                </a:gridCol>
                <a:gridCol w="1213686">
                  <a:extLst>
                    <a:ext uri="{9D8B030D-6E8A-4147-A177-3AD203B41FA5}">
                      <a16:colId xmlns:a16="http://schemas.microsoft.com/office/drawing/2014/main" val="360605860"/>
                    </a:ext>
                  </a:extLst>
                </a:gridCol>
              </a:tblGrid>
              <a:tr h="209779">
                <a:tc>
                  <a:txBody>
                    <a:bodyPr/>
                    <a:lstStyle/>
                    <a:p>
                      <a:pPr algn="ctr"/>
                      <a:endParaRPr kumimoji="1" lang="ja-JP" altLang="en-US" sz="1200" dirty="0">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令和８年度</a:t>
                      </a:r>
                      <a:endParaRPr kumimoji="1" lang="en-US" altLang="ja-JP" sz="1200" b="1" u="sng" dirty="0">
                        <a:solidFill>
                          <a:srgbClr val="0070C0"/>
                        </a:solidFill>
                        <a:latin typeface="メイリオ" panose="020B0604030504040204" pitchFamily="50" charset="-128"/>
                        <a:ea typeface="メイリオ" panose="020B0604030504040204"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令和９年度</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45416899"/>
                  </a:ext>
                </a:extLst>
              </a:tr>
              <a:tr h="209779">
                <a:tc>
                  <a:txBody>
                    <a:bodyPr/>
                    <a:lstStyle/>
                    <a:p>
                      <a:pPr algn="ctr"/>
                      <a:r>
                        <a:rPr kumimoji="1" lang="ja-JP" altLang="en-US" sz="1200" dirty="0">
                          <a:latin typeface="メイリオ" panose="020B0604030504040204" pitchFamily="50" charset="-128"/>
                          <a:ea typeface="メイリオ" panose="020B0604030504040204" pitchFamily="50" charset="-128"/>
                        </a:rPr>
                        <a:t>初診時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23</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(6+17</a:t>
                      </a:r>
                      <a:r>
                        <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a:t>
                      </a:r>
                      <a:endPar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40</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(6+34</a:t>
                      </a:r>
                      <a:r>
                        <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a:t>
                      </a:r>
                      <a:endPar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23155157"/>
                  </a:ext>
                </a:extLst>
              </a:tr>
              <a:tr h="209779">
                <a:tc>
                  <a:txBody>
                    <a:bodyPr/>
                    <a:lstStyle/>
                    <a:p>
                      <a:pPr algn="ctr"/>
                      <a:r>
                        <a:rPr kumimoji="1" lang="ja-JP" altLang="en-US" sz="1200" dirty="0">
                          <a:latin typeface="メイリオ" panose="020B0604030504040204" pitchFamily="50" charset="-128"/>
                          <a:ea typeface="メイリオ" panose="020B0604030504040204" pitchFamily="50" charset="-128"/>
                        </a:rPr>
                        <a:t>再診時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b="1" u="sng" dirty="0">
                          <a:solidFill>
                            <a:srgbClr val="0070C0"/>
                          </a:solidFill>
                          <a:latin typeface="メイリオ" panose="020B0604030504040204" pitchFamily="50" charset="-128"/>
                          <a:ea typeface="メイリオ" panose="020B0604030504040204" pitchFamily="50" charset="-128"/>
                        </a:rPr>
                        <a:t>６点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(2+4</a:t>
                      </a:r>
                      <a:r>
                        <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a:t>
                      </a:r>
                      <a:endPar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en-US" altLang="ja-JP" sz="1200" b="1" u="sng" dirty="0">
                          <a:solidFill>
                            <a:srgbClr val="0070C0"/>
                          </a:solidFill>
                          <a:latin typeface="メイリオ" panose="020B0604030504040204" pitchFamily="50" charset="-128"/>
                          <a:ea typeface="メイリオ" panose="020B0604030504040204" pitchFamily="50" charset="-128"/>
                        </a:rPr>
                        <a:t>10</a:t>
                      </a:r>
                      <a:r>
                        <a:rPr kumimoji="1" lang="ja-JP" altLang="en-US" sz="1200" b="1" u="sng" dirty="0">
                          <a:solidFill>
                            <a:srgbClr val="0070C0"/>
                          </a:solidFill>
                          <a:latin typeface="メイリオ" panose="020B0604030504040204" pitchFamily="50" charset="-128"/>
                          <a:ea typeface="メイリオ" panose="020B0604030504040204" pitchFamily="50"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(2+8</a:t>
                      </a:r>
                      <a:r>
                        <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rPr>
                        <a:t>点</a:t>
                      </a:r>
                      <a:r>
                        <a:rPr kumimoji="1" lang="en-US" altLang="ja-JP" sz="1200" b="0" u="none" dirty="0">
                          <a:solidFill>
                            <a:srgbClr val="0070C0"/>
                          </a:solidFill>
                          <a:latin typeface="UD デジタル 教科書体 N" panose="02020400000000000000" pitchFamily="17" charset="-128"/>
                          <a:ea typeface="UD デジタル 教科書体 N" panose="02020400000000000000" pitchFamily="17" charset="-128"/>
                        </a:rPr>
                        <a:t>)</a:t>
                      </a:r>
                      <a:endParaRPr kumimoji="1" lang="ja-JP" altLang="en-US" sz="1200" b="0" u="none" dirty="0">
                        <a:solidFill>
                          <a:srgbClr val="0070C0"/>
                        </a:solidFill>
                        <a:latin typeface="UD デジタル 教科書体 N" panose="02020400000000000000" pitchFamily="17" charset="-128"/>
                        <a:ea typeface="UD デジタル 教科書体 N" panose="02020400000000000000" pitchFamily="17"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67087145"/>
                  </a:ext>
                </a:extLst>
              </a:tr>
            </a:tbl>
          </a:graphicData>
        </a:graphic>
      </p:graphicFrame>
      <p:graphicFrame>
        <p:nvGraphicFramePr>
          <p:cNvPr id="8" name="表 7">
            <a:extLst>
              <a:ext uri="{FF2B5EF4-FFF2-40B4-BE49-F238E27FC236}">
                <a16:creationId xmlns:a16="http://schemas.microsoft.com/office/drawing/2014/main" id="{B05C5AA4-5ACE-7607-D0D9-AC1E58533B71}"/>
              </a:ext>
            </a:extLst>
          </p:cNvPr>
          <p:cNvGraphicFramePr>
            <a:graphicFrameLocks noGrp="1"/>
          </p:cNvGraphicFramePr>
          <p:nvPr/>
        </p:nvGraphicFramePr>
        <p:xfrm>
          <a:off x="10071788" y="1537132"/>
          <a:ext cx="1870146" cy="914400"/>
        </p:xfrm>
        <a:graphic>
          <a:graphicData uri="http://schemas.openxmlformats.org/drawingml/2006/table">
            <a:tbl>
              <a:tblPr firstRow="1" bandRow="1">
                <a:tableStyleId>{5C22544A-7EE6-4342-B048-85BDC9FD1C3A}</a:tableStyleId>
              </a:tblPr>
              <a:tblGrid>
                <a:gridCol w="935073">
                  <a:extLst>
                    <a:ext uri="{9D8B030D-6E8A-4147-A177-3AD203B41FA5}">
                      <a16:colId xmlns:a16="http://schemas.microsoft.com/office/drawing/2014/main" val="4201185469"/>
                    </a:ext>
                  </a:extLst>
                </a:gridCol>
                <a:gridCol w="935073">
                  <a:extLst>
                    <a:ext uri="{9D8B030D-6E8A-4147-A177-3AD203B41FA5}">
                      <a16:colId xmlns:a16="http://schemas.microsoft.com/office/drawing/2014/main" val="1423899875"/>
                    </a:ext>
                  </a:extLst>
                </a:gridCol>
              </a:tblGrid>
              <a:tr h="209779">
                <a:tc gridSpan="2">
                  <a:txBody>
                    <a:bodyPr/>
                    <a:lstStyle/>
                    <a:p>
                      <a:pPr algn="ctr"/>
                      <a:r>
                        <a:rPr kumimoji="1" lang="ja-JP" altLang="en-US" sz="1050" b="0" u="none" dirty="0">
                          <a:solidFill>
                            <a:schemeClr val="tx1"/>
                          </a:solidFill>
                          <a:latin typeface="+mn-ea"/>
                          <a:ea typeface="+mn-ea"/>
                        </a:rPr>
                        <a:t>（参考）</a:t>
                      </a:r>
                      <a:r>
                        <a:rPr kumimoji="1" lang="en-US" altLang="ja-JP" sz="1050" b="0" u="none" dirty="0">
                          <a:solidFill>
                            <a:schemeClr val="tx1"/>
                          </a:solidFill>
                          <a:latin typeface="+mn-ea"/>
                          <a:ea typeface="+mn-ea"/>
                        </a:rPr>
                        <a:t>R</a:t>
                      </a:r>
                      <a:r>
                        <a:rPr kumimoji="1" lang="ja-JP" altLang="en-US" sz="1050" b="0" u="none" dirty="0">
                          <a:solidFill>
                            <a:schemeClr val="tx1"/>
                          </a:solidFill>
                          <a:latin typeface="+mn-ea"/>
                          <a:ea typeface="+mn-ea"/>
                        </a:rPr>
                        <a:t>６改定の外来ベースアップ評価料（</a:t>
                      </a:r>
                      <a:r>
                        <a:rPr kumimoji="1" lang="en-US" altLang="ja-JP" sz="1050" b="0" u="none" dirty="0">
                          <a:solidFill>
                            <a:schemeClr val="tx1"/>
                          </a:solidFill>
                          <a:latin typeface="+mn-ea"/>
                          <a:ea typeface="+mn-ea"/>
                        </a:rPr>
                        <a:t>Ⅰ</a:t>
                      </a:r>
                      <a:r>
                        <a:rPr kumimoji="1" lang="ja-JP" altLang="en-US" sz="1050" b="0" u="none" dirty="0">
                          <a:solidFill>
                            <a:schemeClr val="tx1"/>
                          </a:solidFill>
                          <a:latin typeface="+mn-ea"/>
                          <a:ea typeface="+mn-ea"/>
                        </a:rPr>
                        <a:t>）</a:t>
                      </a:r>
                      <a:endParaRPr kumimoji="1" lang="en-US" altLang="ja-JP" sz="1050" b="0" u="none" dirty="0">
                        <a:solidFill>
                          <a:srgbClr val="0070C0"/>
                        </a:solidFill>
                        <a:latin typeface="+mn-ea"/>
                        <a:ea typeface="+mn-ea"/>
                      </a:endParaRP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hMerge="1">
                  <a:txBody>
                    <a:bodyPr/>
                    <a:lstStyle/>
                    <a:p>
                      <a:endParaRPr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45416899"/>
                  </a:ext>
                </a:extLst>
              </a:tr>
              <a:tr h="209779">
                <a:tc>
                  <a:txBody>
                    <a:bodyPr/>
                    <a:lstStyle/>
                    <a:p>
                      <a:pPr algn="ctr"/>
                      <a:r>
                        <a:rPr kumimoji="1" lang="ja-JP" altLang="en-US" sz="1050" b="0" u="none" dirty="0">
                          <a:solidFill>
                            <a:schemeClr val="tx1"/>
                          </a:solidFill>
                          <a:latin typeface="+mn-ea"/>
                          <a:ea typeface="+mn-ea"/>
                        </a:rPr>
                        <a:t>初診時</a:t>
                      </a: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a:lstStyle/>
                    <a:p>
                      <a:pPr algn="ctr"/>
                      <a:r>
                        <a:rPr kumimoji="1" lang="en-US" altLang="ja-JP" sz="1050" b="0" u="none" dirty="0">
                          <a:solidFill>
                            <a:schemeClr val="tx1"/>
                          </a:solidFill>
                          <a:latin typeface="+mn-ea"/>
                          <a:ea typeface="+mn-ea"/>
                        </a:rPr>
                        <a:t>6</a:t>
                      </a:r>
                      <a:r>
                        <a:rPr kumimoji="1" lang="ja-JP" altLang="en-US" sz="1050" b="0" u="none" dirty="0">
                          <a:solidFill>
                            <a:schemeClr val="tx1"/>
                          </a:solidFill>
                          <a:latin typeface="+mn-ea"/>
                          <a:ea typeface="+mn-ea"/>
                        </a:rPr>
                        <a:t>点</a:t>
                      </a: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extLst>
                  <a:ext uri="{0D108BD9-81ED-4DB2-BD59-A6C34878D82A}">
                    <a16:rowId xmlns:a16="http://schemas.microsoft.com/office/drawing/2014/main" val="2423155157"/>
                  </a:ext>
                </a:extLst>
              </a:tr>
              <a:tr h="209779">
                <a:tc>
                  <a:txBody>
                    <a:bodyPr/>
                    <a:lstStyle/>
                    <a:p>
                      <a:pPr algn="ctr"/>
                      <a:r>
                        <a:rPr kumimoji="1" lang="ja-JP" altLang="en-US" sz="1050" b="0" u="none" dirty="0">
                          <a:solidFill>
                            <a:schemeClr val="tx1"/>
                          </a:solidFill>
                          <a:latin typeface="+mn-ea"/>
                          <a:ea typeface="+mn-ea"/>
                        </a:rPr>
                        <a:t>再診時</a:t>
                      </a: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a:lstStyle/>
                    <a:p>
                      <a:pPr algn="ctr"/>
                      <a:r>
                        <a:rPr kumimoji="1" lang="en-US" altLang="ja-JP" sz="1050" b="0" u="none" dirty="0">
                          <a:solidFill>
                            <a:schemeClr val="tx1"/>
                          </a:solidFill>
                          <a:latin typeface="+mn-ea"/>
                          <a:ea typeface="+mn-ea"/>
                        </a:rPr>
                        <a:t>2</a:t>
                      </a:r>
                      <a:r>
                        <a:rPr kumimoji="1" lang="ja-JP" altLang="en-US" sz="1050" b="0" u="none" dirty="0">
                          <a:solidFill>
                            <a:schemeClr val="tx1"/>
                          </a:solidFill>
                          <a:latin typeface="+mn-ea"/>
                          <a:ea typeface="+mn-ea"/>
                        </a:rPr>
                        <a:t>点</a:t>
                      </a:r>
                    </a:p>
                  </a:txBody>
                  <a:tcPr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extLst>
                  <a:ext uri="{0D108BD9-81ED-4DB2-BD59-A6C34878D82A}">
                    <a16:rowId xmlns:a16="http://schemas.microsoft.com/office/drawing/2014/main" val="3567087145"/>
                  </a:ext>
                </a:extLst>
              </a:tr>
            </a:tbl>
          </a:graphicData>
        </a:graphic>
      </p:graphicFrame>
      <p:sp>
        <p:nvSpPr>
          <p:cNvPr id="9" name="スライド番号プレースホルダー 4">
            <a:extLst>
              <a:ext uri="{FF2B5EF4-FFF2-40B4-BE49-F238E27FC236}">
                <a16:creationId xmlns:a16="http://schemas.microsoft.com/office/drawing/2014/main" id="{35BBDEFD-06EF-F31C-075B-64616191F7A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9" name="オーディオ 18">
            <a:hlinkClick r:id="" action="ppaction://media"/>
            <a:extLst>
              <a:ext uri="{FF2B5EF4-FFF2-40B4-BE49-F238E27FC236}">
                <a16:creationId xmlns:a16="http://schemas.microsoft.com/office/drawing/2014/main" id="{88A0CB51-6981-2989-93DA-9CD1839386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4003789"/>
      </p:ext>
    </p:extLst>
  </p:cSld>
  <p:clrMapOvr>
    <a:masterClrMapping/>
  </p:clrMapOvr>
  <mc:AlternateContent xmlns:mc="http://schemas.openxmlformats.org/markup-compatibility/2006" xmlns:p14="http://schemas.microsoft.com/office/powerpoint/2010/main">
    <mc:Choice Requires="p14">
      <p:transition spd="slow" p14:dur="2000" advTm="61816"/>
    </mc:Choice>
    <mc:Fallback xmlns="">
      <p:transition spd="slow" advTm="61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42F16-38AB-B296-A9E9-DC9F4EB60E57}"/>
            </a:ext>
          </a:extLst>
        </p:cNvPr>
        <p:cNvGrpSpPr/>
        <p:nvPr/>
      </p:nvGrpSpPr>
      <p:grpSpPr>
        <a:xfrm>
          <a:off x="0" y="0"/>
          <a:ext cx="0" cy="0"/>
          <a:chOff x="0" y="0"/>
          <a:chExt cx="0" cy="0"/>
        </a:xfrm>
      </p:grpSpPr>
      <p:sp>
        <p:nvSpPr>
          <p:cNvPr id="8" name="正方形/長方形 7">
            <a:extLst>
              <a:ext uri="{FF2B5EF4-FFF2-40B4-BE49-F238E27FC236}">
                <a16:creationId xmlns:a16="http://schemas.microsoft.com/office/drawing/2014/main" id="{A8565A41-5FDA-A49A-67FF-5C51ADE54964}"/>
              </a:ext>
            </a:extLst>
          </p:cNvPr>
          <p:cNvSpPr/>
          <p:nvPr/>
        </p:nvSpPr>
        <p:spPr>
          <a:xfrm>
            <a:off x="420816" y="1676039"/>
            <a:ext cx="7478445" cy="4273241"/>
          </a:xfrm>
          <a:prstGeom prst="rect">
            <a:avLst/>
          </a:prstGeom>
          <a:solidFill>
            <a:schemeClr val="bg1"/>
          </a:solidFill>
          <a:ln w="12700" cap="flat" cmpd="sng" algn="ctr">
            <a:solidFill>
              <a:schemeClr val="accent2"/>
            </a:solidFill>
            <a:prstDash val="solid"/>
          </a:ln>
          <a:effectLst/>
        </p:spPr>
        <p:txBody>
          <a:bodyPr tIns="72000" bIns="36000" rtlCol="0" anchor="t"/>
          <a:lstStyle/>
          <a:p>
            <a:pPr marL="144000" marR="0" lvl="0" indent="-144000" algn="l" defTabSz="914400" rtl="0" eaLnBrk="1" fontAlgn="auto" latinLnBrk="0" hangingPunct="1">
              <a:lnSpc>
                <a:spcPct val="100000"/>
              </a:lnSpc>
              <a:spcBef>
                <a:spcPts val="0"/>
              </a:spcBef>
              <a:spcAft>
                <a:spcPts val="0"/>
              </a:spcAft>
              <a:buClrTx/>
              <a:buSzTx/>
              <a:buFontTx/>
              <a:buNone/>
              <a:tabLst/>
              <a:defRPr/>
            </a:pPr>
            <a:endParaRPr kumimoji="0" lang="en-US" altLang="ja-JP" sz="11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44000" marR="0" lvl="0" indent="-144000" algn="l" defTabSz="914400" rtl="0" eaLnBrk="1" fontAlgn="auto" latinLnBrk="0" hangingPunct="1">
              <a:lnSpc>
                <a:spcPct val="15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①　令和７年度以前からベースアップ評価料を届け出ている保険医療機関</a:t>
            </a:r>
            <a:endPar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44000" marR="0" lvl="0" indent="-144000" algn="l" defTabSz="914400" rtl="0" eaLnBrk="1" fontAlgn="auto" latinLnBrk="0" hangingPunct="1">
              <a:lnSpc>
                <a:spcPct val="15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あるいは、</a:t>
            </a:r>
            <a:endPar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63538" marR="0" lvl="0" indent="-363538" algn="l" defTabSz="914400" rtl="0" eaLnBrk="1" fontAlgn="auto" latinLnBrk="0" hangingPunct="1">
              <a:lnSpc>
                <a:spcPct val="150000"/>
              </a:lnSpc>
              <a:spcBef>
                <a:spcPts val="0"/>
              </a:spcBef>
              <a:spcAft>
                <a:spcPts val="0"/>
              </a:spcAft>
              <a:buClrTx/>
              <a:buSzTx/>
              <a:buFontTx/>
              <a:buNone/>
              <a:tabLst/>
              <a:defRPr/>
            </a:pP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②　①に該当せず、令和８年度にはじめてベースアップ評価料の届出を行う保険医療機関であっても、ベースアップ評価料を算定する月の対象職員の基本給等を合計し、その額を令和６年３月時点と比較した場合に、</a:t>
            </a: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5.5%</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（看護補助者、事務職員については８</a:t>
            </a: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）に相当する水準以上のベア等を行った保険医療機関</a:t>
            </a:r>
            <a:endPar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31825" marR="0" lvl="1" indent="-174625" algn="l" defTabSz="914400" rtl="0" eaLnBrk="1" fontAlgn="auto" latinLnBrk="0" hangingPunct="1">
              <a:lnSpc>
                <a:spcPct val="150000"/>
              </a:lnSpc>
              <a:spcBef>
                <a:spcPts val="0"/>
              </a:spcBef>
              <a:spcAft>
                <a:spcPts val="0"/>
              </a:spcAft>
              <a:buClrTx/>
              <a:buSzTx/>
              <a:buFontTx/>
              <a:buNone/>
              <a:tabLst/>
              <a:defRPr/>
            </a:pPr>
            <a:endParaRPr kumimoji="0" lang="en-US" altLang="ja-JP" sz="8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31825" marR="0" lvl="1" indent="-174625" algn="l" defTabSz="914400" rtl="0" eaLnBrk="1" fontAlgn="auto" latinLnBrk="0" hangingPunct="1">
              <a:lnSpc>
                <a:spcPct val="150000"/>
              </a:lnSpc>
              <a:spcBef>
                <a:spcPts val="0"/>
              </a:spcBef>
              <a:spcAft>
                <a:spcPts val="0"/>
              </a:spcAft>
              <a:buClrTx/>
              <a:buSzTx/>
              <a:buFontTx/>
              <a:buNone/>
              <a:tabLst/>
              <a:defRPr/>
            </a:pP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令和９年度から届け出る場合であれば、令和６年３月時点と比較した場合に、</a:t>
            </a: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8.7%</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（看護補助者、事務職員については</a:t>
            </a:r>
            <a:r>
              <a:rPr kumimoji="0" lang="en-US" altLang="ja-JP"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13.7%</a:t>
            </a:r>
            <a:r>
              <a:rPr kumimoji="0" lang="ja-JP" altLang="en-US" sz="16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）に相当する水準以上のベア等を行った保険医療機関であればよい</a:t>
            </a:r>
            <a:endParaRPr kumimoji="0" lang="ja-JP" altLang="en-US" sz="11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4" name="正方形/長方形 13">
            <a:extLst>
              <a:ext uri="{FF2B5EF4-FFF2-40B4-BE49-F238E27FC236}">
                <a16:creationId xmlns:a16="http://schemas.microsoft.com/office/drawing/2014/main" id="{5E693CB8-D821-9926-E395-7FAC9E734EF7}"/>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継続的に賃上げを実施する保険医療機関とは？</a:t>
            </a:r>
          </a:p>
        </p:txBody>
      </p:sp>
      <p:pic>
        <p:nvPicPr>
          <p:cNvPr id="13" name="図 12">
            <a:extLst>
              <a:ext uri="{FF2B5EF4-FFF2-40B4-BE49-F238E27FC236}">
                <a16:creationId xmlns:a16="http://schemas.microsoft.com/office/drawing/2014/main" id="{D4610697-BAE3-7BDA-5F79-03739F854DED}"/>
              </a:ext>
            </a:extLst>
          </p:cNvPr>
          <p:cNvPicPr>
            <a:picLocks noChangeAspect="1"/>
          </p:cNvPicPr>
          <p:nvPr/>
        </p:nvPicPr>
        <p:blipFill>
          <a:blip r:embed="rId4"/>
          <a:stretch>
            <a:fillRect/>
          </a:stretch>
        </p:blipFill>
        <p:spPr>
          <a:xfrm>
            <a:off x="8328248" y="1124744"/>
            <a:ext cx="3389471" cy="5204305"/>
          </a:xfrm>
          <a:prstGeom prst="rect">
            <a:avLst/>
          </a:prstGeom>
        </p:spPr>
      </p:pic>
      <p:sp>
        <p:nvSpPr>
          <p:cNvPr id="16" name="スライド番号プレースホルダー 4">
            <a:extLst>
              <a:ext uri="{FF2B5EF4-FFF2-40B4-BE49-F238E27FC236}">
                <a16:creationId xmlns:a16="http://schemas.microsoft.com/office/drawing/2014/main" id="{EA9AB69C-709D-2AD6-FBEB-DA08F433F12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9" name="オーディオ 68">
            <a:hlinkClick r:id="" action="ppaction://media"/>
            <a:extLst>
              <a:ext uri="{FF2B5EF4-FFF2-40B4-BE49-F238E27FC236}">
                <a16:creationId xmlns:a16="http://schemas.microsoft.com/office/drawing/2014/main" id="{EA6CA053-F19B-F81A-433F-D85437507E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11109164"/>
      </p:ext>
    </p:extLst>
  </p:cSld>
  <p:clrMapOvr>
    <a:masterClrMapping/>
  </p:clrMapOvr>
  <mc:AlternateContent xmlns:mc="http://schemas.openxmlformats.org/markup-compatibility/2006" xmlns:p14="http://schemas.microsoft.com/office/powerpoint/2010/main">
    <mc:Choice Requires="p14">
      <p:transition spd="slow" p14:dur="2000" advTm="95965"/>
    </mc:Choice>
    <mc:Fallback xmlns="">
      <p:transition spd="slow" advTm="95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9"/>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040D4-47EC-498F-CFCF-B6E156FFFA5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119EF02C-A08E-E44E-37DB-365321BEF05A}"/>
              </a:ext>
            </a:extLst>
          </p:cNvPr>
          <p:cNvSpPr/>
          <p:nvPr/>
        </p:nvSpPr>
        <p:spPr>
          <a:xfrm>
            <a:off x="695401" y="1354050"/>
            <a:ext cx="5295526"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8" name="正方形/長方形 7">
            <a:extLst>
              <a:ext uri="{FF2B5EF4-FFF2-40B4-BE49-F238E27FC236}">
                <a16:creationId xmlns:a16="http://schemas.microsoft.com/office/drawing/2014/main" id="{40C62071-8626-4BCA-2BFC-5BE015227EA7}"/>
              </a:ext>
            </a:extLst>
          </p:cNvPr>
          <p:cNvSpPr/>
          <p:nvPr/>
        </p:nvSpPr>
        <p:spPr>
          <a:xfrm>
            <a:off x="6384032" y="1354050"/>
            <a:ext cx="5256584"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graphicFrame>
        <p:nvGraphicFramePr>
          <p:cNvPr id="9" name="表 8">
            <a:extLst>
              <a:ext uri="{FF2B5EF4-FFF2-40B4-BE49-F238E27FC236}">
                <a16:creationId xmlns:a16="http://schemas.microsoft.com/office/drawing/2014/main" id="{474784D3-B764-6322-FBAE-F6F43E59816E}"/>
              </a:ext>
            </a:extLst>
          </p:cNvPr>
          <p:cNvGraphicFramePr>
            <a:graphicFrameLocks noGrp="1"/>
          </p:cNvGraphicFramePr>
          <p:nvPr/>
        </p:nvGraphicFramePr>
        <p:xfrm>
          <a:off x="695401" y="1692621"/>
          <a:ext cx="10945215" cy="3485760"/>
        </p:xfrm>
        <a:graphic>
          <a:graphicData uri="http://schemas.openxmlformats.org/drawingml/2006/table">
            <a:tbl>
              <a:tblPr/>
              <a:tblGrid>
                <a:gridCol w="5245041">
                  <a:extLst>
                    <a:ext uri="{9D8B030D-6E8A-4147-A177-3AD203B41FA5}">
                      <a16:colId xmlns:a16="http://schemas.microsoft.com/office/drawing/2014/main" val="1589158824"/>
                    </a:ext>
                  </a:extLst>
                </a:gridCol>
                <a:gridCol w="471899">
                  <a:extLst>
                    <a:ext uri="{9D8B030D-6E8A-4147-A177-3AD203B41FA5}">
                      <a16:colId xmlns:a16="http://schemas.microsoft.com/office/drawing/2014/main" val="1467338889"/>
                    </a:ext>
                  </a:extLst>
                </a:gridCol>
                <a:gridCol w="5228275">
                  <a:extLst>
                    <a:ext uri="{9D8B030D-6E8A-4147-A177-3AD203B41FA5}">
                      <a16:colId xmlns:a16="http://schemas.microsoft.com/office/drawing/2014/main" val="1732017735"/>
                    </a:ext>
                  </a:extLst>
                </a:gridCol>
              </a:tblGrid>
              <a:tr h="932647">
                <a:tc>
                  <a:txBody>
                    <a:bodyPr/>
                    <a:lstStyle/>
                    <a:p>
                      <a:pPr marL="0" algn="l" defTabSz="914400" rtl="0" eaLnBrk="1" fontAlgn="ctr" latinLnBrk="0" hangingPunct="1"/>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賃上げの目標</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p>
                    <a:p>
                      <a:pPr marL="0" algn="l" defTabSz="914400" rtl="0" eaLnBrk="1" fontAlgn="ctr" latinLnBrk="0" hangingPunct="1"/>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algn="l" defTabSz="914400" rtl="0" eaLnBrk="1" fontAlgn="ctr" latinLnBrk="0" hangingPunct="1"/>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令和</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6</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年度に</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2.5</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％、令和</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7</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年度に</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2.0</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％、計</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4.5%</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の賃上げを目指す</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algn="l" defTabSz="914400" rtl="0" eaLnBrk="1" fontAlgn="ctr" latinLnBrk="0" hangingPunct="1"/>
                      <a:endPar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ja-JP" altLang="en-US" sz="140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defTabSz="914400" rtl="0" eaLnBrk="1" fontAlgn="ctr" latinLnBrk="0" hangingPunct="1"/>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賃上げの目標</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p>
                    <a:p>
                      <a:pPr marL="0" algn="l" defTabSz="914400" rtl="0" eaLnBrk="1" fontAlgn="ctr" latinLnBrk="0" hangingPunct="1"/>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algn="l" defTabSz="914400" rtl="0" eaLnBrk="1" fontAlgn="ctr" latinLnBrk="0" hangingPunct="1"/>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令和</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8</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年度に</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3.2</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％（看護補助者・事務職員は</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5.7</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令和９年度に</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さらに</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3.2</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％（看護補助者・事務職員は</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5.7</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％）の賃上げを目指す</a:t>
                      </a:r>
                      <a:endPar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p>
                      <a:pPr marL="144000" indent="144000" algn="l" rtl="0" fontAlgn="ctr"/>
                      <a:endPar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338482855"/>
                  </a:ext>
                </a:extLst>
              </a:tr>
              <a:tr h="1667828">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対象となる職員</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ctr" latinLnBrk="0" hangingPunct="1">
                        <a:lnSpc>
                          <a:spcPct val="100000"/>
                        </a:lnSpc>
                        <a:spcBef>
                          <a:spcPts val="0"/>
                        </a:spcBef>
                        <a:spcAft>
                          <a:spcPts val="0"/>
                        </a:spcAft>
                        <a:buClrTx/>
                        <a:buSzTx/>
                        <a:buFontTx/>
                        <a:buNone/>
                        <a:tabLst/>
                        <a:defRPr/>
                      </a:pP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ctr" latinLnBrk="0" hangingPunct="1">
                        <a:lnSpc>
                          <a:spcPct val="100000"/>
                        </a:lnSpc>
                        <a:spcBef>
                          <a:spcPts val="0"/>
                        </a:spcBef>
                        <a:spcAft>
                          <a:spcPts val="0"/>
                        </a:spcAft>
                        <a:buClrTx/>
                        <a:buSzTx/>
                        <a:buFontTx/>
                        <a:buNone/>
                        <a:tabLst/>
                        <a:defRPr/>
                      </a:pP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主として医療に従事する職員（医師、歯科医師、専ら事務作業を行う事務職員等を除く。）</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ctr" latinLnBrk="0" hangingPunct="1">
                        <a:lnSpc>
                          <a:spcPct val="100000"/>
                        </a:lnSpc>
                        <a:spcBef>
                          <a:spcPts val="0"/>
                        </a:spcBef>
                        <a:spcAft>
                          <a:spcPts val="0"/>
                        </a:spcAft>
                        <a:buClrTx/>
                        <a:buSzTx/>
                        <a:buFontTx/>
                        <a:buNone/>
                        <a:tabLst/>
                        <a:defRPr/>
                      </a:pP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例）薬剤師・看護師・看護補助者　　等</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対象となる職員</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ctr" latinLnBrk="0" hangingPunct="1">
                        <a:lnSpc>
                          <a:spcPct val="100000"/>
                        </a:lnSpc>
                        <a:spcBef>
                          <a:spcPts val="0"/>
                        </a:spcBef>
                        <a:spcAft>
                          <a:spcPts val="0"/>
                        </a:spcAft>
                        <a:buClrTx/>
                        <a:buSzTx/>
                        <a:buFontTx/>
                        <a:buNone/>
                        <a:tabLst/>
                        <a:defRPr/>
                      </a:pP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当該保険医療機関に勤務する職員</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40</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歳以上の医師・歯科医師・薬局薬剤師、業務委託により勤務する者を除く。経営者、法人役員を含まない。）</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例）左記の対象職員に加え、</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r>
                        <a:rPr lang="ja-JP" altLang="en-US" sz="1400" b="1" i="0" u="none" strike="noStrike" dirty="0">
                          <a:solidFill>
                            <a:srgbClr val="0070C0"/>
                          </a:solidFill>
                          <a:effectLst/>
                          <a:latin typeface="BIZ UDPゴシック" panose="020B0400000000000000" pitchFamily="50" charset="-128"/>
                          <a:ea typeface="BIZ UDPゴシック" panose="020B0400000000000000" pitchFamily="50" charset="-128"/>
                        </a:rPr>
                        <a:t>　　</a:t>
                      </a:r>
                      <a:r>
                        <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rPr>
                        <a:t>40</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歳未満の医師・歯科医師・薬局薬剤師、事務職員</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　　等</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1852047658"/>
                  </a:ext>
                </a:extLst>
              </a:tr>
            </a:tbl>
          </a:graphicData>
        </a:graphic>
      </p:graphicFrame>
      <p:sp>
        <p:nvSpPr>
          <p:cNvPr id="5" name="右矢印 89">
            <a:extLst>
              <a:ext uri="{FF2B5EF4-FFF2-40B4-BE49-F238E27FC236}">
                <a16:creationId xmlns:a16="http://schemas.microsoft.com/office/drawing/2014/main" id="{48F35241-B524-0966-E38C-5B0C4DAEDEC9}"/>
              </a:ext>
            </a:extLst>
          </p:cNvPr>
          <p:cNvSpPr/>
          <p:nvPr/>
        </p:nvSpPr>
        <p:spPr>
          <a:xfrm>
            <a:off x="6041919" y="2708920"/>
            <a:ext cx="315219" cy="864000"/>
          </a:xfrm>
          <a:prstGeom prst="right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0" name="正方形/長方形 9">
            <a:extLst>
              <a:ext uri="{FF2B5EF4-FFF2-40B4-BE49-F238E27FC236}">
                <a16:creationId xmlns:a16="http://schemas.microsoft.com/office/drawing/2014/main" id="{4CFC1FBA-5370-E430-E879-A88E13F61A49}"/>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外来ベースアップ評価料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に関する主な変更点①</a:t>
            </a:r>
          </a:p>
        </p:txBody>
      </p:sp>
      <p:sp>
        <p:nvSpPr>
          <p:cNvPr id="11" name="スライド番号プレースホルダー 4">
            <a:extLst>
              <a:ext uri="{FF2B5EF4-FFF2-40B4-BE49-F238E27FC236}">
                <a16:creationId xmlns:a16="http://schemas.microsoft.com/office/drawing/2014/main" id="{BF415B71-1BBC-1A8B-A12F-A27F0016E02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39" name="オーディオ 38">
            <a:hlinkClick r:id="" action="ppaction://media"/>
            <a:extLst>
              <a:ext uri="{FF2B5EF4-FFF2-40B4-BE49-F238E27FC236}">
                <a16:creationId xmlns:a16="http://schemas.microsoft.com/office/drawing/2014/main" id="{C1C9C1CB-1EF8-A754-B906-1DDCD5F194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4182757"/>
      </p:ext>
    </p:extLst>
  </p:cSld>
  <p:clrMapOvr>
    <a:masterClrMapping/>
  </p:clrMapOvr>
  <mc:AlternateContent xmlns:mc="http://schemas.openxmlformats.org/markup-compatibility/2006" xmlns:p14="http://schemas.microsoft.com/office/powerpoint/2010/main">
    <mc:Choice Requires="p14">
      <p:transition spd="slow" p14:dur="2000" advTm="134632"/>
    </mc:Choice>
    <mc:Fallback xmlns="">
      <p:transition spd="slow" advTm="134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540D7-8D6D-51DF-9005-377215D40FE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F897B666-EF16-1ECD-C88D-90F48D67855B}"/>
              </a:ext>
            </a:extLst>
          </p:cNvPr>
          <p:cNvSpPr/>
          <p:nvPr/>
        </p:nvSpPr>
        <p:spPr>
          <a:xfrm>
            <a:off x="839417" y="1192268"/>
            <a:ext cx="5184576" cy="288000"/>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8" name="正方形/長方形 7">
            <a:extLst>
              <a:ext uri="{FF2B5EF4-FFF2-40B4-BE49-F238E27FC236}">
                <a16:creationId xmlns:a16="http://schemas.microsoft.com/office/drawing/2014/main" id="{3B1A3A2F-4293-008E-50DA-F28D24A60248}"/>
              </a:ext>
            </a:extLst>
          </p:cNvPr>
          <p:cNvSpPr/>
          <p:nvPr/>
        </p:nvSpPr>
        <p:spPr>
          <a:xfrm>
            <a:off x="6528049" y="1192268"/>
            <a:ext cx="5112566" cy="288000"/>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graphicFrame>
        <p:nvGraphicFramePr>
          <p:cNvPr id="9" name="表 8">
            <a:extLst>
              <a:ext uri="{FF2B5EF4-FFF2-40B4-BE49-F238E27FC236}">
                <a16:creationId xmlns:a16="http://schemas.microsoft.com/office/drawing/2014/main" id="{901F7EA3-B57A-E55C-1E71-F441BD5E09F1}"/>
              </a:ext>
            </a:extLst>
          </p:cNvPr>
          <p:cNvGraphicFramePr>
            <a:graphicFrameLocks noGrp="1"/>
          </p:cNvGraphicFramePr>
          <p:nvPr/>
        </p:nvGraphicFramePr>
        <p:xfrm>
          <a:off x="839416" y="1556792"/>
          <a:ext cx="10801199" cy="4801920"/>
        </p:xfrm>
        <a:graphic>
          <a:graphicData uri="http://schemas.openxmlformats.org/drawingml/2006/table">
            <a:tbl>
              <a:tblPr/>
              <a:tblGrid>
                <a:gridCol w="5224080">
                  <a:extLst>
                    <a:ext uri="{9D8B030D-6E8A-4147-A177-3AD203B41FA5}">
                      <a16:colId xmlns:a16="http://schemas.microsoft.com/office/drawing/2014/main" val="1589158824"/>
                    </a:ext>
                  </a:extLst>
                </a:gridCol>
                <a:gridCol w="490864">
                  <a:extLst>
                    <a:ext uri="{9D8B030D-6E8A-4147-A177-3AD203B41FA5}">
                      <a16:colId xmlns:a16="http://schemas.microsoft.com/office/drawing/2014/main" val="1467338889"/>
                    </a:ext>
                  </a:extLst>
                </a:gridCol>
                <a:gridCol w="5086255">
                  <a:extLst>
                    <a:ext uri="{9D8B030D-6E8A-4147-A177-3AD203B41FA5}">
                      <a16:colId xmlns:a16="http://schemas.microsoft.com/office/drawing/2014/main" val="1732017735"/>
                    </a:ext>
                  </a:extLst>
                </a:gridCol>
              </a:tblGrid>
              <a:tr h="289651">
                <a:tc>
                  <a:txBody>
                    <a:bodyPr/>
                    <a:lstStyle/>
                    <a:p>
                      <a:pPr algn="l" rtl="0" fontAlgn="ct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届出時の提出書類</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algn="l" rtl="0" fontAlgn="ct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92075" indent="0" algn="l" rtl="0" fontAlgn="ct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保険医療機関に勤務する職員の賃金の改善に係る計画</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賃金改善計画書</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を作成し、新規届出時及び毎年６月において地方厚生</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支</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局に届出を行う</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algn="l" rtl="0" fontAlgn="ctr"/>
                      <a:endPar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ja-JP" altLang="en-US" sz="140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ct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届出時の提出書類</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p>
                    <a:p>
                      <a:pPr algn="l" rtl="0" fontAlgn="ct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92075" indent="0" algn="l" rtl="0" fontAlgn="ctr"/>
                      <a:r>
                        <a:rPr lang="ja-JP" altLang="en-US" sz="1400" b="1" i="0" u="none" strike="noStrike" dirty="0">
                          <a:solidFill>
                            <a:srgbClr val="0070C0"/>
                          </a:solidFill>
                          <a:effectLst/>
                          <a:latin typeface="BIZ UDPゴシック" panose="020B0400000000000000" pitchFamily="50" charset="-128"/>
                          <a:ea typeface="BIZ UDPゴシック" panose="020B0400000000000000" pitchFamily="50" charset="-128"/>
                        </a:rPr>
                        <a:t>各評価料に必要な情報（対象職員・評価区分の算出）のみを入力する届出書添付書類</a:t>
                      </a:r>
                      <a:r>
                        <a:rPr lang="ja-JP" altLang="en-US" sz="1400" b="0" i="0" u="none" strike="noStrike" dirty="0">
                          <a:solidFill>
                            <a:schemeClr val="tx1"/>
                          </a:solidFill>
                          <a:effectLst/>
                          <a:latin typeface="BIZ UDPゴシック" panose="020B0400000000000000" pitchFamily="50" charset="-128"/>
                          <a:ea typeface="BIZ UDPゴシック" panose="020B0400000000000000" pitchFamily="50" charset="-128"/>
                        </a:rPr>
                        <a:t>の作成・提出のみ</a:t>
                      </a:r>
                      <a:endParaRPr kumimoji="1" lang="en-US" altLang="ja-JP" sz="1400" b="0" i="0" u="none" strike="noStrike" kern="1200" dirty="0">
                        <a:solidFill>
                          <a:schemeClr val="tx1"/>
                        </a:solidFill>
                        <a:effectLst/>
                        <a:latin typeface="BIZ UDPゴシック" panose="020B0400000000000000" pitchFamily="50" charset="-128"/>
                        <a:ea typeface="BIZ UDPゴシック" panose="020B0400000000000000" pitchFamily="50" charset="-128"/>
                        <a:cs typeface="+mn-cs"/>
                      </a:endParaRPr>
                    </a:p>
                    <a:p>
                      <a:pPr marL="92075" indent="0" algn="l" rtl="0" fontAlgn="ct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（賃金改善計画書は作成不要）</a:t>
                      </a: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338482855"/>
                  </a:ext>
                </a:extLst>
              </a:tr>
              <a:tr h="538015">
                <a:tc>
                  <a:txBody>
                    <a:bodyPr/>
                    <a:lstStyle/>
                    <a:p>
                      <a:pPr algn="l" rtl="0" fontAlgn="ct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実績等の報告</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p>
                    <a:p>
                      <a:pPr algn="l" rtl="0" fontAlgn="ct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92075" indent="0" algn="l" rtl="0" fontAlgn="ct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毎年８月に、前年度における賃金改善の取組状況を評価するために「賃金改善実績報告書」を作成し、地方厚生</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支</a:t>
                      </a:r>
                      <a:r>
                        <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局長に報告</a:t>
                      </a: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ja-JP" altLang="en-US" sz="140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rtl="0" fontAlgn="ct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実績等の報告</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p>
                    <a:p>
                      <a:pPr algn="l" rtl="0" fontAlgn="ct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266700" indent="-182563" algn="l" rtl="0" fontAlgn="ctr">
                        <a:buFont typeface="Arial" panose="020B0604020202020204" pitchFamily="34" charset="0"/>
                        <a:buChar char="•"/>
                      </a:pP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毎年８月に、</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当該年度における賃金改善の状況</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を評価するため「</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賃金改善中間報告書</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」を作成し、地方厚生</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支</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局長に報告</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266700" indent="-182563" algn="l" rtl="0" fontAlgn="ct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marL="266700" indent="-182563" algn="l" rtl="0" fontAlgn="ctr">
                        <a:buFont typeface="Arial" panose="020B0604020202020204" pitchFamily="34" charset="0"/>
                        <a:buChar char="•"/>
                      </a:pP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算定した年度の翌年の８月に、</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前年度における賃金改善の取組状況</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を評価するために「</a:t>
                      </a: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賃金改善実績報告書</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」を作成し、地方厚生</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支</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局長に報告</a:t>
                      </a: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p>
                      <a:pPr algn="l" rtl="0" fontAlgn="ctr"/>
                      <a:endPar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342727992"/>
                  </a:ext>
                </a:extLst>
              </a:tr>
              <a:tr h="384296">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同一法人内の複数医療機関の通算</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endPar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p>
                      <a:pPr marL="144000" marR="0" lvl="0" indent="144000" algn="l" defTabSz="914400" rtl="0" eaLnBrk="1" fontAlgn="ctr" latinLnBrk="0" hangingPunct="1">
                        <a:lnSpc>
                          <a:spcPct val="100000"/>
                        </a:lnSpc>
                        <a:spcBef>
                          <a:spcPts val="0"/>
                        </a:spcBef>
                        <a:spcAft>
                          <a:spcPts val="0"/>
                        </a:spcAft>
                        <a:buClrTx/>
                        <a:buSzTx/>
                        <a:buFontTx/>
                        <a:buNone/>
                        <a:tabLst/>
                        <a:defRPr/>
                      </a:pP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p>
                      <a:pPr marL="144000" marR="0" lvl="0" indent="144000" algn="l" defTabSz="914400" rtl="0" eaLnBrk="1" fontAlgn="ctr" latinLnBrk="0" hangingPunct="1">
                        <a:lnSpc>
                          <a:spcPct val="100000"/>
                        </a:lnSpc>
                        <a:spcBef>
                          <a:spcPts val="0"/>
                        </a:spcBef>
                        <a:spcAft>
                          <a:spcPts val="0"/>
                        </a:spcAft>
                        <a:buClrTx/>
                        <a:buSzTx/>
                        <a:buFontTx/>
                        <a:buNone/>
                        <a:tabLst/>
                        <a:defRPr/>
                      </a:pP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（新設）</a:t>
                      </a:r>
                      <a:endParaRPr kumimoji="1" lang="en-US" altLang="ja-JP"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7EEF9"/>
                    </a:solidFill>
                  </a:tcPr>
                </a:tc>
                <a:tc>
                  <a:txBody>
                    <a:bodyPr/>
                    <a:lstStyle/>
                    <a:p>
                      <a:pPr algn="l" rtl="0" fontAlgn="ctr"/>
                      <a:endParaRPr lang="zh-TW" altLang="en-US" sz="140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同一法人内の複数医療機関の通算</a:t>
                      </a:r>
                      <a:r>
                        <a:rPr lang="en-US" altLang="ja-JP" sz="1400" b="0" i="0" u="none" strike="noStrike" dirty="0">
                          <a:solidFill>
                            <a:srgbClr val="000000"/>
                          </a:solidFill>
                          <a:effectLst/>
                          <a:latin typeface="BIZ UDPゴシック" panose="020B0400000000000000" pitchFamily="50" charset="-128"/>
                          <a:ea typeface="BIZ UDPゴシック" panose="020B0400000000000000" pitchFamily="50" charset="-128"/>
                        </a:rPr>
                        <a:t>】</a:t>
                      </a:r>
                      <a:endPar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p>
                      <a:pPr marL="0" marR="0" lvl="0" indent="0" algn="l" defTabSz="914400" rtl="0" eaLnBrk="1" fontAlgn="ctr" latinLnBrk="0" hangingPunct="1">
                        <a:lnSpc>
                          <a:spcPct val="100000"/>
                        </a:lnSpc>
                        <a:spcBef>
                          <a:spcPts val="0"/>
                        </a:spcBef>
                        <a:spcAft>
                          <a:spcPts val="0"/>
                        </a:spcAft>
                        <a:buClrTx/>
                        <a:buSzTx/>
                        <a:buFontTx/>
                        <a:buNone/>
                        <a:tabLst/>
                        <a:defRPr/>
                      </a:pPr>
                      <a:endParaRPr lang="en-US" altLang="ja-JP" sz="1400" b="1" i="0" u="sng" strike="noStrike" dirty="0">
                        <a:solidFill>
                          <a:srgbClr val="0070C0"/>
                        </a:solidFill>
                        <a:effectLst/>
                        <a:latin typeface="BIZ UDPゴシック" panose="020B0400000000000000" pitchFamily="50" charset="-128"/>
                        <a:ea typeface="BIZ UDPゴシック" panose="020B0400000000000000" pitchFamily="50" charset="-128"/>
                      </a:endParaRPr>
                    </a:p>
                    <a:p>
                      <a:pPr marL="88900" marR="0" lvl="0" indent="0" algn="l" defTabSz="914400" rtl="0" eaLnBrk="1" fontAlgn="ctr" latinLnBrk="0" hangingPunct="1">
                        <a:lnSpc>
                          <a:spcPct val="100000"/>
                        </a:lnSpc>
                        <a:spcBef>
                          <a:spcPts val="0"/>
                        </a:spcBef>
                        <a:spcAft>
                          <a:spcPts val="0"/>
                        </a:spcAft>
                        <a:buClrTx/>
                        <a:buSzTx/>
                        <a:buFontTx/>
                        <a:buNone/>
                        <a:tabLst/>
                        <a:defRPr/>
                      </a:pPr>
                      <a:r>
                        <a:rPr lang="ja-JP" altLang="en-US" sz="1400" b="1" i="0" u="sng" strike="noStrike" dirty="0">
                          <a:solidFill>
                            <a:srgbClr val="0070C0"/>
                          </a:solidFill>
                          <a:effectLst/>
                          <a:latin typeface="BIZ UDPゴシック" panose="020B0400000000000000" pitchFamily="50" charset="-128"/>
                          <a:ea typeface="BIZ UDPゴシック" panose="020B0400000000000000" pitchFamily="50" charset="-128"/>
                        </a:rPr>
                        <a:t>同一の給与体系に基づく保険医療機関を複数有している法人</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においては、</a:t>
                      </a:r>
                      <a:r>
                        <a:rPr kumimoji="1" lang="ja-JP" altLang="en-US" sz="1400" b="1" i="0" u="sng" strike="noStrike" kern="1200" dirty="0">
                          <a:solidFill>
                            <a:srgbClr val="0070C0"/>
                          </a:solidFill>
                          <a:effectLst/>
                          <a:latin typeface="BIZ UDPゴシック" panose="020B0400000000000000" pitchFamily="50" charset="-128"/>
                          <a:ea typeface="BIZ UDPゴシック" panose="020B0400000000000000" pitchFamily="50" charset="-128"/>
                          <a:cs typeface="+mn-cs"/>
                        </a:rPr>
                        <a:t>法人内の複数保険医療機関を通算</a:t>
                      </a:r>
                      <a:r>
                        <a:rPr lang="ja-JP" altLang="en-US" sz="1400" b="0" i="0" u="none" strike="noStrike" dirty="0">
                          <a:solidFill>
                            <a:srgbClr val="000000"/>
                          </a:solidFill>
                          <a:effectLst/>
                          <a:latin typeface="BIZ UDPゴシック" panose="020B0400000000000000" pitchFamily="50" charset="-128"/>
                          <a:ea typeface="BIZ UDPゴシック" panose="020B0400000000000000" pitchFamily="50" charset="-128"/>
                        </a:rPr>
                        <a:t>して、</a:t>
                      </a:r>
                      <a:r>
                        <a:rPr kumimoji="1" lang="ja-JP"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rPr>
                        <a:t>区分計算に必要な「賃金改善算定基礎額」の算出や実績報告時に提出する「賃金改善実績報告書」及び「賃金改善中間報告書」の作成が可能とする</a:t>
                      </a:r>
                      <a:endParaRPr kumimoji="1" lang="zh-TW" altLang="en-US" sz="1400" b="0" i="0" u="none" strike="noStrike" kern="1200" dirty="0">
                        <a:solidFill>
                          <a:srgbClr val="000000"/>
                        </a:solidFill>
                        <a:effectLst/>
                        <a:latin typeface="BIZ UDPゴシック" panose="020B0400000000000000" pitchFamily="50" charset="-128"/>
                        <a:ea typeface="BIZ UDPゴシック" panose="020B0400000000000000" pitchFamily="50" charset="-128"/>
                        <a:cs typeface="+mn-cs"/>
                      </a:endParaRPr>
                    </a:p>
                  </a:txBody>
                  <a:tcPr marL="0" marR="0" marT="18000" marB="1800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rgbClr val="E1FFEA"/>
                    </a:solidFill>
                  </a:tcPr>
                </a:tc>
                <a:extLst>
                  <a:ext uri="{0D108BD9-81ED-4DB2-BD59-A6C34878D82A}">
                    <a16:rowId xmlns:a16="http://schemas.microsoft.com/office/drawing/2014/main" val="573414396"/>
                  </a:ext>
                </a:extLst>
              </a:tr>
            </a:tbl>
          </a:graphicData>
        </a:graphic>
      </p:graphicFrame>
      <p:sp>
        <p:nvSpPr>
          <p:cNvPr id="6" name="正方形/長方形 5">
            <a:extLst>
              <a:ext uri="{FF2B5EF4-FFF2-40B4-BE49-F238E27FC236}">
                <a16:creationId xmlns:a16="http://schemas.microsoft.com/office/drawing/2014/main" id="{82978DAD-15C1-8C4B-881C-7BE467C47BEB}"/>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外来ベースアップ評価料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に関する主な変更点②（手続き）</a:t>
            </a:r>
          </a:p>
        </p:txBody>
      </p:sp>
      <p:sp>
        <p:nvSpPr>
          <p:cNvPr id="10" name="右矢印 89">
            <a:extLst>
              <a:ext uri="{FF2B5EF4-FFF2-40B4-BE49-F238E27FC236}">
                <a16:creationId xmlns:a16="http://schemas.microsoft.com/office/drawing/2014/main" id="{8490292B-049A-A867-3C50-1E721130B5B8}"/>
              </a:ext>
            </a:extLst>
          </p:cNvPr>
          <p:cNvSpPr/>
          <p:nvPr/>
        </p:nvSpPr>
        <p:spPr>
          <a:xfrm>
            <a:off x="6096000" y="3525752"/>
            <a:ext cx="408807" cy="864000"/>
          </a:xfrm>
          <a:prstGeom prst="rightArrow">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11" name="スライド番号プレースホルダー 4">
            <a:extLst>
              <a:ext uri="{FF2B5EF4-FFF2-40B4-BE49-F238E27FC236}">
                <a16:creationId xmlns:a16="http://schemas.microsoft.com/office/drawing/2014/main" id="{F6E910E7-815D-E4B0-4591-10E2DB8111D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4" name="オーディオ 3">
            <a:hlinkClick r:id="" action="ppaction://media"/>
            <a:extLst>
              <a:ext uri="{FF2B5EF4-FFF2-40B4-BE49-F238E27FC236}">
                <a16:creationId xmlns:a16="http://schemas.microsoft.com/office/drawing/2014/main" id="{A20D8A7B-A235-C7E1-9349-0CB7C08BE59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1221107"/>
      </p:ext>
    </p:extLst>
  </p:cSld>
  <p:clrMapOvr>
    <a:masterClrMapping/>
  </p:clrMapOvr>
  <mc:AlternateContent xmlns:mc="http://schemas.openxmlformats.org/markup-compatibility/2006" xmlns:p14="http://schemas.microsoft.com/office/powerpoint/2010/main">
    <mc:Choice Requires="p14">
      <p:transition spd="slow" p14:dur="2000" advTm="84658"/>
    </mc:Choice>
    <mc:Fallback xmlns="">
      <p:transition spd="slow" advTm="84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1B45D-8027-BAF3-CFAB-8176D427E52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00DA6A1A-B0D1-E107-0260-62A209BE454C}"/>
              </a:ext>
            </a:extLst>
          </p:cNvPr>
          <p:cNvSpPr txBox="1"/>
          <p:nvPr/>
        </p:nvSpPr>
        <p:spPr>
          <a:xfrm>
            <a:off x="1396708" y="1042730"/>
            <a:ext cx="9513955" cy="5761483"/>
          </a:xfrm>
          <a:prstGeom prst="rect">
            <a:avLst/>
          </a:prstGeom>
          <a:noFill/>
          <a:ln>
            <a:solidFill>
              <a:schemeClr val="tx1"/>
            </a:solidFill>
          </a:ln>
        </p:spPr>
        <p:txBody>
          <a:bodyPr wrap="square" lIns="91440" tIns="45720" rIns="91440" bIns="45720" anchor="t">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7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令和８年度にベースアップ評価料による賃金改善を行う場合には、算定を開始する前月までに届出を行う。</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算定する年度の８月に賃金改善中間報告書、翌年度の８月に賃金改善実績報告書を提出する必要がある。</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届出書、賃金改善中間報告書、賃金改善実績報告書に記載を要する主な事項は次の通り。</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）のみを届け出る場合は、申請時点では、評価料の対象職員のみが分かれば申請が可能。</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）、入院ベースアップ評価料を届け出る場合であっても、申請時点では「月額賃金総額」や「延べ入院患者数」等が分かれば申請できる。（今改定から、申請時点での「賃金改善計画書」の添付は不要）</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ただし、外来ベースアップ評価料（</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）を令和８年度から継続して算定する場合には、令和９年度の届出書の提出は不要。</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算定期間内に、区分計算時に必要な項目の大きな変動（</a:t>
            </a:r>
            <a:r>
              <a:rPr kumimoji="1" lang="ja-JP" altLang="en-US" sz="12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対象職員数の１割以上の変動</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、３月ごとのベースアップ評価料の</a:t>
            </a:r>
            <a:r>
              <a:rPr kumimoji="1" lang="ja-JP" altLang="en-US" sz="12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算定回数の１割以上の変動</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）があり、</a:t>
            </a:r>
            <a:r>
              <a:rPr kumimoji="1" lang="ja-JP" altLang="en-US" sz="12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再計算をした場合に区分の変化がある場合</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には、区分変更の届出が必要。</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91CD72C-35CA-3649-A8CE-3C990E569911}"/>
              </a:ext>
            </a:extLst>
          </p:cNvPr>
          <p:cNvSpPr/>
          <p:nvPr/>
        </p:nvSpPr>
        <p:spPr>
          <a:xfrm>
            <a:off x="1143000" y="330788"/>
            <a:ext cx="9906000" cy="478387"/>
          </a:xfrm>
          <a:prstGeom prst="rect">
            <a:avLst/>
          </a:prstGeom>
          <a:solidFill>
            <a:srgbClr val="CDFFDC"/>
          </a:solidFill>
          <a:ln w="12700" cap="flat" cmpd="sng" algn="ctr">
            <a:noFill/>
            <a:prstDash val="solid"/>
            <a:miter lim="800000"/>
          </a:ln>
          <a:effectLst/>
        </p:spPr>
        <p:txBody>
          <a:bodyPr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ベースアップ評価料に関する手続きの概要</a:t>
            </a:r>
          </a:p>
        </p:txBody>
      </p:sp>
      <p:sp>
        <p:nvSpPr>
          <p:cNvPr id="2" name="テキスト ボックス 1">
            <a:extLst>
              <a:ext uri="{FF2B5EF4-FFF2-40B4-BE49-F238E27FC236}">
                <a16:creationId xmlns:a16="http://schemas.microsoft.com/office/drawing/2014/main" id="{0FC8910D-0D2C-F579-FB97-A52EBD7D8449}"/>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医療従事者の処遇改善－①　　</a:t>
            </a:r>
          </a:p>
        </p:txBody>
      </p:sp>
      <p:sp>
        <p:nvSpPr>
          <p:cNvPr id="12" name="正方形/長方形 11">
            <a:extLst>
              <a:ext uri="{FF2B5EF4-FFF2-40B4-BE49-F238E27FC236}">
                <a16:creationId xmlns:a16="http://schemas.microsoft.com/office/drawing/2014/main" id="{BFAC61C2-B97A-E210-3E43-8104D5D4C555}"/>
              </a:ext>
            </a:extLst>
          </p:cNvPr>
          <p:cNvSpPr/>
          <p:nvPr/>
        </p:nvSpPr>
        <p:spPr>
          <a:xfrm>
            <a:off x="1535239" y="904802"/>
            <a:ext cx="5288902" cy="317106"/>
          </a:xfrm>
          <a:prstGeom prst="rect">
            <a:avLst/>
          </a:prstGeom>
          <a:solidFill>
            <a:srgbClr val="CDFFDC"/>
          </a:solidFill>
          <a:ln w="12700" cap="flat" cmpd="sng" algn="ctr">
            <a:noFill/>
            <a:prstDash val="solid"/>
            <a:miter lim="800000"/>
          </a:ln>
          <a:effectLst/>
        </p:spPr>
        <p:txBody>
          <a:bodyPr wrap="square" tIns="72000" bIns="3600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ベースアップ評価料を届け出る場合に必要な手続きの流れ</a:t>
            </a:r>
          </a:p>
        </p:txBody>
      </p:sp>
      <p:graphicFrame>
        <p:nvGraphicFramePr>
          <p:cNvPr id="20" name="表 19">
            <a:extLst>
              <a:ext uri="{FF2B5EF4-FFF2-40B4-BE49-F238E27FC236}">
                <a16:creationId xmlns:a16="http://schemas.microsoft.com/office/drawing/2014/main" id="{DB1F9471-C5E5-8880-DAC3-670268F663CE}"/>
              </a:ext>
            </a:extLst>
          </p:cNvPr>
          <p:cNvGraphicFramePr>
            <a:graphicFrameLocks noGrp="1"/>
          </p:cNvGraphicFramePr>
          <p:nvPr/>
        </p:nvGraphicFramePr>
        <p:xfrm>
          <a:off x="5914762" y="1870148"/>
          <a:ext cx="3905010" cy="548640"/>
        </p:xfrm>
        <a:graphic>
          <a:graphicData uri="http://schemas.openxmlformats.org/drawingml/2006/table">
            <a:tbl>
              <a:tblPr firstRow="1" bandRow="1"/>
              <a:tblGrid>
                <a:gridCol w="261774">
                  <a:extLst>
                    <a:ext uri="{9D8B030D-6E8A-4147-A177-3AD203B41FA5}">
                      <a16:colId xmlns:a16="http://schemas.microsoft.com/office/drawing/2014/main" val="3409491700"/>
                    </a:ext>
                  </a:extLst>
                </a:gridCol>
                <a:gridCol w="685800">
                  <a:extLst>
                    <a:ext uri="{9D8B030D-6E8A-4147-A177-3AD203B41FA5}">
                      <a16:colId xmlns:a16="http://schemas.microsoft.com/office/drawing/2014/main" val="1230901126"/>
                    </a:ext>
                  </a:extLst>
                </a:gridCol>
                <a:gridCol w="308589">
                  <a:extLst>
                    <a:ext uri="{9D8B030D-6E8A-4147-A177-3AD203B41FA5}">
                      <a16:colId xmlns:a16="http://schemas.microsoft.com/office/drawing/2014/main" val="2221346445"/>
                    </a:ext>
                  </a:extLst>
                </a:gridCol>
                <a:gridCol w="696342">
                  <a:extLst>
                    <a:ext uri="{9D8B030D-6E8A-4147-A177-3AD203B41FA5}">
                      <a16:colId xmlns:a16="http://schemas.microsoft.com/office/drawing/2014/main" val="1506477302"/>
                    </a:ext>
                  </a:extLst>
                </a:gridCol>
                <a:gridCol w="261707">
                  <a:extLst>
                    <a:ext uri="{9D8B030D-6E8A-4147-A177-3AD203B41FA5}">
                      <a16:colId xmlns:a16="http://schemas.microsoft.com/office/drawing/2014/main" val="1408289683"/>
                    </a:ext>
                  </a:extLst>
                </a:gridCol>
                <a:gridCol w="714545">
                  <a:extLst>
                    <a:ext uri="{9D8B030D-6E8A-4147-A177-3AD203B41FA5}">
                      <a16:colId xmlns:a16="http://schemas.microsoft.com/office/drawing/2014/main" val="1816404137"/>
                    </a:ext>
                  </a:extLst>
                </a:gridCol>
                <a:gridCol w="213207">
                  <a:extLst>
                    <a:ext uri="{9D8B030D-6E8A-4147-A177-3AD203B41FA5}">
                      <a16:colId xmlns:a16="http://schemas.microsoft.com/office/drawing/2014/main" val="1856071036"/>
                    </a:ext>
                  </a:extLst>
                </a:gridCol>
                <a:gridCol w="763046">
                  <a:extLst>
                    <a:ext uri="{9D8B030D-6E8A-4147-A177-3AD203B41FA5}">
                      <a16:colId xmlns:a16="http://schemas.microsoft.com/office/drawing/2014/main" val="3056470928"/>
                    </a:ext>
                  </a:extLst>
                </a:gridCol>
              </a:tblGrid>
              <a:tr h="118526">
                <a:tc gridSpan="8">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200">
                          <a:solidFill>
                            <a:schemeClr val="tx1"/>
                          </a:solidFill>
                          <a:latin typeface="メイリオ" panose="020B0604030504040204" pitchFamily="50" charset="-128"/>
                          <a:ea typeface="メイリオ" panose="020B0604030504040204" pitchFamily="50" charset="-128"/>
                        </a:rPr>
                        <a:t>令和９年</a:t>
                      </a:r>
                    </a:p>
                  </a:txBody>
                  <a:tcPr>
                    <a:lnL w="12700" cmpd="sng">
                      <a:solidFill>
                        <a:srgbClr val="FFFFFF"/>
                      </a:solidFill>
                    </a:lnL>
                    <a:lnR w="12700" cmpd="sng">
                      <a:solidFill>
                        <a:srgbClr val="FFFFFF"/>
                      </a:solidFill>
                    </a:lnR>
                    <a:lnT w="12700" cmpd="sng">
                      <a:solidFill>
                        <a:srgbClr val="FFFFFF"/>
                      </a:solidFill>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91FFB3"/>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lnL w="12700" cap="flat" cmpd="sng" algn="ctr">
                      <a:solidFill>
                        <a:srgbClr val="FFFFFF"/>
                      </a:solidFill>
                      <a:prstDash val="solid"/>
                      <a:round/>
                      <a:headEnd type="none" w="med" len="med"/>
                      <a:tailEnd type="none" w="med" len="med"/>
                    </a:lnL>
                  </a:tcPr>
                </a:tc>
                <a:tc hMerge="1">
                  <a:txBody>
                    <a:bodyPr/>
                    <a:lstStyle/>
                    <a:p>
                      <a:endParaRPr kumimoji="1" lang="ja-JP" altLang="en-US"/>
                    </a:p>
                  </a:txBody>
                  <a:tcPr/>
                </a:tc>
                <a:extLst>
                  <a:ext uri="{0D108BD9-81ED-4DB2-BD59-A6C34878D82A}">
                    <a16:rowId xmlns:a16="http://schemas.microsoft.com/office/drawing/2014/main" val="1314165401"/>
                  </a:ext>
                </a:extLst>
              </a:tr>
              <a:tr h="0">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3</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6</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8</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ap="flat" cmpd="sng" algn="ctr">
                      <a:solidFill>
                        <a:srgbClr val="FFFFFF"/>
                      </a:solidFill>
                      <a:prstDash val="solid"/>
                      <a:round/>
                      <a:headEnd type="none" w="med" len="med"/>
                      <a:tailEnd type="none" w="med" len="med"/>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12</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607596034"/>
                  </a:ext>
                </a:extLst>
              </a:tr>
            </a:tbl>
          </a:graphicData>
        </a:graphic>
      </p:graphicFrame>
      <p:graphicFrame>
        <p:nvGraphicFramePr>
          <p:cNvPr id="25" name="表 24">
            <a:extLst>
              <a:ext uri="{FF2B5EF4-FFF2-40B4-BE49-F238E27FC236}">
                <a16:creationId xmlns:a16="http://schemas.microsoft.com/office/drawing/2014/main" id="{B21CC798-9027-BF45-A50E-22A2F2F2C2FC}"/>
              </a:ext>
            </a:extLst>
          </p:cNvPr>
          <p:cNvGraphicFramePr>
            <a:graphicFrameLocks noGrp="1"/>
          </p:cNvGraphicFramePr>
          <p:nvPr/>
        </p:nvGraphicFramePr>
        <p:xfrm>
          <a:off x="1976492" y="1867202"/>
          <a:ext cx="3905010" cy="548640"/>
        </p:xfrm>
        <a:graphic>
          <a:graphicData uri="http://schemas.openxmlformats.org/drawingml/2006/table">
            <a:tbl>
              <a:tblPr firstRow="1" bandRow="1"/>
              <a:tblGrid>
                <a:gridCol w="269894">
                  <a:extLst>
                    <a:ext uri="{9D8B030D-6E8A-4147-A177-3AD203B41FA5}">
                      <a16:colId xmlns:a16="http://schemas.microsoft.com/office/drawing/2014/main" val="3409491700"/>
                    </a:ext>
                  </a:extLst>
                </a:gridCol>
                <a:gridCol w="684146">
                  <a:extLst>
                    <a:ext uri="{9D8B030D-6E8A-4147-A177-3AD203B41FA5}">
                      <a16:colId xmlns:a16="http://schemas.microsoft.com/office/drawing/2014/main" val="1230901126"/>
                    </a:ext>
                  </a:extLst>
                </a:gridCol>
                <a:gridCol w="329196">
                  <a:extLst>
                    <a:ext uri="{9D8B030D-6E8A-4147-A177-3AD203B41FA5}">
                      <a16:colId xmlns:a16="http://schemas.microsoft.com/office/drawing/2014/main" val="2221346445"/>
                    </a:ext>
                  </a:extLst>
                </a:gridCol>
                <a:gridCol w="680454">
                  <a:extLst>
                    <a:ext uri="{9D8B030D-6E8A-4147-A177-3AD203B41FA5}">
                      <a16:colId xmlns:a16="http://schemas.microsoft.com/office/drawing/2014/main" val="1506477302"/>
                    </a:ext>
                  </a:extLst>
                </a:gridCol>
                <a:gridCol w="298243">
                  <a:extLst>
                    <a:ext uri="{9D8B030D-6E8A-4147-A177-3AD203B41FA5}">
                      <a16:colId xmlns:a16="http://schemas.microsoft.com/office/drawing/2014/main" val="1408289683"/>
                    </a:ext>
                  </a:extLst>
                </a:gridCol>
                <a:gridCol w="729945">
                  <a:extLst>
                    <a:ext uri="{9D8B030D-6E8A-4147-A177-3AD203B41FA5}">
                      <a16:colId xmlns:a16="http://schemas.microsoft.com/office/drawing/2014/main" val="1816404137"/>
                    </a:ext>
                  </a:extLst>
                </a:gridCol>
                <a:gridCol w="208280">
                  <a:extLst>
                    <a:ext uri="{9D8B030D-6E8A-4147-A177-3AD203B41FA5}">
                      <a16:colId xmlns:a16="http://schemas.microsoft.com/office/drawing/2014/main" val="1856071036"/>
                    </a:ext>
                  </a:extLst>
                </a:gridCol>
                <a:gridCol w="704852">
                  <a:extLst>
                    <a:ext uri="{9D8B030D-6E8A-4147-A177-3AD203B41FA5}">
                      <a16:colId xmlns:a16="http://schemas.microsoft.com/office/drawing/2014/main" val="3056470928"/>
                    </a:ext>
                  </a:extLst>
                </a:gridCol>
              </a:tblGrid>
              <a:tr h="224037">
                <a:tc gridSpan="8">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pPr algn="ctr"/>
                      <a:r>
                        <a:rPr kumimoji="1" lang="ja-JP" altLang="en-US" sz="1200">
                          <a:solidFill>
                            <a:schemeClr val="tx1"/>
                          </a:solidFill>
                          <a:latin typeface="メイリオ" panose="020B0604030504040204" pitchFamily="50" charset="-128"/>
                          <a:ea typeface="メイリオ" panose="020B0604030504040204" pitchFamily="50" charset="-128"/>
                        </a:rPr>
                        <a:t>令和８年</a:t>
                      </a:r>
                    </a:p>
                  </a:txBody>
                  <a:tcPr>
                    <a:lnL w="12700" cmpd="sng">
                      <a:solidFill>
                        <a:srgbClr val="FFFFFF"/>
                      </a:solidFill>
                    </a:lnL>
                    <a:lnR w="12700" cmpd="sng">
                      <a:solidFill>
                        <a:srgbClr val="FFFFFF"/>
                      </a:solidFill>
                    </a:lnR>
                    <a:lnT w="12700" cmpd="sng">
                      <a:solidFill>
                        <a:srgbClr val="FFFFFF"/>
                      </a:solidFill>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91FFB3"/>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lnL w="12700" cap="flat" cmpd="sng" algn="ctr">
                      <a:solidFill>
                        <a:srgbClr val="FFFFFF"/>
                      </a:solidFill>
                      <a:prstDash val="solid"/>
                      <a:round/>
                      <a:headEnd type="none" w="med" len="med"/>
                      <a:tailEnd type="none" w="med" len="med"/>
                    </a:lnL>
                  </a:tcPr>
                </a:tc>
                <a:tc hMerge="1">
                  <a:txBody>
                    <a:bodyPr/>
                    <a:lstStyle/>
                    <a:p>
                      <a:endParaRPr kumimoji="1" lang="ja-JP" altLang="en-US"/>
                    </a:p>
                  </a:txBody>
                  <a:tcPr/>
                </a:tc>
                <a:extLst>
                  <a:ext uri="{0D108BD9-81ED-4DB2-BD59-A6C34878D82A}">
                    <a16:rowId xmlns:a16="http://schemas.microsoft.com/office/drawing/2014/main" val="1314165401"/>
                  </a:ext>
                </a:extLst>
              </a:tr>
              <a:tr h="224037">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3</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6</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8</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txBody>
                  <a:tcPr anchor="ctr">
                    <a:lnL w="12700" cap="flat" cmpd="sng" algn="ctr">
                      <a:solidFill>
                        <a:srgbClr val="FFFFFF"/>
                      </a:solidFill>
                      <a:prstDash val="solid"/>
                      <a:round/>
                      <a:headEnd type="none" w="med" len="med"/>
                      <a:tailEnd type="none" w="med" len="med"/>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12</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a:t>
                      </a:r>
                    </a:p>
                  </a:txBody>
                  <a:tcPr anchor="ctr">
                    <a:lnL w="12700" cmpd="sng">
                      <a:solidFill>
                        <a:srgbClr val="FFFFFF"/>
                      </a:solidFill>
                    </a:lnL>
                    <a:lnR w="12700" cmpd="sng">
                      <a:solidFill>
                        <a:srgbClr val="FFFFFF"/>
                      </a:solidFill>
                    </a:lnR>
                    <a:lnT w="28575" cap="flat" cmpd="sng" algn="ctr">
                      <a:solidFill>
                        <a:schemeClr val="bg1"/>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E1FFEA"/>
                    </a:solidFill>
                  </a:tcPr>
                </a:tc>
                <a:extLst>
                  <a:ext uri="{0D108BD9-81ED-4DB2-BD59-A6C34878D82A}">
                    <a16:rowId xmlns:a16="http://schemas.microsoft.com/office/drawing/2014/main" val="3607596034"/>
                  </a:ext>
                </a:extLst>
              </a:tr>
            </a:tbl>
          </a:graphicData>
        </a:graphic>
      </p:graphicFrame>
      <p:cxnSp>
        <p:nvCxnSpPr>
          <p:cNvPr id="57" name="直線矢印コネクタ 56">
            <a:extLst>
              <a:ext uri="{FF2B5EF4-FFF2-40B4-BE49-F238E27FC236}">
                <a16:creationId xmlns:a16="http://schemas.microsoft.com/office/drawing/2014/main" id="{C73776AA-3E63-3180-399C-3AD05FE6B780}"/>
              </a:ext>
            </a:extLst>
          </p:cNvPr>
          <p:cNvCxnSpPr>
            <a:cxnSpLocks/>
          </p:cNvCxnSpPr>
          <p:nvPr/>
        </p:nvCxnSpPr>
        <p:spPr>
          <a:xfrm flipV="1">
            <a:off x="3554632" y="2995006"/>
            <a:ext cx="684933" cy="0"/>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58" name="直線矢印コネクタ 57">
            <a:extLst>
              <a:ext uri="{FF2B5EF4-FFF2-40B4-BE49-F238E27FC236}">
                <a16:creationId xmlns:a16="http://schemas.microsoft.com/office/drawing/2014/main" id="{FC04A856-68EC-90BC-E27F-2719C081F20E}"/>
              </a:ext>
            </a:extLst>
          </p:cNvPr>
          <p:cNvCxnSpPr>
            <a:cxnSpLocks/>
            <a:stCxn id="92" idx="3"/>
            <a:endCxn id="93" idx="1"/>
          </p:cNvCxnSpPr>
          <p:nvPr/>
        </p:nvCxnSpPr>
        <p:spPr>
          <a:xfrm flipV="1">
            <a:off x="7542345" y="3575093"/>
            <a:ext cx="684933" cy="6030"/>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60" name="直線矢印コネクタ 59">
            <a:extLst>
              <a:ext uri="{FF2B5EF4-FFF2-40B4-BE49-F238E27FC236}">
                <a16:creationId xmlns:a16="http://schemas.microsoft.com/office/drawing/2014/main" id="{04A68D47-7F17-8391-23BD-26477F291AA6}"/>
              </a:ext>
            </a:extLst>
          </p:cNvPr>
          <p:cNvCxnSpPr>
            <a:cxnSpLocks/>
            <a:stCxn id="93" idx="3"/>
          </p:cNvCxnSpPr>
          <p:nvPr/>
        </p:nvCxnSpPr>
        <p:spPr>
          <a:xfrm flipV="1">
            <a:off x="8953893" y="3570967"/>
            <a:ext cx="938639" cy="4126"/>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92" name="ホームベース 48">
            <a:extLst>
              <a:ext uri="{FF2B5EF4-FFF2-40B4-BE49-F238E27FC236}">
                <a16:creationId xmlns:a16="http://schemas.microsoft.com/office/drawing/2014/main" id="{42EFD39B-747B-D831-909B-72F387DDD318}"/>
              </a:ext>
            </a:extLst>
          </p:cNvPr>
          <p:cNvSpPr/>
          <p:nvPr/>
        </p:nvSpPr>
        <p:spPr>
          <a:xfrm>
            <a:off x="6950624" y="3451628"/>
            <a:ext cx="591720" cy="258990"/>
          </a:xfrm>
          <a:prstGeom prst="homePlate">
            <a:avLst/>
          </a:prstGeom>
          <a:solidFill>
            <a:srgbClr val="ABE9FF"/>
          </a:solidFill>
          <a:ln>
            <a:solidFill>
              <a:srgbClr val="00B0F0"/>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届出書</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3" name="ホームベース 48">
            <a:extLst>
              <a:ext uri="{FF2B5EF4-FFF2-40B4-BE49-F238E27FC236}">
                <a16:creationId xmlns:a16="http://schemas.microsoft.com/office/drawing/2014/main" id="{73530B0A-8488-A058-B967-D0248D83A8FF}"/>
              </a:ext>
            </a:extLst>
          </p:cNvPr>
          <p:cNvSpPr/>
          <p:nvPr/>
        </p:nvSpPr>
        <p:spPr>
          <a:xfrm>
            <a:off x="8227278" y="3424999"/>
            <a:ext cx="726615" cy="300188"/>
          </a:xfrm>
          <a:prstGeom prst="homePlate">
            <a:avLst/>
          </a:prstGeom>
          <a:solidFill>
            <a:srgbClr val="FFEDB3"/>
          </a:solidFill>
          <a:ln w="19050" cap="flat" cmpd="sng" algn="ctr">
            <a:solidFill>
              <a:srgbClr val="FFC000"/>
            </a:solidFill>
            <a:prstDash val="solid"/>
            <a:miter lim="800000"/>
          </a:ln>
          <a:effectLst/>
        </p:spPr>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Ｒ９年度</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中間報告書</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99" name="ホームベース 48">
            <a:extLst>
              <a:ext uri="{FF2B5EF4-FFF2-40B4-BE49-F238E27FC236}">
                <a16:creationId xmlns:a16="http://schemas.microsoft.com/office/drawing/2014/main" id="{87B80CEF-A544-5A6D-C7BA-B8728D87F112}"/>
              </a:ext>
            </a:extLst>
          </p:cNvPr>
          <p:cNvSpPr/>
          <p:nvPr/>
        </p:nvSpPr>
        <p:spPr>
          <a:xfrm>
            <a:off x="8209456" y="2850942"/>
            <a:ext cx="726615" cy="300188"/>
          </a:xfrm>
          <a:prstGeom prst="homePlate">
            <a:avLst/>
          </a:prstGeom>
          <a:solidFill>
            <a:srgbClr val="FFCDCD"/>
          </a:solidFill>
          <a:ln w="19050" cap="flat" cmpd="sng" algn="ctr">
            <a:solidFill>
              <a:srgbClr val="FF5757"/>
            </a:solidFill>
            <a:prstDash val="solid"/>
            <a:miter lim="800000"/>
          </a:ln>
          <a:effectLst/>
        </p:spPr>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Ｒ８年度</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実績報告書</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05" name="ホームベース 48">
            <a:extLst>
              <a:ext uri="{FF2B5EF4-FFF2-40B4-BE49-F238E27FC236}">
                <a16:creationId xmlns:a16="http://schemas.microsoft.com/office/drawing/2014/main" id="{9011A642-F4A0-5624-7943-EA52D591DCCA}"/>
              </a:ext>
            </a:extLst>
          </p:cNvPr>
          <p:cNvSpPr/>
          <p:nvPr/>
        </p:nvSpPr>
        <p:spPr>
          <a:xfrm>
            <a:off x="4261599" y="2524450"/>
            <a:ext cx="726615" cy="300188"/>
          </a:xfrm>
          <a:prstGeom prst="homePlate">
            <a:avLst/>
          </a:prstGeom>
          <a:solidFill>
            <a:srgbClr val="FFCDCD"/>
          </a:solidFill>
          <a:ln w="19050" cap="flat" cmpd="sng" algn="ctr">
            <a:solidFill>
              <a:srgbClr val="FF5757"/>
            </a:solidFill>
            <a:prstDash val="solid"/>
            <a:miter lim="800000"/>
          </a:ln>
          <a:effectLst/>
        </p:spPr>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Ｒ７年度</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実績報告書</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cxnSp>
        <p:nvCxnSpPr>
          <p:cNvPr id="106" name="直線矢印コネクタ 105">
            <a:extLst>
              <a:ext uri="{FF2B5EF4-FFF2-40B4-BE49-F238E27FC236}">
                <a16:creationId xmlns:a16="http://schemas.microsoft.com/office/drawing/2014/main" id="{85205CE4-79A0-F0DB-19A6-676BAF0D700C}"/>
              </a:ext>
            </a:extLst>
          </p:cNvPr>
          <p:cNvCxnSpPr>
            <a:cxnSpLocks/>
          </p:cNvCxnSpPr>
          <p:nvPr/>
        </p:nvCxnSpPr>
        <p:spPr>
          <a:xfrm>
            <a:off x="2849797" y="2674544"/>
            <a:ext cx="1379903" cy="0"/>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 name="直線矢印コネクタ 8">
            <a:extLst>
              <a:ext uri="{FF2B5EF4-FFF2-40B4-BE49-F238E27FC236}">
                <a16:creationId xmlns:a16="http://schemas.microsoft.com/office/drawing/2014/main" id="{5CD468F4-E0ED-E27A-777F-2F45AE97AEF8}"/>
              </a:ext>
            </a:extLst>
          </p:cNvPr>
          <p:cNvCxnSpPr>
            <a:cxnSpLocks/>
          </p:cNvCxnSpPr>
          <p:nvPr/>
        </p:nvCxnSpPr>
        <p:spPr>
          <a:xfrm>
            <a:off x="5068181" y="3005162"/>
            <a:ext cx="3141274" cy="0"/>
          </a:xfrm>
          <a:prstGeom prst="straightConnector1">
            <a:avLst/>
          </a:prstGeom>
          <a:ln>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16" name="正方形/長方形 15">
            <a:extLst>
              <a:ext uri="{FF2B5EF4-FFF2-40B4-BE49-F238E27FC236}">
                <a16:creationId xmlns:a16="http://schemas.microsoft.com/office/drawing/2014/main" id="{911CB732-C552-06E1-8645-C48211FF96CC}"/>
              </a:ext>
            </a:extLst>
          </p:cNvPr>
          <p:cNvSpPr/>
          <p:nvPr/>
        </p:nvSpPr>
        <p:spPr>
          <a:xfrm>
            <a:off x="1799622" y="4917977"/>
            <a:ext cx="2850014" cy="1375933"/>
          </a:xfrm>
          <a:prstGeom prst="rect">
            <a:avLst/>
          </a:prstGeom>
          <a:solidFill>
            <a:srgbClr val="D1F3FF"/>
          </a:solidFill>
          <a:ln w="63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p>
            <a:pPr marL="0" marR="0" lvl="0" indent="0" algn="l" defTabSz="986912" rtl="0" eaLnBrk="0" fontAlgn="base" latinLnBrk="0" hangingPunct="0">
              <a:lnSpc>
                <a:spcPct val="100000"/>
              </a:lnSpc>
              <a:spcBef>
                <a:spcPct val="0"/>
              </a:spcBef>
              <a:spcAft>
                <a:spcPct val="0"/>
              </a:spcAft>
              <a:buClrTx/>
              <a:buSzTx/>
              <a:buFontTx/>
              <a:buNone/>
              <a:tabLst/>
              <a:defRPr/>
            </a:pPr>
            <a:endParaRPr kumimoji="1" lang="en-US" altLang="ja-JP" sz="8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・対象職員数</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endParaRPr kumimoji="1" lang="en-US" altLang="ja-JP" sz="7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○外来・在宅ベースアップ評価料（</a:t>
            </a:r>
            <a:r>
              <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入院ベースアップ評価料</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・初再診料等の算定回数、延べ入院患者数</a:t>
            </a:r>
            <a:endPar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月額賃金総額</a:t>
            </a:r>
            <a:endParaRPr kumimoji="1" lang="en-US" altLang="ja-JP" sz="105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・対象職員数</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19" name="正方形/長方形 18">
            <a:extLst>
              <a:ext uri="{FF2B5EF4-FFF2-40B4-BE49-F238E27FC236}">
                <a16:creationId xmlns:a16="http://schemas.microsoft.com/office/drawing/2014/main" id="{127E04A4-167B-6914-5866-9B11416CD10F}"/>
              </a:ext>
            </a:extLst>
          </p:cNvPr>
          <p:cNvSpPr/>
          <p:nvPr/>
        </p:nvSpPr>
        <p:spPr>
          <a:xfrm>
            <a:off x="4822812" y="4917976"/>
            <a:ext cx="2850014" cy="1369903"/>
          </a:xfrm>
          <a:prstGeom prst="rect">
            <a:avLst/>
          </a:prstGeom>
          <a:solidFill>
            <a:srgbClr val="FFFFCC"/>
          </a:solidFill>
          <a:ln w="12700" cap="flat" cmpd="sng" algn="ctr">
            <a:solidFill>
              <a:srgbClr val="FFC000"/>
            </a:solidFill>
            <a:prstDash val="solid"/>
            <a:miter lim="800000"/>
          </a:ln>
          <a:effectLst/>
        </p:spPr>
        <p:txBody>
          <a:bodyPr lIns="36000" tIns="0" rIns="36000" bIns="0" rtlCol="0" anchor="ctr"/>
          <a:lstStyle/>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・ベースアップ評価料の算定収入額</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・対象職種ごとの常勤換算数</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基本給等総額（給与改善前・後）</a:t>
            </a:r>
            <a:endParaRPr kumimoji="1" lang="en-US" altLang="ja-JP"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・賞与の月数の変化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対象職種を指定して報告：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医師・歯科医師・看護職員・看護補助者・事務職員</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29" name="正方形/長方形 28">
            <a:extLst>
              <a:ext uri="{FF2B5EF4-FFF2-40B4-BE49-F238E27FC236}">
                <a16:creationId xmlns:a16="http://schemas.microsoft.com/office/drawing/2014/main" id="{EC5EA5CB-AEAD-0049-A3F5-FB431A1AFC33}"/>
              </a:ext>
            </a:extLst>
          </p:cNvPr>
          <p:cNvSpPr/>
          <p:nvPr/>
        </p:nvSpPr>
        <p:spPr>
          <a:xfrm>
            <a:off x="2469718" y="4776499"/>
            <a:ext cx="1509823" cy="170368"/>
          </a:xfrm>
          <a:prstGeom prst="rect">
            <a:avLst/>
          </a:prstGeom>
          <a:solidFill>
            <a:srgbClr val="ABE9FF"/>
          </a:solid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0" tIns="3600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1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届出書</a:t>
            </a:r>
          </a:p>
        </p:txBody>
      </p:sp>
      <p:sp>
        <p:nvSpPr>
          <p:cNvPr id="32" name="正方形/長方形 31">
            <a:extLst>
              <a:ext uri="{FF2B5EF4-FFF2-40B4-BE49-F238E27FC236}">
                <a16:creationId xmlns:a16="http://schemas.microsoft.com/office/drawing/2014/main" id="{EEB19F02-7DFC-D417-0D59-AD9CBADB39CE}"/>
              </a:ext>
            </a:extLst>
          </p:cNvPr>
          <p:cNvSpPr/>
          <p:nvPr/>
        </p:nvSpPr>
        <p:spPr>
          <a:xfrm>
            <a:off x="5494681" y="4776499"/>
            <a:ext cx="1509823" cy="170368"/>
          </a:xfrm>
          <a:prstGeom prst="rect">
            <a:avLst/>
          </a:prstGeom>
          <a:solidFill>
            <a:srgbClr val="FFEDB3"/>
          </a:solidFill>
          <a:ln w="19050" cap="flat" cmpd="sng" algn="ctr">
            <a:solidFill>
              <a:srgbClr val="FFC000"/>
            </a:solidFill>
            <a:prstDash val="solid"/>
            <a:miter lim="800000"/>
          </a:ln>
          <a:effectLst/>
        </p:spPr>
        <p:txBody>
          <a:bodyPr lIns="0" tIns="3600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1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中間報告書</a:t>
            </a:r>
          </a:p>
        </p:txBody>
      </p:sp>
      <p:sp>
        <p:nvSpPr>
          <p:cNvPr id="33" name="正方形/長方形 32">
            <a:extLst>
              <a:ext uri="{FF2B5EF4-FFF2-40B4-BE49-F238E27FC236}">
                <a16:creationId xmlns:a16="http://schemas.microsoft.com/office/drawing/2014/main" id="{6F6D94CF-E6FC-F6CE-76F2-0E80FC8C9257}"/>
              </a:ext>
            </a:extLst>
          </p:cNvPr>
          <p:cNvSpPr/>
          <p:nvPr/>
        </p:nvSpPr>
        <p:spPr>
          <a:xfrm>
            <a:off x="7846002" y="4917975"/>
            <a:ext cx="2850014" cy="1369903"/>
          </a:xfrm>
          <a:prstGeom prst="rect">
            <a:avLst/>
          </a:prstGeom>
          <a:solidFill>
            <a:srgbClr val="FFCDCD"/>
          </a:solidFill>
          <a:ln w="12700" cap="flat" cmpd="sng" algn="ctr">
            <a:solidFill>
              <a:srgbClr val="FF5757"/>
            </a:solidFill>
            <a:prstDash val="solid"/>
            <a:miter lim="800000"/>
          </a:ln>
          <a:effectLst/>
        </p:spPr>
        <p:txBody>
          <a:bodyPr lIns="36000" tIns="0" rIns="36000" bIns="0" rtlCol="0" anchor="ctr"/>
          <a:lstStyle/>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・ベースアップ評価料の算定収入額</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・対象職種ごとの常勤換算数</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基本給等総額（給与改善前・後）</a:t>
            </a:r>
            <a:endParaRPr kumimoji="1" lang="en-US" altLang="ja-JP" sz="1100" b="1" i="0" u="sng"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・賞与の月数の変化</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86912" rtl="0" eaLnBrk="0" fontAlgn="base" latinLnBrk="0" hangingPunct="0">
              <a:lnSpc>
                <a:spcPct val="100000"/>
              </a:lnSpc>
              <a:spcBef>
                <a:spcPct val="0"/>
              </a:spcBef>
              <a:spcAft>
                <a:spcPct val="0"/>
              </a:spcAft>
              <a:buClrTx/>
              <a:buSzTx/>
              <a:buFontTx/>
              <a:buNone/>
              <a:tabLst/>
              <a:defRPr/>
            </a:pP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26000" marR="0" lvl="0" indent="-126000" algn="l" defTabSz="986912" rtl="0" eaLnBrk="0" fontAlgn="base" latinLnBrk="0" hangingPunct="0">
              <a:lnSpc>
                <a:spcPct val="100000"/>
              </a:lnSpc>
              <a:spcBef>
                <a:spcPct val="0"/>
              </a:spcBef>
              <a:spcAft>
                <a:spcPct val="0"/>
              </a:spcAft>
              <a:buClrTx/>
              <a:buSzTx/>
              <a:buFontTx/>
              <a:buNone/>
              <a:tabLst/>
              <a:defRPr/>
            </a:pPr>
            <a:r>
              <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対象職員の合計及び、一部の対象職種の内訳について報告</a:t>
            </a:r>
            <a:endParaRPr kumimoji="1" lang="en-US" altLang="ja-JP" sz="9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4" name="正方形/長方形 33">
            <a:extLst>
              <a:ext uri="{FF2B5EF4-FFF2-40B4-BE49-F238E27FC236}">
                <a16:creationId xmlns:a16="http://schemas.microsoft.com/office/drawing/2014/main" id="{6E453C8E-0750-671C-901E-4886BBD895B1}"/>
              </a:ext>
            </a:extLst>
          </p:cNvPr>
          <p:cNvSpPr/>
          <p:nvPr/>
        </p:nvSpPr>
        <p:spPr>
          <a:xfrm>
            <a:off x="8516098" y="4776499"/>
            <a:ext cx="1509823" cy="170368"/>
          </a:xfrm>
          <a:prstGeom prst="rect">
            <a:avLst/>
          </a:prstGeom>
          <a:solidFill>
            <a:srgbClr val="FFCDCD"/>
          </a:solidFill>
          <a:ln w="19050" cap="flat" cmpd="sng" algn="ctr">
            <a:solidFill>
              <a:srgbClr val="FF5757"/>
            </a:solidFill>
            <a:prstDash val="solid"/>
            <a:miter lim="800000"/>
          </a:ln>
          <a:effectLst/>
        </p:spPr>
        <p:txBody>
          <a:bodyPr lIns="0" tIns="3600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1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報告書</a:t>
            </a:r>
          </a:p>
        </p:txBody>
      </p:sp>
      <p:grpSp>
        <p:nvGrpSpPr>
          <p:cNvPr id="40" name="グループ化 39">
            <a:extLst>
              <a:ext uri="{FF2B5EF4-FFF2-40B4-BE49-F238E27FC236}">
                <a16:creationId xmlns:a16="http://schemas.microsoft.com/office/drawing/2014/main" id="{949C58E7-8625-F494-E5C0-DE1CA6918D58}"/>
              </a:ext>
            </a:extLst>
          </p:cNvPr>
          <p:cNvGrpSpPr/>
          <p:nvPr/>
        </p:nvGrpSpPr>
        <p:grpSpPr>
          <a:xfrm>
            <a:off x="2930395" y="3078896"/>
            <a:ext cx="3893746" cy="430887"/>
            <a:chOff x="1805305" y="3362259"/>
            <a:chExt cx="3893746" cy="430887"/>
          </a:xfrm>
        </p:grpSpPr>
        <p:sp>
          <p:nvSpPr>
            <p:cNvPr id="35" name="矢印: 左右 34">
              <a:extLst>
                <a:ext uri="{FF2B5EF4-FFF2-40B4-BE49-F238E27FC236}">
                  <a16:creationId xmlns:a16="http://schemas.microsoft.com/office/drawing/2014/main" id="{7498B53A-56C1-C607-D1BB-5AA68902F9F1}"/>
                </a:ext>
              </a:extLst>
            </p:cNvPr>
            <p:cNvSpPr/>
            <p:nvPr/>
          </p:nvSpPr>
          <p:spPr>
            <a:xfrm>
              <a:off x="1805305" y="3411114"/>
              <a:ext cx="3806779" cy="328570"/>
            </a:xfrm>
            <a:prstGeom prst="leftRightArrow">
              <a:avLst>
                <a:gd name="adj1" fmla="val 69416"/>
                <a:gd name="adj2" fmla="val 50000"/>
              </a:avLst>
            </a:prstGeom>
            <a:solidFill>
              <a:schemeClr val="bg2">
                <a:lumMod val="90000"/>
              </a:schemeClr>
            </a:solidFill>
            <a:ln w="12700" cap="flat" cmpd="sng" algn="ctr">
              <a:noFill/>
              <a:prstDash val="solid"/>
            </a:ln>
            <a:effectLst/>
          </p:spPr>
          <p:txBody>
            <a:bodyPr tIns="72000" bIns="360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賃金改善の実施（令和</a:t>
              </a:r>
              <a:r>
                <a:rPr kumimoji="0" lang="en-US" altLang="ja-JP"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8</a:t>
              </a:r>
              <a:r>
                <a:rPr kumimoji="0" lang="ja-JP" altLang="en-US"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年度）</a:t>
              </a:r>
              <a:endParaRPr kumimoji="0" lang="en-US" altLang="ja-JP"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9" name="テキスト ボックス 38">
              <a:extLst>
                <a:ext uri="{FF2B5EF4-FFF2-40B4-BE49-F238E27FC236}">
                  <a16:creationId xmlns:a16="http://schemas.microsoft.com/office/drawing/2014/main" id="{3C46B810-F95D-7C6A-0EA5-6B0953596B54}"/>
                </a:ext>
              </a:extLst>
            </p:cNvPr>
            <p:cNvSpPr txBox="1"/>
            <p:nvPr/>
          </p:nvSpPr>
          <p:spPr>
            <a:xfrm>
              <a:off x="4581326" y="3362259"/>
              <a:ext cx="1117725" cy="43088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4</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月～翌年</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3</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6</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月～翌年</a:t>
              </a:r>
              <a:r>
                <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5</a:t>
              </a: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月</a:t>
              </a:r>
              <a:endParaRPr kumimoji="1" lang="en-US" altLang="ja-JP"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pSp>
      <p:sp>
        <p:nvSpPr>
          <p:cNvPr id="51" name="ホームベース 48">
            <a:extLst>
              <a:ext uri="{FF2B5EF4-FFF2-40B4-BE49-F238E27FC236}">
                <a16:creationId xmlns:a16="http://schemas.microsoft.com/office/drawing/2014/main" id="{A747B3EC-8678-47AF-078E-40D54EA6DB5C}"/>
              </a:ext>
            </a:extLst>
          </p:cNvPr>
          <p:cNvSpPr/>
          <p:nvPr/>
        </p:nvSpPr>
        <p:spPr>
          <a:xfrm>
            <a:off x="2948027" y="2875667"/>
            <a:ext cx="591720" cy="258990"/>
          </a:xfrm>
          <a:prstGeom prst="homePlate">
            <a:avLst/>
          </a:prstGeom>
          <a:solidFill>
            <a:srgbClr val="ABE9FF"/>
          </a:solid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届出書</a:t>
            </a:r>
            <a:endPar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2" name="ホームベース 48">
            <a:extLst>
              <a:ext uri="{FF2B5EF4-FFF2-40B4-BE49-F238E27FC236}">
                <a16:creationId xmlns:a16="http://schemas.microsoft.com/office/drawing/2014/main" id="{CCB5039F-9647-FF8E-DA2D-F2F5FA8B6DDE}"/>
              </a:ext>
            </a:extLst>
          </p:cNvPr>
          <p:cNvSpPr/>
          <p:nvPr/>
        </p:nvSpPr>
        <p:spPr>
          <a:xfrm>
            <a:off x="4261599" y="2867311"/>
            <a:ext cx="726615" cy="300188"/>
          </a:xfrm>
          <a:prstGeom prst="homePlate">
            <a:avLst/>
          </a:prstGeom>
          <a:solidFill>
            <a:srgbClr val="FFEDB3"/>
          </a:solidFill>
          <a:ln w="19050" cap="flat" cmpd="sng" algn="ctr">
            <a:solidFill>
              <a:srgbClr val="FFC000"/>
            </a:solidFill>
            <a:prstDash val="solid"/>
            <a:miter lim="800000"/>
          </a:ln>
          <a:effectLst/>
        </p:spPr>
        <p:txBody>
          <a:bodyPr lIns="0" tIns="0" rIns="0" bIns="0" rtlCol="0" anchor="ctr"/>
          <a:lstStyle/>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Ｒ８年度</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86912" rtl="0" eaLnBrk="0" fontAlgn="base" latinLnBrk="0" hangingPunct="0">
              <a:lnSpc>
                <a:spcPct val="100000"/>
              </a:lnSpc>
              <a:spcBef>
                <a:spcPct val="0"/>
              </a:spcBef>
              <a:spcAft>
                <a:spcPct val="0"/>
              </a:spcAft>
              <a:buClrTx/>
              <a:buSzTx/>
              <a:buFontTx/>
              <a:buNone/>
              <a:tabLst/>
              <a:defRPr/>
            </a:pPr>
            <a:r>
              <a:rPr kumimoji="1" lang="ja-JP" altLang="en-US"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中間報告書</a:t>
            </a:r>
            <a:endParaRPr kumimoji="1" lang="en-US" altLang="ja-JP" sz="1000" b="0"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6" name="正方形/長方形 5">
            <a:extLst>
              <a:ext uri="{FF2B5EF4-FFF2-40B4-BE49-F238E27FC236}">
                <a16:creationId xmlns:a16="http://schemas.microsoft.com/office/drawing/2014/main" id="{5FD2AFB2-C50C-CE7A-856F-AEB9FC3A3E3F}"/>
              </a:ext>
            </a:extLst>
          </p:cNvPr>
          <p:cNvSpPr/>
          <p:nvPr/>
        </p:nvSpPr>
        <p:spPr>
          <a:xfrm>
            <a:off x="6812287" y="3337583"/>
            <a:ext cx="275711" cy="201123"/>
          </a:xfrm>
          <a:prstGeom prst="rect">
            <a:avLst/>
          </a:prstGeom>
          <a:no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ja-JP" sz="11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46" name="オーディオ 45">
            <a:hlinkClick r:id="" action="ppaction://media"/>
            <a:extLst>
              <a:ext uri="{FF2B5EF4-FFF2-40B4-BE49-F238E27FC236}">
                <a16:creationId xmlns:a16="http://schemas.microsoft.com/office/drawing/2014/main" id="{03F74C24-7DC7-4A37-6B78-C1B09A9D47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9840492" y="4318816"/>
            <a:ext cx="2057400" cy="2057400"/>
          </a:xfrm>
          <a:prstGeom prst="ellipse">
            <a:avLst/>
          </a:prstGeom>
        </p:spPr>
      </p:pic>
      <p:sp>
        <p:nvSpPr>
          <p:cNvPr id="7" name="スライド番号プレースホルダー 4">
            <a:extLst>
              <a:ext uri="{FF2B5EF4-FFF2-40B4-BE49-F238E27FC236}">
                <a16:creationId xmlns:a16="http://schemas.microsoft.com/office/drawing/2014/main" id="{AA9B2562-74D4-3B53-B255-8AF549208C3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811244559"/>
      </p:ext>
    </p:extLst>
  </p:cSld>
  <p:clrMapOvr>
    <a:masterClrMapping/>
  </p:clrMapOvr>
  <mc:AlternateContent xmlns:mc="http://schemas.openxmlformats.org/markup-compatibility/2006" xmlns:p14="http://schemas.microsoft.com/office/powerpoint/2010/main">
    <mc:Choice Requires="p14">
      <p:transition spd="slow" p14:dur="2000" advTm="128508"/>
    </mc:Choice>
    <mc:Fallback xmlns="">
      <p:transition spd="slow" advTm="128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ACC29-8447-7278-5FE9-B12395423211}"/>
            </a:ext>
          </a:extLst>
        </p:cNvPr>
        <p:cNvGrpSpPr/>
        <p:nvPr/>
      </p:nvGrpSpPr>
      <p:grpSpPr>
        <a:xfrm>
          <a:off x="0" y="0"/>
          <a:ext cx="0" cy="0"/>
          <a:chOff x="0" y="0"/>
          <a:chExt cx="0" cy="0"/>
        </a:xfrm>
      </p:grpSpPr>
      <p:sp>
        <p:nvSpPr>
          <p:cNvPr id="37" name="テキスト ボックス 36">
            <a:extLst>
              <a:ext uri="{FF2B5EF4-FFF2-40B4-BE49-F238E27FC236}">
                <a16:creationId xmlns:a16="http://schemas.microsoft.com/office/drawing/2014/main" id="{B60EB3F0-4008-F4EF-F286-2D92E4728DDE}"/>
              </a:ext>
            </a:extLst>
          </p:cNvPr>
          <p:cNvSpPr txBox="1"/>
          <p:nvPr/>
        </p:nvSpPr>
        <p:spPr>
          <a:xfrm>
            <a:off x="7017658" y="961362"/>
            <a:ext cx="5130800" cy="5393784"/>
          </a:xfrm>
          <a:prstGeom prst="rect">
            <a:avLst/>
          </a:prstGeom>
          <a:solidFill>
            <a:srgbClr val="D8F3FC"/>
          </a:solidFill>
          <a:ln w="28575">
            <a:solidFill>
              <a:srgbClr val="00B0F0"/>
            </a:solidFill>
          </a:ln>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外来・在宅ベースアップ評価料（</a:t>
            </a:r>
            <a:r>
              <a:rPr kumimoji="1" lang="en-US" altLang="ja-JP" sz="2300" b="1" i="0" u="none" strike="noStrike" kern="1200" cap="none" spc="0" normalizeH="0" baseline="0" noProof="0" dirty="0">
                <a:ln>
                  <a:noFill/>
                </a:ln>
                <a:solidFill>
                  <a:srgbClr val="002060"/>
                </a:solidFill>
                <a:effectLst/>
                <a:uLnTx/>
                <a:uFillTx/>
                <a:latin typeface="ＭＳ Ｐゴシック"/>
                <a:ea typeface="ＭＳ Ｐゴシック"/>
                <a:cs typeface="+mn-cs"/>
              </a:rPr>
              <a:t>Ⅰ</a:t>
            </a: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の届出には「様式</a:t>
            </a:r>
            <a:r>
              <a:rPr kumimoji="1" lang="en-US" altLang="ja-JP" sz="2300" b="1" i="0" u="none" strike="noStrike" kern="1200" cap="none" spc="0" normalizeH="0" baseline="0" noProof="0" dirty="0">
                <a:ln>
                  <a:noFill/>
                </a:ln>
                <a:solidFill>
                  <a:srgbClr val="002060"/>
                </a:solidFill>
                <a:effectLst/>
                <a:uLnTx/>
                <a:uFillTx/>
                <a:latin typeface="ＭＳ Ｐゴシック"/>
                <a:ea typeface="ＭＳ Ｐゴシック"/>
                <a:cs typeface="+mn-cs"/>
              </a:rPr>
              <a:t>95</a:t>
            </a: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」を使用します。</a:t>
            </a:r>
          </a:p>
          <a:p>
            <a:pPr marL="457200" marR="0" lvl="0" indent="-457200" algn="just" defTabSz="914400" rtl="0" eaLnBrk="1" fontAlgn="auto" latinLnBrk="0" hangingPunct="1">
              <a:lnSpc>
                <a:spcPct val="150000"/>
              </a:lnSpc>
              <a:spcBef>
                <a:spcPts val="0"/>
              </a:spcBef>
              <a:spcAft>
                <a:spcPts val="0"/>
              </a:spcAft>
              <a:buClrTx/>
              <a:buSzTx/>
              <a:buFont typeface="+mj-lt"/>
              <a:buAutoNum type="arabicPeriod"/>
              <a:tabLst/>
              <a:defRPr/>
            </a:pPr>
            <a:endParaRPr kumimoji="1" lang="en-US" altLang="ja-JP" sz="2300" b="1" i="0" u="none" strike="noStrike" kern="1200" cap="none" spc="0" normalizeH="0" baseline="0" noProof="0" dirty="0">
              <a:ln>
                <a:noFill/>
              </a:ln>
              <a:solidFill>
                <a:srgbClr val="002060"/>
              </a:solidFill>
              <a:effectLst/>
              <a:uLnTx/>
              <a:uFillTx/>
              <a:latin typeface="ＭＳ Ｐゴシック"/>
              <a:ea typeface="ＭＳ Ｐゴシック"/>
              <a:cs typeface="+mn-cs"/>
            </a:endParaRPr>
          </a:p>
          <a:p>
            <a:pPr marL="26670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３月に届出の場合は、２月の初・再診料等の算定回数を調べる</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26670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（２月の算定回数が通常と大きく違う場合や、</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266700" marR="0" lvl="0" indent="0" algn="l" defTabSz="914400" rtl="0" eaLnBrk="1" fontAlgn="auto" latinLnBrk="0" hangingPunct="1">
              <a:lnSpc>
                <a:spcPct val="150000"/>
              </a:lnSpc>
              <a:spcBef>
                <a:spcPts val="0"/>
              </a:spcBef>
              <a:spcAft>
                <a:spcPts val="0"/>
              </a:spcAft>
              <a:buClrTx/>
              <a:buSzTx/>
              <a:buFontTx/>
              <a:buNone/>
              <a:tabLst/>
              <a:defRPr/>
            </a:pP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26670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a:t>
            </a:r>
            <a:endParaRPr kumimoji="1" lang="en-US" altLang="ja-JP" sz="1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賃金改善計画書の作成が不要になったため、必要な記載事項は以上です。</a:t>
            </a:r>
            <a:endParaRPr kumimoji="1" lang="en-US" altLang="ja-JP"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残りの部分は該当する項目にチェックを入れるのみです。</a:t>
            </a:r>
            <a:endParaRPr kumimoji="1" lang="en-US" altLang="ja-JP" sz="2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p:txBody>
      </p:sp>
      <p:pic>
        <p:nvPicPr>
          <p:cNvPr id="19" name="図 18">
            <a:extLst>
              <a:ext uri="{FF2B5EF4-FFF2-40B4-BE49-F238E27FC236}">
                <a16:creationId xmlns:a16="http://schemas.microsoft.com/office/drawing/2014/main" id="{BB55A492-C297-83E1-62E2-00297D2FEB43}"/>
              </a:ext>
            </a:extLst>
          </p:cNvPr>
          <p:cNvPicPr>
            <a:picLocks noChangeAspect="1"/>
          </p:cNvPicPr>
          <p:nvPr/>
        </p:nvPicPr>
        <p:blipFill>
          <a:blip r:embed="rId4"/>
          <a:srcRect t="31786" b="14689"/>
          <a:stretch>
            <a:fillRect/>
          </a:stretch>
        </p:blipFill>
        <p:spPr>
          <a:xfrm>
            <a:off x="43542" y="961362"/>
            <a:ext cx="6893047" cy="5448985"/>
          </a:xfrm>
          <a:prstGeom prst="rect">
            <a:avLst/>
          </a:prstGeom>
        </p:spPr>
      </p:pic>
      <p:sp>
        <p:nvSpPr>
          <p:cNvPr id="3" name="スライド番号プレースホルダー 4">
            <a:extLst>
              <a:ext uri="{FF2B5EF4-FFF2-40B4-BE49-F238E27FC236}">
                <a16:creationId xmlns:a16="http://schemas.microsoft.com/office/drawing/2014/main" id="{193F66B0-A252-CC23-7074-CCFF8926E45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Picture 7">
            <a:extLst>
              <a:ext uri="{FF2B5EF4-FFF2-40B4-BE49-F238E27FC236}">
                <a16:creationId xmlns:a16="http://schemas.microsoft.com/office/drawing/2014/main" id="{66FC9866-B4DB-5771-E94D-510BE9BEDA8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39688" cy="3968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a:extLst>
              <a:ext uri="{FF2B5EF4-FFF2-40B4-BE49-F238E27FC236}">
                <a16:creationId xmlns:a16="http://schemas.microsoft.com/office/drawing/2014/main" id="{C8C1E443-6114-2E9F-385A-E68324D8C33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1750" cy="3175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9">
            <a:extLst>
              <a:ext uri="{FF2B5EF4-FFF2-40B4-BE49-F238E27FC236}">
                <a16:creationId xmlns:a16="http://schemas.microsoft.com/office/drawing/2014/main" id="{7C5C3428-D341-1279-033A-FCC84100512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1750" cy="31750"/>
          </a:xfrm>
          <a:prstGeom prst="rect">
            <a:avLst/>
          </a:prstGeom>
          <a:noFill/>
          <a:extLst>
            <a:ext uri="{909E8E84-426E-40DD-AFC4-6F175D3DCCD1}">
              <a14:hiddenFill xmlns:a14="http://schemas.microsoft.com/office/drawing/2010/main">
                <a:solidFill>
                  <a:srgbClr val="FFFFFF"/>
                </a:solidFill>
              </a14:hiddenFill>
            </a:ext>
          </a:extLst>
        </p:spPr>
      </p:pic>
      <p:sp>
        <p:nvSpPr>
          <p:cNvPr id="5" name="テキスト ボックス 4">
            <a:extLst>
              <a:ext uri="{FF2B5EF4-FFF2-40B4-BE49-F238E27FC236}">
                <a16:creationId xmlns:a16="http://schemas.microsoft.com/office/drawing/2014/main" id="{F6AA692E-8C47-5014-4158-295DA40D2740}"/>
              </a:ext>
            </a:extLst>
          </p:cNvPr>
          <p:cNvSpPr txBox="1"/>
          <p:nvPr/>
        </p:nvSpPr>
        <p:spPr>
          <a:xfrm>
            <a:off x="7088021" y="2367873"/>
            <a:ext cx="4990074" cy="1815882"/>
          </a:xfrm>
          <a:prstGeom prst="rect">
            <a:avLst/>
          </a:prstGeom>
          <a:solidFill>
            <a:schemeClr val="bg2"/>
          </a:solidFill>
          <a:ln w="47625">
            <a:solidFill>
              <a:srgbClr val="FF0000"/>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40</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歳以上の医師、歯科医師、業務委託により勤務する者を除いた職員数を常勤換算で入力します。</a:t>
            </a: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例：常勤１名、パート</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4</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名の職員</a:t>
            </a: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（パート</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4</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名は全員が半日勤務の場合）</a:t>
            </a: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　　常勤</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1</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名 ＋ （非常勤４名</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×0.5</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 ＝</a:t>
            </a:r>
            <a:r>
              <a:rPr kumimoji="0" lang="en-US" altLang="ja-JP"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3</a:t>
            </a:r>
            <a:r>
              <a:rPr kumimoji="0" lang="ja-JP" altLang="en-US" sz="1600" b="1" i="0" u="none" strike="noStrike" kern="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rPr>
              <a:t>名</a:t>
            </a:r>
          </a:p>
        </p:txBody>
      </p:sp>
      <p:sp>
        <p:nvSpPr>
          <p:cNvPr id="7" name="楕円 6">
            <a:extLst>
              <a:ext uri="{FF2B5EF4-FFF2-40B4-BE49-F238E27FC236}">
                <a16:creationId xmlns:a16="http://schemas.microsoft.com/office/drawing/2014/main" id="{A123B189-6B5F-A62C-BB4D-F64A54BC0EB6}"/>
              </a:ext>
            </a:extLst>
          </p:cNvPr>
          <p:cNvSpPr/>
          <p:nvPr/>
        </p:nvSpPr>
        <p:spPr>
          <a:xfrm>
            <a:off x="1127448" y="4869160"/>
            <a:ext cx="1819276" cy="39793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ptos" panose="02110004020202020204"/>
              <a:ea typeface="游ゴシック" panose="020B0400000000000000" pitchFamily="50" charset="-128"/>
              <a:cs typeface="+mn-cs"/>
            </a:endParaRPr>
          </a:p>
        </p:txBody>
      </p:sp>
      <p:cxnSp>
        <p:nvCxnSpPr>
          <p:cNvPr id="14" name="直線矢印コネクタ 13">
            <a:extLst>
              <a:ext uri="{FF2B5EF4-FFF2-40B4-BE49-F238E27FC236}">
                <a16:creationId xmlns:a16="http://schemas.microsoft.com/office/drawing/2014/main" id="{0EF7FFBE-02E3-38DA-B31A-7DC3A637968C}"/>
              </a:ext>
            </a:extLst>
          </p:cNvPr>
          <p:cNvCxnSpPr>
            <a:cxnSpLocks/>
          </p:cNvCxnSpPr>
          <p:nvPr/>
        </p:nvCxnSpPr>
        <p:spPr>
          <a:xfrm flipH="1">
            <a:off x="3143672" y="3354684"/>
            <a:ext cx="3792917" cy="1514476"/>
          </a:xfrm>
          <a:prstGeom prst="straightConnector1">
            <a:avLst/>
          </a:prstGeom>
          <a:ln w="47625">
            <a:solidFill>
              <a:srgbClr val="FF0000"/>
            </a:solidFill>
            <a:tailEnd type="stealth" w="lg" len="lg"/>
          </a:ln>
        </p:spPr>
        <p:style>
          <a:lnRef idx="1">
            <a:schemeClr val="accent1"/>
          </a:lnRef>
          <a:fillRef idx="0">
            <a:schemeClr val="accent1"/>
          </a:fillRef>
          <a:effectRef idx="0">
            <a:schemeClr val="accent1"/>
          </a:effectRef>
          <a:fontRef idx="minor">
            <a:schemeClr val="tx1"/>
          </a:fontRef>
        </p:style>
      </p:cxnSp>
      <p:sp>
        <p:nvSpPr>
          <p:cNvPr id="2" name="正方形/長方形 1">
            <a:extLst>
              <a:ext uri="{FF2B5EF4-FFF2-40B4-BE49-F238E27FC236}">
                <a16:creationId xmlns:a16="http://schemas.microsoft.com/office/drawing/2014/main" id="{CB4EAE9F-D9BA-69B0-4C7F-B37F8EB8755E}"/>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外来ベースアップ評価料 </a:t>
            </a:r>
            <a:r>
              <a:rPr kumimoji="0" lang="en-US" altLang="ja-JP"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(Ⅰ)</a:t>
            </a: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　届出様式の見直しについて</a:t>
            </a:r>
          </a:p>
        </p:txBody>
      </p:sp>
      <p:pic>
        <p:nvPicPr>
          <p:cNvPr id="6" name="オーディオ 5">
            <a:hlinkClick r:id="" action="ppaction://media"/>
            <a:extLst>
              <a:ext uri="{FF2B5EF4-FFF2-40B4-BE49-F238E27FC236}">
                <a16:creationId xmlns:a16="http://schemas.microsoft.com/office/drawing/2014/main" id="{4001B4DD-6FA6-ACA9-A7B2-C9CCF120501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4158873"/>
      </p:ext>
    </p:extLst>
  </p:cSld>
  <p:clrMapOvr>
    <a:masterClrMapping/>
  </p:clrMapOvr>
  <mc:AlternateContent xmlns:mc="http://schemas.openxmlformats.org/markup-compatibility/2006" xmlns:p14="http://schemas.microsoft.com/office/powerpoint/2010/main">
    <mc:Choice Requires="p14">
      <p:transition spd="slow" p14:dur="2000" advTm="49305"/>
    </mc:Choice>
    <mc:Fallback xmlns="">
      <p:transition spd="slow" advTm="49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55725-2CFA-3AD4-F324-65D34C41D0FC}"/>
            </a:ext>
          </a:extLst>
        </p:cNvPr>
        <p:cNvGrpSpPr/>
        <p:nvPr/>
      </p:nvGrpSpPr>
      <p:grpSpPr>
        <a:xfrm>
          <a:off x="0" y="0"/>
          <a:ext cx="0" cy="0"/>
          <a:chOff x="0" y="0"/>
          <a:chExt cx="0" cy="0"/>
        </a:xfrm>
      </p:grpSpPr>
      <p:sp>
        <p:nvSpPr>
          <p:cNvPr id="19" name="テキスト ボックス 18">
            <a:extLst>
              <a:ext uri="{FF2B5EF4-FFF2-40B4-BE49-F238E27FC236}">
                <a16:creationId xmlns:a16="http://schemas.microsoft.com/office/drawing/2014/main" id="{9EFBD4BE-31CC-196C-B7B9-09A62D84E68C}"/>
              </a:ext>
            </a:extLst>
          </p:cNvPr>
          <p:cNvSpPr txBox="1"/>
          <p:nvPr/>
        </p:nvSpPr>
        <p:spPr>
          <a:xfrm>
            <a:off x="6864466" y="621732"/>
            <a:ext cx="5163034" cy="6008248"/>
          </a:xfrm>
          <a:prstGeom prst="rect">
            <a:avLst/>
          </a:prstGeom>
          <a:solidFill>
            <a:srgbClr val="D8F3FC"/>
          </a:solidFill>
          <a:ln w="28575">
            <a:solidFill>
              <a:srgbClr val="00B0F0"/>
            </a:solidFill>
          </a:ln>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「中間報告」と「実績報告」は共通の様式</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となっており「様式</a:t>
            </a:r>
            <a:r>
              <a:rPr kumimoji="1" lang="en-US" altLang="ja-JP" sz="2300" b="1" i="0" u="none" strike="noStrike" kern="1200" cap="none" spc="0" normalizeH="0" baseline="0" noProof="0" dirty="0">
                <a:ln>
                  <a:noFill/>
                </a:ln>
                <a:solidFill>
                  <a:srgbClr val="002060"/>
                </a:solidFill>
                <a:effectLst/>
                <a:uLnTx/>
                <a:uFillTx/>
                <a:latin typeface="ＭＳ Ｐゴシック"/>
                <a:ea typeface="ＭＳ Ｐゴシック"/>
                <a:cs typeface="+mn-cs"/>
              </a:rPr>
              <a:t>100</a:t>
            </a:r>
            <a:r>
              <a:rPr kumimoji="1" lang="ja-JP" altLang="en-US" sz="2300" b="1" i="0" u="none" strike="noStrike" kern="1200" cap="none" spc="0" normalizeH="0" baseline="0" noProof="0" dirty="0">
                <a:ln>
                  <a:noFill/>
                </a:ln>
                <a:solidFill>
                  <a:srgbClr val="002060"/>
                </a:solidFill>
                <a:effectLst/>
                <a:uLnTx/>
                <a:uFillTx/>
                <a:latin typeface="ＭＳ Ｐゴシック"/>
                <a:ea typeface="ＭＳ Ｐゴシック"/>
                <a:cs typeface="+mn-cs"/>
              </a:rPr>
              <a:t>」を使用します。</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a:t>
            </a:r>
            <a:endParaRPr kumimoji="1" lang="en-US" altLang="ja-JP" sz="10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令和</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月から今回の改定後の</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ベースアップ評価料の算定を開始した場合</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a:t>
            </a:r>
            <a:endParaRPr kumimoji="1" lang="en-US" altLang="ja-JP" sz="9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令和８年</a:t>
            </a:r>
            <a:r>
              <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月の提出書類</a:t>
            </a:r>
            <a:endPar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①令和</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月～７月の実績に係る</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「賃金改善</a:t>
            </a:r>
            <a:r>
              <a:rPr kumimoji="1" lang="ja-JP" altLang="en-US" sz="1800" b="1" i="0" u="none" strike="noStrike" kern="1200" cap="none" spc="0" normalizeH="0" baseline="0" noProof="0" dirty="0">
                <a:ln>
                  <a:noFill/>
                </a:ln>
                <a:solidFill>
                  <a:srgbClr val="00B050"/>
                </a:solidFill>
                <a:effectLst/>
                <a:uLnTx/>
                <a:uFillTx/>
                <a:latin typeface="游ゴシック" panose="020B0400000000000000" pitchFamily="50" charset="-128"/>
                <a:ea typeface="游ゴシック" panose="020B0400000000000000" pitchFamily="50" charset="-128"/>
                <a:cs typeface="+mn-cs"/>
              </a:rPr>
              <a:t>中間</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報告書」</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9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a:t>
            </a:r>
            <a:endParaRPr kumimoji="1" lang="en-US" altLang="ja-JP" sz="9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令和</a:t>
            </a:r>
            <a:r>
              <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9</a:t>
            </a: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月の提出書類</a:t>
            </a:r>
            <a:endParaRPr kumimoji="1" lang="en-US" altLang="ja-JP" sz="2000" b="1" i="0" u="sng"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①令和</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8</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月～令和</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9</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5</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月の実績に係る</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「賃金改善</a:t>
            </a:r>
            <a:r>
              <a:rPr kumimoji="1" lang="ja-JP" altLang="en-US" sz="1800" b="1" i="0" u="none" strike="noStrike" kern="1200" cap="none" spc="0" normalizeH="0" baseline="0" noProof="0" dirty="0">
                <a:ln>
                  <a:noFill/>
                </a:ln>
                <a:solidFill>
                  <a:srgbClr val="7030A0"/>
                </a:solidFill>
                <a:effectLst/>
                <a:uLnTx/>
                <a:uFillTx/>
                <a:latin typeface="游ゴシック" panose="020B0400000000000000" pitchFamily="50" charset="-128"/>
                <a:ea typeface="游ゴシック" panose="020B0400000000000000" pitchFamily="50" charset="-128"/>
                <a:cs typeface="+mn-cs"/>
              </a:rPr>
              <a:t>実績</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報告書」</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②令和９年</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月～７月の実績に係る</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　　 「賃金改善</a:t>
            </a:r>
            <a:r>
              <a:rPr kumimoji="1" lang="ja-JP" altLang="en-US" sz="1800" b="1" i="0" u="none" strike="noStrike" kern="1200" cap="none" spc="0" normalizeH="0" baseline="0" noProof="0" dirty="0">
                <a:ln>
                  <a:noFill/>
                </a:ln>
                <a:solidFill>
                  <a:srgbClr val="00B050"/>
                </a:solidFill>
                <a:effectLst/>
                <a:uLnTx/>
                <a:uFillTx/>
                <a:latin typeface="游ゴシック" panose="020B0400000000000000" pitchFamily="50" charset="-128"/>
                <a:ea typeface="游ゴシック" panose="020B0400000000000000" pitchFamily="50" charset="-128"/>
                <a:cs typeface="+mn-cs"/>
              </a:rPr>
              <a:t>中間</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報告書」</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p:txBody>
      </p:sp>
      <p:pic>
        <p:nvPicPr>
          <p:cNvPr id="11" name="図 10">
            <a:extLst>
              <a:ext uri="{FF2B5EF4-FFF2-40B4-BE49-F238E27FC236}">
                <a16:creationId xmlns:a16="http://schemas.microsoft.com/office/drawing/2014/main" id="{E3480315-BB9F-8760-E456-221B7A070A85}"/>
              </a:ext>
            </a:extLst>
          </p:cNvPr>
          <p:cNvPicPr>
            <a:picLocks noChangeAspect="1"/>
          </p:cNvPicPr>
          <p:nvPr/>
        </p:nvPicPr>
        <p:blipFill>
          <a:blip r:embed="rId5"/>
          <a:stretch>
            <a:fillRect/>
          </a:stretch>
        </p:blipFill>
        <p:spPr>
          <a:xfrm>
            <a:off x="695400" y="680544"/>
            <a:ext cx="4811386" cy="6087638"/>
          </a:xfrm>
          <a:prstGeom prst="rect">
            <a:avLst/>
          </a:prstGeom>
          <a:ln>
            <a:solidFill>
              <a:schemeClr val="tx1">
                <a:lumMod val="50000"/>
                <a:lumOff val="50000"/>
              </a:schemeClr>
            </a:solidFill>
          </a:ln>
          <a:effectLst>
            <a:outerShdw blurRad="50800" dist="38100" dir="2700000" algn="tl" rotWithShape="0">
              <a:prstClr val="black">
                <a:alpha val="40000"/>
              </a:prstClr>
            </a:outerShdw>
          </a:effectLst>
        </p:spPr>
      </p:pic>
      <p:sp>
        <p:nvSpPr>
          <p:cNvPr id="3" name="スライド番号プレースホルダー 4">
            <a:extLst>
              <a:ext uri="{FF2B5EF4-FFF2-40B4-BE49-F238E27FC236}">
                <a16:creationId xmlns:a16="http://schemas.microsoft.com/office/drawing/2014/main" id="{0FEB9C8A-9ACE-C59E-BF5B-FA383B5E577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4" name="正方形/長方形 3">
            <a:extLst>
              <a:ext uri="{FF2B5EF4-FFF2-40B4-BE49-F238E27FC236}">
                <a16:creationId xmlns:a16="http://schemas.microsoft.com/office/drawing/2014/main" id="{B6443D0B-86B5-5E3E-2F76-1AD8961743E4}"/>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ベースアップ評価料　報告様式の見直しについて</a:t>
            </a:r>
          </a:p>
        </p:txBody>
      </p:sp>
      <p:pic>
        <p:nvPicPr>
          <p:cNvPr id="12" name="オーディオ 11">
            <a:hlinkClick r:id="" action="ppaction://media"/>
            <a:extLst>
              <a:ext uri="{FF2B5EF4-FFF2-40B4-BE49-F238E27FC236}">
                <a16:creationId xmlns:a16="http://schemas.microsoft.com/office/drawing/2014/main" id="{860E6CF9-F4AC-211B-5CF3-31598DCF6F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9846649"/>
      </p:ext>
    </p:extLst>
  </p:cSld>
  <p:clrMapOvr>
    <a:masterClrMapping/>
  </p:clrMapOvr>
  <mc:AlternateContent xmlns:mc="http://schemas.openxmlformats.org/markup-compatibility/2006" xmlns:p14="http://schemas.microsoft.com/office/powerpoint/2010/main">
    <mc:Choice Requires="p14">
      <p:transition spd="slow" p14:dur="2000" advTm="56524"/>
    </mc:Choice>
    <mc:Fallback xmlns="">
      <p:transition spd="slow" advTm="56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C853A-D142-6BF1-7264-60DEE240F32C}"/>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5B70A8C9-B6C8-A917-C85A-698DCB8809C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Picture 7">
            <a:extLst>
              <a:ext uri="{FF2B5EF4-FFF2-40B4-BE49-F238E27FC236}">
                <a16:creationId xmlns:a16="http://schemas.microsoft.com/office/drawing/2014/main" id="{93439E8A-AC17-E255-450A-B75A934FF28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39688" cy="3968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a:extLst>
              <a:ext uri="{FF2B5EF4-FFF2-40B4-BE49-F238E27FC236}">
                <a16:creationId xmlns:a16="http://schemas.microsoft.com/office/drawing/2014/main" id="{87E8EAEB-BFC3-47D0-98BC-7DCF7D648C5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31750" cy="3175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9">
            <a:extLst>
              <a:ext uri="{FF2B5EF4-FFF2-40B4-BE49-F238E27FC236}">
                <a16:creationId xmlns:a16="http://schemas.microsoft.com/office/drawing/2014/main" id="{AC8A4F8B-7358-4C4F-24A4-2DF3F310099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1750" cy="31750"/>
          </a:xfrm>
          <a:prstGeom prst="rect">
            <a:avLst/>
          </a:prstGeom>
          <a:noFill/>
          <a:extLst>
            <a:ext uri="{909E8E84-426E-40DD-AFC4-6F175D3DCCD1}">
              <a14:hiddenFill xmlns:a14="http://schemas.microsoft.com/office/drawing/2010/main">
                <a:solidFill>
                  <a:srgbClr val="FFFFFF"/>
                </a:solidFill>
              </a14:hiddenFill>
            </a:ext>
          </a:extLst>
        </p:spPr>
      </p:pic>
      <p:pic>
        <p:nvPicPr>
          <p:cNvPr id="7" name="図 6">
            <a:extLst>
              <a:ext uri="{FF2B5EF4-FFF2-40B4-BE49-F238E27FC236}">
                <a16:creationId xmlns:a16="http://schemas.microsoft.com/office/drawing/2014/main" id="{33BD93D2-2C94-2B54-F85B-8E11198994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688" y="824143"/>
            <a:ext cx="8711356" cy="5233566"/>
          </a:xfrm>
          <a:prstGeom prst="rect">
            <a:avLst/>
          </a:prstGeom>
        </p:spPr>
      </p:pic>
      <p:sp>
        <p:nvSpPr>
          <p:cNvPr id="10" name="テキスト ボックス 9">
            <a:extLst>
              <a:ext uri="{FF2B5EF4-FFF2-40B4-BE49-F238E27FC236}">
                <a16:creationId xmlns:a16="http://schemas.microsoft.com/office/drawing/2014/main" id="{CAE58DF6-AC89-318F-3DEA-E156DB5059D3}"/>
              </a:ext>
            </a:extLst>
          </p:cNvPr>
          <p:cNvSpPr txBox="1"/>
          <p:nvPr/>
        </p:nvSpPr>
        <p:spPr>
          <a:xfrm>
            <a:off x="8935057" y="888023"/>
            <a:ext cx="3123188" cy="4623253"/>
          </a:xfrm>
          <a:prstGeom prst="rect">
            <a:avLst/>
          </a:prstGeom>
          <a:solidFill>
            <a:srgbClr val="D8F3FC"/>
          </a:solidFill>
          <a:ln w="28575">
            <a:solidFill>
              <a:srgbClr val="00B0F0"/>
            </a:solidFill>
          </a:ln>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ベースアップ評価料に関しては、厚生労働省</a:t>
            </a:r>
            <a:r>
              <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HP</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に特設ページが設けられておりますが、この資料の作成時点においては、</a:t>
            </a:r>
            <a:r>
              <a:rPr kumimoji="1" lang="ja-JP" altLang="en-US" sz="1800" b="1" i="0" u="none" strike="noStrike" kern="1200" cap="none" spc="0" normalizeH="0" baseline="0" noProof="0" dirty="0">
                <a:ln>
                  <a:noFill/>
                </a:ln>
                <a:solidFill>
                  <a:srgbClr val="8064A2">
                    <a:lumMod val="50000"/>
                  </a:srgbClr>
                </a:solidFill>
                <a:effectLst/>
                <a:uLnTx/>
                <a:uFillTx/>
                <a:latin typeface="游ゴシック" panose="020B0400000000000000" pitchFamily="50" charset="-128"/>
                <a:ea typeface="游ゴシック" panose="020B0400000000000000" pitchFamily="50" charset="-128"/>
                <a:cs typeface="+mn-cs"/>
              </a:rPr>
              <a:t>令和</a:t>
            </a:r>
            <a:r>
              <a:rPr kumimoji="1" lang="en-US" altLang="ja-JP" sz="1800" b="1" i="0" u="none" strike="noStrike" kern="1200" cap="none" spc="0" normalizeH="0" baseline="0" noProof="0" dirty="0">
                <a:ln>
                  <a:noFill/>
                </a:ln>
                <a:solidFill>
                  <a:srgbClr val="8064A2">
                    <a:lumMod val="50000"/>
                  </a:srgbClr>
                </a:solidFill>
                <a:effectLst/>
                <a:uLnTx/>
                <a:uFillTx/>
                <a:latin typeface="游ゴシック" panose="020B0400000000000000" pitchFamily="50" charset="-128"/>
                <a:ea typeface="游ゴシック" panose="020B0400000000000000" pitchFamily="50" charset="-128"/>
                <a:cs typeface="+mn-cs"/>
              </a:rPr>
              <a:t>6</a:t>
            </a:r>
            <a:r>
              <a:rPr kumimoji="1" lang="ja-JP" altLang="en-US" sz="1800" b="1" i="0" u="none" strike="noStrike" kern="1200" cap="none" spc="0" normalizeH="0" baseline="0" noProof="0" dirty="0">
                <a:ln>
                  <a:noFill/>
                </a:ln>
                <a:solidFill>
                  <a:srgbClr val="8064A2">
                    <a:lumMod val="50000"/>
                  </a:srgbClr>
                </a:solidFill>
                <a:effectLst/>
                <a:uLnTx/>
                <a:uFillTx/>
                <a:latin typeface="游ゴシック" panose="020B0400000000000000" pitchFamily="50" charset="-128"/>
                <a:ea typeface="游ゴシック" panose="020B0400000000000000" pitchFamily="50" charset="-128"/>
                <a:cs typeface="+mn-cs"/>
              </a:rPr>
              <a:t>年度診療報酬改定</a:t>
            </a: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におけるベースアップ評価料に関する情報が掲載されております。</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rPr>
              <a:t>詳しい情報は追って公開予定とされております。</a:t>
            </a:r>
            <a:endParaRPr kumimoji="1" lang="en-US" altLang="ja-JP" sz="1800" b="1" i="0" u="none" strike="noStrike" kern="1200" cap="none" spc="0" normalizeH="0" baseline="0" noProof="0" dirty="0">
              <a:ln>
                <a:noFill/>
              </a:ln>
              <a:solidFill>
                <a:srgbClr val="F79646">
                  <a:lumMod val="75000"/>
                </a:srgbClr>
              </a:solidFill>
              <a:effectLst/>
              <a:uLnTx/>
              <a:uFillTx/>
              <a:latin typeface="游ゴシック" panose="020B0400000000000000" pitchFamily="50" charset="-128"/>
              <a:ea typeface="游ゴシック" panose="020B0400000000000000" pitchFamily="50" charset="-128"/>
              <a:cs typeface="+mn-cs"/>
            </a:endParaRPr>
          </a:p>
        </p:txBody>
      </p:sp>
      <p:sp>
        <p:nvSpPr>
          <p:cNvPr id="2" name="正方形/長方形 1">
            <a:extLst>
              <a:ext uri="{FF2B5EF4-FFF2-40B4-BE49-F238E27FC236}">
                <a16:creationId xmlns:a16="http://schemas.microsoft.com/office/drawing/2014/main" id="{C45B8B04-4CC9-3E38-E852-48D2E33BFAC2}"/>
              </a:ext>
            </a:extLst>
          </p:cNvPr>
          <p:cNvSpPr/>
          <p:nvPr/>
        </p:nvSpPr>
        <p:spPr>
          <a:xfrm>
            <a:off x="1143000" y="83282"/>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ＭＳ Ｐゴシック"/>
                <a:ea typeface="ＭＳ Ｐゴシック"/>
                <a:cs typeface="メイリオ" panose="020B0604030504040204" pitchFamily="50" charset="-128"/>
              </a:rPr>
              <a:t>ベースアップ評価料　詳細な情報について</a:t>
            </a:r>
          </a:p>
        </p:txBody>
      </p:sp>
      <p:pic>
        <p:nvPicPr>
          <p:cNvPr id="5" name="オーディオ 4">
            <a:hlinkClick r:id="" action="ppaction://media"/>
            <a:extLst>
              <a:ext uri="{FF2B5EF4-FFF2-40B4-BE49-F238E27FC236}">
                <a16:creationId xmlns:a16="http://schemas.microsoft.com/office/drawing/2014/main" id="{FA2E817B-952A-50CD-22D7-69B96FFC3E3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4534805"/>
      </p:ext>
    </p:extLst>
  </p:cSld>
  <p:clrMapOvr>
    <a:masterClrMapping/>
  </p:clrMapOvr>
  <mc:AlternateContent xmlns:mc="http://schemas.openxmlformats.org/markup-compatibility/2006" xmlns:p14="http://schemas.microsoft.com/office/powerpoint/2010/main">
    <mc:Choice Requires="p14">
      <p:transition spd="slow" p14:dur="2000" advTm="52594"/>
    </mc:Choice>
    <mc:Fallback xmlns="">
      <p:transition spd="slow" advTm="52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A1593-900D-D361-12E6-1034945BBAE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A233821A-8AB2-23F3-564A-924C4E4D4C36}"/>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医療</a:t>
            </a:r>
            <a:r>
              <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rPr>
              <a:t>DX</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推進体制整備加算等の見直し</a:t>
            </a:r>
            <a:endPar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電子的診療情報連携体制整備加算</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の新設）</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E38727D2-0C6F-7F13-D3E8-8345AB7A0A7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BF5F7AB7-EA98-0068-78C0-FCB2036088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7084255"/>
      </p:ext>
    </p:extLst>
  </p:cSld>
  <p:clrMapOvr>
    <a:masterClrMapping/>
  </p:clrMapOvr>
  <mc:AlternateContent xmlns:mc="http://schemas.openxmlformats.org/markup-compatibility/2006" xmlns:p14="http://schemas.microsoft.com/office/powerpoint/2010/main">
    <mc:Choice Requires="p14">
      <p:transition spd="slow" p14:dur="2000" advTm="7070"/>
    </mc:Choice>
    <mc:Fallback xmlns="">
      <p:transition spd="slow" advTm="7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485E3-F4C1-01E9-A51B-C1FE4A051824}"/>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91534771-100F-65CD-1483-DA0BD438765B}"/>
              </a:ext>
            </a:extLst>
          </p:cNvPr>
          <p:cNvSpPr txBox="1">
            <a:spLocks noGrp="1"/>
          </p:cNvSpPr>
          <p:nvPr/>
        </p:nvSpPr>
        <p:spPr bwMode="auto">
          <a:xfrm>
            <a:off x="10458450" y="6259859"/>
            <a:ext cx="1733550" cy="3869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74295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742950" rtl="0" eaLnBrk="1" fontAlgn="auto" latinLnBrk="0" hangingPunct="1">
                <a:lnSpc>
                  <a:spcPct val="100000"/>
                </a:lnSpc>
                <a:spcBef>
                  <a:spcPts val="0"/>
                </a:spcBef>
                <a:spcAft>
                  <a:spcPts val="0"/>
                </a:spcAft>
                <a:buClrTx/>
                <a:buSzTx/>
                <a:buFontTx/>
                <a:buNone/>
                <a:tabLst/>
                <a:defRPr/>
              </a:pPr>
              <a:t>40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4" name="表 3">
            <a:extLst>
              <a:ext uri="{FF2B5EF4-FFF2-40B4-BE49-F238E27FC236}">
                <a16:creationId xmlns:a16="http://schemas.microsoft.com/office/drawing/2014/main" id="{73D4E0C5-B29B-57FA-9820-98F840A4C18B}"/>
              </a:ext>
            </a:extLst>
          </p:cNvPr>
          <p:cNvGraphicFramePr>
            <a:graphicFrameLocks noGrp="1"/>
          </p:cNvGraphicFramePr>
          <p:nvPr/>
        </p:nvGraphicFramePr>
        <p:xfrm>
          <a:off x="1183160" y="1284446"/>
          <a:ext cx="3644972" cy="1667283"/>
        </p:xfrm>
        <a:graphic>
          <a:graphicData uri="http://schemas.openxmlformats.org/drawingml/2006/table">
            <a:tbl>
              <a:tblPr firstRow="1" bandRow="1">
                <a:tableStyleId>{5C22544A-7EE6-4342-B048-85BDC9FD1C3A}</a:tableStyleId>
              </a:tblPr>
              <a:tblGrid>
                <a:gridCol w="3644972">
                  <a:extLst>
                    <a:ext uri="{9D8B030D-6E8A-4147-A177-3AD203B41FA5}">
                      <a16:colId xmlns:a16="http://schemas.microsoft.com/office/drawing/2014/main" val="3240316992"/>
                    </a:ext>
                  </a:extLst>
                </a:gridCol>
              </a:tblGrid>
              <a:tr h="901167">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（廃止）</a:t>
                      </a:r>
                      <a:endParaRPr lang="en-US" altLang="ja-JP" sz="1800" b="1"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医療</a:t>
                      </a:r>
                      <a:r>
                        <a:rPr lang="en-US" altLang="ja-JP" sz="1800" b="1" dirty="0">
                          <a:latin typeface="BIZ UDPゴシック" panose="020B0400000000000000" pitchFamily="50" charset="-128"/>
                          <a:ea typeface="BIZ UDPゴシック" panose="020B0400000000000000" pitchFamily="50" charset="-128"/>
                        </a:rPr>
                        <a:t>DX</a:t>
                      </a:r>
                      <a:r>
                        <a:rPr lang="ja-JP" altLang="en-US" sz="1800" b="1" dirty="0">
                          <a:latin typeface="BIZ UDPゴシック" panose="020B0400000000000000" pitchFamily="50" charset="-128"/>
                          <a:ea typeface="BIZ UDPゴシック" panose="020B0400000000000000" pitchFamily="50" charset="-128"/>
                        </a:rPr>
                        <a:t>推進体制整備加算</a:t>
                      </a:r>
                      <a:endParaRPr lang="en-US" altLang="ja-JP" sz="1800" b="1"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100" b="1" dirty="0">
                          <a:latin typeface="BIZ UDPゴシック" panose="020B0400000000000000" pitchFamily="50" charset="-128"/>
                          <a:ea typeface="BIZ UDPゴシック" panose="020B0400000000000000" pitchFamily="50" charset="-128"/>
                        </a:rPr>
                        <a:t>（医療</a:t>
                      </a:r>
                      <a:r>
                        <a:rPr lang="en-US" altLang="ja-JP" sz="1100" b="1" dirty="0">
                          <a:latin typeface="BIZ UDPゴシック" panose="020B0400000000000000" pitchFamily="50" charset="-128"/>
                          <a:ea typeface="BIZ UDPゴシック" panose="020B0400000000000000" pitchFamily="50" charset="-128"/>
                        </a:rPr>
                        <a:t>DX</a:t>
                      </a:r>
                      <a:r>
                        <a:rPr lang="ja-JP" altLang="en-US" sz="1100" b="1" dirty="0">
                          <a:latin typeface="BIZ UDPゴシック" panose="020B0400000000000000" pitchFamily="50" charset="-128"/>
                          <a:ea typeface="BIZ UDPゴシック" panose="020B0400000000000000" pitchFamily="50" charset="-128"/>
                        </a:rPr>
                        <a:t>に対応する体制を評価）</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41414847"/>
                  </a:ext>
                </a:extLst>
              </a:tr>
              <a:tr h="766116">
                <a:tc>
                  <a:txBody>
                    <a:bodyPr/>
                    <a:lstStyle/>
                    <a:p>
                      <a:r>
                        <a:rPr lang="ja-JP" altLang="en-US" sz="1400" b="1" dirty="0">
                          <a:latin typeface="BIZ UDPゴシック" panose="020B0400000000000000" pitchFamily="50" charset="-128"/>
                          <a:ea typeface="BIZ UDPゴシック" panose="020B0400000000000000" pitchFamily="50" charset="-128"/>
                        </a:rPr>
                        <a:t>マイナ保険証の利用率、電子処方箋の導入に応じて、初診料に加算</a:t>
                      </a:r>
                      <a:endParaRPr lang="en-US" altLang="ja-JP" sz="1400" b="1" dirty="0">
                        <a:latin typeface="BIZ UDPゴシック" panose="020B0400000000000000" pitchFamily="50" charset="-128"/>
                        <a:ea typeface="BIZ UDPゴシック" panose="020B0400000000000000" pitchFamily="50" charset="-128"/>
                      </a:endParaRPr>
                    </a:p>
                    <a:p>
                      <a:r>
                        <a:rPr lang="en-US" altLang="ja-JP" sz="1400" b="1" dirty="0">
                          <a:latin typeface="BIZ UDPゴシック" panose="020B0400000000000000" pitchFamily="50" charset="-128"/>
                          <a:ea typeface="BIZ UDPゴシック" panose="020B0400000000000000" pitchFamily="50" charset="-128"/>
                        </a:rPr>
                        <a:t>8</a:t>
                      </a:r>
                      <a:r>
                        <a:rPr lang="ja-JP" altLang="en-US" sz="1400" b="1" dirty="0">
                          <a:latin typeface="BIZ UDPゴシック" panose="020B0400000000000000" pitchFamily="50" charset="-128"/>
                          <a:ea typeface="BIZ UDPゴシック" panose="020B0400000000000000" pitchFamily="50" charset="-128"/>
                        </a:rPr>
                        <a:t>～</a:t>
                      </a:r>
                      <a:r>
                        <a:rPr lang="en-US" altLang="ja-JP" sz="1400" b="1" dirty="0">
                          <a:latin typeface="BIZ UDPゴシック" panose="020B0400000000000000" pitchFamily="50" charset="-128"/>
                          <a:ea typeface="BIZ UDPゴシック" panose="020B0400000000000000" pitchFamily="50" charset="-128"/>
                        </a:rPr>
                        <a:t>12</a:t>
                      </a:r>
                      <a:r>
                        <a:rPr lang="ja-JP" altLang="en-US" sz="1400" b="1" dirty="0">
                          <a:latin typeface="BIZ UDPゴシック" panose="020B0400000000000000" pitchFamily="50" charset="-128"/>
                          <a:ea typeface="BIZ UDPゴシック" panose="020B0400000000000000" pitchFamily="50" charset="-128"/>
                        </a:rPr>
                        <a:t>点（月１回）</a:t>
                      </a:r>
                      <a:endParaRPr lang="en-US" altLang="ja-JP" sz="14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bl>
          </a:graphicData>
        </a:graphic>
      </p:graphicFrame>
      <p:graphicFrame>
        <p:nvGraphicFramePr>
          <p:cNvPr id="5" name="表 4">
            <a:extLst>
              <a:ext uri="{FF2B5EF4-FFF2-40B4-BE49-F238E27FC236}">
                <a16:creationId xmlns:a16="http://schemas.microsoft.com/office/drawing/2014/main" id="{B33C1FD7-D080-81AB-A91A-2A7683C0D5AE}"/>
              </a:ext>
            </a:extLst>
          </p:cNvPr>
          <p:cNvGraphicFramePr>
            <a:graphicFrameLocks noGrp="1"/>
          </p:cNvGraphicFramePr>
          <p:nvPr/>
        </p:nvGraphicFramePr>
        <p:xfrm>
          <a:off x="1147627" y="4950316"/>
          <a:ext cx="3644972" cy="1503020"/>
        </p:xfrm>
        <a:graphic>
          <a:graphicData uri="http://schemas.openxmlformats.org/drawingml/2006/table">
            <a:tbl>
              <a:tblPr firstRow="1" bandRow="1">
                <a:tableStyleId>{5C22544A-7EE6-4342-B048-85BDC9FD1C3A}</a:tableStyleId>
              </a:tblPr>
              <a:tblGrid>
                <a:gridCol w="3644972">
                  <a:extLst>
                    <a:ext uri="{9D8B030D-6E8A-4147-A177-3AD203B41FA5}">
                      <a16:colId xmlns:a16="http://schemas.microsoft.com/office/drawing/2014/main" val="3240316992"/>
                    </a:ext>
                  </a:extLst>
                </a:gridCol>
              </a:tblGrid>
              <a:tr h="453590">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明細書発行体制等加算</a:t>
                      </a:r>
                      <a:endParaRPr lang="en-US" altLang="ja-JP" sz="18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41414847"/>
                  </a:ext>
                </a:extLst>
              </a:tr>
              <a:tr h="1049430">
                <a:tc>
                  <a:txBody>
                    <a:bodyPr/>
                    <a:lstStyle/>
                    <a:p>
                      <a:r>
                        <a:rPr lang="en-US" altLang="ja-JP" sz="1400" b="1" dirty="0">
                          <a:latin typeface="BIZ UDPゴシック" panose="020B0400000000000000" pitchFamily="50" charset="-128"/>
                          <a:ea typeface="BIZ UDPゴシック" panose="020B0400000000000000" pitchFamily="50" charset="-128"/>
                        </a:rPr>
                        <a:t>1</a:t>
                      </a:r>
                      <a:r>
                        <a:rPr lang="ja-JP" altLang="en-US" sz="1400" b="1" dirty="0">
                          <a:latin typeface="BIZ UDPゴシック" panose="020B0400000000000000" pitchFamily="50" charset="-128"/>
                          <a:ea typeface="BIZ UDPゴシック" panose="020B0400000000000000" pitchFamily="50" charset="-128"/>
                        </a:rPr>
                        <a:t>点（再診料に加算）</a:t>
                      </a:r>
                      <a:endParaRPr lang="en-US" altLang="ja-JP" sz="1400" b="1" dirty="0">
                        <a:latin typeface="BIZ UDPゴシック" panose="020B0400000000000000" pitchFamily="50" charset="-128"/>
                        <a:ea typeface="BIZ UDPゴシック" panose="020B0400000000000000" pitchFamily="50" charset="-128"/>
                      </a:endParaRPr>
                    </a:p>
                    <a:p>
                      <a:pPr marL="0" indent="0"/>
                      <a:r>
                        <a:rPr lang="en-US" altLang="ja-JP" sz="1400" b="1" dirty="0">
                          <a:latin typeface="BIZ UDPゴシック" panose="020B0400000000000000" pitchFamily="50" charset="-128"/>
                          <a:ea typeface="BIZ UDPゴシック" panose="020B0400000000000000" pitchFamily="50" charset="-128"/>
                        </a:rPr>
                        <a:t>※</a:t>
                      </a:r>
                      <a:r>
                        <a:rPr lang="ja-JP" altLang="en-US" sz="1400" b="1" dirty="0">
                          <a:latin typeface="BIZ UDPゴシック" panose="020B0400000000000000" pitchFamily="50" charset="-128"/>
                          <a:ea typeface="BIZ UDPゴシック" panose="020B0400000000000000" pitchFamily="50" charset="-128"/>
                        </a:rPr>
                        <a:t>廃止はされないが、</a:t>
                      </a:r>
                      <a:r>
                        <a:rPr lang="zh-TW" altLang="en-US" sz="1400" b="1" dirty="0">
                          <a:latin typeface="BIZ UDPゴシック" panose="020B0400000000000000" pitchFamily="50" charset="-128"/>
                          <a:ea typeface="BIZ UDPゴシック" panose="020B0400000000000000" pitchFamily="50" charset="-128"/>
                        </a:rPr>
                        <a:t>電子的診療情報連携体制整備加算</a:t>
                      </a:r>
                      <a:r>
                        <a:rPr lang="ja-JP" altLang="en-US" sz="1400" b="1" dirty="0">
                          <a:latin typeface="BIZ UDPゴシック" panose="020B0400000000000000" pitchFamily="50" charset="-128"/>
                          <a:ea typeface="BIZ UDPゴシック" panose="020B0400000000000000" pitchFamily="50" charset="-128"/>
                        </a:rPr>
                        <a:t>の届出医療機関は算定不可</a:t>
                      </a:r>
                      <a:endParaRPr lang="en-US" altLang="ja-JP" sz="14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bl>
          </a:graphicData>
        </a:graphic>
      </p:graphicFrame>
      <p:graphicFrame>
        <p:nvGraphicFramePr>
          <p:cNvPr id="6" name="表 5">
            <a:extLst>
              <a:ext uri="{FF2B5EF4-FFF2-40B4-BE49-F238E27FC236}">
                <a16:creationId xmlns:a16="http://schemas.microsoft.com/office/drawing/2014/main" id="{344127B4-00FB-78D6-35A2-CE1587E38F59}"/>
              </a:ext>
            </a:extLst>
          </p:cNvPr>
          <p:cNvGraphicFramePr>
            <a:graphicFrameLocks noGrp="1"/>
          </p:cNvGraphicFramePr>
          <p:nvPr/>
        </p:nvGraphicFramePr>
        <p:xfrm>
          <a:off x="6622558" y="2060848"/>
          <a:ext cx="4586010" cy="3390921"/>
        </p:xfrm>
        <a:graphic>
          <a:graphicData uri="http://schemas.openxmlformats.org/drawingml/2006/table">
            <a:tbl>
              <a:tblPr firstRow="1" bandRow="1">
                <a:tableStyleId>{F5AB1C69-6EDB-4FF4-983F-18BD219EF322}</a:tableStyleId>
              </a:tblPr>
              <a:tblGrid>
                <a:gridCol w="2833144">
                  <a:extLst>
                    <a:ext uri="{9D8B030D-6E8A-4147-A177-3AD203B41FA5}">
                      <a16:colId xmlns:a16="http://schemas.microsoft.com/office/drawing/2014/main" val="3240316992"/>
                    </a:ext>
                  </a:extLst>
                </a:gridCol>
                <a:gridCol w="1752866">
                  <a:extLst>
                    <a:ext uri="{9D8B030D-6E8A-4147-A177-3AD203B41FA5}">
                      <a16:colId xmlns:a16="http://schemas.microsoft.com/office/drawing/2014/main" val="1183502820"/>
                    </a:ext>
                  </a:extLst>
                </a:gridCol>
              </a:tblGrid>
              <a:tr h="677351">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（新設）</a:t>
                      </a:r>
                      <a:endParaRPr lang="en-US" altLang="ja-JP" sz="2000" b="1" dirty="0"/>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電子的診療情報連携体制整備加算</a:t>
                      </a:r>
                      <a:endParaRPr lang="en-US" altLang="ja-JP" sz="2000" b="1" dirty="0">
                        <a:latin typeface="BIZ UDPゴシック" panose="020B0400000000000000" pitchFamily="50" charset="-128"/>
                        <a:ea typeface="BIZ UDPゴシック" panose="020B0400000000000000" pitchFamily="50" charset="-128"/>
                      </a:endParaRPr>
                    </a:p>
                  </a:txBody>
                  <a:tcPr marL="74295" marR="74295" marT="37148" marB="37148"/>
                </a:tc>
                <a:tc hMerge="1">
                  <a:txBody>
                    <a:bodyPr/>
                    <a:lstStyle/>
                    <a:p>
                      <a:endParaRPr kumimoji="1" lang="ja-JP" altLang="en-US"/>
                    </a:p>
                  </a:txBody>
                  <a:tcPr/>
                </a:tc>
                <a:extLst>
                  <a:ext uri="{0D108BD9-81ED-4DB2-BD59-A6C34878D82A}">
                    <a16:rowId xmlns:a16="http://schemas.microsoft.com/office/drawing/2014/main" val="3441414847"/>
                  </a:ext>
                </a:extLst>
              </a:tr>
              <a:tr h="1493773">
                <a:tc>
                  <a:txBody>
                    <a:bodyPr/>
                    <a:lstStyle/>
                    <a:p>
                      <a:r>
                        <a:rPr lang="en-US" altLang="ja-JP" sz="1800" b="1" dirty="0"/>
                        <a:t>〔</a:t>
                      </a:r>
                      <a:r>
                        <a:rPr lang="ja-JP" altLang="en-US" sz="1800" b="1" dirty="0"/>
                        <a:t>初診料</a:t>
                      </a:r>
                      <a:r>
                        <a:rPr lang="en-US" altLang="ja-JP" sz="1800" b="1" dirty="0"/>
                        <a:t>〕</a:t>
                      </a:r>
                      <a:r>
                        <a:rPr lang="ja-JP" altLang="en-US" sz="1800" b="1" dirty="0"/>
                        <a:t>（月１回）</a:t>
                      </a:r>
                      <a:endParaRPr lang="en-US" altLang="ja-JP" sz="1800" b="1" dirty="0"/>
                    </a:p>
                    <a:p>
                      <a:pPr algn="r"/>
                      <a:r>
                        <a:rPr lang="ja-JP" altLang="en-US" sz="1800" b="1" dirty="0"/>
                        <a:t>加算１</a:t>
                      </a:r>
                      <a:endParaRPr lang="en-US" altLang="ja-JP" sz="1800" b="1" dirty="0"/>
                    </a:p>
                    <a:p>
                      <a:pPr algn="r"/>
                      <a:r>
                        <a:rPr lang="ja-JP" altLang="en-US" sz="1800" b="1" dirty="0"/>
                        <a:t>加算２</a:t>
                      </a:r>
                      <a:endParaRPr lang="en-US" altLang="ja-JP" sz="1800" b="1" dirty="0"/>
                    </a:p>
                    <a:p>
                      <a:pPr algn="r"/>
                      <a:r>
                        <a:rPr lang="ja-JP" altLang="en-US" sz="1800" b="1" dirty="0"/>
                        <a:t>加算３</a:t>
                      </a:r>
                      <a:endParaRPr lang="en-US" altLang="ja-JP" sz="1800" b="1" dirty="0">
                        <a:latin typeface="BIZ UDPゴシック" panose="020B0400000000000000" pitchFamily="50" charset="-128"/>
                        <a:ea typeface="BIZ UDPゴシック" panose="020B0400000000000000" pitchFamily="50" charset="-128"/>
                      </a:endParaRPr>
                    </a:p>
                  </a:txBody>
                  <a:tcPr marL="74295" marR="74295" marT="37148" marB="37148"/>
                </a:tc>
                <a:tc>
                  <a:txBody>
                    <a:bodyPr/>
                    <a:lstStyle/>
                    <a:p>
                      <a:pPr algn="r"/>
                      <a:endParaRPr lang="en-US" altLang="ja-JP" sz="1500" b="1" dirty="0">
                        <a:solidFill>
                          <a:srgbClr val="FF0000"/>
                        </a:solidFill>
                      </a:endParaRPr>
                    </a:p>
                    <a:p>
                      <a:pPr algn="r"/>
                      <a:r>
                        <a:rPr lang="ja-JP" altLang="en-US" sz="1800" b="1" dirty="0">
                          <a:solidFill>
                            <a:srgbClr val="FF0000"/>
                          </a:solidFill>
                        </a:rPr>
                        <a:t>１５点</a:t>
                      </a:r>
                      <a:endParaRPr lang="en-US" altLang="ja-JP" sz="1800" b="1" dirty="0">
                        <a:solidFill>
                          <a:srgbClr val="FF0000"/>
                        </a:solidFill>
                      </a:endParaRPr>
                    </a:p>
                    <a:p>
                      <a:pPr algn="r"/>
                      <a:r>
                        <a:rPr lang="ja-JP" altLang="en-US" sz="1800" b="1" dirty="0">
                          <a:solidFill>
                            <a:srgbClr val="FF0000"/>
                          </a:solidFill>
                        </a:rPr>
                        <a:t>９点</a:t>
                      </a:r>
                      <a:endParaRPr lang="en-US" altLang="ja-JP" sz="1800" b="1" dirty="0">
                        <a:solidFill>
                          <a:srgbClr val="FF0000"/>
                        </a:solidFill>
                      </a:endParaRPr>
                    </a:p>
                    <a:p>
                      <a:pPr algn="r"/>
                      <a:r>
                        <a:rPr lang="ja-JP" altLang="en-US" sz="1800" b="1" dirty="0">
                          <a:solidFill>
                            <a:srgbClr val="FF0000"/>
                          </a:solidFill>
                        </a:rPr>
                        <a:t>４点</a:t>
                      </a:r>
                      <a:endParaRPr lang="en-US" altLang="ja-JP" sz="1800" b="1" dirty="0">
                        <a:solidFill>
                          <a:srgbClr val="FF0000"/>
                        </a:solidFill>
                      </a:endParaRPr>
                    </a:p>
                    <a:p>
                      <a:pPr algn="r"/>
                      <a:endParaRPr lang="en-US" altLang="ja-JP" sz="1500" b="1" dirty="0">
                        <a:solidFill>
                          <a:srgbClr val="FF0000"/>
                        </a:solidFill>
                        <a:latin typeface="BIZ UDPゴシック" panose="020B0400000000000000" pitchFamily="50" charset="-128"/>
                        <a:ea typeface="BIZ UDPゴシック" panose="020B0400000000000000" pitchFamily="50" charset="-128"/>
                      </a:endParaRPr>
                    </a:p>
                  </a:txBody>
                  <a:tcPr marL="74295" marR="74295" marT="37148" marB="37148"/>
                </a:tc>
                <a:extLst>
                  <a:ext uri="{0D108BD9-81ED-4DB2-BD59-A6C34878D82A}">
                    <a16:rowId xmlns:a16="http://schemas.microsoft.com/office/drawing/2014/main" val="2601948521"/>
                  </a:ext>
                </a:extLst>
              </a:tr>
              <a:tr h="1213252">
                <a:tc>
                  <a:txBody>
                    <a:bodyPr/>
                    <a:lstStyle/>
                    <a:p>
                      <a:endParaRPr lang="en-US" altLang="ja-JP" sz="1800" b="1" dirty="0"/>
                    </a:p>
                    <a:p>
                      <a:pPr marL="0" marR="0" lvl="0" indent="0" algn="l" defTabSz="990570" rtl="0" eaLnBrk="1" fontAlgn="auto" latinLnBrk="0" hangingPunct="1">
                        <a:lnSpc>
                          <a:spcPct val="100000"/>
                        </a:lnSpc>
                        <a:spcBef>
                          <a:spcPts val="0"/>
                        </a:spcBef>
                        <a:spcAft>
                          <a:spcPts val="0"/>
                        </a:spcAft>
                        <a:buClrTx/>
                        <a:buSzTx/>
                        <a:buFontTx/>
                        <a:buNone/>
                        <a:tabLst/>
                        <a:defRPr/>
                      </a:pPr>
                      <a:r>
                        <a:rPr lang="en-US" altLang="ja-JP" sz="1800" b="1" dirty="0"/>
                        <a:t>〔</a:t>
                      </a:r>
                      <a:r>
                        <a:rPr lang="ja-JP" altLang="en-US" sz="1800" b="1" dirty="0"/>
                        <a:t>再診料・外来診療料</a:t>
                      </a:r>
                      <a:r>
                        <a:rPr lang="en-US" altLang="ja-JP" sz="1800" b="1" dirty="0"/>
                        <a:t>〕</a:t>
                      </a: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t>（月１回）</a:t>
                      </a:r>
                      <a:endParaRPr lang="en-US" altLang="ja-JP" sz="1800" b="1" dirty="0"/>
                    </a:p>
                    <a:p>
                      <a:endParaRPr lang="en-US" altLang="ja-JP" sz="1800" b="1" dirty="0">
                        <a:latin typeface="BIZ UDPゴシック" panose="020B0400000000000000" pitchFamily="50" charset="-128"/>
                        <a:ea typeface="BIZ UDPゴシック" panose="020B0400000000000000" pitchFamily="50" charset="-128"/>
                      </a:endParaRPr>
                    </a:p>
                  </a:txBody>
                  <a:tcPr marL="74295" marR="74295" marT="37148" marB="37148"/>
                </a:tc>
                <a:tc>
                  <a:txBody>
                    <a:bodyPr/>
                    <a:lstStyle/>
                    <a:p>
                      <a:pPr algn="r"/>
                      <a:endParaRPr lang="en-US" altLang="ja-JP" sz="1800" b="1" dirty="0">
                        <a:solidFill>
                          <a:srgbClr val="FF0000"/>
                        </a:solidFill>
                      </a:endParaRPr>
                    </a:p>
                    <a:p>
                      <a:pPr algn="r"/>
                      <a:r>
                        <a:rPr lang="ja-JP" altLang="en-US" sz="1800" b="1" dirty="0">
                          <a:solidFill>
                            <a:srgbClr val="FF0000"/>
                          </a:solidFill>
                        </a:rPr>
                        <a:t>２点</a:t>
                      </a:r>
                      <a:endParaRPr lang="en-US" altLang="ja-JP" sz="1800" b="1" dirty="0">
                        <a:solidFill>
                          <a:srgbClr val="FF0000"/>
                        </a:solidFill>
                        <a:latin typeface="BIZ UDPゴシック" panose="020B0400000000000000" pitchFamily="50" charset="-128"/>
                        <a:ea typeface="BIZ UDPゴシック" panose="020B0400000000000000" pitchFamily="50" charset="-128"/>
                      </a:endParaRPr>
                    </a:p>
                  </a:txBody>
                  <a:tcPr marL="74295" marR="74295" marT="37148" marB="37148"/>
                </a:tc>
                <a:extLst>
                  <a:ext uri="{0D108BD9-81ED-4DB2-BD59-A6C34878D82A}">
                    <a16:rowId xmlns:a16="http://schemas.microsoft.com/office/drawing/2014/main" val="4224992367"/>
                  </a:ext>
                </a:extLst>
              </a:tr>
            </a:tbl>
          </a:graphicData>
        </a:graphic>
      </p:graphicFrame>
      <p:sp>
        <p:nvSpPr>
          <p:cNvPr id="8" name="矢印: 右 7">
            <a:extLst>
              <a:ext uri="{FF2B5EF4-FFF2-40B4-BE49-F238E27FC236}">
                <a16:creationId xmlns:a16="http://schemas.microsoft.com/office/drawing/2014/main" id="{44EA056A-C69F-B827-1041-9BD97C485CC8}"/>
              </a:ext>
            </a:extLst>
          </p:cNvPr>
          <p:cNvSpPr/>
          <p:nvPr/>
        </p:nvSpPr>
        <p:spPr>
          <a:xfrm>
            <a:off x="4925870" y="3429000"/>
            <a:ext cx="1579676" cy="4680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742950" rtl="0" eaLnBrk="1" fontAlgn="auto" latinLnBrk="0" hangingPunct="1">
              <a:lnSpc>
                <a:spcPct val="100000"/>
              </a:lnSpc>
              <a:spcBef>
                <a:spcPts val="0"/>
              </a:spcBef>
              <a:spcAft>
                <a:spcPts val="0"/>
              </a:spcAft>
              <a:buClrTx/>
              <a:buSzTx/>
              <a:buFontTx/>
              <a:buNone/>
              <a:tabLst/>
              <a:defRPr/>
            </a:pPr>
            <a:endParaRPr kumimoji="1" lang="ja-JP" altLang="en-US" sz="1463"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9" name="矢印: 右 8">
            <a:extLst>
              <a:ext uri="{FF2B5EF4-FFF2-40B4-BE49-F238E27FC236}">
                <a16:creationId xmlns:a16="http://schemas.microsoft.com/office/drawing/2014/main" id="{2153080E-29C2-86AF-2D21-B810B00FEFBD}"/>
              </a:ext>
            </a:extLst>
          </p:cNvPr>
          <p:cNvSpPr/>
          <p:nvPr/>
        </p:nvSpPr>
        <p:spPr>
          <a:xfrm rot="19990072">
            <a:off x="4864093" y="4505116"/>
            <a:ext cx="1726499" cy="4680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742950" rtl="0" eaLnBrk="1" fontAlgn="auto" latinLnBrk="0" hangingPunct="1">
              <a:lnSpc>
                <a:spcPct val="100000"/>
              </a:lnSpc>
              <a:spcBef>
                <a:spcPts val="0"/>
              </a:spcBef>
              <a:spcAft>
                <a:spcPts val="0"/>
              </a:spcAft>
              <a:buClrTx/>
              <a:buSzTx/>
              <a:buFontTx/>
              <a:buNone/>
              <a:tabLst/>
              <a:defRPr/>
            </a:pPr>
            <a:endParaRPr kumimoji="1" lang="ja-JP" altLang="en-US" sz="1463"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矢印: 右 11">
            <a:extLst>
              <a:ext uri="{FF2B5EF4-FFF2-40B4-BE49-F238E27FC236}">
                <a16:creationId xmlns:a16="http://schemas.microsoft.com/office/drawing/2014/main" id="{096220D2-A607-B3FD-B065-C6AD45672663}"/>
              </a:ext>
            </a:extLst>
          </p:cNvPr>
          <p:cNvSpPr/>
          <p:nvPr/>
        </p:nvSpPr>
        <p:spPr>
          <a:xfrm rot="1650565">
            <a:off x="4834228" y="2327108"/>
            <a:ext cx="1804271" cy="4680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742950" rtl="0" eaLnBrk="1" fontAlgn="auto" latinLnBrk="0" hangingPunct="1">
              <a:lnSpc>
                <a:spcPct val="100000"/>
              </a:lnSpc>
              <a:spcBef>
                <a:spcPts val="0"/>
              </a:spcBef>
              <a:spcAft>
                <a:spcPts val="0"/>
              </a:spcAft>
              <a:buClrTx/>
              <a:buSzTx/>
              <a:buFontTx/>
              <a:buNone/>
              <a:tabLst/>
              <a:defRPr/>
            </a:pPr>
            <a:endParaRPr kumimoji="1" lang="ja-JP" altLang="en-US" sz="1463"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3" name="タイトル 1">
            <a:extLst>
              <a:ext uri="{FF2B5EF4-FFF2-40B4-BE49-F238E27FC236}">
                <a16:creationId xmlns:a16="http://schemas.microsoft.com/office/drawing/2014/main" id="{003E5FFD-E2A4-C9B8-361F-D4809BA4BA63}"/>
              </a:ext>
            </a:extLst>
          </p:cNvPr>
          <p:cNvSpPr>
            <a:spLocks noGrp="1"/>
          </p:cNvSpPr>
          <p:nvPr>
            <p:ph type="title"/>
          </p:nvPr>
        </p:nvSpPr>
        <p:spPr>
          <a:xfrm>
            <a:off x="623392" y="274638"/>
            <a:ext cx="10959008" cy="678505"/>
          </a:xfrm>
          <a:solidFill>
            <a:schemeClr val="accent1">
              <a:lumMod val="20000"/>
              <a:lumOff val="80000"/>
            </a:schemeClr>
          </a:solidFill>
          <a:ln w="28575">
            <a:solidFill>
              <a:schemeClr val="tx2"/>
            </a:solidFill>
          </a:ln>
        </p:spPr>
        <p:txBody>
          <a:bodyPr>
            <a:normAutofit/>
          </a:bodyPr>
          <a:lstStyle/>
          <a:p>
            <a:r>
              <a:rPr kumimoji="1" lang="ja-JP" altLang="en-US" sz="2400" b="1" dirty="0"/>
              <a:t>医療</a:t>
            </a:r>
            <a:r>
              <a:rPr kumimoji="1" lang="en-US" altLang="ja-JP" sz="2400" b="1" dirty="0"/>
              <a:t>DX</a:t>
            </a:r>
            <a:r>
              <a:rPr kumimoji="1" lang="ja-JP" altLang="en-US" sz="2400" b="1" dirty="0"/>
              <a:t>推進体制整備加算等の見直し（今回改定のイメージ ）</a:t>
            </a:r>
          </a:p>
        </p:txBody>
      </p:sp>
      <p:graphicFrame>
        <p:nvGraphicFramePr>
          <p:cNvPr id="2" name="表 1">
            <a:extLst>
              <a:ext uri="{FF2B5EF4-FFF2-40B4-BE49-F238E27FC236}">
                <a16:creationId xmlns:a16="http://schemas.microsoft.com/office/drawing/2014/main" id="{EDF17F98-2B9A-81DB-9599-504368ECC964}"/>
              </a:ext>
            </a:extLst>
          </p:cNvPr>
          <p:cNvGraphicFramePr>
            <a:graphicFrameLocks noGrp="1"/>
          </p:cNvGraphicFramePr>
          <p:nvPr/>
        </p:nvGraphicFramePr>
        <p:xfrm>
          <a:off x="1166899" y="3101820"/>
          <a:ext cx="3661233" cy="1667283"/>
        </p:xfrm>
        <a:graphic>
          <a:graphicData uri="http://schemas.openxmlformats.org/drawingml/2006/table">
            <a:tbl>
              <a:tblPr firstRow="1" bandRow="1">
                <a:tableStyleId>{5C22544A-7EE6-4342-B048-85BDC9FD1C3A}</a:tableStyleId>
              </a:tblPr>
              <a:tblGrid>
                <a:gridCol w="3661233">
                  <a:extLst>
                    <a:ext uri="{9D8B030D-6E8A-4147-A177-3AD203B41FA5}">
                      <a16:colId xmlns:a16="http://schemas.microsoft.com/office/drawing/2014/main" val="3240316992"/>
                    </a:ext>
                  </a:extLst>
                </a:gridCol>
              </a:tblGrid>
              <a:tr h="1108996">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（廃止）</a:t>
                      </a:r>
                      <a:endParaRPr lang="en-US" altLang="ja-JP" sz="1800" b="1"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800" b="1" dirty="0">
                          <a:latin typeface="BIZ UDPゴシック" panose="020B0400000000000000" pitchFamily="50" charset="-128"/>
                          <a:ea typeface="BIZ UDPゴシック" panose="020B0400000000000000" pitchFamily="50" charset="-128"/>
                        </a:rPr>
                        <a:t>医療情報取得加算</a:t>
                      </a:r>
                      <a:endParaRPr lang="en-US" altLang="ja-JP" sz="1800" b="1"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1100" b="1" dirty="0">
                          <a:latin typeface="BIZ UDPゴシック" panose="020B0400000000000000" pitchFamily="50" charset="-128"/>
                          <a:ea typeface="BIZ UDPゴシック" panose="020B0400000000000000" pitchFamily="50" charset="-128"/>
                        </a:rPr>
                        <a:t>（オンライン資格確認を導入している医療機関において診療情報を活用する体制を評価）</a:t>
                      </a:r>
                      <a:endParaRPr lang="en-US" altLang="ja-JP" sz="11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41414847"/>
                  </a:ext>
                </a:extLst>
              </a:tr>
              <a:tr h="558287">
                <a:tc>
                  <a:txBody>
                    <a:bodyPr/>
                    <a:lstStyle/>
                    <a:p>
                      <a:r>
                        <a:rPr lang="ja-JP" altLang="en-US" sz="1400" b="1" dirty="0">
                          <a:latin typeface="BIZ UDPゴシック" panose="020B0400000000000000" pitchFamily="50" charset="-128"/>
                          <a:ea typeface="BIZ UDPゴシック" panose="020B0400000000000000" pitchFamily="50" charset="-128"/>
                        </a:rPr>
                        <a:t>初診：１点（月１回）</a:t>
                      </a:r>
                      <a:endParaRPr lang="en-US" altLang="ja-JP" sz="1400" b="1" dirty="0">
                        <a:latin typeface="BIZ UDPゴシック" panose="020B0400000000000000" pitchFamily="50" charset="-128"/>
                        <a:ea typeface="BIZ UDPゴシック" panose="020B0400000000000000" pitchFamily="50" charset="-128"/>
                      </a:endParaRPr>
                    </a:p>
                    <a:p>
                      <a:r>
                        <a:rPr lang="ja-JP" altLang="en-US" sz="1400" b="1" dirty="0">
                          <a:latin typeface="BIZ UDPゴシック" panose="020B0400000000000000" pitchFamily="50" charset="-128"/>
                          <a:ea typeface="BIZ UDPゴシック" panose="020B0400000000000000" pitchFamily="50" charset="-128"/>
                        </a:rPr>
                        <a:t>再診：１点（３か月に１回）</a:t>
                      </a:r>
                      <a:endParaRPr lang="en-US" altLang="ja-JP" sz="1400" b="1" dirty="0">
                        <a:latin typeface="BIZ UDPゴシック" panose="020B0400000000000000" pitchFamily="50" charset="-128"/>
                        <a:ea typeface="BIZ UDPゴシック" panose="020B0400000000000000"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bl>
          </a:graphicData>
        </a:graphic>
      </p:graphicFrame>
      <p:pic>
        <p:nvPicPr>
          <p:cNvPr id="38" name="オーディオ 37">
            <a:hlinkClick r:id="" action="ppaction://media"/>
            <a:extLst>
              <a:ext uri="{FF2B5EF4-FFF2-40B4-BE49-F238E27FC236}">
                <a16:creationId xmlns:a16="http://schemas.microsoft.com/office/drawing/2014/main" id="{958BA0CC-3FA2-5F30-50D3-8D5B3027DD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485744"/>
      </p:ext>
    </p:extLst>
  </p:cSld>
  <p:clrMapOvr>
    <a:masterClrMapping/>
  </p:clrMapOvr>
  <mc:AlternateContent xmlns:mc="http://schemas.openxmlformats.org/markup-compatibility/2006" xmlns:p14="http://schemas.microsoft.com/office/powerpoint/2010/main">
    <mc:Choice Requires="p14">
      <p:transition spd="slow" p14:dur="2000" advTm="102827"/>
    </mc:Choice>
    <mc:Fallback xmlns="">
      <p:transition spd="slow" advTm="102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0CB9C-6225-916C-A6CF-6ABAD112990E}"/>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8737A9D0-AA2B-B9DA-5E93-6363141438B3}"/>
              </a:ext>
            </a:extLst>
          </p:cNvPr>
          <p:cNvSpPr txBox="1">
            <a:spLocks noGrp="1"/>
          </p:cNvSpPr>
          <p:nvPr/>
        </p:nvSpPr>
        <p:spPr bwMode="auto">
          <a:xfrm>
            <a:off x="10446400" y="6299053"/>
            <a:ext cx="1733550" cy="3869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74295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742950" rtl="0" eaLnBrk="1" fontAlgn="auto" latinLnBrk="0" hangingPunct="1">
                <a:lnSpc>
                  <a:spcPct val="100000"/>
                </a:lnSpc>
                <a:spcBef>
                  <a:spcPts val="0"/>
                </a:spcBef>
                <a:spcAft>
                  <a:spcPts val="0"/>
                </a:spcAft>
                <a:buClrTx/>
                <a:buSzTx/>
                <a:buFontTx/>
                <a:buNone/>
                <a:tabLst/>
                <a:defRPr/>
              </a:pPr>
              <a:t>41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5C721D77-D96F-4C11-6495-7E70EBA785FF}"/>
              </a:ext>
            </a:extLst>
          </p:cNvPr>
          <p:cNvGraphicFramePr>
            <a:graphicFrameLocks noGrp="1"/>
          </p:cNvGraphicFramePr>
          <p:nvPr/>
        </p:nvGraphicFramePr>
        <p:xfrm>
          <a:off x="623392" y="1419342"/>
          <a:ext cx="10945218" cy="5035122"/>
        </p:xfrm>
        <a:graphic>
          <a:graphicData uri="http://schemas.openxmlformats.org/drawingml/2006/table">
            <a:tbl>
              <a:tblPr firstRow="1" bandRow="1">
                <a:tableStyleId>{F5AB1C69-6EDB-4FF4-983F-18BD219EF322}</a:tableStyleId>
              </a:tblPr>
              <a:tblGrid>
                <a:gridCol w="619760">
                  <a:extLst>
                    <a:ext uri="{9D8B030D-6E8A-4147-A177-3AD203B41FA5}">
                      <a16:colId xmlns:a16="http://schemas.microsoft.com/office/drawing/2014/main" val="3554386584"/>
                    </a:ext>
                  </a:extLst>
                </a:gridCol>
                <a:gridCol w="2747998">
                  <a:extLst>
                    <a:ext uri="{9D8B030D-6E8A-4147-A177-3AD203B41FA5}">
                      <a16:colId xmlns:a16="http://schemas.microsoft.com/office/drawing/2014/main" val="3570817919"/>
                    </a:ext>
                  </a:extLst>
                </a:gridCol>
                <a:gridCol w="1894365">
                  <a:extLst>
                    <a:ext uri="{9D8B030D-6E8A-4147-A177-3AD203B41FA5}">
                      <a16:colId xmlns:a16="http://schemas.microsoft.com/office/drawing/2014/main" val="1852607415"/>
                    </a:ext>
                  </a:extLst>
                </a:gridCol>
                <a:gridCol w="1894365">
                  <a:extLst>
                    <a:ext uri="{9D8B030D-6E8A-4147-A177-3AD203B41FA5}">
                      <a16:colId xmlns:a16="http://schemas.microsoft.com/office/drawing/2014/main" val="2506229451"/>
                    </a:ext>
                  </a:extLst>
                </a:gridCol>
                <a:gridCol w="1894365">
                  <a:extLst>
                    <a:ext uri="{9D8B030D-6E8A-4147-A177-3AD203B41FA5}">
                      <a16:colId xmlns:a16="http://schemas.microsoft.com/office/drawing/2014/main" val="895137324"/>
                    </a:ext>
                  </a:extLst>
                </a:gridCol>
                <a:gridCol w="1894365">
                  <a:extLst>
                    <a:ext uri="{9D8B030D-6E8A-4147-A177-3AD203B41FA5}">
                      <a16:colId xmlns:a16="http://schemas.microsoft.com/office/drawing/2014/main" val="1469808441"/>
                    </a:ext>
                  </a:extLst>
                </a:gridCol>
              </a:tblGrid>
              <a:tr h="402908">
                <a:tc rowSpan="2">
                  <a:txBody>
                    <a:bodyPr/>
                    <a:lstStyle/>
                    <a:p>
                      <a:pPr algn="ct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rowSpan="2">
                  <a:txBody>
                    <a:bodyPr/>
                    <a:lstStyle/>
                    <a:p>
                      <a:pPr algn="ct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gridSpan="3">
                  <a:txBody>
                    <a:bodyPr/>
                    <a:lstStyle/>
                    <a:p>
                      <a:pPr algn="ctr"/>
                      <a:r>
                        <a:rPr kumimoji="1" lang="ja-JP" altLang="en-US" sz="1600" dirty="0">
                          <a:latin typeface="ＭＳ Ｐゴシック" panose="020B0600070205080204" pitchFamily="50" charset="-128"/>
                          <a:ea typeface="ＭＳ Ｐゴシック" panose="020B0600070205080204" pitchFamily="50" charset="-128"/>
                        </a:rPr>
                        <a:t>初診料</a:t>
                      </a:r>
                      <a:endParaRPr kumimoji="1" lang="en-US" altLang="ja-JP" sz="16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hMerge="1">
                  <a:txBody>
                    <a:bodyPr/>
                    <a:lstStyle/>
                    <a:p>
                      <a:endParaRPr/>
                    </a:p>
                  </a:txBody>
                  <a:tcPr marL="74295" marR="74295" marT="37148" marB="37148" anchor="ctr"/>
                </a:tc>
                <a:tc hMerge="1">
                  <a:txBody>
                    <a:bodyPr/>
                    <a:lstStyle/>
                    <a:p>
                      <a:endParaRPr dirty="0"/>
                    </a:p>
                  </a:txBody>
                  <a:tcPr marL="74295" marR="74295" marT="37148" marB="37148" anchor="ctr"/>
                </a:tc>
                <a:tc rowSpan="2">
                  <a:txBody>
                    <a:bodyPr/>
                    <a:lstStyle/>
                    <a:p>
                      <a:pPr algn="ctr"/>
                      <a:r>
                        <a:rPr kumimoji="1" lang="ja-JP" altLang="en-US" sz="1600" dirty="0">
                          <a:latin typeface="ＭＳ Ｐゴシック" panose="020B0600070205080204" pitchFamily="50" charset="-128"/>
                          <a:ea typeface="ＭＳ Ｐゴシック" panose="020B0600070205080204" pitchFamily="50" charset="-128"/>
                        </a:rPr>
                        <a:t>再診料</a:t>
                      </a:r>
                    </a:p>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（２点）</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extLst>
                  <a:ext uri="{0D108BD9-81ED-4DB2-BD59-A6C34878D82A}">
                    <a16:rowId xmlns:a16="http://schemas.microsoft.com/office/drawing/2014/main" val="490612532"/>
                  </a:ext>
                </a:extLst>
              </a:tr>
              <a:tr h="0">
                <a:tc vMerge="1">
                  <a:txBody>
                    <a:bodyPr/>
                    <a:lstStyle/>
                    <a:p>
                      <a:pPr algn="ct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solidFill>
                      <a:schemeClr val="accent3">
                        <a:lumMod val="75000"/>
                      </a:schemeClr>
                    </a:solidFill>
                  </a:tcPr>
                </a:tc>
                <a:tc vMerge="1">
                  <a:txBody>
                    <a:bodyPr/>
                    <a:lstStyle/>
                    <a:p>
                      <a:pPr algn="ct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solidFill>
                      <a:schemeClr val="accent3">
                        <a:lumMod val="75000"/>
                      </a:schemeClr>
                    </a:solidFill>
                  </a:tcPr>
                </a:tc>
                <a:tc>
                  <a:txBody>
                    <a:bodyPr/>
                    <a:lstStyle/>
                    <a:p>
                      <a:pPr algn="ct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加算１</a:t>
                      </a:r>
                      <a:endParaRPr kumimoji="1" lang="en-US" altLang="ja-JP" sz="1600" b="1" dirty="0">
                        <a:solidFill>
                          <a:schemeClr val="bg1"/>
                        </a:solidFill>
                        <a:latin typeface="ＭＳ Ｐゴシック" panose="020B0600070205080204" pitchFamily="50" charset="-128"/>
                        <a:ea typeface="ＭＳ Ｐゴシック" panose="020B0600070205080204" pitchFamily="50" charset="-128"/>
                      </a:endParaRPr>
                    </a:p>
                    <a:p>
                      <a:pPr algn="ct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a:t>
                      </a:r>
                      <a:r>
                        <a:rPr kumimoji="1" lang="en-US" altLang="ja-JP" sz="1600" b="1" dirty="0">
                          <a:solidFill>
                            <a:schemeClr val="bg1"/>
                          </a:solidFill>
                          <a:latin typeface="ＭＳ Ｐゴシック" panose="020B0600070205080204" pitchFamily="50" charset="-128"/>
                          <a:ea typeface="ＭＳ Ｐゴシック" panose="020B0600070205080204" pitchFamily="50" charset="-128"/>
                        </a:rPr>
                        <a:t>15</a:t>
                      </a: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点）</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a:txBody>
                    <a:bodyPr/>
                    <a:lstStyle/>
                    <a:p>
                      <a:pPr algn="ct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加算２</a:t>
                      </a:r>
                      <a:endParaRPr kumimoji="1" lang="en-US" altLang="ja-JP" sz="1600" b="1" dirty="0">
                        <a:solidFill>
                          <a:schemeClr val="bg1"/>
                        </a:solidFill>
                        <a:latin typeface="ＭＳ Ｐゴシック" panose="020B0600070205080204" pitchFamily="50" charset="-128"/>
                        <a:ea typeface="ＭＳ Ｐゴシック" panose="020B0600070205080204" pitchFamily="50" charset="-128"/>
                      </a:endParaRPr>
                    </a:p>
                    <a:p>
                      <a:pPr algn="ct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（９点）</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加算３</a:t>
                      </a:r>
                      <a:endParaRPr kumimoji="1" lang="en-US" altLang="ja-JP" sz="1600" b="1" dirty="0">
                        <a:solidFill>
                          <a:schemeClr val="bg1"/>
                        </a:solidFill>
                        <a:latin typeface="ＭＳ Ｐゴシック" panose="020B0600070205080204" pitchFamily="50" charset="-128"/>
                        <a:ea typeface="ＭＳ Ｐゴシック" panose="020B060007020508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dirty="0">
                          <a:solidFill>
                            <a:schemeClr val="bg1"/>
                          </a:solidFill>
                          <a:latin typeface="ＭＳ Ｐゴシック" panose="020B0600070205080204" pitchFamily="50" charset="-128"/>
                          <a:ea typeface="ＭＳ Ｐゴシック" panose="020B0600070205080204" pitchFamily="50" charset="-128"/>
                        </a:rPr>
                        <a:t>（４点）</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tc vMerge="1">
                  <a:txBody>
                    <a:bodyPr/>
                    <a:lstStyle/>
                    <a:p>
                      <a:endParaRPr dirty="0"/>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7B953"/>
                    </a:solidFill>
                  </a:tcPr>
                </a:tc>
                <a:extLst>
                  <a:ext uri="{0D108BD9-81ED-4DB2-BD59-A6C34878D82A}">
                    <a16:rowId xmlns:a16="http://schemas.microsoft.com/office/drawing/2014/main" val="3594981508"/>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（１）</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オンライン請求</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12958667"/>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（２）</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明細書発行</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02191999"/>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（３）</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オンライン資格確認</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23447906"/>
                  </a:ext>
                </a:extLst>
              </a:tr>
              <a:tr h="536454">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（４）</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オンライン資格確認で取得した診療情報を閲覧・活用する体制</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39930062"/>
                  </a:ext>
                </a:extLst>
              </a:tr>
              <a:tr h="50101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（５）</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マイナ保険証利用率</a:t>
                      </a:r>
                      <a:endParaRPr kumimoji="1" lang="en-US" altLang="ja-JP" sz="1400" b="1" dirty="0">
                        <a:latin typeface="ＭＳ Ｐゴシック" panose="020B0600070205080204" pitchFamily="50" charset="-128"/>
                        <a:ea typeface="ＭＳ Ｐゴシック" panose="020B0600070205080204" pitchFamily="50" charset="-128"/>
                      </a:endParaRPr>
                    </a:p>
                    <a:p>
                      <a:r>
                        <a:rPr kumimoji="1" lang="ja-JP" altLang="en-US" sz="1400" b="1" dirty="0">
                          <a:highlight>
                            <a:srgbClr val="FFFF00"/>
                          </a:highlight>
                          <a:latin typeface="ＭＳ Ｐゴシック" panose="020B0600070205080204" pitchFamily="50" charset="-128"/>
                          <a:ea typeface="ＭＳ Ｐゴシック" panose="020B0600070205080204" pitchFamily="50" charset="-128"/>
                        </a:rPr>
                        <a:t>（</a:t>
                      </a:r>
                      <a:r>
                        <a:rPr kumimoji="1" lang="en-US" altLang="ja-JP" sz="1400" b="1" dirty="0">
                          <a:highlight>
                            <a:srgbClr val="FFFF00"/>
                          </a:highlight>
                          <a:latin typeface="ＭＳ Ｐゴシック" panose="020B0600070205080204" pitchFamily="50" charset="-128"/>
                          <a:ea typeface="ＭＳ Ｐゴシック" panose="020B0600070205080204" pitchFamily="50" charset="-128"/>
                        </a:rPr>
                        <a:t>30</a:t>
                      </a:r>
                      <a:r>
                        <a:rPr kumimoji="1" lang="ja-JP" altLang="en-US" sz="1400" b="1" dirty="0">
                          <a:highlight>
                            <a:srgbClr val="FFFF00"/>
                          </a:highlight>
                          <a:latin typeface="ＭＳ Ｐゴシック" panose="020B0600070205080204" pitchFamily="50" charset="-128"/>
                          <a:ea typeface="ＭＳ Ｐゴシック" panose="020B0600070205080204" pitchFamily="50" charset="-128"/>
                        </a:rPr>
                        <a:t>％以上）</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83261106"/>
                  </a:ext>
                </a:extLst>
              </a:tr>
              <a:tr h="641984">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（６）</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u="none" strike="noStrike" kern="1200" baseline="0" dirty="0">
                          <a:solidFill>
                            <a:schemeClr val="dk1"/>
                          </a:solidFill>
                          <a:latin typeface="ＭＳ Ｐゴシック" panose="020B0600070205080204" pitchFamily="50" charset="-128"/>
                          <a:ea typeface="ＭＳ Ｐゴシック" panose="020B0600070205080204" pitchFamily="50" charset="-128"/>
                        </a:rPr>
                        <a:t>マイナポータルの医療情報等に基づき、患者からの健康管理に係る相談に応じる体制</a:t>
                      </a:r>
                      <a:endParaRPr kumimoji="1" lang="ja-JP" altLang="en-US" sz="1400" b="1"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06222395"/>
                  </a:ext>
                </a:extLst>
              </a:tr>
              <a:tr h="50101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（７）</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400" b="1" dirty="0">
                          <a:latin typeface="ＭＳ Ｐゴシック" panose="020B0600070205080204" pitchFamily="50" charset="-128"/>
                          <a:ea typeface="ＭＳ Ｐゴシック" panose="020B0600070205080204" pitchFamily="50" charset="-128"/>
                        </a:rPr>
                        <a:t>DX</a:t>
                      </a:r>
                      <a:r>
                        <a:rPr kumimoji="1" lang="ja-JP" altLang="en-US" sz="1400" b="1" dirty="0">
                          <a:latin typeface="ＭＳ Ｐゴシック" panose="020B0600070205080204" pitchFamily="50" charset="-128"/>
                          <a:ea typeface="ＭＳ Ｐゴシック" panose="020B0600070205080204" pitchFamily="50" charset="-128"/>
                        </a:rPr>
                        <a:t>推進体制等の院内掲示及びウェブサイトへの掲載</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30240817"/>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（８）</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dirty="0">
                          <a:latin typeface="ＭＳ Ｐゴシック" panose="020B0600070205080204" pitchFamily="50" charset="-128"/>
                          <a:ea typeface="ＭＳ Ｐゴシック" panose="020B0600070205080204" pitchFamily="50" charset="-128"/>
                        </a:rPr>
                        <a:t>電子処方箋</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3">
                  <a:txBody>
                    <a:bodyPr/>
                    <a:lstStyle/>
                    <a:p>
                      <a:pPr algn="ctr"/>
                      <a:r>
                        <a:rPr kumimoji="1" lang="ja-JP" altLang="en-US" sz="1500" dirty="0">
                          <a:latin typeface="ＭＳ Ｐゴシック" panose="020B0600070205080204" pitchFamily="50" charset="-128"/>
                          <a:ea typeface="ＭＳ Ｐゴシック" panose="020B0600070205080204" pitchFamily="50" charset="-128"/>
                        </a:rPr>
                        <a:t>（８）から（</a:t>
                      </a:r>
                      <a:r>
                        <a:rPr kumimoji="1" lang="en-US" altLang="ja-JP" sz="1500" dirty="0">
                          <a:latin typeface="ＭＳ Ｐゴシック" panose="020B0600070205080204" pitchFamily="50" charset="-128"/>
                          <a:ea typeface="ＭＳ Ｐゴシック" panose="020B0600070205080204" pitchFamily="50" charset="-128"/>
                        </a:rPr>
                        <a:t>10</a:t>
                      </a:r>
                      <a:r>
                        <a:rPr kumimoji="1" lang="ja-JP" altLang="en-US" sz="1500" dirty="0">
                          <a:latin typeface="ＭＳ Ｐゴシック" panose="020B0600070205080204" pitchFamily="50" charset="-128"/>
                          <a:ea typeface="ＭＳ Ｐゴシック" panose="020B0600070205080204" pitchFamily="50" charset="-128"/>
                        </a:rPr>
                        <a:t>）のいずれか１つ</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74688374"/>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（９）</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電子カルテ</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dirty="0"/>
                    </a:p>
                  </a:txBody>
                  <a:tcPr marL="74295" marR="74295" marT="37148" marB="37148" anchor="ctr"/>
                </a:tc>
                <a:tc>
                  <a:txBody>
                    <a:bodyPr/>
                    <a:lstStyle/>
                    <a:p>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42266761"/>
                  </a:ext>
                </a:extLst>
              </a:tr>
              <a:tr h="302896">
                <a:tc>
                  <a:txBody>
                    <a:bodyPr/>
                    <a:lstStyle/>
                    <a:p>
                      <a:pPr algn="ctr"/>
                      <a:r>
                        <a:rPr kumimoji="1" lang="ja-JP" altLang="en-US" sz="1400" b="1" dirty="0">
                          <a:latin typeface="ＭＳ Ｐゴシック" panose="020B0600070205080204" pitchFamily="50" charset="-128"/>
                          <a:ea typeface="ＭＳ Ｐゴシック" panose="020B0600070205080204" pitchFamily="50" charset="-128"/>
                        </a:rPr>
                        <a:t>（</a:t>
                      </a:r>
                      <a:r>
                        <a:rPr kumimoji="1" lang="en-US" altLang="ja-JP" sz="1400" b="1" dirty="0">
                          <a:latin typeface="ＭＳ Ｐゴシック" panose="020B0600070205080204" pitchFamily="50" charset="-128"/>
                          <a:ea typeface="ＭＳ Ｐゴシック" panose="020B0600070205080204" pitchFamily="50" charset="-128"/>
                        </a:rPr>
                        <a:t>10</a:t>
                      </a:r>
                      <a:r>
                        <a:rPr kumimoji="1" lang="ja-JP" altLang="en-US" sz="1400" b="1" dirty="0">
                          <a:latin typeface="ＭＳ Ｐゴシック" panose="020B0600070205080204" pitchFamily="50" charset="-128"/>
                          <a:ea typeface="ＭＳ Ｐゴシック" panose="020B0600070205080204" pitchFamily="50" charset="-128"/>
                        </a:rPr>
                        <a:t>）</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1" lang="ja-JP" altLang="en-US" sz="1400" b="1" dirty="0">
                          <a:latin typeface="ＭＳ Ｐゴシック" panose="020B0600070205080204" pitchFamily="50" charset="-128"/>
                          <a:ea typeface="ＭＳ Ｐゴシック" panose="020B0600070205080204" pitchFamily="50" charset="-128"/>
                        </a:rPr>
                        <a:t>診療情報の共有</a:t>
                      </a: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90570" rtl="0" eaLnBrk="1" fontAlgn="auto" latinLnBrk="0" hangingPunct="1">
                        <a:lnSpc>
                          <a:spcPct val="100000"/>
                        </a:lnSpc>
                        <a:spcBef>
                          <a:spcPts val="0"/>
                        </a:spcBef>
                        <a:spcAft>
                          <a:spcPts val="0"/>
                        </a:spcAft>
                        <a:buClrTx/>
                        <a:buSzTx/>
                        <a:buFontTx/>
                        <a:buNone/>
                        <a:tabLst/>
                        <a:defRPr/>
                      </a:pPr>
                      <a:r>
                        <a:rPr kumimoji="1" lang="ja-JP" altLang="en-US" sz="1500" dirty="0">
                          <a:latin typeface="ＭＳ Ｐゴシック" panose="020B0600070205080204" pitchFamily="50" charset="-128"/>
                          <a:ea typeface="ＭＳ Ｐゴシック" panose="020B0600070205080204" pitchFamily="50" charset="-128"/>
                        </a:rPr>
                        <a:t>〇</a:t>
                      </a:r>
                    </a:p>
                  </a:txBody>
                  <a:tcPr marL="74295" marR="74295" marT="37148" marB="371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kumimoji="1" lang="ja-JP" altLang="en-US" dirty="0"/>
                    </a:p>
                  </a:txBody>
                  <a:tcPr/>
                </a:tc>
                <a:tc>
                  <a:txBody>
                    <a:bodyPr/>
                    <a:lstStyle/>
                    <a:p>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kumimoji="1" lang="ja-JP" altLang="en-US" sz="1500" dirty="0">
                        <a:latin typeface="ＭＳ Ｐゴシック" panose="020B0600070205080204" pitchFamily="50" charset="-128"/>
                        <a:ea typeface="ＭＳ Ｐゴシック" panose="020B0600070205080204" pitchFamily="50" charset="-128"/>
                      </a:endParaRPr>
                    </a:p>
                  </a:txBody>
                  <a:tcPr marL="74295" marR="74295" marT="37148" marB="37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60663218"/>
                  </a:ext>
                </a:extLst>
              </a:tr>
            </a:tbl>
          </a:graphicData>
        </a:graphic>
      </p:graphicFrame>
      <p:sp>
        <p:nvSpPr>
          <p:cNvPr id="13" name="テキスト ボックス 12">
            <a:extLst>
              <a:ext uri="{FF2B5EF4-FFF2-40B4-BE49-F238E27FC236}">
                <a16:creationId xmlns:a16="http://schemas.microsoft.com/office/drawing/2014/main" id="{81096949-2968-497F-E208-0D8A989CC8ED}"/>
              </a:ext>
            </a:extLst>
          </p:cNvPr>
          <p:cNvSpPr txBox="1"/>
          <p:nvPr/>
        </p:nvSpPr>
        <p:spPr>
          <a:xfrm>
            <a:off x="623392" y="1027513"/>
            <a:ext cx="1271544" cy="317459"/>
          </a:xfrm>
          <a:prstGeom prst="rect">
            <a:avLst/>
          </a:prstGeom>
          <a:solidFill>
            <a:schemeClr val="accent3">
              <a:lumMod val="75000"/>
            </a:schemeClr>
          </a:solidFill>
          <a:ln>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1463" b="0" i="0" u="none" strike="noStrike" kern="1200" cap="none" spc="0" normalizeH="0" baseline="0" noProof="0" dirty="0">
                <a:ln>
                  <a:noFill/>
                </a:ln>
                <a:solidFill>
                  <a:prstClr val="white"/>
                </a:solidFill>
                <a:effectLst/>
                <a:uLnTx/>
                <a:uFillTx/>
                <a:latin typeface="Arial"/>
                <a:ea typeface="ＭＳ Ｐゴシック"/>
                <a:cs typeface="+mn-cs"/>
              </a:rPr>
              <a:t>施設基準</a:t>
            </a:r>
          </a:p>
        </p:txBody>
      </p:sp>
      <p:sp>
        <p:nvSpPr>
          <p:cNvPr id="3" name="タイトル 1">
            <a:extLst>
              <a:ext uri="{FF2B5EF4-FFF2-40B4-BE49-F238E27FC236}">
                <a16:creationId xmlns:a16="http://schemas.microsoft.com/office/drawing/2014/main" id="{D9010E33-39C8-A9C0-DB27-6C66B14C596C}"/>
              </a:ext>
            </a:extLst>
          </p:cNvPr>
          <p:cNvSpPr txBox="1">
            <a:spLocks/>
          </p:cNvSpPr>
          <p:nvPr/>
        </p:nvSpPr>
        <p:spPr>
          <a:xfrm>
            <a:off x="623392" y="274638"/>
            <a:ext cx="10959008" cy="678505"/>
          </a:xfrm>
          <a:prstGeom prst="rect">
            <a:avLst/>
          </a:prstGeom>
          <a:solidFill>
            <a:schemeClr val="accent1">
              <a:lumMod val="20000"/>
              <a:lumOff val="80000"/>
            </a:schemeClr>
          </a:solidFill>
          <a:ln w="28575">
            <a:solidFill>
              <a:schemeClr val="tx2"/>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zh-TW" altLang="en-US" sz="2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j-cs"/>
              </a:rPr>
              <a:t>電子的診療情報連携体制整備加算</a:t>
            </a:r>
            <a:r>
              <a:rPr kumimoji="1" lang="ja-JP" altLang="en-US" sz="2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j-cs"/>
              </a:rPr>
              <a:t>（施設基準）</a:t>
            </a:r>
            <a:endPar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endParaRPr>
          </a:p>
        </p:txBody>
      </p:sp>
      <p:pic>
        <p:nvPicPr>
          <p:cNvPr id="25" name="オーディオ 24">
            <a:hlinkClick r:id="" action="ppaction://media"/>
            <a:extLst>
              <a:ext uri="{FF2B5EF4-FFF2-40B4-BE49-F238E27FC236}">
                <a16:creationId xmlns:a16="http://schemas.microsoft.com/office/drawing/2014/main" id="{4EB8D470-17CC-060B-28A8-DF290033493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7740014"/>
      </p:ext>
    </p:extLst>
  </p:cSld>
  <p:clrMapOvr>
    <a:masterClrMapping/>
  </p:clrMapOvr>
  <mc:AlternateContent xmlns:mc="http://schemas.openxmlformats.org/markup-compatibility/2006" xmlns:p14="http://schemas.microsoft.com/office/powerpoint/2010/main">
    <mc:Choice Requires="p14">
      <p:transition spd="slow" p14:dur="2000" advTm="94106"/>
    </mc:Choice>
    <mc:Fallback xmlns="">
      <p:transition spd="slow" advTm="94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28CC9-4F3C-0B14-CBD9-953A2FE3664D}"/>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3C2A33F1-A03A-D5E2-3EBA-7A9CA3F08D88}"/>
              </a:ext>
            </a:extLst>
          </p:cNvPr>
          <p:cNvSpPr txBox="1"/>
          <p:nvPr/>
        </p:nvSpPr>
        <p:spPr>
          <a:xfrm>
            <a:off x="1336130" y="1042405"/>
            <a:ext cx="9519743" cy="5761808"/>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５</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マイナ保険証利用率</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が、</a:t>
            </a:r>
            <a:r>
              <a:rPr kumimoji="1" lang="en-US" altLang="ja-JP"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30</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％以上</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a:t>
            </a: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６</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マイナポータルの医療情報等に基づき、患者からの健康管理に係る相談に応じる体制を有していること。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７</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明細書発行に関する事項、医療</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推進の体制に関する事項等について、当該保険医療機関の見やすい場所及びウェブサイトに掲載していること。</a:t>
            </a: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８</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電子処方箋</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を発行する体制又は調剤した薬剤に関する情報を電子処方箋システムに登録する体制を有していること。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以下のアからウの全て又はエを満たす</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電子カルテを有していること</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63" marR="0" lvl="0" indent="-3587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ア　厚生労働省「医療情報システムの安全管理に関するガイドライン」に準拠した体制であること。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63" marR="0" lvl="0" indent="-3587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　電子処方箋管理サービスとの接続インターフェースを有していること。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7063" marR="0" lvl="0" indent="-3587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ウ　電子カルテ情報共有サービスとの接続インターフェースを有していること。</a:t>
            </a:r>
          </a:p>
          <a:p>
            <a:pPr marL="627063" marR="0" lvl="0" indent="-358775"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エ　厚生労働省が認証する電子カルテ製品であること。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アを満たす又はイ及びウを満たすこと。</a:t>
            </a:r>
          </a:p>
          <a:p>
            <a:pPr marL="447675" marR="0" lvl="0" indent="-179388"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ア　国等が提供する</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電子カルテ情報共有サービス</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により取得される診療情報等を活用する体制を有していること。</a:t>
            </a:r>
          </a:p>
          <a:p>
            <a:pPr marL="447675" marR="0" lvl="0" indent="-179388"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地域の複数の医療機関間で検査結果や画像情報等を含む診療情報を共有又は閲覧できるネットワーク</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であって、以下の（イ）から（ハ）の全てを満たすものを活用する体制を有していること。</a:t>
            </a:r>
          </a:p>
          <a:p>
            <a:pPr marL="717550" marR="0" lvl="0" indent="-269875"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当該ネットワークに参加している保険医療機関の数が</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以上であり、そのうち診療情報を開示している病院の数が２以上であること。</a:t>
            </a:r>
          </a:p>
          <a:p>
            <a:pPr marL="717550" marR="0" lvl="0" indent="-269875"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ロ</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登録患者数が</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1,000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人以上であること又は新規登録患者数が年間</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人以上であること。</a:t>
            </a:r>
          </a:p>
          <a:p>
            <a:pPr marL="717550" marR="0" lvl="0" indent="-269875"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ハ</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当該ネットワークの運営主体が連携している医療機関名及び登録患者数をウェブサイトで公表していること。</a:t>
            </a:r>
          </a:p>
          <a:p>
            <a:pPr marL="447675" marR="0" lvl="0" indent="-179388"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ウ　以下の（イ）及び（ロ）を満たすこと。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5475" marR="0" lvl="0" indent="-179388"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イ</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診療情報提供料（</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）の検査・画像情報提供加算又は電子的診療情報評価料の施設基準を届け出ていること。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625475" marR="0" lvl="0" indent="-179388"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ロ</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当該ネットワークに参加していること及び実際に患者の情報を共有している実績のある保険医療機関の名称について、当該保険医療機関の見やすい場所に掲示していること。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CDEA33A8-D7A4-FB23-7043-9459373FAD1D}"/>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電子的診療情報連携体制整備加算</a:t>
            </a: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の新設</a:t>
            </a:r>
            <a:endParaRPr kumimoji="0" lang="ja-JP" altLang="en-US" sz="2400" b="1" i="0" u="none" strike="noStrike" kern="0" cap="none" spc="0" normalizeH="0" baseline="0" noProof="0" dirty="0">
              <a:ln>
                <a:noFill/>
              </a:ln>
              <a:solidFill>
                <a:prstClr val="black"/>
              </a:solidFill>
              <a:effectLst/>
              <a:highlight>
                <a:srgbClr val="FFFF00"/>
              </a:highligh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 name="テキスト ボックス 1">
            <a:extLst>
              <a:ext uri="{FF2B5EF4-FFF2-40B4-BE49-F238E27FC236}">
                <a16:creationId xmlns:a16="http://schemas.microsoft.com/office/drawing/2014/main" id="{14E28844-3329-87E6-644F-9EC36B51D478}"/>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医療</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DX</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や</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ICT</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連携を活用する医療機関・薬局の体制の評価－①</a:t>
            </a:r>
          </a:p>
        </p:txBody>
      </p:sp>
      <p:sp>
        <p:nvSpPr>
          <p:cNvPr id="4" name="正方形/長方形 3">
            <a:extLst>
              <a:ext uri="{FF2B5EF4-FFF2-40B4-BE49-F238E27FC236}">
                <a16:creationId xmlns:a16="http://schemas.microsoft.com/office/drawing/2014/main" id="{DAB3903F-DBBA-390A-D503-8F2D1B235C65}"/>
              </a:ext>
            </a:extLst>
          </p:cNvPr>
          <p:cNvSpPr/>
          <p:nvPr/>
        </p:nvSpPr>
        <p:spPr>
          <a:xfrm>
            <a:off x="1458462" y="934876"/>
            <a:ext cx="344971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TW" altLang="en-US" sz="12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電子的診療情報連携体制整備加算</a:t>
            </a:r>
            <a:r>
              <a:rPr kumimoji="0" lang="ja-JP" altLang="en-US" sz="12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の新設</a:t>
            </a:r>
            <a:endParaRPr kumimoji="0" lang="ja-JP" altLang="en-US" sz="1200" b="1" i="0" u="none" strike="noStrike" kern="0" cap="none" spc="0" normalizeH="0" baseline="0" noProof="0" dirty="0">
              <a:ln>
                <a:noFill/>
              </a:ln>
              <a:solidFill>
                <a:prstClr val="black"/>
              </a:solidFill>
              <a:effectLst/>
              <a:highlight>
                <a:srgbClr val="FFFF00"/>
              </a:highligh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スライド番号プレースホルダ 29">
            <a:extLst>
              <a:ext uri="{FF2B5EF4-FFF2-40B4-BE49-F238E27FC236}">
                <a16:creationId xmlns:a16="http://schemas.microsoft.com/office/drawing/2014/main" id="{751B4244-CE0C-5466-6EF3-511EA81791D7}"/>
              </a:ext>
            </a:extLst>
          </p:cNvPr>
          <p:cNvSpPr txBox="1">
            <a:spLocks/>
          </p:cNvSpPr>
          <p:nvPr/>
        </p:nvSpPr>
        <p:spPr>
          <a:xfrm>
            <a:off x="9768408" y="6381328"/>
            <a:ext cx="2311400" cy="365125"/>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B2F95FF-E40F-416C-A809-4854A63BB9D8}" type="slidenum">
              <a:rPr kumimoji="1" lang="ja-JP" altLang="en-US" sz="3200" b="1" i="0" u="none" strike="noStrike" kern="1200" cap="none" spc="0" normalizeH="0" baseline="0" noProof="0">
                <a:ln>
                  <a:noFill/>
                </a:ln>
                <a:solidFill>
                  <a:prstClr val="black"/>
                </a:solidFill>
                <a:effectLst/>
                <a:uLnTx/>
                <a:uFillTx/>
                <a:latin typeface="Calibri"/>
                <a:ea typeface="ＭＳ Ｐゴシック" panose="020B060007020508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1" lang="ja-JP" altLang="en-US" sz="3200" b="1"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endParaRPr>
          </a:p>
        </p:txBody>
      </p:sp>
      <p:sp>
        <p:nvSpPr>
          <p:cNvPr id="18" name="テキスト ボックス 17">
            <a:extLst>
              <a:ext uri="{FF2B5EF4-FFF2-40B4-BE49-F238E27FC236}">
                <a16:creationId xmlns:a16="http://schemas.microsoft.com/office/drawing/2014/main" id="{3666C8DB-DD4F-0BFF-0C0A-BF96168D09AE}"/>
              </a:ext>
            </a:extLst>
          </p:cNvPr>
          <p:cNvSpPr txBox="1"/>
          <p:nvPr/>
        </p:nvSpPr>
        <p:spPr>
          <a:xfrm>
            <a:off x="1336128" y="1228597"/>
            <a:ext cx="9519743" cy="1354217"/>
          </a:xfrm>
          <a:prstGeom prst="rect">
            <a:avLst/>
          </a:prstGeom>
          <a:noFill/>
        </p:spPr>
        <p:txBody>
          <a:bodyPr wrap="square">
            <a:spAutoFit/>
          </a:bodyPr>
          <a:lstStyle/>
          <a:p>
            <a:pPr marL="0" marR="0" lvl="0" indent="0" algn="just" defTabSz="914400" rtl="0" eaLnBrk="1" fontAlgn="auto" latinLnBrk="0" hangingPunct="1">
              <a:lnSpc>
                <a:spcPct val="100000"/>
              </a:lnSpc>
              <a:spcBef>
                <a:spcPts val="30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r>
              <a:rPr kumimoji="1" lang="zh-TW"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電子的診療情報連携体制整備加算１</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オンライン請求を行っていること。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２</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診療報酬明細書を患者に無償で交付</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していること。</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３</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オンライン資格確認を行う体制を有していること。</a:t>
            </a:r>
          </a:p>
          <a:p>
            <a:pPr marL="358775" marR="0" lvl="0" indent="-358775" algn="just" defTabSz="914400" rtl="0" eaLnBrk="1" fontAlgn="auto" latinLnBrk="0" hangingPunct="1">
              <a:lnSpc>
                <a:spcPct val="100000"/>
              </a:lnSpc>
              <a:spcBef>
                <a:spcPts val="30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４</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医師又は歯科医師が、</a:t>
            </a:r>
            <a:r>
              <a:rPr kumimoji="1" lang="ja-JP" altLang="en-US" sz="12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オンライン資格確認等システム</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を利用して取得した診療情報を、診療を行う診察室、手術室又は処置室等において、閲覧又は活用できる体制を有していること。　</a:t>
            </a:r>
            <a:endParaRPr kumimoji="0" lang="ja-JP" altLang="en-US" sz="1200" b="0" i="0" u="none" strike="noStrike" kern="1200" cap="none" spc="0" normalizeH="0" baseline="0" noProof="0" dirty="0">
              <a:ln>
                <a:noFill/>
              </a:ln>
              <a:solidFill>
                <a:prstClr val="black"/>
              </a:solidFill>
              <a:effectLst/>
              <a:uLnTx/>
              <a:uFillTx/>
              <a:latin typeface="Aptos" panose="02110004020202020204"/>
              <a:ea typeface="游ゴシック" panose="020B0400000000000000" pitchFamily="50" charset="-128"/>
              <a:cs typeface="+mn-cs"/>
            </a:endParaRPr>
          </a:p>
        </p:txBody>
      </p:sp>
      <p:graphicFrame>
        <p:nvGraphicFramePr>
          <p:cNvPr id="19" name="表 18">
            <a:extLst>
              <a:ext uri="{FF2B5EF4-FFF2-40B4-BE49-F238E27FC236}">
                <a16:creationId xmlns:a16="http://schemas.microsoft.com/office/drawing/2014/main" id="{98D7DBE0-EA94-491A-B2F9-1F116FF476A7}"/>
              </a:ext>
            </a:extLst>
          </p:cNvPr>
          <p:cNvGraphicFramePr>
            <a:graphicFrameLocks noGrp="1"/>
          </p:cNvGraphicFramePr>
          <p:nvPr/>
        </p:nvGraphicFramePr>
        <p:xfrm>
          <a:off x="6566926" y="1170751"/>
          <a:ext cx="4068000" cy="886560"/>
        </p:xfrm>
        <a:graphic>
          <a:graphicData uri="http://schemas.openxmlformats.org/drawingml/2006/table">
            <a:tbl>
              <a:tblPr bandRow="1">
                <a:tableStyleId>{5C22544A-7EE6-4342-B048-85BDC9FD1C3A}</a:tableStyleId>
              </a:tblPr>
              <a:tblGrid>
                <a:gridCol w="2340000">
                  <a:extLst>
                    <a:ext uri="{9D8B030D-6E8A-4147-A177-3AD203B41FA5}">
                      <a16:colId xmlns:a16="http://schemas.microsoft.com/office/drawing/2014/main" val="760015752"/>
                    </a:ext>
                  </a:extLst>
                </a:gridCol>
                <a:gridCol w="1728000">
                  <a:extLst>
                    <a:ext uri="{9D8B030D-6E8A-4147-A177-3AD203B41FA5}">
                      <a16:colId xmlns:a16="http://schemas.microsoft.com/office/drawing/2014/main" val="3981577907"/>
                    </a:ext>
                  </a:extLst>
                </a:gridCol>
              </a:tblGrid>
              <a:tr h="191330">
                <a:tc>
                  <a:txBody>
                    <a:bodyPr/>
                    <a:lstStyle/>
                    <a:p>
                      <a:r>
                        <a:rPr kumimoji="1" lang="ja-JP" altLang="en-US" sz="1100">
                          <a:latin typeface="メイリオ" panose="020B0604030504040204" pitchFamily="50" charset="-128"/>
                          <a:ea typeface="メイリオ" panose="020B0604030504040204" pitchFamily="50" charset="-128"/>
                        </a:rPr>
                        <a:t>電子的診療情報連携体制整備加算１</a:t>
                      </a:r>
                    </a:p>
                  </a:txBody>
                  <a:tcPr marL="36000" marR="36000" marT="36000" marB="36000">
                    <a:solidFill>
                      <a:srgbClr val="CDFFDC"/>
                    </a:solidFill>
                  </a:tcPr>
                </a:tc>
                <a:tc>
                  <a:txBody>
                    <a:bodyPr/>
                    <a:lstStyle/>
                    <a:p>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１</a:t>
                      </a:r>
                      <a:r>
                        <a:rPr kumimoji="1" lang="en-US" altLang="ja-JP" sz="1100">
                          <a:latin typeface="メイリオ" panose="020B0604030504040204" pitchFamily="50" charset="-128"/>
                          <a:ea typeface="メイリオ" panose="020B0604030504040204" pitchFamily="50" charset="-128"/>
                        </a:rPr>
                        <a:t>) </a:t>
                      </a:r>
                      <a:r>
                        <a:rPr kumimoji="1" lang="ja-JP" altLang="en-US" sz="1100">
                          <a:latin typeface="メイリオ" panose="020B0604030504040204" pitchFamily="50" charset="-128"/>
                          <a:ea typeface="メイリオ" panose="020B0604030504040204" pitchFamily="50" charset="-128"/>
                        </a:rPr>
                        <a:t>～ </a:t>
                      </a:r>
                      <a:r>
                        <a:rPr kumimoji="1" lang="en-US" altLang="ja-JP" sz="1100">
                          <a:latin typeface="メイリオ" panose="020B0604030504040204" pitchFamily="50" charset="-128"/>
                          <a:ea typeface="メイリオ" panose="020B0604030504040204" pitchFamily="50" charset="-128"/>
                        </a:rPr>
                        <a:t>(10)</a:t>
                      </a:r>
                      <a:r>
                        <a:rPr kumimoji="1" lang="ja-JP" altLang="en-US" sz="1100">
                          <a:latin typeface="メイリオ" panose="020B0604030504040204" pitchFamily="50" charset="-128"/>
                          <a:ea typeface="メイリオ" panose="020B0604030504040204" pitchFamily="50" charset="-128"/>
                        </a:rPr>
                        <a:t>の全て</a:t>
                      </a:r>
                    </a:p>
                  </a:txBody>
                  <a:tcPr marL="36000" marR="36000" marT="36000" marB="36000">
                    <a:solidFill>
                      <a:srgbClr val="CDFFDC"/>
                    </a:solidFill>
                  </a:tcPr>
                </a:tc>
                <a:extLst>
                  <a:ext uri="{0D108BD9-81ED-4DB2-BD59-A6C34878D82A}">
                    <a16:rowId xmlns:a16="http://schemas.microsoft.com/office/drawing/2014/main" val="1151211787"/>
                  </a:ext>
                </a:extLst>
              </a:tr>
              <a:tr h="1913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電子的診療情報連携体制整備加算２</a:t>
                      </a:r>
                    </a:p>
                  </a:txBody>
                  <a:tcPr marL="36000" marR="36000" marT="36000" marB="36000">
                    <a:solidFill>
                      <a:srgbClr val="E1FFEA"/>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１</a:t>
                      </a:r>
                      <a:r>
                        <a:rPr kumimoji="1" lang="en-US" altLang="ja-JP" sz="1100">
                          <a:latin typeface="メイリオ" panose="020B0604030504040204" pitchFamily="50" charset="-128"/>
                          <a:ea typeface="メイリオ" panose="020B0604030504040204" pitchFamily="50" charset="-128"/>
                        </a:rPr>
                        <a:t>) </a:t>
                      </a:r>
                      <a:r>
                        <a:rPr kumimoji="1" lang="ja-JP" altLang="en-US" sz="1100">
                          <a:latin typeface="メイリオ" panose="020B0604030504040204" pitchFamily="50" charset="-128"/>
                          <a:ea typeface="メイリオ" panose="020B0604030504040204" pitchFamily="50" charset="-128"/>
                        </a:rPr>
                        <a:t>～ </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７</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の全てかつ</a:t>
                      </a:r>
                      <a:endParaRPr kumimoji="1" lang="en-US" altLang="ja-JP" sz="11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８</a:t>
                      </a:r>
                      <a:r>
                        <a:rPr kumimoji="1" lang="en-US" altLang="ja-JP" sz="1100">
                          <a:latin typeface="メイリオ" panose="020B0604030504040204" pitchFamily="50" charset="-128"/>
                          <a:ea typeface="メイリオ" panose="020B0604030504040204" pitchFamily="50" charset="-128"/>
                        </a:rPr>
                        <a:t>) </a:t>
                      </a:r>
                      <a:r>
                        <a:rPr kumimoji="1" lang="ja-JP" altLang="en-US" sz="1100">
                          <a:latin typeface="メイリオ" panose="020B0604030504040204" pitchFamily="50" charset="-128"/>
                          <a:ea typeface="メイリオ" panose="020B0604030504040204" pitchFamily="50" charset="-128"/>
                        </a:rPr>
                        <a:t>～ </a:t>
                      </a:r>
                      <a:r>
                        <a:rPr kumimoji="1" lang="en-US" altLang="ja-JP" sz="1100">
                          <a:latin typeface="メイリオ" panose="020B0604030504040204" pitchFamily="50" charset="-128"/>
                          <a:ea typeface="メイリオ" panose="020B0604030504040204" pitchFamily="50" charset="-128"/>
                        </a:rPr>
                        <a:t>(10)</a:t>
                      </a:r>
                      <a:r>
                        <a:rPr kumimoji="1" lang="ja-JP" altLang="en-US" sz="1100">
                          <a:latin typeface="メイリオ" panose="020B0604030504040204" pitchFamily="50" charset="-128"/>
                          <a:ea typeface="メイリオ" panose="020B0604030504040204" pitchFamily="50" charset="-128"/>
                        </a:rPr>
                        <a:t>のいずれか</a:t>
                      </a:r>
                    </a:p>
                  </a:txBody>
                  <a:tcPr marL="36000" marR="36000" marT="36000" marB="36000">
                    <a:solidFill>
                      <a:srgbClr val="E1FFEA"/>
                    </a:solidFill>
                  </a:tcPr>
                </a:tc>
                <a:extLst>
                  <a:ext uri="{0D108BD9-81ED-4DB2-BD59-A6C34878D82A}">
                    <a16:rowId xmlns:a16="http://schemas.microsoft.com/office/drawing/2014/main" val="1476411880"/>
                  </a:ext>
                </a:extLst>
              </a:tr>
              <a:tr h="1913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a:latin typeface="メイリオ" panose="020B0604030504040204" pitchFamily="50" charset="-128"/>
                          <a:ea typeface="メイリオ" panose="020B0604030504040204" pitchFamily="50" charset="-128"/>
                        </a:rPr>
                        <a:t>電子的診療情報連携体制整備加算３</a:t>
                      </a:r>
                    </a:p>
                  </a:txBody>
                  <a:tcPr marL="36000" marR="36000" marT="36000" marB="36000">
                    <a:solidFill>
                      <a:srgbClr val="CDFFDC"/>
                    </a:solidFill>
                  </a:tcPr>
                </a:tc>
                <a:tc>
                  <a:txBody>
                    <a:bodyPr/>
                    <a:lstStyle/>
                    <a:p>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１</a:t>
                      </a:r>
                      <a:r>
                        <a:rPr kumimoji="1" lang="en-US" altLang="ja-JP" sz="1100">
                          <a:latin typeface="メイリオ" panose="020B0604030504040204" pitchFamily="50" charset="-128"/>
                          <a:ea typeface="メイリオ" panose="020B0604030504040204" pitchFamily="50" charset="-128"/>
                        </a:rPr>
                        <a:t>) </a:t>
                      </a:r>
                      <a:r>
                        <a:rPr kumimoji="1" lang="ja-JP" altLang="en-US" sz="1100">
                          <a:latin typeface="メイリオ" panose="020B0604030504040204" pitchFamily="50" charset="-128"/>
                          <a:ea typeface="メイリオ" panose="020B0604030504040204" pitchFamily="50" charset="-128"/>
                        </a:rPr>
                        <a:t>～ </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７</a:t>
                      </a:r>
                      <a:r>
                        <a:rPr kumimoji="1" lang="en-US" altLang="ja-JP" sz="1100">
                          <a:latin typeface="メイリオ" panose="020B0604030504040204" pitchFamily="50" charset="-128"/>
                          <a:ea typeface="メイリオ" panose="020B0604030504040204" pitchFamily="50" charset="-128"/>
                        </a:rPr>
                        <a:t>)</a:t>
                      </a:r>
                      <a:r>
                        <a:rPr kumimoji="1" lang="ja-JP" altLang="en-US" sz="1100">
                          <a:latin typeface="メイリオ" panose="020B0604030504040204" pitchFamily="50" charset="-128"/>
                          <a:ea typeface="メイリオ" panose="020B0604030504040204" pitchFamily="50" charset="-128"/>
                        </a:rPr>
                        <a:t>の全て</a:t>
                      </a:r>
                    </a:p>
                  </a:txBody>
                  <a:tcPr marL="36000" marR="36000" marT="36000" marB="36000">
                    <a:solidFill>
                      <a:srgbClr val="CDFFDC"/>
                    </a:solidFill>
                  </a:tcPr>
                </a:tc>
                <a:extLst>
                  <a:ext uri="{0D108BD9-81ED-4DB2-BD59-A6C34878D82A}">
                    <a16:rowId xmlns:a16="http://schemas.microsoft.com/office/drawing/2014/main" val="1072907854"/>
                  </a:ext>
                </a:extLst>
              </a:tr>
            </a:tbl>
          </a:graphicData>
        </a:graphic>
      </p:graphicFrame>
      <p:pic>
        <p:nvPicPr>
          <p:cNvPr id="13" name="オーディオ 12">
            <a:hlinkClick r:id="" action="ppaction://media"/>
            <a:extLst>
              <a:ext uri="{FF2B5EF4-FFF2-40B4-BE49-F238E27FC236}">
                <a16:creationId xmlns:a16="http://schemas.microsoft.com/office/drawing/2014/main" id="{E572D0DC-26EE-54CC-6AE4-DDF1C401FD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6382329"/>
      </p:ext>
    </p:extLst>
  </p:cSld>
  <p:clrMapOvr>
    <a:masterClrMapping/>
  </p:clrMapOvr>
  <mc:AlternateContent xmlns:mc="http://schemas.openxmlformats.org/markup-compatibility/2006" xmlns:p14="http://schemas.microsoft.com/office/powerpoint/2010/main">
    <mc:Choice Requires="p14">
      <p:transition spd="slow" p14:dur="2000" advTm="88804"/>
    </mc:Choice>
    <mc:Fallback xmlns="">
      <p:transition spd="slow" advTm="88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図 5">
            <a:extLst>
              <a:ext uri="{FF2B5EF4-FFF2-40B4-BE49-F238E27FC236}">
                <a16:creationId xmlns:a16="http://schemas.microsoft.com/office/drawing/2014/main" id="{9AB6EFA6-2E09-663F-D9E0-3A414C307416}"/>
              </a:ext>
            </a:extLst>
          </p:cNvPr>
          <p:cNvPicPr>
            <a:picLocks noChangeAspect="1"/>
          </p:cNvPicPr>
          <p:nvPr/>
        </p:nvPicPr>
        <p:blipFill>
          <a:blip r:embed="rId4"/>
          <a:stretch>
            <a:fillRect/>
          </a:stretch>
        </p:blipFill>
        <p:spPr>
          <a:xfrm>
            <a:off x="1038929" y="2368204"/>
            <a:ext cx="10114141" cy="2121592"/>
          </a:xfrm>
          <a:prstGeom prst="rect">
            <a:avLst/>
          </a:prstGeom>
        </p:spPr>
      </p:pic>
      <p:pic>
        <p:nvPicPr>
          <p:cNvPr id="8" name="オーディオ 7">
            <a:hlinkClick r:id="" action="ppaction://media"/>
            <a:extLst>
              <a:ext uri="{FF2B5EF4-FFF2-40B4-BE49-F238E27FC236}">
                <a16:creationId xmlns:a16="http://schemas.microsoft.com/office/drawing/2014/main" id="{0D8ACC77-5B30-FE4F-C0DD-F35EF9B15D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6731340"/>
      </p:ext>
    </p:extLst>
  </p:cSld>
  <p:clrMapOvr>
    <a:masterClrMapping/>
  </p:clrMapOvr>
  <mc:AlternateContent xmlns:mc="http://schemas.openxmlformats.org/markup-compatibility/2006" xmlns:p14="http://schemas.microsoft.com/office/powerpoint/2010/main">
    <mc:Choice Requires="p14">
      <p:transition spd="slow" p14:dur="2000" advTm="4297"/>
    </mc:Choice>
    <mc:Fallback xmlns="">
      <p:transition spd="slow" advTm="4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1B708-0358-A290-4110-CE9A68E7828B}"/>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643E25AC-85C7-E906-FBF6-30B4EB45254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1" name="テキスト ボックス 20">
            <a:extLst>
              <a:ext uri="{FF2B5EF4-FFF2-40B4-BE49-F238E27FC236}">
                <a16:creationId xmlns:a16="http://schemas.microsoft.com/office/drawing/2014/main" id="{C47591A3-211B-01DA-A83B-A814274A5332}"/>
              </a:ext>
            </a:extLst>
          </p:cNvPr>
          <p:cNvSpPr txBox="1"/>
          <p:nvPr/>
        </p:nvSpPr>
        <p:spPr>
          <a:xfrm>
            <a:off x="253660" y="924484"/>
            <a:ext cx="11240503" cy="5690212"/>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点数に変更なし</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a:t>
            </a:r>
            <a:r>
              <a:rPr kumimoji="1" lang="ja-JP" altLang="en-US" sz="20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現行と同様　</a:t>
            </a:r>
            <a:r>
              <a:rPr kumimoji="1" lang="en-US" altLang="ja-JP" sz="20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80</a:t>
            </a:r>
            <a:r>
              <a:rPr kumimoji="1" lang="ja-JP" altLang="en-US" sz="20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点</a:t>
            </a:r>
            <a:endParaRPr kumimoji="1" lang="en-US" altLang="ja-JP" sz="20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外来医師過多区域に関する対応</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endPar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〇改正医療法に基づき都道府県知事が行う、地域で不足している</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医療機能等に係る医療提供の要請に</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応じず</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、保険医療機関の指定が</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３年以内</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とされた医療機関は、地域医療への寄与が不十分との位置付けであることを踏まえ、</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当該医療機関については機能強化加算の</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対象としない</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endParaRPr kumimoji="1" lang="en-US" altLang="ja-JP"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データ提出加算の届出が望ましい旨の追加</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〇以下に掲げる届出を行っていることが</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望ましい。</a:t>
            </a:r>
            <a:endPar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〔BCP</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の策定</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業務継続計画を策定し当該計画に従い必要な措置を講じること。</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また、定期的に業務継続計画の見直しを行い、必要に応じて業務継続計画の変更を行うこと。</a:t>
            </a:r>
            <a:endParaRPr kumimoji="1" lang="en-US" altLang="ja-JP"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令和８年３月</a:t>
            </a:r>
            <a:r>
              <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31</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日において</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現に機能強化加算の届出を行っている保険医療機関</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については、</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令和９年５月</a:t>
            </a:r>
            <a:r>
              <a:rPr kumimoji="1" lang="en-US" altLang="ja-JP"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31</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日までの間</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に限り</a:t>
            </a:r>
            <a:r>
              <a:rPr kumimoji="1" lang="en-US" altLang="ja-JP"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BCP</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の策定については</a:t>
            </a:r>
            <a:r>
              <a:rPr kumimoji="1" lang="ja-JP" altLang="en-US" sz="14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該当するものとみなす</a:t>
            </a:r>
            <a:r>
              <a:rPr kumimoji="1" lang="ja-JP" altLang="en-US" sz="1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endPar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3" name="表 2">
            <a:extLst>
              <a:ext uri="{FF2B5EF4-FFF2-40B4-BE49-F238E27FC236}">
                <a16:creationId xmlns:a16="http://schemas.microsoft.com/office/drawing/2014/main" id="{4F143D59-8FDF-C514-318E-69AB93047EB1}"/>
              </a:ext>
            </a:extLst>
          </p:cNvPr>
          <p:cNvGraphicFramePr>
            <a:graphicFrameLocks noGrp="1"/>
          </p:cNvGraphicFramePr>
          <p:nvPr/>
        </p:nvGraphicFramePr>
        <p:xfrm>
          <a:off x="381141" y="3769590"/>
          <a:ext cx="9448583" cy="1217819"/>
        </p:xfrm>
        <a:graphic>
          <a:graphicData uri="http://schemas.openxmlformats.org/drawingml/2006/table">
            <a:tbl>
              <a:tblPr firstRow="1" bandRow="1">
                <a:tableStyleId>{5C22544A-7EE6-4342-B048-85BDC9FD1C3A}</a:tableStyleId>
              </a:tblPr>
              <a:tblGrid>
                <a:gridCol w="3647298">
                  <a:extLst>
                    <a:ext uri="{9D8B030D-6E8A-4147-A177-3AD203B41FA5}">
                      <a16:colId xmlns:a16="http://schemas.microsoft.com/office/drawing/2014/main" val="1160610464"/>
                    </a:ext>
                  </a:extLst>
                </a:gridCol>
                <a:gridCol w="5801285">
                  <a:extLst>
                    <a:ext uri="{9D8B030D-6E8A-4147-A177-3AD203B41FA5}">
                      <a16:colId xmlns:a16="http://schemas.microsoft.com/office/drawing/2014/main" val="3744314393"/>
                    </a:ext>
                  </a:extLst>
                </a:gridCol>
              </a:tblGrid>
              <a:tr h="1217819">
                <a:tc>
                  <a:txBody>
                    <a:bodyPr/>
                    <a:lstStyle/>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①　再診料の外来データ提出加算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②　地域包括診療料の外来データ提出加算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③　生活習慣病管理料（</a:t>
                      </a:r>
                      <a:r>
                        <a:rPr lang="en-US" altLang="ja-JP" sz="1300" b="1" dirty="0">
                          <a:solidFill>
                            <a:schemeClr val="tx1"/>
                          </a:solidFill>
                          <a:latin typeface="BIZ UDPゴシック" panose="020B0400000000000000" pitchFamily="50" charset="-128"/>
                          <a:ea typeface="BIZ UDPゴシック" panose="020B0400000000000000" pitchFamily="50" charset="-128"/>
                        </a:rPr>
                        <a:t>Ⅰ</a:t>
                      </a:r>
                      <a:r>
                        <a:rPr lang="ja-JP" altLang="en-US" sz="1300" b="1" dirty="0">
                          <a:solidFill>
                            <a:schemeClr val="tx1"/>
                          </a:solidFill>
                          <a:latin typeface="BIZ UDPゴシック" panose="020B0400000000000000" pitchFamily="50" charset="-128"/>
                          <a:ea typeface="BIZ UDPゴシック" panose="020B0400000000000000" pitchFamily="50" charset="-128"/>
                        </a:rPr>
                        <a:t>）の充実管理加算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④　生活習慣病管理料（</a:t>
                      </a:r>
                      <a:r>
                        <a:rPr lang="en-US" altLang="ja-JP" sz="1300" b="1" dirty="0">
                          <a:solidFill>
                            <a:schemeClr val="tx1"/>
                          </a:solidFill>
                          <a:latin typeface="BIZ UDPゴシック" panose="020B0400000000000000" pitchFamily="50" charset="-128"/>
                          <a:ea typeface="BIZ UDPゴシック" panose="020B0400000000000000" pitchFamily="50" charset="-128"/>
                        </a:rPr>
                        <a:t>Ⅱ</a:t>
                      </a:r>
                      <a:r>
                        <a:rPr lang="ja-JP" altLang="en-US" sz="1300" b="1" dirty="0">
                          <a:solidFill>
                            <a:schemeClr val="tx1"/>
                          </a:solidFill>
                          <a:latin typeface="BIZ UDPゴシック" panose="020B0400000000000000" pitchFamily="50" charset="-128"/>
                          <a:ea typeface="BIZ UDPゴシック" panose="020B0400000000000000" pitchFamily="50" charset="-128"/>
                        </a:rPr>
                        <a:t>）の充実管理加算</a:t>
                      </a:r>
                    </a:p>
                  </a:txBody>
                  <a:tcPr>
                    <a:solidFill>
                      <a:schemeClr val="accent3">
                        <a:lumMod val="20000"/>
                        <a:lumOff val="80000"/>
                      </a:schemeClr>
                    </a:solidFill>
                  </a:tcPr>
                </a:tc>
                <a:tc>
                  <a:txBody>
                    <a:bodyPr/>
                    <a:lstStyle/>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⑤　在宅時医学総合管理料の在宅データ提出加算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⑥　施設入居時等医学総合管理料の在宅データ提出加算</a:t>
                      </a:r>
                    </a:p>
                    <a:p>
                      <a:pPr>
                        <a:lnSpc>
                          <a:spcPts val="2160"/>
                        </a:lnSpc>
                      </a:pPr>
                      <a:r>
                        <a:rPr lang="ja-JP" altLang="en-US" sz="1300" b="1" dirty="0">
                          <a:solidFill>
                            <a:schemeClr val="tx1"/>
                          </a:solidFill>
                          <a:latin typeface="BIZ UDPゴシック" panose="020B0400000000000000" pitchFamily="50" charset="-128"/>
                          <a:ea typeface="BIZ UDPゴシック" panose="020B0400000000000000" pitchFamily="50" charset="-128"/>
                        </a:rPr>
                        <a:t>⑦　在宅がん医療総合管理料の在宅データ提出加算</a:t>
                      </a:r>
                    </a:p>
                    <a:p>
                      <a:endParaRPr kumimoji="1" lang="ja-JP" altLang="en-US" sz="1200" b="1"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extLst>
                  <a:ext uri="{0D108BD9-81ED-4DB2-BD59-A6C34878D82A}">
                    <a16:rowId xmlns:a16="http://schemas.microsoft.com/office/drawing/2014/main" val="4152133660"/>
                  </a:ext>
                </a:extLst>
              </a:tr>
            </a:tbl>
          </a:graphicData>
        </a:graphic>
      </p:graphicFrame>
      <p:sp>
        <p:nvSpPr>
          <p:cNvPr id="2" name="テキスト ボックス 1">
            <a:extLst>
              <a:ext uri="{FF2B5EF4-FFF2-40B4-BE49-F238E27FC236}">
                <a16:creationId xmlns:a16="http://schemas.microsoft.com/office/drawing/2014/main" id="{DBE76F9A-D907-A5A1-D565-DDE65D6DFE10}"/>
              </a:ext>
            </a:extLst>
          </p:cNvPr>
          <p:cNvSpPr txBox="1"/>
          <p:nvPr/>
        </p:nvSpPr>
        <p:spPr>
          <a:xfrm>
            <a:off x="253660" y="1635518"/>
            <a:ext cx="1739101" cy="400110"/>
          </a:xfrm>
          <a:prstGeom prst="rect">
            <a:avLst/>
          </a:prstGeom>
          <a:noFill/>
          <a:ln w="28575">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〇新設項目</a:t>
            </a:r>
          </a:p>
        </p:txBody>
      </p:sp>
      <p:sp>
        <p:nvSpPr>
          <p:cNvPr id="4" name="タイトル 1">
            <a:extLst>
              <a:ext uri="{FF2B5EF4-FFF2-40B4-BE49-F238E27FC236}">
                <a16:creationId xmlns:a16="http://schemas.microsoft.com/office/drawing/2014/main" id="{817B4CB3-816B-12B5-CB5B-1CBB5EC42C4A}"/>
              </a:ext>
            </a:extLst>
          </p:cNvPr>
          <p:cNvSpPr txBox="1">
            <a:spLocks/>
          </p:cNvSpPr>
          <p:nvPr/>
        </p:nvSpPr>
        <p:spPr>
          <a:xfrm>
            <a:off x="762000" y="243304"/>
            <a:ext cx="10972800" cy="601792"/>
          </a:xfrm>
          <a:prstGeom prst="rect">
            <a:avLst/>
          </a:prstGeom>
          <a:solidFill>
            <a:srgbClr val="DCE6F2"/>
          </a:solidFill>
          <a:ln w="28575">
            <a:solidFill>
              <a:schemeClr val="tx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機能強化加算の見直しについて</a:t>
            </a:r>
          </a:p>
        </p:txBody>
      </p:sp>
      <p:pic>
        <p:nvPicPr>
          <p:cNvPr id="8" name="オーディオ 7">
            <a:hlinkClick r:id="" action="ppaction://media"/>
            <a:extLst>
              <a:ext uri="{FF2B5EF4-FFF2-40B4-BE49-F238E27FC236}">
                <a16:creationId xmlns:a16="http://schemas.microsoft.com/office/drawing/2014/main" id="{5CE38B7F-E744-5026-08F9-571FEE051E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5099293"/>
      </p:ext>
    </p:extLst>
  </p:cSld>
  <p:clrMapOvr>
    <a:masterClrMapping/>
  </p:clrMapOvr>
  <mc:AlternateContent xmlns:mc="http://schemas.openxmlformats.org/markup-compatibility/2006" xmlns:p14="http://schemas.microsoft.com/office/powerpoint/2010/main">
    <mc:Choice Requires="p14">
      <p:transition spd="slow" p14:dur="2000" advTm="89729"/>
    </mc:Choice>
    <mc:Fallback xmlns="">
      <p:transition spd="slow" advTm="89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37"/>
          <p:cNvSpPr>
            <a:spLocks noChangeArrowheads="1"/>
          </p:cNvSpPr>
          <p:nvPr/>
        </p:nvSpPr>
        <p:spPr bwMode="auto">
          <a:xfrm>
            <a:off x="260101" y="769168"/>
            <a:ext cx="11593288" cy="6028732"/>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0" marR="0" lvl="0" indent="252052" algn="l" defTabSz="844083" rtl="0" eaLnBrk="1" fontAlgn="auto" latinLnBrk="0" hangingPunct="1">
              <a:lnSpc>
                <a:spcPct val="100000"/>
              </a:lnSpc>
              <a:spcBef>
                <a:spcPts val="0"/>
              </a:spcBef>
              <a:spcAft>
                <a:spcPts val="0"/>
              </a:spcAft>
              <a:buClrTx/>
              <a:buSzTx/>
              <a:buFontTx/>
              <a:buNone/>
              <a:tabLst/>
              <a:defRPr/>
            </a:pPr>
            <a:endParaRPr kumimoji="1" lang="en-US" altLang="ja-JP" sz="923" b="1" i="0" u="none"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endParaRPr>
          </a:p>
          <a:p>
            <a:pPr marL="0" marR="0" lvl="0" indent="326789"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初診料・小児かかりつけ診療料（初診時）　　</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機能強化加算　　</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80</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点</a:t>
            </a:r>
            <a:endPar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326789" algn="l" defTabSz="914400" rtl="0" eaLnBrk="1" fontAlgn="auto" latinLnBrk="0" hangingPunct="1">
              <a:lnSpc>
                <a:spcPct val="100000"/>
              </a:lnSpc>
              <a:spcBef>
                <a:spcPts val="0"/>
              </a:spcBef>
              <a:spcAft>
                <a:spcPts val="0"/>
              </a:spcAft>
              <a:buClrTx/>
              <a:buSzTx/>
              <a:buFontTx/>
              <a:buNone/>
              <a:tabLst/>
              <a:defRPr/>
            </a:pPr>
            <a:endParaRPr kumimoji="1" lang="en-US" altLang="ja-JP" sz="1108"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00460" marR="0" lvl="1" indent="-243260" algn="l" defTabSz="844083" rtl="0" eaLnBrk="1" fontAlgn="auto" latinLnBrk="0" hangingPunct="1">
              <a:lnSpc>
                <a:spcPct val="100000"/>
              </a:lnSpc>
              <a:spcBef>
                <a:spcPts val="0"/>
              </a:spcBef>
              <a:spcAft>
                <a:spcPts val="0"/>
              </a:spcAft>
              <a:buClrTx/>
              <a:buSzTx/>
              <a:buFontTx/>
              <a:buNone/>
              <a:tabLst/>
              <a:defRPr/>
            </a:pPr>
            <a:endPar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3260" marR="0" lvl="0"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3260" marR="0" lvl="0"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3260" marR="0" lvl="0" indent="-243260" algn="l" defTabSz="844083"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3" name="スライド番号プレースホルダー 4">
            <a:extLst>
              <a:ext uri="{FF2B5EF4-FFF2-40B4-BE49-F238E27FC236}">
                <a16:creationId xmlns:a16="http://schemas.microsoft.com/office/drawing/2014/main" id="{25A4A9A9-B745-8798-8D62-2B6585195B8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テキスト ボックス 4">
            <a:extLst>
              <a:ext uri="{FF2B5EF4-FFF2-40B4-BE49-F238E27FC236}">
                <a16:creationId xmlns:a16="http://schemas.microsoft.com/office/drawing/2014/main" id="{FB07AF6D-E6C2-74D3-AF99-9CBB669E68B8}"/>
              </a:ext>
            </a:extLst>
          </p:cNvPr>
          <p:cNvSpPr txBox="1"/>
          <p:nvPr/>
        </p:nvSpPr>
        <p:spPr>
          <a:xfrm>
            <a:off x="505691" y="1292474"/>
            <a:ext cx="11180618" cy="2246769"/>
          </a:xfrm>
          <a:prstGeom prst="rect">
            <a:avLst/>
          </a:prstGeom>
          <a:solidFill>
            <a:schemeClr val="bg1"/>
          </a:solidFill>
          <a:ln w="19050">
            <a:solidFill>
              <a:schemeClr val="tx1"/>
            </a:solidFill>
          </a:ln>
        </p:spPr>
        <p:txBody>
          <a:bodyPr wrap="square" rtlCol="0">
            <a:spAutoFit/>
          </a:bodyPr>
          <a:lstStyle/>
          <a:p>
            <a:pPr marL="0" marR="0" lvl="0" indent="0" algn="l" defTabSz="844083"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a:t>
            </a:r>
            <a:r>
              <a:rPr kumimoji="1" lang="ja-JP"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算定要件</a:t>
            </a:r>
            <a:r>
              <a:rPr kumimoji="1" lang="en-US"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a:t>
            </a:r>
          </a:p>
          <a:p>
            <a:pPr marL="171450" marR="0" lvl="0" indent="-171450" algn="l" defTabSz="8440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初診料を算定する場合に、加算することができる。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171450" marR="0" lvl="0" indent="-171450" algn="l" defTabSz="844083"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必要に応じ、患者に対して以下の対応を行うとともに、当該対応を行うことができる旨を院内及びホームページ等に掲示し、必要に応じて患者に対して説明すること。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イ</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患者が受診している他の医療機関及び処方されている医薬品を把握し、必要な服薬管理を行うとともに、診療録に記載すること。なお、必要に応じ、担当医の指示を受けた看護職員等が情報の把握を行うことも可能である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ロ</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専門医師又は専門医療機関への紹介を行うこと。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ハ</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健康診断の結果等の健康管理に係る相談に応じること。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ニ</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保健・福祉サービスに係る相談に応じること。</a:t>
            </a:r>
          </a:p>
          <a:p>
            <a:pPr marL="700460" marR="0" lvl="1"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ホ</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診療時間外を含む、緊急時の対応方法等に係る情報提供を行うこと。</a:t>
            </a:r>
            <a:endPar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6" name="テキスト ボックス 5">
            <a:extLst>
              <a:ext uri="{FF2B5EF4-FFF2-40B4-BE49-F238E27FC236}">
                <a16:creationId xmlns:a16="http://schemas.microsoft.com/office/drawing/2014/main" id="{8D776FC0-1680-8204-F9C1-F7BE6BAF8371}"/>
              </a:ext>
            </a:extLst>
          </p:cNvPr>
          <p:cNvSpPr txBox="1"/>
          <p:nvPr/>
        </p:nvSpPr>
        <p:spPr>
          <a:xfrm>
            <a:off x="505690" y="3614300"/>
            <a:ext cx="11180618" cy="3108543"/>
          </a:xfrm>
          <a:prstGeom prst="rect">
            <a:avLst/>
          </a:prstGeom>
          <a:solidFill>
            <a:schemeClr val="bg1"/>
          </a:solidFill>
          <a:ln w="19050">
            <a:solidFill>
              <a:schemeClr val="tx1"/>
            </a:solidFill>
          </a:ln>
        </p:spPr>
        <p:txBody>
          <a:bodyPr wrap="square" rtlCol="0">
            <a:spAutoFit/>
          </a:bodyPr>
          <a:lstStyle/>
          <a:p>
            <a:pPr marL="243260" marR="0" lvl="0" indent="-243260" algn="l" defTabSz="844083" rtl="0" eaLnBrk="1" fontAlgn="auto" latinLnBrk="0" hangingPunct="1">
              <a:lnSpc>
                <a:spcPct val="100000"/>
              </a:lnSpc>
              <a:spcBef>
                <a:spcPts val="0"/>
              </a:spcBef>
              <a:spcAft>
                <a:spcPts val="0"/>
              </a:spcAft>
              <a:buClrTx/>
              <a:buSzTx/>
              <a:buFontTx/>
              <a:buNone/>
              <a:tabLst/>
              <a:defRPr/>
            </a:pPr>
            <a:r>
              <a:rPr kumimoji="1" lang="en-US"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a:t>
            </a:r>
            <a:r>
              <a:rPr kumimoji="1" lang="ja-JP" altLang="en-US"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施設基準</a:t>
            </a:r>
            <a:r>
              <a:rPr kumimoji="1" lang="en-US" altLang="ja-JP" sz="1400" b="1" i="0" u="none"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a:t>
            </a:r>
            <a:r>
              <a:rPr kumimoji="1" lang="ja-JP" altLang="en-US" sz="1400" b="1" i="0" u="sng"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rPr>
              <a:t>（下線部新設）</a:t>
            </a:r>
            <a:endParaRPr kumimoji="1" lang="en-US" altLang="ja-JP" sz="1400" b="1" i="0" u="sng" strike="noStrike" kern="1200" cap="none" spc="0" normalizeH="0" baseline="0" noProof="0" dirty="0">
              <a:ln>
                <a:noFill/>
              </a:ln>
              <a:solidFill>
                <a:prstClr val="black"/>
              </a:solidFill>
              <a:effectLst/>
              <a:highlight>
                <a:srgbClr val="C0C0C0"/>
              </a:highlight>
              <a:uLnTx/>
              <a:uFillTx/>
              <a:latin typeface="BIZ UDPゴシック" panose="020B0400000000000000" pitchFamily="50" charset="-128"/>
              <a:ea typeface="BIZ UDPゴシック" panose="020B0400000000000000" pitchFamily="50" charset="-128"/>
              <a:cs typeface="+mn-cs"/>
            </a:endParaRPr>
          </a:p>
          <a:p>
            <a:pPr marL="243260" marR="0" lvl="0" indent="-243260" algn="l" defTabSz="844083"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診療所又は許可病床数が</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200</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床未満の病院であること。</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3260" marR="0" lvl="0" indent="-24326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適切な受診につながるような助言及び指導を行うこと等、質の高い診療機能を有する体制が整備されていること。</a:t>
            </a:r>
          </a:p>
          <a:p>
            <a:pPr marL="243260" marR="0" lvl="0" indent="-243260" algn="l" defTabSz="844083"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次のいずれかにおける届出を行っている</a:t>
            </a:r>
            <a:r>
              <a:rPr kumimoji="1" lang="ja-JP"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498243" marR="0" lvl="0" indent="-80599" algn="l" defTabSz="844083"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ア　地域包括診療加算　イ　地域包括診療料　ウ　小児かかりつけ診療料　エ　在宅時医学総合管理料（在宅療養支援診療所又は在宅療養支援病院に限る）　オ　施設入居時等医学総合管理料（在宅療養支援診療所又は在宅療養支援病院に限る）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7657" marR="0" lvl="0" indent="-247657"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地域において包括的な診療を担う医療機関であることについて、当該保険医療機関の見やすい場所及びホームページ等に掲示する等の取組を行っていること。</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47657" marR="0" lvl="0" indent="-247657"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健康保険法第六十八条の二第一項の規定により三年以内の期限が付された同法第六十三条第三項第一号の指定を受けた診療所以外の保険医療機関であること。</a:t>
            </a:r>
            <a:endParaRPr kumimoji="1" lang="en-US" altLang="ja-JP"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endParaRPr>
          </a:p>
          <a:p>
            <a:pPr marL="247657" marR="0" lvl="0" indent="-247657"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「医療機関（災害拠点病院以外）における災害対応のための</a:t>
            </a:r>
            <a:r>
              <a:rPr kumimoji="1" lang="en-US" altLang="ja-JP"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BCP </a:t>
            </a:r>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作成の手引き」等を参考に、医療機関の実情に応じて、業務継続計画を策定し、当該計画に従い必要な措置を講じること。また、定期的に業務継続計画の見直しを行い、必要に応じて業務継続計画の変更を行うこと。</a:t>
            </a:r>
            <a:endParaRPr kumimoji="1" lang="en-US" altLang="ja-JP"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endParaRPr>
          </a:p>
          <a:p>
            <a:pPr marL="247657" marR="0" lvl="0" indent="-247657"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外来データ提出加算、在宅データ提出加算の届出を行っていることが望ましい。</a:t>
            </a:r>
          </a:p>
        </p:txBody>
      </p:sp>
      <p:sp>
        <p:nvSpPr>
          <p:cNvPr id="4" name="タイトル 1">
            <a:extLst>
              <a:ext uri="{FF2B5EF4-FFF2-40B4-BE49-F238E27FC236}">
                <a16:creationId xmlns:a16="http://schemas.microsoft.com/office/drawing/2014/main" id="{0F4EE62C-885C-CAA3-11B0-CCC11069274C}"/>
              </a:ext>
            </a:extLst>
          </p:cNvPr>
          <p:cNvSpPr txBox="1">
            <a:spLocks/>
          </p:cNvSpPr>
          <p:nvPr/>
        </p:nvSpPr>
        <p:spPr>
          <a:xfrm>
            <a:off x="674254" y="132435"/>
            <a:ext cx="10972800" cy="601792"/>
          </a:xfrm>
          <a:prstGeom prst="rect">
            <a:avLst/>
          </a:prstGeom>
          <a:solidFill>
            <a:srgbClr val="DCE6F2"/>
          </a:solidFill>
          <a:ln w="28575">
            <a:solidFill>
              <a:schemeClr val="tx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機能強化加算について</a:t>
            </a:r>
          </a:p>
        </p:txBody>
      </p:sp>
      <p:pic>
        <p:nvPicPr>
          <p:cNvPr id="10" name="オーディオ 9">
            <a:hlinkClick r:id="" action="ppaction://media"/>
            <a:extLst>
              <a:ext uri="{FF2B5EF4-FFF2-40B4-BE49-F238E27FC236}">
                <a16:creationId xmlns:a16="http://schemas.microsoft.com/office/drawing/2014/main" id="{6905EE7B-24C4-33AD-CC56-531CDE7AD04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6283418"/>
      </p:ext>
    </p:extLst>
  </p:cSld>
  <p:clrMapOvr>
    <a:masterClrMapping/>
  </p:clrMapOvr>
  <mc:AlternateContent xmlns:mc="http://schemas.openxmlformats.org/markup-compatibility/2006" xmlns:p14="http://schemas.microsoft.com/office/powerpoint/2010/main">
    <mc:Choice Requires="p14">
      <p:transition spd="slow" p14:dur="2000" advTm="25646"/>
    </mc:Choice>
    <mc:Fallback xmlns="">
      <p:transition spd="slow" advTm="25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14B74-ADB9-0D69-06CD-971BAB173D5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D648D59B-73EC-9628-B50B-D986AB37A75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外来医師過多区域に関する対応</a:t>
            </a:r>
          </a:p>
        </p:txBody>
      </p:sp>
      <p:sp>
        <p:nvSpPr>
          <p:cNvPr id="3" name="スライド番号プレースホルダー 4">
            <a:extLst>
              <a:ext uri="{FF2B5EF4-FFF2-40B4-BE49-F238E27FC236}">
                <a16:creationId xmlns:a16="http://schemas.microsoft.com/office/drawing/2014/main" id="{D221CE58-22BD-18F0-1828-3BCA70BCCF2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41A60820-88AA-4275-670D-B272F6AF7F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829956"/>
      </p:ext>
    </p:extLst>
  </p:cSld>
  <p:clrMapOvr>
    <a:masterClrMapping/>
  </p:clrMapOvr>
  <mc:AlternateContent xmlns:mc="http://schemas.openxmlformats.org/markup-compatibility/2006" xmlns:p14="http://schemas.microsoft.com/office/powerpoint/2010/main">
    <mc:Choice Requires="p14">
      <p:transition spd="slow" p14:dur="2000" advTm="4934"/>
    </mc:Choice>
    <mc:Fallback xmlns="">
      <p:transition spd="slow" advTm="4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1EDDD-7472-0700-697A-DCA4F0B515C8}"/>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5BAB04A7-7397-C378-56ED-EF60FE0AA18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テキスト ボックス 1">
            <a:extLst>
              <a:ext uri="{FF2B5EF4-FFF2-40B4-BE49-F238E27FC236}">
                <a16:creationId xmlns:a16="http://schemas.microsoft.com/office/drawing/2014/main" id="{61C87395-86B6-3915-B118-727EBBCEC525}"/>
              </a:ext>
            </a:extLst>
          </p:cNvPr>
          <p:cNvSpPr txBox="1"/>
          <p:nvPr/>
        </p:nvSpPr>
        <p:spPr>
          <a:xfrm>
            <a:off x="619175" y="1412776"/>
            <a:ext cx="10972800" cy="646331"/>
          </a:xfrm>
          <a:prstGeom prst="rect">
            <a:avLst/>
          </a:prstGeom>
          <a:noFill/>
          <a:ln w="38100">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医師の地域間・診療科間の偏在への対応については、経済的インセンティブや規制的な手法といった地域の医療機関の支え合いの仕組みを含めた総合的な対策のパッケージを順次実施し、その効果を検証する。</a:t>
            </a:r>
          </a:p>
        </p:txBody>
      </p:sp>
      <p:sp>
        <p:nvSpPr>
          <p:cNvPr id="4" name="タイトル 1">
            <a:extLst>
              <a:ext uri="{FF2B5EF4-FFF2-40B4-BE49-F238E27FC236}">
                <a16:creationId xmlns:a16="http://schemas.microsoft.com/office/drawing/2014/main" id="{B946CAEF-7D76-56E5-344E-18DE6A68F5FE}"/>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外来医師過多区域に</a:t>
            </a:r>
            <a:r>
              <a:rPr kumimoji="1" lang="ja-JP" altLang="en-US" sz="2400" b="1" dirty="0"/>
              <a:t>関する対応（今回改定の経緯）</a:t>
            </a:r>
          </a:p>
        </p:txBody>
      </p:sp>
      <p:sp>
        <p:nvSpPr>
          <p:cNvPr id="13" name="テキスト ボックス 12">
            <a:extLst>
              <a:ext uri="{FF2B5EF4-FFF2-40B4-BE49-F238E27FC236}">
                <a16:creationId xmlns:a16="http://schemas.microsoft.com/office/drawing/2014/main" id="{BD7CB13A-9025-1E48-A7CB-1213DACC0C57}"/>
              </a:ext>
            </a:extLst>
          </p:cNvPr>
          <p:cNvSpPr txBox="1"/>
          <p:nvPr/>
        </p:nvSpPr>
        <p:spPr>
          <a:xfrm>
            <a:off x="609600" y="3943875"/>
            <a:ext cx="10972800" cy="2031325"/>
          </a:xfrm>
          <a:prstGeom prst="rect">
            <a:avLst/>
          </a:prstGeom>
          <a:noFill/>
          <a:ln w="38100">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外来医師多数区域における新規開業希望者への地域で必要な医療機能の要請等の仕組みの実効性の確保</a:t>
            </a: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 </a:t>
            </a:r>
            <a:endPar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endParaRP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都道府県から外来医師過多区域の新規開業者に対し、開業６か月前に提供予定の医療機能等の届出を求め、協議の場への参加、地域で不足する医療や医師不足地域での医療の提供の要請を可能とする</a:t>
            </a:r>
            <a:endPar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endParaRPr>
          </a:p>
          <a:p>
            <a:pPr marL="180975" marR="0" lvl="1"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endParaRP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要請に従わない医療機関に対する医療審議会での理由等の説明の求めや勧告･公表、保険医療機関の指定期間の６年から３年等への短縮</a:t>
            </a:r>
          </a:p>
        </p:txBody>
      </p:sp>
      <p:sp>
        <p:nvSpPr>
          <p:cNvPr id="16" name="テキスト ボックス 15">
            <a:extLst>
              <a:ext uri="{FF2B5EF4-FFF2-40B4-BE49-F238E27FC236}">
                <a16:creationId xmlns:a16="http://schemas.microsoft.com/office/drawing/2014/main" id="{177991CE-4144-B876-7C0D-D6523699950A}"/>
              </a:ext>
            </a:extLst>
          </p:cNvPr>
          <p:cNvSpPr txBox="1"/>
          <p:nvPr/>
        </p:nvSpPr>
        <p:spPr>
          <a:xfrm>
            <a:off x="479376" y="3461084"/>
            <a:ext cx="10729192" cy="369332"/>
          </a:xfrm>
          <a:prstGeom prst="rect">
            <a:avLst/>
          </a:prstGeom>
          <a:solidFill>
            <a:srgbClr val="C2E3EC"/>
          </a:solidFill>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令和７年</a:t>
            </a: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12</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月</a:t>
            </a: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12</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日公布 医療法等の一部を改正する法律（令和７年法律第</a:t>
            </a: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87</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号）の概要  （令和８年４月施行）</a:t>
            </a:r>
          </a:p>
        </p:txBody>
      </p:sp>
      <p:sp>
        <p:nvSpPr>
          <p:cNvPr id="18" name="テキスト ボックス 17">
            <a:extLst>
              <a:ext uri="{FF2B5EF4-FFF2-40B4-BE49-F238E27FC236}">
                <a16:creationId xmlns:a16="http://schemas.microsoft.com/office/drawing/2014/main" id="{EA8ADAE1-9050-B22C-2D6C-2A77297E54C4}"/>
              </a:ext>
            </a:extLst>
          </p:cNvPr>
          <p:cNvSpPr txBox="1"/>
          <p:nvPr/>
        </p:nvSpPr>
        <p:spPr>
          <a:xfrm>
            <a:off x="479376" y="909440"/>
            <a:ext cx="5112568" cy="369332"/>
          </a:xfrm>
          <a:prstGeom prst="rect">
            <a:avLst/>
          </a:prstGeom>
          <a:solidFill>
            <a:srgbClr val="C2E3EC"/>
          </a:solidFill>
        </p:spPr>
        <p:style>
          <a:lnRef idx="2">
            <a:schemeClr val="accent5">
              <a:shade val="15000"/>
            </a:schemeClr>
          </a:lnRef>
          <a:fillRef idx="1">
            <a:schemeClr val="accent5"/>
          </a:fillRef>
          <a:effectRef idx="0">
            <a:schemeClr val="accent5"/>
          </a:effectRef>
          <a:fontRef idx="minor">
            <a:schemeClr val="lt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令和７年６月１３日 閣議決定　</a:t>
            </a: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骨太の方針</a:t>
            </a: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2025】</a:t>
            </a:r>
          </a:p>
        </p:txBody>
      </p:sp>
      <p:sp>
        <p:nvSpPr>
          <p:cNvPr id="19" name="矢印: 下 18">
            <a:extLst>
              <a:ext uri="{FF2B5EF4-FFF2-40B4-BE49-F238E27FC236}">
                <a16:creationId xmlns:a16="http://schemas.microsoft.com/office/drawing/2014/main" id="{2123655A-0643-3E5D-D996-0208E4ED035F}"/>
              </a:ext>
            </a:extLst>
          </p:cNvPr>
          <p:cNvSpPr/>
          <p:nvPr/>
        </p:nvSpPr>
        <p:spPr>
          <a:xfrm>
            <a:off x="5601519" y="2407861"/>
            <a:ext cx="1008112" cy="74265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4" name="オーディオ 13">
            <a:hlinkClick r:id="" action="ppaction://media"/>
            <a:extLst>
              <a:ext uri="{FF2B5EF4-FFF2-40B4-BE49-F238E27FC236}">
                <a16:creationId xmlns:a16="http://schemas.microsoft.com/office/drawing/2014/main" id="{3F2C39D3-4AC2-738D-4641-2C620460D0D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96363814"/>
      </p:ext>
    </p:extLst>
  </p:cSld>
  <p:clrMapOvr>
    <a:masterClrMapping/>
  </p:clrMapOvr>
  <mc:AlternateContent xmlns:mc="http://schemas.openxmlformats.org/markup-compatibility/2006" xmlns:p14="http://schemas.microsoft.com/office/powerpoint/2010/main">
    <mc:Choice Requires="p14">
      <p:transition spd="slow" p14:dur="2000" advTm="69339"/>
    </mc:Choice>
    <mc:Fallback xmlns="">
      <p:transition spd="slow" advTm="69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9A18F-A092-6275-8A76-3E4D724D6E4D}"/>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E9146B85-9F67-E002-373E-70B9DED66459}"/>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外来医師過多区域に</a:t>
            </a:r>
            <a:r>
              <a:rPr kumimoji="1" lang="ja-JP" altLang="en-US" sz="2400" b="1" dirty="0"/>
              <a:t>関する対応（今回改定について）</a:t>
            </a:r>
          </a:p>
        </p:txBody>
      </p:sp>
      <p:sp>
        <p:nvSpPr>
          <p:cNvPr id="7" name="スライド番号プレースホルダー 4">
            <a:extLst>
              <a:ext uri="{FF2B5EF4-FFF2-40B4-BE49-F238E27FC236}">
                <a16:creationId xmlns:a16="http://schemas.microsoft.com/office/drawing/2014/main" id="{22702481-2D78-D2C4-BAF8-BB3CA61B88F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0" name="テキスト ボックス 9">
            <a:extLst>
              <a:ext uri="{FF2B5EF4-FFF2-40B4-BE49-F238E27FC236}">
                <a16:creationId xmlns:a16="http://schemas.microsoft.com/office/drawing/2014/main" id="{1DDCF171-D5A1-F6A9-DD4E-C399C3E1BBC1}"/>
              </a:ext>
            </a:extLst>
          </p:cNvPr>
          <p:cNvSpPr txBox="1"/>
          <p:nvPr/>
        </p:nvSpPr>
        <p:spPr>
          <a:xfrm>
            <a:off x="767408" y="692696"/>
            <a:ext cx="10657184" cy="5665654"/>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1" lang="en-US" altLang="ja-JP" sz="16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 </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ja-JP"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基本的な考え方</a:t>
            </a:r>
            <a:r>
              <a:rPr kumimoji="1" lang="ja-JP" altLang="en-US"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457200" marR="0" lvl="1" indent="0" algn="just" defTabSz="914400" rtl="0" eaLnBrk="1" fontAlgn="auto" latinLnBrk="0" hangingPunct="1">
              <a:lnSpc>
                <a:spcPct val="150000"/>
              </a:lnSpc>
              <a:spcBef>
                <a:spcPts val="0"/>
              </a:spcBef>
              <a:spcAft>
                <a:spcPts val="0"/>
              </a:spcAft>
              <a:buClrTx/>
              <a:buSzTx/>
              <a:buFontTx/>
              <a:buNone/>
              <a:tabLst/>
              <a:defRPr/>
            </a:pPr>
            <a:r>
              <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改正医療法に基づき都道府県知事が行う、地域で不足している医療機能等に係る医療提供の要請に応じず、保険医療機関の指定が３年以内とされた医療機関については</a:t>
            </a:r>
            <a:r>
              <a:rPr kumimoji="1" lang="ja-JP" altLang="en-US"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機能強化加算</a:t>
            </a:r>
            <a:r>
              <a:rPr kumimoji="1" lang="ja-JP" altLang="en-US"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や</a:t>
            </a:r>
            <a:r>
              <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地域包括診療加算</a:t>
            </a:r>
            <a:r>
              <a:rPr kumimoji="1" lang="ja-JP" altLang="en-US"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等の算定等を不可とする</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en-US"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 </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ja-JP"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具体的な内容</a:t>
            </a:r>
            <a:r>
              <a:rPr kumimoji="1" lang="ja-JP" altLang="en-US"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endParaRPr kumimoji="1" lang="en-US" altLang="ja-JP" sz="1800" b="1" i="0" u="sng"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457200" marR="0" lvl="1" indent="0" algn="just"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以下の算定・届出を不可とする</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機能強化加算、</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地域包括診療料及び</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小児かかりつけ診療料の算定</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l"/>
              <a:tabLst/>
              <a:defRPr/>
            </a:pPr>
            <a:r>
              <a:rPr kumimoji="1" lang="ja-JP"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並びに在宅療養支援診療所</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の届出</a:t>
            </a:r>
            <a:endParaRPr kumimoji="1" lang="ja-JP" altLang="ja-JP" sz="18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endParaRPr>
          </a:p>
          <a:p>
            <a:pPr marL="0" marR="0" lvl="0" indent="0" algn="just" defTabSz="914400" rtl="0" eaLnBrk="0" fontAlgn="auto" latinLnBrk="0" hangingPunct="0">
              <a:lnSpc>
                <a:spcPts val="17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p:txBody>
      </p:sp>
      <p:pic>
        <p:nvPicPr>
          <p:cNvPr id="6" name="オーディオ 5">
            <a:hlinkClick r:id="" action="ppaction://media"/>
            <a:extLst>
              <a:ext uri="{FF2B5EF4-FFF2-40B4-BE49-F238E27FC236}">
                <a16:creationId xmlns:a16="http://schemas.microsoft.com/office/drawing/2014/main" id="{1F40D6B8-521B-5E61-A34F-92DDA4AC5E0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73435623"/>
      </p:ext>
    </p:extLst>
  </p:cSld>
  <p:clrMapOvr>
    <a:masterClrMapping/>
  </p:clrMapOvr>
  <mc:AlternateContent xmlns:mc="http://schemas.openxmlformats.org/markup-compatibility/2006" xmlns:p14="http://schemas.microsoft.com/office/powerpoint/2010/main">
    <mc:Choice Requires="p14">
      <p:transition spd="slow" p14:dur="2000" advTm="68722"/>
    </mc:Choice>
    <mc:Fallback xmlns="">
      <p:transition spd="slow" advTm="68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14B74-ADB9-0D69-06CD-971BAB173D5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D648D59B-73EC-9628-B50B-D986AB37A752}"/>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地域包括診療加算</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rPr>
              <a:t>認知症地域包括診療加算</a:t>
            </a: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等</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の見直し</a:t>
            </a:r>
          </a:p>
        </p:txBody>
      </p:sp>
      <p:sp>
        <p:nvSpPr>
          <p:cNvPr id="3" name="スライド番号プレースホルダー 4">
            <a:extLst>
              <a:ext uri="{FF2B5EF4-FFF2-40B4-BE49-F238E27FC236}">
                <a16:creationId xmlns:a16="http://schemas.microsoft.com/office/drawing/2014/main" id="{D221CE58-22BD-18F0-1828-3BCA70BCCF2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2" name="オーディオ 11">
            <a:hlinkClick r:id="" action="ppaction://media"/>
            <a:extLst>
              <a:ext uri="{FF2B5EF4-FFF2-40B4-BE49-F238E27FC236}">
                <a16:creationId xmlns:a16="http://schemas.microsoft.com/office/drawing/2014/main" id="{F453D30F-5CE2-CB0C-66DE-18DA74263F1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7073631"/>
      </p:ext>
    </p:extLst>
  </p:cSld>
  <p:clrMapOvr>
    <a:masterClrMapping/>
  </p:clrMapOvr>
  <mc:AlternateContent xmlns:mc="http://schemas.openxmlformats.org/markup-compatibility/2006" xmlns:p14="http://schemas.microsoft.com/office/powerpoint/2010/main">
    <mc:Choice Requires="p14">
      <p:transition spd="slow" p14:dur="2000" advTm="7944"/>
    </mc:Choice>
    <mc:Fallback xmlns="">
      <p:transition spd="slow" advTm="7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5D39F-06D6-62F9-1EFC-C920172226F5}"/>
            </a:ext>
          </a:extLst>
        </p:cNvPr>
        <p:cNvGrpSpPr/>
        <p:nvPr/>
      </p:nvGrpSpPr>
      <p:grpSpPr>
        <a:xfrm>
          <a:off x="0" y="0"/>
          <a:ext cx="0" cy="0"/>
          <a:chOff x="0" y="0"/>
          <a:chExt cx="0" cy="0"/>
        </a:xfrm>
      </p:grpSpPr>
      <p:cxnSp>
        <p:nvCxnSpPr>
          <p:cNvPr id="20" name="直線矢印コネクタ 19">
            <a:extLst>
              <a:ext uri="{FF2B5EF4-FFF2-40B4-BE49-F238E27FC236}">
                <a16:creationId xmlns:a16="http://schemas.microsoft.com/office/drawing/2014/main" id="{B79BB97F-2F7A-4A5F-8855-45730DFC5A31}"/>
              </a:ext>
            </a:extLst>
          </p:cNvPr>
          <p:cNvCxnSpPr>
            <a:cxnSpLocks/>
          </p:cNvCxnSpPr>
          <p:nvPr/>
        </p:nvCxnSpPr>
        <p:spPr>
          <a:xfrm>
            <a:off x="4024963" y="3433698"/>
            <a:ext cx="2493945" cy="1588349"/>
          </a:xfrm>
          <a:prstGeom prst="straightConnector1">
            <a:avLst/>
          </a:prstGeom>
          <a:ln w="76200">
            <a:solidFill>
              <a:schemeClr val="accent2"/>
            </a:solidFill>
            <a:tailEnd type="triangle"/>
          </a:ln>
        </p:spPr>
        <p:style>
          <a:lnRef idx="1">
            <a:schemeClr val="accent2"/>
          </a:lnRef>
          <a:fillRef idx="0">
            <a:schemeClr val="accent2"/>
          </a:fillRef>
          <a:effectRef idx="0">
            <a:schemeClr val="accent2"/>
          </a:effectRef>
          <a:fontRef idx="minor">
            <a:schemeClr val="tx1"/>
          </a:fontRef>
        </p:style>
      </p:cxnSp>
      <p:cxnSp>
        <p:nvCxnSpPr>
          <p:cNvPr id="4" name="直線矢印コネクタ 3">
            <a:extLst>
              <a:ext uri="{FF2B5EF4-FFF2-40B4-BE49-F238E27FC236}">
                <a16:creationId xmlns:a16="http://schemas.microsoft.com/office/drawing/2014/main" id="{1607BDF3-F22F-AACE-5FAE-D2E30C5991D3}"/>
              </a:ext>
            </a:extLst>
          </p:cNvPr>
          <p:cNvCxnSpPr>
            <a:cxnSpLocks/>
          </p:cNvCxnSpPr>
          <p:nvPr/>
        </p:nvCxnSpPr>
        <p:spPr>
          <a:xfrm>
            <a:off x="4024963" y="2891588"/>
            <a:ext cx="2493945" cy="0"/>
          </a:xfrm>
          <a:prstGeom prst="straightConnector1">
            <a:avLst/>
          </a:prstGeom>
          <a:ln w="76200">
            <a:tailEnd type="triangle"/>
          </a:ln>
        </p:spPr>
        <p:style>
          <a:lnRef idx="1">
            <a:schemeClr val="accent2"/>
          </a:lnRef>
          <a:fillRef idx="0">
            <a:schemeClr val="accent2"/>
          </a:fillRef>
          <a:effectRef idx="0">
            <a:schemeClr val="accent2"/>
          </a:effectRef>
          <a:fontRef idx="minor">
            <a:schemeClr val="tx1"/>
          </a:fontRef>
        </p:style>
      </p:cxnSp>
      <p:cxnSp>
        <p:nvCxnSpPr>
          <p:cNvPr id="22" name="直線矢印コネクタ 21">
            <a:extLst>
              <a:ext uri="{FF2B5EF4-FFF2-40B4-BE49-F238E27FC236}">
                <a16:creationId xmlns:a16="http://schemas.microsoft.com/office/drawing/2014/main" id="{70BC7EED-5D0F-2288-B936-1A787E669A34}"/>
              </a:ext>
            </a:extLst>
          </p:cNvPr>
          <p:cNvCxnSpPr>
            <a:cxnSpLocks/>
          </p:cNvCxnSpPr>
          <p:nvPr/>
        </p:nvCxnSpPr>
        <p:spPr>
          <a:xfrm>
            <a:off x="4079143" y="5666233"/>
            <a:ext cx="2439765" cy="0"/>
          </a:xfrm>
          <a:prstGeom prst="straightConnector1">
            <a:avLst/>
          </a:prstGeom>
          <a:ln w="76200">
            <a:solidFill>
              <a:schemeClr val="tx2">
                <a:lumMod val="40000"/>
                <a:lumOff val="60000"/>
              </a:schemeClr>
            </a:solidFill>
            <a:tailEnd type="triangle"/>
          </a:ln>
        </p:spPr>
        <p:style>
          <a:lnRef idx="1">
            <a:schemeClr val="accent2"/>
          </a:lnRef>
          <a:fillRef idx="0">
            <a:schemeClr val="accent2"/>
          </a:fillRef>
          <a:effectRef idx="0">
            <a:schemeClr val="accent2"/>
          </a:effectRef>
          <a:fontRef idx="minor">
            <a:schemeClr val="tx1"/>
          </a:fontRef>
        </p:style>
      </p:cxnSp>
      <p:cxnSp>
        <p:nvCxnSpPr>
          <p:cNvPr id="8" name="直線矢印コネクタ 7">
            <a:extLst>
              <a:ext uri="{FF2B5EF4-FFF2-40B4-BE49-F238E27FC236}">
                <a16:creationId xmlns:a16="http://schemas.microsoft.com/office/drawing/2014/main" id="{81F5525E-95F3-FDD5-E968-E8A7986B95E2}"/>
              </a:ext>
            </a:extLst>
          </p:cNvPr>
          <p:cNvCxnSpPr>
            <a:cxnSpLocks/>
          </p:cNvCxnSpPr>
          <p:nvPr/>
        </p:nvCxnSpPr>
        <p:spPr>
          <a:xfrm flipV="1">
            <a:off x="4024963" y="3382765"/>
            <a:ext cx="2503457" cy="1761859"/>
          </a:xfrm>
          <a:prstGeom prst="straightConnector1">
            <a:avLst/>
          </a:prstGeom>
          <a:ln w="76200">
            <a:solidFill>
              <a:schemeClr val="tx2">
                <a:lumMod val="40000"/>
                <a:lumOff val="60000"/>
              </a:schemeClr>
            </a:solidFill>
            <a:tailEnd type="triangle"/>
          </a:ln>
        </p:spPr>
        <p:style>
          <a:lnRef idx="1">
            <a:schemeClr val="accent2"/>
          </a:lnRef>
          <a:fillRef idx="0">
            <a:schemeClr val="accent2"/>
          </a:fillRef>
          <a:effectRef idx="0">
            <a:schemeClr val="accent2"/>
          </a:effectRef>
          <a:fontRef idx="minor">
            <a:schemeClr val="tx1"/>
          </a:fontRef>
        </p:style>
      </p:cxnSp>
      <p:sp>
        <p:nvSpPr>
          <p:cNvPr id="2" name="タイトル 1">
            <a:extLst>
              <a:ext uri="{FF2B5EF4-FFF2-40B4-BE49-F238E27FC236}">
                <a16:creationId xmlns:a16="http://schemas.microsoft.com/office/drawing/2014/main" id="{C6E47F3D-D106-1B9F-87B3-EF69D7B4D8A9}"/>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地域包括診療加算、認知症地域包括診療加算等の見直し（今回改定のイメージ ①）</a:t>
            </a:r>
          </a:p>
        </p:txBody>
      </p:sp>
      <p:sp>
        <p:nvSpPr>
          <p:cNvPr id="7" name="スライド番号プレースホルダー 4">
            <a:extLst>
              <a:ext uri="{FF2B5EF4-FFF2-40B4-BE49-F238E27FC236}">
                <a16:creationId xmlns:a16="http://schemas.microsoft.com/office/drawing/2014/main" id="{34256C1E-D4D6-024C-AE62-A1705C8C741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6" name="表 5">
            <a:extLst>
              <a:ext uri="{FF2B5EF4-FFF2-40B4-BE49-F238E27FC236}">
                <a16:creationId xmlns:a16="http://schemas.microsoft.com/office/drawing/2014/main" id="{4D87073F-AFE1-EA01-9CCD-1B073E3815B8}"/>
              </a:ext>
            </a:extLst>
          </p:cNvPr>
          <p:cNvGraphicFramePr>
            <a:graphicFrameLocks noGrp="1"/>
          </p:cNvGraphicFramePr>
          <p:nvPr/>
        </p:nvGraphicFramePr>
        <p:xfrm>
          <a:off x="6608960" y="2053388"/>
          <a:ext cx="4968554" cy="1676400"/>
        </p:xfrm>
        <a:graphic>
          <a:graphicData uri="http://schemas.openxmlformats.org/drawingml/2006/table">
            <a:tbl>
              <a:tblPr firstRow="1" bandRow="1">
                <a:tableStyleId>{93296810-A885-4BE3-A3E7-6D5BEEA58F35}</a:tableStyleId>
              </a:tblPr>
              <a:tblGrid>
                <a:gridCol w="4176466">
                  <a:extLst>
                    <a:ext uri="{9D8B030D-6E8A-4147-A177-3AD203B41FA5}">
                      <a16:colId xmlns:a16="http://schemas.microsoft.com/office/drawing/2014/main" val="3240316992"/>
                    </a:ext>
                  </a:extLst>
                </a:gridCol>
                <a:gridCol w="792088">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地域包括診療加算１</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en-US" altLang="ja-JP" sz="1800" b="1" dirty="0">
                          <a:latin typeface="BIZ UDPゴシック" panose="020B0400000000000000" pitchFamily="50" charset="-128"/>
                          <a:ea typeface="BIZ UDPゴシック" panose="020B0400000000000000" pitchFamily="50" charset="-128"/>
                        </a:rPr>
                        <a:t>(1)</a:t>
                      </a:r>
                      <a:r>
                        <a:rPr lang="ja-JP" altLang="en-US" sz="1800" b="1" dirty="0">
                          <a:latin typeface="BIZ UDPゴシック" panose="020B0400000000000000" pitchFamily="50" charset="-128"/>
                          <a:ea typeface="BIZ UDPゴシック" panose="020B0400000000000000" pitchFamily="50" charset="-128"/>
                        </a:rPr>
                        <a:t>　認知症を有する患者等の場合</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pPr algn="r"/>
                      <a:endParaRPr lang="en-US" altLang="ja-JP" sz="1800" b="1" dirty="0">
                        <a:latin typeface="BIZ UDPゴシック" panose="020B0400000000000000" pitchFamily="50" charset="-128"/>
                        <a:ea typeface="BIZ UDPゴシック" panose="020B0400000000000000" pitchFamily="50" charset="-128"/>
                      </a:endParaRPr>
                    </a:p>
                    <a:p>
                      <a:pPr algn="r"/>
                      <a:r>
                        <a:rPr lang="ja-JP" altLang="en-US" sz="1800" b="1" dirty="0">
                          <a:latin typeface="BIZ UDPゴシック" panose="020B0400000000000000" pitchFamily="50" charset="-128"/>
                          <a:ea typeface="BIZ UDPゴシック" panose="020B0400000000000000" pitchFamily="50" charset="-128"/>
                        </a:rPr>
                        <a:t>３８点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2601948521"/>
                  </a:ext>
                </a:extLst>
              </a:tr>
              <a:tr h="370840">
                <a:tc>
                  <a:txBody>
                    <a:bodyPr/>
                    <a:lstStyle/>
                    <a:p>
                      <a:r>
                        <a:rPr lang="en-US" altLang="ja-JP" sz="1800" b="1" dirty="0">
                          <a:latin typeface="BIZ UDPゴシック" panose="020B0400000000000000" pitchFamily="50" charset="-128"/>
                          <a:ea typeface="BIZ UDPゴシック" panose="020B0400000000000000" pitchFamily="50" charset="-128"/>
                        </a:rPr>
                        <a:t>(2)</a:t>
                      </a:r>
                      <a:r>
                        <a:rPr lang="ja-JP" altLang="en-US" sz="1800" b="1" dirty="0">
                          <a:latin typeface="BIZ UDPゴシック" panose="020B0400000000000000" pitchFamily="50" charset="-128"/>
                          <a:ea typeface="BIZ UDPゴシック" panose="020B0400000000000000" pitchFamily="50" charset="-128"/>
                        </a:rPr>
                        <a:t>　その他の慢性疾患等を有する場合</a:t>
                      </a:r>
                      <a:endParaRPr lang="en-US" altLang="ja-JP" sz="1800" b="1" dirty="0">
                        <a:latin typeface="BIZ UDPゴシック" panose="020B0400000000000000" pitchFamily="50" charset="-128"/>
                        <a:ea typeface="BIZ UDPゴシック" panose="020B0400000000000000" pitchFamily="50" charset="-128"/>
                      </a:endParaRPr>
                    </a:p>
                    <a:p>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pPr algn="r"/>
                      <a:endParaRPr lang="en-US" altLang="ja-JP" sz="1800" b="1" dirty="0">
                        <a:latin typeface="BIZ UDPゴシック" panose="020B0400000000000000" pitchFamily="50" charset="-128"/>
                        <a:ea typeface="BIZ UDPゴシック" panose="020B0400000000000000" pitchFamily="50" charset="-128"/>
                      </a:endParaRPr>
                    </a:p>
                    <a:p>
                      <a:pPr algn="r"/>
                      <a:r>
                        <a:rPr lang="ja-JP" altLang="en-US" sz="1800" b="1" dirty="0">
                          <a:latin typeface="BIZ UDPゴシック" panose="020B0400000000000000" pitchFamily="50" charset="-128"/>
                          <a:ea typeface="BIZ UDPゴシック" panose="020B0400000000000000" pitchFamily="50" charset="-128"/>
                        </a:rPr>
                        <a:t>２８点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4224992367"/>
                  </a:ext>
                </a:extLst>
              </a:tr>
            </a:tbl>
          </a:graphicData>
        </a:graphic>
      </p:graphicFrame>
      <p:graphicFrame>
        <p:nvGraphicFramePr>
          <p:cNvPr id="10" name="表 9">
            <a:extLst>
              <a:ext uri="{FF2B5EF4-FFF2-40B4-BE49-F238E27FC236}">
                <a16:creationId xmlns:a16="http://schemas.microsoft.com/office/drawing/2014/main" id="{6C64515A-7F7E-1A6D-4018-5D0C9363A945}"/>
              </a:ext>
            </a:extLst>
          </p:cNvPr>
          <p:cNvGraphicFramePr>
            <a:graphicFrameLocks noGrp="1"/>
          </p:cNvGraphicFramePr>
          <p:nvPr/>
        </p:nvGraphicFramePr>
        <p:xfrm>
          <a:off x="6608960" y="4437112"/>
          <a:ext cx="4968554" cy="1676400"/>
        </p:xfrm>
        <a:graphic>
          <a:graphicData uri="http://schemas.openxmlformats.org/drawingml/2006/table">
            <a:tbl>
              <a:tblPr firstRow="1" bandRow="1">
                <a:tableStyleId>{93296810-A885-4BE3-A3E7-6D5BEEA58F35}</a:tableStyleId>
              </a:tblPr>
              <a:tblGrid>
                <a:gridCol w="4176466">
                  <a:extLst>
                    <a:ext uri="{9D8B030D-6E8A-4147-A177-3AD203B41FA5}">
                      <a16:colId xmlns:a16="http://schemas.microsoft.com/office/drawing/2014/main" val="3240316992"/>
                    </a:ext>
                  </a:extLst>
                </a:gridCol>
                <a:gridCol w="792088">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地域包括診療加算２</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en-US" altLang="ja-JP" sz="1800" b="1" dirty="0">
                          <a:latin typeface="BIZ UDPゴシック" panose="020B0400000000000000" pitchFamily="50" charset="-128"/>
                          <a:ea typeface="BIZ UDPゴシック" panose="020B0400000000000000" pitchFamily="50" charset="-128"/>
                        </a:rPr>
                        <a:t>(1)</a:t>
                      </a:r>
                      <a:r>
                        <a:rPr lang="ja-JP" altLang="en-US" sz="1800" b="1" dirty="0">
                          <a:latin typeface="BIZ UDPゴシック" panose="020B0400000000000000" pitchFamily="50" charset="-128"/>
                          <a:ea typeface="BIZ UDPゴシック" panose="020B0400000000000000" pitchFamily="50" charset="-128"/>
                        </a:rPr>
                        <a:t>　認知症を有する患者等の場合</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endParaRPr lang="en-US" altLang="ja-JP" sz="1800" b="1" dirty="0">
                        <a:latin typeface="BIZ UDPゴシック" panose="020B0400000000000000" pitchFamily="50" charset="-128"/>
                        <a:ea typeface="BIZ UDPゴシック" panose="020B0400000000000000" pitchFamily="50" charset="-128"/>
                      </a:endParaRPr>
                    </a:p>
                    <a:p>
                      <a:pPr algn="r"/>
                      <a:r>
                        <a:rPr lang="ja-JP" altLang="en-US" sz="1800" b="1" dirty="0">
                          <a:latin typeface="BIZ UDPゴシック" panose="020B0400000000000000" pitchFamily="50" charset="-128"/>
                          <a:ea typeface="BIZ UDPゴシック" panose="020B0400000000000000" pitchFamily="50" charset="-128"/>
                        </a:rPr>
                        <a:t>３１点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2601948521"/>
                  </a:ext>
                </a:extLst>
              </a:tr>
              <a:tr h="370840">
                <a:tc>
                  <a:txBody>
                    <a:bodyPr/>
                    <a:lstStyle/>
                    <a:p>
                      <a:r>
                        <a:rPr lang="en-US" altLang="ja-JP" sz="1800" b="1" dirty="0">
                          <a:latin typeface="BIZ UDPゴシック" panose="020B0400000000000000" pitchFamily="50" charset="-128"/>
                          <a:ea typeface="BIZ UDPゴシック" panose="020B0400000000000000" pitchFamily="50" charset="-128"/>
                        </a:rPr>
                        <a:t>(2)</a:t>
                      </a:r>
                      <a:r>
                        <a:rPr lang="ja-JP" altLang="en-US" sz="1800" b="1" dirty="0">
                          <a:latin typeface="BIZ UDPゴシック" panose="020B0400000000000000" pitchFamily="50" charset="-128"/>
                          <a:ea typeface="BIZ UDPゴシック" panose="020B0400000000000000" pitchFamily="50" charset="-128"/>
                        </a:rPr>
                        <a:t>　その他の慢性疾患等を有する場合</a:t>
                      </a:r>
                      <a:endParaRPr lang="en-US" altLang="ja-JP" sz="1800" b="1" dirty="0">
                        <a:latin typeface="BIZ UDPゴシック" panose="020B0400000000000000" pitchFamily="50" charset="-128"/>
                        <a:ea typeface="BIZ UDPゴシック" panose="020B0400000000000000" pitchFamily="50" charset="-128"/>
                      </a:endParaRPr>
                    </a:p>
                    <a:p>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endParaRPr lang="en-US" altLang="ja-JP" sz="1800" b="1" dirty="0">
                        <a:latin typeface="BIZ UDPゴシック" panose="020B0400000000000000" pitchFamily="50" charset="-128"/>
                        <a:ea typeface="BIZ UDPゴシック" panose="020B0400000000000000" pitchFamily="50" charset="-128"/>
                      </a:endParaRPr>
                    </a:p>
                    <a:p>
                      <a:pPr algn="r"/>
                      <a:r>
                        <a:rPr lang="ja-JP" altLang="en-US" sz="1800" b="1" dirty="0">
                          <a:latin typeface="BIZ UDPゴシック" panose="020B0400000000000000" pitchFamily="50" charset="-128"/>
                          <a:ea typeface="BIZ UDPゴシック" panose="020B0400000000000000" pitchFamily="50" charset="-128"/>
                        </a:rPr>
                        <a:t>２１点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4224992367"/>
                  </a:ext>
                </a:extLst>
              </a:tr>
            </a:tbl>
          </a:graphicData>
        </a:graphic>
      </p:graphicFrame>
      <p:graphicFrame>
        <p:nvGraphicFramePr>
          <p:cNvPr id="11" name="表 10">
            <a:extLst>
              <a:ext uri="{FF2B5EF4-FFF2-40B4-BE49-F238E27FC236}">
                <a16:creationId xmlns:a16="http://schemas.microsoft.com/office/drawing/2014/main" id="{B3673762-3059-0F54-E7E9-79A3E33F6C48}"/>
              </a:ext>
            </a:extLst>
          </p:cNvPr>
          <p:cNvGraphicFramePr>
            <a:graphicFrameLocks noGrp="1"/>
          </p:cNvGraphicFramePr>
          <p:nvPr/>
        </p:nvGraphicFramePr>
        <p:xfrm>
          <a:off x="766453" y="4437112"/>
          <a:ext cx="3312368" cy="1676400"/>
        </p:xfrm>
        <a:graphic>
          <a:graphicData uri="http://schemas.openxmlformats.org/drawingml/2006/table">
            <a:tbl>
              <a:tblPr firstRow="1" bandRow="1">
                <a:tableStyleId>{5C22544A-7EE6-4342-B048-85BDC9FD1C3A}</a:tableStyleId>
              </a:tblPr>
              <a:tblGrid>
                <a:gridCol w="2448272">
                  <a:extLst>
                    <a:ext uri="{9D8B030D-6E8A-4147-A177-3AD203B41FA5}">
                      <a16:colId xmlns:a16="http://schemas.microsoft.com/office/drawing/2014/main" val="3240316992"/>
                    </a:ext>
                  </a:extLst>
                </a:gridCol>
                <a:gridCol w="864096">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地域包括診療加算</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t>地域包括診療加算１</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２８点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r h="370840">
                <a:tc>
                  <a:txBody>
                    <a:bodyPr/>
                    <a:lstStyle/>
                    <a:p>
                      <a:r>
                        <a:rPr lang="ja-JP" altLang="en-US" sz="1800" b="1" dirty="0"/>
                        <a:t>地域包括診療加算２</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２１点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4992367"/>
                  </a:ext>
                </a:extLst>
              </a:tr>
            </a:tbl>
          </a:graphicData>
        </a:graphic>
      </p:graphicFrame>
      <p:graphicFrame>
        <p:nvGraphicFramePr>
          <p:cNvPr id="13" name="表 12">
            <a:extLst>
              <a:ext uri="{FF2B5EF4-FFF2-40B4-BE49-F238E27FC236}">
                <a16:creationId xmlns:a16="http://schemas.microsoft.com/office/drawing/2014/main" id="{8A175740-6CD8-10DB-DF02-F3D6FE99C189}"/>
              </a:ext>
            </a:extLst>
          </p:cNvPr>
          <p:cNvGraphicFramePr>
            <a:graphicFrameLocks noGrp="1"/>
          </p:cNvGraphicFramePr>
          <p:nvPr/>
        </p:nvGraphicFramePr>
        <p:xfrm>
          <a:off x="748091" y="2022956"/>
          <a:ext cx="3312368" cy="1676400"/>
        </p:xfrm>
        <a:graphic>
          <a:graphicData uri="http://schemas.openxmlformats.org/drawingml/2006/table">
            <a:tbl>
              <a:tblPr firstRow="1" bandRow="1">
                <a:tableStyleId>{21E4AEA4-8DFA-4A89-87EB-49C32662AFE0}</a:tableStyleId>
              </a:tblPr>
              <a:tblGrid>
                <a:gridCol w="2448272">
                  <a:extLst>
                    <a:ext uri="{9D8B030D-6E8A-4147-A177-3AD203B41FA5}">
                      <a16:colId xmlns:a16="http://schemas.microsoft.com/office/drawing/2014/main" val="3240316992"/>
                    </a:ext>
                  </a:extLst>
                </a:gridCol>
                <a:gridCol w="864096">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認知症地域包括診療加算</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t>認知症</a:t>
                      </a:r>
                      <a:endParaRPr lang="en-US" altLang="ja-JP" sz="1800" b="1" dirty="0"/>
                    </a:p>
                    <a:p>
                      <a:r>
                        <a:rPr lang="ja-JP" altLang="en-US" sz="1800" b="1" dirty="0"/>
                        <a:t>地域包括診療加算１</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３８点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r h="370840">
                <a:tc>
                  <a:txBody>
                    <a:bodyPr/>
                    <a:lstStyle/>
                    <a:p>
                      <a:r>
                        <a:rPr lang="ja-JP" altLang="en-US" sz="1800" b="1" dirty="0"/>
                        <a:t>認知症</a:t>
                      </a:r>
                      <a:endParaRPr lang="en-US" altLang="ja-JP" sz="1800" b="1" dirty="0"/>
                    </a:p>
                    <a:p>
                      <a:r>
                        <a:rPr lang="ja-JP" altLang="en-US" sz="1800" b="1" dirty="0"/>
                        <a:t>地域包括診療加算２</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３１点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4992367"/>
                  </a:ext>
                </a:extLst>
              </a:tr>
            </a:tbl>
          </a:graphicData>
        </a:graphic>
      </p:graphicFrame>
      <p:sp>
        <p:nvSpPr>
          <p:cNvPr id="26" name="テキスト ボックス 25">
            <a:extLst>
              <a:ext uri="{FF2B5EF4-FFF2-40B4-BE49-F238E27FC236}">
                <a16:creationId xmlns:a16="http://schemas.microsoft.com/office/drawing/2014/main" id="{EA046BF6-7DC3-F4C6-49FD-D540C73C9529}"/>
              </a:ext>
            </a:extLst>
          </p:cNvPr>
          <p:cNvSpPr txBox="1"/>
          <p:nvPr/>
        </p:nvSpPr>
        <p:spPr>
          <a:xfrm>
            <a:off x="1312156" y="1574793"/>
            <a:ext cx="192501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改定前</a:t>
            </a:r>
            <a:endParaRPr kumimoji="1" lang="en-US" altLang="ja-JP"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27" name="テキスト ボックス 26">
            <a:extLst>
              <a:ext uri="{FF2B5EF4-FFF2-40B4-BE49-F238E27FC236}">
                <a16:creationId xmlns:a16="http://schemas.microsoft.com/office/drawing/2014/main" id="{E4962264-F26F-72A1-CBA1-CCFE3F676935}"/>
              </a:ext>
            </a:extLst>
          </p:cNvPr>
          <p:cNvSpPr txBox="1"/>
          <p:nvPr/>
        </p:nvSpPr>
        <p:spPr>
          <a:xfrm>
            <a:off x="7982548" y="1548416"/>
            <a:ext cx="192501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改定後</a:t>
            </a:r>
            <a:endParaRPr kumimoji="1" lang="en-US" altLang="ja-JP"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7" name="テキスト ボックス 16">
            <a:extLst>
              <a:ext uri="{FF2B5EF4-FFF2-40B4-BE49-F238E27FC236}">
                <a16:creationId xmlns:a16="http://schemas.microsoft.com/office/drawing/2014/main" id="{7DAB1B14-5979-402D-3C0B-894BB50C1BA7}"/>
              </a:ext>
            </a:extLst>
          </p:cNvPr>
          <p:cNvSpPr txBox="1"/>
          <p:nvPr/>
        </p:nvSpPr>
        <p:spPr>
          <a:xfrm>
            <a:off x="4167416" y="955558"/>
            <a:ext cx="3857168" cy="646331"/>
          </a:xfrm>
          <a:prstGeom prst="rect">
            <a:avLst/>
          </a:prstGeom>
          <a:solidFill>
            <a:srgbClr val="FFFF99"/>
          </a:solidFill>
          <a:ln>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rPr>
              <a:t>地域包括診療加算</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rPr>
              <a:t>認知症地域包括診療加算</a:t>
            </a:r>
          </a:p>
        </p:txBody>
      </p:sp>
      <p:pic>
        <p:nvPicPr>
          <p:cNvPr id="12" name="オーディオ 11">
            <a:hlinkClick r:id="" action="ppaction://media"/>
            <a:extLst>
              <a:ext uri="{FF2B5EF4-FFF2-40B4-BE49-F238E27FC236}">
                <a16:creationId xmlns:a16="http://schemas.microsoft.com/office/drawing/2014/main" id="{0A2C4880-BF82-4E2B-CEA2-BA7E2998A17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0866218"/>
      </p:ext>
    </p:extLst>
  </p:cSld>
  <p:clrMapOvr>
    <a:masterClrMapping/>
  </p:clrMapOvr>
  <mc:AlternateContent xmlns:mc="http://schemas.openxmlformats.org/markup-compatibility/2006" xmlns:p14="http://schemas.microsoft.com/office/powerpoint/2010/main">
    <mc:Choice Requires="p14">
      <p:transition spd="slow" p14:dur="2000" advTm="92719"/>
    </mc:Choice>
    <mc:Fallback xmlns="">
      <p:transition spd="slow" advTm="92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18317D-69A7-E04D-F279-B4C7AE545EA5}"/>
            </a:ext>
          </a:extLst>
        </p:cNvPr>
        <p:cNvGrpSpPr/>
        <p:nvPr/>
      </p:nvGrpSpPr>
      <p:grpSpPr>
        <a:xfrm>
          <a:off x="0" y="0"/>
          <a:ext cx="0" cy="0"/>
          <a:chOff x="0" y="0"/>
          <a:chExt cx="0" cy="0"/>
        </a:xfrm>
      </p:grpSpPr>
      <p:cxnSp>
        <p:nvCxnSpPr>
          <p:cNvPr id="20" name="直線矢印コネクタ 19">
            <a:extLst>
              <a:ext uri="{FF2B5EF4-FFF2-40B4-BE49-F238E27FC236}">
                <a16:creationId xmlns:a16="http://schemas.microsoft.com/office/drawing/2014/main" id="{7103C510-1D1C-153E-2AD9-E3E496D62CD7}"/>
              </a:ext>
            </a:extLst>
          </p:cNvPr>
          <p:cNvCxnSpPr>
            <a:cxnSpLocks/>
          </p:cNvCxnSpPr>
          <p:nvPr/>
        </p:nvCxnSpPr>
        <p:spPr>
          <a:xfrm>
            <a:off x="4034463" y="3721730"/>
            <a:ext cx="1922135" cy="1584463"/>
          </a:xfrm>
          <a:prstGeom prst="straightConnector1">
            <a:avLst/>
          </a:prstGeom>
          <a:ln w="76200">
            <a:solidFill>
              <a:schemeClr val="accent2"/>
            </a:solidFill>
            <a:tailEnd type="triangle"/>
          </a:ln>
        </p:spPr>
        <p:style>
          <a:lnRef idx="1">
            <a:schemeClr val="accent2"/>
          </a:lnRef>
          <a:fillRef idx="0">
            <a:schemeClr val="accent2"/>
          </a:fillRef>
          <a:effectRef idx="0">
            <a:schemeClr val="accent2"/>
          </a:effectRef>
          <a:fontRef idx="minor">
            <a:schemeClr val="tx1"/>
          </a:fontRef>
        </p:style>
      </p:cxnSp>
      <p:cxnSp>
        <p:nvCxnSpPr>
          <p:cNvPr id="4" name="直線矢印コネクタ 3">
            <a:extLst>
              <a:ext uri="{FF2B5EF4-FFF2-40B4-BE49-F238E27FC236}">
                <a16:creationId xmlns:a16="http://schemas.microsoft.com/office/drawing/2014/main" id="{7038CA85-FC95-2166-19FD-0791D4793C15}"/>
              </a:ext>
            </a:extLst>
          </p:cNvPr>
          <p:cNvCxnSpPr>
            <a:cxnSpLocks/>
          </p:cNvCxnSpPr>
          <p:nvPr/>
        </p:nvCxnSpPr>
        <p:spPr>
          <a:xfrm>
            <a:off x="4034463" y="3179620"/>
            <a:ext cx="1994143" cy="0"/>
          </a:xfrm>
          <a:prstGeom prst="straightConnector1">
            <a:avLst/>
          </a:prstGeom>
          <a:ln w="76200">
            <a:tailEnd type="triangle"/>
          </a:ln>
        </p:spPr>
        <p:style>
          <a:lnRef idx="1">
            <a:schemeClr val="accent2"/>
          </a:lnRef>
          <a:fillRef idx="0">
            <a:schemeClr val="accent2"/>
          </a:fillRef>
          <a:effectRef idx="0">
            <a:schemeClr val="accent2"/>
          </a:effectRef>
          <a:fontRef idx="minor">
            <a:schemeClr val="tx1"/>
          </a:fontRef>
        </p:style>
      </p:cxnSp>
      <p:cxnSp>
        <p:nvCxnSpPr>
          <p:cNvPr id="22" name="直線矢印コネクタ 21">
            <a:extLst>
              <a:ext uri="{FF2B5EF4-FFF2-40B4-BE49-F238E27FC236}">
                <a16:creationId xmlns:a16="http://schemas.microsoft.com/office/drawing/2014/main" id="{26C3ADAF-F022-EEA1-37B6-1B6255606AAB}"/>
              </a:ext>
            </a:extLst>
          </p:cNvPr>
          <p:cNvCxnSpPr>
            <a:cxnSpLocks/>
          </p:cNvCxnSpPr>
          <p:nvPr/>
        </p:nvCxnSpPr>
        <p:spPr>
          <a:xfrm>
            <a:off x="4088643" y="5954265"/>
            <a:ext cx="1867955" cy="0"/>
          </a:xfrm>
          <a:prstGeom prst="straightConnector1">
            <a:avLst/>
          </a:prstGeom>
          <a:ln w="76200">
            <a:solidFill>
              <a:schemeClr val="tx2">
                <a:lumMod val="40000"/>
                <a:lumOff val="60000"/>
              </a:schemeClr>
            </a:solidFill>
            <a:tailEnd type="triangle"/>
          </a:ln>
        </p:spPr>
        <p:style>
          <a:lnRef idx="1">
            <a:schemeClr val="accent2"/>
          </a:lnRef>
          <a:fillRef idx="0">
            <a:schemeClr val="accent2"/>
          </a:fillRef>
          <a:effectRef idx="0">
            <a:schemeClr val="accent2"/>
          </a:effectRef>
          <a:fontRef idx="minor">
            <a:schemeClr val="tx1"/>
          </a:fontRef>
        </p:style>
      </p:cxnSp>
      <p:cxnSp>
        <p:nvCxnSpPr>
          <p:cNvPr id="8" name="直線矢印コネクタ 7">
            <a:extLst>
              <a:ext uri="{FF2B5EF4-FFF2-40B4-BE49-F238E27FC236}">
                <a16:creationId xmlns:a16="http://schemas.microsoft.com/office/drawing/2014/main" id="{9B11E112-1455-959D-43CF-219600E7C0EB}"/>
              </a:ext>
            </a:extLst>
          </p:cNvPr>
          <p:cNvCxnSpPr>
            <a:cxnSpLocks/>
          </p:cNvCxnSpPr>
          <p:nvPr/>
        </p:nvCxnSpPr>
        <p:spPr>
          <a:xfrm flipV="1">
            <a:off x="4034463" y="3756256"/>
            <a:ext cx="1922135" cy="1676400"/>
          </a:xfrm>
          <a:prstGeom prst="straightConnector1">
            <a:avLst/>
          </a:prstGeom>
          <a:ln w="76200">
            <a:solidFill>
              <a:schemeClr val="tx2">
                <a:lumMod val="40000"/>
                <a:lumOff val="60000"/>
              </a:schemeClr>
            </a:solidFill>
            <a:tailEnd type="triangle"/>
          </a:ln>
        </p:spPr>
        <p:style>
          <a:lnRef idx="1">
            <a:schemeClr val="accent2"/>
          </a:lnRef>
          <a:fillRef idx="0">
            <a:schemeClr val="accent2"/>
          </a:fillRef>
          <a:effectRef idx="0">
            <a:schemeClr val="accent2"/>
          </a:effectRef>
          <a:fontRef idx="minor">
            <a:schemeClr val="tx1"/>
          </a:fontRef>
        </p:style>
      </p:cxnSp>
      <p:sp>
        <p:nvSpPr>
          <p:cNvPr id="7" name="スライド番号プレースホルダー 4">
            <a:extLst>
              <a:ext uri="{FF2B5EF4-FFF2-40B4-BE49-F238E27FC236}">
                <a16:creationId xmlns:a16="http://schemas.microsoft.com/office/drawing/2014/main" id="{458DABA9-DE3E-F7B6-F45C-39539F61C90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6" name="表 5">
            <a:extLst>
              <a:ext uri="{FF2B5EF4-FFF2-40B4-BE49-F238E27FC236}">
                <a16:creationId xmlns:a16="http://schemas.microsoft.com/office/drawing/2014/main" id="{4651D50E-1AA0-04EF-E7B8-C94CE43A3DBA}"/>
              </a:ext>
            </a:extLst>
          </p:cNvPr>
          <p:cNvGraphicFramePr>
            <a:graphicFrameLocks noGrp="1"/>
          </p:cNvGraphicFramePr>
          <p:nvPr/>
        </p:nvGraphicFramePr>
        <p:xfrm>
          <a:off x="6100614" y="2341420"/>
          <a:ext cx="5486400" cy="1676400"/>
        </p:xfrm>
        <a:graphic>
          <a:graphicData uri="http://schemas.openxmlformats.org/drawingml/2006/table">
            <a:tbl>
              <a:tblPr firstRow="1" bandRow="1">
                <a:tableStyleId>{93296810-A885-4BE3-A3E7-6D5BEEA58F35}</a:tableStyleId>
              </a:tblPr>
              <a:tblGrid>
                <a:gridCol w="4176464">
                  <a:extLst>
                    <a:ext uri="{9D8B030D-6E8A-4147-A177-3AD203B41FA5}">
                      <a16:colId xmlns:a16="http://schemas.microsoft.com/office/drawing/2014/main" val="3240316992"/>
                    </a:ext>
                  </a:extLst>
                </a:gridCol>
                <a:gridCol w="1309936">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地域包括診療料１</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latin typeface="BIZ UDPゴシック" panose="020B0400000000000000" pitchFamily="50" charset="-128"/>
                          <a:ea typeface="BIZ UDPゴシック" panose="020B0400000000000000" pitchFamily="50" charset="-128"/>
                        </a:rPr>
                        <a:t>イ　認知症を有する患者等の場合</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６８２点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2601948521"/>
                  </a:ext>
                </a:extLst>
              </a:tr>
              <a:tr h="370840">
                <a:tc>
                  <a:txBody>
                    <a:bodyPr/>
                    <a:lstStyle/>
                    <a:p>
                      <a:r>
                        <a:rPr lang="ja-JP" altLang="en-US" sz="1800" b="1" dirty="0">
                          <a:latin typeface="BIZ UDPゴシック" panose="020B0400000000000000" pitchFamily="50" charset="-128"/>
                          <a:ea typeface="BIZ UDPゴシック" panose="020B0400000000000000" pitchFamily="50" charset="-128"/>
                        </a:rPr>
                        <a:t>ロ　その他の慢性疾患等を有する場合</a:t>
                      </a:r>
                      <a:endParaRPr lang="en-US" altLang="ja-JP" sz="1800" b="1" dirty="0">
                        <a:latin typeface="BIZ UDPゴシック" panose="020B0400000000000000" pitchFamily="50" charset="-128"/>
                        <a:ea typeface="BIZ UDPゴシック" panose="020B0400000000000000" pitchFamily="50" charset="-128"/>
                      </a:endParaRPr>
                    </a:p>
                    <a:p>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６６１点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4224992367"/>
                  </a:ext>
                </a:extLst>
              </a:tr>
            </a:tbl>
          </a:graphicData>
        </a:graphic>
      </p:graphicFrame>
      <p:graphicFrame>
        <p:nvGraphicFramePr>
          <p:cNvPr id="10" name="表 9">
            <a:extLst>
              <a:ext uri="{FF2B5EF4-FFF2-40B4-BE49-F238E27FC236}">
                <a16:creationId xmlns:a16="http://schemas.microsoft.com/office/drawing/2014/main" id="{82020F5A-5B4F-BFD1-2A0D-10507F9FE0AA}"/>
              </a:ext>
            </a:extLst>
          </p:cNvPr>
          <p:cNvGraphicFramePr>
            <a:graphicFrameLocks noGrp="1"/>
          </p:cNvGraphicFramePr>
          <p:nvPr/>
        </p:nvGraphicFramePr>
        <p:xfrm>
          <a:off x="6100614" y="4725144"/>
          <a:ext cx="5486400" cy="1676400"/>
        </p:xfrm>
        <a:graphic>
          <a:graphicData uri="http://schemas.openxmlformats.org/drawingml/2006/table">
            <a:tbl>
              <a:tblPr firstRow="1" bandRow="1">
                <a:tableStyleId>{93296810-A885-4BE3-A3E7-6D5BEEA58F35}</a:tableStyleId>
              </a:tblPr>
              <a:tblGrid>
                <a:gridCol w="4176464">
                  <a:extLst>
                    <a:ext uri="{9D8B030D-6E8A-4147-A177-3AD203B41FA5}">
                      <a16:colId xmlns:a16="http://schemas.microsoft.com/office/drawing/2014/main" val="3240316992"/>
                    </a:ext>
                  </a:extLst>
                </a:gridCol>
                <a:gridCol w="1309936">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latin typeface="BIZ UDPゴシック" panose="020B0400000000000000" pitchFamily="50" charset="-128"/>
                          <a:ea typeface="BIZ UDPゴシック" panose="020B0400000000000000" pitchFamily="50" charset="-128"/>
                        </a:rPr>
                        <a:t>地域包括診療料２</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latin typeface="BIZ UDPゴシック" panose="020B0400000000000000" pitchFamily="50" charset="-128"/>
                          <a:ea typeface="BIZ UDPゴシック" panose="020B0400000000000000" pitchFamily="50" charset="-128"/>
                        </a:rPr>
                        <a:t>イ　認知症を有する患者等の場合</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６１４点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2601948521"/>
                  </a:ext>
                </a:extLst>
              </a:tr>
              <a:tr h="370840">
                <a:tc>
                  <a:txBody>
                    <a:bodyPr/>
                    <a:lstStyle/>
                    <a:p>
                      <a:r>
                        <a:rPr lang="ja-JP" altLang="en-US" sz="1800" b="1" dirty="0">
                          <a:latin typeface="BIZ UDPゴシック" panose="020B0400000000000000" pitchFamily="50" charset="-128"/>
                          <a:ea typeface="BIZ UDPゴシック" panose="020B0400000000000000" pitchFamily="50" charset="-128"/>
                        </a:rPr>
                        <a:t>ロ　その他の慢性疾患等を有する場合</a:t>
                      </a:r>
                      <a:endParaRPr lang="en-US" altLang="ja-JP" sz="1800" b="1" dirty="0">
                        <a:latin typeface="BIZ UDPゴシック" panose="020B0400000000000000" pitchFamily="50" charset="-128"/>
                        <a:ea typeface="BIZ UDPゴシック" panose="020B0400000000000000" pitchFamily="50" charset="-128"/>
                      </a:endParaRPr>
                    </a:p>
                    <a:p>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６０１点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4224992367"/>
                  </a:ext>
                </a:extLst>
              </a:tr>
            </a:tbl>
          </a:graphicData>
        </a:graphic>
      </p:graphicFrame>
      <p:graphicFrame>
        <p:nvGraphicFramePr>
          <p:cNvPr id="11" name="表 10">
            <a:extLst>
              <a:ext uri="{FF2B5EF4-FFF2-40B4-BE49-F238E27FC236}">
                <a16:creationId xmlns:a16="http://schemas.microsoft.com/office/drawing/2014/main" id="{853E6AE2-0C8B-7806-D91C-15C9B017A493}"/>
              </a:ext>
            </a:extLst>
          </p:cNvPr>
          <p:cNvGraphicFramePr>
            <a:graphicFrameLocks noGrp="1"/>
          </p:cNvGraphicFramePr>
          <p:nvPr/>
        </p:nvGraphicFramePr>
        <p:xfrm>
          <a:off x="749947" y="4725144"/>
          <a:ext cx="3312368" cy="1676400"/>
        </p:xfrm>
        <a:graphic>
          <a:graphicData uri="http://schemas.openxmlformats.org/drawingml/2006/table">
            <a:tbl>
              <a:tblPr firstRow="1" bandRow="1">
                <a:tableStyleId>{5C22544A-7EE6-4342-B048-85BDC9FD1C3A}</a:tableStyleId>
              </a:tblPr>
              <a:tblGrid>
                <a:gridCol w="2086595">
                  <a:extLst>
                    <a:ext uri="{9D8B030D-6E8A-4147-A177-3AD203B41FA5}">
                      <a16:colId xmlns:a16="http://schemas.microsoft.com/office/drawing/2014/main" val="3240316992"/>
                    </a:ext>
                  </a:extLst>
                </a:gridCol>
                <a:gridCol w="1225773">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地域包括診療料</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t>地域包括診療料１</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６６０点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r h="370840">
                <a:tc>
                  <a:txBody>
                    <a:bodyPr/>
                    <a:lstStyle/>
                    <a:p>
                      <a:r>
                        <a:rPr lang="ja-JP" altLang="en-US" sz="1800" b="1" dirty="0"/>
                        <a:t>地域包括診療料２</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６００点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4992367"/>
                  </a:ext>
                </a:extLst>
              </a:tr>
            </a:tbl>
          </a:graphicData>
        </a:graphic>
      </p:graphicFrame>
      <p:graphicFrame>
        <p:nvGraphicFramePr>
          <p:cNvPr id="13" name="表 12">
            <a:extLst>
              <a:ext uri="{FF2B5EF4-FFF2-40B4-BE49-F238E27FC236}">
                <a16:creationId xmlns:a16="http://schemas.microsoft.com/office/drawing/2014/main" id="{21A1642E-F3B3-95F9-91E4-9324ACD47BEE}"/>
              </a:ext>
            </a:extLst>
          </p:cNvPr>
          <p:cNvGraphicFramePr>
            <a:graphicFrameLocks noGrp="1"/>
          </p:cNvGraphicFramePr>
          <p:nvPr/>
        </p:nvGraphicFramePr>
        <p:xfrm>
          <a:off x="749625" y="2341420"/>
          <a:ext cx="3312368" cy="1676400"/>
        </p:xfrm>
        <a:graphic>
          <a:graphicData uri="http://schemas.openxmlformats.org/drawingml/2006/table">
            <a:tbl>
              <a:tblPr firstRow="1" bandRow="1">
                <a:tableStyleId>{21E4AEA4-8DFA-4A89-87EB-49C32662AFE0}</a:tableStyleId>
              </a:tblPr>
              <a:tblGrid>
                <a:gridCol w="2095127">
                  <a:extLst>
                    <a:ext uri="{9D8B030D-6E8A-4147-A177-3AD203B41FA5}">
                      <a16:colId xmlns:a16="http://schemas.microsoft.com/office/drawing/2014/main" val="3240316992"/>
                    </a:ext>
                  </a:extLst>
                </a:gridCol>
                <a:gridCol w="1217241">
                  <a:extLst>
                    <a:ext uri="{9D8B030D-6E8A-4147-A177-3AD203B41FA5}">
                      <a16:colId xmlns:a16="http://schemas.microsoft.com/office/drawing/2014/main" val="1183502820"/>
                    </a:ext>
                  </a:extLst>
                </a:gridCol>
              </a:tblGrid>
              <a:tr h="37084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lang="ja-JP" altLang="en-US" sz="2000" b="1" dirty="0"/>
                        <a:t>認知症地域包括診療料</a:t>
                      </a:r>
                      <a:endParaRPr lang="en-US" altLang="ja-JP" sz="20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kumimoji="1" lang="ja-JP" altLang="en-US"/>
                    </a:p>
                  </a:txBody>
                  <a:tcPr/>
                </a:tc>
                <a:extLst>
                  <a:ext uri="{0D108BD9-81ED-4DB2-BD59-A6C34878D82A}">
                    <a16:rowId xmlns:a16="http://schemas.microsoft.com/office/drawing/2014/main" val="3441414847"/>
                  </a:ext>
                </a:extLst>
              </a:tr>
              <a:tr h="370840">
                <a:tc>
                  <a:txBody>
                    <a:bodyPr/>
                    <a:lstStyle/>
                    <a:p>
                      <a:r>
                        <a:rPr lang="ja-JP" altLang="en-US" sz="1800" b="1" dirty="0"/>
                        <a:t>認知症</a:t>
                      </a:r>
                      <a:endParaRPr lang="en-US" altLang="ja-JP" sz="1800" b="1" dirty="0"/>
                    </a:p>
                    <a:p>
                      <a:r>
                        <a:rPr lang="ja-JP" altLang="en-US" sz="1800" b="1" dirty="0"/>
                        <a:t>地域包括診療料１</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６８１点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1948521"/>
                  </a:ext>
                </a:extLst>
              </a:tr>
              <a:tr h="370840">
                <a:tc>
                  <a:txBody>
                    <a:bodyPr/>
                    <a:lstStyle/>
                    <a:p>
                      <a:r>
                        <a:rPr lang="ja-JP" altLang="en-US" sz="1800" b="1" dirty="0"/>
                        <a:t>認知症</a:t>
                      </a:r>
                      <a:endParaRPr lang="en-US" altLang="ja-JP" sz="1800" b="1" dirty="0"/>
                    </a:p>
                    <a:p>
                      <a:r>
                        <a:rPr lang="ja-JP" altLang="en-US" sz="1800" b="1" dirty="0"/>
                        <a:t>地域包括診療料２</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US" altLang="ja-JP" sz="1800" b="1" dirty="0"/>
                    </a:p>
                    <a:p>
                      <a:pPr algn="r"/>
                      <a:r>
                        <a:rPr lang="ja-JP" altLang="en-US" sz="1800" b="1" dirty="0"/>
                        <a:t>１</a:t>
                      </a:r>
                      <a:r>
                        <a:rPr lang="en-US" altLang="ja-JP" sz="1800" b="1" dirty="0"/>
                        <a:t>,</a:t>
                      </a:r>
                      <a:r>
                        <a:rPr lang="ja-JP" altLang="en-US" sz="1800" b="1" dirty="0"/>
                        <a:t>６１３点</a:t>
                      </a:r>
                      <a:endParaRPr lang="en-US" altLang="ja-JP" sz="1800"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4992367"/>
                  </a:ext>
                </a:extLst>
              </a:tr>
            </a:tbl>
          </a:graphicData>
        </a:graphic>
      </p:graphicFrame>
      <p:sp>
        <p:nvSpPr>
          <p:cNvPr id="26" name="テキスト ボックス 25">
            <a:extLst>
              <a:ext uri="{FF2B5EF4-FFF2-40B4-BE49-F238E27FC236}">
                <a16:creationId xmlns:a16="http://schemas.microsoft.com/office/drawing/2014/main" id="{FDFD51A1-1771-7909-5DA7-0694C85A3FE1}"/>
              </a:ext>
            </a:extLst>
          </p:cNvPr>
          <p:cNvSpPr txBox="1"/>
          <p:nvPr/>
        </p:nvSpPr>
        <p:spPr>
          <a:xfrm>
            <a:off x="1321656" y="1862825"/>
            <a:ext cx="192501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改定前</a:t>
            </a:r>
            <a:endParaRPr kumimoji="1" lang="en-US" altLang="ja-JP"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27" name="テキスト ボックス 26">
            <a:extLst>
              <a:ext uri="{FF2B5EF4-FFF2-40B4-BE49-F238E27FC236}">
                <a16:creationId xmlns:a16="http://schemas.microsoft.com/office/drawing/2014/main" id="{B8B777E4-4E4E-DB21-4A2A-7FDECB73AF2D}"/>
              </a:ext>
            </a:extLst>
          </p:cNvPr>
          <p:cNvSpPr txBox="1"/>
          <p:nvPr/>
        </p:nvSpPr>
        <p:spPr>
          <a:xfrm>
            <a:off x="7992048" y="1836448"/>
            <a:ext cx="1925017"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改定後</a:t>
            </a:r>
            <a:endParaRPr kumimoji="1" lang="en-US" altLang="ja-JP"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6" name="テキスト ボックス 15">
            <a:extLst>
              <a:ext uri="{FF2B5EF4-FFF2-40B4-BE49-F238E27FC236}">
                <a16:creationId xmlns:a16="http://schemas.microsoft.com/office/drawing/2014/main" id="{DC50713C-7F3D-4522-E8A3-7134ED3AD5FC}"/>
              </a:ext>
            </a:extLst>
          </p:cNvPr>
          <p:cNvSpPr txBox="1"/>
          <p:nvPr/>
        </p:nvSpPr>
        <p:spPr>
          <a:xfrm>
            <a:off x="4028014" y="1085022"/>
            <a:ext cx="3857168" cy="646331"/>
          </a:xfrm>
          <a:prstGeom prst="rect">
            <a:avLst/>
          </a:prstGeom>
          <a:solidFill>
            <a:srgbClr val="FFFF99"/>
          </a:solidFill>
          <a:ln>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rPr>
              <a:t>地域包括診療</a:t>
            </a: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料</a:t>
            </a:r>
            <a:endPar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rPr>
              <a:t>認知症地域包括診療</a:t>
            </a:r>
            <a:r>
              <a:rPr kumimoji="1" lang="ja-JP" altLang="en-US" sz="1800" b="1" i="0" u="none" strike="noStrike" kern="1200" cap="none" spc="0" normalizeH="0" baseline="0" noProof="0" dirty="0">
                <a:ln>
                  <a:noFill/>
                </a:ln>
                <a:solidFill>
                  <a:prstClr val="black"/>
                </a:solidFill>
                <a:effectLst/>
                <a:uLnTx/>
                <a:uFillTx/>
                <a:latin typeface="Arial"/>
                <a:ea typeface="ＭＳ Ｐゴシック"/>
                <a:cs typeface="+mn-cs"/>
              </a:rPr>
              <a:t>料</a:t>
            </a:r>
            <a:endParaRPr kumimoji="1" lang="zh-TW" altLang="en-US" sz="1800" b="1"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9" name="タイトル 1">
            <a:extLst>
              <a:ext uri="{FF2B5EF4-FFF2-40B4-BE49-F238E27FC236}">
                <a16:creationId xmlns:a16="http://schemas.microsoft.com/office/drawing/2014/main" id="{8586E648-07B1-0C9F-FA73-5EC703545EF2}"/>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地域包括診療加算、認知症地域包括診療加算等の見直し（今回改定のイメージ ②）</a:t>
            </a:r>
          </a:p>
        </p:txBody>
      </p:sp>
      <p:pic>
        <p:nvPicPr>
          <p:cNvPr id="5" name="オーディオ 4">
            <a:hlinkClick r:id="" action="ppaction://media"/>
            <a:extLst>
              <a:ext uri="{FF2B5EF4-FFF2-40B4-BE49-F238E27FC236}">
                <a16:creationId xmlns:a16="http://schemas.microsoft.com/office/drawing/2014/main" id="{4C99CE1C-D03E-909E-38AA-130DC191A53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8059416"/>
      </p:ext>
    </p:extLst>
  </p:cSld>
  <p:clrMapOvr>
    <a:masterClrMapping/>
  </p:clrMapOvr>
  <mc:AlternateContent xmlns:mc="http://schemas.openxmlformats.org/markup-compatibility/2006" xmlns:p14="http://schemas.microsoft.com/office/powerpoint/2010/main">
    <mc:Choice Requires="p14">
      <p:transition spd="slow" p14:dur="2000" advTm="34120"/>
    </mc:Choice>
    <mc:Fallback xmlns="">
      <p:transition spd="slow" advTm="34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393CF-62CC-C082-4027-A37647FAF780}"/>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9DBA25E6-EB04-4660-3972-44178DE0D41E}"/>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地域包括診療加算、認知症地域包括診療加算等の見直し（対象患者の拡大 ①）</a:t>
            </a:r>
          </a:p>
        </p:txBody>
      </p:sp>
      <p:sp>
        <p:nvSpPr>
          <p:cNvPr id="7" name="スライド番号プレースホルダー 4">
            <a:extLst>
              <a:ext uri="{FF2B5EF4-FFF2-40B4-BE49-F238E27FC236}">
                <a16:creationId xmlns:a16="http://schemas.microsoft.com/office/drawing/2014/main" id="{038E2709-6AC6-E372-AC66-183B7C51138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2" name="表 11">
            <a:extLst>
              <a:ext uri="{FF2B5EF4-FFF2-40B4-BE49-F238E27FC236}">
                <a16:creationId xmlns:a16="http://schemas.microsoft.com/office/drawing/2014/main" id="{5C782B0E-21B5-F2AC-A6DD-C7340B2E5B7A}"/>
              </a:ext>
            </a:extLst>
          </p:cNvPr>
          <p:cNvGraphicFramePr>
            <a:graphicFrameLocks noGrp="1"/>
          </p:cNvGraphicFramePr>
          <p:nvPr/>
        </p:nvGraphicFramePr>
        <p:xfrm>
          <a:off x="632566" y="4300901"/>
          <a:ext cx="11017224" cy="2354580"/>
        </p:xfrm>
        <a:graphic>
          <a:graphicData uri="http://schemas.openxmlformats.org/drawingml/2006/table">
            <a:tbl>
              <a:tblPr firstRow="1" bandRow="1">
                <a:tableStyleId>{93296810-A885-4BE3-A3E7-6D5BEEA58F35}</a:tableStyleId>
              </a:tblPr>
              <a:tblGrid>
                <a:gridCol w="4824536">
                  <a:extLst>
                    <a:ext uri="{9D8B030D-6E8A-4147-A177-3AD203B41FA5}">
                      <a16:colId xmlns:a16="http://schemas.microsoft.com/office/drawing/2014/main" val="2712098590"/>
                    </a:ext>
                  </a:extLst>
                </a:gridCol>
                <a:gridCol w="1368152">
                  <a:extLst>
                    <a:ext uri="{9D8B030D-6E8A-4147-A177-3AD203B41FA5}">
                      <a16:colId xmlns:a16="http://schemas.microsoft.com/office/drawing/2014/main" val="3613316852"/>
                    </a:ext>
                  </a:extLst>
                </a:gridCol>
                <a:gridCol w="4824536">
                  <a:extLst>
                    <a:ext uri="{9D8B030D-6E8A-4147-A177-3AD203B41FA5}">
                      <a16:colId xmlns:a16="http://schemas.microsoft.com/office/drawing/2014/main" val="3390536932"/>
                    </a:ext>
                  </a:extLst>
                </a:gridCol>
              </a:tblGrid>
              <a:tr h="370840">
                <a:tc>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extLst>
                  <a:ext uri="{0D108BD9-81ED-4DB2-BD59-A6C34878D82A}">
                    <a16:rowId xmlns:a16="http://schemas.microsoft.com/office/drawing/2014/main" val="2165740834"/>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地域包括診療加算</a:t>
                      </a:r>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r>
                        <a:rPr kumimoji="1" lang="ja-JP" altLang="en-US" sz="1200" dirty="0">
                          <a:latin typeface="BIZ UDPゴシック" panose="020B0400000000000000" pitchFamily="50" charset="-128"/>
                          <a:ea typeface="BIZ UDPゴシック" panose="020B0400000000000000" pitchFamily="50" charset="-128"/>
                        </a:rPr>
                        <a:t>脂質異常症、高血圧症、糖尿病、慢性心不全、慢性腎臓病（慢性維持透析を行っていない）、認知症のうち</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以上の疾患を有する患者</a:t>
                      </a:r>
                    </a:p>
                  </a:txBody>
                  <a:tcPr>
                    <a:solidFill>
                      <a:schemeClr val="accent1">
                        <a:lumMod val="20000"/>
                        <a:lumOff val="80000"/>
                      </a:schemeClr>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地域包括診療加算</a:t>
                      </a:r>
                      <a:endParaRPr kumimoji="1" lang="en-US" altLang="ja-JP" dirty="0">
                        <a:latin typeface="BIZ UDPゴシック" panose="020B0400000000000000" pitchFamily="50" charset="-128"/>
                        <a:ea typeface="BIZ UDPゴシック" panose="020B0400000000000000" pitchFamily="50" charset="-128"/>
                      </a:endParaRPr>
                    </a:p>
                    <a:p>
                      <a:pPr marL="0" indent="0">
                        <a:buFont typeface="Wingdings" panose="05000000000000000000" pitchFamily="2" charset="2"/>
                        <a:buNone/>
                      </a:pPr>
                      <a:r>
                        <a:rPr kumimoji="1" lang="ja-JP" altLang="en-US" dirty="0">
                          <a:latin typeface="BIZ UDPゴシック" panose="020B0400000000000000" pitchFamily="50" charset="-128"/>
                          <a:ea typeface="BIZ UDPゴシック" panose="020B0400000000000000" pitchFamily="50" charset="-128"/>
                        </a:rPr>
                        <a:t>　</a:t>
                      </a:r>
                      <a:r>
                        <a:rPr kumimoji="1" lang="en-US" altLang="ja-JP" dirty="0">
                          <a:latin typeface="BIZ UDPゴシック" panose="020B0400000000000000" pitchFamily="50" charset="-128"/>
                          <a:ea typeface="BIZ UDPゴシック" panose="020B0400000000000000" pitchFamily="50" charset="-128"/>
                        </a:rPr>
                        <a:t>(2)</a:t>
                      </a:r>
                      <a:r>
                        <a:rPr kumimoji="1" lang="ja-JP" altLang="en-US" dirty="0">
                          <a:latin typeface="BIZ UDPゴシック" panose="020B0400000000000000" pitchFamily="50" charset="-128"/>
                          <a:ea typeface="BIZ UDPゴシック" panose="020B0400000000000000" pitchFamily="50" charset="-128"/>
                        </a:rPr>
                        <a:t>　その他の慢性疾患等を有する場合</a:t>
                      </a:r>
                      <a:endParaRPr kumimoji="1" lang="en-US" altLang="ja-JP"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endParaRPr kumimoji="1" lang="en-US" altLang="ja-JP"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r>
                        <a:rPr kumimoji="1" lang="ja-JP" altLang="en-US" sz="1200" dirty="0">
                          <a:latin typeface="BIZ UDPゴシック" panose="020B0400000000000000" pitchFamily="50" charset="-128"/>
                          <a:ea typeface="BIZ UDPゴシック" panose="020B0400000000000000" pitchFamily="50" charset="-128"/>
                        </a:rPr>
                        <a:t>脂質異常症、高血圧症、糖尿病、慢性心不全、慢性腎臓病（慢性維持透析を行っていない）、認知症のうち</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以上の疾患を有する患者</a:t>
                      </a:r>
                      <a:endParaRPr kumimoji="1" lang="en-US" altLang="ja-JP"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endParaRPr kumimoji="1" lang="ja-JP" altLang="en-US"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r>
                        <a:rPr kumimoji="1" lang="ja-JP" altLang="en-US" sz="1200" u="sng" dirty="0">
                          <a:solidFill>
                            <a:srgbClr val="FF0000"/>
                          </a:solidFill>
                          <a:latin typeface="BIZ UDPゴシック" panose="020B0400000000000000" pitchFamily="50" charset="-128"/>
                          <a:ea typeface="BIZ UDPゴシック" panose="020B0400000000000000" pitchFamily="50" charset="-128"/>
                        </a:rPr>
                        <a:t>脂質異常症、高血圧症、糖尿病、慢性心不全、慢性腎臓病のいずれかの疾患を有し、かつ、介護給付若しくは予防給付を受けている要介護被保険者等</a:t>
                      </a:r>
                    </a:p>
                  </a:txBody>
                  <a:tcPr>
                    <a:solidFill>
                      <a:schemeClr val="accent3">
                        <a:lumMod val="40000"/>
                        <a:lumOff val="60000"/>
                      </a:schemeClr>
                    </a:solidFill>
                  </a:tcPr>
                </a:tc>
                <a:extLst>
                  <a:ext uri="{0D108BD9-81ED-4DB2-BD59-A6C34878D82A}">
                    <a16:rowId xmlns:a16="http://schemas.microsoft.com/office/drawing/2014/main" val="869551991"/>
                  </a:ext>
                </a:extLst>
              </a:tr>
            </a:tbl>
          </a:graphicData>
        </a:graphic>
      </p:graphicFrame>
      <p:sp>
        <p:nvSpPr>
          <p:cNvPr id="14" name="矢印: 右 13">
            <a:extLst>
              <a:ext uri="{FF2B5EF4-FFF2-40B4-BE49-F238E27FC236}">
                <a16:creationId xmlns:a16="http://schemas.microsoft.com/office/drawing/2014/main" id="{A90BEDBB-DBB5-FBE7-717E-22FD5B63282F}"/>
              </a:ext>
            </a:extLst>
          </p:cNvPr>
          <p:cNvSpPr/>
          <p:nvPr/>
        </p:nvSpPr>
        <p:spPr>
          <a:xfrm>
            <a:off x="5884350" y="5190159"/>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15" name="表 14">
            <a:extLst>
              <a:ext uri="{FF2B5EF4-FFF2-40B4-BE49-F238E27FC236}">
                <a16:creationId xmlns:a16="http://schemas.microsoft.com/office/drawing/2014/main" id="{4ADC4AAB-46C1-C365-5AAE-44F61A1FED7D}"/>
              </a:ext>
            </a:extLst>
          </p:cNvPr>
          <p:cNvGraphicFramePr>
            <a:graphicFrameLocks noGrp="1"/>
          </p:cNvGraphicFramePr>
          <p:nvPr/>
        </p:nvGraphicFramePr>
        <p:xfrm>
          <a:off x="632566" y="1379809"/>
          <a:ext cx="11017224" cy="2537460"/>
        </p:xfrm>
        <a:graphic>
          <a:graphicData uri="http://schemas.openxmlformats.org/drawingml/2006/table">
            <a:tbl>
              <a:tblPr firstRow="1" bandRow="1">
                <a:tableStyleId>{93296810-A885-4BE3-A3E7-6D5BEEA58F35}</a:tableStyleId>
              </a:tblPr>
              <a:tblGrid>
                <a:gridCol w="4824536">
                  <a:extLst>
                    <a:ext uri="{9D8B030D-6E8A-4147-A177-3AD203B41FA5}">
                      <a16:colId xmlns:a16="http://schemas.microsoft.com/office/drawing/2014/main" val="2712098590"/>
                    </a:ext>
                  </a:extLst>
                </a:gridCol>
                <a:gridCol w="1368152">
                  <a:extLst>
                    <a:ext uri="{9D8B030D-6E8A-4147-A177-3AD203B41FA5}">
                      <a16:colId xmlns:a16="http://schemas.microsoft.com/office/drawing/2014/main" val="3613316852"/>
                    </a:ext>
                  </a:extLst>
                </a:gridCol>
                <a:gridCol w="4824536">
                  <a:extLst>
                    <a:ext uri="{9D8B030D-6E8A-4147-A177-3AD203B41FA5}">
                      <a16:colId xmlns:a16="http://schemas.microsoft.com/office/drawing/2014/main" val="3390536932"/>
                    </a:ext>
                  </a:extLst>
                </a:gridCol>
              </a:tblGrid>
              <a:tr h="370840">
                <a:tc>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extLst>
                  <a:ext uri="{0D108BD9-81ED-4DB2-BD59-A6C34878D82A}">
                    <a16:rowId xmlns:a16="http://schemas.microsoft.com/office/drawing/2014/main" val="2165740834"/>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認知症地域包括診療加算</a:t>
                      </a:r>
                      <a:endParaRPr kumimoji="1" lang="en-US" altLang="ja-JP" dirty="0">
                        <a:latin typeface="BIZ UDPゴシック" panose="020B0400000000000000" pitchFamily="50" charset="-128"/>
                        <a:ea typeface="BIZ UDPゴシック" panose="020B0400000000000000" pitchFamily="50" charset="-128"/>
                      </a:endParaRPr>
                    </a:p>
                    <a:p>
                      <a:r>
                        <a:rPr kumimoji="1" lang="ja-JP" altLang="en-US" sz="1400" dirty="0">
                          <a:latin typeface="BIZ UDPゴシック" panose="020B0400000000000000" pitchFamily="50" charset="-128"/>
                          <a:ea typeface="BIZ UDPゴシック" panose="020B0400000000000000" pitchFamily="50" charset="-128"/>
                        </a:rPr>
                        <a:t>（①～③のすべてを満たす者）</a:t>
                      </a:r>
                      <a:endParaRPr kumimoji="1" lang="en-US" altLang="ja-JP" sz="14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pPr marL="22860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認知症を有するもの</a:t>
                      </a:r>
                    </a:p>
                    <a:p>
                      <a:pPr marL="22860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認知症以外の</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以上の疾病（疑いを除く）を有する</a:t>
                      </a:r>
                    </a:p>
                    <a:p>
                      <a:pPr marL="228600" indent="-228600">
                        <a:buFont typeface="+mj-ea"/>
                        <a:buAutoNum type="circleNumDbPlain"/>
                      </a:pP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a:t>
                      </a:r>
                      <a:r>
                        <a:rPr kumimoji="1" lang="en-US" altLang="ja-JP" sz="1200" dirty="0">
                          <a:latin typeface="BIZ UDPゴシック" panose="020B0400000000000000" pitchFamily="50" charset="-128"/>
                          <a:ea typeface="BIZ UDPゴシック" panose="020B0400000000000000" pitchFamily="50" charset="-128"/>
                        </a:rPr>
                        <a:t>5</a:t>
                      </a:r>
                      <a:r>
                        <a:rPr kumimoji="1" lang="ja-JP" altLang="en-US" sz="1200" dirty="0">
                          <a:latin typeface="BIZ UDPゴシック" panose="020B0400000000000000" pitchFamily="50" charset="-128"/>
                          <a:ea typeface="BIZ UDPゴシック" panose="020B0400000000000000" pitchFamily="50" charset="-128"/>
                        </a:rPr>
                        <a:t>種類超の内服薬又は</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処方につき抗うつ薬、抗精神病薬、抗不安薬及び睡眠薬を合わせて</a:t>
                      </a:r>
                      <a:r>
                        <a:rPr kumimoji="1" lang="en-US" altLang="ja-JP" sz="1200" dirty="0">
                          <a:latin typeface="BIZ UDPゴシック" panose="020B0400000000000000" pitchFamily="50" charset="-128"/>
                          <a:ea typeface="BIZ UDPゴシック" panose="020B0400000000000000" pitchFamily="50" charset="-128"/>
                        </a:rPr>
                        <a:t>3</a:t>
                      </a:r>
                      <a:r>
                        <a:rPr kumimoji="1" lang="ja-JP" altLang="en-US" sz="1200" dirty="0">
                          <a:latin typeface="BIZ UDPゴシック" panose="020B0400000000000000" pitchFamily="50" charset="-128"/>
                          <a:ea typeface="BIZ UDPゴシック" panose="020B0400000000000000" pitchFamily="50" charset="-128"/>
                        </a:rPr>
                        <a:t>種類超のいずれの投薬も受けていない</a:t>
                      </a:r>
                    </a:p>
                  </a:txBody>
                  <a:tcPr>
                    <a:solidFill>
                      <a:schemeClr val="accent1">
                        <a:lumMod val="20000"/>
                        <a:lumOff val="80000"/>
                      </a:schemeClr>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地域包括診療加算</a:t>
                      </a:r>
                      <a:endParaRPr kumimoji="1" lang="en-US" altLang="ja-JP"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dirty="0">
                          <a:latin typeface="BIZ UDPゴシック" panose="020B0400000000000000" pitchFamily="50" charset="-128"/>
                          <a:ea typeface="BIZ UDPゴシック" panose="020B0400000000000000" pitchFamily="50" charset="-128"/>
                        </a:rPr>
                        <a:t>　</a:t>
                      </a:r>
                      <a:r>
                        <a:rPr kumimoji="1" lang="en-US" altLang="ja-JP" dirty="0">
                          <a:latin typeface="BIZ UDPゴシック" panose="020B0400000000000000" pitchFamily="50" charset="-128"/>
                          <a:ea typeface="BIZ UDPゴシック" panose="020B0400000000000000" pitchFamily="50" charset="-128"/>
                        </a:rPr>
                        <a:t>(1)</a:t>
                      </a:r>
                      <a:r>
                        <a:rPr kumimoji="1" lang="ja-JP" altLang="en-US" dirty="0">
                          <a:latin typeface="BIZ UDPゴシック" panose="020B0400000000000000" pitchFamily="50" charset="-128"/>
                          <a:ea typeface="BIZ UDPゴシック" panose="020B0400000000000000" pitchFamily="50" charset="-128"/>
                        </a:rPr>
                        <a:t>　認知症を有する患者等の場合</a:t>
                      </a:r>
                      <a:endParaRPr kumimoji="1" lang="en-US" altLang="ja-JP"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sz="1200" dirty="0">
                          <a:latin typeface="BIZ UDPゴシック" panose="020B0400000000000000" pitchFamily="50" charset="-128"/>
                          <a:ea typeface="BIZ UDPゴシック" panose="020B0400000000000000" pitchFamily="50" charset="-128"/>
                        </a:rPr>
                        <a:t>　　　　　（①～③のすべてを満たす者）</a:t>
                      </a:r>
                      <a:endParaRPr kumimoji="1" lang="en-US" altLang="ja-JP" sz="1200" dirty="0">
                        <a:latin typeface="BIZ UDPゴシック" panose="020B0400000000000000" pitchFamily="50" charset="-128"/>
                        <a:ea typeface="BIZ UDPゴシック" panose="020B0400000000000000" pitchFamily="50" charset="-128"/>
                      </a:endParaRPr>
                    </a:p>
                    <a:p>
                      <a:pPr marL="0" indent="0">
                        <a:buFont typeface="Wingdings" panose="05000000000000000000" pitchFamily="2" charset="2"/>
                        <a:buNone/>
                      </a:pPr>
                      <a:endParaRPr kumimoji="1" lang="en-US" altLang="ja-JP" sz="1200" dirty="0">
                        <a:latin typeface="BIZ UDPゴシック" panose="020B0400000000000000" pitchFamily="50" charset="-128"/>
                        <a:ea typeface="BIZ UDPゴシック" panose="020B0400000000000000" pitchFamily="50" charset="-128"/>
                      </a:endParaRPr>
                    </a:p>
                    <a:p>
                      <a:pPr marL="22860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認知症を有するもの</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又は介護給付若しくは予防給付を受けている要介護被保険者等</a:t>
                      </a:r>
                    </a:p>
                    <a:p>
                      <a:pPr marL="22860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認知症以外の</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以上の疾病（疑いを除く）を有する</a:t>
                      </a:r>
                    </a:p>
                    <a:p>
                      <a:pPr marL="228600" indent="-228600">
                        <a:buFont typeface="+mj-ea"/>
                        <a:buAutoNum type="circleNumDbPlain"/>
                      </a:pP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a:t>
                      </a:r>
                      <a:r>
                        <a:rPr kumimoji="1" lang="en-US" altLang="ja-JP" sz="1200" dirty="0">
                          <a:latin typeface="BIZ UDPゴシック" panose="020B0400000000000000" pitchFamily="50" charset="-128"/>
                          <a:ea typeface="BIZ UDPゴシック" panose="020B0400000000000000" pitchFamily="50" charset="-128"/>
                        </a:rPr>
                        <a:t>5</a:t>
                      </a:r>
                      <a:r>
                        <a:rPr kumimoji="1" lang="ja-JP" altLang="en-US" sz="1200" dirty="0">
                          <a:latin typeface="BIZ UDPゴシック" panose="020B0400000000000000" pitchFamily="50" charset="-128"/>
                          <a:ea typeface="BIZ UDPゴシック" panose="020B0400000000000000" pitchFamily="50" charset="-128"/>
                        </a:rPr>
                        <a:t>種類超の内服薬又は</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処方につき抗うつ薬、抗精神病薬、抗不安薬及び睡眠薬を合わせて</a:t>
                      </a:r>
                      <a:r>
                        <a:rPr kumimoji="1" lang="en-US" altLang="ja-JP" sz="1200" dirty="0">
                          <a:latin typeface="BIZ UDPゴシック" panose="020B0400000000000000" pitchFamily="50" charset="-128"/>
                          <a:ea typeface="BIZ UDPゴシック" panose="020B0400000000000000" pitchFamily="50" charset="-128"/>
                        </a:rPr>
                        <a:t>3</a:t>
                      </a:r>
                      <a:r>
                        <a:rPr kumimoji="1" lang="ja-JP" altLang="en-US" sz="1200" dirty="0">
                          <a:latin typeface="BIZ UDPゴシック" panose="020B0400000000000000" pitchFamily="50" charset="-128"/>
                          <a:ea typeface="BIZ UDPゴシック" panose="020B0400000000000000" pitchFamily="50" charset="-128"/>
                        </a:rPr>
                        <a:t>種類超のいずれの投薬も受けていない</a:t>
                      </a:r>
                    </a:p>
                  </a:txBody>
                  <a:tcPr>
                    <a:solidFill>
                      <a:schemeClr val="accent3">
                        <a:lumMod val="40000"/>
                        <a:lumOff val="60000"/>
                      </a:schemeClr>
                    </a:solidFill>
                  </a:tcPr>
                </a:tc>
                <a:extLst>
                  <a:ext uri="{0D108BD9-81ED-4DB2-BD59-A6C34878D82A}">
                    <a16:rowId xmlns:a16="http://schemas.microsoft.com/office/drawing/2014/main" val="869551991"/>
                  </a:ext>
                </a:extLst>
              </a:tr>
            </a:tbl>
          </a:graphicData>
        </a:graphic>
      </p:graphicFrame>
      <p:sp>
        <p:nvSpPr>
          <p:cNvPr id="16" name="矢印: 右 15">
            <a:extLst>
              <a:ext uri="{FF2B5EF4-FFF2-40B4-BE49-F238E27FC236}">
                <a16:creationId xmlns:a16="http://schemas.microsoft.com/office/drawing/2014/main" id="{67E48143-BF05-4B20-9566-BF3910283369}"/>
              </a:ext>
            </a:extLst>
          </p:cNvPr>
          <p:cNvSpPr/>
          <p:nvPr/>
        </p:nvSpPr>
        <p:spPr>
          <a:xfrm>
            <a:off x="5884350" y="2269067"/>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3" name="テキスト ボックス 2">
            <a:extLst>
              <a:ext uri="{FF2B5EF4-FFF2-40B4-BE49-F238E27FC236}">
                <a16:creationId xmlns:a16="http://schemas.microsoft.com/office/drawing/2014/main" id="{902CAECC-0B52-F4DE-D11C-15B35AD5E88A}"/>
              </a:ext>
            </a:extLst>
          </p:cNvPr>
          <p:cNvSpPr txBox="1"/>
          <p:nvPr/>
        </p:nvSpPr>
        <p:spPr>
          <a:xfrm>
            <a:off x="2725510" y="832316"/>
            <a:ext cx="683133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Arial"/>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Arial"/>
                <a:ea typeface="ＭＳ ゴシック" panose="020B0609070205080204" pitchFamily="49" charset="-128"/>
                <a:cs typeface="Times New Roman" panose="02020603050405020304" pitchFamily="18" charset="0"/>
              </a:rPr>
              <a:t>地域包括診療料及び認知症地域包括診療料</a:t>
            </a:r>
            <a:r>
              <a:rPr kumimoji="1" lang="ja-JP" altLang="en-US" sz="1800" b="0" i="0" u="none" strike="noStrike" kern="100" cap="none" spc="0" normalizeH="0" baseline="0" noProof="0" dirty="0">
                <a:ln>
                  <a:noFill/>
                </a:ln>
                <a:solidFill>
                  <a:prstClr val="black"/>
                </a:solidFill>
                <a:effectLst/>
                <a:uLnTx/>
                <a:uFillTx/>
                <a:latin typeface="Arial"/>
                <a:ea typeface="ＭＳ ゴシック" panose="020B0609070205080204" pitchFamily="49" charset="-128"/>
                <a:cs typeface="Times New Roman" panose="02020603050405020304" pitchFamily="18" charset="0"/>
              </a:rPr>
              <a:t>についても同様</a:t>
            </a:r>
            <a:endPar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endParaRPr>
          </a:p>
        </p:txBody>
      </p:sp>
      <p:pic>
        <p:nvPicPr>
          <p:cNvPr id="6" name="オーディオ 5">
            <a:hlinkClick r:id="" action="ppaction://media"/>
            <a:extLst>
              <a:ext uri="{FF2B5EF4-FFF2-40B4-BE49-F238E27FC236}">
                <a16:creationId xmlns:a16="http://schemas.microsoft.com/office/drawing/2014/main" id="{C81D4274-4356-9937-642A-17ACE6B7D21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6869216"/>
      </p:ext>
    </p:extLst>
  </p:cSld>
  <p:clrMapOvr>
    <a:masterClrMapping/>
  </p:clrMapOvr>
  <mc:AlternateContent xmlns:mc="http://schemas.openxmlformats.org/markup-compatibility/2006" xmlns:p14="http://schemas.microsoft.com/office/powerpoint/2010/main">
    <mc:Choice Requires="p14">
      <p:transition spd="slow" p14:dur="2000" advTm="119402"/>
    </mc:Choice>
    <mc:Fallback xmlns="">
      <p:transition spd="slow" advTm="119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D2F87-F55F-1889-9392-65232A6206AA}"/>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3ABD7498-0EEE-2C03-88BB-41247F2B99CF}"/>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地域包括診療加算、認知症地域包括診療加算等の見直し（対象患者の拡大 ①）</a:t>
            </a:r>
          </a:p>
        </p:txBody>
      </p:sp>
      <p:sp>
        <p:nvSpPr>
          <p:cNvPr id="7" name="スライド番号プレースホルダー 4">
            <a:extLst>
              <a:ext uri="{FF2B5EF4-FFF2-40B4-BE49-F238E27FC236}">
                <a16:creationId xmlns:a16="http://schemas.microsoft.com/office/drawing/2014/main" id="{C7A60DCC-B7D2-EBF7-1D68-4E876896C2B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2" name="表 11">
            <a:extLst>
              <a:ext uri="{FF2B5EF4-FFF2-40B4-BE49-F238E27FC236}">
                <a16:creationId xmlns:a16="http://schemas.microsoft.com/office/drawing/2014/main" id="{1FC88381-EE2D-7A67-DC4E-D9AF57EDA2D6}"/>
              </a:ext>
            </a:extLst>
          </p:cNvPr>
          <p:cNvGraphicFramePr>
            <a:graphicFrameLocks noGrp="1"/>
          </p:cNvGraphicFramePr>
          <p:nvPr/>
        </p:nvGraphicFramePr>
        <p:xfrm>
          <a:off x="626912" y="1584706"/>
          <a:ext cx="11017224" cy="2417117"/>
        </p:xfrm>
        <a:graphic>
          <a:graphicData uri="http://schemas.openxmlformats.org/drawingml/2006/table">
            <a:tbl>
              <a:tblPr firstRow="1" bandRow="1">
                <a:tableStyleId>{93296810-A885-4BE3-A3E7-6D5BEEA58F35}</a:tableStyleId>
              </a:tblPr>
              <a:tblGrid>
                <a:gridCol w="350866">
                  <a:extLst>
                    <a:ext uri="{9D8B030D-6E8A-4147-A177-3AD203B41FA5}">
                      <a16:colId xmlns:a16="http://schemas.microsoft.com/office/drawing/2014/main" val="2712098590"/>
                    </a:ext>
                  </a:extLst>
                </a:gridCol>
                <a:gridCol w="4473670">
                  <a:extLst>
                    <a:ext uri="{9D8B030D-6E8A-4147-A177-3AD203B41FA5}">
                      <a16:colId xmlns:a16="http://schemas.microsoft.com/office/drawing/2014/main" val="4265814292"/>
                    </a:ext>
                  </a:extLst>
                </a:gridCol>
                <a:gridCol w="1368152">
                  <a:extLst>
                    <a:ext uri="{9D8B030D-6E8A-4147-A177-3AD203B41FA5}">
                      <a16:colId xmlns:a16="http://schemas.microsoft.com/office/drawing/2014/main" val="3613316852"/>
                    </a:ext>
                  </a:extLst>
                </a:gridCol>
                <a:gridCol w="350866">
                  <a:extLst>
                    <a:ext uri="{9D8B030D-6E8A-4147-A177-3AD203B41FA5}">
                      <a16:colId xmlns:a16="http://schemas.microsoft.com/office/drawing/2014/main" val="3390536932"/>
                    </a:ext>
                  </a:extLst>
                </a:gridCol>
                <a:gridCol w="4473670">
                  <a:extLst>
                    <a:ext uri="{9D8B030D-6E8A-4147-A177-3AD203B41FA5}">
                      <a16:colId xmlns:a16="http://schemas.microsoft.com/office/drawing/2014/main" val="1765409001"/>
                    </a:ext>
                  </a:extLst>
                </a:gridCol>
              </a:tblGrid>
              <a:tr h="370840">
                <a:tc gridSpan="2">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hMerge="1">
                  <a:txBody>
                    <a:bodyPr/>
                    <a:lstStyle/>
                    <a:p>
                      <a:endParaRPr kumimoji="1" lang="ja-JP" altLang="en-US"/>
                    </a:p>
                  </a:txBody>
                  <a:tcPr/>
                </a:tc>
                <a:tc>
                  <a:txBody>
                    <a:bodyPr/>
                    <a:lstStyle/>
                    <a:p>
                      <a:endParaRPr kumimoji="1" lang="ja-JP" altLang="en-US" dirty="0"/>
                    </a:p>
                  </a:txBody>
                  <a:tcPr>
                    <a:noFill/>
                  </a:tcPr>
                </a:tc>
                <a:tc gridSpan="2">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2165740834"/>
                  </a:ext>
                </a:extLst>
              </a:tr>
              <a:tr h="467671">
                <a:tc gridSpan="2">
                  <a:txBody>
                    <a:bodyPr/>
                    <a:lstStyle/>
                    <a:p>
                      <a:r>
                        <a:rPr kumimoji="1" lang="ja-JP" altLang="en-US" sz="1200" dirty="0">
                          <a:latin typeface="BIZ UDPゴシック" panose="020B0400000000000000" pitchFamily="50" charset="-128"/>
                          <a:ea typeface="BIZ UDPゴシック" panose="020B0400000000000000" pitchFamily="50" charset="-128"/>
                        </a:rPr>
                        <a:t>地域包括診療加算（</a:t>
                      </a:r>
                      <a:r>
                        <a:rPr kumimoji="1" lang="en-US" altLang="ja-JP" sz="1200" dirty="0">
                          <a:latin typeface="BIZ UDPゴシック" panose="020B0400000000000000" pitchFamily="50" charset="-128"/>
                          <a:ea typeface="BIZ UDPゴシック" panose="020B0400000000000000" pitchFamily="50" charset="-128"/>
                        </a:rPr>
                        <a:t>28</a:t>
                      </a:r>
                      <a:r>
                        <a:rPr kumimoji="1" lang="ja-JP" altLang="en-US" sz="1200" dirty="0">
                          <a:latin typeface="BIZ UDPゴシック" panose="020B0400000000000000" pitchFamily="50" charset="-128"/>
                          <a:ea typeface="BIZ UDPゴシック" panose="020B0400000000000000" pitchFamily="50" charset="-128"/>
                        </a:rPr>
                        <a:t>点</a:t>
                      </a:r>
                      <a:r>
                        <a:rPr kumimoji="1" lang="en-US" altLang="ja-JP" sz="1200" dirty="0">
                          <a:latin typeface="BIZ UDPゴシック" panose="020B0400000000000000" pitchFamily="50" charset="-128"/>
                          <a:ea typeface="BIZ UDPゴシック" panose="020B0400000000000000" pitchFamily="50" charset="-128"/>
                        </a:rPr>
                        <a:t>/21</a:t>
                      </a:r>
                      <a:r>
                        <a:rPr kumimoji="1" lang="ja-JP" altLang="en-US" sz="1200" dirty="0">
                          <a:latin typeface="BIZ UDPゴシック" panose="020B0400000000000000" pitchFamily="50" charset="-128"/>
                          <a:ea typeface="BIZ UDPゴシック" panose="020B0400000000000000" pitchFamily="50" charset="-128"/>
                        </a:rPr>
                        <a:t>点）</a:t>
                      </a:r>
                      <a:endParaRPr kumimoji="1" lang="en-US" altLang="ja-JP" sz="12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p>
                      <a:endParaRPr kumimoji="1" lang="en-US" altLang="ja-JP"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hMerge="1">
                  <a:txBody>
                    <a:bodyPr/>
                    <a:lstStyle/>
                    <a:p>
                      <a:pPr marL="666735" lvl="1" indent="-171450">
                        <a:buFont typeface="Wingdings" panose="05000000000000000000" pitchFamily="2" charset="2"/>
                        <a:buChar char="l"/>
                      </a:pP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rowSpan="2">
                  <a:txBody>
                    <a:bodyPr/>
                    <a:lstStyle/>
                    <a:p>
                      <a:endParaRPr kumimoji="1" lang="ja-JP" altLang="en-US" sz="1200" dirty="0"/>
                    </a:p>
                  </a:txBody>
                  <a:tcPr>
                    <a:noFill/>
                  </a:tcPr>
                </a:tc>
                <a:tc gridSpan="2">
                  <a:txBody>
                    <a:bodyPr/>
                    <a:lstStyle/>
                    <a:p>
                      <a:r>
                        <a:rPr kumimoji="1" lang="ja-JP" altLang="en-US" sz="1200" dirty="0">
                          <a:latin typeface="BIZ UDPゴシック" panose="020B0400000000000000" pitchFamily="50" charset="-128"/>
                          <a:ea typeface="BIZ UDPゴシック" panose="020B0400000000000000" pitchFamily="50" charset="-128"/>
                        </a:rPr>
                        <a:t>地域包括診療加算</a:t>
                      </a:r>
                      <a:endParaRPr kumimoji="1" lang="en-US" altLang="ja-JP" sz="1200" dirty="0">
                        <a:latin typeface="BIZ UDPゴシック" panose="020B0400000000000000" pitchFamily="50" charset="-128"/>
                        <a:ea typeface="BIZ UDPゴシック" panose="020B0400000000000000" pitchFamily="50" charset="-128"/>
                      </a:endParaRPr>
                    </a:p>
                    <a:p>
                      <a:pPr marL="0" indent="0">
                        <a:buFont typeface="Wingdings" panose="05000000000000000000" pitchFamily="2" charset="2"/>
                        <a:buNone/>
                      </a:pPr>
                      <a:r>
                        <a:rPr kumimoji="1" lang="ja-JP" altLang="en-US" sz="1200" dirty="0">
                          <a:latin typeface="BIZ UDPゴシック" panose="020B0400000000000000" pitchFamily="50" charset="-128"/>
                          <a:ea typeface="BIZ UDPゴシック" panose="020B0400000000000000" pitchFamily="50" charset="-128"/>
                        </a:rPr>
                        <a:t>　</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　その他の慢性疾患等を有する場合（</a:t>
                      </a:r>
                      <a:r>
                        <a:rPr kumimoji="1" lang="en-US" altLang="ja-JP" sz="1200" dirty="0">
                          <a:latin typeface="BIZ UDPゴシック" panose="020B0400000000000000" pitchFamily="50" charset="-128"/>
                          <a:ea typeface="BIZ UDPゴシック" panose="020B0400000000000000" pitchFamily="50" charset="-128"/>
                        </a:rPr>
                        <a:t>28</a:t>
                      </a:r>
                      <a:r>
                        <a:rPr kumimoji="1" lang="ja-JP" altLang="en-US" sz="1200" dirty="0">
                          <a:latin typeface="BIZ UDPゴシック" panose="020B0400000000000000" pitchFamily="50" charset="-128"/>
                          <a:ea typeface="BIZ UDPゴシック" panose="020B0400000000000000" pitchFamily="50" charset="-128"/>
                        </a:rPr>
                        <a:t>点</a:t>
                      </a:r>
                      <a:r>
                        <a:rPr kumimoji="1" lang="en-US" altLang="ja-JP" sz="1200" dirty="0">
                          <a:latin typeface="BIZ UDPゴシック" panose="020B0400000000000000" pitchFamily="50" charset="-128"/>
                          <a:ea typeface="BIZ UDPゴシック" panose="020B0400000000000000" pitchFamily="50" charset="-128"/>
                        </a:rPr>
                        <a:t>/21</a:t>
                      </a:r>
                      <a:r>
                        <a:rPr kumimoji="1" lang="ja-JP" altLang="en-US" sz="1200" dirty="0">
                          <a:latin typeface="BIZ UDPゴシック" panose="020B0400000000000000" pitchFamily="50" charset="-128"/>
                          <a:ea typeface="BIZ UDPゴシック" panose="020B0400000000000000" pitchFamily="50" charset="-128"/>
                        </a:rPr>
                        <a:t>点）</a:t>
                      </a:r>
                      <a:endParaRPr kumimoji="1" lang="en-US" altLang="ja-JP" sz="1200" dirty="0">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tc hMerge="1">
                  <a:txBody>
                    <a:bodyPr/>
                    <a:lstStyle/>
                    <a:p>
                      <a:pPr marL="171450" indent="-171450">
                        <a:buFont typeface="Wingdings" panose="05000000000000000000" pitchFamily="2" charset="2"/>
                        <a:buChar char="l"/>
                      </a:pPr>
                      <a:endParaRPr kumimoji="1" lang="ja-JP" altLang="en-US" sz="1200" u="sng"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extLst>
                  <a:ext uri="{0D108BD9-81ED-4DB2-BD59-A6C34878D82A}">
                    <a16:rowId xmlns:a16="http://schemas.microsoft.com/office/drawing/2014/main" val="869551991"/>
                  </a:ext>
                </a:extLst>
              </a:tr>
              <a:tr h="1388417">
                <a:tc>
                  <a:txBody>
                    <a:bodyPr/>
                    <a:lstStyle/>
                    <a:p>
                      <a:r>
                        <a:rPr kumimoji="1" lang="en-US" altLang="ja-JP" sz="1200" b="1">
                          <a:solidFill>
                            <a:srgbClr val="FF0000"/>
                          </a:solidFill>
                          <a:latin typeface="BIZ UDPゴシック" panose="020B0400000000000000" pitchFamily="50" charset="-128"/>
                          <a:ea typeface="BIZ UDPゴシック" panose="020B0400000000000000" pitchFamily="50" charset="-128"/>
                        </a:rPr>
                        <a:t>×</a:t>
                      </a:r>
                      <a:endParaRPr kumimoji="1" lang="en-US" altLang="ja-JP" sz="1200" dirty="0">
                        <a:latin typeface="BIZ UDPゴシック" panose="020B0400000000000000" pitchFamily="50" charset="-128"/>
                        <a:ea typeface="BIZ UDPゴシック" panose="020B0400000000000000" pitchFamily="50" charset="-128"/>
                      </a:endParaRPr>
                    </a:p>
                  </a:txBody>
                  <a:tcPr>
                    <a:lnR w="12700" cap="flat" cmpd="sng" algn="ctr">
                      <a:noFill/>
                      <a:prstDash val="solid"/>
                      <a:round/>
                      <a:headEnd type="none" w="med" len="med"/>
                      <a:tailEnd type="none" w="med" len="med"/>
                    </a:lnR>
                    <a:solidFill>
                      <a:schemeClr val="accent1">
                        <a:lumMod val="20000"/>
                        <a:lumOff val="80000"/>
                      </a:schemeClr>
                    </a:solidFill>
                  </a:tcPr>
                </a:tc>
                <a:tc>
                  <a:txBody>
                    <a:bodyPr/>
                    <a:lstStyle/>
                    <a:p>
                      <a:pPr marL="179388" lvl="1" indent="0"/>
                      <a:r>
                        <a:rPr kumimoji="1" lang="ja-JP" altLang="en-US" sz="1200" dirty="0">
                          <a:latin typeface="BIZ UDPゴシック" panose="020B0400000000000000" pitchFamily="50" charset="-128"/>
                          <a:ea typeface="BIZ UDPゴシック" panose="020B0400000000000000" pitchFamily="50" charset="-128"/>
                        </a:rPr>
                        <a:t>脂質異常症、高血圧症、糖尿病、慢性心不全、慢性腎臓病（慢性維持透析を行っていない）、認知症のうち</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以上の疾患を有する患者</a:t>
                      </a:r>
                      <a:endParaRPr kumimoji="1" lang="ja-JP" altLang="en-US" dirty="0"/>
                    </a:p>
                  </a:txBody>
                  <a:tcPr>
                    <a:lnL w="12700" cap="flat" cmpd="sng" algn="ctr">
                      <a:noFill/>
                      <a:prstDash val="solid"/>
                      <a:round/>
                      <a:headEnd type="none" w="med" len="med"/>
                      <a:tailEnd type="none" w="med" len="med"/>
                    </a:lnL>
                    <a:solidFill>
                      <a:schemeClr val="accent1">
                        <a:lumMod val="20000"/>
                        <a:lumOff val="80000"/>
                      </a:schemeClr>
                    </a:solidFill>
                  </a:tcPr>
                </a:tc>
                <a:tc vMerge="1">
                  <a:txBody>
                    <a:bodyPr/>
                    <a:lstStyle/>
                    <a:p>
                      <a:endParaRPr kumimoji="1" lang="ja-JP" altLang="en-US"/>
                    </a:p>
                  </a:txBody>
                  <a:tcPr/>
                </a:tc>
                <a:tc>
                  <a:txBody>
                    <a:bodyPr/>
                    <a:lstStyle/>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en-US" altLang="ja-JP" sz="1200" b="1">
                          <a:solidFill>
                            <a:srgbClr val="FF0000"/>
                          </a:solidFill>
                          <a:latin typeface="BIZ UDPゴシック" panose="020B0400000000000000" pitchFamily="50" charset="-128"/>
                          <a:ea typeface="BIZ UDPゴシック" panose="020B0400000000000000" pitchFamily="50" charset="-128"/>
                        </a:rPr>
                        <a:t>×</a:t>
                      </a: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1" lang="en-US" altLang="ja-JP" sz="1200" b="1">
                        <a:solidFill>
                          <a:srgbClr val="FF0000"/>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1" lang="en-US" altLang="ja-JP" sz="1200" b="1">
                        <a:solidFill>
                          <a:srgbClr val="FF0000"/>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1" lang="en-US" altLang="ja-JP" sz="1200" b="1">
                        <a:solidFill>
                          <a:srgbClr val="FF0000"/>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sz="1200" b="1">
                          <a:solidFill>
                            <a:srgbClr val="FF0000"/>
                          </a:solidFill>
                          <a:latin typeface="BIZ UDPゴシック" panose="020B0400000000000000" pitchFamily="50" charset="-128"/>
                          <a:ea typeface="BIZ UDPゴシック" panose="020B0400000000000000" pitchFamily="50" charset="-128"/>
                        </a:rPr>
                        <a:t>〇</a:t>
                      </a:r>
                      <a:endParaRPr kumimoji="1" lang="en-US" altLang="ja-JP" sz="1200" b="1">
                        <a:solidFill>
                          <a:srgbClr val="FF0000"/>
                        </a:solidFill>
                        <a:latin typeface="BIZ UDPゴシック" panose="020B0400000000000000" pitchFamily="50" charset="-128"/>
                        <a:ea typeface="BIZ UDPゴシック" panose="020B0400000000000000" pitchFamily="50" charset="-128"/>
                      </a:endParaRPr>
                    </a:p>
                    <a:p>
                      <a:pPr marL="0" indent="0">
                        <a:buFont typeface="Arial" panose="020B0604020202020204" pitchFamily="34" charset="0"/>
                        <a:buNone/>
                      </a:pPr>
                      <a:endParaRPr kumimoji="1" lang="en-US" altLang="ja-JP" sz="1200" u="sng" dirty="0">
                        <a:solidFill>
                          <a:srgbClr val="FF0000"/>
                        </a:solidFill>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tc>
                  <a:txBody>
                    <a:bodyPr/>
                    <a:lstStyle/>
                    <a:p>
                      <a:pPr marL="171450" indent="-171450">
                        <a:buFont typeface="Wingdings" panose="05000000000000000000" pitchFamily="2" charset="2"/>
                        <a:buChar char="l"/>
                      </a:pPr>
                      <a:r>
                        <a:rPr kumimoji="1" lang="ja-JP" altLang="en-US" sz="1200" dirty="0">
                          <a:latin typeface="BIZ UDPゴシック" panose="020B0400000000000000" pitchFamily="50" charset="-128"/>
                          <a:ea typeface="BIZ UDPゴシック" panose="020B0400000000000000" pitchFamily="50" charset="-128"/>
                        </a:rPr>
                        <a:t>脂質異常症、高血圧症、糖尿病、慢性心不全、慢性腎臓病（慢性維持透析を行っていない）、認知症のうち</a:t>
                      </a:r>
                      <a:r>
                        <a:rPr kumimoji="1" lang="en-US" altLang="ja-JP" sz="1200" dirty="0">
                          <a:latin typeface="BIZ UDPゴシック" panose="020B0400000000000000" pitchFamily="50" charset="-128"/>
                          <a:ea typeface="BIZ UDPゴシック" panose="020B0400000000000000" pitchFamily="50" charset="-128"/>
                        </a:rPr>
                        <a:t>2</a:t>
                      </a:r>
                      <a:r>
                        <a:rPr kumimoji="1" lang="ja-JP" altLang="en-US" sz="1200" dirty="0">
                          <a:latin typeface="BIZ UDPゴシック" panose="020B0400000000000000" pitchFamily="50" charset="-128"/>
                          <a:ea typeface="BIZ UDPゴシック" panose="020B0400000000000000" pitchFamily="50" charset="-128"/>
                        </a:rPr>
                        <a:t>以上の疾患を有する患者</a:t>
                      </a:r>
                      <a:endParaRPr kumimoji="1" lang="en-US" altLang="ja-JP"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endParaRPr kumimoji="1" lang="ja-JP" altLang="en-US" sz="1200" dirty="0">
                        <a:latin typeface="BIZ UDPゴシック" panose="020B0400000000000000" pitchFamily="50" charset="-128"/>
                        <a:ea typeface="BIZ UDPゴシック" panose="020B0400000000000000" pitchFamily="50" charset="-128"/>
                      </a:endParaRPr>
                    </a:p>
                    <a:p>
                      <a:pPr marL="171450" indent="-171450">
                        <a:buFont typeface="Wingdings" panose="05000000000000000000" pitchFamily="2" charset="2"/>
                        <a:buChar char="l"/>
                      </a:pPr>
                      <a:r>
                        <a:rPr kumimoji="1" lang="ja-JP" altLang="en-US" sz="1200" u="sng" dirty="0">
                          <a:solidFill>
                            <a:srgbClr val="FF0000"/>
                          </a:solidFill>
                          <a:latin typeface="BIZ UDPゴシック" panose="020B0400000000000000" pitchFamily="50" charset="-128"/>
                          <a:ea typeface="BIZ UDPゴシック" panose="020B0400000000000000" pitchFamily="50" charset="-128"/>
                        </a:rPr>
                        <a:t>脂質異常症、高</a:t>
                      </a:r>
                      <a:r>
                        <a:rPr kumimoji="1" lang="ja-JP" altLang="en-US" sz="1200" u="sng" dirty="0">
                          <a:solidFill>
                            <a:srgbClr val="FF0000"/>
                          </a:solidFill>
                          <a:highlight>
                            <a:srgbClr val="FFFF00"/>
                          </a:highlight>
                          <a:latin typeface="BIZ UDPゴシック" panose="020B0400000000000000" pitchFamily="50" charset="-128"/>
                          <a:ea typeface="BIZ UDPゴシック" panose="020B0400000000000000" pitchFamily="50" charset="-128"/>
                        </a:rPr>
                        <a:t>血圧症</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、糖尿病、慢性心不全、慢性腎臓病のいずれかの疾患を有し、</a:t>
                      </a:r>
                      <a:r>
                        <a:rPr kumimoji="1" lang="ja-JP" altLang="en-US" sz="1200" u="sng" dirty="0">
                          <a:solidFill>
                            <a:srgbClr val="FF0000"/>
                          </a:solidFill>
                          <a:highlight>
                            <a:srgbClr val="FFFF00"/>
                          </a:highlight>
                          <a:latin typeface="BIZ UDPゴシック" panose="020B0400000000000000" pitchFamily="50" charset="-128"/>
                          <a:ea typeface="BIZ UDPゴシック" panose="020B0400000000000000" pitchFamily="50" charset="-128"/>
                        </a:rPr>
                        <a:t>かつ</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、介護給付若しくは</a:t>
                      </a:r>
                      <a:r>
                        <a:rPr kumimoji="1" lang="ja-JP" altLang="en-US" sz="1200" u="sng" dirty="0">
                          <a:solidFill>
                            <a:srgbClr val="FF0000"/>
                          </a:solidFill>
                          <a:highlight>
                            <a:srgbClr val="FFFF00"/>
                          </a:highlight>
                          <a:latin typeface="BIZ UDPゴシック" panose="020B0400000000000000" pitchFamily="50" charset="-128"/>
                          <a:ea typeface="BIZ UDPゴシック" panose="020B0400000000000000" pitchFamily="50" charset="-128"/>
                        </a:rPr>
                        <a:t>予防給付</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を受けている要介護被保険者等</a:t>
                      </a:r>
                    </a:p>
                  </a:txBody>
                  <a:tcPr>
                    <a:solidFill>
                      <a:schemeClr val="accent3">
                        <a:lumMod val="40000"/>
                        <a:lumOff val="60000"/>
                      </a:schemeClr>
                    </a:solidFill>
                  </a:tcPr>
                </a:tc>
                <a:extLst>
                  <a:ext uri="{0D108BD9-81ED-4DB2-BD59-A6C34878D82A}">
                    <a16:rowId xmlns:a16="http://schemas.microsoft.com/office/drawing/2014/main" val="3386160033"/>
                  </a:ext>
                </a:extLst>
              </a:tr>
            </a:tbl>
          </a:graphicData>
        </a:graphic>
      </p:graphicFrame>
      <p:sp>
        <p:nvSpPr>
          <p:cNvPr id="14" name="矢印: 右 13">
            <a:extLst>
              <a:ext uri="{FF2B5EF4-FFF2-40B4-BE49-F238E27FC236}">
                <a16:creationId xmlns:a16="http://schemas.microsoft.com/office/drawing/2014/main" id="{91A5A63F-5134-766B-D884-2A555FD63642}"/>
              </a:ext>
            </a:extLst>
          </p:cNvPr>
          <p:cNvSpPr/>
          <p:nvPr/>
        </p:nvSpPr>
        <p:spPr>
          <a:xfrm>
            <a:off x="5874418" y="2965634"/>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15" name="表 14">
            <a:extLst>
              <a:ext uri="{FF2B5EF4-FFF2-40B4-BE49-F238E27FC236}">
                <a16:creationId xmlns:a16="http://schemas.microsoft.com/office/drawing/2014/main" id="{C4BB1104-A457-DBC5-99C8-66DA73893C65}"/>
              </a:ext>
            </a:extLst>
          </p:cNvPr>
          <p:cNvGraphicFramePr>
            <a:graphicFrameLocks noGrp="1"/>
          </p:cNvGraphicFramePr>
          <p:nvPr/>
        </p:nvGraphicFramePr>
        <p:xfrm>
          <a:off x="609600" y="4188644"/>
          <a:ext cx="11017224" cy="2400300"/>
        </p:xfrm>
        <a:graphic>
          <a:graphicData uri="http://schemas.openxmlformats.org/drawingml/2006/table">
            <a:tbl>
              <a:tblPr firstRow="1" bandRow="1">
                <a:tableStyleId>{93296810-A885-4BE3-A3E7-6D5BEEA58F35}</a:tableStyleId>
              </a:tblPr>
              <a:tblGrid>
                <a:gridCol w="278858">
                  <a:extLst>
                    <a:ext uri="{9D8B030D-6E8A-4147-A177-3AD203B41FA5}">
                      <a16:colId xmlns:a16="http://schemas.microsoft.com/office/drawing/2014/main" val="2712098590"/>
                    </a:ext>
                  </a:extLst>
                </a:gridCol>
                <a:gridCol w="4545678">
                  <a:extLst>
                    <a:ext uri="{9D8B030D-6E8A-4147-A177-3AD203B41FA5}">
                      <a16:colId xmlns:a16="http://schemas.microsoft.com/office/drawing/2014/main" val="4058545896"/>
                    </a:ext>
                  </a:extLst>
                </a:gridCol>
                <a:gridCol w="1368152">
                  <a:extLst>
                    <a:ext uri="{9D8B030D-6E8A-4147-A177-3AD203B41FA5}">
                      <a16:colId xmlns:a16="http://schemas.microsoft.com/office/drawing/2014/main" val="3613316852"/>
                    </a:ext>
                  </a:extLst>
                </a:gridCol>
                <a:gridCol w="278858">
                  <a:extLst>
                    <a:ext uri="{9D8B030D-6E8A-4147-A177-3AD203B41FA5}">
                      <a16:colId xmlns:a16="http://schemas.microsoft.com/office/drawing/2014/main" val="3390536932"/>
                    </a:ext>
                  </a:extLst>
                </a:gridCol>
                <a:gridCol w="4545678">
                  <a:extLst>
                    <a:ext uri="{9D8B030D-6E8A-4147-A177-3AD203B41FA5}">
                      <a16:colId xmlns:a16="http://schemas.microsoft.com/office/drawing/2014/main" val="704108986"/>
                    </a:ext>
                  </a:extLst>
                </a:gridCol>
              </a:tblGrid>
              <a:tr h="370840">
                <a:tc gridSpan="2">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hMerge="1">
                  <a:txBody>
                    <a:bodyPr/>
                    <a:lstStyle/>
                    <a:p>
                      <a:endParaRPr kumimoji="1" lang="ja-JP" altLang="en-US"/>
                    </a:p>
                  </a:txBody>
                  <a:tcPr/>
                </a:tc>
                <a:tc>
                  <a:txBody>
                    <a:bodyPr/>
                    <a:lstStyle/>
                    <a:p>
                      <a:endParaRPr kumimoji="1" lang="ja-JP" altLang="en-US" dirty="0"/>
                    </a:p>
                  </a:txBody>
                  <a:tcPr>
                    <a:noFill/>
                  </a:tcPr>
                </a:tc>
                <a:tc gridSpan="2">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tc hMerge="1">
                  <a:txBody>
                    <a:bodyPr/>
                    <a:lstStyle/>
                    <a:p>
                      <a:endParaRPr kumimoji="1" lang="ja-JP" altLang="en-US"/>
                    </a:p>
                  </a:txBody>
                  <a:tcPr/>
                </a:tc>
                <a:extLst>
                  <a:ext uri="{0D108BD9-81ED-4DB2-BD59-A6C34878D82A}">
                    <a16:rowId xmlns:a16="http://schemas.microsoft.com/office/drawing/2014/main" val="2165740834"/>
                  </a:ext>
                </a:extLst>
              </a:tr>
              <a:tr h="640080">
                <a:tc gridSpan="2">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200" dirty="0">
                          <a:latin typeface="BIZ UDPゴシック" panose="020B0400000000000000" pitchFamily="50" charset="-128"/>
                          <a:ea typeface="BIZ UDPゴシック" panose="020B0400000000000000" pitchFamily="50" charset="-128"/>
                        </a:rPr>
                        <a:t>認知症地域包括診療加算（</a:t>
                      </a:r>
                      <a:r>
                        <a:rPr kumimoji="1" lang="en-US" altLang="ja-JP" sz="1200" dirty="0">
                          <a:latin typeface="BIZ UDPゴシック" panose="020B0400000000000000" pitchFamily="50" charset="-128"/>
                          <a:ea typeface="BIZ UDPゴシック" panose="020B0400000000000000" pitchFamily="50" charset="-128"/>
                        </a:rPr>
                        <a:t>38</a:t>
                      </a:r>
                      <a:r>
                        <a:rPr kumimoji="1" lang="ja-JP" altLang="en-US" sz="1200" dirty="0">
                          <a:latin typeface="BIZ UDPゴシック" panose="020B0400000000000000" pitchFamily="50" charset="-128"/>
                          <a:ea typeface="BIZ UDPゴシック" panose="020B0400000000000000" pitchFamily="50" charset="-128"/>
                        </a:rPr>
                        <a:t>点</a:t>
                      </a:r>
                      <a:r>
                        <a:rPr kumimoji="1" lang="en-US" altLang="ja-JP" sz="1200" dirty="0">
                          <a:latin typeface="BIZ UDPゴシック" panose="020B0400000000000000" pitchFamily="50" charset="-128"/>
                          <a:ea typeface="BIZ UDPゴシック" panose="020B0400000000000000" pitchFamily="50" charset="-128"/>
                        </a:rPr>
                        <a:t>/31</a:t>
                      </a:r>
                      <a:r>
                        <a:rPr kumimoji="1" lang="ja-JP" altLang="en-US" sz="1200" dirty="0">
                          <a:latin typeface="BIZ UDPゴシック" panose="020B0400000000000000" pitchFamily="50" charset="-128"/>
                          <a:ea typeface="BIZ UDPゴシック" panose="020B0400000000000000" pitchFamily="50" charset="-128"/>
                        </a:rPr>
                        <a:t>点）</a:t>
                      </a:r>
                      <a:endParaRPr kumimoji="1" lang="en-US" altLang="ja-JP" sz="1200" dirty="0">
                        <a:latin typeface="BIZ UDPゴシック" panose="020B0400000000000000" pitchFamily="50" charset="-128"/>
                        <a:ea typeface="BIZ UDPゴシック" panose="020B0400000000000000" pitchFamily="50" charset="-128"/>
                      </a:endParaRPr>
                    </a:p>
                    <a:p>
                      <a:r>
                        <a:rPr kumimoji="1" lang="ja-JP" altLang="en-US" sz="1200" dirty="0">
                          <a:latin typeface="BIZ UDPゴシック" panose="020B0400000000000000" pitchFamily="50" charset="-128"/>
                          <a:ea typeface="BIZ UDPゴシック" panose="020B0400000000000000" pitchFamily="50" charset="-128"/>
                        </a:rPr>
                        <a:t>（①～③のすべてを満たす者）</a:t>
                      </a:r>
                      <a:endParaRPr kumimoji="1" lang="en-US" altLang="ja-JP"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hMerge="1">
                  <a:txBody>
                    <a:bodyPr/>
                    <a:lstStyle/>
                    <a:p>
                      <a:pPr marL="723885" lvl="1" indent="-228600">
                        <a:buFont typeface="+mj-ea"/>
                        <a:buAutoNum type="circleNumDbPlain"/>
                      </a:pP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rowSpan="2">
                  <a:txBody>
                    <a:bodyPr/>
                    <a:lstStyle/>
                    <a:p>
                      <a:endParaRPr kumimoji="1" lang="ja-JP" altLang="en-US" sz="1200" dirty="0"/>
                    </a:p>
                  </a:txBody>
                  <a:tcPr>
                    <a:noFill/>
                  </a:tcPr>
                </a:tc>
                <a:tc gridSpan="2">
                  <a:txBody>
                    <a:bodyPr/>
                    <a:lstStyle/>
                    <a:p>
                      <a:r>
                        <a:rPr kumimoji="1" lang="ja-JP" altLang="en-US" sz="1200" dirty="0">
                          <a:latin typeface="BIZ UDPゴシック" panose="020B0400000000000000" pitchFamily="50" charset="-128"/>
                          <a:ea typeface="BIZ UDPゴシック" panose="020B0400000000000000" pitchFamily="50" charset="-128"/>
                        </a:rPr>
                        <a:t>地域包括診療加算</a:t>
                      </a:r>
                      <a:endParaRPr kumimoji="1" lang="en-US" altLang="ja-JP" sz="1200"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sz="1200" dirty="0">
                          <a:latin typeface="BIZ UDPゴシック" panose="020B0400000000000000" pitchFamily="50" charset="-128"/>
                          <a:ea typeface="BIZ UDPゴシック" panose="020B0400000000000000" pitchFamily="50" charset="-128"/>
                        </a:rPr>
                        <a:t>　</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　認知症を有する患者等の場合（</a:t>
                      </a:r>
                      <a:r>
                        <a:rPr kumimoji="1" lang="en-US" altLang="ja-JP" sz="1200" dirty="0">
                          <a:latin typeface="BIZ UDPゴシック" panose="020B0400000000000000" pitchFamily="50" charset="-128"/>
                          <a:ea typeface="BIZ UDPゴシック" panose="020B0400000000000000" pitchFamily="50" charset="-128"/>
                        </a:rPr>
                        <a:t>38</a:t>
                      </a:r>
                      <a:r>
                        <a:rPr kumimoji="1" lang="ja-JP" altLang="en-US" sz="1200" dirty="0">
                          <a:latin typeface="BIZ UDPゴシック" panose="020B0400000000000000" pitchFamily="50" charset="-128"/>
                          <a:ea typeface="BIZ UDPゴシック" panose="020B0400000000000000" pitchFamily="50" charset="-128"/>
                        </a:rPr>
                        <a:t>点</a:t>
                      </a:r>
                      <a:r>
                        <a:rPr kumimoji="1" lang="en-US" altLang="ja-JP" sz="1200" dirty="0">
                          <a:latin typeface="BIZ UDPゴシック" panose="020B0400000000000000" pitchFamily="50" charset="-128"/>
                          <a:ea typeface="BIZ UDPゴシック" panose="020B0400000000000000" pitchFamily="50" charset="-128"/>
                        </a:rPr>
                        <a:t>/31</a:t>
                      </a:r>
                      <a:r>
                        <a:rPr kumimoji="1" lang="ja-JP" altLang="en-US" sz="1200" dirty="0">
                          <a:latin typeface="BIZ UDPゴシック" panose="020B0400000000000000" pitchFamily="50" charset="-128"/>
                          <a:ea typeface="BIZ UDPゴシック" panose="020B0400000000000000" pitchFamily="50" charset="-128"/>
                        </a:rPr>
                        <a:t>点）</a:t>
                      </a:r>
                      <a:endParaRPr kumimoji="1" lang="en-US" altLang="ja-JP" sz="1200"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1" lang="ja-JP" altLang="en-US" sz="1200" dirty="0">
                          <a:latin typeface="BIZ UDPゴシック" panose="020B0400000000000000" pitchFamily="50" charset="-128"/>
                          <a:ea typeface="BIZ UDPゴシック" panose="020B0400000000000000" pitchFamily="50" charset="-128"/>
                        </a:rPr>
                        <a:t>　　　　　（①～③のすべてを満たす者）</a:t>
                      </a:r>
                    </a:p>
                  </a:txBody>
                  <a:tcPr>
                    <a:solidFill>
                      <a:schemeClr val="accent3">
                        <a:lumMod val="40000"/>
                        <a:lumOff val="60000"/>
                      </a:schemeClr>
                    </a:solidFill>
                  </a:tcPr>
                </a:tc>
                <a:tc hMerge="1">
                  <a:txBody>
                    <a:bodyPr/>
                    <a:lstStyle/>
                    <a:p>
                      <a:pPr marL="723885" lvl="1" indent="-228600">
                        <a:buFont typeface="+mj-ea"/>
                        <a:buAutoNum type="circleNumDbPlain"/>
                      </a:pP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extLst>
                  <a:ext uri="{0D108BD9-81ED-4DB2-BD59-A6C34878D82A}">
                    <a16:rowId xmlns:a16="http://schemas.microsoft.com/office/drawing/2014/main" val="869551991"/>
                  </a:ext>
                </a:extLst>
              </a:tr>
              <a:tr h="960120">
                <a:tc>
                  <a:txBody>
                    <a:bodyPr/>
                    <a:lstStyle/>
                    <a:p>
                      <a:pPr marL="0" lvl="1" indent="0" algn="ctr">
                        <a:buFont typeface="+mj-ea"/>
                        <a:buNone/>
                      </a:pPr>
                      <a:r>
                        <a:rPr kumimoji="1" lang="en-US" altLang="ja-JP" sz="1200" b="1" dirty="0">
                          <a:solidFill>
                            <a:srgbClr val="FF0000"/>
                          </a:solidFill>
                          <a:latin typeface="BIZ UDPゴシック" panose="020B0400000000000000" pitchFamily="50" charset="-128"/>
                          <a:ea typeface="BIZ UDPゴシック" panose="020B0400000000000000" pitchFamily="50" charset="-128"/>
                        </a:rPr>
                        <a:t>×</a:t>
                      </a:r>
                    </a:p>
                    <a:p>
                      <a:pPr marL="0" lvl="1" indent="0" algn="ctr">
                        <a:buFont typeface="+mj-ea"/>
                        <a:buNone/>
                      </a:pPr>
                      <a:r>
                        <a:rPr kumimoji="1" lang="ja-JP" altLang="en-US" sz="1200" b="1" dirty="0">
                          <a:solidFill>
                            <a:srgbClr val="FF0000"/>
                          </a:solidFill>
                          <a:latin typeface="BIZ UDPゴシック" panose="020B0400000000000000" pitchFamily="50" charset="-128"/>
                          <a:ea typeface="BIZ UDPゴシック" panose="020B0400000000000000" pitchFamily="50" charset="-128"/>
                        </a:rPr>
                        <a:t>〇</a:t>
                      </a:r>
                    </a:p>
                  </a:txBody>
                  <a:tcPr>
                    <a:lnR w="12700" cap="flat" cmpd="sng" algn="ctr">
                      <a:noFill/>
                      <a:prstDash val="solid"/>
                      <a:round/>
                      <a:headEnd type="none" w="med" len="med"/>
                      <a:tailEnd type="none" w="med" len="med"/>
                    </a:lnR>
                    <a:solidFill>
                      <a:schemeClr val="accent1">
                        <a:lumMod val="20000"/>
                        <a:lumOff val="80000"/>
                      </a:schemeClr>
                    </a:solidFill>
                  </a:tcPr>
                </a:tc>
                <a:tc>
                  <a:txBody>
                    <a:bodyPr/>
                    <a:lstStyle/>
                    <a:p>
                      <a:pPr marL="228600" lvl="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認知症を有するもの</a:t>
                      </a:r>
                    </a:p>
                    <a:p>
                      <a:pPr marL="228600" lvl="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認知症以外の</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以上の疾病（疑いを除く）を有する</a:t>
                      </a:r>
                    </a:p>
                    <a:p>
                      <a:pPr marL="228600" lvl="0" indent="-228600">
                        <a:buFont typeface="+mj-ea"/>
                        <a:buAutoNum type="circleNumDbPlain"/>
                      </a:pP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a:t>
                      </a:r>
                      <a:r>
                        <a:rPr kumimoji="1" lang="en-US" altLang="ja-JP" sz="1200" dirty="0">
                          <a:latin typeface="BIZ UDPゴシック" panose="020B0400000000000000" pitchFamily="50" charset="-128"/>
                          <a:ea typeface="BIZ UDPゴシック" panose="020B0400000000000000" pitchFamily="50" charset="-128"/>
                        </a:rPr>
                        <a:t>5</a:t>
                      </a:r>
                      <a:r>
                        <a:rPr kumimoji="1" lang="ja-JP" altLang="en-US" sz="1200" dirty="0">
                          <a:latin typeface="BIZ UDPゴシック" panose="020B0400000000000000" pitchFamily="50" charset="-128"/>
                          <a:ea typeface="BIZ UDPゴシック" panose="020B0400000000000000" pitchFamily="50" charset="-128"/>
                        </a:rPr>
                        <a:t>種類超の内服薬又は</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処方につき抗うつ薬、抗精神病薬、抗不安薬及び睡眠薬を合わせて</a:t>
                      </a:r>
                      <a:r>
                        <a:rPr kumimoji="1" lang="en-US" altLang="ja-JP" sz="1200" dirty="0">
                          <a:latin typeface="BIZ UDPゴシック" panose="020B0400000000000000" pitchFamily="50" charset="-128"/>
                          <a:ea typeface="BIZ UDPゴシック" panose="020B0400000000000000" pitchFamily="50" charset="-128"/>
                        </a:rPr>
                        <a:t>3</a:t>
                      </a:r>
                      <a:r>
                        <a:rPr kumimoji="1" lang="ja-JP" altLang="en-US" sz="1200" dirty="0">
                          <a:latin typeface="BIZ UDPゴシック" panose="020B0400000000000000" pitchFamily="50" charset="-128"/>
                          <a:ea typeface="BIZ UDPゴシック" panose="020B0400000000000000" pitchFamily="50" charset="-128"/>
                        </a:rPr>
                        <a:t>種類超のいずれの投薬も受けていない</a:t>
                      </a:r>
                      <a:endParaRPr kumimoji="1" lang="ja-JP" altLang="en-US" dirty="0"/>
                    </a:p>
                  </a:txBody>
                  <a:tcPr>
                    <a:lnL w="12700" cap="flat" cmpd="sng" algn="ctr">
                      <a:noFill/>
                      <a:prstDash val="solid"/>
                      <a:round/>
                      <a:headEnd type="none" w="med" len="med"/>
                      <a:tailEnd type="none" w="med" len="med"/>
                    </a:lnL>
                    <a:solidFill>
                      <a:schemeClr val="accent1">
                        <a:lumMod val="20000"/>
                        <a:lumOff val="80000"/>
                      </a:schemeClr>
                    </a:solidFill>
                  </a:tcPr>
                </a:tc>
                <a:tc vMerge="1">
                  <a:txBody>
                    <a:bodyPr/>
                    <a:lstStyle/>
                    <a:p>
                      <a:endParaRPr kumimoji="1" lang="ja-JP" altLang="en-US"/>
                    </a:p>
                  </a:txBody>
                  <a:tcPr/>
                </a:tc>
                <a:tc>
                  <a:txBody>
                    <a:bodyPr/>
                    <a:lstStyle/>
                    <a:p>
                      <a:pPr marL="0" lvl="1" indent="0">
                        <a:buFont typeface="+mj-ea"/>
                        <a:buNone/>
                      </a:pPr>
                      <a:r>
                        <a:rPr kumimoji="1" lang="ja-JP" altLang="en-US" sz="1200" b="1" dirty="0">
                          <a:solidFill>
                            <a:srgbClr val="FF0000"/>
                          </a:solidFill>
                          <a:latin typeface="BIZ UDPゴシック" panose="020B0400000000000000" pitchFamily="50" charset="-128"/>
                          <a:ea typeface="BIZ UDPゴシック" panose="020B0400000000000000" pitchFamily="50" charset="-128"/>
                        </a:rPr>
                        <a:t>〇</a:t>
                      </a:r>
                      <a:endParaRPr kumimoji="1" lang="en-US" altLang="ja-JP" sz="1200" b="1" dirty="0">
                        <a:solidFill>
                          <a:srgbClr val="FF0000"/>
                        </a:solidFill>
                        <a:latin typeface="BIZ UDPゴシック" panose="020B0400000000000000" pitchFamily="50" charset="-128"/>
                        <a:ea typeface="BIZ UDPゴシック" panose="020B0400000000000000" pitchFamily="50" charset="-128"/>
                      </a:endParaRPr>
                    </a:p>
                    <a:p>
                      <a:pPr marL="0" lvl="1" indent="0">
                        <a:buFont typeface="+mj-ea"/>
                        <a:buNone/>
                      </a:pPr>
                      <a:endParaRPr kumimoji="1" lang="en-US" altLang="ja-JP" sz="1200" b="1" dirty="0">
                        <a:solidFill>
                          <a:srgbClr val="FF0000"/>
                        </a:solidFill>
                        <a:latin typeface="BIZ UDPゴシック" panose="020B0400000000000000" pitchFamily="50" charset="-128"/>
                        <a:ea typeface="BIZ UDPゴシック" panose="020B0400000000000000" pitchFamily="50" charset="-128"/>
                      </a:endParaRPr>
                    </a:p>
                    <a:p>
                      <a:pPr marL="0" lvl="1" indent="0">
                        <a:buFont typeface="+mj-ea"/>
                        <a:buNone/>
                      </a:pPr>
                      <a:r>
                        <a:rPr kumimoji="1" lang="ja-JP" altLang="en-US" sz="1200" b="1" dirty="0">
                          <a:solidFill>
                            <a:srgbClr val="FF0000"/>
                          </a:solidFill>
                          <a:latin typeface="BIZ UDPゴシック" panose="020B0400000000000000" pitchFamily="50" charset="-128"/>
                          <a:ea typeface="BIZ UDPゴシック" panose="020B0400000000000000" pitchFamily="50" charset="-128"/>
                        </a:rPr>
                        <a:t>〇</a:t>
                      </a:r>
                    </a:p>
                  </a:txBody>
                  <a:tcPr>
                    <a:lnR w="12700" cap="flat" cmpd="sng" algn="ctr">
                      <a:noFill/>
                      <a:prstDash val="solid"/>
                      <a:round/>
                      <a:headEnd type="none" w="med" len="med"/>
                      <a:tailEnd type="none" w="med" len="med"/>
                    </a:lnR>
                    <a:solidFill>
                      <a:schemeClr val="accent3">
                        <a:lumMod val="40000"/>
                        <a:lumOff val="60000"/>
                      </a:schemeClr>
                    </a:solidFill>
                  </a:tcPr>
                </a:tc>
                <a:tc>
                  <a:txBody>
                    <a:bodyPr/>
                    <a:lstStyle/>
                    <a:p>
                      <a:pPr marL="228600" lvl="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認知症を有するもの</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又は介護給付若しくは</a:t>
                      </a:r>
                      <a:r>
                        <a:rPr kumimoji="1" lang="ja-JP" altLang="en-US" sz="1200" u="sng" dirty="0">
                          <a:solidFill>
                            <a:srgbClr val="FF0000"/>
                          </a:solidFill>
                          <a:highlight>
                            <a:srgbClr val="FFFF00"/>
                          </a:highlight>
                          <a:latin typeface="BIZ UDPゴシック" panose="020B0400000000000000" pitchFamily="50" charset="-128"/>
                          <a:ea typeface="BIZ UDPゴシック" panose="020B0400000000000000" pitchFamily="50" charset="-128"/>
                        </a:rPr>
                        <a:t>予防給付</a:t>
                      </a:r>
                      <a:r>
                        <a:rPr kumimoji="1" lang="ja-JP" altLang="en-US" sz="1200" u="sng" dirty="0">
                          <a:solidFill>
                            <a:srgbClr val="FF0000"/>
                          </a:solidFill>
                          <a:latin typeface="BIZ UDPゴシック" panose="020B0400000000000000" pitchFamily="50" charset="-128"/>
                          <a:ea typeface="BIZ UDPゴシック" panose="020B0400000000000000" pitchFamily="50" charset="-128"/>
                        </a:rPr>
                        <a:t>を受けている要介護被保険者等</a:t>
                      </a:r>
                    </a:p>
                    <a:p>
                      <a:pPr marL="228600" lvl="0" indent="-228600">
                        <a:buFont typeface="+mj-ea"/>
                        <a:buAutoNum type="circleNumDbPlain"/>
                      </a:pPr>
                      <a:r>
                        <a:rPr kumimoji="1" lang="ja-JP" altLang="en-US" sz="1200" dirty="0">
                          <a:latin typeface="BIZ UDPゴシック" panose="020B0400000000000000" pitchFamily="50" charset="-128"/>
                          <a:ea typeface="BIZ UDPゴシック" panose="020B0400000000000000" pitchFamily="50" charset="-128"/>
                        </a:rPr>
                        <a:t>認知症以外の</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以上の疾病（疑いを除く）を有する</a:t>
                      </a:r>
                    </a:p>
                    <a:p>
                      <a:pPr marL="228600" lvl="0" indent="-228600">
                        <a:buFont typeface="+mj-ea"/>
                        <a:buAutoNum type="circleNumDbPlain"/>
                      </a:pP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a:t>
                      </a:r>
                      <a:r>
                        <a:rPr kumimoji="1" lang="en-US" altLang="ja-JP" sz="1200" dirty="0">
                          <a:latin typeface="BIZ UDPゴシック" panose="020B0400000000000000" pitchFamily="50" charset="-128"/>
                          <a:ea typeface="BIZ UDPゴシック" panose="020B0400000000000000" pitchFamily="50" charset="-128"/>
                        </a:rPr>
                        <a:t>5</a:t>
                      </a:r>
                      <a:r>
                        <a:rPr kumimoji="1" lang="ja-JP" altLang="en-US" sz="1200" dirty="0">
                          <a:latin typeface="BIZ UDPゴシック" panose="020B0400000000000000" pitchFamily="50" charset="-128"/>
                          <a:ea typeface="BIZ UDPゴシック" panose="020B0400000000000000" pitchFamily="50" charset="-128"/>
                        </a:rPr>
                        <a:t>種類超の内服薬又は</a:t>
                      </a:r>
                      <a:r>
                        <a:rPr kumimoji="1" lang="en-US" altLang="ja-JP" sz="1200" dirty="0">
                          <a:latin typeface="BIZ UDPゴシック" panose="020B0400000000000000" pitchFamily="50" charset="-128"/>
                          <a:ea typeface="BIZ UDPゴシック" panose="020B0400000000000000" pitchFamily="50" charset="-128"/>
                        </a:rPr>
                        <a:t>1</a:t>
                      </a:r>
                      <a:r>
                        <a:rPr kumimoji="1" lang="ja-JP" altLang="en-US" sz="1200" dirty="0">
                          <a:latin typeface="BIZ UDPゴシック" panose="020B0400000000000000" pitchFamily="50" charset="-128"/>
                          <a:ea typeface="BIZ UDPゴシック" panose="020B0400000000000000" pitchFamily="50" charset="-128"/>
                        </a:rPr>
                        <a:t>処方につき抗うつ薬、抗精神病薬、抗不安薬及び睡眠薬を合わせて</a:t>
                      </a:r>
                      <a:r>
                        <a:rPr kumimoji="1" lang="en-US" altLang="ja-JP" sz="1200" dirty="0">
                          <a:latin typeface="BIZ UDPゴシック" panose="020B0400000000000000" pitchFamily="50" charset="-128"/>
                          <a:ea typeface="BIZ UDPゴシック" panose="020B0400000000000000" pitchFamily="50" charset="-128"/>
                        </a:rPr>
                        <a:t>3</a:t>
                      </a:r>
                      <a:r>
                        <a:rPr kumimoji="1" lang="ja-JP" altLang="en-US" sz="1200" dirty="0">
                          <a:latin typeface="BIZ UDPゴシック" panose="020B0400000000000000" pitchFamily="50" charset="-128"/>
                          <a:ea typeface="BIZ UDPゴシック" panose="020B0400000000000000" pitchFamily="50" charset="-128"/>
                        </a:rPr>
                        <a:t>種類超のいずれの投薬も受けていない</a:t>
                      </a:r>
                    </a:p>
                    <a:p>
                      <a:pPr marL="723885" lvl="1" indent="-228600">
                        <a:buFont typeface="+mj-ea"/>
                        <a:buAutoNum type="circleNumDbPlain"/>
                      </a:pPr>
                      <a:endParaRPr kumimoji="1" lang="ja-JP" altLang="en-US" sz="1200" dirty="0">
                        <a:latin typeface="BIZ UDPゴシック" panose="020B0400000000000000" pitchFamily="50" charset="-128"/>
                        <a:ea typeface="BIZ UDPゴシック" panose="020B0400000000000000" pitchFamily="50" charset="-128"/>
                      </a:endParaRPr>
                    </a:p>
                  </a:txBody>
                  <a:tcPr>
                    <a:lnL w="12700" cap="flat" cmpd="sng" algn="ctr">
                      <a:noFill/>
                      <a:prstDash val="solid"/>
                      <a:round/>
                      <a:headEnd type="none" w="med" len="med"/>
                      <a:tailEnd type="none" w="med" len="med"/>
                    </a:lnL>
                    <a:solidFill>
                      <a:schemeClr val="accent3">
                        <a:lumMod val="40000"/>
                        <a:lumOff val="60000"/>
                      </a:schemeClr>
                    </a:solidFill>
                  </a:tcPr>
                </a:tc>
                <a:extLst>
                  <a:ext uri="{0D108BD9-81ED-4DB2-BD59-A6C34878D82A}">
                    <a16:rowId xmlns:a16="http://schemas.microsoft.com/office/drawing/2014/main" val="2823289705"/>
                  </a:ext>
                </a:extLst>
              </a:tr>
            </a:tbl>
          </a:graphicData>
        </a:graphic>
      </p:graphicFrame>
      <p:sp>
        <p:nvSpPr>
          <p:cNvPr id="16" name="矢印: 右 15">
            <a:extLst>
              <a:ext uri="{FF2B5EF4-FFF2-40B4-BE49-F238E27FC236}">
                <a16:creationId xmlns:a16="http://schemas.microsoft.com/office/drawing/2014/main" id="{8AF86FC0-5CC6-E021-6423-FA4EBF19D970}"/>
              </a:ext>
            </a:extLst>
          </p:cNvPr>
          <p:cNvSpPr/>
          <p:nvPr/>
        </p:nvSpPr>
        <p:spPr>
          <a:xfrm>
            <a:off x="5861384" y="5518485"/>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4" name="テキスト ボックス 3">
            <a:extLst>
              <a:ext uri="{FF2B5EF4-FFF2-40B4-BE49-F238E27FC236}">
                <a16:creationId xmlns:a16="http://schemas.microsoft.com/office/drawing/2014/main" id="{3C58803B-FD7E-CA71-5530-2DD66BE39FC2}"/>
              </a:ext>
            </a:extLst>
          </p:cNvPr>
          <p:cNvSpPr txBox="1"/>
          <p:nvPr/>
        </p:nvSpPr>
        <p:spPr>
          <a:xfrm>
            <a:off x="606771" y="940762"/>
            <a:ext cx="2671552" cy="369332"/>
          </a:xfrm>
          <a:prstGeom prst="rect">
            <a:avLst/>
          </a:prstGeom>
          <a:solidFill>
            <a:srgbClr val="FFFF99"/>
          </a:solidFill>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pPr marL="133350" marR="0" lvl="0" indent="-203835"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対象患者拡大の例 </a:t>
            </a:r>
          </a:p>
        </p:txBody>
      </p:sp>
      <p:sp>
        <p:nvSpPr>
          <p:cNvPr id="5" name="テキスト ボックス 4">
            <a:extLst>
              <a:ext uri="{FF2B5EF4-FFF2-40B4-BE49-F238E27FC236}">
                <a16:creationId xmlns:a16="http://schemas.microsoft.com/office/drawing/2014/main" id="{858FF255-9BAF-33D9-EE44-C4D0E6EB0A27}"/>
              </a:ext>
            </a:extLst>
          </p:cNvPr>
          <p:cNvSpPr txBox="1"/>
          <p:nvPr/>
        </p:nvSpPr>
        <p:spPr>
          <a:xfrm>
            <a:off x="3356867" y="949846"/>
            <a:ext cx="618172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高血圧症を有する要支援の患者さんの場合</a:t>
            </a:r>
          </a:p>
        </p:txBody>
      </p:sp>
      <p:pic>
        <p:nvPicPr>
          <p:cNvPr id="13" name="オーディオ 12">
            <a:hlinkClick r:id="" action="ppaction://media"/>
            <a:extLst>
              <a:ext uri="{FF2B5EF4-FFF2-40B4-BE49-F238E27FC236}">
                <a16:creationId xmlns:a16="http://schemas.microsoft.com/office/drawing/2014/main" id="{43688F3F-B5F2-18F2-F249-7A917C667E3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4670615"/>
      </p:ext>
    </p:extLst>
  </p:cSld>
  <p:clrMapOvr>
    <a:masterClrMapping/>
  </p:clrMapOvr>
  <mc:AlternateContent xmlns:mc="http://schemas.openxmlformats.org/markup-compatibility/2006" xmlns:p14="http://schemas.microsoft.com/office/powerpoint/2010/main">
    <mc:Choice Requires="p14">
      <p:transition spd="slow" p14:dur="2000" advTm="93052"/>
    </mc:Choice>
    <mc:Fallback xmlns="">
      <p:transition spd="slow" advTm="93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B48C9-57BB-7BAB-50A2-6869D8A700C0}"/>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4DD9C44B-D557-A0F6-57D4-697FB5A33CA8}"/>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地域包括診療加算、認知症地域包括診療加算等の見直し（その他）</a:t>
            </a:r>
          </a:p>
        </p:txBody>
      </p:sp>
      <p:sp>
        <p:nvSpPr>
          <p:cNvPr id="7" name="スライド番号プレースホルダー 4">
            <a:extLst>
              <a:ext uri="{FF2B5EF4-FFF2-40B4-BE49-F238E27FC236}">
                <a16:creationId xmlns:a16="http://schemas.microsoft.com/office/drawing/2014/main" id="{D62755BE-3640-9A0E-66F6-5E6A514CB6B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1" name="テキスト ボックス 20">
            <a:extLst>
              <a:ext uri="{FF2B5EF4-FFF2-40B4-BE49-F238E27FC236}">
                <a16:creationId xmlns:a16="http://schemas.microsoft.com/office/drawing/2014/main" id="{ACCD9523-CCEF-F78C-7F0E-B680512AD77C}"/>
              </a:ext>
            </a:extLst>
          </p:cNvPr>
          <p:cNvSpPr txBox="1"/>
          <p:nvPr/>
        </p:nvSpPr>
        <p:spPr>
          <a:xfrm>
            <a:off x="119336" y="936956"/>
            <a:ext cx="11953327" cy="59210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①　連携薬局要件の緩和</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院外処方を行う場合は、</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対応できる体制を整えている薬局と連携している必要があるが、当該医療機関の特性に応じて、緊急時に処方が必要となる解熱鎮痛消炎剤、血圧降下剤、気管支拡張剤等の薬剤について、院内処方が可能な体制が整備されている保険医療機関であれば、連携薬局については、</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24</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時間対応の体制が整備されていなくてもよいものとする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②　望ましい要件の追加</a:t>
            </a: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地域包括診療加算・診療料について、担当医が、地域包括支援センター等と連携し、認知症患者の診断後支援に係る取組について、患者又はその家族に対して案内を行うことが望ましい旨が明記された</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③　薬剤適正使用連携加算（３月に１回　３０点）の対象患者拡大</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料・加算等の算定患者が入院、あるいは介護老人保健施設に入所した場合に、入院・入所先と連携し、薬剤の種類数が減少した場合の評価である「薬剤適正使用連携加算」について、他の保険医療機関の外来を継続的に受診している患者についても算定可能とす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④　データ提出加算（</a:t>
            </a:r>
            <a:r>
              <a:rPr kumimoji="1" lang="zh-CN"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月１回　１０点</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）の新設</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地域包括診療加算及び地域包括診療料について、保険医療機関が診療報酬の請求状況、治療管理の状況等の診療の内容に関するデータを継続して厚生労働省に提出している場合の評価</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が新設された</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⑤　残薬対策の追加</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742950" marR="0" lvl="1" indent="-285750" algn="l" defTabSz="914400" rtl="0" eaLnBrk="1" fontAlgn="auto" latinLnBrk="0" hangingPunct="1">
              <a:lnSpc>
                <a:spcPts val="216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診療の際、患家における残薬を確認した上で、状況に応じて、適切な服薬管理を行うことを要件とする</a:t>
            </a:r>
          </a:p>
          <a:p>
            <a:pPr marL="742950" marR="0" lvl="1" indent="-285750" algn="l" defTabSz="914400" rtl="0" eaLnBrk="1" fontAlgn="auto" latinLnBrk="0" hangingPunct="1">
              <a:lnSpc>
                <a:spcPts val="2160"/>
              </a:lnSpc>
              <a:spcBef>
                <a:spcPts val="0"/>
              </a:spcBef>
              <a:spcAft>
                <a:spcPts val="0"/>
              </a:spcAft>
              <a:buClrTx/>
              <a:buSzTx/>
              <a:buFont typeface="Arial" panose="020B0604020202020204" pitchFamily="34" charset="0"/>
              <a:buChar char="•"/>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算定患者への処方薬を把握し管理する手段の一つとして、電子処方箋システムの活用が含まれることを明確化する</a:t>
            </a: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1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⑥　医療資源の少ない地域における医師配置要件の緩和</a:t>
            </a:r>
            <a:endPar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ts val="216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医療資源の少ない地域においては、常勤換算２名以上の医師配置要件を、</a:t>
            </a: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1.4</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人以上に緩和する</a:t>
            </a:r>
          </a:p>
        </p:txBody>
      </p:sp>
      <p:pic>
        <p:nvPicPr>
          <p:cNvPr id="5" name="オーディオ 4">
            <a:hlinkClick r:id="" action="ppaction://media"/>
            <a:extLst>
              <a:ext uri="{FF2B5EF4-FFF2-40B4-BE49-F238E27FC236}">
                <a16:creationId xmlns:a16="http://schemas.microsoft.com/office/drawing/2014/main" id="{93B02608-D314-E0B5-07C7-1AEC256721B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4183518"/>
      </p:ext>
    </p:extLst>
  </p:cSld>
  <p:clrMapOvr>
    <a:masterClrMapping/>
  </p:clrMapOvr>
  <mc:AlternateContent xmlns:mc="http://schemas.openxmlformats.org/markup-compatibility/2006" xmlns:p14="http://schemas.microsoft.com/office/powerpoint/2010/main">
    <mc:Choice Requires="p14">
      <p:transition spd="slow" p14:dur="2000" advTm="16463"/>
    </mc:Choice>
    <mc:Fallback xmlns="">
      <p:transition spd="slow" advTm="16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43551-1324-05D2-4901-B6191ADD67D4}"/>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CFEF0F5A-32F6-8F2F-E682-0E9CE0B7B172}"/>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時間外対応加算の見直し</a:t>
            </a:r>
          </a:p>
        </p:txBody>
      </p:sp>
      <p:sp>
        <p:nvSpPr>
          <p:cNvPr id="3" name="スライド番号プレースホルダー 4">
            <a:extLst>
              <a:ext uri="{FF2B5EF4-FFF2-40B4-BE49-F238E27FC236}">
                <a16:creationId xmlns:a16="http://schemas.microsoft.com/office/drawing/2014/main" id="{93BC16E8-0EF2-A785-B881-BD64D82CF6B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49AB2971-2D69-2DC5-7D7B-C2F8409B869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4508560"/>
      </p:ext>
    </p:extLst>
  </p:cSld>
  <p:clrMapOvr>
    <a:masterClrMapping/>
  </p:clrMapOvr>
  <mc:AlternateContent xmlns:mc="http://schemas.openxmlformats.org/markup-compatibility/2006" xmlns:p14="http://schemas.microsoft.com/office/powerpoint/2010/main">
    <mc:Choice Requires="p14">
      <p:transition spd="slow" p14:dur="2000" advTm="6472"/>
    </mc:Choice>
    <mc:Fallback xmlns="">
      <p:transition spd="slow" advTm="6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E2A4A-1CD8-6250-A135-30231C805F27}"/>
            </a:ext>
          </a:extLst>
        </p:cNvPr>
        <p:cNvGrpSpPr/>
        <p:nvPr/>
      </p:nvGrpSpPr>
      <p:grpSpPr>
        <a:xfrm>
          <a:off x="0" y="0"/>
          <a:ext cx="0" cy="0"/>
          <a:chOff x="0" y="0"/>
          <a:chExt cx="0" cy="0"/>
        </a:xfrm>
      </p:grpSpPr>
      <p:sp>
        <p:nvSpPr>
          <p:cNvPr id="17" name="テキスト ボックス 16">
            <a:extLst>
              <a:ext uri="{FF2B5EF4-FFF2-40B4-BE49-F238E27FC236}">
                <a16:creationId xmlns:a16="http://schemas.microsoft.com/office/drawing/2014/main" id="{15678587-FF29-8C18-FD22-1DAA1F5F7FDB}"/>
              </a:ext>
            </a:extLst>
          </p:cNvPr>
          <p:cNvSpPr txBox="1"/>
          <p:nvPr/>
        </p:nvSpPr>
        <p:spPr>
          <a:xfrm>
            <a:off x="1240542" y="1340768"/>
            <a:ext cx="9906000" cy="4752528"/>
          </a:xfrm>
          <a:prstGeom prst="rect">
            <a:avLst/>
          </a:prstGeom>
          <a:noFill/>
          <a:ln>
            <a:solidFill>
              <a:schemeClr val="tx1"/>
            </a:solidFill>
          </a:ln>
        </p:spPr>
        <p:txBody>
          <a:bodyPr wrap="square">
            <a:norm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患者からの休日・夜間等の問い合わせや受診に対応することにより、休日・夜間に病院を受診する軽症患者の減少や、病院勤務医の負担軽減に繋がる取組を更に推進するため、時間外対応加算について評価を引き上げ、名称を</a:t>
            </a:r>
            <a:r>
              <a:rPr kumimoji="1" lang="ja-JP" altLang="en-US" sz="1600" b="1" i="0" u="none" strike="noStrike" kern="1200" cap="none" spc="0" normalizeH="0" baseline="0" noProof="0" dirty="0">
                <a:ln>
                  <a:noFill/>
                </a:ln>
                <a:solidFill>
                  <a:srgbClr val="FF0000"/>
                </a:solidFill>
                <a:effectLst/>
                <a:uLnTx/>
                <a:uFillTx/>
                <a:latin typeface="メイリオ" panose="020B0604030504040204" pitchFamily="50" charset="-128"/>
                <a:ea typeface="メイリオ" panose="020B0604030504040204" pitchFamily="50" charset="-128"/>
                <a:cs typeface="+mn-cs"/>
              </a:rPr>
              <a:t>時間外対応体制加算</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に変更する。</a:t>
            </a:r>
          </a:p>
        </p:txBody>
      </p:sp>
      <p:sp>
        <p:nvSpPr>
          <p:cNvPr id="19" name="正方形/長方形 18">
            <a:extLst>
              <a:ext uri="{FF2B5EF4-FFF2-40B4-BE49-F238E27FC236}">
                <a16:creationId xmlns:a16="http://schemas.microsoft.com/office/drawing/2014/main" id="{BF165986-C6D2-4D54-221F-D5640FC97333}"/>
              </a:ext>
            </a:extLst>
          </p:cNvPr>
          <p:cNvSpPr/>
          <p:nvPr/>
        </p:nvSpPr>
        <p:spPr>
          <a:xfrm>
            <a:off x="1438193" y="2647707"/>
            <a:ext cx="4311748" cy="226694"/>
          </a:xfrm>
          <a:prstGeom prst="rect">
            <a:avLst/>
          </a:prstGeom>
          <a:solidFill>
            <a:srgbClr val="A9C2E7"/>
          </a:solidFill>
          <a:ln w="12700" cap="flat" cmpd="sng" algn="ctr">
            <a:noFill/>
            <a:prstDash val="solid"/>
          </a:ln>
          <a:effectLst/>
        </p:spPr>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現行</a:t>
            </a:r>
          </a:p>
        </p:txBody>
      </p:sp>
      <p:sp>
        <p:nvSpPr>
          <p:cNvPr id="20" name="正方形/長方形 19">
            <a:extLst>
              <a:ext uri="{FF2B5EF4-FFF2-40B4-BE49-F238E27FC236}">
                <a16:creationId xmlns:a16="http://schemas.microsoft.com/office/drawing/2014/main" id="{41ECBAA0-194C-736C-10E7-F37FBB7BDF1A}"/>
              </a:ext>
            </a:extLst>
          </p:cNvPr>
          <p:cNvSpPr/>
          <p:nvPr/>
        </p:nvSpPr>
        <p:spPr>
          <a:xfrm>
            <a:off x="1446617" y="2948387"/>
            <a:ext cx="4311748" cy="2689450"/>
          </a:xfrm>
          <a:prstGeom prst="rect">
            <a:avLst/>
          </a:prstGeom>
          <a:solidFill>
            <a:srgbClr val="E7EEF9"/>
          </a:solidFill>
          <a:ln w="12700" cap="flat" cmpd="sng" algn="ctr">
            <a:noFill/>
            <a:prstDash val="solid"/>
          </a:ln>
          <a:effectLst/>
        </p:spPr>
        <p:txBody>
          <a:bodyPr tIns="72000" bIns="36000" rtlCol="0" anchor="t"/>
          <a:lstStyle/>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zh-TW"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【時間外対応加算】</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zh-TW"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［算定要件］</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10</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別に厚生労働大臣が定める施設基準に適合しているものとして地方厚生局長等に届け出た保険医療機関（診療所に限る。）において再診を行った場合には、当該基準に係る区分に従い、次に掲げる点数をそれぞれ所定点数に加算する。</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イ　時間外対応加算１　　　</a:t>
            </a:r>
            <a:r>
              <a:rPr kumimoji="0" lang="ja-JP" altLang="ja-JP" sz="1400" b="0" i="0" u="sng"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５点</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ロ　時間外対応加算２　　　</a:t>
            </a:r>
            <a:r>
              <a:rPr kumimoji="0" lang="ja-JP" altLang="ja-JP" sz="1400" b="0" i="0" u="sng"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４点</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ハ　時間外対応加算３　　　</a:t>
            </a:r>
            <a:r>
              <a:rPr kumimoji="0" lang="ja-JP" altLang="ja-JP" sz="1400" b="0" i="0" u="sng"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３点</a:t>
            </a:r>
            <a:endParaRPr kumimoji="0" lang="en-US" altLang="ja-JP" sz="1400" b="0" i="0" u="sng"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ニ　時間外対応加算４　　　</a:t>
            </a:r>
            <a:r>
              <a:rPr kumimoji="0" lang="ja-JP" altLang="ja-JP" sz="1400" b="0" i="0" u="sng"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１点</a:t>
            </a:r>
            <a:endPar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p:txBody>
      </p:sp>
      <p:sp>
        <p:nvSpPr>
          <p:cNvPr id="21" name="右矢印 89">
            <a:extLst>
              <a:ext uri="{FF2B5EF4-FFF2-40B4-BE49-F238E27FC236}">
                <a16:creationId xmlns:a16="http://schemas.microsoft.com/office/drawing/2014/main" id="{C3F11389-BFF4-4115-DAA3-A89638C20B9B}"/>
              </a:ext>
            </a:extLst>
          </p:cNvPr>
          <p:cNvSpPr/>
          <p:nvPr/>
        </p:nvSpPr>
        <p:spPr>
          <a:xfrm>
            <a:off x="5916000" y="3410292"/>
            <a:ext cx="360000" cy="864000"/>
          </a:xfrm>
          <a:prstGeom prst="rightArrow">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ＭＳ Ｐゴシック" panose="020B0600070205080204" pitchFamily="50" charset="-128"/>
              <a:ea typeface="ＭＳ Ｐゴシック" panose="020B0600070205080204" pitchFamily="50" charset="-128"/>
              <a:cs typeface="+mn-cs"/>
            </a:endParaRPr>
          </a:p>
        </p:txBody>
      </p:sp>
      <p:sp>
        <p:nvSpPr>
          <p:cNvPr id="22" name="正方形/長方形 21">
            <a:extLst>
              <a:ext uri="{FF2B5EF4-FFF2-40B4-BE49-F238E27FC236}">
                <a16:creationId xmlns:a16="http://schemas.microsoft.com/office/drawing/2014/main" id="{50594646-BE90-6A8C-276D-FB1E4A0A62CF}"/>
              </a:ext>
            </a:extLst>
          </p:cNvPr>
          <p:cNvSpPr/>
          <p:nvPr/>
        </p:nvSpPr>
        <p:spPr>
          <a:xfrm>
            <a:off x="6409186" y="2684701"/>
            <a:ext cx="4320000" cy="226694"/>
          </a:xfrm>
          <a:prstGeom prst="rect">
            <a:avLst/>
          </a:prstGeom>
          <a:solidFill>
            <a:srgbClr val="91FFB3"/>
          </a:solidFill>
          <a:ln w="12700">
            <a:no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改定後</a:t>
            </a:r>
          </a:p>
        </p:txBody>
      </p:sp>
      <p:sp>
        <p:nvSpPr>
          <p:cNvPr id="23" name="正方形/長方形 22">
            <a:extLst>
              <a:ext uri="{FF2B5EF4-FFF2-40B4-BE49-F238E27FC236}">
                <a16:creationId xmlns:a16="http://schemas.microsoft.com/office/drawing/2014/main" id="{A6691652-68A5-3041-C764-F31D3BD4C390}"/>
              </a:ext>
            </a:extLst>
          </p:cNvPr>
          <p:cNvSpPr/>
          <p:nvPr/>
        </p:nvSpPr>
        <p:spPr>
          <a:xfrm>
            <a:off x="6395911" y="2948388"/>
            <a:ext cx="4311748" cy="2689450"/>
          </a:xfrm>
          <a:prstGeom prst="rect">
            <a:avLst/>
          </a:prstGeom>
          <a:solidFill>
            <a:srgbClr val="E1FFEA"/>
          </a:solidFill>
          <a:ln w="127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tIns="72000" bIns="36000" rtlCol="0" anchor="t"/>
          <a:lstStyle/>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zh-TW"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【時間外対応</a:t>
            </a:r>
            <a:r>
              <a:rPr kumimoji="0" lang="zh-TW"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zh-TW"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［算定要件］</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152400" marR="0" lvl="0" indent="-152400" algn="l" defTabSz="457200" rtl="0" eaLnBrk="1" fontAlgn="auto" latinLnBrk="0" hangingPunct="1">
              <a:lnSpc>
                <a:spcPct val="100000"/>
              </a:lnSpc>
              <a:spcBef>
                <a:spcPts val="0"/>
              </a:spcBef>
              <a:spcAft>
                <a:spcPts val="0"/>
              </a:spcAft>
              <a:buClrTx/>
              <a:buSzTx/>
              <a:buFontTx/>
              <a:buNone/>
              <a:tabLst/>
              <a:defRPr/>
            </a:pPr>
            <a:r>
              <a:rPr kumimoji="0" lang="en-US"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10</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別に厚生労働大臣が定める施設基準に適合しているものとして地方厚生局長等に届け出た保険医療機関（診療所に限る。）において再診を行った場合には、当該基準に係る区分に従い、次に掲げる点数をそれぞれ所定点数に加算する。</a:t>
            </a:r>
            <a:endParaRPr kumimoji="0" lang="ja-JP" altLang="ja-JP" sz="16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イ　時間外対応</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加算１</a:t>
            </a:r>
            <a:r>
              <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７</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点</a:t>
            </a:r>
            <a:endParaRPr kumimoji="0" lang="ja-JP" altLang="ja-JP" sz="1600" b="1" i="0" u="none" strike="noStrike" kern="1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ロ　時間外対応</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加算２</a:t>
            </a:r>
            <a:r>
              <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５</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点</a:t>
            </a:r>
            <a:endParaRPr kumimoji="0" lang="ja-JP" altLang="ja-JP" sz="1600" b="1" i="0" u="none" strike="noStrike" kern="1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ハ　時間外対応</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加算３</a:t>
            </a:r>
            <a:r>
              <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４</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点</a:t>
            </a:r>
            <a:endParaRPr kumimoji="0" lang="en-US" altLang="ja-JP" sz="1600" b="1" i="0" u="sng" strike="noStrike" kern="1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321310" marR="0" lvl="0" indent="-152400" algn="l" defTabSz="457200" rtl="0" eaLnBrk="1" fontAlgn="auto" latinLnBrk="0" hangingPunct="1">
              <a:lnSpc>
                <a:spcPct val="100000"/>
              </a:lnSpc>
              <a:spcBef>
                <a:spcPts val="0"/>
              </a:spcBef>
              <a:spcAft>
                <a:spcPts val="0"/>
              </a:spcAft>
              <a:buClrTx/>
              <a:buSzTx/>
              <a:buFontTx/>
              <a:buNone/>
              <a:tabLst/>
              <a:defRPr/>
            </a:pP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ニ　時間外対応</a:t>
            </a:r>
            <a:r>
              <a:rPr kumimoji="0" lang="ja-JP" altLang="ja-JP" sz="1400" b="1" i="0" u="sng"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体制</a:t>
            </a:r>
            <a:r>
              <a:rPr kumimoji="0" lang="ja-JP" altLang="ja-JP"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加算４</a:t>
            </a:r>
            <a:r>
              <a:rPr kumimoji="0" lang="ja-JP" altLang="en-US" sz="1400" b="0"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S-Gothic"/>
              </a:rPr>
              <a:t>　　　</a:t>
            </a:r>
            <a:r>
              <a:rPr kumimoji="0" lang="ja-JP" altLang="en-US"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２</a:t>
            </a:r>
            <a:r>
              <a:rPr kumimoji="0" lang="ja-JP" altLang="ja-JP" sz="14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rPr>
              <a:t>点</a:t>
            </a:r>
            <a:endParaRPr kumimoji="0" lang="en-US" altLang="ja-JP" sz="1400" b="1" i="0" u="none" strike="noStrike" kern="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S-Gothic"/>
            </a:endParaRPr>
          </a:p>
        </p:txBody>
      </p:sp>
      <p:sp>
        <p:nvSpPr>
          <p:cNvPr id="2" name="テキスト ボックス 1">
            <a:extLst>
              <a:ext uri="{FF2B5EF4-FFF2-40B4-BE49-F238E27FC236}">
                <a16:creationId xmlns:a16="http://schemas.microsoft.com/office/drawing/2014/main" id="{A4D82C33-CEE1-68AC-B309-34353BBFCA8A}"/>
              </a:ext>
            </a:extLst>
          </p:cNvPr>
          <p:cNvSpPr txBox="1"/>
          <p:nvPr/>
        </p:nvSpPr>
        <p:spPr>
          <a:xfrm>
            <a:off x="4472212" y="1156102"/>
            <a:ext cx="2887576" cy="369332"/>
          </a:xfrm>
          <a:prstGeom prst="rect">
            <a:avLst/>
          </a:prstGeom>
          <a:solidFill>
            <a:schemeClr val="accent1">
              <a:lumMod val="60000"/>
              <a:lumOff val="40000"/>
            </a:schemeClr>
          </a:solidFill>
          <a:ln>
            <a:solidFill>
              <a:schemeClr val="tx1"/>
            </a:solidFill>
          </a:ln>
          <a:effectLst>
            <a:outerShdw blurRad="50800" dist="38100" dir="16200000" rotWithShape="0">
              <a:prstClr val="black">
                <a:alpha val="40000"/>
              </a:prstClr>
            </a:outerShdw>
          </a:effectLst>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marL="133350" marR="0" lvl="0" indent="-203835"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00" cap="none" spc="0" normalizeH="0" baseline="0" noProof="0" dirty="0">
                <a:ln>
                  <a:noFill/>
                </a:ln>
                <a:solidFill>
                  <a:prstClr val="white"/>
                </a:solidFill>
                <a:effectLst/>
                <a:uLnTx/>
                <a:uFillTx/>
                <a:latin typeface="游明朝" panose="02020400000000000000" pitchFamily="18" charset="-128"/>
                <a:ea typeface="Yu Gothic" panose="020B0400000000000000" pitchFamily="50" charset="-128"/>
                <a:cs typeface="Times New Roman" panose="02020603050405020304" pitchFamily="18" charset="0"/>
              </a:rPr>
              <a:t>点数と名称の見直し</a:t>
            </a:r>
            <a:endParaRPr kumimoji="1" lang="ja-JP" altLang="ja-JP" sz="1800" b="1" i="0" u="none" strike="noStrike" kern="100" cap="none" spc="0" normalizeH="0" baseline="0" noProof="0" dirty="0">
              <a:ln>
                <a:noFill/>
              </a:ln>
              <a:solidFill>
                <a:prstClr val="white"/>
              </a:solidFill>
              <a:effectLst/>
              <a:uLnTx/>
              <a:uFillTx/>
              <a:latin typeface="游明朝" panose="02020400000000000000" pitchFamily="18" charset="-128"/>
              <a:ea typeface="游明朝" panose="02020400000000000000" pitchFamily="18" charset="-128"/>
              <a:cs typeface="Times New Roman" panose="02020603050405020304" pitchFamily="18" charset="0"/>
            </a:endParaRPr>
          </a:p>
        </p:txBody>
      </p:sp>
      <p:sp>
        <p:nvSpPr>
          <p:cNvPr id="4" name="スライド番号プレースホルダー 4">
            <a:extLst>
              <a:ext uri="{FF2B5EF4-FFF2-40B4-BE49-F238E27FC236}">
                <a16:creationId xmlns:a16="http://schemas.microsoft.com/office/drawing/2014/main" id="{136A6B17-3261-8CC4-ABB9-A3CC5836B34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3" name="タイトル 1">
            <a:extLst>
              <a:ext uri="{FF2B5EF4-FFF2-40B4-BE49-F238E27FC236}">
                <a16:creationId xmlns:a16="http://schemas.microsoft.com/office/drawing/2014/main" id="{D6751BB1-8701-D58F-663A-BD080FAF8758}"/>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時間外対応加算の見直し</a:t>
            </a:r>
          </a:p>
        </p:txBody>
      </p:sp>
      <p:pic>
        <p:nvPicPr>
          <p:cNvPr id="14" name="オーディオ 13">
            <a:hlinkClick r:id="" action="ppaction://media"/>
            <a:extLst>
              <a:ext uri="{FF2B5EF4-FFF2-40B4-BE49-F238E27FC236}">
                <a16:creationId xmlns:a16="http://schemas.microsoft.com/office/drawing/2014/main" id="{8D95993F-5229-9ACF-8F56-173C1AFB56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1836657"/>
      </p:ext>
    </p:extLst>
  </p:cSld>
  <p:clrMapOvr>
    <a:masterClrMapping/>
  </p:clrMapOvr>
  <mc:AlternateContent xmlns:mc="http://schemas.openxmlformats.org/markup-compatibility/2006" xmlns:p14="http://schemas.microsoft.com/office/powerpoint/2010/main">
    <mc:Choice Requires="p14">
      <p:transition spd="slow" p14:dur="2000" advTm="65423"/>
    </mc:Choice>
    <mc:Fallback xmlns="">
      <p:transition spd="slow" advTm="65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64F09-15F8-A8D8-3C1A-78D6EB997AB2}"/>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162FC03-1525-EE30-9D83-C6883140805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テキスト ボックス 4">
            <a:extLst>
              <a:ext uri="{FF2B5EF4-FFF2-40B4-BE49-F238E27FC236}">
                <a16:creationId xmlns:a16="http://schemas.microsoft.com/office/drawing/2014/main" id="{FD7826F1-9673-6B69-4441-12FAEFC743E4}"/>
              </a:ext>
            </a:extLst>
          </p:cNvPr>
          <p:cNvSpPr txBox="1"/>
          <p:nvPr/>
        </p:nvSpPr>
        <p:spPr>
          <a:xfrm>
            <a:off x="609600" y="954008"/>
            <a:ext cx="10972800" cy="535531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（１）時間外対応体制加算１の施設基準</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診療所を継続的に受診している患者からの電話等による問い合わせに対し、原則として当該診療所において、当該診療所の</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常勤の</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医師、看護職員又は事務職員等により、</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常時対応</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できる体制がとられていること。</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（２）時間外対応体制加算２の施設基準</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診療所を継続的に受診している患者からの電話等による問い合わせに対し、当該診療所の</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非常勤の</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医師、看護職員又は事務職員等が、</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常時、電話等により対応</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できる体制がとられていること。</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（３）時間外対応体制加算３の施設基準</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診療所を継続的に受診している患者からの電話等による問い合わせに対し、</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標榜時間外の夜間の数時間</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は、原則として当該診療所において、当該診療所の常勤の医師、看護職員又は事務職員等により、対応できる体制がとられていること。</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（４）時間外対応体制加算４の施設基準</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診療所（連携している診療所を含む。）を継続的に受診している患者からの電話等による問い合わせに対し、複数の診療所による</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連携により対応</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する体制がとられていること。（</a:t>
            </a:r>
            <a:r>
              <a:rPr kumimoji="1" lang="ja-JP" altLang="en-US" sz="18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当番日については、標榜時間外の夜間の数時間</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は、原則として当該診療所において対応できる体制がとられていること。）</a:t>
            </a:r>
          </a:p>
        </p:txBody>
      </p:sp>
      <p:sp>
        <p:nvSpPr>
          <p:cNvPr id="10" name="テキスト ボックス 9">
            <a:extLst>
              <a:ext uri="{FF2B5EF4-FFF2-40B4-BE49-F238E27FC236}">
                <a16:creationId xmlns:a16="http://schemas.microsoft.com/office/drawing/2014/main" id="{3E4FAC61-1CAC-71DF-485C-47CD486F5CCC}"/>
              </a:ext>
            </a:extLst>
          </p:cNvPr>
          <p:cNvSpPr txBox="1"/>
          <p:nvPr/>
        </p:nvSpPr>
        <p:spPr>
          <a:xfrm>
            <a:off x="1631504" y="85228"/>
            <a:ext cx="8136904"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時間外対応体制加算の施設基準（抜粋）</a:t>
            </a:r>
            <a:endPar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1" name="正方形/長方形 10">
            <a:extLst>
              <a:ext uri="{FF2B5EF4-FFF2-40B4-BE49-F238E27FC236}">
                <a16:creationId xmlns:a16="http://schemas.microsoft.com/office/drawing/2014/main" id="{4B73A3AE-9F53-3201-AA19-AE0CC64EC101}"/>
              </a:ext>
            </a:extLst>
          </p:cNvPr>
          <p:cNvSpPr/>
          <p:nvPr/>
        </p:nvSpPr>
        <p:spPr>
          <a:xfrm>
            <a:off x="263352" y="690581"/>
            <a:ext cx="2736304" cy="526854"/>
          </a:xfrm>
          <a:prstGeom prst="rect">
            <a:avLst/>
          </a:prstGeom>
          <a:solidFill>
            <a:schemeClr val="accent1">
              <a:lumMod val="60000"/>
              <a:lumOff val="40000"/>
            </a:schemeClr>
          </a:solidFill>
          <a:ln w="12700" cap="flat" cmpd="sng" algn="ctr">
            <a:solidFill>
              <a:srgbClr val="ED7D31">
                <a:shade val="15000"/>
              </a:srgbClr>
            </a:solidFill>
            <a:prstDash val="solid"/>
            <a:miter lim="800000"/>
          </a:ln>
          <a:effectLst/>
        </p:spPr>
        <p:txBody>
          <a:bodyPr rtlCol="0" anchor="ctr"/>
          <a:lstStyle/>
          <a:p>
            <a:pPr marL="0" marR="0" lvl="0" indent="0" algn="ctr" defTabSz="844083" rtl="0" eaLnBrk="1" fontAlgn="auto" latinLnBrk="0" hangingPunct="1">
              <a:lnSpc>
                <a:spcPct val="100000"/>
              </a:lnSpc>
              <a:spcBef>
                <a:spcPts val="0"/>
              </a:spcBef>
              <a:spcAft>
                <a:spcPts val="0"/>
              </a:spcAft>
              <a:buClrTx/>
              <a:buSzTx/>
              <a:buFontTx/>
              <a:buNone/>
              <a:tabLst/>
              <a:defRPr/>
            </a:pPr>
            <a:r>
              <a:rPr kumimoji="0" lang="ja-JP" altLang="en-US" sz="1846" b="1" i="0" u="none" strike="noStrike" kern="0" cap="none" spc="0" normalizeH="0" baseline="0" noProof="0" dirty="0">
                <a:ln>
                  <a:noFill/>
                </a:ln>
                <a:solidFill>
                  <a:prstClr val="white"/>
                </a:solidFill>
                <a:effectLst/>
                <a:uLnTx/>
                <a:uFillTx/>
                <a:latin typeface="BIZ UDPゴシック" panose="020B0400000000000000" pitchFamily="50" charset="-128"/>
                <a:ea typeface="BIZ UDPゴシック" panose="020B0400000000000000" pitchFamily="50" charset="-128"/>
                <a:cs typeface="+mn-cs"/>
              </a:rPr>
              <a:t>施設基準の変更はなし</a:t>
            </a:r>
          </a:p>
        </p:txBody>
      </p:sp>
      <p:pic>
        <p:nvPicPr>
          <p:cNvPr id="4" name="オーディオ 3">
            <a:hlinkClick r:id="" action="ppaction://media"/>
            <a:extLst>
              <a:ext uri="{FF2B5EF4-FFF2-40B4-BE49-F238E27FC236}">
                <a16:creationId xmlns:a16="http://schemas.microsoft.com/office/drawing/2014/main" id="{9D4A5993-6245-0E40-70FB-A25DF78F9ED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1757491"/>
      </p:ext>
    </p:extLst>
  </p:cSld>
  <p:clrMapOvr>
    <a:masterClrMapping/>
  </p:clrMapOvr>
  <mc:AlternateContent xmlns:mc="http://schemas.openxmlformats.org/markup-compatibility/2006" xmlns:p14="http://schemas.microsoft.com/office/powerpoint/2010/main">
    <mc:Choice Requires="p14">
      <p:transition spd="slow" p14:dur="2000" advTm="12270"/>
    </mc:Choice>
    <mc:Fallback xmlns="">
      <p:transition spd="slow" advTm="12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A1593-900D-D361-12E6-1034945BBAE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A233821A-8AB2-23F3-564A-924C4E4D4C36}"/>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生活習慣病管理料、特定疾患療養管理料の見直し</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E38727D2-0C6F-7F13-D3E8-8345AB7A0A7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2" name="オーディオ 11">
            <a:hlinkClick r:id="" action="ppaction://media"/>
            <a:extLst>
              <a:ext uri="{FF2B5EF4-FFF2-40B4-BE49-F238E27FC236}">
                <a16:creationId xmlns:a16="http://schemas.microsoft.com/office/drawing/2014/main" id="{255D3F06-79D8-48E3-89A8-22B487115D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9342453"/>
      </p:ext>
    </p:extLst>
  </p:cSld>
  <p:clrMapOvr>
    <a:masterClrMapping/>
  </p:clrMapOvr>
  <mc:AlternateContent xmlns:mc="http://schemas.openxmlformats.org/markup-compatibility/2006" xmlns:p14="http://schemas.microsoft.com/office/powerpoint/2010/main">
    <mc:Choice Requires="p14">
      <p:transition spd="slow" p14:dur="2000" advTm="8398"/>
    </mc:Choice>
    <mc:Fallback xmlns="">
      <p:transition spd="slow" advTm="8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D26C6-0F78-3F6C-9D1D-FA053CA1940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48E2D3CB-3F91-5E0A-D25D-E439A1CA7C17}"/>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生活習慣病関連の評価の見直し①</a:t>
            </a:r>
          </a:p>
        </p:txBody>
      </p:sp>
      <p:sp>
        <p:nvSpPr>
          <p:cNvPr id="7" name="スライド番号プレースホルダー 4">
            <a:extLst>
              <a:ext uri="{FF2B5EF4-FFF2-40B4-BE49-F238E27FC236}">
                <a16:creationId xmlns:a16="http://schemas.microsoft.com/office/drawing/2014/main" id="{1E127D85-E328-0993-F2FB-DC823DE2F09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6B62DE90-BF45-D161-21AA-3CE2BC2FE77E}"/>
              </a:ext>
            </a:extLst>
          </p:cNvPr>
          <p:cNvGraphicFramePr>
            <a:graphicFrameLocks noGrp="1"/>
          </p:cNvGraphicFramePr>
          <p:nvPr/>
        </p:nvGraphicFramePr>
        <p:xfrm>
          <a:off x="249549" y="1190320"/>
          <a:ext cx="11751107" cy="2992120"/>
        </p:xfrm>
        <a:graphic>
          <a:graphicData uri="http://schemas.openxmlformats.org/drawingml/2006/table">
            <a:tbl>
              <a:tblPr firstRow="1" bandRow="1">
                <a:tableStyleId>{5940675A-B579-460E-94D1-54222C63F5DA}</a:tableStyleId>
              </a:tblPr>
              <a:tblGrid>
                <a:gridCol w="4910347">
                  <a:extLst>
                    <a:ext uri="{9D8B030D-6E8A-4147-A177-3AD203B41FA5}">
                      <a16:colId xmlns:a16="http://schemas.microsoft.com/office/drawing/2014/main" val="3938482511"/>
                    </a:ext>
                  </a:extLst>
                </a:gridCol>
                <a:gridCol w="1080120">
                  <a:extLst>
                    <a:ext uri="{9D8B030D-6E8A-4147-A177-3AD203B41FA5}">
                      <a16:colId xmlns:a16="http://schemas.microsoft.com/office/drawing/2014/main" val="2078934805"/>
                    </a:ext>
                  </a:extLst>
                </a:gridCol>
                <a:gridCol w="1080120">
                  <a:extLst>
                    <a:ext uri="{9D8B030D-6E8A-4147-A177-3AD203B41FA5}">
                      <a16:colId xmlns:a16="http://schemas.microsoft.com/office/drawing/2014/main" val="1573395766"/>
                    </a:ext>
                  </a:extLst>
                </a:gridCol>
                <a:gridCol w="4680520">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0">
                <a:tc>
                  <a:txBody>
                    <a:bodyPr/>
                    <a:lstStyle/>
                    <a:p>
                      <a:pPr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生活習慣病管理料（Ⅰ）</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marL="88900" indent="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・脂質異常症</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marL="88900" indent="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・高血圧症</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marL="88900" indent="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・糖尿病</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indent="26670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眼科医療機関連携強化加算（糖尿病患者）</a:t>
                      </a:r>
                      <a:r>
                        <a:rPr lang="ja-JP" sz="1600" b="0" kern="100" dirty="0">
                          <a:solidFill>
                            <a:srgbClr val="EE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（新設）</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indent="266700" algn="just">
                        <a:buNone/>
                      </a:pPr>
                      <a:r>
                        <a:rPr 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歯科医療機関連携強化加算（糖尿病患者）</a:t>
                      </a:r>
                      <a:r>
                        <a:rPr lang="ja-JP" sz="1600" b="0" kern="100" dirty="0">
                          <a:solidFill>
                            <a:srgbClr val="EE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（新設）</a:t>
                      </a:r>
                      <a:endParaRPr 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marL="68580" marR="68580" marT="0" marB="0" anchor="ctr">
                    <a:solidFill>
                      <a:schemeClr val="accent3">
                        <a:lumMod val="20000"/>
                        <a:lumOff val="80000"/>
                      </a:schemeClr>
                    </a:solidFill>
                  </a:tcPr>
                </a:tc>
                <a:tc>
                  <a:txBody>
                    <a:bodyPr/>
                    <a:lstStyle/>
                    <a:p>
                      <a:pPr algn="r">
                        <a:buNone/>
                      </a:pPr>
                      <a:endPar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610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660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760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nchor="b"/>
                </a:tc>
                <a:tc>
                  <a:txBody>
                    <a:bodyPr/>
                    <a:lstStyle/>
                    <a:p>
                      <a:pPr algn="r">
                        <a:buNone/>
                      </a:pPr>
                      <a:endPar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610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660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760</a:t>
                      </a: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endParaRPr lang="en-US"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algn="r">
                        <a:buNone/>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lang="ja-JP" altLang="ja-JP" sz="1600" b="0"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nchor="b"/>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原則として、必要な血液検査等を少なくとも</a:t>
                      </a:r>
                    </a:p>
                    <a:p>
                      <a:r>
                        <a:rPr kumimoji="1" lang="ja-JP" altLang="en-US" sz="1600" dirty="0">
                          <a:solidFill>
                            <a:schemeClr val="tx1"/>
                          </a:solidFill>
                          <a:latin typeface="BIZ UDPゴシック" panose="020B0400000000000000" pitchFamily="50" charset="-128"/>
                          <a:ea typeface="BIZ UDPゴシック" panose="020B0400000000000000" pitchFamily="50" charset="-128"/>
                        </a:rPr>
                        <a:t>６か月に１回行う</a:t>
                      </a:r>
                    </a:p>
                  </a:txBody>
                  <a:tcPr anchor="ctr"/>
                </a:tc>
                <a:extLst>
                  <a:ext uri="{0D108BD9-81ED-4DB2-BD59-A6C34878D82A}">
                    <a16:rowId xmlns:a16="http://schemas.microsoft.com/office/drawing/2014/main" val="3190255739"/>
                  </a:ext>
                </a:extLst>
              </a:tr>
              <a:tr h="370840">
                <a:tc>
                  <a:txBody>
                    <a:bodyPr/>
                    <a:lstStyle/>
                    <a:p>
                      <a:r>
                        <a:rPr kumimoji="1" lang="zh-TW" altLang="en-US" sz="1600" dirty="0">
                          <a:solidFill>
                            <a:schemeClr val="tx1"/>
                          </a:solidFill>
                          <a:latin typeface="BIZ UDPゴシック" panose="020B0400000000000000" pitchFamily="50" charset="-128"/>
                          <a:ea typeface="BIZ UDPゴシック" panose="020B0400000000000000" pitchFamily="50" charset="-128"/>
                        </a:rPr>
                        <a:t>生活習慣病管理料（</a:t>
                      </a:r>
                      <a:r>
                        <a:rPr kumimoji="1" lang="en-US" altLang="zh-TW" sz="1600" dirty="0">
                          <a:solidFill>
                            <a:schemeClr val="tx1"/>
                          </a:solidFill>
                          <a:latin typeface="BIZ UDPゴシック" panose="020B0400000000000000" pitchFamily="50" charset="-128"/>
                          <a:ea typeface="BIZ UDPゴシック" panose="020B0400000000000000" pitchFamily="50" charset="-128"/>
                        </a:rPr>
                        <a:t>Ⅱ</a:t>
                      </a:r>
                      <a:r>
                        <a:rPr kumimoji="1" lang="zh-TW" altLang="en-US" sz="1600" dirty="0">
                          <a:solidFill>
                            <a:schemeClr val="tx1"/>
                          </a:solidFill>
                          <a:latin typeface="BIZ UDPゴシック" panose="020B0400000000000000" pitchFamily="50" charset="-128"/>
                          <a:ea typeface="BIZ UDPゴシック" panose="020B0400000000000000" pitchFamily="50" charset="-128"/>
                        </a:rPr>
                        <a:t>）</a:t>
                      </a:r>
                    </a:p>
                    <a:p>
                      <a:r>
                        <a:rPr kumimoji="1" lang="ja-JP" altLang="en-US" sz="1600" dirty="0">
                          <a:solidFill>
                            <a:schemeClr val="tx1"/>
                          </a:solidFill>
                          <a:latin typeface="BIZ UDPゴシック" panose="020B0400000000000000" pitchFamily="50" charset="-128"/>
                          <a:ea typeface="BIZ UDPゴシック" panose="020B0400000000000000" pitchFamily="50" charset="-128"/>
                        </a:rPr>
                        <a:t>　　</a:t>
                      </a:r>
                      <a:r>
                        <a:rPr kumimoji="1" lang="zh-TW" altLang="en-US" sz="1600" dirty="0">
                          <a:solidFill>
                            <a:schemeClr val="tx1"/>
                          </a:solidFill>
                          <a:latin typeface="BIZ UDPゴシック" panose="020B0400000000000000" pitchFamily="50" charset="-128"/>
                          <a:ea typeface="BIZ UDPゴシック" panose="020B0400000000000000" pitchFamily="50" charset="-128"/>
                        </a:rPr>
                        <a:t>眼科医療機関連携強化加算（糖尿病患者）</a:t>
                      </a:r>
                      <a:r>
                        <a:rPr kumimoji="1" lang="zh-TW" altLang="en-US" sz="1600" dirty="0">
                          <a:solidFill>
                            <a:srgbClr val="FF0000"/>
                          </a:solidFill>
                          <a:latin typeface="BIZ UDPゴシック" panose="020B0400000000000000" pitchFamily="50" charset="-128"/>
                          <a:ea typeface="BIZ UDPゴシック" panose="020B0400000000000000" pitchFamily="50" charset="-128"/>
                        </a:rPr>
                        <a:t>（新設）</a:t>
                      </a:r>
                    </a:p>
                    <a:p>
                      <a:r>
                        <a:rPr kumimoji="1" lang="ja-JP" altLang="en-US" sz="1600" dirty="0">
                          <a:solidFill>
                            <a:schemeClr val="tx1"/>
                          </a:solidFill>
                          <a:latin typeface="BIZ UDPゴシック" panose="020B0400000000000000" pitchFamily="50" charset="-128"/>
                          <a:ea typeface="BIZ UDPゴシック" panose="020B0400000000000000" pitchFamily="50" charset="-128"/>
                        </a:rPr>
                        <a:t>　　</a:t>
                      </a:r>
                      <a:r>
                        <a:rPr kumimoji="1" lang="zh-TW" altLang="en-US" sz="1600" dirty="0">
                          <a:solidFill>
                            <a:schemeClr val="tx1"/>
                          </a:solidFill>
                          <a:latin typeface="BIZ UDPゴシック" panose="020B0400000000000000" pitchFamily="50" charset="-128"/>
                          <a:ea typeface="BIZ UDPゴシック" panose="020B0400000000000000" pitchFamily="50" charset="-128"/>
                        </a:rPr>
                        <a:t>歯科医療機関連携強化加算（糖尿病患者）</a:t>
                      </a:r>
                      <a:r>
                        <a:rPr kumimoji="1" lang="zh-TW" altLang="en-US" sz="16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333</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r">
                        <a:buNone/>
                      </a:pP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ja-JP" altLang="ja-JP"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endParaRPr lang="ja-JP" altLang="ja-JP" sz="1600" b="0" kern="100" dirty="0">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tc>
                <a:tc>
                  <a:txBody>
                    <a:bodyPr/>
                    <a:lstStyle/>
                    <a:p>
                      <a:pPr algn="r"/>
                      <a:r>
                        <a:rPr kumimoji="1" lang="en-US" altLang="ja-JP" sz="1600" dirty="0">
                          <a:solidFill>
                            <a:schemeClr val="tx1"/>
                          </a:solidFill>
                          <a:latin typeface="BIZ UDPゴシック" panose="020B0400000000000000" pitchFamily="50" charset="-128"/>
                          <a:ea typeface="BIZ UDPゴシック" panose="020B0400000000000000" pitchFamily="50" charset="-128"/>
                        </a:rPr>
                        <a:t>333</a:t>
                      </a:r>
                      <a:r>
                        <a:rPr kumimoji="1" lang="ja-JP" altLang="en-US" sz="16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algn="r">
                        <a:buNone/>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dirty="0">
                        <a:solidFill>
                          <a:srgbClr val="FF0000"/>
                        </a:solidFill>
                        <a:latin typeface="BIZ UDPゴシック" panose="020B0400000000000000" pitchFamily="50" charset="-128"/>
                        <a:ea typeface="BIZ UDPゴシック" panose="020B0400000000000000" pitchFamily="50" charset="-128"/>
                      </a:endParaRPr>
                    </a:p>
                    <a:p>
                      <a:pPr algn="r">
                        <a:buNone/>
                      </a:pPr>
                      <a:r>
                        <a:rPr kumimoji="1" lang="en-US" altLang="ja-JP" sz="1600" dirty="0">
                          <a:solidFill>
                            <a:srgbClr val="FF0000"/>
                          </a:solidFill>
                          <a:latin typeface="BIZ UDPゴシック" panose="020B0400000000000000" pitchFamily="50" charset="-128"/>
                          <a:ea typeface="BIZ UDPゴシック" panose="020B0400000000000000" pitchFamily="50" charset="-128"/>
                        </a:rPr>
                        <a:t>60</a:t>
                      </a:r>
                      <a:r>
                        <a:rPr kumimoji="1" lang="ja-JP" altLang="en-US" sz="1600" dirty="0">
                          <a:solidFill>
                            <a:srgbClr val="FF0000"/>
                          </a:solidFill>
                          <a:latin typeface="BIZ UDPゴシック" panose="020B0400000000000000" pitchFamily="50" charset="-128"/>
                          <a:ea typeface="BIZ UDPゴシック" panose="020B0400000000000000" pitchFamily="50" charset="-128"/>
                        </a:rPr>
                        <a:t>点</a:t>
                      </a:r>
                      <a:endParaRPr lang="ja-JP" altLang="ja-JP" sz="1600" b="0"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生活習慣病とは関係のない管理料等は、</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r>
                        <a:rPr kumimoji="1" lang="en-US" altLang="ja-JP" sz="1600" dirty="0">
                          <a:solidFill>
                            <a:schemeClr val="tx1"/>
                          </a:solidFill>
                          <a:latin typeface="BIZ UDPゴシック" panose="020B0400000000000000" pitchFamily="50" charset="-128"/>
                          <a:ea typeface="BIZ UDPゴシック" panose="020B0400000000000000" pitchFamily="50" charset="-128"/>
                        </a:rPr>
                        <a:t>Ⅱ</a:t>
                      </a:r>
                      <a:r>
                        <a:rPr kumimoji="1" lang="ja-JP" altLang="en-US" sz="1600" dirty="0">
                          <a:solidFill>
                            <a:schemeClr val="tx1"/>
                          </a:solidFill>
                          <a:latin typeface="BIZ UDPゴシック" panose="020B0400000000000000" pitchFamily="50" charset="-128"/>
                          <a:ea typeface="BIZ UDPゴシック" panose="020B0400000000000000" pitchFamily="50" charset="-128"/>
                        </a:rPr>
                        <a:t>）の包括範囲から除外する</a:t>
                      </a:r>
                      <a:endParaRPr kumimoji="1" lang="en-US" altLang="ja-JP" sz="16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600" dirty="0">
                          <a:solidFill>
                            <a:schemeClr val="tx1"/>
                          </a:solidFill>
                          <a:latin typeface="BIZ UDPゴシック" panose="020B0400000000000000" pitchFamily="50" charset="-128"/>
                          <a:ea typeface="BIZ UDPゴシック" panose="020B0400000000000000" pitchFamily="50" charset="-128"/>
                        </a:rPr>
                        <a:t>（悪性腫瘍特異物質治療管理料、地域連携夜間・休日診療料、傷病手当金意見書交付料等）</a:t>
                      </a:r>
                    </a:p>
                  </a:txBody>
                  <a:tcPr anchor="ctr"/>
                </a:tc>
                <a:extLst>
                  <a:ext uri="{0D108BD9-81ED-4DB2-BD59-A6C34878D82A}">
                    <a16:rowId xmlns:a16="http://schemas.microsoft.com/office/drawing/2014/main" val="1850185284"/>
                  </a:ext>
                </a:extLst>
              </a:tr>
            </a:tbl>
          </a:graphicData>
        </a:graphic>
      </p:graphicFrame>
      <p:sp>
        <p:nvSpPr>
          <p:cNvPr id="11" name="タイトル 1">
            <a:extLst>
              <a:ext uri="{FF2B5EF4-FFF2-40B4-BE49-F238E27FC236}">
                <a16:creationId xmlns:a16="http://schemas.microsoft.com/office/drawing/2014/main" id="{74A438F2-81AA-DE92-1FD4-7BB29A8BB42B}"/>
              </a:ext>
            </a:extLst>
          </p:cNvPr>
          <p:cNvSpPr txBox="1">
            <a:spLocks/>
          </p:cNvSpPr>
          <p:nvPr/>
        </p:nvSpPr>
        <p:spPr>
          <a:xfrm>
            <a:off x="263352" y="753286"/>
            <a:ext cx="2304256" cy="371458"/>
          </a:xfrm>
          <a:prstGeom prst="rect">
            <a:avLst/>
          </a:prstGeom>
          <a:solidFill>
            <a:schemeClr val="bg1"/>
          </a:solidFill>
          <a:ln w="28575">
            <a:solidFill>
              <a:schemeClr val="tx2"/>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生活習慣病関連の評価</a:t>
            </a:r>
          </a:p>
        </p:txBody>
      </p:sp>
      <p:sp>
        <p:nvSpPr>
          <p:cNvPr id="3" name="テキスト ボックス 2">
            <a:extLst>
              <a:ext uri="{FF2B5EF4-FFF2-40B4-BE49-F238E27FC236}">
                <a16:creationId xmlns:a16="http://schemas.microsoft.com/office/drawing/2014/main" id="{D2D2CA47-9D30-C09B-5873-B80E14DF14FF}"/>
              </a:ext>
            </a:extLst>
          </p:cNvPr>
          <p:cNvSpPr txBox="1"/>
          <p:nvPr/>
        </p:nvSpPr>
        <p:spPr>
          <a:xfrm>
            <a:off x="1820196" y="4385692"/>
            <a:ext cx="8551608" cy="552202"/>
          </a:xfrm>
          <a:prstGeom prst="rect">
            <a:avLst/>
          </a:prstGeom>
          <a:solidFill>
            <a:srgbClr val="FFCCFF"/>
          </a:solid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その他、生活習慣病管理料（</a:t>
            </a:r>
            <a:r>
              <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）および（</a:t>
            </a:r>
            <a:r>
              <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Ⅱ</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）に共通する見直し</a:t>
            </a:r>
          </a:p>
        </p:txBody>
      </p:sp>
      <p:sp>
        <p:nvSpPr>
          <p:cNvPr id="4" name="テキスト ボックス 3">
            <a:extLst>
              <a:ext uri="{FF2B5EF4-FFF2-40B4-BE49-F238E27FC236}">
                <a16:creationId xmlns:a16="http://schemas.microsoft.com/office/drawing/2014/main" id="{429F0214-D74B-4940-A8C7-00C9EB9D8991}"/>
              </a:ext>
            </a:extLst>
          </p:cNvPr>
          <p:cNvSpPr txBox="1"/>
          <p:nvPr/>
        </p:nvSpPr>
        <p:spPr>
          <a:xfrm>
            <a:off x="1014431" y="5141146"/>
            <a:ext cx="10221341" cy="1384995"/>
          </a:xfrm>
          <a:prstGeom prst="rect">
            <a:avLst/>
          </a:prstGeom>
          <a:noFill/>
          <a:ln>
            <a:solidFill>
              <a:schemeClr val="tx1"/>
            </a:solidFill>
            <a:prstDash val="dash"/>
          </a:ln>
        </p:spPr>
        <p:txBody>
          <a:bodyPr wrap="square">
            <a:spAutoFit/>
          </a:bodyPr>
          <a:lstStyle/>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1" lang="ja-JP" altLang="ja-JP" sz="24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療養計画書への患者署名を不要</a:t>
            </a:r>
            <a:r>
              <a:rPr kumimoji="1" lang="ja-JP"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にする</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糖尿病を主病とする患者について、</a:t>
            </a:r>
            <a:r>
              <a:rPr kumimoji="1" lang="ja-JP"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糖尿病</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a:t>
            </a:r>
            <a:r>
              <a:rPr kumimoji="1" lang="ja-JP"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薬剤以外の薬剤に</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ついては、</a:t>
            </a:r>
            <a:endPar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在宅自己注射指導管理料の算定を可能とする</a:t>
            </a:r>
            <a:endPar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pic>
        <p:nvPicPr>
          <p:cNvPr id="12" name="オーディオ 11">
            <a:hlinkClick r:id="" action="ppaction://media"/>
            <a:extLst>
              <a:ext uri="{FF2B5EF4-FFF2-40B4-BE49-F238E27FC236}">
                <a16:creationId xmlns:a16="http://schemas.microsoft.com/office/drawing/2014/main" id="{93ACBE04-BD7A-9175-F92D-4812D64A0E9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0572226"/>
      </p:ext>
    </p:extLst>
  </p:cSld>
  <p:clrMapOvr>
    <a:masterClrMapping/>
  </p:clrMapOvr>
  <mc:AlternateContent xmlns:mc="http://schemas.openxmlformats.org/markup-compatibility/2006" xmlns:p14="http://schemas.microsoft.com/office/powerpoint/2010/main">
    <mc:Choice Requires="p14">
      <p:transition spd="slow" p14:dur="2000" advTm="227371"/>
    </mc:Choice>
    <mc:Fallback xmlns="">
      <p:transition spd="slow" advTm="227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BF481-5FDF-CDA3-A435-71FF4E5A907B}"/>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A30680E-8C8A-FA1E-CB61-4125DAFB67F1}"/>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生活習慣病関連の評価の見直し②</a:t>
            </a:r>
          </a:p>
        </p:txBody>
      </p:sp>
      <p:sp>
        <p:nvSpPr>
          <p:cNvPr id="7" name="スライド番号プレースホルダー 4">
            <a:extLst>
              <a:ext uri="{FF2B5EF4-FFF2-40B4-BE49-F238E27FC236}">
                <a16:creationId xmlns:a16="http://schemas.microsoft.com/office/drawing/2014/main" id="{8D75F676-665C-4BB6-6401-3BD656DF28C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1" name="タイトル 1">
            <a:extLst>
              <a:ext uri="{FF2B5EF4-FFF2-40B4-BE49-F238E27FC236}">
                <a16:creationId xmlns:a16="http://schemas.microsoft.com/office/drawing/2014/main" id="{EE3AC641-8FB4-CAF0-CF88-7930FEA06FE7}"/>
              </a:ext>
            </a:extLst>
          </p:cNvPr>
          <p:cNvSpPr txBox="1">
            <a:spLocks/>
          </p:cNvSpPr>
          <p:nvPr/>
        </p:nvSpPr>
        <p:spPr>
          <a:xfrm>
            <a:off x="460758" y="885659"/>
            <a:ext cx="5131186" cy="371458"/>
          </a:xfrm>
          <a:prstGeom prst="rect">
            <a:avLst/>
          </a:prstGeom>
          <a:solidFill>
            <a:schemeClr val="bg1"/>
          </a:solidFill>
          <a:ln w="28575">
            <a:solidFill>
              <a:schemeClr val="tx2"/>
            </a:solidFill>
          </a:ln>
        </p:spPr>
        <p:txBody>
          <a:bodyPr vert="horz" lIns="91440" tIns="45720" rIns="91440" bIns="45720" rtlCol="0" anchor="ctr">
            <a:normAutofit fontScale="92500"/>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生活習慣病管理料（</a:t>
            </a:r>
            <a:r>
              <a:rPr kumimoji="1" lang="en-US" altLang="ja-JP" sz="1600" b="1" i="0" u="none" strike="noStrike" kern="1200" cap="none" spc="0" normalizeH="0" baseline="0" noProof="0" dirty="0">
                <a:ln>
                  <a:noFill/>
                </a:ln>
                <a:solidFill>
                  <a:prstClr val="black"/>
                </a:solidFill>
                <a:effectLst/>
                <a:uLnTx/>
                <a:uFillTx/>
                <a:latin typeface="Arial"/>
                <a:ea typeface="ＭＳ Ｐゴシック"/>
                <a:cs typeface="+mj-cs"/>
              </a:rPr>
              <a:t>Ⅱ</a:t>
            </a: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）の包括範囲から除外される医学管理</a:t>
            </a:r>
          </a:p>
        </p:txBody>
      </p:sp>
      <p:sp>
        <p:nvSpPr>
          <p:cNvPr id="5" name="テキスト ボックス 4">
            <a:extLst>
              <a:ext uri="{FF2B5EF4-FFF2-40B4-BE49-F238E27FC236}">
                <a16:creationId xmlns:a16="http://schemas.microsoft.com/office/drawing/2014/main" id="{D99F0F7C-6A4C-6251-7E57-E0216C9DD5F6}"/>
              </a:ext>
            </a:extLst>
          </p:cNvPr>
          <p:cNvSpPr txBox="1"/>
          <p:nvPr/>
        </p:nvSpPr>
        <p:spPr>
          <a:xfrm>
            <a:off x="479376" y="1450081"/>
            <a:ext cx="6181164" cy="5308248"/>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区分番号Ｂ００１の２に掲げる特定薬剤治療管理料、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区分番号Ｂ００１の３に掲げる悪性腫瘍特異物質治療管理料、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区分番号Ｂ００１の９に掲げる外来栄養食事指導料、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11</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に掲げる集団栄養食事指導料、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14</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に掲げる高度難聴指導管理料、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16</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に掲げる喘息治療管理料、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20</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に掲げる糖尿病合併症管理料、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22</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に掲げるがん性疼痛緩和指導管理料、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23</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に掲げるがん患者指導管理料、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24</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に掲げる外来緩和ケア管理料、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26</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に掲げる植込型輸液ポンプ持続注入療法指導管理料、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27</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に掲げる糖尿病透析予防指導管理料、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29</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に掲げる乳腺炎重症化予防ケア・指導料、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34</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に掲げる二次性骨折予防継続管理料、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36</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に掲げる下肢創傷処置管理料、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区分番号Ｂ００１の</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37</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に掲げる慢性腎臓病透析予防指導管理料、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区分番号Ｂ００１－２－４に掲げる地域連携夜間・休日診療料、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区分番号Ｂ００１－２－６に掲げる救急外来医学管理料、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1" lang="ja-JP" altLang="en-US"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4" name="テキスト ボックス 3">
            <a:extLst>
              <a:ext uri="{FF2B5EF4-FFF2-40B4-BE49-F238E27FC236}">
                <a16:creationId xmlns:a16="http://schemas.microsoft.com/office/drawing/2014/main" id="{E20E4E8D-DAF6-B710-103D-9A92E9403E54}"/>
              </a:ext>
            </a:extLst>
          </p:cNvPr>
          <p:cNvSpPr txBox="1"/>
          <p:nvPr/>
        </p:nvSpPr>
        <p:spPr>
          <a:xfrm>
            <a:off x="6660540" y="1450081"/>
            <a:ext cx="6181164" cy="5308248"/>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区分番号Ｂ００１－２－８に掲げる外来放射線照射診療料、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区分番号Ｂ００１－２－</a:t>
            </a:r>
            <a:r>
              <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12</a:t>
            </a: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に掲げる外来腫瘍化学療法診療料、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区分番号Ｂ００１－３－２に掲げるニコチン依存症管理料、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区分番号Ｂ００１－９に掲げる療養・就労両立支援指導料、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区分番号Ｂ００５－６に掲げるがん治療連携計画策定料、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区分番号Ｂ００５－６－２に掲げるがん治療連携指導料、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区分番号Ｂ００５－７に掲げる認知症専門診断管理料、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区分番号Ｂ００５－７－３に掲げる認知症サポート指導料、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区分番号Ｂ００５－８に掲げる肝炎インターフェロン治療計画料、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区分番号Ｂ００５</a:t>
            </a:r>
            <a:r>
              <a:rPr kumimoji="1" lang="ja-JP"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a:t>
            </a:r>
            <a:r>
              <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14</a:t>
            </a: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に掲げるプログラム医療機器等指導管理料、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区分番号Ｂ００６に掲げる救急救命管理料、</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区分番号Ｂ００９に掲げる診療情報提供料（Ⅰ）、</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区分番号Ｂ００９－２に掲げる電子的診療情報評価料、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区分番号Ｂ０１０に掲げる診療情報提供料（Ⅱ）、</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区分番号Ｂ０１０－２に掲げる診療情報連携共有料、</a:t>
            </a:r>
            <a:endParaRPr kumimoji="1" lang="en-US"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区分番号Ｂ０１１に掲げる連携強化診療情報提供料</a:t>
            </a:r>
            <a:r>
              <a:rPr kumimoji="1" lang="ja-JP"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a:t>
            </a:r>
            <a:endParaRPr kumimoji="1" lang="en-US"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区分番号Ｂ０１１－３に掲げる薬剤情報提供料</a:t>
            </a:r>
            <a:r>
              <a:rPr kumimoji="1" lang="ja-JP"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rPr>
              <a:t>、</a:t>
            </a:r>
            <a:endParaRPr kumimoji="1" lang="en-US" altLang="ja-JP" sz="1200" b="0"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区分番号Ｂ０１２に掲げる傷病手当金意見書交付料及び</a:t>
            </a:r>
            <a:endParaRPr kumimoji="1" lang="en-US"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ja-JP" sz="1200" b="0"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S-Gothic"/>
              </a:rPr>
              <a:t>区分番号Ｂ０１３に掲げる療養費同意書交付料</a:t>
            </a:r>
            <a:endParaRPr kumimoji="1" lang="ja-JP" altLang="en-US" sz="12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6" name="テキスト ボックス 5">
            <a:extLst>
              <a:ext uri="{FF2B5EF4-FFF2-40B4-BE49-F238E27FC236}">
                <a16:creationId xmlns:a16="http://schemas.microsoft.com/office/drawing/2014/main" id="{B1E9C761-63A7-09DB-8EF0-1F5E4745C6CC}"/>
              </a:ext>
            </a:extLst>
          </p:cNvPr>
          <p:cNvSpPr txBox="1"/>
          <p:nvPr/>
        </p:nvSpPr>
        <p:spPr>
          <a:xfrm>
            <a:off x="5591944" y="885659"/>
            <a:ext cx="3349114" cy="39889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下線部は今回追加されたもの</a:t>
            </a:r>
          </a:p>
        </p:txBody>
      </p:sp>
      <p:pic>
        <p:nvPicPr>
          <p:cNvPr id="23" name="オーディオ 22">
            <a:hlinkClick r:id="" action="ppaction://media"/>
            <a:extLst>
              <a:ext uri="{FF2B5EF4-FFF2-40B4-BE49-F238E27FC236}">
                <a16:creationId xmlns:a16="http://schemas.microsoft.com/office/drawing/2014/main" id="{3C98C960-F7F0-9E79-E26D-2155B679E1E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8649087"/>
      </p:ext>
    </p:extLst>
  </p:cSld>
  <p:clrMapOvr>
    <a:masterClrMapping/>
  </p:clrMapOvr>
  <mc:AlternateContent xmlns:mc="http://schemas.openxmlformats.org/markup-compatibility/2006" xmlns:p14="http://schemas.microsoft.com/office/powerpoint/2010/main">
    <mc:Choice Requires="p14">
      <p:transition spd="slow" p14:dur="2000" advTm="46057"/>
    </mc:Choice>
    <mc:Fallback xmlns="">
      <p:transition spd="slow" advTm="46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FA8D5-38E6-4ABF-A7FE-A3617C1D08D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CCE180E-61CF-1A04-1EC3-2E0291F3558B}"/>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生活習慣病関連の評価の見直し③</a:t>
            </a:r>
          </a:p>
        </p:txBody>
      </p:sp>
      <p:sp>
        <p:nvSpPr>
          <p:cNvPr id="7" name="スライド番号プレースホルダー 4">
            <a:extLst>
              <a:ext uri="{FF2B5EF4-FFF2-40B4-BE49-F238E27FC236}">
                <a16:creationId xmlns:a16="http://schemas.microsoft.com/office/drawing/2014/main" id="{AF7F5152-8855-4DBC-5BF6-18D61E68E0E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1" name="タイトル 1">
            <a:extLst>
              <a:ext uri="{FF2B5EF4-FFF2-40B4-BE49-F238E27FC236}">
                <a16:creationId xmlns:a16="http://schemas.microsoft.com/office/drawing/2014/main" id="{DCD7B910-7F69-1C92-EC40-75DD8EE29E30}"/>
              </a:ext>
            </a:extLst>
          </p:cNvPr>
          <p:cNvSpPr txBox="1">
            <a:spLocks/>
          </p:cNvSpPr>
          <p:nvPr/>
        </p:nvSpPr>
        <p:spPr>
          <a:xfrm>
            <a:off x="479376" y="800801"/>
            <a:ext cx="5347210"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zh-TW"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眼科医療機関連携強化加算</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a:t>
            </a:r>
            <a:r>
              <a:rPr kumimoji="1" lang="zh-TW"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歯科医療機関連携強化加算</a:t>
            </a:r>
            <a:r>
              <a:rPr kumimoji="1" lang="ja-JP" altLang="en-US" sz="1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の新設</a:t>
            </a:r>
          </a:p>
        </p:txBody>
      </p:sp>
      <p:sp>
        <p:nvSpPr>
          <p:cNvPr id="8" name="テキスト ボックス 7">
            <a:extLst>
              <a:ext uri="{FF2B5EF4-FFF2-40B4-BE49-F238E27FC236}">
                <a16:creationId xmlns:a16="http://schemas.microsoft.com/office/drawing/2014/main" id="{051C2B94-140C-914D-7B5B-5093C1D0B3E2}"/>
              </a:ext>
            </a:extLst>
          </p:cNvPr>
          <p:cNvSpPr txBox="1"/>
          <p:nvPr/>
        </p:nvSpPr>
        <p:spPr>
          <a:xfrm>
            <a:off x="363261" y="1280364"/>
            <a:ext cx="11465477" cy="5478423"/>
          </a:xfrm>
          <a:prstGeom prst="rect">
            <a:avLst/>
          </a:prstGeom>
          <a:noFill/>
        </p:spPr>
        <p:txBody>
          <a:bodyPr wrap="square">
            <a:spAutoFit/>
          </a:bodyPr>
          <a:lstStyle/>
          <a:p>
            <a:pPr marL="358775"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生活習慣病管理料</a:t>
            </a: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Ⅰ</a:t>
            </a: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及び</a:t>
            </a: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Ⅱ</a:t>
            </a: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について、糖尿病の重症化予防を推進する観点から、眼科又は歯科を標榜する他の医療機関との連携を行う場合の評価を新設する。</a:t>
            </a:r>
          </a:p>
          <a:p>
            <a:pPr marL="533400" marR="0" lvl="0" indent="-17780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0" marR="0" lvl="0" indent="-177800" algn="just" defTabSz="914400" rtl="0" eaLnBrk="1" fontAlgn="auto" latinLnBrk="0" hangingPunct="1">
              <a:lnSpc>
                <a:spcPct val="100000"/>
              </a:lnSpc>
              <a:spcBef>
                <a:spcPts val="0"/>
              </a:spcBef>
              <a:spcAft>
                <a:spcPts val="0"/>
              </a:spcAft>
              <a:buClrTx/>
              <a:buSzTx/>
              <a:buFontTx/>
              <a:buNone/>
              <a:tabLst/>
              <a:defRPr/>
            </a:pPr>
            <a:r>
              <a:rPr kumimoji="1" lang="zh-TW"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（新）　眼科医療機関連携強化加算　　</a:t>
            </a:r>
            <a:r>
              <a:rPr kumimoji="1" lang="ja-JP" altLang="en-US"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６０</a:t>
            </a:r>
            <a:r>
              <a:rPr kumimoji="1" lang="zh-TW"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点</a:t>
            </a:r>
            <a:endParaRPr kumimoji="1" lang="ja-JP"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533400" marR="0" lvl="0" indent="-17780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355600" marR="0" lvl="0" indent="-177800" algn="just"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［算定要件］</a:t>
            </a:r>
          </a:p>
          <a:p>
            <a:pPr marL="355600" marR="0" lvl="0" indent="177800" algn="just"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糖尿病を主病とする患者に対して、診療に基づき、糖尿病合併症の予防、診断又は治療を目的とする眼科診療の必要を認め、患者の同意を得て、患者が眼科を標榜する他の保険医療機関への受診を行うに当たり必要な連携を行った場合は、眼科医療機関連携強化加算として、患者１人につき年１回に限り所定点数に</a:t>
            </a:r>
            <a:r>
              <a:rPr kumimoji="1" lang="ja-JP" altLang="en-US"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６０</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点を加算する。</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533400" marR="0" lvl="0" indent="-17780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0" marR="0" lvl="0" indent="-177800" algn="just" defTabSz="914400" rtl="0" eaLnBrk="1" fontAlgn="auto" latinLnBrk="0" hangingPunct="1">
              <a:lnSpc>
                <a:spcPct val="100000"/>
              </a:lnSpc>
              <a:spcBef>
                <a:spcPts val="0"/>
              </a:spcBef>
              <a:spcAft>
                <a:spcPts val="0"/>
              </a:spcAft>
              <a:buClrTx/>
              <a:buSzTx/>
              <a:buFontTx/>
              <a:buNone/>
              <a:tabLst/>
              <a:defRPr/>
            </a:pPr>
            <a:r>
              <a:rPr kumimoji="1" lang="zh-TW"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（新）　歯科医療機関連携強化加算　　</a:t>
            </a:r>
            <a:r>
              <a:rPr kumimoji="1" lang="ja-JP" altLang="en-US"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６０</a:t>
            </a:r>
            <a:r>
              <a:rPr kumimoji="1" lang="zh-TW"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点</a:t>
            </a:r>
            <a:endParaRPr kumimoji="1" lang="ja-JP" altLang="ja-JP" sz="2200" b="1" i="0" u="none" strike="noStrike" kern="100" cap="none" spc="0" normalizeH="0" baseline="0" noProof="0" dirty="0">
              <a:ln>
                <a:noFill/>
              </a:ln>
              <a:solidFill>
                <a:srgbClr val="00B050"/>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a:p>
            <a:pPr marL="355600" marR="0" lvl="0" indent="-177800" algn="just"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［算定要件］</a:t>
            </a:r>
          </a:p>
          <a:p>
            <a:pPr marL="355600" marR="0" lvl="0" indent="177800" algn="just" defTabSz="914400" rtl="0" eaLnBrk="1" fontAlgn="auto" latinLnBrk="0" hangingPunct="1">
              <a:lnSpc>
                <a:spcPct val="100000"/>
              </a:lnSpc>
              <a:spcBef>
                <a:spcPts val="0"/>
              </a:spcBef>
              <a:spcAft>
                <a:spcPts val="0"/>
              </a:spcAft>
              <a:buClrTx/>
              <a:buSzTx/>
              <a:buFontTx/>
              <a:buNone/>
              <a:tabLst/>
              <a:defRPr/>
            </a:pP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糖尿病を主病とする患者に対して、診療に基づき、歯周病の予防、診断又は治療を目的とする歯科診療の必要を認め、患者の同意を得て、患者が歯科を標榜する他の保険医療機関への受診を行うに当たり必要な連携を行った場合は、歯科医療機関連携強化加算として、患者１人につき年１回に限り所定点数に</a:t>
            </a:r>
            <a:r>
              <a:rPr kumimoji="1" lang="ja-JP" altLang="en-US"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６０</a:t>
            </a:r>
            <a:r>
              <a:rPr kumimoji="1" lang="ja-JP" altLang="ja-JP" sz="18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点を加算する。</a:t>
            </a:r>
          </a:p>
        </p:txBody>
      </p:sp>
      <p:pic>
        <p:nvPicPr>
          <p:cNvPr id="21" name="オーディオ 20">
            <a:hlinkClick r:id="" action="ppaction://media"/>
            <a:extLst>
              <a:ext uri="{FF2B5EF4-FFF2-40B4-BE49-F238E27FC236}">
                <a16:creationId xmlns:a16="http://schemas.microsoft.com/office/drawing/2014/main" id="{4ACB11BF-4C84-0A31-AEFE-2B49C52DF7B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052743"/>
      </p:ext>
    </p:extLst>
  </p:cSld>
  <p:clrMapOvr>
    <a:masterClrMapping/>
  </p:clrMapOvr>
  <mc:AlternateContent xmlns:mc="http://schemas.openxmlformats.org/markup-compatibility/2006" xmlns:p14="http://schemas.microsoft.com/office/powerpoint/2010/main">
    <mc:Choice Requires="p14">
      <p:transition spd="slow" p14:dur="2000" advTm="73347"/>
    </mc:Choice>
    <mc:Fallback xmlns="">
      <p:transition spd="slow" advTm="73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6EA63-C367-9556-AACD-F9511C69A3A6}"/>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E7B4BEB0-14A5-F4E0-4F4B-6505DBD52ECA}"/>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生活習慣病関連の評価の見直し④</a:t>
            </a:r>
          </a:p>
        </p:txBody>
      </p:sp>
      <p:sp>
        <p:nvSpPr>
          <p:cNvPr id="7" name="スライド番号プレースホルダー 4">
            <a:extLst>
              <a:ext uri="{FF2B5EF4-FFF2-40B4-BE49-F238E27FC236}">
                <a16:creationId xmlns:a16="http://schemas.microsoft.com/office/drawing/2014/main" id="{DA324190-5DD3-8773-AE29-664A2B242AF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1" name="タイトル 1">
            <a:extLst>
              <a:ext uri="{FF2B5EF4-FFF2-40B4-BE49-F238E27FC236}">
                <a16:creationId xmlns:a16="http://schemas.microsoft.com/office/drawing/2014/main" id="{15DDCB5D-B34B-0C58-793A-F0B12BDBE2C6}"/>
              </a:ext>
            </a:extLst>
          </p:cNvPr>
          <p:cNvSpPr txBox="1">
            <a:spLocks/>
          </p:cNvSpPr>
          <p:nvPr/>
        </p:nvSpPr>
        <p:spPr>
          <a:xfrm>
            <a:off x="551384" y="1325280"/>
            <a:ext cx="5347210"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在宅自己注射指導管理料の見直し</a:t>
            </a:r>
          </a:p>
        </p:txBody>
      </p:sp>
      <p:graphicFrame>
        <p:nvGraphicFramePr>
          <p:cNvPr id="3" name="表 2">
            <a:extLst>
              <a:ext uri="{FF2B5EF4-FFF2-40B4-BE49-F238E27FC236}">
                <a16:creationId xmlns:a16="http://schemas.microsoft.com/office/drawing/2014/main" id="{A545CCA2-A063-70E8-3E09-D39BE3831D2A}"/>
              </a:ext>
            </a:extLst>
          </p:cNvPr>
          <p:cNvGraphicFramePr>
            <a:graphicFrameLocks noGrp="1"/>
          </p:cNvGraphicFramePr>
          <p:nvPr/>
        </p:nvGraphicFramePr>
        <p:xfrm>
          <a:off x="640523" y="1988840"/>
          <a:ext cx="11017224" cy="2560320"/>
        </p:xfrm>
        <a:graphic>
          <a:graphicData uri="http://schemas.openxmlformats.org/drawingml/2006/table">
            <a:tbl>
              <a:tblPr firstRow="1" bandRow="1">
                <a:tableStyleId>{93296810-A885-4BE3-A3E7-6D5BEEA58F35}</a:tableStyleId>
              </a:tblPr>
              <a:tblGrid>
                <a:gridCol w="4041957">
                  <a:extLst>
                    <a:ext uri="{9D8B030D-6E8A-4147-A177-3AD203B41FA5}">
                      <a16:colId xmlns:a16="http://schemas.microsoft.com/office/drawing/2014/main" val="2712098590"/>
                    </a:ext>
                  </a:extLst>
                </a:gridCol>
                <a:gridCol w="1152128">
                  <a:extLst>
                    <a:ext uri="{9D8B030D-6E8A-4147-A177-3AD203B41FA5}">
                      <a16:colId xmlns:a16="http://schemas.microsoft.com/office/drawing/2014/main" val="3613316852"/>
                    </a:ext>
                  </a:extLst>
                </a:gridCol>
                <a:gridCol w="5823139">
                  <a:extLst>
                    <a:ext uri="{9D8B030D-6E8A-4147-A177-3AD203B41FA5}">
                      <a16:colId xmlns:a16="http://schemas.microsoft.com/office/drawing/2014/main" val="3390536932"/>
                    </a:ext>
                  </a:extLst>
                </a:gridCol>
              </a:tblGrid>
              <a:tr h="370840">
                <a:tc>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extLst>
                  <a:ext uri="{0D108BD9-81ED-4DB2-BD59-A6C34878D82A}">
                    <a16:rowId xmlns:a16="http://schemas.microsoft.com/office/drawing/2014/main" val="2165740834"/>
                  </a:ext>
                </a:extLst>
              </a:tr>
              <a:tr h="370840">
                <a:tc>
                  <a:txBody>
                    <a:bodyPr/>
                    <a:lstStyle/>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Ⅰ</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Ⅱ</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dirty="0">
                        <a:latin typeface="BIZ UDPゴシック" panose="020B0400000000000000" pitchFamily="50" charset="-128"/>
                        <a:ea typeface="BIZ UDPゴシック" panose="020B0400000000000000" pitchFamily="50" charset="-128"/>
                      </a:endParaRPr>
                    </a:p>
                    <a:p>
                      <a:r>
                        <a:rPr kumimoji="1" lang="ja-JP" altLang="ja-JP" sz="1950" kern="1200" dirty="0">
                          <a:solidFill>
                            <a:schemeClr val="dk1"/>
                          </a:solidFill>
                          <a:effectLst/>
                          <a:latin typeface="+mn-lt"/>
                          <a:ea typeface="+mn-ea"/>
                          <a:cs typeface="+mn-cs"/>
                        </a:rPr>
                        <a:t>糖尿病を主病とする場合にあっては、区分番号Ｃ１０１に掲げる在宅自己注射指導管理料を算定しているときは、算定できない。</a:t>
                      </a: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a:txBody>
                    <a:bodyPr/>
                    <a:lstStyle/>
                    <a:p>
                      <a:endParaRPr kumimoji="1" lang="ja-JP" altLang="en-US" dirty="0"/>
                    </a:p>
                  </a:txBody>
                  <a:tcPr>
                    <a:noFill/>
                  </a:tcPr>
                </a:tc>
                <a:tc>
                  <a:txBody>
                    <a:bodyPr/>
                    <a:lstStyle/>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Ⅰ</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Ⅱ</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dirty="0">
                        <a:latin typeface="BIZ UDPゴシック" panose="020B0400000000000000" pitchFamily="50" charset="-128"/>
                        <a:ea typeface="BIZ UDPゴシック" panose="020B0400000000000000" pitchFamily="50" charset="-128"/>
                      </a:endParaRPr>
                    </a:p>
                    <a:p>
                      <a:r>
                        <a:rPr kumimoji="1" lang="ja-JP" altLang="ja-JP" sz="1950" kern="1200" dirty="0">
                          <a:solidFill>
                            <a:schemeClr val="dk1"/>
                          </a:solidFill>
                          <a:effectLst/>
                          <a:latin typeface="+mn-lt"/>
                          <a:ea typeface="+mn-ea"/>
                          <a:cs typeface="+mn-cs"/>
                        </a:rPr>
                        <a:t>糖尿病を主病とする場合にあっては、</a:t>
                      </a:r>
                      <a:r>
                        <a:rPr kumimoji="1" lang="ja-JP" altLang="ja-JP" sz="1950" u="sng" kern="1200" dirty="0">
                          <a:solidFill>
                            <a:srgbClr val="FF0000"/>
                          </a:solidFill>
                          <a:effectLst/>
                          <a:latin typeface="+mn-lt"/>
                          <a:ea typeface="+mn-ea"/>
                          <a:cs typeface="+mn-cs"/>
                        </a:rPr>
                        <a:t>別に厚生労働大臣が定める薬剤</a:t>
                      </a:r>
                      <a:r>
                        <a:rPr kumimoji="1" lang="ja-JP" altLang="en-US" sz="1950" u="sng" kern="1200" dirty="0">
                          <a:solidFill>
                            <a:srgbClr val="FF0000"/>
                          </a:solidFill>
                          <a:effectLst/>
                          <a:latin typeface="+mn-lt"/>
                          <a:ea typeface="+mn-ea"/>
                          <a:cs typeface="+mn-cs"/>
                        </a:rPr>
                        <a:t>（インスリン製剤等）</a:t>
                      </a:r>
                      <a:r>
                        <a:rPr kumimoji="1" lang="ja-JP" altLang="ja-JP" sz="1950" u="sng" kern="1200" dirty="0">
                          <a:solidFill>
                            <a:srgbClr val="FF0000"/>
                          </a:solidFill>
                          <a:effectLst/>
                          <a:latin typeface="+mn-lt"/>
                          <a:ea typeface="+mn-ea"/>
                          <a:cs typeface="+mn-cs"/>
                        </a:rPr>
                        <a:t>を投与している場合であって、</a:t>
                      </a:r>
                      <a:r>
                        <a:rPr kumimoji="1" lang="ja-JP" altLang="ja-JP" sz="1950" kern="1200" dirty="0">
                          <a:solidFill>
                            <a:schemeClr val="dk1"/>
                          </a:solidFill>
                          <a:effectLst/>
                          <a:latin typeface="+mn-lt"/>
                          <a:ea typeface="+mn-ea"/>
                          <a:cs typeface="+mn-cs"/>
                        </a:rPr>
                        <a:t>区分番号Ｃ１０１に掲げる在宅自己注射指導管理料を算定しているときは、算定できない。</a:t>
                      </a: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extLst>
                  <a:ext uri="{0D108BD9-81ED-4DB2-BD59-A6C34878D82A}">
                    <a16:rowId xmlns:a16="http://schemas.microsoft.com/office/drawing/2014/main" val="869551991"/>
                  </a:ext>
                </a:extLst>
              </a:tr>
            </a:tbl>
          </a:graphicData>
        </a:graphic>
      </p:graphicFrame>
      <p:sp>
        <p:nvSpPr>
          <p:cNvPr id="4" name="矢印: 右 3">
            <a:extLst>
              <a:ext uri="{FF2B5EF4-FFF2-40B4-BE49-F238E27FC236}">
                <a16:creationId xmlns:a16="http://schemas.microsoft.com/office/drawing/2014/main" id="{FD89716B-7804-306B-589E-7C09D4725F2A}"/>
              </a:ext>
            </a:extLst>
          </p:cNvPr>
          <p:cNvSpPr/>
          <p:nvPr/>
        </p:nvSpPr>
        <p:spPr>
          <a:xfrm>
            <a:off x="5015880" y="2874477"/>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6" name="テキスト ボックス 5">
            <a:extLst>
              <a:ext uri="{FF2B5EF4-FFF2-40B4-BE49-F238E27FC236}">
                <a16:creationId xmlns:a16="http://schemas.microsoft.com/office/drawing/2014/main" id="{11E5A466-FF80-EF26-1BC9-2841889CD3A1}"/>
              </a:ext>
            </a:extLst>
          </p:cNvPr>
          <p:cNvSpPr txBox="1"/>
          <p:nvPr/>
        </p:nvSpPr>
        <p:spPr>
          <a:xfrm>
            <a:off x="705635" y="4870933"/>
            <a:ext cx="10887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sng" strike="noStrike" kern="1200" cap="none" spc="0" normalizeH="0" baseline="0" noProof="0" dirty="0">
                <a:ln>
                  <a:noFill/>
                </a:ln>
                <a:solidFill>
                  <a:prstClr val="black"/>
                </a:solidFill>
                <a:effectLst/>
                <a:uLnTx/>
                <a:uFillTx/>
                <a:latin typeface="Arial"/>
                <a:ea typeface="ＭＳ Ｐゴシック"/>
                <a:cs typeface="+mn-cs"/>
              </a:rPr>
              <a:t>糖尿病の患者であっても、インスリン製剤など糖尿病の薬剤（</a:t>
            </a:r>
            <a:r>
              <a:rPr kumimoji="1" lang="en-US" altLang="ja-JP" sz="1800" b="0" i="0" u="sng" strike="noStrike" kern="1200" cap="none" spc="0" normalizeH="0" baseline="0" noProof="0" dirty="0">
                <a:ln>
                  <a:noFill/>
                </a:ln>
                <a:solidFill>
                  <a:prstClr val="black"/>
                </a:solidFill>
                <a:effectLst/>
                <a:uLnTx/>
                <a:uFillTx/>
                <a:latin typeface="Arial"/>
                <a:ea typeface="ＭＳ Ｐゴシック"/>
                <a:cs typeface="+mn-cs"/>
              </a:rPr>
              <a:t>※</a:t>
            </a:r>
            <a:r>
              <a:rPr kumimoji="1" lang="ja-JP" altLang="en-US" sz="1800" b="0" i="0" u="sng" strike="noStrike" kern="1200" cap="none" spc="0" normalizeH="0" baseline="0" noProof="0" dirty="0">
                <a:ln>
                  <a:noFill/>
                </a:ln>
                <a:solidFill>
                  <a:prstClr val="black"/>
                </a:solidFill>
                <a:effectLst/>
                <a:uLnTx/>
                <a:uFillTx/>
                <a:latin typeface="Arial"/>
                <a:ea typeface="ＭＳ Ｐゴシック"/>
                <a:cs typeface="+mn-cs"/>
              </a:rPr>
              <a:t>）以外の薬剤であれば、在宅自己注射指導管理料の算定を可能とする</a:t>
            </a:r>
            <a:endPar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10" name="テキスト ボックス 9">
            <a:extLst>
              <a:ext uri="{FF2B5EF4-FFF2-40B4-BE49-F238E27FC236}">
                <a16:creationId xmlns:a16="http://schemas.microsoft.com/office/drawing/2014/main" id="{370384F4-1849-4CD4-D063-E56A9B2FE0A6}"/>
              </a:ext>
            </a:extLst>
          </p:cNvPr>
          <p:cNvSpPr txBox="1"/>
          <p:nvPr/>
        </p:nvSpPr>
        <p:spPr>
          <a:xfrm>
            <a:off x="640523" y="5744015"/>
            <a:ext cx="11205267" cy="338554"/>
          </a:xfrm>
          <a:prstGeom prst="rect">
            <a:avLst/>
          </a:prstGeom>
          <a:noFill/>
        </p:spPr>
        <p:txBody>
          <a:bodyPr wrap="square">
            <a:spAutoFit/>
          </a:bodyPr>
          <a:lstStyle/>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インスリン製剤、グルカゴン様ペプチド－</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1</a:t>
            </a:r>
            <a:r>
              <a:rPr kumimoji="1" lang="ja-JP"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受容体アゴニスト、インスリン・グルカゴン様ペプチド－</a:t>
            </a: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1</a:t>
            </a:r>
            <a:r>
              <a:rPr kumimoji="1" lang="ja-JP"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受容体アゴニスト配合剤</a:t>
            </a:r>
            <a:endPar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pic>
        <p:nvPicPr>
          <p:cNvPr id="9" name="オーディオ 8">
            <a:hlinkClick r:id="" action="ppaction://media"/>
            <a:extLst>
              <a:ext uri="{FF2B5EF4-FFF2-40B4-BE49-F238E27FC236}">
                <a16:creationId xmlns:a16="http://schemas.microsoft.com/office/drawing/2014/main" id="{1AD47A37-3588-418A-FD6F-E07DEF81FF5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3210024"/>
      </p:ext>
    </p:extLst>
  </p:cSld>
  <p:clrMapOvr>
    <a:masterClrMapping/>
  </p:clrMapOvr>
  <mc:AlternateContent xmlns:mc="http://schemas.openxmlformats.org/markup-compatibility/2006" xmlns:p14="http://schemas.microsoft.com/office/powerpoint/2010/main">
    <mc:Choice Requires="p14">
      <p:transition spd="slow" p14:dur="2000" advTm="20537"/>
    </mc:Choice>
    <mc:Fallback xmlns="">
      <p:transition spd="slow" advTm="20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574D8-D017-87A8-F52D-39A1455965F2}"/>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7E7A17D4-7B61-D54F-055A-1A577FB6D00B}"/>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生活習慣病関連の評価の見直し⑤</a:t>
            </a:r>
          </a:p>
        </p:txBody>
      </p:sp>
      <p:sp>
        <p:nvSpPr>
          <p:cNvPr id="7" name="スライド番号プレースホルダー 4">
            <a:extLst>
              <a:ext uri="{FF2B5EF4-FFF2-40B4-BE49-F238E27FC236}">
                <a16:creationId xmlns:a16="http://schemas.microsoft.com/office/drawing/2014/main" id="{504B088E-C6FF-D419-C40A-B138DBDE917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11" name="タイトル 1">
            <a:extLst>
              <a:ext uri="{FF2B5EF4-FFF2-40B4-BE49-F238E27FC236}">
                <a16:creationId xmlns:a16="http://schemas.microsoft.com/office/drawing/2014/main" id="{BE711DA3-B9AD-D4A0-AA50-4CF8FF272162}"/>
              </a:ext>
            </a:extLst>
          </p:cNvPr>
          <p:cNvSpPr txBox="1">
            <a:spLocks/>
          </p:cNvSpPr>
          <p:nvPr/>
        </p:nvSpPr>
        <p:spPr>
          <a:xfrm>
            <a:off x="63920" y="783378"/>
            <a:ext cx="5347210" cy="371458"/>
          </a:xfrm>
          <a:prstGeom prst="rect">
            <a:avLst/>
          </a:prstGeom>
          <a:solidFill>
            <a:schemeClr val="bg1"/>
          </a:solidFill>
          <a:ln w="28575">
            <a:solidFill>
              <a:schemeClr val="tx2"/>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20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外来データ提出加算の見直し</a:t>
            </a:r>
          </a:p>
        </p:txBody>
      </p:sp>
      <p:graphicFrame>
        <p:nvGraphicFramePr>
          <p:cNvPr id="3" name="表 2">
            <a:extLst>
              <a:ext uri="{FF2B5EF4-FFF2-40B4-BE49-F238E27FC236}">
                <a16:creationId xmlns:a16="http://schemas.microsoft.com/office/drawing/2014/main" id="{91D15BF3-C5DE-09AC-203D-E391539764B7}"/>
              </a:ext>
            </a:extLst>
          </p:cNvPr>
          <p:cNvGraphicFramePr>
            <a:graphicFrameLocks noGrp="1"/>
          </p:cNvGraphicFramePr>
          <p:nvPr/>
        </p:nvGraphicFramePr>
        <p:xfrm>
          <a:off x="122971" y="1605243"/>
          <a:ext cx="11017224" cy="2865120"/>
        </p:xfrm>
        <a:graphic>
          <a:graphicData uri="http://schemas.openxmlformats.org/drawingml/2006/table">
            <a:tbl>
              <a:tblPr firstRow="1" bandRow="1">
                <a:tableStyleId>{93296810-A885-4BE3-A3E7-6D5BEEA58F35}</a:tableStyleId>
              </a:tblPr>
              <a:tblGrid>
                <a:gridCol w="4041957">
                  <a:extLst>
                    <a:ext uri="{9D8B030D-6E8A-4147-A177-3AD203B41FA5}">
                      <a16:colId xmlns:a16="http://schemas.microsoft.com/office/drawing/2014/main" val="2712098590"/>
                    </a:ext>
                  </a:extLst>
                </a:gridCol>
                <a:gridCol w="1152128">
                  <a:extLst>
                    <a:ext uri="{9D8B030D-6E8A-4147-A177-3AD203B41FA5}">
                      <a16:colId xmlns:a16="http://schemas.microsoft.com/office/drawing/2014/main" val="3613316852"/>
                    </a:ext>
                  </a:extLst>
                </a:gridCol>
                <a:gridCol w="1941046">
                  <a:extLst>
                    <a:ext uri="{9D8B030D-6E8A-4147-A177-3AD203B41FA5}">
                      <a16:colId xmlns:a16="http://schemas.microsoft.com/office/drawing/2014/main" val="3390536932"/>
                    </a:ext>
                  </a:extLst>
                </a:gridCol>
                <a:gridCol w="1941047">
                  <a:extLst>
                    <a:ext uri="{9D8B030D-6E8A-4147-A177-3AD203B41FA5}">
                      <a16:colId xmlns:a16="http://schemas.microsoft.com/office/drawing/2014/main" val="2889869161"/>
                    </a:ext>
                  </a:extLst>
                </a:gridCol>
                <a:gridCol w="1941046">
                  <a:extLst>
                    <a:ext uri="{9D8B030D-6E8A-4147-A177-3AD203B41FA5}">
                      <a16:colId xmlns:a16="http://schemas.microsoft.com/office/drawing/2014/main" val="1241778599"/>
                    </a:ext>
                  </a:extLst>
                </a:gridCol>
              </a:tblGrid>
              <a:tr h="370840">
                <a:tc>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solidFill>
                      <a:schemeClr val="accent1"/>
                    </a:solidFill>
                  </a:tcPr>
                </a:tc>
                <a:tc>
                  <a:txBody>
                    <a:bodyPr/>
                    <a:lstStyle/>
                    <a:p>
                      <a:endParaRPr kumimoji="1" lang="ja-JP" altLang="en-US" dirty="0"/>
                    </a:p>
                  </a:txBody>
                  <a:tcPr>
                    <a:noFill/>
                  </a:tcPr>
                </a:tc>
                <a:tc gridSpan="3">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50000"/>
                      </a:schemeClr>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165740834"/>
                  </a:ext>
                </a:extLst>
              </a:tr>
              <a:tr h="268208">
                <a:tc rowSpan="4">
                  <a:txBody>
                    <a:bodyPr/>
                    <a:lstStyle/>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Ⅰ</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Ⅱ</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dirty="0">
                        <a:latin typeface="BIZ UDPゴシック" panose="020B0400000000000000" pitchFamily="50" charset="-128"/>
                        <a:ea typeface="BIZ UDPゴシック" panose="020B0400000000000000" pitchFamily="50" charset="-128"/>
                      </a:endParaRPr>
                    </a:p>
                    <a:p>
                      <a:r>
                        <a:rPr kumimoji="1" lang="ja-JP" altLang="en-US" sz="1950" kern="1200" dirty="0">
                          <a:solidFill>
                            <a:schemeClr val="dk1"/>
                          </a:solidFill>
                          <a:effectLst/>
                          <a:latin typeface="+mn-lt"/>
                          <a:ea typeface="+mn-ea"/>
                          <a:cs typeface="+mn-cs"/>
                        </a:rPr>
                        <a:t>　外来データ提出加算　５０点</a:t>
                      </a:r>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rowSpan="3">
                  <a:txBody>
                    <a:bodyPr/>
                    <a:lstStyle/>
                    <a:p>
                      <a:endParaRPr kumimoji="1" lang="ja-JP" altLang="en-US" dirty="0"/>
                    </a:p>
                  </a:txBody>
                  <a:tcPr>
                    <a:noFill/>
                  </a:tcPr>
                </a:tc>
                <a:tc gridSpan="3">
                  <a:txBody>
                    <a:bodyPr/>
                    <a:lstStyle/>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Ⅰ</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r>
                        <a:rPr kumimoji="1" lang="ja-JP" altLang="en-US" dirty="0">
                          <a:latin typeface="BIZ UDPゴシック" panose="020B0400000000000000" pitchFamily="50" charset="-128"/>
                          <a:ea typeface="BIZ UDPゴシック" panose="020B0400000000000000" pitchFamily="50" charset="-128"/>
                        </a:rPr>
                        <a:t>生活習慣病管理料（</a:t>
                      </a:r>
                      <a:r>
                        <a:rPr kumimoji="1" lang="en-US" altLang="ja-JP" dirty="0">
                          <a:latin typeface="BIZ UDPゴシック" panose="020B0400000000000000" pitchFamily="50" charset="-128"/>
                          <a:ea typeface="BIZ UDPゴシック" panose="020B0400000000000000" pitchFamily="50" charset="-128"/>
                        </a:rPr>
                        <a:t>Ⅱ</a:t>
                      </a:r>
                      <a:r>
                        <a:rPr kumimoji="1" lang="ja-JP" altLang="en-US" dirty="0">
                          <a:latin typeface="BIZ UDPゴシック" panose="020B0400000000000000" pitchFamily="50" charset="-128"/>
                          <a:ea typeface="BIZ UDPゴシック" panose="020B0400000000000000" pitchFamily="50" charset="-128"/>
                        </a:rPr>
                        <a:t>）</a:t>
                      </a:r>
                      <a:endParaRPr kumimoji="1" lang="en-US" altLang="ja-JP" dirty="0">
                        <a:latin typeface="BIZ UDPゴシック" panose="020B0400000000000000" pitchFamily="50" charset="-128"/>
                        <a:ea typeface="BIZ UDPゴシック" panose="020B0400000000000000" pitchFamily="50" charset="-128"/>
                      </a:endParaRPr>
                    </a:p>
                    <a:p>
                      <a:endParaRPr kumimoji="1" lang="en-US" altLang="ja-JP" dirty="0">
                        <a:latin typeface="BIZ UDPゴシック" panose="020B0400000000000000" pitchFamily="50" charset="-128"/>
                        <a:ea typeface="BIZ UDPゴシック" panose="020B0400000000000000" pitchFamily="50" charset="-128"/>
                      </a:endParaRPr>
                    </a:p>
                  </a:txBody>
                  <a:tcPr>
                    <a:solidFill>
                      <a:schemeClr val="accent3">
                        <a:lumMod val="60000"/>
                        <a:lumOff val="40000"/>
                      </a:schemeClr>
                    </a:solidFill>
                  </a:tcPr>
                </a:tc>
                <a:tc h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tc>
                <a:tc h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869551991"/>
                  </a:ext>
                </a:extLst>
              </a:tr>
              <a:tr h="284584">
                <a:tc vMerge="1">
                  <a:txBody>
                    <a:bodyPr/>
                    <a:lstStyle/>
                    <a:p>
                      <a:endParaRPr kumimoji="1" lang="ja-JP" altLang="en-US"/>
                    </a:p>
                  </a:txBody>
                  <a:tcPr/>
                </a:tc>
                <a:tc vMerge="1">
                  <a:txBody>
                    <a:bodyPr/>
                    <a:lstStyle/>
                    <a:p>
                      <a:endParaRPr kumimoji="1" lang="ja-JP" altLang="en-US"/>
                    </a:p>
                  </a:txBody>
                  <a:tcPr/>
                </a:tc>
                <a:tc gridSpan="3">
                  <a:txBody>
                    <a:bodyPr/>
                    <a:lstStyle/>
                    <a:p>
                      <a:pPr algn="l"/>
                      <a:r>
                        <a:rPr kumimoji="1" lang="ja-JP" altLang="en-US" sz="1600" b="1" kern="1200" dirty="0">
                          <a:solidFill>
                            <a:schemeClr val="dk1"/>
                          </a:solidFill>
                          <a:effectLst/>
                          <a:latin typeface="BIZ UDPゴシック" panose="020B0400000000000000" pitchFamily="50" charset="-128"/>
                          <a:ea typeface="BIZ UDPゴシック" panose="020B0400000000000000" pitchFamily="50" charset="-128"/>
                          <a:cs typeface="+mn-cs"/>
                        </a:rPr>
                        <a:t>充実管理加算</a:t>
                      </a:r>
                    </a:p>
                  </a:txBody>
                  <a:tcPr>
                    <a:solidFill>
                      <a:schemeClr val="accent3">
                        <a:lumMod val="20000"/>
                        <a:lumOff val="80000"/>
                      </a:schemeClr>
                    </a:solidFill>
                  </a:tcPr>
                </a:tc>
                <a:tc hMerge="1">
                  <a:txBody>
                    <a:bodyPr/>
                    <a:lstStyle/>
                    <a:p>
                      <a:endParaRPr/>
                    </a:p>
                  </a:txBody>
                  <a:tcPr/>
                </a:tc>
                <a:tc hMerge="1">
                  <a:txBody>
                    <a:bodyPr/>
                    <a:lstStyle/>
                    <a:p>
                      <a:endParaRPr dirty="0"/>
                    </a:p>
                  </a:txBody>
                  <a:tcPr/>
                </a:tc>
                <a:extLst>
                  <a:ext uri="{0D108BD9-81ED-4DB2-BD59-A6C34878D82A}">
                    <a16:rowId xmlns:a16="http://schemas.microsoft.com/office/drawing/2014/main" val="1582001520"/>
                  </a:ext>
                </a:extLst>
              </a:tr>
              <a:tr h="267816">
                <a:tc vMerge="1">
                  <a:txBody>
                    <a:bodyPr/>
                    <a:lstStyle/>
                    <a:p>
                      <a:endParaRPr kumimoji="1" lang="ja-JP" altLang="en-US"/>
                    </a:p>
                  </a:txBody>
                  <a:tcPr/>
                </a:tc>
                <a:tc vMerge="1">
                  <a:txBody>
                    <a:bodyPr/>
                    <a:lstStyle/>
                    <a:p>
                      <a:endParaRPr kumimoji="1" lang="ja-JP" altLang="en-US"/>
                    </a:p>
                  </a:txBody>
                  <a:tcPr/>
                </a:tc>
                <a:tc>
                  <a:txBody>
                    <a:bodyPr/>
                    <a:lstStyle/>
                    <a:p>
                      <a:pPr algn="ctr"/>
                      <a:r>
                        <a:rPr kumimoji="1" lang="ja-JP" altLang="en-US" sz="1600" b="1" kern="1200" dirty="0">
                          <a:solidFill>
                            <a:schemeClr val="dk1"/>
                          </a:solidFill>
                          <a:effectLst/>
                          <a:latin typeface="BIZ UDPゴシック" panose="020B0400000000000000" pitchFamily="50" charset="-128"/>
                          <a:ea typeface="BIZ UDPゴシック" panose="020B0400000000000000" pitchFamily="50" charset="-128"/>
                          <a:cs typeface="+mn-cs"/>
                        </a:rPr>
                        <a:t>脂質異常症</a:t>
                      </a:r>
                      <a:endParaRPr kumimoji="1" lang="ja-JP" altLang="en-US" sz="1600" b="1" dirty="0">
                        <a:latin typeface="BIZ UDPゴシック" panose="020B0400000000000000" pitchFamily="50" charset="-128"/>
                        <a:ea typeface="BIZ UDPゴシック" panose="020B0400000000000000" pitchFamily="50" charset="-128"/>
                      </a:endParaRPr>
                    </a:p>
                  </a:txBody>
                  <a:tcPr>
                    <a:solidFill>
                      <a:schemeClr val="accent3">
                        <a:lumMod val="60000"/>
                        <a:lumOff val="40000"/>
                      </a:schemeClr>
                    </a:solidFill>
                  </a:tcPr>
                </a:tc>
                <a:tc>
                  <a:txBody>
                    <a:bodyPr/>
                    <a:lstStyle/>
                    <a:p>
                      <a:pPr algn="ctr"/>
                      <a:r>
                        <a:rPr kumimoji="1" lang="ja-JP" altLang="en-US" sz="1600" b="1" dirty="0">
                          <a:latin typeface="BIZ UDPゴシック" panose="020B0400000000000000" pitchFamily="50" charset="-128"/>
                          <a:ea typeface="BIZ UDPゴシック" panose="020B0400000000000000" pitchFamily="50" charset="-128"/>
                        </a:rPr>
                        <a:t>高血圧症</a:t>
                      </a:r>
                    </a:p>
                  </a:txBody>
                  <a:tcPr>
                    <a:solidFill>
                      <a:schemeClr val="accent3">
                        <a:lumMod val="60000"/>
                        <a:lumOff val="40000"/>
                      </a:schemeClr>
                    </a:solidFill>
                  </a:tcPr>
                </a:tc>
                <a:tc>
                  <a:txBody>
                    <a:bodyPr/>
                    <a:lstStyle/>
                    <a:p>
                      <a:pPr algn="ctr"/>
                      <a:r>
                        <a:rPr kumimoji="1" lang="ja-JP" altLang="en-US" sz="1600" b="1" dirty="0">
                          <a:latin typeface="BIZ UDPゴシック" panose="020B0400000000000000" pitchFamily="50" charset="-128"/>
                          <a:ea typeface="BIZ UDPゴシック" panose="020B0400000000000000" pitchFamily="50" charset="-128"/>
                        </a:rPr>
                        <a:t>糖尿病</a:t>
                      </a:r>
                    </a:p>
                  </a:txBody>
                  <a:tcPr>
                    <a:solidFill>
                      <a:schemeClr val="accent3">
                        <a:lumMod val="60000"/>
                        <a:lumOff val="40000"/>
                      </a:schemeClr>
                    </a:solidFill>
                  </a:tcPr>
                </a:tc>
                <a:extLst>
                  <a:ext uri="{0D108BD9-81ED-4DB2-BD59-A6C34878D82A}">
                    <a16:rowId xmlns:a16="http://schemas.microsoft.com/office/drawing/2014/main" val="1218994528"/>
                  </a:ext>
                </a:extLst>
              </a:tr>
              <a:tr h="487680">
                <a:tc v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a:txBody>
                    <a:bodyPr/>
                    <a:lstStyle/>
                    <a:p>
                      <a:endParaRPr kumimoji="1" lang="ja-JP" altLang="en-US" dirty="0"/>
                    </a:p>
                  </a:txBody>
                  <a:tcPr>
                    <a:noFill/>
                  </a:tcPr>
                </a:tc>
                <a:tc>
                  <a:txBody>
                    <a:bodyPr/>
                    <a:lstStyle/>
                    <a:p>
                      <a:pPr algn="ctr"/>
                      <a:r>
                        <a:rPr kumimoji="1" lang="ja-JP" altLang="en-US" sz="1600" b="1" dirty="0">
                          <a:latin typeface="BIZ UDPゴシック" panose="020B0400000000000000" pitchFamily="50" charset="-128"/>
                          <a:ea typeface="BIZ UDPゴシック" panose="020B0400000000000000" pitchFamily="50" charset="-128"/>
                        </a:rPr>
                        <a:t>加算１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600" b="1" dirty="0">
                          <a:latin typeface="BIZ UDPゴシック" panose="020B0400000000000000" pitchFamily="50" charset="-128"/>
                          <a:ea typeface="BIZ UDPゴシック" panose="020B0400000000000000" pitchFamily="50" charset="-128"/>
                        </a:rPr>
                        <a:t>加算２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600" b="1" dirty="0">
                          <a:latin typeface="BIZ UDPゴシック" panose="020B0400000000000000" pitchFamily="50" charset="-128"/>
                          <a:ea typeface="BIZ UDPゴシック" panose="020B0400000000000000" pitchFamily="50" charset="-128"/>
                        </a:rPr>
                        <a:t>加算３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p>
                  </a:txBody>
                  <a:tcPr>
                    <a:solidFill>
                      <a:schemeClr val="accent3">
                        <a:lumMod val="20000"/>
                        <a:lumOff val="80000"/>
                      </a:schemeClr>
                    </a:solidFill>
                  </a:tcPr>
                </a:tc>
                <a:tc>
                  <a:txBody>
                    <a:bodyPr/>
                    <a:lstStyle/>
                    <a:p>
                      <a:pPr algn="ctr"/>
                      <a:r>
                        <a:rPr kumimoji="1" lang="ja-JP" altLang="en-US" sz="1600" b="1" dirty="0">
                          <a:latin typeface="BIZ UDPゴシック" panose="020B0400000000000000" pitchFamily="50" charset="-128"/>
                          <a:ea typeface="BIZ UDPゴシック" panose="020B0400000000000000" pitchFamily="50" charset="-128"/>
                        </a:rPr>
                        <a:t>加算１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600" b="1" dirty="0">
                          <a:latin typeface="BIZ UDPゴシック" panose="020B0400000000000000" pitchFamily="50" charset="-128"/>
                          <a:ea typeface="BIZ UDPゴシック" panose="020B0400000000000000" pitchFamily="50" charset="-128"/>
                        </a:rPr>
                        <a:t>加算２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600" b="1" dirty="0">
                          <a:latin typeface="BIZ UDPゴシック" panose="020B0400000000000000" pitchFamily="50" charset="-128"/>
                          <a:ea typeface="BIZ UDPゴシック" panose="020B0400000000000000" pitchFamily="50" charset="-128"/>
                        </a:rPr>
                        <a:t>加算３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p>
                  </a:txBody>
                  <a:tcPr>
                    <a:solidFill>
                      <a:schemeClr val="accent3">
                        <a:lumMod val="20000"/>
                        <a:lumOff val="80000"/>
                      </a:schemeClr>
                    </a:solidFill>
                  </a:tcPr>
                </a:tc>
                <a:tc>
                  <a:txBody>
                    <a:bodyPr/>
                    <a:lstStyle/>
                    <a:p>
                      <a:pPr algn="ctr"/>
                      <a:r>
                        <a:rPr kumimoji="1" lang="ja-JP" altLang="en-US" sz="1600" b="1" dirty="0">
                          <a:latin typeface="BIZ UDPゴシック" panose="020B0400000000000000" pitchFamily="50" charset="-128"/>
                          <a:ea typeface="BIZ UDPゴシック" panose="020B0400000000000000" pitchFamily="50" charset="-128"/>
                        </a:rPr>
                        <a:t>加算１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600" b="1" dirty="0">
                          <a:latin typeface="BIZ UDPゴシック" panose="020B0400000000000000" pitchFamily="50" charset="-128"/>
                          <a:ea typeface="BIZ UDPゴシック" panose="020B0400000000000000" pitchFamily="50" charset="-128"/>
                        </a:rPr>
                        <a:t>加算２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6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600" b="1" dirty="0">
                          <a:latin typeface="BIZ UDPゴシック" panose="020B0400000000000000" pitchFamily="50" charset="-128"/>
                          <a:ea typeface="BIZ UDPゴシック" panose="020B0400000000000000" pitchFamily="50" charset="-128"/>
                        </a:rPr>
                        <a:t>加算３　</a:t>
                      </a:r>
                      <a:r>
                        <a:rPr kumimoji="1" lang="en-US" altLang="ja-JP" sz="16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600" b="1" dirty="0">
                          <a:solidFill>
                            <a:srgbClr val="FF0000"/>
                          </a:solidFill>
                          <a:latin typeface="BIZ UDPゴシック" panose="020B0400000000000000" pitchFamily="50" charset="-128"/>
                          <a:ea typeface="BIZ UDPゴシック" panose="020B0400000000000000" pitchFamily="50" charset="-128"/>
                        </a:rPr>
                        <a:t>点</a:t>
                      </a:r>
                    </a:p>
                  </a:txBody>
                  <a:tcPr>
                    <a:solidFill>
                      <a:schemeClr val="accent3">
                        <a:lumMod val="20000"/>
                        <a:lumOff val="80000"/>
                      </a:schemeClr>
                    </a:solidFill>
                  </a:tcPr>
                </a:tc>
                <a:extLst>
                  <a:ext uri="{0D108BD9-81ED-4DB2-BD59-A6C34878D82A}">
                    <a16:rowId xmlns:a16="http://schemas.microsoft.com/office/drawing/2014/main" val="995133175"/>
                  </a:ext>
                </a:extLst>
              </a:tr>
            </a:tbl>
          </a:graphicData>
        </a:graphic>
      </p:graphicFrame>
      <p:sp>
        <p:nvSpPr>
          <p:cNvPr id="4" name="矢印: 右 3">
            <a:extLst>
              <a:ext uri="{FF2B5EF4-FFF2-40B4-BE49-F238E27FC236}">
                <a16:creationId xmlns:a16="http://schemas.microsoft.com/office/drawing/2014/main" id="{82A101C6-B840-90FD-C8AC-0920D70D80F5}"/>
              </a:ext>
            </a:extLst>
          </p:cNvPr>
          <p:cNvSpPr/>
          <p:nvPr/>
        </p:nvSpPr>
        <p:spPr>
          <a:xfrm>
            <a:off x="4498328" y="2745236"/>
            <a:ext cx="513656" cy="5760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0" name="テキスト ボックス 9">
            <a:extLst>
              <a:ext uri="{FF2B5EF4-FFF2-40B4-BE49-F238E27FC236}">
                <a16:creationId xmlns:a16="http://schemas.microsoft.com/office/drawing/2014/main" id="{8AF5C23F-627D-45B2-6CD3-78AFE4D6EFA4}"/>
              </a:ext>
            </a:extLst>
          </p:cNvPr>
          <p:cNvSpPr txBox="1"/>
          <p:nvPr/>
        </p:nvSpPr>
        <p:spPr>
          <a:xfrm>
            <a:off x="177848" y="1226844"/>
            <a:ext cx="11205267" cy="338554"/>
          </a:xfrm>
          <a:prstGeom prst="rect">
            <a:avLst/>
          </a:prstGeom>
          <a:noFill/>
        </p:spPr>
        <p:txBody>
          <a:bodyPr wrap="square">
            <a:spAutoFit/>
          </a:bodyPr>
          <a:lstStyle/>
          <a:p>
            <a:pPr marL="268288" marR="0" lvl="0" indent="-268288" algn="l" defTabSz="914400" rtl="0" eaLnBrk="1" fontAlgn="auto" latinLnBrk="0" hangingPunct="1">
              <a:lnSpc>
                <a:spcPct val="100000"/>
              </a:lnSpc>
              <a:spcBef>
                <a:spcPts val="0"/>
              </a:spcBef>
              <a:spcAft>
                <a:spcPts val="0"/>
              </a:spcAft>
              <a:buClrTx/>
              <a:buSzTx/>
              <a:buFontTx/>
              <a:buNone/>
              <a:tabLst/>
              <a:defRPr/>
            </a:pPr>
            <a: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現行の外来データ提出加算について、提出を求めるデータの簡素化等を踏まえ、評価及び評価体系を見直す</a:t>
            </a:r>
            <a:endPar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8" name="表 7">
            <a:extLst>
              <a:ext uri="{FF2B5EF4-FFF2-40B4-BE49-F238E27FC236}">
                <a16:creationId xmlns:a16="http://schemas.microsoft.com/office/drawing/2014/main" id="{656F93EB-00C1-02F8-5D59-CF09AE0A34F9}"/>
              </a:ext>
            </a:extLst>
          </p:cNvPr>
          <p:cNvGraphicFramePr>
            <a:graphicFrameLocks noGrp="1"/>
          </p:cNvGraphicFramePr>
          <p:nvPr/>
        </p:nvGraphicFramePr>
        <p:xfrm>
          <a:off x="5231904" y="4581128"/>
          <a:ext cx="6655743" cy="2249978"/>
        </p:xfrm>
        <a:graphic>
          <a:graphicData uri="http://schemas.openxmlformats.org/drawingml/2006/table">
            <a:tbl>
              <a:tblPr firstRow="1" bandRow="1">
                <a:tableStyleId>{2D5ABB26-0587-4C30-8999-92F81FD0307C}</a:tableStyleId>
              </a:tblPr>
              <a:tblGrid>
                <a:gridCol w="2218581">
                  <a:extLst>
                    <a:ext uri="{9D8B030D-6E8A-4147-A177-3AD203B41FA5}">
                      <a16:colId xmlns:a16="http://schemas.microsoft.com/office/drawing/2014/main" val="3043686720"/>
                    </a:ext>
                  </a:extLst>
                </a:gridCol>
                <a:gridCol w="2218581">
                  <a:extLst>
                    <a:ext uri="{9D8B030D-6E8A-4147-A177-3AD203B41FA5}">
                      <a16:colId xmlns:a16="http://schemas.microsoft.com/office/drawing/2014/main" val="3147472794"/>
                    </a:ext>
                  </a:extLst>
                </a:gridCol>
                <a:gridCol w="2218581">
                  <a:extLst>
                    <a:ext uri="{9D8B030D-6E8A-4147-A177-3AD203B41FA5}">
                      <a16:colId xmlns:a16="http://schemas.microsoft.com/office/drawing/2014/main" val="362335199"/>
                    </a:ext>
                  </a:extLst>
                </a:gridCol>
              </a:tblGrid>
              <a:tr h="228731">
                <a:tc>
                  <a:txBody>
                    <a:bodyPr/>
                    <a:lstStyle/>
                    <a:p>
                      <a:pPr algn="l"/>
                      <a:r>
                        <a:rPr kumimoji="1" lang="ja-JP" altLang="en-US" sz="1200" b="1">
                          <a:latin typeface="メイリオ" panose="020B0604030504040204" pitchFamily="50" charset="-128"/>
                          <a:ea typeface="メイリオ" panose="020B0604030504040204" pitchFamily="50" charset="-128"/>
                        </a:rPr>
                        <a:t>各疾患の指標</a:t>
                      </a:r>
                    </a:p>
                  </a:txBody>
                  <a:tcPr marL="0" marR="0" marT="0" marB="0" anchor="ctr">
                    <a:lnB w="12700" cap="flat" cmpd="sng" algn="ctr">
                      <a:solidFill>
                        <a:schemeClr val="tx1"/>
                      </a:solidFill>
                      <a:prstDash val="solid"/>
                      <a:round/>
                      <a:headEnd type="none" w="med" len="med"/>
                      <a:tailEnd type="none" w="med" len="med"/>
                    </a:lnB>
                  </a:tcPr>
                </a:tc>
                <a:tc>
                  <a:txBody>
                    <a:bodyPr/>
                    <a:lstStyle/>
                    <a:p>
                      <a:pPr algn="l"/>
                      <a:endParaRPr kumimoji="1" lang="ja-JP" altLang="en-US" sz="1200">
                        <a:latin typeface="メイリオ" panose="020B0604030504040204" pitchFamily="50" charset="-128"/>
                        <a:ea typeface="メイリオ" panose="020B0604030504040204" pitchFamily="50" charset="-128"/>
                      </a:endParaRPr>
                    </a:p>
                  </a:txBody>
                  <a:tcPr marL="0" marR="0" marT="0" marB="0" anchor="ctr">
                    <a:lnB w="12700" cap="flat" cmpd="sng" algn="ctr">
                      <a:solidFill>
                        <a:schemeClr val="tx1"/>
                      </a:solidFill>
                      <a:prstDash val="solid"/>
                      <a:round/>
                      <a:headEnd type="none" w="med" len="med"/>
                      <a:tailEnd type="none" w="med" len="med"/>
                    </a:lnB>
                  </a:tcPr>
                </a:tc>
                <a:tc>
                  <a:txBody>
                    <a:bodyPr/>
                    <a:lstStyle/>
                    <a:p>
                      <a:pPr algn="l"/>
                      <a:endParaRPr kumimoji="1" lang="ja-JP" altLang="en-US" sz="1200">
                        <a:latin typeface="メイリオ" panose="020B0604030504040204" pitchFamily="50" charset="-128"/>
                        <a:ea typeface="メイリオ" panose="020B0604030504040204" pitchFamily="50" charset="-128"/>
                      </a:endParaRPr>
                    </a:p>
                  </a:txBody>
                  <a:tcPr marL="0" marR="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17386650"/>
                  </a:ext>
                </a:extLst>
              </a:tr>
              <a:tr h="228731">
                <a:tc>
                  <a:txBody>
                    <a:bodyPr/>
                    <a:lstStyle/>
                    <a:p>
                      <a:pPr algn="ctr"/>
                      <a:r>
                        <a:rPr kumimoji="1" lang="ja-JP" altLang="en-US" sz="1200">
                          <a:latin typeface="メイリオ" panose="020B0604030504040204" pitchFamily="50" charset="-128"/>
                          <a:ea typeface="メイリオ" panose="020B0604030504040204" pitchFamily="50" charset="-128"/>
                        </a:rPr>
                        <a:t>脂質異常症</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1" lang="ja-JP" altLang="en-US" sz="1200">
                          <a:latin typeface="メイリオ" panose="020B0604030504040204" pitchFamily="50" charset="-128"/>
                          <a:ea typeface="メイリオ" panose="020B0604030504040204" pitchFamily="50" charset="-128"/>
                        </a:rPr>
                        <a:t>糖尿病</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1" lang="ja-JP" altLang="en-US" sz="1200">
                          <a:latin typeface="メイリオ" panose="020B0604030504040204" pitchFamily="50" charset="-128"/>
                          <a:ea typeface="メイリオ" panose="020B0604030504040204" pitchFamily="50" charset="-128"/>
                        </a:rPr>
                        <a:t>高血圧</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47723331"/>
                  </a:ext>
                </a:extLst>
              </a:tr>
              <a:tr h="1553961">
                <a:tc>
                  <a:txBody>
                    <a:bodyPr/>
                    <a:lstStyle/>
                    <a:p>
                      <a:pPr marL="84138" indent="-84138" algn="l"/>
                      <a:r>
                        <a:rPr kumimoji="1" lang="ja-JP" altLang="en-US" sz="1200" dirty="0">
                          <a:latin typeface="メイリオ" panose="020B0604030504040204" pitchFamily="50" charset="-128"/>
                          <a:ea typeface="メイリオ" panose="020B0604030504040204" pitchFamily="50" charset="-128"/>
                        </a:rPr>
                        <a:t>・継続して投薬による脂質異常症の治療管理を行う患者のうち、集計期間中に脂質異常症に係る検査を実施又は特定健康診査を受診した患者の割合</a:t>
                      </a:r>
                      <a:endParaRPr kumimoji="1" lang="en-US" altLang="ja-JP" sz="1200" dirty="0">
                        <a:latin typeface="メイリオ" panose="020B0604030504040204" pitchFamily="50" charset="-128"/>
                        <a:ea typeface="メイリオ" panose="020B0604030504040204" pitchFamily="50" charset="-128"/>
                      </a:endParaRPr>
                    </a:p>
                    <a:p>
                      <a:pPr algn="l"/>
                      <a:r>
                        <a:rPr kumimoji="1" lang="ja-JP" altLang="en-US" sz="12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84138" indent="-84138" algn="l"/>
                      <a:r>
                        <a:rPr kumimoji="1" lang="ja-JP" altLang="en-US" sz="1200" dirty="0">
                          <a:latin typeface="メイリオ" panose="020B0604030504040204" pitchFamily="50" charset="-128"/>
                          <a:ea typeface="メイリオ" panose="020B0604030504040204" pitchFamily="50" charset="-128"/>
                        </a:rPr>
                        <a:t>・集計期間中に、</a:t>
                      </a:r>
                      <a:r>
                        <a:rPr kumimoji="1" lang="en-US" altLang="ja-JP" sz="1200" dirty="0">
                          <a:latin typeface="メイリオ" panose="020B0604030504040204" pitchFamily="50" charset="-128"/>
                          <a:ea typeface="メイリオ" panose="020B0604030504040204" pitchFamily="50" charset="-128"/>
                        </a:rPr>
                        <a:t>HbA1c</a:t>
                      </a:r>
                      <a:r>
                        <a:rPr kumimoji="1" lang="ja-JP" altLang="en-US" sz="1200" dirty="0">
                          <a:latin typeface="メイリオ" panose="020B0604030504040204" pitchFamily="50" charset="-128"/>
                          <a:ea typeface="メイリオ" panose="020B0604030504040204" pitchFamily="50" charset="-128"/>
                        </a:rPr>
                        <a:t>に係る検査を実施又は特定健康診査を受診した患者の割合</a:t>
                      </a:r>
                      <a:endParaRPr kumimoji="1" lang="en-US" altLang="ja-JP" sz="1200" dirty="0">
                        <a:latin typeface="メイリオ" panose="020B0604030504040204" pitchFamily="50" charset="-128"/>
                        <a:ea typeface="メイリオ" panose="020B0604030504040204" pitchFamily="50" charset="-128"/>
                      </a:endParaRPr>
                    </a:p>
                    <a:p>
                      <a:pPr marL="84138" indent="-84138" algn="l"/>
                      <a:r>
                        <a:rPr kumimoji="1" lang="ja-JP" altLang="en-US" sz="1200" dirty="0">
                          <a:latin typeface="メイリオ" panose="020B0604030504040204" pitchFamily="50" charset="-128"/>
                          <a:ea typeface="メイリオ" panose="020B0604030504040204" pitchFamily="50" charset="-128"/>
                        </a:rPr>
                        <a:t>・集計期間中に、</a:t>
                      </a:r>
                      <a:r>
                        <a:rPr kumimoji="1" lang="zh-TW" altLang="en-US" sz="1200" dirty="0">
                          <a:latin typeface="メイリオ" panose="020B0604030504040204" pitchFamily="50" charset="-128"/>
                          <a:ea typeface="メイリオ" panose="020B0604030504040204" pitchFamily="50" charset="-128"/>
                        </a:rPr>
                        <a:t>眼科医療機関連携強化加算</a:t>
                      </a:r>
                      <a:r>
                        <a:rPr kumimoji="1" lang="ja-JP" altLang="en-US" sz="1200" dirty="0">
                          <a:latin typeface="メイリオ" panose="020B0604030504040204" pitchFamily="50" charset="-128"/>
                          <a:ea typeface="メイリオ" panose="020B0604030504040204" pitchFamily="50" charset="-128"/>
                        </a:rPr>
                        <a:t>又は</a:t>
                      </a:r>
                      <a:r>
                        <a:rPr kumimoji="1" lang="zh-TW" altLang="en-US" sz="1200" dirty="0">
                          <a:latin typeface="メイリオ" panose="020B0604030504040204" pitchFamily="50" charset="-128"/>
                          <a:ea typeface="メイリオ" panose="020B0604030504040204" pitchFamily="50" charset="-128"/>
                        </a:rPr>
                        <a:t>歯科医療機関連携強化加算</a:t>
                      </a:r>
                      <a:r>
                        <a:rPr kumimoji="1" lang="ja-JP" altLang="en-US" sz="1200" dirty="0">
                          <a:latin typeface="メイリオ" panose="020B0604030504040204" pitchFamily="50" charset="-128"/>
                          <a:ea typeface="メイリオ" panose="020B0604030504040204" pitchFamily="50" charset="-128"/>
                        </a:rPr>
                        <a:t>を算定した患者の割合</a:t>
                      </a:r>
                      <a:endParaRPr kumimoji="1" lang="en-US" altLang="ja-JP" sz="1200" dirty="0">
                        <a:latin typeface="メイリオ" panose="020B0604030504040204" pitchFamily="50" charset="-128"/>
                        <a:ea typeface="メイリオ" panose="020B0604030504040204" pitchFamily="50" charset="-128"/>
                      </a:endParaRPr>
                    </a:p>
                    <a:p>
                      <a:pPr marL="84138" indent="-84138" algn="l"/>
                      <a:r>
                        <a:rPr kumimoji="1" lang="ja-JP" altLang="en-US" sz="12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1433924"/>
                  </a:ext>
                </a:extLst>
              </a:tr>
              <a:tr h="238555">
                <a:tc gridSpan="3">
                  <a:txBody>
                    <a:bodyPr/>
                    <a:lstStyle/>
                    <a:p>
                      <a:pPr algn="l"/>
                      <a:r>
                        <a:rPr kumimoji="1" lang="en-US" altLang="ja-JP" sz="1200" dirty="0">
                          <a:latin typeface="メイリオ" panose="020B0604030504040204" pitchFamily="50" charset="-128"/>
                          <a:ea typeface="メイリオ" panose="020B0604030504040204" pitchFamily="50" charset="-128"/>
                        </a:rPr>
                        <a:t>※</a:t>
                      </a:r>
                      <a:r>
                        <a:rPr kumimoji="1" lang="ja-JP" altLang="en-US" sz="1200" dirty="0">
                          <a:latin typeface="メイリオ" panose="020B0604030504040204" pitchFamily="50" charset="-128"/>
                          <a:ea typeface="メイリオ" panose="020B0604030504040204" pitchFamily="50" charset="-128"/>
                        </a:rPr>
                        <a:t> 各指標の上下限値の処理・標準化を行った上で実績値を算出する</a:t>
                      </a:r>
                    </a:p>
                  </a:txBody>
                  <a:tcPr marL="0" marR="0" marT="7200" marB="0" anchor="ctr">
                    <a:lnT w="12700" cap="flat" cmpd="sng" algn="ctr">
                      <a:solidFill>
                        <a:schemeClr val="tx1"/>
                      </a:solidFill>
                      <a:prstDash val="solid"/>
                      <a:round/>
                      <a:headEnd type="none" w="med" len="med"/>
                      <a:tailEnd type="none" w="med" len="med"/>
                    </a:lnT>
                  </a:tcPr>
                </a:tc>
                <a:tc hMerge="1">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T w="12700" cap="flat" cmpd="sng" algn="ctr">
                      <a:solidFill>
                        <a:schemeClr val="tx1"/>
                      </a:solidFill>
                      <a:prstDash val="solid"/>
                      <a:round/>
                      <a:headEnd type="none" w="med" len="med"/>
                      <a:tailEnd type="none" w="med" len="med"/>
                    </a:lnT>
                  </a:tcPr>
                </a:tc>
                <a:tc hMerge="1">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529597091"/>
                  </a:ext>
                </a:extLst>
              </a:tr>
            </a:tbl>
          </a:graphicData>
        </a:graphic>
      </p:graphicFrame>
      <p:pic>
        <p:nvPicPr>
          <p:cNvPr id="15" name="オーディオ 14">
            <a:hlinkClick r:id="" action="ppaction://media"/>
            <a:extLst>
              <a:ext uri="{FF2B5EF4-FFF2-40B4-BE49-F238E27FC236}">
                <a16:creationId xmlns:a16="http://schemas.microsoft.com/office/drawing/2014/main" id="{97C0657D-AF9F-570E-2A04-BAB1918F1F6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58101106"/>
      </p:ext>
    </p:extLst>
  </p:cSld>
  <p:clrMapOvr>
    <a:masterClrMapping/>
  </p:clrMapOvr>
  <mc:AlternateContent xmlns:mc="http://schemas.openxmlformats.org/markup-compatibility/2006" xmlns:p14="http://schemas.microsoft.com/office/powerpoint/2010/main">
    <mc:Choice Requires="p14">
      <p:transition spd="slow" p14:dur="2000" advTm="19212"/>
    </mc:Choice>
    <mc:Fallback xmlns="">
      <p:transition spd="slow" advTm="19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FB8C4-1913-E497-8E30-78AD83841AE8}"/>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E46A55C7-8334-64AB-033E-162916270AE4}"/>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特定疾患療養管理料の評価の見直し</a:t>
            </a:r>
          </a:p>
        </p:txBody>
      </p:sp>
      <p:sp>
        <p:nvSpPr>
          <p:cNvPr id="7" name="スライド番号プレースホルダー 4">
            <a:extLst>
              <a:ext uri="{FF2B5EF4-FFF2-40B4-BE49-F238E27FC236}">
                <a16:creationId xmlns:a16="http://schemas.microsoft.com/office/drawing/2014/main" id="{33351551-0E2C-7EA6-70C5-B4C929550F4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6A4B614B-45DC-F0B5-549C-CE76D6876C75}"/>
              </a:ext>
            </a:extLst>
          </p:cNvPr>
          <p:cNvGraphicFramePr>
            <a:graphicFrameLocks noGrp="1"/>
          </p:cNvGraphicFramePr>
          <p:nvPr/>
        </p:nvGraphicFramePr>
        <p:xfrm>
          <a:off x="256450" y="1484784"/>
          <a:ext cx="11679099" cy="1437640"/>
        </p:xfrm>
        <a:graphic>
          <a:graphicData uri="http://schemas.openxmlformats.org/drawingml/2006/table">
            <a:tbl>
              <a:tblPr firstRow="1" bandRow="1">
                <a:tableStyleId>{5940675A-B579-460E-94D1-54222C63F5DA}</a:tableStyleId>
              </a:tblPr>
              <a:tblGrid>
                <a:gridCol w="4818863">
                  <a:extLst>
                    <a:ext uri="{9D8B030D-6E8A-4147-A177-3AD203B41FA5}">
                      <a16:colId xmlns:a16="http://schemas.microsoft.com/office/drawing/2014/main" val="3938482511"/>
                    </a:ext>
                  </a:extLst>
                </a:gridCol>
                <a:gridCol w="1108775">
                  <a:extLst>
                    <a:ext uri="{9D8B030D-6E8A-4147-A177-3AD203B41FA5}">
                      <a16:colId xmlns:a16="http://schemas.microsoft.com/office/drawing/2014/main" val="2078934805"/>
                    </a:ext>
                  </a:extLst>
                </a:gridCol>
                <a:gridCol w="1108775">
                  <a:extLst>
                    <a:ext uri="{9D8B030D-6E8A-4147-A177-3AD203B41FA5}">
                      <a16:colId xmlns:a16="http://schemas.microsoft.com/office/drawing/2014/main" val="83937788"/>
                    </a:ext>
                  </a:extLst>
                </a:gridCol>
                <a:gridCol w="4642686">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改定後</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0">
                <a:tc>
                  <a:txBody>
                    <a:bodyPr/>
                    <a:lstStyle/>
                    <a:p>
                      <a:pPr algn="just">
                        <a:buNone/>
                      </a:pP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特定疾患療養管理料</a:t>
                      </a:r>
                    </a:p>
                    <a:p>
                      <a:pPr algn="just">
                        <a:buNone/>
                      </a:pPr>
                      <a:r>
                        <a:rPr lang="ja-JP"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　</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診療所</a:t>
                      </a:r>
                    </a:p>
                    <a:p>
                      <a:pPr algn="just">
                        <a:buNone/>
                      </a:pPr>
                      <a:r>
                        <a:rPr lang="ja-JP"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　</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病院（</a:t>
                      </a:r>
                      <a:r>
                        <a:rPr lang="en-US" altLang="zh-TW"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100</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床未満）</a:t>
                      </a:r>
                    </a:p>
                    <a:p>
                      <a:pPr algn="just">
                        <a:buNone/>
                      </a:pPr>
                      <a:r>
                        <a:rPr lang="ja-JP"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　</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病院（</a:t>
                      </a:r>
                      <a:r>
                        <a:rPr lang="en-US" altLang="zh-TW"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100</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床以上</a:t>
                      </a:r>
                      <a:r>
                        <a:rPr lang="en-US" altLang="zh-TW"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200</a:t>
                      </a:r>
                      <a:r>
                        <a:rPr lang="zh-TW"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床未満）</a:t>
                      </a:r>
                    </a:p>
                  </a:txBody>
                  <a:tcPr marL="68580" marR="68580" marT="0" marB="0" anchor="ctr">
                    <a:solidFill>
                      <a:schemeClr val="accent3">
                        <a:lumMod val="20000"/>
                        <a:lumOff val="80000"/>
                      </a:schemeClr>
                    </a:solidFill>
                  </a:tcPr>
                </a:tc>
                <a:tc>
                  <a:txBody>
                    <a:bodyPr/>
                    <a:lstStyle/>
                    <a:p>
                      <a:pPr algn="r">
                        <a:buNone/>
                      </a:pPr>
                      <a:endPar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225</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147</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87</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txBody>
                  <a:tcPr anchor="b"/>
                </a:tc>
                <a:tc>
                  <a:txBody>
                    <a:bodyPr/>
                    <a:lstStyle/>
                    <a:p>
                      <a:pPr algn="r">
                        <a:buNone/>
                      </a:pPr>
                      <a:endPar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225</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147</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p>
                      <a:pPr algn="r">
                        <a:buNone/>
                      </a:pPr>
                      <a:r>
                        <a:rPr lang="en-US" altLang="zh-CN"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87</a:t>
                      </a:r>
                      <a:r>
                        <a:rPr lang="zh-CN" altLang="en-US" sz="1600" b="0"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txBody>
                  <a:tcPr anchor="b"/>
                </a:tc>
                <a:tc>
                  <a:txBody>
                    <a:bodyPr/>
                    <a:lstStyle/>
                    <a:p>
                      <a:r>
                        <a:rPr kumimoji="1" lang="ja-JP" altLang="en-US" sz="1600" dirty="0">
                          <a:solidFill>
                            <a:schemeClr val="tx1"/>
                          </a:solidFill>
                          <a:latin typeface="BIZ UDPゴシック" panose="020B0400000000000000" pitchFamily="50" charset="-128"/>
                          <a:ea typeface="BIZ UDPゴシック" panose="020B0400000000000000" pitchFamily="50" charset="-128"/>
                        </a:rPr>
                        <a:t>消化性潰瘍のある患者への投与が禁忌である非ステロイド性抗炎症薬（</a:t>
                      </a:r>
                      <a:r>
                        <a:rPr kumimoji="1" lang="en-US" altLang="ja-JP" sz="1600" dirty="0">
                          <a:solidFill>
                            <a:schemeClr val="tx1"/>
                          </a:solidFill>
                          <a:latin typeface="BIZ UDPゴシック" panose="020B0400000000000000" pitchFamily="50" charset="-128"/>
                          <a:ea typeface="BIZ UDPゴシック" panose="020B0400000000000000" pitchFamily="50" charset="-128"/>
                        </a:rPr>
                        <a:t>NSAIDs</a:t>
                      </a:r>
                      <a:r>
                        <a:rPr kumimoji="1" lang="ja-JP" altLang="en-US" sz="1600" dirty="0">
                          <a:solidFill>
                            <a:schemeClr val="tx1"/>
                          </a:solidFill>
                          <a:latin typeface="BIZ UDPゴシック" panose="020B0400000000000000" pitchFamily="50" charset="-128"/>
                          <a:ea typeface="BIZ UDPゴシック" panose="020B0400000000000000" pitchFamily="50" charset="-128"/>
                        </a:rPr>
                        <a:t>）の投与を受けている場合には、胃潰瘍及び十二指腸潰瘍の対象から除外する</a:t>
                      </a:r>
                    </a:p>
                  </a:txBody>
                  <a:tcPr anchor="ctr"/>
                </a:tc>
                <a:extLst>
                  <a:ext uri="{0D108BD9-81ED-4DB2-BD59-A6C34878D82A}">
                    <a16:rowId xmlns:a16="http://schemas.microsoft.com/office/drawing/2014/main" val="3190255739"/>
                  </a:ext>
                </a:extLst>
              </a:tr>
            </a:tbl>
          </a:graphicData>
        </a:graphic>
      </p:graphicFrame>
      <p:sp>
        <p:nvSpPr>
          <p:cNvPr id="11" name="タイトル 1">
            <a:extLst>
              <a:ext uri="{FF2B5EF4-FFF2-40B4-BE49-F238E27FC236}">
                <a16:creationId xmlns:a16="http://schemas.microsoft.com/office/drawing/2014/main" id="{47FAC8FD-DA07-3769-42A9-3A5845681D88}"/>
              </a:ext>
            </a:extLst>
          </p:cNvPr>
          <p:cNvSpPr txBox="1">
            <a:spLocks/>
          </p:cNvSpPr>
          <p:nvPr/>
        </p:nvSpPr>
        <p:spPr>
          <a:xfrm>
            <a:off x="270253" y="1047750"/>
            <a:ext cx="2304256" cy="371458"/>
          </a:xfrm>
          <a:prstGeom prst="rect">
            <a:avLst/>
          </a:prstGeom>
          <a:solidFill>
            <a:schemeClr val="bg1"/>
          </a:solidFill>
          <a:ln w="28575">
            <a:solidFill>
              <a:schemeClr val="tx2"/>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Arial"/>
                <a:ea typeface="ＭＳ Ｐゴシック"/>
                <a:cs typeface="+mj-cs"/>
              </a:rPr>
              <a:t>特定疾患療養管理料</a:t>
            </a:r>
          </a:p>
        </p:txBody>
      </p:sp>
      <p:pic>
        <p:nvPicPr>
          <p:cNvPr id="5" name="オーディオ 4">
            <a:hlinkClick r:id="" action="ppaction://media"/>
            <a:extLst>
              <a:ext uri="{FF2B5EF4-FFF2-40B4-BE49-F238E27FC236}">
                <a16:creationId xmlns:a16="http://schemas.microsoft.com/office/drawing/2014/main" id="{40276225-EAC3-477F-0478-C8B7A659DB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9012526"/>
      </p:ext>
    </p:extLst>
  </p:cSld>
  <p:clrMapOvr>
    <a:masterClrMapping/>
  </p:clrMapOvr>
  <mc:AlternateContent xmlns:mc="http://schemas.openxmlformats.org/markup-compatibility/2006" xmlns:p14="http://schemas.microsoft.com/office/powerpoint/2010/main">
    <mc:Choice Requires="p14">
      <p:transition spd="slow" p14:dur="2000" advTm="26581"/>
    </mc:Choice>
    <mc:Fallback xmlns="">
      <p:transition spd="slow" advTm="26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7562D-B69D-C994-DD4F-60E73B7A325D}"/>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1B5A6E99-8585-1BEE-BA69-FD2FF3458640}"/>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外来データ提出加算の見直し</a:t>
            </a:r>
          </a:p>
        </p:txBody>
      </p:sp>
      <p:sp>
        <p:nvSpPr>
          <p:cNvPr id="3" name="スライド番号プレースホルダー 4">
            <a:extLst>
              <a:ext uri="{FF2B5EF4-FFF2-40B4-BE49-F238E27FC236}">
                <a16:creationId xmlns:a16="http://schemas.microsoft.com/office/drawing/2014/main" id="{9BE4517D-4567-BF7D-64FF-5AE5482AFA3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1" name="オーディオ 10">
            <a:hlinkClick r:id="" action="ppaction://media"/>
            <a:extLst>
              <a:ext uri="{FF2B5EF4-FFF2-40B4-BE49-F238E27FC236}">
                <a16:creationId xmlns:a16="http://schemas.microsoft.com/office/drawing/2014/main" id="{7B9B561F-939E-8A25-53ED-E1DF9D27057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4883610"/>
      </p:ext>
    </p:extLst>
  </p:cSld>
  <p:clrMapOvr>
    <a:masterClrMapping/>
  </p:clrMapOvr>
  <mc:AlternateContent xmlns:mc="http://schemas.openxmlformats.org/markup-compatibility/2006" xmlns:p14="http://schemas.microsoft.com/office/powerpoint/2010/main">
    <mc:Choice Requires="p14">
      <p:transition spd="slow" p14:dur="2000" advTm="20674"/>
    </mc:Choice>
    <mc:Fallback xmlns="">
      <p:transition spd="slow" advTm="20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574D8-D017-87A8-F52D-39A1455965F2}"/>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504B088E-C6FF-D419-C40A-B138DBDE9170}"/>
              </a:ext>
            </a:extLst>
          </p:cNvPr>
          <p:cNvSpPr txBox="1">
            <a:spLocks noGrp="1"/>
          </p:cNvSpPr>
          <p:nvPr/>
        </p:nvSpPr>
        <p:spPr bwMode="auto">
          <a:xfrm>
            <a:off x="10458450" y="6335543"/>
            <a:ext cx="1733550" cy="3869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74295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742950" rtl="0" eaLnBrk="1" fontAlgn="auto" latinLnBrk="0" hangingPunct="1">
                <a:lnSpc>
                  <a:spcPct val="100000"/>
                </a:lnSpc>
                <a:spcBef>
                  <a:spcPts val="0"/>
                </a:spcBef>
                <a:spcAft>
                  <a:spcPts val="0"/>
                </a:spcAft>
                <a:buClrTx/>
                <a:buSzTx/>
                <a:buFontTx/>
                <a:buNone/>
                <a:tabLst/>
                <a:defRPr/>
              </a:pPr>
              <a:t>66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3" name="表 2">
            <a:extLst>
              <a:ext uri="{FF2B5EF4-FFF2-40B4-BE49-F238E27FC236}">
                <a16:creationId xmlns:a16="http://schemas.microsoft.com/office/drawing/2014/main" id="{91D15BF3-C5DE-09AC-203D-E391539764B7}"/>
              </a:ext>
            </a:extLst>
          </p:cNvPr>
          <p:cNvGraphicFramePr>
            <a:graphicFrameLocks noGrp="1"/>
          </p:cNvGraphicFramePr>
          <p:nvPr/>
        </p:nvGraphicFramePr>
        <p:xfrm>
          <a:off x="1055439" y="1798956"/>
          <a:ext cx="10081121" cy="2726085"/>
        </p:xfrm>
        <a:graphic>
          <a:graphicData uri="http://schemas.openxmlformats.org/drawingml/2006/table">
            <a:tbl>
              <a:tblPr firstRow="1" bandRow="1">
                <a:tableStyleId>{93296810-A885-4BE3-A3E7-6D5BEEA58F35}</a:tableStyleId>
              </a:tblPr>
              <a:tblGrid>
                <a:gridCol w="3698523">
                  <a:extLst>
                    <a:ext uri="{9D8B030D-6E8A-4147-A177-3AD203B41FA5}">
                      <a16:colId xmlns:a16="http://schemas.microsoft.com/office/drawing/2014/main" val="2712098590"/>
                    </a:ext>
                  </a:extLst>
                </a:gridCol>
                <a:gridCol w="1054234">
                  <a:extLst>
                    <a:ext uri="{9D8B030D-6E8A-4147-A177-3AD203B41FA5}">
                      <a16:colId xmlns:a16="http://schemas.microsoft.com/office/drawing/2014/main" val="3613316852"/>
                    </a:ext>
                  </a:extLst>
                </a:gridCol>
                <a:gridCol w="1776121">
                  <a:extLst>
                    <a:ext uri="{9D8B030D-6E8A-4147-A177-3AD203B41FA5}">
                      <a16:colId xmlns:a16="http://schemas.microsoft.com/office/drawing/2014/main" val="3390536932"/>
                    </a:ext>
                  </a:extLst>
                </a:gridCol>
                <a:gridCol w="1776122">
                  <a:extLst>
                    <a:ext uri="{9D8B030D-6E8A-4147-A177-3AD203B41FA5}">
                      <a16:colId xmlns:a16="http://schemas.microsoft.com/office/drawing/2014/main" val="2889869161"/>
                    </a:ext>
                  </a:extLst>
                </a:gridCol>
                <a:gridCol w="1776121">
                  <a:extLst>
                    <a:ext uri="{9D8B030D-6E8A-4147-A177-3AD203B41FA5}">
                      <a16:colId xmlns:a16="http://schemas.microsoft.com/office/drawing/2014/main" val="1241778599"/>
                    </a:ext>
                  </a:extLst>
                </a:gridCol>
              </a:tblGrid>
              <a:tr h="362718">
                <a:tc>
                  <a:txBody>
                    <a:bodyPr/>
                    <a:lstStyle/>
                    <a:p>
                      <a:r>
                        <a:rPr kumimoji="1" lang="ja-JP" altLang="en-US" sz="1600" dirty="0">
                          <a:latin typeface="BIZ UDPゴシック" panose="020B0400000000000000" pitchFamily="50" charset="-128"/>
                          <a:ea typeface="BIZ UDPゴシック" panose="020B0400000000000000" pitchFamily="50" charset="-128"/>
                        </a:rPr>
                        <a:t>改定前</a:t>
                      </a:r>
                    </a:p>
                  </a:txBody>
                  <a:tcPr marL="74295" marR="74295" marT="37148" marB="37148">
                    <a:solidFill>
                      <a:schemeClr val="accent1"/>
                    </a:solidFill>
                  </a:tcPr>
                </a:tc>
                <a:tc>
                  <a:txBody>
                    <a:bodyPr/>
                    <a:lstStyle/>
                    <a:p>
                      <a:endParaRPr kumimoji="1" lang="ja-JP" altLang="en-US" sz="1600" dirty="0"/>
                    </a:p>
                  </a:txBody>
                  <a:tcPr marL="74295" marR="74295" marT="37148" marB="37148">
                    <a:noFill/>
                  </a:tcPr>
                </a:tc>
                <a:tc gridSpan="3">
                  <a:txBody>
                    <a:bodyPr/>
                    <a:lstStyle/>
                    <a:p>
                      <a:r>
                        <a:rPr kumimoji="1" lang="ja-JP" altLang="en-US" sz="1600" dirty="0">
                          <a:latin typeface="BIZ UDPゴシック" panose="020B0400000000000000" pitchFamily="50" charset="-128"/>
                          <a:ea typeface="BIZ UDPゴシック" panose="020B0400000000000000" pitchFamily="50" charset="-128"/>
                        </a:rPr>
                        <a:t>改定後</a:t>
                      </a:r>
                    </a:p>
                  </a:txBody>
                  <a:tcPr marL="74295" marR="74295" marT="37148" marB="37148">
                    <a:solidFill>
                      <a:srgbClr val="9BBB59"/>
                    </a:solid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2165740834"/>
                  </a:ext>
                </a:extLst>
              </a:tr>
              <a:tr h="910215">
                <a:tc rowSpan="4">
                  <a:txBody>
                    <a:bodyPr/>
                    <a:lstStyle/>
                    <a:p>
                      <a:r>
                        <a:rPr kumimoji="1" lang="ja-JP" altLang="en-US" sz="1600" dirty="0">
                          <a:latin typeface="BIZ UDPゴシック" panose="020B0400000000000000" pitchFamily="50" charset="-128"/>
                          <a:ea typeface="BIZ UDPゴシック" panose="020B0400000000000000" pitchFamily="50" charset="-128"/>
                        </a:rPr>
                        <a:t>生活習慣病管理料（</a:t>
                      </a:r>
                      <a:r>
                        <a:rPr kumimoji="1" lang="en-US" altLang="ja-JP" sz="1600" dirty="0">
                          <a:latin typeface="BIZ UDPゴシック" panose="020B0400000000000000" pitchFamily="50" charset="-128"/>
                          <a:ea typeface="BIZ UDPゴシック" panose="020B0400000000000000" pitchFamily="50" charset="-128"/>
                        </a:rPr>
                        <a:t>Ⅰ</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r>
                        <a:rPr kumimoji="1" lang="ja-JP" altLang="en-US" sz="1600" dirty="0">
                          <a:latin typeface="BIZ UDPゴシック" panose="020B0400000000000000" pitchFamily="50" charset="-128"/>
                          <a:ea typeface="BIZ UDPゴシック" panose="020B0400000000000000" pitchFamily="50" charset="-128"/>
                        </a:rPr>
                        <a:t>生活習慣病管理料（</a:t>
                      </a:r>
                      <a:r>
                        <a:rPr kumimoji="1" lang="en-US" altLang="ja-JP" sz="1600" dirty="0">
                          <a:latin typeface="BIZ UDPゴシック" panose="020B0400000000000000" pitchFamily="50" charset="-128"/>
                          <a:ea typeface="BIZ UDPゴシック" panose="020B0400000000000000" pitchFamily="50" charset="-128"/>
                        </a:rPr>
                        <a:t>Ⅱ</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endParaRPr kumimoji="1" lang="en-US" altLang="ja-JP" sz="1600" dirty="0">
                        <a:latin typeface="BIZ UDPゴシック" panose="020B0400000000000000" pitchFamily="50" charset="-128"/>
                        <a:ea typeface="BIZ UDPゴシック" panose="020B0400000000000000" pitchFamily="50" charset="-128"/>
                      </a:endParaRPr>
                    </a:p>
                    <a:p>
                      <a:r>
                        <a:rPr kumimoji="1" lang="ja-JP" altLang="en-US" sz="1800" kern="1200" dirty="0">
                          <a:solidFill>
                            <a:schemeClr val="dk1"/>
                          </a:solidFill>
                          <a:effectLst/>
                          <a:latin typeface="+mn-lt"/>
                          <a:ea typeface="+mn-ea"/>
                          <a:cs typeface="+mn-cs"/>
                        </a:rPr>
                        <a:t>　外来データ提出加算　５０点</a:t>
                      </a:r>
                      <a:endParaRPr kumimoji="1" lang="ja-JP" altLang="en-US" sz="1050" dirty="0">
                        <a:latin typeface="BIZ UDPゴシック" panose="020B0400000000000000" pitchFamily="50" charset="-128"/>
                        <a:ea typeface="BIZ UDPゴシック" panose="020B0400000000000000" pitchFamily="50" charset="-128"/>
                      </a:endParaRPr>
                    </a:p>
                  </a:txBody>
                  <a:tcPr marL="74295" marR="74295" marT="37148" marB="37148">
                    <a:solidFill>
                      <a:schemeClr val="accent1">
                        <a:lumMod val="20000"/>
                        <a:lumOff val="80000"/>
                      </a:schemeClr>
                    </a:solidFill>
                  </a:tcPr>
                </a:tc>
                <a:tc rowSpan="3">
                  <a:txBody>
                    <a:bodyPr/>
                    <a:lstStyle/>
                    <a:p>
                      <a:endParaRPr kumimoji="1" lang="ja-JP" altLang="en-US" sz="1600" dirty="0"/>
                    </a:p>
                  </a:txBody>
                  <a:tcPr marL="74295" marR="74295" marT="37148" marB="37148">
                    <a:noFill/>
                  </a:tcPr>
                </a:tc>
                <a:tc gridSpan="3">
                  <a:txBody>
                    <a:bodyPr/>
                    <a:lstStyle/>
                    <a:p>
                      <a:r>
                        <a:rPr kumimoji="1" lang="ja-JP" altLang="en-US" sz="1600" dirty="0">
                          <a:latin typeface="BIZ UDPゴシック" panose="020B0400000000000000" pitchFamily="50" charset="-128"/>
                          <a:ea typeface="BIZ UDPゴシック" panose="020B0400000000000000" pitchFamily="50" charset="-128"/>
                        </a:rPr>
                        <a:t>生活習慣病管理料（</a:t>
                      </a:r>
                      <a:r>
                        <a:rPr kumimoji="1" lang="en-US" altLang="ja-JP" sz="1600" dirty="0">
                          <a:latin typeface="BIZ UDPゴシック" panose="020B0400000000000000" pitchFamily="50" charset="-128"/>
                          <a:ea typeface="BIZ UDPゴシック" panose="020B0400000000000000" pitchFamily="50" charset="-128"/>
                        </a:rPr>
                        <a:t>Ⅰ</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r>
                        <a:rPr kumimoji="1" lang="ja-JP" altLang="en-US" sz="1600" dirty="0">
                          <a:latin typeface="BIZ UDPゴシック" panose="020B0400000000000000" pitchFamily="50" charset="-128"/>
                          <a:ea typeface="BIZ UDPゴシック" panose="020B0400000000000000" pitchFamily="50" charset="-128"/>
                        </a:rPr>
                        <a:t>生活習慣病管理料（</a:t>
                      </a:r>
                      <a:r>
                        <a:rPr kumimoji="1" lang="en-US" altLang="ja-JP" sz="1600" dirty="0">
                          <a:latin typeface="BIZ UDPゴシック" panose="020B0400000000000000" pitchFamily="50" charset="-128"/>
                          <a:ea typeface="BIZ UDPゴシック" panose="020B0400000000000000" pitchFamily="50" charset="-128"/>
                        </a:rPr>
                        <a:t>Ⅱ</a:t>
                      </a:r>
                      <a:r>
                        <a:rPr kumimoji="1" lang="ja-JP" altLang="en-US" sz="1600" dirty="0">
                          <a:latin typeface="BIZ UDPゴシック" panose="020B0400000000000000" pitchFamily="50" charset="-128"/>
                          <a:ea typeface="BIZ UDPゴシック" panose="020B0400000000000000" pitchFamily="50" charset="-128"/>
                        </a:rPr>
                        <a:t>）</a:t>
                      </a:r>
                      <a:endParaRPr kumimoji="1" lang="en-US" altLang="ja-JP" sz="1600" dirty="0">
                        <a:latin typeface="BIZ UDPゴシック" panose="020B0400000000000000" pitchFamily="50" charset="-128"/>
                        <a:ea typeface="BIZ UDPゴシック" panose="020B0400000000000000" pitchFamily="50" charset="-128"/>
                      </a:endParaRPr>
                    </a:p>
                    <a:p>
                      <a:endParaRPr kumimoji="1" lang="en-US" altLang="ja-JP" sz="1600" dirty="0">
                        <a:latin typeface="BIZ UDPゴシック" panose="020B0400000000000000" pitchFamily="50" charset="-128"/>
                        <a:ea typeface="BIZ UDPゴシック" panose="020B0400000000000000" pitchFamily="50" charset="-128"/>
                      </a:endParaRPr>
                    </a:p>
                  </a:txBody>
                  <a:tcPr marL="74295" marR="74295" marT="37148" marB="37148">
                    <a:solidFill>
                      <a:srgbClr val="D3E7E6"/>
                    </a:solidFill>
                  </a:tcPr>
                </a:tc>
                <a:tc h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tc>
                <a:tc h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869551991"/>
                  </a:ext>
                </a:extLst>
              </a:tr>
              <a:tr h="326218">
                <a:tc vMerge="1">
                  <a:txBody>
                    <a:bodyPr/>
                    <a:lstStyle/>
                    <a:p>
                      <a:endParaRPr kumimoji="1" lang="ja-JP" altLang="en-US"/>
                    </a:p>
                  </a:txBody>
                  <a:tcPr/>
                </a:tc>
                <a:tc vMerge="1">
                  <a:txBody>
                    <a:bodyPr/>
                    <a:lstStyle/>
                    <a:p>
                      <a:endParaRPr kumimoji="1" lang="ja-JP" altLang="en-US"/>
                    </a:p>
                  </a:txBody>
                  <a:tcPr/>
                </a:tc>
                <a:tc gridSpan="3">
                  <a:txBody>
                    <a:bodyPr/>
                    <a:lstStyle/>
                    <a:p>
                      <a:pPr algn="l"/>
                      <a:r>
                        <a:rPr kumimoji="1" lang="ja-JP" altLang="en-US" sz="1400" b="1" kern="1200" dirty="0">
                          <a:solidFill>
                            <a:schemeClr val="dk1"/>
                          </a:solidFill>
                          <a:effectLst/>
                          <a:latin typeface="BIZ UDPゴシック" panose="020B0400000000000000" pitchFamily="50" charset="-128"/>
                          <a:ea typeface="BIZ UDPゴシック" panose="020B0400000000000000" pitchFamily="50" charset="-128"/>
                          <a:cs typeface="+mn-cs"/>
                        </a:rPr>
                        <a:t>充実管理加算</a:t>
                      </a:r>
                    </a:p>
                  </a:txBody>
                  <a:tcPr marL="74295" marR="74295" marT="37148" marB="37148">
                    <a:solidFill>
                      <a:srgbClr val="EAF3F3"/>
                    </a:solidFill>
                  </a:tcPr>
                </a:tc>
                <a:tc hMerge="1">
                  <a:txBody>
                    <a:bodyPr/>
                    <a:lstStyle/>
                    <a:p>
                      <a:endParaRPr/>
                    </a:p>
                  </a:txBody>
                  <a:tcPr/>
                </a:tc>
                <a:tc hMerge="1">
                  <a:txBody>
                    <a:bodyPr/>
                    <a:lstStyle/>
                    <a:p>
                      <a:endParaRPr dirty="0"/>
                    </a:p>
                  </a:txBody>
                  <a:tcPr/>
                </a:tc>
                <a:extLst>
                  <a:ext uri="{0D108BD9-81ED-4DB2-BD59-A6C34878D82A}">
                    <a16:rowId xmlns:a16="http://schemas.microsoft.com/office/drawing/2014/main" val="1582001520"/>
                  </a:ext>
                </a:extLst>
              </a:tr>
              <a:tr h="326218">
                <a:tc vMerge="1">
                  <a:txBody>
                    <a:bodyPr/>
                    <a:lstStyle/>
                    <a:p>
                      <a:endParaRPr kumimoji="1" lang="ja-JP" altLang="en-US"/>
                    </a:p>
                  </a:txBody>
                  <a:tcPr/>
                </a:tc>
                <a:tc vMerge="1">
                  <a:txBody>
                    <a:bodyPr/>
                    <a:lstStyle/>
                    <a:p>
                      <a:endParaRPr kumimoji="1" lang="ja-JP" altLang="en-US"/>
                    </a:p>
                  </a:txBody>
                  <a:tcPr/>
                </a:tc>
                <a:tc>
                  <a:txBody>
                    <a:bodyPr/>
                    <a:lstStyle/>
                    <a:p>
                      <a:pPr algn="ctr"/>
                      <a:r>
                        <a:rPr kumimoji="1" lang="ja-JP" altLang="en-US" sz="1400" b="1" kern="1200" dirty="0">
                          <a:solidFill>
                            <a:schemeClr val="dk1"/>
                          </a:solidFill>
                          <a:effectLst/>
                          <a:latin typeface="BIZ UDPゴシック" panose="020B0400000000000000" pitchFamily="50" charset="-128"/>
                          <a:ea typeface="BIZ UDPゴシック" panose="020B0400000000000000" pitchFamily="50" charset="-128"/>
                          <a:cs typeface="+mn-cs"/>
                        </a:rPr>
                        <a:t>脂質異常症</a:t>
                      </a:r>
                      <a:endParaRPr kumimoji="1" lang="ja-JP" altLang="en-US" sz="1400" b="1" dirty="0">
                        <a:latin typeface="BIZ UDPゴシック" panose="020B0400000000000000" pitchFamily="50" charset="-128"/>
                        <a:ea typeface="BIZ UDPゴシック" panose="020B0400000000000000" pitchFamily="50" charset="-128"/>
                      </a:endParaRPr>
                    </a:p>
                  </a:txBody>
                  <a:tcPr marL="74295" marR="74295" marT="37148" marB="37148">
                    <a:solidFill>
                      <a:srgbClr val="D3E7E6"/>
                    </a:solid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高血圧症</a:t>
                      </a:r>
                    </a:p>
                  </a:txBody>
                  <a:tcPr marL="74295" marR="74295" marT="37148" marB="37148">
                    <a:solidFill>
                      <a:srgbClr val="D3E7E6"/>
                    </a:solid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糖尿病</a:t>
                      </a:r>
                    </a:p>
                  </a:txBody>
                  <a:tcPr marL="74295" marR="74295" marT="37148" marB="37148">
                    <a:solidFill>
                      <a:srgbClr val="D3E7E6"/>
                    </a:solidFill>
                  </a:tcPr>
                </a:tc>
                <a:extLst>
                  <a:ext uri="{0D108BD9-81ED-4DB2-BD59-A6C34878D82A}">
                    <a16:rowId xmlns:a16="http://schemas.microsoft.com/office/drawing/2014/main" val="1218994528"/>
                  </a:ext>
                </a:extLst>
              </a:tr>
              <a:tr h="800716">
                <a:tc vMerge="1">
                  <a:txBody>
                    <a:bodyPr/>
                    <a:lstStyle/>
                    <a:p>
                      <a:endParaRPr kumimoji="1" lang="ja-JP" altLang="en-US" sz="1200" dirty="0">
                        <a:latin typeface="BIZ UDPゴシック" panose="020B0400000000000000" pitchFamily="50" charset="-128"/>
                        <a:ea typeface="BIZ UDPゴシック" panose="020B0400000000000000" pitchFamily="50" charset="-128"/>
                      </a:endParaRPr>
                    </a:p>
                  </a:txBody>
                  <a:tcPr>
                    <a:solidFill>
                      <a:schemeClr val="accent1">
                        <a:lumMod val="20000"/>
                        <a:lumOff val="80000"/>
                      </a:schemeClr>
                    </a:solidFill>
                  </a:tcPr>
                </a:tc>
                <a:tc>
                  <a:txBody>
                    <a:bodyPr/>
                    <a:lstStyle/>
                    <a:p>
                      <a:endParaRPr kumimoji="1" lang="ja-JP" altLang="en-US" sz="1600" dirty="0"/>
                    </a:p>
                  </a:txBody>
                  <a:tcPr marL="74295" marR="74295" marT="37148" marB="37148">
                    <a:no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加算１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加算２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加算３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p>
                  </a:txBody>
                  <a:tcPr marL="74295" marR="74295" marT="37148" marB="37148">
                    <a:solidFill>
                      <a:srgbClr val="EAF3F3"/>
                    </a:solid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加算１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加算２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加算３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p>
                  </a:txBody>
                  <a:tcPr marL="74295" marR="74295" marT="37148" marB="37148">
                    <a:solidFill>
                      <a:srgbClr val="EAF3F3"/>
                    </a:solidFill>
                  </a:tcPr>
                </a:tc>
                <a:tc>
                  <a:txBody>
                    <a:bodyPr/>
                    <a:lstStyle/>
                    <a:p>
                      <a:pPr algn="ctr"/>
                      <a:r>
                        <a:rPr kumimoji="1" lang="ja-JP" altLang="en-US" sz="1400" b="1" dirty="0">
                          <a:latin typeface="BIZ UDPゴシック" panose="020B0400000000000000" pitchFamily="50" charset="-128"/>
                          <a:ea typeface="BIZ UDPゴシック" panose="020B0400000000000000" pitchFamily="50" charset="-128"/>
                        </a:rPr>
                        <a:t>加算１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30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加算２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20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b="1" dirty="0">
                        <a:solidFill>
                          <a:srgbClr val="FF0000"/>
                        </a:solidFill>
                        <a:latin typeface="BIZ UDPゴシック" panose="020B0400000000000000" pitchFamily="50" charset="-128"/>
                        <a:ea typeface="BIZ UDPゴシック" panose="020B0400000000000000" pitchFamily="50" charset="-128"/>
                      </a:endParaRPr>
                    </a:p>
                    <a:p>
                      <a:pPr algn="ctr"/>
                      <a:r>
                        <a:rPr kumimoji="1" lang="ja-JP" altLang="en-US" sz="1400" b="1" dirty="0">
                          <a:latin typeface="BIZ UDPゴシック" panose="020B0400000000000000" pitchFamily="50" charset="-128"/>
                          <a:ea typeface="BIZ UDPゴシック" panose="020B0400000000000000" pitchFamily="50" charset="-128"/>
                        </a:rPr>
                        <a:t>加算３　</a:t>
                      </a:r>
                      <a:r>
                        <a:rPr kumimoji="1" lang="en-US" altLang="ja-JP" sz="1400" b="1" dirty="0">
                          <a:solidFill>
                            <a:srgbClr val="FF0000"/>
                          </a:solidFill>
                          <a:latin typeface="BIZ UDPゴシック" panose="020B0400000000000000" pitchFamily="50" charset="-128"/>
                          <a:ea typeface="BIZ UDPゴシック" panose="020B0400000000000000" pitchFamily="50" charset="-128"/>
                        </a:rPr>
                        <a:t>10</a:t>
                      </a:r>
                      <a:r>
                        <a:rPr kumimoji="1" lang="ja-JP" altLang="en-US" sz="1400" b="1" dirty="0">
                          <a:solidFill>
                            <a:srgbClr val="FF0000"/>
                          </a:solidFill>
                          <a:latin typeface="BIZ UDPゴシック" panose="020B0400000000000000" pitchFamily="50" charset="-128"/>
                          <a:ea typeface="BIZ UDPゴシック" panose="020B0400000000000000" pitchFamily="50" charset="-128"/>
                        </a:rPr>
                        <a:t>点</a:t>
                      </a:r>
                    </a:p>
                  </a:txBody>
                  <a:tcPr marL="74295" marR="74295" marT="37148" marB="37148">
                    <a:solidFill>
                      <a:srgbClr val="EAF3F3"/>
                    </a:solidFill>
                  </a:tcPr>
                </a:tc>
                <a:extLst>
                  <a:ext uri="{0D108BD9-81ED-4DB2-BD59-A6C34878D82A}">
                    <a16:rowId xmlns:a16="http://schemas.microsoft.com/office/drawing/2014/main" val="995133175"/>
                  </a:ext>
                </a:extLst>
              </a:tr>
            </a:tbl>
          </a:graphicData>
        </a:graphic>
      </p:graphicFrame>
      <p:sp>
        <p:nvSpPr>
          <p:cNvPr id="4" name="矢印: 右 3">
            <a:extLst>
              <a:ext uri="{FF2B5EF4-FFF2-40B4-BE49-F238E27FC236}">
                <a16:creationId xmlns:a16="http://schemas.microsoft.com/office/drawing/2014/main" id="{82A101C6-B840-90FD-C8AC-0920D70D80F5}"/>
              </a:ext>
            </a:extLst>
          </p:cNvPr>
          <p:cNvSpPr/>
          <p:nvPr/>
        </p:nvSpPr>
        <p:spPr>
          <a:xfrm>
            <a:off x="5218402" y="3024512"/>
            <a:ext cx="417346" cy="46805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742950" rtl="0" eaLnBrk="1" fontAlgn="auto" latinLnBrk="0" hangingPunct="1">
              <a:lnSpc>
                <a:spcPct val="100000"/>
              </a:lnSpc>
              <a:spcBef>
                <a:spcPts val="0"/>
              </a:spcBef>
              <a:spcAft>
                <a:spcPts val="0"/>
              </a:spcAft>
              <a:buClrTx/>
              <a:buSzTx/>
              <a:buFontTx/>
              <a:buNone/>
              <a:tabLst/>
              <a:defRPr/>
            </a:pPr>
            <a:endParaRPr kumimoji="1" lang="ja-JP" altLang="en-US" sz="1463"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6" name="テキスト ボックス 5">
            <a:extLst>
              <a:ext uri="{FF2B5EF4-FFF2-40B4-BE49-F238E27FC236}">
                <a16:creationId xmlns:a16="http://schemas.microsoft.com/office/drawing/2014/main" id="{8FF102DF-E9A5-A2CB-8B06-853107B52CCA}"/>
              </a:ext>
            </a:extLst>
          </p:cNvPr>
          <p:cNvSpPr txBox="1"/>
          <p:nvPr/>
        </p:nvSpPr>
        <p:spPr>
          <a:xfrm>
            <a:off x="6263240" y="4576500"/>
            <a:ext cx="1321203" cy="317459"/>
          </a:xfrm>
          <a:prstGeom prst="rect">
            <a:avLst/>
          </a:prstGeom>
          <a:noFill/>
        </p:spPr>
        <p:txBody>
          <a:bodyPr wrap="square">
            <a:spAutoFit/>
          </a:bodyPr>
          <a:lstStyle/>
          <a:p>
            <a:pPr marL="0" marR="0" lvl="0" indent="0" algn="l" defTabSz="742950" rtl="0" eaLnBrk="1" fontAlgn="auto" latinLnBrk="0" hangingPunct="1">
              <a:lnSpc>
                <a:spcPct val="100000"/>
              </a:lnSpc>
              <a:spcBef>
                <a:spcPts val="0"/>
              </a:spcBef>
              <a:spcAft>
                <a:spcPts val="0"/>
              </a:spcAft>
              <a:buClrTx/>
              <a:buSzTx/>
              <a:buFontTx/>
              <a:buNone/>
              <a:tabLst/>
              <a:defRPr/>
            </a:pPr>
            <a:r>
              <a:rPr kumimoji="1" lang="ja-JP" altLang="en-US" sz="1463" b="0" i="0" u="none" strike="noStrike" kern="1200" cap="none" spc="0" normalizeH="0" baseline="0" noProof="0" dirty="0">
                <a:ln>
                  <a:noFill/>
                </a:ln>
                <a:solidFill>
                  <a:prstClr val="black"/>
                </a:solidFill>
                <a:effectLst/>
                <a:uLnTx/>
                <a:uFillTx/>
                <a:latin typeface="Arial"/>
                <a:ea typeface="ＭＳ Ｐゴシック"/>
                <a:cs typeface="+mn-cs"/>
              </a:rPr>
              <a:t>＜施設基準＞</a:t>
            </a:r>
          </a:p>
        </p:txBody>
      </p:sp>
      <p:sp>
        <p:nvSpPr>
          <p:cNvPr id="10" name="テキスト ボックス 9">
            <a:extLst>
              <a:ext uri="{FF2B5EF4-FFF2-40B4-BE49-F238E27FC236}">
                <a16:creationId xmlns:a16="http://schemas.microsoft.com/office/drawing/2014/main" id="{8AF5C23F-627D-45B2-6CD3-78AFE4D6EFA4}"/>
              </a:ext>
            </a:extLst>
          </p:cNvPr>
          <p:cNvSpPr txBox="1"/>
          <p:nvPr/>
        </p:nvSpPr>
        <p:spPr>
          <a:xfrm>
            <a:off x="983432" y="1412613"/>
            <a:ext cx="9104279" cy="307777"/>
          </a:xfrm>
          <a:prstGeom prst="rect">
            <a:avLst/>
          </a:prstGeom>
          <a:noFill/>
        </p:spPr>
        <p:txBody>
          <a:bodyPr wrap="square">
            <a:spAutoFit/>
          </a:bodyPr>
          <a:lstStyle/>
          <a:p>
            <a:pPr marL="217984" marR="0" lvl="0" indent="-217984" algn="l" defTabSz="742950" rtl="0" eaLnBrk="1" fontAlgn="auto" latinLnBrk="0" hangingPunct="1">
              <a:lnSpc>
                <a:spcPct val="100000"/>
              </a:lnSpc>
              <a:spcBef>
                <a:spcPts val="0"/>
              </a:spcBef>
              <a:spcAft>
                <a:spcPts val="0"/>
              </a:spcAft>
              <a:buClrTx/>
              <a:buSzTx/>
              <a:buFontTx/>
              <a:buNone/>
              <a:tabLst/>
              <a:defRPr/>
            </a:pPr>
            <a:r>
              <a:rPr kumimoji="1" lang="en-US" altLang="ja-JP"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現行の外来データ提出加算について、提出を求めるデータの簡素化等を踏まえ、評価及び評価体系を見直す</a:t>
            </a:r>
            <a:endParaRPr kumimoji="1" lang="ja-JP" altLang="en-US" sz="1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5" name="表 4">
            <a:extLst>
              <a:ext uri="{FF2B5EF4-FFF2-40B4-BE49-F238E27FC236}">
                <a16:creationId xmlns:a16="http://schemas.microsoft.com/office/drawing/2014/main" id="{D3FAEE32-A6EF-60EF-BCA2-5CAB2FA80DEC}"/>
              </a:ext>
            </a:extLst>
          </p:cNvPr>
          <p:cNvGraphicFramePr>
            <a:graphicFrameLocks noGrp="1"/>
          </p:cNvGraphicFramePr>
          <p:nvPr/>
        </p:nvGraphicFramePr>
        <p:xfrm>
          <a:off x="6388533" y="4945418"/>
          <a:ext cx="4387988" cy="1363902"/>
        </p:xfrm>
        <a:graphic>
          <a:graphicData uri="http://schemas.openxmlformats.org/drawingml/2006/table">
            <a:tbl>
              <a:tblPr firstRow="1" bandRow="1">
                <a:tableStyleId>{5940675A-B579-460E-94D1-54222C63F5DA}</a:tableStyleId>
              </a:tblPr>
              <a:tblGrid>
                <a:gridCol w="636966">
                  <a:extLst>
                    <a:ext uri="{9D8B030D-6E8A-4147-A177-3AD203B41FA5}">
                      <a16:colId xmlns:a16="http://schemas.microsoft.com/office/drawing/2014/main" val="1083846133"/>
                    </a:ext>
                  </a:extLst>
                </a:gridCol>
                <a:gridCol w="3751022">
                  <a:extLst>
                    <a:ext uri="{9D8B030D-6E8A-4147-A177-3AD203B41FA5}">
                      <a16:colId xmlns:a16="http://schemas.microsoft.com/office/drawing/2014/main" val="4205791445"/>
                    </a:ext>
                  </a:extLst>
                </a:gridCol>
              </a:tblGrid>
              <a:tr h="454634">
                <a:tc>
                  <a:txBody>
                    <a:bodyPr/>
                    <a:lstStyle/>
                    <a:p>
                      <a:r>
                        <a:rPr kumimoji="1" lang="ja-JP" altLang="en-US" sz="1050" dirty="0">
                          <a:latin typeface="BIZ UDPゴシック" panose="020B0400000000000000" pitchFamily="50" charset="-128"/>
                          <a:ea typeface="BIZ UDPゴシック" panose="020B0400000000000000" pitchFamily="50" charset="-128"/>
                        </a:rPr>
                        <a:t>加算１</a:t>
                      </a:r>
                    </a:p>
                  </a:txBody>
                  <a:tcPr marL="74295" marR="74295" marT="37148" marB="37148"/>
                </a:tc>
                <a:tc>
                  <a:txBody>
                    <a:bodyPr/>
                    <a:lstStyle/>
                    <a:p>
                      <a:r>
                        <a:rPr kumimoji="1" lang="ja-JP" altLang="en-US" sz="1050" dirty="0">
                          <a:latin typeface="BIZ UDPゴシック" panose="020B0400000000000000" pitchFamily="50" charset="-128"/>
                          <a:ea typeface="BIZ UDPゴシック" panose="020B0400000000000000" pitchFamily="50" charset="-128"/>
                        </a:rPr>
                        <a:t>・十分な実績を有していること</a:t>
                      </a:r>
                      <a:endParaRPr kumimoji="1" lang="en-US" altLang="ja-JP" sz="1050" dirty="0">
                        <a:latin typeface="BIZ UDPゴシック" panose="020B0400000000000000" pitchFamily="50" charset="-128"/>
                        <a:ea typeface="BIZ UDPゴシック" panose="020B0400000000000000" pitchFamily="50" charset="-128"/>
                      </a:endParaRPr>
                    </a:p>
                    <a:p>
                      <a:r>
                        <a:rPr kumimoji="1" lang="ja-JP" altLang="en-US" sz="1050" dirty="0">
                          <a:latin typeface="BIZ UDPゴシック" panose="020B0400000000000000" pitchFamily="50" charset="-128"/>
                          <a:ea typeface="BIZ UDPゴシック" panose="020B0400000000000000" pitchFamily="50" charset="-128"/>
                        </a:rPr>
                        <a:t>・データを継続的かつ適切に提出する必要な体制の整備</a:t>
                      </a:r>
                    </a:p>
                  </a:txBody>
                  <a:tcPr marL="74295" marR="74295" marT="37148" marB="37148"/>
                </a:tc>
                <a:extLst>
                  <a:ext uri="{0D108BD9-81ED-4DB2-BD59-A6C34878D82A}">
                    <a16:rowId xmlns:a16="http://schemas.microsoft.com/office/drawing/2014/main" val="3021507837"/>
                  </a:ext>
                </a:extLst>
              </a:tr>
              <a:tr h="454634">
                <a:tc>
                  <a:txBody>
                    <a:bodyPr/>
                    <a:lstStyle/>
                    <a:p>
                      <a:r>
                        <a:rPr kumimoji="1" lang="ja-JP" altLang="en-US" sz="1050" dirty="0">
                          <a:latin typeface="BIZ UDPゴシック" panose="020B0400000000000000" pitchFamily="50" charset="-128"/>
                          <a:ea typeface="BIZ UDPゴシック" panose="020B0400000000000000" pitchFamily="50" charset="-128"/>
                        </a:rPr>
                        <a:t>加算２</a:t>
                      </a:r>
                    </a:p>
                  </a:txBody>
                  <a:tcPr marL="74295" marR="74295" marT="37148" marB="37148"/>
                </a:tc>
                <a:tc>
                  <a:txBody>
                    <a:bodyPr/>
                    <a:lstStyle/>
                    <a:p>
                      <a:r>
                        <a:rPr kumimoji="1" lang="ja-JP" altLang="en-US" sz="1050" dirty="0">
                          <a:latin typeface="BIZ UDPゴシック" panose="020B0400000000000000" pitchFamily="50" charset="-128"/>
                          <a:ea typeface="BIZ UDPゴシック" panose="020B0400000000000000" pitchFamily="50" charset="-128"/>
                        </a:rPr>
                        <a:t>・相当の実績を有していること</a:t>
                      </a:r>
                      <a:endParaRPr kumimoji="1" lang="en-US" altLang="ja-JP" sz="1050" dirty="0">
                        <a:latin typeface="BIZ UDPゴシック" panose="020B0400000000000000" pitchFamily="50" charset="-128"/>
                        <a:ea typeface="BIZ UDPゴシック" panose="020B0400000000000000" pitchFamily="50" charset="-128"/>
                      </a:endParaRPr>
                    </a:p>
                    <a:p>
                      <a:r>
                        <a:rPr kumimoji="1" lang="ja-JP" altLang="en-US" sz="1050" dirty="0">
                          <a:latin typeface="BIZ UDPゴシック" panose="020B0400000000000000" pitchFamily="50" charset="-128"/>
                          <a:ea typeface="BIZ UDPゴシック" panose="020B0400000000000000" pitchFamily="50" charset="-128"/>
                        </a:rPr>
                        <a:t>・データを継続的かつ適切に提出する必要な体制の整備</a:t>
                      </a:r>
                    </a:p>
                  </a:txBody>
                  <a:tcPr marL="74295" marR="74295" marT="37148" marB="37148"/>
                </a:tc>
                <a:extLst>
                  <a:ext uri="{0D108BD9-81ED-4DB2-BD59-A6C34878D82A}">
                    <a16:rowId xmlns:a16="http://schemas.microsoft.com/office/drawing/2014/main" val="3404124558"/>
                  </a:ext>
                </a:extLst>
              </a:tr>
              <a:tr h="454634">
                <a:tc>
                  <a:txBody>
                    <a:bodyPr/>
                    <a:lstStyle/>
                    <a:p>
                      <a:r>
                        <a:rPr kumimoji="1" lang="ja-JP" altLang="en-US" sz="1050" dirty="0">
                          <a:latin typeface="BIZ UDPゴシック" panose="020B0400000000000000" pitchFamily="50" charset="-128"/>
                          <a:ea typeface="BIZ UDPゴシック" panose="020B0400000000000000" pitchFamily="50" charset="-128"/>
                        </a:rPr>
                        <a:t>加算３</a:t>
                      </a:r>
                    </a:p>
                  </a:txBody>
                  <a:tcPr marL="74295" marR="74295" marT="37148" marB="37148"/>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endParaRPr kumimoji="1" lang="en-US" altLang="ja-JP" sz="1050" dirty="0">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050" dirty="0">
                          <a:latin typeface="BIZ UDPゴシック" panose="020B0400000000000000" pitchFamily="50" charset="-128"/>
                          <a:ea typeface="BIZ UDPゴシック" panose="020B0400000000000000" pitchFamily="50" charset="-128"/>
                        </a:rPr>
                        <a:t>・データを継続的かつ適切に提出する必要な体制の整備</a:t>
                      </a:r>
                    </a:p>
                  </a:txBody>
                  <a:tcPr marL="74295" marR="74295" marT="37148" marB="37148"/>
                </a:tc>
                <a:extLst>
                  <a:ext uri="{0D108BD9-81ED-4DB2-BD59-A6C34878D82A}">
                    <a16:rowId xmlns:a16="http://schemas.microsoft.com/office/drawing/2014/main" val="1002083584"/>
                  </a:ext>
                </a:extLst>
              </a:tr>
            </a:tbl>
          </a:graphicData>
        </a:graphic>
      </p:graphicFrame>
      <p:sp>
        <p:nvSpPr>
          <p:cNvPr id="8" name="タイトル 1">
            <a:extLst>
              <a:ext uri="{FF2B5EF4-FFF2-40B4-BE49-F238E27FC236}">
                <a16:creationId xmlns:a16="http://schemas.microsoft.com/office/drawing/2014/main" id="{B0707570-CC77-E277-CFDA-C80AF4D6BC2A}"/>
              </a:ext>
            </a:extLst>
          </p:cNvPr>
          <p:cNvSpPr txBox="1">
            <a:spLocks/>
          </p:cNvSpPr>
          <p:nvPr/>
        </p:nvSpPr>
        <p:spPr>
          <a:xfrm>
            <a:off x="609600" y="201961"/>
            <a:ext cx="10972800" cy="601792"/>
          </a:xfrm>
          <a:prstGeom prst="rect">
            <a:avLst/>
          </a:prstGeom>
          <a:solidFill>
            <a:schemeClr val="accent1">
              <a:lumMod val="20000"/>
              <a:lumOff val="80000"/>
            </a:schemeClr>
          </a:solidFill>
          <a:ln w="28575">
            <a:solidFill>
              <a:schemeClr val="tx2"/>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zh-TW" altLang="en-US" sz="2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j-cs"/>
              </a:rPr>
              <a:t>生活習慣病管理料</a:t>
            </a:r>
            <a:r>
              <a:rPr kumimoji="1" lang="ja-JP" altLang="en-US" sz="2400" b="1" i="0" u="none" strike="noStrike" kern="1200" cap="none" spc="0" normalizeH="0" baseline="0" noProof="0" dirty="0">
                <a:ln>
                  <a:noFill/>
                </a:ln>
                <a:solidFill>
                  <a:prstClr val="black"/>
                </a:solidFill>
                <a:effectLst/>
                <a:uLnTx/>
                <a:uFillTx/>
                <a:latin typeface="ＭＳ Ｐゴシック" panose="020B0600070205080204" pitchFamily="50" charset="-128"/>
                <a:ea typeface="ＭＳ Ｐゴシック" panose="020B0600070205080204" pitchFamily="50" charset="-128"/>
                <a:cs typeface="+mj-cs"/>
              </a:rPr>
              <a:t>に係る外来データ提出加算の見直し</a:t>
            </a:r>
            <a:endParaRPr kumimoji="1" lang="ja-JP" altLang="en-US" sz="2400" b="1" i="0" u="none" strike="noStrike" kern="1200" cap="none" spc="0" normalizeH="0" baseline="0" noProof="0" dirty="0">
              <a:ln>
                <a:noFill/>
              </a:ln>
              <a:solidFill>
                <a:prstClr val="black"/>
              </a:solidFill>
              <a:effectLst/>
              <a:uLnTx/>
              <a:uFillTx/>
              <a:latin typeface="Arial"/>
              <a:ea typeface="ＭＳ Ｐゴシック"/>
              <a:cs typeface="+mj-cs"/>
            </a:endParaRPr>
          </a:p>
        </p:txBody>
      </p:sp>
      <p:pic>
        <p:nvPicPr>
          <p:cNvPr id="12" name="オーディオ 11">
            <a:hlinkClick r:id="" action="ppaction://media"/>
            <a:extLst>
              <a:ext uri="{FF2B5EF4-FFF2-40B4-BE49-F238E27FC236}">
                <a16:creationId xmlns:a16="http://schemas.microsoft.com/office/drawing/2014/main" id="{41266CF9-503E-D048-A2B4-2A2A3C5AC4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2850242"/>
      </p:ext>
    </p:extLst>
  </p:cSld>
  <p:clrMapOvr>
    <a:masterClrMapping/>
  </p:clrMapOvr>
  <mc:AlternateContent xmlns:mc="http://schemas.openxmlformats.org/markup-compatibility/2006" xmlns:p14="http://schemas.microsoft.com/office/powerpoint/2010/main">
    <mc:Choice Requires="p14">
      <p:transition spd="slow" p14:dur="2000" advTm="55244"/>
    </mc:Choice>
    <mc:Fallback xmlns="">
      <p:transition spd="slow" advTm="5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20B85-0F4D-4970-5EB6-C66036C7C38E}"/>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80A5B07D-68E7-07B0-9F0A-5A72525D2025}"/>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診療実績データの提出に係る評価の見直し</a:t>
            </a:r>
            <a:endPar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DC308CAB-FC40-C233-DDB7-D6E87F037680}"/>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データを活用した診療実績による評価の推進－②</a:t>
            </a:r>
          </a:p>
        </p:txBody>
      </p:sp>
      <p:sp>
        <p:nvSpPr>
          <p:cNvPr id="2" name="テキスト ボックス 1">
            <a:extLst>
              <a:ext uri="{FF2B5EF4-FFF2-40B4-BE49-F238E27FC236}">
                <a16:creationId xmlns:a16="http://schemas.microsoft.com/office/drawing/2014/main" id="{844D3826-A923-B3D6-FF38-765C3C3ADC3B}"/>
              </a:ext>
            </a:extLst>
          </p:cNvPr>
          <p:cNvSpPr txBox="1"/>
          <p:nvPr/>
        </p:nvSpPr>
        <p:spPr>
          <a:xfrm>
            <a:off x="1336128" y="997841"/>
            <a:ext cx="9519743" cy="5645330"/>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データ提出加算について、生活習慣病に関連するガイドライン等に沿った診療を行う医療機関を高く評価する観点から、質の高い生活習慣病管理に係る実績を有する医療機関に対する評価を新設するとともに、提出を求めるデータの簡素化等を踏まえ、評価及び評価体系を見直す。</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3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（新）</a:t>
            </a:r>
            <a:r>
              <a:rPr kumimoji="1" lang="ja-JP" altLang="en-US" sz="14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充実管理加算</a:t>
            </a:r>
            <a:endParaRPr kumimoji="1" lang="en-US" altLang="zh-TW"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714375" algn="just" defTabSz="914400"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１</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充実管理加算１</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3</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714375" algn="just" defTabSz="914400"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２</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充実管理加算２</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20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714375" algn="just" defTabSz="914400" rtl="0" eaLnBrk="1" fontAlgn="auto" latinLnBrk="0" hangingPunct="1">
              <a:lnSpc>
                <a:spcPct val="100000"/>
              </a:lnSpc>
              <a:spcBef>
                <a:spcPts val="0"/>
              </a:spcBef>
              <a:spcAft>
                <a:spcPts val="0"/>
              </a:spcAft>
              <a:buClrTx/>
              <a:buSzTx/>
              <a:buFontTx/>
              <a:buNone/>
              <a:tabLst/>
              <a:defRPr/>
            </a:pP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３</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充実管理加算３</a:t>
            </a:r>
            <a:r>
              <a:rPr kumimoji="1" lang="ja-JP" altLang="en-US"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10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p:txBody>
      </p:sp>
      <p:sp>
        <p:nvSpPr>
          <p:cNvPr id="3" name="正方形/長方形 2">
            <a:extLst>
              <a:ext uri="{FF2B5EF4-FFF2-40B4-BE49-F238E27FC236}">
                <a16:creationId xmlns:a16="http://schemas.microsoft.com/office/drawing/2014/main" id="{DC79E2AC-A272-FDA3-33A0-E329AA5A4D68}"/>
              </a:ext>
            </a:extLst>
          </p:cNvPr>
          <p:cNvSpPr/>
          <p:nvPr/>
        </p:nvSpPr>
        <p:spPr>
          <a:xfrm>
            <a:off x="1458462" y="914709"/>
            <a:ext cx="3276037"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診療実績データの提出に係る評価の見直し</a:t>
            </a:r>
            <a:endPar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1" name="テキスト ボックス 10">
            <a:extLst>
              <a:ext uri="{FF2B5EF4-FFF2-40B4-BE49-F238E27FC236}">
                <a16:creationId xmlns:a16="http://schemas.microsoft.com/office/drawing/2014/main" id="{82679A9E-9654-F333-C534-67DF4CFD6606}"/>
              </a:ext>
            </a:extLst>
          </p:cNvPr>
          <p:cNvSpPr txBox="1"/>
          <p:nvPr/>
        </p:nvSpPr>
        <p:spPr>
          <a:xfrm>
            <a:off x="1458462" y="2822890"/>
            <a:ext cx="9259462" cy="1754326"/>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施設基準］（概要・抜粋）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脂質異常症</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糖尿病</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高血圧を主病として生活習慣病管理料１又は２を算定する患者について、届出時点における直前の厚生労働省保険局医療課が別途通知する集計期間の実績値が、充実管理加算の届出を行う保険医療機関全体のうち、上位</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20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％であること（充実管理加算１）</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上記実績値が、充実管理加算の届出を行う保険医療機関全体のうち、上位</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50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％であること（充実管理加算２）</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外来医療等調査に適切に参加し、調査に準拠したデータを提出すること。（共通）</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［経過措置］（概要）</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令和８年３月</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31</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日時点において現に外来データ提出加算に係る施設基準の届出を行っている医療機関にあっては、充実管理加算１の実績値に係る要件を満たすものとする。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13" name="表 12">
            <a:extLst>
              <a:ext uri="{FF2B5EF4-FFF2-40B4-BE49-F238E27FC236}">
                <a16:creationId xmlns:a16="http://schemas.microsoft.com/office/drawing/2014/main" id="{588097DA-66DF-7D37-A87C-5C5762DFD636}"/>
              </a:ext>
            </a:extLst>
          </p:cNvPr>
          <p:cNvGraphicFramePr>
            <a:graphicFrameLocks noGrp="1"/>
          </p:cNvGraphicFramePr>
          <p:nvPr/>
        </p:nvGraphicFramePr>
        <p:xfrm>
          <a:off x="1537677" y="4618662"/>
          <a:ext cx="6143010" cy="1941807"/>
        </p:xfrm>
        <a:graphic>
          <a:graphicData uri="http://schemas.openxmlformats.org/drawingml/2006/table">
            <a:tbl>
              <a:tblPr firstRow="1" bandRow="1">
                <a:tableStyleId>{2D5ABB26-0587-4C30-8999-92F81FD0307C}</a:tableStyleId>
              </a:tblPr>
              <a:tblGrid>
                <a:gridCol w="2047670">
                  <a:extLst>
                    <a:ext uri="{9D8B030D-6E8A-4147-A177-3AD203B41FA5}">
                      <a16:colId xmlns:a16="http://schemas.microsoft.com/office/drawing/2014/main" val="3043686720"/>
                    </a:ext>
                  </a:extLst>
                </a:gridCol>
                <a:gridCol w="2047670">
                  <a:extLst>
                    <a:ext uri="{9D8B030D-6E8A-4147-A177-3AD203B41FA5}">
                      <a16:colId xmlns:a16="http://schemas.microsoft.com/office/drawing/2014/main" val="3147472794"/>
                    </a:ext>
                  </a:extLst>
                </a:gridCol>
                <a:gridCol w="2047670">
                  <a:extLst>
                    <a:ext uri="{9D8B030D-6E8A-4147-A177-3AD203B41FA5}">
                      <a16:colId xmlns:a16="http://schemas.microsoft.com/office/drawing/2014/main" val="362335199"/>
                    </a:ext>
                  </a:extLst>
                </a:gridCol>
              </a:tblGrid>
              <a:tr h="197403">
                <a:tc>
                  <a:txBody>
                    <a:bodyPr/>
                    <a:lstStyle/>
                    <a:p>
                      <a:pPr algn="l"/>
                      <a:r>
                        <a:rPr kumimoji="1" lang="ja-JP" altLang="en-US" sz="1100" b="1">
                          <a:latin typeface="メイリオ" panose="020B0604030504040204" pitchFamily="50" charset="-128"/>
                          <a:ea typeface="メイリオ" panose="020B0604030504040204" pitchFamily="50" charset="-128"/>
                        </a:rPr>
                        <a:t>各疾患の指標</a:t>
                      </a:r>
                    </a:p>
                  </a:txBody>
                  <a:tcPr marL="0" marR="0" marT="0" marB="0" anchor="ctr">
                    <a:lnB w="12700" cap="flat" cmpd="sng" algn="ctr">
                      <a:solidFill>
                        <a:schemeClr val="tx1"/>
                      </a:solidFill>
                      <a:prstDash val="solid"/>
                      <a:round/>
                      <a:headEnd type="none" w="med" len="med"/>
                      <a:tailEnd type="none" w="med" len="med"/>
                    </a:lnB>
                  </a:tcPr>
                </a:tc>
                <a:tc>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B w="12700" cap="flat" cmpd="sng" algn="ctr">
                      <a:solidFill>
                        <a:schemeClr val="tx1"/>
                      </a:solidFill>
                      <a:prstDash val="solid"/>
                      <a:round/>
                      <a:headEnd type="none" w="med" len="med"/>
                      <a:tailEnd type="none" w="med" len="med"/>
                    </a:lnB>
                  </a:tcPr>
                </a:tc>
                <a:tc>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17386650"/>
                  </a:ext>
                </a:extLst>
              </a:tr>
              <a:tr h="197403">
                <a:tc>
                  <a:txBody>
                    <a:bodyPr/>
                    <a:lstStyle/>
                    <a:p>
                      <a:pPr algn="ctr"/>
                      <a:r>
                        <a:rPr kumimoji="1" lang="ja-JP" altLang="en-US" sz="1100" dirty="0">
                          <a:latin typeface="メイリオ" panose="020B0604030504040204" pitchFamily="50" charset="-128"/>
                          <a:ea typeface="メイリオ" panose="020B0604030504040204" pitchFamily="50" charset="-128"/>
                        </a:rPr>
                        <a:t>脂質異常症</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1" lang="ja-JP" altLang="en-US" sz="1100">
                          <a:latin typeface="メイリオ" panose="020B0604030504040204" pitchFamily="50" charset="-128"/>
                          <a:ea typeface="メイリオ" panose="020B0604030504040204" pitchFamily="50" charset="-128"/>
                        </a:rPr>
                        <a:t>糖尿病</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1" lang="ja-JP" altLang="en-US" sz="1100">
                          <a:latin typeface="メイリオ" panose="020B0604030504040204" pitchFamily="50" charset="-128"/>
                          <a:ea typeface="メイリオ" panose="020B0604030504040204" pitchFamily="50" charset="-128"/>
                        </a:rPr>
                        <a:t>高血圧</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47723331"/>
                  </a:ext>
                </a:extLst>
              </a:tr>
              <a:tr h="1184417">
                <a:tc>
                  <a:txBody>
                    <a:bodyPr/>
                    <a:lstStyle/>
                    <a:p>
                      <a:pPr marL="84138" indent="-84138" algn="l"/>
                      <a:r>
                        <a:rPr kumimoji="1" lang="ja-JP" altLang="en-US" sz="1100" dirty="0">
                          <a:latin typeface="メイリオ" panose="020B0604030504040204" pitchFamily="50" charset="-128"/>
                          <a:ea typeface="メイリオ" panose="020B0604030504040204" pitchFamily="50" charset="-128"/>
                        </a:rPr>
                        <a:t>・継続して投薬による脂質異常症の治療管理を行う患者のうち、集計期間中に、脂質異常症に係る検査を実施又は特定健康診査を受診した患者の割合</a:t>
                      </a:r>
                      <a:endParaRPr kumimoji="1" lang="en-US" altLang="ja-JP" sz="1100" dirty="0">
                        <a:latin typeface="メイリオ" panose="020B0604030504040204" pitchFamily="50" charset="-128"/>
                        <a:ea typeface="メイリオ" panose="020B0604030504040204" pitchFamily="50" charset="-128"/>
                      </a:endParaRPr>
                    </a:p>
                    <a:p>
                      <a:pPr algn="l"/>
                      <a:r>
                        <a:rPr kumimoji="1" lang="ja-JP" altLang="en-US" sz="11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84138" indent="-84138" algn="l"/>
                      <a:r>
                        <a:rPr kumimoji="1" lang="ja-JP" altLang="en-US" sz="1100" dirty="0">
                          <a:latin typeface="メイリオ" panose="020B0604030504040204" pitchFamily="50" charset="-128"/>
                          <a:ea typeface="メイリオ" panose="020B0604030504040204" pitchFamily="50" charset="-128"/>
                        </a:rPr>
                        <a:t>・集計期間中に、</a:t>
                      </a:r>
                      <a:r>
                        <a:rPr kumimoji="1" lang="en-US" altLang="ja-JP" sz="1100" dirty="0">
                          <a:latin typeface="メイリオ" panose="020B0604030504040204" pitchFamily="50" charset="-128"/>
                          <a:ea typeface="メイリオ" panose="020B0604030504040204" pitchFamily="50" charset="-128"/>
                        </a:rPr>
                        <a:t>HbA1c</a:t>
                      </a:r>
                      <a:r>
                        <a:rPr kumimoji="1" lang="ja-JP" altLang="en-US" sz="1100" dirty="0">
                          <a:latin typeface="メイリオ" panose="020B0604030504040204" pitchFamily="50" charset="-128"/>
                          <a:ea typeface="メイリオ" panose="020B0604030504040204" pitchFamily="50" charset="-128"/>
                        </a:rPr>
                        <a:t>に係る検査を実施又は特定健康診査を受診した患者の割合</a:t>
                      </a:r>
                      <a:endParaRPr kumimoji="1" lang="en-US" altLang="ja-JP" sz="1100" dirty="0">
                        <a:latin typeface="メイリオ" panose="020B0604030504040204" pitchFamily="50" charset="-128"/>
                        <a:ea typeface="メイリオ" panose="020B0604030504040204" pitchFamily="50" charset="-128"/>
                      </a:endParaRPr>
                    </a:p>
                    <a:p>
                      <a:pPr marL="84138" indent="-84138" algn="l"/>
                      <a:r>
                        <a:rPr kumimoji="1" lang="ja-JP" altLang="en-US" sz="1100" dirty="0">
                          <a:latin typeface="メイリオ" panose="020B0604030504040204" pitchFamily="50" charset="-128"/>
                          <a:ea typeface="メイリオ" panose="020B0604030504040204" pitchFamily="50" charset="-128"/>
                        </a:rPr>
                        <a:t>・集計期間中に、</a:t>
                      </a:r>
                      <a:r>
                        <a:rPr kumimoji="1" lang="zh-TW" altLang="en-US" sz="1100" dirty="0">
                          <a:latin typeface="メイリオ" panose="020B0604030504040204" pitchFamily="50" charset="-128"/>
                          <a:ea typeface="メイリオ" panose="020B0604030504040204" pitchFamily="50" charset="-128"/>
                        </a:rPr>
                        <a:t>眼科医療機関連携強化加算</a:t>
                      </a:r>
                      <a:r>
                        <a:rPr kumimoji="1" lang="ja-JP" altLang="en-US" sz="1100" dirty="0">
                          <a:latin typeface="メイリオ" panose="020B0604030504040204" pitchFamily="50" charset="-128"/>
                          <a:ea typeface="メイリオ" panose="020B0604030504040204" pitchFamily="50" charset="-128"/>
                        </a:rPr>
                        <a:t>又は</a:t>
                      </a:r>
                      <a:r>
                        <a:rPr kumimoji="1" lang="zh-TW" altLang="en-US" sz="1100" dirty="0">
                          <a:latin typeface="メイリオ" panose="020B0604030504040204" pitchFamily="50" charset="-128"/>
                          <a:ea typeface="メイリオ" panose="020B0604030504040204" pitchFamily="50" charset="-128"/>
                        </a:rPr>
                        <a:t>歯科医療機関連携強化加算</a:t>
                      </a:r>
                      <a:r>
                        <a:rPr kumimoji="1" lang="ja-JP" altLang="en-US" sz="1100" dirty="0">
                          <a:latin typeface="メイリオ" panose="020B0604030504040204" pitchFamily="50" charset="-128"/>
                          <a:ea typeface="メイリオ" panose="020B0604030504040204" pitchFamily="50" charset="-128"/>
                        </a:rPr>
                        <a:t>を算定した患者の割合</a:t>
                      </a:r>
                      <a:endParaRPr kumimoji="1" lang="en-US" altLang="ja-JP" sz="1100" dirty="0">
                        <a:latin typeface="メイリオ" panose="020B0604030504040204" pitchFamily="50" charset="-128"/>
                        <a:ea typeface="メイリオ" panose="020B0604030504040204" pitchFamily="50" charset="-128"/>
                      </a:endParaRPr>
                    </a:p>
                    <a:p>
                      <a:pPr marL="84138" indent="-84138" algn="l"/>
                      <a:r>
                        <a:rPr kumimoji="1" lang="ja-JP" altLang="en-US" sz="11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100" dirty="0">
                          <a:latin typeface="メイリオ" panose="020B0604030504040204" pitchFamily="50" charset="-128"/>
                          <a:ea typeface="メイリオ" panose="020B0604030504040204" pitchFamily="50" charset="-128"/>
                        </a:rPr>
                        <a:t>・継続受診を行う患者の割合</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1433924"/>
                  </a:ext>
                </a:extLst>
              </a:tr>
              <a:tr h="205881">
                <a:tc gridSpan="3">
                  <a:txBody>
                    <a:bodyPr/>
                    <a:lstStyle/>
                    <a:p>
                      <a:pPr algn="l"/>
                      <a:r>
                        <a:rPr kumimoji="1" lang="en-US" altLang="ja-JP" sz="1100" dirty="0">
                          <a:latin typeface="メイリオ" panose="020B0604030504040204" pitchFamily="50" charset="-128"/>
                          <a:ea typeface="メイリオ" panose="020B0604030504040204" pitchFamily="50" charset="-128"/>
                        </a:rPr>
                        <a:t>※</a:t>
                      </a:r>
                      <a:r>
                        <a:rPr kumimoji="1" lang="ja-JP" altLang="en-US" sz="1100" dirty="0">
                          <a:latin typeface="メイリオ" panose="020B0604030504040204" pitchFamily="50" charset="-128"/>
                          <a:ea typeface="メイリオ" panose="020B0604030504040204" pitchFamily="50" charset="-128"/>
                        </a:rPr>
                        <a:t> 各指標の上下限値の処理・標準化を行った上で実績値を算出する</a:t>
                      </a:r>
                    </a:p>
                  </a:txBody>
                  <a:tcPr marL="0" marR="0" marT="7200" marB="0" anchor="ctr">
                    <a:lnT w="12700" cap="flat" cmpd="sng" algn="ctr">
                      <a:solidFill>
                        <a:schemeClr val="tx1"/>
                      </a:solidFill>
                      <a:prstDash val="solid"/>
                      <a:round/>
                      <a:headEnd type="none" w="med" len="med"/>
                      <a:tailEnd type="none" w="med" len="med"/>
                    </a:lnT>
                  </a:tcPr>
                </a:tc>
                <a:tc hMerge="1">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T w="12700" cap="flat" cmpd="sng" algn="ctr">
                      <a:solidFill>
                        <a:schemeClr val="tx1"/>
                      </a:solidFill>
                      <a:prstDash val="solid"/>
                      <a:round/>
                      <a:headEnd type="none" w="med" len="med"/>
                      <a:tailEnd type="none" w="med" len="med"/>
                    </a:lnT>
                  </a:tcPr>
                </a:tc>
                <a:tc hMerge="1">
                  <a:txBody>
                    <a:bodyPr/>
                    <a:lstStyle/>
                    <a:p>
                      <a:pPr algn="l"/>
                      <a:endParaRPr kumimoji="1" lang="ja-JP" altLang="en-US" sz="1100">
                        <a:latin typeface="メイリオ" panose="020B0604030504040204" pitchFamily="50" charset="-128"/>
                        <a:ea typeface="メイリオ" panose="020B0604030504040204" pitchFamily="50" charset="-128"/>
                      </a:endParaRPr>
                    </a:p>
                  </a:txBody>
                  <a:tcPr marL="0" marR="0" marT="0" marB="0"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529597091"/>
                  </a:ext>
                </a:extLst>
              </a:tr>
            </a:tbl>
          </a:graphicData>
        </a:graphic>
      </p:graphicFrame>
      <p:grpSp>
        <p:nvGrpSpPr>
          <p:cNvPr id="52" name="グループ化 51">
            <a:extLst>
              <a:ext uri="{FF2B5EF4-FFF2-40B4-BE49-F238E27FC236}">
                <a16:creationId xmlns:a16="http://schemas.microsoft.com/office/drawing/2014/main" id="{6219FED6-CA50-4E79-E60D-926FBE714457}"/>
              </a:ext>
            </a:extLst>
          </p:cNvPr>
          <p:cNvGrpSpPr/>
          <p:nvPr/>
        </p:nvGrpSpPr>
        <p:grpSpPr>
          <a:xfrm>
            <a:off x="7808023" y="4618663"/>
            <a:ext cx="3047849" cy="1969028"/>
            <a:chOff x="315462" y="4492850"/>
            <a:chExt cx="2974527" cy="2020215"/>
          </a:xfrm>
        </p:grpSpPr>
        <p:grpSp>
          <p:nvGrpSpPr>
            <p:cNvPr id="18" name="グループ化 17">
              <a:extLst>
                <a:ext uri="{FF2B5EF4-FFF2-40B4-BE49-F238E27FC236}">
                  <a16:creationId xmlns:a16="http://schemas.microsoft.com/office/drawing/2014/main" id="{E87C9493-1C26-9364-50E2-273608267698}"/>
                </a:ext>
              </a:extLst>
            </p:cNvPr>
            <p:cNvGrpSpPr/>
            <p:nvPr/>
          </p:nvGrpSpPr>
          <p:grpSpPr>
            <a:xfrm>
              <a:off x="604295" y="4659769"/>
              <a:ext cx="1345324" cy="771035"/>
              <a:chOff x="1744515" y="4670226"/>
              <a:chExt cx="1345324" cy="771035"/>
            </a:xfrm>
          </p:grpSpPr>
          <p:pic>
            <p:nvPicPr>
              <p:cNvPr id="15" name="グラフィックス 14" descr="医師男性 単色塗りつぶし">
                <a:extLst>
                  <a:ext uri="{FF2B5EF4-FFF2-40B4-BE49-F238E27FC236}">
                    <a16:creationId xmlns:a16="http://schemas.microsoft.com/office/drawing/2014/main" id="{0C99DB84-0037-9C0F-5175-16A3D1AC13C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128344" y="4863594"/>
                <a:ext cx="577667" cy="577667"/>
              </a:xfrm>
              <a:prstGeom prst="rect">
                <a:avLst/>
              </a:prstGeom>
            </p:spPr>
          </p:pic>
          <p:sp>
            <p:nvSpPr>
              <p:cNvPr id="17" name="テキスト ボックス 16">
                <a:extLst>
                  <a:ext uri="{FF2B5EF4-FFF2-40B4-BE49-F238E27FC236}">
                    <a16:creationId xmlns:a16="http://schemas.microsoft.com/office/drawing/2014/main" id="{CB776C5B-2A87-6132-7CB4-558E7F258DC1}"/>
                  </a:ext>
                </a:extLst>
              </p:cNvPr>
              <p:cNvSpPr txBox="1"/>
              <p:nvPr/>
            </p:nvSpPr>
            <p:spPr>
              <a:xfrm>
                <a:off x="1744515" y="4670226"/>
                <a:ext cx="1345324" cy="2526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医療機関</a:t>
                </a:r>
              </a:p>
            </p:txBody>
          </p:sp>
        </p:grpSp>
        <p:grpSp>
          <p:nvGrpSpPr>
            <p:cNvPr id="26" name="グループ化 25">
              <a:extLst>
                <a:ext uri="{FF2B5EF4-FFF2-40B4-BE49-F238E27FC236}">
                  <a16:creationId xmlns:a16="http://schemas.microsoft.com/office/drawing/2014/main" id="{86BD759D-3E2C-C4E4-BD79-930497C69268}"/>
                </a:ext>
              </a:extLst>
            </p:cNvPr>
            <p:cNvGrpSpPr/>
            <p:nvPr/>
          </p:nvGrpSpPr>
          <p:grpSpPr>
            <a:xfrm>
              <a:off x="1944665" y="4659769"/>
              <a:ext cx="1345324" cy="718182"/>
              <a:chOff x="3147646" y="5335861"/>
              <a:chExt cx="1345324" cy="718182"/>
            </a:xfrm>
          </p:grpSpPr>
          <p:sp>
            <p:nvSpPr>
              <p:cNvPr id="24" name="テキスト ボックス 23">
                <a:extLst>
                  <a:ext uri="{FF2B5EF4-FFF2-40B4-BE49-F238E27FC236}">
                    <a16:creationId xmlns:a16="http://schemas.microsoft.com/office/drawing/2014/main" id="{E26CF92B-BA77-689E-ABDD-FF82FDF5D519}"/>
                  </a:ext>
                </a:extLst>
              </p:cNvPr>
              <p:cNvSpPr txBox="1"/>
              <p:nvPr/>
            </p:nvSpPr>
            <p:spPr>
              <a:xfrm>
                <a:off x="3147646" y="5335861"/>
                <a:ext cx="1345324" cy="2526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厚生労働省</a:t>
                </a:r>
              </a:p>
            </p:txBody>
          </p:sp>
          <p:pic>
            <p:nvPicPr>
              <p:cNvPr id="25" name="グラフィックス 24" descr="建物 枠線">
                <a:extLst>
                  <a:ext uri="{FF2B5EF4-FFF2-40B4-BE49-F238E27FC236}">
                    <a16:creationId xmlns:a16="http://schemas.microsoft.com/office/drawing/2014/main" id="{266F1BA3-2038-3690-EB51-17AE1C3F4C1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31474" y="5500630"/>
                <a:ext cx="553413" cy="553413"/>
              </a:xfrm>
              <a:prstGeom prst="rect">
                <a:avLst/>
              </a:prstGeom>
            </p:spPr>
          </p:pic>
        </p:grpSp>
        <p:cxnSp>
          <p:nvCxnSpPr>
            <p:cNvPr id="28" name="直線矢印コネクタ 27">
              <a:extLst>
                <a:ext uri="{FF2B5EF4-FFF2-40B4-BE49-F238E27FC236}">
                  <a16:creationId xmlns:a16="http://schemas.microsoft.com/office/drawing/2014/main" id="{777DAFFA-4015-9666-C90B-EDECB174F85A}"/>
                </a:ext>
              </a:extLst>
            </p:cNvPr>
            <p:cNvCxnSpPr>
              <a:cxnSpLocks/>
            </p:cNvCxnSpPr>
            <p:nvPr/>
          </p:nvCxnSpPr>
          <p:spPr>
            <a:xfrm>
              <a:off x="1648656" y="5141397"/>
              <a:ext cx="567761" cy="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32" name="テキスト ボックス 31">
              <a:extLst>
                <a:ext uri="{FF2B5EF4-FFF2-40B4-BE49-F238E27FC236}">
                  <a16:creationId xmlns:a16="http://schemas.microsoft.com/office/drawing/2014/main" id="{DB0C5F47-6A25-80DB-1744-89D7594E37B8}"/>
                </a:ext>
              </a:extLst>
            </p:cNvPr>
            <p:cNvSpPr txBox="1"/>
            <p:nvPr/>
          </p:nvSpPr>
          <p:spPr>
            <a:xfrm>
              <a:off x="1259875" y="4781473"/>
              <a:ext cx="1345324" cy="41051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①データ</a:t>
              </a:r>
              <a:endParaRPr kumimoji="1" lang="en-US" altLang="ja-JP"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作成・提出</a:t>
              </a:r>
            </a:p>
          </p:txBody>
        </p:sp>
        <p:cxnSp>
          <p:nvCxnSpPr>
            <p:cNvPr id="37" name="直線矢印コネクタ 36">
              <a:extLst>
                <a:ext uri="{FF2B5EF4-FFF2-40B4-BE49-F238E27FC236}">
                  <a16:creationId xmlns:a16="http://schemas.microsoft.com/office/drawing/2014/main" id="{64768078-42D7-7A2D-A274-E158E2D1D694}"/>
                </a:ext>
              </a:extLst>
            </p:cNvPr>
            <p:cNvCxnSpPr>
              <a:cxnSpLocks/>
            </p:cNvCxnSpPr>
            <p:nvPr/>
          </p:nvCxnSpPr>
          <p:spPr>
            <a:xfrm flipH="1">
              <a:off x="1632188" y="5199205"/>
              <a:ext cx="584229" cy="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41" name="テキスト ボックス 40">
              <a:extLst>
                <a:ext uri="{FF2B5EF4-FFF2-40B4-BE49-F238E27FC236}">
                  <a16:creationId xmlns:a16="http://schemas.microsoft.com/office/drawing/2014/main" id="{B8990D55-315D-7D1B-252B-974D54284F0E}"/>
                </a:ext>
              </a:extLst>
            </p:cNvPr>
            <p:cNvSpPr txBox="1"/>
            <p:nvPr/>
          </p:nvSpPr>
          <p:spPr>
            <a:xfrm>
              <a:off x="1286251" y="5246458"/>
              <a:ext cx="1345324" cy="41051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②集計・</a:t>
              </a:r>
              <a:endParaRPr kumimoji="1" lang="en-US" altLang="ja-JP"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実績値の通知</a:t>
              </a:r>
            </a:p>
          </p:txBody>
        </p:sp>
        <p:grpSp>
          <p:nvGrpSpPr>
            <p:cNvPr id="42" name="グループ化 41">
              <a:extLst>
                <a:ext uri="{FF2B5EF4-FFF2-40B4-BE49-F238E27FC236}">
                  <a16:creationId xmlns:a16="http://schemas.microsoft.com/office/drawing/2014/main" id="{5C77AFA1-11F4-5D58-5BD3-8629FC3C85A1}"/>
                </a:ext>
              </a:extLst>
            </p:cNvPr>
            <p:cNvGrpSpPr/>
            <p:nvPr/>
          </p:nvGrpSpPr>
          <p:grpSpPr>
            <a:xfrm>
              <a:off x="613589" y="5794883"/>
              <a:ext cx="1345324" cy="718182"/>
              <a:chOff x="3147646" y="5335861"/>
              <a:chExt cx="1345324" cy="718182"/>
            </a:xfrm>
          </p:grpSpPr>
          <p:sp>
            <p:nvSpPr>
              <p:cNvPr id="43" name="テキスト ボックス 42">
                <a:extLst>
                  <a:ext uri="{FF2B5EF4-FFF2-40B4-BE49-F238E27FC236}">
                    <a16:creationId xmlns:a16="http://schemas.microsoft.com/office/drawing/2014/main" id="{656F0DFE-50C1-AB27-BE78-1D50CBC95EEF}"/>
                  </a:ext>
                </a:extLst>
              </p:cNvPr>
              <p:cNvSpPr txBox="1"/>
              <p:nvPr/>
            </p:nvSpPr>
            <p:spPr>
              <a:xfrm>
                <a:off x="3147646" y="5335861"/>
                <a:ext cx="1345324" cy="2526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地方厚生局長等</a:t>
                </a:r>
              </a:p>
            </p:txBody>
          </p:sp>
          <p:pic>
            <p:nvPicPr>
              <p:cNvPr id="44" name="グラフィックス 43" descr="建物 枠線">
                <a:extLst>
                  <a:ext uri="{FF2B5EF4-FFF2-40B4-BE49-F238E27FC236}">
                    <a16:creationId xmlns:a16="http://schemas.microsoft.com/office/drawing/2014/main" id="{57D09041-4A75-2AA1-028B-765004EA1CD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531474" y="5500630"/>
                <a:ext cx="553413" cy="553413"/>
              </a:xfrm>
              <a:prstGeom prst="rect">
                <a:avLst/>
              </a:prstGeom>
            </p:spPr>
          </p:pic>
        </p:grpSp>
        <p:cxnSp>
          <p:nvCxnSpPr>
            <p:cNvPr id="46" name="直線矢印コネクタ 45">
              <a:extLst>
                <a:ext uri="{FF2B5EF4-FFF2-40B4-BE49-F238E27FC236}">
                  <a16:creationId xmlns:a16="http://schemas.microsoft.com/office/drawing/2014/main" id="{44908BC0-EC35-6513-A0D4-9ED85E930370}"/>
                </a:ext>
              </a:extLst>
            </p:cNvPr>
            <p:cNvCxnSpPr>
              <a:cxnSpLocks/>
            </p:cNvCxnSpPr>
            <p:nvPr/>
          </p:nvCxnSpPr>
          <p:spPr>
            <a:xfrm>
              <a:off x="1286251" y="5501603"/>
              <a:ext cx="0" cy="28993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49" name="テキスト ボックス 48">
              <a:extLst>
                <a:ext uri="{FF2B5EF4-FFF2-40B4-BE49-F238E27FC236}">
                  <a16:creationId xmlns:a16="http://schemas.microsoft.com/office/drawing/2014/main" id="{1CA3583F-EC9F-1A0E-306F-CF0555835482}"/>
                </a:ext>
              </a:extLst>
            </p:cNvPr>
            <p:cNvSpPr txBox="1"/>
            <p:nvPr/>
          </p:nvSpPr>
          <p:spPr>
            <a:xfrm>
              <a:off x="315462" y="5520145"/>
              <a:ext cx="1345324" cy="2526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③届出</a:t>
              </a:r>
            </a:p>
          </p:txBody>
        </p:sp>
        <p:sp>
          <p:nvSpPr>
            <p:cNvPr id="50" name="テキスト ボックス 49">
              <a:extLst>
                <a:ext uri="{FF2B5EF4-FFF2-40B4-BE49-F238E27FC236}">
                  <a16:creationId xmlns:a16="http://schemas.microsoft.com/office/drawing/2014/main" id="{8DE0BD1A-AD0D-36B3-50CA-216272F76BF4}"/>
                </a:ext>
              </a:extLst>
            </p:cNvPr>
            <p:cNvSpPr txBox="1"/>
            <p:nvPr/>
          </p:nvSpPr>
          <p:spPr>
            <a:xfrm>
              <a:off x="375188" y="4492850"/>
              <a:ext cx="1225872" cy="25262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0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届出のイメージ</a:t>
              </a:r>
            </a:p>
          </p:txBody>
        </p:sp>
      </p:grpSp>
      <p:sp>
        <p:nvSpPr>
          <p:cNvPr id="4" name="スライド番号プレースホルダー 4">
            <a:extLst>
              <a:ext uri="{FF2B5EF4-FFF2-40B4-BE49-F238E27FC236}">
                <a16:creationId xmlns:a16="http://schemas.microsoft.com/office/drawing/2014/main" id="{FD5C5201-B561-1E25-96CB-4FB2FCC79C11}"/>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34" name="オーディオ 33">
            <a:hlinkClick r:id="" action="ppaction://media"/>
            <a:extLst>
              <a:ext uri="{FF2B5EF4-FFF2-40B4-BE49-F238E27FC236}">
                <a16:creationId xmlns:a16="http://schemas.microsoft.com/office/drawing/2014/main" id="{896D6CE4-2E54-ED03-EFCE-684826B1E34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1382428"/>
      </p:ext>
    </p:extLst>
  </p:cSld>
  <p:clrMapOvr>
    <a:masterClrMapping/>
  </p:clrMapOvr>
  <mc:AlternateContent xmlns:mc="http://schemas.openxmlformats.org/markup-compatibility/2006" xmlns:p14="http://schemas.microsoft.com/office/powerpoint/2010/main">
    <mc:Choice Requires="p14">
      <p:transition spd="slow" p14:dur="2000" advTm="137531"/>
    </mc:Choice>
    <mc:Fallback xmlns="">
      <p:transition spd="slow" advTm="137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08B95-A190-3BE5-FB56-F79BF32EFD6F}"/>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D4D08EF8-31E4-2F40-BAA5-5745BA896B55}"/>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外来様式１の見直し</a:t>
            </a:r>
            <a:endPar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9F51BDA8-A082-4ED8-A07D-D2F0A7E2AE64}"/>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データを活用した診療実績による評価の推進－②</a:t>
            </a:r>
          </a:p>
        </p:txBody>
      </p:sp>
      <p:sp>
        <p:nvSpPr>
          <p:cNvPr id="2" name="テキスト ボックス 1">
            <a:extLst>
              <a:ext uri="{FF2B5EF4-FFF2-40B4-BE49-F238E27FC236}">
                <a16:creationId xmlns:a16="http://schemas.microsoft.com/office/drawing/2014/main" id="{F57FDDD6-E4FB-7A96-5AE8-FE9176E99CD6}"/>
              </a:ext>
            </a:extLst>
          </p:cNvPr>
          <p:cNvSpPr txBox="1"/>
          <p:nvPr/>
        </p:nvSpPr>
        <p:spPr>
          <a:xfrm>
            <a:off x="1336128" y="997844"/>
            <a:ext cx="9519743" cy="710763"/>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医療機関の業務負担の軽減の観点から、調査項目の簡素化を行うとともに、データに基づく適切な評価を推進する観点から観点から、調査項目の新設を行う。</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3" name="正方形/長方形 2">
            <a:extLst>
              <a:ext uri="{FF2B5EF4-FFF2-40B4-BE49-F238E27FC236}">
                <a16:creationId xmlns:a16="http://schemas.microsoft.com/office/drawing/2014/main" id="{FE7870E5-59C4-6CB1-1FC3-AA5EFE8E13BA}"/>
              </a:ext>
            </a:extLst>
          </p:cNvPr>
          <p:cNvSpPr/>
          <p:nvPr/>
        </p:nvSpPr>
        <p:spPr>
          <a:xfrm>
            <a:off x="1458462" y="921736"/>
            <a:ext cx="1754638"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外来様式１の見直し</a:t>
            </a:r>
          </a:p>
        </p:txBody>
      </p:sp>
      <p:sp>
        <p:nvSpPr>
          <p:cNvPr id="6" name="テキスト ボックス 5">
            <a:extLst>
              <a:ext uri="{FF2B5EF4-FFF2-40B4-BE49-F238E27FC236}">
                <a16:creationId xmlns:a16="http://schemas.microsoft.com/office/drawing/2014/main" id="{2EBA2893-907E-CA00-DDEE-0F08598A356C}"/>
              </a:ext>
            </a:extLst>
          </p:cNvPr>
          <p:cNvSpPr txBox="1"/>
          <p:nvPr/>
        </p:nvSpPr>
        <p:spPr>
          <a:xfrm>
            <a:off x="1336128" y="1725254"/>
            <a:ext cx="5708073" cy="2923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300" b="1" i="0" u="sng"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rPr>
              <a:t>削除する項目</a:t>
            </a:r>
            <a:endParaRPr kumimoji="1" lang="en-US" altLang="ja-JP" sz="1300" b="1" i="0" u="sng"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7" name="表 6">
            <a:extLst>
              <a:ext uri="{FF2B5EF4-FFF2-40B4-BE49-F238E27FC236}">
                <a16:creationId xmlns:a16="http://schemas.microsoft.com/office/drawing/2014/main" id="{5CBA5869-9DCC-C05A-2937-F7298D47BB35}"/>
              </a:ext>
            </a:extLst>
          </p:cNvPr>
          <p:cNvGraphicFramePr>
            <a:graphicFrameLocks noGrp="1"/>
          </p:cNvGraphicFramePr>
          <p:nvPr/>
        </p:nvGraphicFramePr>
        <p:xfrm>
          <a:off x="1668301" y="2113800"/>
          <a:ext cx="5708072" cy="3480300"/>
        </p:xfrm>
        <a:graphic>
          <a:graphicData uri="http://schemas.openxmlformats.org/drawingml/2006/table">
            <a:tbl>
              <a:tblPr firstCol="1" bandRow="1">
                <a:tableStyleId>{5940675A-B579-460E-94D1-54222C63F5DA}</a:tableStyleId>
              </a:tblPr>
              <a:tblGrid>
                <a:gridCol w="2854036">
                  <a:extLst>
                    <a:ext uri="{9D8B030D-6E8A-4147-A177-3AD203B41FA5}">
                      <a16:colId xmlns:a16="http://schemas.microsoft.com/office/drawing/2014/main" val="20004"/>
                    </a:ext>
                  </a:extLst>
                </a:gridCol>
                <a:gridCol w="2854036">
                  <a:extLst>
                    <a:ext uri="{9D8B030D-6E8A-4147-A177-3AD203B41FA5}">
                      <a16:colId xmlns:a16="http://schemas.microsoft.com/office/drawing/2014/main" val="3669082660"/>
                    </a:ext>
                  </a:extLst>
                </a:gridCol>
              </a:tblGrid>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身長</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脳卒中の初発の種類（既往含む）</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000"/>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体重</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脳卒中の初発以外の発症（診断）年月</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005"/>
                  </a:ext>
                </a:extLst>
              </a:tr>
              <a:tr h="152757">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入院の有無</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慢性腎臓病の診断年月</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3081164408"/>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入院時の</a:t>
                      </a:r>
                      <a:r>
                        <a:rPr lang="en-US" altLang="ja-JP" sz="1050" b="0" u="none" strike="noStrike" dirty="0">
                          <a:effectLst/>
                          <a:latin typeface="BIZ UDPゴシック" panose="020B0400000000000000" pitchFamily="50" charset="-128"/>
                          <a:ea typeface="BIZ UDPゴシック" panose="020B0400000000000000" pitchFamily="50" charset="-128"/>
                        </a:rPr>
                        <a:t>ICD10</a:t>
                      </a:r>
                      <a:r>
                        <a:rPr lang="ja-JP" altLang="en-US" sz="1050" b="0" u="none" strike="noStrike" dirty="0">
                          <a:effectLst/>
                          <a:latin typeface="BIZ UDPゴシック" panose="020B0400000000000000" pitchFamily="50" charset="-128"/>
                          <a:ea typeface="BIZ UDPゴシック" panose="020B0400000000000000" pitchFamily="50" charset="-128"/>
                        </a:rPr>
                        <a:t>コード</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高尿酸血症の有無</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2836875897"/>
                  </a:ext>
                </a:extLst>
              </a:tr>
              <a:tr h="152757">
                <a:tc>
                  <a:txBody>
                    <a:bodyPr/>
                    <a:lstStyle/>
                    <a:p>
                      <a:pPr algn="l" fontAlgn="ctr"/>
                      <a:r>
                        <a:rPr lang="zh-TW" altLang="en-US" sz="1050" b="0" u="none" strike="noStrike" dirty="0">
                          <a:effectLst/>
                          <a:latin typeface="BIZ UDPゴシック" panose="020B0400000000000000" pitchFamily="50" charset="-128"/>
                          <a:ea typeface="BIZ UDPゴシック" panose="020B0400000000000000" pitchFamily="50" charset="-128"/>
                        </a:rPr>
                        <a:t>脂質異常症</a:t>
                      </a:r>
                      <a:r>
                        <a:rPr lang="en-US" altLang="zh-TW" sz="1050" b="0" u="none" strike="noStrike" dirty="0">
                          <a:effectLst/>
                          <a:latin typeface="BIZ UDPゴシック" panose="020B0400000000000000" pitchFamily="50" charset="-128"/>
                          <a:ea typeface="BIZ UDPゴシック" panose="020B0400000000000000" pitchFamily="50" charset="-128"/>
                        </a:rPr>
                        <a:t>-</a:t>
                      </a:r>
                      <a:r>
                        <a:rPr lang="zh-TW" altLang="en-US" sz="1050" b="0" u="none" strike="noStrike" dirty="0">
                          <a:effectLst/>
                          <a:latin typeface="BIZ UDPゴシック" panose="020B0400000000000000" pitchFamily="50" charset="-128"/>
                          <a:ea typeface="BIZ UDPゴシック" panose="020B0400000000000000" pitchFamily="50" charset="-128"/>
                        </a:rPr>
                        <a:t>診断年月</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高尿酸血症の診断年月</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743939869"/>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リスク分類・ＬＤＬコレステロール</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尿酸値</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735266880"/>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糖尿病</a:t>
                      </a:r>
                      <a:r>
                        <a:rPr lang="en-US" altLang="ja-JP" sz="1050" b="0" u="none" strike="noStrike" dirty="0">
                          <a:effectLst/>
                          <a:latin typeface="BIZ UDPゴシック" panose="020B0400000000000000" pitchFamily="50" charset="-128"/>
                          <a:ea typeface="BIZ UDPゴシック" panose="020B0400000000000000" pitchFamily="50" charset="-128"/>
                        </a:rPr>
                        <a:t>-</a:t>
                      </a:r>
                      <a:r>
                        <a:rPr lang="ja-JP" altLang="en-US" sz="1050" b="0" u="none" strike="noStrike" dirty="0">
                          <a:effectLst/>
                          <a:latin typeface="BIZ UDPゴシック" panose="020B0400000000000000" pitchFamily="50" charset="-128"/>
                          <a:ea typeface="BIZ UDPゴシック" panose="020B0400000000000000" pitchFamily="50" charset="-128"/>
                        </a:rPr>
                        <a:t>診断年月</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高血圧症</a:t>
                      </a:r>
                      <a:r>
                        <a:rPr lang="en-US" altLang="ja-JP" sz="1050" b="0" u="none" strike="noStrike" dirty="0">
                          <a:effectLst/>
                          <a:latin typeface="BIZ UDPゴシック" panose="020B0400000000000000" pitchFamily="50" charset="-128"/>
                          <a:ea typeface="BIZ UDPゴシック" panose="020B0400000000000000" pitchFamily="50" charset="-128"/>
                        </a:rPr>
                        <a:t>-</a:t>
                      </a:r>
                      <a:r>
                        <a:rPr lang="ja-JP" altLang="en-US" sz="1050" b="0" u="none" strike="noStrike" dirty="0">
                          <a:effectLst/>
                          <a:latin typeface="BIZ UDPゴシック" panose="020B0400000000000000" pitchFamily="50" charset="-128"/>
                          <a:ea typeface="BIZ UDPゴシック" panose="020B0400000000000000" pitchFamily="50" charset="-128"/>
                        </a:rPr>
                        <a:t>診断年月</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590573067"/>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血糖コントロール（ＨｂＡ１ｃ）</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血圧分類</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2131331772"/>
                  </a:ext>
                </a:extLst>
              </a:tr>
              <a:tr h="152757">
                <a:tc>
                  <a:txBody>
                    <a:bodyPr/>
                    <a:lstStyle/>
                    <a:p>
                      <a:pPr algn="l" fontAlgn="ctr"/>
                      <a:r>
                        <a:rPr lang="zh-TW" altLang="en-US" sz="1050" b="0" u="none" strike="noStrike" dirty="0">
                          <a:effectLst/>
                          <a:latin typeface="BIZ UDPゴシック" panose="020B0400000000000000" pitchFamily="50" charset="-128"/>
                          <a:ea typeface="BIZ UDPゴシック" panose="020B0400000000000000" pitchFamily="50" charset="-128"/>
                        </a:rPr>
                        <a:t>慢性合併症：網膜症</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リスク層</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505476699"/>
                  </a:ext>
                </a:extLst>
              </a:tr>
              <a:tr h="152757">
                <a:tc>
                  <a:txBody>
                    <a:bodyPr/>
                    <a:lstStyle/>
                    <a:p>
                      <a:pPr algn="l" fontAlgn="ctr"/>
                      <a:r>
                        <a:rPr lang="zh-TW" altLang="en-US" sz="1050" b="0" u="none" strike="noStrike" dirty="0">
                          <a:effectLst/>
                          <a:latin typeface="BIZ UDPゴシック" panose="020B0400000000000000" pitchFamily="50" charset="-128"/>
                          <a:ea typeface="BIZ UDPゴシック" panose="020B0400000000000000" pitchFamily="50" charset="-128"/>
                        </a:rPr>
                        <a:t>慢性合併症：腎症</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収縮期血圧</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780616341"/>
                  </a:ext>
                </a:extLst>
              </a:tr>
              <a:tr h="152757">
                <a:tc>
                  <a:txBody>
                    <a:bodyPr/>
                    <a:lstStyle/>
                    <a:p>
                      <a:pPr algn="l" fontAlgn="ctr"/>
                      <a:r>
                        <a:rPr lang="zh-TW" altLang="en-US" sz="1050" b="0" u="none" strike="noStrike" dirty="0">
                          <a:effectLst/>
                          <a:latin typeface="BIZ UDPゴシック" panose="020B0400000000000000" pitchFamily="50" charset="-128"/>
                          <a:ea typeface="BIZ UDPゴシック" panose="020B0400000000000000" pitchFamily="50" charset="-128"/>
                        </a:rPr>
                        <a:t>慢性合併症：神経障害</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拡張期血圧</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4270779095"/>
                  </a:ext>
                </a:extLst>
              </a:tr>
              <a:tr h="152757">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急性大動脈解離の有無（初発）</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喫煙区分</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767088740"/>
                  </a:ext>
                </a:extLst>
              </a:tr>
              <a:tr h="152757">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急性大動脈解離の初発の発症年月</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en-US" altLang="ja-JP" sz="1050" b="0" u="none" strike="noStrike" dirty="0">
                          <a:effectLst/>
                          <a:latin typeface="BIZ UDPゴシック" panose="020B0400000000000000" pitchFamily="50" charset="-128"/>
                          <a:ea typeface="BIZ UDPゴシック" panose="020B0400000000000000" pitchFamily="50" charset="-128"/>
                        </a:rPr>
                        <a:t>1 </a:t>
                      </a:r>
                      <a:r>
                        <a:rPr lang="ja-JP" altLang="en-US" sz="1050" b="0" u="none" strike="noStrike" dirty="0">
                          <a:effectLst/>
                          <a:latin typeface="BIZ UDPゴシック" panose="020B0400000000000000" pitchFamily="50" charset="-128"/>
                          <a:ea typeface="BIZ UDPゴシック" panose="020B0400000000000000" pitchFamily="50" charset="-128"/>
                        </a:rPr>
                        <a:t>日の喫煙本数</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2214516395"/>
                  </a:ext>
                </a:extLst>
              </a:tr>
              <a:tr h="152757">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急性冠症候群の初発の種類（既往含む）</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喫煙年数</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3736088551"/>
                  </a:ext>
                </a:extLst>
              </a:tr>
              <a:tr h="152757">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急性冠症候群の初発の種類（既往含む）</a:t>
                      </a:r>
                      <a:endParaRPr lang="ja-JP" altLang="en-US" sz="1050" b="0" i="0" u="none" strike="noStrike">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急性冠症候群の初発の種類（既往含む）</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97082706"/>
                  </a:ext>
                </a:extLst>
              </a:tr>
            </a:tbl>
          </a:graphicData>
        </a:graphic>
      </p:graphicFrame>
      <p:sp>
        <p:nvSpPr>
          <p:cNvPr id="14" name="テキスト ボックス 13">
            <a:extLst>
              <a:ext uri="{FF2B5EF4-FFF2-40B4-BE49-F238E27FC236}">
                <a16:creationId xmlns:a16="http://schemas.microsoft.com/office/drawing/2014/main" id="{7A50DDCB-547E-8CAA-1344-41FA4C16D06C}"/>
              </a:ext>
            </a:extLst>
          </p:cNvPr>
          <p:cNvSpPr txBox="1"/>
          <p:nvPr/>
        </p:nvSpPr>
        <p:spPr>
          <a:xfrm>
            <a:off x="1458463" y="1899382"/>
            <a:ext cx="3147327"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外来データ提出加算・充実管理加算</a:t>
            </a:r>
            <a:endParaRPr kumimoji="0" lang="ja-JP" altLang="en-US" sz="1200" b="0" i="0" u="none" strike="noStrike" kern="1200" cap="none" spc="0" normalizeH="0" baseline="0" noProof="0" dirty="0">
              <a:ln>
                <a:noFill/>
              </a:ln>
              <a:solidFill>
                <a:srgbClr val="000000"/>
              </a:solidFill>
              <a:effectLst/>
              <a:uLnTx/>
              <a:uFillTx/>
              <a:latin typeface="Aptos" panose="02110004020202020204"/>
              <a:ea typeface="游ゴシック" panose="020B0400000000000000" pitchFamily="50" charset="-128"/>
              <a:cs typeface="+mn-cs"/>
            </a:endParaRPr>
          </a:p>
        </p:txBody>
      </p:sp>
      <p:sp>
        <p:nvSpPr>
          <p:cNvPr id="15" name="テキスト ボックス 14">
            <a:extLst>
              <a:ext uri="{FF2B5EF4-FFF2-40B4-BE49-F238E27FC236}">
                <a16:creationId xmlns:a16="http://schemas.microsoft.com/office/drawing/2014/main" id="{D775E0CA-47F5-37E0-776B-9AA187BEEAEF}"/>
              </a:ext>
            </a:extLst>
          </p:cNvPr>
          <p:cNvSpPr txBox="1"/>
          <p:nvPr/>
        </p:nvSpPr>
        <p:spPr>
          <a:xfrm>
            <a:off x="7586212" y="1859258"/>
            <a:ext cx="184988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在宅データ提出加算</a:t>
            </a:r>
            <a:endParaRPr kumimoji="0" lang="ja-JP" altLang="en-US" sz="12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graphicFrame>
        <p:nvGraphicFramePr>
          <p:cNvPr id="16" name="表 15">
            <a:extLst>
              <a:ext uri="{FF2B5EF4-FFF2-40B4-BE49-F238E27FC236}">
                <a16:creationId xmlns:a16="http://schemas.microsoft.com/office/drawing/2014/main" id="{28D5BBBD-FE69-8225-CDE4-91137F6EFC9A}"/>
              </a:ext>
            </a:extLst>
          </p:cNvPr>
          <p:cNvGraphicFramePr>
            <a:graphicFrameLocks noGrp="1"/>
          </p:cNvGraphicFramePr>
          <p:nvPr/>
        </p:nvGraphicFramePr>
        <p:xfrm>
          <a:off x="7796051" y="2110856"/>
          <a:ext cx="2854036" cy="1160100"/>
        </p:xfrm>
        <a:graphic>
          <a:graphicData uri="http://schemas.openxmlformats.org/drawingml/2006/table">
            <a:tbl>
              <a:tblPr firstCol="1" bandRow="1">
                <a:tableStyleId>{5940675A-B579-460E-94D1-54222C63F5DA}</a:tableStyleId>
              </a:tblPr>
              <a:tblGrid>
                <a:gridCol w="2854036">
                  <a:extLst>
                    <a:ext uri="{9D8B030D-6E8A-4147-A177-3AD203B41FA5}">
                      <a16:colId xmlns:a16="http://schemas.microsoft.com/office/drawing/2014/main" val="20004"/>
                    </a:ext>
                  </a:extLst>
                </a:gridCol>
              </a:tblGrid>
              <a:tr h="0">
                <a:tc>
                  <a:txBody>
                    <a:bodyPr/>
                    <a:lstStyle/>
                    <a:p>
                      <a:pPr algn="l" fontAlgn="ctr"/>
                      <a:r>
                        <a:rPr lang="en-US" altLang="ja-JP" sz="1050" b="0" u="none" strike="noStrike" dirty="0">
                          <a:solidFill>
                            <a:srgbClr val="000000"/>
                          </a:solidFill>
                          <a:effectLst/>
                          <a:latin typeface="BIZ UDPゴシック" panose="020B0400000000000000" pitchFamily="50" charset="-128"/>
                          <a:ea typeface="BIZ UDPゴシック" panose="020B0400000000000000" pitchFamily="50" charset="-128"/>
                        </a:rPr>
                        <a:t>NRS</a:t>
                      </a:r>
                      <a:endParaRPr lang="en-US" altLang="ja-JP"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000"/>
                  </a:ext>
                </a:extLst>
              </a:tr>
              <a:tr h="134998">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ブリストルスケール</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0005"/>
                  </a:ext>
                </a:extLst>
              </a:tr>
              <a:tr h="134998">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褥瘡の状態</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3081164408"/>
                  </a:ext>
                </a:extLst>
              </a:tr>
              <a:tr h="134998">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がん</a:t>
                      </a:r>
                      <a:r>
                        <a:rPr lang="en-US" altLang="ja-JP" sz="1050" b="0" u="none" strike="noStrike" dirty="0">
                          <a:solidFill>
                            <a:srgbClr val="000000"/>
                          </a:solidFill>
                          <a:effectLst/>
                          <a:latin typeface="BIZ UDPゴシック" panose="020B0400000000000000" pitchFamily="50" charset="-128"/>
                          <a:ea typeface="BIZ UDPゴシック" panose="020B0400000000000000" pitchFamily="50" charset="-128"/>
                        </a:rPr>
                        <a:t>-</a:t>
                      </a: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ステージ分類</a:t>
                      </a:r>
                      <a:endParaRPr lang="ja-JP"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469018551"/>
                  </a:ext>
                </a:extLst>
              </a:tr>
              <a:tr h="134998">
                <a:tc>
                  <a:txBody>
                    <a:bodyPr/>
                    <a:lstStyle/>
                    <a:p>
                      <a:pPr algn="l" fontAlgn="ctr"/>
                      <a:r>
                        <a:rPr lang="en-US" altLang="ja-JP" sz="1050" b="0" u="none" strike="noStrike" dirty="0">
                          <a:solidFill>
                            <a:srgbClr val="000000"/>
                          </a:solidFill>
                          <a:effectLst/>
                          <a:latin typeface="BIZ UDPゴシック" panose="020B0400000000000000" pitchFamily="50" charset="-128"/>
                          <a:ea typeface="BIZ UDPゴシック" panose="020B0400000000000000" pitchFamily="50" charset="-128"/>
                        </a:rPr>
                        <a:t>TNM</a:t>
                      </a: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分類</a:t>
                      </a:r>
                      <a:endParaRPr lang="zh-TW" altLang="en-US"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3">
                        <a:lumMod val="20000"/>
                        <a:lumOff val="80000"/>
                      </a:schemeClr>
                    </a:solidFill>
                  </a:tcPr>
                </a:tc>
                <a:extLst>
                  <a:ext uri="{0D108BD9-81ED-4DB2-BD59-A6C34878D82A}">
                    <a16:rowId xmlns:a16="http://schemas.microsoft.com/office/drawing/2014/main" val="1815868241"/>
                  </a:ext>
                </a:extLst>
              </a:tr>
            </a:tbl>
          </a:graphicData>
        </a:graphic>
      </p:graphicFrame>
      <p:sp>
        <p:nvSpPr>
          <p:cNvPr id="17" name="テキスト ボックス 16">
            <a:extLst>
              <a:ext uri="{FF2B5EF4-FFF2-40B4-BE49-F238E27FC236}">
                <a16:creationId xmlns:a16="http://schemas.microsoft.com/office/drawing/2014/main" id="{BA8A22B8-DFFD-9375-2DDB-0DC3C6B87111}"/>
              </a:ext>
            </a:extLst>
          </p:cNvPr>
          <p:cNvSpPr txBox="1"/>
          <p:nvPr/>
        </p:nvSpPr>
        <p:spPr>
          <a:xfrm>
            <a:off x="1336128" y="5657657"/>
            <a:ext cx="5708073" cy="2923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300" b="1" i="0" u="sng" strike="noStrike" kern="1200" cap="none" spc="0" normalizeH="0" baseline="0" noProof="0" dirty="0">
                <a:ln>
                  <a:noFill/>
                </a:ln>
                <a:solidFill>
                  <a:srgbClr val="1F497D"/>
                </a:solidFill>
                <a:effectLst/>
                <a:uLnTx/>
                <a:uFillTx/>
                <a:latin typeface="メイリオ" panose="020B0604030504040204" pitchFamily="50" charset="-128"/>
                <a:ea typeface="メイリオ" panose="020B0604030504040204" pitchFamily="50" charset="-128"/>
                <a:cs typeface="+mn-cs"/>
              </a:rPr>
              <a:t>新設する項目</a:t>
            </a:r>
            <a:endParaRPr kumimoji="1" lang="en-US" altLang="ja-JP" sz="1300" b="1" i="0" u="sng" strike="noStrike" kern="1200" cap="none" spc="0" normalizeH="0" baseline="0" noProof="0" dirty="0">
              <a:ln>
                <a:noFill/>
              </a:ln>
              <a:solidFill>
                <a:srgbClr val="1F497D"/>
              </a:solidFill>
              <a:effectLst/>
              <a:uLnTx/>
              <a:uFillTx/>
              <a:latin typeface="メイリオ" panose="020B0604030504040204" pitchFamily="50" charset="-128"/>
              <a:ea typeface="メイリオ" panose="020B0604030504040204" pitchFamily="50" charset="-128"/>
              <a:cs typeface="+mn-cs"/>
            </a:endParaRPr>
          </a:p>
        </p:txBody>
      </p:sp>
      <p:graphicFrame>
        <p:nvGraphicFramePr>
          <p:cNvPr id="18" name="表 17">
            <a:extLst>
              <a:ext uri="{FF2B5EF4-FFF2-40B4-BE49-F238E27FC236}">
                <a16:creationId xmlns:a16="http://schemas.microsoft.com/office/drawing/2014/main" id="{9C2D9384-734C-FECE-151D-71850DAF7D40}"/>
              </a:ext>
            </a:extLst>
          </p:cNvPr>
          <p:cNvGraphicFramePr>
            <a:graphicFrameLocks noGrp="1"/>
          </p:cNvGraphicFramePr>
          <p:nvPr>
            <p:extLst>
              <p:ext uri="{D42A27DB-BD31-4B8C-83A1-F6EECF244321}">
                <p14:modId xmlns:p14="http://schemas.microsoft.com/office/powerpoint/2010/main" val="1801233913"/>
              </p:ext>
            </p:extLst>
          </p:nvPr>
        </p:nvGraphicFramePr>
        <p:xfrm>
          <a:off x="1668301" y="6056713"/>
          <a:ext cx="5708072" cy="464040"/>
        </p:xfrm>
        <a:graphic>
          <a:graphicData uri="http://schemas.openxmlformats.org/drawingml/2006/table">
            <a:tbl>
              <a:tblPr firstCol="1" bandRow="1">
                <a:tableStyleId>{2D5ABB26-0587-4C30-8999-92F81FD0307C}</a:tableStyleId>
              </a:tblPr>
              <a:tblGrid>
                <a:gridCol w="3103724">
                  <a:extLst>
                    <a:ext uri="{9D8B030D-6E8A-4147-A177-3AD203B41FA5}">
                      <a16:colId xmlns:a16="http://schemas.microsoft.com/office/drawing/2014/main" val="20004"/>
                    </a:ext>
                  </a:extLst>
                </a:gridCol>
                <a:gridCol w="2604348">
                  <a:extLst>
                    <a:ext uri="{9D8B030D-6E8A-4147-A177-3AD203B41FA5}">
                      <a16:colId xmlns:a16="http://schemas.microsoft.com/office/drawing/2014/main" val="3669082660"/>
                    </a:ext>
                  </a:extLst>
                </a:gridCol>
              </a:tblGrid>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認知症の有無</a:t>
                      </a:r>
                    </a:p>
                  </a:txBody>
                  <a:tcPr marL="36000" marR="36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l" fontAlgn="ctr"/>
                      <a:r>
                        <a:rPr lang="ja-JP" altLang="en-US" sz="1050" b="0" u="none" strike="noStrike">
                          <a:effectLst/>
                          <a:latin typeface="BIZ UDPゴシック" panose="020B0400000000000000" pitchFamily="50" charset="-128"/>
                          <a:ea typeface="BIZ UDPゴシック" panose="020B0400000000000000" pitchFamily="50" charset="-128"/>
                        </a:rPr>
                        <a:t>特定健康診査の受診の有無</a:t>
                      </a:r>
                    </a:p>
                  </a:txBody>
                  <a:tcPr marL="36000" marR="36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0"/>
                  </a:ext>
                </a:extLst>
              </a:tr>
              <a:tr h="152757">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介護保険制度における主治医意見書の作成の有無</a:t>
                      </a:r>
                    </a:p>
                  </a:txBody>
                  <a:tcPr marL="36000" marR="36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l" fontAlgn="ctr"/>
                      <a:r>
                        <a:rPr lang="ja-JP" altLang="en-US" sz="1050" b="0" u="none" strike="noStrike" dirty="0">
                          <a:effectLst/>
                          <a:latin typeface="BIZ UDPゴシック" panose="020B0400000000000000" pitchFamily="50" charset="-128"/>
                          <a:ea typeface="BIZ UDPゴシック" panose="020B0400000000000000" pitchFamily="50" charset="-128"/>
                        </a:rPr>
                        <a:t>特定健康診査の受診日</a:t>
                      </a:r>
                    </a:p>
                  </a:txBody>
                  <a:tcPr marL="36000" marR="36000"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5"/>
                  </a:ext>
                </a:extLst>
              </a:tr>
            </a:tbl>
          </a:graphicData>
        </a:graphic>
      </p:graphicFrame>
      <p:sp>
        <p:nvSpPr>
          <p:cNvPr id="19" name="テキスト ボックス 18">
            <a:extLst>
              <a:ext uri="{FF2B5EF4-FFF2-40B4-BE49-F238E27FC236}">
                <a16:creationId xmlns:a16="http://schemas.microsoft.com/office/drawing/2014/main" id="{25786652-BE73-52C1-2D56-CCE9DF754E46}"/>
              </a:ext>
            </a:extLst>
          </p:cNvPr>
          <p:cNvSpPr txBox="1"/>
          <p:nvPr/>
        </p:nvSpPr>
        <p:spPr>
          <a:xfrm>
            <a:off x="1458462" y="5842295"/>
            <a:ext cx="282143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外来データ提出加算・充実管理加算</a:t>
            </a:r>
            <a:endParaRPr kumimoji="0" lang="ja-JP" altLang="en-US" sz="1200" b="0" i="0" u="none" strike="noStrike" kern="1200" cap="none" spc="0" normalizeH="0" baseline="0" noProof="0" dirty="0">
              <a:ln>
                <a:noFill/>
              </a:ln>
              <a:solidFill>
                <a:srgbClr val="000000"/>
              </a:solidFill>
              <a:effectLst/>
              <a:uLnTx/>
              <a:uFillTx/>
              <a:latin typeface="Aptos" panose="02110004020202020204"/>
              <a:ea typeface="游ゴシック" panose="020B0400000000000000" pitchFamily="50" charset="-128"/>
              <a:cs typeface="+mn-cs"/>
            </a:endParaRPr>
          </a:p>
        </p:txBody>
      </p:sp>
      <p:sp>
        <p:nvSpPr>
          <p:cNvPr id="20" name="テキスト ボックス 19">
            <a:extLst>
              <a:ext uri="{FF2B5EF4-FFF2-40B4-BE49-F238E27FC236}">
                <a16:creationId xmlns:a16="http://schemas.microsoft.com/office/drawing/2014/main" id="{6F481702-442E-96D9-D1B8-73DAA6A4DAE8}"/>
              </a:ext>
            </a:extLst>
          </p:cNvPr>
          <p:cNvSpPr txBox="1"/>
          <p:nvPr/>
        </p:nvSpPr>
        <p:spPr>
          <a:xfrm>
            <a:off x="7586212" y="5786587"/>
            <a:ext cx="2395988"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在宅データ提出加算</a:t>
            </a:r>
            <a:endParaRPr kumimoji="0" lang="ja-JP" altLang="en-US" sz="1200" b="0" i="0" u="none" strike="noStrike" kern="1200" cap="none" spc="0" normalizeH="0" baseline="0" noProof="0">
              <a:ln>
                <a:noFill/>
              </a:ln>
              <a:solidFill>
                <a:srgbClr val="000000"/>
              </a:solidFill>
              <a:effectLst/>
              <a:uLnTx/>
              <a:uFillTx/>
              <a:latin typeface="Aptos" panose="02110004020202020204"/>
              <a:ea typeface="游ゴシック" panose="020B0400000000000000" pitchFamily="50" charset="-128"/>
              <a:cs typeface="+mn-cs"/>
            </a:endParaRPr>
          </a:p>
        </p:txBody>
      </p:sp>
      <p:graphicFrame>
        <p:nvGraphicFramePr>
          <p:cNvPr id="21" name="表 20">
            <a:extLst>
              <a:ext uri="{FF2B5EF4-FFF2-40B4-BE49-F238E27FC236}">
                <a16:creationId xmlns:a16="http://schemas.microsoft.com/office/drawing/2014/main" id="{E5644B67-C323-9890-920B-5EA75E230478}"/>
              </a:ext>
            </a:extLst>
          </p:cNvPr>
          <p:cNvGraphicFramePr>
            <a:graphicFrameLocks noGrp="1"/>
          </p:cNvGraphicFramePr>
          <p:nvPr/>
        </p:nvGraphicFramePr>
        <p:xfrm>
          <a:off x="7796051" y="6038185"/>
          <a:ext cx="2854036" cy="232020"/>
        </p:xfrm>
        <a:graphic>
          <a:graphicData uri="http://schemas.openxmlformats.org/drawingml/2006/table">
            <a:tbl>
              <a:tblPr firstCol="1" bandRow="1">
                <a:tableStyleId>{5940675A-B579-460E-94D1-54222C63F5DA}</a:tableStyleId>
              </a:tblPr>
              <a:tblGrid>
                <a:gridCol w="2854036">
                  <a:extLst>
                    <a:ext uri="{9D8B030D-6E8A-4147-A177-3AD203B41FA5}">
                      <a16:colId xmlns:a16="http://schemas.microsoft.com/office/drawing/2014/main" val="20004"/>
                    </a:ext>
                  </a:extLst>
                </a:gridCol>
              </a:tblGrid>
              <a:tr h="0">
                <a:tc>
                  <a:txBody>
                    <a:bodyPr/>
                    <a:lstStyle/>
                    <a:p>
                      <a:pPr algn="l" fontAlgn="ctr"/>
                      <a:r>
                        <a:rPr lang="ja-JP" altLang="en-US" sz="1050" b="0" u="none" strike="noStrike" dirty="0">
                          <a:solidFill>
                            <a:srgbClr val="000000"/>
                          </a:solidFill>
                          <a:effectLst/>
                          <a:latin typeface="BIZ UDPゴシック" panose="020B0400000000000000" pitchFamily="50" charset="-128"/>
                          <a:ea typeface="BIZ UDPゴシック" panose="020B0400000000000000" pitchFamily="50" charset="-128"/>
                        </a:rPr>
                        <a:t>別表第８の３に掲げる患者の状態</a:t>
                      </a:r>
                      <a:endParaRPr lang="en-US" altLang="ja-JP" sz="1050" b="0" i="0" u="none" strike="noStrike" dirty="0">
                        <a:solidFill>
                          <a:srgbClr val="000000"/>
                        </a:solidFill>
                        <a:effectLst/>
                        <a:latin typeface="BIZ UDPゴシック" panose="020B0400000000000000" pitchFamily="50" charset="-128"/>
                        <a:ea typeface="BIZ UDPゴシック" panose="020B0400000000000000" pitchFamily="50" charset="-128"/>
                      </a:endParaRPr>
                    </a:p>
                  </a:txBody>
                  <a:tcPr marL="36000" marR="36000" marT="36000" marB="36000" anchor="ctr">
                    <a:solidFill>
                      <a:schemeClr val="accent1">
                        <a:lumMod val="20000"/>
                        <a:lumOff val="80000"/>
                      </a:schemeClr>
                    </a:solidFill>
                  </a:tcPr>
                </a:tc>
                <a:extLst>
                  <a:ext uri="{0D108BD9-81ED-4DB2-BD59-A6C34878D82A}">
                    <a16:rowId xmlns:a16="http://schemas.microsoft.com/office/drawing/2014/main" val="10000"/>
                  </a:ext>
                </a:extLst>
              </a:tr>
            </a:tbl>
          </a:graphicData>
        </a:graphic>
      </p:graphicFrame>
      <p:sp>
        <p:nvSpPr>
          <p:cNvPr id="4" name="スライド番号プレースホルダー 4">
            <a:extLst>
              <a:ext uri="{FF2B5EF4-FFF2-40B4-BE49-F238E27FC236}">
                <a16:creationId xmlns:a16="http://schemas.microsoft.com/office/drawing/2014/main" id="{39E324E5-2716-D495-5DBE-ABB8DA065BF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26" name="オーディオ 25">
            <a:hlinkClick r:id="" action="ppaction://media"/>
            <a:extLst>
              <a:ext uri="{FF2B5EF4-FFF2-40B4-BE49-F238E27FC236}">
                <a16:creationId xmlns:a16="http://schemas.microsoft.com/office/drawing/2014/main" id="{C4393435-DDB3-E86C-5622-F8C84BB554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7125392"/>
      </p:ext>
    </p:extLst>
  </p:cSld>
  <p:clrMapOvr>
    <a:masterClrMapping/>
  </p:clrMapOvr>
  <mc:AlternateContent xmlns:mc="http://schemas.openxmlformats.org/markup-compatibility/2006" xmlns:p14="http://schemas.microsoft.com/office/powerpoint/2010/main">
    <mc:Choice Requires="p14">
      <p:transition spd="slow" p14:dur="2000" advTm="40293"/>
    </mc:Choice>
    <mc:Fallback xmlns="">
      <p:transition spd="slow" advTm="40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199682-A91A-8FF9-521E-A09E19085B9B}"/>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D42D449F-9830-C8FF-B9E9-1AE6A9AB43E2}"/>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（参考）新規に届出を行う場合のスケジュール①</a:t>
            </a:r>
            <a:endPar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B62FABE6-D089-58F3-45E4-CA683C755E72}"/>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データを活用した診療実績による評価の推進－②</a:t>
            </a:r>
          </a:p>
        </p:txBody>
      </p:sp>
      <p:graphicFrame>
        <p:nvGraphicFramePr>
          <p:cNvPr id="4" name="表 3">
            <a:extLst>
              <a:ext uri="{FF2B5EF4-FFF2-40B4-BE49-F238E27FC236}">
                <a16:creationId xmlns:a16="http://schemas.microsoft.com/office/drawing/2014/main" id="{BC6CFF3B-AF38-6811-0CFB-2141F3A3C3E5}"/>
              </a:ext>
            </a:extLst>
          </p:cNvPr>
          <p:cNvGraphicFramePr>
            <a:graphicFrameLocks noGrp="1"/>
          </p:cNvGraphicFramePr>
          <p:nvPr/>
        </p:nvGraphicFramePr>
        <p:xfrm>
          <a:off x="1446252" y="1699628"/>
          <a:ext cx="9307379" cy="1605781"/>
        </p:xfrm>
        <a:graphic>
          <a:graphicData uri="http://schemas.openxmlformats.org/drawingml/2006/table">
            <a:tbl>
              <a:tblPr firstRow="1" bandRow="1">
                <a:tableStyleId>{F5AB1C69-6EDB-4FF4-983F-18BD219EF322}</a:tableStyleId>
              </a:tblPr>
              <a:tblGrid>
                <a:gridCol w="1656000">
                  <a:extLst>
                    <a:ext uri="{9D8B030D-6E8A-4147-A177-3AD203B41FA5}">
                      <a16:colId xmlns:a16="http://schemas.microsoft.com/office/drawing/2014/main" val="1977577053"/>
                    </a:ext>
                  </a:extLst>
                </a:gridCol>
                <a:gridCol w="1260000">
                  <a:extLst>
                    <a:ext uri="{9D8B030D-6E8A-4147-A177-3AD203B41FA5}">
                      <a16:colId xmlns:a16="http://schemas.microsoft.com/office/drawing/2014/main" val="3746974074"/>
                    </a:ext>
                  </a:extLst>
                </a:gridCol>
                <a:gridCol w="756000">
                  <a:extLst>
                    <a:ext uri="{9D8B030D-6E8A-4147-A177-3AD203B41FA5}">
                      <a16:colId xmlns:a16="http://schemas.microsoft.com/office/drawing/2014/main" val="3389177462"/>
                    </a:ext>
                  </a:extLst>
                </a:gridCol>
                <a:gridCol w="756000">
                  <a:extLst>
                    <a:ext uri="{9D8B030D-6E8A-4147-A177-3AD203B41FA5}">
                      <a16:colId xmlns:a16="http://schemas.microsoft.com/office/drawing/2014/main" val="1374904752"/>
                    </a:ext>
                  </a:extLst>
                </a:gridCol>
                <a:gridCol w="756000">
                  <a:extLst>
                    <a:ext uri="{9D8B030D-6E8A-4147-A177-3AD203B41FA5}">
                      <a16:colId xmlns:a16="http://schemas.microsoft.com/office/drawing/2014/main" val="1921888142"/>
                    </a:ext>
                  </a:extLst>
                </a:gridCol>
                <a:gridCol w="1620000">
                  <a:extLst>
                    <a:ext uri="{9D8B030D-6E8A-4147-A177-3AD203B41FA5}">
                      <a16:colId xmlns:a16="http://schemas.microsoft.com/office/drawing/2014/main" val="2527189508"/>
                    </a:ext>
                  </a:extLst>
                </a:gridCol>
                <a:gridCol w="1351379">
                  <a:extLst>
                    <a:ext uri="{9D8B030D-6E8A-4147-A177-3AD203B41FA5}">
                      <a16:colId xmlns:a16="http://schemas.microsoft.com/office/drawing/2014/main" val="1572390642"/>
                    </a:ext>
                  </a:extLst>
                </a:gridCol>
                <a:gridCol w="1152000">
                  <a:extLst>
                    <a:ext uri="{9D8B030D-6E8A-4147-A177-3AD203B41FA5}">
                      <a16:colId xmlns:a16="http://schemas.microsoft.com/office/drawing/2014/main" val="615928005"/>
                    </a:ext>
                  </a:extLst>
                </a:gridCol>
              </a:tblGrid>
              <a:tr h="508501">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endParaRPr kumimoji="1" lang="ja-JP" altLang="en-US" sz="1200">
                        <a:latin typeface="メイリオ" panose="020B0604030504040204" pitchFamily="50" charset="-128"/>
                        <a:ea typeface="メイリオ" panose="020B0604030504040204" pitchFamily="50" charset="-128"/>
                      </a:endParaRP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8</a:t>
                      </a:r>
                      <a:r>
                        <a:rPr kumimoji="1" lang="ja-JP" altLang="en-US" sz="1200">
                          <a:latin typeface="メイリオ" panose="020B0604030504040204" pitchFamily="50" charset="-128"/>
                          <a:ea typeface="メイリオ" panose="020B0604030504040204" pitchFamily="50" charset="-128"/>
                        </a:rPr>
                        <a:t>年</a:t>
                      </a:r>
                      <a:r>
                        <a:rPr kumimoji="1" lang="en-US" altLang="ja-JP" sz="1200">
                          <a:latin typeface="メイリオ" panose="020B0604030504040204" pitchFamily="50" charset="-128"/>
                          <a:ea typeface="メイリオ" panose="020B0604030504040204" pitchFamily="50" charset="-128"/>
                        </a:rPr>
                        <a:t>6</a:t>
                      </a:r>
                      <a:r>
                        <a:rPr kumimoji="1" lang="ja-JP" altLang="en-US" sz="1200">
                          <a:latin typeface="メイリオ" panose="020B0604030504040204" pitchFamily="50" charset="-128"/>
                          <a:ea typeface="メイリオ" panose="020B0604030504040204" pitchFamily="50" charset="-128"/>
                        </a:rPr>
                        <a:t>月</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～７月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８月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９月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令和８年</a:t>
                      </a:r>
                      <a:r>
                        <a:rPr kumimoji="1" lang="en-US" altLang="ja-JP" sz="1200">
                          <a:latin typeface="メイリオ" panose="020B0604030504040204" pitchFamily="50" charset="-128"/>
                          <a:ea typeface="メイリオ" panose="020B0604030504040204" pitchFamily="50" charset="-128"/>
                        </a:rPr>
                        <a:t>11</a:t>
                      </a:r>
                      <a:r>
                        <a:rPr kumimoji="1" lang="ja-JP" altLang="en-US" sz="1200">
                          <a:latin typeface="メイリオ" panose="020B0604030504040204" pitchFamily="50" charset="-128"/>
                          <a:ea typeface="メイリオ" panose="020B0604030504040204" pitchFamily="50" charset="-128"/>
                        </a:rPr>
                        <a:t>月</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～令和９年９月</a:t>
                      </a:r>
                      <a:endParaRPr kumimoji="1" lang="en-US" altLang="ja-JP" sz="1200">
                        <a:latin typeface="メイリオ" panose="020B0604030504040204" pitchFamily="50" charset="-128"/>
                        <a:ea typeface="メイリオ" panose="020B0604030504040204" pitchFamily="50" charset="-128"/>
                      </a:endParaRP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令和９年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年３月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年４月～</a:t>
                      </a:r>
                    </a:p>
                  </a:txBody>
                  <a:tcPr marL="36000" marR="36000"/>
                </a:tc>
                <a:extLst>
                  <a:ext uri="{0D108BD9-81ED-4DB2-BD59-A6C34878D82A}">
                    <a16:rowId xmlns:a16="http://schemas.microsoft.com/office/drawing/2014/main" val="987413545"/>
                  </a:ext>
                </a:extLst>
              </a:tr>
              <a:tr h="621501">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令和８年５月</a:t>
                      </a:r>
                      <a:r>
                        <a:rPr kumimoji="1" lang="en-US" altLang="ja-JP" sz="1200">
                          <a:latin typeface="メイリオ" panose="020B0604030504040204" pitchFamily="50" charset="-128"/>
                          <a:ea typeface="メイリオ" panose="020B0604030504040204" pitchFamily="50" charset="-128"/>
                        </a:rPr>
                        <a:t>20</a:t>
                      </a:r>
                      <a:r>
                        <a:rPr kumimoji="1" lang="ja-JP" altLang="en-US" sz="1200">
                          <a:latin typeface="メイリオ" panose="020B0604030504040204" pitchFamily="50" charset="-128"/>
                          <a:ea typeface="メイリオ" panose="020B0604030504040204" pitchFamily="50" charset="-128"/>
                        </a:rPr>
                        <a:t>日までに様式７の</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を提出</a:t>
                      </a:r>
                      <a:endParaRPr kumimoji="1" lang="en-US" altLang="ja-JP" sz="1200">
                        <a:latin typeface="メイリオ" panose="020B0604030504040204" pitchFamily="50" charset="-128"/>
                        <a:ea typeface="メイリオ" panose="020B0604030504040204" pitchFamily="50" charset="-128"/>
                      </a:endParaRP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試行データ作成</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試行</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データ</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提出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様式</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７の</a:t>
                      </a:r>
                      <a:r>
                        <a:rPr kumimoji="1" lang="en-US" altLang="ja-JP" sz="1200">
                          <a:latin typeface="メイリオ" panose="020B0604030504040204" pitchFamily="50" charset="-128"/>
                          <a:ea typeface="メイリオ" panose="020B0604030504040204" pitchFamily="50" charset="-128"/>
                        </a:rPr>
                        <a:t>11</a:t>
                      </a:r>
                    </a:p>
                    <a:p>
                      <a:r>
                        <a:rPr kumimoji="1" lang="ja-JP" altLang="en-US" sz="1200">
                          <a:latin typeface="メイリオ" panose="020B0604030504040204" pitchFamily="50" charset="-128"/>
                          <a:ea typeface="メイリオ" panose="020B0604030504040204" pitchFamily="50" charset="-128"/>
                        </a:rPr>
                        <a:t>届出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算定開始</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継続的なデータ提出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実績値及び基準値の確定</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→医療機関へ通知</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実績に基づく</a:t>
                      </a:r>
                      <a:endParaRPr kumimoji="1" lang="en-US" altLang="ja-JP" sz="12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加算の算定開始</a:t>
                      </a:r>
                    </a:p>
                  </a:txBody>
                  <a:tcPr marL="36000" marR="36000" anchor="ctr"/>
                </a:tc>
                <a:extLst>
                  <a:ext uri="{0D108BD9-81ED-4DB2-BD59-A6C34878D82A}">
                    <a16:rowId xmlns:a16="http://schemas.microsoft.com/office/drawing/2014/main" val="1584300893"/>
                  </a:ext>
                </a:extLst>
              </a:tr>
              <a:tr h="282501">
                <a:tc>
                  <a:txBody>
                    <a:bodyPr/>
                    <a:lstStyle/>
                    <a:p>
                      <a:r>
                        <a:rPr kumimoji="1" lang="ja-JP" altLang="en-US" sz="1200">
                          <a:latin typeface="メイリオ" panose="020B0604030504040204" pitchFamily="50" charset="-128"/>
                          <a:ea typeface="メイリオ" panose="020B0604030504040204" pitchFamily="50" charset="-128"/>
                        </a:rPr>
                        <a:t>算定できる加算</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a:t>
                      </a:r>
                      <a:r>
                        <a:rPr kumimoji="1" lang="en-US" altLang="ja-JP" sz="1200">
                          <a:latin typeface="メイリオ" panose="020B0604030504040204" pitchFamily="50" charset="-128"/>
                          <a:ea typeface="メイリオ" panose="020B0604030504040204" pitchFamily="50" charset="-128"/>
                        </a:rPr>
                        <a:t>※</a:t>
                      </a:r>
                      <a:r>
                        <a:rPr kumimoji="1" lang="ja-JP" altLang="en-US" sz="1200">
                          <a:latin typeface="メイリオ" panose="020B0604030504040204" pitchFamily="50" charset="-128"/>
                          <a:ea typeface="メイリオ" panose="020B0604030504040204" pitchFamily="50" charset="-128"/>
                        </a:rPr>
                        <a:t>１）</a:t>
                      </a:r>
                    </a:p>
                  </a:txBody>
                  <a:tcPr marL="36000" marR="36000" anchor="ctr"/>
                </a:tc>
                <a:tc gridSpan="3">
                  <a:txBody>
                    <a:bodyPr/>
                    <a:lstStyle/>
                    <a:p>
                      <a:pPr algn="ctr"/>
                      <a:r>
                        <a:rPr kumimoji="1" lang="en-US" altLang="ja-JP" sz="1200">
                          <a:latin typeface="メイリオ" panose="020B0604030504040204" pitchFamily="50" charset="-128"/>
                          <a:ea typeface="メイリオ" panose="020B0604030504040204" pitchFamily="50" charset="-128"/>
                        </a:rPr>
                        <a:t>-</a:t>
                      </a:r>
                      <a:endParaRPr kumimoji="1" lang="ja-JP" altLang="en-US" sz="1200">
                        <a:latin typeface="メイリオ" panose="020B0604030504040204" pitchFamily="50" charset="-128"/>
                        <a:ea typeface="メイリオ" panose="020B0604030504040204" pitchFamily="50" charset="-128"/>
                      </a:endParaRPr>
                    </a:p>
                  </a:txBody>
                  <a:tcPr marL="36000" marR="36000" anchor="ctr"/>
                </a:tc>
                <a:tc hMerge="1">
                  <a:txBody>
                    <a:bodyPr/>
                    <a:lstStyle/>
                    <a:p>
                      <a:endParaRPr/>
                    </a:p>
                  </a:txBody>
                  <a:tcPr anchor="ctr"/>
                </a:tc>
                <a:tc hMerge="1">
                  <a:txBody>
                    <a:bodyPr/>
                    <a:lstStyle/>
                    <a:p>
                      <a:endParaRPr/>
                    </a:p>
                  </a:txBody>
                  <a:tcPr anchor="ctr"/>
                </a:tc>
                <a:tc gridSpan="3">
                  <a:txBody>
                    <a:bodyPr/>
                    <a:lstStyle/>
                    <a:p>
                      <a:pPr algn="ctr"/>
                      <a:r>
                        <a:rPr kumimoji="1" lang="ja-JP" altLang="en-US" sz="1200">
                          <a:latin typeface="メイリオ" panose="020B0604030504040204" pitchFamily="50" charset="-128"/>
                          <a:ea typeface="メイリオ" panose="020B0604030504040204" pitchFamily="50" charset="-128"/>
                        </a:rPr>
                        <a:t>充実管理加算３</a:t>
                      </a:r>
                    </a:p>
                  </a:txBody>
                  <a:tcPr marL="36000" marR="36000" anchor="ctr"/>
                </a:tc>
                <a:tc hMerge="1">
                  <a:txBody>
                    <a:bodyPr/>
                    <a:lstStyle/>
                    <a:p>
                      <a:endParaRPr kumimoji="1" lang="ja-JP" altLang="en-US" sz="1050">
                        <a:latin typeface="メイリオ" panose="020B0604030504040204" pitchFamily="50" charset="-128"/>
                        <a:ea typeface="メイリオ" panose="020B0604030504040204" pitchFamily="50" charset="-128"/>
                      </a:endParaRPr>
                    </a:p>
                  </a:txBody>
                  <a:tcPr/>
                </a:tc>
                <a:tc hMerge="1">
                  <a:txBody>
                    <a:bodyPr/>
                    <a:lstStyle/>
                    <a:p>
                      <a:endParaRPr kumimoji="1" lang="ja-JP" altLang="en-US" sz="1050">
                        <a:latin typeface="メイリオ" panose="020B0604030504040204" pitchFamily="50" charset="-128"/>
                        <a:ea typeface="メイリオ" panose="020B0604030504040204" pitchFamily="50" charset="-128"/>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充実管理加算</a:t>
                      </a:r>
                      <a:endParaRPr kumimoji="1" lang="en-US" altLang="ja-JP" sz="1200">
                        <a:latin typeface="メイリオ" panose="020B0604030504040204" pitchFamily="50" charset="-128"/>
                        <a:ea typeface="メイリオ" panose="020B060403050404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１～３</a:t>
                      </a:r>
                    </a:p>
                  </a:txBody>
                  <a:tcPr marL="36000" marR="36000" anchor="ctr"/>
                </a:tc>
                <a:extLst>
                  <a:ext uri="{0D108BD9-81ED-4DB2-BD59-A6C34878D82A}">
                    <a16:rowId xmlns:a16="http://schemas.microsoft.com/office/drawing/2014/main" val="2301969362"/>
                  </a:ext>
                </a:extLst>
              </a:tr>
            </a:tbl>
          </a:graphicData>
        </a:graphic>
      </p:graphicFrame>
      <p:grpSp>
        <p:nvGrpSpPr>
          <p:cNvPr id="6" name="グループ化 5">
            <a:extLst>
              <a:ext uri="{FF2B5EF4-FFF2-40B4-BE49-F238E27FC236}">
                <a16:creationId xmlns:a16="http://schemas.microsoft.com/office/drawing/2014/main" id="{FF3C715E-E165-BD5B-664C-E49AE70C2953}"/>
              </a:ext>
            </a:extLst>
          </p:cNvPr>
          <p:cNvGrpSpPr/>
          <p:nvPr/>
        </p:nvGrpSpPr>
        <p:grpSpPr>
          <a:xfrm>
            <a:off x="5745145" y="1270424"/>
            <a:ext cx="2794000" cy="577081"/>
            <a:chOff x="4666743" y="1312020"/>
            <a:chExt cx="2794000" cy="577081"/>
          </a:xfrm>
        </p:grpSpPr>
        <p:sp>
          <p:nvSpPr>
            <p:cNvPr id="7" name="テキスト ボックス 6">
              <a:extLst>
                <a:ext uri="{FF2B5EF4-FFF2-40B4-BE49-F238E27FC236}">
                  <a16:creationId xmlns:a16="http://schemas.microsoft.com/office/drawing/2014/main" id="{2E08FEF3-3309-AAF7-EC99-BDA3B2D647A2}"/>
                </a:ext>
              </a:extLst>
            </p:cNvPr>
            <p:cNvSpPr txBox="1"/>
            <p:nvPr/>
          </p:nvSpPr>
          <p:spPr>
            <a:xfrm>
              <a:off x="4666743" y="1312020"/>
              <a:ext cx="2794000" cy="57708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集計対象期間</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年度評価</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令和８年</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月～令和９年９月）</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cxnSp>
          <p:nvCxnSpPr>
            <p:cNvPr id="8" name="直線矢印コネクタ 7">
              <a:extLst>
                <a:ext uri="{FF2B5EF4-FFF2-40B4-BE49-F238E27FC236}">
                  <a16:creationId xmlns:a16="http://schemas.microsoft.com/office/drawing/2014/main" id="{3E322B1C-6BFD-6C81-395D-7A32AED1C4EA}"/>
                </a:ext>
              </a:extLst>
            </p:cNvPr>
            <p:cNvCxnSpPr>
              <a:cxnSpLocks/>
            </p:cNvCxnSpPr>
            <p:nvPr/>
          </p:nvCxnSpPr>
          <p:spPr>
            <a:xfrm>
              <a:off x="4743450" y="1666051"/>
              <a:ext cx="2442002" cy="0"/>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grpSp>
      <p:grpSp>
        <p:nvGrpSpPr>
          <p:cNvPr id="9" name="グループ化 8">
            <a:extLst>
              <a:ext uri="{FF2B5EF4-FFF2-40B4-BE49-F238E27FC236}">
                <a16:creationId xmlns:a16="http://schemas.microsoft.com/office/drawing/2014/main" id="{995209EB-D38E-738D-7CB1-638400215747}"/>
              </a:ext>
            </a:extLst>
          </p:cNvPr>
          <p:cNvGrpSpPr/>
          <p:nvPr/>
        </p:nvGrpSpPr>
        <p:grpSpPr>
          <a:xfrm>
            <a:off x="8095545" y="1257402"/>
            <a:ext cx="2794000" cy="577081"/>
            <a:chOff x="7364210" y="1308922"/>
            <a:chExt cx="2794000" cy="577081"/>
          </a:xfrm>
        </p:grpSpPr>
        <p:sp>
          <p:nvSpPr>
            <p:cNvPr id="12" name="テキスト ボックス 11">
              <a:extLst>
                <a:ext uri="{FF2B5EF4-FFF2-40B4-BE49-F238E27FC236}">
                  <a16:creationId xmlns:a16="http://schemas.microsoft.com/office/drawing/2014/main" id="{DA3B4CE5-59C2-8CC6-FD85-99EACA334A73}"/>
                </a:ext>
              </a:extLst>
            </p:cNvPr>
            <p:cNvSpPr txBox="1"/>
            <p:nvPr/>
          </p:nvSpPr>
          <p:spPr>
            <a:xfrm>
              <a:off x="7364210" y="1308922"/>
              <a:ext cx="2794000" cy="57708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集計対象期間</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11</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年度評価</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令和９年</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月～令和</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年９月）</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cxnSp>
          <p:nvCxnSpPr>
            <p:cNvPr id="14" name="直線矢印コネクタ 13">
              <a:extLst>
                <a:ext uri="{FF2B5EF4-FFF2-40B4-BE49-F238E27FC236}">
                  <a16:creationId xmlns:a16="http://schemas.microsoft.com/office/drawing/2014/main" id="{316B3C88-0E65-B8EA-BCAF-14D8D9742166}"/>
                </a:ext>
              </a:extLst>
            </p:cNvPr>
            <p:cNvCxnSpPr>
              <a:cxnSpLocks/>
            </p:cNvCxnSpPr>
            <p:nvPr/>
          </p:nvCxnSpPr>
          <p:spPr>
            <a:xfrm>
              <a:off x="7537450" y="1683240"/>
              <a:ext cx="2479045" cy="0"/>
            </a:xfrm>
            <a:prstGeom prst="straightConnector1">
              <a:avLst/>
            </a:prstGeom>
            <a:ln>
              <a:solidFill>
                <a:schemeClr val="accent2"/>
              </a:solidFill>
              <a:headEnd type="triangle"/>
              <a:tailEnd type="none"/>
            </a:ln>
          </p:spPr>
          <p:style>
            <a:lnRef idx="2">
              <a:schemeClr val="accent1"/>
            </a:lnRef>
            <a:fillRef idx="0">
              <a:schemeClr val="accent1"/>
            </a:fillRef>
            <a:effectRef idx="1">
              <a:schemeClr val="accent1"/>
            </a:effectRef>
            <a:fontRef idx="minor">
              <a:schemeClr val="tx1"/>
            </a:fontRef>
          </p:style>
        </p:cxnSp>
      </p:grpSp>
      <p:sp>
        <p:nvSpPr>
          <p:cNvPr id="16" name="テキスト ボックス 15">
            <a:extLst>
              <a:ext uri="{FF2B5EF4-FFF2-40B4-BE49-F238E27FC236}">
                <a16:creationId xmlns:a16="http://schemas.microsoft.com/office/drawing/2014/main" id="{7289BBC1-7C8A-694D-50BE-07073EED86F8}"/>
              </a:ext>
            </a:extLst>
          </p:cNvPr>
          <p:cNvSpPr txBox="1"/>
          <p:nvPr/>
        </p:nvSpPr>
        <p:spPr>
          <a:xfrm>
            <a:off x="1369498" y="3366863"/>
            <a:ext cx="9115217" cy="461665"/>
          </a:xfrm>
          <a:prstGeom prst="rect">
            <a:avLst/>
          </a:prstGeom>
          <a:noFill/>
        </p:spPr>
        <p:txBody>
          <a:bodyPr wrap="square" rtlCol="0">
            <a:spAutoFit/>
          </a:bodyPr>
          <a:lstStyle/>
          <a:p>
            <a:pPr marL="182563" marR="0" lvl="0" indent="-182563"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１　令和７年</a:t>
            </a: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月から令和８年９月までの間継続してデータの提出している医療機関については、令和９年度より実績に基づく加算の算定が可能となる。</a:t>
            </a:r>
            <a:endPar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19" name="テキスト ボックス 18">
            <a:extLst>
              <a:ext uri="{FF2B5EF4-FFF2-40B4-BE49-F238E27FC236}">
                <a16:creationId xmlns:a16="http://schemas.microsoft.com/office/drawing/2014/main" id="{23682FA3-12D3-ABF8-0BC5-C31366E1073C}"/>
              </a:ext>
            </a:extLst>
          </p:cNvPr>
          <p:cNvSpPr txBox="1"/>
          <p:nvPr/>
        </p:nvSpPr>
        <p:spPr>
          <a:xfrm>
            <a:off x="1293096" y="1094377"/>
            <a:ext cx="5496473"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令和８年</a:t>
            </a:r>
            <a:r>
              <a:rPr kumimoji="1" lang="en-US" altLang="ja-JP" sz="12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2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月からデータの提出を開始する場合のスケジュール</a:t>
            </a:r>
          </a:p>
        </p:txBody>
      </p:sp>
      <p:graphicFrame>
        <p:nvGraphicFramePr>
          <p:cNvPr id="20" name="表 19">
            <a:extLst>
              <a:ext uri="{FF2B5EF4-FFF2-40B4-BE49-F238E27FC236}">
                <a16:creationId xmlns:a16="http://schemas.microsoft.com/office/drawing/2014/main" id="{B96356C9-80AF-DEF6-6C33-9FE98E84D4CC}"/>
              </a:ext>
            </a:extLst>
          </p:cNvPr>
          <p:cNvGraphicFramePr>
            <a:graphicFrameLocks noGrp="1"/>
          </p:cNvGraphicFramePr>
          <p:nvPr/>
        </p:nvGraphicFramePr>
        <p:xfrm>
          <a:off x="1446252" y="4563308"/>
          <a:ext cx="9301579" cy="1605781"/>
        </p:xfrm>
        <a:graphic>
          <a:graphicData uri="http://schemas.openxmlformats.org/drawingml/2006/table">
            <a:tbl>
              <a:tblPr firstRow="1" bandRow="1">
                <a:tableStyleId>{F5AB1C69-6EDB-4FF4-983F-18BD219EF322}</a:tableStyleId>
              </a:tblPr>
              <a:tblGrid>
                <a:gridCol w="1656688">
                  <a:extLst>
                    <a:ext uri="{9D8B030D-6E8A-4147-A177-3AD203B41FA5}">
                      <a16:colId xmlns:a16="http://schemas.microsoft.com/office/drawing/2014/main" val="1977577053"/>
                    </a:ext>
                  </a:extLst>
                </a:gridCol>
                <a:gridCol w="1260000">
                  <a:extLst>
                    <a:ext uri="{9D8B030D-6E8A-4147-A177-3AD203B41FA5}">
                      <a16:colId xmlns:a16="http://schemas.microsoft.com/office/drawing/2014/main" val="3746974074"/>
                    </a:ext>
                  </a:extLst>
                </a:gridCol>
                <a:gridCol w="754297">
                  <a:extLst>
                    <a:ext uri="{9D8B030D-6E8A-4147-A177-3AD203B41FA5}">
                      <a16:colId xmlns:a16="http://schemas.microsoft.com/office/drawing/2014/main" val="3389177462"/>
                    </a:ext>
                  </a:extLst>
                </a:gridCol>
                <a:gridCol w="754297">
                  <a:extLst>
                    <a:ext uri="{9D8B030D-6E8A-4147-A177-3AD203B41FA5}">
                      <a16:colId xmlns:a16="http://schemas.microsoft.com/office/drawing/2014/main" val="1374904752"/>
                    </a:ext>
                  </a:extLst>
                </a:gridCol>
                <a:gridCol w="754297">
                  <a:extLst>
                    <a:ext uri="{9D8B030D-6E8A-4147-A177-3AD203B41FA5}">
                      <a16:colId xmlns:a16="http://schemas.microsoft.com/office/drawing/2014/main" val="1921888142"/>
                    </a:ext>
                  </a:extLst>
                </a:gridCol>
                <a:gridCol w="1620000">
                  <a:extLst>
                    <a:ext uri="{9D8B030D-6E8A-4147-A177-3AD203B41FA5}">
                      <a16:colId xmlns:a16="http://schemas.microsoft.com/office/drawing/2014/main" val="2527189508"/>
                    </a:ext>
                  </a:extLst>
                </a:gridCol>
                <a:gridCol w="1350000">
                  <a:extLst>
                    <a:ext uri="{9D8B030D-6E8A-4147-A177-3AD203B41FA5}">
                      <a16:colId xmlns:a16="http://schemas.microsoft.com/office/drawing/2014/main" val="1572390642"/>
                    </a:ext>
                  </a:extLst>
                </a:gridCol>
                <a:gridCol w="1152000">
                  <a:extLst>
                    <a:ext uri="{9D8B030D-6E8A-4147-A177-3AD203B41FA5}">
                      <a16:colId xmlns:a16="http://schemas.microsoft.com/office/drawing/2014/main" val="615928005"/>
                    </a:ext>
                  </a:extLst>
                </a:gridCol>
              </a:tblGrid>
              <a:tr h="508501">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endParaRPr kumimoji="1" lang="ja-JP" altLang="en-US" sz="1200">
                        <a:latin typeface="メイリオ" panose="020B0604030504040204" pitchFamily="50" charset="-128"/>
                        <a:ea typeface="メイリオ" panose="020B0604030504040204" pitchFamily="50" charset="-128"/>
                      </a:endParaRP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8</a:t>
                      </a:r>
                      <a:r>
                        <a:rPr kumimoji="1" lang="ja-JP" altLang="en-US" sz="1200">
                          <a:latin typeface="メイリオ" panose="020B0604030504040204" pitchFamily="50" charset="-128"/>
                          <a:ea typeface="メイリオ" panose="020B0604030504040204" pitchFamily="50" charset="-128"/>
                        </a:rPr>
                        <a:t>年</a:t>
                      </a:r>
                      <a:r>
                        <a:rPr kumimoji="1" lang="en-US" altLang="ja-JP" sz="1200">
                          <a:latin typeface="メイリオ" panose="020B0604030504040204" pitchFamily="50" charset="-128"/>
                          <a:ea typeface="メイリオ" panose="020B0604030504040204" pitchFamily="50" charset="-128"/>
                        </a:rPr>
                        <a:t>12</a:t>
                      </a:r>
                      <a:r>
                        <a:rPr kumimoji="1" lang="ja-JP" altLang="en-US" sz="1200">
                          <a:latin typeface="メイリオ" panose="020B0604030504040204" pitchFamily="50" charset="-128"/>
                          <a:ea typeface="メイリオ" panose="020B0604030504040204" pitchFamily="50" charset="-128"/>
                        </a:rPr>
                        <a:t>月～</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令和９年</a:t>
                      </a:r>
                      <a:r>
                        <a:rPr kumimoji="1" lang="en-US" altLang="ja-JP" sz="1200">
                          <a:latin typeface="メイリオ" panose="020B0604030504040204" pitchFamily="50" charset="-128"/>
                          <a:ea typeface="メイリオ" panose="020B0604030504040204" pitchFamily="50" charset="-128"/>
                        </a:rPr>
                        <a:t>1</a:t>
                      </a:r>
                      <a:r>
                        <a:rPr kumimoji="1" lang="ja-JP" altLang="en-US" sz="1200">
                          <a:latin typeface="メイリオ" panose="020B0604030504040204" pitchFamily="50" charset="-128"/>
                          <a:ea typeface="メイリオ" panose="020B0604030504040204" pitchFamily="50" charset="-128"/>
                        </a:rPr>
                        <a:t>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２月</a:t>
                      </a:r>
                      <a:endParaRPr kumimoji="1" lang="en-US" altLang="ja-JP" sz="1200">
                        <a:latin typeface="メイリオ" panose="020B0604030504040204" pitchFamily="50" charset="-128"/>
                        <a:ea typeface="メイリオ" panose="020B0604030504040204" pitchFamily="50" charset="-128"/>
                      </a:endParaRP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３月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４月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令和９年５月～</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年３月</a:t>
                      </a:r>
                      <a:endParaRPr kumimoji="1" lang="en-US" altLang="ja-JP" sz="1200">
                        <a:latin typeface="メイリオ" panose="020B0604030504040204" pitchFamily="50" charset="-128"/>
                        <a:ea typeface="メイリオ" panose="020B0604030504040204" pitchFamily="50" charset="-128"/>
                      </a:endParaRP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４月～９月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a:t>
                      </a:r>
                    </a:p>
                  </a:txBody>
                  <a:tcPr marL="36000" marR="36000"/>
                </a:tc>
                <a:extLst>
                  <a:ext uri="{0D108BD9-81ED-4DB2-BD59-A6C34878D82A}">
                    <a16:rowId xmlns:a16="http://schemas.microsoft.com/office/drawing/2014/main" val="987413545"/>
                  </a:ext>
                </a:extLst>
              </a:tr>
              <a:tr h="621501">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令和８年</a:t>
                      </a:r>
                      <a:r>
                        <a:rPr kumimoji="1" lang="en-US" altLang="ja-JP" sz="1200">
                          <a:latin typeface="メイリオ" panose="020B0604030504040204" pitchFamily="50" charset="-128"/>
                          <a:ea typeface="メイリオ" panose="020B0604030504040204" pitchFamily="50" charset="-128"/>
                        </a:rPr>
                        <a:t>11</a:t>
                      </a:r>
                      <a:r>
                        <a:rPr kumimoji="1" lang="ja-JP" altLang="en-US" sz="1200">
                          <a:latin typeface="メイリオ" panose="020B0604030504040204" pitchFamily="50" charset="-128"/>
                          <a:ea typeface="メイリオ" panose="020B0604030504040204" pitchFamily="50" charset="-128"/>
                        </a:rPr>
                        <a:t>月</a:t>
                      </a:r>
                      <a:r>
                        <a:rPr kumimoji="1" lang="en-US" altLang="ja-JP" sz="1200">
                          <a:latin typeface="メイリオ" panose="020B0604030504040204" pitchFamily="50" charset="-128"/>
                          <a:ea typeface="メイリオ" panose="020B0604030504040204" pitchFamily="50" charset="-128"/>
                        </a:rPr>
                        <a:t>20</a:t>
                      </a:r>
                      <a:r>
                        <a:rPr kumimoji="1" lang="ja-JP" altLang="en-US" sz="1200">
                          <a:latin typeface="メイリオ" panose="020B0604030504040204" pitchFamily="50" charset="-128"/>
                          <a:ea typeface="メイリオ" panose="020B0604030504040204" pitchFamily="50" charset="-128"/>
                        </a:rPr>
                        <a:t>日までに様式７の</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を提出</a:t>
                      </a:r>
                      <a:endParaRPr kumimoji="1" lang="en-US" altLang="ja-JP" sz="1200">
                        <a:latin typeface="メイリオ" panose="020B0604030504040204" pitchFamily="50" charset="-128"/>
                        <a:ea typeface="メイリオ" panose="020B0604030504040204" pitchFamily="50" charset="-128"/>
                      </a:endParaRP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試行データ作成</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試行</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データ</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提出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様式</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７の</a:t>
                      </a:r>
                      <a:r>
                        <a:rPr kumimoji="1" lang="en-US" altLang="ja-JP" sz="1200">
                          <a:latin typeface="メイリオ" panose="020B0604030504040204" pitchFamily="50" charset="-128"/>
                          <a:ea typeface="メイリオ" panose="020B0604030504040204" pitchFamily="50" charset="-128"/>
                        </a:rPr>
                        <a:t>11</a:t>
                      </a:r>
                    </a:p>
                    <a:p>
                      <a:r>
                        <a:rPr kumimoji="1" lang="ja-JP" altLang="en-US" sz="1200">
                          <a:latin typeface="メイリオ" panose="020B0604030504040204" pitchFamily="50" charset="-128"/>
                          <a:ea typeface="メイリオ" panose="020B0604030504040204" pitchFamily="50" charset="-128"/>
                        </a:rPr>
                        <a:t>届出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算定開始</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継続的なデータ提出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u="sng">
                          <a:latin typeface="メイリオ" panose="020B0604030504040204" pitchFamily="50" charset="-128"/>
                          <a:ea typeface="メイリオ" panose="020B0604030504040204" pitchFamily="50" charset="-128"/>
                        </a:rPr>
                        <a:t>実績値</a:t>
                      </a:r>
                      <a:r>
                        <a:rPr kumimoji="1" lang="ja-JP" altLang="en-US" sz="1200">
                          <a:latin typeface="メイリオ" panose="020B0604030504040204" pitchFamily="50" charset="-128"/>
                          <a:ea typeface="メイリオ" panose="020B0604030504040204" pitchFamily="50" charset="-128"/>
                        </a:rPr>
                        <a:t>の確定</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→医療機関へ通知</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実績に基づく</a:t>
                      </a:r>
                      <a:endParaRPr kumimoji="1" lang="en-US" altLang="ja-JP" sz="12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加算の算定開始</a:t>
                      </a:r>
                    </a:p>
                  </a:txBody>
                  <a:tcPr marL="36000" marR="36000" anchor="ctr"/>
                </a:tc>
                <a:extLst>
                  <a:ext uri="{0D108BD9-81ED-4DB2-BD59-A6C34878D82A}">
                    <a16:rowId xmlns:a16="http://schemas.microsoft.com/office/drawing/2014/main" val="1584300893"/>
                  </a:ext>
                </a:extLst>
              </a:tr>
              <a:tr h="282501">
                <a:tc>
                  <a:txBody>
                    <a:bodyPr/>
                    <a:lstStyle/>
                    <a:p>
                      <a:r>
                        <a:rPr kumimoji="1" lang="ja-JP" altLang="en-US" sz="1200">
                          <a:latin typeface="メイリオ" panose="020B0604030504040204" pitchFamily="50" charset="-128"/>
                          <a:ea typeface="メイリオ" panose="020B0604030504040204" pitchFamily="50" charset="-128"/>
                        </a:rPr>
                        <a:t>算定できる加算</a:t>
                      </a:r>
                    </a:p>
                  </a:txBody>
                  <a:tcPr marL="36000" marR="36000" anchor="ctr"/>
                </a:tc>
                <a:tc gridSpan="3">
                  <a:txBody>
                    <a:bodyPr/>
                    <a:lstStyle/>
                    <a:p>
                      <a:pPr algn="ctr"/>
                      <a:r>
                        <a:rPr kumimoji="1" lang="en-US" altLang="ja-JP" sz="1200">
                          <a:latin typeface="メイリオ" panose="020B0604030504040204" pitchFamily="50" charset="-128"/>
                          <a:ea typeface="メイリオ" panose="020B0604030504040204" pitchFamily="50" charset="-128"/>
                        </a:rPr>
                        <a:t>-</a:t>
                      </a:r>
                      <a:endParaRPr kumimoji="1" lang="ja-JP" altLang="en-US" sz="1200">
                        <a:latin typeface="メイリオ" panose="020B0604030504040204" pitchFamily="50" charset="-128"/>
                        <a:ea typeface="メイリオ" panose="020B0604030504040204" pitchFamily="50" charset="-128"/>
                      </a:endParaRPr>
                    </a:p>
                  </a:txBody>
                  <a:tcPr marL="36000" marR="36000" anchor="ctr"/>
                </a:tc>
                <a:tc hMerge="1">
                  <a:txBody>
                    <a:bodyPr/>
                    <a:lstStyle/>
                    <a:p>
                      <a:endParaRPr/>
                    </a:p>
                  </a:txBody>
                  <a:tcPr anchor="ctr"/>
                </a:tc>
                <a:tc hMerge="1">
                  <a:txBody>
                    <a:bodyPr/>
                    <a:lstStyle/>
                    <a:p>
                      <a:endParaRPr/>
                    </a:p>
                  </a:txBody>
                  <a:tcPr anchor="ctr"/>
                </a:tc>
                <a:tc gridSpan="3">
                  <a:txBody>
                    <a:bodyPr/>
                    <a:lstStyle/>
                    <a:p>
                      <a:pPr algn="ctr"/>
                      <a:r>
                        <a:rPr kumimoji="1" lang="ja-JP" altLang="en-US" sz="1200">
                          <a:latin typeface="メイリオ" panose="020B0604030504040204" pitchFamily="50" charset="-128"/>
                          <a:ea typeface="メイリオ" panose="020B0604030504040204" pitchFamily="50" charset="-128"/>
                        </a:rPr>
                        <a:t>充実管理加算３</a:t>
                      </a:r>
                    </a:p>
                  </a:txBody>
                  <a:tcPr marL="36000" marR="36000" anchor="ctr"/>
                </a:tc>
                <a:tc hMerge="1">
                  <a:txBody>
                    <a:bodyPr/>
                    <a:lstStyle/>
                    <a:p>
                      <a:endParaRPr kumimoji="1" lang="ja-JP" altLang="en-US" sz="1050">
                        <a:latin typeface="メイリオ" panose="020B0604030504040204" pitchFamily="50" charset="-128"/>
                        <a:ea typeface="メイリオ" panose="020B0604030504040204" pitchFamily="50" charset="-128"/>
                      </a:endParaRPr>
                    </a:p>
                  </a:txBody>
                  <a:tcPr/>
                </a:tc>
                <a:tc hMerge="1">
                  <a:txBody>
                    <a:bodyPr/>
                    <a:lstStyle/>
                    <a:p>
                      <a:endParaRPr kumimoji="1" lang="ja-JP" altLang="en-US" sz="1050">
                        <a:latin typeface="メイリオ" panose="020B0604030504040204" pitchFamily="50" charset="-128"/>
                        <a:ea typeface="メイリオ" panose="020B0604030504040204" pitchFamily="50" charset="-128"/>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充実管理加算</a:t>
                      </a:r>
                      <a:endParaRPr kumimoji="1" lang="en-US" altLang="ja-JP" sz="1200">
                        <a:latin typeface="メイリオ" panose="020B0604030504040204" pitchFamily="50" charset="-128"/>
                        <a:ea typeface="メイリオ" panose="020B0604030504040204" pitchFamily="50" charset="-12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１～３</a:t>
                      </a:r>
                    </a:p>
                  </a:txBody>
                  <a:tcPr marL="36000" marR="36000" anchor="ctr"/>
                </a:tc>
                <a:extLst>
                  <a:ext uri="{0D108BD9-81ED-4DB2-BD59-A6C34878D82A}">
                    <a16:rowId xmlns:a16="http://schemas.microsoft.com/office/drawing/2014/main" val="2301969362"/>
                  </a:ext>
                </a:extLst>
              </a:tr>
            </a:tbl>
          </a:graphicData>
        </a:graphic>
      </p:graphicFrame>
      <p:grpSp>
        <p:nvGrpSpPr>
          <p:cNvPr id="21" name="グループ化 20">
            <a:extLst>
              <a:ext uri="{FF2B5EF4-FFF2-40B4-BE49-F238E27FC236}">
                <a16:creationId xmlns:a16="http://schemas.microsoft.com/office/drawing/2014/main" id="{CF4F0E2D-2570-8AAD-AFF1-D101C6393C60}"/>
              </a:ext>
            </a:extLst>
          </p:cNvPr>
          <p:cNvGrpSpPr/>
          <p:nvPr/>
        </p:nvGrpSpPr>
        <p:grpSpPr>
          <a:xfrm>
            <a:off x="5745145" y="4100670"/>
            <a:ext cx="2794000" cy="415498"/>
            <a:chOff x="4649040" y="1311603"/>
            <a:chExt cx="2794000" cy="415498"/>
          </a:xfrm>
        </p:grpSpPr>
        <p:sp>
          <p:nvSpPr>
            <p:cNvPr id="22" name="テキスト ボックス 21">
              <a:extLst>
                <a:ext uri="{FF2B5EF4-FFF2-40B4-BE49-F238E27FC236}">
                  <a16:creationId xmlns:a16="http://schemas.microsoft.com/office/drawing/2014/main" id="{51496CF2-9AC8-5CAF-C7EE-AE77F9515889}"/>
                </a:ext>
              </a:extLst>
            </p:cNvPr>
            <p:cNvSpPr txBox="1"/>
            <p:nvPr/>
          </p:nvSpPr>
          <p:spPr>
            <a:xfrm>
              <a:off x="4649040" y="1311603"/>
              <a:ext cx="2794000" cy="41549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集計対象期間</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年度評価</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（令和９年４月～令和</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年３月）</a:t>
              </a:r>
            </a:p>
          </p:txBody>
        </p:sp>
        <p:cxnSp>
          <p:nvCxnSpPr>
            <p:cNvPr id="23" name="直線矢印コネクタ 22">
              <a:extLst>
                <a:ext uri="{FF2B5EF4-FFF2-40B4-BE49-F238E27FC236}">
                  <a16:creationId xmlns:a16="http://schemas.microsoft.com/office/drawing/2014/main" id="{B5AFD83B-0EA0-CD16-7DC3-DBC5081D20DC}"/>
                </a:ext>
              </a:extLst>
            </p:cNvPr>
            <p:cNvCxnSpPr>
              <a:cxnSpLocks/>
            </p:cNvCxnSpPr>
            <p:nvPr/>
          </p:nvCxnSpPr>
          <p:spPr>
            <a:xfrm>
              <a:off x="4743450" y="1666051"/>
              <a:ext cx="2442002" cy="0"/>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grpSp>
      <p:sp>
        <p:nvSpPr>
          <p:cNvPr id="27" name="テキスト ボックス 26">
            <a:extLst>
              <a:ext uri="{FF2B5EF4-FFF2-40B4-BE49-F238E27FC236}">
                <a16:creationId xmlns:a16="http://schemas.microsoft.com/office/drawing/2014/main" id="{0EE9FF74-C6E2-1C99-E145-025D9AE2FE6C}"/>
              </a:ext>
            </a:extLst>
          </p:cNvPr>
          <p:cNvSpPr txBox="1"/>
          <p:nvPr/>
        </p:nvSpPr>
        <p:spPr>
          <a:xfrm>
            <a:off x="8028308" y="4132421"/>
            <a:ext cx="2794000" cy="43088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集計対象期間</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11</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年度評価</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令和９年</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月～令和</a:t>
            </a:r>
            <a:r>
              <a:rPr kumimoji="1" lang="en-US" altLang="ja-JP"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年９月）</a:t>
            </a:r>
          </a:p>
        </p:txBody>
      </p:sp>
      <p:cxnSp>
        <p:nvCxnSpPr>
          <p:cNvPr id="29" name="直線矢印コネクタ 28">
            <a:extLst>
              <a:ext uri="{FF2B5EF4-FFF2-40B4-BE49-F238E27FC236}">
                <a16:creationId xmlns:a16="http://schemas.microsoft.com/office/drawing/2014/main" id="{CE332D9F-C985-E50A-F4B9-F08D108F2287}"/>
              </a:ext>
            </a:extLst>
          </p:cNvPr>
          <p:cNvCxnSpPr>
            <a:cxnSpLocks/>
          </p:cNvCxnSpPr>
          <p:nvPr/>
        </p:nvCxnSpPr>
        <p:spPr>
          <a:xfrm>
            <a:off x="7422151" y="4506961"/>
            <a:ext cx="2273178" cy="0"/>
          </a:xfrm>
          <a:prstGeom prst="straightConnector1">
            <a:avLst/>
          </a:prstGeom>
          <a:ln>
            <a:solidFill>
              <a:schemeClr val="accent2"/>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31" name="テキスト ボックス 30">
            <a:extLst>
              <a:ext uri="{FF2B5EF4-FFF2-40B4-BE49-F238E27FC236}">
                <a16:creationId xmlns:a16="http://schemas.microsoft.com/office/drawing/2014/main" id="{56A21791-DDF8-41C6-8722-23106CAB1AD7}"/>
              </a:ext>
            </a:extLst>
          </p:cNvPr>
          <p:cNvSpPr txBox="1"/>
          <p:nvPr/>
        </p:nvSpPr>
        <p:spPr>
          <a:xfrm>
            <a:off x="1446252" y="6269904"/>
            <a:ext cx="9115217" cy="461665"/>
          </a:xfrm>
          <a:prstGeom prst="rect">
            <a:avLst/>
          </a:prstGeom>
          <a:noFill/>
        </p:spPr>
        <p:txBody>
          <a:bodyPr wrap="square" rtlCol="0">
            <a:spAutoFit/>
          </a:bodyPr>
          <a:lstStyle/>
          <a:p>
            <a:pPr marL="182563" marR="0" lvl="0" indent="-182563"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２　基準値の集計は年１回のみ実施するが、実績値の集計については、新規にデータ提出を行う医療機関への対応として、年に２回実施することを予定している。</a:t>
            </a:r>
            <a:endParaRPr kumimoji="1" lang="en-US" altLang="ja-JP" sz="1200" b="0"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33" name="テキスト ボックス 32">
            <a:extLst>
              <a:ext uri="{FF2B5EF4-FFF2-40B4-BE49-F238E27FC236}">
                <a16:creationId xmlns:a16="http://schemas.microsoft.com/office/drawing/2014/main" id="{171C1491-9224-E234-A330-B86C034EB2F7}"/>
              </a:ext>
            </a:extLst>
          </p:cNvPr>
          <p:cNvSpPr txBox="1"/>
          <p:nvPr/>
        </p:nvSpPr>
        <p:spPr>
          <a:xfrm>
            <a:off x="1421645" y="3875667"/>
            <a:ext cx="5957475"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令和９年４月からデータの提出を開始する場合のスケジュール（</a:t>
            </a:r>
            <a:r>
              <a:rPr kumimoji="1" lang="en-US" altLang="ja-JP" sz="12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２）</a:t>
            </a:r>
          </a:p>
        </p:txBody>
      </p:sp>
      <p:sp>
        <p:nvSpPr>
          <p:cNvPr id="2" name="スライド番号プレースホルダー 4">
            <a:extLst>
              <a:ext uri="{FF2B5EF4-FFF2-40B4-BE49-F238E27FC236}">
                <a16:creationId xmlns:a16="http://schemas.microsoft.com/office/drawing/2014/main" id="{27FC7FCD-FBA1-0476-1F5E-69AE44A19DB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18" name="オーディオ 17">
            <a:hlinkClick r:id="" action="ppaction://media"/>
            <a:extLst>
              <a:ext uri="{FF2B5EF4-FFF2-40B4-BE49-F238E27FC236}">
                <a16:creationId xmlns:a16="http://schemas.microsoft.com/office/drawing/2014/main" id="{525E95C9-7456-45D6-B751-C2D490B8D58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5498430"/>
      </p:ext>
    </p:extLst>
  </p:cSld>
  <p:clrMapOvr>
    <a:masterClrMapping/>
  </p:clrMapOvr>
  <mc:AlternateContent xmlns:mc="http://schemas.openxmlformats.org/markup-compatibility/2006" xmlns:p14="http://schemas.microsoft.com/office/powerpoint/2010/main">
    <mc:Choice Requires="p14">
      <p:transition spd="slow" p14:dur="2000" advTm="41864"/>
    </mc:Choice>
    <mc:Fallback xmlns="">
      <p:transition spd="slow" advTm="41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D0C6D-B002-3D44-3406-F4EE8AFF1AE5}"/>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E6107ED-719A-C62C-07C0-00DC6BD3B2D2}"/>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400" b="1" i="0" u="none" strike="noStrike" kern="120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t>（参考）新規に届出を行う場合のスケジュール②</a:t>
            </a:r>
            <a:endParaRPr kumimoji="0" lang="ja-JP" altLang="en-US" sz="2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491EDF46-725D-B8D0-DD81-DEA58B459B7E}"/>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－２－１ データを活用した診療実績による評価の推進－②</a:t>
            </a:r>
          </a:p>
        </p:txBody>
      </p:sp>
      <p:graphicFrame>
        <p:nvGraphicFramePr>
          <p:cNvPr id="2" name="表 1">
            <a:extLst>
              <a:ext uri="{FF2B5EF4-FFF2-40B4-BE49-F238E27FC236}">
                <a16:creationId xmlns:a16="http://schemas.microsoft.com/office/drawing/2014/main" id="{450D23C7-F331-1C7E-BAD3-1C99C021F270}"/>
              </a:ext>
            </a:extLst>
          </p:cNvPr>
          <p:cNvGraphicFramePr>
            <a:graphicFrameLocks noGrp="1"/>
          </p:cNvGraphicFramePr>
          <p:nvPr/>
        </p:nvGraphicFramePr>
        <p:xfrm>
          <a:off x="1438369" y="1140385"/>
          <a:ext cx="9307380" cy="3749040"/>
        </p:xfrm>
        <a:graphic>
          <a:graphicData uri="http://schemas.openxmlformats.org/drawingml/2006/table">
            <a:tbl>
              <a:tblPr firstRow="1" bandRow="1">
                <a:tableStyleId>{F5AB1C69-6EDB-4FF4-983F-18BD219EF322}</a:tableStyleId>
              </a:tblPr>
              <a:tblGrid>
                <a:gridCol w="2071313">
                  <a:extLst>
                    <a:ext uri="{9D8B030D-6E8A-4147-A177-3AD203B41FA5}">
                      <a16:colId xmlns:a16="http://schemas.microsoft.com/office/drawing/2014/main" val="2709267235"/>
                    </a:ext>
                  </a:extLst>
                </a:gridCol>
                <a:gridCol w="1900518">
                  <a:extLst>
                    <a:ext uri="{9D8B030D-6E8A-4147-A177-3AD203B41FA5}">
                      <a16:colId xmlns:a16="http://schemas.microsoft.com/office/drawing/2014/main" val="2124592803"/>
                    </a:ext>
                  </a:extLst>
                </a:gridCol>
                <a:gridCol w="2913529">
                  <a:extLst>
                    <a:ext uri="{9D8B030D-6E8A-4147-A177-3AD203B41FA5}">
                      <a16:colId xmlns:a16="http://schemas.microsoft.com/office/drawing/2014/main" val="3292787817"/>
                    </a:ext>
                  </a:extLst>
                </a:gridCol>
                <a:gridCol w="2422020">
                  <a:extLst>
                    <a:ext uri="{9D8B030D-6E8A-4147-A177-3AD203B41FA5}">
                      <a16:colId xmlns:a16="http://schemas.microsoft.com/office/drawing/2014/main" val="4252234826"/>
                    </a:ext>
                  </a:extLst>
                </a:gridCol>
              </a:tblGrid>
              <a:tr h="370840">
                <a:tc>
                  <a:txBody>
                    <a:bodyPr/>
                    <a:lstStyle/>
                    <a:p>
                      <a:r>
                        <a:rPr kumimoji="1" lang="ja-JP" altLang="en-US" sz="1200">
                          <a:latin typeface="メイリオ" panose="020B0604030504040204" pitchFamily="50" charset="-128"/>
                          <a:ea typeface="メイリオ" panose="020B0604030504040204" pitchFamily="50" charset="-128"/>
                        </a:rPr>
                        <a:t>様式７の</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の提出期間</a:t>
                      </a:r>
                    </a:p>
                  </a:txBody>
                  <a:tcPr/>
                </a:tc>
                <a:tc>
                  <a:txBody>
                    <a:bodyPr/>
                    <a:lstStyle/>
                    <a:p>
                      <a:r>
                        <a:rPr kumimoji="1" lang="ja-JP" altLang="en-US" sz="1200">
                          <a:latin typeface="メイリオ" panose="020B0604030504040204" pitchFamily="50" charset="-128"/>
                          <a:ea typeface="メイリオ" panose="020B0604030504040204" pitchFamily="50" charset="-128"/>
                        </a:rPr>
                        <a:t>充実管理加算３の</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算定開始時期（</a:t>
                      </a:r>
                      <a:r>
                        <a:rPr kumimoji="1" lang="en-US" altLang="ja-JP" sz="1200">
                          <a:latin typeface="メイリオ" panose="020B0604030504040204" pitchFamily="50" charset="-128"/>
                          <a:ea typeface="メイリオ" panose="020B0604030504040204" pitchFamily="50" charset="-128"/>
                        </a:rPr>
                        <a:t>※</a:t>
                      </a:r>
                      <a:r>
                        <a:rPr kumimoji="1" lang="ja-JP" altLang="en-US" sz="1200">
                          <a:latin typeface="メイリオ" panose="020B0604030504040204" pitchFamily="50" charset="-128"/>
                          <a:ea typeface="メイリオ" panose="020B0604030504040204" pitchFamily="50" charset="-128"/>
                        </a:rPr>
                        <a:t>１）</a:t>
                      </a:r>
                    </a:p>
                  </a:txBody>
                  <a:tcPr/>
                </a:tc>
                <a:tc>
                  <a:txBody>
                    <a:bodyPr/>
                    <a:lstStyle/>
                    <a:p>
                      <a:r>
                        <a:rPr kumimoji="1" lang="ja-JP" altLang="en-US" sz="1200">
                          <a:latin typeface="メイリオ" panose="020B0604030504040204" pitchFamily="50" charset="-128"/>
                          <a:ea typeface="メイリオ" panose="020B0604030504040204" pitchFamily="50" charset="-128"/>
                        </a:rPr>
                        <a:t>実績値の集計対象期間</a:t>
                      </a:r>
                    </a:p>
                  </a:txBody>
                  <a:tcPr/>
                </a:tc>
                <a:tc>
                  <a:txBody>
                    <a:bodyPr/>
                    <a:lstStyle/>
                    <a:p>
                      <a:r>
                        <a:rPr kumimoji="1" lang="ja-JP" altLang="en-US" sz="1200">
                          <a:latin typeface="メイリオ" panose="020B0604030504040204" pitchFamily="50" charset="-128"/>
                          <a:ea typeface="メイリオ" panose="020B0604030504040204" pitchFamily="50" charset="-128"/>
                        </a:rPr>
                        <a:t>実績に基づく加算の</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算定開始時期</a:t>
                      </a:r>
                    </a:p>
                  </a:txBody>
                  <a:tcPr/>
                </a:tc>
                <a:extLst>
                  <a:ext uri="{0D108BD9-81ED-4DB2-BD59-A6C34878D82A}">
                    <a16:rowId xmlns:a16="http://schemas.microsoft.com/office/drawing/2014/main" val="2260137934"/>
                  </a:ext>
                </a:extLst>
              </a:tr>
              <a:tr h="370840">
                <a:tc>
                  <a:txBody>
                    <a:bodyPr/>
                    <a:lstStyle/>
                    <a:p>
                      <a:r>
                        <a:rPr kumimoji="1" lang="ja-JP" altLang="en-US" sz="1200">
                          <a:latin typeface="メイリオ" panose="020B0604030504040204" pitchFamily="50" charset="-128"/>
                          <a:ea typeface="メイリオ" panose="020B0604030504040204" pitchFamily="50" charset="-128"/>
                        </a:rPr>
                        <a:t>令和７年５月</a:t>
                      </a:r>
                      <a:r>
                        <a:rPr kumimoji="1" lang="en-US" altLang="ja-JP" sz="1200">
                          <a:latin typeface="メイリオ" panose="020B0604030504040204" pitchFamily="50" charset="-128"/>
                          <a:ea typeface="メイリオ" panose="020B0604030504040204" pitchFamily="50" charset="-128"/>
                        </a:rPr>
                        <a:t>20</a:t>
                      </a:r>
                      <a:r>
                        <a:rPr kumimoji="1" lang="ja-JP" altLang="en-US" sz="1200">
                          <a:latin typeface="メイリオ" panose="020B0604030504040204" pitchFamily="50" charset="-128"/>
                          <a:ea typeface="メイリオ" panose="020B0604030504040204" pitchFamily="50" charset="-128"/>
                        </a:rPr>
                        <a:t>日</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（既に終了）</a:t>
                      </a:r>
                    </a:p>
                  </a:txBody>
                  <a:tcPr/>
                </a:tc>
                <a:tc>
                  <a:txBody>
                    <a:bodyPr/>
                    <a:lstStyle/>
                    <a:p>
                      <a:r>
                        <a:rPr kumimoji="1" lang="ja-JP" altLang="en-US" sz="1200">
                          <a:latin typeface="メイリオ" panose="020B0604030504040204" pitchFamily="50" charset="-128"/>
                          <a:ea typeface="メイリオ" panose="020B0604030504040204" pitchFamily="50" charset="-128"/>
                        </a:rPr>
                        <a:t>令和７年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a:t>
                      </a:r>
                      <a:r>
                        <a:rPr kumimoji="1" lang="en-US" altLang="ja-JP" sz="1200">
                          <a:latin typeface="メイリオ" panose="020B0604030504040204" pitchFamily="50" charset="-128"/>
                          <a:ea typeface="メイリオ" panose="020B0604030504040204" pitchFamily="50" charset="-128"/>
                        </a:rPr>
                        <a:t>※</a:t>
                      </a:r>
                      <a:r>
                        <a:rPr kumimoji="1" lang="ja-JP" altLang="en-US" sz="1200">
                          <a:latin typeface="メイリオ" panose="020B0604030504040204" pitchFamily="50" charset="-128"/>
                          <a:ea typeface="メイリオ" panose="020B0604030504040204" pitchFamily="50" charset="-128"/>
                        </a:rPr>
                        <a:t>２）</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（既に開始）</a:t>
                      </a:r>
                    </a:p>
                  </a:txBody>
                  <a:tcPr/>
                </a:tc>
                <a:tc>
                  <a:txBody>
                    <a:bodyPr/>
                    <a:lstStyle/>
                    <a:p>
                      <a:r>
                        <a:rPr kumimoji="1" lang="ja-JP" altLang="en-US" sz="1200">
                          <a:latin typeface="メイリオ" panose="020B0604030504040204" pitchFamily="50" charset="-128"/>
                          <a:ea typeface="メイリオ" panose="020B0604030504040204" pitchFamily="50" charset="-128"/>
                        </a:rPr>
                        <a:t>令和７年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月～令和８年９月</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（令和９年度評価分）</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令和８年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月～令和９年９月</a:t>
                      </a:r>
                      <a:endParaRPr kumimoji="1" lang="en-US" altLang="ja-JP" sz="12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年度評価分）</a:t>
                      </a:r>
                      <a:endParaRPr kumimoji="1" lang="en-US" altLang="ja-JP" sz="1200">
                        <a:latin typeface="メイリオ" panose="020B0604030504040204" pitchFamily="50" charset="-128"/>
                        <a:ea typeface="メイリオ" panose="020B0604030504040204" pitchFamily="50" charset="-128"/>
                      </a:endParaRPr>
                    </a:p>
                  </a:txBody>
                  <a:tcPr/>
                </a:tc>
                <a:tc>
                  <a:txBody>
                    <a:bodyPr/>
                    <a:lstStyle/>
                    <a:p>
                      <a:r>
                        <a:rPr kumimoji="1" lang="ja-JP" altLang="en-US" sz="1200">
                          <a:latin typeface="メイリオ" panose="020B0604030504040204" pitchFamily="50" charset="-128"/>
                          <a:ea typeface="メイリオ" panose="020B0604030504040204" pitchFamily="50" charset="-128"/>
                        </a:rPr>
                        <a:t>令和９年４月</a:t>
                      </a:r>
                    </a:p>
                  </a:txBody>
                  <a:tcPr/>
                </a:tc>
                <a:extLst>
                  <a:ext uri="{0D108BD9-81ED-4DB2-BD59-A6C34878D82A}">
                    <a16:rowId xmlns:a16="http://schemas.microsoft.com/office/drawing/2014/main" val="2804551988"/>
                  </a:ext>
                </a:extLst>
              </a:tr>
              <a:tr h="370840">
                <a:tc>
                  <a:txBody>
                    <a:bodyPr/>
                    <a:lstStyle/>
                    <a:p>
                      <a:r>
                        <a:rPr kumimoji="1" lang="ja-JP" altLang="en-US" sz="1200">
                          <a:latin typeface="メイリオ" panose="020B0604030504040204" pitchFamily="50" charset="-128"/>
                          <a:ea typeface="メイリオ" panose="020B0604030504040204" pitchFamily="50" charset="-128"/>
                        </a:rPr>
                        <a:t>令和７年</a:t>
                      </a:r>
                      <a:r>
                        <a:rPr kumimoji="1" lang="en-US" altLang="ja-JP" sz="1200">
                          <a:latin typeface="メイリオ" panose="020B0604030504040204" pitchFamily="50" charset="-128"/>
                          <a:ea typeface="メイリオ" panose="020B0604030504040204" pitchFamily="50" charset="-128"/>
                        </a:rPr>
                        <a:t>11</a:t>
                      </a:r>
                      <a:r>
                        <a:rPr kumimoji="1" lang="ja-JP" altLang="en-US" sz="1200">
                          <a:latin typeface="メイリオ" panose="020B0604030504040204" pitchFamily="50" charset="-128"/>
                          <a:ea typeface="メイリオ" panose="020B0604030504040204" pitchFamily="50" charset="-128"/>
                        </a:rPr>
                        <a:t>月</a:t>
                      </a:r>
                      <a:r>
                        <a:rPr kumimoji="1" lang="en-US" altLang="ja-JP" sz="1200">
                          <a:latin typeface="メイリオ" panose="020B0604030504040204" pitchFamily="50" charset="-128"/>
                          <a:ea typeface="メイリオ" panose="020B0604030504040204" pitchFamily="50" charset="-128"/>
                        </a:rPr>
                        <a:t>20</a:t>
                      </a:r>
                      <a:r>
                        <a:rPr kumimoji="1" lang="ja-JP" altLang="en-US" sz="1200">
                          <a:latin typeface="メイリオ" panose="020B0604030504040204" pitchFamily="50" charset="-128"/>
                          <a:ea typeface="メイリオ" panose="020B0604030504040204" pitchFamily="50" charset="-128"/>
                        </a:rPr>
                        <a:t>日</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（既に終了）</a:t>
                      </a:r>
                    </a:p>
                  </a:txBody>
                  <a:tcPr/>
                </a:tc>
                <a:tc>
                  <a:txBody>
                    <a:bodyPr/>
                    <a:lstStyle/>
                    <a:p>
                      <a:r>
                        <a:rPr kumimoji="1" lang="ja-JP" altLang="en-US" sz="1200">
                          <a:latin typeface="メイリオ" panose="020B0604030504040204" pitchFamily="50" charset="-128"/>
                          <a:ea typeface="メイリオ" panose="020B0604030504040204" pitchFamily="50" charset="-128"/>
                        </a:rPr>
                        <a:t>令和８年４月（</a:t>
                      </a:r>
                      <a:r>
                        <a:rPr kumimoji="1" lang="en-US" altLang="ja-JP" sz="1200">
                          <a:latin typeface="メイリオ" panose="020B0604030504040204" pitchFamily="50" charset="-128"/>
                          <a:ea typeface="メイリオ" panose="020B0604030504040204" pitchFamily="50" charset="-128"/>
                        </a:rPr>
                        <a:t>※</a:t>
                      </a:r>
                      <a:r>
                        <a:rPr kumimoji="1" lang="ja-JP" altLang="en-US" sz="1200">
                          <a:latin typeface="メイリオ" panose="020B0604030504040204" pitchFamily="50" charset="-128"/>
                          <a:ea typeface="メイリオ" panose="020B0604030504040204" pitchFamily="50" charset="-128"/>
                        </a:rPr>
                        <a:t>２）</a:t>
                      </a:r>
                      <a:endParaRPr kumimoji="1" lang="en-US" altLang="ja-JP" sz="1200">
                        <a:latin typeface="メイリオ" panose="020B0604030504040204" pitchFamily="50" charset="-128"/>
                        <a:ea typeface="メイリオ" panose="020B0604030504040204" pitchFamily="50" charset="-128"/>
                      </a:endParaRPr>
                    </a:p>
                  </a:txBody>
                  <a:tcPr/>
                </a:tc>
                <a:tc>
                  <a:txBody>
                    <a:bodyPr/>
                    <a:lstStyle/>
                    <a:p>
                      <a:r>
                        <a:rPr kumimoji="1" lang="ja-JP" altLang="en-US" sz="1200">
                          <a:latin typeface="メイリオ" panose="020B0604030504040204" pitchFamily="50" charset="-128"/>
                          <a:ea typeface="メイリオ" panose="020B0604030504040204" pitchFamily="50" charset="-128"/>
                        </a:rPr>
                        <a:t>令和８年４月～令和９年３月</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（令和９年度評価分）</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令和８年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月～令和９年９月</a:t>
                      </a:r>
                      <a:endParaRPr kumimoji="1" lang="en-US" altLang="ja-JP" sz="12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年度評価分）</a:t>
                      </a:r>
                      <a:endParaRPr kumimoji="1" lang="en-US" altLang="ja-JP" sz="1200">
                        <a:latin typeface="メイリオ" panose="020B0604030504040204" pitchFamily="50" charset="-128"/>
                        <a:ea typeface="メイリオ" panose="020B0604030504040204" pitchFamily="50" charset="-128"/>
                      </a:endParaRPr>
                    </a:p>
                  </a:txBody>
                  <a:tcPr/>
                </a:tc>
                <a:tc>
                  <a:txBody>
                    <a:bodyPr/>
                    <a:lstStyle/>
                    <a:p>
                      <a:r>
                        <a:rPr kumimoji="1" lang="ja-JP" altLang="en-US" sz="1200">
                          <a:latin typeface="メイリオ" panose="020B0604030504040204" pitchFamily="50" charset="-128"/>
                          <a:ea typeface="メイリオ" panose="020B0604030504040204" pitchFamily="50" charset="-128"/>
                        </a:rPr>
                        <a:t>令和９年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a:t>
                      </a:r>
                    </a:p>
                  </a:txBody>
                  <a:tcPr/>
                </a:tc>
                <a:extLst>
                  <a:ext uri="{0D108BD9-81ED-4DB2-BD59-A6C34878D82A}">
                    <a16:rowId xmlns:a16="http://schemas.microsoft.com/office/drawing/2014/main" val="3167309928"/>
                  </a:ext>
                </a:extLst>
              </a:tr>
              <a:tr h="370840">
                <a:tc>
                  <a:txBody>
                    <a:bodyPr/>
                    <a:lstStyle/>
                    <a:p>
                      <a:r>
                        <a:rPr kumimoji="1" lang="ja-JP" altLang="en-US" sz="1200">
                          <a:latin typeface="メイリオ" panose="020B0604030504040204" pitchFamily="50" charset="-128"/>
                          <a:ea typeface="メイリオ" panose="020B0604030504040204" pitchFamily="50" charset="-128"/>
                        </a:rPr>
                        <a:t>令和８年５月</a:t>
                      </a:r>
                      <a:r>
                        <a:rPr kumimoji="1" lang="en-US" altLang="ja-JP" sz="1200">
                          <a:latin typeface="メイリオ" panose="020B0604030504040204" pitchFamily="50" charset="-128"/>
                          <a:ea typeface="メイリオ" panose="020B0604030504040204" pitchFamily="50" charset="-128"/>
                        </a:rPr>
                        <a:t>20</a:t>
                      </a:r>
                      <a:r>
                        <a:rPr kumimoji="1" lang="ja-JP" altLang="en-US" sz="1200">
                          <a:latin typeface="メイリオ" panose="020B0604030504040204" pitchFamily="50" charset="-128"/>
                          <a:ea typeface="メイリオ" panose="020B0604030504040204" pitchFamily="50" charset="-128"/>
                        </a:rPr>
                        <a:t>日</a:t>
                      </a:r>
                    </a:p>
                  </a:txBody>
                  <a:tcPr/>
                </a:tc>
                <a:tc>
                  <a:txBody>
                    <a:bodyPr/>
                    <a:lstStyle/>
                    <a:p>
                      <a:r>
                        <a:rPr kumimoji="1" lang="ja-JP" altLang="en-US" sz="1200">
                          <a:latin typeface="メイリオ" panose="020B0604030504040204" pitchFamily="50" charset="-128"/>
                          <a:ea typeface="メイリオ" panose="020B0604030504040204" pitchFamily="50" charset="-128"/>
                        </a:rPr>
                        <a:t>令和８年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a:t>
                      </a:r>
                    </a:p>
                  </a:txBody>
                  <a:tcPr/>
                </a:tc>
                <a:tc>
                  <a:txBody>
                    <a:bodyPr/>
                    <a:lstStyle/>
                    <a:p>
                      <a:r>
                        <a:rPr kumimoji="1" lang="ja-JP" altLang="en-US" sz="1200">
                          <a:latin typeface="メイリオ" panose="020B0604030504040204" pitchFamily="50" charset="-128"/>
                          <a:ea typeface="メイリオ" panose="020B0604030504040204" pitchFamily="50" charset="-128"/>
                        </a:rPr>
                        <a:t>令和８年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月～令和９年９月</a:t>
                      </a:r>
                      <a:endParaRPr kumimoji="1" lang="en-US" altLang="ja-JP" sz="12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年度評価分）</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令和９年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年９月</a:t>
                      </a:r>
                      <a:endParaRPr kumimoji="1" lang="en-US" altLang="ja-JP" sz="12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11</a:t>
                      </a:r>
                      <a:r>
                        <a:rPr kumimoji="1" lang="ja-JP" altLang="en-US" sz="1200">
                          <a:latin typeface="メイリオ" panose="020B0604030504040204" pitchFamily="50" charset="-128"/>
                          <a:ea typeface="メイリオ" panose="020B0604030504040204" pitchFamily="50" charset="-128"/>
                        </a:rPr>
                        <a:t>年度評価分）</a:t>
                      </a:r>
                      <a:endParaRPr kumimoji="1" lang="en-US" altLang="ja-JP" sz="1200">
                        <a:latin typeface="メイリオ" panose="020B0604030504040204" pitchFamily="50" charset="-128"/>
                        <a:ea typeface="メイリオ" panose="020B0604030504040204" pitchFamily="50" charset="-128"/>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年４月</a:t>
                      </a:r>
                    </a:p>
                    <a:p>
                      <a:endParaRPr kumimoji="1" lang="ja-JP" altLang="en-US" sz="12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1661318531"/>
                  </a:ext>
                </a:extLst>
              </a:tr>
              <a:tr h="370840">
                <a:tc>
                  <a:txBody>
                    <a:bodyPr/>
                    <a:lstStyle/>
                    <a:p>
                      <a:r>
                        <a:rPr kumimoji="1" lang="ja-JP" altLang="en-US" sz="1200">
                          <a:latin typeface="メイリオ" panose="020B0604030504040204" pitchFamily="50" charset="-128"/>
                          <a:ea typeface="メイリオ" panose="020B0604030504040204" pitchFamily="50" charset="-128"/>
                        </a:rPr>
                        <a:t>令和８年</a:t>
                      </a:r>
                      <a:r>
                        <a:rPr kumimoji="1" lang="en-US" altLang="ja-JP" sz="1200">
                          <a:latin typeface="メイリオ" panose="020B0604030504040204" pitchFamily="50" charset="-128"/>
                          <a:ea typeface="メイリオ" panose="020B0604030504040204" pitchFamily="50" charset="-128"/>
                        </a:rPr>
                        <a:t>11</a:t>
                      </a:r>
                      <a:r>
                        <a:rPr kumimoji="1" lang="ja-JP" altLang="en-US" sz="1200">
                          <a:latin typeface="メイリオ" panose="020B0604030504040204" pitchFamily="50" charset="-128"/>
                          <a:ea typeface="メイリオ" panose="020B0604030504040204" pitchFamily="50" charset="-128"/>
                        </a:rPr>
                        <a:t>月</a:t>
                      </a:r>
                      <a:r>
                        <a:rPr kumimoji="1" lang="en-US" altLang="ja-JP" sz="1200">
                          <a:latin typeface="メイリオ" panose="020B0604030504040204" pitchFamily="50" charset="-128"/>
                          <a:ea typeface="メイリオ" panose="020B0604030504040204" pitchFamily="50" charset="-128"/>
                        </a:rPr>
                        <a:t>20</a:t>
                      </a:r>
                      <a:r>
                        <a:rPr kumimoji="1" lang="ja-JP" altLang="en-US" sz="1200">
                          <a:latin typeface="メイリオ" panose="020B0604030504040204" pitchFamily="50" charset="-128"/>
                          <a:ea typeface="メイリオ" panose="020B0604030504040204" pitchFamily="50" charset="-128"/>
                        </a:rPr>
                        <a:t>日</a:t>
                      </a:r>
                    </a:p>
                  </a:txBody>
                  <a:tcPr/>
                </a:tc>
                <a:tc>
                  <a:txBody>
                    <a:bodyPr/>
                    <a:lstStyle/>
                    <a:p>
                      <a:r>
                        <a:rPr kumimoji="1" lang="ja-JP" altLang="en-US" sz="1200">
                          <a:latin typeface="メイリオ" panose="020B0604030504040204" pitchFamily="50" charset="-128"/>
                          <a:ea typeface="メイリオ" panose="020B0604030504040204" pitchFamily="50" charset="-128"/>
                        </a:rPr>
                        <a:t>令和９年４月</a:t>
                      </a:r>
                    </a:p>
                  </a:txBody>
                  <a:tcPr/>
                </a:tc>
                <a:tc>
                  <a:txBody>
                    <a:bodyPr/>
                    <a:lstStyle/>
                    <a:p>
                      <a:r>
                        <a:rPr kumimoji="1" lang="ja-JP" altLang="en-US" sz="1200">
                          <a:latin typeface="メイリオ" panose="020B0604030504040204" pitchFamily="50" charset="-128"/>
                          <a:ea typeface="メイリオ" panose="020B0604030504040204" pitchFamily="50" charset="-128"/>
                        </a:rPr>
                        <a:t>令和９年４月～令和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年３月</a:t>
                      </a:r>
                      <a:endParaRPr kumimoji="1" lang="en-US" altLang="ja-JP" sz="12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年度評価分）</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令和９年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年９月</a:t>
                      </a:r>
                      <a:endParaRPr kumimoji="1" lang="en-US" altLang="ja-JP" sz="1200">
                        <a:latin typeface="メイリオ" panose="020B0604030504040204" pitchFamily="50" charset="-128"/>
                        <a:ea typeface="メイリオ" panose="020B0604030504040204"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11</a:t>
                      </a:r>
                      <a:r>
                        <a:rPr kumimoji="1" lang="ja-JP" altLang="en-US" sz="1200">
                          <a:latin typeface="メイリオ" panose="020B0604030504040204" pitchFamily="50" charset="-128"/>
                          <a:ea typeface="メイリオ" panose="020B0604030504040204" pitchFamily="50" charset="-128"/>
                        </a:rPr>
                        <a:t>年度評価分）</a:t>
                      </a:r>
                      <a:endParaRPr kumimoji="1" lang="en-US" altLang="ja-JP" sz="1200">
                        <a:latin typeface="メイリオ" panose="020B0604030504040204" pitchFamily="50" charset="-128"/>
                        <a:ea typeface="メイリオ" panose="020B0604030504040204" pitchFamily="50" charset="-128"/>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年</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月</a:t>
                      </a:r>
                    </a:p>
                    <a:p>
                      <a:endParaRPr kumimoji="1" lang="ja-JP" altLang="en-US" sz="1200">
                        <a:latin typeface="メイリオ" panose="020B0604030504040204" pitchFamily="50" charset="-128"/>
                        <a:ea typeface="メイリオ" panose="020B0604030504040204" pitchFamily="50" charset="-128"/>
                      </a:endParaRPr>
                    </a:p>
                  </a:txBody>
                  <a:tcPr/>
                </a:tc>
                <a:extLst>
                  <a:ext uri="{0D108BD9-81ED-4DB2-BD59-A6C34878D82A}">
                    <a16:rowId xmlns:a16="http://schemas.microsoft.com/office/drawing/2014/main" val="3226829816"/>
                  </a:ext>
                </a:extLst>
              </a:tr>
            </a:tbl>
          </a:graphicData>
        </a:graphic>
      </p:graphicFrame>
      <p:sp>
        <p:nvSpPr>
          <p:cNvPr id="3" name="テキスト ボックス 2">
            <a:extLst>
              <a:ext uri="{FF2B5EF4-FFF2-40B4-BE49-F238E27FC236}">
                <a16:creationId xmlns:a16="http://schemas.microsoft.com/office/drawing/2014/main" id="{F9130807-760F-8554-0E52-E89965D4203B}"/>
              </a:ext>
            </a:extLst>
          </p:cNvPr>
          <p:cNvSpPr txBox="1"/>
          <p:nvPr/>
        </p:nvSpPr>
        <p:spPr>
          <a:xfrm>
            <a:off x="1438370" y="4993929"/>
            <a:ext cx="9115217" cy="830997"/>
          </a:xfrm>
          <a:prstGeom prst="rect">
            <a:avLst/>
          </a:prstGeom>
          <a:noFill/>
        </p:spPr>
        <p:txBody>
          <a:bodyPr wrap="square" rtlCol="0">
            <a:spAutoFit/>
          </a:bodyPr>
          <a:lstStyle/>
          <a:p>
            <a:pPr marL="182563" marR="0" lvl="0" indent="-182563"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１　試行データを適切に作成・提出したものと認められ、様式７の</a:t>
            </a: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11</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の届出を行った場合の最短の算定開始時期。なお、令和８年３月</a:t>
            </a: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31</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日において、現に生活習慣病管理料（</a:t>
            </a: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Ⅰ</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）又は生活習慣病管理料（</a:t>
            </a: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）の注４に係る届出を行っている保険医療機関については、充実管理加算１に係る実績要件に該当するものとみなす。</a:t>
            </a:r>
            <a:endPar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182563" marR="0" lvl="0" indent="-182563"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２　令和８年５月</a:t>
            </a:r>
            <a:r>
              <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31</a:t>
            </a:r>
            <a:r>
              <a:rPr kumimoji="1" lang="ja-JP" altLang="en-US"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日までは外来データ提出加算（生活習慣病管理料）。</a:t>
            </a:r>
            <a:endParaRPr kumimoji="1" lang="en-US" altLang="ja-JP" sz="12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4" name="スライド番号プレースホルダー 4">
            <a:extLst>
              <a:ext uri="{FF2B5EF4-FFF2-40B4-BE49-F238E27FC236}">
                <a16:creationId xmlns:a16="http://schemas.microsoft.com/office/drawing/2014/main" id="{D64D7DA0-60F4-959E-ADCF-DC3D8E81A7F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11" name="オーディオ 10">
            <a:hlinkClick r:id="" action="ppaction://media"/>
            <a:extLst>
              <a:ext uri="{FF2B5EF4-FFF2-40B4-BE49-F238E27FC236}">
                <a16:creationId xmlns:a16="http://schemas.microsoft.com/office/drawing/2014/main" id="{E4A8D019-87C1-E0F0-EAC8-715008C737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6178233"/>
      </p:ext>
    </p:extLst>
  </p:cSld>
  <p:clrMapOvr>
    <a:masterClrMapping/>
  </p:clrMapOvr>
  <mc:AlternateContent xmlns:mc="http://schemas.openxmlformats.org/markup-compatibility/2006" xmlns:p14="http://schemas.microsoft.com/office/powerpoint/2010/main">
    <mc:Choice Requires="p14">
      <p:transition spd="slow" p14:dur="2000" advTm="9403"/>
    </mc:Choice>
    <mc:Fallback xmlns="">
      <p:transition spd="slow" advTm="9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5E34E-D996-7338-9E1D-7A477645934B}"/>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B991316A-AE6B-77BD-F052-6FF3FDE3EF0B}"/>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地域包括診療加算等に係る外来データ提出加算について</a:t>
            </a:r>
            <a:endParaRPr kumimoji="0" lang="ja-JP" altLang="en-US" sz="2400" b="1" i="0" u="none" strike="noStrike" kern="0" cap="none" spc="0" normalizeH="0" baseline="0" noProof="0" dirty="0">
              <a:ln>
                <a:noFill/>
              </a:ln>
              <a:solidFill>
                <a:prstClr val="black"/>
              </a:solidFill>
              <a:effectLst/>
              <a:highlight>
                <a:srgbClr val="FFFF00"/>
              </a:highligh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BC78F635-B33D-067F-3FF8-9DBC6C97A23D}"/>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Ⅱ</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－３　かかりつけ医機能、かかりつけ歯科医機能、かかりつけ薬剤師機能の評価－④</a:t>
            </a:r>
          </a:p>
        </p:txBody>
      </p:sp>
      <p:sp>
        <p:nvSpPr>
          <p:cNvPr id="2" name="テキスト ボックス 1">
            <a:extLst>
              <a:ext uri="{FF2B5EF4-FFF2-40B4-BE49-F238E27FC236}">
                <a16:creationId xmlns:a16="http://schemas.microsoft.com/office/drawing/2014/main" id="{825FF34B-D41C-93CD-3451-89CBC9D6C836}"/>
              </a:ext>
            </a:extLst>
          </p:cNvPr>
          <p:cNvSpPr txBox="1"/>
          <p:nvPr/>
        </p:nvSpPr>
        <p:spPr>
          <a:xfrm>
            <a:off x="1336128" y="997841"/>
            <a:ext cx="9519743" cy="2258752"/>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地域包括診療加算及び地域包括診療料について、データに基づく適切な評価を推進する観点から、保険医療機関が診療報酬の請求状況、治療管理の状況等の診療の内容に関するデータを継続して厚生労働省に提出している場合の評価を新設する。</a:t>
            </a: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（新）</a:t>
            </a:r>
            <a:r>
              <a:rPr kumimoji="1" lang="ja-JP" altLang="en-US" sz="14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外来データ提出加算</a:t>
            </a:r>
            <a:r>
              <a:rPr kumimoji="1" lang="en-US" altLang="ja-JP" sz="1400" b="1"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	</a:t>
            </a:r>
            <a:r>
              <a:rPr kumimoji="1" lang="en-US" altLang="ja-JP"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10</a:t>
            </a:r>
            <a:r>
              <a:rPr kumimoji="1" lang="ja-JP" altLang="en-US"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点</a:t>
            </a:r>
            <a:endParaRPr kumimoji="1" lang="en-US" altLang="zh-TW" sz="1400" b="1" i="0" u="sng"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p:txBody>
      </p:sp>
      <p:sp>
        <p:nvSpPr>
          <p:cNvPr id="3" name="正方形/長方形 2">
            <a:extLst>
              <a:ext uri="{FF2B5EF4-FFF2-40B4-BE49-F238E27FC236}">
                <a16:creationId xmlns:a16="http://schemas.microsoft.com/office/drawing/2014/main" id="{74C717AE-6B8A-3327-9260-648C272B4CF3}"/>
              </a:ext>
            </a:extLst>
          </p:cNvPr>
          <p:cNvSpPr/>
          <p:nvPr/>
        </p:nvSpPr>
        <p:spPr>
          <a:xfrm>
            <a:off x="1458462" y="914708"/>
            <a:ext cx="2535314" cy="293721"/>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12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データ提出に係る評価の新設</a:t>
            </a:r>
          </a:p>
        </p:txBody>
      </p:sp>
      <p:sp>
        <p:nvSpPr>
          <p:cNvPr id="11" name="テキスト ボックス 10">
            <a:extLst>
              <a:ext uri="{FF2B5EF4-FFF2-40B4-BE49-F238E27FC236}">
                <a16:creationId xmlns:a16="http://schemas.microsoft.com/office/drawing/2014/main" id="{7DA7E82D-8C45-1B00-B5A1-02D28338DB69}"/>
              </a:ext>
            </a:extLst>
          </p:cNvPr>
          <p:cNvSpPr txBox="1"/>
          <p:nvPr/>
        </p:nvSpPr>
        <p:spPr>
          <a:xfrm>
            <a:off x="1466267" y="2425597"/>
            <a:ext cx="9259462" cy="830997"/>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算定要件</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（概要・抜粋）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別に厚生労働大臣が定める施設基準に適合しているものとして地方厚生局長等に届け出た保険医療機関において、当該保険医療機関における診療報酬の請求状況及び診療の内容に関するデータを継続して厚生労働省に提出している場合は、外来データ提出加算として、月１回に限り</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10</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点を所定点数に加算する。</a:t>
            </a:r>
          </a:p>
        </p:txBody>
      </p:sp>
      <p:graphicFrame>
        <p:nvGraphicFramePr>
          <p:cNvPr id="4" name="表 3">
            <a:extLst>
              <a:ext uri="{FF2B5EF4-FFF2-40B4-BE49-F238E27FC236}">
                <a16:creationId xmlns:a16="http://schemas.microsoft.com/office/drawing/2014/main" id="{8D3481AC-72CD-47F7-B3D9-1EDC4CDF11AC}"/>
              </a:ext>
            </a:extLst>
          </p:cNvPr>
          <p:cNvGraphicFramePr>
            <a:graphicFrameLocks noGrp="1"/>
          </p:cNvGraphicFramePr>
          <p:nvPr>
            <p:extLst>
              <p:ext uri="{D42A27DB-BD31-4B8C-83A1-F6EECF244321}">
                <p14:modId xmlns:p14="http://schemas.microsoft.com/office/powerpoint/2010/main" val="3354759460"/>
              </p:ext>
            </p:extLst>
          </p:nvPr>
        </p:nvGraphicFramePr>
        <p:xfrm>
          <a:off x="1971674" y="3848000"/>
          <a:ext cx="8248648" cy="914400"/>
        </p:xfrm>
        <a:graphic>
          <a:graphicData uri="http://schemas.openxmlformats.org/drawingml/2006/table">
            <a:tbl>
              <a:tblPr firstRow="1" bandRow="1">
                <a:tableStyleId>{F5AB1C69-6EDB-4FF4-983F-18BD219EF322}</a:tableStyleId>
              </a:tblPr>
              <a:tblGrid>
                <a:gridCol w="1692825">
                  <a:extLst>
                    <a:ext uri="{9D8B030D-6E8A-4147-A177-3AD203B41FA5}">
                      <a16:colId xmlns:a16="http://schemas.microsoft.com/office/drawing/2014/main" val="1999956605"/>
                    </a:ext>
                  </a:extLst>
                </a:gridCol>
                <a:gridCol w="2341366">
                  <a:extLst>
                    <a:ext uri="{9D8B030D-6E8A-4147-A177-3AD203B41FA5}">
                      <a16:colId xmlns:a16="http://schemas.microsoft.com/office/drawing/2014/main" val="3746974074"/>
                    </a:ext>
                  </a:extLst>
                </a:gridCol>
                <a:gridCol w="1404819">
                  <a:extLst>
                    <a:ext uri="{9D8B030D-6E8A-4147-A177-3AD203B41FA5}">
                      <a16:colId xmlns:a16="http://schemas.microsoft.com/office/drawing/2014/main" val="3389177462"/>
                    </a:ext>
                  </a:extLst>
                </a:gridCol>
                <a:gridCol w="1404819">
                  <a:extLst>
                    <a:ext uri="{9D8B030D-6E8A-4147-A177-3AD203B41FA5}">
                      <a16:colId xmlns:a16="http://schemas.microsoft.com/office/drawing/2014/main" val="1374904752"/>
                    </a:ext>
                  </a:extLst>
                </a:gridCol>
                <a:gridCol w="1404819">
                  <a:extLst>
                    <a:ext uri="{9D8B030D-6E8A-4147-A177-3AD203B41FA5}">
                      <a16:colId xmlns:a16="http://schemas.microsoft.com/office/drawing/2014/main" val="1921888142"/>
                    </a:ext>
                  </a:extLst>
                </a:gridCol>
              </a:tblGrid>
              <a:tr h="272562">
                <a:tc>
                  <a:txBody>
                    <a:bodyPr/>
                    <a:lstStyle/>
                    <a:p>
                      <a:r>
                        <a:rPr kumimoji="1" lang="ja-JP" altLang="en-US" sz="1200">
                          <a:latin typeface="メイリオ" panose="020B0604030504040204" pitchFamily="50" charset="-128"/>
                          <a:ea typeface="メイリオ" panose="020B0604030504040204" pitchFamily="50" charset="-128"/>
                        </a:rPr>
                        <a:t>～令和８年</a:t>
                      </a:r>
                      <a:endParaRPr kumimoji="1" lang="en-US" altLang="ja-JP" sz="1200">
                        <a:latin typeface="メイリオ" panose="020B0604030504040204" pitchFamily="50" charset="-128"/>
                        <a:ea typeface="メイリオ" panose="020B0604030504040204" pitchFamily="50" charset="-128"/>
                      </a:endParaRPr>
                    </a:p>
                    <a:p>
                      <a:r>
                        <a:rPr kumimoji="1" lang="en-US" altLang="ja-JP" sz="1200">
                          <a:latin typeface="メイリオ" panose="020B0604030504040204" pitchFamily="50" charset="-128"/>
                          <a:ea typeface="メイリオ" panose="020B0604030504040204" pitchFamily="50" charset="-128"/>
                        </a:rPr>
                        <a:t>11</a:t>
                      </a:r>
                      <a:r>
                        <a:rPr kumimoji="1" lang="ja-JP" altLang="en-US" sz="1200">
                          <a:latin typeface="メイリオ" panose="020B0604030504040204" pitchFamily="50" charset="-128"/>
                          <a:ea typeface="メイリオ" panose="020B0604030504040204" pitchFamily="50" charset="-128"/>
                        </a:rPr>
                        <a:t>月</a:t>
                      </a:r>
                      <a:r>
                        <a:rPr kumimoji="1" lang="en-US" altLang="ja-JP" sz="1200">
                          <a:latin typeface="メイリオ" panose="020B0604030504040204" pitchFamily="50" charset="-128"/>
                          <a:ea typeface="メイリオ" panose="020B0604030504040204" pitchFamily="50" charset="-128"/>
                        </a:rPr>
                        <a:t>20</a:t>
                      </a:r>
                      <a:r>
                        <a:rPr kumimoji="1" lang="ja-JP" altLang="en-US" sz="1200">
                          <a:latin typeface="メイリオ" panose="020B0604030504040204" pitchFamily="50" charset="-128"/>
                          <a:ea typeface="メイリオ" panose="020B0604030504040204" pitchFamily="50" charset="-128"/>
                        </a:rPr>
                        <a:t>日</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dirty="0">
                          <a:latin typeface="メイリオ" panose="020B0604030504040204" pitchFamily="50" charset="-128"/>
                          <a:ea typeface="メイリオ" panose="020B0604030504040204" pitchFamily="50" charset="-128"/>
                        </a:rPr>
                        <a:t>令和</a:t>
                      </a:r>
                      <a:r>
                        <a:rPr kumimoji="1" lang="en-US" altLang="ja-JP" sz="1200" dirty="0">
                          <a:latin typeface="メイリオ" panose="020B0604030504040204" pitchFamily="50" charset="-128"/>
                          <a:ea typeface="メイリオ" panose="020B0604030504040204" pitchFamily="50" charset="-128"/>
                        </a:rPr>
                        <a:t>8</a:t>
                      </a:r>
                      <a:r>
                        <a:rPr kumimoji="1" lang="ja-JP" altLang="en-US" sz="1200" dirty="0">
                          <a:latin typeface="メイリオ" panose="020B0604030504040204" pitchFamily="50" charset="-128"/>
                          <a:ea typeface="メイリオ" panose="020B0604030504040204" pitchFamily="50" charset="-128"/>
                        </a:rPr>
                        <a:t>年</a:t>
                      </a:r>
                      <a:r>
                        <a:rPr kumimoji="1" lang="en-US" altLang="ja-JP" sz="1200" dirty="0">
                          <a:latin typeface="メイリオ" panose="020B0604030504040204" pitchFamily="50" charset="-128"/>
                          <a:ea typeface="メイリオ" panose="020B0604030504040204" pitchFamily="50" charset="-128"/>
                        </a:rPr>
                        <a:t>12</a:t>
                      </a:r>
                      <a:r>
                        <a:rPr kumimoji="1" lang="ja-JP" altLang="en-US" sz="1200" dirty="0">
                          <a:latin typeface="メイリオ" panose="020B0604030504040204" pitchFamily="50" charset="-128"/>
                          <a:ea typeface="メイリオ" panose="020B0604030504040204" pitchFamily="50" charset="-128"/>
                        </a:rPr>
                        <a:t>月</a:t>
                      </a:r>
                      <a:endParaRPr kumimoji="1" lang="en-US" altLang="ja-JP" sz="1200" dirty="0">
                        <a:latin typeface="メイリオ" panose="020B0604030504040204" pitchFamily="50" charset="-128"/>
                        <a:ea typeface="メイリオ" panose="020B0604030504040204" pitchFamily="50" charset="-128"/>
                      </a:endParaRPr>
                    </a:p>
                    <a:p>
                      <a:r>
                        <a:rPr kumimoji="1" lang="ja-JP" altLang="en-US" sz="1200" dirty="0">
                          <a:latin typeface="メイリオ" panose="020B0604030504040204" pitchFamily="50" charset="-128"/>
                          <a:ea typeface="メイリオ" panose="020B0604030504040204" pitchFamily="50" charset="-128"/>
                        </a:rPr>
                        <a:t>～令和</a:t>
                      </a:r>
                      <a:r>
                        <a:rPr kumimoji="1" lang="en-US" altLang="ja-JP" sz="1200">
                          <a:latin typeface="メイリオ" panose="020B0604030504040204" pitchFamily="50" charset="-128"/>
                          <a:ea typeface="メイリオ" panose="020B0604030504040204" pitchFamily="50" charset="-128"/>
                        </a:rPr>
                        <a:t>9</a:t>
                      </a:r>
                      <a:r>
                        <a:rPr kumimoji="1" lang="ja-JP" altLang="en-US" sz="1200">
                          <a:latin typeface="メイリオ" panose="020B0604030504040204" pitchFamily="50" charset="-128"/>
                          <a:ea typeface="メイリオ" panose="020B0604030504040204" pitchFamily="50" charset="-128"/>
                        </a:rPr>
                        <a:t>年</a:t>
                      </a:r>
                      <a:r>
                        <a:rPr kumimoji="1" lang="ja-JP" altLang="en-US" sz="1200" dirty="0">
                          <a:latin typeface="メイリオ" panose="020B0604030504040204" pitchFamily="50" charset="-128"/>
                          <a:ea typeface="メイリオ" panose="020B0604030504040204" pitchFamily="50" charset="-128"/>
                        </a:rPr>
                        <a:t>１月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２月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３月</a:t>
                      </a:r>
                    </a:p>
                  </a:txBody>
                  <a:tcPr marL="36000" marR="36000"/>
                </a:tc>
                <a:tc>
                  <a:txBody>
                    <a:bodyPr/>
                    <a:lstStyle>
                      <a:lvl1pPr marL="0" algn="l" defTabSz="914400" rtl="0" eaLnBrk="1" latinLnBrk="0" hangingPunct="1">
                        <a:defRPr kumimoji="1" sz="1800" b="1" kern="1200">
                          <a:solidFill>
                            <a:schemeClr val="lt1"/>
                          </a:solidFill>
                          <a:latin typeface="Segoe UI"/>
                          <a:ea typeface="メイリオ"/>
                        </a:defRPr>
                      </a:lvl1pPr>
                      <a:lvl2pPr marL="457200" algn="l" defTabSz="914400" rtl="0" eaLnBrk="1" latinLnBrk="0" hangingPunct="1">
                        <a:defRPr kumimoji="1" sz="1800" b="1" kern="1200">
                          <a:solidFill>
                            <a:schemeClr val="lt1"/>
                          </a:solidFill>
                          <a:latin typeface="Segoe UI"/>
                          <a:ea typeface="メイリオ"/>
                        </a:defRPr>
                      </a:lvl2pPr>
                      <a:lvl3pPr marL="914400" algn="l" defTabSz="914400" rtl="0" eaLnBrk="1" latinLnBrk="0" hangingPunct="1">
                        <a:defRPr kumimoji="1" sz="1800" b="1" kern="1200">
                          <a:solidFill>
                            <a:schemeClr val="lt1"/>
                          </a:solidFill>
                          <a:latin typeface="Segoe UI"/>
                          <a:ea typeface="メイリオ"/>
                        </a:defRPr>
                      </a:lvl3pPr>
                      <a:lvl4pPr marL="1371600" algn="l" defTabSz="914400" rtl="0" eaLnBrk="1" latinLnBrk="0" hangingPunct="1">
                        <a:defRPr kumimoji="1" sz="1800" b="1" kern="1200">
                          <a:solidFill>
                            <a:schemeClr val="lt1"/>
                          </a:solidFill>
                          <a:latin typeface="Segoe UI"/>
                          <a:ea typeface="メイリオ"/>
                        </a:defRPr>
                      </a:lvl4pPr>
                      <a:lvl5pPr marL="1828800" algn="l" defTabSz="914400" rtl="0" eaLnBrk="1" latinLnBrk="0" hangingPunct="1">
                        <a:defRPr kumimoji="1" sz="1800" b="1" kern="1200">
                          <a:solidFill>
                            <a:schemeClr val="lt1"/>
                          </a:solidFill>
                          <a:latin typeface="Segoe UI"/>
                          <a:ea typeface="メイリオ"/>
                        </a:defRPr>
                      </a:lvl5pPr>
                      <a:lvl6pPr marL="2286000" algn="l" defTabSz="914400" rtl="0" eaLnBrk="1" latinLnBrk="0" hangingPunct="1">
                        <a:defRPr kumimoji="1" sz="1800" b="1" kern="1200">
                          <a:solidFill>
                            <a:schemeClr val="lt1"/>
                          </a:solidFill>
                          <a:latin typeface="Segoe UI"/>
                          <a:ea typeface="メイリオ"/>
                        </a:defRPr>
                      </a:lvl6pPr>
                      <a:lvl7pPr marL="2743200" algn="l" defTabSz="914400" rtl="0" eaLnBrk="1" latinLnBrk="0" hangingPunct="1">
                        <a:defRPr kumimoji="1" sz="1800" b="1" kern="1200">
                          <a:solidFill>
                            <a:schemeClr val="lt1"/>
                          </a:solidFill>
                          <a:latin typeface="Segoe UI"/>
                          <a:ea typeface="メイリオ"/>
                        </a:defRPr>
                      </a:lvl7pPr>
                      <a:lvl8pPr marL="3200400" algn="l" defTabSz="914400" rtl="0" eaLnBrk="1" latinLnBrk="0" hangingPunct="1">
                        <a:defRPr kumimoji="1" sz="1800" b="1" kern="1200">
                          <a:solidFill>
                            <a:schemeClr val="lt1"/>
                          </a:solidFill>
                          <a:latin typeface="Segoe UI"/>
                          <a:ea typeface="メイリオ"/>
                        </a:defRPr>
                      </a:lvl8pPr>
                      <a:lvl9pPr marL="3657600" algn="l" defTabSz="914400" rtl="0" eaLnBrk="1" latinLnBrk="0" hangingPunct="1">
                        <a:defRPr kumimoji="1" sz="1800" b="1" kern="1200">
                          <a:solidFill>
                            <a:schemeClr val="lt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４月～</a:t>
                      </a:r>
                      <a:endParaRPr kumimoji="1" lang="en-US" altLang="ja-JP" sz="1200">
                        <a:latin typeface="メイリオ" panose="020B0604030504040204" pitchFamily="50" charset="-128"/>
                        <a:ea typeface="メイリオ" panose="020B0604030504040204" pitchFamily="50" charset="-128"/>
                      </a:endParaRPr>
                    </a:p>
                  </a:txBody>
                  <a:tcPr marL="36000" marR="36000"/>
                </a:tc>
                <a:extLst>
                  <a:ext uri="{0D108BD9-81ED-4DB2-BD59-A6C34878D82A}">
                    <a16:rowId xmlns:a16="http://schemas.microsoft.com/office/drawing/2014/main" val="987413545"/>
                  </a:ext>
                </a:extLst>
              </a:tr>
              <a:tr h="276078">
                <a:tc>
                  <a:txBody>
                    <a:bodyPr/>
                    <a:lstStyle/>
                    <a:p>
                      <a:r>
                        <a:rPr kumimoji="1" lang="ja-JP" altLang="en-US" sz="1200">
                          <a:latin typeface="メイリオ" panose="020B0604030504040204" pitchFamily="50" charset="-128"/>
                          <a:ea typeface="メイリオ" panose="020B0604030504040204" pitchFamily="50" charset="-128"/>
                        </a:rPr>
                        <a:t>様式７の</a:t>
                      </a:r>
                      <a:r>
                        <a:rPr kumimoji="1" lang="en-US" altLang="ja-JP" sz="1200">
                          <a:latin typeface="メイリオ" panose="020B0604030504040204" pitchFamily="50" charset="-128"/>
                          <a:ea typeface="メイリオ" panose="020B0604030504040204" pitchFamily="50" charset="-128"/>
                        </a:rPr>
                        <a:t>10</a:t>
                      </a:r>
                      <a:r>
                        <a:rPr kumimoji="1" lang="ja-JP" altLang="en-US" sz="1200">
                          <a:latin typeface="メイリオ" panose="020B0604030504040204" pitchFamily="50" charset="-128"/>
                          <a:ea typeface="メイリオ" panose="020B0604030504040204" pitchFamily="50" charset="-128"/>
                        </a:rPr>
                        <a:t>（</a:t>
                      </a:r>
                      <a:r>
                        <a:rPr kumimoji="1" lang="en-US" altLang="ja-JP" sz="1200">
                          <a:latin typeface="メイリオ" panose="020B0604030504040204" pitchFamily="50" charset="-128"/>
                          <a:ea typeface="メイリオ" panose="020B0604030504040204" pitchFamily="50" charset="-128"/>
                        </a:rPr>
                        <a:t>※</a:t>
                      </a:r>
                      <a:r>
                        <a:rPr kumimoji="1" lang="ja-JP" altLang="en-US" sz="1200">
                          <a:latin typeface="メイリオ" panose="020B0604030504040204" pitchFamily="50" charset="-128"/>
                          <a:ea typeface="メイリオ" panose="020B0604030504040204" pitchFamily="50" charset="-128"/>
                        </a:rPr>
                        <a:t>２）</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届出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試行データ作成（</a:t>
                      </a:r>
                      <a:r>
                        <a:rPr kumimoji="1" lang="en-US" altLang="ja-JP" sz="1200">
                          <a:latin typeface="メイリオ" panose="020B0604030504040204" pitchFamily="50" charset="-128"/>
                          <a:ea typeface="メイリオ" panose="020B0604030504040204" pitchFamily="50" charset="-128"/>
                        </a:rPr>
                        <a:t>※</a:t>
                      </a:r>
                      <a:r>
                        <a:rPr kumimoji="1" lang="ja-JP" altLang="en-US" sz="1200">
                          <a:latin typeface="メイリオ" panose="020B0604030504040204" pitchFamily="50" charset="-128"/>
                          <a:ea typeface="メイリオ" panose="020B0604030504040204" pitchFamily="50" charset="-128"/>
                        </a:rPr>
                        <a:t>３）</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試行データ提出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a:latin typeface="メイリオ" panose="020B0604030504040204" pitchFamily="50" charset="-128"/>
                          <a:ea typeface="メイリオ" panose="020B0604030504040204" pitchFamily="50" charset="-128"/>
                        </a:rPr>
                        <a:t>様式７の</a:t>
                      </a:r>
                      <a:r>
                        <a:rPr kumimoji="1" lang="en-US" altLang="ja-JP" sz="1200">
                          <a:latin typeface="メイリオ" panose="020B0604030504040204" pitchFamily="50" charset="-128"/>
                          <a:ea typeface="メイリオ" panose="020B0604030504040204" pitchFamily="50" charset="-128"/>
                        </a:rPr>
                        <a:t>11(※</a:t>
                      </a:r>
                      <a:r>
                        <a:rPr kumimoji="1" lang="ja-JP" altLang="en-US" sz="1200">
                          <a:latin typeface="メイリオ" panose="020B0604030504040204" pitchFamily="50" charset="-128"/>
                          <a:ea typeface="メイリオ" panose="020B0604030504040204" pitchFamily="50" charset="-128"/>
                        </a:rPr>
                        <a:t>４）</a:t>
                      </a:r>
                      <a:endParaRPr kumimoji="1" lang="en-US" altLang="ja-JP" sz="1200">
                        <a:latin typeface="メイリオ" panose="020B0604030504040204" pitchFamily="50" charset="-128"/>
                        <a:ea typeface="メイリオ" panose="020B0604030504040204" pitchFamily="50" charset="-128"/>
                      </a:endParaRPr>
                    </a:p>
                    <a:p>
                      <a:r>
                        <a:rPr kumimoji="1" lang="ja-JP" altLang="en-US" sz="1200">
                          <a:latin typeface="メイリオ" panose="020B0604030504040204" pitchFamily="50" charset="-128"/>
                          <a:ea typeface="メイリオ" panose="020B0604030504040204" pitchFamily="50" charset="-128"/>
                        </a:rPr>
                        <a:t>届出</a:t>
                      </a:r>
                    </a:p>
                  </a:txBody>
                  <a:tcPr marL="36000" marR="36000" anchor="ctr"/>
                </a:tc>
                <a:tc>
                  <a:txBody>
                    <a:bodyPr/>
                    <a:lstStyle>
                      <a:lvl1pPr marL="0" algn="l" defTabSz="914400" rtl="0" eaLnBrk="1" latinLnBrk="0" hangingPunct="1">
                        <a:defRPr kumimoji="1" sz="1800" kern="1200">
                          <a:solidFill>
                            <a:schemeClr val="dk1"/>
                          </a:solidFill>
                          <a:latin typeface="Segoe UI"/>
                          <a:ea typeface="メイリオ"/>
                        </a:defRPr>
                      </a:lvl1pPr>
                      <a:lvl2pPr marL="457200" algn="l" defTabSz="914400" rtl="0" eaLnBrk="1" latinLnBrk="0" hangingPunct="1">
                        <a:defRPr kumimoji="1" sz="1800" kern="1200">
                          <a:solidFill>
                            <a:schemeClr val="dk1"/>
                          </a:solidFill>
                          <a:latin typeface="Segoe UI"/>
                          <a:ea typeface="メイリオ"/>
                        </a:defRPr>
                      </a:lvl2pPr>
                      <a:lvl3pPr marL="914400" algn="l" defTabSz="914400" rtl="0" eaLnBrk="1" latinLnBrk="0" hangingPunct="1">
                        <a:defRPr kumimoji="1" sz="1800" kern="1200">
                          <a:solidFill>
                            <a:schemeClr val="dk1"/>
                          </a:solidFill>
                          <a:latin typeface="Segoe UI"/>
                          <a:ea typeface="メイリオ"/>
                        </a:defRPr>
                      </a:lvl3pPr>
                      <a:lvl4pPr marL="1371600" algn="l" defTabSz="914400" rtl="0" eaLnBrk="1" latinLnBrk="0" hangingPunct="1">
                        <a:defRPr kumimoji="1" sz="1800" kern="1200">
                          <a:solidFill>
                            <a:schemeClr val="dk1"/>
                          </a:solidFill>
                          <a:latin typeface="Segoe UI"/>
                          <a:ea typeface="メイリオ"/>
                        </a:defRPr>
                      </a:lvl4pPr>
                      <a:lvl5pPr marL="1828800" algn="l" defTabSz="914400" rtl="0" eaLnBrk="1" latinLnBrk="0" hangingPunct="1">
                        <a:defRPr kumimoji="1" sz="1800" kern="1200">
                          <a:solidFill>
                            <a:schemeClr val="dk1"/>
                          </a:solidFill>
                          <a:latin typeface="Segoe UI"/>
                          <a:ea typeface="メイリオ"/>
                        </a:defRPr>
                      </a:lvl5pPr>
                      <a:lvl6pPr marL="2286000" algn="l" defTabSz="914400" rtl="0" eaLnBrk="1" latinLnBrk="0" hangingPunct="1">
                        <a:defRPr kumimoji="1" sz="1800" kern="1200">
                          <a:solidFill>
                            <a:schemeClr val="dk1"/>
                          </a:solidFill>
                          <a:latin typeface="Segoe UI"/>
                          <a:ea typeface="メイリオ"/>
                        </a:defRPr>
                      </a:lvl6pPr>
                      <a:lvl7pPr marL="2743200" algn="l" defTabSz="914400" rtl="0" eaLnBrk="1" latinLnBrk="0" hangingPunct="1">
                        <a:defRPr kumimoji="1" sz="1800" kern="1200">
                          <a:solidFill>
                            <a:schemeClr val="dk1"/>
                          </a:solidFill>
                          <a:latin typeface="Segoe UI"/>
                          <a:ea typeface="メイリオ"/>
                        </a:defRPr>
                      </a:lvl7pPr>
                      <a:lvl8pPr marL="3200400" algn="l" defTabSz="914400" rtl="0" eaLnBrk="1" latinLnBrk="0" hangingPunct="1">
                        <a:defRPr kumimoji="1" sz="1800" kern="1200">
                          <a:solidFill>
                            <a:schemeClr val="dk1"/>
                          </a:solidFill>
                          <a:latin typeface="Segoe UI"/>
                          <a:ea typeface="メイリオ"/>
                        </a:defRPr>
                      </a:lvl8pPr>
                      <a:lvl9pPr marL="3657600" algn="l" defTabSz="914400" rtl="0" eaLnBrk="1" latinLnBrk="0" hangingPunct="1">
                        <a:defRPr kumimoji="1" sz="1800" kern="1200">
                          <a:solidFill>
                            <a:schemeClr val="dk1"/>
                          </a:solidFill>
                          <a:latin typeface="Segoe UI"/>
                          <a:ea typeface="メイリオ"/>
                        </a:defRPr>
                      </a:lvl9pPr>
                    </a:lstStyle>
                    <a:p>
                      <a:r>
                        <a:rPr kumimoji="1" lang="ja-JP" altLang="en-US" sz="1200" dirty="0">
                          <a:latin typeface="メイリオ" panose="020B0604030504040204" pitchFamily="50" charset="-128"/>
                          <a:ea typeface="メイリオ" panose="020B0604030504040204" pitchFamily="50" charset="-128"/>
                        </a:rPr>
                        <a:t>算定開始</a:t>
                      </a:r>
                    </a:p>
                  </a:txBody>
                  <a:tcPr marL="36000" marR="36000" anchor="ctr"/>
                </a:tc>
                <a:extLst>
                  <a:ext uri="{0D108BD9-81ED-4DB2-BD59-A6C34878D82A}">
                    <a16:rowId xmlns:a16="http://schemas.microsoft.com/office/drawing/2014/main" val="1584300893"/>
                  </a:ext>
                </a:extLst>
              </a:tr>
            </a:tbl>
          </a:graphicData>
        </a:graphic>
      </p:graphicFrame>
      <p:sp>
        <p:nvSpPr>
          <p:cNvPr id="15" name="テキスト ボックス 14">
            <a:extLst>
              <a:ext uri="{FF2B5EF4-FFF2-40B4-BE49-F238E27FC236}">
                <a16:creationId xmlns:a16="http://schemas.microsoft.com/office/drawing/2014/main" id="{9DDE770C-9F37-E807-1ECC-2D5ACB24D69A}"/>
              </a:ext>
            </a:extLst>
          </p:cNvPr>
          <p:cNvSpPr txBox="1"/>
          <p:nvPr/>
        </p:nvSpPr>
        <p:spPr>
          <a:xfrm>
            <a:off x="1336127" y="3500767"/>
            <a:ext cx="6196657"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地域包括診療加算等における外来データ提出加算の届出に係るスケジュール（</a:t>
            </a:r>
            <a:r>
              <a:rPr kumimoji="1" lang="en-US" altLang="ja-JP" sz="12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200" b="1"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１）</a:t>
            </a:r>
          </a:p>
        </p:txBody>
      </p:sp>
      <p:sp>
        <p:nvSpPr>
          <p:cNvPr id="16" name="テキスト ボックス 15">
            <a:extLst>
              <a:ext uri="{FF2B5EF4-FFF2-40B4-BE49-F238E27FC236}">
                <a16:creationId xmlns:a16="http://schemas.microsoft.com/office/drawing/2014/main" id="{6B1E8B3F-D2B2-F8D5-8F0F-7AF528693FFD}"/>
              </a:ext>
            </a:extLst>
          </p:cNvPr>
          <p:cNvSpPr txBox="1"/>
          <p:nvPr/>
        </p:nvSpPr>
        <p:spPr>
          <a:xfrm>
            <a:off x="1718971" y="4973285"/>
            <a:ext cx="8754055" cy="1661993"/>
          </a:xfrm>
          <a:prstGeom prst="rect">
            <a:avLst/>
          </a:prstGeom>
          <a:noFill/>
        </p:spPr>
        <p:txBody>
          <a:bodyPr wrap="square" rtlCol="0">
            <a:spAutoFit/>
          </a:bodyPr>
          <a:lstStyle/>
          <a:p>
            <a:pPr marL="266700" marR="0" lvl="0" indent="-266700" algn="l" defTabSz="457200" rtl="0" eaLnBrk="1" fontAlgn="auto" latinLnBrk="0" hangingPunct="1">
              <a:lnSpc>
                <a:spcPct val="100000"/>
              </a:lnSpc>
              <a:spcBef>
                <a:spcPts val="300"/>
              </a:spcBef>
              <a:spcAft>
                <a:spcPts val="0"/>
              </a:spcAft>
              <a:buClrTx/>
              <a:buSzTx/>
              <a:buFontTx/>
              <a:buNone/>
              <a:tabLst>
                <a:tab pos="266700" algn="l"/>
                <a:tab pos="361950" algn="l"/>
              </a:tabLst>
              <a:defRPr/>
            </a:pP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１　例として、令和８年</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11</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月</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20</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日までに様式７の</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の届出を行った場合のスケジュールを示している。</a:t>
            </a:r>
            <a:endPar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457200" rtl="0" eaLnBrk="1" fontAlgn="auto" latinLnBrk="0" hangingPunct="1">
              <a:lnSpc>
                <a:spcPct val="100000"/>
              </a:lnSpc>
              <a:spcBef>
                <a:spcPts val="300"/>
              </a:spcBef>
              <a:spcAft>
                <a:spcPts val="0"/>
              </a:spcAft>
              <a:buClrTx/>
              <a:buSzTx/>
              <a:buFontTx/>
              <a:buNone/>
              <a:tabLst>
                <a:tab pos="266700" algn="l"/>
                <a:tab pos="361950" algn="l"/>
              </a:tabLst>
              <a:defRPr/>
            </a:pP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２　外来データ提出加算の届出を希望する医療機関は、様式７の</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を地方厚生（支）局医療課長を経由して、厚生労働省保険局医療課長に届出を行う。令和８年度及び令和９年度における届出の期限は、令和８年</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11</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月</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20</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日、令和９年２月</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22</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日、５月</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20</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日、８月</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20</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11</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月</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22</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日又は令和</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年２月</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21</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日を予定（詳細は別途厚生労働省保険局医療課より発出される事務連絡等を参照。）。</a:t>
            </a:r>
            <a:endPar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457200" rtl="0" eaLnBrk="1" fontAlgn="auto" latinLnBrk="0" hangingPunct="1">
              <a:lnSpc>
                <a:spcPct val="100000"/>
              </a:lnSpc>
              <a:spcBef>
                <a:spcPts val="300"/>
              </a:spcBef>
              <a:spcAft>
                <a:spcPts val="0"/>
              </a:spcAft>
              <a:buClrTx/>
              <a:buSzTx/>
              <a:buFontTx/>
              <a:buNone/>
              <a:tabLst>
                <a:tab pos="266700" algn="l"/>
                <a:tab pos="361950" algn="l"/>
              </a:tabLst>
              <a:defRPr/>
            </a:pP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３　様式７の</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10</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の届出期限である月の翌月から起算して</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2</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月分の試行データを外来医療等調査事務局が提供するチェックプログラムによりエラーチェックを実施したうえで、提出ファイルを作成し、指定する提出期限までに外来医療等調査事務局に提出する。</a:t>
            </a:r>
            <a:endPar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457200" rtl="0" eaLnBrk="1" fontAlgn="auto" latinLnBrk="0" hangingPunct="1">
              <a:lnSpc>
                <a:spcPct val="100000"/>
              </a:lnSpc>
              <a:spcBef>
                <a:spcPts val="300"/>
              </a:spcBef>
              <a:spcAft>
                <a:spcPts val="0"/>
              </a:spcAft>
              <a:buClrTx/>
              <a:buSzTx/>
              <a:buFontTx/>
              <a:buNone/>
              <a:tabLst>
                <a:tab pos="266700" algn="l"/>
                <a:tab pos="361950" algn="l"/>
              </a:tabLst>
              <a:defRPr/>
            </a:pP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４　試行データが適切に作成及び提出されていた場合は、データ提出の実績が認められた保険医療機関として、外来医療等調査事務局から各医療機関の担当者宛てに電子メールにて事務連絡を送信する。その後、様式７の</a:t>
            </a:r>
            <a:r>
              <a:rPr kumimoji="1" lang="en-US" altLang="ja-JP"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11</a:t>
            </a: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を用いて、地方厚生（支）局長宛て届出を行う。届出が受理された翌月の１日（月の最初の開庁日に届出を行った場合は当月１日）から加算の算定が可能となる。</a:t>
            </a:r>
          </a:p>
        </p:txBody>
      </p:sp>
      <p:sp>
        <p:nvSpPr>
          <p:cNvPr id="6" name="スライド番号プレースホルダー 4">
            <a:extLst>
              <a:ext uri="{FF2B5EF4-FFF2-40B4-BE49-F238E27FC236}">
                <a16:creationId xmlns:a16="http://schemas.microsoft.com/office/drawing/2014/main" id="{433D7899-FC47-CC99-2C00-7E48823E0E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12" name="オーディオ 11">
            <a:hlinkClick r:id="" action="ppaction://media"/>
            <a:extLst>
              <a:ext uri="{FF2B5EF4-FFF2-40B4-BE49-F238E27FC236}">
                <a16:creationId xmlns:a16="http://schemas.microsoft.com/office/drawing/2014/main" id="{DB527383-5071-6542-EB2B-0B7E9E540DA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7044191"/>
      </p:ext>
    </p:extLst>
  </p:cSld>
  <p:clrMapOvr>
    <a:masterClrMapping/>
  </p:clrMapOvr>
  <mc:AlternateContent xmlns:mc="http://schemas.openxmlformats.org/markup-compatibility/2006" xmlns:p14="http://schemas.microsoft.com/office/powerpoint/2010/main">
    <mc:Choice Requires="p14">
      <p:transition spd="slow" p14:dur="2000" advTm="44672"/>
    </mc:Choice>
    <mc:Fallback xmlns="">
      <p:transition spd="slow" advTm="44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2" name="正方形/長方形 1">
            <a:extLst>
              <a:ext uri="{FF2B5EF4-FFF2-40B4-BE49-F238E27FC236}">
                <a16:creationId xmlns:a16="http://schemas.microsoft.com/office/drawing/2014/main" id="{11C8C2A5-4EB8-80E3-4385-B44C1610F74C}"/>
              </a:ext>
            </a:extLst>
          </p:cNvPr>
          <p:cNvSpPr/>
          <p:nvPr/>
        </p:nvSpPr>
        <p:spPr>
          <a:xfrm>
            <a:off x="1207840" y="2537400"/>
            <a:ext cx="10081120" cy="2088000"/>
          </a:xfrm>
          <a:prstGeom prst="rect">
            <a:avLst/>
          </a:prstGeom>
          <a:solidFill>
            <a:schemeClr val="tx2">
              <a:lumMod val="10000"/>
              <a:lumOff val="9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処方箋関係の見直し</a:t>
            </a:r>
          </a:p>
        </p:txBody>
      </p:sp>
      <p:sp>
        <p:nvSpPr>
          <p:cNvPr id="4" name="スライド番号プレースホルダー 4">
            <a:extLst>
              <a:ext uri="{FF2B5EF4-FFF2-40B4-BE49-F238E27FC236}">
                <a16:creationId xmlns:a16="http://schemas.microsoft.com/office/drawing/2014/main" id="{6BF3BC77-0D8A-65E1-A30B-40635439C99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pic>
        <p:nvPicPr>
          <p:cNvPr id="8" name="オーディオ 7">
            <a:hlinkClick r:id="" action="ppaction://media"/>
            <a:extLst>
              <a:ext uri="{FF2B5EF4-FFF2-40B4-BE49-F238E27FC236}">
                <a16:creationId xmlns:a16="http://schemas.microsoft.com/office/drawing/2014/main" id="{B7B415B7-B902-5893-3B1A-CB79CFB9C2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1638544"/>
      </p:ext>
    </p:extLst>
  </p:cSld>
  <p:clrMapOvr>
    <a:masterClrMapping/>
  </p:clrMapOvr>
  <mc:AlternateContent xmlns:mc="http://schemas.openxmlformats.org/markup-compatibility/2006" xmlns:p14="http://schemas.microsoft.com/office/powerpoint/2010/main">
    <mc:Choice Requires="p14">
      <p:transition spd="slow" p14:dur="2000" advTm="4166"/>
    </mc:Choice>
    <mc:Fallback xmlns="">
      <p:transition spd="slow" advTm="4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679C7-E42C-6897-98D6-1887FF068026}"/>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C18ABA5-A118-FB25-34A3-78BFC57C41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タイトル 1">
            <a:extLst>
              <a:ext uri="{FF2B5EF4-FFF2-40B4-BE49-F238E27FC236}">
                <a16:creationId xmlns:a16="http://schemas.microsoft.com/office/drawing/2014/main" id="{F6F54B28-09E7-7054-8934-1A0CC1EEC812}"/>
              </a:ext>
            </a:extLst>
          </p:cNvPr>
          <p:cNvSpPr txBox="1">
            <a:spLocks/>
          </p:cNvSpPr>
          <p:nvPr/>
        </p:nvSpPr>
        <p:spPr>
          <a:xfrm>
            <a:off x="273287" y="1472185"/>
            <a:ext cx="2629139" cy="371458"/>
          </a:xfrm>
          <a:prstGeom prst="rect">
            <a:avLst/>
          </a:prstGeom>
          <a:solidFill>
            <a:schemeClr val="bg1"/>
          </a:solidFill>
          <a:ln w="19050">
            <a:no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〇処方箋料について</a:t>
            </a:r>
          </a:p>
        </p:txBody>
      </p:sp>
      <p:graphicFrame>
        <p:nvGraphicFramePr>
          <p:cNvPr id="3" name="表 2">
            <a:extLst>
              <a:ext uri="{FF2B5EF4-FFF2-40B4-BE49-F238E27FC236}">
                <a16:creationId xmlns:a16="http://schemas.microsoft.com/office/drawing/2014/main" id="{7C900C6A-47AD-A13C-6562-AF9490B13E87}"/>
              </a:ext>
            </a:extLst>
          </p:cNvPr>
          <p:cNvGraphicFramePr>
            <a:graphicFrameLocks noGrp="1"/>
          </p:cNvGraphicFramePr>
          <p:nvPr/>
        </p:nvGraphicFramePr>
        <p:xfrm>
          <a:off x="396642" y="5788747"/>
          <a:ext cx="11130340" cy="914400"/>
        </p:xfrm>
        <a:graphic>
          <a:graphicData uri="http://schemas.openxmlformats.org/drawingml/2006/table">
            <a:tbl>
              <a:tblPr firstRow="1" bandRow="1">
                <a:tableStyleId>{5C22544A-7EE6-4342-B048-85BDC9FD1C3A}</a:tableStyleId>
              </a:tblPr>
              <a:tblGrid>
                <a:gridCol w="742023">
                  <a:extLst>
                    <a:ext uri="{9D8B030D-6E8A-4147-A177-3AD203B41FA5}">
                      <a16:colId xmlns:a16="http://schemas.microsoft.com/office/drawing/2014/main" val="103328360"/>
                    </a:ext>
                  </a:extLst>
                </a:gridCol>
                <a:gridCol w="8698062">
                  <a:extLst>
                    <a:ext uri="{9D8B030D-6E8A-4147-A177-3AD203B41FA5}">
                      <a16:colId xmlns:a16="http://schemas.microsoft.com/office/drawing/2014/main" val="3379883191"/>
                    </a:ext>
                  </a:extLst>
                </a:gridCol>
                <a:gridCol w="1690255">
                  <a:extLst>
                    <a:ext uri="{9D8B030D-6E8A-4147-A177-3AD203B41FA5}">
                      <a16:colId xmlns:a16="http://schemas.microsoft.com/office/drawing/2014/main" val="3403779870"/>
                    </a:ext>
                  </a:extLst>
                </a:gridCol>
              </a:tblGrid>
              <a:tr h="764926">
                <a:tc>
                  <a:txBody>
                    <a:bodyPr/>
                    <a:lstStyle/>
                    <a:p>
                      <a:pPr algn="r"/>
                      <a:r>
                        <a:rPr kumimoji="1" lang="en-US" altLang="ja-JP"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５</a:t>
                      </a:r>
                      <a:endParaRPr kumimoji="1" lang="ja-JP" altLang="en-US" sz="1800" b="1" dirty="0">
                        <a:latin typeface="BIZ UDPゴシック" panose="020B0400000000000000" pitchFamily="50" charset="-128"/>
                        <a:ea typeface="BIZ UDPゴシック" panose="020B0400000000000000" pitchFamily="50" charset="-128"/>
                      </a:endParaRPr>
                    </a:p>
                  </a:txBody>
                  <a:tcPr>
                    <a:lnL w="28575" cap="flat" cmpd="sng" algn="ctr">
                      <a:solidFill>
                        <a:schemeClr val="tx1"/>
                      </a:solidFill>
                      <a:prstDash val="solid"/>
                      <a:round/>
                      <a:headEnd type="none" w="med" len="med"/>
                      <a:tailEnd type="none" w="med" len="med"/>
                    </a:lnL>
                    <a:lnR w="12700" cmpd="sng">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後発医薬品への置換えの進展を踏まえた</a:t>
                      </a:r>
                      <a:r>
                        <a:rPr kumimoji="1" lang="ja-JP" altLang="en-US" sz="1800" b="1" i="0" u="none" strike="noStrike" kern="1200" baseline="0" dirty="0">
                          <a:solidFill>
                            <a:srgbClr val="FF0000"/>
                          </a:solidFill>
                          <a:latin typeface="BIZ UDPゴシック" panose="020B0400000000000000" pitchFamily="50" charset="-128"/>
                          <a:ea typeface="BIZ UDPゴシック" panose="020B0400000000000000" pitchFamily="50" charset="-128"/>
                          <a:cs typeface="+mn-cs"/>
                        </a:rPr>
                        <a:t>処方</a:t>
                      </a:r>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や調剤に係る評価の適正化、実態を踏まえた在宅医療・訪問看護関係の評価の適正化、</a:t>
                      </a:r>
                      <a:r>
                        <a:rPr kumimoji="1" lang="ja-JP" altLang="en-US" sz="1800" b="1" i="0" u="none" strike="noStrike" kern="1200" baseline="0" dirty="0">
                          <a:solidFill>
                            <a:srgbClr val="FF0000"/>
                          </a:solidFill>
                          <a:latin typeface="BIZ UDPゴシック" panose="020B0400000000000000" pitchFamily="50" charset="-128"/>
                          <a:ea typeface="BIZ UDPゴシック" panose="020B0400000000000000" pitchFamily="50" charset="-128"/>
                          <a:cs typeface="+mn-cs"/>
                        </a:rPr>
                        <a:t>長期処方・リフィル処方</a:t>
                      </a:r>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の取組強化等による効率化</a:t>
                      </a:r>
                      <a:endParaRPr kumimoji="1" lang="ja-JP" altLang="en-US" sz="1800" b="1" dirty="0">
                        <a:latin typeface="BIZ UDPゴシック" panose="020B0400000000000000" pitchFamily="50" charset="-128"/>
                        <a:ea typeface="BIZ UDPゴシック" panose="020B0400000000000000" pitchFamily="50" charset="-128"/>
                      </a:endParaRPr>
                    </a:p>
                  </a:txBody>
                  <a:tcPr>
                    <a:lnL w="12700" cmpd="sng">
                      <a:noFill/>
                    </a:lnL>
                    <a:lnR w="12700" cap="flat" cmpd="sng" algn="ctr">
                      <a:noFill/>
                      <a:prstDash val="sysDot"/>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kumimoji="1" lang="ja-JP" altLang="en-US" sz="1800" b="1" i="0" u="none" strike="noStrike" kern="1200" baseline="0" dirty="0">
                          <a:solidFill>
                            <a:schemeClr val="dk1"/>
                          </a:solidFill>
                          <a:latin typeface="BIZ UDPゴシック" panose="020B0400000000000000" pitchFamily="50" charset="-128"/>
                          <a:ea typeface="BIZ UDPゴシック" panose="020B0400000000000000" pitchFamily="50" charset="-128"/>
                          <a:cs typeface="+mn-cs"/>
                        </a:rPr>
                        <a:t>▲０．１５％ </a:t>
                      </a:r>
                      <a:endParaRPr kumimoji="1" lang="ja-JP" altLang="en-US" sz="1800" b="1" dirty="0">
                        <a:latin typeface="BIZ UDPゴシック" panose="020B0400000000000000" pitchFamily="50" charset="-128"/>
                        <a:ea typeface="BIZ UDPゴシック" panose="020B0400000000000000" pitchFamily="50" charset="-128"/>
                      </a:endParaRPr>
                    </a:p>
                  </a:txBody>
                  <a:tcPr>
                    <a:lnL w="12700" cap="flat" cmpd="sng" algn="ctr">
                      <a:noFill/>
                      <a:prstDash val="sysDot"/>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386792430"/>
                  </a:ext>
                </a:extLst>
              </a:tr>
            </a:tbl>
          </a:graphicData>
        </a:graphic>
      </p:graphicFrame>
      <p:sp>
        <p:nvSpPr>
          <p:cNvPr id="8" name="テキスト ボックス 7">
            <a:extLst>
              <a:ext uri="{FF2B5EF4-FFF2-40B4-BE49-F238E27FC236}">
                <a16:creationId xmlns:a16="http://schemas.microsoft.com/office/drawing/2014/main" id="{14B7068E-30A2-F5C0-2DAD-FAC89CD268DA}"/>
              </a:ext>
            </a:extLst>
          </p:cNvPr>
          <p:cNvSpPr txBox="1"/>
          <p:nvPr/>
        </p:nvSpPr>
        <p:spPr>
          <a:xfrm>
            <a:off x="273287" y="5192081"/>
            <a:ext cx="9800108" cy="437171"/>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〇上記見直しは令和８年度診療報酬改定率決定時の予算大臣折衝における大臣合意によるもの</a:t>
            </a:r>
          </a:p>
        </p:txBody>
      </p:sp>
      <p:sp>
        <p:nvSpPr>
          <p:cNvPr id="13" name="テキスト ボックス 12">
            <a:extLst>
              <a:ext uri="{FF2B5EF4-FFF2-40B4-BE49-F238E27FC236}">
                <a16:creationId xmlns:a16="http://schemas.microsoft.com/office/drawing/2014/main" id="{862DD843-E990-3D6A-E7DB-6CCBDFFA5A94}"/>
              </a:ext>
            </a:extLst>
          </p:cNvPr>
          <p:cNvSpPr txBox="1"/>
          <p:nvPr/>
        </p:nvSpPr>
        <p:spPr>
          <a:xfrm>
            <a:off x="273287" y="705902"/>
            <a:ext cx="3768437" cy="619272"/>
          </a:xfrm>
          <a:prstGeom prst="rect">
            <a:avLst/>
          </a:prstGeom>
          <a:noFill/>
        </p:spPr>
        <p:txBody>
          <a:bodyPr wrap="square" rtlCol="0">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処方箋料の見直し項目</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〇一般名処方加算が</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減点</a:t>
            </a:r>
            <a:endPar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graphicFrame>
        <p:nvGraphicFramePr>
          <p:cNvPr id="16" name="表 15">
            <a:extLst>
              <a:ext uri="{FF2B5EF4-FFF2-40B4-BE49-F238E27FC236}">
                <a16:creationId xmlns:a16="http://schemas.microsoft.com/office/drawing/2014/main" id="{75D6A1A3-E051-EB6A-C032-02C58870BAE3}"/>
              </a:ext>
            </a:extLst>
          </p:cNvPr>
          <p:cNvGraphicFramePr>
            <a:graphicFrameLocks noGrp="1"/>
          </p:cNvGraphicFramePr>
          <p:nvPr/>
        </p:nvGraphicFramePr>
        <p:xfrm>
          <a:off x="396643" y="1828006"/>
          <a:ext cx="11398715" cy="3363000"/>
        </p:xfrm>
        <a:graphic>
          <a:graphicData uri="http://schemas.openxmlformats.org/drawingml/2006/table">
            <a:tbl>
              <a:tblPr firstRow="1" bandRow="1">
                <a:tableStyleId>{5C22544A-7EE6-4342-B048-85BDC9FD1C3A}</a:tableStyleId>
              </a:tblPr>
              <a:tblGrid>
                <a:gridCol w="4042170">
                  <a:extLst>
                    <a:ext uri="{9D8B030D-6E8A-4147-A177-3AD203B41FA5}">
                      <a16:colId xmlns:a16="http://schemas.microsoft.com/office/drawing/2014/main" val="2398828061"/>
                    </a:ext>
                  </a:extLst>
                </a:gridCol>
                <a:gridCol w="1428587">
                  <a:extLst>
                    <a:ext uri="{9D8B030D-6E8A-4147-A177-3AD203B41FA5}">
                      <a16:colId xmlns:a16="http://schemas.microsoft.com/office/drawing/2014/main" val="2269834318"/>
                    </a:ext>
                  </a:extLst>
                </a:gridCol>
                <a:gridCol w="1141801">
                  <a:extLst>
                    <a:ext uri="{9D8B030D-6E8A-4147-A177-3AD203B41FA5}">
                      <a16:colId xmlns:a16="http://schemas.microsoft.com/office/drawing/2014/main" val="3163042906"/>
                    </a:ext>
                  </a:extLst>
                </a:gridCol>
                <a:gridCol w="1285194">
                  <a:extLst>
                    <a:ext uri="{9D8B030D-6E8A-4147-A177-3AD203B41FA5}">
                      <a16:colId xmlns:a16="http://schemas.microsoft.com/office/drawing/2014/main" val="1587040116"/>
                    </a:ext>
                  </a:extLst>
                </a:gridCol>
                <a:gridCol w="3500963">
                  <a:extLst>
                    <a:ext uri="{9D8B030D-6E8A-4147-A177-3AD203B41FA5}">
                      <a16:colId xmlns:a16="http://schemas.microsoft.com/office/drawing/2014/main" val="4089186565"/>
                    </a:ext>
                  </a:extLst>
                </a:gridCol>
              </a:tblGrid>
              <a:tr h="467645">
                <a:tc>
                  <a:txBody>
                    <a:bodyPr/>
                    <a:lstStyle/>
                    <a:p>
                      <a:pPr algn="ctr"/>
                      <a:r>
                        <a:rPr kumimoji="1" lang="ja-JP" altLang="en-US" sz="2800" dirty="0">
                          <a:latin typeface="BIZ UDPゴシック" panose="020B0400000000000000" pitchFamily="50" charset="-128"/>
                          <a:ea typeface="BIZ UDPゴシック" panose="020B0400000000000000" pitchFamily="50" charset="-128"/>
                        </a:rPr>
                        <a:t>項目</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81BD"/>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改定前</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81BD"/>
                    </a:solidFill>
                  </a:tcPr>
                </a:tc>
                <a:tc rowSpan="7">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改定後</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6228"/>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見直しの概要</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6228"/>
                    </a:solidFill>
                  </a:tcPr>
                </a:tc>
                <a:extLst>
                  <a:ext uri="{0D108BD9-81ED-4DB2-BD59-A6C34878D82A}">
                    <a16:rowId xmlns:a16="http://schemas.microsoft.com/office/drawing/2014/main" val="2171973762"/>
                  </a:ext>
                </a:extLst>
              </a:tr>
              <a:tr h="474140">
                <a:tc>
                  <a:txBody>
                    <a:bodyPr/>
                    <a:lstStyle/>
                    <a:p>
                      <a:r>
                        <a:rPr kumimoji="1" lang="ja-JP" altLang="en-US" b="1" dirty="0">
                          <a:latin typeface="BIZ UDPゴシック" panose="020B0400000000000000" pitchFamily="50" charset="-128"/>
                          <a:ea typeface="BIZ UDPゴシック" panose="020B0400000000000000" pitchFamily="50" charset="-128"/>
                        </a:rPr>
                        <a:t>処方箋料</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endParaRPr kumimoji="1" lang="ja-JP" altLang="en-US" b="1" dirty="0">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rowSpan="6">
                  <a:txBody>
                    <a:bodyPr/>
                    <a:lstStyle/>
                    <a:p>
                      <a:pPr marL="88900" indent="-88900"/>
                      <a:endParaRPr kumimoji="1" lang="en-US" altLang="ja-JP" sz="1800" b="1" dirty="0">
                        <a:solidFill>
                          <a:schemeClr val="tx1"/>
                        </a:solidFill>
                        <a:latin typeface="BIZ UDPゴシック" panose="020B0400000000000000" pitchFamily="50" charset="-128"/>
                        <a:ea typeface="BIZ UDPゴシック" panose="020B0400000000000000" pitchFamily="50" charset="-128"/>
                      </a:endParaRPr>
                    </a:p>
                    <a:p>
                      <a:pPr marL="88900" indent="-88900"/>
                      <a:endParaRPr kumimoji="1" lang="en-US" altLang="ja-JP" sz="1800" b="1" dirty="0">
                        <a:solidFill>
                          <a:schemeClr val="tx1"/>
                        </a:solidFill>
                        <a:latin typeface="BIZ UDPゴシック" panose="020B0400000000000000" pitchFamily="50" charset="-128"/>
                        <a:ea typeface="BIZ UDPゴシック" panose="020B0400000000000000" pitchFamily="50" charset="-128"/>
                      </a:endParaRPr>
                    </a:p>
                    <a:p>
                      <a:pPr marL="88900" indent="-88900"/>
                      <a:r>
                        <a:rPr kumimoji="1" lang="ja-JP" altLang="en-US" sz="1800" b="1" dirty="0">
                          <a:solidFill>
                            <a:schemeClr val="tx1"/>
                          </a:solidFill>
                          <a:latin typeface="BIZ UDPゴシック" panose="020B0400000000000000" pitchFamily="50" charset="-128"/>
                          <a:ea typeface="BIZ UDPゴシック" panose="020B0400000000000000" pitchFamily="50" charset="-128"/>
                        </a:rPr>
                        <a:t>・一般名処方加算の見直し</a:t>
                      </a:r>
                      <a:endParaRPr kumimoji="1" lang="en-US" altLang="ja-JP" sz="1800" b="1" dirty="0">
                        <a:solidFill>
                          <a:schemeClr val="tx1"/>
                        </a:solidFill>
                        <a:latin typeface="BIZ UDPゴシック" panose="020B0400000000000000" pitchFamily="50" charset="-128"/>
                        <a:ea typeface="BIZ UDPゴシック" panose="020B0400000000000000" pitchFamily="50" charset="-128"/>
                      </a:endParaRPr>
                    </a:p>
                    <a:p>
                      <a:pPr marL="88900" indent="-88900"/>
                      <a:endParaRPr kumimoji="1" lang="en-US" altLang="ja-JP" sz="1800" b="1" dirty="0">
                        <a:solidFill>
                          <a:schemeClr val="tx1"/>
                        </a:solidFill>
                        <a:latin typeface="BIZ UDPゴシック" panose="020B0400000000000000" pitchFamily="50" charset="-128"/>
                        <a:ea typeface="BIZ UDPゴシック" panose="020B0400000000000000" pitchFamily="50" charset="-128"/>
                      </a:endParaRPr>
                    </a:p>
                    <a:p>
                      <a:pPr marL="88900" indent="-88900"/>
                      <a:endParaRPr kumimoji="1" lang="ja-JP" altLang="en-US" sz="1800" b="1" dirty="0">
                        <a:solidFill>
                          <a:schemeClr val="tx1"/>
                        </a:solidFill>
                        <a:latin typeface="BIZ UDPゴシック" panose="020B0400000000000000" pitchFamily="50" charset="-128"/>
                        <a:ea typeface="BIZ UDPゴシック" panose="020B0400000000000000" pitchFamily="50" charset="-128"/>
                      </a:endParaRPr>
                    </a:p>
                    <a:p>
                      <a:pPr marL="88900" indent="-88900"/>
                      <a:r>
                        <a:rPr kumimoji="1" lang="ja-JP" altLang="en-US" sz="1800" b="1" dirty="0">
                          <a:solidFill>
                            <a:schemeClr val="tx1"/>
                          </a:solidFill>
                          <a:latin typeface="BIZ UDPゴシック" panose="020B0400000000000000" pitchFamily="50" charset="-128"/>
                          <a:ea typeface="BIZ UDPゴシック" panose="020B0400000000000000" pitchFamily="50" charset="-128"/>
                        </a:rPr>
                        <a:t>・バイオ医薬品の一般名処方を行う場合も一般名処方加算の対象とする</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3350582124"/>
                  </a:ext>
                </a:extLst>
              </a:tr>
              <a:tr h="4741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内服薬６種類以内</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60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60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292343810"/>
                  </a:ext>
                </a:extLst>
              </a:tr>
              <a:tr h="4741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内服薬７種類以上等</a:t>
                      </a: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rPr>
                        <a:t>32</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点</a:t>
                      </a: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rPr>
                        <a:t>32</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点</a:t>
                      </a: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kern="100" dirty="0">
                        <a:solidFill>
                          <a:srgbClr val="000000"/>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199705549"/>
                  </a:ext>
                </a:extLst>
              </a:tr>
              <a:tr h="4741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向精神薬の多剤投与</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20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20</a:t>
                      </a:r>
                      <a:r>
                        <a:rPr kumimoji="1" lang="ja-JP" altLang="en-US" b="1" dirty="0">
                          <a:latin typeface="BIZ UDPゴシック" panose="020B0400000000000000" pitchFamily="50" charset="-128"/>
                          <a:ea typeface="BIZ UDPゴシック" panose="020B0400000000000000" pitchFamily="50" charset="-128"/>
                        </a:rPr>
                        <a:t>点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026109735"/>
                  </a:ext>
                </a:extLst>
              </a:tr>
              <a:tr h="474140">
                <a:tc>
                  <a:txBody>
                    <a:bodyPr/>
                    <a:lstStyle/>
                    <a:p>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一般名処方加算１</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kumimoji="1" lang="en-US" altLang="ja-JP" b="1" dirty="0">
                          <a:latin typeface="BIZ UDPゴシック" panose="020B0400000000000000" pitchFamily="50" charset="-128"/>
                          <a:ea typeface="BIZ UDPゴシック" panose="020B0400000000000000" pitchFamily="50" charset="-128"/>
                        </a:rPr>
                        <a:t>10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8</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algn="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821387060"/>
                  </a:ext>
                </a:extLst>
              </a:tr>
              <a:tr h="474140">
                <a:tc>
                  <a:txBody>
                    <a:bodyPr/>
                    <a:lstStyle/>
                    <a:p>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一般名処方加算２</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kumimoji="1" lang="ja-JP" altLang="en-US" b="1" dirty="0">
                          <a:latin typeface="BIZ UDPゴシック" panose="020B0400000000000000" pitchFamily="50" charset="-128"/>
                          <a:ea typeface="BIZ UDPゴシック" panose="020B0400000000000000" pitchFamily="50" charset="-128"/>
                        </a:rPr>
                        <a:t> </a:t>
                      </a:r>
                      <a:r>
                        <a:rPr kumimoji="1" lang="en-US" altLang="ja-JP" b="1" dirty="0">
                          <a:latin typeface="BIZ UDPゴシック" panose="020B0400000000000000" pitchFamily="50" charset="-128"/>
                          <a:ea typeface="BIZ UDPゴシック" panose="020B0400000000000000" pitchFamily="50" charset="-128"/>
                        </a:rPr>
                        <a:t>8</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6</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vMerge="1">
                  <a:txBody>
                    <a:bodyPr/>
                    <a:lstStyle/>
                    <a:p>
                      <a:pPr algn="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43315514"/>
                  </a:ext>
                </a:extLst>
              </a:tr>
            </a:tbl>
          </a:graphicData>
        </a:graphic>
      </p:graphicFrame>
      <p:sp>
        <p:nvSpPr>
          <p:cNvPr id="2" name="タイトル 1">
            <a:extLst>
              <a:ext uri="{FF2B5EF4-FFF2-40B4-BE49-F238E27FC236}">
                <a16:creationId xmlns:a16="http://schemas.microsoft.com/office/drawing/2014/main" id="{35AAEF0B-9E92-E1F1-A73A-A47C6919697A}"/>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処方箋料の見直し</a:t>
            </a:r>
          </a:p>
        </p:txBody>
      </p:sp>
      <p:sp>
        <p:nvSpPr>
          <p:cNvPr id="4" name="矢印: 右 3">
            <a:extLst>
              <a:ext uri="{FF2B5EF4-FFF2-40B4-BE49-F238E27FC236}">
                <a16:creationId xmlns:a16="http://schemas.microsoft.com/office/drawing/2014/main" id="{D36111BD-7835-328E-BA9F-8AD30F14A93E}"/>
              </a:ext>
            </a:extLst>
          </p:cNvPr>
          <p:cNvSpPr/>
          <p:nvPr/>
        </p:nvSpPr>
        <p:spPr>
          <a:xfrm>
            <a:off x="6096000" y="3276600"/>
            <a:ext cx="731520" cy="7284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1" name="オーディオ 10">
            <a:hlinkClick r:id="" action="ppaction://media"/>
            <a:extLst>
              <a:ext uri="{FF2B5EF4-FFF2-40B4-BE49-F238E27FC236}">
                <a16:creationId xmlns:a16="http://schemas.microsoft.com/office/drawing/2014/main" id="{57EC217F-FC17-F51B-9E0E-D1295E36278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8412838"/>
      </p:ext>
    </p:extLst>
  </p:cSld>
  <p:clrMapOvr>
    <a:masterClrMapping/>
  </p:clrMapOvr>
  <mc:AlternateContent xmlns:mc="http://schemas.openxmlformats.org/markup-compatibility/2006" xmlns:p14="http://schemas.microsoft.com/office/powerpoint/2010/main">
    <mc:Choice Requires="p14">
      <p:transition spd="slow" p14:dur="2000" advTm="102408"/>
    </mc:Choice>
    <mc:Fallback xmlns="">
      <p:transition spd="slow" advTm="102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テキスト ボックス 5">
            <a:extLst>
              <a:ext uri="{FF2B5EF4-FFF2-40B4-BE49-F238E27FC236}">
                <a16:creationId xmlns:a16="http://schemas.microsoft.com/office/drawing/2014/main" id="{72E675AF-7873-7F12-7A7A-F52DC588EB81}"/>
              </a:ext>
            </a:extLst>
          </p:cNvPr>
          <p:cNvSpPr txBox="1"/>
          <p:nvPr/>
        </p:nvSpPr>
        <p:spPr>
          <a:xfrm>
            <a:off x="517156" y="1258779"/>
            <a:ext cx="11157688" cy="173124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〇長期処方やリフィル処方箋による処方が対応可能であることについて、</a:t>
            </a:r>
            <a:endPar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　院内掲示</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が求められる項目は以下の項目が</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追加</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となった</a:t>
            </a:r>
            <a:r>
              <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457200" marR="0" lvl="1" indent="0" algn="l" defTabSz="914400" rtl="0" eaLnBrk="1" fontAlgn="auto" latinLnBrk="0" hangingPunct="1">
              <a:lnSpc>
                <a:spcPct val="15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〇特定疾患療養管理料　〇皮膚科特定疾患指導管理料　〇婦人科特定疾患治療管理料　〇耳鼻咽喉科特定疾患指導管理料</a:t>
            </a:r>
            <a:endParaRPr kumimoji="1" lang="en-US" altLang="ja-JP" sz="14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endParaRPr>
          </a:p>
          <a:p>
            <a:pPr marL="457200" marR="0" lvl="1" indent="0" algn="l" defTabSz="914400" rtl="0" eaLnBrk="1" fontAlgn="auto" latinLnBrk="0" hangingPunct="1">
              <a:lnSpc>
                <a:spcPct val="15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〇二次性骨折予防継続管理料　〇小児科外来診療料</a:t>
            </a:r>
          </a:p>
          <a:p>
            <a:pPr marL="457200" marR="0" lvl="1" indent="0" algn="l" defTabSz="914400" rtl="0" eaLnBrk="1" fontAlgn="auto" latinLnBrk="0" hangingPunct="1">
              <a:lnSpc>
                <a:spcPct val="15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地域包括診療加算・診療料、認知症地域包括診療加算・診療料、生活習慣病管理料（</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Ⅰ</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en-US" altLang="ja-JP"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Ⅱ</a:t>
            </a:r>
            <a:r>
              <a:rPr kumimoji="1" lang="ja-JP" altLang="en-US" sz="12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）については、令和６年度改定で実施済み）</a:t>
            </a:r>
          </a:p>
        </p:txBody>
      </p:sp>
      <p:sp>
        <p:nvSpPr>
          <p:cNvPr id="7" name="テキスト ボックス 6">
            <a:extLst>
              <a:ext uri="{FF2B5EF4-FFF2-40B4-BE49-F238E27FC236}">
                <a16:creationId xmlns:a16="http://schemas.microsoft.com/office/drawing/2014/main" id="{F935460D-4EF8-8BC9-90EE-2C2FA7ACA8D0}"/>
              </a:ext>
            </a:extLst>
          </p:cNvPr>
          <p:cNvSpPr txBox="1"/>
          <p:nvPr/>
        </p:nvSpPr>
        <p:spPr>
          <a:xfrm>
            <a:off x="387928" y="773351"/>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院内掲示が求められる項目について</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graphicFrame>
        <p:nvGraphicFramePr>
          <p:cNvPr id="8" name="表 7">
            <a:extLst>
              <a:ext uri="{FF2B5EF4-FFF2-40B4-BE49-F238E27FC236}">
                <a16:creationId xmlns:a16="http://schemas.microsoft.com/office/drawing/2014/main" id="{A41D8C0B-D945-0706-07A4-1DCB2E506CA9}"/>
              </a:ext>
            </a:extLst>
          </p:cNvPr>
          <p:cNvGraphicFramePr>
            <a:graphicFrameLocks noGrp="1"/>
          </p:cNvGraphicFramePr>
          <p:nvPr/>
        </p:nvGraphicFramePr>
        <p:xfrm>
          <a:off x="6613236" y="3166311"/>
          <a:ext cx="4756727" cy="3291840"/>
        </p:xfrm>
        <a:graphic>
          <a:graphicData uri="http://schemas.openxmlformats.org/drawingml/2006/table">
            <a:tbl>
              <a:tblPr firstRow="1" bandRow="1">
                <a:tableStyleId>{5C22544A-7EE6-4342-B048-85BDC9FD1C3A}</a:tableStyleId>
              </a:tblPr>
              <a:tblGrid>
                <a:gridCol w="4756727">
                  <a:extLst>
                    <a:ext uri="{9D8B030D-6E8A-4147-A177-3AD203B41FA5}">
                      <a16:colId xmlns:a16="http://schemas.microsoft.com/office/drawing/2014/main" val="2068746555"/>
                    </a:ext>
                  </a:extLst>
                </a:gridCol>
              </a:tblGrid>
              <a:tr h="354853">
                <a:tc>
                  <a:txBody>
                    <a:bodyPr/>
                    <a:lstStyle/>
                    <a:p>
                      <a:r>
                        <a:rPr kumimoji="1" lang="ja-JP" altLang="en-US" b="1" dirty="0">
                          <a:latin typeface="BIZ UDPゴシック" panose="020B0400000000000000" pitchFamily="50" charset="-128"/>
                          <a:ea typeface="BIZ UDPゴシック" panose="020B0400000000000000" pitchFamily="50" charset="-128"/>
                        </a:rPr>
                        <a:t>改定後</a:t>
                      </a:r>
                      <a:r>
                        <a:rPr kumimoji="1" lang="ja-JP" altLang="en-US" b="1" u="sng" dirty="0">
                          <a:solidFill>
                            <a:schemeClr val="bg1"/>
                          </a:solidFill>
                          <a:latin typeface="BIZ UDPゴシック" panose="020B0400000000000000" pitchFamily="50" charset="-128"/>
                          <a:ea typeface="BIZ UDPゴシック" panose="020B0400000000000000" pitchFamily="50" charset="-128"/>
                        </a:rPr>
                        <a:t>（赤線部分が追加）</a:t>
                      </a:r>
                    </a:p>
                  </a:txBody>
                  <a:tcPr>
                    <a:solidFill>
                      <a:srgbClr val="4F6228"/>
                    </a:solidFill>
                  </a:tcPr>
                </a:tc>
                <a:extLst>
                  <a:ext uri="{0D108BD9-81ED-4DB2-BD59-A6C34878D82A}">
                    <a16:rowId xmlns:a16="http://schemas.microsoft.com/office/drawing/2014/main" val="2993695768"/>
                  </a:ext>
                </a:extLst>
              </a:tr>
              <a:tr h="354853">
                <a:tc>
                  <a:txBody>
                    <a:bodyPr/>
                    <a:lstStyle/>
                    <a:p>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地域包括診療加算・診療料</a:t>
                      </a:r>
                      <a:endParaRPr kumimoji="1" lang="ja-JP" altLang="en-US" b="1" dirty="0">
                        <a:solidFill>
                          <a:schemeClr val="tx1"/>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1019569817"/>
                  </a:ext>
                </a:extLst>
              </a:tr>
              <a:tr h="354853">
                <a:tc>
                  <a:txBody>
                    <a:bodyPr/>
                    <a:lstStyle/>
                    <a:p>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生活習慣病管理料（</a:t>
                      </a:r>
                      <a:r>
                        <a:rPr kumimoji="1" lang="en-US" altLang="ja-JP"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Ⅰ</a:t>
                      </a:r>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r>
                        <a:rPr kumimoji="1" lang="en-US" altLang="ja-JP"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Ⅱ</a:t>
                      </a:r>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endParaRPr kumimoji="1" lang="ja-JP" altLang="en-US" b="1" dirty="0">
                        <a:solidFill>
                          <a:schemeClr val="tx1"/>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1467063488"/>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特定疾患療養管理料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1461206756"/>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皮膚科特定疾患指導管理料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4114770466"/>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婦人科特定疾患治療管理料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1927236616"/>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耳鼻咽喉科特定疾患指導管理料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835187423"/>
                  </a:ext>
                </a:extLst>
              </a:tr>
              <a:tr h="354853">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二次性骨折予防継続管理料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454398167"/>
                  </a:ext>
                </a:extLst>
              </a:tr>
              <a:tr h="0">
                <a:tc>
                  <a:txBody>
                    <a:bodyPr/>
                    <a:lstStyle/>
                    <a:p>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小児科外来診療料</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solidFill>
                      <a:srgbClr val="D7E4BD"/>
                    </a:solidFill>
                  </a:tcPr>
                </a:tc>
                <a:extLst>
                  <a:ext uri="{0D108BD9-81ED-4DB2-BD59-A6C34878D82A}">
                    <a16:rowId xmlns:a16="http://schemas.microsoft.com/office/drawing/2014/main" val="554749565"/>
                  </a:ext>
                </a:extLst>
              </a:tr>
            </a:tbl>
          </a:graphicData>
        </a:graphic>
      </p:graphicFrame>
      <p:graphicFrame>
        <p:nvGraphicFramePr>
          <p:cNvPr id="9" name="表 8">
            <a:extLst>
              <a:ext uri="{FF2B5EF4-FFF2-40B4-BE49-F238E27FC236}">
                <a16:creationId xmlns:a16="http://schemas.microsoft.com/office/drawing/2014/main" id="{6BEC6E1A-8FBE-067F-4F57-E2136097B738}"/>
              </a:ext>
            </a:extLst>
          </p:cNvPr>
          <p:cNvGraphicFramePr>
            <a:graphicFrameLocks noGrp="1"/>
          </p:cNvGraphicFramePr>
          <p:nvPr/>
        </p:nvGraphicFramePr>
        <p:xfrm>
          <a:off x="738909" y="3166311"/>
          <a:ext cx="4064000" cy="1483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68746555"/>
                    </a:ext>
                  </a:extLst>
                </a:gridCol>
              </a:tblGrid>
              <a:tr h="370840">
                <a:tc>
                  <a:txBody>
                    <a:bodyPr/>
                    <a:lstStyle/>
                    <a:p>
                      <a:r>
                        <a:rPr kumimoji="1" lang="ja-JP" altLang="en-US" b="1" dirty="0"/>
                        <a:t>改定前</a:t>
                      </a:r>
                    </a:p>
                  </a:txBody>
                  <a:tcPr>
                    <a:solidFill>
                      <a:srgbClr val="4F81BD"/>
                    </a:solidFill>
                  </a:tcPr>
                </a:tc>
                <a:extLst>
                  <a:ext uri="{0D108BD9-81ED-4DB2-BD59-A6C34878D82A}">
                    <a16:rowId xmlns:a16="http://schemas.microsoft.com/office/drawing/2014/main" val="2993695768"/>
                  </a:ext>
                </a:extLst>
              </a:tr>
              <a:tr h="370840">
                <a:tc>
                  <a:txBody>
                    <a:bodyPr/>
                    <a:lstStyle/>
                    <a:p>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地域包括診療加算・診療料</a:t>
                      </a:r>
                      <a:endParaRPr kumimoji="1" lang="ja-JP" altLang="en-US" b="1" dirty="0">
                        <a:solidFill>
                          <a:schemeClr val="tx1"/>
                        </a:solidFill>
                      </a:endParaRPr>
                    </a:p>
                  </a:txBody>
                  <a:tcPr>
                    <a:solidFill>
                      <a:schemeClr val="tx2">
                        <a:lumMod val="10000"/>
                        <a:lumOff val="90000"/>
                      </a:schemeClr>
                    </a:solidFill>
                  </a:tcPr>
                </a:tc>
                <a:extLst>
                  <a:ext uri="{0D108BD9-81ED-4DB2-BD59-A6C34878D82A}">
                    <a16:rowId xmlns:a16="http://schemas.microsoft.com/office/drawing/2014/main" val="1461206756"/>
                  </a:ext>
                </a:extLst>
              </a:tr>
              <a:tr h="370840">
                <a:tc>
                  <a:txBody>
                    <a:bodyPr/>
                    <a:lstStyle/>
                    <a:p>
                      <a:r>
                        <a:rPr kumimoji="1" lang="en-US" altLang="ja-JP" sz="1800" b="1" i="0" u="sng"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r>
                        <a:rPr kumimoji="1" lang="ja-JP" altLang="en-US" sz="1800" b="1" i="0" u="sng"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認知症地域包括診療加算・診療料</a:t>
                      </a:r>
                      <a:endParaRPr kumimoji="1" lang="ja-JP" altLang="en-US" b="1" u="sng" dirty="0">
                        <a:solidFill>
                          <a:schemeClr val="tx1"/>
                        </a:solidFill>
                      </a:endParaRPr>
                    </a:p>
                  </a:txBody>
                  <a:tcPr>
                    <a:solidFill>
                      <a:schemeClr val="tx2">
                        <a:lumMod val="10000"/>
                        <a:lumOff val="90000"/>
                      </a:schemeClr>
                    </a:solidFill>
                  </a:tcPr>
                </a:tc>
                <a:extLst>
                  <a:ext uri="{0D108BD9-81ED-4DB2-BD59-A6C34878D82A}">
                    <a16:rowId xmlns:a16="http://schemas.microsoft.com/office/drawing/2014/main" val="4114770466"/>
                  </a:ext>
                </a:extLst>
              </a:tr>
              <a:tr h="370840">
                <a:tc>
                  <a:txBody>
                    <a:bodyPr/>
                    <a:lstStyle/>
                    <a:p>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生活習慣病管理料（</a:t>
                      </a:r>
                      <a:r>
                        <a:rPr kumimoji="1" lang="en-US" altLang="ja-JP"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Ⅰ</a:t>
                      </a:r>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r>
                        <a:rPr kumimoji="1" lang="en-US" altLang="ja-JP"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Ⅱ</a:t>
                      </a:r>
                      <a:r>
                        <a:rPr kumimoji="1" lang="ja-JP" altLang="en-US" sz="1800" b="1" i="0" u="none" strike="noStrike" kern="1200" cap="none" spc="0" normalizeH="0" baseline="0" noProof="0" dirty="0">
                          <a:ln>
                            <a:noFill/>
                          </a:ln>
                          <a:effectLst/>
                          <a:uLnTx/>
                          <a:uFillTx/>
                          <a:latin typeface="BIZ UDPゴシック" panose="020B0400000000000000" pitchFamily="50" charset="-128"/>
                          <a:ea typeface="BIZ UDPゴシック" panose="020B0400000000000000" pitchFamily="50" charset="-128"/>
                        </a:rPr>
                        <a:t>）</a:t>
                      </a:r>
                      <a:endParaRPr kumimoji="1" lang="ja-JP" altLang="en-US" b="1" dirty="0">
                        <a:solidFill>
                          <a:schemeClr val="tx1"/>
                        </a:solidFill>
                      </a:endParaRPr>
                    </a:p>
                  </a:txBody>
                  <a:tcPr>
                    <a:solidFill>
                      <a:schemeClr val="tx2">
                        <a:lumMod val="10000"/>
                        <a:lumOff val="90000"/>
                      </a:schemeClr>
                    </a:solidFill>
                  </a:tcPr>
                </a:tc>
                <a:extLst>
                  <a:ext uri="{0D108BD9-81ED-4DB2-BD59-A6C34878D82A}">
                    <a16:rowId xmlns:a16="http://schemas.microsoft.com/office/drawing/2014/main" val="1927236616"/>
                  </a:ext>
                </a:extLst>
              </a:tr>
            </a:tbl>
          </a:graphicData>
        </a:graphic>
      </p:graphicFrame>
      <p:sp>
        <p:nvSpPr>
          <p:cNvPr id="10" name="矢印: 右 9">
            <a:extLst>
              <a:ext uri="{FF2B5EF4-FFF2-40B4-BE49-F238E27FC236}">
                <a16:creationId xmlns:a16="http://schemas.microsoft.com/office/drawing/2014/main" id="{84A019BC-3D45-F9E0-FB62-C1E14D21D969}"/>
              </a:ext>
            </a:extLst>
          </p:cNvPr>
          <p:cNvSpPr/>
          <p:nvPr/>
        </p:nvSpPr>
        <p:spPr>
          <a:xfrm>
            <a:off x="5066146" y="3398711"/>
            <a:ext cx="1283854" cy="83127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11" name="スライド番号プレースホルダー 4">
            <a:extLst>
              <a:ext uri="{FF2B5EF4-FFF2-40B4-BE49-F238E27FC236}">
                <a16:creationId xmlns:a16="http://schemas.microsoft.com/office/drawing/2014/main" id="{AF778731-3525-99B1-19A9-4A81D57F484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12" name="テキスト ボックス 11">
            <a:extLst>
              <a:ext uri="{FF2B5EF4-FFF2-40B4-BE49-F238E27FC236}">
                <a16:creationId xmlns:a16="http://schemas.microsoft.com/office/drawing/2014/main" id="{1DD1459F-C195-52A1-4145-6DE751648801}"/>
              </a:ext>
            </a:extLst>
          </p:cNvPr>
          <p:cNvSpPr txBox="1"/>
          <p:nvPr/>
        </p:nvSpPr>
        <p:spPr>
          <a:xfrm>
            <a:off x="738909" y="5024667"/>
            <a:ext cx="4064000" cy="655308"/>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認知症地域包括診療加算・診療料は地域包括診療加算・診療料へ統合</a:t>
            </a:r>
            <a:endParaRPr kumimoji="1" lang="en-US" altLang="ja-JP" sz="18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p:txBody>
      </p:sp>
      <p:sp>
        <p:nvSpPr>
          <p:cNvPr id="2" name="タイトル 1">
            <a:extLst>
              <a:ext uri="{FF2B5EF4-FFF2-40B4-BE49-F238E27FC236}">
                <a16:creationId xmlns:a16="http://schemas.microsoft.com/office/drawing/2014/main" id="{3B0769BA-E3B6-9764-6899-9E1A48FE2BB6}"/>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長期処方・リフィル処方に関する院内掲示について①</a:t>
            </a:r>
          </a:p>
        </p:txBody>
      </p:sp>
      <p:pic>
        <p:nvPicPr>
          <p:cNvPr id="18" name="オーディオ 17">
            <a:hlinkClick r:id="" action="ppaction://media"/>
            <a:extLst>
              <a:ext uri="{FF2B5EF4-FFF2-40B4-BE49-F238E27FC236}">
                <a16:creationId xmlns:a16="http://schemas.microsoft.com/office/drawing/2014/main" id="{0019D101-4CDE-8077-BA15-DB004371A31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3763534"/>
      </p:ext>
    </p:extLst>
  </p:cSld>
  <p:clrMapOvr>
    <a:masterClrMapping/>
  </p:clrMapOvr>
  <mc:AlternateContent xmlns:mc="http://schemas.openxmlformats.org/markup-compatibility/2006" xmlns:p14="http://schemas.microsoft.com/office/powerpoint/2010/main">
    <mc:Choice Requires="p14">
      <p:transition spd="slow" p14:dur="2000" advTm="53803"/>
    </mc:Choice>
    <mc:Fallback xmlns="">
      <p:transition spd="slow" advTm="53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スライド番号プレースホルダー 4">
            <a:extLst>
              <a:ext uri="{FF2B5EF4-FFF2-40B4-BE49-F238E27FC236}">
                <a16:creationId xmlns:a16="http://schemas.microsoft.com/office/drawing/2014/main" id="{A655ED17-00DB-789C-C314-438BBB8F2C97}"/>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10" name="テキスト ボックス 9">
            <a:extLst>
              <a:ext uri="{FF2B5EF4-FFF2-40B4-BE49-F238E27FC236}">
                <a16:creationId xmlns:a16="http://schemas.microsoft.com/office/drawing/2014/main" id="{2FEEFCD9-C60E-5859-399E-036DA1E04DB1}"/>
              </a:ext>
            </a:extLst>
          </p:cNvPr>
          <p:cNvSpPr txBox="1"/>
          <p:nvPr/>
        </p:nvSpPr>
        <p:spPr>
          <a:xfrm>
            <a:off x="298238" y="754106"/>
            <a:ext cx="8467072"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〇長期処方やリフィル処方箋による処方が対応可能であることの</a:t>
            </a:r>
            <a:r>
              <a:rPr kumimoji="1" lang="ja-JP" altLang="en-US" sz="18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院内掲示の例</a:t>
            </a:r>
            <a:endPar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13" name="タイトル 1">
            <a:extLst>
              <a:ext uri="{FF2B5EF4-FFF2-40B4-BE49-F238E27FC236}">
                <a16:creationId xmlns:a16="http://schemas.microsoft.com/office/drawing/2014/main" id="{13E30F22-E1ED-E674-5CCA-3B264245DD60}"/>
              </a:ext>
            </a:extLst>
          </p:cNvPr>
          <p:cNvSpPr txBox="1">
            <a:spLocks/>
          </p:cNvSpPr>
          <p:nvPr/>
        </p:nvSpPr>
        <p:spPr>
          <a:xfrm>
            <a:off x="609600" y="137832"/>
            <a:ext cx="10972800" cy="605930"/>
          </a:xfrm>
          <a:prstGeom prst="rect">
            <a:avLst/>
          </a:prstGeom>
          <a:solidFill>
            <a:schemeClr val="tx2">
              <a:lumMod val="10000"/>
              <a:lumOff val="90000"/>
            </a:schemeClr>
          </a:solidFill>
          <a:ln w="28575">
            <a:solidFill>
              <a:schemeClr val="tx2"/>
            </a:solidFill>
          </a:ln>
        </p:spPr>
        <p:txBody>
          <a:bodyPr vert="horz" lIns="91440" tIns="45720" rIns="91440" bIns="45720" rtlCol="0" anchor="ctr">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長期処方・リフィル処方に関する院内掲示について②</a:t>
            </a:r>
          </a:p>
        </p:txBody>
      </p:sp>
      <p:sp>
        <p:nvSpPr>
          <p:cNvPr id="9" name="テキスト ボックス 8">
            <a:extLst>
              <a:ext uri="{FF2B5EF4-FFF2-40B4-BE49-F238E27FC236}">
                <a16:creationId xmlns:a16="http://schemas.microsoft.com/office/drawing/2014/main" id="{06B33348-C301-079E-9065-0F2ECE884EEC}"/>
              </a:ext>
            </a:extLst>
          </p:cNvPr>
          <p:cNvSpPr txBox="1"/>
          <p:nvPr/>
        </p:nvSpPr>
        <p:spPr>
          <a:xfrm>
            <a:off x="1233630" y="1138926"/>
            <a:ext cx="108012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rPr>
              <a:t>日本医師会メンバーズルームに掲載</a:t>
            </a:r>
            <a:endParaRPr kumimoji="1" lang="en-US" altLang="ja-JP"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rPr>
              <a:t>（ </a:t>
            </a:r>
            <a:r>
              <a:rPr kumimoji="1" lang="ja-JP" altLang="en-US"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hlinkClick r:id="rId4"/>
              </a:rPr>
              <a:t>https://www.med.or.jp/japanese/members/iryo/r06kaitei/03-2innaikeiji_nitii.pptx</a:t>
            </a:r>
            <a:r>
              <a:rPr kumimoji="1" lang="ja-JP" altLang="en-US" sz="1800" b="0" i="0" u="none" strike="noStrike" kern="1200" cap="none" spc="0" normalizeH="0" baseline="0" noProof="0" dirty="0">
                <a:ln>
                  <a:noFill/>
                </a:ln>
                <a:solidFill>
                  <a:prstClr val="black"/>
                </a:solidFill>
                <a:effectLst/>
                <a:uLnTx/>
                <a:uFillTx/>
                <a:latin typeface="游ゴシック" panose="02110004020202020204"/>
                <a:ea typeface="游ゴシック" panose="020B0400000000000000" pitchFamily="50" charset="-128"/>
                <a:cs typeface="+mn-cs"/>
              </a:rPr>
              <a:t> ）</a:t>
            </a:r>
          </a:p>
        </p:txBody>
      </p:sp>
      <p:pic>
        <p:nvPicPr>
          <p:cNvPr id="17" name="図 16">
            <a:extLst>
              <a:ext uri="{FF2B5EF4-FFF2-40B4-BE49-F238E27FC236}">
                <a16:creationId xmlns:a16="http://schemas.microsoft.com/office/drawing/2014/main" id="{A5385EAB-618C-0A68-96B1-9C78EE8A6C93}"/>
              </a:ext>
            </a:extLst>
          </p:cNvPr>
          <p:cNvPicPr>
            <a:picLocks noChangeAspect="1"/>
          </p:cNvPicPr>
          <p:nvPr/>
        </p:nvPicPr>
        <p:blipFill>
          <a:blip r:embed="rId5"/>
          <a:stretch>
            <a:fillRect/>
          </a:stretch>
        </p:blipFill>
        <p:spPr>
          <a:xfrm>
            <a:off x="1233630" y="1800745"/>
            <a:ext cx="9804880" cy="4949392"/>
          </a:xfrm>
          <a:prstGeom prst="rect">
            <a:avLst/>
          </a:prstGeom>
        </p:spPr>
      </p:pic>
      <p:pic>
        <p:nvPicPr>
          <p:cNvPr id="15" name="オーディオ 14">
            <a:hlinkClick r:id="" action="ppaction://media"/>
            <a:extLst>
              <a:ext uri="{FF2B5EF4-FFF2-40B4-BE49-F238E27FC236}">
                <a16:creationId xmlns:a16="http://schemas.microsoft.com/office/drawing/2014/main" id="{9F3E4B6E-7E1D-1608-BB26-D7F32DCC1A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8443164"/>
      </p:ext>
    </p:extLst>
  </p:cSld>
  <p:clrMapOvr>
    <a:masterClrMapping/>
  </p:clrMapOvr>
  <mc:AlternateContent xmlns:mc="http://schemas.openxmlformats.org/markup-compatibility/2006" xmlns:p14="http://schemas.microsoft.com/office/powerpoint/2010/main">
    <mc:Choice Requires="p14">
      <p:transition spd="slow" p14:dur="2000" advTm="21300"/>
    </mc:Choice>
    <mc:Fallback xmlns="">
      <p:transition spd="slow" advTm="21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028B0-ED94-E0F4-B6C3-ED1E6072DE8A}"/>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C14C5E20-8F55-324E-9B21-D5E1EF9412B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0" name="図 9">
            <a:extLst>
              <a:ext uri="{FF2B5EF4-FFF2-40B4-BE49-F238E27FC236}">
                <a16:creationId xmlns:a16="http://schemas.microsoft.com/office/drawing/2014/main" id="{EDDB8CB8-9998-08A6-C0A2-561F7A168EB2}"/>
              </a:ext>
            </a:extLst>
          </p:cNvPr>
          <p:cNvPicPr>
            <a:picLocks noChangeAspect="1"/>
          </p:cNvPicPr>
          <p:nvPr/>
        </p:nvPicPr>
        <p:blipFill>
          <a:blip r:embed="rId4"/>
          <a:srcRect l="9216" t="6951" r="11935" b="6951"/>
          <a:stretch>
            <a:fillRect/>
          </a:stretch>
        </p:blipFill>
        <p:spPr>
          <a:xfrm>
            <a:off x="6938849" y="424014"/>
            <a:ext cx="4670151" cy="6324624"/>
          </a:xfrm>
          <a:prstGeom prst="rect">
            <a:avLst/>
          </a:prstGeom>
        </p:spPr>
      </p:pic>
      <p:sp>
        <p:nvSpPr>
          <p:cNvPr id="18" name="テキスト ボックス 17">
            <a:extLst>
              <a:ext uri="{FF2B5EF4-FFF2-40B4-BE49-F238E27FC236}">
                <a16:creationId xmlns:a16="http://schemas.microsoft.com/office/drawing/2014/main" id="{8FEE9408-9DFA-98A8-7CDB-A32832520A35}"/>
              </a:ext>
            </a:extLst>
          </p:cNvPr>
          <p:cNvSpPr txBox="1"/>
          <p:nvPr/>
        </p:nvSpPr>
        <p:spPr>
          <a:xfrm>
            <a:off x="258548" y="2798293"/>
            <a:ext cx="6653521" cy="923330"/>
          </a:xfrm>
          <a:prstGeom prst="rect">
            <a:avLst/>
          </a:prstGeom>
          <a:solidFill>
            <a:schemeClr val="accent3">
              <a:lumMod val="20000"/>
              <a:lumOff val="80000"/>
            </a:schemeClr>
          </a:solid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②保険薬局が調剤時に残薬を確認した場合の対応の欄について、</a:t>
            </a:r>
            <a:endParaRPr kumimoji="1" lang="en-US" altLang="ja-JP"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「調剤する薬剤を</a:t>
            </a:r>
            <a:r>
              <a:rPr kumimoji="1" lang="ja-JP" altLang="en-US" sz="1800" b="1" i="0" u="sng"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減量した</a:t>
            </a: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上で保険医療機関に情報提供する」</a:t>
            </a:r>
            <a:endParaRPr kumimoji="1" lang="en-US" altLang="ja-JP"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ことも保険医療機関が指示できるよう見直す。 </a:t>
            </a:r>
            <a:endPar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sp>
        <p:nvSpPr>
          <p:cNvPr id="20" name="テキスト ボックス 19">
            <a:extLst>
              <a:ext uri="{FF2B5EF4-FFF2-40B4-BE49-F238E27FC236}">
                <a16:creationId xmlns:a16="http://schemas.microsoft.com/office/drawing/2014/main" id="{9E4CF249-E489-7525-FA18-E8B5DB468A46}"/>
              </a:ext>
            </a:extLst>
          </p:cNvPr>
          <p:cNvSpPr txBox="1"/>
          <p:nvPr/>
        </p:nvSpPr>
        <p:spPr>
          <a:xfrm>
            <a:off x="258546" y="3996661"/>
            <a:ext cx="6742563" cy="1077218"/>
          </a:xfrm>
          <a:prstGeom prst="rect">
            <a:avLst/>
          </a:prstGeom>
          <a:noFill/>
          <a:ln w="1905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保険薬局が調剤時に残薬を確認した場合の対応</a:t>
            </a:r>
            <a:br>
              <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br>
            <a:r>
              <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特に指示がある場合は「レ」又は「</a:t>
            </a:r>
            <a:r>
              <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」を記載すること。</a:t>
            </a:r>
            <a:r>
              <a:rPr kumimoji="1" lang="en-US"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□保険医療機関へ疑義照会した上で調剤</a:t>
            </a:r>
            <a:br>
              <a:rPr kumimoji="1" lang="en-US" altLang="ja-JP"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br>
            <a:r>
              <a:rPr kumimoji="1" lang="ja-JP" altLang="en-US" sz="16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□調剤する</a:t>
            </a:r>
            <a:r>
              <a:rPr kumimoji="1" lang="ja-JP" altLang="en-US" sz="16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薬剤を減量した</a:t>
            </a:r>
            <a:r>
              <a:rPr kumimoji="1" lang="ja-JP" altLang="en-US" sz="16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上で保険医療機関に情報提供</a:t>
            </a:r>
          </a:p>
        </p:txBody>
      </p:sp>
      <p:sp>
        <p:nvSpPr>
          <p:cNvPr id="26" name="矢印: 下 25">
            <a:extLst>
              <a:ext uri="{FF2B5EF4-FFF2-40B4-BE49-F238E27FC236}">
                <a16:creationId xmlns:a16="http://schemas.microsoft.com/office/drawing/2014/main" id="{7258F0EA-8FB1-8DB7-0292-66EB7B927979}"/>
              </a:ext>
            </a:extLst>
          </p:cNvPr>
          <p:cNvSpPr/>
          <p:nvPr/>
        </p:nvSpPr>
        <p:spPr>
          <a:xfrm rot="7036559">
            <a:off x="7950708" y="2642300"/>
            <a:ext cx="438346" cy="2936174"/>
          </a:xfrm>
          <a:prstGeom prst="downArrow">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27" name="テキスト ボックス 26">
            <a:extLst>
              <a:ext uri="{FF2B5EF4-FFF2-40B4-BE49-F238E27FC236}">
                <a16:creationId xmlns:a16="http://schemas.microsoft.com/office/drawing/2014/main" id="{9D642A83-F0AD-28F9-504F-2DAC4AA80584}"/>
              </a:ext>
            </a:extLst>
          </p:cNvPr>
          <p:cNvSpPr txBox="1"/>
          <p:nvPr/>
        </p:nvSpPr>
        <p:spPr>
          <a:xfrm>
            <a:off x="258547" y="1293651"/>
            <a:ext cx="6653521" cy="923330"/>
          </a:xfrm>
          <a:prstGeom prst="rect">
            <a:avLst/>
          </a:prstGeom>
          <a:solidFill>
            <a:schemeClr val="accent3">
              <a:lumMod val="20000"/>
              <a:lumOff val="80000"/>
            </a:schemeClr>
          </a:solid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①</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リフィル処方箋の定義を記載</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a:t>
            </a:r>
            <a:r>
              <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リフィル処方箋とは、症状が安定している患者に発行し</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最大３回まで反復利用できる処方箋</a:t>
            </a:r>
          </a:p>
        </p:txBody>
      </p:sp>
      <p:sp>
        <p:nvSpPr>
          <p:cNvPr id="3" name="テキスト ボックス 2">
            <a:extLst>
              <a:ext uri="{FF2B5EF4-FFF2-40B4-BE49-F238E27FC236}">
                <a16:creationId xmlns:a16="http://schemas.microsoft.com/office/drawing/2014/main" id="{0B2B8E75-CD36-0672-3F6B-E1EE8FFE52AD}"/>
              </a:ext>
            </a:extLst>
          </p:cNvPr>
          <p:cNvSpPr txBox="1"/>
          <p:nvPr/>
        </p:nvSpPr>
        <p:spPr>
          <a:xfrm>
            <a:off x="258546" y="5569957"/>
            <a:ext cx="6653521" cy="1077218"/>
          </a:xfrm>
          <a:prstGeom prst="rect">
            <a:avLst/>
          </a:prstGeom>
          <a:solidFill>
            <a:srgbClr val="FFFF00"/>
          </a:solidFill>
          <a:ln>
            <a:solidFill>
              <a:schemeClr val="tx1"/>
            </a:solidFill>
          </a:ln>
        </p:spPr>
        <p:txBody>
          <a:bodyPr wrap="square" rtlCol="0">
            <a:spAutoFit/>
          </a:bodyPr>
          <a:lstStyle/>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〇医師が</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残薬対応について処方箋</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に</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チェック</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した場合に薬局で</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減量できる</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のは、</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内服</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であれば</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日数</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外用薬</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であれば</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量や枚数を減らすのみ</a:t>
            </a: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endPar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〇１</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回あたりの数量、</a:t>
            </a: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１</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日あたりの回数は減らせない</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1809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a:t>
            </a:r>
            <a:r>
              <a:rPr kumimoji="1" lang="ja-JP"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医薬品の品目そのものを減らすことはできない</a:t>
            </a:r>
            <a:r>
              <a:rPr kumimoji="1" lang="ja-JP" altLang="ja-JP" sz="16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p:txBody>
      </p:sp>
      <p:sp>
        <p:nvSpPr>
          <p:cNvPr id="8" name="テキスト ボックス 7">
            <a:extLst>
              <a:ext uri="{FF2B5EF4-FFF2-40B4-BE49-F238E27FC236}">
                <a16:creationId xmlns:a16="http://schemas.microsoft.com/office/drawing/2014/main" id="{ECE46995-C7DF-76C4-673E-99D3E247A5E5}"/>
              </a:ext>
            </a:extLst>
          </p:cNvPr>
          <p:cNvSpPr txBox="1"/>
          <p:nvPr/>
        </p:nvSpPr>
        <p:spPr>
          <a:xfrm>
            <a:off x="258547" y="862587"/>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処方箋様式見直し項目①</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sp>
        <p:nvSpPr>
          <p:cNvPr id="9" name="正方形/長方形 8">
            <a:extLst>
              <a:ext uri="{FF2B5EF4-FFF2-40B4-BE49-F238E27FC236}">
                <a16:creationId xmlns:a16="http://schemas.microsoft.com/office/drawing/2014/main" id="{E51A2C8D-E5FD-629E-DC87-DEE17CAA4343}"/>
              </a:ext>
            </a:extLst>
          </p:cNvPr>
          <p:cNvSpPr/>
          <p:nvPr/>
        </p:nvSpPr>
        <p:spPr>
          <a:xfrm>
            <a:off x="9504285" y="4051490"/>
            <a:ext cx="1902760" cy="47625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11" name="テキスト ボックス 10">
            <a:extLst>
              <a:ext uri="{FF2B5EF4-FFF2-40B4-BE49-F238E27FC236}">
                <a16:creationId xmlns:a16="http://schemas.microsoft.com/office/drawing/2014/main" id="{34147BFB-67ED-D9F3-3541-DA1A4363FF7A}"/>
              </a:ext>
            </a:extLst>
          </p:cNvPr>
          <p:cNvSpPr txBox="1"/>
          <p:nvPr/>
        </p:nvSpPr>
        <p:spPr>
          <a:xfrm>
            <a:off x="9504285" y="3783141"/>
            <a:ext cx="569110" cy="427040"/>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32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rPr>
              <a:t>①</a:t>
            </a:r>
            <a:endParaRPr kumimoji="1" lang="en-US" altLang="ja-JP" sz="32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p:txBody>
      </p:sp>
      <p:sp>
        <p:nvSpPr>
          <p:cNvPr id="13" name="テキスト ボックス 12">
            <a:extLst>
              <a:ext uri="{FF2B5EF4-FFF2-40B4-BE49-F238E27FC236}">
                <a16:creationId xmlns:a16="http://schemas.microsoft.com/office/drawing/2014/main" id="{947261DC-2ED7-404D-FEB5-C7BAFE941CA3}"/>
              </a:ext>
            </a:extLst>
          </p:cNvPr>
          <p:cNvSpPr txBox="1"/>
          <p:nvPr/>
        </p:nvSpPr>
        <p:spPr>
          <a:xfrm>
            <a:off x="258547" y="2413545"/>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処方箋様式見直し項目②</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sp>
        <p:nvSpPr>
          <p:cNvPr id="14" name="正方形/長方形 13">
            <a:extLst>
              <a:ext uri="{FF2B5EF4-FFF2-40B4-BE49-F238E27FC236}">
                <a16:creationId xmlns:a16="http://schemas.microsoft.com/office/drawing/2014/main" id="{BFA71465-AE7B-A698-E6F1-EC1188A404B5}"/>
              </a:ext>
            </a:extLst>
          </p:cNvPr>
          <p:cNvSpPr/>
          <p:nvPr/>
        </p:nvSpPr>
        <p:spPr>
          <a:xfrm>
            <a:off x="7568414" y="5091453"/>
            <a:ext cx="3757147" cy="33862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15" name="テキスト ボックス 14">
            <a:extLst>
              <a:ext uri="{FF2B5EF4-FFF2-40B4-BE49-F238E27FC236}">
                <a16:creationId xmlns:a16="http://schemas.microsoft.com/office/drawing/2014/main" id="{5D317EB5-9C0A-D59A-9612-A1563B701CB7}"/>
              </a:ext>
            </a:extLst>
          </p:cNvPr>
          <p:cNvSpPr txBox="1"/>
          <p:nvPr/>
        </p:nvSpPr>
        <p:spPr>
          <a:xfrm>
            <a:off x="9504285" y="4845299"/>
            <a:ext cx="569110" cy="427040"/>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32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rPr>
              <a:t>②</a:t>
            </a:r>
            <a:endParaRPr kumimoji="1" lang="en-US" altLang="ja-JP" sz="32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p:txBody>
      </p:sp>
      <p:sp>
        <p:nvSpPr>
          <p:cNvPr id="16" name="テキスト ボックス 15">
            <a:extLst>
              <a:ext uri="{FF2B5EF4-FFF2-40B4-BE49-F238E27FC236}">
                <a16:creationId xmlns:a16="http://schemas.microsoft.com/office/drawing/2014/main" id="{758CCC35-A4DB-BEF2-3A92-AE7DBF0F8D3C}"/>
              </a:ext>
            </a:extLst>
          </p:cNvPr>
          <p:cNvSpPr txBox="1"/>
          <p:nvPr/>
        </p:nvSpPr>
        <p:spPr>
          <a:xfrm>
            <a:off x="258547" y="5167703"/>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薬局における減量についての補足</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sp>
        <p:nvSpPr>
          <p:cNvPr id="19" name="矢印: 下 18">
            <a:extLst>
              <a:ext uri="{FF2B5EF4-FFF2-40B4-BE49-F238E27FC236}">
                <a16:creationId xmlns:a16="http://schemas.microsoft.com/office/drawing/2014/main" id="{EDDA5292-EBB7-F11F-1E1E-3B3EC25A5CD7}"/>
              </a:ext>
            </a:extLst>
          </p:cNvPr>
          <p:cNvSpPr/>
          <p:nvPr/>
        </p:nvSpPr>
        <p:spPr>
          <a:xfrm rot="7221491">
            <a:off x="8028923" y="1314502"/>
            <a:ext cx="430591" cy="3177298"/>
          </a:xfrm>
          <a:prstGeom prst="downArrow">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2" name="タイトル 1">
            <a:extLst>
              <a:ext uri="{FF2B5EF4-FFF2-40B4-BE49-F238E27FC236}">
                <a16:creationId xmlns:a16="http://schemas.microsoft.com/office/drawing/2014/main" id="{6B5BE7F7-8466-B2EE-ED08-19DEB2D92EF3}"/>
              </a:ext>
            </a:extLst>
          </p:cNvPr>
          <p:cNvSpPr txBox="1">
            <a:spLocks/>
          </p:cNvSpPr>
          <p:nvPr/>
        </p:nvSpPr>
        <p:spPr>
          <a:xfrm>
            <a:off x="609600" y="137832"/>
            <a:ext cx="10972800" cy="605930"/>
          </a:xfrm>
          <a:prstGeom prst="rect">
            <a:avLst/>
          </a:prstGeom>
          <a:solidFill>
            <a:schemeClr val="tx2">
              <a:lumMod val="10000"/>
              <a:lumOff val="90000"/>
            </a:schemeClr>
          </a:solidFill>
          <a:ln w="28575">
            <a:solidFill>
              <a:schemeClr val="tx2"/>
            </a:solidFill>
          </a:ln>
        </p:spPr>
        <p:txBody>
          <a:bodyPr vert="horz" lIns="91440" tIns="45720" rIns="91440" bIns="45720" rtlCol="0" anchor="ctr">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処方箋様式の見直し</a:t>
            </a:r>
          </a:p>
        </p:txBody>
      </p:sp>
      <p:pic>
        <p:nvPicPr>
          <p:cNvPr id="55" name="オーディオ 54">
            <a:hlinkClick r:id="" action="ppaction://media"/>
            <a:extLst>
              <a:ext uri="{FF2B5EF4-FFF2-40B4-BE49-F238E27FC236}">
                <a16:creationId xmlns:a16="http://schemas.microsoft.com/office/drawing/2014/main" id="{9C17F8FC-6C48-3B49-34AF-D3CC8644E83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54490"/>
      </p:ext>
    </p:extLst>
  </p:cSld>
  <p:clrMapOvr>
    <a:masterClrMapping/>
  </p:clrMapOvr>
  <mc:AlternateContent xmlns:mc="http://schemas.openxmlformats.org/markup-compatibility/2006" xmlns:p14="http://schemas.microsoft.com/office/powerpoint/2010/main">
    <mc:Choice Requires="p14">
      <p:transition spd="slow" p14:dur="2000" advTm="73879"/>
    </mc:Choice>
    <mc:Fallback xmlns="">
      <p:transition spd="slow" advTm="73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866CB-3A38-4275-A950-E856D6DD1EB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A78E6CD6-A07A-DA82-7303-519F7AA458B5}"/>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地域支援・外来医薬品供給対応体制加算の新設</a:t>
            </a:r>
          </a:p>
        </p:txBody>
      </p:sp>
      <p:sp>
        <p:nvSpPr>
          <p:cNvPr id="3" name="スライド番号プレースホルダー 4">
            <a:extLst>
              <a:ext uri="{FF2B5EF4-FFF2-40B4-BE49-F238E27FC236}">
                <a16:creationId xmlns:a16="http://schemas.microsoft.com/office/drawing/2014/main" id="{801AD11C-4395-41C4-B075-C0E873879578}"/>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B3CAA82A-F0D5-DBA0-7656-11016029DF2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3340075"/>
      </p:ext>
    </p:extLst>
  </p:cSld>
  <p:clrMapOvr>
    <a:masterClrMapping/>
  </p:clrMapOvr>
  <mc:AlternateContent xmlns:mc="http://schemas.openxmlformats.org/markup-compatibility/2006" xmlns:p14="http://schemas.microsoft.com/office/powerpoint/2010/main">
    <mc:Choice Requires="p14">
      <p:transition spd="slow" p14:dur="2000" advTm="6511"/>
    </mc:Choice>
    <mc:Fallback xmlns="">
      <p:transition spd="slow" advTm="6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5C445-4EB2-1C97-6CC3-FE13C6040AEF}"/>
            </a:ext>
          </a:extLst>
        </p:cNvPr>
        <p:cNvGrpSpPr/>
        <p:nvPr/>
      </p:nvGrpSpPr>
      <p:grpSpPr>
        <a:xfrm>
          <a:off x="0" y="0"/>
          <a:ext cx="0" cy="0"/>
          <a:chOff x="0" y="0"/>
          <a:chExt cx="0" cy="0"/>
        </a:xfrm>
      </p:grpSpPr>
      <p:sp>
        <p:nvSpPr>
          <p:cNvPr id="121" name="テキスト ボックス 120">
            <a:extLst>
              <a:ext uri="{FF2B5EF4-FFF2-40B4-BE49-F238E27FC236}">
                <a16:creationId xmlns:a16="http://schemas.microsoft.com/office/drawing/2014/main" id="{B328F212-1E16-39DD-D3F1-CCE22C9935C8}"/>
              </a:ext>
            </a:extLst>
          </p:cNvPr>
          <p:cNvSpPr txBox="1"/>
          <p:nvPr/>
        </p:nvSpPr>
        <p:spPr>
          <a:xfrm>
            <a:off x="1199456" y="1188762"/>
            <a:ext cx="9519743" cy="4663393"/>
          </a:xfrm>
          <a:prstGeom prst="rect">
            <a:avLst/>
          </a:prstGeom>
          <a:noFill/>
          <a:ln>
            <a:solidFill>
              <a:schemeClr val="tx1"/>
            </a:solidFill>
          </a:ln>
        </p:spPr>
        <p:txBody>
          <a:bodyPr wrap="square">
            <a:no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後発医薬品の使用が定着しつつある一方、後発医薬品において不安定な供給が発生することが課題となっており、これにより医療機関において追加的な業務が生じている状況を踏まえ、</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医薬品の安定供給に資する体制を有している医療機関に対する評価を新設するとともに、外来後発医薬品使用体制加算を廃止</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する。</a:t>
            </a:r>
            <a:endParaRPr kumimoji="1" lang="en-US" altLang="ja-JP"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1" lang="en-US" altLang="ja-JP" sz="1600" b="1" i="0" u="sng"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6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6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57200" marR="0" lvl="1" indent="0" algn="just" defTabSz="914400" rtl="0" eaLnBrk="1" fontAlgn="auto" latinLnBrk="0" hangingPunct="1">
              <a:lnSpc>
                <a:spcPct val="100000"/>
              </a:lnSpc>
              <a:spcBef>
                <a:spcPts val="0"/>
              </a:spcBef>
              <a:spcAft>
                <a:spcPts val="0"/>
              </a:spcAft>
              <a:buClrTx/>
              <a:buSzTx/>
              <a:buFontTx/>
              <a:buNone/>
              <a:tabLst/>
              <a:defRPr/>
            </a:pP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sp>
        <p:nvSpPr>
          <p:cNvPr id="5" name="正方形/長方形 4">
            <a:extLst>
              <a:ext uri="{FF2B5EF4-FFF2-40B4-BE49-F238E27FC236}">
                <a16:creationId xmlns:a16="http://schemas.microsoft.com/office/drawing/2014/main" id="{9D7AA6AE-FADB-0BD0-3E78-CDD9B205B05E}"/>
              </a:ext>
            </a:extLst>
          </p:cNvPr>
          <p:cNvSpPr/>
          <p:nvPr/>
        </p:nvSpPr>
        <p:spPr>
          <a:xfrm>
            <a:off x="1143000" y="332656"/>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地域支援・外来医薬品供給対応体制加算の新設</a:t>
            </a:r>
          </a:p>
        </p:txBody>
      </p:sp>
      <p:pic>
        <p:nvPicPr>
          <p:cNvPr id="6" name="図 5">
            <a:extLst>
              <a:ext uri="{FF2B5EF4-FFF2-40B4-BE49-F238E27FC236}">
                <a16:creationId xmlns:a16="http://schemas.microsoft.com/office/drawing/2014/main" id="{5B3F20AF-116C-4A91-BB1F-E4F26D75207A}"/>
              </a:ext>
            </a:extLst>
          </p:cNvPr>
          <p:cNvPicPr>
            <a:picLocks noChangeAspect="1"/>
          </p:cNvPicPr>
          <p:nvPr/>
        </p:nvPicPr>
        <p:blipFill>
          <a:blip r:embed="rId5"/>
          <a:stretch>
            <a:fillRect/>
          </a:stretch>
        </p:blipFill>
        <p:spPr>
          <a:xfrm>
            <a:off x="7608168" y="4725144"/>
            <a:ext cx="779637" cy="779637"/>
          </a:xfrm>
          <a:prstGeom prst="rect">
            <a:avLst/>
          </a:prstGeom>
        </p:spPr>
      </p:pic>
      <p:pic>
        <p:nvPicPr>
          <p:cNvPr id="7" name="図 6">
            <a:extLst>
              <a:ext uri="{FF2B5EF4-FFF2-40B4-BE49-F238E27FC236}">
                <a16:creationId xmlns:a16="http://schemas.microsoft.com/office/drawing/2014/main" id="{70BB89C3-8878-6CFD-B729-87CFB0AF4608}"/>
              </a:ext>
            </a:extLst>
          </p:cNvPr>
          <p:cNvPicPr>
            <a:picLocks noChangeAspect="1"/>
          </p:cNvPicPr>
          <p:nvPr/>
        </p:nvPicPr>
        <p:blipFill>
          <a:blip r:embed="rId6"/>
          <a:stretch>
            <a:fillRect/>
          </a:stretch>
        </p:blipFill>
        <p:spPr>
          <a:xfrm>
            <a:off x="6107317" y="4869160"/>
            <a:ext cx="857923" cy="779637"/>
          </a:xfrm>
          <a:prstGeom prst="rect">
            <a:avLst/>
          </a:prstGeom>
        </p:spPr>
      </p:pic>
      <p:sp>
        <p:nvSpPr>
          <p:cNvPr id="2" name="スライド番号プレースホルダー 4">
            <a:extLst>
              <a:ext uri="{FF2B5EF4-FFF2-40B4-BE49-F238E27FC236}">
                <a16:creationId xmlns:a16="http://schemas.microsoft.com/office/drawing/2014/main" id="{D4D62F89-8733-6CF5-6332-4E28FC73353A}"/>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4" name="表 3">
            <a:extLst>
              <a:ext uri="{FF2B5EF4-FFF2-40B4-BE49-F238E27FC236}">
                <a16:creationId xmlns:a16="http://schemas.microsoft.com/office/drawing/2014/main" id="{B784FA9F-5881-A826-17C0-67D88D9CAA69}"/>
              </a:ext>
            </a:extLst>
          </p:cNvPr>
          <p:cNvGraphicFramePr>
            <a:graphicFrameLocks noGrp="1"/>
          </p:cNvGraphicFramePr>
          <p:nvPr/>
        </p:nvGraphicFramePr>
        <p:xfrm>
          <a:off x="1612312" y="3022435"/>
          <a:ext cx="8694030" cy="1473200"/>
        </p:xfrm>
        <a:graphic>
          <a:graphicData uri="http://schemas.openxmlformats.org/drawingml/2006/table">
            <a:tbl>
              <a:tblPr firstRow="1" bandRow="1">
                <a:tableStyleId>{5C22544A-7EE6-4342-B048-85BDC9FD1C3A}</a:tableStyleId>
              </a:tblPr>
              <a:tblGrid>
                <a:gridCol w="2944105">
                  <a:extLst>
                    <a:ext uri="{9D8B030D-6E8A-4147-A177-3AD203B41FA5}">
                      <a16:colId xmlns:a16="http://schemas.microsoft.com/office/drawing/2014/main" val="3030357561"/>
                    </a:ext>
                  </a:extLst>
                </a:gridCol>
                <a:gridCol w="609600">
                  <a:extLst>
                    <a:ext uri="{9D8B030D-6E8A-4147-A177-3AD203B41FA5}">
                      <a16:colId xmlns:a16="http://schemas.microsoft.com/office/drawing/2014/main" val="1820154081"/>
                    </a:ext>
                  </a:extLst>
                </a:gridCol>
                <a:gridCol w="1035050">
                  <a:extLst>
                    <a:ext uri="{9D8B030D-6E8A-4147-A177-3AD203B41FA5}">
                      <a16:colId xmlns:a16="http://schemas.microsoft.com/office/drawing/2014/main" val="1390677657"/>
                    </a:ext>
                  </a:extLst>
                </a:gridCol>
                <a:gridCol w="3476625">
                  <a:extLst>
                    <a:ext uri="{9D8B030D-6E8A-4147-A177-3AD203B41FA5}">
                      <a16:colId xmlns:a16="http://schemas.microsoft.com/office/drawing/2014/main" val="3126127286"/>
                    </a:ext>
                  </a:extLst>
                </a:gridCol>
                <a:gridCol w="628650">
                  <a:extLst>
                    <a:ext uri="{9D8B030D-6E8A-4147-A177-3AD203B41FA5}">
                      <a16:colId xmlns:a16="http://schemas.microsoft.com/office/drawing/2014/main" val="3736288415"/>
                    </a:ext>
                  </a:extLst>
                </a:gridCol>
              </a:tblGrid>
              <a:tr h="0">
                <a:tc gridSpan="2">
                  <a:txBody>
                    <a:bodyPr/>
                    <a:lstStyle/>
                    <a:p>
                      <a:r>
                        <a:rPr kumimoji="1" lang="ja-JP" altLang="en-US" dirty="0">
                          <a:latin typeface="BIZ UDPゴシック" panose="020B0400000000000000" pitchFamily="50" charset="-128"/>
                          <a:ea typeface="BIZ UDPゴシック" panose="020B0400000000000000" pitchFamily="50" charset="-128"/>
                        </a:rPr>
                        <a:t>改定前</a:t>
                      </a:r>
                    </a:p>
                  </a:txBody>
                  <a:tcPr/>
                </a:tc>
                <a:tc hMerge="1">
                  <a:txBody>
                    <a:bodyPr/>
                    <a:lstStyle/>
                    <a:p>
                      <a:endParaRPr kumimoji="1" lang="ja-JP" altLang="en-US" dirty="0"/>
                    </a:p>
                  </a:txBody>
                  <a:tcPr/>
                </a:tc>
                <a:tc>
                  <a:txBody>
                    <a:bodyPr/>
                    <a:lstStyle/>
                    <a:p>
                      <a:endParaRPr kumimoji="1" lang="ja-JP" altLang="en-US" dirty="0">
                        <a:latin typeface="BIZ UDPゴシック" panose="020B0400000000000000" pitchFamily="50" charset="-128"/>
                        <a:ea typeface="BIZ UDPゴシック" panose="020B0400000000000000" pitchFamily="50" charset="-128"/>
                      </a:endParaRPr>
                    </a:p>
                  </a:txBody>
                  <a:tcPr>
                    <a:noFill/>
                  </a:tcPr>
                </a:tc>
                <a:tc gridSpan="2">
                  <a:txBody>
                    <a:bodyPr/>
                    <a:lstStyle/>
                    <a:p>
                      <a:r>
                        <a:rPr kumimoji="1" lang="ja-JP" altLang="en-US" dirty="0">
                          <a:latin typeface="BIZ UDPゴシック" panose="020B0400000000000000" pitchFamily="50" charset="-128"/>
                          <a:ea typeface="BIZ UDPゴシック" panose="020B0400000000000000" pitchFamily="50" charset="-128"/>
                        </a:rPr>
                        <a:t>改定後</a:t>
                      </a:r>
                    </a:p>
                  </a:txBody>
                  <a:tcPr>
                    <a:solidFill>
                      <a:schemeClr val="accent3">
                        <a:lumMod val="75000"/>
                      </a:schemeClr>
                    </a:solidFill>
                  </a:tcPr>
                </a:tc>
                <a:tc hMerge="1">
                  <a:txBody>
                    <a:bodyPr/>
                    <a:lstStyle/>
                    <a:p>
                      <a:endParaRPr kumimoji="1" lang="ja-JP" altLang="en-US" dirty="0"/>
                    </a:p>
                  </a:txBody>
                  <a:tcPr/>
                </a:tc>
                <a:extLst>
                  <a:ext uri="{0D108BD9-81ED-4DB2-BD59-A6C34878D82A}">
                    <a16:rowId xmlns:a16="http://schemas.microsoft.com/office/drawing/2014/main" val="3116619711"/>
                  </a:ext>
                </a:extLst>
              </a:tr>
              <a:tr h="370840">
                <a:tc>
                  <a:txBody>
                    <a:bodyPr/>
                    <a:lstStyle/>
                    <a:p>
                      <a:r>
                        <a:rPr kumimoji="1" lang="zh-CN" altLang="en-US" sz="1400" b="1" dirty="0">
                          <a:latin typeface="BIZ UDPゴシック" panose="020B0400000000000000" pitchFamily="50" charset="-128"/>
                          <a:ea typeface="BIZ UDPゴシック" panose="020B0400000000000000" pitchFamily="50" charset="-128"/>
                        </a:rPr>
                        <a:t>外来後発医薬品使用体制加算</a:t>
                      </a:r>
                      <a:r>
                        <a:rPr kumimoji="1" lang="ja-JP" altLang="en-US" sz="1400" b="1" dirty="0">
                          <a:latin typeface="BIZ UDPゴシック" panose="020B0400000000000000" pitchFamily="50" charset="-128"/>
                          <a:ea typeface="BIZ UDPゴシック" panose="020B0400000000000000" pitchFamily="50" charset="-128"/>
                        </a:rPr>
                        <a:t>１</a:t>
                      </a:r>
                      <a:r>
                        <a:rPr kumimoji="1" lang="zh-CN" altLang="en-US" sz="1400" b="1" dirty="0">
                          <a:latin typeface="BIZ UDPゴシック" panose="020B0400000000000000" pitchFamily="50" charset="-128"/>
                          <a:ea typeface="BIZ UDPゴシック" panose="020B0400000000000000" pitchFamily="50" charset="-128"/>
                        </a:rPr>
                        <a:t>　　　　　　　　　</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r>
                        <a:rPr kumimoji="1" lang="en-US" altLang="zh-CN" sz="1400" b="1" dirty="0">
                          <a:latin typeface="BIZ UDPゴシック" panose="020B0400000000000000" pitchFamily="50" charset="-128"/>
                          <a:ea typeface="BIZ UDPゴシック" panose="020B0400000000000000" pitchFamily="50" charset="-128"/>
                        </a:rPr>
                        <a:t>8</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endParaRPr kumimoji="1" lang="ja-JP" altLang="en-US" dirty="0">
                        <a:latin typeface="BIZ UDPゴシック" panose="020B0400000000000000" pitchFamily="50" charset="-128"/>
                        <a:ea typeface="BIZ UDPゴシック" panose="020B0400000000000000" pitchFamily="50" charset="-128"/>
                      </a:endParaRPr>
                    </a:p>
                  </a:txBody>
                  <a:tcPr>
                    <a:noFill/>
                  </a:tcPr>
                </a:tc>
                <a:tc>
                  <a:txBody>
                    <a:bodyPr/>
                    <a:lstStyle/>
                    <a:p>
                      <a:pPr algn="l"/>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地域支援・外来医薬品供給対応体制加算１</a:t>
                      </a:r>
                      <a:endParaRPr kumimoji="1" lang="ja-JP" altLang="en-US" sz="1400" dirty="0">
                        <a:solidFill>
                          <a:srgbClr val="0070C0"/>
                        </a:solidFill>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tc>
                  <a:txBody>
                    <a:bodyPr/>
                    <a:lstStyle/>
                    <a:p>
                      <a:r>
                        <a:rPr kumimoji="1" lang="en-US" altLang="zh-CN" sz="1400" b="1" dirty="0">
                          <a:latin typeface="BIZ UDPゴシック" panose="020B0400000000000000" pitchFamily="50" charset="-128"/>
                          <a:ea typeface="BIZ UDPゴシック" panose="020B0400000000000000" pitchFamily="50" charset="-128"/>
                        </a:rPr>
                        <a:t>8</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sz="1400" dirty="0"/>
                    </a:p>
                  </a:txBody>
                  <a:tcPr>
                    <a:solidFill>
                      <a:schemeClr val="accent3">
                        <a:lumMod val="40000"/>
                        <a:lumOff val="60000"/>
                      </a:schemeClr>
                    </a:solidFill>
                  </a:tcPr>
                </a:tc>
                <a:extLst>
                  <a:ext uri="{0D108BD9-81ED-4DB2-BD59-A6C34878D82A}">
                    <a16:rowId xmlns:a16="http://schemas.microsoft.com/office/drawing/2014/main" val="747058022"/>
                  </a:ext>
                </a:extLst>
              </a:tr>
              <a:tr h="370840">
                <a:tc>
                  <a:txBody>
                    <a:bodyPr/>
                    <a:lstStyle/>
                    <a:p>
                      <a:r>
                        <a:rPr kumimoji="1" lang="zh-CN" altLang="en-US" sz="1400" b="1" dirty="0">
                          <a:latin typeface="BIZ UDPゴシック" panose="020B0400000000000000" pitchFamily="50" charset="-128"/>
                          <a:ea typeface="BIZ UDPゴシック" panose="020B0400000000000000" pitchFamily="50" charset="-128"/>
                        </a:rPr>
                        <a:t>外来後発医薬品使用体制加算</a:t>
                      </a:r>
                      <a:r>
                        <a:rPr kumimoji="1" lang="ja-JP" altLang="en-US" sz="1400" b="1" dirty="0">
                          <a:latin typeface="BIZ UDPゴシック" panose="020B0400000000000000" pitchFamily="50" charset="-128"/>
                          <a:ea typeface="BIZ UDPゴシック" panose="020B0400000000000000" pitchFamily="50" charset="-128"/>
                        </a:rPr>
                        <a:t>２</a:t>
                      </a:r>
                      <a:r>
                        <a:rPr kumimoji="1" lang="zh-CN" altLang="en-US" sz="1400" b="1" dirty="0">
                          <a:latin typeface="BIZ UDPゴシック" panose="020B0400000000000000" pitchFamily="50" charset="-128"/>
                          <a:ea typeface="BIZ UDPゴシック" panose="020B0400000000000000" pitchFamily="50" charset="-128"/>
                        </a:rPr>
                        <a:t>　　　　　　　　　</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400" b="1" dirty="0">
                          <a:latin typeface="BIZ UDPゴシック" panose="020B0400000000000000" pitchFamily="50" charset="-128"/>
                          <a:ea typeface="BIZ UDPゴシック" panose="020B0400000000000000" pitchFamily="50" charset="-128"/>
                        </a:rPr>
                        <a:t>７</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endParaRPr kumimoji="1" lang="ja-JP" altLang="en-US" dirty="0">
                        <a:latin typeface="BIZ UDPゴシック" panose="020B0400000000000000" pitchFamily="50" charset="-128"/>
                        <a:ea typeface="BIZ UDPゴシック" panose="020B0400000000000000" pitchFamily="50" charset="-128"/>
                      </a:endParaRPr>
                    </a:p>
                  </a:txBody>
                  <a:tcPr>
                    <a:noFill/>
                  </a:tcPr>
                </a:tc>
                <a:tc>
                  <a:txBody>
                    <a:bodyPr/>
                    <a:lstStyle/>
                    <a:p>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地域支援・外来医薬品供給対応体制加算</a:t>
                      </a:r>
                      <a:r>
                        <a:rPr kumimoji="1" lang="ja-JP" altLang="en-US" sz="1400" b="1" u="sng" dirty="0">
                          <a:solidFill>
                            <a:srgbClr val="0070C0"/>
                          </a:solidFill>
                          <a:latin typeface="BIZ UDPゴシック" panose="020B0400000000000000" pitchFamily="50" charset="-128"/>
                          <a:ea typeface="BIZ UDPゴシック" panose="020B0400000000000000" pitchFamily="50" charset="-128"/>
                        </a:rPr>
                        <a:t>２</a:t>
                      </a:r>
                      <a:endParaRPr kumimoji="1" lang="ja-JP" altLang="en-US" dirty="0">
                        <a:solidFill>
                          <a:srgbClr val="0070C0"/>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r>
                        <a:rPr kumimoji="1" lang="ja-JP" altLang="en-US" sz="1400" b="1" dirty="0">
                          <a:latin typeface="BIZ UDPゴシック" panose="020B0400000000000000" pitchFamily="50" charset="-128"/>
                          <a:ea typeface="BIZ UDPゴシック" panose="020B0400000000000000" pitchFamily="50" charset="-128"/>
                        </a:rPr>
                        <a:t>７</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dirty="0"/>
                    </a:p>
                  </a:txBody>
                  <a:tcPr>
                    <a:solidFill>
                      <a:schemeClr val="accent3">
                        <a:lumMod val="20000"/>
                        <a:lumOff val="80000"/>
                      </a:schemeClr>
                    </a:solidFill>
                  </a:tcPr>
                </a:tc>
                <a:extLst>
                  <a:ext uri="{0D108BD9-81ED-4DB2-BD59-A6C34878D82A}">
                    <a16:rowId xmlns:a16="http://schemas.microsoft.com/office/drawing/2014/main" val="268190044"/>
                  </a:ext>
                </a:extLst>
              </a:tr>
              <a:tr h="260774">
                <a:tc>
                  <a:txBody>
                    <a:bodyPr/>
                    <a:lstStyle/>
                    <a:p>
                      <a:r>
                        <a:rPr kumimoji="1" lang="zh-CN" altLang="en-US" sz="1400" b="1" dirty="0">
                          <a:latin typeface="BIZ UDPゴシック" panose="020B0400000000000000" pitchFamily="50" charset="-128"/>
                          <a:ea typeface="BIZ UDPゴシック" panose="020B0400000000000000" pitchFamily="50" charset="-128"/>
                        </a:rPr>
                        <a:t>外来後発医薬品使用体制加算</a:t>
                      </a:r>
                      <a:r>
                        <a:rPr kumimoji="1" lang="ja-JP" altLang="en-US" sz="1400" b="1" dirty="0">
                          <a:latin typeface="BIZ UDPゴシック" panose="020B0400000000000000" pitchFamily="50" charset="-128"/>
                          <a:ea typeface="BIZ UDPゴシック" panose="020B0400000000000000" pitchFamily="50" charset="-128"/>
                        </a:rPr>
                        <a:t>３</a:t>
                      </a:r>
                      <a:r>
                        <a:rPr kumimoji="1" lang="zh-CN" altLang="en-US" sz="1400" b="1" dirty="0">
                          <a:latin typeface="BIZ UDPゴシック" panose="020B0400000000000000" pitchFamily="50" charset="-128"/>
                          <a:ea typeface="BIZ UDPゴシック" panose="020B0400000000000000" pitchFamily="50" charset="-128"/>
                        </a:rPr>
                        <a:t>　　　　　　　　　</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400" b="1" dirty="0">
                          <a:latin typeface="BIZ UDPゴシック" panose="020B0400000000000000" pitchFamily="50" charset="-128"/>
                          <a:ea typeface="BIZ UDPゴシック" panose="020B0400000000000000" pitchFamily="50" charset="-128"/>
                        </a:rPr>
                        <a:t>５</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sz="1400" dirty="0">
                        <a:latin typeface="BIZ UDPゴシック" panose="020B0400000000000000" pitchFamily="50" charset="-128"/>
                        <a:ea typeface="BIZ UDPゴシック" panose="020B0400000000000000" pitchFamily="50" charset="-128"/>
                      </a:endParaRPr>
                    </a:p>
                  </a:txBody>
                  <a:tcPr/>
                </a:tc>
                <a:tc>
                  <a:txBody>
                    <a:bodyPr/>
                    <a:lstStyle/>
                    <a:p>
                      <a:endParaRPr kumimoji="1" lang="ja-JP" altLang="en-US" dirty="0">
                        <a:latin typeface="BIZ UDPゴシック" panose="020B0400000000000000" pitchFamily="50" charset="-128"/>
                        <a:ea typeface="BIZ UDPゴシック" panose="020B0400000000000000" pitchFamily="50" charset="-128"/>
                      </a:endParaRPr>
                    </a:p>
                  </a:txBody>
                  <a:tcPr>
                    <a:noFill/>
                  </a:tcPr>
                </a:tc>
                <a:tc>
                  <a:txBody>
                    <a:bodyPr/>
                    <a:lstStyle/>
                    <a:p>
                      <a:r>
                        <a:rPr kumimoji="1" lang="ja-JP" altLang="en-US" sz="1400" b="1" i="0" u="sng" strike="noStrike" kern="1200" cap="none" spc="0" normalizeH="0" baseline="0" noProof="0" dirty="0">
                          <a:ln>
                            <a:noFill/>
                          </a:ln>
                          <a:solidFill>
                            <a:srgbClr val="0070C0"/>
                          </a:solidFill>
                          <a:effectLst/>
                          <a:uLnTx/>
                          <a:uFillTx/>
                          <a:latin typeface="BIZ UDPゴシック" panose="020B0400000000000000" pitchFamily="50" charset="-128"/>
                          <a:ea typeface="BIZ UDPゴシック" panose="020B0400000000000000" pitchFamily="50" charset="-128"/>
                          <a:cs typeface="+mn-cs"/>
                        </a:rPr>
                        <a:t>地域支援・外来医薬品供給対応体制加算</a:t>
                      </a:r>
                      <a:r>
                        <a:rPr lang="ja-JP" altLang="en-US" sz="1400" b="1" u="sng" kern="100" dirty="0">
                          <a:solidFill>
                            <a:srgbClr val="0070C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３</a:t>
                      </a:r>
                      <a:endParaRPr kumimoji="1" lang="ja-JP" altLang="en-US" dirty="0">
                        <a:solidFill>
                          <a:srgbClr val="0070C0"/>
                        </a:solidFill>
                        <a:latin typeface="BIZ UDPゴシック" panose="020B0400000000000000" pitchFamily="50" charset="-128"/>
                        <a:ea typeface="BIZ UDPゴシック" panose="020B0400000000000000" pitchFamily="50" charset="-128"/>
                      </a:endParaRPr>
                    </a:p>
                  </a:txBody>
                  <a:tcPr>
                    <a:solidFill>
                      <a:schemeClr val="accent3">
                        <a:lumMod val="40000"/>
                        <a:lumOff val="60000"/>
                      </a:schemeClr>
                    </a:solidFill>
                  </a:tcPr>
                </a:tc>
                <a:tc>
                  <a:txBody>
                    <a:bodyPr/>
                    <a:lstStyle/>
                    <a:p>
                      <a:r>
                        <a:rPr kumimoji="1" lang="ja-JP" altLang="en-US" sz="1400" b="1" dirty="0">
                          <a:latin typeface="BIZ UDPゴシック" panose="020B0400000000000000" pitchFamily="50" charset="-128"/>
                          <a:ea typeface="BIZ UDPゴシック" panose="020B0400000000000000" pitchFamily="50" charset="-128"/>
                        </a:rPr>
                        <a:t>５</a:t>
                      </a:r>
                      <a:r>
                        <a:rPr kumimoji="1" lang="zh-CN" altLang="en-US" sz="1400" b="1" dirty="0">
                          <a:latin typeface="BIZ UDPゴシック" panose="020B0400000000000000" pitchFamily="50" charset="-128"/>
                          <a:ea typeface="BIZ UDPゴシック" panose="020B0400000000000000" pitchFamily="50" charset="-128"/>
                        </a:rPr>
                        <a:t>点</a:t>
                      </a:r>
                      <a:endParaRPr kumimoji="1" lang="ja-JP" altLang="en-US" dirty="0"/>
                    </a:p>
                  </a:txBody>
                  <a:tcPr>
                    <a:solidFill>
                      <a:schemeClr val="accent3">
                        <a:lumMod val="40000"/>
                        <a:lumOff val="60000"/>
                      </a:schemeClr>
                    </a:solidFill>
                  </a:tcPr>
                </a:tc>
                <a:extLst>
                  <a:ext uri="{0D108BD9-81ED-4DB2-BD59-A6C34878D82A}">
                    <a16:rowId xmlns:a16="http://schemas.microsoft.com/office/drawing/2014/main" val="2583210233"/>
                  </a:ext>
                </a:extLst>
              </a:tr>
            </a:tbl>
          </a:graphicData>
        </a:graphic>
      </p:graphicFrame>
      <p:sp>
        <p:nvSpPr>
          <p:cNvPr id="8" name="矢印: 右 7">
            <a:extLst>
              <a:ext uri="{FF2B5EF4-FFF2-40B4-BE49-F238E27FC236}">
                <a16:creationId xmlns:a16="http://schemas.microsoft.com/office/drawing/2014/main" id="{1976F859-AF81-C432-5B84-D1AC1C7B7BDC}"/>
              </a:ext>
            </a:extLst>
          </p:cNvPr>
          <p:cNvSpPr/>
          <p:nvPr/>
        </p:nvSpPr>
        <p:spPr>
          <a:xfrm>
            <a:off x="5445671" y="3547358"/>
            <a:ext cx="513656" cy="576064"/>
          </a:xfrm>
          <a:prstGeom prst="rightArrow">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dirty="0">
              <a:ln>
                <a:noFill/>
              </a:ln>
              <a:solidFill>
                <a:prstClr val="white"/>
              </a:solidFill>
              <a:effectLst/>
              <a:uLnTx/>
              <a:uFillTx/>
              <a:latin typeface="Arial"/>
              <a:ea typeface="ＭＳ Ｐゴシック"/>
              <a:cs typeface="+mn-cs"/>
            </a:endParaRPr>
          </a:p>
        </p:txBody>
      </p:sp>
      <p:sp>
        <p:nvSpPr>
          <p:cNvPr id="9" name="テキスト ボックス 8">
            <a:extLst>
              <a:ext uri="{FF2B5EF4-FFF2-40B4-BE49-F238E27FC236}">
                <a16:creationId xmlns:a16="http://schemas.microsoft.com/office/drawing/2014/main" id="{20C14D5A-0195-C80F-A624-CAEC77598A90}"/>
              </a:ext>
            </a:extLst>
          </p:cNvPr>
          <p:cNvSpPr txBox="1"/>
          <p:nvPr/>
        </p:nvSpPr>
        <p:spPr>
          <a:xfrm>
            <a:off x="3016449" y="2653103"/>
            <a:ext cx="6572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廃止</a:t>
            </a:r>
          </a:p>
        </p:txBody>
      </p:sp>
      <p:sp>
        <p:nvSpPr>
          <p:cNvPr id="10" name="テキスト ボックス 9">
            <a:extLst>
              <a:ext uri="{FF2B5EF4-FFF2-40B4-BE49-F238E27FC236}">
                <a16:creationId xmlns:a16="http://schemas.microsoft.com/office/drawing/2014/main" id="{264B1B10-F21A-B2BD-3B08-A142CB48CF64}"/>
              </a:ext>
            </a:extLst>
          </p:cNvPr>
          <p:cNvSpPr txBox="1"/>
          <p:nvPr/>
        </p:nvSpPr>
        <p:spPr>
          <a:xfrm>
            <a:off x="7608169" y="2608260"/>
            <a:ext cx="91016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Calibri"/>
                <a:ea typeface="ＭＳ Ｐゴシック" panose="020B0600070205080204" pitchFamily="50" charset="-128"/>
                <a:cs typeface="+mn-cs"/>
              </a:rPr>
              <a:t>新点数</a:t>
            </a:r>
          </a:p>
        </p:txBody>
      </p:sp>
      <p:pic>
        <p:nvPicPr>
          <p:cNvPr id="16" name="オーディオ 15">
            <a:hlinkClick r:id="" action="ppaction://media"/>
            <a:extLst>
              <a:ext uri="{FF2B5EF4-FFF2-40B4-BE49-F238E27FC236}">
                <a16:creationId xmlns:a16="http://schemas.microsoft.com/office/drawing/2014/main" id="{07DA2BAE-EB65-F269-B7D1-73F798B5351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1422746"/>
      </p:ext>
    </p:extLst>
  </p:cSld>
  <p:clrMapOvr>
    <a:masterClrMapping/>
  </p:clrMapOvr>
  <mc:AlternateContent xmlns:mc="http://schemas.openxmlformats.org/markup-compatibility/2006" xmlns:p14="http://schemas.microsoft.com/office/powerpoint/2010/main">
    <mc:Choice Requires="p14">
      <p:transition spd="slow" p14:dur="2000" advTm="52113"/>
    </mc:Choice>
    <mc:Fallback xmlns="">
      <p:transition spd="slow" advTm="52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1C397F29-CA14-0FD4-D040-E7C98A964FCD}"/>
              </a:ext>
            </a:extLst>
          </p:cNvPr>
          <p:cNvSpPr/>
          <p:nvPr/>
        </p:nvSpPr>
        <p:spPr>
          <a:xfrm>
            <a:off x="1143000" y="332656"/>
            <a:ext cx="9906000" cy="478387"/>
          </a:xfrm>
          <a:prstGeom prst="rect">
            <a:avLst/>
          </a:prstGeom>
          <a:solidFill>
            <a:schemeClr val="accent1">
              <a:lumMod val="20000"/>
              <a:lumOff val="80000"/>
            </a:schemeClr>
          </a:solidFill>
          <a:ln w="28575" cap="flat" cmpd="sng" algn="ctr">
            <a:solidFill>
              <a:schemeClr val="tx2"/>
            </a:solid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地域支援・外来医薬品供給対応体制加算の新設（主な施設基準）</a:t>
            </a:r>
          </a:p>
        </p:txBody>
      </p:sp>
      <p:sp>
        <p:nvSpPr>
          <p:cNvPr id="4" name="テキスト ボックス 3">
            <a:extLst>
              <a:ext uri="{FF2B5EF4-FFF2-40B4-BE49-F238E27FC236}">
                <a16:creationId xmlns:a16="http://schemas.microsoft.com/office/drawing/2014/main" id="{5A539172-97E2-B37B-0C4D-D2FAA9B881CE}"/>
              </a:ext>
            </a:extLst>
          </p:cNvPr>
          <p:cNvSpPr txBox="1"/>
          <p:nvPr/>
        </p:nvSpPr>
        <p:spPr>
          <a:xfrm>
            <a:off x="447675" y="1028700"/>
            <a:ext cx="11420475" cy="5077810"/>
          </a:xfrm>
          <a:prstGeom prst="rect">
            <a:avLst/>
          </a:prstGeom>
          <a:noFill/>
          <a:ln>
            <a:solidFill>
              <a:schemeClr val="tx1"/>
            </a:solidFill>
          </a:ln>
        </p:spPr>
        <p:txBody>
          <a:bodyPr wrap="square">
            <a:noAutofit/>
          </a:bodyPr>
          <a:lstStyle/>
          <a:p>
            <a:pPr marL="269875" marR="0" lvl="0" indent="-180975"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9875" marR="0" lvl="0" indent="-180975" algn="l" defTabSz="914400" rtl="0" eaLnBrk="1" fontAlgn="auto" latinLnBrk="0" hangingPunct="1">
              <a:lnSpc>
                <a:spcPct val="100000"/>
              </a:lnSpc>
              <a:spcBef>
                <a:spcPts val="0"/>
              </a:spcBef>
              <a:spcAft>
                <a:spcPts val="0"/>
              </a:spcAft>
              <a:buClrTx/>
              <a:buSzTx/>
              <a:buFontTx/>
              <a:buNone/>
              <a:tabLst/>
              <a:defRPr/>
            </a:pPr>
            <a:endParaRPr kumimoji="1" lang="en-US" altLang="ja-JP" sz="14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9875" marR="0" lvl="0" indent="-180975"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rPr>
              <a:t>［主な施設基準］</a:t>
            </a:r>
            <a:endParaRPr kumimoji="1" lang="en-US" altLang="ja-JP" sz="1400" b="1" i="0" u="none" strike="noStrike" kern="1200" cap="none" spc="0" normalizeH="0" baseline="0" noProof="0" dirty="0">
              <a:ln>
                <a:noFill/>
              </a:ln>
              <a:solidFill>
                <a:srgbClr val="00B050"/>
              </a:solidFill>
              <a:effectLst/>
              <a:uLnTx/>
              <a:uFillTx/>
              <a:latin typeface="メイリオ" panose="020B0604030504040204" pitchFamily="50" charset="-128"/>
              <a:ea typeface="メイリオ" panose="020B0604030504040204" pitchFamily="50" charset="-128"/>
              <a:cs typeface="+mn-cs"/>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診療所では、薬剤部門又は薬剤師が後発医薬品の品質、安全性及び安定供給体制等の情報を収集・評価し、その結果を踏まえ後発医薬品の採用を決定する体制が整備されていること。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当該保険医療機関において調剤した後発医薬品のある先発医薬品及び後発医薬品に占める後発医薬品の規格単位数量の割合が、</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546100" marR="0" lvl="1" indent="0" algn="just" defTabSz="457200" rtl="0" eaLnBrk="1" fontAlgn="auto" latinLnBrk="0" hangingPunct="1">
              <a:lnSpc>
                <a:spcPct val="100000"/>
              </a:lnSpc>
              <a:spcBef>
                <a:spcPts val="0"/>
              </a:spcBef>
              <a:spcAft>
                <a:spcPts val="0"/>
              </a:spcAft>
              <a:buClrTx/>
              <a:buSzTx/>
              <a:buFontTx/>
              <a:buNone/>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加算１にあっては</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90</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％以上、</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546100" marR="0" lvl="1" indent="0" algn="just" defTabSz="457200" rtl="0" eaLnBrk="1" fontAlgn="auto" latinLnBrk="0" hangingPunct="1">
              <a:lnSpc>
                <a:spcPct val="100000"/>
              </a:lnSpc>
              <a:spcBef>
                <a:spcPts val="0"/>
              </a:spcBef>
              <a:spcAft>
                <a:spcPts val="0"/>
              </a:spcAft>
              <a:buClrTx/>
              <a:buSzTx/>
              <a:buFontTx/>
              <a:buNone/>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加算２にあっては</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85</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％以上</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90</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％未満、</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546100" marR="0" lvl="1" indent="0" algn="just" defTabSz="457200" rtl="0" eaLnBrk="1" fontAlgn="auto" latinLnBrk="0" hangingPunct="1">
              <a:lnSpc>
                <a:spcPct val="100000"/>
              </a:lnSpc>
              <a:spcBef>
                <a:spcPts val="0"/>
              </a:spcBef>
              <a:spcAft>
                <a:spcPts val="0"/>
              </a:spcAft>
              <a:buClrTx/>
              <a:buSzTx/>
              <a:buFontTx/>
              <a:buNone/>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加算３にあっては</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75</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％以上</a:t>
            </a:r>
            <a:r>
              <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85</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％未満であること。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546100" marR="0" lvl="1" indent="0" algn="just" defTabSz="457200" rtl="0" eaLnBrk="1" fontAlgn="auto" latinLnBrk="0" hangingPunct="1">
              <a:lnSpc>
                <a:spcPct val="100000"/>
              </a:lnSpc>
              <a:spcBef>
                <a:spcPts val="0"/>
              </a:spcBef>
              <a:spcAft>
                <a:spcPts val="0"/>
              </a:spcAft>
              <a:buClrTx/>
              <a:buSzTx/>
              <a:buFontTx/>
              <a:buNone/>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後発医薬品（ジェネリック医薬品）の使用に積極的に取り組んでいる旨を掲示していること。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en-US"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医薬品の供給が不足した場合に、医薬品の処方等の変更等に関して適切な対応ができる体制が整備されていること。</a:t>
            </a:r>
            <a:r>
              <a:rPr kumimoji="0" lang="ja-JP" altLang="en-US"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当該</a:t>
            </a: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体制に関する事項並びに医薬品の供給状況によって投与する薬剤が変更となる可能性があること及び変更する場合には患者に十分に説明することについて</a:t>
            </a:r>
            <a:r>
              <a:rPr kumimoji="0" lang="ja-JP" altLang="en-US"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掲示していること。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en-US"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個々の医薬品の価値及び流通コストを無視した値引き交渉を慎むこと。また、原則として全ての品目について単品単価交渉とすること。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医薬品の流通の効率化及び安定供給の確保のため、卸売販売業者への頻回配送、休日夜間配送及び急配に係る過度な依頼を慎むこと。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厳格な温度管理を要する医薬品及び在庫調整を目的とした医薬品等については卸売販売業者への返品を慎むこと。</a:t>
            </a:r>
            <a:endParaRPr kumimoji="0" lang="en-US" altLang="ja-JP"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endParaRPr kumimoji="0" lang="ja-JP" altLang="ja-JP" sz="8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endParaRPr>
          </a:p>
          <a:p>
            <a:pPr marL="269875" marR="0" lvl="0" indent="-180975" algn="l" defTabSz="457200" rtl="0" eaLnBrk="1" fontAlgn="auto" latinLnBrk="0" hangingPunct="1">
              <a:lnSpc>
                <a:spcPct val="100000"/>
              </a:lnSpc>
              <a:spcBef>
                <a:spcPts val="0"/>
              </a:spcBef>
              <a:spcAft>
                <a:spcPts val="0"/>
              </a:spcAft>
              <a:buClrTx/>
              <a:buSzTx/>
              <a:buFont typeface="Arial" panose="020B0604020202020204" pitchFamily="34" charset="0"/>
              <a:buChar char="•"/>
              <a:tabLst>
                <a:tab pos="268288" algn="l"/>
              </a:tabLst>
              <a:defRPr/>
            </a:pPr>
            <a:r>
              <a:rPr kumimoji="0" lang="ja-JP" altLang="en-US" sz="1400" b="0" i="0" u="none" strike="noStrike" kern="1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Times New Roman" panose="02020603050405020304" pitchFamily="18" charset="0"/>
              </a:rPr>
              <a:t>医薬品の流通改善及び安定供給の観点から、平時から地域の保険医療機関、保険薬局及び医療関係団体と連携し、取り扱う医薬品の品目について情報共有や事前の合意等に取り組むことが望ましい。</a:t>
            </a:r>
          </a:p>
        </p:txBody>
      </p:sp>
      <p:sp>
        <p:nvSpPr>
          <p:cNvPr id="2" name="スライド番号プレースホルダー 4">
            <a:extLst>
              <a:ext uri="{FF2B5EF4-FFF2-40B4-BE49-F238E27FC236}">
                <a16:creationId xmlns:a16="http://schemas.microsoft.com/office/drawing/2014/main" id="{26908821-9994-F0D7-5CD8-7659BE229BBD}"/>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7" name="オーディオ 16">
            <a:hlinkClick r:id="" action="ppaction://media"/>
            <a:extLst>
              <a:ext uri="{FF2B5EF4-FFF2-40B4-BE49-F238E27FC236}">
                <a16:creationId xmlns:a16="http://schemas.microsoft.com/office/drawing/2014/main" id="{57BAA3C5-1ACF-22AD-20C6-9FC2282273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3657582"/>
      </p:ext>
    </p:extLst>
  </p:cSld>
  <p:clrMapOvr>
    <a:masterClrMapping/>
  </p:clrMapOvr>
  <mc:AlternateContent xmlns:mc="http://schemas.openxmlformats.org/markup-compatibility/2006" xmlns:p14="http://schemas.microsoft.com/office/powerpoint/2010/main">
    <mc:Choice Requires="p14">
      <p:transition spd="slow" p14:dur="2000" advTm="65808"/>
    </mc:Choice>
    <mc:Fallback xmlns="">
      <p:transition spd="slow" advTm="6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A1593-900D-D361-12E6-1034945BBAE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A233821A-8AB2-23F3-564A-924C4E4D4C36}"/>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特定機能病院等紹介患者受入加算の新設</a:t>
            </a:r>
            <a:endPar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および</a:t>
            </a:r>
            <a:endParaRPr kumimoji="1" lang="en-US" altLang="ja-JP" sz="32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連携強化診療情報提供料の見直し</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E38727D2-0C6F-7F13-D3E8-8345AB7A0A7E}"/>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9" name="オーディオ 8">
            <a:hlinkClick r:id="" action="ppaction://media"/>
            <a:extLst>
              <a:ext uri="{FF2B5EF4-FFF2-40B4-BE49-F238E27FC236}">
                <a16:creationId xmlns:a16="http://schemas.microsoft.com/office/drawing/2014/main" id="{01F34536-7C7A-7480-4448-8D6D58095F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8173582"/>
      </p:ext>
    </p:extLst>
  </p:cSld>
  <p:clrMapOvr>
    <a:masterClrMapping/>
  </p:clrMapOvr>
  <mc:AlternateContent xmlns:mc="http://schemas.openxmlformats.org/markup-compatibility/2006" xmlns:p14="http://schemas.microsoft.com/office/powerpoint/2010/main">
    <mc:Choice Requires="p14">
      <p:transition spd="slow" p14:dur="2000" advTm="11085"/>
    </mc:Choice>
    <mc:Fallback xmlns="">
      <p:transition spd="slow" advTm="11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EAF73-B3CA-4C46-8991-37CC0A34C285}"/>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32B9C2C-B82F-265A-AC4B-5A22CBFDC93C}"/>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ja-JP" altLang="en-US" sz="2400" b="1" dirty="0"/>
              <a:t>大病院と地域のかかりつけ医機能を担う医療機関の連携</a:t>
            </a:r>
            <a:endParaRPr kumimoji="1" lang="ja-JP" altLang="en-US" sz="2400" b="1" dirty="0"/>
          </a:p>
        </p:txBody>
      </p:sp>
      <p:sp>
        <p:nvSpPr>
          <p:cNvPr id="7" name="スライド番号プレースホルダー 4">
            <a:extLst>
              <a:ext uri="{FF2B5EF4-FFF2-40B4-BE49-F238E27FC236}">
                <a16:creationId xmlns:a16="http://schemas.microsoft.com/office/drawing/2014/main" id="{2CD3C7F3-DD16-6DAC-33EA-7DF59D986EF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1026" name="Picture 2" descr="大病院のイラスト">
            <a:extLst>
              <a:ext uri="{FF2B5EF4-FFF2-40B4-BE49-F238E27FC236}">
                <a16:creationId xmlns:a16="http://schemas.microsoft.com/office/drawing/2014/main" id="{6F093658-47FA-CFF1-0892-3BE07E9C37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1424" y="1556792"/>
            <a:ext cx="2528843" cy="20028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開業医のイラスト">
            <a:extLst>
              <a:ext uri="{FF2B5EF4-FFF2-40B4-BE49-F238E27FC236}">
                <a16:creationId xmlns:a16="http://schemas.microsoft.com/office/drawing/2014/main" id="{3A64E55C-132C-0761-BF42-FC8E0B8146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31531" y="4067000"/>
            <a:ext cx="2508664" cy="2508664"/>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2B61FD0D-AE25-B51D-1B12-E399091AE99F}"/>
              </a:ext>
            </a:extLst>
          </p:cNvPr>
          <p:cNvSpPr txBox="1"/>
          <p:nvPr/>
        </p:nvSpPr>
        <p:spPr>
          <a:xfrm>
            <a:off x="767408" y="867594"/>
            <a:ext cx="1944216" cy="558743"/>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1" lang="ja-JP" altLang="en-US" sz="24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イメージ</a:t>
            </a:r>
            <a:r>
              <a:rPr kumimoji="1" lang="en-US" altLang="ja-JP" sz="24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rPr>
              <a:t> </a:t>
            </a:r>
            <a:endParaRPr kumimoji="1" lang="ja-JP" altLang="ja-JP" sz="24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p:txBody>
      </p:sp>
      <p:sp>
        <p:nvSpPr>
          <p:cNvPr id="4" name="テキスト ボックス 3">
            <a:extLst>
              <a:ext uri="{FF2B5EF4-FFF2-40B4-BE49-F238E27FC236}">
                <a16:creationId xmlns:a16="http://schemas.microsoft.com/office/drawing/2014/main" id="{B883207A-1A23-C295-7B82-46A2B430235B}"/>
              </a:ext>
            </a:extLst>
          </p:cNvPr>
          <p:cNvSpPr txBox="1"/>
          <p:nvPr/>
        </p:nvSpPr>
        <p:spPr>
          <a:xfrm>
            <a:off x="489230" y="3661908"/>
            <a:ext cx="3373230" cy="3077766"/>
          </a:xfrm>
          <a:prstGeom prst="rect">
            <a:avLst/>
          </a:prstGeom>
          <a:noFill/>
          <a:ln>
            <a:solidFill>
              <a:schemeClr val="tx1"/>
            </a:solidFill>
            <a:prstDash val="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大病院の改定</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228600" marR="0" lvl="0" indent="-228600" algn="l" defTabSz="914400" rtl="0" eaLnBrk="1" fontAlgn="auto" latinLnBrk="0" hangingPunct="1">
              <a:lnSpc>
                <a:spcPct val="100000"/>
              </a:lnSpc>
              <a:spcBef>
                <a:spcPts val="0"/>
              </a:spcBef>
              <a:spcAft>
                <a:spcPts val="0"/>
              </a:spcAft>
              <a:buClrTx/>
              <a:buSzTx/>
              <a:buFont typeface="+mj-ea"/>
              <a:buAutoNum type="circleNumDbPlain"/>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紹介患者・逆紹介患者の割合が低い特定機能病院等を紹介状なしで受診した患者等に係る初診料及び外来診療料について、</a:t>
            </a:r>
            <a:r>
              <a:rPr kumimoji="1" lang="ja-JP" altLang="en-US"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逆紹介割合の基準を引き上げる</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 </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28600" marR="0" lvl="0" indent="-228600" algn="l" defTabSz="914400" rtl="0" eaLnBrk="1" fontAlgn="auto" latinLnBrk="0" hangingPunct="1">
              <a:lnSpc>
                <a:spcPct val="100000"/>
              </a:lnSpc>
              <a:spcBef>
                <a:spcPts val="0"/>
              </a:spcBef>
              <a:spcAft>
                <a:spcPts val="0"/>
              </a:spcAft>
              <a:buClrTx/>
              <a:buSzTx/>
              <a:buFont typeface="+mj-ea"/>
              <a:buAutoNum type="circleNumDbPlain"/>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紹介患者・逆紹介患者の割合が低い特定機能病院等において初診料及び外来診療料が減算となる対象患者について、直近１年以内に</a:t>
            </a:r>
            <a:r>
              <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12</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回以上再診を行った患者を加える。 </a:t>
            </a:r>
          </a:p>
        </p:txBody>
      </p:sp>
      <p:sp>
        <p:nvSpPr>
          <p:cNvPr id="5" name="テキスト ボックス 4">
            <a:extLst>
              <a:ext uri="{FF2B5EF4-FFF2-40B4-BE49-F238E27FC236}">
                <a16:creationId xmlns:a16="http://schemas.microsoft.com/office/drawing/2014/main" id="{3EE560BA-9892-E006-DD3C-BB4846E7EE68}"/>
              </a:ext>
            </a:extLst>
          </p:cNvPr>
          <p:cNvSpPr txBox="1"/>
          <p:nvPr/>
        </p:nvSpPr>
        <p:spPr>
          <a:xfrm>
            <a:off x="8639815" y="2220341"/>
            <a:ext cx="3456384" cy="1846659"/>
          </a:xfrm>
          <a:prstGeom prst="rect">
            <a:avLst/>
          </a:prstGeom>
          <a:noFill/>
          <a:ln>
            <a:solidFill>
              <a:schemeClr val="tx1"/>
            </a:solidFill>
            <a:prstDash val="dash"/>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診療所／中小病院の改定</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診療所又は許可病床数が</a:t>
            </a:r>
            <a:r>
              <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200</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床未満の病院が、特定機能病院等からの紹介を受けた患者に対する初診を行った場合の評価を新設する。</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（新） 特定機能病院等紹介患者受入加算 </a:t>
            </a:r>
            <a:r>
              <a:rPr kumimoji="1" lang="en-US" altLang="ja-JP"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60</a:t>
            </a:r>
            <a:r>
              <a:rPr kumimoji="1" lang="ja-JP" altLang="en-US"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点</a:t>
            </a:r>
          </a:p>
        </p:txBody>
      </p:sp>
      <p:sp>
        <p:nvSpPr>
          <p:cNvPr id="9" name="矢印: 右 8">
            <a:extLst>
              <a:ext uri="{FF2B5EF4-FFF2-40B4-BE49-F238E27FC236}">
                <a16:creationId xmlns:a16="http://schemas.microsoft.com/office/drawing/2014/main" id="{CC36C91E-560D-C434-FD30-BA724062DC0F}"/>
              </a:ext>
            </a:extLst>
          </p:cNvPr>
          <p:cNvSpPr/>
          <p:nvPr/>
        </p:nvSpPr>
        <p:spPr>
          <a:xfrm rot="900000">
            <a:off x="4361895" y="3791397"/>
            <a:ext cx="4142048" cy="408518"/>
          </a:xfrm>
          <a:prstGeom prst="rightArrow">
            <a:avLst>
              <a:gd name="adj1" fmla="val 28988"/>
              <a:gd name="adj2" fmla="val 90115"/>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0" name="矢印: 右 9">
            <a:extLst>
              <a:ext uri="{FF2B5EF4-FFF2-40B4-BE49-F238E27FC236}">
                <a16:creationId xmlns:a16="http://schemas.microsoft.com/office/drawing/2014/main" id="{0F22CDE2-4212-A4DC-8515-68EA2015BC61}"/>
              </a:ext>
            </a:extLst>
          </p:cNvPr>
          <p:cNvSpPr/>
          <p:nvPr/>
        </p:nvSpPr>
        <p:spPr>
          <a:xfrm rot="900000" flipH="1">
            <a:off x="4139663" y="4328208"/>
            <a:ext cx="4142048" cy="408518"/>
          </a:xfrm>
          <a:prstGeom prst="rightArrow">
            <a:avLst>
              <a:gd name="adj1" fmla="val 28988"/>
              <a:gd name="adj2" fmla="val 90115"/>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12" name="テキスト ボックス 11">
            <a:extLst>
              <a:ext uri="{FF2B5EF4-FFF2-40B4-BE49-F238E27FC236}">
                <a16:creationId xmlns:a16="http://schemas.microsoft.com/office/drawing/2014/main" id="{D7999834-BD42-7CF7-A0EB-FAF3C2E79378}"/>
              </a:ext>
            </a:extLst>
          </p:cNvPr>
          <p:cNvSpPr txBox="1"/>
          <p:nvPr/>
        </p:nvSpPr>
        <p:spPr>
          <a:xfrm>
            <a:off x="5143763" y="1426337"/>
            <a:ext cx="2578311" cy="2092881"/>
          </a:xfrm>
          <a:prstGeom prst="rect">
            <a:avLst/>
          </a:prstGeom>
          <a:noFill/>
          <a:ln>
            <a:solidFill>
              <a:schemeClr val="tx1"/>
            </a:solidFill>
            <a:prstDash val="dash"/>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800" b="1" i="0" u="sng"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連携を評価</a:t>
            </a:r>
            <a:r>
              <a:rPr kumimoji="1" lang="en-US" altLang="ja-JP" sz="1800" b="1" i="0" u="sng"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6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病院の専門医師と地域のかかりつけ医師が連携しながら共同で継続的に治療管理を行う取組を推進する観点から、</a:t>
            </a:r>
            <a:r>
              <a:rPr kumimoji="1" lang="ja-JP" altLang="en-US" sz="1600" b="0"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連携強化診療情報提供料の評価体系を見直す</a:t>
            </a:r>
            <a:r>
              <a:rPr kumimoji="1" lang="ja-JP" altLang="en-US" sz="1600" b="0" i="0" u="none" strike="noStrike" kern="1200" cap="none" spc="0" normalizeH="0" baseline="0" noProof="0" dirty="0">
                <a:ln>
                  <a:noFill/>
                </a:ln>
                <a:solidFill>
                  <a:srgbClr val="000000"/>
                </a:solidFill>
                <a:effectLst/>
                <a:uLnTx/>
                <a:uFillTx/>
                <a:latin typeface="BIZ UDPゴシック" panose="020B0400000000000000" pitchFamily="50" charset="-128"/>
                <a:ea typeface="BIZ UDPゴシック" panose="020B0400000000000000" pitchFamily="50" charset="-128"/>
                <a:cs typeface="+mn-cs"/>
              </a:rPr>
              <a:t>。 </a:t>
            </a:r>
            <a:endParaRPr kumimoji="1" lang="ja-JP" altLang="en-US" sz="16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pic>
        <p:nvPicPr>
          <p:cNvPr id="11" name="オーディオ 10">
            <a:hlinkClick r:id="" action="ppaction://media"/>
            <a:extLst>
              <a:ext uri="{FF2B5EF4-FFF2-40B4-BE49-F238E27FC236}">
                <a16:creationId xmlns:a16="http://schemas.microsoft.com/office/drawing/2014/main" id="{D628F4CE-80E6-C880-EF1D-07FF06A140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5487217"/>
      </p:ext>
    </p:extLst>
  </p:cSld>
  <p:clrMapOvr>
    <a:masterClrMapping/>
  </p:clrMapOvr>
  <mc:AlternateContent xmlns:mc="http://schemas.openxmlformats.org/markup-compatibility/2006" xmlns:p14="http://schemas.microsoft.com/office/powerpoint/2010/main">
    <mc:Choice Requires="p14">
      <p:transition spd="slow" p14:dur="2000" advTm="88710"/>
    </mc:Choice>
    <mc:Fallback xmlns="">
      <p:transition spd="slow" advTm="88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341A9-F26E-1CED-87DD-6D24422C4E59}"/>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D9DC87A1-47C0-E90F-62CF-3506A79F13A0}"/>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zh-TW" altLang="en-US" sz="2400" b="1" dirty="0"/>
              <a:t>特定機能病院等紹介患者受入加算</a:t>
            </a:r>
            <a:r>
              <a:rPr lang="ja-JP" altLang="en-US" sz="2400" b="1" dirty="0"/>
              <a:t>の新設</a:t>
            </a:r>
            <a:endParaRPr lang="zh-TW" altLang="en-US" sz="2400" b="1" dirty="0"/>
          </a:p>
        </p:txBody>
      </p:sp>
      <p:sp>
        <p:nvSpPr>
          <p:cNvPr id="7" name="スライド番号プレースホルダー 4">
            <a:extLst>
              <a:ext uri="{FF2B5EF4-FFF2-40B4-BE49-F238E27FC236}">
                <a16:creationId xmlns:a16="http://schemas.microsoft.com/office/drawing/2014/main" id="{C86AD1B8-6403-14F1-CE60-CBAD85D7F11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6" name="テキスト ボックス 5">
            <a:extLst>
              <a:ext uri="{FF2B5EF4-FFF2-40B4-BE49-F238E27FC236}">
                <a16:creationId xmlns:a16="http://schemas.microsoft.com/office/drawing/2014/main" id="{FF9234DF-6A44-E61D-BEA6-9DC59A4B2F13}"/>
              </a:ext>
            </a:extLst>
          </p:cNvPr>
          <p:cNvSpPr txBox="1"/>
          <p:nvPr/>
        </p:nvSpPr>
        <p:spPr>
          <a:xfrm>
            <a:off x="829013" y="1643471"/>
            <a:ext cx="10531365" cy="2723823"/>
          </a:xfrm>
          <a:prstGeom prst="rect">
            <a:avLst/>
          </a:prstGeom>
          <a:noFill/>
          <a:ln w="9525">
            <a:solidFill>
              <a:schemeClr val="tx1"/>
            </a:solidFill>
          </a:ln>
        </p:spPr>
        <p:txBody>
          <a:bodyPr wrap="square" rtlCol="0">
            <a:spAutoFit/>
          </a:bodyPr>
          <a:lstStyle/>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ja-JP"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（新） 特定機能病院等紹介患者受入加算 </a:t>
            </a:r>
            <a:r>
              <a:rPr kumimoji="1" lang="en-US" altLang="ja-JP"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60</a:t>
            </a:r>
            <a:r>
              <a:rPr kumimoji="1" lang="ja-JP"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点　（初診料の加算）</a:t>
            </a:r>
          </a:p>
          <a:p>
            <a:pPr marL="266706" marR="0" lvl="0" indent="-266706" algn="l" defTabSz="914400" rtl="0" eaLnBrk="1" fontAlgn="auto" latinLnBrk="0" hangingPunct="1">
              <a:lnSpc>
                <a:spcPct val="100000"/>
              </a:lnSpc>
              <a:spcBef>
                <a:spcPts val="60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［算定要件］</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360372"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srgbClr val="FF0000"/>
                </a:solidFill>
                <a:effectLst/>
                <a:uLnTx/>
                <a:uFillTx/>
                <a:latin typeface="BIZ UDゴシック" panose="020B0400000000000000" pitchFamily="49" charset="-128"/>
                <a:ea typeface="BIZ UDゴシック" panose="020B0400000000000000" pitchFamily="49" charset="-128"/>
                <a:cs typeface="+mn-cs"/>
              </a:rPr>
              <a:t>診療所又は許可病床数が２００床未満である病院</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において、</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360372"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a:t>
            </a:r>
            <a:r>
              <a:rPr kumimoji="1" lang="ja-JP" altLang="en-US" sz="1600" b="0" i="0" u="none" strike="noStrike" kern="1200" cap="none" spc="0" normalizeH="0" baseline="0" noProof="0" dirty="0">
                <a:ln>
                  <a:noFill/>
                </a:ln>
                <a:solidFill>
                  <a:srgbClr val="0070C0"/>
                </a:solidFill>
                <a:effectLst/>
                <a:uLnTx/>
                <a:uFillTx/>
                <a:latin typeface="BIZ UDゴシック" panose="020B0400000000000000" pitchFamily="49" charset="-128"/>
                <a:ea typeface="BIZ UDゴシック" panose="020B0400000000000000" pitchFamily="49" charset="-128"/>
                <a:cs typeface="+mn-cs"/>
              </a:rPr>
              <a:t>特定機能病院、地域医療支援病院</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（一般病床の数が２００床未満の病院を除く。）</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360372"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a:t>
            </a:r>
            <a:r>
              <a:rPr kumimoji="1" lang="ja-JP" altLang="en-US" sz="1600" b="0" i="0" u="none" strike="noStrike" kern="1200" cap="none" spc="0" normalizeH="0" baseline="0" noProof="0" dirty="0">
                <a:ln>
                  <a:noFill/>
                </a:ln>
                <a:solidFill>
                  <a:srgbClr val="0070C0"/>
                </a:solidFill>
                <a:effectLst/>
                <a:uLnTx/>
                <a:uFillTx/>
                <a:latin typeface="BIZ UDゴシック" panose="020B0400000000000000" pitchFamily="49" charset="-128"/>
                <a:ea typeface="BIZ UDゴシック" panose="020B0400000000000000" pitchFamily="49" charset="-128"/>
                <a:cs typeface="+mn-cs"/>
              </a:rPr>
              <a:t>紹介受診重点医療機関</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（一般病床の数が２００床未満であるものを除く。）</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360372"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a:t>
            </a:r>
            <a:r>
              <a:rPr kumimoji="1" lang="ja-JP" altLang="en-US" sz="1600" b="0" i="0" u="none" strike="noStrike" kern="1200" cap="none" spc="0" normalizeH="0" baseline="0" noProof="0" dirty="0">
                <a:ln>
                  <a:noFill/>
                </a:ln>
                <a:solidFill>
                  <a:srgbClr val="0070C0"/>
                </a:solidFill>
                <a:effectLst/>
                <a:uLnTx/>
                <a:uFillTx/>
                <a:latin typeface="BIZ UDゴシック" panose="020B0400000000000000" pitchFamily="49" charset="-128"/>
                <a:ea typeface="BIZ UDゴシック" panose="020B0400000000000000" pitchFamily="49" charset="-128"/>
                <a:cs typeface="+mn-cs"/>
              </a:rPr>
              <a:t>許可病床の数が４００床以上の病院</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（一般病床の数が２００床未満の病院を除く。）</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84138" marR="0" lvl="0" indent="0" algn="l" defTabSz="360372"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　の紹介を受けて初診を行った場合を評価</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p:txBody>
      </p:sp>
      <p:pic>
        <p:nvPicPr>
          <p:cNvPr id="8" name="Picture 4" descr="開業医のイラスト">
            <a:extLst>
              <a:ext uri="{FF2B5EF4-FFF2-40B4-BE49-F238E27FC236}">
                <a16:creationId xmlns:a16="http://schemas.microsoft.com/office/drawing/2014/main" id="{1102FA34-62E0-36C9-B92B-4D609EB95B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1493" y="4364792"/>
            <a:ext cx="2493208" cy="2493208"/>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D8F60156-66E9-72FF-6247-D9290D1825EC}"/>
              </a:ext>
            </a:extLst>
          </p:cNvPr>
          <p:cNvSpPr txBox="1"/>
          <p:nvPr/>
        </p:nvSpPr>
        <p:spPr>
          <a:xfrm>
            <a:off x="609600" y="1145389"/>
            <a:ext cx="4212771" cy="40011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20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診療所（または</a:t>
            </a:r>
            <a:r>
              <a:rPr kumimoji="1" lang="en-US" altLang="ja-JP" sz="20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200</a:t>
            </a:r>
            <a:r>
              <a:rPr kumimoji="1" lang="ja-JP" altLang="en-US" sz="20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床未満の病院</a:t>
            </a:r>
            <a:r>
              <a:rPr kumimoji="1" lang="ja-JP" altLang="en-US" sz="2000" b="1" i="0" u="none" strike="noStrike" kern="1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Times New Roman" panose="02020603050405020304" pitchFamily="18" charset="0"/>
              </a:rPr>
              <a:t>）</a:t>
            </a:r>
            <a:endParaRPr kumimoji="1" lang="ja-JP" altLang="ja-JP" sz="2000" b="0" i="0" u="none" strike="noStrike" kern="100" cap="none" spc="0" normalizeH="0" baseline="0" noProof="0" dirty="0">
              <a:ln>
                <a:noFill/>
              </a:ln>
              <a:solidFill>
                <a:prstClr val="black"/>
              </a:solidFill>
              <a:effectLst/>
              <a:uLnTx/>
              <a:uFillTx/>
              <a:latin typeface="ＭＳ ゴシック" panose="020B0609070205080204" pitchFamily="49" charset="-128"/>
              <a:ea typeface="ＭＳ ゴシック" panose="020B0609070205080204" pitchFamily="49" charset="-128"/>
              <a:cs typeface="Times New Roman" panose="02020603050405020304" pitchFamily="18" charset="0"/>
            </a:endParaRPr>
          </a:p>
        </p:txBody>
      </p:sp>
      <p:pic>
        <p:nvPicPr>
          <p:cNvPr id="9" name="オーディオ 8">
            <a:hlinkClick r:id="" action="ppaction://media"/>
            <a:extLst>
              <a:ext uri="{FF2B5EF4-FFF2-40B4-BE49-F238E27FC236}">
                <a16:creationId xmlns:a16="http://schemas.microsoft.com/office/drawing/2014/main" id="{91C30936-7125-C18C-7C3F-9524F50FD2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6183678"/>
      </p:ext>
    </p:extLst>
  </p:cSld>
  <p:clrMapOvr>
    <a:masterClrMapping/>
  </p:clrMapOvr>
  <mc:AlternateContent xmlns:mc="http://schemas.openxmlformats.org/markup-compatibility/2006" xmlns:p14="http://schemas.microsoft.com/office/powerpoint/2010/main">
    <mc:Choice Requires="p14">
      <p:transition spd="slow" p14:dur="2000" advTm="20328"/>
    </mc:Choice>
    <mc:Fallback xmlns="">
      <p:transition spd="slow" advTm="20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B8F0C-078C-3629-D0FE-5212DDAB7165}"/>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D639AA7C-F956-22FE-F483-DBC3F856E233}"/>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lang="zh-TW" altLang="en-US" sz="2400" b="1" dirty="0"/>
              <a:t>連携強化診療情報提供料</a:t>
            </a:r>
            <a:r>
              <a:rPr lang="ja-JP" altLang="en-US" sz="2400" b="1" dirty="0"/>
              <a:t>の見直し</a:t>
            </a:r>
            <a:endParaRPr lang="zh-TW" altLang="en-US" sz="2400" b="1" dirty="0"/>
          </a:p>
        </p:txBody>
      </p:sp>
      <p:sp>
        <p:nvSpPr>
          <p:cNvPr id="7" name="スライド番号プレースホルダー 4">
            <a:extLst>
              <a:ext uri="{FF2B5EF4-FFF2-40B4-BE49-F238E27FC236}">
                <a16:creationId xmlns:a16="http://schemas.microsoft.com/office/drawing/2014/main" id="{767219C8-1682-C7F8-9232-DEE54E2D03E5}"/>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6" name="テキスト ボックス 5">
            <a:extLst>
              <a:ext uri="{FF2B5EF4-FFF2-40B4-BE49-F238E27FC236}">
                <a16:creationId xmlns:a16="http://schemas.microsoft.com/office/drawing/2014/main" id="{92502CF0-73B2-2826-EFAE-8055A94995A9}"/>
              </a:ext>
            </a:extLst>
          </p:cNvPr>
          <p:cNvSpPr txBox="1"/>
          <p:nvPr/>
        </p:nvSpPr>
        <p:spPr>
          <a:xfrm>
            <a:off x="479376" y="908720"/>
            <a:ext cx="11233248" cy="5401479"/>
          </a:xfrm>
          <a:prstGeom prst="rect">
            <a:avLst/>
          </a:prstGeom>
          <a:noFill/>
          <a:ln w="9525">
            <a:solidFill>
              <a:schemeClr val="tx1"/>
            </a:solidFill>
          </a:ln>
        </p:spPr>
        <p:txBody>
          <a:bodyPr wrap="square" rtlCol="0">
            <a:spAutoFit/>
          </a:bodyPr>
          <a:lstStyle/>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zh-TW"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連携強化診療情報提供料</a:t>
            </a:r>
            <a:r>
              <a:rPr kumimoji="1" lang="ja-JP"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　</a:t>
            </a:r>
            <a:r>
              <a:rPr kumimoji="1" lang="en-US" altLang="ja-JP"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150</a:t>
            </a:r>
            <a:r>
              <a:rPr kumimoji="1" lang="ja-JP" altLang="en-US" sz="2000" b="1" i="0" u="none" strike="noStrike" kern="1200" cap="none" spc="0" normalizeH="0" baseline="0" noProof="0" dirty="0">
                <a:ln>
                  <a:noFill/>
                </a:ln>
                <a:solidFill>
                  <a:srgbClr val="00B050"/>
                </a:solidFill>
                <a:effectLst/>
                <a:uLnTx/>
                <a:uFillTx/>
                <a:latin typeface="BIZ UDゴシック" panose="020B0400000000000000" pitchFamily="49" charset="-128"/>
                <a:ea typeface="BIZ UDゴシック" panose="020B0400000000000000" pitchFamily="49" charset="-128"/>
                <a:cs typeface="+mn-cs"/>
              </a:rPr>
              <a:t>点</a:t>
            </a:r>
            <a:r>
              <a:rPr kumimoji="1" lang="ja-JP" altLang="en-US" sz="2000" b="1"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（点数に変更なし）</a:t>
            </a:r>
            <a:endParaRPr kumimoji="1" lang="zh-TW" altLang="en-US" sz="2000" b="1"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66706" marR="0" lvl="0" indent="-266706" algn="l" defTabSz="914400" rtl="0" eaLnBrk="1" fontAlgn="auto" latinLnBrk="0" hangingPunct="1">
              <a:lnSpc>
                <a:spcPct val="100000"/>
              </a:lnSpc>
              <a:spcBef>
                <a:spcPts val="60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１．算定対象医療機関の見直し</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⇒特定機能病院等並びに許可病床数２００床未満の病院及び診療所を対象とし、紹介元及び紹介先医療機関のいずれの診療情報提供においても算定可能とする。 </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⇒紹介元や紹介先に求められていた以下の施設基準に係る届出は不要とする</a:t>
            </a:r>
          </a:p>
          <a:p>
            <a:pPr marL="1181106" marR="0" lvl="2"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・地域包括診療加算、地域包括診療料</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1181106" marR="0" lvl="2"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・小児かかりつけ診療料</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1181106" marR="0" lvl="2"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・在宅時医学総合管理料</a:t>
            </a:r>
            <a:r>
              <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a:t>
            </a: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施設入居時等医学総合管理料（在宅療養支援診療所又は在宅療養支援病院に限る。）</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1181106" marR="0" lvl="2" indent="-266706" algn="l" defTabSz="914400" rtl="0" eaLnBrk="1" fontAlgn="auto" latinLnBrk="0" hangingPunct="1">
              <a:lnSpc>
                <a:spcPct val="100000"/>
              </a:lnSpc>
              <a:spcBef>
                <a:spcPts val="600"/>
              </a:spcBef>
              <a:spcAft>
                <a:spcPts val="0"/>
              </a:spcAft>
              <a:buClrTx/>
              <a:buSzTx/>
              <a:buFontTx/>
              <a:buNone/>
              <a:tabLst/>
              <a:defRPr/>
            </a:pPr>
            <a:endPar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２．複数主治医制の評価</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他の医療機関からの求めに応じた情報提供を行った場合のほか、病院の専門医師と地域のかかりつけ医師が連携をしながら共同で継続的に治療管理を行うことについて、医療機関との間で合意を行い、当該合意に基づいた紹介であることを確認した上で情報提供を行った場合においても算定可能とする。 </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endPar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266706" marR="0" lvl="0"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３．算定可能回数</a:t>
            </a:r>
            <a:endParaRPr kumimoji="1" lang="en-US" altLang="ja-JP"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endParaRPr>
          </a:p>
          <a:p>
            <a:pPr marL="723906" marR="0" lvl="1" indent="-266706" algn="l" defTabSz="914400" rtl="0" eaLnBrk="1" fontAlgn="auto" latinLnBrk="0" hangingPunct="1">
              <a:lnSpc>
                <a:spcPct val="100000"/>
              </a:lnSpc>
              <a:spcBef>
                <a:spcPts val="600"/>
              </a:spcBef>
              <a:spcAft>
                <a:spcPts val="0"/>
              </a:spcAft>
              <a:buClrTx/>
              <a:buSzTx/>
              <a:buFontTx/>
              <a:buNone/>
              <a:tabLst/>
              <a:defRPr/>
            </a:pPr>
            <a:r>
              <a:rPr kumimoji="1" lang="ja-JP" altLang="en-US" sz="1600" b="0" i="0" u="none" strike="noStrike" kern="1200" cap="none" spc="0" normalizeH="0" baseline="0" noProof="0" dirty="0">
                <a:ln>
                  <a:noFill/>
                </a:ln>
                <a:solidFill>
                  <a:prstClr val="black"/>
                </a:solidFill>
                <a:effectLst/>
                <a:uLnTx/>
                <a:uFillTx/>
                <a:latin typeface="BIZ UDゴシック" panose="020B0400000000000000" pitchFamily="49" charset="-128"/>
                <a:ea typeface="BIZ UDゴシック" panose="020B0400000000000000" pitchFamily="49" charset="-128"/>
                <a:cs typeface="+mn-cs"/>
              </a:rPr>
              <a:t>⇒患者１人につき３月に１回と見直す。 </a:t>
            </a:r>
            <a:endParaRPr kumimoji="1" lang="en-US" altLang="ja-JP" sz="1600" b="0" i="0" u="none" strike="noStrike" kern="1200" cap="none" spc="0" normalizeH="0" baseline="0" noProof="0" dirty="0">
              <a:ln>
                <a:noFill/>
              </a:ln>
              <a:solidFill>
                <a:prstClr val="black"/>
              </a:solidFill>
              <a:effectLst/>
              <a:highlight>
                <a:srgbClr val="00FFFF"/>
              </a:highlight>
              <a:uLnTx/>
              <a:uFillTx/>
              <a:latin typeface="BIZ UDゴシック" panose="020B0400000000000000" pitchFamily="49" charset="-128"/>
              <a:ea typeface="BIZ UDゴシック" panose="020B0400000000000000" pitchFamily="49" charset="-128"/>
              <a:cs typeface="+mn-cs"/>
            </a:endParaRPr>
          </a:p>
        </p:txBody>
      </p:sp>
      <p:pic>
        <p:nvPicPr>
          <p:cNvPr id="12" name="オーディオ 11">
            <a:hlinkClick r:id="" action="ppaction://media"/>
            <a:extLst>
              <a:ext uri="{FF2B5EF4-FFF2-40B4-BE49-F238E27FC236}">
                <a16:creationId xmlns:a16="http://schemas.microsoft.com/office/drawing/2014/main" id="{3804B1D1-1C27-536B-E593-DC7FE3F254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8548904"/>
      </p:ext>
    </p:extLst>
  </p:cSld>
  <p:clrMapOvr>
    <a:masterClrMapping/>
  </p:clrMapOvr>
  <mc:AlternateContent xmlns:mc="http://schemas.openxmlformats.org/markup-compatibility/2006" xmlns:p14="http://schemas.microsoft.com/office/powerpoint/2010/main">
    <mc:Choice Requires="p14">
      <p:transition spd="slow" p14:dur="2000" advTm="55036"/>
    </mc:Choice>
    <mc:Fallback xmlns="">
      <p:transition spd="slow" advTm="55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14B74-ADB9-0D69-06CD-971BAB173D58}"/>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D648D59B-73EC-9628-B50B-D986AB37A752}"/>
              </a:ext>
            </a:extLst>
          </p:cNvPr>
          <p:cNvSpPr/>
          <p:nvPr/>
        </p:nvSpPr>
        <p:spPr>
          <a:xfrm>
            <a:off x="1055440" y="23850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74295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健診等受診後の初再診料等の算定方法の明確化</a:t>
            </a:r>
            <a:endParaRPr kumimoji="1" lang="zh-TW" altLang="en-US" sz="32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スライド番号プレースホルダー 4">
            <a:extLst>
              <a:ext uri="{FF2B5EF4-FFF2-40B4-BE49-F238E27FC236}">
                <a16:creationId xmlns:a16="http://schemas.microsoft.com/office/drawing/2014/main" id="{D221CE58-22BD-18F0-1828-3BCA70BCCF2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8" name="オーディオ 7">
            <a:hlinkClick r:id="" action="ppaction://media"/>
            <a:extLst>
              <a:ext uri="{FF2B5EF4-FFF2-40B4-BE49-F238E27FC236}">
                <a16:creationId xmlns:a16="http://schemas.microsoft.com/office/drawing/2014/main" id="{740F7E59-BDA6-F785-E7A7-18087EAE122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7015739"/>
      </p:ext>
    </p:extLst>
  </p:cSld>
  <p:clrMapOvr>
    <a:masterClrMapping/>
  </p:clrMapOvr>
  <mc:AlternateContent xmlns:mc="http://schemas.openxmlformats.org/markup-compatibility/2006" xmlns:p14="http://schemas.microsoft.com/office/powerpoint/2010/main">
    <mc:Choice Requires="p14">
      <p:transition spd="slow" p14:dur="2000" advTm="8551"/>
    </mc:Choice>
    <mc:Fallback xmlns="">
      <p:transition spd="slow" advTm="8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CCB3D-7934-F208-BBB7-341C2F21A96C}"/>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729F73B9-0918-5703-4BCF-F5B66BD39832}"/>
              </a:ext>
            </a:extLst>
          </p:cNvPr>
          <p:cNvSpPr/>
          <p:nvPr/>
        </p:nvSpPr>
        <p:spPr>
          <a:xfrm>
            <a:off x="1024632" y="464468"/>
            <a:ext cx="10142736" cy="478387"/>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健康診断等の受診後における初再診料等の算定方法の明確化</a:t>
            </a:r>
            <a:r>
              <a:rPr kumimoji="1"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①</a:t>
            </a:r>
            <a:endPar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 name="テキスト ボックス 1">
            <a:extLst>
              <a:ext uri="{FF2B5EF4-FFF2-40B4-BE49-F238E27FC236}">
                <a16:creationId xmlns:a16="http://schemas.microsoft.com/office/drawing/2014/main" id="{88A1A553-D0D8-4BFC-EF72-CF7F61E0C496}"/>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患者にとって安心・安全に医療を受けられるための体制の評価－②</a:t>
            </a:r>
          </a:p>
        </p:txBody>
      </p:sp>
      <p:sp>
        <p:nvSpPr>
          <p:cNvPr id="17" name="テキスト ボックス 16">
            <a:extLst>
              <a:ext uri="{FF2B5EF4-FFF2-40B4-BE49-F238E27FC236}">
                <a16:creationId xmlns:a16="http://schemas.microsoft.com/office/drawing/2014/main" id="{E1BFB463-7F48-CEF2-B944-547A850D0F23}"/>
              </a:ext>
            </a:extLst>
          </p:cNvPr>
          <p:cNvSpPr txBox="1"/>
          <p:nvPr/>
        </p:nvSpPr>
        <p:spPr>
          <a:xfrm>
            <a:off x="1024632" y="1808820"/>
            <a:ext cx="10142737" cy="3240360"/>
          </a:xfrm>
          <a:prstGeom prst="rect">
            <a:avLst/>
          </a:prstGeom>
          <a:noFill/>
          <a:ln>
            <a:solidFill>
              <a:schemeClr val="tx1"/>
            </a:solidFill>
          </a:ln>
        </p:spPr>
        <p:txBody>
          <a:bodyPr wrap="square">
            <a:noAutofit/>
          </a:bodyPr>
          <a:lstStyle/>
          <a:p>
            <a:pPr marL="266700" marR="0" lvl="0" indent="-266700" algn="l" defTabSz="914400" rtl="0" eaLnBrk="1" fontAlgn="auto" latinLnBrk="0" hangingPunct="1">
              <a:lnSpc>
                <a:spcPts val="2000"/>
              </a:lnSpc>
              <a:spcBef>
                <a:spcPts val="0"/>
              </a:spcBef>
              <a:spcAft>
                <a:spcPts val="0"/>
              </a:spcAft>
              <a:buClrTx/>
              <a:buSzTx/>
              <a:buFont typeface="Wingdings" panose="05000000000000000000" pitchFamily="2" charset="2"/>
              <a:buChar char="Ø"/>
              <a:tabLst/>
              <a:defRPr/>
            </a:pPr>
            <a:endParaRPr kumimoji="1" lang="en-US" altLang="ja-JP" sz="20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914400" rtl="0" eaLnBrk="1" fontAlgn="auto" latinLnBrk="0" hangingPunct="1">
              <a:lnSpc>
                <a:spcPts val="2200"/>
              </a:lnSpc>
              <a:spcBef>
                <a:spcPts val="0"/>
              </a:spcBef>
              <a:spcAft>
                <a:spcPts val="0"/>
              </a:spcAft>
              <a:buClrTx/>
              <a:buSzTx/>
              <a:buFont typeface="Wingdings" panose="05000000000000000000" pitchFamily="2" charset="2"/>
              <a:buChar char="Ø"/>
              <a:tabLst/>
              <a:defRPr/>
            </a:pPr>
            <a:r>
              <a:rPr kumimoji="1" lang="ja-JP" altLang="en-US"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健康診断、検診及び予防接種等（健診等）の受診後に、健診等に関する疾病に対して保険診療を実施する場合について、当該保険診療に係る初再診料等の算定方法を明確化する。</a:t>
            </a: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00" marR="0" lvl="0" indent="-266700" algn="l" defTabSz="914400" rtl="0" eaLnBrk="1" fontAlgn="auto" latinLnBrk="0" hangingPunct="1">
              <a:lnSpc>
                <a:spcPts val="2200"/>
              </a:lnSpc>
              <a:spcBef>
                <a:spcPts val="0"/>
              </a:spcBef>
              <a:spcAft>
                <a:spcPts val="0"/>
              </a:spcAft>
              <a:buClrTx/>
              <a:buSzTx/>
              <a:buFont typeface="Wingdings" panose="05000000000000000000" pitchFamily="2" charset="2"/>
              <a:buChar char="Ø"/>
              <a:tabLst/>
              <a:defRPr/>
            </a:pPr>
            <a:endParaRPr kumimoji="1" lang="en-US" altLang="ja-JP" sz="18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358775" marR="0" lvl="0" indent="-179388" algn="l" defTabSz="914400" rtl="0" eaLnBrk="1" fontAlgn="auto" latinLnBrk="0" hangingPunct="1">
              <a:lnSpc>
                <a:spcPts val="2800"/>
              </a:lnSpc>
              <a:spcBef>
                <a:spcPts val="0"/>
              </a:spcBef>
              <a:spcAft>
                <a:spcPts val="0"/>
              </a:spcAft>
              <a:buClrTx/>
              <a:buSzTx/>
              <a:buFont typeface="Arial" panose="020B0604020202020204" pitchFamily="34" charset="0"/>
              <a:buChar char="•"/>
              <a:tabLst/>
              <a:defRPr/>
            </a:pP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健診等の費用は、「療養の給付と直接関係ないサービス等」として別途徴収できる</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ことを明確化する。</a:t>
            </a:r>
          </a:p>
          <a:p>
            <a:pPr marL="358775" marR="0" lvl="0" indent="-179388" algn="l" defTabSz="914400" rtl="0" eaLnBrk="1" fontAlgn="auto" latinLnBrk="0" hangingPunct="1">
              <a:lnSpc>
                <a:spcPts val="28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健診等受診後に、</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健診等に関する疾病について、同日に１回の受診で保険診療を行う場合、現行の初診料の取扱いと同様に、再診料及び外来診療料（再診料等）は算定できない</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ことを明確化する。</a:t>
            </a:r>
          </a:p>
          <a:p>
            <a:pPr marL="358775" marR="0" lvl="0" indent="-179388" algn="l" defTabSz="914400" rtl="0" eaLnBrk="1" fontAlgn="auto" latinLnBrk="0" hangingPunct="1">
              <a:lnSpc>
                <a:spcPts val="2800"/>
              </a:lnSpc>
              <a:spcBef>
                <a:spcPts val="0"/>
              </a:spcBef>
              <a:spcAft>
                <a:spcPts val="0"/>
              </a:spcAft>
              <a:buClrTx/>
              <a:buSzTx/>
              <a:buFont typeface="Arial" panose="020B0604020202020204" pitchFamily="34" charset="0"/>
              <a:buChar char="•"/>
              <a:tabLst/>
              <a:defRPr/>
            </a:pP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健診等受診後に、</a:t>
            </a:r>
            <a:r>
              <a:rPr kumimoji="1" lang="ja-JP" altLang="en-US" sz="1600" b="1" i="0" u="sng" strike="noStrike" kern="1200" cap="none" spc="0" normalizeH="0" baseline="0" noProof="0" dirty="0">
                <a:ln>
                  <a:noFill/>
                </a:ln>
                <a:solidFill>
                  <a:srgbClr val="0070C0"/>
                </a:solidFill>
                <a:effectLst/>
                <a:uLnTx/>
                <a:uFillTx/>
                <a:latin typeface="メイリオ" panose="020B0604030504040204" pitchFamily="50" charset="-128"/>
                <a:ea typeface="メイリオ" panose="020B0604030504040204" pitchFamily="50" charset="-128"/>
                <a:cs typeface="+mn-cs"/>
              </a:rPr>
              <a:t>健診等に関する疾病について、別受診で保険診療を行う場合には、現行の保険診療における再診料の取扱いと同様に、再診料等を算定する</a:t>
            </a:r>
            <a:r>
              <a:rPr kumimoji="1" lang="ja-JP" altLang="en-US" sz="16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ことを明確化する。</a:t>
            </a:r>
          </a:p>
        </p:txBody>
      </p:sp>
      <p:pic>
        <p:nvPicPr>
          <p:cNvPr id="7" name="オーディオ 6">
            <a:hlinkClick r:id="" action="ppaction://media"/>
            <a:extLst>
              <a:ext uri="{FF2B5EF4-FFF2-40B4-BE49-F238E27FC236}">
                <a16:creationId xmlns:a16="http://schemas.microsoft.com/office/drawing/2014/main" id="{2402440D-8EFD-0D65-EEE4-7DE46A4DBA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4" name="スライド番号プレースホルダー 4">
            <a:extLst>
              <a:ext uri="{FF2B5EF4-FFF2-40B4-BE49-F238E27FC236}">
                <a16:creationId xmlns:a16="http://schemas.microsoft.com/office/drawing/2014/main" id="{A0E29F84-2687-5EE8-C86F-25BCB8686303}"/>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173587462"/>
      </p:ext>
    </p:extLst>
  </p:cSld>
  <p:clrMapOvr>
    <a:masterClrMapping/>
  </p:clrMapOvr>
  <mc:AlternateContent xmlns:mc="http://schemas.openxmlformats.org/markup-compatibility/2006" xmlns:p14="http://schemas.microsoft.com/office/powerpoint/2010/main">
    <mc:Choice Requires="p14">
      <p:transition spd="slow" p14:dur="2000" advTm="61814"/>
    </mc:Choice>
    <mc:Fallback xmlns="">
      <p:transition spd="slow" advTm="61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DEA62-AE8D-8CA2-8AF1-AB9C45D38D90}"/>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B72A64F9-C3A5-BED4-D2A8-03932B18A385}"/>
              </a:ext>
            </a:extLst>
          </p:cNvPr>
          <p:cNvSpPr/>
          <p:nvPr/>
        </p:nvSpPr>
        <p:spPr>
          <a:xfrm>
            <a:off x="839416" y="375186"/>
            <a:ext cx="10585175" cy="489907"/>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健康診断等の受診後における初再診料等の算定方法の明確化②</a:t>
            </a:r>
          </a:p>
        </p:txBody>
      </p:sp>
      <p:sp>
        <p:nvSpPr>
          <p:cNvPr id="2" name="テキスト ボックス 1">
            <a:extLst>
              <a:ext uri="{FF2B5EF4-FFF2-40B4-BE49-F238E27FC236}">
                <a16:creationId xmlns:a16="http://schemas.microsoft.com/office/drawing/2014/main" id="{11E77A95-2774-A666-414E-409AED97CCCB}"/>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患者にとって安心・安全に医療を受けられるための体制の評価－②</a:t>
            </a:r>
          </a:p>
        </p:txBody>
      </p:sp>
      <p:graphicFrame>
        <p:nvGraphicFramePr>
          <p:cNvPr id="26" name="表 25">
            <a:extLst>
              <a:ext uri="{FF2B5EF4-FFF2-40B4-BE49-F238E27FC236}">
                <a16:creationId xmlns:a16="http://schemas.microsoft.com/office/drawing/2014/main" id="{F5E2B5E8-BC5B-6EB3-40C8-519C30EDE0F7}"/>
              </a:ext>
            </a:extLst>
          </p:cNvPr>
          <p:cNvGraphicFramePr>
            <a:graphicFrameLocks noGrp="1"/>
          </p:cNvGraphicFramePr>
          <p:nvPr/>
        </p:nvGraphicFramePr>
        <p:xfrm>
          <a:off x="839416" y="1527435"/>
          <a:ext cx="10585175" cy="3276668"/>
        </p:xfrm>
        <a:graphic>
          <a:graphicData uri="http://schemas.openxmlformats.org/drawingml/2006/table">
            <a:tbl>
              <a:tblPr/>
              <a:tblGrid>
                <a:gridCol w="1953345">
                  <a:extLst>
                    <a:ext uri="{9D8B030D-6E8A-4147-A177-3AD203B41FA5}">
                      <a16:colId xmlns:a16="http://schemas.microsoft.com/office/drawing/2014/main" val="2606651454"/>
                    </a:ext>
                  </a:extLst>
                </a:gridCol>
                <a:gridCol w="3144179">
                  <a:extLst>
                    <a:ext uri="{9D8B030D-6E8A-4147-A177-3AD203B41FA5}">
                      <a16:colId xmlns:a16="http://schemas.microsoft.com/office/drawing/2014/main" val="3133770884"/>
                    </a:ext>
                  </a:extLst>
                </a:gridCol>
                <a:gridCol w="2323740">
                  <a:extLst>
                    <a:ext uri="{9D8B030D-6E8A-4147-A177-3AD203B41FA5}">
                      <a16:colId xmlns:a16="http://schemas.microsoft.com/office/drawing/2014/main" val="2188825695"/>
                    </a:ext>
                  </a:extLst>
                </a:gridCol>
                <a:gridCol w="1742814">
                  <a:extLst>
                    <a:ext uri="{9D8B030D-6E8A-4147-A177-3AD203B41FA5}">
                      <a16:colId xmlns:a16="http://schemas.microsoft.com/office/drawing/2014/main" val="3437488847"/>
                    </a:ext>
                  </a:extLst>
                </a:gridCol>
                <a:gridCol w="1421097">
                  <a:extLst>
                    <a:ext uri="{9D8B030D-6E8A-4147-A177-3AD203B41FA5}">
                      <a16:colId xmlns:a16="http://schemas.microsoft.com/office/drawing/2014/main" val="4064802966"/>
                    </a:ext>
                  </a:extLst>
                </a:gridCol>
              </a:tblGrid>
              <a:tr h="396325">
                <a:tc rowSpan="2"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b"/>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　</a:t>
                      </a:r>
                    </a:p>
                  </a:txBody>
                  <a:tcPr marL="4240" marR="4240" marT="4240" marB="0" anchor="b">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rowSpan="2" hMerge="1">
                  <a:txBody>
                    <a:bodyPr/>
                    <a:lstStyle/>
                    <a:p>
                      <a:endParaRPr kumimoji="1" lang="ja-JP" altLang="en-US"/>
                    </a:p>
                  </a:txBody>
                  <a:tcPr/>
                </a:tc>
                <a:tc gridSpan="3">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健康診断、検診、予防接種等（健診等）を基準として、保険診療を</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022661081"/>
                  </a:ext>
                </a:extLst>
              </a:tr>
              <a:tr h="396325">
                <a:tc gridSpan="2" vMerge="1">
                  <a:txBody>
                    <a:bodyPr/>
                    <a:lstStyle/>
                    <a:p>
                      <a:endParaRPr kumimoji="1" lang="ja-JP" altLang="en-US"/>
                    </a:p>
                  </a:txBody>
                  <a:tcPr/>
                </a:tc>
                <a:tc hMerge="1" v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同日に</a:t>
                      </a:r>
                      <a:r>
                        <a:rPr lang="ja-JP" altLang="en-US" sz="1200" dirty="0">
                          <a:solidFill>
                            <a:prstClr val="black"/>
                          </a:solidFill>
                          <a:latin typeface="メイリオ" panose="020B0604030504040204" pitchFamily="50" charset="-128"/>
                          <a:ea typeface="メイリオ" panose="020B0604030504040204" pitchFamily="50" charset="-128"/>
                        </a:rPr>
                        <a:t>１回の受診</a:t>
                      </a: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で実施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同日別受診で実施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翌日以降に実施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11990520"/>
                  </a:ext>
                </a:extLst>
              </a:tr>
              <a:tr h="779328">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当該保険医療機関において保険診療の受診をしたことのない患者</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初診料・再診料等は算定不可</a:t>
                      </a:r>
                      <a:r>
                        <a:rPr lang="en-US" altLang="ja-JP" sz="1200" b="0" i="0" u="none" strike="noStrike" dirty="0">
                          <a:solidFill>
                            <a:srgbClr val="000000"/>
                          </a:solidFill>
                          <a:effectLst/>
                          <a:latin typeface="メイリオ" panose="020B0604030504040204" pitchFamily="50" charset="-128"/>
                          <a:ea typeface="メイリオ" panose="020B0604030504040204" pitchFamily="50" charset="-128"/>
                        </a:rPr>
                        <a:t>(※)</a:t>
                      </a:r>
                      <a:endParaRPr lang="ja-JP" altLang="en-US" sz="1200" b="0" i="0" u="none" strike="noStrike" dirty="0">
                        <a:solidFill>
                          <a:srgbClr val="000000"/>
                        </a:solidFill>
                        <a:effectLst/>
                        <a:latin typeface="メイリオ" panose="020B0604030504040204" pitchFamily="50" charset="-128"/>
                        <a:ea typeface="メイリオ" panose="020B0604030504040204" pitchFamily="50" charset="-128"/>
                      </a:endParaRP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FE5959">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3705291726"/>
                  </a:ext>
                </a:extLst>
              </a:tr>
              <a:tr h="852345">
                <a:tc row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保険医療機関に通院し、</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保険診療で精査中・治療中の患者</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（例：糖尿病で通院）</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精査中・治療中の疾病と関連する健診等</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（例：特定健診後に糖尿病の保険診療</a:t>
                      </a:r>
                      <a:endParaRPr lang="en-US" altLang="ja-JP" sz="1200" b="0" i="0" u="none" strike="noStrike" dirty="0">
                        <a:solidFill>
                          <a:srgbClr val="000000"/>
                        </a:solidFill>
                        <a:effectLst/>
                        <a:latin typeface="メイリオ" panose="020B0604030504040204" pitchFamily="50" charset="-128"/>
                        <a:ea typeface="メイリオ" panose="020B0604030504040204" pitchFamily="50" charset="-128"/>
                      </a:endParaRPr>
                    </a:p>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を実施）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初診料・再診料等は算定不可</a:t>
                      </a:r>
                      <a:r>
                        <a:rPr lang="en-US" altLang="ja-JP" sz="1200" b="0" i="0" u="none" strike="noStrike" dirty="0">
                          <a:solidFill>
                            <a:srgbClr val="000000"/>
                          </a:solidFill>
                          <a:effectLst/>
                          <a:latin typeface="メイリオ" panose="020B0604030504040204" pitchFamily="50" charset="-128"/>
                          <a:ea typeface="メイリオ" panose="020B0604030504040204" pitchFamily="50" charset="-128"/>
                        </a:rPr>
                        <a:t>(※)</a:t>
                      </a:r>
                      <a:endParaRPr lang="ja-JP" altLang="en-US" sz="1200" b="0" i="0" u="none" strike="noStrike" dirty="0">
                        <a:solidFill>
                          <a:srgbClr val="000000"/>
                        </a:solidFill>
                        <a:effectLst/>
                        <a:latin typeface="メイリオ" panose="020B0604030504040204" pitchFamily="50" charset="-128"/>
                        <a:ea typeface="メイリオ" panose="020B0604030504040204" pitchFamily="50" charset="-128"/>
                      </a:endParaRP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FE5959">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2790254765"/>
                  </a:ext>
                </a:extLst>
              </a:tr>
              <a:tr h="852345">
                <a:tc vMerge="1">
                  <a:txBody>
                    <a:bodyPr/>
                    <a:lstStyle/>
                    <a:p>
                      <a:endParaRPr kumimoji="1" lang="ja-JP" altLang="en-US"/>
                    </a:p>
                  </a:txBody>
                  <a:tcPr>
                    <a:lnT w="6350" cap="flat" cmpd="sng" algn="ctr">
                      <a:solidFill>
                        <a:srgbClr val="000000"/>
                      </a:solidFill>
                      <a:prstDash val="solid"/>
                      <a:round/>
                      <a:headEnd type="none" w="med" len="med"/>
                      <a:tailEnd type="none" w="med" len="med"/>
                    </a:lnT>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精査中・治療中の疾病と関連しない健診等</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（例：○△がん検診後に○△がんに関する保険診療を実施）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初診料・再診料等は算定不可</a:t>
                      </a:r>
                      <a:r>
                        <a:rPr lang="en-US" altLang="ja-JP" sz="1200" b="0" i="0" u="none" strike="noStrike" dirty="0">
                          <a:solidFill>
                            <a:srgbClr val="000000"/>
                          </a:solidFill>
                          <a:effectLst/>
                          <a:latin typeface="メイリオ" panose="020B0604030504040204" pitchFamily="50" charset="-128"/>
                          <a:ea typeface="メイリオ" panose="020B0604030504040204" pitchFamily="50" charset="-128"/>
                        </a:rPr>
                        <a:t>(※)</a:t>
                      </a:r>
                      <a:endParaRPr lang="ja-JP" altLang="en-US" sz="1200" b="0" i="0" u="none" strike="noStrike" dirty="0">
                        <a:solidFill>
                          <a:srgbClr val="000000"/>
                        </a:solidFill>
                        <a:effectLst/>
                        <a:latin typeface="メイリオ" panose="020B0604030504040204" pitchFamily="50" charset="-128"/>
                        <a:ea typeface="メイリオ" panose="020B0604030504040204" pitchFamily="50" charset="-128"/>
                      </a:endParaRP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FE5959">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1383865899"/>
                  </a:ext>
                </a:extLst>
              </a:tr>
            </a:tbl>
          </a:graphicData>
        </a:graphic>
      </p:graphicFrame>
      <p:sp>
        <p:nvSpPr>
          <p:cNvPr id="28" name="テキスト ボックス 27">
            <a:extLst>
              <a:ext uri="{FF2B5EF4-FFF2-40B4-BE49-F238E27FC236}">
                <a16:creationId xmlns:a16="http://schemas.microsoft.com/office/drawing/2014/main" id="{70A37526-F5C2-71C4-B491-A3FDF662F969}"/>
              </a:ext>
            </a:extLst>
          </p:cNvPr>
          <p:cNvSpPr txBox="1"/>
          <p:nvPr/>
        </p:nvSpPr>
        <p:spPr>
          <a:xfrm>
            <a:off x="767408" y="1016377"/>
            <a:ext cx="9832991" cy="46935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◆健診等に関する疾病に対して保険診療を実施する場合</a:t>
            </a:r>
            <a:endParaRPr kumimoji="1" lang="en-US" altLang="ja-JP" sz="14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（特定の疾病を対象としない健診等については、健診等の結果、診断された疾病又は疑いがあると診断された疾病を含む。）</a:t>
            </a:r>
            <a:endParaRPr kumimoji="1" lang="ja-JP" altLang="en-US" sz="1050" b="0" i="0" u="none" strike="noStrike" kern="1200" cap="none" spc="0" normalizeH="0" baseline="0" noProof="0" dirty="0">
              <a:ln>
                <a:noFill/>
              </a:ln>
              <a:solidFill>
                <a:prstClr val="black"/>
              </a:solidFill>
              <a:effectLst/>
              <a:uLnTx/>
              <a:uFillTx/>
              <a:latin typeface="Verdana"/>
              <a:ea typeface="メイリオ"/>
              <a:cs typeface="+mn-cs"/>
            </a:endParaRPr>
          </a:p>
        </p:txBody>
      </p:sp>
      <p:sp>
        <p:nvSpPr>
          <p:cNvPr id="30" name="テキスト ボックス 29">
            <a:extLst>
              <a:ext uri="{FF2B5EF4-FFF2-40B4-BE49-F238E27FC236}">
                <a16:creationId xmlns:a16="http://schemas.microsoft.com/office/drawing/2014/main" id="{3612B1EE-B89E-9221-0F1E-0BA129593807}"/>
              </a:ext>
            </a:extLst>
          </p:cNvPr>
          <p:cNvSpPr txBox="1"/>
          <p:nvPr/>
        </p:nvSpPr>
        <p:spPr>
          <a:xfrm>
            <a:off x="839416" y="4941168"/>
            <a:ext cx="10585175" cy="1223412"/>
          </a:xfrm>
          <a:prstGeom prst="rect">
            <a:avLst/>
          </a:prstGeom>
          <a:noFill/>
        </p:spPr>
        <p:txBody>
          <a:bodyPr wrap="square">
            <a:spAutoFit/>
          </a:bodyPr>
          <a:lstStyle/>
          <a:p>
            <a:pPr marL="268288" marR="0" lvl="0" indent="-268288" algn="l" defTabSz="457200" rtl="0" eaLnBrk="1" fontAlgn="auto" latinLnBrk="0" hangingPunct="1">
              <a:lnSpc>
                <a:spcPct val="100000"/>
              </a:lnSpc>
              <a:spcBef>
                <a:spcPts val="0"/>
              </a:spcBef>
              <a:spcAft>
                <a:spcPts val="0"/>
              </a:spcAft>
              <a:buClrTx/>
              <a:buSzTx/>
              <a:buFontTx/>
              <a:buNone/>
              <a:tabLst/>
              <a:defRPr/>
            </a:pPr>
            <a:r>
              <a:rPr kumimoji="0" lang="ja-JP" altLang="en-US" sz="1050" b="0" i="0" u="none" strike="noStrike" kern="1200" cap="none" spc="0" normalizeH="0" baseline="0" noProof="0" dirty="0">
                <a:ln>
                  <a:noFill/>
                </a:ln>
                <a:solidFill>
                  <a:prstClr val="black"/>
                </a:solidFill>
                <a:effectLst/>
                <a:uLnTx/>
                <a:uFillTx/>
                <a:latin typeface="メイリオ"/>
                <a:ea typeface="メイリオ"/>
                <a:cs typeface="MS-Gothic"/>
              </a:rPr>
              <a:t>（</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a:t>
            </a:r>
            <a:r>
              <a:rPr kumimoji="0" lang="ja-JP" altLang="en-US" sz="1050" b="0" i="0" u="none" strike="noStrike" kern="1200" cap="none" spc="0" normalizeH="0" baseline="0" noProof="0" dirty="0">
                <a:ln>
                  <a:noFill/>
                </a:ln>
                <a:solidFill>
                  <a:prstClr val="black"/>
                </a:solidFill>
                <a:effectLst/>
                <a:uLnTx/>
                <a:uFillTx/>
                <a:latin typeface="メイリオ"/>
                <a:ea typeface="メイリオ"/>
                <a:cs typeface="MS-Gothic"/>
              </a:rPr>
              <a:t>）再診料等の費用</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が含まれる特掲診療料及び当該費用を併せて算定できない特掲診療料についても算定できない。ただし、第３部検査、第４部画像診断、第５部投薬、第６部注射、第７部リハビリテーション、第９部処置、第</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10</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部手術、第</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11</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部麻酔、第</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12</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部放射線治療及び第</a:t>
            </a:r>
            <a:r>
              <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rPr>
              <a:t>13</a:t>
            </a:r>
            <a:r>
              <a:rPr kumimoji="0" lang="ja-JP" altLang="ja-JP" sz="1050" b="0" i="0" u="none" strike="noStrike" kern="1200" cap="none" spc="0" normalizeH="0" baseline="0" noProof="0" dirty="0">
                <a:ln>
                  <a:noFill/>
                </a:ln>
                <a:solidFill>
                  <a:prstClr val="black"/>
                </a:solidFill>
                <a:effectLst/>
                <a:uLnTx/>
                <a:uFillTx/>
                <a:latin typeface="メイリオ"/>
                <a:ea typeface="メイリオ"/>
                <a:cs typeface="MS-Gothic"/>
              </a:rPr>
              <a:t>部病理診断に掲げる診療を保険診療として実施する場合（当該診療の費用が他の特掲診療料に含まれる場合を含む。）には、この限りではない。</a:t>
            </a:r>
            <a:endParaRPr kumimoji="0" lang="en-US" altLang="ja-JP" sz="1050" b="0" i="0" u="none" strike="noStrike" kern="1200" cap="none" spc="0" normalizeH="0" baseline="0" noProof="0" dirty="0">
              <a:ln>
                <a:noFill/>
              </a:ln>
              <a:solidFill>
                <a:prstClr val="black"/>
              </a:solidFill>
              <a:effectLst/>
              <a:uLnTx/>
              <a:uFillTx/>
              <a:latin typeface="メイリオ"/>
              <a:ea typeface="メイリオ"/>
              <a:cs typeface="MS-Gothic"/>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ja-JP" altLang="en-US" sz="1050" b="0" i="0" u="none" strike="noStrike" kern="1200" cap="none" spc="0" normalizeH="0" baseline="0" noProof="0" dirty="0">
                <a:ln>
                  <a:noFill/>
                </a:ln>
                <a:solidFill>
                  <a:prstClr val="black"/>
                </a:solidFill>
                <a:effectLst/>
                <a:uLnTx/>
                <a:uFillTx/>
                <a:latin typeface="メイリオ"/>
                <a:ea typeface="メイリオ"/>
                <a:cs typeface="+mn-cs"/>
              </a:rPr>
              <a:t>健診等の結果、疾病又はその疑いがあると診断された患者について、治療方針を確立する等のために検査を行う必要がある場合には、当該検査が当該健診等の一環としてあらかじめ計画又は予定されていたものではないことが客観的に明らかである場合に限り、当該検査に係る費用について、診療報酬を算定できる。</a:t>
            </a:r>
            <a:endParaRPr kumimoji="0" lang="en-US" altLang="ja-JP" sz="1050" b="0" i="0" u="none" strike="noStrike" kern="1200" cap="none" spc="0" normalizeH="0" baseline="0" noProof="0" dirty="0">
              <a:ln>
                <a:noFill/>
              </a:ln>
              <a:solidFill>
                <a:prstClr val="black"/>
              </a:solidFill>
              <a:effectLst/>
              <a:uLnTx/>
              <a:uFillTx/>
              <a:latin typeface="メイリオ"/>
              <a:ea typeface="メイリオ"/>
              <a:cs typeface="+mn-cs"/>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ja-JP" altLang="en-US" sz="1050" b="0" i="0" u="none" strike="noStrike" kern="1200" cap="none" spc="0" normalizeH="0" baseline="0" noProof="0" dirty="0">
                <a:ln>
                  <a:noFill/>
                </a:ln>
                <a:solidFill>
                  <a:prstClr val="black"/>
                </a:solidFill>
                <a:effectLst/>
                <a:uLnTx/>
                <a:uFillTx/>
                <a:latin typeface="メイリオ"/>
                <a:ea typeface="メイリオ"/>
                <a:cs typeface="+mn-cs"/>
              </a:rPr>
              <a:t>当該健診等の結果、特に治療の必要性を認め治療を開始した場合には、当該治療に係る費用（上記で算定不可とされているものを除く。）について、診療報酬を算定できる。</a:t>
            </a:r>
          </a:p>
        </p:txBody>
      </p:sp>
      <p:pic>
        <p:nvPicPr>
          <p:cNvPr id="7" name="オーディオ 6">
            <a:hlinkClick r:id="" action="ppaction://media"/>
            <a:extLst>
              <a:ext uri="{FF2B5EF4-FFF2-40B4-BE49-F238E27FC236}">
                <a16:creationId xmlns:a16="http://schemas.microsoft.com/office/drawing/2014/main" id="{AD26FCC7-9CB6-3DDF-D3F5-9FB64D3534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4" name="スライド番号プレースホルダー 4">
            <a:extLst>
              <a:ext uri="{FF2B5EF4-FFF2-40B4-BE49-F238E27FC236}">
                <a16:creationId xmlns:a16="http://schemas.microsoft.com/office/drawing/2014/main" id="{6F35DF30-5449-9469-B9DD-D65A511260F4}"/>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303510843"/>
      </p:ext>
    </p:extLst>
  </p:cSld>
  <p:clrMapOvr>
    <a:masterClrMapping/>
  </p:clrMapOvr>
  <mc:AlternateContent xmlns:mc="http://schemas.openxmlformats.org/markup-compatibility/2006" xmlns:p14="http://schemas.microsoft.com/office/powerpoint/2010/main">
    <mc:Choice Requires="p14">
      <p:transition spd="slow" p14:dur="2000" advTm="71504"/>
    </mc:Choice>
    <mc:Fallback xmlns="">
      <p:transition spd="slow" advTm="71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8253E-F7E2-3FE2-F77C-C7C5118D2A01}"/>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961C2EF9-18BB-2D86-7F37-535E1DD63470}"/>
              </a:ext>
            </a:extLst>
          </p:cNvPr>
          <p:cNvSpPr/>
          <p:nvPr/>
        </p:nvSpPr>
        <p:spPr>
          <a:xfrm>
            <a:off x="839416" y="417527"/>
            <a:ext cx="10513168" cy="478387"/>
          </a:xfrm>
          <a:prstGeom prst="rect">
            <a:avLst/>
          </a:prstGeom>
          <a:solidFill>
            <a:srgbClr val="CDFFDC"/>
          </a:solidFill>
          <a:ln w="12700" cap="flat" cmpd="sng" algn="ctr">
            <a:noFill/>
            <a:prstDash val="solid"/>
            <a:miter lim="800000"/>
          </a:ln>
          <a:effectLst/>
        </p:spPr>
        <p:txBody>
          <a:bodyPr wrap="square"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健康診断等の受診後における初再診料等の算定方法の明確化③</a:t>
            </a:r>
          </a:p>
        </p:txBody>
      </p:sp>
      <p:sp>
        <p:nvSpPr>
          <p:cNvPr id="2" name="テキスト ボックス 1">
            <a:extLst>
              <a:ext uri="{FF2B5EF4-FFF2-40B4-BE49-F238E27FC236}">
                <a16:creationId xmlns:a16="http://schemas.microsoft.com/office/drawing/2014/main" id="{21C0C51D-2B3A-220D-01E0-AF69565C4B61}"/>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患者にとって安心・安全に医療を受けられるための体制の評価－②</a:t>
            </a:r>
          </a:p>
        </p:txBody>
      </p:sp>
      <p:graphicFrame>
        <p:nvGraphicFramePr>
          <p:cNvPr id="27" name="表 26">
            <a:extLst>
              <a:ext uri="{FF2B5EF4-FFF2-40B4-BE49-F238E27FC236}">
                <a16:creationId xmlns:a16="http://schemas.microsoft.com/office/drawing/2014/main" id="{4DD5A247-A152-BFB5-736D-BC0C82ECE369}"/>
              </a:ext>
            </a:extLst>
          </p:cNvPr>
          <p:cNvGraphicFramePr>
            <a:graphicFrameLocks noGrp="1"/>
          </p:cNvGraphicFramePr>
          <p:nvPr/>
        </p:nvGraphicFramePr>
        <p:xfrm>
          <a:off x="839416" y="1360512"/>
          <a:ext cx="10513168" cy="4876800"/>
        </p:xfrm>
        <a:graphic>
          <a:graphicData uri="http://schemas.openxmlformats.org/drawingml/2006/table">
            <a:tbl>
              <a:tblPr/>
              <a:tblGrid>
                <a:gridCol w="1950664">
                  <a:extLst>
                    <a:ext uri="{9D8B030D-6E8A-4147-A177-3AD203B41FA5}">
                      <a16:colId xmlns:a16="http://schemas.microsoft.com/office/drawing/2014/main" val="2606651454"/>
                    </a:ext>
                  </a:extLst>
                </a:gridCol>
                <a:gridCol w="3112184">
                  <a:extLst>
                    <a:ext uri="{9D8B030D-6E8A-4147-A177-3AD203B41FA5}">
                      <a16:colId xmlns:a16="http://schemas.microsoft.com/office/drawing/2014/main" val="3133770884"/>
                    </a:ext>
                  </a:extLst>
                </a:gridCol>
                <a:gridCol w="2297326">
                  <a:extLst>
                    <a:ext uri="{9D8B030D-6E8A-4147-A177-3AD203B41FA5}">
                      <a16:colId xmlns:a16="http://schemas.microsoft.com/office/drawing/2014/main" val="2188825695"/>
                    </a:ext>
                  </a:extLst>
                </a:gridCol>
                <a:gridCol w="1741564">
                  <a:extLst>
                    <a:ext uri="{9D8B030D-6E8A-4147-A177-3AD203B41FA5}">
                      <a16:colId xmlns:a16="http://schemas.microsoft.com/office/drawing/2014/main" val="3437488847"/>
                    </a:ext>
                  </a:extLst>
                </a:gridCol>
                <a:gridCol w="1411430">
                  <a:extLst>
                    <a:ext uri="{9D8B030D-6E8A-4147-A177-3AD203B41FA5}">
                      <a16:colId xmlns:a16="http://schemas.microsoft.com/office/drawing/2014/main" val="4064802966"/>
                    </a:ext>
                  </a:extLst>
                </a:gridCol>
              </a:tblGrid>
              <a:tr h="581800">
                <a:tc rowSpan="2"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b"/>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　</a:t>
                      </a:r>
                    </a:p>
                  </a:txBody>
                  <a:tcPr marL="4240" marR="4240" marT="4240" marB="0" anchor="b">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rowSpan="2" hMerge="1">
                  <a:txBody>
                    <a:bodyPr/>
                    <a:lstStyle/>
                    <a:p>
                      <a:endParaRPr kumimoji="1" lang="ja-JP" altLang="en-US"/>
                    </a:p>
                  </a:txBody>
                  <a:tcPr/>
                </a:tc>
                <a:tc gridSpan="3">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健康診断、検診、予防接種等（健診等）を基準として、保険診療を</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1022661081"/>
                  </a:ext>
                </a:extLst>
              </a:tr>
              <a:tr h="581800">
                <a:tc gridSpan="2" vMerge="1">
                  <a:txBody>
                    <a:bodyPr/>
                    <a:lstStyle/>
                    <a:p>
                      <a:endParaRPr kumimoji="1" lang="ja-JP" altLang="en-US"/>
                    </a:p>
                  </a:txBody>
                  <a:tcPr/>
                </a:tc>
                <a:tc hMerge="1" v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同日に</a:t>
                      </a:r>
                      <a:r>
                        <a:rPr lang="ja-JP" altLang="en-US" sz="1200" dirty="0">
                          <a:solidFill>
                            <a:prstClr val="black"/>
                          </a:solidFill>
                          <a:latin typeface="メイリオ" panose="020B0604030504040204" pitchFamily="50" charset="-128"/>
                          <a:ea typeface="メイリオ" panose="020B0604030504040204" pitchFamily="50" charset="-128"/>
                        </a:rPr>
                        <a:t>１回の受診</a:t>
                      </a: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で実施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同日別受診で実施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翌日以降に実施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11990520"/>
                  </a:ext>
                </a:extLst>
              </a:tr>
              <a:tr h="1146160">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当該保険医療機関において保険診療の受診をしたことのない患者</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60000"/>
                        <a:lumOff val="4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初診料を算定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60000"/>
                        <a:lumOff val="40000"/>
                      </a:srgbClr>
                    </a:solidFill>
                  </a:tcPr>
                </a:tc>
                <a:tc hMerge="1">
                  <a:txBody>
                    <a:bodyPr/>
                    <a:lstStyle/>
                    <a:p>
                      <a:endParaRPr kumimoji="1" lang="ja-JP" altLang="en-US"/>
                    </a:p>
                  </a:txBody>
                  <a:tcPr/>
                </a:tc>
                <a:extLst>
                  <a:ext uri="{0D108BD9-81ED-4DB2-BD59-A6C34878D82A}">
                    <a16:rowId xmlns:a16="http://schemas.microsoft.com/office/drawing/2014/main" val="3385687565"/>
                  </a:ext>
                </a:extLst>
              </a:tr>
              <a:tr h="1283520">
                <a:tc row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保険医療機関に通院し、</a:t>
                      </a:r>
                      <a:br>
                        <a:rPr lang="ja-JP" altLang="en-US" sz="12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保険診療で精査中・治療中の患者</a:t>
                      </a:r>
                      <a:br>
                        <a:rPr lang="ja-JP" altLang="en-US" sz="1200" b="0" i="0" u="none" strike="noStrike">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a:solidFill>
                            <a:srgbClr val="000000"/>
                          </a:solidFill>
                          <a:effectLst/>
                          <a:latin typeface="メイリオ" panose="020B0604030504040204" pitchFamily="50" charset="-128"/>
                          <a:ea typeface="メイリオ" panose="020B0604030504040204" pitchFamily="50" charset="-128"/>
                        </a:rPr>
                        <a:t>（例：糖尿病で通院）</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精査中・治療中の疾病と関連する健診等</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（例：特定健診後に足関節捻挫の保険診療を実施）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2172252557"/>
                  </a:ext>
                </a:extLst>
              </a:tr>
              <a:tr h="1283520">
                <a:tc vMerge="1">
                  <a:txBody>
                    <a:bodyPr/>
                    <a:lstStyle/>
                    <a:p>
                      <a:endParaRPr kumimoji="1" lang="ja-JP" altLang="en-US"/>
                    </a:p>
                  </a:txBody>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精査中・治療中の疾病と関連しない健診等</a:t>
                      </a:r>
                      <a:b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b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（例：がん検診後に足関節捻挫の保険診療を実施）</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gridSpan="2">
                  <a:txBody>
                    <a:bodyPr/>
                    <a:lstStyle>
                      <a:lvl1pPr marL="0" algn="l" defTabSz="914395" rtl="0" eaLnBrk="1" latinLnBrk="0" hangingPunct="1">
                        <a:defRPr kumimoji="1" sz="1800" kern="1200">
                          <a:solidFill>
                            <a:schemeClr val="tx1"/>
                          </a:solidFill>
                          <a:latin typeface="Verdana"/>
                          <a:ea typeface="メイリオ"/>
                        </a:defRPr>
                      </a:lvl1pPr>
                      <a:lvl2pPr marL="457197" algn="l" defTabSz="914395" rtl="0" eaLnBrk="1" latinLnBrk="0" hangingPunct="1">
                        <a:defRPr kumimoji="1" sz="1800" kern="1200">
                          <a:solidFill>
                            <a:schemeClr val="tx1"/>
                          </a:solidFill>
                          <a:latin typeface="Verdana"/>
                          <a:ea typeface="メイリオ"/>
                        </a:defRPr>
                      </a:lvl2pPr>
                      <a:lvl3pPr marL="914395" algn="l" defTabSz="914395" rtl="0" eaLnBrk="1" latinLnBrk="0" hangingPunct="1">
                        <a:defRPr kumimoji="1" sz="1800" kern="1200">
                          <a:solidFill>
                            <a:schemeClr val="tx1"/>
                          </a:solidFill>
                          <a:latin typeface="Verdana"/>
                          <a:ea typeface="メイリオ"/>
                        </a:defRPr>
                      </a:lvl3pPr>
                      <a:lvl4pPr marL="1371592" algn="l" defTabSz="914395" rtl="0" eaLnBrk="1" latinLnBrk="0" hangingPunct="1">
                        <a:defRPr kumimoji="1" sz="1800" kern="1200">
                          <a:solidFill>
                            <a:schemeClr val="tx1"/>
                          </a:solidFill>
                          <a:latin typeface="Verdana"/>
                          <a:ea typeface="メイリオ"/>
                        </a:defRPr>
                      </a:lvl4pPr>
                      <a:lvl5pPr marL="1828789" algn="l" defTabSz="914395" rtl="0" eaLnBrk="1" latinLnBrk="0" hangingPunct="1">
                        <a:defRPr kumimoji="1" sz="1800" kern="1200">
                          <a:solidFill>
                            <a:schemeClr val="tx1"/>
                          </a:solidFill>
                          <a:latin typeface="Verdana"/>
                          <a:ea typeface="メイリオ"/>
                        </a:defRPr>
                      </a:lvl5pPr>
                      <a:lvl6pPr marL="2285987" algn="l" defTabSz="914395" rtl="0" eaLnBrk="1" latinLnBrk="0" hangingPunct="1">
                        <a:defRPr kumimoji="1" sz="1800" kern="1200">
                          <a:solidFill>
                            <a:schemeClr val="tx1"/>
                          </a:solidFill>
                          <a:latin typeface="Verdana"/>
                          <a:ea typeface="メイリオ"/>
                        </a:defRPr>
                      </a:lvl6pPr>
                      <a:lvl7pPr marL="2743184" algn="l" defTabSz="914395" rtl="0" eaLnBrk="1" latinLnBrk="0" hangingPunct="1">
                        <a:defRPr kumimoji="1" sz="1800" kern="1200">
                          <a:solidFill>
                            <a:schemeClr val="tx1"/>
                          </a:solidFill>
                          <a:latin typeface="Verdana"/>
                          <a:ea typeface="メイリオ"/>
                        </a:defRPr>
                      </a:lvl7pPr>
                      <a:lvl8pPr marL="3200381" algn="l" defTabSz="914395" rtl="0" eaLnBrk="1" latinLnBrk="0" hangingPunct="1">
                        <a:defRPr kumimoji="1" sz="1800" kern="1200">
                          <a:solidFill>
                            <a:schemeClr val="tx1"/>
                          </a:solidFill>
                          <a:latin typeface="Verdana"/>
                          <a:ea typeface="メイリオ"/>
                        </a:defRPr>
                      </a:lvl8pPr>
                      <a:lvl9pPr marL="3657579" algn="l" defTabSz="914395" rtl="0" eaLnBrk="1" latinLnBrk="0" hangingPunct="1">
                        <a:defRPr kumimoji="1" sz="1800" kern="1200">
                          <a:solidFill>
                            <a:schemeClr val="tx1"/>
                          </a:solidFill>
                          <a:latin typeface="Verdana"/>
                          <a:ea typeface="メイリオ"/>
                        </a:defRPr>
                      </a:lvl9pPr>
                    </a:lstStyle>
                    <a:p>
                      <a:pPr algn="ctr" fontAlgn="ctr"/>
                      <a:r>
                        <a:rPr lang="ja-JP" altLang="en-US" sz="1200" b="0" i="0" u="none" strike="noStrike" dirty="0">
                          <a:solidFill>
                            <a:srgbClr val="000000"/>
                          </a:solidFill>
                          <a:effectLst/>
                          <a:latin typeface="メイリオ" panose="020B0604030504040204" pitchFamily="50" charset="-128"/>
                          <a:ea typeface="メイリオ" panose="020B0604030504040204" pitchFamily="50" charset="-128"/>
                        </a:rPr>
                        <a:t>再診料等を算定</a:t>
                      </a:r>
                    </a:p>
                  </a:txBody>
                  <a:tcPr marL="4240" marR="4240" marT="4240" marB="0" anchor="ctr">
                    <a:lnL w="6350" cap="flat" cmpd="sng" algn="ctr">
                      <a:solidFill>
                        <a:sysClr val="windowText" lastClr="000000"/>
                      </a:solidFill>
                      <a:prstDash val="solid"/>
                      <a:round/>
                      <a:headEnd type="none" w="med" len="med"/>
                      <a:tailEnd type="none" w="med" len="med"/>
                    </a:lnL>
                    <a:lnR w="6350" cap="flat" cmpd="sng" algn="ctr">
                      <a:solidFill>
                        <a:sysClr val="windowText" lastClr="000000"/>
                      </a:solidFill>
                      <a:prstDash val="solid"/>
                      <a:round/>
                      <a:headEnd type="none" w="med" len="med"/>
                      <a:tailEnd type="none" w="med" len="med"/>
                    </a:lnR>
                    <a:lnT w="6350" cap="flat" cmpd="sng" algn="ctr">
                      <a:solidFill>
                        <a:sysClr val="windowText" lastClr="000000"/>
                      </a:solidFill>
                      <a:prstDash val="solid"/>
                      <a:round/>
                      <a:headEnd type="none" w="med" len="med"/>
                      <a:tailEnd type="none" w="med" len="med"/>
                    </a:lnT>
                    <a:lnB w="635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9FFFE">
                        <a:lumMod val="20000"/>
                        <a:lumOff val="80000"/>
                      </a:srgbClr>
                    </a:solidFill>
                  </a:tcPr>
                </a:tc>
                <a:tc hMerge="1">
                  <a:txBody>
                    <a:bodyPr/>
                    <a:lstStyle/>
                    <a:p>
                      <a:endParaRPr kumimoji="1" lang="ja-JP" altLang="en-US"/>
                    </a:p>
                  </a:txBody>
                  <a:tcPr/>
                </a:tc>
                <a:extLst>
                  <a:ext uri="{0D108BD9-81ED-4DB2-BD59-A6C34878D82A}">
                    <a16:rowId xmlns:a16="http://schemas.microsoft.com/office/drawing/2014/main" val="2746688129"/>
                  </a:ext>
                </a:extLst>
              </a:tr>
            </a:tbl>
          </a:graphicData>
        </a:graphic>
      </p:graphicFrame>
      <p:sp>
        <p:nvSpPr>
          <p:cNvPr id="29" name="テキスト ボックス 28">
            <a:extLst>
              <a:ext uri="{FF2B5EF4-FFF2-40B4-BE49-F238E27FC236}">
                <a16:creationId xmlns:a16="http://schemas.microsoft.com/office/drawing/2014/main" id="{9416E21B-8B0B-9F38-5E37-A9859F5DB858}"/>
              </a:ext>
            </a:extLst>
          </p:cNvPr>
          <p:cNvSpPr txBox="1"/>
          <p:nvPr/>
        </p:nvSpPr>
        <p:spPr>
          <a:xfrm>
            <a:off x="839416" y="1052736"/>
            <a:ext cx="5459174"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0" i="0" u="none" strike="noStrike" kern="120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rPr>
              <a:t>◆健診等と直接関係のない疾病に対して保険診療を実施する場合</a:t>
            </a:r>
            <a:endParaRPr kumimoji="1" lang="ja-JP" altLang="en-US" sz="1400" b="0" i="0" u="none" strike="noStrike" kern="1200" cap="none" spc="0" normalizeH="0" baseline="0" noProof="0" dirty="0">
              <a:ln>
                <a:noFill/>
              </a:ln>
              <a:solidFill>
                <a:prstClr val="black"/>
              </a:solidFill>
              <a:effectLst/>
              <a:uLnTx/>
              <a:uFillTx/>
              <a:latin typeface="Verdana"/>
              <a:ea typeface="メイリオ"/>
              <a:cs typeface="+mn-cs"/>
            </a:endParaRPr>
          </a:p>
        </p:txBody>
      </p:sp>
      <p:pic>
        <p:nvPicPr>
          <p:cNvPr id="7" name="オーディオ 6">
            <a:hlinkClick r:id="" action="ppaction://media"/>
            <a:extLst>
              <a:ext uri="{FF2B5EF4-FFF2-40B4-BE49-F238E27FC236}">
                <a16:creationId xmlns:a16="http://schemas.microsoft.com/office/drawing/2014/main" id="{671F549B-7256-3D87-02E5-0FAE0D9406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4" name="スライド番号プレースホルダー 4">
            <a:extLst>
              <a:ext uri="{FF2B5EF4-FFF2-40B4-BE49-F238E27FC236}">
                <a16:creationId xmlns:a16="http://schemas.microsoft.com/office/drawing/2014/main" id="{0DC32812-3CA1-6A3C-3739-A9E7BA7090D2}"/>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994266320"/>
      </p:ext>
    </p:extLst>
  </p:cSld>
  <p:clrMapOvr>
    <a:masterClrMapping/>
  </p:clrMapOvr>
  <mc:AlternateContent xmlns:mc="http://schemas.openxmlformats.org/markup-compatibility/2006" xmlns:p14="http://schemas.microsoft.com/office/powerpoint/2010/main">
    <mc:Choice Requires="p14">
      <p:transition spd="slow" p14:dur="2000" advTm="62346"/>
    </mc:Choice>
    <mc:Fallback xmlns="">
      <p:transition spd="slow" advTm="62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48959E3A-FE33-E2A4-82C2-5F0F61BAA7A8}"/>
              </a:ext>
            </a:extLst>
          </p:cNvPr>
          <p:cNvSpPr/>
          <p:nvPr/>
        </p:nvSpPr>
        <p:spPr>
          <a:xfrm>
            <a:off x="1207840" y="2537400"/>
            <a:ext cx="10081120" cy="2088000"/>
          </a:xfrm>
          <a:prstGeom prst="rect">
            <a:avLst/>
          </a:prstGeom>
          <a:solidFill>
            <a:srgbClr val="DCE6F2"/>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療養・就労両立支援指導料の見直し</a:t>
            </a:r>
          </a:p>
        </p:txBody>
      </p:sp>
      <p:pic>
        <p:nvPicPr>
          <p:cNvPr id="6" name="オーディオ 5">
            <a:hlinkClick r:id="" action="ppaction://media"/>
            <a:extLst>
              <a:ext uri="{FF2B5EF4-FFF2-40B4-BE49-F238E27FC236}">
                <a16:creationId xmlns:a16="http://schemas.microsoft.com/office/drawing/2014/main" id="{34CDFF01-A800-AC16-F0AC-21062864412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1414830"/>
      </p:ext>
    </p:extLst>
  </p:cSld>
  <p:clrMapOvr>
    <a:masterClrMapping/>
  </p:clrMapOvr>
  <mc:AlternateContent xmlns:mc="http://schemas.openxmlformats.org/markup-compatibility/2006" xmlns:p14="http://schemas.microsoft.com/office/powerpoint/2010/main">
    <mc:Choice Requires="p14">
      <p:transition spd="slow" p14:dur="2000" advTm="5800"/>
    </mc:Choice>
    <mc:Fallback xmlns="">
      <p:transition spd="slow" advTm="5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679C7-E42C-6897-98D6-1887FF068026}"/>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C18ABA5-A118-FB25-34A3-78BFC57C41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5" name="タイトル 1">
            <a:extLst>
              <a:ext uri="{FF2B5EF4-FFF2-40B4-BE49-F238E27FC236}">
                <a16:creationId xmlns:a16="http://schemas.microsoft.com/office/drawing/2014/main" id="{F6F54B28-09E7-7054-8934-1A0CC1EEC812}"/>
              </a:ext>
            </a:extLst>
          </p:cNvPr>
          <p:cNvSpPr txBox="1">
            <a:spLocks/>
          </p:cNvSpPr>
          <p:nvPr/>
        </p:nvSpPr>
        <p:spPr>
          <a:xfrm>
            <a:off x="362418" y="1142154"/>
            <a:ext cx="4410474" cy="371458"/>
          </a:xfrm>
          <a:prstGeom prst="rect">
            <a:avLst/>
          </a:prstGeom>
          <a:solidFill>
            <a:schemeClr val="bg1"/>
          </a:solidFill>
          <a:ln w="19050">
            <a:no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l" defTabSz="990570" rtl="0" eaLnBrk="1" fontAlgn="auto" latinLnBrk="0" hangingPunct="1">
              <a:lnSpc>
                <a:spcPct val="100000"/>
              </a:lnSpc>
              <a:spcBef>
                <a:spcPct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〇療養・就労両立支援指導料</a:t>
            </a:r>
          </a:p>
        </p:txBody>
      </p:sp>
      <p:sp>
        <p:nvSpPr>
          <p:cNvPr id="8" name="テキスト ボックス 7">
            <a:extLst>
              <a:ext uri="{FF2B5EF4-FFF2-40B4-BE49-F238E27FC236}">
                <a16:creationId xmlns:a16="http://schemas.microsoft.com/office/drawing/2014/main" id="{14B7068E-30A2-F5C0-2DAD-FAC89CD268DA}"/>
              </a:ext>
            </a:extLst>
          </p:cNvPr>
          <p:cNvSpPr txBox="1"/>
          <p:nvPr/>
        </p:nvSpPr>
        <p:spPr>
          <a:xfrm>
            <a:off x="273287" y="4330361"/>
            <a:ext cx="9800108" cy="437171"/>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［算定要件等］</a:t>
            </a:r>
          </a:p>
        </p:txBody>
      </p:sp>
      <p:sp>
        <p:nvSpPr>
          <p:cNvPr id="13" name="テキスト ボックス 12">
            <a:extLst>
              <a:ext uri="{FF2B5EF4-FFF2-40B4-BE49-F238E27FC236}">
                <a16:creationId xmlns:a16="http://schemas.microsoft.com/office/drawing/2014/main" id="{862DD843-E990-3D6A-E7DB-6CCBDFFA5A94}"/>
              </a:ext>
            </a:extLst>
          </p:cNvPr>
          <p:cNvSpPr txBox="1"/>
          <p:nvPr/>
        </p:nvSpPr>
        <p:spPr>
          <a:xfrm>
            <a:off x="362418" y="767693"/>
            <a:ext cx="7922600" cy="337144"/>
          </a:xfrm>
          <a:prstGeom prst="rect">
            <a:avLst/>
          </a:prstGeom>
          <a:noFill/>
        </p:spPr>
        <p:txBody>
          <a:bodyPr wrap="square" rtlCol="0">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療養・就労両立支援指導料の見直し項目</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graphicFrame>
        <p:nvGraphicFramePr>
          <p:cNvPr id="16" name="表 15">
            <a:extLst>
              <a:ext uri="{FF2B5EF4-FFF2-40B4-BE49-F238E27FC236}">
                <a16:creationId xmlns:a16="http://schemas.microsoft.com/office/drawing/2014/main" id="{75D6A1A3-E051-EB6A-C032-02C58870BAE3}"/>
              </a:ext>
            </a:extLst>
          </p:cNvPr>
          <p:cNvGraphicFramePr>
            <a:graphicFrameLocks noGrp="1"/>
          </p:cNvGraphicFramePr>
          <p:nvPr/>
        </p:nvGraphicFramePr>
        <p:xfrm>
          <a:off x="473651" y="1531870"/>
          <a:ext cx="11203462" cy="2821590"/>
        </p:xfrm>
        <a:graphic>
          <a:graphicData uri="http://schemas.openxmlformats.org/drawingml/2006/table">
            <a:tbl>
              <a:tblPr firstRow="1" bandRow="1">
                <a:tableStyleId>{5C22544A-7EE6-4342-B048-85BDC9FD1C3A}</a:tableStyleId>
              </a:tblPr>
              <a:tblGrid>
                <a:gridCol w="4159309">
                  <a:extLst>
                    <a:ext uri="{9D8B030D-6E8A-4147-A177-3AD203B41FA5}">
                      <a16:colId xmlns:a16="http://schemas.microsoft.com/office/drawing/2014/main" val="2398828061"/>
                    </a:ext>
                  </a:extLst>
                </a:gridCol>
                <a:gridCol w="1310640">
                  <a:extLst>
                    <a:ext uri="{9D8B030D-6E8A-4147-A177-3AD203B41FA5}">
                      <a16:colId xmlns:a16="http://schemas.microsoft.com/office/drawing/2014/main" val="2269834318"/>
                    </a:ext>
                  </a:extLst>
                </a:gridCol>
                <a:gridCol w="1270000">
                  <a:extLst>
                    <a:ext uri="{9D8B030D-6E8A-4147-A177-3AD203B41FA5}">
                      <a16:colId xmlns:a16="http://schemas.microsoft.com/office/drawing/2014/main" val="644804683"/>
                    </a:ext>
                  </a:extLst>
                </a:gridCol>
                <a:gridCol w="1440873">
                  <a:extLst>
                    <a:ext uri="{9D8B030D-6E8A-4147-A177-3AD203B41FA5}">
                      <a16:colId xmlns:a16="http://schemas.microsoft.com/office/drawing/2014/main" val="1587040116"/>
                    </a:ext>
                  </a:extLst>
                </a:gridCol>
                <a:gridCol w="3022640">
                  <a:extLst>
                    <a:ext uri="{9D8B030D-6E8A-4147-A177-3AD203B41FA5}">
                      <a16:colId xmlns:a16="http://schemas.microsoft.com/office/drawing/2014/main" val="2903413742"/>
                    </a:ext>
                  </a:extLst>
                </a:gridCol>
              </a:tblGrid>
              <a:tr h="496458">
                <a:tc>
                  <a:txBody>
                    <a:bodyPr/>
                    <a:lstStyle/>
                    <a:p>
                      <a:pPr algn="ctr"/>
                      <a:r>
                        <a:rPr kumimoji="1" lang="ja-JP" altLang="en-US" sz="2800" dirty="0">
                          <a:latin typeface="BIZ UDPゴシック" panose="020B0400000000000000" pitchFamily="50" charset="-128"/>
                          <a:ea typeface="BIZ UDPゴシック" panose="020B0400000000000000" pitchFamily="50" charset="-128"/>
                        </a:rPr>
                        <a:t>項目</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改定前</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81BD"/>
                    </a:solidFill>
                  </a:tcPr>
                </a:tc>
                <a:tc rowSpan="7">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改定後</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6228"/>
                    </a:solidFill>
                  </a:tcPr>
                </a:tc>
                <a:tc>
                  <a:txBody>
                    <a:bodyPr/>
                    <a:lstStyle/>
                    <a:p>
                      <a:pPr algn="ctr"/>
                      <a:r>
                        <a:rPr kumimoji="1" lang="ja-JP" altLang="en-US" sz="2800" dirty="0">
                          <a:latin typeface="BIZ UDPゴシック" panose="020B0400000000000000" pitchFamily="50" charset="-128"/>
                          <a:ea typeface="BIZ UDPゴシック" panose="020B0400000000000000" pitchFamily="50" charset="-128"/>
                        </a:rPr>
                        <a:t>見直し項目</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F6228"/>
                    </a:solidFill>
                  </a:tcPr>
                </a:tc>
                <a:extLst>
                  <a:ext uri="{0D108BD9-81ED-4DB2-BD59-A6C34878D82A}">
                    <a16:rowId xmlns:a16="http://schemas.microsoft.com/office/drawing/2014/main" val="2171973762"/>
                  </a:ext>
                </a:extLst>
              </a:tr>
              <a:tr h="383905">
                <a:tc>
                  <a:txBody>
                    <a:bodyPr/>
                    <a:lstStyle/>
                    <a:p>
                      <a:r>
                        <a:rPr kumimoji="1" lang="ja-JP" altLang="en-US" b="1" dirty="0">
                          <a:latin typeface="BIZ UDPゴシック" panose="020B0400000000000000" pitchFamily="50" charset="-128"/>
                          <a:ea typeface="BIZ UDPゴシック" panose="020B0400000000000000" pitchFamily="50" charset="-128"/>
                        </a:rPr>
                        <a:t>１　初回</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algn="r"/>
                      <a:r>
                        <a:rPr kumimoji="1" lang="en-US" altLang="ja-JP" b="1" dirty="0">
                          <a:latin typeface="BIZ UDPゴシック" panose="020B0400000000000000" pitchFamily="50" charset="-128"/>
                          <a:ea typeface="BIZ UDPゴシック" panose="020B0400000000000000" pitchFamily="50" charset="-128"/>
                        </a:rPr>
                        <a:t>800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850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rowSpan="6">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b="1" u="sng" dirty="0">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〇全ての項目で点数が</a:t>
                      </a:r>
                      <a:r>
                        <a:rPr lang="ja-JP" altLang="en-US" b="1" u="sng" dirty="0">
                          <a:solidFill>
                            <a:srgbClr val="FF0000"/>
                          </a:solidFill>
                          <a:latin typeface="BIZ UDPゴシック" panose="020B0400000000000000" pitchFamily="50" charset="-128"/>
                          <a:ea typeface="BIZ UDPゴシック" panose="020B0400000000000000" pitchFamily="50" charset="-128"/>
                        </a:rPr>
                        <a:t>増点</a:t>
                      </a:r>
                      <a:endParaRPr lang="en-US" altLang="ja-JP" b="1" u="sng" dirty="0">
                        <a:solidFill>
                          <a:srgbClr val="FF0000"/>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b="1" u="sng" dirty="0">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〇算定要件の</a:t>
                      </a:r>
                      <a:r>
                        <a:rPr lang="ja-JP" altLang="en-US" b="1" u="sng" dirty="0">
                          <a:solidFill>
                            <a:srgbClr val="FF0000"/>
                          </a:solidFill>
                          <a:latin typeface="BIZ UDPゴシック" panose="020B0400000000000000" pitchFamily="50" charset="-128"/>
                          <a:ea typeface="BIZ UDPゴシック" panose="020B0400000000000000" pitchFamily="50" charset="-128"/>
                        </a:rPr>
                        <a:t>緩和</a:t>
                      </a:r>
                      <a:endParaRPr lang="en-US" altLang="ja-JP" b="1" u="sng" dirty="0">
                        <a:solidFill>
                          <a:srgbClr val="FF0000"/>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（対象疾患の定めを廃止）</a:t>
                      </a:r>
                      <a:endParaRPr lang="en-US" altLang="ja-JP" b="1" u="sng" dirty="0">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ja-JP" b="1" u="sng" dirty="0">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〇算定可能期間の</a:t>
                      </a:r>
                      <a:r>
                        <a:rPr lang="ja-JP" altLang="en-US" b="1" u="sng" dirty="0">
                          <a:solidFill>
                            <a:srgbClr val="FF0000"/>
                          </a:solidFill>
                          <a:latin typeface="BIZ UDPゴシック" panose="020B0400000000000000" pitchFamily="50" charset="-128"/>
                          <a:ea typeface="BIZ UDPゴシック" panose="020B0400000000000000" pitchFamily="50" charset="-128"/>
                        </a:rPr>
                        <a:t>延長</a:t>
                      </a:r>
                      <a:endParaRPr lang="en-US" altLang="ja-JP" b="1" u="sng" dirty="0">
                        <a:solidFill>
                          <a:srgbClr val="FF0000"/>
                        </a:solidFill>
                        <a:latin typeface="BIZ UDPゴシック" panose="020B0400000000000000" pitchFamily="50" charset="-128"/>
                        <a:ea typeface="BIZ UDPゴシック" panose="020B0400000000000000" pitchFamily="5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b="1" u="sng" dirty="0">
                          <a:latin typeface="BIZ UDPゴシック" panose="020B0400000000000000" pitchFamily="50" charset="-128"/>
                          <a:ea typeface="BIZ UDPゴシック" panose="020B0400000000000000" pitchFamily="50" charset="-128"/>
                        </a:rPr>
                        <a:t>（３月→６月へ）</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extLst>
                  <a:ext uri="{0D108BD9-81ED-4DB2-BD59-A6C34878D82A}">
                    <a16:rowId xmlns:a16="http://schemas.microsoft.com/office/drawing/2014/main" val="3350582124"/>
                  </a:ext>
                </a:extLst>
              </a:tr>
              <a:tr h="3839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２　２回目以降</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400</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u="sng" dirty="0">
                          <a:solidFill>
                            <a:srgbClr val="FF0000"/>
                          </a:solidFill>
                          <a:latin typeface="BIZ UDPゴシック" panose="020B0400000000000000" pitchFamily="50" charset="-128"/>
                          <a:ea typeface="BIZ UDPゴシック" panose="020B0400000000000000" pitchFamily="50" charset="-128"/>
                        </a:rPr>
                        <a:t>500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292343810"/>
                  </a:ext>
                </a:extLst>
              </a:tr>
              <a:tr h="3839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　</a:t>
                      </a: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相談支援加算</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50</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ja-JP"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400</a:t>
                      </a:r>
                      <a:r>
                        <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u="sng" kern="100" dirty="0">
                        <a:solidFill>
                          <a:srgbClr val="FF0000"/>
                        </a:solidFill>
                        <a:effectLst/>
                        <a:latin typeface="メイリオ" panose="020B0604030504040204" pitchFamily="50" charset="-128"/>
                        <a:ea typeface="メイリオ" panose="020B0604030504040204" pitchFamily="50" charset="-128"/>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199705549"/>
                  </a:ext>
                </a:extLst>
              </a:tr>
              <a:tr h="3839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＜情報通信機器を用いて行った場合＞</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ja-JP" altLang="en-US" b="1" u="sng" dirty="0">
                          <a:solidFill>
                            <a:srgbClr val="FF0000"/>
                          </a:solidFill>
                          <a:latin typeface="BIZ UDPゴシック" panose="020B0400000000000000" pitchFamily="50" charset="-128"/>
                          <a:ea typeface="BIZ UDPゴシック" panose="020B0400000000000000" pitchFamily="50" charset="-128"/>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026109735"/>
                  </a:ext>
                </a:extLst>
              </a:tr>
              <a:tr h="383905">
                <a:tc>
                  <a:txBody>
                    <a:bodyPr/>
                    <a:lstStyle/>
                    <a:p>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１　初回</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algn="r"/>
                      <a:r>
                        <a:rPr kumimoji="1" lang="en-US" altLang="ja-JP" b="1" dirty="0">
                          <a:latin typeface="BIZ UDPゴシック" panose="020B0400000000000000" pitchFamily="50" charset="-128"/>
                          <a:ea typeface="BIZ UDPゴシック" panose="020B0400000000000000" pitchFamily="50" charset="-128"/>
                        </a:rPr>
                        <a:t>696</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740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algn="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821387060"/>
                  </a:ext>
                </a:extLst>
              </a:tr>
              <a:tr h="383905">
                <a:tc>
                  <a:txBody>
                    <a:bodyPr/>
                    <a:lstStyle/>
                    <a:p>
                      <a:r>
                        <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２　２回目以降</a:t>
                      </a:r>
                      <a:endParaRPr kumimoji="1" lang="ja-JP" altLang="en-US" b="1" dirty="0">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a:txBody>
                    <a:bodyPr/>
                    <a:lstStyle/>
                    <a:p>
                      <a:pPr algn="r"/>
                      <a:r>
                        <a:rPr kumimoji="1" lang="ja-JP" altLang="en-US" b="1" dirty="0">
                          <a:latin typeface="BIZ UDPゴシック" panose="020B0400000000000000" pitchFamily="50" charset="-128"/>
                          <a:ea typeface="BIZ UDPゴシック" panose="020B0400000000000000" pitchFamily="50" charset="-128"/>
                        </a:rPr>
                        <a:t> </a:t>
                      </a:r>
                      <a:r>
                        <a:rPr kumimoji="1" lang="en-US" altLang="ja-JP" b="1" dirty="0">
                          <a:latin typeface="BIZ UDPゴシック" panose="020B0400000000000000" pitchFamily="50" charset="-128"/>
                          <a:ea typeface="BIZ UDPゴシック" panose="020B0400000000000000" pitchFamily="50" charset="-128"/>
                        </a:rPr>
                        <a:t>348</a:t>
                      </a:r>
                      <a:r>
                        <a:rPr kumimoji="1" lang="ja-JP" altLang="en-US" b="1" dirty="0">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CE6F2"/>
                    </a:solidFill>
                  </a:tcPr>
                </a:tc>
                <a:tc vMerge="1">
                  <a:txBody>
                    <a:bodyPr/>
                    <a:lstStyle/>
                    <a:p>
                      <a:pPr algn="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kumimoji="1" lang="en-US" altLang="ja-JP" b="1" u="sng" dirty="0">
                          <a:solidFill>
                            <a:srgbClr val="FF0000"/>
                          </a:solidFill>
                          <a:latin typeface="BIZ UDPゴシック" panose="020B0400000000000000" pitchFamily="50" charset="-128"/>
                          <a:ea typeface="BIZ UDPゴシック" panose="020B0400000000000000" pitchFamily="50" charset="-128"/>
                        </a:rPr>
                        <a:t>435</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7E4BD"/>
                    </a:solidFill>
                  </a:tcPr>
                </a:tc>
                <a:tc vMerge="1">
                  <a:txBody>
                    <a:bodyPr/>
                    <a:lstStyle/>
                    <a:p>
                      <a:pPr algn="r"/>
                      <a:endParaRPr kumimoji="1" lang="ja-JP" altLang="en-US" b="1" u="sng" dirty="0">
                        <a:solidFill>
                          <a:srgbClr val="FF0000"/>
                        </a:solidFill>
                        <a:latin typeface="メイリオ" panose="020B0604030504040204" pitchFamily="50" charset="-128"/>
                        <a:ea typeface="メイリオ" panose="020B0604030504040204"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43315514"/>
                  </a:ext>
                </a:extLst>
              </a:tr>
            </a:tbl>
          </a:graphicData>
        </a:graphic>
      </p:graphicFrame>
      <p:sp>
        <p:nvSpPr>
          <p:cNvPr id="2" name="タイトル 1">
            <a:extLst>
              <a:ext uri="{FF2B5EF4-FFF2-40B4-BE49-F238E27FC236}">
                <a16:creationId xmlns:a16="http://schemas.microsoft.com/office/drawing/2014/main" id="{7F4B9240-D2E5-6FCB-F955-B344266CE3EE}"/>
              </a:ext>
            </a:extLst>
          </p:cNvPr>
          <p:cNvSpPr txBox="1">
            <a:spLocks/>
          </p:cNvSpPr>
          <p:nvPr/>
        </p:nvSpPr>
        <p:spPr>
          <a:xfrm>
            <a:off x="473651" y="4803567"/>
            <a:ext cx="11203461" cy="1930400"/>
          </a:xfrm>
          <a:prstGeom prst="rect">
            <a:avLst/>
          </a:prstGeom>
          <a:solidFill>
            <a:schemeClr val="bg1"/>
          </a:solidFill>
          <a:ln w="19050">
            <a:solidFill>
              <a:schemeClr val="tx1"/>
            </a:solidFill>
          </a:ln>
        </p:spPr>
        <p:txBody>
          <a:bodyPr vert="horz" lIns="91440" tIns="45720" rIns="91440" bIns="45720" rtlCol="0" anchor="ctr">
            <a:no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452450" marR="0" lvl="0" indent="-452450" algn="l" defTabSz="990570" rtl="0" eaLnBrk="1" fontAlgn="auto" latinLnBrk="0" hangingPunct="1">
              <a:lnSpc>
                <a:spcPct val="100000"/>
              </a:lnSpc>
              <a:spcBef>
                <a:spcPts val="60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　①　医療機関が受け取る勤務情報について、</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患者が作成した「治療と仕事の両立支援カード」が、</a:t>
            </a:r>
            <a:br>
              <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b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事業者の確認を経て</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医療機関に提供された場合においても</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算定可能</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とする。</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endParaRPr>
          </a:p>
          <a:p>
            <a:pPr marL="452450" marR="0" lvl="0" indent="-452450" algn="l" defTabSz="990570" rtl="0" eaLnBrk="1" fontAlgn="auto" latinLnBrk="0" hangingPunct="1">
              <a:lnSpc>
                <a:spcPct val="100000"/>
              </a:lnSpc>
              <a:spcBef>
                <a:spcPts val="60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　②　</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対象疾患の定めを廃止</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し、疾患の増悪防止等のための反復継続した治療が必要な患者であって、</a:t>
            </a:r>
            <a:br>
              <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b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就業の継続に配慮が必要なものに</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算定可能</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とする。</a:t>
            </a:r>
            <a:endPar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endParaRPr>
          </a:p>
          <a:p>
            <a:pPr marL="452450" marR="0" lvl="0" indent="-452450" algn="l" defTabSz="990570" rtl="0" eaLnBrk="1" fontAlgn="auto" latinLnBrk="0" hangingPunct="1">
              <a:lnSpc>
                <a:spcPct val="100000"/>
              </a:lnSpc>
              <a:spcBef>
                <a:spcPts val="600"/>
              </a:spcBef>
              <a:spcAft>
                <a:spcPts val="0"/>
              </a:spcAft>
              <a:buClrTx/>
              <a:buSzTx/>
              <a:buFontTx/>
              <a:buNone/>
              <a:tabLst/>
              <a:defRPr/>
            </a:pP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　③　２回目以降の指導について、３月以上の期間に渡って継続されている実態を踏まえ、</a:t>
            </a:r>
            <a:br>
              <a:rPr kumimoji="1" lang="en-US" altLang="ja-JP"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b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算定可能な期間を</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j-cs"/>
              </a:rPr>
              <a:t>６月を限度に見直す</a:t>
            </a:r>
            <a:r>
              <a:rPr kumimoji="1" lang="ja-JP" altLang="en-US" sz="18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 </a:t>
            </a:r>
          </a:p>
        </p:txBody>
      </p:sp>
      <p:sp>
        <p:nvSpPr>
          <p:cNvPr id="3" name="タイトル 1">
            <a:extLst>
              <a:ext uri="{FF2B5EF4-FFF2-40B4-BE49-F238E27FC236}">
                <a16:creationId xmlns:a16="http://schemas.microsoft.com/office/drawing/2014/main" id="{D7DEC8E2-210A-0CA5-41FB-893A522AEE78}"/>
              </a:ext>
            </a:extLst>
          </p:cNvPr>
          <p:cNvSpPr>
            <a:spLocks noGrp="1"/>
          </p:cNvSpPr>
          <p:nvPr>
            <p:ph type="title"/>
          </p:nvPr>
        </p:nvSpPr>
        <p:spPr>
          <a:xfrm>
            <a:off x="609600" y="90904"/>
            <a:ext cx="10972800" cy="601792"/>
          </a:xfrm>
          <a:solidFill>
            <a:srgbClr val="DCE6F2"/>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療養・就労両立支援指導料の見直し</a:t>
            </a:r>
          </a:p>
        </p:txBody>
      </p:sp>
      <p:sp>
        <p:nvSpPr>
          <p:cNvPr id="4" name="矢印: 右 3">
            <a:extLst>
              <a:ext uri="{FF2B5EF4-FFF2-40B4-BE49-F238E27FC236}">
                <a16:creationId xmlns:a16="http://schemas.microsoft.com/office/drawing/2014/main" id="{DA01C183-E621-DF9A-9218-137BAB6551F1}"/>
              </a:ext>
            </a:extLst>
          </p:cNvPr>
          <p:cNvSpPr/>
          <p:nvPr/>
        </p:nvSpPr>
        <p:spPr>
          <a:xfrm>
            <a:off x="6270658" y="2915123"/>
            <a:ext cx="513656" cy="576064"/>
          </a:xfrm>
          <a:prstGeom prst="rightArrow">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pic>
        <p:nvPicPr>
          <p:cNvPr id="10" name="オーディオ 9">
            <a:hlinkClick r:id="" action="ppaction://media"/>
            <a:extLst>
              <a:ext uri="{FF2B5EF4-FFF2-40B4-BE49-F238E27FC236}">
                <a16:creationId xmlns:a16="http://schemas.microsoft.com/office/drawing/2014/main" id="{571F99F1-0F66-6554-01E1-E8C20CB3220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3486544"/>
      </p:ext>
    </p:extLst>
  </p:cSld>
  <p:clrMapOvr>
    <a:masterClrMapping/>
  </p:clrMapOvr>
  <mc:AlternateContent xmlns:mc="http://schemas.openxmlformats.org/markup-compatibility/2006" xmlns:p14="http://schemas.microsoft.com/office/powerpoint/2010/main">
    <mc:Choice Requires="p14">
      <p:transition spd="slow" p14:dur="2000" advTm="50296"/>
    </mc:Choice>
    <mc:Fallback xmlns="">
      <p:transition spd="slow" advTm="50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DCF1B-5379-625D-0B7A-F4F7C564A717}"/>
            </a:ext>
          </a:extLst>
        </p:cNvPr>
        <p:cNvGrpSpPr/>
        <p:nvPr/>
      </p:nvGrpSpPr>
      <p:grpSpPr>
        <a:xfrm>
          <a:off x="0" y="0"/>
          <a:ext cx="0" cy="0"/>
          <a:chOff x="0" y="0"/>
          <a:chExt cx="0" cy="0"/>
        </a:xfrm>
      </p:grpSpPr>
      <p:sp>
        <p:nvSpPr>
          <p:cNvPr id="5" name="正方形/長方形 4">
            <a:extLst>
              <a:ext uri="{FF2B5EF4-FFF2-40B4-BE49-F238E27FC236}">
                <a16:creationId xmlns:a16="http://schemas.microsoft.com/office/drawing/2014/main" id="{08065BFC-547C-0D56-20DE-39E225C62518}"/>
              </a:ext>
            </a:extLst>
          </p:cNvPr>
          <p:cNvSpPr/>
          <p:nvPr/>
        </p:nvSpPr>
        <p:spPr>
          <a:xfrm>
            <a:off x="1142999" y="386706"/>
            <a:ext cx="9906000" cy="478387"/>
          </a:xfrm>
          <a:prstGeom prst="rect">
            <a:avLst/>
          </a:prstGeom>
          <a:solidFill>
            <a:srgbClr val="CDFFDC"/>
          </a:solidFill>
          <a:ln w="12700" cap="flat" cmpd="sng" algn="ctr">
            <a:noFill/>
            <a:prstDash val="solid"/>
            <a:miter lim="800000"/>
          </a:ln>
          <a:effectLst/>
        </p:spPr>
        <p:txBody>
          <a:bodyPr tIns="72000" bIns="3600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ja-JP" altLang="en-US" sz="2400" b="1" i="0" u="none" strike="noStrike" kern="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メイリオ" panose="020B0604030504040204" pitchFamily="50" charset="-128"/>
              </a:rPr>
              <a:t>（参考）療養・就労両立支援指導料の概要</a:t>
            </a:r>
          </a:p>
        </p:txBody>
      </p:sp>
      <p:sp>
        <p:nvSpPr>
          <p:cNvPr id="2" name="テキスト ボックス 1">
            <a:extLst>
              <a:ext uri="{FF2B5EF4-FFF2-40B4-BE49-F238E27FC236}">
                <a16:creationId xmlns:a16="http://schemas.microsoft.com/office/drawing/2014/main" id="{9BF7882B-52C0-B90D-F875-C0831DC85CEE}"/>
              </a:ext>
            </a:extLst>
          </p:cNvPr>
          <p:cNvSpPr txBox="1"/>
          <p:nvPr/>
        </p:nvSpPr>
        <p:spPr>
          <a:xfrm>
            <a:off x="1143000" y="53789"/>
            <a:ext cx="990600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令和８年度診療報酬改定　</a:t>
            </a:r>
            <a:r>
              <a:rPr kumimoji="1" lang="en-US" altLang="ja-JP"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Ⅲ</a:t>
            </a:r>
            <a:r>
              <a:rPr kumimoji="1" lang="ja-JP" altLang="en-US" sz="12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－１　患者にとって安心・安全に医療を受けられるための体制の評価－①</a:t>
            </a:r>
          </a:p>
        </p:txBody>
      </p:sp>
      <p:pic>
        <p:nvPicPr>
          <p:cNvPr id="4" name="図 3">
            <a:extLst>
              <a:ext uri="{FF2B5EF4-FFF2-40B4-BE49-F238E27FC236}">
                <a16:creationId xmlns:a16="http://schemas.microsoft.com/office/drawing/2014/main" id="{DBEE1559-824A-785E-D1BA-0461742CCEF7}"/>
              </a:ext>
            </a:extLst>
          </p:cNvPr>
          <p:cNvPicPr>
            <a:picLocks noChangeAspect="1"/>
          </p:cNvPicPr>
          <p:nvPr/>
        </p:nvPicPr>
        <p:blipFill rotWithShape="1">
          <a:blip r:embed="rId5"/>
          <a:srcRect t="8442" b="11657"/>
          <a:stretch/>
        </p:blipFill>
        <p:spPr>
          <a:xfrm>
            <a:off x="2011426" y="4716129"/>
            <a:ext cx="8169151" cy="423630"/>
          </a:xfrm>
          <a:prstGeom prst="rect">
            <a:avLst/>
          </a:prstGeom>
          <a:solidFill>
            <a:srgbClr val="FFC000"/>
          </a:solidFill>
          <a:ln>
            <a:noFill/>
          </a:ln>
        </p:spPr>
      </p:pic>
      <p:sp>
        <p:nvSpPr>
          <p:cNvPr id="6" name="正方形/長方形 5">
            <a:extLst>
              <a:ext uri="{FF2B5EF4-FFF2-40B4-BE49-F238E27FC236}">
                <a16:creationId xmlns:a16="http://schemas.microsoft.com/office/drawing/2014/main" id="{08F76F9C-9668-03A9-DE46-221B15F7FF0E}"/>
              </a:ext>
            </a:extLst>
          </p:cNvPr>
          <p:cNvSpPr/>
          <p:nvPr/>
        </p:nvSpPr>
        <p:spPr>
          <a:xfrm>
            <a:off x="1331119" y="921010"/>
            <a:ext cx="9529762" cy="2711709"/>
          </a:xfrm>
          <a:prstGeom prst="rect">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Ｂ００１－９　療養・就労両立支援指導料</a:t>
            </a: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１　初回　　　</a:t>
            </a:r>
            <a:r>
              <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850</a:t>
            </a:r>
            <a:r>
              <a:rPr kumimoji="1" lang="ja-JP" altLang="en-US" sz="1400" b="1"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点</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２　２回目以降（初回算定日の属する月又はその翌月から起算して６月を限度）　　　</a:t>
            </a:r>
            <a:r>
              <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500</a:t>
            </a:r>
            <a:r>
              <a:rPr kumimoji="1" lang="ja-JP" altLang="en-US"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1" lang="en-US" altLang="ja-JP" sz="14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療養・就労両立支援指導料は、就労中の患者の療養と就労の両立支援のため、患者と患者を雇用する事業者が共同して作成した勤務情報を記載した文書（当該患者が作成し事業者が確認を行った文書を含む。）の内容を踏まえ、就労の状況を考慮して、療養上の指導を行うこと及び当該患者が勤務する事業場において選任されている産業医等（注）に就労と療養の両立に必要な情報を提供すること並びに診療情報を提供した後の勤務環境の変化を踏まえ療養上必要な指導を行った場合を評価するもの。</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26670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（注）労働安全衛生法に規定する産業医、総括安全衛生管理者、衛生管理者、安全衛生推進者、衛生推進者、労働者の健康管理等を行う保健師</a:t>
            </a:r>
            <a:endParaRPr kumimoji="1" lang="en-US" altLang="ja-JP"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180975" algn="l" defTabSz="914400" rtl="0" eaLnBrk="1" fontAlgn="auto" latinLnBrk="0" hangingPunct="1">
              <a:lnSpc>
                <a:spcPct val="100000"/>
              </a:lnSpc>
              <a:spcBef>
                <a:spcPts val="0"/>
              </a:spcBef>
              <a:spcAft>
                <a:spcPts val="0"/>
              </a:spcAft>
              <a:buClrTx/>
              <a:buSzTx/>
              <a:buFontTx/>
              <a:buNone/>
              <a:tabLst/>
              <a:defRPr/>
            </a:pPr>
            <a:r>
              <a:rPr kumimoji="1" lang="en-US" altLang="ja-JP"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9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事業場の産業医等への就労と療養の両立に必要な情報を記載した文書（産業医が主治医に依頼する職場復帰等に関する意見書を含む。）の作成に係る評価を含むことから、当該指導料を算定する場合、算定を行った月内において、</a:t>
            </a:r>
            <a:r>
              <a:rPr kumimoji="1" lang="ja-JP" altLang="en-US" sz="900" b="0" i="0" u="sng"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当該文書の発行に係る費用を、療養の給付と直接関係ないサービス等の費用として別途徴収できない。</a:t>
            </a:r>
          </a:p>
        </p:txBody>
      </p:sp>
      <p:pic>
        <p:nvPicPr>
          <p:cNvPr id="13" name="図 12">
            <a:extLst>
              <a:ext uri="{FF2B5EF4-FFF2-40B4-BE49-F238E27FC236}">
                <a16:creationId xmlns:a16="http://schemas.microsoft.com/office/drawing/2014/main" id="{DC23BBC5-E722-086B-9089-E7D8C10ED1C5}"/>
              </a:ext>
            </a:extLst>
          </p:cNvPr>
          <p:cNvPicPr>
            <a:picLocks noChangeAspect="1"/>
          </p:cNvPicPr>
          <p:nvPr/>
        </p:nvPicPr>
        <p:blipFill>
          <a:blip r:embed="rId6"/>
          <a:stretch>
            <a:fillRect/>
          </a:stretch>
        </p:blipFill>
        <p:spPr>
          <a:xfrm>
            <a:off x="2626319" y="3746194"/>
            <a:ext cx="492187" cy="567908"/>
          </a:xfrm>
          <a:prstGeom prst="rect">
            <a:avLst/>
          </a:prstGeom>
        </p:spPr>
      </p:pic>
      <p:sp>
        <p:nvSpPr>
          <p:cNvPr id="15" name="左右矢印 36">
            <a:extLst>
              <a:ext uri="{FF2B5EF4-FFF2-40B4-BE49-F238E27FC236}">
                <a16:creationId xmlns:a16="http://schemas.microsoft.com/office/drawing/2014/main" id="{2B6235CD-74E4-E068-3DC6-DF909D8FB81F}"/>
              </a:ext>
            </a:extLst>
          </p:cNvPr>
          <p:cNvSpPr/>
          <p:nvPr/>
        </p:nvSpPr>
        <p:spPr>
          <a:xfrm>
            <a:off x="3542155" y="3904657"/>
            <a:ext cx="1608684" cy="399492"/>
          </a:xfrm>
          <a:prstGeom prst="leftRightArrow">
            <a:avLst/>
          </a:prstGeom>
          <a:noFill/>
          <a:ln w="190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sp>
        <p:nvSpPr>
          <p:cNvPr id="16" name="テキスト ボックス 15">
            <a:extLst>
              <a:ext uri="{FF2B5EF4-FFF2-40B4-BE49-F238E27FC236}">
                <a16:creationId xmlns:a16="http://schemas.microsoft.com/office/drawing/2014/main" id="{7EA44093-F3FF-EBCF-6F74-BAD7249936B5}"/>
              </a:ext>
            </a:extLst>
          </p:cNvPr>
          <p:cNvSpPr txBox="1"/>
          <p:nvPr/>
        </p:nvSpPr>
        <p:spPr>
          <a:xfrm>
            <a:off x="2872412" y="4358809"/>
            <a:ext cx="2643722" cy="553998"/>
          </a:xfrm>
          <a:prstGeom prst="rect">
            <a:avLst/>
          </a:prstGeom>
          <a:noFill/>
        </p:spPr>
        <p:txBody>
          <a:bodyPr wrap="square" lIns="36000" rIns="36000" rtlCol="0">
            <a:spAutoFit/>
          </a:bodyPr>
          <a:lstStyle/>
          <a:p>
            <a:pPr marL="85725" marR="0" lvl="0" indent="-85725"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①　勤務情報を記載した文書を作成</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5725" marR="0" lvl="0" indent="-85725"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（「勤務情報提供書」のほか、</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85725" marR="0" lvl="0" indent="-85725" algn="ctr"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事業者が確認した「両立支援カード」等）</a:t>
            </a:r>
          </a:p>
        </p:txBody>
      </p:sp>
      <p:sp>
        <p:nvSpPr>
          <p:cNvPr id="24" name="正方形/長方形 23">
            <a:extLst>
              <a:ext uri="{FF2B5EF4-FFF2-40B4-BE49-F238E27FC236}">
                <a16:creationId xmlns:a16="http://schemas.microsoft.com/office/drawing/2014/main" id="{E8EF2C9D-34A5-A38B-3B5A-7C4A6E7A8C34}"/>
              </a:ext>
            </a:extLst>
          </p:cNvPr>
          <p:cNvSpPr/>
          <p:nvPr/>
        </p:nvSpPr>
        <p:spPr>
          <a:xfrm>
            <a:off x="6781062" y="4616844"/>
            <a:ext cx="2563501" cy="400110"/>
          </a:xfrm>
          <a:prstGeom prst="rect">
            <a:avLst/>
          </a:prstGeom>
        </p:spPr>
        <p:txBody>
          <a:bodyPr wrap="square">
            <a:spAutoFit/>
          </a:bodyPr>
          <a:lstStyle/>
          <a:p>
            <a:pPr marL="542925" marR="0" lvl="0" indent="-542925"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③・⑤　就労の状況を考慮して</a:t>
            </a:r>
            <a:endParaRPr kumimoji="1" lang="en-US" altLang="ja-JP"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542925" marR="0" lvl="0" indent="-542925" algn="l" defTabSz="914400" rtl="0" eaLnBrk="1" fontAlgn="auto" latinLnBrk="0" hangingPunct="1">
              <a:lnSpc>
                <a:spcPct val="100000"/>
              </a:lnSpc>
              <a:spcBef>
                <a:spcPts val="0"/>
              </a:spcBef>
              <a:spcAft>
                <a:spcPts val="0"/>
              </a:spcAft>
              <a:buClrTx/>
              <a:buSzTx/>
              <a:buFontTx/>
              <a:buNone/>
              <a:tabLst/>
              <a:defRPr/>
            </a:pPr>
            <a:r>
              <a:rPr kumimoji="0"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　　　　</a:t>
            </a: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療養上の指導を実施</a:t>
            </a:r>
          </a:p>
        </p:txBody>
      </p:sp>
      <p:sp>
        <p:nvSpPr>
          <p:cNvPr id="25" name="左矢印 40">
            <a:extLst>
              <a:ext uri="{FF2B5EF4-FFF2-40B4-BE49-F238E27FC236}">
                <a16:creationId xmlns:a16="http://schemas.microsoft.com/office/drawing/2014/main" id="{F2C7198E-9EEC-31F0-9C83-FFF52434D671}"/>
              </a:ext>
            </a:extLst>
          </p:cNvPr>
          <p:cNvSpPr/>
          <p:nvPr/>
        </p:nvSpPr>
        <p:spPr>
          <a:xfrm>
            <a:off x="7191660" y="4390692"/>
            <a:ext cx="1366586" cy="182831"/>
          </a:xfrm>
          <a:prstGeom prst="leftArrow">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sp>
        <p:nvSpPr>
          <p:cNvPr id="26" name="右矢印 41">
            <a:extLst>
              <a:ext uri="{FF2B5EF4-FFF2-40B4-BE49-F238E27FC236}">
                <a16:creationId xmlns:a16="http://schemas.microsoft.com/office/drawing/2014/main" id="{3615697B-0063-44D9-A875-28291511DAF2}"/>
              </a:ext>
            </a:extLst>
          </p:cNvPr>
          <p:cNvSpPr/>
          <p:nvPr/>
        </p:nvSpPr>
        <p:spPr>
          <a:xfrm>
            <a:off x="7205126" y="4062937"/>
            <a:ext cx="1366586" cy="173923"/>
          </a:xfrm>
          <a:prstGeom prst="rightArrow">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200" b="0" i="0" u="none" strike="noStrike" kern="1200" cap="none" spc="0" normalizeH="0" baseline="0" noProof="0">
              <a:ln>
                <a:noFill/>
              </a:ln>
              <a:solidFill>
                <a:prstClr val="white"/>
              </a:solidFill>
              <a:effectLst/>
              <a:uLnTx/>
              <a:uFillTx/>
              <a:latin typeface="メイリオ" panose="020B0604030504040204" pitchFamily="50" charset="-128"/>
              <a:ea typeface="メイリオ" panose="020B0604030504040204" pitchFamily="50" charset="-128"/>
              <a:cs typeface="+mn-cs"/>
            </a:endParaRPr>
          </a:p>
        </p:txBody>
      </p:sp>
      <p:sp>
        <p:nvSpPr>
          <p:cNvPr id="27" name="テキスト ボックス 26">
            <a:extLst>
              <a:ext uri="{FF2B5EF4-FFF2-40B4-BE49-F238E27FC236}">
                <a16:creationId xmlns:a16="http://schemas.microsoft.com/office/drawing/2014/main" id="{4DD7975C-D4EA-8FF3-D580-DC728008F84C}"/>
              </a:ext>
            </a:extLst>
          </p:cNvPr>
          <p:cNvSpPr txBox="1"/>
          <p:nvPr/>
        </p:nvSpPr>
        <p:spPr>
          <a:xfrm>
            <a:off x="6869248" y="3765027"/>
            <a:ext cx="2011407" cy="246221"/>
          </a:xfrm>
          <a:prstGeom prst="rect">
            <a:avLst/>
          </a:prstGeom>
          <a:noFill/>
        </p:spPr>
        <p:txBody>
          <a:bodyPr wrap="square" rtlCol="0">
            <a:spAutoFit/>
          </a:bodyPr>
          <a:lstStyle/>
          <a:p>
            <a:pPr marL="85725" marR="0" lvl="0" indent="-85725" algn="l" defTabSz="914400" rtl="0" eaLnBrk="1" fontAlgn="auto" latinLnBrk="0" hangingPunct="1">
              <a:lnSpc>
                <a:spcPct val="100000"/>
              </a:lnSpc>
              <a:spcBef>
                <a:spcPts val="0"/>
              </a:spcBef>
              <a:spcAft>
                <a:spcPts val="0"/>
              </a:spcAft>
              <a:buClrTx/>
              <a:buSzTx/>
              <a:buFontTx/>
              <a:buNone/>
              <a:tabLst/>
              <a:defRPr/>
            </a:pPr>
            <a:r>
              <a:rPr kumimoji="1" lang="ja-JP" altLang="en-US" sz="10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②　①の文書を主治医に渡す</a:t>
            </a:r>
          </a:p>
        </p:txBody>
      </p:sp>
      <p:sp>
        <p:nvSpPr>
          <p:cNvPr id="28" name="テキスト ボックス 27">
            <a:extLst>
              <a:ext uri="{FF2B5EF4-FFF2-40B4-BE49-F238E27FC236}">
                <a16:creationId xmlns:a16="http://schemas.microsoft.com/office/drawing/2014/main" id="{BB6B2DA3-7F72-DF66-3BB3-89A9701C5011}"/>
              </a:ext>
            </a:extLst>
          </p:cNvPr>
          <p:cNvSpPr txBox="1"/>
          <p:nvPr/>
        </p:nvSpPr>
        <p:spPr>
          <a:xfrm>
            <a:off x="1915865" y="4424664"/>
            <a:ext cx="956546" cy="253916"/>
          </a:xfrm>
          <a:prstGeom prst="rect">
            <a:avLst/>
          </a:prstGeom>
          <a:no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産業医等</a:t>
            </a:r>
          </a:p>
        </p:txBody>
      </p:sp>
      <p:sp>
        <p:nvSpPr>
          <p:cNvPr id="29" name="テキスト ボックス 28">
            <a:extLst>
              <a:ext uri="{FF2B5EF4-FFF2-40B4-BE49-F238E27FC236}">
                <a16:creationId xmlns:a16="http://schemas.microsoft.com/office/drawing/2014/main" id="{ECAAA0F0-EB18-2991-C795-F6C9E3BA0253}"/>
              </a:ext>
            </a:extLst>
          </p:cNvPr>
          <p:cNvSpPr txBox="1"/>
          <p:nvPr/>
        </p:nvSpPr>
        <p:spPr>
          <a:xfrm>
            <a:off x="5537463" y="4438541"/>
            <a:ext cx="1011720" cy="253916"/>
          </a:xfrm>
          <a:prstGeom prst="rect">
            <a:avLst/>
          </a:prstGeom>
          <a:no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労働者／患者</a:t>
            </a:r>
          </a:p>
        </p:txBody>
      </p:sp>
      <p:sp>
        <p:nvSpPr>
          <p:cNvPr id="30" name="テキスト ボックス 29">
            <a:extLst>
              <a:ext uri="{FF2B5EF4-FFF2-40B4-BE49-F238E27FC236}">
                <a16:creationId xmlns:a16="http://schemas.microsoft.com/office/drawing/2014/main" id="{6CE38A79-5300-D906-549E-103BDAED4DF2}"/>
              </a:ext>
            </a:extLst>
          </p:cNvPr>
          <p:cNvSpPr txBox="1"/>
          <p:nvPr/>
        </p:nvSpPr>
        <p:spPr>
          <a:xfrm>
            <a:off x="9442600" y="4446564"/>
            <a:ext cx="785544" cy="253916"/>
          </a:xfrm>
          <a:prstGeom prst="rect">
            <a:avLst/>
          </a:prstGeom>
          <a:no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05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主治医</a:t>
            </a:r>
          </a:p>
        </p:txBody>
      </p:sp>
      <p:sp>
        <p:nvSpPr>
          <p:cNvPr id="31" name="正方形/長方形 30">
            <a:extLst>
              <a:ext uri="{FF2B5EF4-FFF2-40B4-BE49-F238E27FC236}">
                <a16:creationId xmlns:a16="http://schemas.microsoft.com/office/drawing/2014/main" id="{C9283A05-25E9-D6CB-28FF-0C7BC0E91C0E}"/>
              </a:ext>
            </a:extLst>
          </p:cNvPr>
          <p:cNvSpPr/>
          <p:nvPr/>
        </p:nvSpPr>
        <p:spPr>
          <a:xfrm>
            <a:off x="3730054" y="5185930"/>
            <a:ext cx="4731893" cy="43088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④　当該患者の就労と治療の両立に必要な情報の提供を行う</a:t>
            </a:r>
            <a:endParaRPr kumimoji="1" lang="en-US" altLang="ja-JP"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rPr>
              <a:t>（文書の提供又は診察に同席した産業医等への説明）</a:t>
            </a:r>
          </a:p>
        </p:txBody>
      </p:sp>
      <p:pic>
        <p:nvPicPr>
          <p:cNvPr id="32" name="Picture 10">
            <a:extLst>
              <a:ext uri="{FF2B5EF4-FFF2-40B4-BE49-F238E27FC236}">
                <a16:creationId xmlns:a16="http://schemas.microsoft.com/office/drawing/2014/main" id="{EBB03B74-EF48-6286-FF5D-BAFF20FBAA57}"/>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rot="1697894">
            <a:off x="4219527" y="3852976"/>
            <a:ext cx="284522" cy="386093"/>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33" name="Picture 10">
            <a:extLst>
              <a:ext uri="{FF2B5EF4-FFF2-40B4-BE49-F238E27FC236}">
                <a16:creationId xmlns:a16="http://schemas.microsoft.com/office/drawing/2014/main" id="{2D009F44-31C1-D00D-4DC0-400F16A975EB}"/>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rot="1697894">
            <a:off x="7786409" y="4028958"/>
            <a:ext cx="204021" cy="276854"/>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34" name="Picture 2">
            <a:extLst>
              <a:ext uri="{FF2B5EF4-FFF2-40B4-BE49-F238E27FC236}">
                <a16:creationId xmlns:a16="http://schemas.microsoft.com/office/drawing/2014/main" id="{40ED08E4-589E-89E6-32A7-8560C1270C0D}"/>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rot="1664490">
            <a:off x="3719440" y="5202914"/>
            <a:ext cx="235945" cy="315442"/>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35" name="図 34">
            <a:extLst>
              <a:ext uri="{FF2B5EF4-FFF2-40B4-BE49-F238E27FC236}">
                <a16:creationId xmlns:a16="http://schemas.microsoft.com/office/drawing/2014/main" id="{EDE46478-C14E-9150-C08B-C881B997A0AB}"/>
              </a:ext>
            </a:extLst>
          </p:cNvPr>
          <p:cNvPicPr>
            <a:picLocks noChangeAspect="1"/>
          </p:cNvPicPr>
          <p:nvPr/>
        </p:nvPicPr>
        <p:blipFill>
          <a:blip r:embed="rId9"/>
          <a:stretch>
            <a:fillRect/>
          </a:stretch>
        </p:blipFill>
        <p:spPr>
          <a:xfrm>
            <a:off x="8301866" y="5164543"/>
            <a:ext cx="481604" cy="424884"/>
          </a:xfrm>
          <a:prstGeom prst="rect">
            <a:avLst/>
          </a:prstGeom>
        </p:spPr>
      </p:pic>
      <p:pic>
        <p:nvPicPr>
          <p:cNvPr id="36" name="図 1" descr="http://www.mhlw.go.jp/image/04-Houdouhappyou-11303000-Roudoukijunkyokuanzeneiseibu-Roudoueiseika/0000178669.png">
            <a:extLst>
              <a:ext uri="{FF2B5EF4-FFF2-40B4-BE49-F238E27FC236}">
                <a16:creationId xmlns:a16="http://schemas.microsoft.com/office/drawing/2014/main" id="{A5C6CCEE-F260-93F0-CA39-9393C04CE50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989596" y="974656"/>
            <a:ext cx="608045" cy="779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図 36">
            <a:extLst>
              <a:ext uri="{FF2B5EF4-FFF2-40B4-BE49-F238E27FC236}">
                <a16:creationId xmlns:a16="http://schemas.microsoft.com/office/drawing/2014/main" id="{9FE8A3A5-D481-7F52-51DE-6FCB06B37DCF}"/>
              </a:ext>
            </a:extLst>
          </p:cNvPr>
          <p:cNvPicPr>
            <a:picLocks noChangeAspect="1"/>
          </p:cNvPicPr>
          <p:nvPr/>
        </p:nvPicPr>
        <p:blipFill>
          <a:blip r:embed="rId11"/>
          <a:stretch>
            <a:fillRect/>
          </a:stretch>
        </p:blipFill>
        <p:spPr>
          <a:xfrm>
            <a:off x="1748511" y="3746195"/>
            <a:ext cx="454144" cy="553817"/>
          </a:xfrm>
          <a:prstGeom prst="rect">
            <a:avLst/>
          </a:prstGeom>
        </p:spPr>
      </p:pic>
      <p:pic>
        <p:nvPicPr>
          <p:cNvPr id="38" name="図 37">
            <a:extLst>
              <a:ext uri="{FF2B5EF4-FFF2-40B4-BE49-F238E27FC236}">
                <a16:creationId xmlns:a16="http://schemas.microsoft.com/office/drawing/2014/main" id="{C59E4F14-9444-4AF4-451D-910B8507E3AA}"/>
              </a:ext>
            </a:extLst>
          </p:cNvPr>
          <p:cNvPicPr>
            <a:picLocks noChangeAspect="1"/>
          </p:cNvPicPr>
          <p:nvPr/>
        </p:nvPicPr>
        <p:blipFill>
          <a:blip r:embed="rId12"/>
          <a:stretch>
            <a:fillRect/>
          </a:stretch>
        </p:blipFill>
        <p:spPr>
          <a:xfrm>
            <a:off x="2295812" y="3726907"/>
            <a:ext cx="263244" cy="663784"/>
          </a:xfrm>
          <a:prstGeom prst="rect">
            <a:avLst/>
          </a:prstGeom>
        </p:spPr>
      </p:pic>
      <p:sp>
        <p:nvSpPr>
          <p:cNvPr id="39" name="正方形/長方形 38">
            <a:extLst>
              <a:ext uri="{FF2B5EF4-FFF2-40B4-BE49-F238E27FC236}">
                <a16:creationId xmlns:a16="http://schemas.microsoft.com/office/drawing/2014/main" id="{130CC1E8-F6B3-B609-CF19-71626C4E8C27}"/>
              </a:ext>
            </a:extLst>
          </p:cNvPr>
          <p:cNvSpPr/>
          <p:nvPr/>
        </p:nvSpPr>
        <p:spPr>
          <a:xfrm>
            <a:off x="1331119" y="5625943"/>
            <a:ext cx="9529762" cy="1169042"/>
          </a:xfrm>
          <a:prstGeom prst="rect">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　相談支援加算　</a:t>
            </a:r>
            <a:r>
              <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400</a:t>
            </a:r>
            <a:r>
              <a:rPr kumimoji="1" lang="ja-JP" altLang="en-US"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点</a:t>
            </a:r>
            <a:endParaRPr kumimoji="1" lang="en-US" altLang="ja-JP" sz="12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447675"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当該患者に対して、看護師、社会福祉士、精神保健福祉士又は公認心理師が相談支援を行った場合に算定する。</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61925" marR="0" lvl="0" indent="0" algn="l" defTabSz="9144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施設基準</a:t>
            </a: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p>
          <a:p>
            <a:pPr marL="26670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専任の看護師、社会福祉士、精神保健福祉士又は公認心理師を配置していること。なお、当該職員は「患者サポート体制充実加算」に規定する職員と兼任であっても差し支えない。また、当該職員は、国又は医療関係団体等が実施する研修であって、厚生労働省の定める両立支援コーディネーター養成のための研修カリキュラムに即した研修を修了していること。</a:t>
            </a:r>
          </a:p>
        </p:txBody>
      </p:sp>
      <p:sp>
        <p:nvSpPr>
          <p:cNvPr id="42" name="正方形/長方形 41">
            <a:extLst>
              <a:ext uri="{FF2B5EF4-FFF2-40B4-BE49-F238E27FC236}">
                <a16:creationId xmlns:a16="http://schemas.microsoft.com/office/drawing/2014/main" id="{944D59A1-4245-D95E-8E4B-4CC679B34407}"/>
              </a:ext>
            </a:extLst>
          </p:cNvPr>
          <p:cNvSpPr/>
          <p:nvPr/>
        </p:nvSpPr>
        <p:spPr>
          <a:xfrm>
            <a:off x="1503876" y="3040799"/>
            <a:ext cx="9184247" cy="463429"/>
          </a:xfrm>
          <a:prstGeom prst="rect">
            <a:avLst/>
          </a:prstGeom>
          <a:solidFill>
            <a:schemeClr val="accent5">
              <a:lumMod val="20000"/>
              <a:lumOff val="80000"/>
            </a:schemeClr>
          </a:solidFill>
          <a:ln w="952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対象となる患者</a:t>
            </a:r>
            <a:endParaRPr kumimoji="1" lang="en-US" altLang="ja-JP" sz="1100" b="1"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179388"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疾患の増悪防止等のための反復継続した治療が必要な入院中の患者以外の患者であって、就業の継続に配慮が必要なもの</a:t>
            </a:r>
            <a:endParaRPr kumimoji="1" lang="en-US" altLang="ja-JP" sz="11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p:txBody>
      </p:sp>
      <p:pic>
        <p:nvPicPr>
          <p:cNvPr id="7" name="図 6">
            <a:extLst>
              <a:ext uri="{FF2B5EF4-FFF2-40B4-BE49-F238E27FC236}">
                <a16:creationId xmlns:a16="http://schemas.microsoft.com/office/drawing/2014/main" id="{24E0F710-ACD8-BD08-C3B6-2E7AE7CD5651}"/>
              </a:ext>
            </a:extLst>
          </p:cNvPr>
          <p:cNvPicPr>
            <a:picLocks noChangeAspect="1"/>
          </p:cNvPicPr>
          <p:nvPr/>
        </p:nvPicPr>
        <p:blipFill>
          <a:blip r:embed="rId13"/>
          <a:stretch>
            <a:fillRect/>
          </a:stretch>
        </p:blipFill>
        <p:spPr>
          <a:xfrm>
            <a:off x="5658470" y="3682475"/>
            <a:ext cx="424356" cy="762887"/>
          </a:xfrm>
          <a:prstGeom prst="rect">
            <a:avLst/>
          </a:prstGeom>
        </p:spPr>
      </p:pic>
      <p:pic>
        <p:nvPicPr>
          <p:cNvPr id="8" name="図 7">
            <a:extLst>
              <a:ext uri="{FF2B5EF4-FFF2-40B4-BE49-F238E27FC236}">
                <a16:creationId xmlns:a16="http://schemas.microsoft.com/office/drawing/2014/main" id="{00CB5FDE-4FA9-9A73-94A8-1CE35633CDDE}"/>
              </a:ext>
            </a:extLst>
          </p:cNvPr>
          <p:cNvPicPr>
            <a:picLocks noChangeAspect="1"/>
          </p:cNvPicPr>
          <p:nvPr/>
        </p:nvPicPr>
        <p:blipFill>
          <a:blip r:embed="rId14"/>
          <a:stretch>
            <a:fillRect/>
          </a:stretch>
        </p:blipFill>
        <p:spPr>
          <a:xfrm>
            <a:off x="5937260" y="3721435"/>
            <a:ext cx="467252" cy="714726"/>
          </a:xfrm>
          <a:prstGeom prst="rect">
            <a:avLst/>
          </a:prstGeom>
        </p:spPr>
      </p:pic>
      <p:pic>
        <p:nvPicPr>
          <p:cNvPr id="9" name="図 8">
            <a:extLst>
              <a:ext uri="{FF2B5EF4-FFF2-40B4-BE49-F238E27FC236}">
                <a16:creationId xmlns:a16="http://schemas.microsoft.com/office/drawing/2014/main" id="{A3E9EE13-E6F1-38CF-4363-8DD9501C14B7}"/>
              </a:ext>
            </a:extLst>
          </p:cNvPr>
          <p:cNvPicPr>
            <a:picLocks noChangeAspect="1"/>
          </p:cNvPicPr>
          <p:nvPr/>
        </p:nvPicPr>
        <p:blipFill>
          <a:blip r:embed="rId15"/>
          <a:stretch>
            <a:fillRect/>
          </a:stretch>
        </p:blipFill>
        <p:spPr>
          <a:xfrm>
            <a:off x="9989489" y="3796326"/>
            <a:ext cx="428489" cy="631183"/>
          </a:xfrm>
          <a:prstGeom prst="rect">
            <a:avLst/>
          </a:prstGeom>
        </p:spPr>
      </p:pic>
      <p:pic>
        <p:nvPicPr>
          <p:cNvPr id="10" name="図 9">
            <a:extLst>
              <a:ext uri="{FF2B5EF4-FFF2-40B4-BE49-F238E27FC236}">
                <a16:creationId xmlns:a16="http://schemas.microsoft.com/office/drawing/2014/main" id="{9BEA039E-12E2-2485-233A-EAE4AC2A4C52}"/>
              </a:ext>
            </a:extLst>
          </p:cNvPr>
          <p:cNvPicPr>
            <a:picLocks noChangeAspect="1"/>
          </p:cNvPicPr>
          <p:nvPr/>
        </p:nvPicPr>
        <p:blipFill>
          <a:blip r:embed="rId16"/>
          <a:stretch>
            <a:fillRect/>
          </a:stretch>
        </p:blipFill>
        <p:spPr>
          <a:xfrm>
            <a:off x="9344562" y="3756799"/>
            <a:ext cx="701706" cy="675392"/>
          </a:xfrm>
          <a:prstGeom prst="rect">
            <a:avLst/>
          </a:prstGeom>
        </p:spPr>
      </p:pic>
      <p:sp>
        <p:nvSpPr>
          <p:cNvPr id="11" name="テキスト ボックス 10">
            <a:extLst>
              <a:ext uri="{FF2B5EF4-FFF2-40B4-BE49-F238E27FC236}">
                <a16:creationId xmlns:a16="http://schemas.microsoft.com/office/drawing/2014/main" id="{B786AD8C-5E4C-0D3A-5080-E33AD4CE29F1}"/>
              </a:ext>
            </a:extLst>
          </p:cNvPr>
          <p:cNvSpPr txBox="1"/>
          <p:nvPr/>
        </p:nvSpPr>
        <p:spPr>
          <a:xfrm>
            <a:off x="8509766" y="6556233"/>
            <a:ext cx="3816424" cy="265009"/>
          </a:xfrm>
          <a:prstGeom prst="rect">
            <a:avLst/>
          </a:prstGeom>
          <a:noFill/>
        </p:spPr>
        <p:txBody>
          <a:bodyPr wrap="square" rtlCol="0">
            <a:spAutoFit/>
          </a:bodyPr>
          <a:lstStyle/>
          <a:p>
            <a:pPr marL="0" marR="0" lvl="0" indent="0" algn="l" defTabSz="914400" rtl="0" eaLnBrk="1" fontAlgn="auto" latinLnBrk="0" hangingPunct="1">
              <a:lnSpc>
                <a:spcPct val="120000"/>
              </a:lnSpc>
              <a:spcBef>
                <a:spcPts val="0"/>
              </a:spcBef>
              <a:spcAft>
                <a:spcPts val="600"/>
              </a:spcAft>
              <a:buClr>
                <a:srgbClr val="1F497D"/>
              </a:buClr>
              <a:buSzTx/>
              <a:buFontTx/>
              <a:buNone/>
              <a:tabLst/>
              <a:defRPr/>
            </a:pPr>
            <a:r>
              <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出所：厚生労働省　</a:t>
            </a:r>
            <a:r>
              <a:rPr kumimoji="1" lang="zh-TW"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令和８年度診療報酬改定説明資料</a:t>
            </a:r>
            <a:endParaRPr kumimoji="1" lang="ja-JP" altLang="en-US" sz="11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p:txBody>
      </p:sp>
      <p:pic>
        <p:nvPicPr>
          <p:cNvPr id="17" name="オーディオ 16">
            <a:hlinkClick r:id="" action="ppaction://media"/>
            <a:extLst>
              <a:ext uri="{FF2B5EF4-FFF2-40B4-BE49-F238E27FC236}">
                <a16:creationId xmlns:a16="http://schemas.microsoft.com/office/drawing/2014/main" id="{20B28140-F05A-F74F-DB07-237F9BF5FE41}"/>
              </a:ext>
            </a:extLst>
          </p:cNvPr>
          <p:cNvPicPr>
            <a:picLocks noChangeAspect="1"/>
          </p:cNvPicPr>
          <p:nvPr>
            <a:audioFile r:link="rId2"/>
            <p:extLst>
              <p:ext uri="{DAA4B4D4-6D71-4841-9C94-3DE7FCFB9230}">
                <p14:media xmlns:p14="http://schemas.microsoft.com/office/powerpoint/2010/main" r:embed="rId1"/>
              </p:ext>
            </p:extLst>
          </p:nvPr>
        </p:nvPicPr>
        <p:blipFill>
          <a:blip r:embed="rId17"/>
          <a:srcRect l="-161075" t="-161075" r="-161075" b="-161075"/>
          <a:stretch>
            <a:fillRect/>
          </a:stretch>
        </p:blipFill>
        <p:spPr>
          <a:xfrm>
            <a:off x="9691830" y="3922822"/>
            <a:ext cx="2057400" cy="2057400"/>
          </a:xfrm>
          <a:prstGeom prst="ellipse">
            <a:avLst/>
          </a:prstGeom>
        </p:spPr>
      </p:pic>
      <p:sp>
        <p:nvSpPr>
          <p:cNvPr id="12" name="スライド番号プレースホルダー 4">
            <a:extLst>
              <a:ext uri="{FF2B5EF4-FFF2-40B4-BE49-F238E27FC236}">
                <a16:creationId xmlns:a16="http://schemas.microsoft.com/office/drawing/2014/main" id="{05E23027-C56F-ADA6-4816-5D210EA997B6}"/>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Tree>
    <p:extLst>
      <p:ext uri="{BB962C8B-B14F-4D97-AF65-F5344CB8AC3E}">
        <p14:creationId xmlns:p14="http://schemas.microsoft.com/office/powerpoint/2010/main" val="1033654694"/>
      </p:ext>
    </p:extLst>
  </p:cSld>
  <p:clrMapOvr>
    <a:masterClrMapping/>
  </p:clrMapOvr>
  <mc:AlternateContent xmlns:mc="http://schemas.openxmlformats.org/markup-compatibility/2006" xmlns:p14="http://schemas.microsoft.com/office/powerpoint/2010/main">
    <mc:Choice Requires="p14">
      <p:transition spd="slow" p14:dur="2000" advTm="8730"/>
    </mc:Choice>
    <mc:Fallback xmlns="">
      <p:transition spd="slow" advTm="8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C28D2C0B-090F-05D4-E904-A6179C517981}"/>
              </a:ext>
            </a:extLst>
          </p:cNvPr>
          <p:cNvSpPr/>
          <p:nvPr/>
        </p:nvSpPr>
        <p:spPr>
          <a:xfrm>
            <a:off x="1207840" y="2537400"/>
            <a:ext cx="10081120" cy="2088000"/>
          </a:xfrm>
          <a:prstGeom prst="rect">
            <a:avLst/>
          </a:prstGeom>
          <a:solidFill>
            <a:schemeClr val="tx2">
              <a:lumMod val="10000"/>
              <a:lumOff val="9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オンライン診療の施設基準の見直し</a:t>
            </a:r>
          </a:p>
        </p:txBody>
      </p:sp>
      <p:pic>
        <p:nvPicPr>
          <p:cNvPr id="11" name="オーディオ 10">
            <a:hlinkClick r:id="" action="ppaction://media"/>
            <a:extLst>
              <a:ext uri="{FF2B5EF4-FFF2-40B4-BE49-F238E27FC236}">
                <a16:creationId xmlns:a16="http://schemas.microsoft.com/office/drawing/2014/main" id="{9D6DB9B5-6C5A-F106-DF70-98316A751E3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9664720"/>
      </p:ext>
    </p:extLst>
  </p:cSld>
  <p:clrMapOvr>
    <a:masterClrMapping/>
  </p:clrMapOvr>
  <mc:AlternateContent xmlns:mc="http://schemas.openxmlformats.org/markup-compatibility/2006" xmlns:p14="http://schemas.microsoft.com/office/powerpoint/2010/main">
    <mc:Choice Requires="p14">
      <p:transition spd="slow" p14:dur="2000" advTm="5540"/>
    </mc:Choice>
    <mc:Fallback xmlns="">
      <p:transition spd="slow" advTm="5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1B708-0358-A290-4110-CE9A68E7828B}"/>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643E25AC-85C7-E906-FBF6-30B4EB45254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1" name="テキスト ボックス 20">
            <a:extLst>
              <a:ext uri="{FF2B5EF4-FFF2-40B4-BE49-F238E27FC236}">
                <a16:creationId xmlns:a16="http://schemas.microsoft.com/office/drawing/2014/main" id="{C47591A3-211B-01DA-A83B-A814274A5332}"/>
              </a:ext>
            </a:extLst>
          </p:cNvPr>
          <p:cNvSpPr txBox="1"/>
          <p:nvPr/>
        </p:nvSpPr>
        <p:spPr>
          <a:xfrm>
            <a:off x="457200" y="845096"/>
            <a:ext cx="11240503" cy="578619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情報通信機器を用いた診療</a:t>
            </a:r>
            <a:r>
              <a:rPr kumimoji="1" lang="en-US" altLang="ja-JP" sz="24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2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（下線部新設）</a:t>
            </a:r>
            <a:endParaRPr kumimoji="1" lang="en-US" altLang="ja-JP" sz="24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［施設基準］</a:t>
            </a:r>
            <a:endParaRPr kumimoji="1" lang="en-US" altLang="ja-JP"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1" lang="en-US" altLang="ja-JP" sz="20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１　情報通信機器を用いた診療に係る施設基準</a:t>
            </a:r>
          </a:p>
          <a:p>
            <a:pPr marL="268288" marR="0" lvl="0" indent="-177800" algn="just"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(1)</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情報通信機器を用いた診療を行うにつき十分な体制が整備されているものとして、以下のア～カを満たすこと。</a:t>
            </a:r>
          </a:p>
          <a:p>
            <a:pPr marL="268288" marR="0" lvl="0" indent="-90488" algn="just"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ア～ウ　（略）</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エ　以下について、当該保険医療機関の</a:t>
            </a:r>
            <a:r>
              <a:rPr kumimoji="1" lang="ja-JP" altLang="en-US" sz="18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ウェブサイトに掲示していること。</a:t>
            </a:r>
            <a:endParaRPr kumimoji="1" lang="en-US" altLang="ja-JP" sz="1800" b="1" i="0" u="none"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627063" marR="0" lvl="0" indent="-360363" algn="just" defTabSz="914400" rtl="0" eaLnBrk="1" fontAlgn="auto" latinLnBrk="0" hangingPunct="1">
              <a:lnSpc>
                <a:spcPct val="100000"/>
              </a:lnSpc>
              <a:spcBef>
                <a:spcPts val="0"/>
              </a:spcBef>
              <a:spcAft>
                <a:spcPts val="0"/>
              </a:spcAft>
              <a:buClrTx/>
              <a:buSzTx/>
              <a:buFontTx/>
              <a:buNone/>
              <a:tabLst>
                <a:tab pos="1076325" algn="l"/>
              </a:tabLst>
              <a:defRPr/>
            </a:pP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イ</a:t>
            </a:r>
            <a:r>
              <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情報通信機器を用いた診療の初診において向精神薬の処方は行わないこと</a:t>
            </a:r>
            <a:endParaRPr kumimoji="1" lang="en-US" altLang="ja-JP" sz="1800" b="0"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627063" marR="0" lvl="0" indent="-360363" algn="just" defTabSz="914400" rtl="0" eaLnBrk="1" fontAlgn="auto" latinLnBrk="0" hangingPunct="1">
              <a:lnSpc>
                <a:spcPct val="100000"/>
              </a:lnSpc>
              <a:spcBef>
                <a:spcPts val="0"/>
              </a:spcBef>
              <a:spcAft>
                <a:spcPts val="0"/>
              </a:spcAft>
              <a:buClrTx/>
              <a:buSzTx/>
              <a:buFontTx/>
              <a:buNone/>
              <a:tabLst>
                <a:tab pos="1076325" algn="l"/>
              </a:tabLst>
              <a:defRPr/>
            </a:pP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ロ</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　当該保険医療機関での</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対応状況を記入した「オンライン診療指針」の遵守の確認をするためのチェックリスト</a:t>
            </a:r>
            <a:endPar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627063" marR="0" lvl="0" indent="-360363" algn="just" defTabSz="914400" rtl="0" eaLnBrk="1" fontAlgn="auto" latinLnBrk="0" hangingPunct="1">
              <a:lnSpc>
                <a:spcPct val="100000"/>
              </a:lnSpc>
              <a:spcBef>
                <a:spcPts val="0"/>
              </a:spcBef>
              <a:spcAft>
                <a:spcPts val="0"/>
              </a:spcAft>
              <a:buClrTx/>
              <a:buSzTx/>
              <a:buFontTx/>
              <a:buNone/>
              <a:tabLst>
                <a:tab pos="1076325" algn="l"/>
              </a:tabLst>
              <a:defRPr/>
            </a:pPr>
            <a:endPar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オ　</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医療広告ガイドラインを遵守</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していること。また、当該保険医療機関のウェブサイトを作成する際には、「医療広告規制におけるウェブサイト等の事例解説書」を参考にすること。</a:t>
            </a:r>
            <a:endPar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endPar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endParaRPr>
          </a:p>
          <a:p>
            <a:pPr marL="268288" marR="0" lvl="0" indent="-90488" algn="just" defTabSz="914400" rtl="0" eaLnBrk="1" fontAlgn="auto" latinLnBrk="0" hangingPunct="1">
              <a:lnSpc>
                <a:spcPct val="10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カ　</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向精神薬を処方するに当たり、電子処方箋管理サービスの重複投薬等チェック機能を用いること。</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ただし、電子処方箋を導入していない場合には、</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令和</a:t>
            </a:r>
            <a:r>
              <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10</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年５月</a:t>
            </a:r>
            <a:r>
              <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31</a:t>
            </a:r>
            <a:r>
              <a:rPr kumimoji="1" lang="ja-JP" altLang="en-US"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rPr>
              <a:t>日までの間に限り</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、オンライン資格確認等システム又は医療機関間で電子的に医療情報を共有するネットワークのいずれかを用いて薬剤情報を確認することとしても差し支えない。</a:t>
            </a:r>
          </a:p>
        </p:txBody>
      </p:sp>
      <p:sp>
        <p:nvSpPr>
          <p:cNvPr id="4" name="タイトル 1">
            <a:extLst>
              <a:ext uri="{FF2B5EF4-FFF2-40B4-BE49-F238E27FC236}">
                <a16:creationId xmlns:a16="http://schemas.microsoft.com/office/drawing/2014/main" id="{817B4CB3-816B-12B5-CB5B-1CBB5EC42C4A}"/>
              </a:ext>
            </a:extLst>
          </p:cNvPr>
          <p:cNvSpPr txBox="1">
            <a:spLocks/>
          </p:cNvSpPr>
          <p:nvPr/>
        </p:nvSpPr>
        <p:spPr>
          <a:xfrm>
            <a:off x="762000" y="243304"/>
            <a:ext cx="10972800" cy="601792"/>
          </a:xfrm>
          <a:prstGeom prst="rect">
            <a:avLst/>
          </a:prstGeom>
          <a:solidFill>
            <a:srgbClr val="DCE6F2"/>
          </a:solidFill>
          <a:ln w="28575">
            <a:solidFill>
              <a:schemeClr val="tx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1" lang="ja-JP" altLang="en-US" sz="2400" b="1" i="0" u="none"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j-cs"/>
              </a:rPr>
              <a:t>オンライン診療の施設基準の見直し</a:t>
            </a:r>
          </a:p>
        </p:txBody>
      </p:sp>
      <p:sp>
        <p:nvSpPr>
          <p:cNvPr id="2" name="正方形/長方形 1">
            <a:extLst>
              <a:ext uri="{FF2B5EF4-FFF2-40B4-BE49-F238E27FC236}">
                <a16:creationId xmlns:a16="http://schemas.microsoft.com/office/drawing/2014/main" id="{9EDA9BE1-F7C3-1CF4-5719-C67B226287BC}"/>
              </a:ext>
            </a:extLst>
          </p:cNvPr>
          <p:cNvSpPr/>
          <p:nvPr/>
        </p:nvSpPr>
        <p:spPr>
          <a:xfrm>
            <a:off x="280416" y="1706880"/>
            <a:ext cx="11570208" cy="492441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pic>
        <p:nvPicPr>
          <p:cNvPr id="12" name="オーディオ 11">
            <a:hlinkClick r:id="" action="ppaction://media"/>
            <a:extLst>
              <a:ext uri="{FF2B5EF4-FFF2-40B4-BE49-F238E27FC236}">
                <a16:creationId xmlns:a16="http://schemas.microsoft.com/office/drawing/2014/main" id="{0D17228F-5612-75F4-0783-452FC5FF98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2205137"/>
      </p:ext>
    </p:extLst>
  </p:cSld>
  <p:clrMapOvr>
    <a:masterClrMapping/>
  </p:clrMapOvr>
  <mc:AlternateContent xmlns:mc="http://schemas.openxmlformats.org/markup-compatibility/2006" xmlns:p14="http://schemas.microsoft.com/office/powerpoint/2010/main">
    <mc:Choice Requires="p14">
      <p:transition spd="slow" p14:dur="2000" advTm="73904"/>
    </mc:Choice>
    <mc:Fallback xmlns="">
      <p:transition spd="slow" advTm="73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11C8C2A5-4EB8-80E3-4385-B44C1610F74C}"/>
              </a:ext>
            </a:extLst>
          </p:cNvPr>
          <p:cNvSpPr/>
          <p:nvPr/>
        </p:nvSpPr>
        <p:spPr>
          <a:xfrm>
            <a:off x="1207840" y="2537400"/>
            <a:ext cx="10081120" cy="2088000"/>
          </a:xfrm>
          <a:prstGeom prst="rect">
            <a:avLst/>
          </a:prstGeom>
          <a:solidFill>
            <a:schemeClr val="tx2">
              <a:lumMod val="10000"/>
              <a:lumOff val="9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遠隔電子処方箋活用加算の新設</a:t>
            </a:r>
          </a:p>
        </p:txBody>
      </p:sp>
      <p:pic>
        <p:nvPicPr>
          <p:cNvPr id="12" name="オーディオ 11">
            <a:hlinkClick r:id="" action="ppaction://media"/>
            <a:extLst>
              <a:ext uri="{FF2B5EF4-FFF2-40B4-BE49-F238E27FC236}">
                <a16:creationId xmlns:a16="http://schemas.microsoft.com/office/drawing/2014/main" id="{AC866312-49E9-E75F-9C69-B4768DCEBD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1580574"/>
      </p:ext>
    </p:extLst>
  </p:cSld>
  <p:clrMapOvr>
    <a:masterClrMapping/>
  </p:clrMapOvr>
  <mc:AlternateContent xmlns:mc="http://schemas.openxmlformats.org/markup-compatibility/2006" xmlns:p14="http://schemas.microsoft.com/office/powerpoint/2010/main">
    <mc:Choice Requires="p14">
      <p:transition spd="slow" p14:dur="2000" advTm="5500"/>
    </mc:Choice>
    <mc:Fallback xmlns="">
      <p:transition spd="slow" advTm="5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679C7-E42C-6897-98D6-1887FF068026}"/>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C18ABA5-A118-FB25-34A3-78BFC57C41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8" name="テキスト ボックス 7">
            <a:extLst>
              <a:ext uri="{FF2B5EF4-FFF2-40B4-BE49-F238E27FC236}">
                <a16:creationId xmlns:a16="http://schemas.microsoft.com/office/drawing/2014/main" id="{14B7068E-30A2-F5C0-2DAD-FAC89CD268DA}"/>
              </a:ext>
            </a:extLst>
          </p:cNvPr>
          <p:cNvSpPr txBox="1"/>
          <p:nvPr/>
        </p:nvSpPr>
        <p:spPr>
          <a:xfrm>
            <a:off x="273287" y="1978918"/>
            <a:ext cx="11774552" cy="1137556"/>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〇算定要件</a:t>
            </a:r>
            <a:br>
              <a:rPr kumimoji="1" lang="en-US"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b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情報通信機器を用いた医学管理を実施した場合であって、以下のアからウを満たした場合に</a:t>
            </a:r>
            <a:br>
              <a:rPr kumimoji="1" lang="en-US" altLang="ja-JP"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b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月に１回に限り算定できる。</a:t>
            </a:r>
          </a:p>
        </p:txBody>
      </p:sp>
      <p:sp>
        <p:nvSpPr>
          <p:cNvPr id="13" name="テキスト ボックス 12">
            <a:extLst>
              <a:ext uri="{FF2B5EF4-FFF2-40B4-BE49-F238E27FC236}">
                <a16:creationId xmlns:a16="http://schemas.microsoft.com/office/drawing/2014/main" id="{862DD843-E990-3D6A-E7DB-6CCBDFFA5A94}"/>
              </a:ext>
            </a:extLst>
          </p:cNvPr>
          <p:cNvSpPr txBox="1"/>
          <p:nvPr/>
        </p:nvSpPr>
        <p:spPr>
          <a:xfrm>
            <a:off x="273287" y="749553"/>
            <a:ext cx="3768437" cy="337144"/>
          </a:xfrm>
          <a:prstGeom prst="rect">
            <a:avLst/>
          </a:prstGeom>
          <a:noFill/>
        </p:spPr>
        <p:txBody>
          <a:bodyPr wrap="square" rtlCol="0">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遠隔電子処方箋活用加算の新設</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graphicFrame>
        <p:nvGraphicFramePr>
          <p:cNvPr id="16" name="表 15">
            <a:extLst>
              <a:ext uri="{FF2B5EF4-FFF2-40B4-BE49-F238E27FC236}">
                <a16:creationId xmlns:a16="http://schemas.microsoft.com/office/drawing/2014/main" id="{75D6A1A3-E051-EB6A-C032-02C58870BAE3}"/>
              </a:ext>
            </a:extLst>
          </p:cNvPr>
          <p:cNvGraphicFramePr>
            <a:graphicFrameLocks noGrp="1"/>
          </p:cNvGraphicFramePr>
          <p:nvPr/>
        </p:nvGraphicFramePr>
        <p:xfrm>
          <a:off x="609600" y="1536417"/>
          <a:ext cx="6532606" cy="396240"/>
        </p:xfrm>
        <a:graphic>
          <a:graphicData uri="http://schemas.openxmlformats.org/drawingml/2006/table">
            <a:tbl>
              <a:tblPr firstRow="1" bandRow="1">
                <a:tableStyleId>{5C22544A-7EE6-4342-B048-85BDC9FD1C3A}</a:tableStyleId>
              </a:tblPr>
              <a:tblGrid>
                <a:gridCol w="3582605">
                  <a:extLst>
                    <a:ext uri="{9D8B030D-6E8A-4147-A177-3AD203B41FA5}">
                      <a16:colId xmlns:a16="http://schemas.microsoft.com/office/drawing/2014/main" val="1587040116"/>
                    </a:ext>
                  </a:extLst>
                </a:gridCol>
                <a:gridCol w="2950001">
                  <a:extLst>
                    <a:ext uri="{9D8B030D-6E8A-4147-A177-3AD203B41FA5}">
                      <a16:colId xmlns:a16="http://schemas.microsoft.com/office/drawing/2014/main" val="2134137986"/>
                    </a:ext>
                  </a:extLst>
                </a:gridCol>
              </a:tblGrid>
              <a:tr h="28958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TW" altLang="en-US" sz="2000" b="1" u="sng" dirty="0">
                          <a:solidFill>
                            <a:srgbClr val="FF0000"/>
                          </a:solidFill>
                          <a:latin typeface="BIZ UDPゴシック" panose="020B0400000000000000" pitchFamily="50" charset="-128"/>
                          <a:ea typeface="BIZ UDPゴシック" panose="020B0400000000000000" pitchFamily="50" charset="-128"/>
                        </a:rPr>
                        <a:t>遠隔電子処方箋活用加算</a:t>
                      </a:r>
                      <a:endParaRPr kumimoji="1" lang="en-US" altLang="zh-TW" sz="2000" b="1" u="sng"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sz="2000" b="1" u="sng" dirty="0">
                          <a:solidFill>
                            <a:srgbClr val="FF0000"/>
                          </a:solidFill>
                          <a:latin typeface="BIZ UDPゴシック" panose="020B0400000000000000" pitchFamily="50" charset="-128"/>
                          <a:ea typeface="BIZ UDPゴシック" panose="020B0400000000000000" pitchFamily="50" charset="-128"/>
                        </a:rPr>
                        <a:t>10</a:t>
                      </a:r>
                      <a:r>
                        <a:rPr kumimoji="1" lang="ja-JP" altLang="en-US" sz="2000" b="1" u="sng" dirty="0">
                          <a:solidFill>
                            <a:srgbClr val="FF0000"/>
                          </a:solidFill>
                          <a:latin typeface="BIZ UDPゴシック" panose="020B0400000000000000" pitchFamily="50" charset="-128"/>
                          <a:ea typeface="BIZ UDPゴシック" panose="020B0400000000000000" pitchFamily="50" charset="-128"/>
                        </a:rPr>
                        <a:t>点</a:t>
                      </a:r>
                      <a:endParaRPr kumimoji="1" lang="ja-JP" altLang="en-US" sz="2000" u="sng"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193086444"/>
                  </a:ext>
                </a:extLst>
              </a:tr>
            </a:tbl>
          </a:graphicData>
        </a:graphic>
      </p:graphicFrame>
      <p:sp>
        <p:nvSpPr>
          <p:cNvPr id="2" name="タイトル 1">
            <a:extLst>
              <a:ext uri="{FF2B5EF4-FFF2-40B4-BE49-F238E27FC236}">
                <a16:creationId xmlns:a16="http://schemas.microsoft.com/office/drawing/2014/main" id="{35AAEF0B-9E92-E1F1-A73A-A47C6919697A}"/>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遠隔電子処方箋活用加算の新設</a:t>
            </a:r>
          </a:p>
        </p:txBody>
      </p:sp>
      <p:graphicFrame>
        <p:nvGraphicFramePr>
          <p:cNvPr id="6" name="表 5">
            <a:extLst>
              <a:ext uri="{FF2B5EF4-FFF2-40B4-BE49-F238E27FC236}">
                <a16:creationId xmlns:a16="http://schemas.microsoft.com/office/drawing/2014/main" id="{C992B495-BEC8-098A-1863-1EBEADB20711}"/>
              </a:ext>
            </a:extLst>
          </p:cNvPr>
          <p:cNvGraphicFramePr>
            <a:graphicFrameLocks noGrp="1"/>
          </p:cNvGraphicFramePr>
          <p:nvPr/>
        </p:nvGraphicFramePr>
        <p:xfrm>
          <a:off x="609600" y="3194024"/>
          <a:ext cx="10524768" cy="1513093"/>
        </p:xfrm>
        <a:graphic>
          <a:graphicData uri="http://schemas.openxmlformats.org/drawingml/2006/table">
            <a:tbl>
              <a:tblPr firstRow="1" bandRow="1">
                <a:tableStyleId>{93296810-A885-4BE3-A3E7-6D5BEEA58F35}</a:tableStyleId>
              </a:tblPr>
              <a:tblGrid>
                <a:gridCol w="539578">
                  <a:extLst>
                    <a:ext uri="{9D8B030D-6E8A-4147-A177-3AD203B41FA5}">
                      <a16:colId xmlns:a16="http://schemas.microsoft.com/office/drawing/2014/main" val="2084687000"/>
                    </a:ext>
                  </a:extLst>
                </a:gridCol>
                <a:gridCol w="9985190">
                  <a:extLst>
                    <a:ext uri="{9D8B030D-6E8A-4147-A177-3AD203B41FA5}">
                      <a16:colId xmlns:a16="http://schemas.microsoft.com/office/drawing/2014/main" val="2068746555"/>
                    </a:ext>
                  </a:extLst>
                </a:gridCol>
              </a:tblGrid>
              <a:tr h="264485">
                <a:tc>
                  <a:txBody>
                    <a:bodyPr/>
                    <a:lstStyle/>
                    <a:p>
                      <a:r>
                        <a:rPr kumimoji="1" lang="ja-JP" altLang="en-US" sz="1600" b="1" u="none" dirty="0">
                          <a:solidFill>
                            <a:schemeClr val="tx1"/>
                          </a:solidFill>
                          <a:latin typeface="BIZ UDPゴシック" panose="020B0400000000000000" pitchFamily="50" charset="-128"/>
                          <a:ea typeface="BIZ UDPゴシック" panose="020B0400000000000000" pitchFamily="50" charset="-128"/>
                        </a:rPr>
                        <a:t>ア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kumimoji="1" lang="ja-JP" altLang="en-US" sz="1600" b="1" u="none" dirty="0">
                          <a:solidFill>
                            <a:schemeClr val="tx1">
                              <a:lumMod val="95000"/>
                              <a:lumOff val="5000"/>
                            </a:schemeClr>
                          </a:solidFill>
                          <a:latin typeface="BIZ UDPゴシック" panose="020B0400000000000000" pitchFamily="50" charset="-128"/>
                          <a:ea typeface="BIZ UDPゴシック" panose="020B0400000000000000" pitchFamily="50" charset="-128"/>
                        </a:rPr>
                        <a:t>電子処方箋管理サービスを用いて最新の薬剤情報を確認し、処方情報の登録時に重複投薬等チェック機能を活用すること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993695768"/>
                  </a:ext>
                </a:extLst>
              </a:tr>
              <a:tr h="147504">
                <a:tc>
                  <a:txBody>
                    <a:bodyPr/>
                    <a:lstStyle/>
                    <a:p>
                      <a:r>
                        <a:rPr kumimoji="1" lang="ja-JP" altLang="en-US" sz="1600" b="1" u="none" strike="noStrike" kern="1200" cap="none" spc="0" normalizeH="0" baseline="0" noProof="0" dirty="0">
                          <a:ln>
                            <a:noFill/>
                          </a:ln>
                          <a:solidFill>
                            <a:schemeClr val="tx1"/>
                          </a:solidFill>
                          <a:effectLst/>
                          <a:uLnTx/>
                          <a:uFillTx/>
                          <a:latin typeface="BIZ UDPゴシック" panose="020B0400000000000000" pitchFamily="50" charset="-128"/>
                          <a:ea typeface="BIZ UDPゴシック" panose="020B0400000000000000" pitchFamily="50" charset="-128"/>
                        </a:rPr>
                        <a:t>イ</a:t>
                      </a:r>
                      <a:endParaRPr kumimoji="1" lang="ja-JP" altLang="en-US" sz="1600" b="1" u="none"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rPr>
                        <a:t>患者に対し、調剤を行う保険薬局を事前に確認し、当該保険薬局が電子処方箋に対応する体制があることを確認すること。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019569817"/>
                  </a:ext>
                </a:extLst>
              </a:tr>
              <a:tr h="354853">
                <a:tc>
                  <a:txBody>
                    <a:bodyPr/>
                    <a:lstStyle/>
                    <a:p>
                      <a:r>
                        <a:rPr kumimoji="1" lang="ja-JP" altLang="en-US" sz="1600" b="1" u="none" dirty="0">
                          <a:solidFill>
                            <a:schemeClr val="tx1"/>
                          </a:solidFill>
                          <a:latin typeface="BIZ UDPゴシック" panose="020B0400000000000000" pitchFamily="50" charset="-128"/>
                          <a:ea typeface="BIZ UDPゴシック" panose="020B0400000000000000" pitchFamily="50" charset="-128"/>
                        </a:rPr>
                        <a:t>ウ</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ja-JP" altLang="en-US" sz="1600" b="1" u="none"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電子処方箋</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（引換番号が印字された紙の処方箋を除く。）を</a:t>
                      </a:r>
                      <a:r>
                        <a:rPr lang="ja-JP" altLang="en-US" sz="16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発行</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すること。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467063488"/>
                  </a:ext>
                </a:extLst>
              </a:tr>
            </a:tbl>
          </a:graphicData>
        </a:graphic>
      </p:graphicFrame>
      <p:sp>
        <p:nvSpPr>
          <p:cNvPr id="10" name="テキスト ボックス 9">
            <a:extLst>
              <a:ext uri="{FF2B5EF4-FFF2-40B4-BE49-F238E27FC236}">
                <a16:creationId xmlns:a16="http://schemas.microsoft.com/office/drawing/2014/main" id="{CB92AC72-6CC5-43FD-4A9E-9BE8DDDF0D42}"/>
              </a:ext>
            </a:extLst>
          </p:cNvPr>
          <p:cNvSpPr txBox="1"/>
          <p:nvPr/>
        </p:nvSpPr>
        <p:spPr>
          <a:xfrm>
            <a:off x="273287" y="1109324"/>
            <a:ext cx="9800108" cy="337144"/>
          </a:xfrm>
          <a:prstGeom prst="rect">
            <a:avLst/>
          </a:prstGeom>
          <a:noFill/>
          <a:ln w="19050">
            <a:noFill/>
          </a:ln>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〇電子処方箋を発行する場合について、新たな評価が新設。</a:t>
            </a:r>
            <a:endPar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sp>
        <p:nvSpPr>
          <p:cNvPr id="5" name="テキスト ボックス 4">
            <a:extLst>
              <a:ext uri="{FF2B5EF4-FFF2-40B4-BE49-F238E27FC236}">
                <a16:creationId xmlns:a16="http://schemas.microsoft.com/office/drawing/2014/main" id="{E08C59F8-8A9F-7D96-51AA-FFD8360784DF}"/>
              </a:ext>
            </a:extLst>
          </p:cNvPr>
          <p:cNvSpPr txBox="1"/>
          <p:nvPr/>
        </p:nvSpPr>
        <p:spPr>
          <a:xfrm>
            <a:off x="248903" y="4664664"/>
            <a:ext cx="10427664" cy="39889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6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〇施設基準</a:t>
            </a:r>
          </a:p>
        </p:txBody>
      </p:sp>
      <p:graphicFrame>
        <p:nvGraphicFramePr>
          <p:cNvPr id="9" name="表 8">
            <a:extLst>
              <a:ext uri="{FF2B5EF4-FFF2-40B4-BE49-F238E27FC236}">
                <a16:creationId xmlns:a16="http://schemas.microsoft.com/office/drawing/2014/main" id="{B5FA7167-D195-6A23-5305-88EA7D966FE0}"/>
              </a:ext>
            </a:extLst>
          </p:cNvPr>
          <p:cNvGraphicFramePr>
            <a:graphicFrameLocks noGrp="1"/>
          </p:cNvGraphicFramePr>
          <p:nvPr/>
        </p:nvGraphicFramePr>
        <p:xfrm>
          <a:off x="609600" y="5211937"/>
          <a:ext cx="10524768" cy="1513093"/>
        </p:xfrm>
        <a:graphic>
          <a:graphicData uri="http://schemas.openxmlformats.org/drawingml/2006/table">
            <a:tbl>
              <a:tblPr firstRow="1" bandRow="1">
                <a:tableStyleId>{93296810-A885-4BE3-A3E7-6D5BEEA58F35}</a:tableStyleId>
              </a:tblPr>
              <a:tblGrid>
                <a:gridCol w="543698">
                  <a:extLst>
                    <a:ext uri="{9D8B030D-6E8A-4147-A177-3AD203B41FA5}">
                      <a16:colId xmlns:a16="http://schemas.microsoft.com/office/drawing/2014/main" val="2084687000"/>
                    </a:ext>
                  </a:extLst>
                </a:gridCol>
                <a:gridCol w="9981070">
                  <a:extLst>
                    <a:ext uri="{9D8B030D-6E8A-4147-A177-3AD203B41FA5}">
                      <a16:colId xmlns:a16="http://schemas.microsoft.com/office/drawing/2014/main" val="2068746555"/>
                    </a:ext>
                  </a:extLst>
                </a:gridCol>
              </a:tblGrid>
              <a:tr h="264485">
                <a:tc>
                  <a:txBody>
                    <a:bodyPr/>
                    <a:lstStyle/>
                    <a:p>
                      <a:r>
                        <a:rPr kumimoji="1" lang="ja-JP" altLang="en-US" sz="1600" b="1" u="none" dirty="0">
                          <a:solidFill>
                            <a:schemeClr val="tx1"/>
                          </a:solidFill>
                          <a:latin typeface="BIZ UDPゴシック" panose="020B0400000000000000" pitchFamily="50" charset="-128"/>
                          <a:ea typeface="BIZ UDPゴシック" panose="020B0400000000000000" pitchFamily="50" charset="-128"/>
                        </a:rPr>
                        <a:t>（１）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kumimoji="1" lang="ja-JP" altLang="en-US" sz="1600" b="1" u="none" dirty="0">
                          <a:solidFill>
                            <a:schemeClr val="tx1">
                              <a:lumMod val="95000"/>
                              <a:lumOff val="5000"/>
                            </a:schemeClr>
                          </a:solidFill>
                          <a:latin typeface="BIZ UDPゴシック" panose="020B0400000000000000" pitchFamily="50" charset="-128"/>
                          <a:ea typeface="BIZ UDPゴシック" panose="020B0400000000000000" pitchFamily="50" charset="-128"/>
                        </a:rPr>
                        <a:t>院外処方を行う場合には、原則として、</a:t>
                      </a:r>
                      <a:r>
                        <a:rPr kumimoji="1" lang="ja-JP" altLang="en-US" sz="1600" b="1" u="sng" dirty="0">
                          <a:solidFill>
                            <a:srgbClr val="FF0000"/>
                          </a:solidFill>
                          <a:latin typeface="BIZ UDPゴシック" panose="020B0400000000000000" pitchFamily="50" charset="-128"/>
                          <a:ea typeface="BIZ UDPゴシック" panose="020B0400000000000000" pitchFamily="50" charset="-128"/>
                        </a:rPr>
                        <a:t>電子処方箋を発行</a:t>
                      </a:r>
                      <a:r>
                        <a:rPr kumimoji="1" lang="ja-JP" altLang="en-US" sz="1600" b="1" u="none" dirty="0">
                          <a:solidFill>
                            <a:schemeClr val="tx1">
                              <a:lumMod val="95000"/>
                              <a:lumOff val="5000"/>
                            </a:schemeClr>
                          </a:solidFill>
                          <a:latin typeface="BIZ UDPゴシック" panose="020B0400000000000000" pitchFamily="50" charset="-128"/>
                          <a:ea typeface="BIZ UDPゴシック" panose="020B0400000000000000" pitchFamily="50" charset="-128"/>
                        </a:rPr>
                        <a:t>し、又は引換番号が印字された紙の処方箋を発行し</a:t>
                      </a:r>
                      <a:r>
                        <a:rPr kumimoji="1" lang="ja-JP" altLang="en-US" sz="1600" b="1" u="none" dirty="0">
                          <a:solidFill>
                            <a:srgbClr val="FF0000"/>
                          </a:solidFill>
                          <a:latin typeface="BIZ UDPゴシック" panose="020B0400000000000000" pitchFamily="50" charset="-128"/>
                          <a:ea typeface="BIZ UDPゴシック" panose="020B0400000000000000" pitchFamily="50" charset="-128"/>
                        </a:rPr>
                        <a:t>処方情報の登録</a:t>
                      </a:r>
                      <a:r>
                        <a:rPr kumimoji="1" lang="ja-JP" altLang="en-US" sz="1600" b="1" u="none" dirty="0">
                          <a:solidFill>
                            <a:schemeClr val="tx1">
                              <a:lumMod val="95000"/>
                              <a:lumOff val="5000"/>
                            </a:schemeClr>
                          </a:solidFill>
                          <a:latin typeface="BIZ UDPゴシック" panose="020B0400000000000000" pitchFamily="50" charset="-128"/>
                          <a:ea typeface="BIZ UDPゴシック" panose="020B0400000000000000" pitchFamily="50" charset="-128"/>
                        </a:rPr>
                        <a:t>を行っていること。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993695768"/>
                  </a:ext>
                </a:extLst>
              </a:tr>
              <a:tr h="354853">
                <a:tc>
                  <a:txBody>
                    <a:bodyPr/>
                    <a:lstStyle/>
                    <a:p>
                      <a:r>
                        <a:rPr kumimoji="1" lang="ja-JP" altLang="en-US" sz="1600" b="1" u="none" strike="noStrike" kern="1200" cap="none" spc="0" normalizeH="0" baseline="0" noProof="0" dirty="0">
                          <a:ln>
                            <a:noFill/>
                          </a:ln>
                          <a:solidFill>
                            <a:schemeClr val="tx1"/>
                          </a:solidFill>
                          <a:effectLst/>
                          <a:uLnTx/>
                          <a:uFillTx/>
                          <a:latin typeface="BIZ UDPゴシック" panose="020B0400000000000000" pitchFamily="50" charset="-128"/>
                          <a:ea typeface="BIZ UDPゴシック" panose="020B0400000000000000" pitchFamily="50" charset="-128"/>
                        </a:rPr>
                        <a:t>（２）</a:t>
                      </a:r>
                      <a:endParaRPr kumimoji="1" lang="ja-JP" altLang="en-US" sz="1600" b="1" u="none" dirty="0">
                        <a:solidFill>
                          <a:schemeClr val="tx1"/>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ja-JP" altLang="en-US" sz="1600" b="1" u="none" kern="100" dirty="0">
                          <a:solidFill>
                            <a:srgbClr val="FF0000"/>
                          </a:solidFill>
                          <a:effectLst/>
                          <a:latin typeface="BIZ UDPゴシック" panose="020B0400000000000000" pitchFamily="50" charset="-128"/>
                          <a:ea typeface="BIZ UDPゴシック" panose="020B0400000000000000" pitchFamily="50" charset="-128"/>
                        </a:rPr>
                        <a:t>院内処方を行う場合</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rPr>
                        <a:t>には、原則として、医療機関内で調剤した薬剤の情報を</a:t>
                      </a:r>
                      <a:r>
                        <a:rPr lang="ja-JP" altLang="en-US" sz="1600" b="1" u="sng" kern="100" dirty="0">
                          <a:solidFill>
                            <a:srgbClr val="FF0000"/>
                          </a:solidFill>
                          <a:effectLst/>
                          <a:latin typeface="BIZ UDPゴシック" panose="020B0400000000000000" pitchFamily="50" charset="-128"/>
                          <a:ea typeface="BIZ UDPゴシック" panose="020B0400000000000000" pitchFamily="50" charset="-128"/>
                        </a:rPr>
                        <a:t>電子処方箋管理サービスに登録</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rPr>
                        <a:t>を行っていること。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019569817"/>
                  </a:ext>
                </a:extLst>
              </a:tr>
              <a:tr h="354853">
                <a:tc>
                  <a:txBody>
                    <a:bodyPr/>
                    <a:lstStyle/>
                    <a:p>
                      <a:r>
                        <a:rPr kumimoji="1" lang="ja-JP" altLang="en-US" sz="1600" b="1" u="none" dirty="0">
                          <a:solidFill>
                            <a:schemeClr val="tx1"/>
                          </a:solidFill>
                          <a:latin typeface="BIZ UDPゴシック" panose="020B0400000000000000" pitchFamily="50" charset="-128"/>
                          <a:ea typeface="BIZ UDPゴシック" panose="020B0400000000000000" pitchFamily="50" charset="-128"/>
                        </a:rPr>
                        <a:t>（３）</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ja-JP" altLang="en-US" sz="16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電子処方箋対応医療機関</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であることを</a:t>
                      </a:r>
                      <a:r>
                        <a:rPr lang="ja-JP" altLang="en-US" sz="16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ウェブサイトで掲示</a:t>
                      </a:r>
                      <a:r>
                        <a:rPr lang="ja-JP" altLang="en-US" sz="1600" b="1" u="none"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していること。</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467063488"/>
                  </a:ext>
                </a:extLst>
              </a:tr>
            </a:tbl>
          </a:graphicData>
        </a:graphic>
      </p:graphicFrame>
      <p:sp>
        <p:nvSpPr>
          <p:cNvPr id="4" name="正方形/長方形 3">
            <a:extLst>
              <a:ext uri="{FF2B5EF4-FFF2-40B4-BE49-F238E27FC236}">
                <a16:creationId xmlns:a16="http://schemas.microsoft.com/office/drawing/2014/main" id="{C7DD91DD-4B8E-B43D-81E1-8B5AD5332889}"/>
              </a:ext>
            </a:extLst>
          </p:cNvPr>
          <p:cNvSpPr/>
          <p:nvPr/>
        </p:nvSpPr>
        <p:spPr>
          <a:xfrm>
            <a:off x="273287" y="2372919"/>
            <a:ext cx="11138425" cy="237451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sp>
        <p:nvSpPr>
          <p:cNvPr id="11" name="正方形/長方形 10">
            <a:extLst>
              <a:ext uri="{FF2B5EF4-FFF2-40B4-BE49-F238E27FC236}">
                <a16:creationId xmlns:a16="http://schemas.microsoft.com/office/drawing/2014/main" id="{473C288F-C100-55E6-6FFC-A81348C6B2D3}"/>
              </a:ext>
            </a:extLst>
          </p:cNvPr>
          <p:cNvSpPr/>
          <p:nvPr/>
        </p:nvSpPr>
        <p:spPr>
          <a:xfrm>
            <a:off x="273287" y="5047953"/>
            <a:ext cx="11138425" cy="1737617"/>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游ゴシック" panose="02110004020202020204"/>
              <a:ea typeface="游ゴシック" panose="020B0400000000000000" pitchFamily="50" charset="-128"/>
              <a:cs typeface="+mn-cs"/>
            </a:endParaRPr>
          </a:p>
        </p:txBody>
      </p:sp>
      <p:pic>
        <p:nvPicPr>
          <p:cNvPr id="21" name="オーディオ 20">
            <a:hlinkClick r:id="" action="ppaction://media"/>
            <a:extLst>
              <a:ext uri="{FF2B5EF4-FFF2-40B4-BE49-F238E27FC236}">
                <a16:creationId xmlns:a16="http://schemas.microsoft.com/office/drawing/2014/main" id="{67271A5F-9F28-F8E1-790C-E101BBDB313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2053299"/>
      </p:ext>
    </p:extLst>
  </p:cSld>
  <p:clrMapOvr>
    <a:masterClrMapping/>
  </p:clrMapOvr>
  <mc:AlternateContent xmlns:mc="http://schemas.openxmlformats.org/markup-compatibility/2006" xmlns:p14="http://schemas.microsoft.com/office/powerpoint/2010/main">
    <mc:Choice Requires="p14">
      <p:transition spd="slow" p14:dur="2000" advTm="45561"/>
    </mc:Choice>
    <mc:Fallback xmlns="">
      <p:transition spd="slow" advTm="45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D3A0B-6A89-9EBE-527C-06B6B50DA1A7}"/>
            </a:ext>
          </a:extLst>
        </p:cNvPr>
        <p:cNvGrpSpPr/>
        <p:nvPr/>
      </p:nvGrpSpPr>
      <p:grpSpPr>
        <a:xfrm>
          <a:off x="0" y="0"/>
          <a:ext cx="0" cy="0"/>
          <a:chOff x="0" y="0"/>
          <a:chExt cx="0" cy="0"/>
        </a:xfrm>
      </p:grpSpPr>
      <p:sp>
        <p:nvSpPr>
          <p:cNvPr id="3" name="スライド番号プレースホルダー 4">
            <a:extLst>
              <a:ext uri="{FF2B5EF4-FFF2-40B4-BE49-F238E27FC236}">
                <a16:creationId xmlns:a16="http://schemas.microsoft.com/office/drawing/2014/main" id="{8BEF600F-2FDF-539A-16B0-DC51138465E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2" name="正方形/長方形 1">
            <a:extLst>
              <a:ext uri="{FF2B5EF4-FFF2-40B4-BE49-F238E27FC236}">
                <a16:creationId xmlns:a16="http://schemas.microsoft.com/office/drawing/2014/main" id="{11C8C2A5-4EB8-80E3-4385-B44C1610F74C}"/>
              </a:ext>
            </a:extLst>
          </p:cNvPr>
          <p:cNvSpPr/>
          <p:nvPr/>
        </p:nvSpPr>
        <p:spPr>
          <a:xfrm>
            <a:off x="1207840" y="2537400"/>
            <a:ext cx="10081120" cy="2088000"/>
          </a:xfrm>
          <a:prstGeom prst="rect">
            <a:avLst/>
          </a:prstGeom>
          <a:solidFill>
            <a:schemeClr val="tx2">
              <a:lumMod val="10000"/>
              <a:lumOff val="9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遠隔連携診療料の評価の拡大</a:t>
            </a:r>
          </a:p>
        </p:txBody>
      </p:sp>
      <p:pic>
        <p:nvPicPr>
          <p:cNvPr id="10" name="オーディオ 9">
            <a:hlinkClick r:id="" action="ppaction://media"/>
            <a:extLst>
              <a:ext uri="{FF2B5EF4-FFF2-40B4-BE49-F238E27FC236}">
                <a16:creationId xmlns:a16="http://schemas.microsoft.com/office/drawing/2014/main" id="{688E792E-A1F2-4812-B86C-80613C63D51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5751524"/>
      </p:ext>
    </p:extLst>
  </p:cSld>
  <p:clrMapOvr>
    <a:masterClrMapping/>
  </p:clrMapOvr>
  <mc:AlternateContent xmlns:mc="http://schemas.openxmlformats.org/markup-compatibility/2006" xmlns:p14="http://schemas.microsoft.com/office/powerpoint/2010/main">
    <mc:Choice Requires="p14">
      <p:transition spd="slow" p14:dur="2000" advTm="13103"/>
    </mc:Choice>
    <mc:Fallback xmlns="">
      <p:transition spd="slow" advTm="13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679C7-E42C-6897-98D6-1887FF068026}"/>
            </a:ext>
          </a:extLst>
        </p:cNvPr>
        <p:cNvGrpSpPr/>
        <p:nvPr/>
      </p:nvGrpSpPr>
      <p:grpSpPr>
        <a:xfrm>
          <a:off x="0" y="0"/>
          <a:ext cx="0" cy="0"/>
          <a:chOff x="0" y="0"/>
          <a:chExt cx="0" cy="0"/>
        </a:xfrm>
      </p:grpSpPr>
      <p:sp>
        <p:nvSpPr>
          <p:cNvPr id="7" name="スライド番号プレースホルダー 4">
            <a:extLst>
              <a:ext uri="{FF2B5EF4-FFF2-40B4-BE49-F238E27FC236}">
                <a16:creationId xmlns:a16="http://schemas.microsoft.com/office/drawing/2014/main" id="{1C18ABA5-A118-FB25-34A3-78BFC57C41CF}"/>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sp>
        <p:nvSpPr>
          <p:cNvPr id="8" name="テキスト ボックス 7">
            <a:extLst>
              <a:ext uri="{FF2B5EF4-FFF2-40B4-BE49-F238E27FC236}">
                <a16:creationId xmlns:a16="http://schemas.microsoft.com/office/drawing/2014/main" id="{14B7068E-30A2-F5C0-2DAD-FAC89CD268DA}"/>
              </a:ext>
            </a:extLst>
          </p:cNvPr>
          <p:cNvSpPr txBox="1"/>
          <p:nvPr/>
        </p:nvSpPr>
        <p:spPr>
          <a:xfrm>
            <a:off x="273287" y="4820316"/>
            <a:ext cx="9800108" cy="437171"/>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〇改定後各項目の対象患者（</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対象疾患は次ページ）　　いずれも</a:t>
            </a:r>
            <a:r>
              <a:rPr kumimoji="1" lang="en-US" altLang="ja-JP"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3</a:t>
            </a: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月に１回算定可能</a:t>
            </a:r>
          </a:p>
        </p:txBody>
      </p:sp>
      <p:sp>
        <p:nvSpPr>
          <p:cNvPr id="13" name="テキスト ボックス 12">
            <a:extLst>
              <a:ext uri="{FF2B5EF4-FFF2-40B4-BE49-F238E27FC236}">
                <a16:creationId xmlns:a16="http://schemas.microsoft.com/office/drawing/2014/main" id="{862DD843-E990-3D6A-E7DB-6CCBDFFA5A94}"/>
              </a:ext>
            </a:extLst>
          </p:cNvPr>
          <p:cNvSpPr txBox="1"/>
          <p:nvPr/>
        </p:nvSpPr>
        <p:spPr>
          <a:xfrm>
            <a:off x="273287" y="749553"/>
            <a:ext cx="3768437" cy="337144"/>
          </a:xfrm>
          <a:prstGeom prst="rect">
            <a:avLst/>
          </a:prstGeom>
          <a:noFill/>
        </p:spPr>
        <p:txBody>
          <a:bodyPr wrap="square" rtlCol="0">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zh-TW"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遠隔連携診療料</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見直し項目①</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graphicFrame>
        <p:nvGraphicFramePr>
          <p:cNvPr id="16" name="表 15">
            <a:extLst>
              <a:ext uri="{FF2B5EF4-FFF2-40B4-BE49-F238E27FC236}">
                <a16:creationId xmlns:a16="http://schemas.microsoft.com/office/drawing/2014/main" id="{75D6A1A3-E051-EB6A-C032-02C58870BAE3}"/>
              </a:ext>
            </a:extLst>
          </p:cNvPr>
          <p:cNvGraphicFramePr>
            <a:graphicFrameLocks noGrp="1"/>
          </p:cNvGraphicFramePr>
          <p:nvPr/>
        </p:nvGraphicFramePr>
        <p:xfrm>
          <a:off x="894015" y="1484669"/>
          <a:ext cx="10524767" cy="3076250"/>
        </p:xfrm>
        <a:graphic>
          <a:graphicData uri="http://schemas.openxmlformats.org/drawingml/2006/table">
            <a:tbl>
              <a:tblPr firstRow="1" bandRow="1">
                <a:tableStyleId>{5C22544A-7EE6-4342-B048-85BDC9FD1C3A}</a:tableStyleId>
              </a:tblPr>
              <a:tblGrid>
                <a:gridCol w="2985258">
                  <a:extLst>
                    <a:ext uri="{9D8B030D-6E8A-4147-A177-3AD203B41FA5}">
                      <a16:colId xmlns:a16="http://schemas.microsoft.com/office/drawing/2014/main" val="2398828061"/>
                    </a:ext>
                  </a:extLst>
                </a:gridCol>
                <a:gridCol w="1699200">
                  <a:extLst>
                    <a:ext uri="{9D8B030D-6E8A-4147-A177-3AD203B41FA5}">
                      <a16:colId xmlns:a16="http://schemas.microsoft.com/office/drawing/2014/main" val="2269834318"/>
                    </a:ext>
                  </a:extLst>
                </a:gridCol>
                <a:gridCol w="1158240">
                  <a:extLst>
                    <a:ext uri="{9D8B030D-6E8A-4147-A177-3AD203B41FA5}">
                      <a16:colId xmlns:a16="http://schemas.microsoft.com/office/drawing/2014/main" val="3163042906"/>
                    </a:ext>
                  </a:extLst>
                </a:gridCol>
                <a:gridCol w="2984400">
                  <a:extLst>
                    <a:ext uri="{9D8B030D-6E8A-4147-A177-3AD203B41FA5}">
                      <a16:colId xmlns:a16="http://schemas.microsoft.com/office/drawing/2014/main" val="1587040116"/>
                    </a:ext>
                  </a:extLst>
                </a:gridCol>
                <a:gridCol w="1697669">
                  <a:extLst>
                    <a:ext uri="{9D8B030D-6E8A-4147-A177-3AD203B41FA5}">
                      <a16:colId xmlns:a16="http://schemas.microsoft.com/office/drawing/2014/main" val="2134137986"/>
                    </a:ext>
                  </a:extLst>
                </a:gridCol>
              </a:tblGrid>
              <a:tr h="615250">
                <a:tc>
                  <a:txBody>
                    <a:bodyPr/>
                    <a:lstStyle/>
                    <a:p>
                      <a:pPr algn="ctr"/>
                      <a:r>
                        <a:rPr kumimoji="1" lang="ja-JP" altLang="en-US" sz="2400" dirty="0">
                          <a:latin typeface="BIZ UDPゴシック" panose="020B0400000000000000" pitchFamily="50" charset="-128"/>
                          <a:ea typeface="BIZ UDPゴシック" panose="020B0400000000000000" pitchFamily="50" charset="-128"/>
                        </a:rPr>
                        <a:t>改定前項目</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81BD"/>
                    </a:solidFill>
                  </a:tcPr>
                </a:tc>
                <a:tc>
                  <a:txBody>
                    <a:bodyPr/>
                    <a:lstStyle/>
                    <a:p>
                      <a:pPr algn="ctr"/>
                      <a:r>
                        <a:rPr kumimoji="1" lang="ja-JP" altLang="en-US" sz="2400" dirty="0">
                          <a:latin typeface="BIZ UDPゴシック" panose="020B0400000000000000" pitchFamily="50" charset="-128"/>
                          <a:ea typeface="BIZ UDPゴシック" panose="020B0400000000000000" pitchFamily="50" charset="-128"/>
                        </a:rPr>
                        <a:t>点数</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81BD"/>
                    </a:solidFill>
                  </a:tcPr>
                </a:tc>
                <a:tc rowSpan="4">
                  <a:txBody>
                    <a:bodyPr/>
                    <a:lstStyle/>
                    <a:p>
                      <a:pPr algn="ctr"/>
                      <a:endParaRPr kumimoji="1" lang="ja-JP" altLang="en-US" sz="24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r>
                        <a:rPr kumimoji="1" lang="ja-JP" altLang="en-US" sz="2400" dirty="0">
                          <a:latin typeface="BIZ UDPゴシック" panose="020B0400000000000000" pitchFamily="50" charset="-128"/>
                          <a:ea typeface="BIZ UDPゴシック" panose="020B0400000000000000" pitchFamily="50" charset="-128"/>
                        </a:rPr>
                        <a:t>改定後項目</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6228"/>
                    </a:solidFill>
                  </a:tcPr>
                </a:tc>
                <a:tc>
                  <a:txBody>
                    <a:bodyPr/>
                    <a:lstStyle/>
                    <a:p>
                      <a:pPr algn="ctr"/>
                      <a:r>
                        <a:rPr kumimoji="1" lang="ja-JP" altLang="en-US" sz="2400" dirty="0">
                          <a:latin typeface="BIZ UDPゴシック" panose="020B0400000000000000" pitchFamily="50" charset="-128"/>
                          <a:ea typeface="BIZ UDPゴシック" panose="020B0400000000000000" pitchFamily="50" charset="-128"/>
                        </a:rPr>
                        <a:t>点数</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6228"/>
                    </a:solidFill>
                  </a:tcPr>
                </a:tc>
                <a:extLst>
                  <a:ext uri="{0D108BD9-81ED-4DB2-BD59-A6C34878D82A}">
                    <a16:rowId xmlns:a16="http://schemas.microsoft.com/office/drawing/2014/main" val="2171973762"/>
                  </a:ext>
                </a:extLst>
              </a:tr>
              <a:tr h="615250">
                <a:tc>
                  <a:txBody>
                    <a:bodyPr/>
                    <a:lstStyle/>
                    <a:p>
                      <a:pPr algn="l"/>
                      <a:r>
                        <a:rPr kumimoji="1" lang="en-US" altLang="ja-JP" b="1" dirty="0">
                          <a:latin typeface="BIZ UDPゴシック" panose="020B0400000000000000" pitchFamily="50" charset="-128"/>
                          <a:ea typeface="BIZ UDPゴシック" panose="020B0400000000000000" pitchFamily="50" charset="-128"/>
                        </a:rPr>
                        <a:t>【</a:t>
                      </a:r>
                      <a:r>
                        <a:rPr kumimoji="1" lang="ja-JP" altLang="en-US" b="1" dirty="0">
                          <a:latin typeface="BIZ UDPゴシック" panose="020B0400000000000000" pitchFamily="50" charset="-128"/>
                          <a:ea typeface="BIZ UDPゴシック" panose="020B0400000000000000" pitchFamily="50" charset="-128"/>
                        </a:rPr>
                        <a:t>遠隔連携診療料</a:t>
                      </a:r>
                      <a:r>
                        <a:rPr kumimoji="1" lang="en-US" altLang="ja-JP" b="1" dirty="0">
                          <a:latin typeface="BIZ UDPゴシック" panose="020B0400000000000000" pitchFamily="50" charset="-128"/>
                          <a:ea typeface="BIZ UDPゴシック" panose="020B0400000000000000" pitchFamily="50" charset="-128"/>
                        </a:rPr>
                        <a:t>】</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endParaRPr kumimoji="1" lang="ja-JP" alt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ja-JP" b="1" dirty="0">
                          <a:latin typeface="BIZ UDPゴシック" panose="020B0400000000000000" pitchFamily="50" charset="-128"/>
                          <a:ea typeface="BIZ UDPゴシック" panose="020B0400000000000000" pitchFamily="50" charset="-128"/>
                        </a:rPr>
                        <a:t>【</a:t>
                      </a:r>
                      <a:r>
                        <a:rPr kumimoji="1" lang="ja-JP" altLang="en-US" b="1" dirty="0">
                          <a:latin typeface="BIZ UDPゴシック" panose="020B0400000000000000" pitchFamily="50" charset="-128"/>
                          <a:ea typeface="BIZ UDPゴシック" panose="020B0400000000000000" pitchFamily="50" charset="-128"/>
                        </a:rPr>
                        <a:t>遠隔連携診療料</a:t>
                      </a:r>
                      <a:r>
                        <a:rPr kumimoji="1" lang="en-US" altLang="ja-JP" b="1" dirty="0">
                          <a:latin typeface="BIZ UDPゴシック" panose="020B0400000000000000" pitchFamily="50" charset="-128"/>
                          <a:ea typeface="BIZ UDPゴシック" panose="020B0400000000000000" pitchFamily="50" charset="-128"/>
                        </a:rPr>
                        <a:t>】</a:t>
                      </a:r>
                      <a:endParaRPr kumimoji="1" lang="ja-JP" altLang="en-US" b="1"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893015316"/>
                  </a:ext>
                </a:extLst>
              </a:tr>
              <a:tr h="615250">
                <a:tc>
                  <a:txBody>
                    <a:bodyPr/>
                    <a:lstStyle/>
                    <a:p>
                      <a:pPr algn="l"/>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１　診断を目的とする場合</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kumimoji="1" lang="en-US" altLang="ja-JP" b="1" dirty="0">
                          <a:latin typeface="BIZ UDPゴシック" panose="020B0400000000000000" pitchFamily="50" charset="-128"/>
                          <a:ea typeface="BIZ UDPゴシック" panose="020B0400000000000000" pitchFamily="50" charset="-128"/>
                        </a:rPr>
                        <a:t>750</a:t>
                      </a:r>
                      <a:r>
                        <a:rPr kumimoji="1" lang="ja-JP" altLang="en-US" b="1" dirty="0">
                          <a:latin typeface="BIZ UDPゴシック" panose="020B0400000000000000" pitchFamily="50" charset="-128"/>
                          <a:ea typeface="BIZ UDPゴシック" panose="020B0400000000000000" pitchFamily="50" charset="-128"/>
                        </a:rPr>
                        <a:t>点</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endParaRPr kumimoji="1" lang="ja-JP" altLang="en-US"/>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b="1" u="sng" dirty="0">
                          <a:solidFill>
                            <a:srgbClr val="FF0000"/>
                          </a:solidFill>
                          <a:latin typeface="BIZ UDPゴシック" panose="020B0400000000000000" pitchFamily="50" charset="-128"/>
                          <a:ea typeface="BIZ UDPゴシック" panose="020B0400000000000000" pitchFamily="50" charset="-128"/>
                        </a:rPr>
                        <a:t>１　外来診療の場合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u="sng" dirty="0">
                          <a:solidFill>
                            <a:srgbClr val="FF0000"/>
                          </a:solidFill>
                          <a:latin typeface="BIZ UDPゴシック" panose="020B0400000000000000" pitchFamily="50" charset="-128"/>
                          <a:ea typeface="BIZ UDPゴシック" panose="020B0400000000000000" pitchFamily="50" charset="-128"/>
                        </a:rPr>
                        <a:t>900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endParaRPr kumimoji="1" lang="ja-JP" altLang="en-US" sz="1800" u="sng"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193086444"/>
                  </a:ext>
                </a:extLst>
              </a:tr>
              <a:tr h="615250">
                <a:tc>
                  <a:txBody>
                    <a:bodyPr/>
                    <a:lstStyle/>
                    <a:p>
                      <a:pPr algn="l"/>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　２　その他の場合</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r"/>
                      <a:r>
                        <a:rPr lang="en-US" altLang="ja-JP" sz="1800" b="1" kern="100" dirty="0">
                          <a:solidFill>
                            <a:srgbClr val="000000"/>
                          </a:solidFill>
                          <a:effectLst/>
                          <a:latin typeface="BIZ UDPゴシック" panose="020B0400000000000000" pitchFamily="50" charset="-128"/>
                          <a:ea typeface="BIZ UDPゴシック" panose="020B0400000000000000" pitchFamily="50" charset="-128"/>
                        </a:rPr>
                        <a:t>500</a:t>
                      </a:r>
                      <a:r>
                        <a:rPr lang="ja-JP" altLang="en-US" sz="1800" b="1" kern="100" dirty="0">
                          <a:solidFill>
                            <a:srgbClr val="000000"/>
                          </a:solidFill>
                          <a:effectLst/>
                          <a:latin typeface="BIZ UDPゴシック" panose="020B0400000000000000" pitchFamily="50" charset="-128"/>
                          <a:ea typeface="BIZ UDPゴシック" panose="020B0400000000000000" pitchFamily="50" charset="-128"/>
                        </a:rPr>
                        <a:t>点</a:t>
                      </a: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vMerge="1">
                  <a:txBody>
                    <a:bodyPr/>
                    <a:lstStyle/>
                    <a:p>
                      <a:endParaRPr kumimoji="1" lang="ja-JP" altLang="en-US"/>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rPr>
                        <a:t>２　訪問診療の場合</a:t>
                      </a:r>
                      <a:endParaRPr kumimoji="1" lang="ja-JP" altLang="en-US" b="1" u="sng" dirty="0">
                        <a:solidFill>
                          <a:srgbClr val="FF0000"/>
                        </a:solidFill>
                        <a:latin typeface="BIZ UDPゴシック" panose="020B0400000000000000" pitchFamily="50" charset="-128"/>
                        <a:ea typeface="BIZ UDPゴシック" panose="020B0400000000000000" pitchFamily="50" charset="-128"/>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u="sng" dirty="0">
                          <a:solidFill>
                            <a:srgbClr val="FF0000"/>
                          </a:solidFill>
                          <a:latin typeface="BIZ UDPゴシック" panose="020B0400000000000000" pitchFamily="50" charset="-128"/>
                          <a:ea typeface="BIZ UDPゴシック" panose="020B0400000000000000" pitchFamily="50" charset="-128"/>
                        </a:rPr>
                        <a:t>900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880386327"/>
                  </a:ext>
                </a:extLst>
              </a:tr>
              <a:tr h="615250">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ja-JP" altLang="en-US" sz="1800" b="1" kern="100" dirty="0">
                        <a:solidFill>
                          <a:srgbClr val="00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ctr"/>
                      <a:endParaRPr kumimoji="1" lang="ja-JP" altLang="en-US" sz="2800" dirty="0">
                        <a:latin typeface="BIZ UDPゴシック" panose="020B0400000000000000" pitchFamily="50" charset="-128"/>
                        <a:ea typeface="BIZ UDPゴシック" panose="020B0400000000000000" pitchFamily="50" charset="-128"/>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３　入院診療の場合</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1" lang="en-US" altLang="ja-JP" b="1" u="sng" dirty="0">
                          <a:solidFill>
                            <a:srgbClr val="FF0000"/>
                          </a:solidFill>
                          <a:latin typeface="BIZ UDPゴシック" panose="020B0400000000000000" pitchFamily="50" charset="-128"/>
                          <a:ea typeface="BIZ UDPゴシック" panose="020B0400000000000000" pitchFamily="50" charset="-128"/>
                        </a:rPr>
                        <a:t>900</a:t>
                      </a:r>
                      <a:r>
                        <a:rPr kumimoji="1" lang="ja-JP" altLang="en-US" b="1" u="sng" dirty="0">
                          <a:solidFill>
                            <a:srgbClr val="FF0000"/>
                          </a:solidFill>
                          <a:latin typeface="BIZ UDPゴシック" panose="020B0400000000000000" pitchFamily="50" charset="-128"/>
                          <a:ea typeface="BIZ UDPゴシック" panose="020B0400000000000000" pitchFamily="50" charset="-128"/>
                        </a:rPr>
                        <a:t>点</a:t>
                      </a:r>
                      <a:endParaRPr lang="ja-JP" altLang="en-US" sz="18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2061224031"/>
                  </a:ext>
                </a:extLst>
              </a:tr>
            </a:tbl>
          </a:graphicData>
        </a:graphic>
      </p:graphicFrame>
      <p:sp>
        <p:nvSpPr>
          <p:cNvPr id="2" name="タイトル 1">
            <a:extLst>
              <a:ext uri="{FF2B5EF4-FFF2-40B4-BE49-F238E27FC236}">
                <a16:creationId xmlns:a16="http://schemas.microsoft.com/office/drawing/2014/main" id="{35AAEF0B-9E92-E1F1-A73A-A47C6919697A}"/>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kumimoji="1" lang="ja-JP" altLang="en-US" sz="2400" b="1" dirty="0">
                <a:latin typeface="BIZ UDPゴシック" panose="020B0400000000000000" pitchFamily="50" charset="-128"/>
                <a:ea typeface="BIZ UDPゴシック" panose="020B0400000000000000" pitchFamily="50" charset="-128"/>
              </a:rPr>
              <a:t>遠隔連携診療料の評価の拡大①</a:t>
            </a:r>
          </a:p>
        </p:txBody>
      </p:sp>
      <p:sp>
        <p:nvSpPr>
          <p:cNvPr id="4" name="矢印: 右 3">
            <a:extLst>
              <a:ext uri="{FF2B5EF4-FFF2-40B4-BE49-F238E27FC236}">
                <a16:creationId xmlns:a16="http://schemas.microsoft.com/office/drawing/2014/main" id="{D36111BD-7835-328E-BA9F-8AD30F14A93E}"/>
              </a:ext>
            </a:extLst>
          </p:cNvPr>
          <p:cNvSpPr/>
          <p:nvPr/>
        </p:nvSpPr>
        <p:spPr>
          <a:xfrm>
            <a:off x="5730240" y="2876489"/>
            <a:ext cx="731520" cy="728464"/>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graphicFrame>
        <p:nvGraphicFramePr>
          <p:cNvPr id="6" name="表 5">
            <a:extLst>
              <a:ext uri="{FF2B5EF4-FFF2-40B4-BE49-F238E27FC236}">
                <a16:creationId xmlns:a16="http://schemas.microsoft.com/office/drawing/2014/main" id="{C992B495-BEC8-098A-1863-1EBEADB20711}"/>
              </a:ext>
            </a:extLst>
          </p:cNvPr>
          <p:cNvGraphicFramePr>
            <a:graphicFrameLocks noGrp="1"/>
          </p:cNvGraphicFramePr>
          <p:nvPr/>
        </p:nvGraphicFramePr>
        <p:xfrm>
          <a:off x="894014" y="5373331"/>
          <a:ext cx="10524768" cy="1188720"/>
        </p:xfrm>
        <a:graphic>
          <a:graphicData uri="http://schemas.openxmlformats.org/drawingml/2006/table">
            <a:tbl>
              <a:tblPr firstRow="1" bandRow="1">
                <a:tableStyleId>{93296810-A885-4BE3-A3E7-6D5BEEA58F35}</a:tableStyleId>
              </a:tblPr>
              <a:tblGrid>
                <a:gridCol w="2434513">
                  <a:extLst>
                    <a:ext uri="{9D8B030D-6E8A-4147-A177-3AD203B41FA5}">
                      <a16:colId xmlns:a16="http://schemas.microsoft.com/office/drawing/2014/main" val="2084687000"/>
                    </a:ext>
                  </a:extLst>
                </a:gridCol>
                <a:gridCol w="8090255">
                  <a:extLst>
                    <a:ext uri="{9D8B030D-6E8A-4147-A177-3AD203B41FA5}">
                      <a16:colId xmlns:a16="http://schemas.microsoft.com/office/drawing/2014/main" val="2068746555"/>
                    </a:ext>
                  </a:extLst>
                </a:gridCol>
              </a:tblGrid>
              <a:tr h="264485">
                <a:tc>
                  <a:txBody>
                    <a:bodyPr/>
                    <a:lstStyle/>
                    <a:p>
                      <a:r>
                        <a:rPr kumimoji="1" lang="ja-JP" altLang="en-US" sz="2000" b="1" u="sng" dirty="0">
                          <a:solidFill>
                            <a:srgbClr val="FF0000"/>
                          </a:solidFill>
                          <a:latin typeface="BIZ UDPゴシック" panose="020B0400000000000000" pitchFamily="50" charset="-128"/>
                          <a:ea typeface="BIZ UDPゴシック" panose="020B0400000000000000" pitchFamily="50" charset="-128"/>
                        </a:rPr>
                        <a:t>１　外来診療の場合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r>
                        <a:rPr kumimoji="1" lang="ja-JP" altLang="en-US" sz="2000" b="1" u="sng" dirty="0">
                          <a:solidFill>
                            <a:schemeClr val="tx1">
                              <a:lumMod val="95000"/>
                              <a:lumOff val="5000"/>
                            </a:schemeClr>
                          </a:solidFill>
                          <a:latin typeface="BIZ UDPゴシック" panose="020B0400000000000000" pitchFamily="50" charset="-128"/>
                          <a:ea typeface="BIZ UDPゴシック" panose="020B0400000000000000" pitchFamily="50" charset="-128"/>
                        </a:rPr>
                        <a:t>・対面診療を行っている入院中の患者以外の患者</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2993695768"/>
                  </a:ext>
                </a:extLst>
              </a:tr>
              <a:tr h="354853">
                <a:tc>
                  <a:txBody>
                    <a:bodyPr/>
                    <a:lstStyle/>
                    <a:p>
                      <a:r>
                        <a:rPr kumimoji="1" lang="ja-JP" altLang="en-US" sz="2000" b="1"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２　</a:t>
                      </a:r>
                      <a:r>
                        <a:rPr lang="ja-JP" altLang="en-US" sz="2000" b="1" u="sng" kern="100" dirty="0">
                          <a:solidFill>
                            <a:srgbClr val="FF0000"/>
                          </a:solidFill>
                          <a:effectLst/>
                          <a:latin typeface="BIZ UDPゴシック" panose="020B0400000000000000" pitchFamily="50" charset="-128"/>
                          <a:ea typeface="BIZ UDPゴシック" panose="020B0400000000000000" pitchFamily="50" charset="-128"/>
                        </a:rPr>
                        <a:t>訪問診療の場合　</a:t>
                      </a:r>
                      <a:endParaRPr kumimoji="1" lang="ja-JP" altLang="en-US" sz="2000"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r>
                        <a:rPr lang="ja-JP" altLang="en-US" sz="2000" b="1" u="sng"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rPr>
                        <a:t>・</a:t>
                      </a:r>
                      <a:r>
                        <a:rPr kumimoji="1" lang="ja-JP" altLang="en-US" sz="2000" b="1" u="sng" strike="noStrike" kern="1200" cap="none" spc="0" normalizeH="0" baseline="0" noProof="0" dirty="0">
                          <a:ln>
                            <a:noFill/>
                          </a:ln>
                          <a:solidFill>
                            <a:schemeClr val="tx1">
                              <a:lumMod val="95000"/>
                              <a:lumOff val="5000"/>
                            </a:schemeClr>
                          </a:solidFill>
                          <a:effectLst/>
                          <a:uLnTx/>
                          <a:uFillTx/>
                          <a:latin typeface="BIZ UDPゴシック" panose="020B0400000000000000" pitchFamily="50" charset="-128"/>
                          <a:ea typeface="BIZ UDPゴシック" panose="020B0400000000000000" pitchFamily="50" charset="-128"/>
                        </a:rPr>
                        <a:t>在宅で療養を行っている患者であって通院が困難な患者</a:t>
                      </a:r>
                      <a:endParaRPr kumimoji="1" lang="ja-JP" altLang="en-US" sz="2000" b="1" u="sng" dirty="0">
                        <a:solidFill>
                          <a:schemeClr val="tx1">
                            <a:lumMod val="95000"/>
                            <a:lumOff val="5000"/>
                          </a:schemeClr>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019569817"/>
                  </a:ext>
                </a:extLst>
              </a:tr>
              <a:tr h="354853">
                <a:tc>
                  <a:txBody>
                    <a:bodyPr/>
                    <a:lstStyle/>
                    <a:p>
                      <a:r>
                        <a:rPr kumimoji="1" lang="ja-JP" altLang="en-US" sz="2000" b="1"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rPr>
                        <a:t>３　</a:t>
                      </a:r>
                      <a:r>
                        <a:rPr lang="ja-JP" altLang="en-US" sz="2000" b="1" u="sng" kern="100" dirty="0">
                          <a:solidFill>
                            <a:srgbClr val="FF0000"/>
                          </a:solidFill>
                          <a:effectLst/>
                          <a:latin typeface="BIZ UDPゴシック" panose="020B0400000000000000" pitchFamily="50" charset="-128"/>
                          <a:ea typeface="BIZ UDPゴシック" panose="020B0400000000000000" pitchFamily="50" charset="-128"/>
                          <a:cs typeface="Times New Roman" panose="02020603050405020304" pitchFamily="18" charset="0"/>
                        </a:rPr>
                        <a:t>入院診療の場合　</a:t>
                      </a:r>
                      <a:endParaRPr kumimoji="1" lang="ja-JP" altLang="en-US" sz="2000" b="1" u="sng" dirty="0">
                        <a:solidFill>
                          <a:srgbClr val="FF0000"/>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tc>
                  <a:txBody>
                    <a:bodyPr/>
                    <a:lstStyle/>
                    <a:p>
                      <a:r>
                        <a:rPr lang="ja-JP" altLang="en-US" sz="2000" b="1" u="sng" kern="100" dirty="0">
                          <a:solidFill>
                            <a:schemeClr val="tx1">
                              <a:lumMod val="95000"/>
                              <a:lumOff val="5000"/>
                            </a:schemeClr>
                          </a:solidFill>
                          <a:effectLst/>
                          <a:latin typeface="BIZ UDPゴシック" panose="020B0400000000000000" pitchFamily="50" charset="-128"/>
                          <a:ea typeface="BIZ UDPゴシック" panose="020B0400000000000000" pitchFamily="50" charset="-128"/>
                          <a:cs typeface="Times New Roman" panose="02020603050405020304" pitchFamily="18" charset="0"/>
                        </a:rPr>
                        <a:t>・</a:t>
                      </a:r>
                      <a:r>
                        <a:rPr kumimoji="1" lang="ja-JP" altLang="en-US" sz="2000" b="1" u="sng" strike="noStrike" kern="1200" cap="none" spc="0" normalizeH="0" baseline="0" noProof="0" dirty="0">
                          <a:ln>
                            <a:noFill/>
                          </a:ln>
                          <a:solidFill>
                            <a:schemeClr val="tx1">
                              <a:lumMod val="95000"/>
                              <a:lumOff val="5000"/>
                            </a:schemeClr>
                          </a:solidFill>
                          <a:effectLst/>
                          <a:uLnTx/>
                          <a:uFillTx/>
                          <a:latin typeface="BIZ UDPゴシック" panose="020B0400000000000000" pitchFamily="50" charset="-128"/>
                          <a:ea typeface="BIZ UDPゴシック" panose="020B0400000000000000" pitchFamily="50" charset="-128"/>
                        </a:rPr>
                        <a:t>入院中の患者</a:t>
                      </a:r>
                      <a:endParaRPr kumimoji="1" lang="ja-JP" altLang="en-US" sz="2000" b="1" u="sng" dirty="0">
                        <a:solidFill>
                          <a:schemeClr val="tx1">
                            <a:lumMod val="95000"/>
                            <a:lumOff val="5000"/>
                          </a:schemeClr>
                        </a:solidFill>
                        <a:latin typeface="BIZ UDPゴシック" panose="020B0400000000000000" pitchFamily="50" charset="-128"/>
                        <a:ea typeface="BIZ UDPゴシック" panose="020B0400000000000000" pitchFamily="50" charset="-12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7E4BD"/>
                    </a:solidFill>
                  </a:tcPr>
                </a:tc>
                <a:extLst>
                  <a:ext uri="{0D108BD9-81ED-4DB2-BD59-A6C34878D82A}">
                    <a16:rowId xmlns:a16="http://schemas.microsoft.com/office/drawing/2014/main" val="1467063488"/>
                  </a:ext>
                </a:extLst>
              </a:tr>
            </a:tbl>
          </a:graphicData>
        </a:graphic>
      </p:graphicFrame>
      <p:sp>
        <p:nvSpPr>
          <p:cNvPr id="10" name="テキスト ボックス 9">
            <a:extLst>
              <a:ext uri="{FF2B5EF4-FFF2-40B4-BE49-F238E27FC236}">
                <a16:creationId xmlns:a16="http://schemas.microsoft.com/office/drawing/2014/main" id="{CB92AC72-6CC5-43FD-4A9E-9BE8DDDF0D42}"/>
              </a:ext>
            </a:extLst>
          </p:cNvPr>
          <p:cNvSpPr txBox="1"/>
          <p:nvPr/>
        </p:nvSpPr>
        <p:spPr>
          <a:xfrm>
            <a:off x="273287" y="1086697"/>
            <a:ext cx="9800108" cy="337144"/>
          </a:xfrm>
          <a:prstGeom prst="rect">
            <a:avLst/>
          </a:prstGeom>
          <a:noFill/>
          <a:ln w="19050">
            <a:noFill/>
          </a:ln>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〇増点及び項目の細分化</a:t>
            </a:r>
            <a:endParaRPr kumimoji="1" lang="en-US" altLang="ja-JP" sz="1800" b="1" i="0" u="sng" strike="noStrike" kern="1200" cap="none" spc="0" normalizeH="0" baseline="0" noProof="0" dirty="0">
              <a:ln>
                <a:noFill/>
              </a:ln>
              <a:solidFill>
                <a:srgbClr val="FF0000"/>
              </a:solidFill>
              <a:effectLst/>
              <a:uLnTx/>
              <a:uFillTx/>
              <a:latin typeface="BIZ UDPゴシック" panose="020B0400000000000000" pitchFamily="50" charset="-128"/>
              <a:ea typeface="BIZ UDPゴシック" panose="020B0400000000000000" pitchFamily="50" charset="-128"/>
              <a:cs typeface="+mn-cs"/>
            </a:endParaRPr>
          </a:p>
        </p:txBody>
      </p:sp>
      <p:pic>
        <p:nvPicPr>
          <p:cNvPr id="31" name="オーディオ 30">
            <a:hlinkClick r:id="" action="ppaction://media"/>
            <a:extLst>
              <a:ext uri="{FF2B5EF4-FFF2-40B4-BE49-F238E27FC236}">
                <a16:creationId xmlns:a16="http://schemas.microsoft.com/office/drawing/2014/main" id="{0EA1773E-5222-6E03-6D29-7880BEF0595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0327300"/>
      </p:ext>
    </p:extLst>
  </p:cSld>
  <p:clrMapOvr>
    <a:masterClrMapping/>
  </p:clrMapOvr>
  <mc:AlternateContent xmlns:mc="http://schemas.openxmlformats.org/markup-compatibility/2006" xmlns:p14="http://schemas.microsoft.com/office/powerpoint/2010/main">
    <mc:Choice Requires="p14">
      <p:transition spd="slow" p14:dur="2000" advTm="69323"/>
    </mc:Choice>
    <mc:Fallback xmlns="">
      <p:transition spd="slow" advTm="69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EA80A-EFD1-712F-79C8-549B5580DAC3}"/>
            </a:ext>
          </a:extLst>
        </p:cNvPr>
        <p:cNvGrpSpPr/>
        <p:nvPr/>
      </p:nvGrpSpPr>
      <p:grpSpPr>
        <a:xfrm>
          <a:off x="0" y="0"/>
          <a:ext cx="0" cy="0"/>
          <a:chOff x="0" y="0"/>
          <a:chExt cx="0" cy="0"/>
        </a:xfrm>
      </p:grpSpPr>
      <p:sp>
        <p:nvSpPr>
          <p:cNvPr id="7" name="テキスト ボックス 6">
            <a:extLst>
              <a:ext uri="{FF2B5EF4-FFF2-40B4-BE49-F238E27FC236}">
                <a16:creationId xmlns:a16="http://schemas.microsoft.com/office/drawing/2014/main" id="{48960284-ACD6-C2EE-D8F6-F7DB14EEF3E4}"/>
              </a:ext>
            </a:extLst>
          </p:cNvPr>
          <p:cNvSpPr txBox="1"/>
          <p:nvPr/>
        </p:nvSpPr>
        <p:spPr>
          <a:xfrm>
            <a:off x="387928" y="741937"/>
            <a:ext cx="6096000" cy="33714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0"/>
              </a:spcAft>
              <a:buClrTx/>
              <a:buSzTx/>
              <a:buFontTx/>
              <a:buNone/>
              <a:tabLst/>
              <a:defRPr/>
            </a:pP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r>
              <a:rPr kumimoji="1" lang="zh-TW"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遠隔連携診療料</a:t>
            </a:r>
            <a:r>
              <a:rPr kumimoji="1" lang="ja-JP" altLang="en-US"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見直し項目②</a:t>
            </a:r>
            <a:r>
              <a:rPr kumimoji="1" lang="en-US" altLang="ja-JP" sz="1800" b="1" i="0" u="none" strike="noStrike" kern="1200" cap="none" spc="0" normalizeH="0" baseline="0" noProof="0" dirty="0">
                <a:ln>
                  <a:noFill/>
                </a:ln>
                <a:solidFill>
                  <a:srgbClr val="00B050"/>
                </a:solidFill>
                <a:effectLst/>
                <a:uLnTx/>
                <a:uFillTx/>
                <a:latin typeface="BIZ UDPゴシック" panose="020B0400000000000000" pitchFamily="50" charset="-128"/>
                <a:ea typeface="BIZ UDPゴシック" panose="020B0400000000000000" pitchFamily="50" charset="-128"/>
                <a:cs typeface="+mn-cs"/>
              </a:rPr>
              <a:t>〕</a:t>
            </a:r>
          </a:p>
        </p:txBody>
      </p:sp>
      <p:sp>
        <p:nvSpPr>
          <p:cNvPr id="11" name="スライド番号プレースホルダー 4">
            <a:extLst>
              <a:ext uri="{FF2B5EF4-FFF2-40B4-BE49-F238E27FC236}">
                <a16:creationId xmlns:a16="http://schemas.microsoft.com/office/drawing/2014/main" id="{A79A6CE1-7E41-B6A4-806B-44FFE21BC340}"/>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メイリオ" panose="020B0604030504040204" pitchFamily="50" charset="-128"/>
                <a:ea typeface="メイリオ" panose="020B0604030504040204" pitchFamily="50"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1" lang="en-US" altLang="ja-JP" sz="3200" b="0" i="0" u="none" strike="noStrike" kern="0" cap="none" spc="0" normalizeH="0" baseline="0" noProof="0" dirty="0">
              <a:ln>
                <a:noFill/>
              </a:ln>
              <a:solidFill>
                <a:srgbClr val="000000"/>
              </a:solidFill>
              <a:effectLst/>
              <a:uLnTx/>
              <a:uFillTx/>
              <a:latin typeface="メイリオ" panose="020B0604030504040204" pitchFamily="50" charset="-128"/>
              <a:ea typeface="メイリオ" panose="020B0604030504040204" pitchFamily="50" charset="-128"/>
              <a:cs typeface="+mn-cs"/>
            </a:endParaRPr>
          </a:p>
        </p:txBody>
      </p:sp>
      <p:sp>
        <p:nvSpPr>
          <p:cNvPr id="2" name="タイトル 1">
            <a:extLst>
              <a:ext uri="{FF2B5EF4-FFF2-40B4-BE49-F238E27FC236}">
                <a16:creationId xmlns:a16="http://schemas.microsoft.com/office/drawing/2014/main" id="{53F7401E-0AEB-4B25-039D-23E1FBB3A5FF}"/>
              </a:ext>
            </a:extLst>
          </p:cNvPr>
          <p:cNvSpPr>
            <a:spLocks noGrp="1"/>
          </p:cNvSpPr>
          <p:nvPr>
            <p:ph type="title"/>
          </p:nvPr>
        </p:nvSpPr>
        <p:spPr>
          <a:xfrm>
            <a:off x="609600" y="90904"/>
            <a:ext cx="10972800" cy="601792"/>
          </a:xfrm>
          <a:solidFill>
            <a:schemeClr val="tx2">
              <a:lumMod val="10000"/>
              <a:lumOff val="90000"/>
            </a:schemeClr>
          </a:solidFill>
          <a:ln w="28575">
            <a:solidFill>
              <a:schemeClr val="tx2"/>
            </a:solidFill>
          </a:ln>
        </p:spPr>
        <p:txBody>
          <a:bodyPr>
            <a:normAutofit/>
          </a:bodyPr>
          <a:lstStyle/>
          <a:p>
            <a:pPr algn="ctr"/>
            <a:r>
              <a:rPr lang="ja-JP" altLang="en-US" sz="2400" b="1" dirty="0">
                <a:latin typeface="BIZ UDPゴシック" panose="020B0400000000000000" pitchFamily="50" charset="-128"/>
                <a:ea typeface="BIZ UDPゴシック" panose="020B0400000000000000" pitchFamily="50" charset="-128"/>
              </a:rPr>
              <a:t>遠隔連携診療料の評価の拡大②</a:t>
            </a:r>
            <a:endParaRPr kumimoji="1" lang="ja-JP" altLang="en-US" sz="2400" b="1" dirty="0">
              <a:latin typeface="BIZ UDPゴシック" panose="020B0400000000000000" pitchFamily="50" charset="-128"/>
              <a:ea typeface="BIZ UDPゴシック" panose="020B0400000000000000" pitchFamily="50" charset="-128"/>
            </a:endParaRPr>
          </a:p>
        </p:txBody>
      </p:sp>
      <p:sp>
        <p:nvSpPr>
          <p:cNvPr id="3" name="テキスト ボックス 2">
            <a:extLst>
              <a:ext uri="{FF2B5EF4-FFF2-40B4-BE49-F238E27FC236}">
                <a16:creationId xmlns:a16="http://schemas.microsoft.com/office/drawing/2014/main" id="{5FB949FC-7860-2FD5-6FF2-0EAD1F0A196D}"/>
              </a:ext>
            </a:extLst>
          </p:cNvPr>
          <p:cNvSpPr txBox="1"/>
          <p:nvPr/>
        </p:nvSpPr>
        <p:spPr>
          <a:xfrm>
            <a:off x="387928" y="1014318"/>
            <a:ext cx="9800108" cy="437171"/>
          </a:xfrm>
          <a:prstGeom prst="rect">
            <a:avLst/>
          </a:prstGeom>
          <a:noFill/>
          <a:ln w="19050">
            <a:noFill/>
          </a:ln>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1" lang="ja-JP" altLang="en-US" sz="1800" b="1" i="0" u="sng" strike="noStrike" kern="1200" cap="none" spc="0" normalizeH="0" baseline="0" noProof="0" dirty="0">
                <a:ln>
                  <a:noFill/>
                </a:ln>
                <a:solidFill>
                  <a:prstClr val="black"/>
                </a:solidFill>
                <a:effectLst/>
                <a:uLnTx/>
                <a:uFillTx/>
                <a:latin typeface="BIZ UDPゴシック" panose="020B0400000000000000" pitchFamily="50" charset="-128"/>
                <a:ea typeface="BIZ UDPゴシック" panose="020B0400000000000000" pitchFamily="50" charset="-128"/>
                <a:cs typeface="+mn-cs"/>
              </a:rPr>
              <a:t>〇改定後の対象患者、遠隔診療を行う保険医療機関</a:t>
            </a:r>
          </a:p>
        </p:txBody>
      </p:sp>
      <p:graphicFrame>
        <p:nvGraphicFramePr>
          <p:cNvPr id="5" name="表 4">
            <a:extLst>
              <a:ext uri="{FF2B5EF4-FFF2-40B4-BE49-F238E27FC236}">
                <a16:creationId xmlns:a16="http://schemas.microsoft.com/office/drawing/2014/main" id="{D3AAA14A-97DA-DAD3-D66E-355D717605BE}"/>
              </a:ext>
            </a:extLst>
          </p:cNvPr>
          <p:cNvGraphicFramePr>
            <a:graphicFrameLocks noGrp="1"/>
          </p:cNvGraphicFramePr>
          <p:nvPr/>
        </p:nvGraphicFramePr>
        <p:xfrm>
          <a:off x="1023133" y="1504634"/>
          <a:ext cx="9383731" cy="4481520"/>
        </p:xfrm>
        <a:graphic>
          <a:graphicData uri="http://schemas.openxmlformats.org/drawingml/2006/table">
            <a:tbl>
              <a:tblPr firstRow="1" bandRow="1">
                <a:tableStyleId>{5C22544A-7EE6-4342-B048-85BDC9FD1C3A}</a:tableStyleId>
              </a:tblPr>
              <a:tblGrid>
                <a:gridCol w="923731">
                  <a:extLst>
                    <a:ext uri="{9D8B030D-6E8A-4147-A177-3AD203B41FA5}">
                      <a16:colId xmlns:a16="http://schemas.microsoft.com/office/drawing/2014/main" val="60586760"/>
                    </a:ext>
                  </a:extLst>
                </a:gridCol>
                <a:gridCol w="3440925">
                  <a:extLst>
                    <a:ext uri="{9D8B030D-6E8A-4147-A177-3AD203B41FA5}">
                      <a16:colId xmlns:a16="http://schemas.microsoft.com/office/drawing/2014/main" val="2530280877"/>
                    </a:ext>
                  </a:extLst>
                </a:gridCol>
                <a:gridCol w="5019075">
                  <a:extLst>
                    <a:ext uri="{9D8B030D-6E8A-4147-A177-3AD203B41FA5}">
                      <a16:colId xmlns:a16="http://schemas.microsoft.com/office/drawing/2014/main" val="3689280254"/>
                    </a:ext>
                  </a:extLst>
                </a:gridCol>
              </a:tblGrid>
              <a:tr h="157035">
                <a:tc>
                  <a:txBody>
                    <a:bodyPr/>
                    <a:lstStyle/>
                    <a:p>
                      <a:endParaRPr kumimoji="1" lang="ja-JP" altLang="en-US" sz="1200">
                        <a:latin typeface="メイリオ" panose="020B0604030504040204" pitchFamily="50" charset="-128"/>
                        <a:ea typeface="メイリオ" panose="020B0604030504040204" pitchFamily="50" charset="-128"/>
                      </a:endParaRPr>
                    </a:p>
                  </a:txBody>
                  <a:tcPr>
                    <a:solidFill>
                      <a:srgbClr val="91FFB3"/>
                    </a:solidFill>
                  </a:tcPr>
                </a:tc>
                <a:tc>
                  <a:txBody>
                    <a:bodyPr/>
                    <a:lstStyle/>
                    <a:p>
                      <a:r>
                        <a:rPr kumimoji="1" lang="ja-JP" altLang="en-US" sz="1400">
                          <a:solidFill>
                            <a:schemeClr val="tx1"/>
                          </a:solidFill>
                          <a:latin typeface="メイリオ" panose="020B0604030504040204" pitchFamily="50" charset="-128"/>
                          <a:ea typeface="メイリオ" panose="020B0604030504040204" pitchFamily="50" charset="-128"/>
                        </a:rPr>
                        <a:t>対象患者</a:t>
                      </a:r>
                    </a:p>
                  </a:txBody>
                  <a:tcPr>
                    <a:solidFill>
                      <a:srgbClr val="91FFB3"/>
                    </a:solidFill>
                  </a:tcPr>
                </a:tc>
                <a:tc>
                  <a:txBody>
                    <a:bodyPr/>
                    <a:lstStyle/>
                    <a:p>
                      <a:r>
                        <a:rPr kumimoji="1" lang="ja-JP" altLang="en-US" sz="1400" dirty="0">
                          <a:solidFill>
                            <a:schemeClr val="tx1"/>
                          </a:solidFill>
                          <a:latin typeface="メイリオ" panose="020B0604030504040204" pitchFamily="50" charset="-128"/>
                          <a:ea typeface="メイリオ" panose="020B0604030504040204" pitchFamily="50" charset="-128"/>
                        </a:rPr>
                        <a:t>遠隔診療を行う保険医療機関</a:t>
                      </a:r>
                    </a:p>
                  </a:txBody>
                  <a:tcPr>
                    <a:solidFill>
                      <a:srgbClr val="91FFB3"/>
                    </a:solidFill>
                  </a:tcPr>
                </a:tc>
                <a:extLst>
                  <a:ext uri="{0D108BD9-81ED-4DB2-BD59-A6C34878D82A}">
                    <a16:rowId xmlns:a16="http://schemas.microsoft.com/office/drawing/2014/main" val="3550113468"/>
                  </a:ext>
                </a:extLst>
              </a:tr>
              <a:tr h="122042">
                <a:tc rowSpan="6">
                  <a:txBody>
                    <a:bodyPr/>
                    <a:lstStyle/>
                    <a:p>
                      <a:pPr algn="ctr"/>
                      <a:r>
                        <a:rPr kumimoji="1" lang="ja-JP" altLang="en-US" sz="1400" b="1">
                          <a:latin typeface="メイリオ" panose="020B0604030504040204" pitchFamily="50" charset="-128"/>
                          <a:ea typeface="メイリオ" panose="020B0604030504040204" pitchFamily="50" charset="-128"/>
                        </a:rPr>
                        <a:t>外来診療</a:t>
                      </a:r>
                      <a:endParaRPr kumimoji="1" lang="en-US" altLang="ja-JP" sz="1400" b="1">
                        <a:latin typeface="メイリオ" panose="020B0604030504040204" pitchFamily="50" charset="-128"/>
                        <a:ea typeface="メイリオ" panose="020B0604030504040204" pitchFamily="50" charset="-128"/>
                      </a:endParaRPr>
                    </a:p>
                    <a:p>
                      <a:pPr algn="ctr"/>
                      <a:r>
                        <a:rPr kumimoji="1" lang="ja-JP" altLang="en-US" sz="1400" b="1">
                          <a:latin typeface="メイリオ" panose="020B0604030504040204" pitchFamily="50" charset="-128"/>
                          <a:ea typeface="メイリオ" panose="020B0604030504040204" pitchFamily="50" charset="-128"/>
                        </a:rPr>
                        <a:t>の場合</a:t>
                      </a:r>
                    </a:p>
                  </a:txBody>
                  <a:tcPr anchor="ctr">
                    <a:solidFill>
                      <a:srgbClr val="CDFFDC"/>
                    </a:solidFill>
                  </a:tcPr>
                </a:tc>
                <a:tc>
                  <a:txBody>
                    <a:bodyPr/>
                    <a:lstStyle/>
                    <a:p>
                      <a:pPr marL="177800" indent="-17780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指定難病の患者</a:t>
                      </a:r>
                      <a:r>
                        <a:rPr kumimoji="1" lang="en-US" altLang="ja-JP" sz="1200" baseline="30000">
                          <a:latin typeface="メイリオ" panose="020B0604030504040204" pitchFamily="50" charset="-128"/>
                          <a:ea typeface="メイリオ" panose="020B0604030504040204" pitchFamily="50" charset="-128"/>
                        </a:rPr>
                        <a:t>※</a:t>
                      </a:r>
                      <a:r>
                        <a:rPr kumimoji="1" lang="ja-JP" altLang="en-US" sz="1200" baseline="30000">
                          <a:latin typeface="メイリオ" panose="020B0604030504040204" pitchFamily="50" charset="-128"/>
                          <a:ea typeface="メイリオ" panose="020B0604030504040204" pitchFamily="50" charset="-128"/>
                        </a:rPr>
                        <a:t>１</a:t>
                      </a:r>
                      <a:endParaRPr kumimoji="1" lang="en-US" altLang="ja-JP" sz="1200" baseline="300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indent="-93663" algn="just">
                        <a:tabLst>
                          <a:tab pos="93663" algn="l"/>
                        </a:tabLst>
                      </a:pPr>
                      <a:r>
                        <a:rPr kumimoji="1" lang="ja-JP" altLang="en-US" sz="1200">
                          <a:latin typeface="メイリオ" panose="020B0604030504040204" pitchFamily="50" charset="-128"/>
                          <a:ea typeface="メイリオ" panose="020B0604030504040204" pitchFamily="50" charset="-128"/>
                        </a:rPr>
                        <a:t>難病診療連携拠点病院、難病診療分野別拠点病院又は難病医療協力病院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477197703"/>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dirty="0">
                          <a:latin typeface="メイリオ" panose="020B0604030504040204" pitchFamily="50" charset="-128"/>
                          <a:ea typeface="メイリオ" panose="020B0604030504040204" pitchFamily="50" charset="-128"/>
                        </a:rPr>
                        <a:t>てんかんの患者</a:t>
                      </a:r>
                      <a:r>
                        <a:rPr kumimoji="1" lang="en-US" altLang="ja-JP" sz="1200" baseline="30000" dirty="0">
                          <a:latin typeface="メイリオ" panose="020B0604030504040204" pitchFamily="50" charset="-128"/>
                          <a:ea typeface="メイリオ" panose="020B0604030504040204" pitchFamily="50" charset="-128"/>
                        </a:rPr>
                        <a:t>※</a:t>
                      </a:r>
                      <a:r>
                        <a:rPr kumimoji="1" lang="ja-JP" altLang="en-US" sz="1200" baseline="30000" dirty="0">
                          <a:latin typeface="メイリオ" panose="020B0604030504040204" pitchFamily="50" charset="-128"/>
                          <a:ea typeface="メイリオ" panose="020B0604030504040204" pitchFamily="50" charset="-128"/>
                        </a:rPr>
                        <a:t>１</a:t>
                      </a:r>
                      <a:r>
                        <a:rPr kumimoji="1" lang="en-US" altLang="ja-JP" sz="1200" baseline="30000" dirty="0">
                          <a:latin typeface="メイリオ" panose="020B0604030504040204" pitchFamily="50" charset="-128"/>
                          <a:ea typeface="メイリオ" panose="020B0604030504040204" pitchFamily="50" charset="-128"/>
                        </a:rPr>
                        <a:t>※</a:t>
                      </a:r>
                      <a:r>
                        <a:rPr kumimoji="1" lang="ja-JP" altLang="en-US" sz="1200" baseline="30000" dirty="0">
                          <a:latin typeface="メイリオ" panose="020B0604030504040204" pitchFamily="50" charset="-128"/>
                          <a:ea typeface="メイリオ" panose="020B0604030504040204" pitchFamily="50" charset="-128"/>
                        </a:rPr>
                        <a:t>２</a:t>
                      </a:r>
                      <a:endParaRPr kumimoji="1" lang="ja-JP" altLang="en-US" sz="1200" dirty="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marR="0" lvl="0" indent="-93663" algn="just" defTabSz="914400" rtl="0" eaLnBrk="1" fontAlgn="auto" latinLnBrk="0" hangingPunct="1">
                        <a:lnSpc>
                          <a:spcPct val="100000"/>
                        </a:lnSpc>
                        <a:spcBef>
                          <a:spcPts val="0"/>
                        </a:spcBef>
                        <a:spcAft>
                          <a:spcPts val="0"/>
                        </a:spcAft>
                        <a:buClrTx/>
                        <a:buSzTx/>
                        <a:buFontTx/>
                        <a:buNone/>
                        <a:tabLst>
                          <a:tab pos="93663" algn="l"/>
                        </a:tabLst>
                        <a:defRPr/>
                      </a:pPr>
                      <a:r>
                        <a:rPr kumimoji="1" lang="ja-JP" altLang="en-US" sz="1200">
                          <a:latin typeface="メイリオ" panose="020B0604030504040204" pitchFamily="50" charset="-128"/>
                          <a:ea typeface="メイリオ" panose="020B0604030504040204" pitchFamily="50" charset="-128"/>
                        </a:rPr>
                        <a:t>てんかん診療拠点機関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534344264"/>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希少がんの患者</a:t>
                      </a:r>
                      <a:r>
                        <a:rPr kumimoji="1" lang="en-US" altLang="ja-JP" sz="1200" baseline="30000">
                          <a:latin typeface="メイリオ" panose="020B0604030504040204" pitchFamily="50" charset="-128"/>
                          <a:ea typeface="メイリオ" panose="020B0604030504040204" pitchFamily="50" charset="-128"/>
                        </a:rPr>
                        <a:t>※</a:t>
                      </a:r>
                      <a:r>
                        <a:rPr kumimoji="1" lang="ja-JP" altLang="en-US" sz="1200" baseline="30000">
                          <a:latin typeface="メイリオ" panose="020B0604030504040204" pitchFamily="50" charset="-128"/>
                          <a:ea typeface="メイリオ" panose="020B0604030504040204" pitchFamily="50" charset="-128"/>
                        </a:rPr>
                        <a:t>１</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marR="0" lvl="0" indent="-93663" algn="just" defTabSz="914400" rtl="0" eaLnBrk="1" fontAlgn="auto" latinLnBrk="0" hangingPunct="1">
                        <a:lnSpc>
                          <a:spcPct val="100000"/>
                        </a:lnSpc>
                        <a:spcBef>
                          <a:spcPts val="0"/>
                        </a:spcBef>
                        <a:spcAft>
                          <a:spcPts val="0"/>
                        </a:spcAft>
                        <a:buClrTx/>
                        <a:buSzTx/>
                        <a:buFontTx/>
                        <a:buNone/>
                        <a:tabLst>
                          <a:tab pos="93663" algn="l"/>
                        </a:tabLst>
                        <a:defRPr/>
                      </a:pPr>
                      <a:r>
                        <a:rPr kumimoji="1" lang="ja-JP" altLang="en-US" sz="1200">
                          <a:latin typeface="メイリオ" panose="020B0604030504040204" pitchFamily="50" charset="-128"/>
                          <a:ea typeface="メイリオ" panose="020B0604030504040204" pitchFamily="50" charset="-128"/>
                        </a:rPr>
                        <a:t>特定機能病院又は都道府県がん診療連携拠点病院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2824707905"/>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小児慢性特定疾病医療支援の対象患者</a:t>
                      </a:r>
                      <a:r>
                        <a:rPr kumimoji="1" lang="en-US" altLang="ja-JP" sz="1200" baseline="30000">
                          <a:latin typeface="メイリオ" panose="020B0604030504040204" pitchFamily="50" charset="-128"/>
                          <a:ea typeface="メイリオ" panose="020B0604030504040204" pitchFamily="50" charset="-128"/>
                        </a:rPr>
                        <a:t>※</a:t>
                      </a:r>
                      <a:r>
                        <a:rPr kumimoji="1" lang="ja-JP" altLang="en-US" sz="1200" baseline="30000">
                          <a:latin typeface="メイリオ" panose="020B0604030504040204" pitchFamily="50" charset="-128"/>
                          <a:ea typeface="メイリオ" panose="020B0604030504040204" pitchFamily="50" charset="-128"/>
                        </a:rPr>
                        <a:t>１</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marR="0" lvl="0" indent="-93663" algn="just" defTabSz="914400" rtl="0" eaLnBrk="1" fontAlgn="auto" latinLnBrk="0" hangingPunct="1">
                        <a:lnSpc>
                          <a:spcPct val="100000"/>
                        </a:lnSpc>
                        <a:spcBef>
                          <a:spcPts val="0"/>
                        </a:spcBef>
                        <a:spcAft>
                          <a:spcPts val="0"/>
                        </a:spcAft>
                        <a:buClrTx/>
                        <a:buSzTx/>
                        <a:buFontTx/>
                        <a:buNone/>
                        <a:tabLst>
                          <a:tab pos="93663" algn="l"/>
                        </a:tabLst>
                        <a:defRPr/>
                      </a:pPr>
                      <a:r>
                        <a:rPr kumimoji="1" lang="ja-JP" altLang="en-US" sz="1200">
                          <a:latin typeface="メイリオ" panose="020B0604030504040204" pitchFamily="50" charset="-128"/>
                          <a:ea typeface="メイリオ" panose="020B0604030504040204" pitchFamily="50" charset="-128"/>
                        </a:rPr>
                        <a:t>特定機能病院又は小児入院医療管理料１を届け出た保険医療機関</a:t>
                      </a:r>
                    </a:p>
                  </a:txBody>
                  <a:tcPr marL="72000" marR="36000" marT="36000" marB="18000">
                    <a:solidFill>
                      <a:srgbClr val="CDFFDC"/>
                    </a:solidFill>
                  </a:tcPr>
                </a:tc>
                <a:extLst>
                  <a:ext uri="{0D108BD9-81ED-4DB2-BD59-A6C34878D82A}">
                    <a16:rowId xmlns:a16="http://schemas.microsoft.com/office/drawing/2014/main" val="3042108028"/>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医療的ケア児（者）</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tc>
                  <a:txBody>
                    <a:bodyPr/>
                    <a:lstStyle/>
                    <a:p>
                      <a:pPr marL="93663" indent="-93663" algn="just">
                        <a:tabLst>
                          <a:tab pos="93663" algn="l"/>
                        </a:tabLst>
                      </a:pPr>
                      <a:endParaRPr kumimoji="1" lang="ja-JP" altLang="en-US"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2894065311"/>
                  </a:ext>
                </a:extLst>
              </a:tr>
              <a:tr h="310483">
                <a:tc vMerge="1">
                  <a:txBody>
                    <a:bodyPr/>
                    <a:lstStyle/>
                    <a:p>
                      <a:endParaRPr kumimoji="1" lang="ja-JP" altLang="en-US"/>
                    </a:p>
                  </a:txBody>
                  <a:tcPr/>
                </a:tc>
                <a:tc>
                  <a:txBody>
                    <a:bodyPr/>
                    <a:lstStyle/>
                    <a:p>
                      <a:pPr marL="177800" indent="-177800" algn="just">
                        <a:buClr>
                          <a:schemeClr val="tx1"/>
                        </a:buClr>
                        <a:buFont typeface="Arial" panose="020B0604020202020204" pitchFamily="34" charset="0"/>
                        <a:buChar char="•"/>
                      </a:pPr>
                      <a:r>
                        <a:rPr kumimoji="1" lang="ja-JP" altLang="en-US" sz="1200">
                          <a:solidFill>
                            <a:srgbClr val="007FDE"/>
                          </a:solidFill>
                          <a:latin typeface="メイリオ" panose="020B0604030504040204" pitchFamily="50" charset="-128"/>
                          <a:ea typeface="メイリオ" panose="020B0604030504040204" pitchFamily="50" charset="-128"/>
                        </a:rPr>
                        <a:t>悪性腫瘍の患者（治療中のものに限る）</a:t>
                      </a:r>
                      <a:endParaRPr kumimoji="1" lang="en-US" altLang="ja-JP" sz="1200" baseline="30000">
                        <a:solidFill>
                          <a:srgbClr val="007FDE"/>
                        </a:solidFill>
                        <a:latin typeface="メイリオ" panose="020B0604030504040204" pitchFamily="50" charset="-128"/>
                        <a:ea typeface="メイリオ" panose="020B0604030504040204" pitchFamily="50" charset="-128"/>
                      </a:endParaRPr>
                    </a:p>
                    <a:p>
                      <a:pPr marL="177800" marR="0" lvl="0" indent="-177800" algn="just" defTabSz="914400" rtl="0" eaLnBrk="1" fontAlgn="auto" latinLnBrk="0" hangingPunct="1">
                        <a:lnSpc>
                          <a:spcPct val="100000"/>
                        </a:lnSpc>
                        <a:spcBef>
                          <a:spcPts val="0"/>
                        </a:spcBef>
                        <a:spcAft>
                          <a:spcPts val="0"/>
                        </a:spcAft>
                        <a:buClr>
                          <a:schemeClr val="tx1"/>
                        </a:buClr>
                        <a:buSzTx/>
                        <a:buFont typeface="Arial" panose="020B0604020202020204" pitchFamily="34" charset="0"/>
                        <a:buChar char="•"/>
                        <a:tabLst/>
                        <a:defRPr/>
                      </a:pPr>
                      <a:r>
                        <a:rPr kumimoji="1" lang="ja-JP" altLang="en-US" sz="1200">
                          <a:solidFill>
                            <a:srgbClr val="007FDE"/>
                          </a:solidFill>
                          <a:latin typeface="メイリオ" panose="020B0604030504040204" pitchFamily="50" charset="-128"/>
                          <a:ea typeface="メイリオ" panose="020B0604030504040204" pitchFamily="50" charset="-128"/>
                        </a:rPr>
                        <a:t>膠原病の患者（治療中のものに限る）</a:t>
                      </a:r>
                      <a:endParaRPr kumimoji="1" lang="en-US" altLang="ja-JP" sz="1200">
                        <a:solidFill>
                          <a:srgbClr val="007FDE"/>
                        </a:solidFill>
                        <a:latin typeface="メイリオ" panose="020B0604030504040204" pitchFamily="50" charset="-128"/>
                        <a:ea typeface="メイリオ" panose="020B0604030504040204" pitchFamily="50" charset="-128"/>
                      </a:endParaRPr>
                    </a:p>
                    <a:p>
                      <a:pPr marL="177800" indent="-177800" algn="just">
                        <a:buClr>
                          <a:schemeClr val="tx1"/>
                        </a:buClr>
                        <a:buFont typeface="Arial" panose="020B0604020202020204" pitchFamily="34" charset="0"/>
                        <a:buChar char="•"/>
                      </a:pPr>
                      <a:r>
                        <a:rPr kumimoji="1" lang="ja-JP" altLang="en-US" sz="1200">
                          <a:solidFill>
                            <a:srgbClr val="007FDE"/>
                          </a:solidFill>
                          <a:latin typeface="メイリオ" panose="020B0604030504040204" pitchFamily="50" charset="-128"/>
                          <a:ea typeface="メイリオ" panose="020B0604030504040204" pitchFamily="50" charset="-128"/>
                        </a:rPr>
                        <a:t>慢性維持透析の患者</a:t>
                      </a:r>
                    </a:p>
                  </a:txBody>
                  <a:tcPr marL="72000" marR="36000" marT="36000" marB="18000">
                    <a:solidFill>
                      <a:srgbClr val="CDFFDC"/>
                    </a:solidFill>
                  </a:tcPr>
                </a:tc>
                <a:tc>
                  <a:txBody>
                    <a:bodyPr/>
                    <a:lstStyle/>
                    <a:p>
                      <a:pPr marL="93663" marR="0" lvl="0" indent="-93663" algn="just" defTabSz="914400" rtl="0" eaLnBrk="1" fontAlgn="auto" latinLnBrk="0" hangingPunct="1">
                        <a:lnSpc>
                          <a:spcPct val="100000"/>
                        </a:lnSpc>
                        <a:spcBef>
                          <a:spcPts val="0"/>
                        </a:spcBef>
                        <a:spcAft>
                          <a:spcPts val="0"/>
                        </a:spcAft>
                        <a:buClrTx/>
                        <a:buSzTx/>
                        <a:buFontTx/>
                        <a:buNone/>
                        <a:tabLst>
                          <a:tab pos="93663" algn="l"/>
                        </a:tabLst>
                        <a:defRPr/>
                      </a:pPr>
                      <a:r>
                        <a:rPr kumimoji="1" lang="ja-JP" altLang="en-US" sz="1200">
                          <a:latin typeface="メイリオ" panose="020B0604030504040204" pitchFamily="50" charset="-128"/>
                          <a:ea typeface="メイリオ" panose="020B0604030504040204" pitchFamily="50" charset="-128"/>
                        </a:rPr>
                        <a:t>対面診療を行う保険医療機関と同一都道府県内の保険医療機関</a:t>
                      </a:r>
                    </a:p>
                  </a:txBody>
                  <a:tcPr marL="72000" marR="36000" marT="36000" marB="18000">
                    <a:solidFill>
                      <a:srgbClr val="CDFFDC"/>
                    </a:solidFill>
                  </a:tcPr>
                </a:tc>
                <a:extLst>
                  <a:ext uri="{0D108BD9-81ED-4DB2-BD59-A6C34878D82A}">
                    <a16:rowId xmlns:a16="http://schemas.microsoft.com/office/drawing/2014/main" val="2118074730"/>
                  </a:ext>
                </a:extLst>
              </a:tr>
              <a:tr h="404704">
                <a:tc rowSpan="3">
                  <a:txBody>
                    <a:bodyPr/>
                    <a:lstStyle/>
                    <a:p>
                      <a:pPr algn="ctr"/>
                      <a:r>
                        <a:rPr kumimoji="1" lang="ja-JP" altLang="en-US" sz="1400" b="1">
                          <a:latin typeface="メイリオ" panose="020B0604030504040204" pitchFamily="50" charset="-128"/>
                          <a:ea typeface="メイリオ" panose="020B0604030504040204" pitchFamily="50" charset="-128"/>
                        </a:rPr>
                        <a:t>訪問診療</a:t>
                      </a:r>
                      <a:endParaRPr kumimoji="1" lang="en-US" altLang="ja-JP" sz="1400" b="1">
                        <a:latin typeface="メイリオ" panose="020B0604030504040204" pitchFamily="50" charset="-128"/>
                        <a:ea typeface="メイリオ" panose="020B0604030504040204" pitchFamily="50" charset="-128"/>
                      </a:endParaRPr>
                    </a:p>
                    <a:p>
                      <a:pPr algn="ctr"/>
                      <a:r>
                        <a:rPr kumimoji="1" lang="ja-JP" altLang="en-US" sz="1400" b="1">
                          <a:latin typeface="メイリオ" panose="020B0604030504040204" pitchFamily="50" charset="-128"/>
                          <a:ea typeface="メイリオ" panose="020B0604030504040204" pitchFamily="50" charset="-128"/>
                        </a:rPr>
                        <a:t>の場合</a:t>
                      </a:r>
                    </a:p>
                  </a:txBody>
                  <a:tcPr anchor="ctr">
                    <a:solidFill>
                      <a:srgbClr val="E1FFEA"/>
                    </a:solidFill>
                  </a:tcPr>
                </a:tc>
                <a:tc>
                  <a:txBody>
                    <a:bodyPr/>
                    <a:lstStyle/>
                    <a:p>
                      <a:pPr marL="177800" indent="-17780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標榜していない診療科であって、その診療科の医師でなければ困難な診療を要する者</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E1FFEA"/>
                    </a:solidFill>
                  </a:tcPr>
                </a:tc>
                <a:tc>
                  <a:txBody>
                    <a:bodyPr/>
                    <a:lstStyle/>
                    <a:p>
                      <a:pPr marL="93663" indent="-93663" algn="just"/>
                      <a:r>
                        <a:rPr kumimoji="1" lang="ja-JP" altLang="en-US" sz="1200">
                          <a:latin typeface="メイリオ" panose="020B0604030504040204" pitchFamily="50" charset="-128"/>
                          <a:ea typeface="メイリオ" panose="020B0604030504040204" pitchFamily="50" charset="-128"/>
                        </a:rPr>
                        <a:t>対面診療を行う保険医療機関と同一都道府県内の保険医療機関　</a:t>
                      </a:r>
                    </a:p>
                  </a:txBody>
                  <a:tcPr marL="72000" marR="36000" marT="36000" marB="18000">
                    <a:solidFill>
                      <a:srgbClr val="E1FFEA"/>
                    </a:solidFill>
                  </a:tcPr>
                </a:tc>
                <a:extLst>
                  <a:ext uri="{0D108BD9-81ED-4DB2-BD59-A6C34878D82A}">
                    <a16:rowId xmlns:a16="http://schemas.microsoft.com/office/drawing/2014/main" val="628749893"/>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医療的ケア児（者）</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E1FFEA"/>
                    </a:solidFill>
                  </a:tcPr>
                </a:tc>
                <a:tc>
                  <a:txBody>
                    <a:bodyPr/>
                    <a:lstStyle/>
                    <a:p>
                      <a:pPr marL="93663" indent="-93663" algn="just"/>
                      <a:endParaRPr kumimoji="1" lang="ja-JP" altLang="en-US" sz="1200">
                        <a:latin typeface="メイリオ" panose="020B0604030504040204" pitchFamily="50" charset="-128"/>
                        <a:ea typeface="メイリオ" panose="020B0604030504040204" pitchFamily="50" charset="-128"/>
                      </a:endParaRPr>
                    </a:p>
                  </a:txBody>
                  <a:tcPr marL="72000" marR="36000" marT="36000" marB="18000">
                    <a:solidFill>
                      <a:srgbClr val="E1FFEA"/>
                    </a:solidFill>
                  </a:tcPr>
                </a:tc>
                <a:extLst>
                  <a:ext uri="{0D108BD9-81ED-4DB2-BD59-A6C34878D82A}">
                    <a16:rowId xmlns:a16="http://schemas.microsoft.com/office/drawing/2014/main" val="1918122674"/>
                  </a:ext>
                </a:extLst>
              </a:tr>
              <a:tr h="122042">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外来緩和ケア管理料の対象患者</a:t>
                      </a:r>
                    </a:p>
                  </a:txBody>
                  <a:tcPr marL="72000" marR="36000" marT="36000" marB="18000">
                    <a:solidFill>
                      <a:srgbClr val="E1FFEA"/>
                    </a:solidFill>
                  </a:tcPr>
                </a:tc>
                <a:tc>
                  <a:txBody>
                    <a:bodyPr/>
                    <a:lstStyle/>
                    <a:p>
                      <a:pPr marL="93663" indent="-93663" algn="just"/>
                      <a:r>
                        <a:rPr kumimoji="1" lang="ja-JP" altLang="en-US" sz="1200">
                          <a:latin typeface="メイリオ" panose="020B0604030504040204" pitchFamily="50" charset="-128"/>
                          <a:ea typeface="メイリオ" panose="020B0604030504040204" pitchFamily="50" charset="-128"/>
                        </a:rPr>
                        <a:t>外来緩和ケア管理料を届け出た保険医療機関</a:t>
                      </a:r>
                    </a:p>
                  </a:txBody>
                  <a:tcPr marL="72000" marR="36000" marT="36000" marB="18000">
                    <a:solidFill>
                      <a:srgbClr val="E1FFEA"/>
                    </a:solidFill>
                  </a:tcPr>
                </a:tc>
                <a:extLst>
                  <a:ext uri="{0D108BD9-81ED-4DB2-BD59-A6C34878D82A}">
                    <a16:rowId xmlns:a16="http://schemas.microsoft.com/office/drawing/2014/main" val="1438411377"/>
                  </a:ext>
                </a:extLst>
              </a:tr>
              <a:tr h="122042">
                <a:tc rowSpan="4">
                  <a:txBody>
                    <a:bodyPr/>
                    <a:lstStyle/>
                    <a:p>
                      <a:pPr algn="ctr"/>
                      <a:r>
                        <a:rPr kumimoji="1" lang="ja-JP" altLang="en-US" sz="1400" b="1">
                          <a:latin typeface="メイリオ" panose="020B0604030504040204" pitchFamily="50" charset="-128"/>
                          <a:ea typeface="メイリオ" panose="020B0604030504040204" pitchFamily="50" charset="-128"/>
                        </a:rPr>
                        <a:t>入院診療</a:t>
                      </a:r>
                      <a:endParaRPr kumimoji="1" lang="en-US" altLang="ja-JP" sz="1400" b="1">
                        <a:latin typeface="メイリオ" panose="020B0604030504040204" pitchFamily="50" charset="-128"/>
                        <a:ea typeface="メイリオ" panose="020B0604030504040204" pitchFamily="50" charset="-128"/>
                      </a:endParaRPr>
                    </a:p>
                    <a:p>
                      <a:pPr algn="ctr"/>
                      <a:r>
                        <a:rPr kumimoji="1" lang="ja-JP" altLang="en-US" sz="1400" b="1">
                          <a:latin typeface="メイリオ" panose="020B0604030504040204" pitchFamily="50" charset="-128"/>
                          <a:ea typeface="メイリオ" panose="020B0604030504040204" pitchFamily="50" charset="-128"/>
                        </a:rPr>
                        <a:t>の場合</a:t>
                      </a:r>
                    </a:p>
                  </a:txBody>
                  <a:tcPr anchor="ctr">
                    <a:solidFill>
                      <a:srgbClr val="CDFFDC"/>
                    </a:solidFill>
                  </a:tcPr>
                </a:tc>
                <a:tc>
                  <a:txBody>
                    <a:bodyPr/>
                    <a:lstStyle/>
                    <a:p>
                      <a:pPr marL="171450" indent="-17145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指定難病の患者　</a:t>
                      </a:r>
                    </a:p>
                  </a:txBody>
                  <a:tcPr marL="72000" marR="36000" marT="36000" marB="18000">
                    <a:solidFill>
                      <a:srgbClr val="CDFFDC"/>
                    </a:solidFill>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難病診療連携拠点病院、難病診療分野別拠点病院又は難病医療協力病院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1711258721"/>
                  </a:ext>
                </a:extLst>
              </a:tr>
              <a:tr h="310483">
                <a:tc vMerge="1">
                  <a:txBody>
                    <a:bodyPr/>
                    <a:lstStyle/>
                    <a:p>
                      <a:endParaRPr kumimoji="1" lang="ja-JP" altLang="en-US"/>
                    </a:p>
                  </a:txBody>
                  <a:tcPr/>
                </a:tc>
                <a:tc>
                  <a:txBody>
                    <a:bodyPr/>
                    <a:lstStyle/>
                    <a:p>
                      <a:pPr marL="177800" marR="0" lvl="0" indent="-1778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ja-JP" altLang="en-US" sz="1200">
                          <a:latin typeface="メイリオ" panose="020B0604030504040204" pitchFamily="50" charset="-128"/>
                          <a:ea typeface="メイリオ" panose="020B0604030504040204" pitchFamily="50" charset="-128"/>
                        </a:rPr>
                        <a:t>希少がんの患者</a:t>
                      </a:r>
                      <a:endParaRPr kumimoji="1" lang="en-US" altLang="ja-JP" sz="1200">
                        <a:latin typeface="メイリオ" panose="020B0604030504040204" pitchFamily="50" charset="-128"/>
                        <a:ea typeface="メイリオ" panose="020B0604030504040204" pitchFamily="50" charset="-128"/>
                      </a:endParaRPr>
                    </a:p>
                    <a:p>
                      <a:pPr marL="177800" indent="-17780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日本臓器移植ネットワークに臓器移植希望者として登録された患者</a:t>
                      </a:r>
                    </a:p>
                  </a:txBody>
                  <a:tcPr marL="72000" marR="36000" marT="36000" marB="18000">
                    <a:solidFill>
                      <a:srgbClr val="CDFFDC"/>
                    </a:solidFill>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特定機能病院又は都道府県がん診療連携拠点病院</a:t>
                      </a:r>
                      <a:endParaRPr kumimoji="1" lang="en-US" altLang="ja-JP" sz="1200">
                        <a:latin typeface="メイリオ" panose="020B0604030504040204" pitchFamily="50" charset="-128"/>
                        <a:ea typeface="メイリオ" panose="020B0604030504040204" pitchFamily="50" charset="-128"/>
                      </a:endParaRPr>
                    </a:p>
                  </a:txBody>
                  <a:tcPr marL="72000" marR="36000" marT="36000" marB="18000">
                    <a:solidFill>
                      <a:srgbClr val="CDFFDC"/>
                    </a:solidFill>
                  </a:tcPr>
                </a:tc>
                <a:extLst>
                  <a:ext uri="{0D108BD9-81ED-4DB2-BD59-A6C34878D82A}">
                    <a16:rowId xmlns:a16="http://schemas.microsoft.com/office/drawing/2014/main" val="289922817"/>
                  </a:ext>
                </a:extLst>
              </a:tr>
              <a:tr h="122042">
                <a:tc vMerge="1">
                  <a:txBody>
                    <a:bodyPr/>
                    <a:lstStyle/>
                    <a:p>
                      <a:endParaRPr kumimoji="1" lang="ja-JP" altLang="en-US"/>
                    </a:p>
                  </a:txBody>
                  <a:tcPr/>
                </a:tc>
                <a:tc>
                  <a:txBody>
                    <a:bodyPr/>
                    <a:lstStyle/>
                    <a:p>
                      <a:pPr marL="177800" indent="-177800" algn="just">
                        <a:buFont typeface="Arial" panose="020B0604020202020204" pitchFamily="34" charset="0"/>
                        <a:buChar char="•"/>
                      </a:pPr>
                      <a:r>
                        <a:rPr kumimoji="1" lang="ja-JP" altLang="en-US" sz="1200">
                          <a:latin typeface="メイリオ" panose="020B0604030504040204" pitchFamily="50" charset="-128"/>
                          <a:ea typeface="メイリオ" panose="020B0604030504040204" pitchFamily="50" charset="-128"/>
                        </a:rPr>
                        <a:t>小児慢性特定疾病医療支援の対象患者</a:t>
                      </a:r>
                    </a:p>
                  </a:txBody>
                  <a:tcPr marL="72000" marR="36000" marT="36000" marB="18000">
                    <a:solidFill>
                      <a:srgbClr val="CDFFDC"/>
                    </a:solidFill>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a:latin typeface="メイリオ" panose="020B0604030504040204" pitchFamily="50" charset="-128"/>
                          <a:ea typeface="メイリオ" panose="020B0604030504040204" pitchFamily="50" charset="-128"/>
                        </a:rPr>
                        <a:t>特定機能病院又は小児入院医療管理料１を届け出た保険医療機関</a:t>
                      </a:r>
                    </a:p>
                  </a:txBody>
                  <a:tcPr marL="72000" marR="36000" marT="36000" marB="18000">
                    <a:solidFill>
                      <a:srgbClr val="CDFFDC"/>
                    </a:solidFill>
                  </a:tcPr>
                </a:tc>
                <a:extLst>
                  <a:ext uri="{0D108BD9-81ED-4DB2-BD59-A6C34878D82A}">
                    <a16:rowId xmlns:a16="http://schemas.microsoft.com/office/drawing/2014/main" val="862142121"/>
                  </a:ext>
                </a:extLst>
              </a:tr>
              <a:tr h="310483">
                <a:tc vMerge="1">
                  <a:txBody>
                    <a:bodyPr/>
                    <a:lstStyle/>
                    <a:p>
                      <a:endParaRPr kumimoji="1" lang="ja-JP" altLang="en-US"/>
                    </a:p>
                  </a:txBody>
                  <a:tcPr/>
                </a:tc>
                <a:tc>
                  <a:txBody>
                    <a:bodyPr/>
                    <a:lstStyle/>
                    <a:p>
                      <a:pPr marL="177800" indent="-177800" algn="just">
                        <a:buClr>
                          <a:schemeClr val="tx1"/>
                        </a:buClr>
                        <a:buFont typeface="Arial" panose="020B0604020202020204" pitchFamily="34" charset="0"/>
                        <a:buChar char="•"/>
                      </a:pPr>
                      <a:r>
                        <a:rPr kumimoji="1" lang="ja-JP" altLang="en-US" sz="1200" dirty="0">
                          <a:solidFill>
                            <a:srgbClr val="007FDE"/>
                          </a:solidFill>
                          <a:latin typeface="メイリオ" panose="020B0604030504040204" pitchFamily="50" charset="-128"/>
                          <a:ea typeface="メイリオ" panose="020B0604030504040204" pitchFamily="50" charset="-128"/>
                        </a:rPr>
                        <a:t>標榜していない診療科であって、その診療科の医師でなければ困難な診療を要する者</a:t>
                      </a:r>
                    </a:p>
                  </a:txBody>
                  <a:tcPr marL="72000" marR="36000" marT="36000" marB="18000">
                    <a:solidFill>
                      <a:srgbClr val="CDFFDC"/>
                    </a:solidFill>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1" lang="ja-JP" altLang="en-US" sz="1200" dirty="0">
                          <a:latin typeface="メイリオ" panose="020B0604030504040204" pitchFamily="50" charset="-128"/>
                          <a:ea typeface="メイリオ" panose="020B0604030504040204" pitchFamily="50" charset="-128"/>
                        </a:rPr>
                        <a:t>対面診療を行う保険医療機関と同一都道府県内の保険医療機関</a:t>
                      </a:r>
                    </a:p>
                  </a:txBody>
                  <a:tcPr marL="72000" marR="36000" marT="36000" marB="18000">
                    <a:solidFill>
                      <a:srgbClr val="CDFFDC"/>
                    </a:solidFill>
                  </a:tcPr>
                </a:tc>
                <a:extLst>
                  <a:ext uri="{0D108BD9-81ED-4DB2-BD59-A6C34878D82A}">
                    <a16:rowId xmlns:a16="http://schemas.microsoft.com/office/drawing/2014/main" val="1295990742"/>
                  </a:ext>
                </a:extLst>
              </a:tr>
            </a:tbl>
          </a:graphicData>
        </a:graphic>
      </p:graphicFrame>
      <p:sp>
        <p:nvSpPr>
          <p:cNvPr id="9" name="テキスト ボックス 8">
            <a:extLst>
              <a:ext uri="{FF2B5EF4-FFF2-40B4-BE49-F238E27FC236}">
                <a16:creationId xmlns:a16="http://schemas.microsoft.com/office/drawing/2014/main" id="{8A9622F7-9825-8839-2136-2AD05A37DDC8}"/>
              </a:ext>
            </a:extLst>
          </p:cNvPr>
          <p:cNvSpPr txBox="1"/>
          <p:nvPr/>
        </p:nvSpPr>
        <p:spPr>
          <a:xfrm>
            <a:off x="1241961" y="6059428"/>
            <a:ext cx="9164903"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注）</a:t>
            </a:r>
            <a:r>
              <a:rPr kumimoji="1" lang="ja-JP" altLang="en-US" sz="12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rPr>
              <a:t>青字の対象患者については、当該保険医療機関が人口の少ない地域に所在する場合に限る。</a:t>
            </a:r>
            <a:endParaRPr kumimoji="1" lang="en-US" altLang="ja-JP" sz="1200" b="0" i="0" u="none" strike="noStrike" kern="1200" cap="none" spc="0" normalizeH="0" baseline="0" noProof="0" dirty="0">
              <a:ln>
                <a:noFill/>
              </a:ln>
              <a:solidFill>
                <a:srgbClr val="007FDE"/>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１　診断を目的とした場合には、疑い患者を含む。</a:t>
            </a:r>
            <a:endPar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a:t>
            </a:r>
            <a:r>
              <a:rPr kumimoji="1" lang="ja-JP" altLang="en-US" sz="1200" b="0" i="0" u="none" strike="noStrike" kern="1200" cap="none" spc="0" normalizeH="0" baseline="0" noProof="0" dirty="0">
                <a:ln>
                  <a:noFill/>
                </a:ln>
                <a:solidFill>
                  <a:prstClr val="black"/>
                </a:solidFill>
                <a:effectLst/>
                <a:uLnTx/>
                <a:uFillTx/>
                <a:latin typeface="メイリオ" panose="020B0604030504040204" pitchFamily="50" charset="-128"/>
                <a:ea typeface="メイリオ" panose="020B0604030504040204" pitchFamily="50" charset="-128"/>
                <a:cs typeface="+mn-cs"/>
              </a:rPr>
              <a:t>２　外傷性のてんかん（診断を目的とした場合に限る。）及び知的障害を有する者に係るものを含む。</a:t>
            </a:r>
          </a:p>
        </p:txBody>
      </p:sp>
      <p:pic>
        <p:nvPicPr>
          <p:cNvPr id="39" name="オーディオ 38">
            <a:hlinkClick r:id="" action="ppaction://media"/>
            <a:extLst>
              <a:ext uri="{FF2B5EF4-FFF2-40B4-BE49-F238E27FC236}">
                <a16:creationId xmlns:a16="http://schemas.microsoft.com/office/drawing/2014/main" id="{ADBDB0E2-7A7F-6370-C6B6-98DDA5C1456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62266646"/>
      </p:ext>
    </p:extLst>
  </p:cSld>
  <p:clrMapOvr>
    <a:masterClrMapping/>
  </p:clrMapOvr>
  <mc:AlternateContent xmlns:mc="http://schemas.openxmlformats.org/markup-compatibility/2006" xmlns:p14="http://schemas.microsoft.com/office/powerpoint/2010/main">
    <mc:Choice Requires="p14">
      <p:transition spd="slow" p14:dur="2000" advTm="66238"/>
    </mc:Choice>
    <mc:Fallback xmlns="">
      <p:transition spd="slow" advTm="66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359C2-06C5-A7D1-0E41-D204E9413B87}"/>
            </a:ext>
          </a:extLst>
        </p:cNvPr>
        <p:cNvGrpSpPr/>
        <p:nvPr/>
      </p:nvGrpSpPr>
      <p:grpSpPr>
        <a:xfrm>
          <a:off x="0" y="0"/>
          <a:ext cx="0" cy="0"/>
          <a:chOff x="0" y="0"/>
          <a:chExt cx="0" cy="0"/>
        </a:xfrm>
      </p:grpSpPr>
      <p:sp>
        <p:nvSpPr>
          <p:cNvPr id="7" name="正方形/長方形 6">
            <a:extLst>
              <a:ext uri="{FF2B5EF4-FFF2-40B4-BE49-F238E27FC236}">
                <a16:creationId xmlns:a16="http://schemas.microsoft.com/office/drawing/2014/main" id="{051E345C-AF98-124B-3FEA-AB33650DBC2F}"/>
              </a:ext>
            </a:extLst>
          </p:cNvPr>
          <p:cNvSpPr/>
          <p:nvPr/>
        </p:nvSpPr>
        <p:spPr>
          <a:xfrm>
            <a:off x="1055440" y="2385000"/>
            <a:ext cx="10081120" cy="2088000"/>
          </a:xfrm>
          <a:prstGeom prst="rect">
            <a:avLst/>
          </a:prstGeom>
          <a:solidFill>
            <a:schemeClr val="accent1">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3200" b="0" i="0" u="none" strike="noStrike" kern="1200" cap="none" spc="0" normalizeH="0" baseline="0" noProof="0" dirty="0">
                <a:ln>
                  <a:noFill/>
                </a:ln>
                <a:solidFill>
                  <a:prstClr val="black"/>
                </a:solidFill>
                <a:effectLst/>
                <a:uLnTx/>
                <a:uFillTx/>
                <a:latin typeface="Arial"/>
                <a:ea typeface="ＭＳ Ｐゴシック"/>
                <a:cs typeface="+mn-cs"/>
              </a:rPr>
              <a:t>在宅医療</a:t>
            </a:r>
          </a:p>
        </p:txBody>
      </p:sp>
      <p:sp>
        <p:nvSpPr>
          <p:cNvPr id="3" name="スライド番号プレースホルダー 4">
            <a:extLst>
              <a:ext uri="{FF2B5EF4-FFF2-40B4-BE49-F238E27FC236}">
                <a16:creationId xmlns:a16="http://schemas.microsoft.com/office/drawing/2014/main" id="{D90E3AA9-0059-CDBB-8E91-635283F49AD9}"/>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4A9A2650-B5BD-6C6C-FA08-601DE1DD85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5560446"/>
      </p:ext>
    </p:extLst>
  </p:cSld>
  <p:clrMapOvr>
    <a:masterClrMapping/>
  </p:clrMapOvr>
  <mc:AlternateContent xmlns:mc="http://schemas.openxmlformats.org/markup-compatibility/2006" xmlns:p14="http://schemas.microsoft.com/office/powerpoint/2010/main">
    <mc:Choice Requires="p14">
      <p:transition spd="slow" p14:dur="2000" advTm="6170"/>
    </mc:Choice>
    <mc:Fallback xmlns="">
      <p:transition spd="slow" advTm="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8B509-B910-58BE-91D4-74FE8518DB3C}"/>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01CC226C-A13E-D7AB-8E6F-C9469AFA4CCC}"/>
              </a:ext>
            </a:extLst>
          </p:cNvPr>
          <p:cNvSpPr>
            <a:spLocks noGrp="1"/>
          </p:cNvSpPr>
          <p:nvPr>
            <p:ph type="title"/>
          </p:nvPr>
        </p:nvSpPr>
        <p:spPr>
          <a:xfrm>
            <a:off x="609600" y="90904"/>
            <a:ext cx="10972800" cy="601792"/>
          </a:xfrm>
          <a:solidFill>
            <a:schemeClr val="accent1">
              <a:lumMod val="20000"/>
              <a:lumOff val="80000"/>
            </a:schemeClr>
          </a:solidFill>
          <a:ln w="28575">
            <a:solidFill>
              <a:schemeClr val="tx2"/>
            </a:solidFill>
          </a:ln>
        </p:spPr>
        <p:txBody>
          <a:bodyPr>
            <a:normAutofit/>
          </a:bodyPr>
          <a:lstStyle/>
          <a:p>
            <a:r>
              <a:rPr kumimoji="1" lang="ja-JP" altLang="en-US" sz="2400" b="1" dirty="0"/>
              <a:t>在宅医療における物賃対応</a:t>
            </a:r>
          </a:p>
        </p:txBody>
      </p:sp>
      <p:sp>
        <p:nvSpPr>
          <p:cNvPr id="7" name="スライド番号プレースホルダー 4">
            <a:extLst>
              <a:ext uri="{FF2B5EF4-FFF2-40B4-BE49-F238E27FC236}">
                <a16:creationId xmlns:a16="http://schemas.microsoft.com/office/drawing/2014/main" id="{A1045237-A08E-9E9B-8CB6-FBA9E7E84EEC}"/>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graphicFrame>
        <p:nvGraphicFramePr>
          <p:cNvPr id="10" name="表 9">
            <a:extLst>
              <a:ext uri="{FF2B5EF4-FFF2-40B4-BE49-F238E27FC236}">
                <a16:creationId xmlns:a16="http://schemas.microsoft.com/office/drawing/2014/main" id="{13125F4B-0E54-2EA0-3CA3-1A131351B57E}"/>
              </a:ext>
            </a:extLst>
          </p:cNvPr>
          <p:cNvGraphicFramePr>
            <a:graphicFrameLocks noGrp="1"/>
          </p:cNvGraphicFramePr>
          <p:nvPr/>
        </p:nvGraphicFramePr>
        <p:xfrm>
          <a:off x="291208" y="809601"/>
          <a:ext cx="11665295" cy="2459546"/>
        </p:xfrm>
        <a:graphic>
          <a:graphicData uri="http://schemas.openxmlformats.org/drawingml/2006/table">
            <a:tbl>
              <a:tblPr firstRow="1" bandRow="1">
                <a:tableStyleId>{5940675A-B579-460E-94D1-54222C63F5DA}</a:tableStyleId>
              </a:tblPr>
              <a:tblGrid>
                <a:gridCol w="5414403">
                  <a:extLst>
                    <a:ext uri="{9D8B030D-6E8A-4147-A177-3AD203B41FA5}">
                      <a16:colId xmlns:a16="http://schemas.microsoft.com/office/drawing/2014/main" val="3938482511"/>
                    </a:ext>
                  </a:extLst>
                </a:gridCol>
                <a:gridCol w="1152128">
                  <a:extLst>
                    <a:ext uri="{9D8B030D-6E8A-4147-A177-3AD203B41FA5}">
                      <a16:colId xmlns:a16="http://schemas.microsoft.com/office/drawing/2014/main" val="2635774537"/>
                    </a:ext>
                  </a:extLst>
                </a:gridCol>
                <a:gridCol w="1224136">
                  <a:extLst>
                    <a:ext uri="{9D8B030D-6E8A-4147-A177-3AD203B41FA5}">
                      <a16:colId xmlns:a16="http://schemas.microsoft.com/office/drawing/2014/main" val="2078934805"/>
                    </a:ext>
                  </a:extLst>
                </a:gridCol>
                <a:gridCol w="1368152">
                  <a:extLst>
                    <a:ext uri="{9D8B030D-6E8A-4147-A177-3AD203B41FA5}">
                      <a16:colId xmlns:a16="http://schemas.microsoft.com/office/drawing/2014/main" val="680085898"/>
                    </a:ext>
                  </a:extLst>
                </a:gridCol>
                <a:gridCol w="2506476">
                  <a:extLst>
                    <a:ext uri="{9D8B030D-6E8A-4147-A177-3AD203B41FA5}">
                      <a16:colId xmlns:a16="http://schemas.microsoft.com/office/drawing/2014/main" val="1866787790"/>
                    </a:ext>
                  </a:extLst>
                </a:gridCol>
              </a:tblGrid>
              <a:tr h="370840">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項目</a:t>
                      </a:r>
                    </a:p>
                  </a:txBody>
                  <a:tcPr>
                    <a:solidFill>
                      <a:schemeClr val="accent3"/>
                    </a:solidFill>
                  </a:tcPr>
                </a:tc>
                <a:tc>
                  <a:txBody>
                    <a:bodyPr/>
                    <a:lstStyle/>
                    <a:p>
                      <a:pPr algn="ctr"/>
                      <a:r>
                        <a:rPr kumimoji="1" lang="ja-JP" altLang="en-US" sz="1600" dirty="0">
                          <a:solidFill>
                            <a:schemeClr val="tx1"/>
                          </a:solidFill>
                          <a:latin typeface="BIZ UDPゴシック" panose="020B0400000000000000" pitchFamily="50" charset="-128"/>
                          <a:ea typeface="BIZ UDPゴシック" panose="020B0400000000000000" pitchFamily="50" charset="-128"/>
                        </a:rPr>
                        <a:t>改定前</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R8.6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en-US" altLang="ja-JP" sz="1600" dirty="0">
                          <a:solidFill>
                            <a:schemeClr val="tx1"/>
                          </a:solidFill>
                          <a:latin typeface="BIZ UDPゴシック" panose="020B0400000000000000" pitchFamily="50" charset="-128"/>
                          <a:ea typeface="BIZ UDPゴシック" panose="020B0400000000000000" pitchFamily="50" charset="-128"/>
                        </a:rPr>
                        <a:t>R9.6</a:t>
                      </a:r>
                      <a:r>
                        <a:rPr kumimoji="1" lang="ja-JP" altLang="en-US" sz="1600" dirty="0">
                          <a:solidFill>
                            <a:schemeClr val="tx1"/>
                          </a:solidFill>
                          <a:latin typeface="BIZ UDPゴシック" panose="020B0400000000000000" pitchFamily="50" charset="-128"/>
                          <a:ea typeface="BIZ UDPゴシック" panose="020B0400000000000000" pitchFamily="50" charset="-128"/>
                        </a:rPr>
                        <a:t>～</a:t>
                      </a:r>
                    </a:p>
                  </a:txBody>
                  <a:tcPr>
                    <a:solidFill>
                      <a:schemeClr val="accent3"/>
                    </a:solidFill>
                  </a:tcPr>
                </a:tc>
                <a:tc>
                  <a:txBody>
                    <a:bodyPr/>
                    <a:lstStyle/>
                    <a:p>
                      <a:pPr algn="ctr"/>
                      <a:r>
                        <a:rPr kumimoji="1" lang="ja-JP" altLang="ja-JP" sz="1600" b="0" kern="1200" dirty="0">
                          <a:solidFill>
                            <a:schemeClr val="tx1"/>
                          </a:solidFill>
                          <a:effectLst/>
                          <a:latin typeface="BIZ UDPゴシック" panose="020B0400000000000000" pitchFamily="50" charset="-128"/>
                          <a:ea typeface="BIZ UDPゴシック" panose="020B0400000000000000" pitchFamily="50" charset="-128"/>
                        </a:rPr>
                        <a:t>見直しの概要等</a:t>
                      </a:r>
                      <a:endParaRPr kumimoji="1" lang="ja-JP" altLang="en-US" sz="16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solidFill>
                  </a:tcPr>
                </a:tc>
                <a:extLst>
                  <a:ext uri="{0D108BD9-81ED-4DB2-BD59-A6C34878D82A}">
                    <a16:rowId xmlns:a16="http://schemas.microsoft.com/office/drawing/2014/main" val="18742173"/>
                  </a:ext>
                </a:extLst>
              </a:tr>
              <a:tr h="370840">
                <a:tc>
                  <a:txBody>
                    <a:bodyPr/>
                    <a:lstStyle/>
                    <a:p>
                      <a:pPr>
                        <a:lnSpc>
                          <a:spcPts val="2300"/>
                        </a:lnSpc>
                      </a:pPr>
                      <a:r>
                        <a:rPr kumimoji="1" lang="zh-TW" altLang="en-US" sz="1400" dirty="0">
                          <a:solidFill>
                            <a:schemeClr val="tx1"/>
                          </a:solidFill>
                          <a:latin typeface="BIZ UDPゴシック" panose="020B0400000000000000" pitchFamily="50" charset="-128"/>
                          <a:ea typeface="BIZ UDPゴシック" panose="020B0400000000000000" pitchFamily="50" charset="-128"/>
                        </a:rPr>
                        <a:t>在宅患者訪問診療料（</a:t>
                      </a:r>
                      <a:r>
                        <a:rPr kumimoji="1" lang="en-US" altLang="zh-TW" sz="1400" dirty="0">
                          <a:solidFill>
                            <a:schemeClr val="tx1"/>
                          </a:solidFill>
                          <a:latin typeface="BIZ UDPゴシック" panose="020B0400000000000000" pitchFamily="50" charset="-128"/>
                          <a:ea typeface="BIZ UDPゴシック" panose="020B0400000000000000" pitchFamily="50" charset="-128"/>
                        </a:rPr>
                        <a:t>Ⅰ</a:t>
                      </a:r>
                      <a:r>
                        <a:rPr kumimoji="1" lang="zh-TW" altLang="en-US" sz="1400" dirty="0">
                          <a:solidFill>
                            <a:schemeClr val="tx1"/>
                          </a:solidFill>
                          <a:latin typeface="BIZ UDPゴシック" panose="020B0400000000000000" pitchFamily="50" charset="-128"/>
                          <a:ea typeface="BIZ UDPゴシック" panose="020B0400000000000000" pitchFamily="50" charset="-128"/>
                        </a:rPr>
                        <a:t>）</a:t>
                      </a:r>
                      <a:endParaRPr kumimoji="1" lang="en-US" altLang="zh-TW" sz="1400" dirty="0">
                        <a:solidFill>
                          <a:schemeClr val="tx1"/>
                        </a:solidFill>
                        <a:latin typeface="BIZ UDPゴシック" panose="020B0400000000000000" pitchFamily="50" charset="-128"/>
                        <a:ea typeface="BIZ UDPゴシック" panose="020B0400000000000000" pitchFamily="50" charset="-128"/>
                      </a:endParaRP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１　在宅患者訪問診療料１</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イ　同一建物居住者等以外の場合</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ロ　同一建物居住者の場合</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２　在宅患者訪問診療料２</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イ　同一建物居住者等以外の場合</a:t>
                      </a:r>
                    </a:p>
                    <a:p>
                      <a:pP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　　ロ　同一建物居住者の場合</a:t>
                      </a:r>
                    </a:p>
                  </a:txBody>
                  <a:tcPr>
                    <a:solidFill>
                      <a:schemeClr val="accent3">
                        <a:lumMod val="20000"/>
                        <a:lumOff val="80000"/>
                      </a:schemeClr>
                    </a:solidFill>
                  </a:tcPr>
                </a:tc>
                <a:tc>
                  <a:txBody>
                    <a:bodyPr/>
                    <a:lstStyle/>
                    <a:p>
                      <a:pPr algn="r">
                        <a:lnSpc>
                          <a:spcPts val="2300"/>
                        </a:lnSpc>
                      </a:pP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８８８点</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chemeClr val="tx1"/>
                          </a:solidFill>
                          <a:latin typeface="BIZ UDPゴシック" panose="020B0400000000000000" pitchFamily="50" charset="-128"/>
                          <a:ea typeface="BIZ UDPゴシック" panose="020B0400000000000000" pitchFamily="50" charset="-128"/>
                        </a:rPr>
                        <a:t>２１３点</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chemeClr val="tx1"/>
                          </a:solidFill>
                          <a:latin typeface="BIZ UDPゴシック" panose="020B0400000000000000" pitchFamily="50" charset="-128"/>
                          <a:ea typeface="BIZ UDPゴシック" panose="020B0400000000000000" pitchFamily="50" charset="-128"/>
                        </a:rPr>
                        <a:t>884</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chemeClr val="tx1"/>
                          </a:solidFill>
                          <a:latin typeface="BIZ UDPゴシック" panose="020B0400000000000000" pitchFamily="50" charset="-128"/>
                          <a:ea typeface="BIZ UDPゴシック" panose="020B0400000000000000" pitchFamily="50" charset="-128"/>
                        </a:rPr>
                        <a:t>187</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８９０点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２１５点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rgbClr val="FF0000"/>
                          </a:solidFill>
                          <a:latin typeface="BIZ UDPゴシック" panose="020B0400000000000000" pitchFamily="50" charset="-128"/>
                          <a:ea typeface="BIZ UDPゴシック" panose="020B0400000000000000" pitchFamily="50" charset="-128"/>
                        </a:rPr>
                        <a:t>88</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６点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rgbClr val="FF0000"/>
                          </a:solidFill>
                          <a:latin typeface="BIZ UDPゴシック" panose="020B0400000000000000" pitchFamily="50" charset="-128"/>
                          <a:ea typeface="BIZ UDPゴシック" panose="020B0400000000000000" pitchFamily="50" charset="-128"/>
                        </a:rPr>
                        <a:t>18</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９点</a:t>
                      </a:r>
                    </a:p>
                  </a:txBody>
                  <a:tcPr/>
                </a:tc>
                <a:tc>
                  <a:txBody>
                    <a:bodyPr/>
                    <a:lstStyle/>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８９０点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２１５点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rgbClr val="FF0000"/>
                          </a:solidFill>
                          <a:latin typeface="BIZ UDPゴシック" panose="020B0400000000000000" pitchFamily="50" charset="-128"/>
                          <a:ea typeface="BIZ UDPゴシック" panose="020B0400000000000000" pitchFamily="50" charset="-128"/>
                        </a:rPr>
                        <a:t>88</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６点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algn="r">
                        <a:lnSpc>
                          <a:spcPts val="2300"/>
                        </a:lnSpc>
                      </a:pPr>
                      <a:r>
                        <a:rPr kumimoji="1" lang="en-US" altLang="ja-JP" sz="1400" dirty="0">
                          <a:solidFill>
                            <a:srgbClr val="FF0000"/>
                          </a:solidFill>
                          <a:latin typeface="BIZ UDPゴシック" panose="020B0400000000000000" pitchFamily="50" charset="-128"/>
                          <a:ea typeface="BIZ UDPゴシック" panose="020B0400000000000000" pitchFamily="50" charset="-128"/>
                        </a:rPr>
                        <a:t>18</a:t>
                      </a:r>
                      <a:r>
                        <a:rPr kumimoji="1" lang="ja-JP" altLang="en-US" sz="1400" dirty="0">
                          <a:solidFill>
                            <a:srgbClr val="FF0000"/>
                          </a:solidFill>
                          <a:latin typeface="BIZ UDPゴシック" panose="020B0400000000000000" pitchFamily="50" charset="-128"/>
                          <a:ea typeface="BIZ UDPゴシック" panose="020B0400000000000000" pitchFamily="50" charset="-128"/>
                        </a:rPr>
                        <a:t>９点</a:t>
                      </a:r>
                    </a:p>
                  </a:txBody>
                  <a:tcPr/>
                </a:tc>
                <a:tc>
                  <a:txBody>
                    <a:bodyPr/>
                    <a:lstStyle/>
                    <a:p>
                      <a:pPr>
                        <a:lnSpc>
                          <a:spcPts val="2300"/>
                        </a:lnSpc>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＋２点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3190255739"/>
                  </a:ext>
                </a:extLst>
              </a:tr>
            </a:tbl>
          </a:graphicData>
        </a:graphic>
      </p:graphicFrame>
      <p:graphicFrame>
        <p:nvGraphicFramePr>
          <p:cNvPr id="3" name="表 2">
            <a:extLst>
              <a:ext uri="{FF2B5EF4-FFF2-40B4-BE49-F238E27FC236}">
                <a16:creationId xmlns:a16="http://schemas.microsoft.com/office/drawing/2014/main" id="{CA505009-BC21-4444-3744-485723055F59}"/>
              </a:ext>
            </a:extLst>
          </p:cNvPr>
          <p:cNvGraphicFramePr>
            <a:graphicFrameLocks noGrp="1"/>
          </p:cNvGraphicFramePr>
          <p:nvPr/>
        </p:nvGraphicFramePr>
        <p:xfrm>
          <a:off x="291208" y="3585170"/>
          <a:ext cx="11665295" cy="2834640"/>
        </p:xfrm>
        <a:graphic>
          <a:graphicData uri="http://schemas.openxmlformats.org/drawingml/2006/table">
            <a:tbl>
              <a:tblPr firstRow="1" bandRow="1">
                <a:tableStyleId>{5940675A-B579-460E-94D1-54222C63F5DA}</a:tableStyleId>
              </a:tblPr>
              <a:tblGrid>
                <a:gridCol w="593151">
                  <a:extLst>
                    <a:ext uri="{9D8B030D-6E8A-4147-A177-3AD203B41FA5}">
                      <a16:colId xmlns:a16="http://schemas.microsoft.com/office/drawing/2014/main" val="3696146555"/>
                    </a:ext>
                  </a:extLst>
                </a:gridCol>
                <a:gridCol w="1364868">
                  <a:extLst>
                    <a:ext uri="{9D8B030D-6E8A-4147-A177-3AD203B41FA5}">
                      <a16:colId xmlns:a16="http://schemas.microsoft.com/office/drawing/2014/main" val="407509337"/>
                    </a:ext>
                  </a:extLst>
                </a:gridCol>
                <a:gridCol w="3456384">
                  <a:extLst>
                    <a:ext uri="{9D8B030D-6E8A-4147-A177-3AD203B41FA5}">
                      <a16:colId xmlns:a16="http://schemas.microsoft.com/office/drawing/2014/main" val="372531038"/>
                    </a:ext>
                  </a:extLst>
                </a:gridCol>
                <a:gridCol w="1152128">
                  <a:extLst>
                    <a:ext uri="{9D8B030D-6E8A-4147-A177-3AD203B41FA5}">
                      <a16:colId xmlns:a16="http://schemas.microsoft.com/office/drawing/2014/main" val="3489163060"/>
                    </a:ext>
                  </a:extLst>
                </a:gridCol>
                <a:gridCol w="1224136">
                  <a:extLst>
                    <a:ext uri="{9D8B030D-6E8A-4147-A177-3AD203B41FA5}">
                      <a16:colId xmlns:a16="http://schemas.microsoft.com/office/drawing/2014/main" val="3605211418"/>
                    </a:ext>
                  </a:extLst>
                </a:gridCol>
                <a:gridCol w="1368152">
                  <a:extLst>
                    <a:ext uri="{9D8B030D-6E8A-4147-A177-3AD203B41FA5}">
                      <a16:colId xmlns:a16="http://schemas.microsoft.com/office/drawing/2014/main" val="357643536"/>
                    </a:ext>
                  </a:extLst>
                </a:gridCol>
                <a:gridCol w="2506476">
                  <a:extLst>
                    <a:ext uri="{9D8B030D-6E8A-4147-A177-3AD203B41FA5}">
                      <a16:colId xmlns:a16="http://schemas.microsoft.com/office/drawing/2014/main" val="2653209244"/>
                    </a:ext>
                  </a:extLst>
                </a:gridCol>
              </a:tblGrid>
              <a:tr h="370840">
                <a:tc rowSpan="3">
                  <a:txBody>
                    <a:bodyPr/>
                    <a:lstStyle/>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物賃</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ctr"/>
                      <a:r>
                        <a:rPr kumimoji="1" lang="ja-JP" altLang="en-US" sz="1400" dirty="0">
                          <a:solidFill>
                            <a:schemeClr val="tx1"/>
                          </a:solidFill>
                          <a:latin typeface="BIZ UDPゴシック" panose="020B0400000000000000" pitchFamily="50" charset="-128"/>
                          <a:ea typeface="BIZ UDPゴシック" panose="020B0400000000000000" pitchFamily="50" charset="-128"/>
                        </a:rPr>
                        <a:t>対応</a:t>
                      </a:r>
                    </a:p>
                  </a:txBody>
                  <a:tcPr anchor="ctr">
                    <a:solidFill>
                      <a:schemeClr val="accent3">
                        <a:lumMod val="20000"/>
                        <a:lumOff val="80000"/>
                      </a:schemeClr>
                    </a:solidFill>
                  </a:tcPr>
                </a:tc>
                <a:tc gridSpan="2">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外来・在宅物価対応料</a:t>
                      </a:r>
                      <a:r>
                        <a:rPr kumimoji="1" lang="en-US" altLang="ja-JP" sz="1400" dirty="0">
                          <a:solidFill>
                            <a:schemeClr val="tx1"/>
                          </a:solidFill>
                          <a:latin typeface="BIZ UDPゴシック" panose="020B0400000000000000" pitchFamily="50" charset="-128"/>
                          <a:ea typeface="BIZ UDPゴシック" panose="020B0400000000000000" pitchFamily="50" charset="-128"/>
                        </a:rPr>
                        <a:t>〔</a:t>
                      </a:r>
                      <a:r>
                        <a:rPr kumimoji="1" lang="ja-JP" altLang="en-US" sz="1400" dirty="0">
                          <a:solidFill>
                            <a:schemeClr val="tx1"/>
                          </a:solidFill>
                          <a:latin typeface="BIZ UDPゴシック" panose="020B0400000000000000" pitchFamily="50" charset="-128"/>
                          <a:ea typeface="BIZ UDPゴシック" panose="020B0400000000000000" pitchFamily="50" charset="-128"/>
                        </a:rPr>
                        <a:t>訪問診療時</a:t>
                      </a:r>
                      <a:r>
                        <a:rPr kumimoji="1" lang="en-US" altLang="ja-JP" sz="1400" dirty="0">
                          <a:solidFill>
                            <a:schemeClr val="tx1"/>
                          </a:solidFill>
                          <a:latin typeface="BIZ UDPゴシック" panose="020B0400000000000000" pitchFamily="50" charset="-128"/>
                          <a:ea typeface="BIZ UDPゴシック" panose="020B0400000000000000" pitchFamily="50" charset="-128"/>
                        </a:rPr>
                        <a:t>〕</a:t>
                      </a:r>
                      <a:r>
                        <a:rPr kumimoji="1" lang="ja-JP" altLang="en-US" sz="1400" dirty="0">
                          <a:solidFill>
                            <a:srgbClr val="FF0000"/>
                          </a:solidFill>
                          <a:latin typeface="BIZ UDPゴシック" panose="020B0400000000000000" pitchFamily="50" charset="-128"/>
                          <a:ea typeface="BIZ UDPゴシック" panose="020B0400000000000000" pitchFamily="50" charset="-128"/>
                        </a:rPr>
                        <a:t>（新設）</a:t>
                      </a:r>
                    </a:p>
                  </a:txBody>
                  <a:tcPr>
                    <a:solidFill>
                      <a:schemeClr val="accent3">
                        <a:lumMod val="20000"/>
                        <a:lumOff val="80000"/>
                      </a:schemeClr>
                    </a:solidFill>
                  </a:tcPr>
                </a:tc>
                <a:tc hMerge="1">
                  <a:txBody>
                    <a:bodyPr/>
                    <a:lstStyle/>
                    <a:p>
                      <a:endParaRPr kumimoji="1" lang="ja-JP" altLang="en-US"/>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400" b="1" kern="1200" dirty="0">
                          <a:solidFill>
                            <a:schemeClr val="tx1"/>
                          </a:solidFill>
                          <a:effectLst/>
                          <a:latin typeface="+mn-lt"/>
                          <a:ea typeface="+mn-ea"/>
                          <a:cs typeface="+mn-cs"/>
                        </a:rPr>
                        <a:t>―</a:t>
                      </a: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p>
                      <a:pPr algn="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３点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rgbClr val="FF0000"/>
                          </a:solidFill>
                          <a:latin typeface="BIZ UDPゴシック" panose="020B0400000000000000" pitchFamily="50" charset="-128"/>
                          <a:ea typeface="BIZ UDPゴシック" panose="020B0400000000000000" pitchFamily="50" charset="-128"/>
                        </a:rPr>
                        <a:t>６点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令和９年度は</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令和８年度の２倍の評価</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txBody>
                  <a:tcPr/>
                </a:tc>
                <a:extLst>
                  <a:ext uri="{0D108BD9-81ED-4DB2-BD59-A6C34878D82A}">
                    <a16:rowId xmlns:a16="http://schemas.microsoft.com/office/drawing/2014/main" val="1192726760"/>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rowSpan="2">
                  <a:txBody>
                    <a:bodyPr/>
                    <a:lstStyle/>
                    <a:p>
                      <a:r>
                        <a:rPr kumimoji="1" lang="ja-JP" altLang="en-US" sz="1400" b="0" dirty="0">
                          <a:solidFill>
                            <a:schemeClr val="tx1"/>
                          </a:solidFill>
                          <a:latin typeface="BIZ UDPゴシック" panose="020B0400000000000000" pitchFamily="50" charset="-128"/>
                          <a:ea typeface="BIZ UDPゴシック" panose="020B0400000000000000" pitchFamily="50" charset="-128"/>
                        </a:rPr>
                        <a:t>外来・在宅</a:t>
                      </a:r>
                    </a:p>
                    <a:p>
                      <a:r>
                        <a:rPr kumimoji="1" lang="ja-JP" altLang="en-US" sz="1400" b="0" dirty="0">
                          <a:solidFill>
                            <a:schemeClr val="tx1"/>
                          </a:solidFill>
                          <a:latin typeface="BIZ UDPゴシック" panose="020B0400000000000000" pitchFamily="50" charset="-128"/>
                          <a:ea typeface="BIZ UDPゴシック" panose="020B0400000000000000" pitchFamily="50" charset="-128"/>
                        </a:rPr>
                        <a:t>ベースアップ</a:t>
                      </a:r>
                    </a:p>
                    <a:p>
                      <a:r>
                        <a:rPr kumimoji="1" lang="ja-JP" altLang="en-US" sz="1400" b="0" dirty="0">
                          <a:solidFill>
                            <a:schemeClr val="tx1"/>
                          </a:solidFill>
                          <a:latin typeface="BIZ UDPゴシック" panose="020B0400000000000000" pitchFamily="50" charset="-128"/>
                          <a:ea typeface="BIZ UDPゴシック" panose="020B0400000000000000" pitchFamily="50" charset="-128"/>
                        </a:rPr>
                        <a:t>評価料（</a:t>
                      </a:r>
                      <a:r>
                        <a:rPr kumimoji="1" lang="en-US" altLang="ja-JP" sz="1400" b="0" dirty="0">
                          <a:solidFill>
                            <a:schemeClr val="tx1"/>
                          </a:solidFill>
                          <a:latin typeface="BIZ UDPゴシック" panose="020B0400000000000000" pitchFamily="50" charset="-128"/>
                          <a:ea typeface="BIZ UDPゴシック" panose="020B0400000000000000" pitchFamily="50" charset="-128"/>
                        </a:rPr>
                        <a:t>Ⅰ</a:t>
                      </a:r>
                      <a:r>
                        <a:rPr kumimoji="1" lang="ja-JP" altLang="en-US" sz="1400" b="0" dirty="0">
                          <a:solidFill>
                            <a:schemeClr val="tx1"/>
                          </a:solidFill>
                          <a:latin typeface="BIZ UDPゴシック" panose="020B0400000000000000" pitchFamily="50" charset="-128"/>
                          <a:ea typeface="BIZ UDPゴシック" panose="020B0400000000000000" pitchFamily="50" charset="-128"/>
                        </a:rPr>
                        <a:t>）</a:t>
                      </a:r>
                    </a:p>
                  </a:txBody>
                  <a:tcPr anchor="ctr">
                    <a:solidFill>
                      <a:schemeClr val="accent3">
                        <a:lumMod val="20000"/>
                        <a:lumOff val="80000"/>
                      </a:schemeClr>
                    </a:solidFill>
                  </a:tcPr>
                </a:tc>
                <a:tc>
                  <a:txBody>
                    <a:bodyPr/>
                    <a:lstStyle/>
                    <a:p>
                      <a:r>
                        <a:rPr kumimoji="1" lang="ja-JP" altLang="ja-JP" sz="1400" b="0" kern="1200" dirty="0">
                          <a:solidFill>
                            <a:srgbClr val="FF0000"/>
                          </a:solidFill>
                          <a:effectLst/>
                          <a:latin typeface="BIZ UDPゴシック" panose="020B0400000000000000" pitchFamily="50" charset="-128"/>
                          <a:ea typeface="BIZ UDPゴシック" panose="020B0400000000000000" pitchFamily="50" charset="-128"/>
                        </a:rPr>
                        <a:t>令和７年度以前から</a:t>
                      </a:r>
                      <a:r>
                        <a:rPr kumimoji="1" lang="en-US" altLang="ja-JP" sz="1400" b="0" kern="1200" dirty="0">
                          <a:solidFill>
                            <a:srgbClr val="FF0000"/>
                          </a:solidFill>
                          <a:effectLst/>
                          <a:latin typeface="BIZ UDPゴシック" panose="020B0400000000000000" pitchFamily="50" charset="-128"/>
                          <a:ea typeface="BIZ UDPゴシック" panose="020B0400000000000000" pitchFamily="50" charset="-128"/>
                        </a:rPr>
                        <a:t> </a:t>
                      </a:r>
                    </a:p>
                    <a:p>
                      <a:r>
                        <a:rPr kumimoji="1" lang="ja-JP" altLang="ja-JP" sz="1400" b="0" kern="1200" dirty="0">
                          <a:solidFill>
                            <a:schemeClr val="tx1"/>
                          </a:solidFill>
                          <a:effectLst/>
                          <a:latin typeface="BIZ UDPゴシック" panose="020B0400000000000000" pitchFamily="50" charset="-128"/>
                          <a:ea typeface="BIZ UDPゴシック" panose="020B0400000000000000" pitchFamily="50" charset="-128"/>
                        </a:rPr>
                        <a:t>算定している医療機関の場合</a:t>
                      </a:r>
                      <a:endParaRPr kumimoji="1" lang="en-US" altLang="ja-JP" sz="1400" b="0" kern="1200" dirty="0">
                        <a:solidFill>
                          <a:schemeClr val="tx1"/>
                        </a:solidFill>
                        <a:effectLst/>
                        <a:latin typeface="BIZ UDPゴシック" panose="020B0400000000000000" pitchFamily="50" charset="-128"/>
                        <a:ea typeface="BIZ UDPゴシック" panose="020B0400000000000000" pitchFamily="50" charset="-128"/>
                      </a:endParaRPr>
                    </a:p>
                    <a:p>
                      <a:pPr marL="179388" indent="0"/>
                      <a:r>
                        <a:rPr kumimoji="1" lang="ja-JP" altLang="en-US" sz="1400" b="0" dirty="0">
                          <a:solidFill>
                            <a:schemeClr val="tx1"/>
                          </a:solidFill>
                          <a:latin typeface="BIZ UDPゴシック" panose="020B0400000000000000" pitchFamily="50" charset="-128"/>
                          <a:ea typeface="BIZ UDPゴシック" panose="020B0400000000000000" pitchFamily="50" charset="-128"/>
                        </a:rPr>
                        <a:t>イ　同一建物居住者等以外の場合</a:t>
                      </a:r>
                    </a:p>
                    <a:p>
                      <a:pPr marL="179388" indent="0"/>
                      <a:r>
                        <a:rPr kumimoji="1" lang="ja-JP" altLang="en-US" sz="1400" b="0" dirty="0">
                          <a:solidFill>
                            <a:schemeClr val="tx1"/>
                          </a:solidFill>
                          <a:latin typeface="BIZ UDPゴシック" panose="020B0400000000000000" pitchFamily="50" charset="-128"/>
                          <a:ea typeface="BIZ UDPゴシック" panose="020B0400000000000000" pitchFamily="50" charset="-128"/>
                        </a:rPr>
                        <a:t>ロ　イ以外の場合</a:t>
                      </a:r>
                    </a:p>
                    <a:p>
                      <a:endParaRPr kumimoji="1" lang="ja-JP" altLang="en-US" sz="14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algn="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chemeClr val="tx1"/>
                          </a:solidFill>
                          <a:latin typeface="BIZ UDPゴシック" panose="020B0400000000000000" pitchFamily="50" charset="-128"/>
                          <a:ea typeface="BIZ UDPゴシック" panose="020B0400000000000000" pitchFamily="50" charset="-128"/>
                        </a:rPr>
                        <a:t>28</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p>
                      <a:pPr algn="r"/>
                      <a:r>
                        <a:rPr kumimoji="1" lang="en-US" altLang="ja-JP" sz="1400" dirty="0">
                          <a:solidFill>
                            <a:schemeClr val="tx1"/>
                          </a:solidFill>
                          <a:latin typeface="BIZ UDPゴシック" panose="020B0400000000000000" pitchFamily="50" charset="-128"/>
                          <a:ea typeface="BIZ UDPゴシック" panose="020B0400000000000000" pitchFamily="50" charset="-128"/>
                        </a:rPr>
                        <a:t>7</a:t>
                      </a:r>
                      <a:r>
                        <a:rPr kumimoji="1" lang="ja-JP" altLang="en-US" sz="1400" dirty="0">
                          <a:solidFill>
                            <a:schemeClr val="tx1"/>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107</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26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186</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45</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ja-JP" altLang="en-US"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令和９年度は</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令和８年度の２倍の評価</a:t>
                      </a:r>
                    </a:p>
                  </a:txBody>
                  <a:tcPr/>
                </a:tc>
                <a:extLst>
                  <a:ext uri="{0D108BD9-81ED-4DB2-BD59-A6C34878D82A}">
                    <a16:rowId xmlns:a16="http://schemas.microsoft.com/office/drawing/2014/main" val="762598714"/>
                  </a:ext>
                </a:extLst>
              </a:tr>
              <a:tr h="370840">
                <a:tc vMerge="1">
                  <a:txBody>
                    <a:bodyPr/>
                    <a:lstStyle/>
                    <a:p>
                      <a:endParaRPr kumimoji="1" lang="ja-JP" altLang="en-US" dirty="0">
                        <a:solidFill>
                          <a:schemeClr val="tx1"/>
                        </a:solidFill>
                        <a:latin typeface="BIZ UDPゴシック" panose="020B0400000000000000" pitchFamily="50" charset="-128"/>
                        <a:ea typeface="BIZ UDPゴシック" panose="020B0400000000000000" pitchFamily="50" charset="-128"/>
                      </a:endParaRPr>
                    </a:p>
                  </a:txBody>
                  <a:tcPr/>
                </a:tc>
                <a:tc vMerge="1">
                  <a:txBody>
                    <a:bodyPr/>
                    <a:lstStyle/>
                    <a:p>
                      <a:endParaRPr kumimoji="1" lang="ja-JP" altLang="en-US" dirty="0"/>
                    </a:p>
                  </a:txBody>
                  <a:tcPr/>
                </a:tc>
                <a:tc>
                  <a:txBody>
                    <a:bodyPr/>
                    <a:lstStyle/>
                    <a:p>
                      <a:r>
                        <a:rPr kumimoji="1" lang="ja-JP" altLang="ja-JP" sz="1400" b="0" kern="1200" dirty="0">
                          <a:solidFill>
                            <a:srgbClr val="FF0000"/>
                          </a:solidFill>
                          <a:effectLst/>
                          <a:latin typeface="BIZ UDPゴシック" panose="020B0400000000000000" pitchFamily="50" charset="-128"/>
                          <a:ea typeface="BIZ UDPゴシック" panose="020B0400000000000000" pitchFamily="50" charset="-128"/>
                        </a:rPr>
                        <a:t>令和８年度</a:t>
                      </a:r>
                      <a:r>
                        <a:rPr kumimoji="1" lang="ja-JP" altLang="en-US" sz="1400" b="0" kern="1200" dirty="0">
                          <a:solidFill>
                            <a:srgbClr val="FF0000"/>
                          </a:solidFill>
                          <a:effectLst/>
                          <a:latin typeface="BIZ UDPゴシック" panose="020B0400000000000000" pitchFamily="50" charset="-128"/>
                          <a:ea typeface="BIZ UDPゴシック" panose="020B0400000000000000" pitchFamily="50" charset="-128"/>
                        </a:rPr>
                        <a:t>より</a:t>
                      </a:r>
                      <a:endParaRPr kumimoji="1" lang="en-US" altLang="ja-JP" sz="1400" b="0" kern="1200" dirty="0">
                        <a:solidFill>
                          <a:srgbClr val="FF0000"/>
                        </a:solidFill>
                        <a:effectLst/>
                        <a:latin typeface="BIZ UDPゴシック" panose="020B0400000000000000" pitchFamily="50" charset="-128"/>
                        <a:ea typeface="BIZ UDPゴシック" panose="020B0400000000000000" pitchFamily="50" charset="-128"/>
                      </a:endParaRPr>
                    </a:p>
                    <a:p>
                      <a:r>
                        <a:rPr kumimoji="1" lang="ja-JP" altLang="ja-JP" sz="1400" b="0" kern="1200" dirty="0">
                          <a:solidFill>
                            <a:schemeClr val="tx1"/>
                          </a:solidFill>
                          <a:effectLst/>
                          <a:latin typeface="BIZ UDPゴシック" panose="020B0400000000000000" pitchFamily="50" charset="-128"/>
                          <a:ea typeface="BIZ UDPゴシック" panose="020B0400000000000000" pitchFamily="50" charset="-128"/>
                        </a:rPr>
                        <a:t>算定する医療機関の場合</a:t>
                      </a:r>
                      <a:endParaRPr kumimoji="1" lang="en-US" altLang="ja-JP" sz="1400" b="0" kern="1200" dirty="0">
                        <a:solidFill>
                          <a:schemeClr val="tx1"/>
                        </a:solidFill>
                        <a:effectLst/>
                        <a:latin typeface="BIZ UDPゴシック" panose="020B0400000000000000" pitchFamily="50" charset="-128"/>
                        <a:ea typeface="BIZ UDPゴシック" panose="020B0400000000000000" pitchFamily="50" charset="-128"/>
                      </a:endParaRPr>
                    </a:p>
                    <a:p>
                      <a:pPr marL="179388" indent="0"/>
                      <a:r>
                        <a:rPr kumimoji="1" lang="ja-JP" altLang="en-US" sz="1400" b="0" dirty="0">
                          <a:solidFill>
                            <a:schemeClr val="tx1"/>
                          </a:solidFill>
                          <a:latin typeface="BIZ UDPゴシック" panose="020B0400000000000000" pitchFamily="50" charset="-128"/>
                          <a:ea typeface="BIZ UDPゴシック" panose="020B0400000000000000" pitchFamily="50" charset="-128"/>
                        </a:rPr>
                        <a:t>イ　同一建物居住者等以外の場合</a:t>
                      </a:r>
                    </a:p>
                    <a:p>
                      <a:pPr marL="179388" indent="0"/>
                      <a:r>
                        <a:rPr kumimoji="1" lang="ja-JP" altLang="en-US" sz="1400" b="0" dirty="0">
                          <a:solidFill>
                            <a:schemeClr val="tx1"/>
                          </a:solidFill>
                          <a:latin typeface="BIZ UDPゴシック" panose="020B0400000000000000" pitchFamily="50" charset="-128"/>
                          <a:ea typeface="BIZ UDPゴシック" panose="020B0400000000000000" pitchFamily="50" charset="-128"/>
                        </a:rPr>
                        <a:t>ロ　イ以外の場合</a:t>
                      </a:r>
                    </a:p>
                    <a:p>
                      <a:endParaRPr kumimoji="1" lang="ja-JP" altLang="en-US" sz="1400" b="0" dirty="0">
                        <a:solidFill>
                          <a:schemeClr val="tx1"/>
                        </a:solidFill>
                        <a:latin typeface="BIZ UDPゴシック" panose="020B0400000000000000" pitchFamily="50" charset="-128"/>
                        <a:ea typeface="BIZ UDPゴシック" panose="020B0400000000000000" pitchFamily="50" charset="-128"/>
                      </a:endParaRPr>
                    </a:p>
                  </a:txBody>
                  <a:tcPr>
                    <a:solidFill>
                      <a:schemeClr val="accent3">
                        <a:lumMod val="20000"/>
                        <a:lumOff val="80000"/>
                      </a:schemeClr>
                    </a:solidFill>
                  </a:tcPr>
                </a:tc>
                <a:tc>
                  <a:txBody>
                    <a:bodyPr/>
                    <a:lstStyle/>
                    <a:p>
                      <a:pPr algn="r"/>
                      <a:endParaRPr kumimoji="1" lang="en-US" altLang="ja-JP" sz="1400" b="1" kern="1200" dirty="0">
                        <a:solidFill>
                          <a:schemeClr val="tx1"/>
                        </a:solidFill>
                        <a:effectLst/>
                        <a:latin typeface="+mn-lt"/>
                        <a:ea typeface="+mn-ea"/>
                        <a:cs typeface="+mn-cs"/>
                      </a:endParaRPr>
                    </a:p>
                    <a:p>
                      <a:pPr algn="r"/>
                      <a:endParaRPr kumimoji="1" lang="en-US" altLang="ja-JP" sz="1400" b="1" kern="1200" dirty="0">
                        <a:solidFill>
                          <a:schemeClr val="tx1"/>
                        </a:solidFill>
                        <a:effectLst/>
                        <a:latin typeface="+mn-lt"/>
                        <a:ea typeface="+mn-ea"/>
                        <a:cs typeface="+mn-cs"/>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ja-JP" altLang="ja-JP" sz="1400" b="1" kern="1200">
                          <a:solidFill>
                            <a:schemeClr val="tx1"/>
                          </a:solidFill>
                          <a:effectLst/>
                          <a:latin typeface="+mn-lt"/>
                          <a:ea typeface="+mn-ea"/>
                          <a:cs typeface="+mn-cs"/>
                        </a:rPr>
                        <a:t>―</a:t>
                      </a:r>
                      <a:endParaRPr kumimoji="1" lang="en-US" altLang="ja-JP" sz="1400" b="1" kern="1200">
                        <a:solidFill>
                          <a:schemeClr val="tx1"/>
                        </a:solidFill>
                        <a:effectLst/>
                        <a:latin typeface="+mn-lt"/>
                        <a:ea typeface="+mn-ea"/>
                        <a:cs typeface="+mn-cs"/>
                      </a:endParaRPr>
                    </a:p>
                    <a:p>
                      <a:pPr algn="r"/>
                      <a:r>
                        <a:rPr kumimoji="1" lang="ja-JP" altLang="ja-JP" sz="1400" b="1" kern="1200" dirty="0">
                          <a:solidFill>
                            <a:schemeClr val="tx1"/>
                          </a:solidFill>
                          <a:effectLst/>
                          <a:latin typeface="+mn-lt"/>
                          <a:ea typeface="+mn-ea"/>
                          <a:cs typeface="+mn-cs"/>
                        </a:rPr>
                        <a:t>―</a:t>
                      </a:r>
                      <a:endParaRPr kumimoji="1" lang="ja-JP" altLang="en-US" sz="1400" dirty="0">
                        <a:solidFill>
                          <a:schemeClr val="tx1"/>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79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19</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txBody>
                  <a:tcPr/>
                </a:tc>
                <a:tc>
                  <a:txBody>
                    <a:bodyPr/>
                    <a:lstStyle/>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158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endParaRPr kumimoji="1" lang="en-US" altLang="ja-JP" sz="1400" dirty="0">
                        <a:solidFill>
                          <a:srgbClr val="FF0000"/>
                        </a:solidFill>
                        <a:latin typeface="BIZ UDPゴシック" panose="020B0400000000000000" pitchFamily="50" charset="-128"/>
                        <a:ea typeface="BIZ UDPゴシック" panose="020B0400000000000000" pitchFamily="50" charset="-128"/>
                      </a:endParaRPr>
                    </a:p>
                    <a:p>
                      <a:pPr marL="0" marR="0" lvl="0" indent="0" algn="r" defTabSz="990570" rtl="0" eaLnBrk="1" fontAlgn="auto" latinLnBrk="0" hangingPunct="1">
                        <a:lnSpc>
                          <a:spcPct val="100000"/>
                        </a:lnSpc>
                        <a:spcBef>
                          <a:spcPts val="0"/>
                        </a:spcBef>
                        <a:spcAft>
                          <a:spcPts val="0"/>
                        </a:spcAft>
                        <a:buClrTx/>
                        <a:buSzTx/>
                        <a:buFontTx/>
                        <a:buNone/>
                        <a:tabLst/>
                        <a:defRPr/>
                      </a:pPr>
                      <a:r>
                        <a:rPr kumimoji="1" lang="en-US" altLang="ja-JP" sz="1400" dirty="0">
                          <a:solidFill>
                            <a:srgbClr val="FF0000"/>
                          </a:solidFill>
                          <a:latin typeface="BIZ UDPゴシック" panose="020B0400000000000000" pitchFamily="50" charset="-128"/>
                          <a:ea typeface="BIZ UDPゴシック" panose="020B0400000000000000" pitchFamily="50" charset="-128"/>
                        </a:rPr>
                        <a:t>38</a:t>
                      </a:r>
                      <a:r>
                        <a:rPr kumimoji="1" lang="ja-JP" altLang="en-US" sz="1400" dirty="0">
                          <a:solidFill>
                            <a:srgbClr val="FF0000"/>
                          </a:solidFill>
                          <a:latin typeface="BIZ UDPゴシック" panose="020B0400000000000000" pitchFamily="50" charset="-128"/>
                          <a:ea typeface="BIZ UDPゴシック" panose="020B0400000000000000" pitchFamily="50" charset="-128"/>
                        </a:rPr>
                        <a:t>点</a:t>
                      </a:r>
                    </a:p>
                    <a:p>
                      <a:pPr algn="r"/>
                      <a:endParaRPr kumimoji="1" lang="ja-JP" altLang="en-US" sz="1400" dirty="0">
                        <a:solidFill>
                          <a:srgbClr val="FF0000"/>
                        </a:solidFill>
                        <a:latin typeface="BIZ UDPゴシック" panose="020B0400000000000000" pitchFamily="50" charset="-128"/>
                        <a:ea typeface="BIZ UDPゴシック" panose="020B0400000000000000" pitchFamily="50" charset="-128"/>
                      </a:endParaRPr>
                    </a:p>
                  </a:txBody>
                  <a:tcPr/>
                </a:tc>
                <a:tc>
                  <a:txBody>
                    <a:bodyPr/>
                    <a:lstStyle/>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令和９年度は</a:t>
                      </a:r>
                      <a:endParaRPr kumimoji="1" lang="en-US" altLang="ja-JP" sz="1400" dirty="0">
                        <a:solidFill>
                          <a:schemeClr val="tx1"/>
                        </a:solidFill>
                        <a:latin typeface="BIZ UDPゴシック" panose="020B0400000000000000" pitchFamily="50" charset="-128"/>
                        <a:ea typeface="BIZ UDPゴシック" panose="020B0400000000000000" pitchFamily="50" charset="-128"/>
                      </a:endParaRPr>
                    </a:p>
                    <a:p>
                      <a:pPr marL="0" marR="0" lvl="0" indent="0" algn="l" defTabSz="990570" rtl="0" eaLnBrk="1" fontAlgn="auto" latinLnBrk="0" hangingPunct="1">
                        <a:lnSpc>
                          <a:spcPct val="100000"/>
                        </a:lnSpc>
                        <a:spcBef>
                          <a:spcPts val="0"/>
                        </a:spcBef>
                        <a:spcAft>
                          <a:spcPts val="0"/>
                        </a:spcAft>
                        <a:buClrTx/>
                        <a:buSzTx/>
                        <a:buFontTx/>
                        <a:buNone/>
                        <a:tabLst/>
                        <a:defRPr/>
                      </a:pPr>
                      <a:r>
                        <a:rPr kumimoji="1" lang="ja-JP" altLang="en-US" sz="1400" dirty="0">
                          <a:solidFill>
                            <a:schemeClr val="tx1"/>
                          </a:solidFill>
                          <a:latin typeface="BIZ UDPゴシック" panose="020B0400000000000000" pitchFamily="50" charset="-128"/>
                          <a:ea typeface="BIZ UDPゴシック" panose="020B0400000000000000" pitchFamily="50" charset="-128"/>
                        </a:rPr>
                        <a:t>令和８年度の２倍の評価</a:t>
                      </a:r>
                    </a:p>
                  </a:txBody>
                  <a:tcPr/>
                </a:tc>
                <a:extLst>
                  <a:ext uri="{0D108BD9-81ED-4DB2-BD59-A6C34878D82A}">
                    <a16:rowId xmlns:a16="http://schemas.microsoft.com/office/drawing/2014/main" val="200128961"/>
                  </a:ext>
                </a:extLst>
              </a:tr>
            </a:tbl>
          </a:graphicData>
        </a:graphic>
      </p:graphicFrame>
      <p:sp>
        <p:nvSpPr>
          <p:cNvPr id="4" name="十字形 3">
            <a:extLst>
              <a:ext uri="{FF2B5EF4-FFF2-40B4-BE49-F238E27FC236}">
                <a16:creationId xmlns:a16="http://schemas.microsoft.com/office/drawing/2014/main" id="{F1DD72B3-4ED8-8AA2-A37F-B9C3F461942C}"/>
              </a:ext>
            </a:extLst>
          </p:cNvPr>
          <p:cNvSpPr/>
          <p:nvPr/>
        </p:nvSpPr>
        <p:spPr>
          <a:xfrm>
            <a:off x="6240016" y="3310045"/>
            <a:ext cx="216024" cy="237910"/>
          </a:xfrm>
          <a:prstGeom prst="plus">
            <a:avLst>
              <a:gd name="adj" fmla="val 35009"/>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5" name="十字形 4">
            <a:extLst>
              <a:ext uri="{FF2B5EF4-FFF2-40B4-BE49-F238E27FC236}">
                <a16:creationId xmlns:a16="http://schemas.microsoft.com/office/drawing/2014/main" id="{462B62C5-3F0A-9DC3-2F4B-7F170AC6F10E}"/>
              </a:ext>
            </a:extLst>
          </p:cNvPr>
          <p:cNvSpPr/>
          <p:nvPr/>
        </p:nvSpPr>
        <p:spPr>
          <a:xfrm>
            <a:off x="7464152" y="3309160"/>
            <a:ext cx="216024" cy="237910"/>
          </a:xfrm>
          <a:prstGeom prst="plus">
            <a:avLst>
              <a:gd name="adj" fmla="val 35009"/>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6" name="十字形 5">
            <a:extLst>
              <a:ext uri="{FF2B5EF4-FFF2-40B4-BE49-F238E27FC236}">
                <a16:creationId xmlns:a16="http://schemas.microsoft.com/office/drawing/2014/main" id="{3EA10050-9DE5-4DEB-D64E-8DB4933DD06E}"/>
              </a:ext>
            </a:extLst>
          </p:cNvPr>
          <p:cNvSpPr/>
          <p:nvPr/>
        </p:nvSpPr>
        <p:spPr>
          <a:xfrm>
            <a:off x="8688288" y="3328210"/>
            <a:ext cx="216024" cy="237910"/>
          </a:xfrm>
          <a:prstGeom prst="plus">
            <a:avLst>
              <a:gd name="adj" fmla="val 35009"/>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Arial"/>
              <a:ea typeface="ＭＳ Ｐゴシック"/>
              <a:cs typeface="+mn-cs"/>
            </a:endParaRPr>
          </a:p>
        </p:txBody>
      </p:sp>
      <p:sp>
        <p:nvSpPr>
          <p:cNvPr id="8" name="テキスト ボックス 7">
            <a:extLst>
              <a:ext uri="{FF2B5EF4-FFF2-40B4-BE49-F238E27FC236}">
                <a16:creationId xmlns:a16="http://schemas.microsoft.com/office/drawing/2014/main" id="{496C05BF-77DE-4D90-F078-66AAEA7C057E}"/>
              </a:ext>
            </a:extLst>
          </p:cNvPr>
          <p:cNvSpPr txBox="1"/>
          <p:nvPr/>
        </p:nvSpPr>
        <p:spPr>
          <a:xfrm>
            <a:off x="2207568" y="6468964"/>
            <a:ext cx="806489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在宅患者訪問診療料（</a:t>
            </a:r>
            <a:r>
              <a:rPr kumimoji="1" lang="en-US" altLang="ja-JP" sz="1800" b="0" i="0" u="none" strike="noStrike" kern="1200" cap="none" spc="0" normalizeH="0" baseline="0" noProof="0" dirty="0">
                <a:ln>
                  <a:noFill/>
                </a:ln>
                <a:solidFill>
                  <a:prstClr val="black"/>
                </a:solidFill>
                <a:effectLst/>
                <a:uLnTx/>
                <a:uFillTx/>
                <a:latin typeface="Arial"/>
                <a:ea typeface="ＭＳ Ｐゴシック"/>
                <a:cs typeface="+mn-cs"/>
              </a:rPr>
              <a:t>Ⅱ</a:t>
            </a:r>
            <a:r>
              <a:rPr kumimoji="1" lang="ja-JP" altLang="en-US" sz="1800" b="0" i="0" u="none" strike="noStrike" kern="1200" cap="none" spc="0" normalizeH="0" baseline="0" noProof="0" dirty="0">
                <a:ln>
                  <a:noFill/>
                </a:ln>
                <a:solidFill>
                  <a:prstClr val="black"/>
                </a:solidFill>
                <a:effectLst/>
                <a:uLnTx/>
                <a:uFillTx/>
                <a:latin typeface="Arial"/>
                <a:ea typeface="ＭＳ Ｐゴシック"/>
                <a:cs typeface="+mn-cs"/>
              </a:rPr>
              <a:t>）、在宅がん医療総合診療料についても同様</a:t>
            </a:r>
          </a:p>
        </p:txBody>
      </p:sp>
      <p:pic>
        <p:nvPicPr>
          <p:cNvPr id="12" name="オーディオ 11">
            <a:hlinkClick r:id="" action="ppaction://media"/>
            <a:extLst>
              <a:ext uri="{FF2B5EF4-FFF2-40B4-BE49-F238E27FC236}">
                <a16:creationId xmlns:a16="http://schemas.microsoft.com/office/drawing/2014/main" id="{73310C51-1B2C-EC2C-EE30-E0B6AB1404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3875234"/>
      </p:ext>
    </p:extLst>
  </p:cSld>
  <p:clrMapOvr>
    <a:masterClrMapping/>
  </p:clrMapOvr>
  <mc:AlternateContent xmlns:mc="http://schemas.openxmlformats.org/markup-compatibility/2006" xmlns:p14="http://schemas.microsoft.com/office/powerpoint/2010/main">
    <mc:Choice Requires="p14">
      <p:transition spd="slow" p14:dur="2000" advTm="68376"/>
    </mc:Choice>
    <mc:Fallback xmlns="">
      <p:transition spd="slow" advTm="68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正方形/長方形 31">
            <a:extLst>
              <a:ext uri="{FF2B5EF4-FFF2-40B4-BE49-F238E27FC236}">
                <a16:creationId xmlns:a16="http://schemas.microsoft.com/office/drawing/2014/main" id="{82E40B92-1FAF-2D95-C653-7C2DB51CFC0A}"/>
              </a:ext>
            </a:extLst>
          </p:cNvPr>
          <p:cNvSpPr/>
          <p:nvPr/>
        </p:nvSpPr>
        <p:spPr>
          <a:xfrm>
            <a:off x="602594" y="836712"/>
            <a:ext cx="10979805" cy="277326"/>
          </a:xfrm>
          <a:prstGeom prst="rect">
            <a:avLst/>
          </a:prstGeom>
          <a:solidFill>
            <a:srgbClr val="539E9B"/>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1" lang="ja-JP" altLang="en-US" sz="1400" b="1" i="0" u="none" strike="noStrike" kern="1200" cap="none" spc="0" normalizeH="0" baseline="0" noProof="0" dirty="0">
                <a:ln>
                  <a:noFill/>
                </a:ln>
                <a:solidFill>
                  <a:prstClr val="white"/>
                </a:solidFill>
                <a:effectLst/>
                <a:uLnTx/>
                <a:uFillTx/>
                <a:latin typeface="メイリオ" panose="020B0604030504040204" pitchFamily="50" charset="-128"/>
                <a:ea typeface="メイリオ" panose="020B0604030504040204" pitchFamily="50" charset="-128"/>
                <a:cs typeface="+mn-cs"/>
              </a:rPr>
              <a:t>改定後</a:t>
            </a:r>
          </a:p>
        </p:txBody>
      </p:sp>
      <p:sp>
        <p:nvSpPr>
          <p:cNvPr id="3" name="正方形/長方形 2">
            <a:extLst>
              <a:ext uri="{FF2B5EF4-FFF2-40B4-BE49-F238E27FC236}">
                <a16:creationId xmlns:a16="http://schemas.microsoft.com/office/drawing/2014/main" id="{56B360F2-4A96-9857-C1C3-C2FDCEB323CD}"/>
              </a:ext>
            </a:extLst>
          </p:cNvPr>
          <p:cNvSpPr/>
          <p:nvPr/>
        </p:nvSpPr>
        <p:spPr>
          <a:xfrm>
            <a:off x="587858" y="1264242"/>
            <a:ext cx="10979805" cy="5502854"/>
          </a:xfrm>
          <a:prstGeom prst="rect">
            <a:avLst/>
          </a:prstGeom>
          <a:solidFill>
            <a:srgbClr val="E0F1F1"/>
          </a:solidFill>
          <a:ln w="12700" cap="flat" cmpd="sng" algn="ctr">
            <a:noFill/>
            <a:prstDash val="solid"/>
          </a:ln>
          <a:effectLst/>
        </p:spPr>
        <p:txBody>
          <a:bodyPr wrap="square" rtlCol="0" anchor="t">
            <a:noAutofit/>
          </a:bodyPr>
          <a:lstStyle/>
          <a:p>
            <a:pPr marL="285750" marR="0" lvl="0" indent="-285750" algn="just" defTabSz="457200" rtl="0" eaLnBrk="1" fontAlgn="auto" latinLnBrk="0" hangingPunct="1">
              <a:lnSpc>
                <a:spcPct val="110000"/>
              </a:lnSpc>
              <a:spcBef>
                <a:spcPts val="600"/>
              </a:spcBef>
              <a:spcAft>
                <a:spcPts val="0"/>
              </a:spcAft>
              <a:buClr>
                <a:srgbClr val="103185"/>
              </a:buClr>
              <a:buSzTx/>
              <a:buFont typeface="Wingdings" panose="05000000000000000000" pitchFamily="2" charset="2"/>
              <a:buChar char="Ø"/>
              <a:tabLst/>
              <a:defRPr/>
            </a:pPr>
            <a:r>
              <a:rPr kumimoji="1" lang="ja-JP" altLang="en-US" sz="1400" b="1" i="0" u="none" strike="noStrike" kern="1200" cap="none" spc="0" normalizeH="0" baseline="0" noProof="0" dirty="0">
                <a:ln>
                  <a:noFill/>
                </a:ln>
                <a:solidFill>
                  <a:srgbClr val="103185"/>
                </a:solidFill>
                <a:effectLst/>
                <a:uLnTx/>
                <a:uFillTx/>
                <a:latin typeface="Segoe UI"/>
                <a:ea typeface="メイリオ"/>
                <a:cs typeface="+mn-cs"/>
              </a:rPr>
              <a:t>在宅患者訪問診療料（</a:t>
            </a:r>
            <a:r>
              <a:rPr kumimoji="1" lang="en-US" altLang="ja-JP" sz="1400" b="1" i="0" u="none" strike="noStrike" kern="1200" cap="none" spc="0" normalizeH="0" baseline="0" noProof="0" dirty="0">
                <a:ln>
                  <a:noFill/>
                </a:ln>
                <a:solidFill>
                  <a:srgbClr val="103185"/>
                </a:solidFill>
                <a:effectLst/>
                <a:uLnTx/>
                <a:uFillTx/>
                <a:latin typeface="Segoe UI"/>
                <a:ea typeface="メイリオ"/>
                <a:cs typeface="+mn-cs"/>
              </a:rPr>
              <a:t>Ⅰ</a:t>
            </a:r>
            <a:r>
              <a:rPr kumimoji="1" lang="ja-JP" altLang="en-US" sz="1400" b="1" i="0" u="none" strike="noStrike" kern="1200" cap="none" spc="0" normalizeH="0" baseline="0" noProof="0" dirty="0">
                <a:ln>
                  <a:noFill/>
                </a:ln>
                <a:solidFill>
                  <a:srgbClr val="103185"/>
                </a:solidFill>
                <a:effectLst/>
                <a:uLnTx/>
                <a:uFillTx/>
                <a:latin typeface="Segoe UI"/>
                <a:ea typeface="メイリオ"/>
                <a:cs typeface="+mn-cs"/>
              </a:rPr>
              <a:t>）の１、在宅患者訪問診療料（</a:t>
            </a:r>
            <a:r>
              <a:rPr kumimoji="1" lang="en-US" altLang="ja-JP" sz="1400" b="1" i="0" u="none" strike="noStrike" kern="1200" cap="none" spc="0" normalizeH="0" baseline="0" noProof="0" dirty="0">
                <a:ln>
                  <a:noFill/>
                </a:ln>
                <a:solidFill>
                  <a:srgbClr val="103185"/>
                </a:solidFill>
                <a:effectLst/>
                <a:uLnTx/>
                <a:uFillTx/>
                <a:latin typeface="Segoe UI"/>
                <a:ea typeface="メイリオ"/>
                <a:cs typeface="+mn-cs"/>
              </a:rPr>
              <a:t>Ⅰ</a:t>
            </a:r>
            <a:r>
              <a:rPr kumimoji="1" lang="ja-JP" altLang="en-US" sz="1400" b="1" i="0" u="none" strike="noStrike" kern="1200" cap="none" spc="0" normalizeH="0" baseline="0" noProof="0" dirty="0">
                <a:ln>
                  <a:noFill/>
                </a:ln>
                <a:solidFill>
                  <a:srgbClr val="103185"/>
                </a:solidFill>
                <a:effectLst/>
                <a:uLnTx/>
                <a:uFillTx/>
                <a:latin typeface="Segoe UI"/>
                <a:ea typeface="メイリオ"/>
                <a:cs typeface="+mn-cs"/>
              </a:rPr>
              <a:t>）の２、在宅患者訪問診療料（</a:t>
            </a:r>
            <a:r>
              <a:rPr kumimoji="1" lang="en-US" altLang="ja-JP" sz="1400" b="1" i="0" u="none" strike="noStrike" kern="1200" cap="none" spc="0" normalizeH="0" baseline="0" noProof="0" dirty="0">
                <a:ln>
                  <a:noFill/>
                </a:ln>
                <a:solidFill>
                  <a:srgbClr val="103185"/>
                </a:solidFill>
                <a:effectLst/>
                <a:uLnTx/>
                <a:uFillTx/>
                <a:latin typeface="Segoe UI"/>
                <a:ea typeface="メイリオ"/>
                <a:cs typeface="+mn-cs"/>
              </a:rPr>
              <a:t>Ⅱ</a:t>
            </a:r>
            <a:r>
              <a:rPr kumimoji="1" lang="ja-JP" altLang="en-US" sz="1400" b="1" i="0" u="none" strike="noStrike" kern="1200" cap="none" spc="0" normalizeH="0" baseline="0" noProof="0" dirty="0">
                <a:ln>
                  <a:noFill/>
                </a:ln>
                <a:solidFill>
                  <a:srgbClr val="103185"/>
                </a:solidFill>
                <a:effectLst/>
                <a:uLnTx/>
                <a:uFillTx/>
                <a:latin typeface="Segoe UI"/>
                <a:ea typeface="メイリオ"/>
                <a:cs typeface="+mn-cs"/>
              </a:rPr>
              <a:t>）及び在宅がん医療総合診療料を算定する患者が対象</a:t>
            </a:r>
            <a:endParaRPr kumimoji="1" lang="en-US" altLang="zh-TW" sz="1400" b="1" i="0" u="sng" strike="noStrike" kern="1200" cap="none" spc="0" normalizeH="0" baseline="0" noProof="0" dirty="0">
              <a:ln>
                <a:noFill/>
              </a:ln>
              <a:solidFill>
                <a:srgbClr val="103185"/>
              </a:solidFill>
              <a:effectLst/>
              <a:uLnTx/>
              <a:uFillTx/>
              <a:latin typeface="Segoe UI"/>
              <a:ea typeface="メイリオ"/>
              <a:cs typeface="+mn-cs"/>
            </a:endParaRPr>
          </a:p>
          <a:p>
            <a:pPr marL="0" marR="0" lvl="0" indent="0" algn="just" defTabSz="457200" rtl="0" eaLnBrk="1" fontAlgn="auto" latinLnBrk="0" hangingPunct="1">
              <a:lnSpc>
                <a:spcPct val="110000"/>
              </a:lnSpc>
              <a:spcBef>
                <a:spcPts val="600"/>
              </a:spcBef>
              <a:spcAft>
                <a:spcPts val="0"/>
              </a:spcAft>
              <a:buClr>
                <a:srgbClr val="103185"/>
              </a:buClr>
              <a:buSzTx/>
              <a:buFontTx/>
              <a:buNone/>
              <a:tabLst/>
              <a:defRPr/>
            </a:pPr>
            <a:r>
              <a:rPr kumimoji="1" lang="zh-TW" altLang="en-US" sz="1400" b="1" i="0" u="sng" strike="noStrike" kern="1200" cap="none" spc="0" normalizeH="0" baseline="0" noProof="0" dirty="0">
                <a:ln>
                  <a:noFill/>
                </a:ln>
                <a:solidFill>
                  <a:srgbClr val="000000"/>
                </a:solidFill>
                <a:effectLst/>
                <a:uLnTx/>
                <a:uFillTx/>
                <a:latin typeface="Segoe UI"/>
                <a:ea typeface="メイリオ"/>
                <a:cs typeface="+mn-cs"/>
              </a:rPr>
              <a:t>在宅医療</a:t>
            </a:r>
            <a:r>
              <a:rPr kumimoji="1" lang="en-US" altLang="zh-TW" sz="1400" b="1" i="0" u="sng" strike="noStrike" kern="1200" cap="none" spc="0" normalizeH="0" baseline="0" noProof="0" dirty="0">
                <a:ln>
                  <a:noFill/>
                </a:ln>
                <a:solidFill>
                  <a:srgbClr val="000000"/>
                </a:solidFill>
                <a:effectLst/>
                <a:uLnTx/>
                <a:uFillTx/>
                <a:latin typeface="Segoe UI"/>
                <a:ea typeface="メイリオ"/>
                <a:cs typeface="+mn-cs"/>
              </a:rPr>
              <a:t>DX</a:t>
            </a:r>
            <a:r>
              <a:rPr kumimoji="1" lang="zh-TW" altLang="en-US" sz="1400" b="1" i="0" u="sng" strike="noStrike" kern="1200" cap="none" spc="0" normalizeH="0" baseline="0" noProof="0" dirty="0">
                <a:ln>
                  <a:noFill/>
                </a:ln>
                <a:solidFill>
                  <a:srgbClr val="000000"/>
                </a:solidFill>
                <a:effectLst/>
                <a:uLnTx/>
                <a:uFillTx/>
                <a:latin typeface="Segoe UI"/>
                <a:ea typeface="メイリオ"/>
                <a:cs typeface="+mn-cs"/>
              </a:rPr>
              <a:t>情報活用加算</a:t>
            </a:r>
            <a:r>
              <a:rPr kumimoji="1" lang="ja-JP" altLang="en-US" sz="1400" b="1" i="0" u="sng" strike="noStrike" kern="1200" cap="none" spc="0" normalizeH="0" baseline="0" noProof="0" dirty="0">
                <a:ln>
                  <a:noFill/>
                </a:ln>
                <a:solidFill>
                  <a:srgbClr val="000000"/>
                </a:solidFill>
                <a:effectLst/>
                <a:uLnTx/>
                <a:uFillTx/>
                <a:latin typeface="Segoe UI"/>
                <a:ea typeface="メイリオ"/>
                <a:cs typeface="+mn-cs"/>
              </a:rPr>
              <a:t>１</a:t>
            </a:r>
            <a:r>
              <a:rPr kumimoji="1" lang="ja-JP" altLang="en-US" sz="1400" b="1" i="0" u="none" strike="noStrike" kern="1200" cap="none" spc="0" normalizeH="0" baseline="0" noProof="0" dirty="0">
                <a:ln>
                  <a:noFill/>
                </a:ln>
                <a:solidFill>
                  <a:srgbClr val="000000"/>
                </a:solidFill>
                <a:effectLst/>
                <a:uLnTx/>
                <a:uFillTx/>
                <a:latin typeface="Segoe UI"/>
                <a:ea typeface="メイリオ"/>
                <a:cs typeface="+mn-cs"/>
              </a:rPr>
              <a:t>　　</a:t>
            </a:r>
            <a:r>
              <a:rPr kumimoji="1" lang="ja-JP" altLang="en-US" sz="1200" b="0" i="0" u="none" strike="noStrike" kern="1200" cap="none" spc="0" normalizeH="0" baseline="0" noProof="0" dirty="0">
                <a:ln>
                  <a:noFill/>
                </a:ln>
                <a:solidFill>
                  <a:srgbClr val="000000"/>
                </a:solidFill>
                <a:effectLst/>
                <a:uLnTx/>
                <a:uFillTx/>
                <a:latin typeface="Segoe UI"/>
                <a:ea typeface="メイリオ"/>
                <a:cs typeface="+mn-cs"/>
              </a:rPr>
              <a:t>　 　　</a:t>
            </a:r>
            <a:r>
              <a:rPr kumimoji="1" lang="en-US" altLang="ja-JP" sz="1400" b="1" i="0" u="sng" strike="noStrike" kern="1200" cap="none" spc="0" normalizeH="0" baseline="0" noProof="0" dirty="0">
                <a:ln>
                  <a:noFill/>
                </a:ln>
                <a:solidFill>
                  <a:srgbClr val="DF637E"/>
                </a:solidFill>
                <a:effectLst/>
                <a:uLnTx/>
                <a:uFillTx/>
                <a:latin typeface="Segoe UI"/>
                <a:ea typeface="メイリオ"/>
                <a:cs typeface="+mn-cs"/>
              </a:rPr>
              <a:t>11</a:t>
            </a:r>
            <a:r>
              <a:rPr kumimoji="1" lang="ja-JP" altLang="en-US" sz="1400" b="1" i="0" u="sng" strike="noStrike" kern="1200" cap="none" spc="0" normalizeH="0" baseline="0" noProof="0" dirty="0">
                <a:ln>
                  <a:noFill/>
                </a:ln>
                <a:solidFill>
                  <a:srgbClr val="DF637E"/>
                </a:solidFill>
                <a:effectLst/>
                <a:uLnTx/>
                <a:uFillTx/>
                <a:latin typeface="Segoe UI"/>
                <a:ea typeface="メイリオ"/>
                <a:cs typeface="+mn-cs"/>
              </a:rPr>
              <a:t>点</a:t>
            </a:r>
            <a:r>
              <a:rPr kumimoji="1" lang="ja-JP" altLang="en-US" sz="1400" b="1" i="0" u="none" strike="noStrike" kern="1200" cap="none" spc="0" normalizeH="0" baseline="0" noProof="0" dirty="0">
                <a:ln>
                  <a:noFill/>
                </a:ln>
                <a:solidFill>
                  <a:srgbClr val="DF637E"/>
                </a:solidFill>
                <a:effectLst/>
                <a:uLnTx/>
                <a:uFillTx/>
                <a:latin typeface="Segoe UI"/>
                <a:ea typeface="メイリオ"/>
                <a:cs typeface="+mn-cs"/>
              </a:rPr>
              <a:t>　　　</a:t>
            </a:r>
            <a:endParaRPr kumimoji="1" lang="en-US" altLang="ja-JP" sz="1400" b="1" i="0" u="sng" strike="noStrike" kern="1200" cap="none" spc="0" normalizeH="0" baseline="0" noProof="0" dirty="0">
              <a:ln>
                <a:noFill/>
              </a:ln>
              <a:solidFill>
                <a:srgbClr val="DF637E"/>
              </a:solidFill>
              <a:effectLst/>
              <a:uLnTx/>
              <a:uFillTx/>
              <a:latin typeface="Segoe UI"/>
              <a:ea typeface="メイリオ"/>
              <a:cs typeface="+mn-cs"/>
            </a:endParaRPr>
          </a:p>
          <a:p>
            <a:pPr marL="0" marR="0" lvl="0" indent="0" algn="just" defTabSz="457200" rtl="0" eaLnBrk="1" fontAlgn="auto" latinLnBrk="0" hangingPunct="1">
              <a:lnSpc>
                <a:spcPct val="110000"/>
              </a:lnSpc>
              <a:spcBef>
                <a:spcPts val="600"/>
              </a:spcBef>
              <a:spcAft>
                <a:spcPts val="0"/>
              </a:spcAft>
              <a:buClr>
                <a:srgbClr val="103185"/>
              </a:buClr>
              <a:buSzTx/>
              <a:buFontTx/>
              <a:buNone/>
              <a:tabLst/>
              <a:defRPr/>
            </a:pPr>
            <a:r>
              <a:rPr kumimoji="1" lang="zh-TW" altLang="en-US" sz="1400" b="1" i="0" u="sng" strike="noStrike" kern="1200" cap="none" spc="0" normalizeH="0" baseline="0" noProof="0" dirty="0">
                <a:ln>
                  <a:noFill/>
                </a:ln>
                <a:solidFill>
                  <a:srgbClr val="000000"/>
                </a:solidFill>
                <a:effectLst/>
                <a:uLnTx/>
                <a:uFillTx/>
                <a:latin typeface="Segoe UI"/>
                <a:ea typeface="メイリオ"/>
                <a:cs typeface="+mn-cs"/>
              </a:rPr>
              <a:t>在宅医療</a:t>
            </a:r>
            <a:r>
              <a:rPr kumimoji="1" lang="en-US" altLang="zh-TW" sz="1400" b="1" i="0" u="sng" strike="noStrike" kern="1200" cap="none" spc="0" normalizeH="0" baseline="0" noProof="0" dirty="0">
                <a:ln>
                  <a:noFill/>
                </a:ln>
                <a:solidFill>
                  <a:srgbClr val="000000"/>
                </a:solidFill>
                <a:effectLst/>
                <a:uLnTx/>
                <a:uFillTx/>
                <a:latin typeface="Segoe UI"/>
                <a:ea typeface="メイリオ"/>
                <a:cs typeface="+mn-cs"/>
              </a:rPr>
              <a:t>DX</a:t>
            </a:r>
            <a:r>
              <a:rPr kumimoji="1" lang="zh-TW" altLang="en-US" sz="1400" b="1" i="0" u="sng" strike="noStrike" kern="1200" cap="none" spc="0" normalizeH="0" baseline="0" noProof="0" dirty="0">
                <a:ln>
                  <a:noFill/>
                </a:ln>
                <a:solidFill>
                  <a:srgbClr val="000000"/>
                </a:solidFill>
                <a:effectLst/>
                <a:uLnTx/>
                <a:uFillTx/>
                <a:latin typeface="Segoe UI"/>
                <a:ea typeface="メイリオ"/>
                <a:cs typeface="+mn-cs"/>
              </a:rPr>
              <a:t>情報活用加算</a:t>
            </a:r>
            <a:r>
              <a:rPr kumimoji="1" lang="ja-JP" altLang="en-US" sz="1400" b="1" i="0" u="sng" strike="noStrike" kern="1200" cap="none" spc="0" normalizeH="0" baseline="0" noProof="0" dirty="0">
                <a:ln>
                  <a:noFill/>
                </a:ln>
                <a:solidFill>
                  <a:srgbClr val="000000"/>
                </a:solidFill>
                <a:effectLst/>
                <a:uLnTx/>
                <a:uFillTx/>
                <a:latin typeface="Segoe UI"/>
                <a:ea typeface="メイリオ"/>
                <a:cs typeface="+mn-cs"/>
              </a:rPr>
              <a:t>２</a:t>
            </a:r>
            <a:r>
              <a:rPr kumimoji="1" lang="ja-JP" altLang="en-US" sz="1400" b="1" i="0" u="none" strike="noStrike" kern="1200" cap="none" spc="0" normalizeH="0" baseline="0" noProof="0" dirty="0">
                <a:ln>
                  <a:noFill/>
                </a:ln>
                <a:solidFill>
                  <a:srgbClr val="000000"/>
                </a:solidFill>
                <a:effectLst/>
                <a:uLnTx/>
                <a:uFillTx/>
                <a:latin typeface="Segoe UI"/>
                <a:ea typeface="メイリオ"/>
                <a:cs typeface="+mn-cs"/>
              </a:rPr>
              <a:t>　　　 　   </a:t>
            </a:r>
            <a:r>
              <a:rPr kumimoji="1" lang="ja-JP" altLang="en-US" sz="1400" b="1" i="0" u="sng" strike="noStrike" kern="1200" cap="none" spc="0" normalizeH="0" baseline="0" noProof="0" dirty="0">
                <a:ln>
                  <a:noFill/>
                </a:ln>
                <a:solidFill>
                  <a:srgbClr val="DF637E"/>
                </a:solidFill>
                <a:effectLst/>
                <a:uLnTx/>
                <a:uFillTx/>
                <a:latin typeface="Segoe UI"/>
                <a:ea typeface="メイリオ"/>
                <a:cs typeface="+mn-cs"/>
              </a:rPr>
              <a:t>９点</a:t>
            </a:r>
            <a:r>
              <a:rPr kumimoji="1" lang="ja-JP" altLang="en-US" sz="1400" b="1" i="0" u="none" strike="noStrike" kern="1200" cap="none" spc="0" normalizeH="0" baseline="0" noProof="0" dirty="0">
                <a:ln>
                  <a:noFill/>
                </a:ln>
                <a:solidFill>
                  <a:srgbClr val="DF637E"/>
                </a:solidFill>
                <a:effectLst/>
                <a:uLnTx/>
                <a:uFillTx/>
                <a:latin typeface="Segoe UI"/>
                <a:ea typeface="メイリオ"/>
                <a:cs typeface="+mn-cs"/>
              </a:rPr>
              <a:t>　　　　</a:t>
            </a:r>
            <a:endParaRPr kumimoji="1" lang="ja-JP" altLang="en-US" sz="1050" b="0" i="0" u="none" strike="noStrike" kern="1200" cap="none" spc="0" normalizeH="0" baseline="0" noProof="0" dirty="0">
              <a:ln>
                <a:noFill/>
              </a:ln>
              <a:solidFill>
                <a:prstClr val="black"/>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600"/>
              </a:spcBef>
              <a:spcAft>
                <a:spcPts val="0"/>
              </a:spcAft>
              <a:buClr>
                <a:srgbClr val="103185"/>
              </a:buClr>
              <a:buSzTx/>
              <a:buFontTx/>
              <a:buNone/>
              <a:tabLst/>
              <a:defRPr/>
            </a:pP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60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［施設基準（医科医療機関）］（要旨）</a:t>
            </a: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600"/>
              </a:spcBef>
              <a:spcAft>
                <a:spcPts val="0"/>
              </a:spcAft>
              <a:buClr>
                <a:srgbClr val="103185"/>
              </a:buClr>
              <a:buSzTx/>
              <a:buFontTx/>
              <a:buNone/>
              <a:tabLst/>
              <a:defRPr/>
            </a:pPr>
            <a:endParaRPr kumimoji="1" lang="ja-JP" altLang="en-US" sz="8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１　在宅医療ＤＸ情報活用加算１に関する施設基準</a:t>
            </a: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１</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オンライン請求を行っていること。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２</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オンライン資格確認を行う体制を有していること。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３</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居宅同意取得型のオンライン資格確認等システムの活用により、医師等が患者の診療情報等を取得及び活用できる体制を有していること。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４</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電子処方箋を発行する体制を有していること。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５</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電子カルテ情報共有サービスにより取得される診療情報等を活用する体制を有していること。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６</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医療ＤＸ推進の体制に関する事項及び質の高い診療を実施するための十分な情報を取得・活用して診療を行うことについて、当該保険医療機関の見やすい場所に掲示していること。具体的には次に掲げる事項を掲示していること。</a:t>
            </a:r>
          </a:p>
          <a:p>
            <a:pPr marL="1271588" marR="0" lvl="2"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ア　医師が居宅同意取得型のオンライン資格確認等システムにより取得した診療情報等を活用して、計画的な医学管理の下に、訪問して診療を実施している保険医療機関であること。</a:t>
            </a:r>
          </a:p>
          <a:p>
            <a:pPr marL="1271588" marR="0" lvl="2"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イ　マイナ保険証の利用を促進する等、医療ＤＸを通じて質の高い医療を提供できるよう取り組んでいる保険医療機関であること。</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７</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（６）の掲示事項について、原則として、ウェブサイトに掲載していること。自ら管理するホームページ等を有しない場合については、この限りではないこと。</a:t>
            </a: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２　在宅医療ＤＸ情報活用加算２に関する施設基準</a:t>
            </a:r>
          </a:p>
          <a:p>
            <a:pPr marL="814388" marR="0" lvl="1"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１の</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４</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電子処方箋を発行する体制を有していること。 ）以外の基準を満たすこと。</a:t>
            </a: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３　経過措置</a:t>
            </a:r>
            <a:endPar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endParaRPr>
          </a:p>
          <a:p>
            <a:pPr marL="814388" marR="0" lvl="1" indent="0" algn="just" defTabSz="457200" rtl="0" eaLnBrk="1" fontAlgn="auto" latinLnBrk="0" hangingPunct="1">
              <a:lnSpc>
                <a:spcPct val="110000"/>
              </a:lnSpc>
              <a:spcBef>
                <a:spcPts val="0"/>
              </a:spcBef>
              <a:spcAft>
                <a:spcPts val="0"/>
              </a:spcAft>
              <a:buClr>
                <a:srgbClr val="103185"/>
              </a:buClr>
              <a:buSzTx/>
              <a:buFontTx/>
              <a:buNone/>
              <a:tabLst/>
              <a:defRPr/>
            </a:pP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１の</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５</a:t>
            </a:r>
            <a:r>
              <a:rPr kumimoji="1" lang="en-US" altLang="ja-JP" sz="1100" b="0" i="0" u="none" strike="noStrike" kern="1200" cap="none" spc="0" normalizeH="0" baseline="0" noProof="0" dirty="0">
                <a:ln>
                  <a:noFill/>
                </a:ln>
                <a:solidFill>
                  <a:srgbClr val="000000"/>
                </a:solidFill>
                <a:effectLst/>
                <a:uLnTx/>
                <a:uFillTx/>
                <a:latin typeface="Segoe UI"/>
                <a:ea typeface="メイリオ"/>
                <a:cs typeface="+mn-cs"/>
              </a:rPr>
              <a:t>)</a:t>
            </a:r>
            <a:r>
              <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rPr>
              <a:t>（ 電子カルテ情報共有サービス ）については当面の間、当該基準を満たしているものとみなす。ただし、保険医療機関は、国等が全国で電子カルテ情報共有サービスの運用を開始した場合には、速やかに導入するように努めること。</a:t>
            </a:r>
          </a:p>
          <a:p>
            <a:pPr marL="357188" marR="0" lvl="0" indent="-357188" algn="just" defTabSz="457200" rtl="0" eaLnBrk="1" fontAlgn="auto" latinLnBrk="0" hangingPunct="1">
              <a:lnSpc>
                <a:spcPct val="110000"/>
              </a:lnSpc>
              <a:spcBef>
                <a:spcPts val="0"/>
              </a:spcBef>
              <a:spcAft>
                <a:spcPts val="0"/>
              </a:spcAft>
              <a:buClr>
                <a:srgbClr val="103185"/>
              </a:buClr>
              <a:buSzTx/>
              <a:buFontTx/>
              <a:buNone/>
              <a:tabLst/>
              <a:defRPr/>
            </a:pPr>
            <a:endParaRPr kumimoji="1" lang="ja-JP" altLang="en-US" sz="1100" b="0" i="0" u="none" strike="noStrike" kern="1200" cap="none" spc="0" normalizeH="0" baseline="0" noProof="0" dirty="0">
              <a:ln>
                <a:noFill/>
              </a:ln>
              <a:solidFill>
                <a:srgbClr val="000000"/>
              </a:solidFill>
              <a:effectLst/>
              <a:uLnTx/>
              <a:uFillTx/>
              <a:latin typeface="Segoe UI"/>
              <a:ea typeface="メイリオ"/>
              <a:cs typeface="+mn-cs"/>
            </a:endParaRPr>
          </a:p>
        </p:txBody>
      </p:sp>
      <p:sp>
        <p:nvSpPr>
          <p:cNvPr id="11" name="タイトル 1">
            <a:extLst>
              <a:ext uri="{FF2B5EF4-FFF2-40B4-BE49-F238E27FC236}">
                <a16:creationId xmlns:a16="http://schemas.microsoft.com/office/drawing/2014/main" id="{051497BF-44F9-22A4-B04D-A32986AAB08D}"/>
              </a:ext>
            </a:extLst>
          </p:cNvPr>
          <p:cNvSpPr txBox="1">
            <a:spLocks/>
          </p:cNvSpPr>
          <p:nvPr/>
        </p:nvSpPr>
        <p:spPr>
          <a:xfrm>
            <a:off x="609600" y="90904"/>
            <a:ext cx="10972800" cy="601792"/>
          </a:xfrm>
          <a:prstGeom prst="rect">
            <a:avLst/>
          </a:prstGeom>
          <a:solidFill>
            <a:srgbClr val="4F81BD">
              <a:lumMod val="20000"/>
              <a:lumOff val="80000"/>
            </a:srgbClr>
          </a:solidFill>
          <a:ln w="28575">
            <a:solidFill>
              <a:srgbClr val="1F497D"/>
            </a:solidFill>
          </a:ln>
        </p:spPr>
        <p:txBody>
          <a:bodyPr vert="horz" lIns="91440" tIns="45720" rIns="91440" bIns="45720" rtlCol="0" anchor="ctr">
            <a:normAutofit/>
          </a:bodyPr>
          <a:lstStyle>
            <a:lvl1pPr algn="ctr" defTabSz="990570" rtl="0" eaLnBrk="1" latinLnBrk="0" hangingPunct="1">
              <a:spcBef>
                <a:spcPct val="0"/>
              </a:spcBef>
              <a:buNone/>
              <a:defRPr kumimoji="1" sz="4767" kern="1200">
                <a:solidFill>
                  <a:schemeClr val="tx1"/>
                </a:solidFill>
                <a:latin typeface="+mj-lt"/>
                <a:ea typeface="+mj-ea"/>
                <a:cs typeface="+mj-cs"/>
              </a:defRPr>
            </a:lvl1pPr>
          </a:lstStyle>
          <a:p>
            <a:pPr marL="0" marR="0" lvl="0" indent="0" algn="ctr" defTabSz="990570" rtl="0" eaLnBrk="1" fontAlgn="auto" latinLnBrk="0" hangingPunct="1">
              <a:lnSpc>
                <a:spcPct val="100000"/>
              </a:lnSpc>
              <a:spcBef>
                <a:spcPct val="0"/>
              </a:spcBef>
              <a:spcAft>
                <a:spcPts val="0"/>
              </a:spcAft>
              <a:buClrTx/>
              <a:buSzTx/>
              <a:buFontTx/>
              <a:buNone/>
              <a:tabLst/>
              <a:defRPr/>
            </a:pPr>
            <a:r>
              <a:rPr kumimoji="1" lang="zh-TW" altLang="en-US" sz="2400" b="1" i="0" u="none" strike="noStrike" kern="1200" cap="none" spc="0" normalizeH="0" baseline="0" noProof="0" dirty="0">
                <a:ln>
                  <a:noFill/>
                </a:ln>
                <a:solidFill>
                  <a:sysClr val="windowText" lastClr="000000"/>
                </a:solidFill>
                <a:effectLst/>
                <a:uLnTx/>
                <a:uFillTx/>
                <a:latin typeface="Arial"/>
                <a:ea typeface="ＭＳ Ｐゴシック"/>
                <a:cs typeface="+mj-cs"/>
              </a:rPr>
              <a:t>在宅医療</a:t>
            </a:r>
            <a:r>
              <a:rPr kumimoji="1" lang="en-US" altLang="zh-TW" sz="2400" b="1" i="0" u="none" strike="noStrike" kern="1200" cap="none" spc="0" normalizeH="0" baseline="0" noProof="0" dirty="0">
                <a:ln>
                  <a:noFill/>
                </a:ln>
                <a:solidFill>
                  <a:sysClr val="windowText" lastClr="000000"/>
                </a:solidFill>
                <a:effectLst/>
                <a:uLnTx/>
                <a:uFillTx/>
                <a:latin typeface="Arial"/>
                <a:ea typeface="ＭＳ Ｐゴシック"/>
                <a:cs typeface="+mj-cs"/>
              </a:rPr>
              <a:t>DX</a:t>
            </a:r>
            <a:r>
              <a:rPr kumimoji="1" lang="zh-TW" altLang="en-US" sz="2400" b="1" i="0" u="none" strike="noStrike" kern="1200" cap="none" spc="0" normalizeH="0" baseline="0" noProof="0" dirty="0">
                <a:ln>
                  <a:noFill/>
                </a:ln>
                <a:solidFill>
                  <a:sysClr val="windowText" lastClr="000000"/>
                </a:solidFill>
                <a:effectLst/>
                <a:uLnTx/>
                <a:uFillTx/>
                <a:latin typeface="Arial"/>
                <a:ea typeface="ＭＳ Ｐゴシック"/>
                <a:cs typeface="+mj-cs"/>
              </a:rPr>
              <a:t>情報活用加算</a:t>
            </a:r>
            <a:endParaRPr kumimoji="1" lang="ja-JP" altLang="en-US" sz="2400" b="1" i="0" u="none" strike="noStrike" kern="1200" cap="none" spc="0" normalizeH="0" baseline="0" noProof="0" dirty="0">
              <a:ln>
                <a:noFill/>
              </a:ln>
              <a:solidFill>
                <a:sysClr val="windowText" lastClr="000000"/>
              </a:solidFill>
              <a:effectLst/>
              <a:uLnTx/>
              <a:uFillTx/>
              <a:latin typeface="Arial"/>
              <a:ea typeface="ＭＳ Ｐゴシック"/>
              <a:cs typeface="+mj-cs"/>
            </a:endParaRPr>
          </a:p>
        </p:txBody>
      </p:sp>
      <p:sp>
        <p:nvSpPr>
          <p:cNvPr id="4" name="スライド番号プレースホルダー 4">
            <a:extLst>
              <a:ext uri="{FF2B5EF4-FFF2-40B4-BE49-F238E27FC236}">
                <a16:creationId xmlns:a16="http://schemas.microsoft.com/office/drawing/2014/main" id="{0C5B50D4-E9DF-5FAE-BC2A-1C7C6B221E9B}"/>
              </a:ext>
            </a:extLst>
          </p:cNvPr>
          <p:cNvSpPr txBox="1">
            <a:spLocks noGrp="1"/>
          </p:cNvSpPr>
          <p:nvPr/>
        </p:nvSpPr>
        <p:spPr bwMode="auto">
          <a:xfrm>
            <a:off x="10073395" y="6309320"/>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Calibri" pitchFamily="34" charset="0"/>
                <a:ea typeface="ＭＳ Ｐゴシック" charset="-128"/>
              </a:defRPr>
            </a:lvl1pPr>
            <a:lvl2pPr marL="742950" indent="-285750" eaLnBrk="0" hangingPunct="0">
              <a:defRPr kumimoji="1">
                <a:solidFill>
                  <a:schemeClr val="tx1"/>
                </a:solidFill>
                <a:latin typeface="Calibri" pitchFamily="34" charset="0"/>
                <a:ea typeface="ＭＳ Ｐゴシック" charset="-128"/>
              </a:defRPr>
            </a:lvl2pPr>
            <a:lvl3pPr marL="1143000" indent="-228600" eaLnBrk="0" hangingPunct="0">
              <a:defRPr kumimoji="1">
                <a:solidFill>
                  <a:schemeClr val="tx1"/>
                </a:solidFill>
                <a:latin typeface="Calibri" pitchFamily="34" charset="0"/>
                <a:ea typeface="ＭＳ Ｐゴシック" charset="-128"/>
              </a:defRPr>
            </a:lvl3pPr>
            <a:lvl4pPr marL="1600200" indent="-228600" eaLnBrk="0" hangingPunct="0">
              <a:defRPr kumimoji="1">
                <a:solidFill>
                  <a:schemeClr val="tx1"/>
                </a:solidFill>
                <a:latin typeface="Calibri" pitchFamily="34" charset="0"/>
                <a:ea typeface="ＭＳ Ｐゴシック" charset="-128"/>
              </a:defRPr>
            </a:lvl4pPr>
            <a:lvl5pPr marL="2057400" indent="-228600" eaLnBrk="0" hangingPunct="0">
              <a:defRPr kumimoji="1">
                <a:solidFill>
                  <a:schemeClr val="tx1"/>
                </a:solidFill>
                <a:latin typeface="Calibri" pitchFamily="34" charset="0"/>
                <a:ea typeface="ＭＳ Ｐゴシック" charset="-128"/>
              </a:defRPr>
            </a:lvl5pPr>
            <a:lvl6pPr marL="2514600" indent="-228600" eaLnBrk="0" fontAlgn="base" hangingPunct="0">
              <a:spcBef>
                <a:spcPct val="0"/>
              </a:spcBef>
              <a:spcAft>
                <a:spcPct val="0"/>
              </a:spcAft>
              <a:defRPr kumimoji="1">
                <a:solidFill>
                  <a:schemeClr val="tx1"/>
                </a:solidFill>
                <a:latin typeface="Calibri" pitchFamily="34" charset="0"/>
                <a:ea typeface="ＭＳ Ｐゴシック" charset="-128"/>
              </a:defRPr>
            </a:lvl6pPr>
            <a:lvl7pPr marL="2971800" indent="-228600" eaLnBrk="0" fontAlgn="base" hangingPunct="0">
              <a:spcBef>
                <a:spcPct val="0"/>
              </a:spcBef>
              <a:spcAft>
                <a:spcPct val="0"/>
              </a:spcAft>
              <a:defRPr kumimoji="1">
                <a:solidFill>
                  <a:schemeClr val="tx1"/>
                </a:solidFill>
                <a:latin typeface="Calibri" pitchFamily="34" charset="0"/>
                <a:ea typeface="ＭＳ Ｐゴシック" charset="-128"/>
              </a:defRPr>
            </a:lvl7pPr>
            <a:lvl8pPr marL="3429000" indent="-228600" eaLnBrk="0" fontAlgn="base" hangingPunct="0">
              <a:spcBef>
                <a:spcPct val="0"/>
              </a:spcBef>
              <a:spcAft>
                <a:spcPct val="0"/>
              </a:spcAft>
              <a:defRPr kumimoji="1">
                <a:solidFill>
                  <a:schemeClr val="tx1"/>
                </a:solidFill>
                <a:latin typeface="Calibri" pitchFamily="34" charset="0"/>
                <a:ea typeface="ＭＳ Ｐゴシック" charset="-128"/>
              </a:defRPr>
            </a:lvl8pPr>
            <a:lvl9pPr marL="3886200" indent="-228600" eaLnBrk="0" fontAlgn="base" hangingPunct="0">
              <a:spcBef>
                <a:spcPct val="0"/>
              </a:spcBef>
              <a:spcAft>
                <a:spcPct val="0"/>
              </a:spcAft>
              <a:defRPr kumimoji="1">
                <a:solidFill>
                  <a:schemeClr val="tx1"/>
                </a:solidFill>
                <a:latin typeface="Calibri" pitchFamily="34"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E067961-EC55-4815-9B2E-C9E7B8471E1C}" type="slidenum">
              <a:rPr kumimoji="1" lang="en-US" altLang="ja-JP" sz="3200" b="0" i="0" u="none" strike="noStrike" kern="0" cap="none" spc="0" normalizeH="0" baseline="0" noProof="0">
                <a:ln>
                  <a:noFill/>
                </a:ln>
                <a:solidFill>
                  <a:srgbClr val="000000"/>
                </a:solidFill>
                <a:effectLst/>
                <a:uLnTx/>
                <a:uFillTx/>
                <a:latin typeface="ＭＳ Ｐゴシック" charset="-128"/>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1" lang="en-US" altLang="ja-JP" sz="3200" b="0" i="0" u="none" strike="noStrike" kern="0" cap="none" spc="0" normalizeH="0" baseline="0" noProof="0" dirty="0">
              <a:ln>
                <a:noFill/>
              </a:ln>
              <a:solidFill>
                <a:srgbClr val="000000"/>
              </a:solidFill>
              <a:effectLst/>
              <a:uLnTx/>
              <a:uFillTx/>
              <a:latin typeface="ＭＳ Ｐゴシック" charset="-128"/>
              <a:ea typeface="ＭＳ Ｐゴシック" charset="-128"/>
              <a:cs typeface="+mn-cs"/>
            </a:endParaRPr>
          </a:p>
        </p:txBody>
      </p:sp>
      <p:pic>
        <p:nvPicPr>
          <p:cNvPr id="6" name="オーディオ 5">
            <a:hlinkClick r:id="" action="ppaction://media"/>
            <a:extLst>
              <a:ext uri="{FF2B5EF4-FFF2-40B4-BE49-F238E27FC236}">
                <a16:creationId xmlns:a16="http://schemas.microsoft.com/office/drawing/2014/main" id="{12CB41D6-0EB2-D363-5777-793B99AB1B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2795478"/>
      </p:ext>
    </p:extLst>
  </p:cSld>
  <p:clrMapOvr>
    <a:masterClrMapping/>
  </p:clrMapOvr>
  <mc:AlternateContent xmlns:mc="http://schemas.openxmlformats.org/markup-compatibility/2006" xmlns:p14="http://schemas.microsoft.com/office/powerpoint/2010/main">
    <mc:Choice Requires="p14">
      <p:transition spd="slow" p14:dur="2000" advTm="51456"/>
    </mc:Choice>
    <mc:Fallback xmlns="">
      <p:transition spd="slow" advTm="51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88_Office テーマ">
  <a:themeElements>
    <a:clrScheme name="Office テーマ">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テーマ">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ユーザー定義 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ユーザー定義 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1_Office テーマ">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2_Office テーマ">
  <a:themeElements>
    <a:clrScheme name="Co-color">
      <a:dk1>
        <a:srgbClr val="000000"/>
      </a:dk1>
      <a:lt1>
        <a:srgbClr val="FFFFFF"/>
      </a:lt1>
      <a:dk2>
        <a:srgbClr val="103185"/>
      </a:dk2>
      <a:lt2>
        <a:srgbClr val="E4E2ED"/>
      </a:lt2>
      <a:accent1>
        <a:srgbClr val="005CAF"/>
      </a:accent1>
      <a:accent2>
        <a:srgbClr val="DB4D6D"/>
      </a:accent2>
      <a:accent3>
        <a:srgbClr val="66BAB7"/>
      </a:accent3>
      <a:accent4>
        <a:srgbClr val="FEDFE1"/>
      </a:accent4>
      <a:accent5>
        <a:srgbClr val="C9E7E7"/>
      </a:accent5>
      <a:accent6>
        <a:srgbClr val="FDF3B9"/>
      </a:accent6>
      <a:hlink>
        <a:srgbClr val="00489E"/>
      </a:hlink>
      <a:folHlink>
        <a:srgbClr val="00489E"/>
      </a:folHlink>
    </a:clrScheme>
    <a:fontScheme name="Co-font">
      <a:majorFont>
        <a:latin typeface="Segoe UI"/>
        <a:ea typeface="メイリオ"/>
        <a:cs typeface=""/>
      </a:majorFont>
      <a:minorFont>
        <a:latin typeface="Segoe UI"/>
        <a:ea typeface="メイリオ"/>
        <a:cs typeface=""/>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5"/>
        </a:solidFill>
        <a:ln>
          <a:noFill/>
        </a:ln>
      </a:spPr>
      <a:bodyPr rtlCol="0" anchor="ctr"/>
      <a:lstStyle>
        <a:defPPr algn="ctr">
          <a:defRPr kumimoji="1" sz="1200" dirty="0" smtClean="0">
            <a:solidFill>
              <a:sysClr val="windowText" lastClr="000000"/>
            </a:solidFill>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lnSpc>
            <a:spcPct val="120000"/>
          </a:lnSpc>
          <a:spcAft>
            <a:spcPts val="600"/>
          </a:spcAft>
          <a:buClr>
            <a:schemeClr val="tx2"/>
          </a:buClr>
          <a:defRPr kumimoji="1" sz="1200" smtClean="0"/>
        </a:defPPr>
      </a:lstStyle>
    </a:txDef>
  </a:objectDefaults>
  <a:extraClrSchemeLst/>
  <a:extLst>
    <a:ext uri="{05A4C25C-085E-4340-85A3-A5531E510DB2}">
      <thm15:themeFamily xmlns:thm15="http://schemas.microsoft.com/office/thememl/2012/main" name="【軽量データ版】パワーポイント統一様式_A4横標.pptx" id="{872C9596-7187-4048-B4CC-7E1F36E7897D}" vid="{9DE5A050-1ABD-4AB4-95DD-F6E1D5E6F9F0}"/>
    </a:ext>
  </a:extLst>
</a:theme>
</file>

<file path=ppt/theme/theme7.xml><?xml version="1.0" encoding="utf-8"?>
<a:theme xmlns:a="http://schemas.openxmlformats.org/drawingml/2006/main" name="3_Office テーマ">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9C2E7"/>
        </a:solidFill>
        <a:ln w="12700" cap="flat" cmpd="sng" algn="ctr">
          <a:noFill/>
          <a:prstDash val="solid"/>
        </a:ln>
        <a:effectLst/>
      </a:spPr>
      <a:bodyPr tIns="72000" bIns="36000"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0" sz="1400" b="1" i="0" u="none" strike="noStrike" kern="0" cap="none" spc="0" normalizeH="0" baseline="0" noProof="0">
            <a:ln>
              <a:noFill/>
            </a:ln>
            <a:solidFill>
              <a:prstClr val="black"/>
            </a:solidFill>
            <a:effectLst/>
            <a:uLnTx/>
            <a:uFillTx/>
            <a:latin typeface="メイリオ" panose="020B0604030504040204" pitchFamily="50" charset="-128"/>
            <a:ea typeface="メイリオ" panose="020B0604030504040204" pitchFamily="50" charset="-128"/>
            <a:cs typeface="+mn-cs"/>
          </a:defRPr>
        </a:defPPr>
      </a:lst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name="2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ユーザー定義 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12_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Mod val="20000"/>
            <a:lumOff val="80000"/>
          </a:schemeClr>
        </a:solidFill>
        <a:ln>
          <a:noFill/>
        </a:ln>
      </a:spPr>
      <a:bodyPr rtlCol="0" anchor="ctr"/>
      <a:lstStyle>
        <a:defPPr marL="0" marR="0" indent="0" algn="ctr" defTabSz="914400" rtl="0" eaLnBrk="1" fontAlgn="auto" latinLnBrk="0" hangingPunct="1">
          <a:lnSpc>
            <a:spcPct val="100000"/>
          </a:lnSpc>
          <a:spcBef>
            <a:spcPts val="0"/>
          </a:spcBef>
          <a:spcAft>
            <a:spcPts val="0"/>
          </a:spcAft>
          <a:buClrTx/>
          <a:buSzTx/>
          <a:buFontTx/>
          <a:buNone/>
          <a:tabLst/>
          <a:defRPr kumimoji="1" sz="900" dirty="0">
            <a:solidFill>
              <a:prstClr val="black"/>
            </a:solidFill>
            <a:latin typeface="メイリオ" panose="020B0604030504040204" pitchFamily="50" charset="-128"/>
            <a:ea typeface="メイリオ" panose="020B0604030504040204" pitchFamily="50" charset="-128"/>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プレゼンテーション1" id="{765FE0DA-D247-486C-BF42-DBB9705F90D8}" vid="{BD63521F-5098-41E8-9264-55C75258C882}"/>
    </a:ext>
  </a:extLst>
</a:theme>
</file>

<file path=ppt/theme/theme10.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1890</TotalTime>
  <Words>23330</Words>
  <Application>Microsoft Office PowerPoint</Application>
  <PresentationFormat>ワイド画面</PresentationFormat>
  <Paragraphs>2644</Paragraphs>
  <Slides>100</Slides>
  <Notes>42</Notes>
  <HiddenSlides>0</HiddenSlides>
  <MMClips>96</MMClips>
  <ScaleCrop>false</ScaleCrop>
  <HeadingPairs>
    <vt:vector size="6" baseType="variant">
      <vt:variant>
        <vt:lpstr>使用されているフォント</vt:lpstr>
      </vt:variant>
      <vt:variant>
        <vt:i4>23</vt:i4>
      </vt:variant>
      <vt:variant>
        <vt:lpstr>テーマ</vt:lpstr>
      </vt:variant>
      <vt:variant>
        <vt:i4>9</vt:i4>
      </vt:variant>
      <vt:variant>
        <vt:lpstr>スライド タイトル</vt:lpstr>
      </vt:variant>
      <vt:variant>
        <vt:i4>100</vt:i4>
      </vt:variant>
    </vt:vector>
  </HeadingPairs>
  <TitlesOfParts>
    <vt:vector size="132" baseType="lpstr">
      <vt:lpstr>BIZ UDPゴシック</vt:lpstr>
      <vt:lpstr>BIZ UDゴシック</vt:lpstr>
      <vt:lpstr>HGｺﾞｼｯｸM</vt:lpstr>
      <vt:lpstr>Hiragino Kaku Gothic ProN</vt:lpstr>
      <vt:lpstr>Meiryo UI</vt:lpstr>
      <vt:lpstr>ＭＳ Ｐゴシック</vt:lpstr>
      <vt:lpstr>ＭＳ ゴシック</vt:lpstr>
      <vt:lpstr>UD デジタル 教科書体 N</vt:lpstr>
      <vt:lpstr>UD デジタル 教科書体 NP-B</vt:lpstr>
      <vt:lpstr>メイリオ</vt:lpstr>
      <vt:lpstr>メイリオ</vt:lpstr>
      <vt:lpstr>游ゴシック</vt:lpstr>
      <vt:lpstr>游ゴシック Light</vt:lpstr>
      <vt:lpstr>游明朝</vt:lpstr>
      <vt:lpstr>Aptos</vt:lpstr>
      <vt:lpstr>Aptos Display</vt:lpstr>
      <vt:lpstr>Arial</vt:lpstr>
      <vt:lpstr>Calibri</vt:lpstr>
      <vt:lpstr>Calibri Light</vt:lpstr>
      <vt:lpstr>Segoe UI</vt:lpstr>
      <vt:lpstr>Times New Roman</vt:lpstr>
      <vt:lpstr>Verdana</vt:lpstr>
      <vt:lpstr>Wingdings</vt:lpstr>
      <vt:lpstr>88_Office テーマ</vt:lpstr>
      <vt:lpstr>Office ​​テーマ</vt:lpstr>
      <vt:lpstr>1_Office ​​テーマ</vt:lpstr>
      <vt:lpstr>Office テーマ</vt:lpstr>
      <vt:lpstr>1_Office テーマ</vt:lpstr>
      <vt:lpstr>2_Office テーマ</vt:lpstr>
      <vt:lpstr>3_Office テーマ</vt:lpstr>
      <vt:lpstr>2_Office ​​テーマ</vt:lpstr>
      <vt:lpstr>12_Office ​​テーマ</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初診料の見直し①</vt:lpstr>
      <vt:lpstr>初診料の見直し②</vt:lpstr>
      <vt:lpstr>再診料の見直し①</vt:lpstr>
      <vt:lpstr>再診料の見直し②</vt:lpstr>
      <vt:lpstr>小児科外来診療料・小児かかりつけ診療料の見直し①</vt:lpstr>
      <vt:lpstr>小児科外来診療料・小児かかりつけ診療料の見直し②</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医療DX推進体制整備加算等の見直し（今回改定のイメージ ）</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外来医師過多区域に関する対応（今回改定の経緯）</vt:lpstr>
      <vt:lpstr>外来医師過多区域に関する対応（今回改定について）</vt:lpstr>
      <vt:lpstr>PowerPoint プレゼンテーション</vt:lpstr>
      <vt:lpstr>地域包括診療加算、認知症地域包括診療加算等の見直し（今回改定のイメージ ①）</vt:lpstr>
      <vt:lpstr>地域包括診療加算、認知症地域包括診療加算等の見直し（今回改定のイメージ ②）</vt:lpstr>
      <vt:lpstr>地域包括診療加算、認知症地域包括診療加算等の見直し（対象患者の拡大 ①）</vt:lpstr>
      <vt:lpstr>地域包括診療加算、認知症地域包括診療加算等の見直し（対象患者の拡大 ①）</vt:lpstr>
      <vt:lpstr>地域包括診療加算、認知症地域包括診療加算等の見直し（その他）</vt:lpstr>
      <vt:lpstr>PowerPoint プレゼンテーション</vt:lpstr>
      <vt:lpstr>時間外対応加算の見直し</vt:lpstr>
      <vt:lpstr>PowerPoint プレゼンテーション</vt:lpstr>
      <vt:lpstr>PowerPoint プレゼンテーション</vt:lpstr>
      <vt:lpstr>生活習慣病関連の評価の見直し①</vt:lpstr>
      <vt:lpstr>生活習慣病関連の評価の見直し②</vt:lpstr>
      <vt:lpstr>生活習慣病関連の評価の見直し③</vt:lpstr>
      <vt:lpstr>生活習慣病関連の評価の見直し④</vt:lpstr>
      <vt:lpstr>生活習慣病関連の評価の見直し⑤</vt:lpstr>
      <vt:lpstr>特定疾患療養管理料の評価の見直し</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処方箋料の見直し</vt:lpstr>
      <vt:lpstr>長期処方・リフィル処方に関する院内掲示について①</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大病院と地域のかかりつけ医機能を担う医療機関の連携</vt:lpstr>
      <vt:lpstr>特定機能病院等紹介患者受入加算の新設</vt:lpstr>
      <vt:lpstr>連携強化診療情報提供料の見直し</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療養・就労両立支援指導料の見直し</vt:lpstr>
      <vt:lpstr>PowerPoint プレゼンテーション</vt:lpstr>
      <vt:lpstr>PowerPoint プレゼンテーション</vt:lpstr>
      <vt:lpstr>PowerPoint プレゼンテーション</vt:lpstr>
      <vt:lpstr>PowerPoint プレゼンテーション</vt:lpstr>
      <vt:lpstr>遠隔電子処方箋活用加算の新設</vt:lpstr>
      <vt:lpstr>PowerPoint プレゼンテーション</vt:lpstr>
      <vt:lpstr>遠隔連携診療料の評価の拡大①</vt:lpstr>
      <vt:lpstr>遠隔連携診療料の評価の拡大②</vt:lpstr>
      <vt:lpstr>PowerPoint プレゼンテーション</vt:lpstr>
      <vt:lpstr>在宅医療における物賃対応</vt:lpstr>
      <vt:lpstr>PowerPoint プレゼンテーション</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中野宏</cp:lastModifiedBy>
  <cp:revision>1</cp:revision>
  <cp:lastPrinted>2026-03-23T07:38:51Z</cp:lastPrinted>
  <dcterms:created xsi:type="dcterms:W3CDTF">2026-03-09T01:48:33Z</dcterms:created>
  <dcterms:modified xsi:type="dcterms:W3CDTF">2026-03-31T00:15:13Z</dcterms:modified>
</cp:coreProperties>
</file>