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6.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7.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8.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9.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0.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11.xml" ContentType="application/vnd.openxmlformats-officedocument.theme+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12.xml" ContentType="application/vnd.openxmlformats-officedocument.theme+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theme/theme13.xml" ContentType="application/vnd.openxmlformats-officedocument.theme+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theme/theme14.xml" ContentType="application/vnd.openxmlformats-officedocument.theme+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theme/theme15.xml" ContentType="application/vnd.openxmlformats-officedocument.theme+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theme/theme16.xml" ContentType="application/vnd.openxmlformats-officedocument.theme+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17.xml" ContentType="application/vnd.openxmlformats-officedocument.theme+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723" r:id="rId2"/>
    <p:sldMasterId id="2147483747" r:id="rId3"/>
    <p:sldMasterId id="2147483762" r:id="rId4"/>
    <p:sldMasterId id="2147483775" r:id="rId5"/>
    <p:sldMasterId id="2147483791" r:id="rId6"/>
    <p:sldMasterId id="2147483804" r:id="rId7"/>
    <p:sldMasterId id="2147483839" r:id="rId8"/>
    <p:sldMasterId id="2147483847" r:id="rId9"/>
    <p:sldMasterId id="2147483860" r:id="rId10"/>
    <p:sldMasterId id="2147483873" r:id="rId11"/>
    <p:sldMasterId id="2147483886" r:id="rId12"/>
    <p:sldMasterId id="2147483901" r:id="rId13"/>
    <p:sldMasterId id="2147483914" r:id="rId14"/>
    <p:sldMasterId id="2147483927" r:id="rId15"/>
    <p:sldMasterId id="2147483940" r:id="rId16"/>
    <p:sldMasterId id="2147483953" r:id="rId17"/>
    <p:sldMasterId id="2147483966" r:id="rId18"/>
  </p:sldMasterIdLst>
  <p:notesMasterIdLst>
    <p:notesMasterId r:id="rId135"/>
  </p:notesMasterIdLst>
  <p:sldIdLst>
    <p:sldId id="268" r:id="rId19"/>
    <p:sldId id="269" r:id="rId20"/>
    <p:sldId id="323" r:id="rId21"/>
    <p:sldId id="273" r:id="rId22"/>
    <p:sldId id="322" r:id="rId23"/>
    <p:sldId id="275" r:id="rId24"/>
    <p:sldId id="281" r:id="rId25"/>
    <p:sldId id="283" r:id="rId26"/>
    <p:sldId id="2147483190" r:id="rId27"/>
    <p:sldId id="304" r:id="rId28"/>
    <p:sldId id="305" r:id="rId29"/>
    <p:sldId id="307" r:id="rId30"/>
    <p:sldId id="308" r:id="rId31"/>
    <p:sldId id="310" r:id="rId32"/>
    <p:sldId id="312" r:id="rId33"/>
    <p:sldId id="317" r:id="rId34"/>
    <p:sldId id="2147483193" r:id="rId35"/>
    <p:sldId id="285" r:id="rId36"/>
    <p:sldId id="320" r:id="rId37"/>
    <p:sldId id="374" r:id="rId38"/>
    <p:sldId id="325" r:id="rId39"/>
    <p:sldId id="326" r:id="rId40"/>
    <p:sldId id="2147483192" r:id="rId41"/>
    <p:sldId id="327" r:id="rId42"/>
    <p:sldId id="282" r:id="rId43"/>
    <p:sldId id="411" r:id="rId44"/>
    <p:sldId id="412" r:id="rId45"/>
    <p:sldId id="413" r:id="rId46"/>
    <p:sldId id="414" r:id="rId47"/>
    <p:sldId id="415" r:id="rId48"/>
    <p:sldId id="416" r:id="rId49"/>
    <p:sldId id="417" r:id="rId50"/>
    <p:sldId id="418" r:id="rId51"/>
    <p:sldId id="419" r:id="rId52"/>
    <p:sldId id="420" r:id="rId53"/>
    <p:sldId id="421" r:id="rId54"/>
    <p:sldId id="422" r:id="rId55"/>
    <p:sldId id="423" r:id="rId56"/>
    <p:sldId id="424" r:id="rId57"/>
    <p:sldId id="425" r:id="rId58"/>
    <p:sldId id="426" r:id="rId59"/>
    <p:sldId id="427" r:id="rId60"/>
    <p:sldId id="428" r:id="rId61"/>
    <p:sldId id="429" r:id="rId62"/>
    <p:sldId id="430" r:id="rId63"/>
    <p:sldId id="431" r:id="rId64"/>
    <p:sldId id="432" r:id="rId65"/>
    <p:sldId id="433" r:id="rId66"/>
    <p:sldId id="434" r:id="rId67"/>
    <p:sldId id="435" r:id="rId68"/>
    <p:sldId id="436" r:id="rId69"/>
    <p:sldId id="437" r:id="rId70"/>
    <p:sldId id="438" r:id="rId71"/>
    <p:sldId id="439" r:id="rId72"/>
    <p:sldId id="440" r:id="rId73"/>
    <p:sldId id="441" r:id="rId74"/>
    <p:sldId id="442" r:id="rId75"/>
    <p:sldId id="443" r:id="rId76"/>
    <p:sldId id="444" r:id="rId77"/>
    <p:sldId id="445" r:id="rId78"/>
    <p:sldId id="446" r:id="rId79"/>
    <p:sldId id="447" r:id="rId80"/>
    <p:sldId id="448" r:id="rId81"/>
    <p:sldId id="449" r:id="rId82"/>
    <p:sldId id="450" r:id="rId83"/>
    <p:sldId id="451" r:id="rId84"/>
    <p:sldId id="452" r:id="rId85"/>
    <p:sldId id="453" r:id="rId86"/>
    <p:sldId id="454" r:id="rId87"/>
    <p:sldId id="455" r:id="rId88"/>
    <p:sldId id="334" r:id="rId89"/>
    <p:sldId id="302" r:id="rId90"/>
    <p:sldId id="303" r:id="rId91"/>
    <p:sldId id="309" r:id="rId92"/>
    <p:sldId id="295" r:id="rId93"/>
    <p:sldId id="298" r:id="rId94"/>
    <p:sldId id="299" r:id="rId95"/>
    <p:sldId id="311" r:id="rId96"/>
    <p:sldId id="313" r:id="rId97"/>
    <p:sldId id="314" r:id="rId98"/>
    <p:sldId id="315" r:id="rId99"/>
    <p:sldId id="316" r:id="rId100"/>
    <p:sldId id="318" r:id="rId101"/>
    <p:sldId id="332" r:id="rId102"/>
    <p:sldId id="333" r:id="rId103"/>
    <p:sldId id="344" r:id="rId104"/>
    <p:sldId id="345" r:id="rId105"/>
    <p:sldId id="319" r:id="rId106"/>
    <p:sldId id="321" r:id="rId107"/>
    <p:sldId id="324" r:id="rId108"/>
    <p:sldId id="328" r:id="rId109"/>
    <p:sldId id="329" r:id="rId110"/>
    <p:sldId id="330" r:id="rId111"/>
    <p:sldId id="331" r:id="rId112"/>
    <p:sldId id="338" r:id="rId113"/>
    <p:sldId id="476" r:id="rId114"/>
    <p:sldId id="477" r:id="rId115"/>
    <p:sldId id="478" r:id="rId116"/>
    <p:sldId id="479" r:id="rId117"/>
    <p:sldId id="2147483594" r:id="rId118"/>
    <p:sldId id="480" r:id="rId119"/>
    <p:sldId id="481" r:id="rId120"/>
    <p:sldId id="482" r:id="rId121"/>
    <p:sldId id="483" r:id="rId122"/>
    <p:sldId id="484" r:id="rId123"/>
    <p:sldId id="2147483643" r:id="rId124"/>
    <p:sldId id="2147483644" r:id="rId125"/>
    <p:sldId id="2147483645" r:id="rId126"/>
    <p:sldId id="2147483646" r:id="rId127"/>
    <p:sldId id="495" r:id="rId128"/>
    <p:sldId id="2147483647" r:id="rId129"/>
    <p:sldId id="256" r:id="rId130"/>
    <p:sldId id="257" r:id="rId131"/>
    <p:sldId id="258" r:id="rId132"/>
    <p:sldId id="259" r:id="rId133"/>
    <p:sldId id="260" r:id="rId134"/>
  </p:sldIdLst>
  <p:sldSz cx="12192000" cy="6858000"/>
  <p:notesSz cx="6735763" cy="9866313"/>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7B9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スタイルなし、表のグリッド線あり">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スタイルなし、表のグリッド線なし">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28" autoAdjust="0"/>
    <p:restoredTop sz="76364" autoAdjust="0"/>
  </p:normalViewPr>
  <p:slideViewPr>
    <p:cSldViewPr snapToGrid="0">
      <p:cViewPr varScale="1">
        <p:scale>
          <a:sx n="84" d="100"/>
          <a:sy n="84" d="100"/>
        </p:scale>
        <p:origin x="1518" y="-6"/>
      </p:cViewPr>
      <p:guideLst/>
    </p:cSldViewPr>
  </p:slideViewPr>
  <p:outlineViewPr>
    <p:cViewPr>
      <p:scale>
        <a:sx n="33" d="100"/>
        <a:sy n="33" d="100"/>
      </p:scale>
      <p:origin x="0" y="0"/>
    </p:cViewPr>
  </p:outlin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99.xml"/><Relationship Id="rId21" Type="http://schemas.openxmlformats.org/officeDocument/2006/relationships/slide" Target="slides/slide3.xml"/><Relationship Id="rId42" Type="http://schemas.openxmlformats.org/officeDocument/2006/relationships/slide" Target="slides/slide24.xml"/><Relationship Id="rId63" Type="http://schemas.openxmlformats.org/officeDocument/2006/relationships/slide" Target="slides/slide45.xml"/><Relationship Id="rId84" Type="http://schemas.openxmlformats.org/officeDocument/2006/relationships/slide" Target="slides/slide66.xml"/><Relationship Id="rId138" Type="http://schemas.openxmlformats.org/officeDocument/2006/relationships/theme" Target="theme/theme1.xml"/><Relationship Id="rId16" Type="http://schemas.openxmlformats.org/officeDocument/2006/relationships/slideMaster" Target="slideMasters/slideMaster16.xml"/><Relationship Id="rId107" Type="http://schemas.openxmlformats.org/officeDocument/2006/relationships/slide" Target="slides/slide89.xml"/><Relationship Id="rId11" Type="http://schemas.openxmlformats.org/officeDocument/2006/relationships/slideMaster" Target="slideMasters/slideMaster11.xml"/><Relationship Id="rId32" Type="http://schemas.openxmlformats.org/officeDocument/2006/relationships/slide" Target="slides/slide14.xml"/><Relationship Id="rId37" Type="http://schemas.openxmlformats.org/officeDocument/2006/relationships/slide" Target="slides/slide19.xml"/><Relationship Id="rId53" Type="http://schemas.openxmlformats.org/officeDocument/2006/relationships/slide" Target="slides/slide35.xml"/><Relationship Id="rId58" Type="http://schemas.openxmlformats.org/officeDocument/2006/relationships/slide" Target="slides/slide40.xml"/><Relationship Id="rId74" Type="http://schemas.openxmlformats.org/officeDocument/2006/relationships/slide" Target="slides/slide56.xml"/><Relationship Id="rId79" Type="http://schemas.openxmlformats.org/officeDocument/2006/relationships/slide" Target="slides/slide61.xml"/><Relationship Id="rId102" Type="http://schemas.openxmlformats.org/officeDocument/2006/relationships/slide" Target="slides/slide84.xml"/><Relationship Id="rId123" Type="http://schemas.openxmlformats.org/officeDocument/2006/relationships/slide" Target="slides/slide105.xml"/><Relationship Id="rId128" Type="http://schemas.openxmlformats.org/officeDocument/2006/relationships/slide" Target="slides/slide110.xml"/><Relationship Id="rId5" Type="http://schemas.openxmlformats.org/officeDocument/2006/relationships/slideMaster" Target="slideMasters/slideMaster5.xml"/><Relationship Id="rId90" Type="http://schemas.openxmlformats.org/officeDocument/2006/relationships/slide" Target="slides/slide72.xml"/><Relationship Id="rId95" Type="http://schemas.openxmlformats.org/officeDocument/2006/relationships/slide" Target="slides/slide77.xml"/><Relationship Id="rId22" Type="http://schemas.openxmlformats.org/officeDocument/2006/relationships/slide" Target="slides/slide4.xml"/><Relationship Id="rId27" Type="http://schemas.openxmlformats.org/officeDocument/2006/relationships/slide" Target="slides/slide9.xml"/><Relationship Id="rId43" Type="http://schemas.openxmlformats.org/officeDocument/2006/relationships/slide" Target="slides/slide25.xml"/><Relationship Id="rId48" Type="http://schemas.openxmlformats.org/officeDocument/2006/relationships/slide" Target="slides/slide30.xml"/><Relationship Id="rId64" Type="http://schemas.openxmlformats.org/officeDocument/2006/relationships/slide" Target="slides/slide46.xml"/><Relationship Id="rId69" Type="http://schemas.openxmlformats.org/officeDocument/2006/relationships/slide" Target="slides/slide51.xml"/><Relationship Id="rId113" Type="http://schemas.openxmlformats.org/officeDocument/2006/relationships/slide" Target="slides/slide95.xml"/><Relationship Id="rId118" Type="http://schemas.openxmlformats.org/officeDocument/2006/relationships/slide" Target="slides/slide100.xml"/><Relationship Id="rId134" Type="http://schemas.openxmlformats.org/officeDocument/2006/relationships/slide" Target="slides/slide116.xml"/><Relationship Id="rId139" Type="http://schemas.openxmlformats.org/officeDocument/2006/relationships/tableStyles" Target="tableStyles.xml"/><Relationship Id="rId80" Type="http://schemas.openxmlformats.org/officeDocument/2006/relationships/slide" Target="slides/slide62.xml"/><Relationship Id="rId85" Type="http://schemas.openxmlformats.org/officeDocument/2006/relationships/slide" Target="slides/slide6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15.xml"/><Relationship Id="rId38" Type="http://schemas.openxmlformats.org/officeDocument/2006/relationships/slide" Target="slides/slide20.xml"/><Relationship Id="rId59" Type="http://schemas.openxmlformats.org/officeDocument/2006/relationships/slide" Target="slides/slide41.xml"/><Relationship Id="rId103" Type="http://schemas.openxmlformats.org/officeDocument/2006/relationships/slide" Target="slides/slide85.xml"/><Relationship Id="rId108" Type="http://schemas.openxmlformats.org/officeDocument/2006/relationships/slide" Target="slides/slide90.xml"/><Relationship Id="rId124" Type="http://schemas.openxmlformats.org/officeDocument/2006/relationships/slide" Target="slides/slide106.xml"/><Relationship Id="rId129" Type="http://schemas.openxmlformats.org/officeDocument/2006/relationships/slide" Target="slides/slide111.xml"/><Relationship Id="rId54" Type="http://schemas.openxmlformats.org/officeDocument/2006/relationships/slide" Target="slides/slide36.xml"/><Relationship Id="rId70" Type="http://schemas.openxmlformats.org/officeDocument/2006/relationships/slide" Target="slides/slide52.xml"/><Relationship Id="rId75" Type="http://schemas.openxmlformats.org/officeDocument/2006/relationships/slide" Target="slides/slide57.xml"/><Relationship Id="rId91" Type="http://schemas.openxmlformats.org/officeDocument/2006/relationships/slide" Target="slides/slide73.xml"/><Relationship Id="rId96" Type="http://schemas.openxmlformats.org/officeDocument/2006/relationships/slide" Target="slides/slide78.xml"/><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 Target="slides/slide5.xml"/><Relationship Id="rId28" Type="http://schemas.openxmlformats.org/officeDocument/2006/relationships/slide" Target="slides/slide10.xml"/><Relationship Id="rId49" Type="http://schemas.openxmlformats.org/officeDocument/2006/relationships/slide" Target="slides/slide31.xml"/><Relationship Id="rId114" Type="http://schemas.openxmlformats.org/officeDocument/2006/relationships/slide" Target="slides/slide96.xml"/><Relationship Id="rId119" Type="http://schemas.openxmlformats.org/officeDocument/2006/relationships/slide" Target="slides/slide101.xml"/><Relationship Id="rId44" Type="http://schemas.openxmlformats.org/officeDocument/2006/relationships/slide" Target="slides/slide26.xml"/><Relationship Id="rId60" Type="http://schemas.openxmlformats.org/officeDocument/2006/relationships/slide" Target="slides/slide42.xml"/><Relationship Id="rId65" Type="http://schemas.openxmlformats.org/officeDocument/2006/relationships/slide" Target="slides/slide47.xml"/><Relationship Id="rId81" Type="http://schemas.openxmlformats.org/officeDocument/2006/relationships/slide" Target="slides/slide63.xml"/><Relationship Id="rId86" Type="http://schemas.openxmlformats.org/officeDocument/2006/relationships/slide" Target="slides/slide68.xml"/><Relationship Id="rId130" Type="http://schemas.openxmlformats.org/officeDocument/2006/relationships/slide" Target="slides/slide112.xml"/><Relationship Id="rId135" Type="http://schemas.openxmlformats.org/officeDocument/2006/relationships/notesMaster" Target="notesMasters/notesMaster1.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1.xml"/><Relationship Id="rId109" Type="http://schemas.openxmlformats.org/officeDocument/2006/relationships/slide" Target="slides/slide9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 Id="rId76" Type="http://schemas.openxmlformats.org/officeDocument/2006/relationships/slide" Target="slides/slide58.xml"/><Relationship Id="rId97" Type="http://schemas.openxmlformats.org/officeDocument/2006/relationships/slide" Target="slides/slide79.xml"/><Relationship Id="rId104" Type="http://schemas.openxmlformats.org/officeDocument/2006/relationships/slide" Target="slides/slide86.xml"/><Relationship Id="rId120" Type="http://schemas.openxmlformats.org/officeDocument/2006/relationships/slide" Target="slides/slide102.xml"/><Relationship Id="rId125" Type="http://schemas.openxmlformats.org/officeDocument/2006/relationships/slide" Target="slides/slide107.xml"/><Relationship Id="rId7" Type="http://schemas.openxmlformats.org/officeDocument/2006/relationships/slideMaster" Target="slideMasters/slideMaster7.xml"/><Relationship Id="rId71" Type="http://schemas.openxmlformats.org/officeDocument/2006/relationships/slide" Target="slides/slide53.xml"/><Relationship Id="rId92" Type="http://schemas.openxmlformats.org/officeDocument/2006/relationships/slide" Target="slides/slide74.xml"/><Relationship Id="rId2" Type="http://schemas.openxmlformats.org/officeDocument/2006/relationships/slideMaster" Target="slideMasters/slideMaster2.xml"/><Relationship Id="rId29" Type="http://schemas.openxmlformats.org/officeDocument/2006/relationships/slide" Target="slides/slide11.xml"/><Relationship Id="rId24" Type="http://schemas.openxmlformats.org/officeDocument/2006/relationships/slide" Target="slides/slide6.xml"/><Relationship Id="rId40" Type="http://schemas.openxmlformats.org/officeDocument/2006/relationships/slide" Target="slides/slide22.xml"/><Relationship Id="rId45" Type="http://schemas.openxmlformats.org/officeDocument/2006/relationships/slide" Target="slides/slide27.xml"/><Relationship Id="rId66" Type="http://schemas.openxmlformats.org/officeDocument/2006/relationships/slide" Target="slides/slide48.xml"/><Relationship Id="rId87" Type="http://schemas.openxmlformats.org/officeDocument/2006/relationships/slide" Target="slides/slide69.xml"/><Relationship Id="rId110" Type="http://schemas.openxmlformats.org/officeDocument/2006/relationships/slide" Target="slides/slide92.xml"/><Relationship Id="rId115" Type="http://schemas.openxmlformats.org/officeDocument/2006/relationships/slide" Target="slides/slide97.xml"/><Relationship Id="rId131" Type="http://schemas.openxmlformats.org/officeDocument/2006/relationships/slide" Target="slides/slide113.xml"/><Relationship Id="rId136" Type="http://schemas.openxmlformats.org/officeDocument/2006/relationships/presProps" Target="presProps.xml"/><Relationship Id="rId61" Type="http://schemas.openxmlformats.org/officeDocument/2006/relationships/slide" Target="slides/slide43.xml"/><Relationship Id="rId82" Type="http://schemas.openxmlformats.org/officeDocument/2006/relationships/slide" Target="slides/slide64.xml"/><Relationship Id="rId19" Type="http://schemas.openxmlformats.org/officeDocument/2006/relationships/slide" Target="slides/slide1.xml"/><Relationship Id="rId14" Type="http://schemas.openxmlformats.org/officeDocument/2006/relationships/slideMaster" Target="slideMasters/slideMaster14.xml"/><Relationship Id="rId30" Type="http://schemas.openxmlformats.org/officeDocument/2006/relationships/slide" Target="slides/slide12.xml"/><Relationship Id="rId35" Type="http://schemas.openxmlformats.org/officeDocument/2006/relationships/slide" Target="slides/slide17.xml"/><Relationship Id="rId56" Type="http://schemas.openxmlformats.org/officeDocument/2006/relationships/slide" Target="slides/slide38.xml"/><Relationship Id="rId77" Type="http://schemas.openxmlformats.org/officeDocument/2006/relationships/slide" Target="slides/slide59.xml"/><Relationship Id="rId100" Type="http://schemas.openxmlformats.org/officeDocument/2006/relationships/slide" Target="slides/slide82.xml"/><Relationship Id="rId105" Type="http://schemas.openxmlformats.org/officeDocument/2006/relationships/slide" Target="slides/slide87.xml"/><Relationship Id="rId126" Type="http://schemas.openxmlformats.org/officeDocument/2006/relationships/slide" Target="slides/slide108.xml"/><Relationship Id="rId8" Type="http://schemas.openxmlformats.org/officeDocument/2006/relationships/slideMaster" Target="slideMasters/slideMaster8.xml"/><Relationship Id="rId51" Type="http://schemas.openxmlformats.org/officeDocument/2006/relationships/slide" Target="slides/slide33.xml"/><Relationship Id="rId72" Type="http://schemas.openxmlformats.org/officeDocument/2006/relationships/slide" Target="slides/slide54.xml"/><Relationship Id="rId93" Type="http://schemas.openxmlformats.org/officeDocument/2006/relationships/slide" Target="slides/slide75.xml"/><Relationship Id="rId98" Type="http://schemas.openxmlformats.org/officeDocument/2006/relationships/slide" Target="slides/slide80.xml"/><Relationship Id="rId121" Type="http://schemas.openxmlformats.org/officeDocument/2006/relationships/slide" Target="slides/slide103.xml"/><Relationship Id="rId3" Type="http://schemas.openxmlformats.org/officeDocument/2006/relationships/slideMaster" Target="slideMasters/slideMaster3.xml"/><Relationship Id="rId25" Type="http://schemas.openxmlformats.org/officeDocument/2006/relationships/slide" Target="slides/slide7.xml"/><Relationship Id="rId46" Type="http://schemas.openxmlformats.org/officeDocument/2006/relationships/slide" Target="slides/slide28.xml"/><Relationship Id="rId67" Type="http://schemas.openxmlformats.org/officeDocument/2006/relationships/slide" Target="slides/slide49.xml"/><Relationship Id="rId116" Type="http://schemas.openxmlformats.org/officeDocument/2006/relationships/slide" Target="slides/slide98.xml"/><Relationship Id="rId137" Type="http://schemas.openxmlformats.org/officeDocument/2006/relationships/viewProps" Target="viewProps.xml"/><Relationship Id="rId20" Type="http://schemas.openxmlformats.org/officeDocument/2006/relationships/slide" Target="slides/slide2.xml"/><Relationship Id="rId41" Type="http://schemas.openxmlformats.org/officeDocument/2006/relationships/slide" Target="slides/slide23.xml"/><Relationship Id="rId62" Type="http://schemas.openxmlformats.org/officeDocument/2006/relationships/slide" Target="slides/slide44.xml"/><Relationship Id="rId83" Type="http://schemas.openxmlformats.org/officeDocument/2006/relationships/slide" Target="slides/slide65.xml"/><Relationship Id="rId88" Type="http://schemas.openxmlformats.org/officeDocument/2006/relationships/slide" Target="slides/slide70.xml"/><Relationship Id="rId111" Type="http://schemas.openxmlformats.org/officeDocument/2006/relationships/slide" Target="slides/slide93.xml"/><Relationship Id="rId132" Type="http://schemas.openxmlformats.org/officeDocument/2006/relationships/slide" Target="slides/slide114.xml"/><Relationship Id="rId15" Type="http://schemas.openxmlformats.org/officeDocument/2006/relationships/slideMaster" Target="slideMasters/slideMaster15.xml"/><Relationship Id="rId36" Type="http://schemas.openxmlformats.org/officeDocument/2006/relationships/slide" Target="slides/slide18.xml"/><Relationship Id="rId57" Type="http://schemas.openxmlformats.org/officeDocument/2006/relationships/slide" Target="slides/slide39.xml"/><Relationship Id="rId106" Type="http://schemas.openxmlformats.org/officeDocument/2006/relationships/slide" Target="slides/slide88.xml"/><Relationship Id="rId127" Type="http://schemas.openxmlformats.org/officeDocument/2006/relationships/slide" Target="slides/slide109.xml"/><Relationship Id="rId10" Type="http://schemas.openxmlformats.org/officeDocument/2006/relationships/slideMaster" Target="slideMasters/slideMaster10.xml"/><Relationship Id="rId31" Type="http://schemas.openxmlformats.org/officeDocument/2006/relationships/slide" Target="slides/slide13.xml"/><Relationship Id="rId52" Type="http://schemas.openxmlformats.org/officeDocument/2006/relationships/slide" Target="slides/slide34.xml"/><Relationship Id="rId73" Type="http://schemas.openxmlformats.org/officeDocument/2006/relationships/slide" Target="slides/slide55.xml"/><Relationship Id="rId78" Type="http://schemas.openxmlformats.org/officeDocument/2006/relationships/slide" Target="slides/slide60.xml"/><Relationship Id="rId94" Type="http://schemas.openxmlformats.org/officeDocument/2006/relationships/slide" Target="slides/slide76.xml"/><Relationship Id="rId99" Type="http://schemas.openxmlformats.org/officeDocument/2006/relationships/slide" Target="slides/slide81.xml"/><Relationship Id="rId101" Type="http://schemas.openxmlformats.org/officeDocument/2006/relationships/slide" Target="slides/slide83.xml"/><Relationship Id="rId122" Type="http://schemas.openxmlformats.org/officeDocument/2006/relationships/slide" Target="slides/slide104.xml"/><Relationship Id="rId4" Type="http://schemas.openxmlformats.org/officeDocument/2006/relationships/slideMaster" Target="slideMasters/slideMaster4.xml"/><Relationship Id="rId9" Type="http://schemas.openxmlformats.org/officeDocument/2006/relationships/slideMaster" Target="slideMasters/slideMaster9.xml"/><Relationship Id="rId26" Type="http://schemas.openxmlformats.org/officeDocument/2006/relationships/slide" Target="slides/slide8.xml"/><Relationship Id="rId47" Type="http://schemas.openxmlformats.org/officeDocument/2006/relationships/slide" Target="slides/slide29.xml"/><Relationship Id="rId68" Type="http://schemas.openxmlformats.org/officeDocument/2006/relationships/slide" Target="slides/slide50.xml"/><Relationship Id="rId89" Type="http://schemas.openxmlformats.org/officeDocument/2006/relationships/slide" Target="slides/slide71.xml"/><Relationship Id="rId112" Type="http://schemas.openxmlformats.org/officeDocument/2006/relationships/slide" Target="slides/slide94.xml"/><Relationship Id="rId133" Type="http://schemas.openxmlformats.org/officeDocument/2006/relationships/slide" Target="slides/slide11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18831" cy="495029"/>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p:cNvSpPr>
            <a:spLocks noGrp="1"/>
          </p:cNvSpPr>
          <p:nvPr>
            <p:ph type="dt" idx="1"/>
          </p:nvPr>
        </p:nvSpPr>
        <p:spPr>
          <a:xfrm>
            <a:off x="3815373" y="0"/>
            <a:ext cx="2918831" cy="495029"/>
          </a:xfrm>
          <a:prstGeom prst="rect">
            <a:avLst/>
          </a:prstGeom>
        </p:spPr>
        <p:txBody>
          <a:bodyPr vert="horz" lIns="91440" tIns="45720" rIns="91440" bIns="45720" rtlCol="0"/>
          <a:lstStyle>
            <a:lvl1pPr algn="r">
              <a:defRPr sz="1200"/>
            </a:lvl1pPr>
          </a:lstStyle>
          <a:p>
            <a:fld id="{E03F61B4-B089-456B-ADD3-E27F060F0756}" type="datetimeFigureOut">
              <a:rPr kumimoji="1" lang="ja-JP" altLang="en-US" smtClean="0"/>
              <a:t>2026/3/31</a:t>
            </a:fld>
            <a:endParaRPr kumimoji="1" lang="ja-JP" altLang="en-US"/>
          </a:p>
        </p:txBody>
      </p:sp>
      <p:sp>
        <p:nvSpPr>
          <p:cNvPr id="4" name="スライド イメージ プレースホルダー 3"/>
          <p:cNvSpPr>
            <a:spLocks noGrp="1" noRot="1" noChangeAspect="1"/>
          </p:cNvSpPr>
          <p:nvPr>
            <p:ph type="sldImg" idx="2"/>
          </p:nvPr>
        </p:nvSpPr>
        <p:spPr>
          <a:xfrm>
            <a:off x="409575" y="1233488"/>
            <a:ext cx="5916613" cy="3328987"/>
          </a:xfrm>
          <a:prstGeom prst="rect">
            <a:avLst/>
          </a:prstGeom>
          <a:noFill/>
          <a:ln w="12700">
            <a:solidFill>
              <a:prstClr val="black"/>
            </a:solidFill>
          </a:ln>
        </p:spPr>
        <p:txBody>
          <a:bodyPr vert="horz" lIns="91440" tIns="45720" rIns="91440" bIns="45720" rtlCol="0" anchor="ctr"/>
          <a:lstStyle/>
          <a:p>
            <a:endParaRPr lang="ja-JP" altLang="en-US"/>
          </a:p>
        </p:txBody>
      </p:sp>
      <p:sp>
        <p:nvSpPr>
          <p:cNvPr id="5" name="ノート プレースホルダー 4"/>
          <p:cNvSpPr>
            <a:spLocks noGrp="1"/>
          </p:cNvSpPr>
          <p:nvPr>
            <p:ph type="body" sz="quarter" idx="3"/>
          </p:nvPr>
        </p:nvSpPr>
        <p:spPr>
          <a:xfrm>
            <a:off x="673577" y="4748163"/>
            <a:ext cx="5388610" cy="3884861"/>
          </a:xfrm>
          <a:prstGeom prst="rect">
            <a:avLst/>
          </a:prstGeom>
        </p:spPr>
        <p:txBody>
          <a:bodyPr vert="horz" lIns="91440" tIns="45720" rIns="91440" bIns="45720"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0" y="9371286"/>
            <a:ext cx="2918831" cy="495028"/>
          </a:xfrm>
          <a:prstGeom prst="rect">
            <a:avLst/>
          </a:prstGeom>
        </p:spPr>
        <p:txBody>
          <a:bodyPr vert="horz" lIns="91440" tIns="45720" rIns="91440" bIns="45720"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15373" y="9371286"/>
            <a:ext cx="2918831" cy="495028"/>
          </a:xfrm>
          <a:prstGeom prst="rect">
            <a:avLst/>
          </a:prstGeom>
        </p:spPr>
        <p:txBody>
          <a:bodyPr vert="horz" lIns="91440" tIns="45720" rIns="91440" bIns="45720" rtlCol="0" anchor="b"/>
          <a:lstStyle>
            <a:lvl1pPr algn="r">
              <a:defRPr sz="1200"/>
            </a:lvl1pPr>
          </a:lstStyle>
          <a:p>
            <a:fld id="{EF8F95B8-82BF-496E-9C99-2AE266308FB1}" type="slidenum">
              <a:rPr kumimoji="1" lang="ja-JP" altLang="en-US" smtClean="0"/>
              <a:t>‹#›</a:t>
            </a:fld>
            <a:endParaRPr kumimoji="1" lang="ja-JP" altLang="en-US"/>
          </a:p>
        </p:txBody>
      </p:sp>
    </p:spTree>
    <p:extLst>
      <p:ext uri="{BB962C8B-B14F-4D97-AF65-F5344CB8AC3E}">
        <p14:creationId xmlns:p14="http://schemas.microsoft.com/office/powerpoint/2010/main" val="1780704968"/>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2CF00-02D2-A482-786E-62DD5CDFDAC7}"/>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B7A0C2B-CCB4-5546-7FC2-12B176B908D4}"/>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D3ADC6D-110C-1A74-705F-50E2345CFBC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5E31925-9D92-8A43-FC87-2382307374E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9BAB8BE3-0F68-00BE-E848-43B298F4FC1F}"/>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612681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2C3DE-ADEB-8B54-38A0-8512775D524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2DE52D9-2BC6-990D-FAAE-B5D015ADA30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0F8F2FEC-F5E2-6345-7B4D-C80D323625EE}"/>
              </a:ext>
            </a:extLst>
          </p:cNvPr>
          <p:cNvSpPr>
            <a:spLocks noGrp="1"/>
          </p:cNvSpPr>
          <p:nvPr>
            <p:ph type="body" idx="1"/>
          </p:nvPr>
        </p:nvSpPr>
        <p:spPr/>
        <p:txBody>
          <a:bodyPr/>
          <a:lstStyle/>
          <a:p>
            <a:endParaRPr kumimoji="1" lang="en-US" altLang="ja-JP" sz="1200" dirty="0">
              <a:latin typeface="メイリオ" panose="020B0604030504040204" pitchFamily="50" charset="-128"/>
              <a:ea typeface="メイリオ" panose="020B0604030504040204" pitchFamily="50" charset="-128"/>
            </a:endParaRPr>
          </a:p>
        </p:txBody>
      </p:sp>
      <p:sp>
        <p:nvSpPr>
          <p:cNvPr id="4" name="スライド番号プレースホルダー 3">
            <a:extLst>
              <a:ext uri="{FF2B5EF4-FFF2-40B4-BE49-F238E27FC236}">
                <a16:creationId xmlns:a16="http://schemas.microsoft.com/office/drawing/2014/main" id="{DB25D51A-4FC0-68DC-B04F-4553DBC3D0B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A6B85C54-0146-DCF8-FE32-8F244B92FA7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101458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2CF00-02D2-A482-786E-62DD5CDFDAC7}"/>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B7A0C2B-CCB4-5546-7FC2-12B176B908D4}"/>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D3ADC6D-110C-1A74-705F-50E2345CFBC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5E31925-9D92-8A43-FC87-2382307374E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9BAB8BE3-0F68-00BE-E848-43B298F4FC1F}"/>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612681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D02C2-FED7-B552-9731-3534E62AAC7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2D03DED-2138-9CD2-73AE-4510E2348FF6}"/>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7A7CE9E3-28D8-8876-74D5-CE2A14348F84}"/>
              </a:ext>
            </a:extLst>
          </p:cNvPr>
          <p:cNvSpPr>
            <a:spLocks noGrp="1"/>
          </p:cNvSpPr>
          <p:nvPr>
            <p:ph type="body" idx="1"/>
          </p:nvPr>
        </p:nvSpPr>
        <p:spPr/>
        <p:txBody>
          <a:bodyPr/>
          <a:lstStyle/>
          <a:p>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BF69A118-2170-5651-E3AE-B20B0D3DC70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1FC0DB3-E056-E85B-5BFB-C56B458B227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73021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F3CABF-A562-9A87-EF65-EAEB7ADE8FE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C65409B-B5EF-D48B-37A1-2D52C7A920A7}"/>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10E70D98-48EC-98AC-0055-1AD5F8D5917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8FFA3B80-1D03-1DD2-B319-10D273428B34}"/>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AB26372C-C1C9-1BB2-F6F6-F17422414FA5}"/>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591354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6C474-8247-00F0-6A37-3DF51A16462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947598C-6B0D-73D1-9510-73BAC655946C}"/>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650CE1FB-4B5F-CDC0-DEB9-A90A9B5A91E8}"/>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AC510CB4-6882-2A8B-FFCC-D7D1F5A00B7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3A649B3D-EEBE-26B3-38D4-FEC1050886AC}"/>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764948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75D52-E5AE-C396-3677-10DC39F1F7D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55A26C8-5B68-6923-9D0D-C9B33B6D49C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E9F55665-7D8E-C331-F8CA-C4C99E592A5B}"/>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6620EF68-6957-F1E7-2D8F-818DC3F4DB4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9942229-0FBC-2A9A-9D9B-A2C6B813A68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936166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D9A69-A225-B099-9191-1A5652DFA9D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D3358B9-F2BB-AF2B-3067-34546BB1F28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8D64CCBA-4920-0CC8-64BC-5AA45E33F8C2}"/>
              </a:ext>
            </a:extLst>
          </p:cNvPr>
          <p:cNvSpPr>
            <a:spLocks noGrp="1"/>
          </p:cNvSpPr>
          <p:nvPr>
            <p:ph type="body" idx="1"/>
          </p:nvPr>
        </p:nvSpPr>
        <p:spPr/>
        <p:txBody>
          <a:bodyPr/>
          <a:lstStyle/>
          <a:p>
            <a:endParaRPr kumimoji="1"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4" name="スライド番号プレースホルダー 3">
            <a:extLst>
              <a:ext uri="{FF2B5EF4-FFF2-40B4-BE49-F238E27FC236}">
                <a16:creationId xmlns:a16="http://schemas.microsoft.com/office/drawing/2014/main" id="{7E587CCA-9715-BEB3-88C7-9D9722DFF15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C0D2CF5-EA55-37BE-2A92-7FFCA0AE892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389389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BA14B8-FCF7-13DC-2F63-0310B234FD1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03F94F9-EDF8-23E0-516C-1A46E5D97753}"/>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8E626D40-19B9-E627-15BD-861545314AC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F41E0A9-10E9-664A-B1C3-29DFD5BAA2AE}"/>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2A6B63D-E574-8639-89D1-D7425705632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705504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46D8E6-5F73-BB8F-61C4-FA2616FC961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0E9D9CE-2812-1697-3AD5-400BA0B24B1B}"/>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96458372-A646-511F-5143-D3A6B0FD7953}"/>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1BF3397E-A25F-298A-6714-7F602F3DD95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6CA87ED-12C8-C7B8-7CB2-0305E5E584C4}"/>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0950131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49AF7E-4C6A-AE65-C76C-2846CD1F55C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FC4780D-9685-46FD-119C-8BDA32D22050}"/>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798535EE-9FFD-99F3-F819-CAD701CE61DE}"/>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22AA4B97-673B-1840-DE12-A3A6E21DD8A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9354ED1-6D08-0B26-A61A-4CC5D77B4AD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957266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57164-F467-E560-0F5E-230C5B34D37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5CDC623-2745-74C4-DE9B-5D555F87337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5CB7F77-CA30-E464-DE51-408795EB4F6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9B502980-79AD-D7D7-61EE-CDA2BBFC282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6ACC90B-9B07-464E-259F-9EC29BE0251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387194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11A63-2E16-F5BA-1D71-E4BEEFC18FD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9D3141C-4092-E86B-6F8A-D8827471B09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6647E18-5CF8-BD17-7AB2-E5B3FB98D4E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BC49874-6182-D5B8-7DBA-F3D1EE1A405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CA5CFF8C-5A02-B36E-1A5F-106484410B8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5359081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AC109-49F2-A852-43E8-CE626634554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097E203-1E77-65F1-76E5-3EB356CE447C}"/>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267E9C0B-02FF-6AEB-7CBA-5E2FF5A1C56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ja-JP" altLang="en-US" dirty="0"/>
          </a:p>
        </p:txBody>
      </p:sp>
      <p:sp>
        <p:nvSpPr>
          <p:cNvPr id="4" name="スライド番号プレースホルダー 3">
            <a:extLst>
              <a:ext uri="{FF2B5EF4-FFF2-40B4-BE49-F238E27FC236}">
                <a16:creationId xmlns:a16="http://schemas.microsoft.com/office/drawing/2014/main" id="{2E54C0FD-4E47-8FE4-25D9-E3035DFD0C83}"/>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84AA8489-3B12-0DBD-3C00-04060D4093A4}"/>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6757026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220A3-F792-4452-46F8-E4A98E5F4BE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94C80FF-CAFA-E36C-B310-F6DB3AC8F3F7}"/>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64E38B46-C7CD-BCB4-D9DB-B1FF6B053DCE}"/>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C00C3E9F-6821-B367-43CA-1F7B2FD5814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20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ADB3EA8B-FDED-63C1-D339-F7CFF9B5F86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940981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A5BD3-3232-AEF7-E4FE-B59F718C4BE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1EC80AB-2027-F532-D8FE-EBE9E694B42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E2E97649-7845-4647-3231-E61E16A69C56}"/>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592F2160-8545-C26D-6906-6C9F4F59948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21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36603B9E-8918-C423-2461-7ACB3F114F0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6525608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D02C2-FED7-B552-9731-3534E62AAC7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2D03DED-2138-9CD2-73AE-4510E2348FF6}"/>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7A7CE9E3-28D8-8876-74D5-CE2A14348F8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F69A118-2170-5651-E3AE-B20B0D3DC70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22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1FC0DB3-E056-E85B-5BFB-C56B458B227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730219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CB6D5-D7A3-2D21-9B77-7859033BF31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ACA2DBA-48CF-B1FE-B054-012928096347}"/>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235E3D6E-AA0F-E1B9-281F-CCD860FBEB1D}"/>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4B6EF765-1093-4BA3-323A-17CA18D2E4B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23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0FCFD8B-33DA-AA0F-4784-D0EF0981E014}"/>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258136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66EB2-425B-6D49-0B8F-51AB725D351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AE0710D1-CE84-04FA-F63C-38134EB4E99C}"/>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B0F6C3D-5069-25FE-E0D7-6FBB775F1F7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62A3B0F-5D38-0DE4-B1A7-925A6249EB4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24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52077A68-4775-BB5A-9067-539A9EB3F1A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787490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54210-C74F-A2C2-3075-07660AF4557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091F182-0762-26B0-B465-074096CD360E}"/>
              </a:ext>
            </a:extLst>
          </p:cNvPr>
          <p:cNvSpPr>
            <a:spLocks noGrp="1" noRot="1" noChangeAspect="1"/>
          </p:cNvSpPr>
          <p:nvPr>
            <p:ph type="sldImg"/>
          </p:nvPr>
        </p:nvSpPr>
        <p:spPr>
          <a:xfrm>
            <a:off x="-215900" y="1414463"/>
            <a:ext cx="6791325" cy="3821112"/>
          </a:xfrm>
        </p:spPr>
      </p:sp>
      <p:sp>
        <p:nvSpPr>
          <p:cNvPr id="3" name="ノート プレースホルダー 2">
            <a:extLst>
              <a:ext uri="{FF2B5EF4-FFF2-40B4-BE49-F238E27FC236}">
                <a16:creationId xmlns:a16="http://schemas.microsoft.com/office/drawing/2014/main" id="{4ABEBEA9-2691-4A4A-A7BD-9BF470067E1B}"/>
              </a:ext>
            </a:extLst>
          </p:cNvPr>
          <p:cNvSpPr>
            <a:spLocks noGrp="1"/>
          </p:cNvSpPr>
          <p:nvPr>
            <p:ph type="body" idx="1"/>
          </p:nvPr>
        </p:nvSpPr>
        <p:spPr/>
        <p:txBody>
          <a:bodyPr/>
          <a:lstStyle/>
          <a:p>
            <a:endParaRPr kumimoji="1" lang="ja-JP" altLang="en-US"/>
          </a:p>
        </p:txBody>
      </p:sp>
      <p:sp>
        <p:nvSpPr>
          <p:cNvPr id="4" name="スライド番号プレースホルダー 3">
            <a:extLst>
              <a:ext uri="{FF2B5EF4-FFF2-40B4-BE49-F238E27FC236}">
                <a16:creationId xmlns:a16="http://schemas.microsoft.com/office/drawing/2014/main" id="{F15F6910-1ADD-D7A3-0F93-2006623A7E04}"/>
              </a:ext>
            </a:extLst>
          </p:cNvPr>
          <p:cNvSpPr>
            <a:spLocks noGrp="1"/>
          </p:cNvSpPr>
          <p:nvPr>
            <p:ph type="sldNum" sz="quarter" idx="5"/>
          </p:nvPr>
        </p:nvSpPr>
        <p:spPr/>
        <p:txBody>
          <a:bodyPr/>
          <a:lstStyle/>
          <a:p>
            <a:pPr marL="0" marR="0" lvl="0" indent="0" algn="r" defTabSz="883128" rtl="0" eaLnBrk="1" fontAlgn="auto" latinLnBrk="0" hangingPunct="1">
              <a:lnSpc>
                <a:spcPct val="100000"/>
              </a:lnSpc>
              <a:spcBef>
                <a:spcPts val="0"/>
              </a:spcBef>
              <a:spcAft>
                <a:spcPts val="0"/>
              </a:spcAft>
              <a:buClrTx/>
              <a:buSzTx/>
              <a:buFontTx/>
              <a:buNone/>
              <a:tabLst/>
              <a:defRPr/>
            </a:pPr>
            <a:fld id="{8FD8E22F-C4B8-456E-AD11-5E71E1B5D7F0}" type="slidenum">
              <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883128" rtl="0" eaLnBrk="1" fontAlgn="auto" latinLnBrk="0" hangingPunct="1">
                <a:lnSpc>
                  <a:spcPct val="100000"/>
                </a:lnSpc>
                <a:spcBef>
                  <a:spcPts val="0"/>
                </a:spcBef>
                <a:spcAft>
                  <a:spcPts val="0"/>
                </a:spcAft>
                <a:buClrTx/>
                <a:buSzTx/>
                <a:buFontTx/>
                <a:buNone/>
                <a:tabLst/>
                <a:defRPr/>
              </a:pPr>
              <a:t>28</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15150447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76AFB-43CC-0B6C-EBD9-506C3E98C35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C2761C4-9CBE-E92F-2540-93D607E59A7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9E490D1E-A2B0-1D5A-9477-C74BD9854D71}"/>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6662D02B-5DF5-E356-0D11-AE5207FFD386}"/>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38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50361B9-487F-4206-19EF-D377D73847B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2191827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4D22C-1B4B-F4EF-01D8-F948FF0E29E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7E94ACC-BD90-DF39-9BD5-13A759506D5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FF38E823-57B9-0E13-51F9-65E314CA6FF5}"/>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F4DD4B2D-9ABA-AA9E-7E0B-82C64D40556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39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0BE0DD4-7A64-0D3E-6D8C-574D66B1D9CF}"/>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8027771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C773A-7354-6A38-21EE-5EAC181A96D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6C60DD5-0A15-43BA-7643-E897C8AAB3B2}"/>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644D72D1-7BD3-8055-B6A3-3E97FB55B70C}"/>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F48BA0F6-2263-6590-46D5-6D40711AF00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2044183-178B-92A9-75A8-FF8EB2D338DE}"/>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61955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0BBFF4-A398-1B87-212A-3EE656507A7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3A6378E-5F5D-2F9D-5180-56DDF7D73173}"/>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272C5A37-9CCF-32AE-B893-12ADE998495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ja-JP" altLang="en-US" dirty="0"/>
          </a:p>
        </p:txBody>
      </p:sp>
      <p:sp>
        <p:nvSpPr>
          <p:cNvPr id="4" name="スライド番号プレースホルダー 3">
            <a:extLst>
              <a:ext uri="{FF2B5EF4-FFF2-40B4-BE49-F238E27FC236}">
                <a16:creationId xmlns:a16="http://schemas.microsoft.com/office/drawing/2014/main" id="{8558C123-B966-E952-3F7A-BC6D0F858D2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DFE12FB1-AAB0-FD08-7BCD-75B03CC20BC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751325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F5B9E-8090-085C-47AD-8192D4DE3F6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E260385-9468-FF4A-DC81-E6CEDD5B2C93}"/>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8665DC7D-04A8-1B4B-5472-AA2CE233F582}"/>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0DF832AA-2DBB-97AD-BE44-E79B39C9B05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CA9E795-7C4D-8B4A-14E3-42B0BECE2BE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5716719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A1B56-74D2-E135-CBBE-9EBE3A34C0A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E943EEF-B972-0C79-BABF-E97FCD7EDB29}"/>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C0C3392B-32AD-84C5-04DC-6BE06F8138BA}"/>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695587A0-19BB-5EF9-E655-91665A787FB3}"/>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538107C-76B4-0983-43E3-53299F175B4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984186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CBEC0-B301-C3DD-23F6-7EA42A5B7F1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CB02C9E-EDBA-1ADD-73BD-6188DCE38F5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7848CB1-E689-072D-2CC0-0F5DCB8FF04D}"/>
              </a:ext>
            </a:extLst>
          </p:cNvPr>
          <p:cNvSpPr>
            <a:spLocks noGrp="1"/>
          </p:cNvSpPr>
          <p:nvPr>
            <p:ph type="body" idx="1"/>
          </p:nvPr>
        </p:nvSpPr>
        <p:spPr/>
        <p:txBody>
          <a:bodyPr/>
          <a:lstStyle/>
          <a:p>
            <a:endParaRPr kumimoji="1" lang="en-US" altLang="ja-JP" dirty="0"/>
          </a:p>
        </p:txBody>
      </p:sp>
      <p:sp>
        <p:nvSpPr>
          <p:cNvPr id="4" name="スライド番号プレースホルダー 3">
            <a:extLst>
              <a:ext uri="{FF2B5EF4-FFF2-40B4-BE49-F238E27FC236}">
                <a16:creationId xmlns:a16="http://schemas.microsoft.com/office/drawing/2014/main" id="{7432F789-E72B-3B00-1CFD-D25A04EC9840}"/>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0114D66-DB52-4FC4-A4F7-2E4E52102F13}" type="slidenum">
              <a:rPr kumimoji="1" lang="ja-JP" altLang="en-US" sz="1200" b="0" i="0" u="none" strike="noStrike" kern="1200" cap="none" spc="0" normalizeH="0" baseline="0" noProof="0" smtClean="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20147932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480827-F33C-82AD-D34F-4362FD2244F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FE7B496-B1E2-4C7E-9FBC-9EA3D2DAA0E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0293F877-437D-5678-3DB2-616DD22C61D6}"/>
              </a:ext>
            </a:extLst>
          </p:cNvPr>
          <p:cNvSpPr>
            <a:spLocks noGrp="1"/>
          </p:cNvSpPr>
          <p:nvPr>
            <p:ph type="body" idx="1"/>
          </p:nvPr>
        </p:nvSpPr>
        <p:spPr/>
        <p:txBody>
          <a:bodyPr/>
          <a:lstStyle/>
          <a:p>
            <a:r>
              <a:rPr kumimoji="1" lang="en-US" altLang="ja-JP" sz="1200" kern="1200" dirty="0">
                <a:solidFill>
                  <a:schemeClr val="tx1"/>
                </a:solidFill>
                <a:effectLst/>
                <a:latin typeface="+mn-lt"/>
                <a:ea typeface="+mn-ea"/>
                <a:cs typeface="+mn-cs"/>
              </a:rPr>
              <a:t> </a:t>
            </a:r>
            <a:endParaRPr kumimoji="1" lang="ja-JP" altLang="ja-JP" sz="1200" kern="1200" dirty="0">
              <a:solidFill>
                <a:schemeClr val="tx1"/>
              </a:solidFill>
              <a:effectLst/>
              <a:latin typeface="+mn-lt"/>
              <a:ea typeface="+mn-ea"/>
              <a:cs typeface="+mn-cs"/>
            </a:endParaRPr>
          </a:p>
          <a:p>
            <a:endParaRPr lang="ja-JP" altLang="en-US" dirty="0"/>
          </a:p>
        </p:txBody>
      </p:sp>
      <p:sp>
        <p:nvSpPr>
          <p:cNvPr id="4" name="スライド番号プレースホルダー 3">
            <a:extLst>
              <a:ext uri="{FF2B5EF4-FFF2-40B4-BE49-F238E27FC236}">
                <a16:creationId xmlns:a16="http://schemas.microsoft.com/office/drawing/2014/main" id="{AE066BB0-8DBC-D121-A7DE-D6DE29C0145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25A1BEF-E960-9B70-C2D7-CF3A6C09F4CE}"/>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8515108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4D7A1-02DC-952A-5DAF-BD0F55FBCC04}"/>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61BEF9D-694D-CB97-4469-8D8F94E39FDE}"/>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191F8A44-1F8B-4BB3-4822-24C9A2DF8FC8}"/>
              </a:ext>
            </a:extLst>
          </p:cNvPr>
          <p:cNvSpPr>
            <a:spLocks noGrp="1"/>
          </p:cNvSpPr>
          <p:nvPr>
            <p:ph type="body" idx="1"/>
          </p:nvPr>
        </p:nvSpPr>
        <p:spPr/>
        <p:txBody>
          <a:bodyPr/>
          <a:lstStyle/>
          <a:p>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6B83254D-78A7-9A62-10D4-A62FFEF5F51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2C83BC4-9CF4-1CB7-1B96-05BECA2C0CA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0432191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9BC7D-2EC6-7B52-A280-7CE53C85E38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A474D6E9-CE39-79C3-C462-12E4DB8B042E}"/>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E67AFD16-512B-C7E1-EC1A-28D5830DB01E}"/>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25CEF0F3-83C9-070D-F670-8D9D8E40608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689D7F2-C7A3-C071-CC31-D857DB6ADF74}"/>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1288564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CD37B-3800-287B-8A80-08177CEE77C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F818948-8802-31CC-4CED-FA1ECE316BF9}"/>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DCBBA982-4C3C-1102-3230-97FEDC7734D3}"/>
              </a:ext>
            </a:extLst>
          </p:cNvPr>
          <p:cNvSpPr>
            <a:spLocks noGrp="1"/>
          </p:cNvSpPr>
          <p:nvPr>
            <p:ph type="body" idx="1"/>
          </p:nvPr>
        </p:nvSpPr>
        <p:spPr/>
        <p:txBody>
          <a:bodyPr/>
          <a:lstStyle/>
          <a:p>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05A88EF0-5C29-C6CB-FFD1-C6A350B6540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FD1C4A4-EA92-83F9-AB4D-9A3CEA05D6A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6121994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82FD7-3654-D140-93C8-C6C18C1C390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8BD4802-78E8-0A9D-1909-35711F137E7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904083AF-00ED-6224-DF45-E1580C24BB8D}"/>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9A2AE438-96B0-6100-244C-EEE7323B07D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F120BDB-AF04-CD5C-968B-E87832B82D66}"/>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7568618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6D627F-1421-F8BA-BC7A-605B6C9340D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409DAFA-D9DA-FF6A-3454-6D9FCDA03885}"/>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BE336739-4EB7-3B51-7FD9-9E14F6A3B7E3}"/>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6FDE1867-9CB3-EC02-C9BA-707D228C5604}"/>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909074E9-9C6F-F9F9-699C-7A17B9C627A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506240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739E2-D1AF-7712-35C1-F469CD3CC1A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1CD6A64-77B2-F30A-69B8-9B6B5EC6B0BB}"/>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F4106FF6-AEA3-32FB-4566-85DED3174C70}"/>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76F5640A-7200-03D0-5AC6-F35AB3D2B946}"/>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D66B24B-C019-0FE1-146C-AF6DB909CDBE}"/>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0835639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86A761-7679-14D0-FC59-B7CDBED936D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01C7BB5-420A-775E-05B7-AF231A3C4219}"/>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8D59E9E0-1BAE-9C01-2409-A253AC342266}"/>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730C403B-0569-577B-AE08-562E853CF11E}"/>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A76CE44-B12A-456E-918A-2ABD0185972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6321222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409575" y="1233488"/>
            <a:ext cx="5916613" cy="3328987"/>
          </a:xfrm>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63A8955-B63E-4CA4-B711-770BD3DFB97C}" type="slidenum">
              <a:rPr kumimoji="1" lang="ja-JP" altLang="en-US" sz="1200" b="0" i="0" u="none" strike="noStrike" kern="1200" cap="none" spc="0" normalizeH="0" baseline="0" noProof="0" smtClean="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18337282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6A3A1-4F1B-833B-F78B-23796929ECD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931B646-0117-EA2C-4868-6EC51692951B}"/>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00A7685D-1D5C-726B-8A1F-3DB2C22B4BEF}"/>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1BA0777-397F-C47F-9487-840ABA0DBE8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63C4B31-DE8A-A96C-F4F5-720BE02608B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330850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9C4B0D-99D4-D75B-FFD7-CE6E152D4EB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B0C5CC9-FC0C-3A13-A1C2-F8119708A70A}"/>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2C7444B5-C538-4591-8456-1821D30F27A7}"/>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617FF6A8-DDDC-6BDB-2C9B-DBC7B028E5D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2CAC7F4-A556-1C06-7A05-D441C8C7D7F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0069648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A7B5D-A40B-6F22-04DD-ED40E8EC3347}"/>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AAC4BEA-9FE6-8717-2FD1-AE1B20B988C8}"/>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30467E37-48AB-69CE-3F2A-BC4B7A05724D}"/>
              </a:ext>
            </a:extLst>
          </p:cNvPr>
          <p:cNvSpPr>
            <a:spLocks noGrp="1"/>
          </p:cNvSpPr>
          <p:nvPr>
            <p:ph type="body" idx="1"/>
          </p:nvPr>
        </p:nvSpPr>
        <p:spPr/>
        <p:txBody>
          <a:bodyPr/>
          <a:lstStyle/>
          <a:p>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3077A19C-508F-CD7F-8BAC-01E895CAC39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9C30571-B547-39D5-82DE-BF9D2FEB401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8836329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3FBE7-6090-6ED9-7315-A879856DFA0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D6F775C-FBA5-FFB2-7838-0873DDF29EF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4D4BFD29-5761-2B6D-E351-EF68B0258679}"/>
              </a:ext>
            </a:extLst>
          </p:cNvPr>
          <p:cNvSpPr>
            <a:spLocks noGrp="1"/>
          </p:cNvSpPr>
          <p:nvPr>
            <p:ph type="body" idx="1"/>
          </p:nvPr>
        </p:nvSpPr>
        <p:spPr/>
        <p:txBody>
          <a:bodyPr/>
          <a:lstStyle/>
          <a:p>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0B025CD5-683A-C8E3-6C2D-316120D3B9CF}"/>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280D93E-FD3A-CFD6-46B0-FF972FCAF83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236042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0A897-9A26-9BF4-68E2-1633E3ABE65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B07D941-953B-40E5-85FD-4866D58A397F}"/>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C0532656-FF79-538A-9E3E-2B859C591BD3}"/>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4DD1581C-EAB1-047F-8D22-EA5F37ECD08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D3A20D82-1C3E-0130-4748-EF299B74314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7674846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E7D8C-AE54-E8E2-A4EC-A95537301BE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8042F58-3CB7-D978-3D75-FF8142B6F455}"/>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61E17AD-049D-C5E7-4AAC-9EC3B3A7288D}"/>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802499EE-80A8-51FE-CBAC-7E4366D4865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806BCA4-5830-09FD-DAFB-70E380A6DC5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34661066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172DA-9D11-081D-38F4-56504F0AE89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3C0211F-DF82-7FF3-03FD-811FAEB633E3}"/>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8CDBBF52-FCF6-B280-9858-3922FCDC27F6}"/>
              </a:ext>
            </a:extLst>
          </p:cNvPr>
          <p:cNvSpPr>
            <a:spLocks noGrp="1"/>
          </p:cNvSpPr>
          <p:nvPr>
            <p:ph type="body" idx="1"/>
          </p:nvPr>
        </p:nvSpPr>
        <p:spPr/>
        <p:txBody>
          <a:bodyPr/>
          <a:lstStyle/>
          <a:p>
            <a:endParaRPr kumimoji="1" lang="ja-JP" altLang="en-US" dirty="0"/>
          </a:p>
        </p:txBody>
      </p:sp>
      <p:sp>
        <p:nvSpPr>
          <p:cNvPr id="4" name="スライド番号プレースホルダー 3">
            <a:extLst>
              <a:ext uri="{FF2B5EF4-FFF2-40B4-BE49-F238E27FC236}">
                <a16:creationId xmlns:a16="http://schemas.microsoft.com/office/drawing/2014/main" id="{54D02E45-A827-E019-6A95-2707A2CB9A5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smtClean="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37262795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1C6EF-E1E2-029B-5D58-C4AD128CDCC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2B1A757-457A-58A8-BA55-55ABD98C6C34}"/>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3519253E-DAF4-01EB-4C5D-FF25E497D3DE}"/>
              </a:ext>
            </a:extLst>
          </p:cNvPr>
          <p:cNvSpPr>
            <a:spLocks noGrp="1"/>
          </p:cNvSpPr>
          <p:nvPr>
            <p:ph type="body" idx="1"/>
          </p:nvPr>
        </p:nvSpPr>
        <p:spPr/>
        <p:txBody>
          <a:bodyPr/>
          <a:lstStyle/>
          <a:p>
            <a:endParaRPr kumimoji="1" lang="ja-JP" altLang="en-US" dirty="0"/>
          </a:p>
        </p:txBody>
      </p:sp>
      <p:sp>
        <p:nvSpPr>
          <p:cNvPr id="4" name="スライド番号プレースホルダー 3">
            <a:extLst>
              <a:ext uri="{FF2B5EF4-FFF2-40B4-BE49-F238E27FC236}">
                <a16:creationId xmlns:a16="http://schemas.microsoft.com/office/drawing/2014/main" id="{24C41E12-5169-BA11-2368-D7D815795674}"/>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smtClean="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53439027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E35C4-41E0-D31B-BEA1-5CF7C334BD9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9451827-076E-6AE9-78C0-B8CF7BD06B2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E6EC0407-9565-7F1D-5437-BFE7FD13BD75}"/>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E8FB0537-A341-8A3C-E31F-3EDE8B73974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B9F17FC-0FA2-AC9B-A28B-E9A77247822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98819501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2151E-6078-0217-EDD4-D8EF362094D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185F514-B06D-BBF4-D66E-86F83E54BC17}"/>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9C198F7-0C50-7DBE-5171-6AB5C51D382E}"/>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D24954FB-B376-62DB-C4F5-347D57F8402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D7E923D4-7385-E4B7-9513-219F2237A81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58727148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27B29-04E0-0549-0C02-F1FBE5897F0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A0947F5-A6DA-D02D-A02F-746C25491F15}"/>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CB5AC90C-364A-0FD6-EAA8-7A37DAD4D488}"/>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91460602-004D-1C91-27F1-17AD0595DFD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2513D76-6489-23A1-6D01-307613A1726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08882123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981DC-36AD-587D-9620-2AB3F126F25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F7410C5-26AF-ACEA-6247-3DF107679771}"/>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967D99AF-F361-595F-FA04-3FC385A5E715}"/>
              </a:ext>
            </a:extLst>
          </p:cNvPr>
          <p:cNvSpPr>
            <a:spLocks noGrp="1"/>
          </p:cNvSpPr>
          <p:nvPr>
            <p:ph type="body" idx="1"/>
          </p:nvPr>
        </p:nvSpPr>
        <p:spPr/>
        <p:txBody>
          <a:bodyPr/>
          <a:lstStyle/>
          <a:p>
            <a:endParaRPr kumimoji="1" lang="ja-JP" altLang="en-US" dirty="0"/>
          </a:p>
        </p:txBody>
      </p:sp>
      <p:sp>
        <p:nvSpPr>
          <p:cNvPr id="4" name="スライド番号プレースホルダー 3">
            <a:extLst>
              <a:ext uri="{FF2B5EF4-FFF2-40B4-BE49-F238E27FC236}">
                <a16:creationId xmlns:a16="http://schemas.microsoft.com/office/drawing/2014/main" id="{03A423D3-112E-994E-EE34-0EB07C12EB3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smtClean="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3229B56-C503-697E-7086-50C1671E6CB8}"/>
              </a:ext>
            </a:extLst>
          </p:cNvPr>
          <p:cNvSpPr>
            <a:spLocks noGrp="1"/>
          </p:cNvSpPr>
          <p:nvPr>
            <p:ph type="ftr" sz="quarter" idx="4"/>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8533862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E1346-491A-23B0-5726-F6D83E7CE2E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C4E0B8F-7D79-4866-B35D-9EBE8CAA7459}"/>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2ED7553D-22CF-D6D9-2D94-2835978BFD26}"/>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19E5BC5-F518-9644-CFDA-E973F58B641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854B9AC3-5DEC-D635-A4B2-7E5B69B51FA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81731016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182568626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D02C2-FED7-B552-9731-3534E62AAC7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2D03DED-2138-9CD2-73AE-4510E2348FF6}"/>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7A7CE9E3-28D8-8876-74D5-CE2A14348F8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F69A118-2170-5651-E3AE-B20B0D3DC70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1FC0DB3-E056-E85B-5BFB-C56B458B227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7302191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CEEE6-AAF3-97E8-E24F-ACA4AB285E57}"/>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43CBB67-AE87-9F50-BF22-D3A843A44C9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3D412813-B72F-9777-7AB6-D2400A924B93}"/>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96B7F350-1438-19FF-A711-4610C698014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C1A8582-CD3A-DE03-522A-49CEB8410AE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22027417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61FB9-5BDD-CEB2-440B-F16B6F8032D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D52CAFC-0BF1-7AC1-A32B-7083E194202D}"/>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BFA88C30-447D-C828-E9AA-47A690C5005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540AD653-2D21-993B-32F0-8AF3394F0BC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79C1753-F602-9EB6-0A88-FBC32907104E}"/>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99227966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AC22C-76F6-3DEF-11D7-B0BC6F00110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22F82FD-B5C6-B52E-8EE3-BCA6B4B7B496}"/>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C60EE196-987F-12B0-BB95-22C8C8C5D173}"/>
              </a:ext>
            </a:extLst>
          </p:cNvPr>
          <p:cNvSpPr>
            <a:spLocks noGrp="1"/>
          </p:cNvSpPr>
          <p:nvPr>
            <p:ph type="body" idx="1"/>
          </p:nvPr>
        </p:nvSpPr>
        <p:spPr/>
        <p:txBody>
          <a:bodyPr/>
          <a:lstStyle/>
          <a:p>
            <a:r>
              <a:rPr kumimoji="1" lang="en-US" altLang="ja-JP" sz="1200" kern="1200" dirty="0">
                <a:solidFill>
                  <a:schemeClr val="tx1"/>
                </a:solidFill>
                <a:effectLst/>
                <a:latin typeface="+mn-lt"/>
                <a:ea typeface="+mn-ea"/>
                <a:cs typeface="+mn-cs"/>
              </a:rPr>
              <a:t> </a:t>
            </a:r>
            <a:endParaRPr kumimoji="1" lang="ja-JP" altLang="ja-JP" sz="1200" kern="1200" dirty="0">
              <a:solidFill>
                <a:schemeClr val="tx1"/>
              </a:solidFill>
              <a:effectLst/>
              <a:latin typeface="+mn-lt"/>
              <a:ea typeface="+mn-ea"/>
              <a:cs typeface="+mn-cs"/>
            </a:endParaRPr>
          </a:p>
          <a:p>
            <a:endParaRPr lang="ja-JP" altLang="en-US" dirty="0"/>
          </a:p>
        </p:txBody>
      </p:sp>
      <p:sp>
        <p:nvSpPr>
          <p:cNvPr id="4" name="スライド番号プレースホルダー 3">
            <a:extLst>
              <a:ext uri="{FF2B5EF4-FFF2-40B4-BE49-F238E27FC236}">
                <a16:creationId xmlns:a16="http://schemas.microsoft.com/office/drawing/2014/main" id="{09100F94-0E89-0F38-3509-AD8D99B0A70A}"/>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D1B25C5-E8DA-8605-1912-358352DA4B1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18072252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4DCF65-0D4C-A2AC-A01C-FA2D6A273F87}"/>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631E62B-5D40-7BB6-044D-A896A4E673B0}"/>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5D367E8E-5B43-EF2F-05EC-4DE6AF94FCA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DF2596CC-1B62-E56C-C4FE-5F142DCE971E}"/>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7945C74-A6B2-E8F1-A407-A73809544236}"/>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80684276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EF6A8A-EBEC-0F79-CB17-4A2FBBE707A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70F152E-5BAB-A151-B8F8-EEA0EC592BF5}"/>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BC75DBC1-D4CE-A0AD-8805-8CE4AD12EE31}"/>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5B39133A-C1DC-A7AA-4031-248AEF1277CE}"/>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FB307FC-023C-89DE-E66C-3C1CDB51D79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6191429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A0565-EF72-3EEE-A59D-6047CCF35D1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A11AD265-BFA5-7E85-89DC-E33361E511F7}"/>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B3DC1F5-907F-0588-9E8A-B6B4A8D7D958}"/>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21D4D45B-2DBC-B9EE-E7B9-BEFEC5C513E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C36981AA-D927-84BE-B72B-92AC448D9A6E}"/>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85185107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13559-94E1-3C14-AE1D-7D77878BA39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E395990-10D9-AD20-CB0E-D5A02132D07B}"/>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E7D7AE73-97C5-94A6-9796-583959A99B1C}"/>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70DA724A-E8A0-4C1F-5FAE-24AE3E18DEC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2533E12-86B1-A7E3-468F-D1FA90495FAC}"/>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77244386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55304-6DA3-9CF7-92ED-CAEC76B50E7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6569B28-5ABA-C613-66A7-41BBC7C7E8C8}"/>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391C721-9982-4E2D-2EF1-3454C0CFE382}"/>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D40B45EE-D9AA-2FF2-18EA-A1E9FA60F076}"/>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AE5B267-4A42-363C-F9D2-BFD0CFCDAEE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9053921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56790-67B6-560B-C75B-29D4E8CB2CD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BE246EC-8CFF-4C2D-09DA-724AC5D4CF2A}"/>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5F56CED-CB96-6C78-96C1-1FF106B57E26}"/>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903455D4-4E56-1BC7-2383-F908BFB6C64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A9CB7DFF-3A7C-339F-F9E6-09D24640F39E}"/>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32390738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CF8C4-8675-778D-1F9B-0E1F37E037A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B6BDDF0-A244-70FD-A0A4-53C977A79854}"/>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F733EDB2-5F8E-8781-65FF-23CA95276B33}"/>
              </a:ext>
            </a:extLst>
          </p:cNvPr>
          <p:cNvSpPr>
            <a:spLocks noGrp="1"/>
          </p:cNvSpPr>
          <p:nvPr>
            <p:ph type="body" idx="1"/>
          </p:nvPr>
        </p:nvSpPr>
        <p:spPr/>
        <p:txBody>
          <a:bodyPr/>
          <a:lstStyle/>
          <a:p>
            <a:endParaRPr kumimoji="1" lang="ja-JP" altLang="en-US"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BA885561-BC57-EA96-8052-C334E5770F3E}"/>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0BBB2A8-1207-B5E9-6A3B-9C547ADE317F}"/>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13059614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B765C-86B5-5C17-5F91-24057425090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FFB711D-8F8B-8A46-FC5C-0B6AC7357C02}"/>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5076616F-BE67-1ED4-5874-00A1F582DC2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1050D01E-C2C7-91FC-7241-AE894C4044D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81432EC5-64CA-FCA4-BA44-B48C017E77F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89207979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09887-274A-85E4-E82F-5DAA1DF2124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DDD59AF-6AFA-4651-CAD0-1CCAAE882595}"/>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EB53CCD8-CBCC-18F8-0161-438C6FDABFF1}"/>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A409F088-47C2-E815-BB91-41CC2AD995D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923A2BA6-398B-9B8F-2DFA-16178A2E8CD5}"/>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80561565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3EBB45-DC76-EFC5-7BB8-F52FF85D636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033492F-1599-1D23-5FEC-833D4BE2A43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CB60E5A8-61D0-EED1-860D-0B7CB9C3FE17}"/>
              </a:ext>
            </a:extLst>
          </p:cNvPr>
          <p:cNvSpPr>
            <a:spLocks noGrp="1"/>
          </p:cNvSpPr>
          <p:nvPr>
            <p:ph type="body" idx="1"/>
          </p:nvPr>
        </p:nvSpPr>
        <p:spPr/>
        <p:txBody>
          <a:bodyPr/>
          <a:lstStyle/>
          <a:p>
            <a:endParaRPr kumimoji="1" lang="ja-JP" altLang="en-US"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D4F34593-6CCC-F9CD-33D0-B2658734E6E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DEEEF574-CA2D-A7AA-E371-52B210AC40A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9885246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BB44E-5995-104F-5333-1EF017602E74}"/>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D272B04-FE56-895F-7C7C-128E0E86C9A0}"/>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1C6DE052-86EF-C290-3CBE-9DDD58562869}"/>
              </a:ext>
            </a:extLst>
          </p:cNvPr>
          <p:cNvSpPr>
            <a:spLocks noGrp="1"/>
          </p:cNvSpPr>
          <p:nvPr>
            <p:ph type="body" idx="1"/>
          </p:nvPr>
        </p:nvSpPr>
        <p:spPr/>
        <p:txBody>
          <a:bodyPr/>
          <a:lstStyle/>
          <a:p>
            <a:endParaRPr kumimoji="1" lang="ja-JP" altLang="en-US"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582A49D6-7F09-7E51-2F98-42F44545046F}"/>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985D575-EE01-4B5B-0117-CB3541D0BBB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82999213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D02C2-FED7-B552-9731-3534E62AAC7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2D03DED-2138-9CD2-73AE-4510E2348FF6}"/>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A7CE9E3-28D8-8876-74D5-CE2A14348F8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F69A118-2170-5651-E3AE-B20B0D3DC70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1FC0DB3-E056-E85B-5BFB-C56B458B227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7302191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F0FE8-5EAC-528D-11D4-1E9502ED5CF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6927DB6-FE8C-8456-DDE8-48B626BC10B3}"/>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600C32F0-4038-6F76-045E-62FD4A674DC1}"/>
              </a:ext>
            </a:extLst>
          </p:cNvPr>
          <p:cNvSpPr>
            <a:spLocks noGrp="1"/>
          </p:cNvSpPr>
          <p:nvPr>
            <p:ph type="body" idx="1"/>
          </p:nvPr>
        </p:nvSpPr>
        <p:spPr/>
        <p:txBody>
          <a:bodyPr/>
          <a:lstStyle/>
          <a:p>
            <a:endParaRPr lang="ja-JP" altLang="en-US" u="none" dirty="0"/>
          </a:p>
        </p:txBody>
      </p:sp>
      <p:sp>
        <p:nvSpPr>
          <p:cNvPr id="4" name="スライド番号プレースホルダー 3">
            <a:extLst>
              <a:ext uri="{FF2B5EF4-FFF2-40B4-BE49-F238E27FC236}">
                <a16:creationId xmlns:a16="http://schemas.microsoft.com/office/drawing/2014/main" id="{27519237-26E9-0EBA-18D6-067ADBA1DC3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3665DEFB-68AD-3595-0916-58EA4FDFB3B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05916850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4044D-ADF2-16B6-413C-305748D8163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1BFB127-7E1F-EE29-C63E-BA0601807455}"/>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096B9FF8-CFBA-AE70-7DAA-0084506A9FD2}"/>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B1C549A2-7A1A-C1E6-34E6-F22D5C4BE3B3}"/>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2888B03-DCDD-20C9-6700-14698B499A9F}"/>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50302956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5A34C-463B-2C7E-6D01-A671F62BA0D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7DAB34C-4AF2-D419-A08D-6C0F3D0FF441}"/>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9298763-35E3-B173-FC65-55665BFA1CAC}"/>
              </a:ext>
            </a:extLst>
          </p:cNvPr>
          <p:cNvSpPr>
            <a:spLocks noGrp="1"/>
          </p:cNvSpPr>
          <p:nvPr>
            <p:ph type="body" idx="1"/>
          </p:nvPr>
        </p:nvSpPr>
        <p:spPr/>
        <p:txBody>
          <a:bodyPr/>
          <a:lstStyle/>
          <a:p>
            <a:endParaRPr lang="en-US" altLang="ja-JP" dirty="0"/>
          </a:p>
          <a:p>
            <a:endParaRPr lang="ja-JP" altLang="en-US" dirty="0"/>
          </a:p>
        </p:txBody>
      </p:sp>
      <p:sp>
        <p:nvSpPr>
          <p:cNvPr id="4" name="スライド番号プレースホルダー 3">
            <a:extLst>
              <a:ext uri="{FF2B5EF4-FFF2-40B4-BE49-F238E27FC236}">
                <a16:creationId xmlns:a16="http://schemas.microsoft.com/office/drawing/2014/main" id="{522B6531-CEC3-9582-CA0C-922DA8B09004}"/>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DF55E5A-983A-87B1-EEE5-67077534B06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02589879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FDA019-57C9-C74B-9800-2A7F44FA72A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955B61C-A8CB-23E8-8CF3-1AD1F84321F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6F9E7E32-42FD-4981-749C-37D017282D1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3DBDDFA-0A2A-7D37-CCE1-A4A727E3541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00F5421-E98D-C598-4D41-591049CAE1C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4024782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BBFB1-821F-621C-19C6-9B69FE6DE08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208D977-690D-1362-42D4-4D945D159334}"/>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167B7A64-B4F2-98AF-B465-A0D726EBEEF9}"/>
              </a:ext>
            </a:extLst>
          </p:cNvPr>
          <p:cNvSpPr>
            <a:spLocks noGrp="1"/>
          </p:cNvSpPr>
          <p:nvPr>
            <p:ph type="body" idx="1"/>
          </p:nvPr>
        </p:nvSpPr>
        <p:spPr/>
        <p:txBody>
          <a:bodyPr/>
          <a:lstStyle/>
          <a:p>
            <a:endParaRPr kumimoji="1" lang="ja-JP" altLang="en-US" dirty="0"/>
          </a:p>
        </p:txBody>
      </p:sp>
      <p:sp>
        <p:nvSpPr>
          <p:cNvPr id="4" name="スライド番号プレースホルダー 3">
            <a:extLst>
              <a:ext uri="{FF2B5EF4-FFF2-40B4-BE49-F238E27FC236}">
                <a16:creationId xmlns:a16="http://schemas.microsoft.com/office/drawing/2014/main" id="{B798B165-9DB0-99E0-FE25-AE6F8D1A69D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smtClean="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0E54A82-3B36-7CFF-5553-8DE6367A4FEA}"/>
              </a:ext>
            </a:extLst>
          </p:cNvPr>
          <p:cNvSpPr>
            <a:spLocks noGrp="1"/>
          </p:cNvSpPr>
          <p:nvPr>
            <p:ph type="ftr" sz="quarter" idx="4"/>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07106265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9F8D9B-7BEB-0A3E-2C93-B0070A2A6FD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CDA6209-EF91-F11B-A4B6-FE631F1E196A}"/>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41138132-2273-D3F1-5140-FF1BBD400040}"/>
              </a:ext>
            </a:extLst>
          </p:cNvPr>
          <p:cNvSpPr>
            <a:spLocks noGrp="1"/>
          </p:cNvSpPr>
          <p:nvPr>
            <p:ph type="body" idx="1"/>
          </p:nvPr>
        </p:nvSpPr>
        <p:spPr/>
        <p:txBody>
          <a:bodyPr/>
          <a:lstStyle/>
          <a:p>
            <a:endParaRPr kumimoji="1" lang="ja-JP" altLang="en-US" dirty="0"/>
          </a:p>
        </p:txBody>
      </p:sp>
      <p:sp>
        <p:nvSpPr>
          <p:cNvPr id="4" name="スライド番号プレースホルダー 3">
            <a:extLst>
              <a:ext uri="{FF2B5EF4-FFF2-40B4-BE49-F238E27FC236}">
                <a16:creationId xmlns:a16="http://schemas.microsoft.com/office/drawing/2014/main" id="{5EF624EF-9239-990D-6ABC-273E646B1952}"/>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smtClean="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B737E55-F709-230F-4780-0435538E436C}"/>
              </a:ext>
            </a:extLst>
          </p:cNvPr>
          <p:cNvSpPr>
            <a:spLocks noGrp="1"/>
          </p:cNvSpPr>
          <p:nvPr>
            <p:ph type="ftr" sz="quarter" idx="4"/>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28135679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29613-3980-3F47-1814-24AC6B02C6A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0F31475-8C0B-B77C-6D21-FB2E9C89A36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0A747AB9-DE28-9B82-C1C0-21C3CB3BF8AF}"/>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D1D28D21-02A4-C10C-2108-F6BDDB1A846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55B59B23-0763-A645-7D4C-2A931A178FF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24187863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1FCBF-3BE9-F556-9A0E-F345C586B11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712B77A-C3E4-43FC-0347-84619029862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CBEDBFD0-C39C-18F1-370D-52DA570D12A2}"/>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B1DA901E-A308-5FE5-250B-10E9FB2967B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7D2ADA9-B370-B937-0511-8664C6494B3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01602976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0C7F69-69B8-8221-AB60-21056689F5C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364D81C-82D6-2078-C726-55EAAE243415}"/>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5183E552-49FC-4B90-DB47-35D853BFD79E}"/>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390F1493-5885-260A-C65A-7057E71AD7B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C163CE2-4C93-EFE9-4AE2-4920FEC4297C}"/>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62214911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503FC-0707-786D-55DF-BDA628F341A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92E3513-47D0-58BA-0AC1-B3B07445FDA6}"/>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1D1A7459-4052-90EA-EAA0-DC3FFD86F5D9}"/>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C9FE0145-9C67-ADAF-BD36-AA5277F9191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02D6CFB-30FA-6517-2388-5830BFA1EAC1}"/>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90041096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56D28-F64D-6CF0-B87B-90D9BDDA134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0774E4B-626A-1EEE-6F27-AF70683A229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D500F10-2744-23B6-EF40-0A3329496A5D}"/>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0C730E94-F22B-7112-0335-C7B5DBFF46EA}"/>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5FE40F47-999B-B072-420B-68563FD52E9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69199222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1332E-B6D0-3297-73CC-8DD39AF42C8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C298ABD-54DE-B507-A45C-944B1A010216}"/>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113A7EDF-7E85-0876-4253-897A25C3C35F}"/>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235E9360-A340-D3F8-292A-2918CB5E5DA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BFC36FC-9845-CE1B-95AC-DE91EA3D02C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547065383"/>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4ECBA-BC5B-3FEB-FBB5-BFAA9A616A7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CD5C254-9077-F58D-7B5E-6299AF630C82}"/>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02798BE2-2F2C-DFA5-3C51-CC1130AE7A2D}"/>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F365E9AC-1B57-F3F4-1C65-A5FF46FB255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33DECE6-A3E4-3CC5-01FC-B455AA485AE6}"/>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29327364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F7FF6-11FE-09CE-8291-7A21AC0BF20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DECA9E8-20D7-20E8-A62B-883C04D38DBF}"/>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7CCF6E6-290F-B414-3912-FF4BCD532FE7}"/>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53B58C0B-9D41-3E56-970E-C5A316CF2CA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FB7A39F-117B-EC20-9164-8AAACD10880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14078968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F8669-BEA4-0A95-759C-F79BF4DC4BD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936C13E-918A-6D9C-578B-0BA0E5AA10A7}"/>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81E63C37-6147-6066-8B0D-E1F3BE108E66}"/>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0951DB4C-646F-2F6A-2185-395C76573CC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8573D58-7186-C336-4368-D7187A96B836}"/>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37222503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507663-616B-A5B2-0A45-D64732A00F9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4BF0669-4DA0-C557-05BB-01C89A34450F}"/>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20572230-D263-9254-5808-90A426CBA932}"/>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94AF3720-580C-EF43-6460-0CAC5DA5D49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5C59B285-D14E-616A-EE19-32CC7AD9ACE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8682557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D02C2-FED7-B552-9731-3534E62AAC7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2D03DED-2138-9CD2-73AE-4510E2348FF6}"/>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A7CE9E3-28D8-8876-74D5-CE2A14348F84}"/>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BF69A118-2170-5651-E3AE-B20B0D3DC70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1FC0DB3-E056-E85B-5BFB-C56B458B227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7302191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F7B7D-7AB2-8302-1E62-19C49DE0951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94F3957-EC05-6190-4558-555FD77E9724}"/>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5B759B6-2E24-9395-F811-E941075E4CC3}"/>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E990E1EA-8473-7D08-07FE-6DE38CFBA7A6}"/>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CF4C166E-84EB-FEF2-79BB-508EFD4BB14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10650603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154D8-6714-1370-B922-D3AD0A18944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0F9EB9F-152A-1E39-D4A1-903D3A75CD97}"/>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4D3A4891-8C18-6829-6668-842422338DF1}"/>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17A96DEB-2D3F-47CE-52AD-1D5D5623F6D6}"/>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134932C-3392-C4A4-C58C-ADB8744DB135}"/>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59031549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3AEDB-863E-B271-CFF7-515453DA3DC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4677AA4-FF31-3262-D703-5F0AEE4878C9}"/>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BD67DC96-76DE-E230-0A30-778015C5BB84}"/>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94166369-E6B1-3B01-4243-9FEA92648AB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8A947372-B776-D40B-AEDA-49E41FD8AC7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21740345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B7638-191B-ADE1-332F-64B8AF6A2154}"/>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1F58356-FC23-08E6-32D9-FE661A9E0FC2}"/>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F5F5B3D5-3D4B-2B85-795B-1F2D2C95F9F7}"/>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D0F2E093-618D-496B-0E7E-F158CF9888D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C38D2487-6E23-AE70-3AE6-9D5D47B2258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630649263"/>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184DE-3A1C-D51A-F01F-5FFBE35E8BF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D6BBA8C-E72B-DE46-4EA6-4CF5CF2C44F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4034DAE-9C0C-22E7-9F9F-5E069FED0D6E}"/>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3D948C05-46B1-F5CF-78D1-71B7CD2684B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626039D-FA7B-D091-64B1-70054099207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912564209"/>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9AF7C-276F-4263-3A89-2983B0BD3B2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2BD1754-6B86-3B90-C298-959E8073E88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CDF3FDBF-942E-9E90-79D4-2CD4F6A3CC6D}"/>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D1FF084E-04A5-58B0-9805-74CC4766B9B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995C518-7845-D140-1DCF-BD4B5862911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8327352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ACB3F-AC3E-1C3D-78C7-2604D781DAE4}"/>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5ED3E34-602A-59B9-4B3E-B648BB6E5B3A}"/>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F3059BC1-4DDB-B332-6F29-AED81E4D308C}"/>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01943DF2-9130-5A49-E58A-C0043998590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D1F4CCDB-D619-0AC9-57CF-D079814A878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5881113"/>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79388" y="1457325"/>
            <a:ext cx="6994526" cy="3935413"/>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96AC9331-FD0E-4D84-8757-073662E1CEDF}" type="slidenum">
              <a:rPr kumimoji="1" lang="ja-JP" alt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116</a:t>
            </a:fld>
            <a:endParaRPr kumimoji="1" lang="ja-JP" alt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50" charset="-128"/>
              <a:cs typeface="+mn-cs"/>
            </a:endParaRPr>
          </a:p>
        </p:txBody>
      </p:sp>
    </p:spTree>
    <p:extLst>
      <p:ext uri="{BB962C8B-B14F-4D97-AF65-F5344CB8AC3E}">
        <p14:creationId xmlns:p14="http://schemas.microsoft.com/office/powerpoint/2010/main" val="404349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3" Type="http://schemas.openxmlformats.org/officeDocument/2006/relationships/audio" Target="NULL"/><Relationship Id="rId2" Type="http://schemas.openxmlformats.org/officeDocument/2006/relationships/slideMaster" Target="../slideMasters/slideMaster8.xml"/><Relationship Id="rId1" Type="http://schemas.openxmlformats.org/officeDocument/2006/relationships/audio" Target="../media/audio1.wav"/></Relationships>
</file>

<file path=ppt/slideLayouts/_rels/slideLayout94.xml.rels><?xml version="1.0" encoding="UTF-8" standalone="yes"?>
<Relationships xmlns="http://schemas.openxmlformats.org/package/2006/relationships"><Relationship Id="rId3" Type="http://schemas.openxmlformats.org/officeDocument/2006/relationships/audio" Target="NULL"/><Relationship Id="rId2" Type="http://schemas.openxmlformats.org/officeDocument/2006/relationships/slideMaster" Target="../slideMasters/slideMaster8.xml"/><Relationship Id="rId1" Type="http://schemas.openxmlformats.org/officeDocument/2006/relationships/audio" Target="../media/audio1.wav"/></Relationships>
</file>

<file path=ppt/slideLayouts/_rels/slideLayout95.xml.rels><?xml version="1.0" encoding="UTF-8" standalone="yes"?>
<Relationships xmlns="http://schemas.openxmlformats.org/package/2006/relationships"><Relationship Id="rId3" Type="http://schemas.openxmlformats.org/officeDocument/2006/relationships/audio" Target="NULL"/><Relationship Id="rId2" Type="http://schemas.openxmlformats.org/officeDocument/2006/relationships/slideMaster" Target="../slideMasters/slideMaster8.xml"/><Relationship Id="rId1" Type="http://schemas.openxmlformats.org/officeDocument/2006/relationships/audio" Target="../media/audio1.wav"/></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slideMaster" Target="../slideMasters/slideMaster8.xml"/><Relationship Id="rId1" Type="http://schemas.openxmlformats.org/officeDocument/2006/relationships/audio" Target="../media/audio1.wav"/><Relationship Id="rId4" Type="http://schemas.openxmlformats.org/officeDocument/2006/relationships/audio" Target="NUL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slideMaster" Target="../slideMasters/slideMaster8.xml"/><Relationship Id="rId1" Type="http://schemas.openxmlformats.org/officeDocument/2006/relationships/audio" Target="../media/audio1.wav"/><Relationship Id="rId4" Type="http://schemas.openxmlformats.org/officeDocument/2006/relationships/audio" Target="NUL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slideMaster" Target="../slideMasters/slideMaster8.xml"/><Relationship Id="rId1" Type="http://schemas.openxmlformats.org/officeDocument/2006/relationships/audio" Target="../media/audio1.wav"/><Relationship Id="rId4" Type="http://schemas.openxmlformats.org/officeDocument/2006/relationships/audio" Target="NUL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7"/>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12"/>
          </p:nvPr>
        </p:nvSpPr>
        <p:spPr/>
        <p:txBody>
          <a:body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3445661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Rectangle 5"/>
          <p:cNvSpPr>
            <a:spLocks noGrp="1" noChangeArrowheads="1"/>
          </p:cNvSpPr>
          <p:nvPr>
            <p:ph type="ftr" sz="quarter" idx="10"/>
          </p:nvPr>
        </p:nvSpPr>
        <p:spPr>
          <a:xfrm>
            <a:off x="905934" y="6553797"/>
            <a:ext cx="10380133" cy="268288"/>
          </a:xfrm>
        </p:spPr>
        <p:txBody>
          <a:bodyPr/>
          <a:lstStyle>
            <a:lvl1pPr>
              <a:defRPr>
                <a:latin typeface="ＭＳ Ｐゴシック" panose="020B0600070205080204" pitchFamily="50" charset="-128"/>
                <a:ea typeface="ＭＳ Ｐゴシック" panose="020B0600070205080204" pitchFamily="50" charset="-128"/>
              </a:defRPr>
            </a:lvl1pPr>
          </a:lstStyle>
          <a:p>
            <a:pPr>
              <a:defRPr/>
            </a:pPr>
            <a:r>
              <a:rPr lang="zh-CN" altLang="en-US"/>
              <a:t>公益社団法人 日本医師会</a:t>
            </a:r>
            <a:endParaRPr lang="en-US" altLang="ja-JP" dirty="0"/>
          </a:p>
        </p:txBody>
      </p:sp>
      <p:sp>
        <p:nvSpPr>
          <p:cNvPr id="8" name="Rectangle 8"/>
          <p:cNvSpPr>
            <a:spLocks noGrp="1" noChangeArrowheads="1"/>
          </p:cNvSpPr>
          <p:nvPr>
            <p:ph type="sldNum" sz="quarter" idx="11"/>
          </p:nvPr>
        </p:nvSpPr>
        <p:spPr>
          <a:xfrm>
            <a:off x="8932007" y="6354763"/>
            <a:ext cx="2844800" cy="476250"/>
          </a:xfrm>
        </p:spPr>
        <p:txBody>
          <a:bodyPr/>
          <a:lstStyle>
            <a:lvl1pPr>
              <a:defRPr sz="3200">
                <a:solidFill>
                  <a:schemeClr val="tx1"/>
                </a:solidFill>
                <a:latin typeface="ＭＳ Ｐゴシック" panose="020B0600070205080204" pitchFamily="50" charset="-128"/>
                <a:ea typeface="ＭＳ Ｐゴシック" panose="020B0600070205080204" pitchFamily="50" charset="-128"/>
              </a:defRPr>
            </a:lvl1pPr>
          </a:lstStyle>
          <a:p>
            <a:pPr>
              <a:defRPr/>
            </a:pPr>
            <a:fld id="{54512D34-44EA-4A9C-B3DF-7B6D0D121667}" type="slidenum">
              <a:rPr lang="en-US" altLang="ja-JP" smtClean="0"/>
              <a:pPr>
                <a:defRPr/>
              </a:pPr>
              <a:t>‹#›</a:t>
            </a:fld>
            <a:endParaRPr lang="en-US" altLang="ja-JP" dirty="0"/>
          </a:p>
        </p:txBody>
      </p:sp>
    </p:spTree>
    <p:extLst>
      <p:ext uri="{BB962C8B-B14F-4D97-AF65-F5344CB8AC3E}">
        <p14:creationId xmlns:p14="http://schemas.microsoft.com/office/powerpoint/2010/main" val="1421785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1_タイトルのみ">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E26B3B58-13BF-E864-BA68-0EDEA6D96172}"/>
              </a:ext>
            </a:extLst>
          </p:cNvPr>
          <p:cNvSpPr>
            <a:spLocks noGrp="1"/>
          </p:cNvSpPr>
          <p:nvPr>
            <p:ph type="title"/>
          </p:nvPr>
        </p:nvSpPr>
        <p:spPr>
          <a:xfrm>
            <a:off x="-739" y="0"/>
            <a:ext cx="12193477" cy="478800"/>
          </a:xfrm>
          <a:solidFill>
            <a:srgbClr val="FCEC8E"/>
          </a:solidFill>
        </p:spPr>
        <p:txBody>
          <a:bodyPr anchor="b">
            <a:noAutofit/>
          </a:bodyPr>
          <a:lstStyle>
            <a:lvl1pPr algn="ctr">
              <a:defRPr sz="2400"/>
            </a:lvl1p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4FF26C19-C83B-34DB-D5F6-046510080FC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300" b="0" i="0" u="none" strike="noStrike" kern="1200" cap="none" spc="0" normalizeH="0" baseline="0" noProof="0">
              <a:ln>
                <a:noFill/>
              </a:ln>
              <a:solidFill>
                <a:prstClr val="black">
                  <a:tint val="75000"/>
                </a:prstClr>
              </a:solidFill>
              <a:effectLst/>
              <a:uLnTx/>
              <a:uFillTx/>
              <a:latin typeface="Arial"/>
              <a:ea typeface="ＭＳ Ｐゴシック"/>
              <a:cs typeface="+mn-cs"/>
            </a:endParaRPr>
          </a:p>
        </p:txBody>
      </p:sp>
      <p:sp>
        <p:nvSpPr>
          <p:cNvPr id="4" name="フッター プレースホルダー 3">
            <a:extLst>
              <a:ext uri="{FF2B5EF4-FFF2-40B4-BE49-F238E27FC236}">
                <a16:creationId xmlns:a16="http://schemas.microsoft.com/office/drawing/2014/main" id="{9AB566A9-440E-C18A-B78D-06462F73219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300" b="0" i="0" u="none" strike="noStrike" kern="1200" cap="none" spc="0" normalizeH="0" baseline="0" noProof="0">
              <a:ln>
                <a:noFill/>
              </a:ln>
              <a:solidFill>
                <a:prstClr val="black">
                  <a:tint val="75000"/>
                </a:prstClr>
              </a:solidFill>
              <a:effectLst/>
              <a:uLnTx/>
              <a:uFillTx/>
              <a:latin typeface="Arial"/>
              <a:ea typeface="ＭＳ Ｐゴシック"/>
              <a:cs typeface="+mn-cs"/>
            </a:endParaRPr>
          </a:p>
        </p:txBody>
      </p:sp>
      <p:sp>
        <p:nvSpPr>
          <p:cNvPr id="11" name="テキスト プレースホルダー 2">
            <a:extLst>
              <a:ext uri="{FF2B5EF4-FFF2-40B4-BE49-F238E27FC236}">
                <a16:creationId xmlns:a16="http://schemas.microsoft.com/office/drawing/2014/main" id="{D777B9D2-512F-D666-35FB-21BA71B78797}"/>
              </a:ext>
            </a:extLst>
          </p:cNvPr>
          <p:cNvSpPr>
            <a:spLocks noGrp="1"/>
          </p:cNvSpPr>
          <p:nvPr>
            <p:ph idx="1" hasCustomPrompt="1"/>
          </p:nvPr>
        </p:nvSpPr>
        <p:spPr>
          <a:xfrm>
            <a:off x="120695" y="551006"/>
            <a:ext cx="11950610" cy="797502"/>
          </a:xfrm>
          <a:prstGeom prst="rect">
            <a:avLst/>
          </a:prstGeom>
          <a:ln>
            <a:solidFill>
              <a:schemeClr val="tx1"/>
            </a:solidFill>
          </a:ln>
        </p:spPr>
        <p:txBody>
          <a:bodyPr vert="horz" lIns="91440" tIns="45720" rIns="91440" bIns="45720" rtlCol="0">
            <a:noAutofit/>
          </a:bodyPr>
          <a:lstStyle>
            <a:lvl1pPr marL="0" indent="0">
              <a:buNone/>
              <a:defRPr sz="1600"/>
            </a:lvl1pPr>
            <a:lvl2pPr>
              <a:defRPr sz="1600"/>
            </a:lvl2pPr>
            <a:lvl3pPr>
              <a:defRPr sz="1600"/>
            </a:lvl3pPr>
            <a:lvl4pPr>
              <a:defRPr sz="1600"/>
            </a:lvl4pPr>
            <a:lvl5pPr>
              <a:defRPr sz="1600"/>
            </a:lvl5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13" name="Slide Number Placeholder 5">
            <a:extLst>
              <a:ext uri="{FF2B5EF4-FFF2-40B4-BE49-F238E27FC236}">
                <a16:creationId xmlns:a16="http://schemas.microsoft.com/office/drawing/2014/main" id="{A6F07EDF-A028-E28E-482F-3B5893E44533}"/>
              </a:ext>
            </a:extLst>
          </p:cNvPr>
          <p:cNvSpPr>
            <a:spLocks noGrp="1"/>
          </p:cNvSpPr>
          <p:nvPr>
            <p:ph type="sldNum" sz="quarter" idx="4"/>
          </p:nvPr>
        </p:nvSpPr>
        <p:spPr>
          <a:xfrm>
            <a:off x="11413069" y="6565976"/>
            <a:ext cx="776016" cy="278421"/>
          </a:xfrm>
          <a:prstGeom prst="rect">
            <a:avLst/>
          </a:prstGeom>
        </p:spPr>
        <p:txBody>
          <a:bodyPr vert="horz" lIns="0" tIns="0" rIns="0" bIns="0" rtlCol="0" anchor="b"/>
          <a:lstStyle>
            <a:lvl1pPr algn="r">
              <a:defRPr sz="1600" b="0">
                <a:solidFill>
                  <a:schemeClr val="tx1"/>
                </a:solidFill>
                <a:latin typeface="Arial" panose="020B0604020202020204" pitchFamily="34"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8F63A3B-78C7-47BE-AE5E-E10140E04643}" type="slidenum">
              <a:rPr kumimoji="1" lang="en-US" sz="16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a:cs typeface="Arial" panose="020B0604020202020204" pitchFamily="34" charset="0"/>
            </a:endParaRPr>
          </a:p>
        </p:txBody>
      </p:sp>
    </p:spTree>
    <p:extLst>
      <p:ext uri="{BB962C8B-B14F-4D97-AF65-F5344CB8AC3E}">
        <p14:creationId xmlns:p14="http://schemas.microsoft.com/office/powerpoint/2010/main" val="1137710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179159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ロゴ無し-タイトル＆コンテンツ">
    <p:spTree>
      <p:nvGrpSpPr>
        <p:cNvPr id="1" name=""/>
        <p:cNvGrpSpPr/>
        <p:nvPr/>
      </p:nvGrpSpPr>
      <p:grpSpPr>
        <a:xfrm>
          <a:off x="0" y="0"/>
          <a:ext cx="0" cy="0"/>
          <a:chOff x="0" y="0"/>
          <a:chExt cx="0" cy="0"/>
        </a:xfrm>
      </p:grpSpPr>
      <p:sp>
        <p:nvSpPr>
          <p:cNvPr id="7" name="テキスト プレースホルダー 6">
            <a:extLst>
              <a:ext uri="{FF2B5EF4-FFF2-40B4-BE49-F238E27FC236}">
                <a16:creationId xmlns:a16="http://schemas.microsoft.com/office/drawing/2014/main" id="{3E570A37-384E-DC43-806F-95BD4EF48678}"/>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8" name="テキスト プレースホルダー 6">
            <a:extLst>
              <a:ext uri="{FF2B5EF4-FFF2-40B4-BE49-F238E27FC236}">
                <a16:creationId xmlns:a16="http://schemas.microsoft.com/office/drawing/2014/main" id="{B714221B-43CA-D24B-BCAF-0768E1FC8C9F}"/>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a:xfrm>
            <a:off x="443183" y="1879526"/>
            <a:ext cx="11305634" cy="4449838"/>
          </a:xfrm>
        </p:spPr>
        <p:txBody>
          <a:bodyPr>
            <a:normAutofit/>
          </a:bodyPr>
          <a:lstStyle>
            <a:lvl1pPr>
              <a:defRPr sz="1200"/>
            </a:lvl1pPr>
            <a:lvl2pPr>
              <a:defRPr sz="1200"/>
            </a:lvl2pPr>
            <a:lvl3pPr>
              <a:defRPr sz="1200"/>
            </a:lvl3pPr>
            <a:lvl4pPr>
              <a:defRPr sz="1200"/>
            </a:lvl4pPr>
            <a:lvl5pPr>
              <a:defRPr sz="1200"/>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0" name="テキスト プレースホルダー 12">
            <a:extLst>
              <a:ext uri="{FF2B5EF4-FFF2-40B4-BE49-F238E27FC236}">
                <a16:creationId xmlns:a16="http://schemas.microsoft.com/office/drawing/2014/main" id="{2B853A86-3EEA-354D-94D1-2263E9AA6352}"/>
              </a:ext>
            </a:extLst>
          </p:cNvPr>
          <p:cNvSpPr>
            <a:spLocks noGrp="1"/>
          </p:cNvSpPr>
          <p:nvPr>
            <p:ph type="body" sz="quarter" idx="13"/>
          </p:nvPr>
        </p:nvSpPr>
        <p:spPr>
          <a:xfrm>
            <a:off x="0" y="828000"/>
            <a:ext cx="12193477" cy="550884"/>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3904425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ロゴ無し-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6"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3028"/>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9"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2"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1240326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ロゴ無し-白紙">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51662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ロゴ有-タイトル＆コンテンツ">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183" y="1879526"/>
            <a:ext cx="11305634" cy="4449838"/>
          </a:xfrm>
        </p:spPr>
        <p:txBody>
          <a:bodyPr>
            <a:normAutofit/>
          </a:bodyPr>
          <a:lstStyle>
            <a:lvl1pPr>
              <a:defRPr sz="1200"/>
            </a:lvl1pPr>
            <a:lvl2pPr>
              <a:defRPr sz="1200"/>
            </a:lvl2pPr>
            <a:lvl3pPr>
              <a:defRPr sz="1200"/>
            </a:lvl3pPr>
            <a:lvl4pPr>
              <a:defRPr sz="1200"/>
            </a:lvl4pPr>
            <a:lvl5pPr>
              <a:defRPr sz="1200"/>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59020"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2"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3"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15"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6"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pic>
        <p:nvPicPr>
          <p:cNvPr id="2" name="図 1">
            <a:extLst>
              <a:ext uri="{FF2B5EF4-FFF2-40B4-BE49-F238E27FC236}">
                <a16:creationId xmlns:a16="http://schemas.microsoft.com/office/drawing/2014/main" id="{B0361477-E423-37B9-8E57-9E2A3182F636}"/>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2503922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ロゴ有-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1"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5"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16"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7"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pic>
        <p:nvPicPr>
          <p:cNvPr id="2" name="図 1">
            <a:extLst>
              <a:ext uri="{FF2B5EF4-FFF2-40B4-BE49-F238E27FC236}">
                <a16:creationId xmlns:a16="http://schemas.microsoft.com/office/drawing/2014/main" id="{723742E8-7265-2649-6132-E40A95A4478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4215331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ロゴ有-白紙">
    <p:spTree>
      <p:nvGrpSpPr>
        <p:cNvPr id="1" name=""/>
        <p:cNvGrpSpPr/>
        <p:nvPr/>
      </p:nvGrpSpPr>
      <p:grpSpPr>
        <a:xfrm>
          <a:off x="0" y="0"/>
          <a:ext cx="0" cy="0"/>
          <a:chOff x="0" y="0"/>
          <a:chExt cx="0" cy="0"/>
        </a:xfrm>
      </p:grpSpPr>
      <p:sp>
        <p:nvSpPr>
          <p:cNvPr id="3"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pic>
        <p:nvPicPr>
          <p:cNvPr id="4" name="図 3">
            <a:extLst>
              <a:ext uri="{FF2B5EF4-FFF2-40B4-BE49-F238E27FC236}">
                <a16:creationId xmlns:a16="http://schemas.microsoft.com/office/drawing/2014/main" id="{907EEC1F-F72B-30A8-DE72-68AB81E2B33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978380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レイアウト調整用">
    <p:spTree>
      <p:nvGrpSpPr>
        <p:cNvPr id="1" name=""/>
        <p:cNvGrpSpPr/>
        <p:nvPr/>
      </p:nvGrpSpPr>
      <p:grpSpPr>
        <a:xfrm>
          <a:off x="0" y="0"/>
          <a:ext cx="0" cy="0"/>
          <a:chOff x="0" y="0"/>
          <a:chExt cx="0" cy="0"/>
        </a:xfrm>
      </p:grpSpPr>
      <p:sp>
        <p:nvSpPr>
          <p:cNvPr id="20" name="正方形/長方形 19">
            <a:extLst>
              <a:ext uri="{FF2B5EF4-FFF2-40B4-BE49-F238E27FC236}">
                <a16:creationId xmlns:a16="http://schemas.microsoft.com/office/drawing/2014/main" id="{E42AB819-EED4-A946-82DE-13861620C8BA}"/>
              </a:ext>
            </a:extLst>
          </p:cNvPr>
          <p:cNvSpPr/>
          <p:nvPr/>
        </p:nvSpPr>
        <p:spPr>
          <a:xfrm>
            <a:off x="0" y="0"/>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1" name="正方形/長方形 20">
            <a:extLst>
              <a:ext uri="{FF2B5EF4-FFF2-40B4-BE49-F238E27FC236}">
                <a16:creationId xmlns:a16="http://schemas.microsoft.com/office/drawing/2014/main" id="{B60C0383-7E27-CC41-BDF1-C49E8091F6E1}"/>
              </a:ext>
            </a:extLst>
          </p:cNvPr>
          <p:cNvSpPr/>
          <p:nvPr/>
        </p:nvSpPr>
        <p:spPr>
          <a:xfrm>
            <a:off x="8818819"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2" name="正方形/長方形 21">
            <a:extLst>
              <a:ext uri="{FF2B5EF4-FFF2-40B4-BE49-F238E27FC236}">
                <a16:creationId xmlns:a16="http://schemas.microsoft.com/office/drawing/2014/main" id="{1B4AEF06-A638-9B41-AE70-D8C99ADA08F1}"/>
              </a:ext>
            </a:extLst>
          </p:cNvPr>
          <p:cNvSpPr/>
          <p:nvPr/>
        </p:nvSpPr>
        <p:spPr>
          <a:xfrm>
            <a:off x="5873446" y="0"/>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3" name="正方形/長方形 22">
            <a:extLst>
              <a:ext uri="{FF2B5EF4-FFF2-40B4-BE49-F238E27FC236}">
                <a16:creationId xmlns:a16="http://schemas.microsoft.com/office/drawing/2014/main" id="{E9872FEA-3D6E-E242-8DFD-C32CC74DF272}"/>
              </a:ext>
            </a:extLst>
          </p:cNvPr>
          <p:cNvSpPr/>
          <p:nvPr/>
        </p:nvSpPr>
        <p:spPr>
          <a:xfrm>
            <a:off x="11748923" y="44998"/>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4" name="正方形/長方形 23">
            <a:extLst>
              <a:ext uri="{FF2B5EF4-FFF2-40B4-BE49-F238E27FC236}">
                <a16:creationId xmlns:a16="http://schemas.microsoft.com/office/drawing/2014/main" id="{498D6E89-891D-F245-B6F3-D7580D40D66F}"/>
              </a:ext>
            </a:extLst>
          </p:cNvPr>
          <p:cNvSpPr/>
          <p:nvPr/>
        </p:nvSpPr>
        <p:spPr>
          <a:xfrm>
            <a:off x="2928076"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5" name="正方形/長方形 24">
            <a:extLst>
              <a:ext uri="{FF2B5EF4-FFF2-40B4-BE49-F238E27FC236}">
                <a16:creationId xmlns:a16="http://schemas.microsoft.com/office/drawing/2014/main" id="{1785A7A5-3C92-6141-8CC3-A3BC67C02BA0}"/>
              </a:ext>
            </a:extLst>
          </p:cNvPr>
          <p:cNvSpPr/>
          <p:nvPr userDrawn="1"/>
        </p:nvSpPr>
        <p:spPr>
          <a:xfrm>
            <a:off x="-17297" y="1"/>
            <a:ext cx="12192000" cy="827999"/>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6" name="正方形/長方形 25">
            <a:extLst>
              <a:ext uri="{FF2B5EF4-FFF2-40B4-BE49-F238E27FC236}">
                <a16:creationId xmlns:a16="http://schemas.microsoft.com/office/drawing/2014/main" id="{D604A1B9-5E8B-8F4C-A437-13CE56CB2868}"/>
              </a:ext>
            </a:extLst>
          </p:cNvPr>
          <p:cNvSpPr/>
          <p:nvPr/>
        </p:nvSpPr>
        <p:spPr>
          <a:xfrm>
            <a:off x="-17297" y="6531709"/>
            <a:ext cx="12192213" cy="360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7" name="正方形/長方形 26">
            <a:extLst>
              <a:ext uri="{FF2B5EF4-FFF2-40B4-BE49-F238E27FC236}">
                <a16:creationId xmlns:a16="http://schemas.microsoft.com/office/drawing/2014/main" id="{83251D04-7828-CA45-A01C-E88E90EAFFCF}"/>
              </a:ext>
            </a:extLst>
          </p:cNvPr>
          <p:cNvSpPr/>
          <p:nvPr/>
        </p:nvSpPr>
        <p:spPr>
          <a:xfrm>
            <a:off x="-17297" y="1552941"/>
            <a:ext cx="12192213" cy="326585"/>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8" name="正方形/長方形 27">
            <a:extLst>
              <a:ext uri="{FF2B5EF4-FFF2-40B4-BE49-F238E27FC236}">
                <a16:creationId xmlns:a16="http://schemas.microsoft.com/office/drawing/2014/main" id="{87B071EB-FA6A-1645-AD95-27B80DF07B86}"/>
              </a:ext>
            </a:extLst>
          </p:cNvPr>
          <p:cNvSpPr/>
          <p:nvPr/>
        </p:nvSpPr>
        <p:spPr>
          <a:xfrm>
            <a:off x="3909866"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9" name="正方形/長方形 28">
            <a:extLst>
              <a:ext uri="{FF2B5EF4-FFF2-40B4-BE49-F238E27FC236}">
                <a16:creationId xmlns:a16="http://schemas.microsoft.com/office/drawing/2014/main" id="{0632FA1A-CC74-9547-B2EF-18A9F394F4CB}"/>
              </a:ext>
            </a:extLst>
          </p:cNvPr>
          <p:cNvSpPr/>
          <p:nvPr/>
        </p:nvSpPr>
        <p:spPr>
          <a:xfrm>
            <a:off x="7837030"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17" name="Slide Number Placeholder 5">
            <a:extLst>
              <a:ext uri="{FF2B5EF4-FFF2-40B4-BE49-F238E27FC236}">
                <a16:creationId xmlns:a16="http://schemas.microsoft.com/office/drawing/2014/main" id="{7FF220FC-A34D-BF48-8CED-54629815E80F}"/>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34"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35"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36"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37"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38"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rgbClr val="EDEEF5">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2174288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表紙1">
    <p:spTree>
      <p:nvGrpSpPr>
        <p:cNvPr id="1" name=""/>
        <p:cNvGrpSpPr/>
        <p:nvPr/>
      </p:nvGrpSpPr>
      <p:grpSpPr>
        <a:xfrm>
          <a:off x="0" y="0"/>
          <a:ext cx="0" cy="0"/>
          <a:chOff x="0" y="0"/>
          <a:chExt cx="0" cy="0"/>
        </a:xfrm>
      </p:grpSpPr>
      <p:sp>
        <p:nvSpPr>
          <p:cNvPr id="6" name="テキスト プレースホルダー 6">
            <a:extLst>
              <a:ext uri="{FF2B5EF4-FFF2-40B4-BE49-F238E27FC236}">
                <a16:creationId xmlns:a16="http://schemas.microsoft.com/office/drawing/2014/main" id="{947288C7-7203-D54E-8629-CD9317DDB283}"/>
              </a:ext>
            </a:extLst>
          </p:cNvPr>
          <p:cNvSpPr txBox="1">
            <a:spLocks/>
          </p:cNvSpPr>
          <p:nvPr userDrawn="1"/>
        </p:nvSpPr>
        <p:spPr>
          <a:xfrm>
            <a:off x="0" y="3886200"/>
            <a:ext cx="12192000" cy="3000118"/>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C430249E-AE45-AB46-9462-F239EA5FB436}"/>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2129" y="0"/>
            <a:ext cx="12214129" cy="3874149"/>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bg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4878177"/>
            <a:ext cx="2743200" cy="365125"/>
          </a:xfrm>
        </p:spPr>
        <p:txBody>
          <a:bodyPr/>
          <a:lstStyle>
            <a:lvl1pPr algn="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01925"/>
            <a:ext cx="12214711" cy="412805"/>
          </a:xfrm>
        </p:spPr>
        <p:txBody>
          <a:bodyPr wrap="square" lIns="288000">
            <a:spAutoFit/>
          </a:bodyPr>
          <a:lstStyle>
            <a:lvl1pPr marL="0" indent="0">
              <a:buNone/>
              <a:defRPr lang="ja-JP" altLang="en-US" sz="1700" spc="150" smtClean="0">
                <a:solidFill>
                  <a:schemeClr val="bg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29F68669-4E43-615A-D840-D190221D97E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126127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表紙1">
    <p:spTree>
      <p:nvGrpSpPr>
        <p:cNvPr id="1" name=""/>
        <p:cNvGrpSpPr/>
        <p:nvPr/>
      </p:nvGrpSpPr>
      <p:grpSpPr>
        <a:xfrm>
          <a:off x="0" y="0"/>
          <a:ext cx="0" cy="0"/>
          <a:chOff x="0" y="0"/>
          <a:chExt cx="0" cy="0"/>
        </a:xfrm>
      </p:grpSpPr>
      <p:sp>
        <p:nvSpPr>
          <p:cNvPr id="6" name="テキスト プレースホルダー 6">
            <a:extLst>
              <a:ext uri="{FF2B5EF4-FFF2-40B4-BE49-F238E27FC236}">
                <a16:creationId xmlns:a16="http://schemas.microsoft.com/office/drawing/2014/main" id="{947288C7-7203-D54E-8629-CD9317DDB283}"/>
              </a:ext>
            </a:extLst>
          </p:cNvPr>
          <p:cNvSpPr txBox="1">
            <a:spLocks/>
          </p:cNvSpPr>
          <p:nvPr userDrawn="1"/>
        </p:nvSpPr>
        <p:spPr>
          <a:xfrm>
            <a:off x="0" y="3886200"/>
            <a:ext cx="12192000" cy="3000118"/>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C430249E-AE45-AB46-9462-F239EA5FB436}"/>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2129" y="0"/>
            <a:ext cx="12214129" cy="3874149"/>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bg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5465958"/>
            <a:ext cx="2743200" cy="365125"/>
          </a:xfrm>
        </p:spPr>
        <p:txBody>
          <a:bodyPr/>
          <a:lstStyle>
            <a:lvl1pPr algn="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lvl1pPr>
              <a:defRPr>
                <a:solidFill>
                  <a:schemeClr val="bg1">
                    <a:alpha val="70000"/>
                  </a:schemeClr>
                </a:solidFill>
              </a:defRPr>
            </a:lvl1p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01925"/>
            <a:ext cx="12214711" cy="412805"/>
          </a:xfrm>
        </p:spPr>
        <p:txBody>
          <a:bodyPr wrap="square" lIns="288000">
            <a:spAutoFit/>
          </a:bodyPr>
          <a:lstStyle>
            <a:lvl1pPr marL="0" indent="0">
              <a:buNone/>
              <a:defRPr lang="ja-JP" altLang="en-US" sz="1700" spc="150" smtClean="0">
                <a:solidFill>
                  <a:schemeClr val="bg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941F7908-FAA4-6FA2-93AC-BB242203E9D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2941063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表紙2">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339B2403-CA88-12F9-3FDB-E3C7B42535B3}"/>
              </a:ext>
            </a:extLst>
          </p:cNvPr>
          <p:cNvSpPr/>
          <p:nvPr userDrawn="1"/>
        </p:nvSpPr>
        <p:spPr>
          <a:xfrm>
            <a:off x="-9713" y="1"/>
            <a:ext cx="12224425" cy="3866579"/>
          </a:xfrm>
          <a:prstGeom prst="rect">
            <a:avLst/>
          </a:prstGeom>
          <a:gradFill flip="none" rotWithShape="1">
            <a:gsLst>
              <a:gs pos="0">
                <a:srgbClr val="FFFFFF"/>
              </a:gs>
              <a:gs pos="99000">
                <a:srgbClr val="F7F7F7"/>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5" name="テキスト プレースホルダー 6">
            <a:extLst>
              <a:ext uri="{FF2B5EF4-FFF2-40B4-BE49-F238E27FC236}">
                <a16:creationId xmlns:a16="http://schemas.microsoft.com/office/drawing/2014/main" id="{5428706D-90AF-5B71-CAA6-4B774D4D4EEE}"/>
              </a:ext>
            </a:extLst>
          </p:cNvPr>
          <p:cNvSpPr txBox="1">
            <a:spLocks/>
          </p:cNvSpPr>
          <p:nvPr userDrawn="1"/>
        </p:nvSpPr>
        <p:spPr>
          <a:xfrm>
            <a:off x="0" y="3885657"/>
            <a:ext cx="12192000" cy="3000118"/>
          </a:xfrm>
          <a:prstGeom prst="rect">
            <a:avLst/>
          </a:prstGeom>
          <a:pattFill prst="dkUpDiag">
            <a:fgClr>
              <a:srgbClr val="F8F8F8"/>
            </a:fgClr>
            <a:bgClr>
              <a:srgbClr val="CBCBCB"/>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 name="テキスト プレースホルダー 6">
            <a:extLst>
              <a:ext uri="{FF2B5EF4-FFF2-40B4-BE49-F238E27FC236}">
                <a16:creationId xmlns:a16="http://schemas.microsoft.com/office/drawing/2014/main" id="{68D67872-8F2B-5881-89B3-3133FAE076D8}"/>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31000">
                <a:schemeClr val="bg1"/>
              </a:gs>
              <a:gs pos="56000">
                <a:schemeClr val="bg1">
                  <a:lumMod val="8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7" name="テキスト プレースホルダー 14">
            <a:extLst>
              <a:ext uri="{FF2B5EF4-FFF2-40B4-BE49-F238E27FC236}">
                <a16:creationId xmlns:a16="http://schemas.microsoft.com/office/drawing/2014/main" id="{B080B8F4-826C-144A-277D-D4F0227ECF8B}"/>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tx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00" name="Date Placeholder 1">
            <a:extLst>
              <a:ext uri="{FF2B5EF4-FFF2-40B4-BE49-F238E27FC236}">
                <a16:creationId xmlns:a16="http://schemas.microsoft.com/office/drawing/2014/main" id="{25220155-E65B-0EBD-6359-6D945EFDFF82}"/>
              </a:ext>
            </a:extLst>
          </p:cNvPr>
          <p:cNvSpPr>
            <a:spLocks noGrp="1"/>
          </p:cNvSpPr>
          <p:nvPr>
            <p:ph type="dt" sz="half" idx="10"/>
          </p:nvPr>
        </p:nvSpPr>
        <p:spPr>
          <a:xfrm>
            <a:off x="6916946" y="5502276"/>
            <a:ext cx="2743200" cy="365125"/>
          </a:xfrm>
        </p:spPr>
        <p:txBody>
          <a:bodyPr/>
          <a:lstStyle>
            <a:lvl1pPr algn="l">
              <a:defRPr>
                <a:solidFill>
                  <a:schemeClr val="tx1"/>
                </a:solidFill>
              </a:defRPr>
            </a:lvl1pPr>
          </a:lstStyle>
          <a:p>
            <a:endParaRPr lang="en-US" dirty="0"/>
          </a:p>
        </p:txBody>
      </p:sp>
      <p:sp>
        <p:nvSpPr>
          <p:cNvPr id="101" name="Footer Placeholder 2">
            <a:extLst>
              <a:ext uri="{FF2B5EF4-FFF2-40B4-BE49-F238E27FC236}">
                <a16:creationId xmlns:a16="http://schemas.microsoft.com/office/drawing/2014/main" id="{BAC699BE-8F38-DE9D-8152-2DA7C5341755}"/>
              </a:ext>
            </a:extLst>
          </p:cNvPr>
          <p:cNvSpPr>
            <a:spLocks noGrp="1"/>
          </p:cNvSpPr>
          <p:nvPr>
            <p:ph type="ftr" sz="quarter" idx="11"/>
          </p:nvPr>
        </p:nvSpPr>
        <p:spPr>
          <a:xfrm>
            <a:off x="464841" y="6469297"/>
            <a:ext cx="4625200" cy="263263"/>
          </a:xfrm>
        </p:spPr>
        <p:txBody>
          <a:bodyPr/>
          <a:lstStyle>
            <a:lvl1pPr>
              <a:defRPr>
                <a:solidFill>
                  <a:schemeClr val="tx1">
                    <a:alpha val="90000"/>
                  </a:schemeClr>
                </a:solidFill>
              </a:defRPr>
            </a:lvl1pPr>
          </a:lstStyle>
          <a:p>
            <a:endParaRPr lang="en-US" dirty="0"/>
          </a:p>
        </p:txBody>
      </p:sp>
      <p:sp>
        <p:nvSpPr>
          <p:cNvPr id="102" name="タイトル 17">
            <a:extLst>
              <a:ext uri="{FF2B5EF4-FFF2-40B4-BE49-F238E27FC236}">
                <a16:creationId xmlns:a16="http://schemas.microsoft.com/office/drawing/2014/main" id="{CB92DFCA-8814-CE54-22CD-D6DA36FAA5E7}"/>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03" name="テキスト プレースホルダー 14">
            <a:extLst>
              <a:ext uri="{FF2B5EF4-FFF2-40B4-BE49-F238E27FC236}">
                <a16:creationId xmlns:a16="http://schemas.microsoft.com/office/drawing/2014/main" id="{F29860FD-E66F-1C57-A61D-8B024E5B0838}"/>
              </a:ext>
            </a:extLst>
          </p:cNvPr>
          <p:cNvSpPr>
            <a:spLocks noGrp="1"/>
          </p:cNvSpPr>
          <p:nvPr>
            <p:ph type="body" sz="quarter" idx="13"/>
          </p:nvPr>
        </p:nvSpPr>
        <p:spPr>
          <a:xfrm>
            <a:off x="1" y="3901925"/>
            <a:ext cx="12214711" cy="412805"/>
          </a:xfrm>
        </p:spPr>
        <p:txBody>
          <a:bodyPr wrap="square" lIns="288000">
            <a:spAutoFit/>
          </a:bodyPr>
          <a:lstStyle>
            <a:lvl1pPr marL="0" indent="0">
              <a:buNone/>
              <a:defRPr lang="ja-JP" altLang="en-US" sz="1700" spc="150" smtClean="0">
                <a:solidFill>
                  <a:schemeClr val="tx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4" name="グループ化 3">
            <a:extLst>
              <a:ext uri="{FF2B5EF4-FFF2-40B4-BE49-F238E27FC236}">
                <a16:creationId xmlns:a16="http://schemas.microsoft.com/office/drawing/2014/main" id="{75DCB525-6704-CF22-CF16-1C44E88D676D}"/>
              </a:ext>
            </a:extLst>
          </p:cNvPr>
          <p:cNvGrpSpPr/>
          <p:nvPr userDrawn="1"/>
        </p:nvGrpSpPr>
        <p:grpSpPr>
          <a:xfrm>
            <a:off x="6940062" y="6379734"/>
            <a:ext cx="4740146" cy="173467"/>
            <a:chOff x="900632" y="1414463"/>
            <a:chExt cx="7938089" cy="357535"/>
          </a:xfrm>
          <a:solidFill>
            <a:schemeClr val="tx1">
              <a:alpha val="89963"/>
            </a:schemeClr>
          </a:solidFill>
        </p:grpSpPr>
        <p:sp>
          <p:nvSpPr>
            <p:cNvPr id="6" name="Freeform 5">
              <a:extLst>
                <a:ext uri="{FF2B5EF4-FFF2-40B4-BE49-F238E27FC236}">
                  <a16:creationId xmlns:a16="http://schemas.microsoft.com/office/drawing/2014/main" id="{326E66AC-C819-36C8-2E16-FA9A818BEDE1}"/>
                </a:ext>
              </a:extLst>
            </p:cNvPr>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 name="Freeform 6">
              <a:extLst>
                <a:ext uri="{FF2B5EF4-FFF2-40B4-BE49-F238E27FC236}">
                  <a16:creationId xmlns:a16="http://schemas.microsoft.com/office/drawing/2014/main" id="{40C06BC6-F23E-B349-707F-C6DA6F6075A8}"/>
                </a:ext>
              </a:extLst>
            </p:cNvPr>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 name="Freeform 7">
              <a:extLst>
                <a:ext uri="{FF2B5EF4-FFF2-40B4-BE49-F238E27FC236}">
                  <a16:creationId xmlns:a16="http://schemas.microsoft.com/office/drawing/2014/main" id="{BBDB93EC-4CC1-A7AF-EB5C-E9108E68E76E}"/>
                </a:ext>
              </a:extLst>
            </p:cNvPr>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 name="Freeform 8">
              <a:extLst>
                <a:ext uri="{FF2B5EF4-FFF2-40B4-BE49-F238E27FC236}">
                  <a16:creationId xmlns:a16="http://schemas.microsoft.com/office/drawing/2014/main" id="{C20547C5-E064-7CED-2D82-983A89958D37}"/>
                </a:ext>
              </a:extLst>
            </p:cNvPr>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 name="Freeform 9">
              <a:extLst>
                <a:ext uri="{FF2B5EF4-FFF2-40B4-BE49-F238E27FC236}">
                  <a16:creationId xmlns:a16="http://schemas.microsoft.com/office/drawing/2014/main" id="{95B9EC77-EB58-EADD-A389-ED5EB5B96241}"/>
                </a:ext>
              </a:extLst>
            </p:cNvPr>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 name="Freeform 10">
              <a:extLst>
                <a:ext uri="{FF2B5EF4-FFF2-40B4-BE49-F238E27FC236}">
                  <a16:creationId xmlns:a16="http://schemas.microsoft.com/office/drawing/2014/main" id="{21EC7A87-E6E2-2A3C-BD0D-A8CC4DF6DF59}"/>
                </a:ext>
              </a:extLst>
            </p:cNvPr>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 name="Freeform 11">
              <a:extLst>
                <a:ext uri="{FF2B5EF4-FFF2-40B4-BE49-F238E27FC236}">
                  <a16:creationId xmlns:a16="http://schemas.microsoft.com/office/drawing/2014/main" id="{4304A1C8-300E-A321-8E69-355A75F5450E}"/>
                </a:ext>
              </a:extLst>
            </p:cNvPr>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 name="Freeform 12">
              <a:extLst>
                <a:ext uri="{FF2B5EF4-FFF2-40B4-BE49-F238E27FC236}">
                  <a16:creationId xmlns:a16="http://schemas.microsoft.com/office/drawing/2014/main" id="{A3365418-5FE6-872F-0A5C-21E317C730B8}"/>
                </a:ext>
              </a:extLst>
            </p:cNvPr>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 name="Freeform 13">
              <a:extLst>
                <a:ext uri="{FF2B5EF4-FFF2-40B4-BE49-F238E27FC236}">
                  <a16:creationId xmlns:a16="http://schemas.microsoft.com/office/drawing/2014/main" id="{4BE58674-9B6A-74BF-0427-B85D9128302A}"/>
                </a:ext>
              </a:extLst>
            </p:cNvPr>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14">
              <a:extLst>
                <a:ext uri="{FF2B5EF4-FFF2-40B4-BE49-F238E27FC236}">
                  <a16:creationId xmlns:a16="http://schemas.microsoft.com/office/drawing/2014/main" id="{96041F5F-7B2D-AA30-56FA-90D3ADC65818}"/>
                </a:ext>
              </a:extLst>
            </p:cNvPr>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15">
              <a:extLst>
                <a:ext uri="{FF2B5EF4-FFF2-40B4-BE49-F238E27FC236}">
                  <a16:creationId xmlns:a16="http://schemas.microsoft.com/office/drawing/2014/main" id="{0EFF6AA0-34D4-B825-FE35-36032DA61DA6}"/>
                </a:ext>
              </a:extLst>
            </p:cNvPr>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16">
              <a:extLst>
                <a:ext uri="{FF2B5EF4-FFF2-40B4-BE49-F238E27FC236}">
                  <a16:creationId xmlns:a16="http://schemas.microsoft.com/office/drawing/2014/main" id="{E53C9118-8050-3576-7AF5-88E528D5B6EC}"/>
                </a:ext>
              </a:extLst>
            </p:cNvPr>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17">
              <a:extLst>
                <a:ext uri="{FF2B5EF4-FFF2-40B4-BE49-F238E27FC236}">
                  <a16:creationId xmlns:a16="http://schemas.microsoft.com/office/drawing/2014/main" id="{79824502-C86C-42B7-F0FD-85713F721E20}"/>
                </a:ext>
              </a:extLst>
            </p:cNvPr>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8">
              <a:extLst>
                <a:ext uri="{FF2B5EF4-FFF2-40B4-BE49-F238E27FC236}">
                  <a16:creationId xmlns:a16="http://schemas.microsoft.com/office/drawing/2014/main" id="{DE088146-9570-F3F4-B157-1754217193EA}"/>
                </a:ext>
              </a:extLst>
            </p:cNvPr>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9">
              <a:extLst>
                <a:ext uri="{FF2B5EF4-FFF2-40B4-BE49-F238E27FC236}">
                  <a16:creationId xmlns:a16="http://schemas.microsoft.com/office/drawing/2014/main" id="{BD1C882A-5CA7-69B6-9B46-877B877E661D}"/>
                </a:ext>
              </a:extLst>
            </p:cNvPr>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20">
              <a:extLst>
                <a:ext uri="{FF2B5EF4-FFF2-40B4-BE49-F238E27FC236}">
                  <a16:creationId xmlns:a16="http://schemas.microsoft.com/office/drawing/2014/main" id="{F64BEBD9-ED70-3A67-5AD2-0B3A395C3C64}"/>
                </a:ext>
              </a:extLst>
            </p:cNvPr>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21">
              <a:extLst>
                <a:ext uri="{FF2B5EF4-FFF2-40B4-BE49-F238E27FC236}">
                  <a16:creationId xmlns:a16="http://schemas.microsoft.com/office/drawing/2014/main" id="{D460DEE9-1027-A0DF-0C7E-4E19B8F58C9C}"/>
                </a:ext>
              </a:extLst>
            </p:cNvPr>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22">
              <a:extLst>
                <a:ext uri="{FF2B5EF4-FFF2-40B4-BE49-F238E27FC236}">
                  <a16:creationId xmlns:a16="http://schemas.microsoft.com/office/drawing/2014/main" id="{396716A2-387B-6F48-AA74-D0A1E1FBF59C}"/>
                </a:ext>
              </a:extLst>
            </p:cNvPr>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23">
              <a:extLst>
                <a:ext uri="{FF2B5EF4-FFF2-40B4-BE49-F238E27FC236}">
                  <a16:creationId xmlns:a16="http://schemas.microsoft.com/office/drawing/2014/main" id="{755E6F8D-D515-9625-074D-6C1ED96F57A0}"/>
                </a:ext>
              </a:extLst>
            </p:cNvPr>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24">
              <a:extLst>
                <a:ext uri="{FF2B5EF4-FFF2-40B4-BE49-F238E27FC236}">
                  <a16:creationId xmlns:a16="http://schemas.microsoft.com/office/drawing/2014/main" id="{EDA0AF67-1729-22C2-38B0-866BF0D891CD}"/>
                </a:ext>
              </a:extLst>
            </p:cNvPr>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25">
              <a:extLst>
                <a:ext uri="{FF2B5EF4-FFF2-40B4-BE49-F238E27FC236}">
                  <a16:creationId xmlns:a16="http://schemas.microsoft.com/office/drawing/2014/main" id="{26E1BF95-071A-B2D0-E378-253BC799ED9A}"/>
                </a:ext>
              </a:extLst>
            </p:cNvPr>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26">
              <a:extLst>
                <a:ext uri="{FF2B5EF4-FFF2-40B4-BE49-F238E27FC236}">
                  <a16:creationId xmlns:a16="http://schemas.microsoft.com/office/drawing/2014/main" id="{E88EF8E5-0FD3-EC75-73BF-5FB07C862931}"/>
                </a:ext>
              </a:extLst>
            </p:cNvPr>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27">
              <a:extLst>
                <a:ext uri="{FF2B5EF4-FFF2-40B4-BE49-F238E27FC236}">
                  <a16:creationId xmlns:a16="http://schemas.microsoft.com/office/drawing/2014/main" id="{C56621CD-6598-6BFE-EE87-7B195C68AA0C}"/>
                </a:ext>
              </a:extLst>
            </p:cNvPr>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8">
              <a:extLst>
                <a:ext uri="{FF2B5EF4-FFF2-40B4-BE49-F238E27FC236}">
                  <a16:creationId xmlns:a16="http://schemas.microsoft.com/office/drawing/2014/main" id="{69F6E39B-88AB-6335-E32E-F118DE208082}"/>
                </a:ext>
              </a:extLst>
            </p:cNvPr>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9">
              <a:extLst>
                <a:ext uri="{FF2B5EF4-FFF2-40B4-BE49-F238E27FC236}">
                  <a16:creationId xmlns:a16="http://schemas.microsoft.com/office/drawing/2014/main" id="{7AF6A309-234B-A971-14D6-E575CCB60F05}"/>
                </a:ext>
              </a:extLst>
            </p:cNvPr>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30">
              <a:extLst>
                <a:ext uri="{FF2B5EF4-FFF2-40B4-BE49-F238E27FC236}">
                  <a16:creationId xmlns:a16="http://schemas.microsoft.com/office/drawing/2014/main" id="{C714193A-0B40-D036-A3FC-EAE2A95CD20A}"/>
                </a:ext>
              </a:extLst>
            </p:cNvPr>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31">
              <a:extLst>
                <a:ext uri="{FF2B5EF4-FFF2-40B4-BE49-F238E27FC236}">
                  <a16:creationId xmlns:a16="http://schemas.microsoft.com/office/drawing/2014/main" id="{19F28444-8BDA-E43C-C6F0-CB2AA8AA5395}"/>
                </a:ext>
              </a:extLst>
            </p:cNvPr>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32">
              <a:extLst>
                <a:ext uri="{FF2B5EF4-FFF2-40B4-BE49-F238E27FC236}">
                  <a16:creationId xmlns:a16="http://schemas.microsoft.com/office/drawing/2014/main" id="{6CF0D6C9-E306-181C-73FF-F459216518CD}"/>
                </a:ext>
              </a:extLst>
            </p:cNvPr>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33">
              <a:extLst>
                <a:ext uri="{FF2B5EF4-FFF2-40B4-BE49-F238E27FC236}">
                  <a16:creationId xmlns:a16="http://schemas.microsoft.com/office/drawing/2014/main" id="{6AA2C5A8-B4EE-51BC-0296-D6FE44F86C74}"/>
                </a:ext>
              </a:extLst>
            </p:cNvPr>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34">
              <a:extLst>
                <a:ext uri="{FF2B5EF4-FFF2-40B4-BE49-F238E27FC236}">
                  <a16:creationId xmlns:a16="http://schemas.microsoft.com/office/drawing/2014/main" id="{C088F2F3-F1F7-2CFD-D648-C6431A5E0E68}"/>
                </a:ext>
              </a:extLst>
            </p:cNvPr>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35">
              <a:extLst>
                <a:ext uri="{FF2B5EF4-FFF2-40B4-BE49-F238E27FC236}">
                  <a16:creationId xmlns:a16="http://schemas.microsoft.com/office/drawing/2014/main" id="{2305C639-DC68-62E8-9242-F2DBDB8F1261}"/>
                </a:ext>
              </a:extLst>
            </p:cNvPr>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36">
              <a:extLst>
                <a:ext uri="{FF2B5EF4-FFF2-40B4-BE49-F238E27FC236}">
                  <a16:creationId xmlns:a16="http://schemas.microsoft.com/office/drawing/2014/main" id="{B996C252-6CCB-AD32-B26B-2D57D874D276}"/>
                </a:ext>
              </a:extLst>
            </p:cNvPr>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37">
              <a:extLst>
                <a:ext uri="{FF2B5EF4-FFF2-40B4-BE49-F238E27FC236}">
                  <a16:creationId xmlns:a16="http://schemas.microsoft.com/office/drawing/2014/main" id="{D82AA6D7-A1FF-73B6-AB93-B57A576E4A4B}"/>
                </a:ext>
              </a:extLst>
            </p:cNvPr>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8">
              <a:extLst>
                <a:ext uri="{FF2B5EF4-FFF2-40B4-BE49-F238E27FC236}">
                  <a16:creationId xmlns:a16="http://schemas.microsoft.com/office/drawing/2014/main" id="{1E8BCDA6-9661-38A9-1AC2-943F4F8DAFEA}"/>
                </a:ext>
              </a:extLst>
            </p:cNvPr>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9">
              <a:extLst>
                <a:ext uri="{FF2B5EF4-FFF2-40B4-BE49-F238E27FC236}">
                  <a16:creationId xmlns:a16="http://schemas.microsoft.com/office/drawing/2014/main" id="{6B9CF542-F696-9AA4-FAE3-A70F0DF88F48}"/>
                </a:ext>
              </a:extLst>
            </p:cNvPr>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40">
              <a:extLst>
                <a:ext uri="{FF2B5EF4-FFF2-40B4-BE49-F238E27FC236}">
                  <a16:creationId xmlns:a16="http://schemas.microsoft.com/office/drawing/2014/main" id="{FFC7A7CD-85C1-7EDE-7E66-75C1EE7A4A16}"/>
                </a:ext>
              </a:extLst>
            </p:cNvPr>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41">
              <a:extLst>
                <a:ext uri="{FF2B5EF4-FFF2-40B4-BE49-F238E27FC236}">
                  <a16:creationId xmlns:a16="http://schemas.microsoft.com/office/drawing/2014/main" id="{65507E5F-E206-340B-70EE-DAD64B4631E3}"/>
                </a:ext>
              </a:extLst>
            </p:cNvPr>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42">
              <a:extLst>
                <a:ext uri="{FF2B5EF4-FFF2-40B4-BE49-F238E27FC236}">
                  <a16:creationId xmlns:a16="http://schemas.microsoft.com/office/drawing/2014/main" id="{5BDED0DB-628E-5EFA-9F32-223C468EA71E}"/>
                </a:ext>
              </a:extLst>
            </p:cNvPr>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43">
              <a:extLst>
                <a:ext uri="{FF2B5EF4-FFF2-40B4-BE49-F238E27FC236}">
                  <a16:creationId xmlns:a16="http://schemas.microsoft.com/office/drawing/2014/main" id="{9FA11370-6C6F-A1DC-F261-A1DB7821304A}"/>
                </a:ext>
              </a:extLst>
            </p:cNvPr>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44">
              <a:extLst>
                <a:ext uri="{FF2B5EF4-FFF2-40B4-BE49-F238E27FC236}">
                  <a16:creationId xmlns:a16="http://schemas.microsoft.com/office/drawing/2014/main" id="{CCC937A7-4D7D-1071-06C4-2C3DDDAC5927}"/>
                </a:ext>
              </a:extLst>
            </p:cNvPr>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45">
              <a:extLst>
                <a:ext uri="{FF2B5EF4-FFF2-40B4-BE49-F238E27FC236}">
                  <a16:creationId xmlns:a16="http://schemas.microsoft.com/office/drawing/2014/main" id="{F92F4A88-E06D-A9A3-9AA7-508EF6F3A752}"/>
                </a:ext>
              </a:extLst>
            </p:cNvPr>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46">
              <a:extLst>
                <a:ext uri="{FF2B5EF4-FFF2-40B4-BE49-F238E27FC236}">
                  <a16:creationId xmlns:a16="http://schemas.microsoft.com/office/drawing/2014/main" id="{C17491A0-4C9F-E6AF-3C56-5F44857D758A}"/>
                </a:ext>
              </a:extLst>
            </p:cNvPr>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47">
              <a:extLst>
                <a:ext uri="{FF2B5EF4-FFF2-40B4-BE49-F238E27FC236}">
                  <a16:creationId xmlns:a16="http://schemas.microsoft.com/office/drawing/2014/main" id="{770D0D65-068E-27BF-0BE2-5F234115CD44}"/>
                </a:ext>
              </a:extLst>
            </p:cNvPr>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8">
              <a:extLst>
                <a:ext uri="{FF2B5EF4-FFF2-40B4-BE49-F238E27FC236}">
                  <a16:creationId xmlns:a16="http://schemas.microsoft.com/office/drawing/2014/main" id="{C1C05037-3DA8-C767-CC4F-D2FBD1B439C6}"/>
                </a:ext>
              </a:extLst>
            </p:cNvPr>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50">
              <a:extLst>
                <a:ext uri="{FF2B5EF4-FFF2-40B4-BE49-F238E27FC236}">
                  <a16:creationId xmlns:a16="http://schemas.microsoft.com/office/drawing/2014/main" id="{691ADADB-9472-1B3F-B29F-2337ED323915}"/>
                </a:ext>
              </a:extLst>
            </p:cNvPr>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51">
              <a:extLst>
                <a:ext uri="{FF2B5EF4-FFF2-40B4-BE49-F238E27FC236}">
                  <a16:creationId xmlns:a16="http://schemas.microsoft.com/office/drawing/2014/main" id="{1FAF27AC-2D95-2F1C-F048-2100F17452AC}"/>
                </a:ext>
              </a:extLst>
            </p:cNvPr>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52">
              <a:extLst>
                <a:ext uri="{FF2B5EF4-FFF2-40B4-BE49-F238E27FC236}">
                  <a16:creationId xmlns:a16="http://schemas.microsoft.com/office/drawing/2014/main" id="{1177C61D-8C9B-357B-9F19-2BC3A72CADFE}"/>
                </a:ext>
              </a:extLst>
            </p:cNvPr>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53">
              <a:extLst>
                <a:ext uri="{FF2B5EF4-FFF2-40B4-BE49-F238E27FC236}">
                  <a16:creationId xmlns:a16="http://schemas.microsoft.com/office/drawing/2014/main" id="{0B1D54AC-3482-48A3-00F4-53079D1A33CB}"/>
                </a:ext>
              </a:extLst>
            </p:cNvPr>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54">
              <a:extLst>
                <a:ext uri="{FF2B5EF4-FFF2-40B4-BE49-F238E27FC236}">
                  <a16:creationId xmlns:a16="http://schemas.microsoft.com/office/drawing/2014/main" id="{2E4BAC3B-1100-25CB-F126-10E7659169A9}"/>
                </a:ext>
              </a:extLst>
            </p:cNvPr>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55">
              <a:extLst>
                <a:ext uri="{FF2B5EF4-FFF2-40B4-BE49-F238E27FC236}">
                  <a16:creationId xmlns:a16="http://schemas.microsoft.com/office/drawing/2014/main" id="{8677FB91-4A75-779A-3745-8B53D843F3D4}"/>
                </a:ext>
              </a:extLst>
            </p:cNvPr>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56">
              <a:extLst>
                <a:ext uri="{FF2B5EF4-FFF2-40B4-BE49-F238E27FC236}">
                  <a16:creationId xmlns:a16="http://schemas.microsoft.com/office/drawing/2014/main" id="{7427EF6B-95AE-A057-DE53-34EF451FAA6B}"/>
                </a:ext>
              </a:extLst>
            </p:cNvPr>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57">
              <a:extLst>
                <a:ext uri="{FF2B5EF4-FFF2-40B4-BE49-F238E27FC236}">
                  <a16:creationId xmlns:a16="http://schemas.microsoft.com/office/drawing/2014/main" id="{3E82EFB7-3CC9-8573-2BAA-4C18072AA11D}"/>
                </a:ext>
              </a:extLst>
            </p:cNvPr>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58">
              <a:extLst>
                <a:ext uri="{FF2B5EF4-FFF2-40B4-BE49-F238E27FC236}">
                  <a16:creationId xmlns:a16="http://schemas.microsoft.com/office/drawing/2014/main" id="{912ACBB6-4CAA-E077-7C92-355D4F225F05}"/>
                </a:ext>
              </a:extLst>
            </p:cNvPr>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9">
              <a:extLst>
                <a:ext uri="{FF2B5EF4-FFF2-40B4-BE49-F238E27FC236}">
                  <a16:creationId xmlns:a16="http://schemas.microsoft.com/office/drawing/2014/main" id="{BFE5A20A-FDB4-F8C5-CCC2-C8501925A27D}"/>
                </a:ext>
              </a:extLst>
            </p:cNvPr>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60">
              <a:extLst>
                <a:ext uri="{FF2B5EF4-FFF2-40B4-BE49-F238E27FC236}">
                  <a16:creationId xmlns:a16="http://schemas.microsoft.com/office/drawing/2014/main" id="{45415270-64C9-A09B-29A6-4AC633EE7986}"/>
                </a:ext>
              </a:extLst>
            </p:cNvPr>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61">
              <a:extLst>
                <a:ext uri="{FF2B5EF4-FFF2-40B4-BE49-F238E27FC236}">
                  <a16:creationId xmlns:a16="http://schemas.microsoft.com/office/drawing/2014/main" id="{98A487AE-DE2B-677C-E615-A12275463CFC}"/>
                </a:ext>
              </a:extLst>
            </p:cNvPr>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62">
              <a:extLst>
                <a:ext uri="{FF2B5EF4-FFF2-40B4-BE49-F238E27FC236}">
                  <a16:creationId xmlns:a16="http://schemas.microsoft.com/office/drawing/2014/main" id="{7CF73034-9E21-1841-48C3-898EF1C0E013}"/>
                </a:ext>
              </a:extLst>
            </p:cNvPr>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63">
              <a:extLst>
                <a:ext uri="{FF2B5EF4-FFF2-40B4-BE49-F238E27FC236}">
                  <a16:creationId xmlns:a16="http://schemas.microsoft.com/office/drawing/2014/main" id="{D869F5CB-5932-F901-F2D3-BED83729E4EC}"/>
                </a:ext>
              </a:extLst>
            </p:cNvPr>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64">
              <a:extLst>
                <a:ext uri="{FF2B5EF4-FFF2-40B4-BE49-F238E27FC236}">
                  <a16:creationId xmlns:a16="http://schemas.microsoft.com/office/drawing/2014/main" id="{85F147AB-CDC4-3445-9504-6E7485B3E8CA}"/>
                </a:ext>
              </a:extLst>
            </p:cNvPr>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65">
              <a:extLst>
                <a:ext uri="{FF2B5EF4-FFF2-40B4-BE49-F238E27FC236}">
                  <a16:creationId xmlns:a16="http://schemas.microsoft.com/office/drawing/2014/main" id="{F58D563B-8034-446B-DAEF-2473840C563A}"/>
                </a:ext>
              </a:extLst>
            </p:cNvPr>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66">
              <a:extLst>
                <a:ext uri="{FF2B5EF4-FFF2-40B4-BE49-F238E27FC236}">
                  <a16:creationId xmlns:a16="http://schemas.microsoft.com/office/drawing/2014/main" id="{78C4D897-7C98-F08E-45C5-32C843A98B9E}"/>
                </a:ext>
              </a:extLst>
            </p:cNvPr>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67">
              <a:extLst>
                <a:ext uri="{FF2B5EF4-FFF2-40B4-BE49-F238E27FC236}">
                  <a16:creationId xmlns:a16="http://schemas.microsoft.com/office/drawing/2014/main" id="{564EAC05-C1D3-19F2-A17D-8940911B5C84}"/>
                </a:ext>
              </a:extLst>
            </p:cNvPr>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68">
              <a:extLst>
                <a:ext uri="{FF2B5EF4-FFF2-40B4-BE49-F238E27FC236}">
                  <a16:creationId xmlns:a16="http://schemas.microsoft.com/office/drawing/2014/main" id="{E4B2356D-EE18-4BC2-FB53-4FB7B2E7D704}"/>
                </a:ext>
              </a:extLst>
            </p:cNvPr>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9">
              <a:extLst>
                <a:ext uri="{FF2B5EF4-FFF2-40B4-BE49-F238E27FC236}">
                  <a16:creationId xmlns:a16="http://schemas.microsoft.com/office/drawing/2014/main" id="{953C2BE2-07D7-A53C-3843-EF150E5C18E6}"/>
                </a:ext>
              </a:extLst>
            </p:cNvPr>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70">
              <a:extLst>
                <a:ext uri="{FF2B5EF4-FFF2-40B4-BE49-F238E27FC236}">
                  <a16:creationId xmlns:a16="http://schemas.microsoft.com/office/drawing/2014/main" id="{ADCC8B33-E58E-F485-7831-A299B4BA4762}"/>
                </a:ext>
              </a:extLst>
            </p:cNvPr>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71">
              <a:extLst>
                <a:ext uri="{FF2B5EF4-FFF2-40B4-BE49-F238E27FC236}">
                  <a16:creationId xmlns:a16="http://schemas.microsoft.com/office/drawing/2014/main" id="{E006CBE8-FD91-F284-E08D-58E1FDF163AE}"/>
                </a:ext>
              </a:extLst>
            </p:cNvPr>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72">
              <a:extLst>
                <a:ext uri="{FF2B5EF4-FFF2-40B4-BE49-F238E27FC236}">
                  <a16:creationId xmlns:a16="http://schemas.microsoft.com/office/drawing/2014/main" id="{1BB61D7F-C516-7748-EE43-3DBCA72CA61A}"/>
                </a:ext>
              </a:extLst>
            </p:cNvPr>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73">
              <a:extLst>
                <a:ext uri="{FF2B5EF4-FFF2-40B4-BE49-F238E27FC236}">
                  <a16:creationId xmlns:a16="http://schemas.microsoft.com/office/drawing/2014/main" id="{1F39E365-F8B8-1176-9FAA-BCE65DD956E2}"/>
                </a:ext>
              </a:extLst>
            </p:cNvPr>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74">
              <a:extLst>
                <a:ext uri="{FF2B5EF4-FFF2-40B4-BE49-F238E27FC236}">
                  <a16:creationId xmlns:a16="http://schemas.microsoft.com/office/drawing/2014/main" id="{883C5420-5D5A-664F-DC4F-8AED1CADCBFE}"/>
                </a:ext>
              </a:extLst>
            </p:cNvPr>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75">
              <a:extLst>
                <a:ext uri="{FF2B5EF4-FFF2-40B4-BE49-F238E27FC236}">
                  <a16:creationId xmlns:a16="http://schemas.microsoft.com/office/drawing/2014/main" id="{DE01D303-FDC0-94B3-E377-FBD242C82862}"/>
                </a:ext>
              </a:extLst>
            </p:cNvPr>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76">
              <a:extLst>
                <a:ext uri="{FF2B5EF4-FFF2-40B4-BE49-F238E27FC236}">
                  <a16:creationId xmlns:a16="http://schemas.microsoft.com/office/drawing/2014/main" id="{46437471-0283-9C14-4D83-05232952BA00}"/>
                </a:ext>
              </a:extLst>
            </p:cNvPr>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77">
              <a:extLst>
                <a:ext uri="{FF2B5EF4-FFF2-40B4-BE49-F238E27FC236}">
                  <a16:creationId xmlns:a16="http://schemas.microsoft.com/office/drawing/2014/main" id="{34BB621A-1D96-893D-3629-6A23C7E4100C}"/>
                </a:ext>
              </a:extLst>
            </p:cNvPr>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78">
              <a:extLst>
                <a:ext uri="{FF2B5EF4-FFF2-40B4-BE49-F238E27FC236}">
                  <a16:creationId xmlns:a16="http://schemas.microsoft.com/office/drawing/2014/main" id="{CCCABCBA-104E-5F91-3AC0-42E43FDAAFFD}"/>
                </a:ext>
              </a:extLst>
            </p:cNvPr>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9">
              <a:extLst>
                <a:ext uri="{FF2B5EF4-FFF2-40B4-BE49-F238E27FC236}">
                  <a16:creationId xmlns:a16="http://schemas.microsoft.com/office/drawing/2014/main" id="{D721432D-F360-A0CB-A546-05EA322BCB49}"/>
                </a:ext>
              </a:extLst>
            </p:cNvPr>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80">
              <a:extLst>
                <a:ext uri="{FF2B5EF4-FFF2-40B4-BE49-F238E27FC236}">
                  <a16:creationId xmlns:a16="http://schemas.microsoft.com/office/drawing/2014/main" id="{345A91FC-D59D-EEB0-0E10-37A4A47B8844}"/>
                </a:ext>
              </a:extLst>
            </p:cNvPr>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81">
              <a:extLst>
                <a:ext uri="{FF2B5EF4-FFF2-40B4-BE49-F238E27FC236}">
                  <a16:creationId xmlns:a16="http://schemas.microsoft.com/office/drawing/2014/main" id="{2DEBD0F7-71F2-FC1B-8038-0790A6C7E1C0}"/>
                </a:ext>
              </a:extLst>
            </p:cNvPr>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82">
              <a:extLst>
                <a:ext uri="{FF2B5EF4-FFF2-40B4-BE49-F238E27FC236}">
                  <a16:creationId xmlns:a16="http://schemas.microsoft.com/office/drawing/2014/main" id="{1335A0CF-26F8-BF99-C174-07AD7590B671}"/>
                </a:ext>
              </a:extLst>
            </p:cNvPr>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83">
              <a:extLst>
                <a:ext uri="{FF2B5EF4-FFF2-40B4-BE49-F238E27FC236}">
                  <a16:creationId xmlns:a16="http://schemas.microsoft.com/office/drawing/2014/main" id="{F025D8B0-01B8-E9C3-CB98-8DD55182FEAE}"/>
                </a:ext>
              </a:extLst>
            </p:cNvPr>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84">
              <a:extLst>
                <a:ext uri="{FF2B5EF4-FFF2-40B4-BE49-F238E27FC236}">
                  <a16:creationId xmlns:a16="http://schemas.microsoft.com/office/drawing/2014/main" id="{3F70FC20-ED08-AC70-DFEA-66AB8F524335}"/>
                </a:ext>
              </a:extLst>
            </p:cNvPr>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3" name="図 2">
            <a:extLst>
              <a:ext uri="{FF2B5EF4-FFF2-40B4-BE49-F238E27FC236}">
                <a16:creationId xmlns:a16="http://schemas.microsoft.com/office/drawing/2014/main" id="{24DF5A6C-3FD2-BD3B-7F90-8915CCDF6A0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29548903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表紙3">
    <p:spTree>
      <p:nvGrpSpPr>
        <p:cNvPr id="1" name=""/>
        <p:cNvGrpSpPr/>
        <p:nvPr/>
      </p:nvGrpSpPr>
      <p:grpSpPr>
        <a:xfrm>
          <a:off x="0" y="0"/>
          <a:ext cx="0" cy="0"/>
          <a:chOff x="0" y="0"/>
          <a:chExt cx="0" cy="0"/>
        </a:xfrm>
      </p:grpSpPr>
      <p:sp>
        <p:nvSpPr>
          <p:cNvPr id="5" name="テキスト プレースホルダー 6">
            <a:extLst>
              <a:ext uri="{FF2B5EF4-FFF2-40B4-BE49-F238E27FC236}">
                <a16:creationId xmlns:a16="http://schemas.microsoft.com/office/drawing/2014/main" id="{3B36474D-21DE-E4C0-CF5A-FA30FAD64C6E}"/>
              </a:ext>
            </a:extLst>
          </p:cNvPr>
          <p:cNvSpPr txBox="1">
            <a:spLocks/>
          </p:cNvSpPr>
          <p:nvPr userDrawn="1"/>
        </p:nvSpPr>
        <p:spPr>
          <a:xfrm>
            <a:off x="0" y="6030002"/>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 name="テキスト プレースホルダー 6">
            <a:extLst>
              <a:ext uri="{FF2B5EF4-FFF2-40B4-BE49-F238E27FC236}">
                <a16:creationId xmlns:a16="http://schemas.microsoft.com/office/drawing/2014/main" id="{7176AC25-B952-8A18-453D-BA4D2AA4E3B4}"/>
              </a:ext>
            </a:extLst>
          </p:cNvPr>
          <p:cNvSpPr txBox="1">
            <a:spLocks/>
          </p:cNvSpPr>
          <p:nvPr userDrawn="1"/>
        </p:nvSpPr>
        <p:spPr>
          <a:xfrm>
            <a:off x="7408985" y="6030002"/>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0" y="1"/>
            <a:ext cx="12214129" cy="6027996"/>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257800"/>
            <a:ext cx="4817076" cy="320472"/>
          </a:xfrm>
        </p:spPr>
        <p:txBody>
          <a:bodyPr wrap="square" lIns="0" tIns="0" rIns="0" bIns="0" anchor="b">
            <a:spAutoFit/>
          </a:bodyPr>
          <a:lstStyle>
            <a:lvl1pPr marL="0" indent="0">
              <a:spcAft>
                <a:spcPts val="400"/>
              </a:spcAft>
              <a:buNone/>
              <a:defRPr lang="ja-JP" altLang="en-US" sz="1700" spc="150" smtClean="0">
                <a:solidFill>
                  <a:schemeClr val="tx1">
                    <a:lumMod val="75000"/>
                    <a:lumOff val="25000"/>
                  </a:schemeClr>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4878177"/>
            <a:ext cx="2743200" cy="365125"/>
          </a:xfrm>
        </p:spPr>
        <p:txBody>
          <a:bodyPr/>
          <a:lstStyle>
            <a:lvl1pPr algn="l">
              <a:defRPr>
                <a:solidFill>
                  <a:schemeClr val="tx1">
                    <a:lumMod val="75000"/>
                    <a:lumOff val="25000"/>
                  </a:schemeClr>
                </a:solidFil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lvl1pPr>
              <a:defRPr>
                <a:solidFill>
                  <a:schemeClr val="bg1">
                    <a:alpha val="70000"/>
                  </a:schemeClr>
                </a:solidFill>
              </a:defRPr>
            </a:lvl1p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30596"/>
            <a:ext cx="12214711" cy="412805"/>
          </a:xfrm>
        </p:spPr>
        <p:txBody>
          <a:bodyPr wrap="square" lIns="288000">
            <a:spAutoFit/>
          </a:bodyPr>
          <a:lstStyle>
            <a:lvl1pPr marL="0" indent="0">
              <a:buNone/>
              <a:defRPr lang="ja-JP" altLang="en-US" sz="1700" spc="150" smtClean="0">
                <a:solidFill>
                  <a:schemeClr val="tx1">
                    <a:lumMod val="75000"/>
                    <a:lumOff val="25000"/>
                  </a:schemeClr>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0F45BE73-51F4-44FB-7195-95DD6B912D6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4095187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表紙2">
    <p:spTree>
      <p:nvGrpSpPr>
        <p:cNvPr id="1" name=""/>
        <p:cNvGrpSpPr/>
        <p:nvPr/>
      </p:nvGrpSpPr>
      <p:grpSpPr>
        <a:xfrm>
          <a:off x="0" y="0"/>
          <a:ext cx="0" cy="0"/>
          <a:chOff x="0" y="0"/>
          <a:chExt cx="0" cy="0"/>
        </a:xfrm>
      </p:grpSpPr>
      <p:sp>
        <p:nvSpPr>
          <p:cNvPr id="170"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71"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0">
                <a:schemeClr val="bg2"/>
              </a:gs>
              <a:gs pos="62000">
                <a:schemeClr val="tx2">
                  <a:alpha val="31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918678" y="3028"/>
            <a:ext cx="9284677" cy="6854973"/>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288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2907323" y="4042659"/>
            <a:ext cx="9273612" cy="393954"/>
          </a:xfrm>
        </p:spPr>
        <p:txBody>
          <a:bodyPr wrap="square" lIns="288000">
            <a:spAutoFit/>
          </a:bodyPr>
          <a:lstStyle>
            <a:lvl1pPr marL="0" indent="0">
              <a:spcAft>
                <a:spcPts val="400"/>
              </a:spcAft>
              <a:buNone/>
              <a:defRPr lang="ja-JP" altLang="en-US" sz="1600" spc="150" smtClean="0">
                <a:solidFill>
                  <a:schemeClr val="tx1"/>
                </a:solidFill>
              </a:defRPr>
            </a:lvl1pPr>
            <a:lvl2pPr marL="228600" indent="0">
              <a:spcAft>
                <a:spcPts val="400"/>
              </a:spcAft>
              <a:buNone/>
              <a:defRPr lang="ja-JP" altLang="en-US" sz="1600" smtClean="0">
                <a:solidFill>
                  <a:schemeClr val="tx1"/>
                </a:solidFill>
                <a:latin typeface="+mn-lt"/>
                <a:ea typeface="+mn-ea"/>
              </a:defRPr>
            </a:lvl2pPr>
            <a:lvl3pPr marL="685800" indent="0">
              <a:spcAft>
                <a:spcPts val="400"/>
              </a:spcAft>
              <a:buNone/>
              <a:defRPr lang="ja-JP" altLang="en-US" sz="1600" smtClean="0">
                <a:solidFill>
                  <a:schemeClr val="tx1"/>
                </a:solidFill>
                <a:latin typeface="+mn-lt"/>
                <a:ea typeface="+mn-ea"/>
              </a:defRPr>
            </a:lvl3pPr>
            <a:lvl4pPr marL="1143000" indent="0">
              <a:spcAft>
                <a:spcPts val="400"/>
              </a:spcAft>
              <a:buNone/>
              <a:defRPr lang="ja-JP" altLang="en-US" sz="1600" smtClean="0">
                <a:solidFill>
                  <a:schemeClr val="tx1"/>
                </a:solidFill>
                <a:latin typeface="+mn-lt"/>
                <a:ea typeface="+mn-ea"/>
              </a:defRPr>
            </a:lvl4pPr>
            <a:lvl5pPr marL="1600200" indent="0">
              <a:spcAft>
                <a:spcPts val="400"/>
              </a:spcAft>
              <a:buNone/>
              <a:defRPr lang="ja-JP" altLang="en-US" sz="1600">
                <a:solidFill>
                  <a:schemeClr val="tx1"/>
                </a:solidFill>
                <a:latin typeface="+mn-lt"/>
                <a:ea typeface="+mn-ea"/>
              </a:defRPr>
            </a:lvl5pPr>
          </a:lstStyle>
          <a:p>
            <a:pPr marL="0" lvl="0" defTabSz="457200"/>
            <a:r>
              <a:rPr kumimoji="1" lang="ja-JP" altLang="en-US"/>
              <a:t>マスター テキストの書式設定</a:t>
            </a:r>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5477798" y="6379366"/>
            <a:ext cx="4625200" cy="263263"/>
          </a:xfrm>
        </p:spPr>
        <p:txBody>
          <a:body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2907323" y="1447801"/>
            <a:ext cx="9273612" cy="2304191"/>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grpSp>
        <p:nvGrpSpPr>
          <p:cNvPr id="89" name="グループ化 88"/>
          <p:cNvGrpSpPr/>
          <p:nvPr userDrawn="1"/>
        </p:nvGrpSpPr>
        <p:grpSpPr>
          <a:xfrm rot="16200000">
            <a:off x="-1050200" y="1560154"/>
            <a:ext cx="2819400" cy="156292"/>
            <a:chOff x="900632" y="1414463"/>
            <a:chExt cx="7938089" cy="357535"/>
          </a:xfrm>
          <a:solidFill>
            <a:schemeClr val="bg1">
              <a:alpha val="17000"/>
            </a:schemeClr>
          </a:solidFill>
        </p:grpSpPr>
        <p:sp>
          <p:nvSpPr>
            <p:cNvPr id="90"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9"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0"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1"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2"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3"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4"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5"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6"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7"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8"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9"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0"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1"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2"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3"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4"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5"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6"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7"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8"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9"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0"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1"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2"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3"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4"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5"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6"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7"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8"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9"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0"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1"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2"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3"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4"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5"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6"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7"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8"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9"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0"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1"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2"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3"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4"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5"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6"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7"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8"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9"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0"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1"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2"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3"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4"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3" name="図 2">
            <a:extLst>
              <a:ext uri="{FF2B5EF4-FFF2-40B4-BE49-F238E27FC236}">
                <a16:creationId xmlns:a16="http://schemas.microsoft.com/office/drawing/2014/main" id="{01EDC1D0-13CA-76B8-F3F4-0C5B478FE8A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891"/>
            <a:ext cx="1448160" cy="1005927"/>
          </a:xfrm>
          <a:prstGeom prst="rect">
            <a:avLst/>
          </a:prstGeom>
        </p:spPr>
      </p:pic>
      <p:pic>
        <p:nvPicPr>
          <p:cNvPr id="2" name="図 1">
            <a:extLst>
              <a:ext uri="{FF2B5EF4-FFF2-40B4-BE49-F238E27FC236}">
                <a16:creationId xmlns:a16="http://schemas.microsoft.com/office/drawing/2014/main" id="{4313B4EC-35CF-4AD3-BA53-329A071F9BD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033846" y="6469297"/>
            <a:ext cx="4689637" cy="176799"/>
          </a:xfrm>
          <a:prstGeom prst="rect">
            <a:avLst/>
          </a:prstGeom>
        </p:spPr>
      </p:pic>
    </p:spTree>
    <p:extLst>
      <p:ext uri="{BB962C8B-B14F-4D97-AF65-F5344CB8AC3E}">
        <p14:creationId xmlns:p14="http://schemas.microsoft.com/office/powerpoint/2010/main" val="2176345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中扉・目次1">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テキスト プレースホルダー 13">
            <a:extLst>
              <a:ext uri="{FF2B5EF4-FFF2-40B4-BE49-F238E27FC236}">
                <a16:creationId xmlns:a16="http://schemas.microsoft.com/office/drawing/2014/main" id="{A93A36DD-2A38-364A-8A47-8780ED7B4FED}"/>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grpSp>
        <p:nvGrpSpPr>
          <p:cNvPr id="153" name="グループ化 152"/>
          <p:cNvGrpSpPr/>
          <p:nvPr userDrawn="1"/>
        </p:nvGrpSpPr>
        <p:grpSpPr>
          <a:xfrm rot="16200000">
            <a:off x="-1050200" y="1560154"/>
            <a:ext cx="2819400" cy="156292"/>
            <a:chOff x="900632" y="1414463"/>
            <a:chExt cx="7938089" cy="357535"/>
          </a:xfrm>
          <a:solidFill>
            <a:schemeClr val="bg1">
              <a:alpha val="17000"/>
            </a:schemeClr>
          </a:solidFill>
        </p:grpSpPr>
        <p:sp>
          <p:nvSpPr>
            <p:cNvPr id="154"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0"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1"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2"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3"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4"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5"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6"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7"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8"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9"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0"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1"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2"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3"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4"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5"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6"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7"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8"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9"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0"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1"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2"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3"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4"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5"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6"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7"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8"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9"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0"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1"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2"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3"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4"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5"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6"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7"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8"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9"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0"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1"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2"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3"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4"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5"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6"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7"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8"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9"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0"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1"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2"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3"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4"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5"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6"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7"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8"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9"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0"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1"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2"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3"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89"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0">
                <a:schemeClr val="bg2"/>
              </a:gs>
              <a:gs pos="62000">
                <a:schemeClr val="tx2">
                  <a:alpha val="31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pic>
        <p:nvPicPr>
          <p:cNvPr id="2" name="図 1">
            <a:extLst>
              <a:ext uri="{FF2B5EF4-FFF2-40B4-BE49-F238E27FC236}">
                <a16:creationId xmlns:a16="http://schemas.microsoft.com/office/drawing/2014/main" id="{B790923A-5818-43CE-3DFD-53400C8981A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344928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中扉・目次2">
    <p:spTree>
      <p:nvGrpSpPr>
        <p:cNvPr id="1" name=""/>
        <p:cNvGrpSpPr/>
        <p:nvPr/>
      </p:nvGrpSpPr>
      <p:grpSpPr>
        <a:xfrm>
          <a:off x="0" y="0"/>
          <a:ext cx="0" cy="0"/>
          <a:chOff x="0" y="0"/>
          <a:chExt cx="0" cy="0"/>
        </a:xfrm>
      </p:grpSpPr>
      <p:sp>
        <p:nvSpPr>
          <p:cNvPr id="101"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chemeClr val="accent2"/>
            </a:fgClr>
            <a:bgClr>
              <a:srgbClr val="DF637E"/>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2"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1000">
                <a:schemeClr val="accent4"/>
              </a:gs>
              <a:gs pos="62000">
                <a:schemeClr val="accent2">
                  <a:alpha val="2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grpSp>
        <p:nvGrpSpPr>
          <p:cNvPr id="16" name="グループ化 15"/>
          <p:cNvGrpSpPr/>
          <p:nvPr userDrawn="1"/>
        </p:nvGrpSpPr>
        <p:grpSpPr>
          <a:xfrm rot="16200000">
            <a:off x="-1050200" y="1560154"/>
            <a:ext cx="2819400" cy="156292"/>
            <a:chOff x="900632" y="1414463"/>
            <a:chExt cx="7938089" cy="357535"/>
          </a:xfrm>
          <a:solidFill>
            <a:schemeClr val="bg1">
              <a:alpha val="17000"/>
            </a:schemeClr>
          </a:solidFill>
        </p:grpSpPr>
        <p:sp>
          <p:nvSpPr>
            <p:cNvPr id="17"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97" name="テキスト プレースホルダー 13">
            <a:extLst>
              <a:ext uri="{FF2B5EF4-FFF2-40B4-BE49-F238E27FC236}">
                <a16:creationId xmlns:a16="http://schemas.microsoft.com/office/drawing/2014/main" id="{A93A36DD-2A38-364A-8A47-8780ED7B4FED}"/>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pic>
        <p:nvPicPr>
          <p:cNvPr id="2" name="図 1">
            <a:extLst>
              <a:ext uri="{FF2B5EF4-FFF2-40B4-BE49-F238E27FC236}">
                <a16:creationId xmlns:a16="http://schemas.microsoft.com/office/drawing/2014/main" id="{9D59DCF0-81C5-63EA-D5DE-B197A38C705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26990213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中扉・目次3">
    <p:spTree>
      <p:nvGrpSpPr>
        <p:cNvPr id="1" name=""/>
        <p:cNvGrpSpPr/>
        <p:nvPr/>
      </p:nvGrpSpPr>
      <p:grpSpPr>
        <a:xfrm>
          <a:off x="0" y="0"/>
          <a:ext cx="0" cy="0"/>
          <a:chOff x="0" y="0"/>
          <a:chExt cx="0" cy="0"/>
        </a:xfrm>
      </p:grpSpPr>
      <p:sp>
        <p:nvSpPr>
          <p:cNvPr id="100"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chemeClr val="accent3"/>
            </a:fgClr>
            <a:bgClr>
              <a:srgbClr val="7EC4C1"/>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1"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6000">
                <a:schemeClr val="accent5"/>
              </a:gs>
              <a:gs pos="67000">
                <a:schemeClr val="accent3">
                  <a:alpha val="2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12" name="テキスト プレースホルダー 13">
            <a:extLst>
              <a:ext uri="{FF2B5EF4-FFF2-40B4-BE49-F238E27FC236}">
                <a16:creationId xmlns:a16="http://schemas.microsoft.com/office/drawing/2014/main" id="{013672E4-8361-284E-8D6A-CC652AA0D4A3}"/>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grpSp>
        <p:nvGrpSpPr>
          <p:cNvPr id="16" name="グループ化 15"/>
          <p:cNvGrpSpPr/>
          <p:nvPr userDrawn="1"/>
        </p:nvGrpSpPr>
        <p:grpSpPr>
          <a:xfrm rot="16200000">
            <a:off x="-1050200" y="1560154"/>
            <a:ext cx="2819400" cy="156292"/>
            <a:chOff x="900632" y="1414463"/>
            <a:chExt cx="7938089" cy="357535"/>
          </a:xfrm>
          <a:solidFill>
            <a:schemeClr val="bg1">
              <a:alpha val="17000"/>
            </a:schemeClr>
          </a:solidFill>
        </p:grpSpPr>
        <p:sp>
          <p:nvSpPr>
            <p:cNvPr id="17"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D3C49716-A99F-31A8-E983-39DF03F56CDD}"/>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3609159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中扉・目次4">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chemeClr val="bg1"/>
              </a:gs>
              <a:gs pos="99000">
                <a:schemeClr val="bg1">
                  <a:lumMod val="95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1"/>
            <a:ext cx="2907323" cy="6854973"/>
          </a:xfrm>
          <a:prstGeom prst="rect">
            <a:avLst/>
          </a:prstGeom>
          <a:pattFill prst="dkUpDiag">
            <a:fgClr>
              <a:srgbClr val="CBCBCB"/>
            </a:fgClr>
            <a:bgClr>
              <a:schemeClr val="bg1">
                <a:lumMod val="9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grpSp>
        <p:nvGrpSpPr>
          <p:cNvPr id="153" name="グループ化 152"/>
          <p:cNvGrpSpPr/>
          <p:nvPr userDrawn="1"/>
        </p:nvGrpSpPr>
        <p:grpSpPr>
          <a:xfrm rot="16200000">
            <a:off x="-1050200" y="1560154"/>
            <a:ext cx="2819400" cy="156292"/>
            <a:chOff x="900632" y="1414463"/>
            <a:chExt cx="7938089" cy="357535"/>
          </a:xfrm>
          <a:solidFill>
            <a:schemeClr val="tx1">
              <a:lumMod val="50000"/>
              <a:lumOff val="50000"/>
            </a:schemeClr>
          </a:solidFill>
        </p:grpSpPr>
        <p:sp>
          <p:nvSpPr>
            <p:cNvPr id="154"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0"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1"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2"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3"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4"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5"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6"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7"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8"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9"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0"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1"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2"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3"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4"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5"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6"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7"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8"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9"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0"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1"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2"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3"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4"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5"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6"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7"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8"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9"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0"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1"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2"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3"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4"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5"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6"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7"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8"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9"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0"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1"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2"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3"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4"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5"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6"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7"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8"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9"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0"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1"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2"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3"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4"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5"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6"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7"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8"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9"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0"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1"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2"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3"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89"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8000">
                <a:schemeClr val="bg1"/>
              </a:gs>
              <a:gs pos="70000">
                <a:schemeClr val="bg1">
                  <a:lumMod val="7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5" name="テキスト プレースホルダー 13">
            <a:extLst>
              <a:ext uri="{FF2B5EF4-FFF2-40B4-BE49-F238E27FC236}">
                <a16:creationId xmlns:a16="http://schemas.microsoft.com/office/drawing/2014/main" id="{30743F20-167F-C9D4-D175-8E6723487946}"/>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pic>
        <p:nvPicPr>
          <p:cNvPr id="2" name="図 1">
            <a:extLst>
              <a:ext uri="{FF2B5EF4-FFF2-40B4-BE49-F238E27FC236}">
                <a16:creationId xmlns:a16="http://schemas.microsoft.com/office/drawing/2014/main" id="{A87FA550-8518-B6EE-6987-D605441273B0}"/>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25182758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pPr>
              <a:defRPr/>
            </a:pPr>
            <a:fld id="{0C540481-D9C2-4E50-BC84-4E51C9314AD8}" type="datetimeFigureOut">
              <a:rPr lang="ja-JP" altLang="en-US" smtClean="0">
                <a:solidFill>
                  <a:srgbClr val="FFFFFF"/>
                </a:solidFill>
              </a:rPr>
              <a:pPr>
                <a:defRPr/>
              </a:pPr>
              <a:t>2026/3/31</a:t>
            </a:fld>
            <a:endParaRPr lang="ja-JP" altLang="en-US">
              <a:solidFill>
                <a:srgbClr val="FFFFFF"/>
              </a:solidFill>
            </a:endParaRPr>
          </a:p>
        </p:txBody>
      </p:sp>
      <p:sp>
        <p:nvSpPr>
          <p:cNvPr id="4" name="Footer Placeholder 3"/>
          <p:cNvSpPr>
            <a:spLocks noGrp="1"/>
          </p:cNvSpPr>
          <p:nvPr>
            <p:ph type="ftr" sz="quarter" idx="11"/>
          </p:nvPr>
        </p:nvSpPr>
        <p:spPr/>
        <p:txBody>
          <a:bodyPr/>
          <a:lstStyle/>
          <a:p>
            <a:pPr>
              <a:defRPr/>
            </a:pPr>
            <a:endParaRPr lang="ja-JP" altLang="en-US">
              <a:solidFill>
                <a:srgbClr val="E4E2ED">
                  <a:lumMod val="50000"/>
                </a:srgbClr>
              </a:solidFill>
            </a:endParaRPr>
          </a:p>
        </p:txBody>
      </p:sp>
      <p:sp>
        <p:nvSpPr>
          <p:cNvPr id="5" name="Slide Number Placeholder 4"/>
          <p:cNvSpPr>
            <a:spLocks noGrp="1"/>
          </p:cNvSpPr>
          <p:nvPr>
            <p:ph type="sldNum" sz="quarter" idx="12"/>
          </p:nvPr>
        </p:nvSpPr>
        <p:spPr/>
        <p:txBody>
          <a:bodyPr/>
          <a:lstStyle/>
          <a:p>
            <a:pPr>
              <a:defRPr/>
            </a:pPr>
            <a:fld id="{27F0185A-98F9-4F8E-B863-73E93521AC9B}" type="slidenum">
              <a:rPr lang="ja-JP" altLang="en-US" smtClean="0">
                <a:solidFill>
                  <a:srgbClr val="000000"/>
                </a:solidFill>
              </a:rPr>
              <a:pPr>
                <a:defRPr/>
              </a:pPr>
              <a:t>‹#›</a:t>
            </a:fld>
            <a:endParaRPr lang="ja-JP" altLang="en-US">
              <a:solidFill>
                <a:srgbClr val="000000"/>
              </a:solidFill>
            </a:endParaRPr>
          </a:p>
        </p:txBody>
      </p:sp>
    </p:spTree>
    <p:extLst>
      <p:ext uri="{BB962C8B-B14F-4D97-AF65-F5344CB8AC3E}">
        <p14:creationId xmlns:p14="http://schemas.microsoft.com/office/powerpoint/2010/main" val="3286352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白紙">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86976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cSld name="1_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0C540481-D9C2-4E50-BC84-4E51C9314AD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27F0185A-98F9-4F8E-B863-73E93521AC9B}" type="slidenum">
              <a:rPr kumimoji="1" lang="ja-JP" altLang="en-US" smtClean="0"/>
              <a:t>‹#›</a:t>
            </a:fld>
            <a:endParaRPr kumimoji="1" lang="ja-JP" altLang="en-US"/>
          </a:p>
        </p:txBody>
      </p:sp>
    </p:spTree>
    <p:extLst>
      <p:ext uri="{BB962C8B-B14F-4D97-AF65-F5344CB8AC3E}">
        <p14:creationId xmlns:p14="http://schemas.microsoft.com/office/powerpoint/2010/main" val="3896439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5539"/>
            </a:lvl1pPr>
          </a:lstStyle>
          <a:p>
            <a:r>
              <a:rPr lang="ja-JP" altLang="en-US"/>
              <a:t>マスター タイトルの書式設定</a:t>
            </a:r>
            <a:endParaRPr lang="en-US"/>
          </a:p>
        </p:txBody>
      </p:sp>
      <p:sp>
        <p:nvSpPr>
          <p:cNvPr id="3" name="Subtitle 2"/>
          <p:cNvSpPr>
            <a:spLocks noGrp="1"/>
          </p:cNvSpPr>
          <p:nvPr>
            <p:ph type="subTitle" idx="1"/>
          </p:nvPr>
        </p:nvSpPr>
        <p:spPr>
          <a:xfrm>
            <a:off x="1524003" y="3602038"/>
            <a:ext cx="9144001" cy="1655762"/>
          </a:xfrm>
        </p:spPr>
        <p:txBody>
          <a:bodyPr/>
          <a:lstStyle>
            <a:lvl1pPr marL="0" indent="0" algn="ctr">
              <a:buNone/>
              <a:defRPr sz="2215"/>
            </a:lvl1pPr>
            <a:lvl2pPr marL="422041" indent="0" algn="ctr">
              <a:buNone/>
              <a:defRPr sz="1846"/>
            </a:lvl2pPr>
            <a:lvl3pPr marL="844083" indent="0" algn="ctr">
              <a:buNone/>
              <a:defRPr sz="1662"/>
            </a:lvl3pPr>
            <a:lvl4pPr marL="1266124" indent="0" algn="ctr">
              <a:buNone/>
              <a:defRPr sz="1477"/>
            </a:lvl4pPr>
            <a:lvl5pPr marL="1688165" indent="0" algn="ctr">
              <a:buNone/>
              <a:defRPr sz="1477"/>
            </a:lvl5pPr>
            <a:lvl6pPr marL="2110207" indent="0" algn="ctr">
              <a:buNone/>
              <a:defRPr sz="1477"/>
            </a:lvl6pPr>
            <a:lvl7pPr marL="2532248" indent="0" algn="ctr">
              <a:buNone/>
              <a:defRPr sz="1477"/>
            </a:lvl7pPr>
            <a:lvl8pPr marL="2954289" indent="0" algn="ctr">
              <a:buNone/>
              <a:defRPr sz="1477"/>
            </a:lvl8pPr>
            <a:lvl9pPr marL="3376331" indent="0" algn="ctr">
              <a:buNone/>
              <a:defRPr sz="1477"/>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3200A8AE-787C-4573-8DBE-9FF995585B9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28545871-E33E-4712-BB50-C073443FBC7D}" type="slidenum">
              <a:rPr kumimoji="1" lang="ja-JP" altLang="en-US" smtClean="0"/>
              <a:t>‹#›</a:t>
            </a:fld>
            <a:endParaRPr kumimoji="1" lang="ja-JP" altLang="en-US"/>
          </a:p>
        </p:txBody>
      </p:sp>
    </p:spTree>
    <p:extLst>
      <p:ext uri="{BB962C8B-B14F-4D97-AF65-F5344CB8AC3E}">
        <p14:creationId xmlns:p14="http://schemas.microsoft.com/office/powerpoint/2010/main" val="24146150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2D211098-1758-4C8B-B7BA-5C5FDF34CC8C}" type="datetime1">
              <a:rPr lang="ja-JP" altLang="en-US" smtClean="0">
                <a:solidFill>
                  <a:prstClr val="black">
                    <a:tint val="75000"/>
                  </a:prstClr>
                </a:solidFill>
              </a:rPr>
              <a:pPr/>
              <a:t>2026/3/31</a:t>
            </a:fld>
            <a:endParaRPr lang="ja-JP"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ja-JP"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3CD7FEE9-580A-4EA0-A7DE-8D177AC2609D}" type="slidenum">
              <a:rPr lang="ja-JP" altLang="en-US" smtClean="0">
                <a:solidFill>
                  <a:prstClr val="black"/>
                </a:solidFill>
              </a:rPr>
              <a:pPr/>
              <a:t>‹#›</a:t>
            </a:fld>
            <a:endParaRPr lang="ja-JP" altLang="en-US">
              <a:solidFill>
                <a:prstClr val="black"/>
              </a:solidFill>
            </a:endParaRPr>
          </a:p>
        </p:txBody>
      </p:sp>
    </p:spTree>
    <p:extLst>
      <p:ext uri="{BB962C8B-B14F-4D97-AF65-F5344CB8AC3E}">
        <p14:creationId xmlns:p14="http://schemas.microsoft.com/office/powerpoint/2010/main" val="9274728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_タイトルとコンテンツ">
    <p:spTree>
      <p:nvGrpSpPr>
        <p:cNvPr id="1" name=""/>
        <p:cNvGrpSpPr/>
        <p:nvPr/>
      </p:nvGrpSpPr>
      <p:grpSpPr>
        <a:xfrm>
          <a:off x="0" y="0"/>
          <a:ext cx="0" cy="0"/>
          <a:chOff x="0" y="0"/>
          <a:chExt cx="0" cy="0"/>
        </a:xfrm>
      </p:grpSpPr>
      <p:sp>
        <p:nvSpPr>
          <p:cNvPr id="3" name="コンテンツ プレースホルダー 2"/>
          <p:cNvSpPr>
            <a:spLocks noGrp="1"/>
          </p:cNvSpPr>
          <p:nvPr>
            <p:ph idx="1" hasCustomPrompt="1"/>
          </p:nvPr>
        </p:nvSpPr>
        <p:spPr>
          <a:xfrm>
            <a:off x="609600" y="1484786"/>
            <a:ext cx="10972800" cy="4968550"/>
          </a:xfrm>
        </p:spPr>
        <p:txBody>
          <a:bodyPr/>
          <a:lstStyle>
            <a:lvl1pPr marL="0" indent="0">
              <a:buNone/>
              <a:defRPr sz="1733"/>
            </a:lvl1pPr>
          </a:lstStyle>
          <a:p>
            <a:pPr lvl="0"/>
            <a:r>
              <a:rPr kumimoji="1" lang="ja-JP" altLang="en-US"/>
              <a:t>○　マスター テキストの書式設定</a:t>
            </a:r>
          </a:p>
        </p:txBody>
      </p:sp>
      <p:sp>
        <p:nvSpPr>
          <p:cNvPr id="4" name="日付プレースホルダー 3"/>
          <p:cNvSpPr>
            <a:spLocks noGrp="1"/>
          </p:cNvSpPr>
          <p:nvPr>
            <p:ph type="dt" sz="half" idx="10"/>
          </p:nvPr>
        </p:nvSpPr>
        <p:spPr/>
        <p:txBody>
          <a:bodyPr/>
          <a:lstStyle/>
          <a:p>
            <a:pPr algn="l">
              <a:defRPr/>
            </a:pPr>
            <a:fld id="{0758B9C3-DF83-4557-984D-EEF945440B9D}" type="datetime1">
              <a:rPr lang="ja-JP" altLang="en-US" smtClean="0">
                <a:solidFill>
                  <a:prstClr val="black">
                    <a:tint val="75000"/>
                  </a:prstClr>
                </a:solidFill>
                <a:latin typeface="Calibri"/>
                <a:ea typeface="ＭＳ Ｐゴシック" panose="020B0600070205080204" pitchFamily="50" charset="-128"/>
              </a:rPr>
              <a:pPr algn="l">
                <a:defRPr/>
              </a:pPr>
              <a:t>2026/3/31</a:t>
            </a:fld>
            <a:endParaRPr lang="ja-JP" altLang="en-US">
              <a:solidFill>
                <a:prstClr val="black">
                  <a:tint val="75000"/>
                </a:prstClr>
              </a:solidFill>
              <a:latin typeface="Calibri"/>
              <a:ea typeface="ＭＳ Ｐゴシック" panose="020B0600070205080204" pitchFamily="50" charset="-128"/>
            </a:endParaRPr>
          </a:p>
        </p:txBody>
      </p:sp>
      <p:sp>
        <p:nvSpPr>
          <p:cNvPr id="5" name="フッター プレースホルダー 4"/>
          <p:cNvSpPr>
            <a:spLocks noGrp="1"/>
          </p:cNvSpPr>
          <p:nvPr>
            <p:ph type="ftr" sz="quarter" idx="11"/>
          </p:nvPr>
        </p:nvSpPr>
        <p:spPr/>
        <p:txBody>
          <a:bodyPr/>
          <a:lstStyle/>
          <a:p>
            <a:pPr algn="ctr">
              <a:defRPr/>
            </a:pPr>
            <a:endParaRPr lang="ja-JP" altLang="en-US" sz="1200">
              <a:solidFill>
                <a:prstClr val="black">
                  <a:tint val="75000"/>
                </a:prstClr>
              </a:solidFill>
              <a:latin typeface="Calibri"/>
              <a:ea typeface="ＭＳ Ｐゴシック" panose="020B0600070205080204" pitchFamily="50" charset="-128"/>
            </a:endParaRPr>
          </a:p>
        </p:txBody>
      </p:sp>
      <p:sp>
        <p:nvSpPr>
          <p:cNvPr id="6" name="スライド番号プレースホルダー 5"/>
          <p:cNvSpPr>
            <a:spLocks noGrp="1"/>
          </p:cNvSpPr>
          <p:nvPr>
            <p:ph type="sldNum" sz="quarter" idx="12"/>
          </p:nvPr>
        </p:nvSpPr>
        <p:spPr/>
        <p:txBody>
          <a:bodyPr/>
          <a:lstStyle/>
          <a:p>
            <a:pPr>
              <a:defRPr/>
            </a:pPr>
            <a:fld id="{9E2A29CB-BA86-48A6-80E1-CB8750A963B5}" type="slidenum">
              <a:rPr lang="ja-JP" altLang="en-US" smtClean="0">
                <a:solidFill>
                  <a:prstClr val="black">
                    <a:tint val="75000"/>
                  </a:prstClr>
                </a:solidFill>
                <a:latin typeface="Calibri"/>
                <a:ea typeface="ＭＳ Ｐゴシック" panose="020B0600070205080204" pitchFamily="50" charset="-128"/>
                <a:cs typeface="+mn-cs"/>
              </a:rPr>
              <a:pPr>
                <a:defRPr/>
              </a:pPr>
              <a:t>‹#›</a:t>
            </a:fld>
            <a:endParaRPr lang="ja-JP" altLang="en-US">
              <a:solidFill>
                <a:prstClr val="black">
                  <a:tint val="75000"/>
                </a:prstClr>
              </a:solidFill>
              <a:latin typeface="Calibri"/>
              <a:ea typeface="ＭＳ Ｐゴシック" panose="020B0600070205080204" pitchFamily="50" charset="-128"/>
              <a:cs typeface="+mn-cs"/>
            </a:endParaRPr>
          </a:p>
        </p:txBody>
      </p:sp>
      <p:sp>
        <p:nvSpPr>
          <p:cNvPr id="7" name="コンテンツ プレースホルダー 2"/>
          <p:cNvSpPr>
            <a:spLocks noGrp="1"/>
          </p:cNvSpPr>
          <p:nvPr>
            <p:ph idx="13" hasCustomPrompt="1"/>
          </p:nvPr>
        </p:nvSpPr>
        <p:spPr>
          <a:xfrm>
            <a:off x="609600" y="476673"/>
            <a:ext cx="10972800" cy="936104"/>
          </a:xfrm>
        </p:spPr>
        <p:txBody>
          <a:bodyPr>
            <a:noAutofit/>
          </a:bodyPr>
          <a:lstStyle>
            <a:lvl1pPr marL="0" indent="0">
              <a:buNone/>
              <a:defRPr sz="1733"/>
            </a:lvl1pPr>
            <a:lvl2pPr>
              <a:defRPr sz="2167"/>
            </a:lvl2pPr>
            <a:lvl3pPr>
              <a:defRPr sz="1950"/>
            </a:lvl3pPr>
            <a:lvl4pPr>
              <a:defRPr sz="1733"/>
            </a:lvl4pPr>
            <a:lvl5pPr>
              <a:defRPr sz="1733"/>
            </a:lvl5pPr>
          </a:lstStyle>
          <a:p>
            <a:pPr lvl="0"/>
            <a:r>
              <a:rPr kumimoji="1" lang="ja-JP" altLang="en-US"/>
              <a:t>○　マスター テキストの書式設定</a:t>
            </a:r>
          </a:p>
        </p:txBody>
      </p:sp>
      <p:sp>
        <p:nvSpPr>
          <p:cNvPr id="9" name="コンテンツ プレースホルダー 2"/>
          <p:cNvSpPr>
            <a:spLocks noGrp="1"/>
          </p:cNvSpPr>
          <p:nvPr>
            <p:ph idx="14"/>
          </p:nvPr>
        </p:nvSpPr>
        <p:spPr>
          <a:xfrm>
            <a:off x="0" y="0"/>
            <a:ext cx="12192000" cy="404664"/>
          </a:xfrm>
          <a:solidFill>
            <a:schemeClr val="accent5"/>
          </a:solidFill>
        </p:spPr>
        <p:txBody>
          <a:bodyPr>
            <a:noAutofit/>
          </a:bodyPr>
          <a:lstStyle>
            <a:lvl1pPr marL="0" indent="0" algn="ctr">
              <a:buNone/>
              <a:defRPr sz="2600"/>
            </a:lvl1pPr>
            <a:lvl2pPr>
              <a:defRPr sz="2167"/>
            </a:lvl2pPr>
            <a:lvl3pPr>
              <a:defRPr sz="1950"/>
            </a:lvl3pPr>
            <a:lvl4pPr>
              <a:defRPr sz="1733"/>
            </a:lvl4pPr>
            <a:lvl5pPr>
              <a:defRPr sz="1733"/>
            </a:lvl5pPr>
          </a:lstStyle>
          <a:p>
            <a:pPr lvl="0"/>
            <a:endParaRPr kumimoji="1" lang="ja-JP" altLang="en-US"/>
          </a:p>
        </p:txBody>
      </p:sp>
    </p:spTree>
    <p:extLst>
      <p:ext uri="{BB962C8B-B14F-4D97-AF65-F5344CB8AC3E}">
        <p14:creationId xmlns:p14="http://schemas.microsoft.com/office/powerpoint/2010/main" val="14755231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pPr algn="l">
              <a:defRPr/>
            </a:pPr>
            <a:fld id="{1D5AAA0F-77AC-4439-872F-229537623B29}" type="datetime1">
              <a:rPr lang="ja-JP" altLang="en-US" smtClean="0">
                <a:solidFill>
                  <a:prstClr val="black">
                    <a:tint val="75000"/>
                  </a:prstClr>
                </a:solidFill>
                <a:latin typeface="游ゴシック" panose="020F0502020204030204"/>
                <a:ea typeface="游ゴシック" panose="020B0400000000000000" pitchFamily="50" charset="-128"/>
              </a:rPr>
              <a:pPr algn="l">
                <a:defRPr/>
              </a:pPr>
              <a:t>2026/3/31</a:t>
            </a:fld>
            <a:endParaRPr lang="ja-JP" altLang="en-US">
              <a:solidFill>
                <a:prstClr val="black">
                  <a:tint val="75000"/>
                </a:prstClr>
              </a:solidFill>
              <a:latin typeface="游ゴシック" panose="020F0502020204030204"/>
              <a:ea typeface="游ゴシック" panose="020B0400000000000000" pitchFamily="50" charset="-128"/>
            </a:endParaRPr>
          </a:p>
        </p:txBody>
      </p:sp>
      <p:sp>
        <p:nvSpPr>
          <p:cNvPr id="4" name="フッター プレースホルダー 3"/>
          <p:cNvSpPr>
            <a:spLocks noGrp="1"/>
          </p:cNvSpPr>
          <p:nvPr>
            <p:ph type="ftr" sz="quarter" idx="11"/>
          </p:nvPr>
        </p:nvSpPr>
        <p:spPr/>
        <p:txBody>
          <a:bodyPr/>
          <a:lstStyle/>
          <a:p>
            <a:pPr algn="ctr">
              <a:defRPr/>
            </a:pPr>
            <a:endParaRPr lang="ja-JP" altLang="en-US" sz="1200">
              <a:solidFill>
                <a:prstClr val="black">
                  <a:tint val="75000"/>
                </a:prstClr>
              </a:solidFill>
              <a:latin typeface="游ゴシック" panose="020F0502020204030204"/>
              <a:ea typeface="游ゴシック" panose="020B0400000000000000" pitchFamily="50" charset="-128"/>
            </a:endParaRPr>
          </a:p>
        </p:txBody>
      </p:sp>
      <p:sp>
        <p:nvSpPr>
          <p:cNvPr id="5" name="スライド番号プレースホルダー 4"/>
          <p:cNvSpPr>
            <a:spLocks noGrp="1"/>
          </p:cNvSpPr>
          <p:nvPr>
            <p:ph type="sldNum" sz="quarter" idx="12"/>
          </p:nvPr>
        </p:nvSpPr>
        <p:spPr/>
        <p:txBody>
          <a:bodyPr/>
          <a:lstStyle>
            <a:lvl1pPr>
              <a:defRPr>
                <a:solidFill>
                  <a:schemeClr val="tx1"/>
                </a:solidFill>
              </a:defRPr>
            </a:lvl1pPr>
          </a:lstStyle>
          <a:p>
            <a:pPr>
              <a:defRPr/>
            </a:pPr>
            <a:fld id="{D2D8002D-B5B0-4BAC-B1F6-782DDCCE6D9C}" type="slidenum">
              <a:rPr lang="ja-JP" altLang="en-US" smtClean="0">
                <a:solidFill>
                  <a:prstClr val="black"/>
                </a:solidFill>
                <a:latin typeface="游ゴシック" panose="020F0502020204030204"/>
                <a:ea typeface="游ゴシック" panose="020B0400000000000000" pitchFamily="50" charset="-128"/>
                <a:cs typeface="+mn-cs"/>
              </a:rPr>
              <a:pPr>
                <a:defRPr/>
              </a:pPr>
              <a:t>‹#›</a:t>
            </a:fld>
            <a:endParaRPr lang="ja-JP" altLang="en-US">
              <a:solidFill>
                <a:prstClr val="black"/>
              </a:solidFill>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9821555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846324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2238507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9958625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4600042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07069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79155917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6082164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382795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0549311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287064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9484681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83993261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R4改定_タイトル">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6278528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ロゴ無し-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a:p>
        </p:txBody>
      </p:sp>
      <p:sp>
        <p:nvSpPr>
          <p:cNvPr id="6"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303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5"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7"/>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5" b="1" spc="272">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9"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41"/>
            <a:ext cx="2743200" cy="365125"/>
          </a:xfrm>
        </p:spPr>
        <p:txBody>
          <a:bodyPr/>
          <a:lstStyle/>
          <a:p>
            <a:endParaRPr lang="en-US"/>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5"/>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
        <p:nvSpPr>
          <p:cNvPr id="12"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1"/>
            <a:ext cx="12193477" cy="472657"/>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195">
              <a:spcAft>
                <a:spcPts val="1000"/>
              </a:spcAft>
            </a:pPr>
            <a:r>
              <a:rPr kumimoji="1" lang="ja-JP" altLang="en-US"/>
              <a:t>マスター テキストの書式設定</a:t>
            </a:r>
          </a:p>
        </p:txBody>
      </p:sp>
    </p:spTree>
    <p:extLst>
      <p:ext uri="{BB962C8B-B14F-4D97-AF65-F5344CB8AC3E}">
        <p14:creationId xmlns:p14="http://schemas.microsoft.com/office/powerpoint/2010/main" val="9389110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3549155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44557399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34880082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79591304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34195137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09555610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75878868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3578901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84464494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7706047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24371295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56445960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31"/>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97" indent="0" algn="ctr">
              <a:buNone/>
              <a:defRPr>
                <a:solidFill>
                  <a:schemeClr val="tx1">
                    <a:tint val="75000"/>
                  </a:schemeClr>
                </a:solidFill>
              </a:defRPr>
            </a:lvl2pPr>
            <a:lvl3pPr marL="914395" indent="0" algn="ctr">
              <a:buNone/>
              <a:defRPr>
                <a:solidFill>
                  <a:schemeClr val="tx1">
                    <a:tint val="75000"/>
                  </a:schemeClr>
                </a:solidFill>
              </a:defRPr>
            </a:lvl3pPr>
            <a:lvl4pPr marL="1371592" indent="0" algn="ctr">
              <a:buNone/>
              <a:defRPr>
                <a:solidFill>
                  <a:schemeClr val="tx1">
                    <a:tint val="75000"/>
                  </a:schemeClr>
                </a:solidFill>
              </a:defRPr>
            </a:lvl4pPr>
            <a:lvl5pPr marL="1828789" indent="0" algn="ctr">
              <a:buNone/>
              <a:defRPr>
                <a:solidFill>
                  <a:schemeClr val="tx1">
                    <a:tint val="75000"/>
                  </a:schemeClr>
                </a:solidFill>
              </a:defRPr>
            </a:lvl5pPr>
            <a:lvl6pPr marL="2285987" indent="0" algn="ctr">
              <a:buNone/>
              <a:defRPr>
                <a:solidFill>
                  <a:schemeClr val="tx1">
                    <a:tint val="75000"/>
                  </a:schemeClr>
                </a:solidFill>
              </a:defRPr>
            </a:lvl6pPr>
            <a:lvl7pPr marL="2743184" indent="0" algn="ctr">
              <a:buNone/>
              <a:defRPr>
                <a:solidFill>
                  <a:schemeClr val="tx1">
                    <a:tint val="75000"/>
                  </a:schemeClr>
                </a:solidFill>
              </a:defRPr>
            </a:lvl7pPr>
            <a:lvl8pPr marL="3200381" indent="0" algn="ctr">
              <a:buNone/>
              <a:defRPr>
                <a:solidFill>
                  <a:schemeClr val="tx1">
                    <a:tint val="75000"/>
                  </a:schemeClr>
                </a:solidFill>
              </a:defRPr>
            </a:lvl8pPr>
            <a:lvl9pPr marL="3657579"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F846CE8A-8B9C-4F28-83DC-3C1FA277D790}"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409071054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628DA081-EDA9-4790-9404-8CDB2E1E6D13}"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9275332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963084" y="4406906"/>
            <a:ext cx="10363200" cy="1362075"/>
          </a:xfrm>
        </p:spPr>
        <p:txBody>
          <a:bodyPr anchor="t"/>
          <a:lstStyle>
            <a:lvl1pPr algn="l">
              <a:defRPr sz="4000"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197" indent="0">
              <a:buNone/>
              <a:defRPr sz="1800">
                <a:solidFill>
                  <a:schemeClr val="tx1">
                    <a:tint val="75000"/>
                  </a:schemeClr>
                </a:solidFill>
              </a:defRPr>
            </a:lvl2pPr>
            <a:lvl3pPr marL="914395" indent="0">
              <a:buNone/>
              <a:defRPr sz="1600">
                <a:solidFill>
                  <a:schemeClr val="tx1">
                    <a:tint val="75000"/>
                  </a:schemeClr>
                </a:solidFill>
              </a:defRPr>
            </a:lvl3pPr>
            <a:lvl4pPr marL="1371592" indent="0">
              <a:buNone/>
              <a:defRPr sz="1400">
                <a:solidFill>
                  <a:schemeClr val="tx1">
                    <a:tint val="75000"/>
                  </a:schemeClr>
                </a:solidFill>
              </a:defRPr>
            </a:lvl4pPr>
            <a:lvl5pPr marL="1828789" indent="0">
              <a:buNone/>
              <a:defRPr sz="1400">
                <a:solidFill>
                  <a:schemeClr val="tx1">
                    <a:tint val="75000"/>
                  </a:schemeClr>
                </a:solidFill>
              </a:defRPr>
            </a:lvl5pPr>
            <a:lvl6pPr marL="2285987" indent="0">
              <a:buNone/>
              <a:defRPr sz="1400">
                <a:solidFill>
                  <a:schemeClr val="tx1">
                    <a:tint val="75000"/>
                  </a:schemeClr>
                </a:solidFill>
              </a:defRPr>
            </a:lvl6pPr>
            <a:lvl7pPr marL="2743184" indent="0">
              <a:buNone/>
              <a:defRPr sz="1400">
                <a:solidFill>
                  <a:schemeClr val="tx1">
                    <a:tint val="75000"/>
                  </a:schemeClr>
                </a:solidFill>
              </a:defRPr>
            </a:lvl7pPr>
            <a:lvl8pPr marL="3200381" indent="0">
              <a:buNone/>
              <a:defRPr sz="1400">
                <a:solidFill>
                  <a:schemeClr val="tx1">
                    <a:tint val="75000"/>
                  </a:schemeClr>
                </a:solidFill>
              </a:defRPr>
            </a:lvl8pPr>
            <a:lvl9pPr marL="3657579" indent="0">
              <a:buNone/>
              <a:defRPr sz="1400">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42F73A71-0221-4E27-AB1E-63114C7547C6}"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6143928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6880591F-F595-4DA1-9DD9-7F65B1F6D627}" type="datetime1">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89634068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535113"/>
            <a:ext cx="5386917" cy="639762"/>
          </a:xfrm>
        </p:spPr>
        <p:txBody>
          <a:bodyPr anchor="b"/>
          <a:lstStyle>
            <a:lvl1pPr marL="0" indent="0">
              <a:buNone/>
              <a:defRPr sz="2400" b="1"/>
            </a:lvl1pPr>
            <a:lvl2pPr marL="457197"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4" indent="0">
              <a:buNone/>
              <a:defRPr sz="1600" b="1"/>
            </a:lvl7pPr>
            <a:lvl8pPr marL="3200381" indent="0">
              <a:buNone/>
              <a:defRPr sz="1600" b="1"/>
            </a:lvl8pPr>
            <a:lvl9pPr marL="3657579" indent="0">
              <a:buNone/>
              <a:defRPr sz="1600"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93370" y="1535113"/>
            <a:ext cx="5389034" cy="639762"/>
          </a:xfrm>
        </p:spPr>
        <p:txBody>
          <a:bodyPr anchor="b"/>
          <a:lstStyle>
            <a:lvl1pPr marL="0" indent="0">
              <a:buNone/>
              <a:defRPr sz="2400" b="1"/>
            </a:lvl1pPr>
            <a:lvl2pPr marL="457197"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4" indent="0">
              <a:buNone/>
              <a:defRPr sz="1600" b="1"/>
            </a:lvl7pPr>
            <a:lvl8pPr marL="3200381" indent="0">
              <a:buNone/>
              <a:defRPr sz="1600" b="1"/>
            </a:lvl8pPr>
            <a:lvl9pPr marL="3657579" indent="0">
              <a:buNone/>
              <a:defRPr sz="1600"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93370" y="2174875"/>
            <a:ext cx="5389034"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0A9086E3-C533-4BF2-9868-B16ADA8AFC9B}" type="datetime1">
              <a:rPr kumimoji="1" lang="ja-JP" altLang="en-US" smtClean="0"/>
              <a:t>2026/3/31</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99470151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DABCD617-6AD7-4CC7-A5EB-50CD4871C65F}" type="datetime1">
              <a:rPr kumimoji="1" lang="ja-JP" altLang="en-US" smtClean="0"/>
              <a:t>2026/3/31</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42601210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4E0669D6-A79B-4590-AED6-973AC956C594}" type="datetime1">
              <a:rPr kumimoji="1" lang="ja-JP" altLang="en-US" smtClean="0"/>
              <a:t>2026/3/31</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70245289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09600" y="273050"/>
            <a:ext cx="4011084" cy="1162050"/>
          </a:xfrm>
        </p:spPr>
        <p:txBody>
          <a:bodyPr anchor="b"/>
          <a:lstStyle>
            <a:lvl1pPr algn="l">
              <a:defRPr sz="2000" b="1"/>
            </a:lvl1pPr>
          </a:lstStyle>
          <a:p>
            <a:r>
              <a:rPr kumimoji="1" lang="ja-JP" altLang="en-US"/>
              <a:t>マスター タイトルの書式設定</a:t>
            </a:r>
          </a:p>
        </p:txBody>
      </p:sp>
      <p:sp>
        <p:nvSpPr>
          <p:cNvPr id="3" name="コンテンツ プレースホルダー 2"/>
          <p:cNvSpPr>
            <a:spLocks noGrp="1"/>
          </p:cNvSpPr>
          <p:nvPr>
            <p:ph idx="1"/>
          </p:nvPr>
        </p:nvSpPr>
        <p:spPr>
          <a:xfrm>
            <a:off x="4766736" y="273056"/>
            <a:ext cx="6815666"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09600" y="1435103"/>
            <a:ext cx="4011084" cy="4691063"/>
          </a:xfrm>
        </p:spPr>
        <p:txBody>
          <a:bodyPr/>
          <a:lstStyle>
            <a:lvl1pPr marL="0" indent="0">
              <a:buNone/>
              <a:defRPr sz="1400"/>
            </a:lvl1pPr>
            <a:lvl2pPr marL="457197" indent="0">
              <a:buNone/>
              <a:defRPr sz="1200"/>
            </a:lvl2pPr>
            <a:lvl3pPr marL="914395" indent="0">
              <a:buNone/>
              <a:defRPr sz="1000"/>
            </a:lvl3pPr>
            <a:lvl4pPr marL="1371592" indent="0">
              <a:buNone/>
              <a:defRPr sz="900"/>
            </a:lvl4pPr>
            <a:lvl5pPr marL="1828789" indent="0">
              <a:buNone/>
              <a:defRPr sz="900"/>
            </a:lvl5pPr>
            <a:lvl6pPr marL="2285987" indent="0">
              <a:buNone/>
              <a:defRPr sz="900"/>
            </a:lvl6pPr>
            <a:lvl7pPr marL="2743184" indent="0">
              <a:buNone/>
              <a:defRPr sz="900"/>
            </a:lvl7pPr>
            <a:lvl8pPr marL="3200381" indent="0">
              <a:buNone/>
              <a:defRPr sz="900"/>
            </a:lvl8pPr>
            <a:lvl9pPr marL="3657579"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D98CBE53-3E0A-447A-AFA9-68BE14090199}" type="datetime1">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58624281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2389717" y="4800600"/>
            <a:ext cx="7315200" cy="566738"/>
          </a:xfrm>
        </p:spPr>
        <p:txBody>
          <a:bodyPr anchor="b"/>
          <a:lstStyle>
            <a:lvl1pPr algn="l">
              <a:defRPr sz="2000" b="1"/>
            </a:lvl1pPr>
          </a:lstStyle>
          <a:p>
            <a:r>
              <a:rPr kumimoji="1" lang="ja-JP" altLang="en-US"/>
              <a:t>マスター タイトルの書式設定</a:t>
            </a:r>
          </a:p>
        </p:txBody>
      </p:sp>
      <p:sp>
        <p:nvSpPr>
          <p:cNvPr id="3" name="図プレースホルダー 2"/>
          <p:cNvSpPr>
            <a:spLocks noGrp="1"/>
          </p:cNvSpPr>
          <p:nvPr>
            <p:ph type="pic" idx="1"/>
          </p:nvPr>
        </p:nvSpPr>
        <p:spPr>
          <a:xfrm>
            <a:off x="2389717" y="612775"/>
            <a:ext cx="7315200" cy="4114800"/>
          </a:xfrm>
        </p:spPr>
        <p:txBody>
          <a:bodyPr/>
          <a:lstStyle>
            <a:lvl1pPr marL="0" indent="0">
              <a:buNone/>
              <a:defRPr sz="3200"/>
            </a:lvl1pPr>
            <a:lvl2pPr marL="457197" indent="0">
              <a:buNone/>
              <a:defRPr sz="2800"/>
            </a:lvl2pPr>
            <a:lvl3pPr marL="914395" indent="0">
              <a:buNone/>
              <a:defRPr sz="2400"/>
            </a:lvl3pPr>
            <a:lvl4pPr marL="1371592" indent="0">
              <a:buNone/>
              <a:defRPr sz="2000"/>
            </a:lvl4pPr>
            <a:lvl5pPr marL="1828789" indent="0">
              <a:buNone/>
              <a:defRPr sz="2000"/>
            </a:lvl5pPr>
            <a:lvl6pPr marL="2285987" indent="0">
              <a:buNone/>
              <a:defRPr sz="2000"/>
            </a:lvl6pPr>
            <a:lvl7pPr marL="2743184" indent="0">
              <a:buNone/>
              <a:defRPr sz="2000"/>
            </a:lvl7pPr>
            <a:lvl8pPr marL="3200381" indent="0">
              <a:buNone/>
              <a:defRPr sz="2000"/>
            </a:lvl8pPr>
            <a:lvl9pPr marL="3657579" indent="0">
              <a:buNone/>
              <a:defRPr sz="2000"/>
            </a:lvl9pPr>
          </a:lstStyle>
          <a:p>
            <a:r>
              <a:rPr kumimoji="1" lang="ja-JP" altLang="en-US"/>
              <a:t>図を追加</a:t>
            </a:r>
          </a:p>
        </p:txBody>
      </p:sp>
      <p:sp>
        <p:nvSpPr>
          <p:cNvPr id="4" name="テキスト プレースホルダー 3"/>
          <p:cNvSpPr>
            <a:spLocks noGrp="1"/>
          </p:cNvSpPr>
          <p:nvPr>
            <p:ph type="body" sz="half" idx="2"/>
          </p:nvPr>
        </p:nvSpPr>
        <p:spPr>
          <a:xfrm>
            <a:off x="2389717" y="5367338"/>
            <a:ext cx="7315200" cy="804862"/>
          </a:xfrm>
        </p:spPr>
        <p:txBody>
          <a:bodyPr/>
          <a:lstStyle>
            <a:lvl1pPr marL="0" indent="0">
              <a:buNone/>
              <a:defRPr sz="1400"/>
            </a:lvl1pPr>
            <a:lvl2pPr marL="457197" indent="0">
              <a:buNone/>
              <a:defRPr sz="1200"/>
            </a:lvl2pPr>
            <a:lvl3pPr marL="914395" indent="0">
              <a:buNone/>
              <a:defRPr sz="1000"/>
            </a:lvl3pPr>
            <a:lvl4pPr marL="1371592" indent="0">
              <a:buNone/>
              <a:defRPr sz="900"/>
            </a:lvl4pPr>
            <a:lvl5pPr marL="1828789" indent="0">
              <a:buNone/>
              <a:defRPr sz="900"/>
            </a:lvl5pPr>
            <a:lvl6pPr marL="2285987" indent="0">
              <a:buNone/>
              <a:defRPr sz="900"/>
            </a:lvl6pPr>
            <a:lvl7pPr marL="2743184" indent="0">
              <a:buNone/>
              <a:defRPr sz="900"/>
            </a:lvl7pPr>
            <a:lvl8pPr marL="3200381" indent="0">
              <a:buNone/>
              <a:defRPr sz="900"/>
            </a:lvl8pPr>
            <a:lvl9pPr marL="3657579"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15FF5431-4C16-4DA5-B3A1-B18E6735E9E8}" type="datetime1">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10684670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AC069A86-D600-49E0-87E7-E75BC945B426}"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422458992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839200" y="274644"/>
            <a:ext cx="274320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09600" y="274644"/>
            <a:ext cx="802640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32CB6B74-8B47-461E-A159-ACE3222B21B8}"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406391922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タイトルとコンテンツA">
    <p:spTree>
      <p:nvGrpSpPr>
        <p:cNvPr id="1" name=""/>
        <p:cNvGrpSpPr/>
        <p:nvPr/>
      </p:nvGrpSpPr>
      <p:grpSpPr>
        <a:xfrm>
          <a:off x="0" y="0"/>
          <a:ext cx="0" cy="0"/>
          <a:chOff x="0" y="0"/>
          <a:chExt cx="0" cy="0"/>
        </a:xfrm>
      </p:grpSpPr>
      <p:sp>
        <p:nvSpPr>
          <p:cNvPr id="4" name="テキスト プレースホルダー 3">
            <a:extLst>
              <a:ext uri="{FF2B5EF4-FFF2-40B4-BE49-F238E27FC236}">
                <a16:creationId xmlns:a16="http://schemas.microsoft.com/office/drawing/2014/main" id="{06ACBF3F-D8C8-49E5-AED6-9B2012FC0A11}"/>
              </a:ext>
            </a:extLst>
          </p:cNvPr>
          <p:cNvSpPr>
            <a:spLocks noGrp="1"/>
          </p:cNvSpPr>
          <p:nvPr>
            <p:ph type="body" sz="quarter" idx="11" hasCustomPrompt="1"/>
          </p:nvPr>
        </p:nvSpPr>
        <p:spPr>
          <a:xfrm>
            <a:off x="580293" y="908050"/>
            <a:ext cx="11010462" cy="5256000"/>
          </a:xfrm>
          <a:prstGeom prst="rect">
            <a:avLst/>
          </a:prstGeom>
        </p:spPr>
        <p:txBody>
          <a:bodyPr/>
          <a:lstStyle>
            <a:lvl1pPr marL="0" indent="0">
              <a:buNone/>
              <a:defRPr sz="1625"/>
            </a:lvl1pPr>
            <a:lvl2pPr>
              <a:defRPr sz="1625"/>
            </a:lvl2pPr>
            <a:lvl3pPr>
              <a:defRPr sz="1625"/>
            </a:lvl3pPr>
            <a:lvl4pPr>
              <a:defRPr sz="1625"/>
            </a:lvl4pPr>
            <a:lvl5pPr>
              <a:defRPr sz="1625"/>
            </a:lvl5pPr>
          </a:lstStyle>
          <a:p>
            <a:pPr lvl="0"/>
            <a:r>
              <a:rPr kumimoji="1" lang="ja-JP" altLang="en-US"/>
              <a:t>テキストの入力</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8" name="タイトル 1"/>
          <p:cNvSpPr>
            <a:spLocks noGrp="1"/>
          </p:cNvSpPr>
          <p:nvPr>
            <p:ph type="title" hasCustomPrompt="1"/>
          </p:nvPr>
        </p:nvSpPr>
        <p:spPr>
          <a:xfrm>
            <a:off x="211926" y="2909"/>
            <a:ext cx="11789094" cy="730799"/>
          </a:xfrm>
          <a:prstGeom prst="rect">
            <a:avLst/>
          </a:prstGeom>
        </p:spPr>
        <p:txBody>
          <a:bodyPr tIns="108000" anchor="ctr" anchorCtr="0">
            <a:normAutofit/>
          </a:bodyPr>
          <a:lstStyle>
            <a:lvl1pPr>
              <a:defRPr lang="ja-JP" altLang="en-US" sz="1950" b="1" spc="0" dirty="0" smtClean="0">
                <a:solidFill>
                  <a:schemeClr val="accent2"/>
                </a:solidFill>
                <a:latin typeface="+mj-ea"/>
                <a:ea typeface="+mj-ea"/>
                <a:cs typeface="Arial"/>
              </a:defRPr>
            </a:lvl1pPr>
          </a:lstStyle>
          <a:p>
            <a:pPr marL="184004" marR="0" lvl="0" indent="-184004" defTabSz="495260" latinLnBrk="0">
              <a:lnSpc>
                <a:spcPct val="100000"/>
              </a:lnSpc>
              <a:spcBef>
                <a:spcPct val="20000"/>
              </a:spcBef>
              <a:buClrTx/>
              <a:buSzTx/>
              <a:buFont typeface="+mj-lt"/>
              <a:buNone/>
              <a:tabLst/>
            </a:pPr>
            <a:r>
              <a:rPr kumimoji="1" lang="ja-JP" altLang="en-US"/>
              <a:t>［タイトル］</a:t>
            </a:r>
          </a:p>
        </p:txBody>
      </p:sp>
      <p:sp>
        <p:nvSpPr>
          <p:cNvPr id="2" name="正方形/長方形 1"/>
          <p:cNvSpPr/>
          <p:nvPr userDrawn="1"/>
        </p:nvSpPr>
        <p:spPr>
          <a:xfrm>
            <a:off x="211926" y="699254"/>
            <a:ext cx="11789094" cy="45719"/>
          </a:xfrm>
          <a:prstGeom prst="rect">
            <a:avLst/>
          </a:prstGeom>
          <a:solidFill>
            <a:schemeClr val="accent1"/>
          </a:solidFill>
          <a:ln>
            <a:solidFill>
              <a:schemeClr val="accent1">
                <a:lumMod val="7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74295" tIns="37148" rIns="74295" bIns="37148" numCol="1" spcCol="0" rtlCol="0" fromWordArt="0" anchor="ctr" anchorCtr="0" forceAA="0" compatLnSpc="1">
            <a:prstTxWarp prst="textNoShape">
              <a:avLst/>
            </a:prstTxWarp>
            <a:noAutofit/>
          </a:bodyPr>
          <a:lstStyle/>
          <a:p>
            <a:pPr algn="ctr"/>
            <a:endParaRPr kumimoji="1" lang="ja-JP" altLang="en-US" sz="1462"/>
          </a:p>
        </p:txBody>
      </p:sp>
    </p:spTree>
    <p:extLst>
      <p:ext uri="{BB962C8B-B14F-4D97-AF65-F5344CB8AC3E}">
        <p14:creationId xmlns:p14="http://schemas.microsoft.com/office/powerpoint/2010/main" val="315361599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1_タイトル スライド">
    <p:spTree>
      <p:nvGrpSpPr>
        <p:cNvPr id="1" name=""/>
        <p:cNvGrpSpPr/>
        <p:nvPr/>
      </p:nvGrpSpPr>
      <p:grpSpPr>
        <a:xfrm>
          <a:off x="0" y="0"/>
          <a:ext cx="0" cy="0"/>
          <a:chOff x="0" y="0"/>
          <a:chExt cx="0" cy="0"/>
        </a:xfrm>
      </p:grpSpPr>
    </p:spTree>
    <p:extLst>
      <p:ext uri="{BB962C8B-B14F-4D97-AF65-F5344CB8AC3E}">
        <p14:creationId xmlns:p14="http://schemas.microsoft.com/office/powerpoint/2010/main" val="89376121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1_タイトルとコンテンツ">
    <p:spTree>
      <p:nvGrpSpPr>
        <p:cNvPr id="1" name=""/>
        <p:cNvGrpSpPr/>
        <p:nvPr/>
      </p:nvGrpSpPr>
      <p:grpSpPr>
        <a:xfrm>
          <a:off x="0" y="0"/>
          <a:ext cx="0" cy="0"/>
          <a:chOff x="0" y="0"/>
          <a:chExt cx="0" cy="0"/>
        </a:xfrm>
      </p:grpSpPr>
      <p:sp>
        <p:nvSpPr>
          <p:cNvPr id="3" name="コンテンツ プレースホルダ 2"/>
          <p:cNvSpPr>
            <a:spLocks noGrp="1"/>
          </p:cNvSpPr>
          <p:nvPr>
            <p:ph idx="1"/>
          </p:nvPr>
        </p:nvSpPr>
        <p:spPr/>
        <p:txBody>
          <a:body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 3"/>
          <p:cNvSpPr>
            <a:spLocks noGrp="1"/>
          </p:cNvSpPr>
          <p:nvPr>
            <p:ph type="dt" sz="half" idx="10"/>
          </p:nvPr>
        </p:nvSpPr>
        <p:spPr/>
        <p:txBody>
          <a:bodyPr/>
          <a:lstStyle/>
          <a:p>
            <a:fld id="{DFBB693E-4CFD-45BB-B835-590D1F79DEC6}" type="datetime1">
              <a:rPr lang="ja-JP" altLang="en-US" smtClean="0">
                <a:solidFill>
                  <a:prstClr val="black">
                    <a:tint val="75000"/>
                  </a:prstClr>
                </a:solidFill>
              </a:rPr>
              <a:t>2026/3/31</a:t>
            </a:fld>
            <a:endParaRPr lang="ja-JP" altLang="en-US">
              <a:solidFill>
                <a:prstClr val="black">
                  <a:tint val="75000"/>
                </a:prstClr>
              </a:solidFill>
            </a:endParaRPr>
          </a:p>
        </p:txBody>
      </p:sp>
      <p:sp>
        <p:nvSpPr>
          <p:cNvPr id="5" name="フッター プレースホルダ 4"/>
          <p:cNvSpPr>
            <a:spLocks noGrp="1"/>
          </p:cNvSpPr>
          <p:nvPr>
            <p:ph type="ftr" sz="quarter" idx="11"/>
          </p:nvPr>
        </p:nvSpPr>
        <p:spPr/>
        <p:txBody>
          <a:bodyPr/>
          <a:lstStyle/>
          <a:p>
            <a:endParaRPr lang="ja-JP" altLang="en-US">
              <a:solidFill>
                <a:prstClr val="black">
                  <a:tint val="75000"/>
                </a:prstClr>
              </a:solidFill>
            </a:endParaRPr>
          </a:p>
        </p:txBody>
      </p:sp>
      <p:sp>
        <p:nvSpPr>
          <p:cNvPr id="6" name="スライド番号プレースホルダ 5"/>
          <p:cNvSpPr>
            <a:spLocks noGrp="1"/>
          </p:cNvSpPr>
          <p:nvPr>
            <p:ph type="sldNum" sz="quarter" idx="12"/>
          </p:nvPr>
        </p:nvSpPr>
        <p:spPr/>
        <p:txBody>
          <a:bodyPr/>
          <a:lstStyle/>
          <a:p>
            <a:fld id="{4D2F3A38-9BCB-4EAC-8028-262564C0E3CD}" type="slidenum">
              <a:rPr lang="ja-JP" altLang="en-US" smtClean="0">
                <a:solidFill>
                  <a:prstClr val="black">
                    <a:tint val="75000"/>
                  </a:prstClr>
                </a:solidFill>
              </a:rPr>
              <a:pPr/>
              <a:t>‹#›</a:t>
            </a:fld>
            <a:endParaRPr lang="ja-JP" altLang="en-US">
              <a:solidFill>
                <a:prstClr val="black">
                  <a:tint val="75000"/>
                </a:prstClr>
              </a:solidFill>
            </a:endParaRPr>
          </a:p>
        </p:txBody>
      </p:sp>
    </p:spTree>
    <p:extLst>
      <p:ext uri="{BB962C8B-B14F-4D97-AF65-F5344CB8AC3E}">
        <p14:creationId xmlns:p14="http://schemas.microsoft.com/office/powerpoint/2010/main" val="172204006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81356429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6211755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90442552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57714645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65740679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6428715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18846492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0441087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5673264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17155576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3669350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96270612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75295106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69846735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18989180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471206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25239218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86363125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14788594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5118592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17172225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00882563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53458255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06309595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98326648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ロゴ無し-タイトル＆コンテンツ">
    <p:spTree>
      <p:nvGrpSpPr>
        <p:cNvPr id="1" name=""/>
        <p:cNvGrpSpPr/>
        <p:nvPr/>
      </p:nvGrpSpPr>
      <p:grpSpPr>
        <a:xfrm>
          <a:off x="0" y="0"/>
          <a:ext cx="0" cy="0"/>
          <a:chOff x="0" y="0"/>
          <a:chExt cx="0" cy="0"/>
        </a:xfrm>
      </p:grpSpPr>
      <p:sp>
        <p:nvSpPr>
          <p:cNvPr id="7" name="テキスト プレースホルダー 6">
            <a:extLst>
              <a:ext uri="{FF2B5EF4-FFF2-40B4-BE49-F238E27FC236}">
                <a16:creationId xmlns:a16="http://schemas.microsoft.com/office/drawing/2014/main" id="{3E570A37-384E-DC43-806F-95BD4EF48678}"/>
              </a:ext>
            </a:extLst>
          </p:cNvPr>
          <p:cNvSpPr txBox="1">
            <a:spLocks/>
          </p:cNvSpPr>
          <p:nvPr userDrawn="1"/>
        </p:nvSpPr>
        <p:spPr>
          <a:xfrm>
            <a:off x="0" y="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8" name="テキスト プレースホルダー 6">
            <a:extLst>
              <a:ext uri="{FF2B5EF4-FFF2-40B4-BE49-F238E27FC236}">
                <a16:creationId xmlns:a16="http://schemas.microsoft.com/office/drawing/2014/main" id="{B714221B-43CA-D24B-BCAF-0768E1FC8C9F}"/>
              </a:ext>
            </a:extLst>
          </p:cNvPr>
          <p:cNvSpPr txBox="1">
            <a:spLocks/>
          </p:cNvSpPr>
          <p:nvPr userDrawn="1"/>
        </p:nvSpPr>
        <p:spPr>
          <a:xfrm>
            <a:off x="7408986" y="4"/>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a:xfrm>
            <a:off x="443183" y="1879526"/>
            <a:ext cx="11305634" cy="4449838"/>
          </a:xfrm>
        </p:spPr>
        <p:txBody>
          <a:bodyPr>
            <a:normAutofit/>
          </a:bodyPr>
          <a:lstStyle>
            <a:lvl1pPr>
              <a:defRPr sz="1101"/>
            </a:lvl1pPr>
            <a:lvl2pPr>
              <a:defRPr sz="1101"/>
            </a:lvl2pPr>
            <a:lvl3pPr>
              <a:defRPr sz="1101"/>
            </a:lvl3pPr>
            <a:lvl4pPr>
              <a:defRPr sz="1101"/>
            </a:lvl4pPr>
            <a:lvl5pPr>
              <a:defRPr sz="1101"/>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13F0C1D7-C31B-4105-BD7F-B7C6BA973F9D}" type="datetime1">
              <a:rPr lang="ja-JP" altLang="en-US" smtClean="0"/>
              <a:t>2026/3/31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0" name="テキスト プレースホルダー 12">
            <a:extLst>
              <a:ext uri="{FF2B5EF4-FFF2-40B4-BE49-F238E27FC236}">
                <a16:creationId xmlns:a16="http://schemas.microsoft.com/office/drawing/2014/main" id="{2B853A86-3EEA-354D-94D1-2263E9AA6352}"/>
              </a:ext>
            </a:extLst>
          </p:cNvPr>
          <p:cNvSpPr>
            <a:spLocks noGrp="1"/>
          </p:cNvSpPr>
          <p:nvPr>
            <p:ph type="body" sz="quarter" idx="13"/>
          </p:nvPr>
        </p:nvSpPr>
        <p:spPr>
          <a:xfrm>
            <a:off x="0" y="828004"/>
            <a:ext cx="12193477" cy="534405"/>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360000" tIns="144000" rIns="360000" bIns="144000" rtlCol="0" anchor="t">
            <a:spAutoFit/>
          </a:bodyPr>
          <a:lstStyle>
            <a:lvl1pPr marL="0" indent="0">
              <a:buNone/>
              <a:defRPr lang="ja-JP" altLang="en-US" sz="1193" kern="900" spc="64" smtClean="0">
                <a:solidFill>
                  <a:schemeClr val="tx1"/>
                </a:solidFill>
              </a:defRPr>
            </a:lvl1pPr>
            <a:lvl2pPr>
              <a:defRPr lang="ja-JP" altLang="en-US" sz="1651" smtClean="0">
                <a:solidFill>
                  <a:schemeClr val="tx1"/>
                </a:solidFill>
                <a:latin typeface="+mn-lt"/>
                <a:ea typeface="+mn-ea"/>
              </a:defRPr>
            </a:lvl2pPr>
            <a:lvl3pPr>
              <a:defRPr lang="ja-JP" altLang="en-US" sz="1651" smtClean="0">
                <a:solidFill>
                  <a:schemeClr val="tx1"/>
                </a:solidFill>
                <a:latin typeface="+mn-lt"/>
                <a:ea typeface="+mn-ea"/>
              </a:defRPr>
            </a:lvl3pPr>
            <a:lvl4pPr>
              <a:defRPr lang="ja-JP" altLang="en-US" sz="1651" smtClean="0">
                <a:solidFill>
                  <a:schemeClr val="tx1"/>
                </a:solidFill>
                <a:latin typeface="+mn-lt"/>
                <a:ea typeface="+mn-ea"/>
              </a:defRPr>
            </a:lvl4pPr>
            <a:lvl5pPr>
              <a:defRPr lang="ja-JP" altLang="en-US" sz="1651">
                <a:solidFill>
                  <a:schemeClr val="tx1"/>
                </a:solidFill>
                <a:latin typeface="+mn-lt"/>
                <a:ea typeface="+mn-ea"/>
              </a:defRPr>
            </a:lvl5pPr>
          </a:lstStyle>
          <a:p>
            <a:pPr marL="0" lvl="0" defTabSz="419314">
              <a:spcAft>
                <a:spcPts val="917"/>
              </a:spcAft>
            </a:pPr>
            <a:r>
              <a:rPr kumimoji="1" lang="ja-JP" altLang="en-US"/>
              <a:t>マスター テキストの書式設定</a:t>
            </a:r>
          </a:p>
        </p:txBody>
      </p:sp>
    </p:spTree>
    <p:extLst>
      <p:ext uri="{BB962C8B-B14F-4D97-AF65-F5344CB8AC3E}">
        <p14:creationId xmlns:p14="http://schemas.microsoft.com/office/powerpoint/2010/main" val="3159709068"/>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3" name="chimes.wav"/>
          </p:stSnd>
        </p:sndAc>
      </p:transition>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ロゴ無し-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6"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303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4"/>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24636362-6DC1-7D45-87A6-A2F4247CD968}"/>
              </a:ext>
            </a:extLst>
          </p:cNvPr>
          <p:cNvSpPr>
            <a:spLocks noGrp="1"/>
          </p:cNvSpPr>
          <p:nvPr>
            <p:ph type="title"/>
          </p:nvPr>
        </p:nvSpPr>
        <p:spPr>
          <a:xfrm>
            <a:off x="0" y="3"/>
            <a:ext cx="12192000" cy="827999"/>
          </a:xfrm>
        </p:spPr>
        <p:txBody>
          <a:bodyPr/>
          <a:lstStyle/>
          <a:p>
            <a:r>
              <a:rPr lang="ja-JP" altLang="en-US"/>
              <a:t>マスター タイトルの書式設定</a:t>
            </a:r>
            <a:endParaRPr lang="en-US"/>
          </a:p>
        </p:txBody>
      </p:sp>
      <p:sp>
        <p:nvSpPr>
          <p:cNvPr id="9"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8"/>
            <a:ext cx="2743200" cy="365125"/>
          </a:xfrm>
        </p:spPr>
        <p:txBody>
          <a:bodyPr/>
          <a:lstStyle/>
          <a:p>
            <a:fld id="{CCFDB019-A5CB-48F3-BE99-41FDEE4F01C6}" type="datetime1">
              <a:rPr lang="ja-JP" altLang="en-US" smtClean="0"/>
              <a:t>2026/3/31</a:t>
            </a:fld>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2"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4"/>
            <a:ext cx="12193477" cy="534405"/>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193" kern="900" spc="64" smtClean="0">
                <a:solidFill>
                  <a:schemeClr val="tx1"/>
                </a:solidFill>
              </a:defRPr>
            </a:lvl1pPr>
            <a:lvl2pPr>
              <a:defRPr lang="ja-JP" altLang="en-US" sz="1651" smtClean="0">
                <a:solidFill>
                  <a:schemeClr val="tx1"/>
                </a:solidFill>
                <a:latin typeface="+mn-lt"/>
                <a:ea typeface="+mn-ea"/>
              </a:defRPr>
            </a:lvl2pPr>
            <a:lvl3pPr>
              <a:defRPr lang="ja-JP" altLang="en-US" sz="1651" smtClean="0">
                <a:solidFill>
                  <a:schemeClr val="tx1"/>
                </a:solidFill>
                <a:latin typeface="+mn-lt"/>
                <a:ea typeface="+mn-ea"/>
              </a:defRPr>
            </a:lvl3pPr>
            <a:lvl4pPr>
              <a:defRPr lang="ja-JP" altLang="en-US" sz="1651" smtClean="0">
                <a:solidFill>
                  <a:schemeClr val="tx1"/>
                </a:solidFill>
                <a:latin typeface="+mn-lt"/>
                <a:ea typeface="+mn-ea"/>
              </a:defRPr>
            </a:lvl4pPr>
            <a:lvl5pPr>
              <a:defRPr lang="ja-JP" altLang="en-US" sz="1651">
                <a:solidFill>
                  <a:schemeClr val="tx1"/>
                </a:solidFill>
                <a:latin typeface="+mn-lt"/>
                <a:ea typeface="+mn-ea"/>
              </a:defRPr>
            </a:lvl5pPr>
          </a:lstStyle>
          <a:p>
            <a:pPr marL="0" lvl="0" defTabSz="419314">
              <a:spcAft>
                <a:spcPts val="917"/>
              </a:spcAft>
            </a:pPr>
            <a:r>
              <a:rPr kumimoji="1" lang="ja-JP" altLang="en-US"/>
              <a:t>マスター テキストの書式設定</a:t>
            </a:r>
          </a:p>
        </p:txBody>
      </p:sp>
    </p:spTree>
    <p:extLst>
      <p:ext uri="{BB962C8B-B14F-4D97-AF65-F5344CB8AC3E}">
        <p14:creationId xmlns:p14="http://schemas.microsoft.com/office/powerpoint/2010/main" val="2072742451"/>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3" name="chimes.wav"/>
          </p:stSnd>
        </p:sndAc>
      </p:transition>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ロゴ無し-白紙">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90519935"/>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3" name="chimes.wav"/>
          </p:stSnd>
        </p:sndAc>
      </p:transition>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ロゴ有-タイトル＆コンテンツ">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183" y="1879526"/>
            <a:ext cx="11305634" cy="4449838"/>
          </a:xfrm>
        </p:spPr>
        <p:txBody>
          <a:bodyPr>
            <a:normAutofit/>
          </a:bodyPr>
          <a:lstStyle>
            <a:lvl1pPr>
              <a:defRPr sz="1101"/>
            </a:lvl1pPr>
            <a:lvl2pPr>
              <a:defRPr sz="1101"/>
            </a:lvl2pPr>
            <a:lvl3pPr>
              <a:defRPr sz="1101"/>
            </a:lvl3pPr>
            <a:lvl4pPr>
              <a:defRPr sz="1101"/>
            </a:lvl4pPr>
            <a:lvl5pPr>
              <a:defRPr sz="1101"/>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59021"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pic>
        <p:nvPicPr>
          <p:cNvPr id="6" name="図 5">
            <a:extLst>
              <a:ext uri="{FF2B5EF4-FFF2-40B4-BE49-F238E27FC236}">
                <a16:creationId xmlns:a16="http://schemas.microsoft.com/office/drawing/2014/main" id="{F33F99F1-7032-4F4F-BBFD-0D837F547269}"/>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43184" y="6534004"/>
            <a:ext cx="2496530" cy="207831"/>
          </a:xfrm>
          <a:prstGeom prst="rect">
            <a:avLst/>
          </a:prstGeom>
        </p:spPr>
      </p:pic>
      <p:sp>
        <p:nvSpPr>
          <p:cNvPr id="12"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13"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4"/>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14" name="Title 1">
            <a:extLst>
              <a:ext uri="{FF2B5EF4-FFF2-40B4-BE49-F238E27FC236}">
                <a16:creationId xmlns:a16="http://schemas.microsoft.com/office/drawing/2014/main" id="{24636362-6DC1-7D45-87A6-A2F4247CD968}"/>
              </a:ext>
            </a:extLst>
          </p:cNvPr>
          <p:cNvSpPr>
            <a:spLocks noGrp="1"/>
          </p:cNvSpPr>
          <p:nvPr>
            <p:ph type="title"/>
          </p:nvPr>
        </p:nvSpPr>
        <p:spPr>
          <a:xfrm>
            <a:off x="0" y="3"/>
            <a:ext cx="12192000" cy="827999"/>
          </a:xfrm>
        </p:spPr>
        <p:txBody>
          <a:bodyPr/>
          <a:lstStyle/>
          <a:p>
            <a:r>
              <a:rPr lang="ja-JP" altLang="en-US"/>
              <a:t>マスター タイトルの書式設定</a:t>
            </a:r>
            <a:endParaRPr lang="en-US"/>
          </a:p>
        </p:txBody>
      </p:sp>
      <p:sp>
        <p:nvSpPr>
          <p:cNvPr id="15"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8"/>
            <a:ext cx="2743200" cy="365125"/>
          </a:xfrm>
        </p:spPr>
        <p:txBody>
          <a:bodyPr/>
          <a:lstStyle/>
          <a:p>
            <a:fld id="{7192DB51-85FE-4F0A-9F51-BF33670C6476}" type="datetime1">
              <a:rPr lang="ja-JP" altLang="en-US" smtClean="0"/>
              <a:t>2026/3/31</a:t>
            </a:fld>
            <a:endParaRPr lang="en-US" dirty="0"/>
          </a:p>
        </p:txBody>
      </p:sp>
      <p:sp>
        <p:nvSpPr>
          <p:cNvPr id="16"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4"/>
            <a:ext cx="12193477" cy="534405"/>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193" kern="900" spc="64" smtClean="0">
                <a:solidFill>
                  <a:schemeClr val="tx1"/>
                </a:solidFill>
              </a:defRPr>
            </a:lvl1pPr>
            <a:lvl2pPr>
              <a:defRPr lang="ja-JP" altLang="en-US" sz="1651" smtClean="0">
                <a:solidFill>
                  <a:schemeClr val="tx1"/>
                </a:solidFill>
                <a:latin typeface="+mn-lt"/>
                <a:ea typeface="+mn-ea"/>
              </a:defRPr>
            </a:lvl2pPr>
            <a:lvl3pPr>
              <a:defRPr lang="ja-JP" altLang="en-US" sz="1651" smtClean="0">
                <a:solidFill>
                  <a:schemeClr val="tx1"/>
                </a:solidFill>
                <a:latin typeface="+mn-lt"/>
                <a:ea typeface="+mn-ea"/>
              </a:defRPr>
            </a:lvl3pPr>
            <a:lvl4pPr>
              <a:defRPr lang="ja-JP" altLang="en-US" sz="1651" smtClean="0">
                <a:solidFill>
                  <a:schemeClr val="tx1"/>
                </a:solidFill>
                <a:latin typeface="+mn-lt"/>
                <a:ea typeface="+mn-ea"/>
              </a:defRPr>
            </a:lvl4pPr>
            <a:lvl5pPr>
              <a:defRPr lang="ja-JP" altLang="en-US" sz="1651">
                <a:solidFill>
                  <a:schemeClr val="tx1"/>
                </a:solidFill>
                <a:latin typeface="+mn-lt"/>
                <a:ea typeface="+mn-ea"/>
              </a:defRPr>
            </a:lvl5pPr>
          </a:lstStyle>
          <a:p>
            <a:pPr marL="0" lvl="0" defTabSz="419314">
              <a:spcAft>
                <a:spcPts val="917"/>
              </a:spcAft>
            </a:pPr>
            <a:r>
              <a:rPr kumimoji="1" lang="ja-JP" altLang="en-US"/>
              <a:t>マスター テキストの書式設定</a:t>
            </a:r>
          </a:p>
        </p:txBody>
      </p:sp>
    </p:spTree>
    <p:extLst>
      <p:ext uri="{BB962C8B-B14F-4D97-AF65-F5344CB8AC3E}">
        <p14:creationId xmlns:p14="http://schemas.microsoft.com/office/powerpoint/2010/main" val="2362513493"/>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4" name="chimes.wav"/>
          </p:stSnd>
        </p:sndAc>
      </p:transition>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ロゴ有-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pic>
        <p:nvPicPr>
          <p:cNvPr id="12" name="図 11">
            <a:extLst>
              <a:ext uri="{FF2B5EF4-FFF2-40B4-BE49-F238E27FC236}">
                <a16:creationId xmlns:a16="http://schemas.microsoft.com/office/drawing/2014/main" id="{01BCB77C-208D-B54D-A9E6-6C5D999C55B6}"/>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43184" y="6534004"/>
            <a:ext cx="2496530" cy="207831"/>
          </a:xfrm>
          <a:prstGeom prst="rect">
            <a:avLst/>
          </a:prstGeom>
        </p:spPr>
      </p:pic>
      <p:sp>
        <p:nvSpPr>
          <p:cNvPr id="11"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14"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4"/>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15" name="Title 1">
            <a:extLst>
              <a:ext uri="{FF2B5EF4-FFF2-40B4-BE49-F238E27FC236}">
                <a16:creationId xmlns:a16="http://schemas.microsoft.com/office/drawing/2014/main" id="{24636362-6DC1-7D45-87A6-A2F4247CD968}"/>
              </a:ext>
            </a:extLst>
          </p:cNvPr>
          <p:cNvSpPr>
            <a:spLocks noGrp="1"/>
          </p:cNvSpPr>
          <p:nvPr>
            <p:ph type="title"/>
          </p:nvPr>
        </p:nvSpPr>
        <p:spPr>
          <a:xfrm>
            <a:off x="0" y="3"/>
            <a:ext cx="12192000" cy="827999"/>
          </a:xfrm>
        </p:spPr>
        <p:txBody>
          <a:bodyPr/>
          <a:lstStyle/>
          <a:p>
            <a:r>
              <a:rPr lang="ja-JP" altLang="en-US"/>
              <a:t>マスター タイトルの書式設定</a:t>
            </a:r>
            <a:endParaRPr lang="en-US"/>
          </a:p>
        </p:txBody>
      </p:sp>
      <p:sp>
        <p:nvSpPr>
          <p:cNvPr id="16"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8"/>
            <a:ext cx="2743200" cy="365125"/>
          </a:xfrm>
        </p:spPr>
        <p:txBody>
          <a:bodyPr/>
          <a:lstStyle/>
          <a:p>
            <a:fld id="{DFD9EA84-0579-4765-8C34-47FC3B291096}" type="datetime1">
              <a:rPr lang="ja-JP" altLang="en-US" smtClean="0"/>
              <a:t>2026/3/31</a:t>
            </a:fld>
            <a:endParaRPr lang="en-US" dirty="0"/>
          </a:p>
        </p:txBody>
      </p:sp>
      <p:sp>
        <p:nvSpPr>
          <p:cNvPr id="17"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4"/>
            <a:ext cx="12193477" cy="534405"/>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193" kern="900" spc="64" smtClean="0">
                <a:solidFill>
                  <a:schemeClr val="tx1"/>
                </a:solidFill>
              </a:defRPr>
            </a:lvl1pPr>
            <a:lvl2pPr>
              <a:defRPr lang="ja-JP" altLang="en-US" sz="1651" smtClean="0">
                <a:solidFill>
                  <a:schemeClr val="tx1"/>
                </a:solidFill>
                <a:latin typeface="+mn-lt"/>
                <a:ea typeface="+mn-ea"/>
              </a:defRPr>
            </a:lvl2pPr>
            <a:lvl3pPr>
              <a:defRPr lang="ja-JP" altLang="en-US" sz="1651" smtClean="0">
                <a:solidFill>
                  <a:schemeClr val="tx1"/>
                </a:solidFill>
                <a:latin typeface="+mn-lt"/>
                <a:ea typeface="+mn-ea"/>
              </a:defRPr>
            </a:lvl3pPr>
            <a:lvl4pPr>
              <a:defRPr lang="ja-JP" altLang="en-US" sz="1651" smtClean="0">
                <a:solidFill>
                  <a:schemeClr val="tx1"/>
                </a:solidFill>
                <a:latin typeface="+mn-lt"/>
                <a:ea typeface="+mn-ea"/>
              </a:defRPr>
            </a:lvl4pPr>
            <a:lvl5pPr>
              <a:defRPr lang="ja-JP" altLang="en-US" sz="1651">
                <a:solidFill>
                  <a:schemeClr val="tx1"/>
                </a:solidFill>
                <a:latin typeface="+mn-lt"/>
                <a:ea typeface="+mn-ea"/>
              </a:defRPr>
            </a:lvl5pPr>
          </a:lstStyle>
          <a:p>
            <a:pPr marL="0" lvl="0" defTabSz="419314">
              <a:spcAft>
                <a:spcPts val="917"/>
              </a:spcAft>
            </a:pPr>
            <a:r>
              <a:rPr kumimoji="1" lang="ja-JP" altLang="en-US"/>
              <a:t>マスター テキストの書式設定</a:t>
            </a:r>
          </a:p>
        </p:txBody>
      </p:sp>
    </p:spTree>
    <p:extLst>
      <p:ext uri="{BB962C8B-B14F-4D97-AF65-F5344CB8AC3E}">
        <p14:creationId xmlns:p14="http://schemas.microsoft.com/office/powerpoint/2010/main" val="3126944142"/>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4" name="chimes.wav"/>
          </p:stSnd>
        </p:sndAc>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ロゴ有-白紙">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5602BD50-DCF9-714C-91DD-D79ACEF746F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43184" y="6534004"/>
            <a:ext cx="2496530" cy="207831"/>
          </a:xfrm>
          <a:prstGeom prst="rect">
            <a:avLst/>
          </a:prstGeom>
        </p:spPr>
      </p:pic>
      <p:sp>
        <p:nvSpPr>
          <p:cNvPr id="3"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154570875"/>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4" name="chimes.wav"/>
          </p:stSnd>
        </p:sndAc>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type="title">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9"/>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40439" indent="0" algn="ctr">
              <a:buNone/>
              <a:defRPr>
                <a:solidFill>
                  <a:schemeClr val="tx1">
                    <a:tint val="75000"/>
                  </a:schemeClr>
                </a:solidFill>
              </a:defRPr>
            </a:lvl2pPr>
            <a:lvl3pPr marL="880877" indent="0" algn="ctr">
              <a:buNone/>
              <a:defRPr>
                <a:solidFill>
                  <a:schemeClr val="tx1">
                    <a:tint val="75000"/>
                  </a:schemeClr>
                </a:solidFill>
              </a:defRPr>
            </a:lvl3pPr>
            <a:lvl4pPr marL="1321316" indent="0" algn="ctr">
              <a:buNone/>
              <a:defRPr>
                <a:solidFill>
                  <a:schemeClr val="tx1">
                    <a:tint val="75000"/>
                  </a:schemeClr>
                </a:solidFill>
              </a:defRPr>
            </a:lvl4pPr>
            <a:lvl5pPr marL="1761755" indent="0" algn="ctr">
              <a:buNone/>
              <a:defRPr>
                <a:solidFill>
                  <a:schemeClr val="tx1">
                    <a:tint val="75000"/>
                  </a:schemeClr>
                </a:solidFill>
              </a:defRPr>
            </a:lvl5pPr>
            <a:lvl6pPr marL="2202194" indent="0" algn="ctr">
              <a:buNone/>
              <a:defRPr>
                <a:solidFill>
                  <a:schemeClr val="tx1">
                    <a:tint val="75000"/>
                  </a:schemeClr>
                </a:solidFill>
              </a:defRPr>
            </a:lvl6pPr>
            <a:lvl7pPr marL="2642633" indent="0" algn="ctr">
              <a:buNone/>
              <a:defRPr>
                <a:solidFill>
                  <a:schemeClr val="tx1">
                    <a:tint val="75000"/>
                  </a:schemeClr>
                </a:solidFill>
              </a:defRPr>
            </a:lvl7pPr>
            <a:lvl8pPr marL="3083072" indent="0" algn="ctr">
              <a:buNone/>
              <a:defRPr>
                <a:solidFill>
                  <a:schemeClr val="tx1">
                    <a:tint val="75000"/>
                  </a:schemeClr>
                </a:solidFill>
              </a:defRPr>
            </a:lvl8pPr>
            <a:lvl9pPr marL="3523511"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6EEDFF87-D1EC-41D2-8A89-07AE2DEB66D0}"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a:xfrm>
            <a:off x="11277601" y="6536163"/>
            <a:ext cx="776016" cy="278421"/>
          </a:xfrm>
        </p:spPr>
        <p:txBody>
          <a:bodyPr/>
          <a:lstStyle>
            <a:lvl1pPr>
              <a:defRPr sz="1292"/>
            </a:lvl1pPr>
          </a:lstStyle>
          <a:p>
            <a:fld id="{308A7ADB-D046-455D-8E70-A53C46C312FA}" type="slidenum">
              <a:rPr kumimoji="1" lang="ja-JP" altLang="en-US" smtClean="0"/>
              <a:pPr/>
              <a:t>‹#›</a:t>
            </a:fld>
            <a:endParaRPr kumimoji="1" lang="ja-JP" altLang="en-US"/>
          </a:p>
        </p:txBody>
      </p:sp>
    </p:spTree>
    <p:extLst>
      <p:ext uri="{BB962C8B-B14F-4D97-AF65-F5344CB8AC3E}">
        <p14:creationId xmlns:p14="http://schemas.microsoft.com/office/powerpoint/2010/main" val="2352666452"/>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978821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5431522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7057106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26486225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88"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16239080"/>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44451351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50259535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983325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6444322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4288761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1676805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49623108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537828340"/>
      </p:ext>
    </p:extLst>
  </p:cSld>
  <p:clrMapOvr>
    <a:masterClrMapping/>
  </p:clrMapOvr>
  <p:hf sldNum="0" hdr="0" ftr="0" dt="0"/>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764541534"/>
      </p:ext>
    </p:extLst>
  </p:cSld>
  <p:clrMapOvr>
    <a:masterClrMapping/>
  </p:clrMapOvr>
  <p:hf sldNum="0" hdr="0" ftr="0" dt="0"/>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081880406"/>
      </p:ext>
    </p:extLst>
  </p:cSld>
  <p:clrMapOvr>
    <a:masterClrMapping/>
  </p:clrMapOvr>
  <p:hf sldNum="0" hdr="0" ftr="0" dt="0"/>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267505212"/>
      </p:ext>
    </p:extLst>
  </p:cSld>
  <p:clrMapOvr>
    <a:masterClrMapping/>
  </p:clrMapOvr>
  <p:hf sldNum="0" hdr="0" ftr="0" dt="0"/>
</p:sldLayout>
</file>

<file path=ppt/slideLayouts/slideLayout116.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88"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523293360"/>
      </p:ext>
    </p:extLst>
  </p:cSld>
  <p:clrMapOvr>
    <a:masterClrMapping/>
  </p:clrMapOvr>
  <p:hf sldNum="0" hdr="0" ftr="0" dt="0"/>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17606663"/>
      </p:ext>
    </p:extLst>
  </p:cSld>
  <p:clrMapOvr>
    <a:masterClrMapping/>
  </p:clrMapOvr>
  <p:hf sldNum="0" hdr="0" ftr="0" dt="0"/>
</p:sldLayout>
</file>

<file path=ppt/slideLayouts/slideLayout118.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631474982"/>
      </p:ext>
    </p:extLst>
  </p:cSld>
  <p:clrMapOvr>
    <a:masterClrMapping/>
  </p:clrMapOvr>
  <p:hf sldNum="0" hdr="0" ftr="0" dt="0"/>
</p:sldLayout>
</file>

<file path=ppt/slideLayouts/slideLayout119.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832260448"/>
      </p:ext>
    </p:extLst>
  </p:cSld>
  <p:clrMapOvr>
    <a:masterClrMapping/>
  </p:clrMapOvr>
  <p:hf sldNum="0" hdr="0" ftr="0" dt="0"/>
</p:sldLayout>
</file>

<file path=ppt/slideLayouts/slideLayout120.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652892022"/>
      </p:ext>
    </p:extLst>
  </p:cSld>
  <p:clrMapOvr>
    <a:masterClrMapping/>
  </p:clrMapOvr>
  <p:hf sldNum="0" hdr="0" ftr="0" dt="0"/>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794863420"/>
      </p:ext>
    </p:extLst>
  </p:cSld>
  <p:clrMapOvr>
    <a:masterClrMapping/>
  </p:clrMapOvr>
  <p:hf sldNum="0" hdr="0" ftr="0" dt="0"/>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005958951"/>
      </p:ext>
    </p:extLst>
  </p:cSld>
  <p:clrMapOvr>
    <a:masterClrMapping/>
  </p:clrMapOvr>
  <p:hf sldNum="0" hdr="0" ftr="0" dt="0"/>
</p:sldLayout>
</file>

<file path=ppt/slideLayouts/slideLayout123.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DADE97A1-D189-338C-A8F6-D8E612E9F198}"/>
              </a:ext>
            </a:extLst>
          </p:cNvPr>
          <p:cNvSpPr>
            <a:spLocks noGrp="1"/>
          </p:cNvSpPr>
          <p:nvPr>
            <p:ph type="title"/>
          </p:nvPr>
        </p:nvSpPr>
        <p:spPr/>
        <p:txBody>
          <a:body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FA8DC661-BE01-E1E9-7232-2812AE362B6D}"/>
              </a:ext>
            </a:extLst>
          </p:cNvPr>
          <p:cNvSpPr>
            <a:spLocks noGrp="1"/>
          </p:cNvSpPr>
          <p:nvPr>
            <p:ph type="dt" sz="half" idx="10"/>
          </p:nvPr>
        </p:nvSpPr>
        <p:spPr/>
        <p:txBody>
          <a:bodyPr/>
          <a:lstStyle/>
          <a:p>
            <a:endParaRPr kumimoji="1" lang="ja-JP" altLang="en-US"/>
          </a:p>
        </p:txBody>
      </p:sp>
      <p:sp>
        <p:nvSpPr>
          <p:cNvPr id="4" name="フッター プレースホルダー 3">
            <a:extLst>
              <a:ext uri="{FF2B5EF4-FFF2-40B4-BE49-F238E27FC236}">
                <a16:creationId xmlns:a16="http://schemas.microsoft.com/office/drawing/2014/main" id="{BAE2260A-0023-B104-42AA-5144606964AD}"/>
              </a:ext>
            </a:extLst>
          </p:cNvPr>
          <p:cNvSpPr>
            <a:spLocks noGrp="1"/>
          </p:cNvSpPr>
          <p:nvPr>
            <p:ph type="ftr" sz="quarter" idx="11"/>
          </p:nvPr>
        </p:nvSpPr>
        <p:spPr/>
        <p:txBody>
          <a:bodyPr/>
          <a:lstStyle/>
          <a:p>
            <a:endParaRPr kumimoji="1" lang="ja-JP" altLang="en-US"/>
          </a:p>
        </p:txBody>
      </p:sp>
      <p:sp>
        <p:nvSpPr>
          <p:cNvPr id="7" name="Slide Number Placeholder 5">
            <a:extLst>
              <a:ext uri="{FF2B5EF4-FFF2-40B4-BE49-F238E27FC236}">
                <a16:creationId xmlns:a16="http://schemas.microsoft.com/office/drawing/2014/main" id="{CF99EABD-3E8F-2932-E44E-A69B4FFAFC69}"/>
              </a:ext>
            </a:extLst>
          </p:cNvPr>
          <p:cNvSpPr>
            <a:spLocks noGrp="1"/>
          </p:cNvSpPr>
          <p:nvPr>
            <p:ph type="sldNum" sz="quarter" idx="4"/>
          </p:nvPr>
        </p:nvSpPr>
        <p:spPr>
          <a:xfrm>
            <a:off x="11413070" y="6565982"/>
            <a:ext cx="776016" cy="278421"/>
          </a:xfrm>
          <a:prstGeom prst="rect">
            <a:avLst/>
          </a:prstGeom>
        </p:spPr>
        <p:txBody>
          <a:bodyPr vert="horz" lIns="0" tIns="0" rIns="0" bIns="0" rtlCol="0" anchor="b"/>
          <a:lstStyle>
            <a:lvl1pPr algn="r">
              <a:defRPr sz="16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63258149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24" indent="0" algn="ctr">
              <a:buNone/>
              <a:defRPr sz="2000"/>
            </a:lvl2pPr>
            <a:lvl3pPr marL="914446" indent="0" algn="ctr">
              <a:buNone/>
              <a:defRPr sz="1800"/>
            </a:lvl3pPr>
            <a:lvl4pPr marL="1371668" indent="0" algn="ctr">
              <a:buNone/>
              <a:defRPr sz="1600"/>
            </a:lvl4pPr>
            <a:lvl5pPr marL="1828892" indent="0" algn="ctr">
              <a:buNone/>
              <a:defRPr sz="1600"/>
            </a:lvl5pPr>
            <a:lvl6pPr marL="2286114" indent="0" algn="ctr">
              <a:buNone/>
              <a:defRPr sz="1600"/>
            </a:lvl6pPr>
            <a:lvl7pPr marL="2743337" indent="0" algn="ctr">
              <a:buNone/>
              <a:defRPr sz="1600"/>
            </a:lvl7pPr>
            <a:lvl8pPr marL="3200560" indent="0" algn="ctr">
              <a:buNone/>
              <a:defRPr sz="1600"/>
            </a:lvl8pPr>
            <a:lvl9pPr marL="3657782"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a:xfrm>
            <a:off x="9380596" y="6428230"/>
            <a:ext cx="2743200" cy="365125"/>
          </a:xfrm>
          <a:prstGeom prst="rect">
            <a:avLst/>
          </a:prstGeo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1282608632"/>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7"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192776114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4" y="1709747"/>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4" y="4589472"/>
            <a:ext cx="10515600" cy="1500187"/>
          </a:xfrm>
        </p:spPr>
        <p:txBody>
          <a:bodyPr/>
          <a:lstStyle>
            <a:lvl1pPr marL="0" indent="0">
              <a:buNone/>
              <a:defRPr sz="2400">
                <a:solidFill>
                  <a:schemeClr val="tx1"/>
                </a:solidFill>
              </a:defRPr>
            </a:lvl1pPr>
            <a:lvl2pPr marL="457224" indent="0">
              <a:buNone/>
              <a:defRPr sz="2000">
                <a:solidFill>
                  <a:schemeClr val="tx1">
                    <a:tint val="75000"/>
                  </a:schemeClr>
                </a:solidFill>
              </a:defRPr>
            </a:lvl2pPr>
            <a:lvl3pPr marL="914446" indent="0">
              <a:buNone/>
              <a:defRPr sz="1800">
                <a:solidFill>
                  <a:schemeClr val="tx1">
                    <a:tint val="75000"/>
                  </a:schemeClr>
                </a:solidFill>
              </a:defRPr>
            </a:lvl3pPr>
            <a:lvl4pPr marL="1371668" indent="0">
              <a:buNone/>
              <a:defRPr sz="1600">
                <a:solidFill>
                  <a:schemeClr val="tx1">
                    <a:tint val="75000"/>
                  </a:schemeClr>
                </a:solidFill>
              </a:defRPr>
            </a:lvl4pPr>
            <a:lvl5pPr marL="1828892"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2" indent="0">
              <a:buNone/>
              <a:defRPr sz="1600">
                <a:solidFill>
                  <a:schemeClr val="tx1">
                    <a:tint val="75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7"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112989679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8"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225405963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90" y="365129"/>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2" y="1681163"/>
            <a:ext cx="5157787" cy="823912"/>
          </a:xfrm>
        </p:spPr>
        <p:txBody>
          <a:bodyPr anchor="b"/>
          <a:lstStyle>
            <a:lvl1pPr marL="0" indent="0">
              <a:buNone/>
              <a:defRPr sz="2400" b="1"/>
            </a:lvl1pPr>
            <a:lvl2pPr marL="457224" indent="0">
              <a:buNone/>
              <a:defRPr sz="2000" b="1"/>
            </a:lvl2pPr>
            <a:lvl3pPr marL="914446" indent="0">
              <a:buNone/>
              <a:defRPr sz="1800" b="1"/>
            </a:lvl3pPr>
            <a:lvl4pPr marL="1371668" indent="0">
              <a:buNone/>
              <a:defRPr sz="1600" b="1"/>
            </a:lvl4pPr>
            <a:lvl5pPr marL="1828892" indent="0">
              <a:buNone/>
              <a:defRPr sz="1600" b="1"/>
            </a:lvl5pPr>
            <a:lvl6pPr marL="2286114" indent="0">
              <a:buNone/>
              <a:defRPr sz="1600" b="1"/>
            </a:lvl6pPr>
            <a:lvl7pPr marL="2743337" indent="0">
              <a:buNone/>
              <a:defRPr sz="1600" b="1"/>
            </a:lvl7pPr>
            <a:lvl8pPr marL="3200560" indent="0">
              <a:buNone/>
              <a:defRPr sz="1600" b="1"/>
            </a:lvl8pPr>
            <a:lvl9pPr marL="3657782"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2"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24" indent="0">
              <a:buNone/>
              <a:defRPr sz="2000" b="1"/>
            </a:lvl2pPr>
            <a:lvl3pPr marL="914446" indent="0">
              <a:buNone/>
              <a:defRPr sz="1800" b="1"/>
            </a:lvl3pPr>
            <a:lvl4pPr marL="1371668" indent="0">
              <a:buNone/>
              <a:defRPr sz="1600" b="1"/>
            </a:lvl4pPr>
            <a:lvl5pPr marL="1828892" indent="0">
              <a:buNone/>
              <a:defRPr sz="1600" b="1"/>
            </a:lvl5pPr>
            <a:lvl6pPr marL="2286114" indent="0">
              <a:buNone/>
              <a:defRPr sz="1600" b="1"/>
            </a:lvl6pPr>
            <a:lvl7pPr marL="2743337" indent="0">
              <a:buNone/>
              <a:defRPr sz="1600" b="1"/>
            </a:lvl7pPr>
            <a:lvl8pPr marL="3200560" indent="0">
              <a:buNone/>
              <a:defRPr sz="1600" b="1"/>
            </a:lvl8pPr>
            <a:lvl9pPr marL="3657782"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10"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1641943225"/>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1719138829"/>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5"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260427698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91"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92" y="987434"/>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91" y="2057400"/>
            <a:ext cx="3932238" cy="3811588"/>
          </a:xfrm>
        </p:spPr>
        <p:txBody>
          <a:bodyPr/>
          <a:lstStyle>
            <a:lvl1pPr marL="0" indent="0">
              <a:buNone/>
              <a:defRPr sz="1600"/>
            </a:lvl1pPr>
            <a:lvl2pPr marL="457224" indent="0">
              <a:buNone/>
              <a:defRPr sz="1400"/>
            </a:lvl2pPr>
            <a:lvl3pPr marL="914446" indent="0">
              <a:buNone/>
              <a:defRPr sz="1200"/>
            </a:lvl3pPr>
            <a:lvl4pPr marL="1371668" indent="0">
              <a:buNone/>
              <a:defRPr sz="1000"/>
            </a:lvl4pPr>
            <a:lvl5pPr marL="1828892" indent="0">
              <a:buNone/>
              <a:defRPr sz="1000"/>
            </a:lvl5pPr>
            <a:lvl6pPr marL="2286114" indent="0">
              <a:buNone/>
              <a:defRPr sz="1000"/>
            </a:lvl6pPr>
            <a:lvl7pPr marL="2743337" indent="0">
              <a:buNone/>
              <a:defRPr sz="1000"/>
            </a:lvl7pPr>
            <a:lvl8pPr marL="3200560" indent="0">
              <a:buNone/>
              <a:defRPr sz="1000"/>
            </a:lvl8pPr>
            <a:lvl9pPr marL="3657782"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a:xfrm>
            <a:off x="8610601" y="6356359"/>
            <a:ext cx="2743200" cy="365125"/>
          </a:xfrm>
          <a:prstGeom prst="rect">
            <a:avLst/>
          </a:prstGeom>
        </p:spPr>
        <p:txBody>
          <a:bodyPr/>
          <a:lstStyle/>
          <a:p>
            <a:fld id="{DB3106A8-C412-451B-ACDE-E87E61CA9063}" type="slidenum">
              <a:rPr kumimoji="1" lang="ja-JP" altLang="en-US" smtClean="0"/>
              <a:t>‹#›</a:t>
            </a:fld>
            <a:endParaRPr kumimoji="1" lang="ja-JP" altLang="en-US"/>
          </a:p>
        </p:txBody>
      </p:sp>
    </p:spTree>
    <p:extLst>
      <p:ext uri="{BB962C8B-B14F-4D97-AF65-F5344CB8AC3E}">
        <p14:creationId xmlns:p14="http://schemas.microsoft.com/office/powerpoint/2010/main" val="203792915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91"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92" y="987434"/>
            <a:ext cx="6172201" cy="4873625"/>
          </a:xfrm>
        </p:spPr>
        <p:txBody>
          <a:bodyPr anchor="t"/>
          <a:lstStyle>
            <a:lvl1pPr marL="0" indent="0">
              <a:buNone/>
              <a:defRPr sz="3200"/>
            </a:lvl1pPr>
            <a:lvl2pPr marL="457224" indent="0">
              <a:buNone/>
              <a:defRPr sz="2800"/>
            </a:lvl2pPr>
            <a:lvl3pPr marL="914446" indent="0">
              <a:buNone/>
              <a:defRPr sz="2400"/>
            </a:lvl3pPr>
            <a:lvl4pPr marL="1371668" indent="0">
              <a:buNone/>
              <a:defRPr sz="2000"/>
            </a:lvl4pPr>
            <a:lvl5pPr marL="1828892" indent="0">
              <a:buNone/>
              <a:defRPr sz="2000"/>
            </a:lvl5pPr>
            <a:lvl6pPr marL="2286114" indent="0">
              <a:buNone/>
              <a:defRPr sz="2000"/>
            </a:lvl6pPr>
            <a:lvl7pPr marL="2743337" indent="0">
              <a:buNone/>
              <a:defRPr sz="2000"/>
            </a:lvl7pPr>
            <a:lvl8pPr marL="3200560" indent="0">
              <a:buNone/>
              <a:defRPr sz="2000"/>
            </a:lvl8pPr>
            <a:lvl9pPr marL="3657782"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91" y="2057400"/>
            <a:ext cx="3932238" cy="3811588"/>
          </a:xfrm>
        </p:spPr>
        <p:txBody>
          <a:bodyPr/>
          <a:lstStyle>
            <a:lvl1pPr marL="0" indent="0">
              <a:buNone/>
              <a:defRPr sz="1600"/>
            </a:lvl1pPr>
            <a:lvl2pPr marL="457224" indent="0">
              <a:buNone/>
              <a:defRPr sz="1400"/>
            </a:lvl2pPr>
            <a:lvl3pPr marL="914446" indent="0">
              <a:buNone/>
              <a:defRPr sz="1200"/>
            </a:lvl3pPr>
            <a:lvl4pPr marL="1371668" indent="0">
              <a:buNone/>
              <a:defRPr sz="1000"/>
            </a:lvl4pPr>
            <a:lvl5pPr marL="1828892" indent="0">
              <a:buNone/>
              <a:defRPr sz="1000"/>
            </a:lvl5pPr>
            <a:lvl6pPr marL="2286114" indent="0">
              <a:buNone/>
              <a:defRPr sz="1000"/>
            </a:lvl6pPr>
            <a:lvl7pPr marL="2743337" indent="0">
              <a:buNone/>
              <a:defRPr sz="1000"/>
            </a:lvl7pPr>
            <a:lvl8pPr marL="3200560" indent="0">
              <a:buNone/>
              <a:defRPr sz="1000"/>
            </a:lvl8pPr>
            <a:lvl9pPr marL="3657782"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8"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199245860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7"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1865861100"/>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DA32DE35-6E70-4FF9-8FB9-AA4049CD731D}"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7" name="Slide Number Placeholder 5"/>
          <p:cNvSpPr>
            <a:spLocks noGrp="1"/>
          </p:cNvSpPr>
          <p:nvPr>
            <p:ph type="sldNum" sz="quarter" idx="12"/>
          </p:nvPr>
        </p:nvSpPr>
        <p:spPr>
          <a:xfrm>
            <a:off x="9380596" y="6428230"/>
            <a:ext cx="2743200" cy="365125"/>
          </a:xfrm>
        </p:spPr>
        <p:txBody>
          <a:bodyPr/>
          <a:lstStyle>
            <a:lvl1pP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32820545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ロゴ無し-白紙">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7" y="6536165"/>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752487469"/>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37"/>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20" indent="0" algn="ctr">
              <a:buNone/>
              <a:defRPr>
                <a:solidFill>
                  <a:schemeClr val="tx1">
                    <a:tint val="75000"/>
                  </a:schemeClr>
                </a:solidFill>
              </a:defRPr>
            </a:lvl2pPr>
            <a:lvl3pPr marL="914441" indent="0" algn="ctr">
              <a:buNone/>
              <a:defRPr>
                <a:solidFill>
                  <a:schemeClr val="tx1">
                    <a:tint val="75000"/>
                  </a:schemeClr>
                </a:solidFill>
              </a:defRPr>
            </a:lvl3pPr>
            <a:lvl4pPr marL="1371660" indent="0" algn="ctr">
              <a:buNone/>
              <a:defRPr>
                <a:solidFill>
                  <a:schemeClr val="tx1">
                    <a:tint val="75000"/>
                  </a:schemeClr>
                </a:solidFill>
              </a:defRPr>
            </a:lvl4pPr>
            <a:lvl5pPr marL="1828881" indent="0" algn="ctr">
              <a:buNone/>
              <a:defRPr>
                <a:solidFill>
                  <a:schemeClr val="tx1">
                    <a:tint val="75000"/>
                  </a:schemeClr>
                </a:solidFill>
              </a:defRPr>
            </a:lvl5pPr>
            <a:lvl6pPr marL="2286101" indent="0" algn="ctr">
              <a:buNone/>
              <a:defRPr>
                <a:solidFill>
                  <a:schemeClr val="tx1">
                    <a:tint val="75000"/>
                  </a:schemeClr>
                </a:solidFill>
              </a:defRPr>
            </a:lvl6pPr>
            <a:lvl7pPr marL="2743322" indent="0" algn="ctr">
              <a:buNone/>
              <a:defRPr>
                <a:solidFill>
                  <a:schemeClr val="tx1">
                    <a:tint val="75000"/>
                  </a:schemeClr>
                </a:solidFill>
              </a:defRPr>
            </a:lvl7pPr>
            <a:lvl8pPr marL="3200541" indent="0" algn="ctr">
              <a:buNone/>
              <a:defRPr>
                <a:solidFill>
                  <a:schemeClr val="tx1">
                    <a:tint val="75000"/>
                  </a:schemeClr>
                </a:solidFill>
              </a:defRPr>
            </a:lvl8pPr>
            <a:lvl9pPr marL="3657761"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F846CE8A-8B9C-4F28-83DC-3C1FA277D790}"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27562629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628DA081-EDA9-4790-9404-8CDB2E1E6D13}"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04932954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963084" y="4406912"/>
            <a:ext cx="10363200" cy="1362075"/>
          </a:xfrm>
        </p:spPr>
        <p:txBody>
          <a:bodyPr anchor="t"/>
          <a:lstStyle>
            <a:lvl1pPr algn="l">
              <a:defRPr sz="4000"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20" indent="0">
              <a:buNone/>
              <a:defRPr sz="1800">
                <a:solidFill>
                  <a:schemeClr val="tx1">
                    <a:tint val="75000"/>
                  </a:schemeClr>
                </a:solidFill>
              </a:defRPr>
            </a:lvl2pPr>
            <a:lvl3pPr marL="914441" indent="0">
              <a:buNone/>
              <a:defRPr sz="1600">
                <a:solidFill>
                  <a:schemeClr val="tx1">
                    <a:tint val="75000"/>
                  </a:schemeClr>
                </a:solidFill>
              </a:defRPr>
            </a:lvl3pPr>
            <a:lvl4pPr marL="1371660" indent="0">
              <a:buNone/>
              <a:defRPr sz="1400">
                <a:solidFill>
                  <a:schemeClr val="tx1">
                    <a:tint val="75000"/>
                  </a:schemeClr>
                </a:solidFill>
              </a:defRPr>
            </a:lvl4pPr>
            <a:lvl5pPr marL="1828881" indent="0">
              <a:buNone/>
              <a:defRPr sz="1400">
                <a:solidFill>
                  <a:schemeClr val="tx1">
                    <a:tint val="75000"/>
                  </a:schemeClr>
                </a:solidFill>
              </a:defRPr>
            </a:lvl5pPr>
            <a:lvl6pPr marL="2286101" indent="0">
              <a:buNone/>
              <a:defRPr sz="1400">
                <a:solidFill>
                  <a:schemeClr val="tx1">
                    <a:tint val="75000"/>
                  </a:schemeClr>
                </a:solidFill>
              </a:defRPr>
            </a:lvl6pPr>
            <a:lvl7pPr marL="2743322" indent="0">
              <a:buNone/>
              <a:defRPr sz="1400">
                <a:solidFill>
                  <a:schemeClr val="tx1">
                    <a:tint val="75000"/>
                  </a:schemeClr>
                </a:solidFill>
              </a:defRPr>
            </a:lvl7pPr>
            <a:lvl8pPr marL="3200541" indent="0">
              <a:buNone/>
              <a:defRPr sz="1400">
                <a:solidFill>
                  <a:schemeClr val="tx1">
                    <a:tint val="75000"/>
                  </a:schemeClr>
                </a:solidFill>
              </a:defRPr>
            </a:lvl8pPr>
            <a:lvl9pPr marL="3657761" indent="0">
              <a:buNone/>
              <a:defRPr sz="1400">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42F73A71-0221-4E27-AB1E-63114C7547C6}"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637941381"/>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6880591F-F595-4DA1-9DD9-7F65B1F6D627}" type="datetime1">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2151419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535113"/>
            <a:ext cx="5386917" cy="639762"/>
          </a:xfrm>
        </p:spPr>
        <p:txBody>
          <a:bodyPr anchor="b"/>
          <a:lstStyle>
            <a:lvl1pPr marL="0" indent="0">
              <a:buNone/>
              <a:defRPr sz="2400" b="1"/>
            </a:lvl1pPr>
            <a:lvl2pPr marL="457220" indent="0">
              <a:buNone/>
              <a:defRPr sz="2000" b="1"/>
            </a:lvl2pPr>
            <a:lvl3pPr marL="914441" indent="0">
              <a:buNone/>
              <a:defRPr sz="1800" b="1"/>
            </a:lvl3pPr>
            <a:lvl4pPr marL="1371660" indent="0">
              <a:buNone/>
              <a:defRPr sz="1600" b="1"/>
            </a:lvl4pPr>
            <a:lvl5pPr marL="1828881" indent="0">
              <a:buNone/>
              <a:defRPr sz="1600" b="1"/>
            </a:lvl5pPr>
            <a:lvl6pPr marL="2286101" indent="0">
              <a:buNone/>
              <a:defRPr sz="1600" b="1"/>
            </a:lvl6pPr>
            <a:lvl7pPr marL="2743322" indent="0">
              <a:buNone/>
              <a:defRPr sz="1600" b="1"/>
            </a:lvl7pPr>
            <a:lvl8pPr marL="3200541" indent="0">
              <a:buNone/>
              <a:defRPr sz="1600" b="1"/>
            </a:lvl8pPr>
            <a:lvl9pPr marL="3657761" indent="0">
              <a:buNone/>
              <a:defRPr sz="1600"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93370" y="1535113"/>
            <a:ext cx="5389034" cy="639762"/>
          </a:xfrm>
        </p:spPr>
        <p:txBody>
          <a:bodyPr anchor="b"/>
          <a:lstStyle>
            <a:lvl1pPr marL="0" indent="0">
              <a:buNone/>
              <a:defRPr sz="2400" b="1"/>
            </a:lvl1pPr>
            <a:lvl2pPr marL="457220" indent="0">
              <a:buNone/>
              <a:defRPr sz="2000" b="1"/>
            </a:lvl2pPr>
            <a:lvl3pPr marL="914441" indent="0">
              <a:buNone/>
              <a:defRPr sz="1800" b="1"/>
            </a:lvl3pPr>
            <a:lvl4pPr marL="1371660" indent="0">
              <a:buNone/>
              <a:defRPr sz="1600" b="1"/>
            </a:lvl4pPr>
            <a:lvl5pPr marL="1828881" indent="0">
              <a:buNone/>
              <a:defRPr sz="1600" b="1"/>
            </a:lvl5pPr>
            <a:lvl6pPr marL="2286101" indent="0">
              <a:buNone/>
              <a:defRPr sz="1600" b="1"/>
            </a:lvl6pPr>
            <a:lvl7pPr marL="2743322" indent="0">
              <a:buNone/>
              <a:defRPr sz="1600" b="1"/>
            </a:lvl7pPr>
            <a:lvl8pPr marL="3200541" indent="0">
              <a:buNone/>
              <a:defRPr sz="1600" b="1"/>
            </a:lvl8pPr>
            <a:lvl9pPr marL="3657761" indent="0">
              <a:buNone/>
              <a:defRPr sz="1600"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93370" y="2174875"/>
            <a:ext cx="5389034"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0A9086E3-C533-4BF2-9868-B16ADA8AFC9B}" type="datetime1">
              <a:rPr kumimoji="1" lang="ja-JP" altLang="en-US" smtClean="0"/>
              <a:t>2026/3/31</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29021072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DABCD617-6AD7-4CC7-A5EB-50CD4871C65F}" type="datetime1">
              <a:rPr kumimoji="1" lang="ja-JP" altLang="en-US" smtClean="0"/>
              <a:t>2026/3/31</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26767517"/>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4E0669D6-A79B-4590-AED6-973AC956C594}" type="datetime1">
              <a:rPr kumimoji="1" lang="ja-JP" altLang="en-US" smtClean="0"/>
              <a:t>2026/3/31</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02668570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09600" y="273050"/>
            <a:ext cx="4011084" cy="1162050"/>
          </a:xfrm>
        </p:spPr>
        <p:txBody>
          <a:bodyPr anchor="b"/>
          <a:lstStyle>
            <a:lvl1pPr algn="l">
              <a:defRPr sz="2000" b="1"/>
            </a:lvl1pPr>
          </a:lstStyle>
          <a:p>
            <a:r>
              <a:rPr kumimoji="1" lang="ja-JP" altLang="en-US"/>
              <a:t>マスター タイトルの書式設定</a:t>
            </a:r>
          </a:p>
        </p:txBody>
      </p:sp>
      <p:sp>
        <p:nvSpPr>
          <p:cNvPr id="3" name="コンテンツ プレースホルダー 2"/>
          <p:cNvSpPr>
            <a:spLocks noGrp="1"/>
          </p:cNvSpPr>
          <p:nvPr>
            <p:ph idx="1"/>
          </p:nvPr>
        </p:nvSpPr>
        <p:spPr>
          <a:xfrm>
            <a:off x="4766738" y="273062"/>
            <a:ext cx="6815666"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09600" y="1435103"/>
            <a:ext cx="4011084" cy="4691063"/>
          </a:xfrm>
        </p:spPr>
        <p:txBody>
          <a:bodyPr/>
          <a:lstStyle>
            <a:lvl1pPr marL="0" indent="0">
              <a:buNone/>
              <a:defRPr sz="1400"/>
            </a:lvl1pPr>
            <a:lvl2pPr marL="457220" indent="0">
              <a:buNone/>
              <a:defRPr sz="1200"/>
            </a:lvl2pPr>
            <a:lvl3pPr marL="914441" indent="0">
              <a:buNone/>
              <a:defRPr sz="1000"/>
            </a:lvl3pPr>
            <a:lvl4pPr marL="1371660" indent="0">
              <a:buNone/>
              <a:defRPr sz="900"/>
            </a:lvl4pPr>
            <a:lvl5pPr marL="1828881" indent="0">
              <a:buNone/>
              <a:defRPr sz="900"/>
            </a:lvl5pPr>
            <a:lvl6pPr marL="2286101" indent="0">
              <a:buNone/>
              <a:defRPr sz="900"/>
            </a:lvl6pPr>
            <a:lvl7pPr marL="2743322" indent="0">
              <a:buNone/>
              <a:defRPr sz="900"/>
            </a:lvl7pPr>
            <a:lvl8pPr marL="3200541" indent="0">
              <a:buNone/>
              <a:defRPr sz="900"/>
            </a:lvl8pPr>
            <a:lvl9pPr marL="3657761"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D98CBE53-3E0A-447A-AFA9-68BE14090199}" type="datetime1">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027138869"/>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2389717" y="4800600"/>
            <a:ext cx="7315200" cy="566738"/>
          </a:xfrm>
        </p:spPr>
        <p:txBody>
          <a:bodyPr anchor="b"/>
          <a:lstStyle>
            <a:lvl1pPr algn="l">
              <a:defRPr sz="2000" b="1"/>
            </a:lvl1pPr>
          </a:lstStyle>
          <a:p>
            <a:r>
              <a:rPr kumimoji="1" lang="ja-JP" altLang="en-US"/>
              <a:t>マスター タイトルの書式設定</a:t>
            </a:r>
          </a:p>
        </p:txBody>
      </p:sp>
      <p:sp>
        <p:nvSpPr>
          <p:cNvPr id="3" name="図プレースホルダー 2"/>
          <p:cNvSpPr>
            <a:spLocks noGrp="1"/>
          </p:cNvSpPr>
          <p:nvPr>
            <p:ph type="pic" idx="1"/>
          </p:nvPr>
        </p:nvSpPr>
        <p:spPr>
          <a:xfrm>
            <a:off x="2389717" y="612775"/>
            <a:ext cx="7315200" cy="4114800"/>
          </a:xfrm>
        </p:spPr>
        <p:txBody>
          <a:bodyPr/>
          <a:lstStyle>
            <a:lvl1pPr marL="0" indent="0">
              <a:buNone/>
              <a:defRPr sz="3200"/>
            </a:lvl1pPr>
            <a:lvl2pPr marL="457220" indent="0">
              <a:buNone/>
              <a:defRPr sz="2800"/>
            </a:lvl2pPr>
            <a:lvl3pPr marL="914441" indent="0">
              <a:buNone/>
              <a:defRPr sz="2400"/>
            </a:lvl3pPr>
            <a:lvl4pPr marL="1371660" indent="0">
              <a:buNone/>
              <a:defRPr sz="2000"/>
            </a:lvl4pPr>
            <a:lvl5pPr marL="1828881" indent="0">
              <a:buNone/>
              <a:defRPr sz="2000"/>
            </a:lvl5pPr>
            <a:lvl6pPr marL="2286101" indent="0">
              <a:buNone/>
              <a:defRPr sz="2000"/>
            </a:lvl6pPr>
            <a:lvl7pPr marL="2743322" indent="0">
              <a:buNone/>
              <a:defRPr sz="2000"/>
            </a:lvl7pPr>
            <a:lvl8pPr marL="3200541" indent="0">
              <a:buNone/>
              <a:defRPr sz="2000"/>
            </a:lvl8pPr>
            <a:lvl9pPr marL="3657761" indent="0">
              <a:buNone/>
              <a:defRPr sz="2000"/>
            </a:lvl9pPr>
          </a:lstStyle>
          <a:p>
            <a:r>
              <a:rPr kumimoji="1" lang="ja-JP" altLang="en-US"/>
              <a:t>図を追加</a:t>
            </a:r>
          </a:p>
        </p:txBody>
      </p:sp>
      <p:sp>
        <p:nvSpPr>
          <p:cNvPr id="4" name="テキスト プレースホルダー 3"/>
          <p:cNvSpPr>
            <a:spLocks noGrp="1"/>
          </p:cNvSpPr>
          <p:nvPr>
            <p:ph type="body" sz="half" idx="2"/>
          </p:nvPr>
        </p:nvSpPr>
        <p:spPr>
          <a:xfrm>
            <a:off x="2389717" y="5367338"/>
            <a:ext cx="7315200" cy="804862"/>
          </a:xfrm>
        </p:spPr>
        <p:txBody>
          <a:bodyPr/>
          <a:lstStyle>
            <a:lvl1pPr marL="0" indent="0">
              <a:buNone/>
              <a:defRPr sz="1400"/>
            </a:lvl1pPr>
            <a:lvl2pPr marL="457220" indent="0">
              <a:buNone/>
              <a:defRPr sz="1200"/>
            </a:lvl2pPr>
            <a:lvl3pPr marL="914441" indent="0">
              <a:buNone/>
              <a:defRPr sz="1000"/>
            </a:lvl3pPr>
            <a:lvl4pPr marL="1371660" indent="0">
              <a:buNone/>
              <a:defRPr sz="900"/>
            </a:lvl4pPr>
            <a:lvl5pPr marL="1828881" indent="0">
              <a:buNone/>
              <a:defRPr sz="900"/>
            </a:lvl5pPr>
            <a:lvl6pPr marL="2286101" indent="0">
              <a:buNone/>
              <a:defRPr sz="900"/>
            </a:lvl6pPr>
            <a:lvl7pPr marL="2743322" indent="0">
              <a:buNone/>
              <a:defRPr sz="900"/>
            </a:lvl7pPr>
            <a:lvl8pPr marL="3200541" indent="0">
              <a:buNone/>
              <a:defRPr sz="900"/>
            </a:lvl8pPr>
            <a:lvl9pPr marL="3657761"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15FF5431-4C16-4DA5-B3A1-B18E6735E9E8}" type="datetime1">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4596035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AC069A86-D600-49E0-87E7-E75BC945B426}"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05260998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839200" y="274650"/>
            <a:ext cx="274320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09600" y="274650"/>
            <a:ext cx="802640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32CB6B74-8B47-461E-A159-ACE3222B21B8}" type="datetime1">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741108129"/>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userDrawn="1">
  <p:cSld name="タイトルとコンテンツA">
    <p:spTree>
      <p:nvGrpSpPr>
        <p:cNvPr id="1" name=""/>
        <p:cNvGrpSpPr/>
        <p:nvPr/>
      </p:nvGrpSpPr>
      <p:grpSpPr>
        <a:xfrm>
          <a:off x="0" y="0"/>
          <a:ext cx="0" cy="0"/>
          <a:chOff x="0" y="0"/>
          <a:chExt cx="0" cy="0"/>
        </a:xfrm>
      </p:grpSpPr>
      <p:sp>
        <p:nvSpPr>
          <p:cNvPr id="4" name="テキスト プレースホルダー 3">
            <a:extLst>
              <a:ext uri="{FF2B5EF4-FFF2-40B4-BE49-F238E27FC236}">
                <a16:creationId xmlns:a16="http://schemas.microsoft.com/office/drawing/2014/main" id="{06ACBF3F-D8C8-49E5-AED6-9B2012FC0A11}"/>
              </a:ext>
            </a:extLst>
          </p:cNvPr>
          <p:cNvSpPr>
            <a:spLocks noGrp="1"/>
          </p:cNvSpPr>
          <p:nvPr>
            <p:ph type="body" sz="quarter" idx="11" hasCustomPrompt="1"/>
          </p:nvPr>
        </p:nvSpPr>
        <p:spPr>
          <a:xfrm>
            <a:off x="580293" y="908050"/>
            <a:ext cx="11010462" cy="5256000"/>
          </a:xfrm>
          <a:prstGeom prst="rect">
            <a:avLst/>
          </a:prstGeom>
        </p:spPr>
        <p:txBody>
          <a:bodyPr/>
          <a:lstStyle>
            <a:lvl1pPr marL="0" indent="0">
              <a:buNone/>
              <a:defRPr sz="1625"/>
            </a:lvl1pPr>
            <a:lvl2pPr>
              <a:defRPr sz="1625"/>
            </a:lvl2pPr>
            <a:lvl3pPr>
              <a:defRPr sz="1625"/>
            </a:lvl3pPr>
            <a:lvl4pPr>
              <a:defRPr sz="1625"/>
            </a:lvl4pPr>
            <a:lvl5pPr>
              <a:defRPr sz="1625"/>
            </a:lvl5pPr>
          </a:lstStyle>
          <a:p>
            <a:pPr lvl="0"/>
            <a:r>
              <a:rPr kumimoji="1" lang="ja-JP" altLang="en-US"/>
              <a:t>テキストの入力</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8" name="タイトル 1"/>
          <p:cNvSpPr>
            <a:spLocks noGrp="1"/>
          </p:cNvSpPr>
          <p:nvPr>
            <p:ph type="title" hasCustomPrompt="1"/>
          </p:nvPr>
        </p:nvSpPr>
        <p:spPr>
          <a:xfrm>
            <a:off x="211928" y="2915"/>
            <a:ext cx="11789094" cy="730799"/>
          </a:xfrm>
          <a:prstGeom prst="rect">
            <a:avLst/>
          </a:prstGeom>
        </p:spPr>
        <p:txBody>
          <a:bodyPr tIns="108000" anchor="ctr" anchorCtr="0">
            <a:normAutofit/>
          </a:bodyPr>
          <a:lstStyle>
            <a:lvl1pPr>
              <a:defRPr lang="ja-JP" altLang="en-US" sz="1950" b="1" spc="0" dirty="0" smtClean="0">
                <a:solidFill>
                  <a:schemeClr val="accent2"/>
                </a:solidFill>
                <a:latin typeface="+mj-ea"/>
                <a:ea typeface="+mj-ea"/>
                <a:cs typeface="Arial"/>
              </a:defRPr>
            </a:lvl1pPr>
          </a:lstStyle>
          <a:p>
            <a:pPr marL="184013" marR="0" lvl="0" indent="-184013" defTabSz="495285" latinLnBrk="0">
              <a:lnSpc>
                <a:spcPct val="100000"/>
              </a:lnSpc>
              <a:spcBef>
                <a:spcPct val="20000"/>
              </a:spcBef>
              <a:buClrTx/>
              <a:buSzTx/>
              <a:buFont typeface="+mj-lt"/>
              <a:buNone/>
              <a:tabLst/>
            </a:pPr>
            <a:r>
              <a:rPr kumimoji="1" lang="ja-JP" altLang="en-US"/>
              <a:t>［タイトル］</a:t>
            </a:r>
          </a:p>
        </p:txBody>
      </p:sp>
      <p:sp>
        <p:nvSpPr>
          <p:cNvPr id="2" name="正方形/長方形 1"/>
          <p:cNvSpPr/>
          <p:nvPr userDrawn="1"/>
        </p:nvSpPr>
        <p:spPr>
          <a:xfrm>
            <a:off x="211928" y="699260"/>
            <a:ext cx="11789094" cy="45719"/>
          </a:xfrm>
          <a:prstGeom prst="rect">
            <a:avLst/>
          </a:prstGeom>
          <a:solidFill>
            <a:schemeClr val="accent1"/>
          </a:solidFill>
          <a:ln>
            <a:solidFill>
              <a:schemeClr val="accent1">
                <a:lumMod val="7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74295" tIns="37148" rIns="74295" bIns="37148" numCol="1" spcCol="0" rtlCol="0" fromWordArt="0" anchor="ctr" anchorCtr="0" forceAA="0" compatLnSpc="1">
            <a:prstTxWarp prst="textNoShape">
              <a:avLst/>
            </a:prstTxWarp>
            <a:noAutofit/>
          </a:bodyPr>
          <a:lstStyle/>
          <a:p>
            <a:pPr algn="ctr"/>
            <a:endParaRPr kumimoji="1" lang="ja-JP" altLang="en-US" sz="1462"/>
          </a:p>
        </p:txBody>
      </p:sp>
    </p:spTree>
    <p:extLst>
      <p:ext uri="{BB962C8B-B14F-4D97-AF65-F5344CB8AC3E}">
        <p14:creationId xmlns:p14="http://schemas.microsoft.com/office/powerpoint/2010/main" val="1696506109"/>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1_タイトル スライド">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694588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userDrawn="1">
  <p:cSld name="1_タイトルとコンテンツ">
    <p:spTree>
      <p:nvGrpSpPr>
        <p:cNvPr id="1" name=""/>
        <p:cNvGrpSpPr/>
        <p:nvPr/>
      </p:nvGrpSpPr>
      <p:grpSpPr>
        <a:xfrm>
          <a:off x="0" y="0"/>
          <a:ext cx="0" cy="0"/>
          <a:chOff x="0" y="0"/>
          <a:chExt cx="0" cy="0"/>
        </a:xfrm>
      </p:grpSpPr>
      <p:sp>
        <p:nvSpPr>
          <p:cNvPr id="3" name="コンテンツ プレースホルダ 2"/>
          <p:cNvSpPr>
            <a:spLocks noGrp="1"/>
          </p:cNvSpPr>
          <p:nvPr>
            <p:ph idx="1"/>
          </p:nvPr>
        </p:nvSpPr>
        <p:spPr/>
        <p:txBody>
          <a:body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 3"/>
          <p:cNvSpPr>
            <a:spLocks noGrp="1"/>
          </p:cNvSpPr>
          <p:nvPr>
            <p:ph type="dt" sz="half" idx="10"/>
          </p:nvPr>
        </p:nvSpPr>
        <p:spPr/>
        <p:txBody>
          <a:bodyPr/>
          <a:lstStyle/>
          <a:p>
            <a:fld id="{DFBB693E-4CFD-45BB-B835-590D1F79DEC6}" type="datetime1">
              <a:rPr lang="ja-JP" altLang="en-US" smtClean="0">
                <a:solidFill>
                  <a:prstClr val="black">
                    <a:tint val="75000"/>
                  </a:prstClr>
                </a:solidFill>
              </a:rPr>
              <a:t>2026/3/31</a:t>
            </a:fld>
            <a:endParaRPr lang="ja-JP" altLang="en-US">
              <a:solidFill>
                <a:prstClr val="black">
                  <a:tint val="75000"/>
                </a:prstClr>
              </a:solidFill>
            </a:endParaRPr>
          </a:p>
        </p:txBody>
      </p:sp>
      <p:sp>
        <p:nvSpPr>
          <p:cNvPr id="5" name="フッター プレースホルダ 4"/>
          <p:cNvSpPr>
            <a:spLocks noGrp="1"/>
          </p:cNvSpPr>
          <p:nvPr>
            <p:ph type="ftr" sz="quarter" idx="11"/>
          </p:nvPr>
        </p:nvSpPr>
        <p:spPr/>
        <p:txBody>
          <a:bodyPr/>
          <a:lstStyle/>
          <a:p>
            <a:endParaRPr lang="ja-JP" altLang="en-US">
              <a:solidFill>
                <a:prstClr val="black">
                  <a:tint val="75000"/>
                </a:prstClr>
              </a:solidFill>
            </a:endParaRPr>
          </a:p>
        </p:txBody>
      </p:sp>
      <p:sp>
        <p:nvSpPr>
          <p:cNvPr id="6" name="スライド番号プレースホルダ 5"/>
          <p:cNvSpPr>
            <a:spLocks noGrp="1"/>
          </p:cNvSpPr>
          <p:nvPr>
            <p:ph type="sldNum" sz="quarter" idx="12"/>
          </p:nvPr>
        </p:nvSpPr>
        <p:spPr/>
        <p:txBody>
          <a:bodyPr/>
          <a:lstStyle/>
          <a:p>
            <a:fld id="{4D2F3A38-9BCB-4EAC-8028-262564C0E3CD}" type="slidenum">
              <a:rPr lang="ja-JP" altLang="en-US" smtClean="0">
                <a:solidFill>
                  <a:prstClr val="black">
                    <a:tint val="75000"/>
                  </a:prstClr>
                </a:solidFill>
              </a:rPr>
              <a:pPr/>
              <a:t>‹#›</a:t>
            </a:fld>
            <a:endParaRPr lang="ja-JP" altLang="en-US">
              <a:solidFill>
                <a:prstClr val="black">
                  <a:tint val="75000"/>
                </a:prstClr>
              </a:solidFill>
            </a:endParaRPr>
          </a:p>
        </p:txBody>
      </p:sp>
    </p:spTree>
    <p:extLst>
      <p:ext uri="{BB962C8B-B14F-4D97-AF65-F5344CB8AC3E}">
        <p14:creationId xmlns:p14="http://schemas.microsoft.com/office/powerpoint/2010/main" val="4007862367"/>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33"/>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311" indent="0" algn="ctr">
              <a:buNone/>
              <a:defRPr>
                <a:solidFill>
                  <a:schemeClr val="tx1">
                    <a:tint val="75000"/>
                  </a:schemeClr>
                </a:solidFill>
              </a:defRPr>
            </a:lvl2pPr>
            <a:lvl3pPr marL="990620" indent="0" algn="ctr">
              <a:buNone/>
              <a:defRPr>
                <a:solidFill>
                  <a:schemeClr val="tx1">
                    <a:tint val="75000"/>
                  </a:schemeClr>
                </a:solidFill>
              </a:defRPr>
            </a:lvl3pPr>
            <a:lvl4pPr marL="1485928" indent="0" algn="ctr">
              <a:buNone/>
              <a:defRPr>
                <a:solidFill>
                  <a:schemeClr val="tx1">
                    <a:tint val="75000"/>
                  </a:schemeClr>
                </a:solidFill>
              </a:defRPr>
            </a:lvl4pPr>
            <a:lvl5pPr marL="1981238" indent="0" algn="ctr">
              <a:buNone/>
              <a:defRPr>
                <a:solidFill>
                  <a:schemeClr val="tx1">
                    <a:tint val="75000"/>
                  </a:schemeClr>
                </a:solidFill>
              </a:defRPr>
            </a:lvl5pPr>
            <a:lvl6pPr marL="2476548" indent="0" algn="ctr">
              <a:buNone/>
              <a:defRPr>
                <a:solidFill>
                  <a:schemeClr val="tx1">
                    <a:tint val="75000"/>
                  </a:schemeClr>
                </a:solidFill>
              </a:defRPr>
            </a:lvl6pPr>
            <a:lvl7pPr marL="2971858" indent="0" algn="ctr">
              <a:buNone/>
              <a:defRPr>
                <a:solidFill>
                  <a:schemeClr val="tx1">
                    <a:tint val="75000"/>
                  </a:schemeClr>
                </a:solidFill>
              </a:defRPr>
            </a:lvl7pPr>
            <a:lvl8pPr marL="3467167" indent="0" algn="ctr">
              <a:buNone/>
              <a:defRPr>
                <a:solidFill>
                  <a:schemeClr val="tx1">
                    <a:tint val="75000"/>
                  </a:schemeClr>
                </a:solidFill>
              </a:defRPr>
            </a:lvl8pPr>
            <a:lvl9pPr marL="3962476"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60481196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40945615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963084" y="4406908"/>
            <a:ext cx="10363200" cy="1362075"/>
          </a:xfrm>
        </p:spPr>
        <p:txBody>
          <a:bodyPr anchor="t"/>
          <a:lstStyle>
            <a:lvl1pPr algn="l">
              <a:defRPr sz="4333"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963084" y="2906713"/>
            <a:ext cx="10363200" cy="1500187"/>
          </a:xfrm>
        </p:spPr>
        <p:txBody>
          <a:bodyPr anchor="b"/>
          <a:lstStyle>
            <a:lvl1pPr marL="0" indent="0">
              <a:buNone/>
              <a:defRPr sz="2167">
                <a:solidFill>
                  <a:schemeClr val="tx1">
                    <a:tint val="75000"/>
                  </a:schemeClr>
                </a:solidFill>
              </a:defRPr>
            </a:lvl1pPr>
            <a:lvl2pPr marL="495311" indent="0">
              <a:buNone/>
              <a:defRPr sz="1950">
                <a:solidFill>
                  <a:schemeClr val="tx1">
                    <a:tint val="75000"/>
                  </a:schemeClr>
                </a:solidFill>
              </a:defRPr>
            </a:lvl2pPr>
            <a:lvl3pPr marL="990620" indent="0">
              <a:buNone/>
              <a:defRPr sz="1733">
                <a:solidFill>
                  <a:schemeClr val="tx1">
                    <a:tint val="75000"/>
                  </a:schemeClr>
                </a:solidFill>
              </a:defRPr>
            </a:lvl3pPr>
            <a:lvl4pPr marL="1485928" indent="0">
              <a:buNone/>
              <a:defRPr sz="1517">
                <a:solidFill>
                  <a:schemeClr val="tx1">
                    <a:tint val="75000"/>
                  </a:schemeClr>
                </a:solidFill>
              </a:defRPr>
            </a:lvl4pPr>
            <a:lvl5pPr marL="1981238" indent="0">
              <a:buNone/>
              <a:defRPr sz="1517">
                <a:solidFill>
                  <a:schemeClr val="tx1">
                    <a:tint val="75000"/>
                  </a:schemeClr>
                </a:solidFill>
              </a:defRPr>
            </a:lvl5pPr>
            <a:lvl6pPr marL="2476548" indent="0">
              <a:buNone/>
              <a:defRPr sz="1517">
                <a:solidFill>
                  <a:schemeClr val="tx1">
                    <a:tint val="75000"/>
                  </a:schemeClr>
                </a:solidFill>
              </a:defRPr>
            </a:lvl6pPr>
            <a:lvl7pPr marL="2971858" indent="0">
              <a:buNone/>
              <a:defRPr sz="1517">
                <a:solidFill>
                  <a:schemeClr val="tx1">
                    <a:tint val="75000"/>
                  </a:schemeClr>
                </a:solidFill>
              </a:defRPr>
            </a:lvl7pPr>
            <a:lvl8pPr marL="3467167" indent="0">
              <a:buNone/>
              <a:defRPr sz="1517">
                <a:solidFill>
                  <a:schemeClr val="tx1">
                    <a:tint val="75000"/>
                  </a:schemeClr>
                </a:solidFill>
              </a:defRPr>
            </a:lvl8pPr>
            <a:lvl9pPr marL="3962476" indent="0">
              <a:buNone/>
              <a:defRPr sz="1517">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412601193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09600" y="1600206"/>
            <a:ext cx="538480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97600" y="1600206"/>
            <a:ext cx="538480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49363119"/>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535113"/>
            <a:ext cx="5386917" cy="639762"/>
          </a:xfrm>
        </p:spPr>
        <p:txBody>
          <a:bodyPr anchor="b"/>
          <a:lstStyle>
            <a:lvl1pPr marL="0" indent="0">
              <a:buNone/>
              <a:defRPr sz="2600" b="1"/>
            </a:lvl1pPr>
            <a:lvl2pPr marL="495311" indent="0">
              <a:buNone/>
              <a:defRPr sz="2167" b="1"/>
            </a:lvl2pPr>
            <a:lvl3pPr marL="990620" indent="0">
              <a:buNone/>
              <a:defRPr sz="1950" b="1"/>
            </a:lvl3pPr>
            <a:lvl4pPr marL="1485928" indent="0">
              <a:buNone/>
              <a:defRPr sz="1733" b="1"/>
            </a:lvl4pPr>
            <a:lvl5pPr marL="1981238" indent="0">
              <a:buNone/>
              <a:defRPr sz="1733" b="1"/>
            </a:lvl5pPr>
            <a:lvl6pPr marL="2476548" indent="0">
              <a:buNone/>
              <a:defRPr sz="1733" b="1"/>
            </a:lvl6pPr>
            <a:lvl7pPr marL="2971858" indent="0">
              <a:buNone/>
              <a:defRPr sz="1733" b="1"/>
            </a:lvl7pPr>
            <a:lvl8pPr marL="3467167" indent="0">
              <a:buNone/>
              <a:defRPr sz="1733" b="1"/>
            </a:lvl8pPr>
            <a:lvl9pPr marL="3962476" indent="0">
              <a:buNone/>
              <a:defRPr sz="1733"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09600" y="2174875"/>
            <a:ext cx="5386917"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93367" y="1535113"/>
            <a:ext cx="5389034" cy="639762"/>
          </a:xfrm>
        </p:spPr>
        <p:txBody>
          <a:bodyPr anchor="b"/>
          <a:lstStyle>
            <a:lvl1pPr marL="0" indent="0">
              <a:buNone/>
              <a:defRPr sz="2600" b="1"/>
            </a:lvl1pPr>
            <a:lvl2pPr marL="495311" indent="0">
              <a:buNone/>
              <a:defRPr sz="2167" b="1"/>
            </a:lvl2pPr>
            <a:lvl3pPr marL="990620" indent="0">
              <a:buNone/>
              <a:defRPr sz="1950" b="1"/>
            </a:lvl3pPr>
            <a:lvl4pPr marL="1485928" indent="0">
              <a:buNone/>
              <a:defRPr sz="1733" b="1"/>
            </a:lvl4pPr>
            <a:lvl5pPr marL="1981238" indent="0">
              <a:buNone/>
              <a:defRPr sz="1733" b="1"/>
            </a:lvl5pPr>
            <a:lvl6pPr marL="2476548" indent="0">
              <a:buNone/>
              <a:defRPr sz="1733" b="1"/>
            </a:lvl6pPr>
            <a:lvl7pPr marL="2971858" indent="0">
              <a:buNone/>
              <a:defRPr sz="1733" b="1"/>
            </a:lvl7pPr>
            <a:lvl8pPr marL="3467167" indent="0">
              <a:buNone/>
              <a:defRPr sz="1733" b="1"/>
            </a:lvl8pPr>
            <a:lvl9pPr marL="3962476" indent="0">
              <a:buNone/>
              <a:defRPr sz="1733"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93367" y="2174875"/>
            <a:ext cx="5389034"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588786523"/>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749901840"/>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45606388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09600" y="273050"/>
            <a:ext cx="4011084" cy="1162050"/>
          </a:xfrm>
        </p:spPr>
        <p:txBody>
          <a:bodyPr anchor="b"/>
          <a:lstStyle>
            <a:lvl1pPr algn="l">
              <a:defRPr sz="2167" b="1"/>
            </a:lvl1pPr>
          </a:lstStyle>
          <a:p>
            <a:r>
              <a:rPr kumimoji="1" lang="ja-JP" altLang="en-US"/>
              <a:t>マスター タイトルの書式設定</a:t>
            </a:r>
          </a:p>
        </p:txBody>
      </p:sp>
      <p:sp>
        <p:nvSpPr>
          <p:cNvPr id="3" name="コンテンツ プレースホルダー 2"/>
          <p:cNvSpPr>
            <a:spLocks noGrp="1"/>
          </p:cNvSpPr>
          <p:nvPr>
            <p:ph idx="1"/>
          </p:nvPr>
        </p:nvSpPr>
        <p:spPr>
          <a:xfrm>
            <a:off x="4766734" y="273058"/>
            <a:ext cx="6815666" cy="5853113"/>
          </a:xfrm>
        </p:spPr>
        <p:txBody>
          <a:bodyPr/>
          <a:lstStyle>
            <a:lvl1pPr>
              <a:defRPr sz="3467"/>
            </a:lvl1pPr>
            <a:lvl2pPr>
              <a:defRPr sz="3033"/>
            </a:lvl2pPr>
            <a:lvl3pPr>
              <a:defRPr sz="2600"/>
            </a:lvl3pPr>
            <a:lvl4pPr>
              <a:defRPr sz="2167"/>
            </a:lvl4pPr>
            <a:lvl5pPr>
              <a:defRPr sz="2167"/>
            </a:lvl5pPr>
            <a:lvl6pPr>
              <a:defRPr sz="2167"/>
            </a:lvl6pPr>
            <a:lvl7pPr>
              <a:defRPr sz="2167"/>
            </a:lvl7pPr>
            <a:lvl8pPr>
              <a:defRPr sz="2167"/>
            </a:lvl8pPr>
            <a:lvl9pPr>
              <a:defRPr sz="2167"/>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09600" y="1435103"/>
            <a:ext cx="4011084" cy="4691063"/>
          </a:xfrm>
        </p:spPr>
        <p:txBody>
          <a:bodyPr/>
          <a:lstStyle>
            <a:lvl1pPr marL="0" indent="0">
              <a:buNone/>
              <a:defRPr sz="1517"/>
            </a:lvl1pPr>
            <a:lvl2pPr marL="495311" indent="0">
              <a:buNone/>
              <a:defRPr sz="1300"/>
            </a:lvl2pPr>
            <a:lvl3pPr marL="990620" indent="0">
              <a:buNone/>
              <a:defRPr sz="1083"/>
            </a:lvl3pPr>
            <a:lvl4pPr marL="1485928" indent="0">
              <a:buNone/>
              <a:defRPr sz="975"/>
            </a:lvl4pPr>
            <a:lvl5pPr marL="1981238" indent="0">
              <a:buNone/>
              <a:defRPr sz="975"/>
            </a:lvl5pPr>
            <a:lvl6pPr marL="2476548" indent="0">
              <a:buNone/>
              <a:defRPr sz="975"/>
            </a:lvl6pPr>
            <a:lvl7pPr marL="2971858" indent="0">
              <a:buNone/>
              <a:defRPr sz="975"/>
            </a:lvl7pPr>
            <a:lvl8pPr marL="3467167" indent="0">
              <a:buNone/>
              <a:defRPr sz="975"/>
            </a:lvl8pPr>
            <a:lvl9pPr marL="3962476"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186712354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2389717" y="4800600"/>
            <a:ext cx="7315200" cy="566738"/>
          </a:xfrm>
        </p:spPr>
        <p:txBody>
          <a:bodyPr anchor="b"/>
          <a:lstStyle>
            <a:lvl1pPr algn="l">
              <a:defRPr sz="2167" b="1"/>
            </a:lvl1pPr>
          </a:lstStyle>
          <a:p>
            <a:r>
              <a:rPr kumimoji="1" lang="ja-JP" altLang="en-US"/>
              <a:t>マスター タイトルの書式設定</a:t>
            </a:r>
          </a:p>
        </p:txBody>
      </p:sp>
      <p:sp>
        <p:nvSpPr>
          <p:cNvPr id="3" name="図プレースホルダー 2"/>
          <p:cNvSpPr>
            <a:spLocks noGrp="1"/>
          </p:cNvSpPr>
          <p:nvPr>
            <p:ph type="pic" idx="1"/>
          </p:nvPr>
        </p:nvSpPr>
        <p:spPr>
          <a:xfrm>
            <a:off x="2389717" y="612775"/>
            <a:ext cx="7315200" cy="4114800"/>
          </a:xfrm>
        </p:spPr>
        <p:txBody>
          <a:bodyPr/>
          <a:lstStyle>
            <a:lvl1pPr marL="0" indent="0">
              <a:buNone/>
              <a:defRPr sz="3467"/>
            </a:lvl1pPr>
            <a:lvl2pPr marL="495311" indent="0">
              <a:buNone/>
              <a:defRPr sz="3033"/>
            </a:lvl2pPr>
            <a:lvl3pPr marL="990620" indent="0">
              <a:buNone/>
              <a:defRPr sz="2600"/>
            </a:lvl3pPr>
            <a:lvl4pPr marL="1485928" indent="0">
              <a:buNone/>
              <a:defRPr sz="2167"/>
            </a:lvl4pPr>
            <a:lvl5pPr marL="1981238" indent="0">
              <a:buNone/>
              <a:defRPr sz="2167"/>
            </a:lvl5pPr>
            <a:lvl6pPr marL="2476548" indent="0">
              <a:buNone/>
              <a:defRPr sz="2167"/>
            </a:lvl6pPr>
            <a:lvl7pPr marL="2971858" indent="0">
              <a:buNone/>
              <a:defRPr sz="2167"/>
            </a:lvl7pPr>
            <a:lvl8pPr marL="3467167" indent="0">
              <a:buNone/>
              <a:defRPr sz="2167"/>
            </a:lvl8pPr>
            <a:lvl9pPr marL="3962476" indent="0">
              <a:buNone/>
              <a:defRPr sz="2167"/>
            </a:lvl9pPr>
          </a:lstStyle>
          <a:p>
            <a:r>
              <a:rPr kumimoji="1" lang="ja-JP" altLang="en-US"/>
              <a:t>図を追加</a:t>
            </a:r>
          </a:p>
        </p:txBody>
      </p:sp>
      <p:sp>
        <p:nvSpPr>
          <p:cNvPr id="4" name="テキスト プレースホルダー 3"/>
          <p:cNvSpPr>
            <a:spLocks noGrp="1"/>
          </p:cNvSpPr>
          <p:nvPr>
            <p:ph type="body" sz="half" idx="2"/>
          </p:nvPr>
        </p:nvSpPr>
        <p:spPr>
          <a:xfrm>
            <a:off x="2389717" y="5367338"/>
            <a:ext cx="7315200" cy="804862"/>
          </a:xfrm>
        </p:spPr>
        <p:txBody>
          <a:bodyPr/>
          <a:lstStyle>
            <a:lvl1pPr marL="0" indent="0">
              <a:buNone/>
              <a:defRPr sz="1517"/>
            </a:lvl1pPr>
            <a:lvl2pPr marL="495311" indent="0">
              <a:buNone/>
              <a:defRPr sz="1300"/>
            </a:lvl2pPr>
            <a:lvl3pPr marL="990620" indent="0">
              <a:buNone/>
              <a:defRPr sz="1083"/>
            </a:lvl3pPr>
            <a:lvl4pPr marL="1485928" indent="0">
              <a:buNone/>
              <a:defRPr sz="975"/>
            </a:lvl4pPr>
            <a:lvl5pPr marL="1981238" indent="0">
              <a:buNone/>
              <a:defRPr sz="975"/>
            </a:lvl5pPr>
            <a:lvl6pPr marL="2476548" indent="0">
              <a:buNone/>
              <a:defRPr sz="975"/>
            </a:lvl6pPr>
            <a:lvl7pPr marL="2971858" indent="0">
              <a:buNone/>
              <a:defRPr sz="975"/>
            </a:lvl7pPr>
            <a:lvl8pPr marL="3467167" indent="0">
              <a:buNone/>
              <a:defRPr sz="975"/>
            </a:lvl8pPr>
            <a:lvl9pPr marL="3962476"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1965579655"/>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756499378"/>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839200" y="274646"/>
            <a:ext cx="274320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09600" y="274646"/>
            <a:ext cx="802640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7372D545-8467-428C-B4B7-668AFE11EB3F}" type="datetimeFigureOut">
              <a:rPr kumimoji="1" lang="ja-JP" altLang="en-US" smtClean="0"/>
              <a:t>2026/3/31</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488873025"/>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729278511"/>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33"/>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311" indent="0" algn="ctr">
              <a:buNone/>
              <a:defRPr>
                <a:solidFill>
                  <a:schemeClr val="tx1">
                    <a:tint val="75000"/>
                  </a:schemeClr>
                </a:solidFill>
              </a:defRPr>
            </a:lvl2pPr>
            <a:lvl3pPr marL="990620" indent="0" algn="ctr">
              <a:buNone/>
              <a:defRPr>
                <a:solidFill>
                  <a:schemeClr val="tx1">
                    <a:tint val="75000"/>
                  </a:schemeClr>
                </a:solidFill>
              </a:defRPr>
            </a:lvl3pPr>
            <a:lvl4pPr marL="1485928" indent="0" algn="ctr">
              <a:buNone/>
              <a:defRPr>
                <a:solidFill>
                  <a:schemeClr val="tx1">
                    <a:tint val="75000"/>
                  </a:schemeClr>
                </a:solidFill>
              </a:defRPr>
            </a:lvl4pPr>
            <a:lvl5pPr marL="1981238" indent="0" algn="ctr">
              <a:buNone/>
              <a:defRPr>
                <a:solidFill>
                  <a:schemeClr val="tx1">
                    <a:tint val="75000"/>
                  </a:schemeClr>
                </a:solidFill>
              </a:defRPr>
            </a:lvl5pPr>
            <a:lvl6pPr marL="2476548" indent="0" algn="ctr">
              <a:buNone/>
              <a:defRPr>
                <a:solidFill>
                  <a:schemeClr val="tx1">
                    <a:tint val="75000"/>
                  </a:schemeClr>
                </a:solidFill>
              </a:defRPr>
            </a:lvl6pPr>
            <a:lvl7pPr marL="2971858" indent="0" algn="ctr">
              <a:buNone/>
              <a:defRPr>
                <a:solidFill>
                  <a:schemeClr val="tx1">
                    <a:tint val="75000"/>
                  </a:schemeClr>
                </a:solidFill>
              </a:defRPr>
            </a:lvl7pPr>
            <a:lvl8pPr marL="3467167" indent="0" algn="ctr">
              <a:buNone/>
              <a:defRPr>
                <a:solidFill>
                  <a:schemeClr val="tx1">
                    <a:tint val="75000"/>
                  </a:schemeClr>
                </a:solidFill>
              </a:defRPr>
            </a:lvl8pPr>
            <a:lvl9pPr marL="3962476"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393709410"/>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91657380"/>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963084" y="4406908"/>
            <a:ext cx="10363200" cy="1362075"/>
          </a:xfrm>
        </p:spPr>
        <p:txBody>
          <a:bodyPr anchor="t"/>
          <a:lstStyle>
            <a:lvl1pPr algn="l">
              <a:defRPr sz="4333"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963084" y="2906713"/>
            <a:ext cx="10363200" cy="1500187"/>
          </a:xfrm>
        </p:spPr>
        <p:txBody>
          <a:bodyPr anchor="b"/>
          <a:lstStyle>
            <a:lvl1pPr marL="0" indent="0">
              <a:buNone/>
              <a:defRPr sz="2167">
                <a:solidFill>
                  <a:schemeClr val="tx1">
                    <a:tint val="75000"/>
                  </a:schemeClr>
                </a:solidFill>
              </a:defRPr>
            </a:lvl1pPr>
            <a:lvl2pPr marL="495311" indent="0">
              <a:buNone/>
              <a:defRPr sz="1950">
                <a:solidFill>
                  <a:schemeClr val="tx1">
                    <a:tint val="75000"/>
                  </a:schemeClr>
                </a:solidFill>
              </a:defRPr>
            </a:lvl2pPr>
            <a:lvl3pPr marL="990620" indent="0">
              <a:buNone/>
              <a:defRPr sz="1733">
                <a:solidFill>
                  <a:schemeClr val="tx1">
                    <a:tint val="75000"/>
                  </a:schemeClr>
                </a:solidFill>
              </a:defRPr>
            </a:lvl3pPr>
            <a:lvl4pPr marL="1485928" indent="0">
              <a:buNone/>
              <a:defRPr sz="1517">
                <a:solidFill>
                  <a:schemeClr val="tx1">
                    <a:tint val="75000"/>
                  </a:schemeClr>
                </a:solidFill>
              </a:defRPr>
            </a:lvl4pPr>
            <a:lvl5pPr marL="1981238" indent="0">
              <a:buNone/>
              <a:defRPr sz="1517">
                <a:solidFill>
                  <a:schemeClr val="tx1">
                    <a:tint val="75000"/>
                  </a:schemeClr>
                </a:solidFill>
              </a:defRPr>
            </a:lvl5pPr>
            <a:lvl6pPr marL="2476548" indent="0">
              <a:buNone/>
              <a:defRPr sz="1517">
                <a:solidFill>
                  <a:schemeClr val="tx1">
                    <a:tint val="75000"/>
                  </a:schemeClr>
                </a:solidFill>
              </a:defRPr>
            </a:lvl6pPr>
            <a:lvl7pPr marL="2971858" indent="0">
              <a:buNone/>
              <a:defRPr sz="1517">
                <a:solidFill>
                  <a:schemeClr val="tx1">
                    <a:tint val="75000"/>
                  </a:schemeClr>
                </a:solidFill>
              </a:defRPr>
            </a:lvl7pPr>
            <a:lvl8pPr marL="3467167" indent="0">
              <a:buNone/>
              <a:defRPr sz="1517">
                <a:solidFill>
                  <a:schemeClr val="tx1">
                    <a:tint val="75000"/>
                  </a:schemeClr>
                </a:solidFill>
              </a:defRPr>
            </a:lvl8pPr>
            <a:lvl9pPr marL="3962476" indent="0">
              <a:buNone/>
              <a:defRPr sz="1517">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46599057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09600" y="1600206"/>
            <a:ext cx="538480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97600" y="1600206"/>
            <a:ext cx="538480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4196285729"/>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535113"/>
            <a:ext cx="5386917" cy="639762"/>
          </a:xfrm>
        </p:spPr>
        <p:txBody>
          <a:bodyPr anchor="b"/>
          <a:lstStyle>
            <a:lvl1pPr marL="0" indent="0">
              <a:buNone/>
              <a:defRPr sz="2600" b="1"/>
            </a:lvl1pPr>
            <a:lvl2pPr marL="495311" indent="0">
              <a:buNone/>
              <a:defRPr sz="2167" b="1"/>
            </a:lvl2pPr>
            <a:lvl3pPr marL="990620" indent="0">
              <a:buNone/>
              <a:defRPr sz="1950" b="1"/>
            </a:lvl3pPr>
            <a:lvl4pPr marL="1485928" indent="0">
              <a:buNone/>
              <a:defRPr sz="1733" b="1"/>
            </a:lvl4pPr>
            <a:lvl5pPr marL="1981238" indent="0">
              <a:buNone/>
              <a:defRPr sz="1733" b="1"/>
            </a:lvl5pPr>
            <a:lvl6pPr marL="2476548" indent="0">
              <a:buNone/>
              <a:defRPr sz="1733" b="1"/>
            </a:lvl6pPr>
            <a:lvl7pPr marL="2971858" indent="0">
              <a:buNone/>
              <a:defRPr sz="1733" b="1"/>
            </a:lvl7pPr>
            <a:lvl8pPr marL="3467167" indent="0">
              <a:buNone/>
              <a:defRPr sz="1733" b="1"/>
            </a:lvl8pPr>
            <a:lvl9pPr marL="3962476" indent="0">
              <a:buNone/>
              <a:defRPr sz="1733"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09600" y="2174875"/>
            <a:ext cx="5386917"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93367" y="1535113"/>
            <a:ext cx="5389034" cy="639762"/>
          </a:xfrm>
        </p:spPr>
        <p:txBody>
          <a:bodyPr anchor="b"/>
          <a:lstStyle>
            <a:lvl1pPr marL="0" indent="0">
              <a:buNone/>
              <a:defRPr sz="2600" b="1"/>
            </a:lvl1pPr>
            <a:lvl2pPr marL="495311" indent="0">
              <a:buNone/>
              <a:defRPr sz="2167" b="1"/>
            </a:lvl2pPr>
            <a:lvl3pPr marL="990620" indent="0">
              <a:buNone/>
              <a:defRPr sz="1950" b="1"/>
            </a:lvl3pPr>
            <a:lvl4pPr marL="1485928" indent="0">
              <a:buNone/>
              <a:defRPr sz="1733" b="1"/>
            </a:lvl4pPr>
            <a:lvl5pPr marL="1981238" indent="0">
              <a:buNone/>
              <a:defRPr sz="1733" b="1"/>
            </a:lvl5pPr>
            <a:lvl6pPr marL="2476548" indent="0">
              <a:buNone/>
              <a:defRPr sz="1733" b="1"/>
            </a:lvl6pPr>
            <a:lvl7pPr marL="2971858" indent="0">
              <a:buNone/>
              <a:defRPr sz="1733" b="1"/>
            </a:lvl7pPr>
            <a:lvl8pPr marL="3467167" indent="0">
              <a:buNone/>
              <a:defRPr sz="1733" b="1"/>
            </a:lvl8pPr>
            <a:lvl9pPr marL="3962476" indent="0">
              <a:buNone/>
              <a:defRPr sz="1733"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93367" y="2174875"/>
            <a:ext cx="5389034"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038480548"/>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801227994"/>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503687342"/>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09600" y="273050"/>
            <a:ext cx="4011084" cy="1162050"/>
          </a:xfrm>
        </p:spPr>
        <p:txBody>
          <a:bodyPr anchor="b"/>
          <a:lstStyle>
            <a:lvl1pPr algn="l">
              <a:defRPr sz="2167" b="1"/>
            </a:lvl1pPr>
          </a:lstStyle>
          <a:p>
            <a:r>
              <a:rPr kumimoji="1" lang="ja-JP" altLang="en-US"/>
              <a:t>マスター タイトルの書式設定</a:t>
            </a:r>
          </a:p>
        </p:txBody>
      </p:sp>
      <p:sp>
        <p:nvSpPr>
          <p:cNvPr id="3" name="コンテンツ プレースホルダー 2"/>
          <p:cNvSpPr>
            <a:spLocks noGrp="1"/>
          </p:cNvSpPr>
          <p:nvPr>
            <p:ph idx="1"/>
          </p:nvPr>
        </p:nvSpPr>
        <p:spPr>
          <a:xfrm>
            <a:off x="4766734" y="273058"/>
            <a:ext cx="6815666" cy="5853113"/>
          </a:xfrm>
        </p:spPr>
        <p:txBody>
          <a:bodyPr/>
          <a:lstStyle>
            <a:lvl1pPr>
              <a:defRPr sz="3467"/>
            </a:lvl1pPr>
            <a:lvl2pPr>
              <a:defRPr sz="3033"/>
            </a:lvl2pPr>
            <a:lvl3pPr>
              <a:defRPr sz="2600"/>
            </a:lvl3pPr>
            <a:lvl4pPr>
              <a:defRPr sz="2167"/>
            </a:lvl4pPr>
            <a:lvl5pPr>
              <a:defRPr sz="2167"/>
            </a:lvl5pPr>
            <a:lvl6pPr>
              <a:defRPr sz="2167"/>
            </a:lvl6pPr>
            <a:lvl7pPr>
              <a:defRPr sz="2167"/>
            </a:lvl7pPr>
            <a:lvl8pPr>
              <a:defRPr sz="2167"/>
            </a:lvl8pPr>
            <a:lvl9pPr>
              <a:defRPr sz="2167"/>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09600" y="1435103"/>
            <a:ext cx="4011084" cy="4691063"/>
          </a:xfrm>
        </p:spPr>
        <p:txBody>
          <a:bodyPr/>
          <a:lstStyle>
            <a:lvl1pPr marL="0" indent="0">
              <a:buNone/>
              <a:defRPr sz="1517"/>
            </a:lvl1pPr>
            <a:lvl2pPr marL="495311" indent="0">
              <a:buNone/>
              <a:defRPr sz="1300"/>
            </a:lvl2pPr>
            <a:lvl3pPr marL="990620" indent="0">
              <a:buNone/>
              <a:defRPr sz="1083"/>
            </a:lvl3pPr>
            <a:lvl4pPr marL="1485928" indent="0">
              <a:buNone/>
              <a:defRPr sz="975"/>
            </a:lvl4pPr>
            <a:lvl5pPr marL="1981238" indent="0">
              <a:buNone/>
              <a:defRPr sz="975"/>
            </a:lvl5pPr>
            <a:lvl6pPr marL="2476548" indent="0">
              <a:buNone/>
              <a:defRPr sz="975"/>
            </a:lvl6pPr>
            <a:lvl7pPr marL="2971858" indent="0">
              <a:buNone/>
              <a:defRPr sz="975"/>
            </a:lvl7pPr>
            <a:lvl8pPr marL="3467167" indent="0">
              <a:buNone/>
              <a:defRPr sz="975"/>
            </a:lvl8pPr>
            <a:lvl9pPr marL="3962476"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126386665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2389717" y="4800600"/>
            <a:ext cx="7315200" cy="566738"/>
          </a:xfrm>
        </p:spPr>
        <p:txBody>
          <a:bodyPr anchor="b"/>
          <a:lstStyle>
            <a:lvl1pPr algn="l">
              <a:defRPr sz="2167" b="1"/>
            </a:lvl1pPr>
          </a:lstStyle>
          <a:p>
            <a:r>
              <a:rPr kumimoji="1" lang="ja-JP" altLang="en-US"/>
              <a:t>マスター タイトルの書式設定</a:t>
            </a:r>
          </a:p>
        </p:txBody>
      </p:sp>
      <p:sp>
        <p:nvSpPr>
          <p:cNvPr id="3" name="図プレースホルダー 2"/>
          <p:cNvSpPr>
            <a:spLocks noGrp="1"/>
          </p:cNvSpPr>
          <p:nvPr>
            <p:ph type="pic" idx="1"/>
          </p:nvPr>
        </p:nvSpPr>
        <p:spPr>
          <a:xfrm>
            <a:off x="2389717" y="612775"/>
            <a:ext cx="7315200" cy="4114800"/>
          </a:xfrm>
        </p:spPr>
        <p:txBody>
          <a:bodyPr/>
          <a:lstStyle>
            <a:lvl1pPr marL="0" indent="0">
              <a:buNone/>
              <a:defRPr sz="3467"/>
            </a:lvl1pPr>
            <a:lvl2pPr marL="495311" indent="0">
              <a:buNone/>
              <a:defRPr sz="3033"/>
            </a:lvl2pPr>
            <a:lvl3pPr marL="990620" indent="0">
              <a:buNone/>
              <a:defRPr sz="2600"/>
            </a:lvl3pPr>
            <a:lvl4pPr marL="1485928" indent="0">
              <a:buNone/>
              <a:defRPr sz="2167"/>
            </a:lvl4pPr>
            <a:lvl5pPr marL="1981238" indent="0">
              <a:buNone/>
              <a:defRPr sz="2167"/>
            </a:lvl5pPr>
            <a:lvl6pPr marL="2476548" indent="0">
              <a:buNone/>
              <a:defRPr sz="2167"/>
            </a:lvl6pPr>
            <a:lvl7pPr marL="2971858" indent="0">
              <a:buNone/>
              <a:defRPr sz="2167"/>
            </a:lvl7pPr>
            <a:lvl8pPr marL="3467167" indent="0">
              <a:buNone/>
              <a:defRPr sz="2167"/>
            </a:lvl8pPr>
            <a:lvl9pPr marL="3962476" indent="0">
              <a:buNone/>
              <a:defRPr sz="2167"/>
            </a:lvl9pPr>
          </a:lstStyle>
          <a:p>
            <a:r>
              <a:rPr kumimoji="1" lang="ja-JP" altLang="en-US"/>
              <a:t>図を追加</a:t>
            </a:r>
          </a:p>
        </p:txBody>
      </p:sp>
      <p:sp>
        <p:nvSpPr>
          <p:cNvPr id="4" name="テキスト プレースホルダー 3"/>
          <p:cNvSpPr>
            <a:spLocks noGrp="1"/>
          </p:cNvSpPr>
          <p:nvPr>
            <p:ph type="body" sz="half" idx="2"/>
          </p:nvPr>
        </p:nvSpPr>
        <p:spPr>
          <a:xfrm>
            <a:off x="2389717" y="5367338"/>
            <a:ext cx="7315200" cy="804862"/>
          </a:xfrm>
        </p:spPr>
        <p:txBody>
          <a:bodyPr/>
          <a:lstStyle>
            <a:lvl1pPr marL="0" indent="0">
              <a:buNone/>
              <a:defRPr sz="1517"/>
            </a:lvl1pPr>
            <a:lvl2pPr marL="495311" indent="0">
              <a:buNone/>
              <a:defRPr sz="1300"/>
            </a:lvl2pPr>
            <a:lvl3pPr marL="990620" indent="0">
              <a:buNone/>
              <a:defRPr sz="1083"/>
            </a:lvl3pPr>
            <a:lvl4pPr marL="1485928" indent="0">
              <a:buNone/>
              <a:defRPr sz="975"/>
            </a:lvl4pPr>
            <a:lvl5pPr marL="1981238" indent="0">
              <a:buNone/>
              <a:defRPr sz="975"/>
            </a:lvl5pPr>
            <a:lvl6pPr marL="2476548" indent="0">
              <a:buNone/>
              <a:defRPr sz="975"/>
            </a:lvl6pPr>
            <a:lvl7pPr marL="2971858" indent="0">
              <a:buNone/>
              <a:defRPr sz="975"/>
            </a:lvl7pPr>
            <a:lvl8pPr marL="3467167" indent="0">
              <a:buNone/>
              <a:defRPr sz="975"/>
            </a:lvl8pPr>
            <a:lvl9pPr marL="3962476"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4261560273"/>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34243479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839200" y="274646"/>
            <a:ext cx="274320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09600" y="274646"/>
            <a:ext cx="802640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360694032"/>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63621600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575239432"/>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45380532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150504525"/>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604686106"/>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88"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859916090"/>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731028283"/>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827533341"/>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396822619"/>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641539587"/>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358325942"/>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008824236"/>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2024577701"/>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45741381"/>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758889029"/>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025459080"/>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4292792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88"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784963032"/>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507066115"/>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386212435"/>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04914201"/>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763161765"/>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25668907"/>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602647030"/>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649828504"/>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33"/>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311" indent="0" algn="ctr">
              <a:buNone/>
              <a:defRPr>
                <a:solidFill>
                  <a:schemeClr val="tx1">
                    <a:tint val="75000"/>
                  </a:schemeClr>
                </a:solidFill>
              </a:defRPr>
            </a:lvl2pPr>
            <a:lvl3pPr marL="990620" indent="0" algn="ctr">
              <a:buNone/>
              <a:defRPr>
                <a:solidFill>
                  <a:schemeClr val="tx1">
                    <a:tint val="75000"/>
                  </a:schemeClr>
                </a:solidFill>
              </a:defRPr>
            </a:lvl3pPr>
            <a:lvl4pPr marL="1485928" indent="0" algn="ctr">
              <a:buNone/>
              <a:defRPr>
                <a:solidFill>
                  <a:schemeClr val="tx1">
                    <a:tint val="75000"/>
                  </a:schemeClr>
                </a:solidFill>
              </a:defRPr>
            </a:lvl4pPr>
            <a:lvl5pPr marL="1981238" indent="0" algn="ctr">
              <a:buNone/>
              <a:defRPr>
                <a:solidFill>
                  <a:schemeClr val="tx1">
                    <a:tint val="75000"/>
                  </a:schemeClr>
                </a:solidFill>
              </a:defRPr>
            </a:lvl5pPr>
            <a:lvl6pPr marL="2476548" indent="0" algn="ctr">
              <a:buNone/>
              <a:defRPr>
                <a:solidFill>
                  <a:schemeClr val="tx1">
                    <a:tint val="75000"/>
                  </a:schemeClr>
                </a:solidFill>
              </a:defRPr>
            </a:lvl6pPr>
            <a:lvl7pPr marL="2971858" indent="0" algn="ctr">
              <a:buNone/>
              <a:defRPr>
                <a:solidFill>
                  <a:schemeClr val="tx1">
                    <a:tint val="75000"/>
                  </a:schemeClr>
                </a:solidFill>
              </a:defRPr>
            </a:lvl7pPr>
            <a:lvl8pPr marL="3467167" indent="0" algn="ctr">
              <a:buNone/>
              <a:defRPr>
                <a:solidFill>
                  <a:schemeClr val="tx1">
                    <a:tint val="75000"/>
                  </a:schemeClr>
                </a:solidFill>
              </a:defRPr>
            </a:lvl8pPr>
            <a:lvl9pPr marL="3962476"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520031281"/>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93045041"/>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963084" y="4406908"/>
            <a:ext cx="10363200" cy="1362075"/>
          </a:xfrm>
        </p:spPr>
        <p:txBody>
          <a:bodyPr anchor="t"/>
          <a:lstStyle>
            <a:lvl1pPr algn="l">
              <a:defRPr sz="4333"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963084" y="2906713"/>
            <a:ext cx="10363200" cy="1500187"/>
          </a:xfrm>
        </p:spPr>
        <p:txBody>
          <a:bodyPr anchor="b"/>
          <a:lstStyle>
            <a:lvl1pPr marL="0" indent="0">
              <a:buNone/>
              <a:defRPr sz="2167">
                <a:solidFill>
                  <a:schemeClr val="tx1">
                    <a:tint val="75000"/>
                  </a:schemeClr>
                </a:solidFill>
              </a:defRPr>
            </a:lvl1pPr>
            <a:lvl2pPr marL="495311" indent="0">
              <a:buNone/>
              <a:defRPr sz="1950">
                <a:solidFill>
                  <a:schemeClr val="tx1">
                    <a:tint val="75000"/>
                  </a:schemeClr>
                </a:solidFill>
              </a:defRPr>
            </a:lvl2pPr>
            <a:lvl3pPr marL="990620" indent="0">
              <a:buNone/>
              <a:defRPr sz="1733">
                <a:solidFill>
                  <a:schemeClr val="tx1">
                    <a:tint val="75000"/>
                  </a:schemeClr>
                </a:solidFill>
              </a:defRPr>
            </a:lvl3pPr>
            <a:lvl4pPr marL="1485928" indent="0">
              <a:buNone/>
              <a:defRPr sz="1517">
                <a:solidFill>
                  <a:schemeClr val="tx1">
                    <a:tint val="75000"/>
                  </a:schemeClr>
                </a:solidFill>
              </a:defRPr>
            </a:lvl4pPr>
            <a:lvl5pPr marL="1981238" indent="0">
              <a:buNone/>
              <a:defRPr sz="1517">
                <a:solidFill>
                  <a:schemeClr val="tx1">
                    <a:tint val="75000"/>
                  </a:schemeClr>
                </a:solidFill>
              </a:defRPr>
            </a:lvl5pPr>
            <a:lvl6pPr marL="2476548" indent="0">
              <a:buNone/>
              <a:defRPr sz="1517">
                <a:solidFill>
                  <a:schemeClr val="tx1">
                    <a:tint val="75000"/>
                  </a:schemeClr>
                </a:solidFill>
              </a:defRPr>
            </a:lvl6pPr>
            <a:lvl7pPr marL="2971858" indent="0">
              <a:buNone/>
              <a:defRPr sz="1517">
                <a:solidFill>
                  <a:schemeClr val="tx1">
                    <a:tint val="75000"/>
                  </a:schemeClr>
                </a:solidFill>
              </a:defRPr>
            </a:lvl7pPr>
            <a:lvl8pPr marL="3467167" indent="0">
              <a:buNone/>
              <a:defRPr sz="1517">
                <a:solidFill>
                  <a:schemeClr val="tx1">
                    <a:tint val="75000"/>
                  </a:schemeClr>
                </a:solidFill>
              </a:defRPr>
            </a:lvl8pPr>
            <a:lvl9pPr marL="3962476" indent="0">
              <a:buNone/>
              <a:defRPr sz="1517">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431927715"/>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09600" y="1600206"/>
            <a:ext cx="538480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97600" y="1600206"/>
            <a:ext cx="538480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4004159558"/>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535113"/>
            <a:ext cx="5386917" cy="639762"/>
          </a:xfrm>
        </p:spPr>
        <p:txBody>
          <a:bodyPr anchor="b"/>
          <a:lstStyle>
            <a:lvl1pPr marL="0" indent="0">
              <a:buNone/>
              <a:defRPr sz="2600" b="1"/>
            </a:lvl1pPr>
            <a:lvl2pPr marL="495311" indent="0">
              <a:buNone/>
              <a:defRPr sz="2167" b="1"/>
            </a:lvl2pPr>
            <a:lvl3pPr marL="990620" indent="0">
              <a:buNone/>
              <a:defRPr sz="1950" b="1"/>
            </a:lvl3pPr>
            <a:lvl4pPr marL="1485928" indent="0">
              <a:buNone/>
              <a:defRPr sz="1733" b="1"/>
            </a:lvl4pPr>
            <a:lvl5pPr marL="1981238" indent="0">
              <a:buNone/>
              <a:defRPr sz="1733" b="1"/>
            </a:lvl5pPr>
            <a:lvl6pPr marL="2476548" indent="0">
              <a:buNone/>
              <a:defRPr sz="1733" b="1"/>
            </a:lvl6pPr>
            <a:lvl7pPr marL="2971858" indent="0">
              <a:buNone/>
              <a:defRPr sz="1733" b="1"/>
            </a:lvl7pPr>
            <a:lvl8pPr marL="3467167" indent="0">
              <a:buNone/>
              <a:defRPr sz="1733" b="1"/>
            </a:lvl8pPr>
            <a:lvl9pPr marL="3962476" indent="0">
              <a:buNone/>
              <a:defRPr sz="1733"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09600" y="2174875"/>
            <a:ext cx="5386917"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93367" y="1535113"/>
            <a:ext cx="5389034" cy="639762"/>
          </a:xfrm>
        </p:spPr>
        <p:txBody>
          <a:bodyPr anchor="b"/>
          <a:lstStyle>
            <a:lvl1pPr marL="0" indent="0">
              <a:buNone/>
              <a:defRPr sz="2600" b="1"/>
            </a:lvl1pPr>
            <a:lvl2pPr marL="495311" indent="0">
              <a:buNone/>
              <a:defRPr sz="2167" b="1"/>
            </a:lvl2pPr>
            <a:lvl3pPr marL="990620" indent="0">
              <a:buNone/>
              <a:defRPr sz="1950" b="1"/>
            </a:lvl3pPr>
            <a:lvl4pPr marL="1485928" indent="0">
              <a:buNone/>
              <a:defRPr sz="1733" b="1"/>
            </a:lvl4pPr>
            <a:lvl5pPr marL="1981238" indent="0">
              <a:buNone/>
              <a:defRPr sz="1733" b="1"/>
            </a:lvl5pPr>
            <a:lvl6pPr marL="2476548" indent="0">
              <a:buNone/>
              <a:defRPr sz="1733" b="1"/>
            </a:lvl6pPr>
            <a:lvl7pPr marL="2971858" indent="0">
              <a:buNone/>
              <a:defRPr sz="1733" b="1"/>
            </a:lvl7pPr>
            <a:lvl8pPr marL="3467167" indent="0">
              <a:buNone/>
              <a:defRPr sz="1733" b="1"/>
            </a:lvl8pPr>
            <a:lvl9pPr marL="3962476" indent="0">
              <a:buNone/>
              <a:defRPr sz="1733"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93367" y="2174875"/>
            <a:ext cx="5389034"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391334002"/>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557502302"/>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58966867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09600" y="273050"/>
            <a:ext cx="4011084" cy="1162050"/>
          </a:xfrm>
        </p:spPr>
        <p:txBody>
          <a:bodyPr anchor="b"/>
          <a:lstStyle>
            <a:lvl1pPr algn="l">
              <a:defRPr sz="2167" b="1"/>
            </a:lvl1pPr>
          </a:lstStyle>
          <a:p>
            <a:r>
              <a:rPr kumimoji="1" lang="ja-JP" altLang="en-US"/>
              <a:t>マスター タイトルの書式設定</a:t>
            </a:r>
          </a:p>
        </p:txBody>
      </p:sp>
      <p:sp>
        <p:nvSpPr>
          <p:cNvPr id="3" name="コンテンツ プレースホルダー 2"/>
          <p:cNvSpPr>
            <a:spLocks noGrp="1"/>
          </p:cNvSpPr>
          <p:nvPr>
            <p:ph idx="1"/>
          </p:nvPr>
        </p:nvSpPr>
        <p:spPr>
          <a:xfrm>
            <a:off x="4766734" y="273058"/>
            <a:ext cx="6815666" cy="5853113"/>
          </a:xfrm>
        </p:spPr>
        <p:txBody>
          <a:bodyPr/>
          <a:lstStyle>
            <a:lvl1pPr>
              <a:defRPr sz="3467"/>
            </a:lvl1pPr>
            <a:lvl2pPr>
              <a:defRPr sz="3033"/>
            </a:lvl2pPr>
            <a:lvl3pPr>
              <a:defRPr sz="2600"/>
            </a:lvl3pPr>
            <a:lvl4pPr>
              <a:defRPr sz="2167"/>
            </a:lvl4pPr>
            <a:lvl5pPr>
              <a:defRPr sz="2167"/>
            </a:lvl5pPr>
            <a:lvl6pPr>
              <a:defRPr sz="2167"/>
            </a:lvl6pPr>
            <a:lvl7pPr>
              <a:defRPr sz="2167"/>
            </a:lvl7pPr>
            <a:lvl8pPr>
              <a:defRPr sz="2167"/>
            </a:lvl8pPr>
            <a:lvl9pPr>
              <a:defRPr sz="2167"/>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09600" y="1435103"/>
            <a:ext cx="4011084" cy="4691063"/>
          </a:xfrm>
        </p:spPr>
        <p:txBody>
          <a:bodyPr/>
          <a:lstStyle>
            <a:lvl1pPr marL="0" indent="0">
              <a:buNone/>
              <a:defRPr sz="1517"/>
            </a:lvl1pPr>
            <a:lvl2pPr marL="495311" indent="0">
              <a:buNone/>
              <a:defRPr sz="1300"/>
            </a:lvl2pPr>
            <a:lvl3pPr marL="990620" indent="0">
              <a:buNone/>
              <a:defRPr sz="1083"/>
            </a:lvl3pPr>
            <a:lvl4pPr marL="1485928" indent="0">
              <a:buNone/>
              <a:defRPr sz="975"/>
            </a:lvl4pPr>
            <a:lvl5pPr marL="1981238" indent="0">
              <a:buNone/>
              <a:defRPr sz="975"/>
            </a:lvl5pPr>
            <a:lvl6pPr marL="2476548" indent="0">
              <a:buNone/>
              <a:defRPr sz="975"/>
            </a:lvl6pPr>
            <a:lvl7pPr marL="2971858" indent="0">
              <a:buNone/>
              <a:defRPr sz="975"/>
            </a:lvl7pPr>
            <a:lvl8pPr marL="3467167" indent="0">
              <a:buNone/>
              <a:defRPr sz="975"/>
            </a:lvl8pPr>
            <a:lvl9pPr marL="3962476"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311992578"/>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2389717" y="4800600"/>
            <a:ext cx="7315200" cy="566738"/>
          </a:xfrm>
        </p:spPr>
        <p:txBody>
          <a:bodyPr anchor="b"/>
          <a:lstStyle>
            <a:lvl1pPr algn="l">
              <a:defRPr sz="2167" b="1"/>
            </a:lvl1pPr>
          </a:lstStyle>
          <a:p>
            <a:r>
              <a:rPr kumimoji="1" lang="ja-JP" altLang="en-US"/>
              <a:t>マスター タイトルの書式設定</a:t>
            </a:r>
          </a:p>
        </p:txBody>
      </p:sp>
      <p:sp>
        <p:nvSpPr>
          <p:cNvPr id="3" name="図プレースホルダー 2"/>
          <p:cNvSpPr>
            <a:spLocks noGrp="1"/>
          </p:cNvSpPr>
          <p:nvPr>
            <p:ph type="pic" idx="1"/>
          </p:nvPr>
        </p:nvSpPr>
        <p:spPr>
          <a:xfrm>
            <a:off x="2389717" y="612775"/>
            <a:ext cx="7315200" cy="4114800"/>
          </a:xfrm>
        </p:spPr>
        <p:txBody>
          <a:bodyPr/>
          <a:lstStyle>
            <a:lvl1pPr marL="0" indent="0">
              <a:buNone/>
              <a:defRPr sz="3467"/>
            </a:lvl1pPr>
            <a:lvl2pPr marL="495311" indent="0">
              <a:buNone/>
              <a:defRPr sz="3033"/>
            </a:lvl2pPr>
            <a:lvl3pPr marL="990620" indent="0">
              <a:buNone/>
              <a:defRPr sz="2600"/>
            </a:lvl3pPr>
            <a:lvl4pPr marL="1485928" indent="0">
              <a:buNone/>
              <a:defRPr sz="2167"/>
            </a:lvl4pPr>
            <a:lvl5pPr marL="1981238" indent="0">
              <a:buNone/>
              <a:defRPr sz="2167"/>
            </a:lvl5pPr>
            <a:lvl6pPr marL="2476548" indent="0">
              <a:buNone/>
              <a:defRPr sz="2167"/>
            </a:lvl6pPr>
            <a:lvl7pPr marL="2971858" indent="0">
              <a:buNone/>
              <a:defRPr sz="2167"/>
            </a:lvl7pPr>
            <a:lvl8pPr marL="3467167" indent="0">
              <a:buNone/>
              <a:defRPr sz="2167"/>
            </a:lvl8pPr>
            <a:lvl9pPr marL="3962476" indent="0">
              <a:buNone/>
              <a:defRPr sz="2167"/>
            </a:lvl9pPr>
          </a:lstStyle>
          <a:p>
            <a:r>
              <a:rPr kumimoji="1" lang="ja-JP" altLang="en-US"/>
              <a:t>図を追加</a:t>
            </a:r>
          </a:p>
        </p:txBody>
      </p:sp>
      <p:sp>
        <p:nvSpPr>
          <p:cNvPr id="4" name="テキスト プレースホルダー 3"/>
          <p:cNvSpPr>
            <a:spLocks noGrp="1"/>
          </p:cNvSpPr>
          <p:nvPr>
            <p:ph type="body" sz="half" idx="2"/>
          </p:nvPr>
        </p:nvSpPr>
        <p:spPr>
          <a:xfrm>
            <a:off x="2389717" y="5367338"/>
            <a:ext cx="7315200" cy="804862"/>
          </a:xfrm>
        </p:spPr>
        <p:txBody>
          <a:bodyPr/>
          <a:lstStyle>
            <a:lvl1pPr marL="0" indent="0">
              <a:buNone/>
              <a:defRPr sz="1517"/>
            </a:lvl1pPr>
            <a:lvl2pPr marL="495311" indent="0">
              <a:buNone/>
              <a:defRPr sz="1300"/>
            </a:lvl2pPr>
            <a:lvl3pPr marL="990620" indent="0">
              <a:buNone/>
              <a:defRPr sz="1083"/>
            </a:lvl3pPr>
            <a:lvl4pPr marL="1485928" indent="0">
              <a:buNone/>
              <a:defRPr sz="975"/>
            </a:lvl4pPr>
            <a:lvl5pPr marL="1981238" indent="0">
              <a:buNone/>
              <a:defRPr sz="975"/>
            </a:lvl5pPr>
            <a:lvl6pPr marL="2476548" indent="0">
              <a:buNone/>
              <a:defRPr sz="975"/>
            </a:lvl6pPr>
            <a:lvl7pPr marL="2971858" indent="0">
              <a:buNone/>
              <a:defRPr sz="975"/>
            </a:lvl7pPr>
            <a:lvl8pPr marL="3467167" indent="0">
              <a:buNone/>
              <a:defRPr sz="975"/>
            </a:lvl8pPr>
            <a:lvl9pPr marL="3962476"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2877142790"/>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927456651"/>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839200" y="274646"/>
            <a:ext cx="274320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09600" y="274646"/>
            <a:ext cx="802640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Tree>
    <p:extLst>
      <p:ext uri="{BB962C8B-B14F-4D97-AF65-F5344CB8AC3E}">
        <p14:creationId xmlns:p14="http://schemas.microsoft.com/office/powerpoint/2010/main" val="3068440765"/>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119619976"/>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fld id="{7E0149A7-47B6-4D30-99E8-D2AF9B01DD13}"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029904197"/>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A0F2779-625D-4C3D-A6BE-50D0D7E7985C}"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748817489"/>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AC0F331A-A37E-4A77-AA5D-B10D85D5B692}"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5328784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fld id="{B17B2116-7675-4792-9726-525179EAE461}" type="datetime1">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459163484"/>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88"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fld id="{B991BEBA-D487-4028-9790-C621CDB6F9F7}" type="datetime1">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059385429"/>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fld id="{5F9A3EBE-8820-439B-92B1-5F6089E7961A}" type="datetime1">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182423558"/>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116954-F686-4CC0-86E7-F739B463549A}" type="datetime1">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2165503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9977CD64-86FE-40C9-92B8-D474B148BE45}" type="datetime1">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18374257"/>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D5843AD4-DD90-468F-A4E1-729D6AB30009}" type="datetime1">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535730516"/>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803D9704-36CA-4CE2-88A4-EB4AB08BF775}"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490611946"/>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2D904FAD-8F76-447D-A3C2-AB52052A0558}"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47674142"/>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6077760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18" Type="http://schemas.openxmlformats.org/officeDocument/2006/relationships/slideLayout" Target="../slideLayouts/slideLayout22.xml"/><Relationship Id="rId3" Type="http://schemas.openxmlformats.org/officeDocument/2006/relationships/slideLayout" Target="../slideLayouts/slideLayout7.xml"/><Relationship Id="rId21" Type="http://schemas.openxmlformats.org/officeDocument/2006/relationships/slideLayout" Target="../slideLayouts/slideLayout25.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slideLayout" Target="../slideLayouts/slideLayout21.xml"/><Relationship Id="rId2" Type="http://schemas.openxmlformats.org/officeDocument/2006/relationships/slideLayout" Target="../slideLayouts/slideLayout6.xml"/><Relationship Id="rId16" Type="http://schemas.openxmlformats.org/officeDocument/2006/relationships/slideLayout" Target="../slideLayouts/slideLayout20.xml"/><Relationship Id="rId20" Type="http://schemas.openxmlformats.org/officeDocument/2006/relationships/slideLayout" Target="../slideLayouts/slideLayout24.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24" Type="http://schemas.openxmlformats.org/officeDocument/2006/relationships/theme" Target="../theme/theme2.xml"/><Relationship Id="rId5" Type="http://schemas.openxmlformats.org/officeDocument/2006/relationships/slideLayout" Target="../slideLayouts/slideLayout9.xml"/><Relationship Id="rId15" Type="http://schemas.openxmlformats.org/officeDocument/2006/relationships/slideLayout" Target="../slideLayouts/slideLayout19.xml"/><Relationship Id="rId23" Type="http://schemas.openxmlformats.org/officeDocument/2006/relationships/slideLayout" Target="../slideLayouts/slideLayout27.xml"/><Relationship Id="rId10" Type="http://schemas.openxmlformats.org/officeDocument/2006/relationships/slideLayout" Target="../slideLayouts/slideLayout14.xml"/><Relationship Id="rId19" Type="http://schemas.openxmlformats.org/officeDocument/2006/relationships/slideLayout" Target="../slideLayouts/slideLayout23.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 Id="rId22"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theme" Target="../theme/theme3.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theme" Target="../theme/theme4.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slideLayout" Target="../slideLayouts/slideLayout53.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6" Type="http://schemas.openxmlformats.org/officeDocument/2006/relationships/theme" Target="../theme/theme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slideLayout" Target="../slideLayouts/slideLayout6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slideLayout" Target="../slideLayouts/slideLayout6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theme" Target="../theme/theme6.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theme" Target="../theme/theme7.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95.xml"/><Relationship Id="rId7" Type="http://schemas.openxmlformats.org/officeDocument/2006/relationships/slideLayout" Target="../slideLayouts/slideLayout99.xml"/><Relationship Id="rId2" Type="http://schemas.openxmlformats.org/officeDocument/2006/relationships/slideLayout" Target="../slideLayouts/slideLayout94.xml"/><Relationship Id="rId1" Type="http://schemas.openxmlformats.org/officeDocument/2006/relationships/slideLayout" Target="../slideLayouts/slideLayout93.xml"/><Relationship Id="rId6" Type="http://schemas.openxmlformats.org/officeDocument/2006/relationships/slideLayout" Target="../slideLayouts/slideLayout98.xml"/><Relationship Id="rId5" Type="http://schemas.openxmlformats.org/officeDocument/2006/relationships/slideLayout" Target="../slideLayouts/slideLayout97.xml"/><Relationship Id="rId10" Type="http://schemas.openxmlformats.org/officeDocument/2006/relationships/audio" Target="NULL"/><Relationship Id="rId4" Type="http://schemas.openxmlformats.org/officeDocument/2006/relationships/slideLayout" Target="../slideLayouts/slideLayout96.xml"/><Relationship Id="rId9" Type="http://schemas.openxmlformats.org/officeDocument/2006/relationships/audio" Target="../media/audio1.wav"/></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theme" Target="../theme/theme9.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slideLayout" Target="../slideLayouts/slideLayout111.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9.xml"/><Relationship Id="rId13" Type="http://schemas.openxmlformats.org/officeDocument/2006/relationships/theme" Target="../theme/theme10.xml"/><Relationship Id="rId3" Type="http://schemas.openxmlformats.org/officeDocument/2006/relationships/slideLayout" Target="../slideLayouts/slideLayout114.xml"/><Relationship Id="rId7" Type="http://schemas.openxmlformats.org/officeDocument/2006/relationships/slideLayout" Target="../slideLayouts/slideLayout118.xml"/><Relationship Id="rId12" Type="http://schemas.openxmlformats.org/officeDocument/2006/relationships/slideLayout" Target="../slideLayouts/slideLayout123.xml"/><Relationship Id="rId2" Type="http://schemas.openxmlformats.org/officeDocument/2006/relationships/slideLayout" Target="../slideLayouts/slideLayout113.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5" Type="http://schemas.openxmlformats.org/officeDocument/2006/relationships/slideLayout" Target="../slideLayouts/slideLayout116.xml"/><Relationship Id="rId10" Type="http://schemas.openxmlformats.org/officeDocument/2006/relationships/slideLayout" Target="../slideLayouts/slideLayout121.xml"/><Relationship Id="rId4" Type="http://schemas.openxmlformats.org/officeDocument/2006/relationships/slideLayout" Target="../slideLayouts/slideLayout115.xml"/><Relationship Id="rId9" Type="http://schemas.openxmlformats.org/officeDocument/2006/relationships/slideLayout" Target="../slideLayouts/slideLayout12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theme" Target="../theme/theme11.xml"/><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slideLayout" Target="../slideLayouts/slideLayout135.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43.xml"/><Relationship Id="rId13" Type="http://schemas.openxmlformats.org/officeDocument/2006/relationships/slideLayout" Target="../slideLayouts/slideLayout148.xml"/><Relationship Id="rId3" Type="http://schemas.openxmlformats.org/officeDocument/2006/relationships/slideLayout" Target="../slideLayouts/slideLayout138.xml"/><Relationship Id="rId7" Type="http://schemas.openxmlformats.org/officeDocument/2006/relationships/slideLayout" Target="../slideLayouts/slideLayout142.xml"/><Relationship Id="rId12" Type="http://schemas.openxmlformats.org/officeDocument/2006/relationships/slideLayout" Target="../slideLayouts/slideLayout147.xml"/><Relationship Id="rId2" Type="http://schemas.openxmlformats.org/officeDocument/2006/relationships/slideLayout" Target="../slideLayouts/slideLayout137.xml"/><Relationship Id="rId1" Type="http://schemas.openxmlformats.org/officeDocument/2006/relationships/slideLayout" Target="../slideLayouts/slideLayout136.xml"/><Relationship Id="rId6" Type="http://schemas.openxmlformats.org/officeDocument/2006/relationships/slideLayout" Target="../slideLayouts/slideLayout141.xml"/><Relationship Id="rId11" Type="http://schemas.openxmlformats.org/officeDocument/2006/relationships/slideLayout" Target="../slideLayouts/slideLayout146.xml"/><Relationship Id="rId5" Type="http://schemas.openxmlformats.org/officeDocument/2006/relationships/slideLayout" Target="../slideLayouts/slideLayout140.xml"/><Relationship Id="rId15" Type="http://schemas.openxmlformats.org/officeDocument/2006/relationships/theme" Target="../theme/theme12.xml"/><Relationship Id="rId10" Type="http://schemas.openxmlformats.org/officeDocument/2006/relationships/slideLayout" Target="../slideLayouts/slideLayout145.xml"/><Relationship Id="rId4" Type="http://schemas.openxmlformats.org/officeDocument/2006/relationships/slideLayout" Target="../slideLayouts/slideLayout139.xml"/><Relationship Id="rId9" Type="http://schemas.openxmlformats.org/officeDocument/2006/relationships/slideLayout" Target="../slideLayouts/slideLayout144.xml"/><Relationship Id="rId14" Type="http://schemas.openxmlformats.org/officeDocument/2006/relationships/slideLayout" Target="../slideLayouts/slideLayout149.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7.xml"/><Relationship Id="rId13" Type="http://schemas.openxmlformats.org/officeDocument/2006/relationships/theme" Target="../theme/theme13.xml"/><Relationship Id="rId3" Type="http://schemas.openxmlformats.org/officeDocument/2006/relationships/slideLayout" Target="../slideLayouts/slideLayout152.xml"/><Relationship Id="rId7" Type="http://schemas.openxmlformats.org/officeDocument/2006/relationships/slideLayout" Target="../slideLayouts/slideLayout156.xml"/><Relationship Id="rId12" Type="http://schemas.openxmlformats.org/officeDocument/2006/relationships/slideLayout" Target="../slideLayouts/slideLayout161.xml"/><Relationship Id="rId2" Type="http://schemas.openxmlformats.org/officeDocument/2006/relationships/slideLayout" Target="../slideLayouts/slideLayout151.xml"/><Relationship Id="rId1" Type="http://schemas.openxmlformats.org/officeDocument/2006/relationships/slideLayout" Target="../slideLayouts/slideLayout150.xml"/><Relationship Id="rId6" Type="http://schemas.openxmlformats.org/officeDocument/2006/relationships/slideLayout" Target="../slideLayouts/slideLayout155.xml"/><Relationship Id="rId11" Type="http://schemas.openxmlformats.org/officeDocument/2006/relationships/slideLayout" Target="../slideLayouts/slideLayout160.xml"/><Relationship Id="rId5" Type="http://schemas.openxmlformats.org/officeDocument/2006/relationships/slideLayout" Target="../slideLayouts/slideLayout154.xml"/><Relationship Id="rId10" Type="http://schemas.openxmlformats.org/officeDocument/2006/relationships/slideLayout" Target="../slideLayouts/slideLayout159.xml"/><Relationship Id="rId4" Type="http://schemas.openxmlformats.org/officeDocument/2006/relationships/slideLayout" Target="../slideLayouts/slideLayout153.xml"/><Relationship Id="rId9" Type="http://schemas.openxmlformats.org/officeDocument/2006/relationships/slideLayout" Target="../slideLayouts/slideLayout158.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9.xml"/><Relationship Id="rId13" Type="http://schemas.openxmlformats.org/officeDocument/2006/relationships/theme" Target="../theme/theme14.xml"/><Relationship Id="rId3" Type="http://schemas.openxmlformats.org/officeDocument/2006/relationships/slideLayout" Target="../slideLayouts/slideLayout164.xml"/><Relationship Id="rId7" Type="http://schemas.openxmlformats.org/officeDocument/2006/relationships/slideLayout" Target="../slideLayouts/slideLayout168.xml"/><Relationship Id="rId12" Type="http://schemas.openxmlformats.org/officeDocument/2006/relationships/slideLayout" Target="../slideLayouts/slideLayout173.xml"/><Relationship Id="rId2" Type="http://schemas.openxmlformats.org/officeDocument/2006/relationships/slideLayout" Target="../slideLayouts/slideLayout163.xml"/><Relationship Id="rId1" Type="http://schemas.openxmlformats.org/officeDocument/2006/relationships/slideLayout" Target="../slideLayouts/slideLayout162.xml"/><Relationship Id="rId6" Type="http://schemas.openxmlformats.org/officeDocument/2006/relationships/slideLayout" Target="../slideLayouts/slideLayout167.xml"/><Relationship Id="rId11" Type="http://schemas.openxmlformats.org/officeDocument/2006/relationships/slideLayout" Target="../slideLayouts/slideLayout172.xml"/><Relationship Id="rId5" Type="http://schemas.openxmlformats.org/officeDocument/2006/relationships/slideLayout" Target="../slideLayouts/slideLayout166.xml"/><Relationship Id="rId10" Type="http://schemas.openxmlformats.org/officeDocument/2006/relationships/slideLayout" Target="../slideLayouts/slideLayout171.xml"/><Relationship Id="rId4" Type="http://schemas.openxmlformats.org/officeDocument/2006/relationships/slideLayout" Target="../slideLayouts/slideLayout165.xml"/><Relationship Id="rId9" Type="http://schemas.openxmlformats.org/officeDocument/2006/relationships/slideLayout" Target="../slideLayouts/slideLayout17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81.xml"/><Relationship Id="rId13" Type="http://schemas.openxmlformats.org/officeDocument/2006/relationships/theme" Target="../theme/theme15.xml"/><Relationship Id="rId3" Type="http://schemas.openxmlformats.org/officeDocument/2006/relationships/slideLayout" Target="../slideLayouts/slideLayout176.xml"/><Relationship Id="rId7" Type="http://schemas.openxmlformats.org/officeDocument/2006/relationships/slideLayout" Target="../slideLayouts/slideLayout180.xml"/><Relationship Id="rId12" Type="http://schemas.openxmlformats.org/officeDocument/2006/relationships/slideLayout" Target="../slideLayouts/slideLayout185.xml"/><Relationship Id="rId2" Type="http://schemas.openxmlformats.org/officeDocument/2006/relationships/slideLayout" Target="../slideLayouts/slideLayout175.xml"/><Relationship Id="rId1" Type="http://schemas.openxmlformats.org/officeDocument/2006/relationships/slideLayout" Target="../slideLayouts/slideLayout174.xml"/><Relationship Id="rId6" Type="http://schemas.openxmlformats.org/officeDocument/2006/relationships/slideLayout" Target="../slideLayouts/slideLayout179.xml"/><Relationship Id="rId11" Type="http://schemas.openxmlformats.org/officeDocument/2006/relationships/slideLayout" Target="../slideLayouts/slideLayout184.xml"/><Relationship Id="rId5" Type="http://schemas.openxmlformats.org/officeDocument/2006/relationships/slideLayout" Target="../slideLayouts/slideLayout178.xml"/><Relationship Id="rId10" Type="http://schemas.openxmlformats.org/officeDocument/2006/relationships/slideLayout" Target="../slideLayouts/slideLayout183.xml"/><Relationship Id="rId4" Type="http://schemas.openxmlformats.org/officeDocument/2006/relationships/slideLayout" Target="../slideLayouts/slideLayout177.xml"/><Relationship Id="rId9" Type="http://schemas.openxmlformats.org/officeDocument/2006/relationships/slideLayout" Target="../slideLayouts/slideLayout182.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93.xml"/><Relationship Id="rId13" Type="http://schemas.openxmlformats.org/officeDocument/2006/relationships/theme" Target="../theme/theme16.xml"/><Relationship Id="rId3" Type="http://schemas.openxmlformats.org/officeDocument/2006/relationships/slideLayout" Target="../slideLayouts/slideLayout188.xml"/><Relationship Id="rId7" Type="http://schemas.openxmlformats.org/officeDocument/2006/relationships/slideLayout" Target="../slideLayouts/slideLayout192.xml"/><Relationship Id="rId12" Type="http://schemas.openxmlformats.org/officeDocument/2006/relationships/slideLayout" Target="../slideLayouts/slideLayout197.xml"/><Relationship Id="rId2" Type="http://schemas.openxmlformats.org/officeDocument/2006/relationships/slideLayout" Target="../slideLayouts/slideLayout187.xml"/><Relationship Id="rId1" Type="http://schemas.openxmlformats.org/officeDocument/2006/relationships/slideLayout" Target="../slideLayouts/slideLayout186.xml"/><Relationship Id="rId6" Type="http://schemas.openxmlformats.org/officeDocument/2006/relationships/slideLayout" Target="../slideLayouts/slideLayout191.xml"/><Relationship Id="rId11" Type="http://schemas.openxmlformats.org/officeDocument/2006/relationships/slideLayout" Target="../slideLayouts/slideLayout196.xml"/><Relationship Id="rId5" Type="http://schemas.openxmlformats.org/officeDocument/2006/relationships/slideLayout" Target="../slideLayouts/slideLayout190.xml"/><Relationship Id="rId10" Type="http://schemas.openxmlformats.org/officeDocument/2006/relationships/slideLayout" Target="../slideLayouts/slideLayout195.xml"/><Relationship Id="rId4" Type="http://schemas.openxmlformats.org/officeDocument/2006/relationships/slideLayout" Target="../slideLayouts/slideLayout189.xml"/><Relationship Id="rId9" Type="http://schemas.openxmlformats.org/officeDocument/2006/relationships/slideLayout" Target="../slideLayouts/slideLayout194.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05.xml"/><Relationship Id="rId13" Type="http://schemas.openxmlformats.org/officeDocument/2006/relationships/theme" Target="../theme/theme17.xml"/><Relationship Id="rId3" Type="http://schemas.openxmlformats.org/officeDocument/2006/relationships/slideLayout" Target="../slideLayouts/slideLayout200.xml"/><Relationship Id="rId7" Type="http://schemas.openxmlformats.org/officeDocument/2006/relationships/slideLayout" Target="../slideLayouts/slideLayout204.xml"/><Relationship Id="rId12" Type="http://schemas.openxmlformats.org/officeDocument/2006/relationships/slideLayout" Target="../slideLayouts/slideLayout209.xml"/><Relationship Id="rId2" Type="http://schemas.openxmlformats.org/officeDocument/2006/relationships/slideLayout" Target="../slideLayouts/slideLayout199.xml"/><Relationship Id="rId1" Type="http://schemas.openxmlformats.org/officeDocument/2006/relationships/slideLayout" Target="../slideLayouts/slideLayout198.xml"/><Relationship Id="rId6" Type="http://schemas.openxmlformats.org/officeDocument/2006/relationships/slideLayout" Target="../slideLayouts/slideLayout203.xml"/><Relationship Id="rId11" Type="http://schemas.openxmlformats.org/officeDocument/2006/relationships/slideLayout" Target="../slideLayouts/slideLayout208.xml"/><Relationship Id="rId5" Type="http://schemas.openxmlformats.org/officeDocument/2006/relationships/slideLayout" Target="../slideLayouts/slideLayout202.xml"/><Relationship Id="rId10" Type="http://schemas.openxmlformats.org/officeDocument/2006/relationships/slideLayout" Target="../slideLayouts/slideLayout207.xml"/><Relationship Id="rId4" Type="http://schemas.openxmlformats.org/officeDocument/2006/relationships/slideLayout" Target="../slideLayouts/slideLayout201.xml"/><Relationship Id="rId9" Type="http://schemas.openxmlformats.org/officeDocument/2006/relationships/slideLayout" Target="../slideLayouts/slideLayout20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17.xml"/><Relationship Id="rId13" Type="http://schemas.openxmlformats.org/officeDocument/2006/relationships/theme" Target="../theme/theme18.xml"/><Relationship Id="rId3" Type="http://schemas.openxmlformats.org/officeDocument/2006/relationships/slideLayout" Target="../slideLayouts/slideLayout212.xml"/><Relationship Id="rId7" Type="http://schemas.openxmlformats.org/officeDocument/2006/relationships/slideLayout" Target="../slideLayouts/slideLayout216.xml"/><Relationship Id="rId12" Type="http://schemas.openxmlformats.org/officeDocument/2006/relationships/slideLayout" Target="../slideLayouts/slideLayout221.xml"/><Relationship Id="rId2" Type="http://schemas.openxmlformats.org/officeDocument/2006/relationships/slideLayout" Target="../slideLayouts/slideLayout211.xml"/><Relationship Id="rId1" Type="http://schemas.openxmlformats.org/officeDocument/2006/relationships/slideLayout" Target="../slideLayouts/slideLayout210.xml"/><Relationship Id="rId6" Type="http://schemas.openxmlformats.org/officeDocument/2006/relationships/slideLayout" Target="../slideLayouts/slideLayout215.xml"/><Relationship Id="rId11" Type="http://schemas.openxmlformats.org/officeDocument/2006/relationships/slideLayout" Target="../slideLayouts/slideLayout220.xml"/><Relationship Id="rId5" Type="http://schemas.openxmlformats.org/officeDocument/2006/relationships/slideLayout" Target="../slideLayouts/slideLayout214.xml"/><Relationship Id="rId10" Type="http://schemas.openxmlformats.org/officeDocument/2006/relationships/slideLayout" Target="../slideLayouts/slideLayout219.xml"/><Relationship Id="rId4" Type="http://schemas.openxmlformats.org/officeDocument/2006/relationships/slideLayout" Target="../slideLayouts/slideLayout213.xml"/><Relationship Id="rId9" Type="http://schemas.openxmlformats.org/officeDocument/2006/relationships/slideLayout" Target="../slideLayouts/slideLayout2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7840042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721" r:id="rId4"/>
  </p:sldLayoutIdLst>
  <p:hf hdr="0" ftr="0" dt="0"/>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
            <a:ext cx="12192000" cy="827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p>
            <a:pPr marL="0" lvl="0" defTabSz="457200"/>
            <a:r>
              <a:rPr lang="ja-JP" altLang="en-US"/>
              <a:t>マスター タイトルの書式設定</a:t>
            </a:r>
            <a:endParaRPr lang="en-US"/>
          </a:p>
        </p:txBody>
      </p:sp>
      <p:sp>
        <p:nvSpPr>
          <p:cNvPr id="3" name="Text Placeholder 2"/>
          <p:cNvSpPr>
            <a:spLocks noGrp="1"/>
          </p:cNvSpPr>
          <p:nvPr>
            <p:ph type="body" idx="1"/>
          </p:nvPr>
        </p:nvSpPr>
        <p:spPr>
          <a:xfrm>
            <a:off x="443077" y="1879525"/>
            <a:ext cx="11305634" cy="4652184"/>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992049" y="427035"/>
            <a:ext cx="2743200" cy="365125"/>
          </a:xfrm>
          <a:prstGeom prst="rect">
            <a:avLst/>
          </a:prstGeom>
        </p:spPr>
        <p:txBody>
          <a:bodyPr vert="horz" lIns="0" tIns="0" rIns="0" bIns="0" rtlCol="0" anchor="ctr"/>
          <a:lstStyle>
            <a:lvl1pPr algn="r">
              <a:defRPr sz="1200">
                <a:solidFill>
                  <a:schemeClr val="bg1"/>
                </a:solidFill>
              </a:defRPr>
            </a:lvl1pPr>
          </a:lstStyle>
          <a:p>
            <a:endParaRPr lang="en-US" dirty="0"/>
          </a:p>
        </p:txBody>
      </p:sp>
      <p:sp>
        <p:nvSpPr>
          <p:cNvPr id="5" name="Footer Placeholder 4"/>
          <p:cNvSpPr>
            <a:spLocks noGrp="1"/>
          </p:cNvSpPr>
          <p:nvPr>
            <p:ph type="ftr" sz="quarter" idx="3"/>
          </p:nvPr>
        </p:nvSpPr>
        <p:spPr>
          <a:xfrm>
            <a:off x="6333820" y="6551317"/>
            <a:ext cx="4625200" cy="263263"/>
          </a:xfrm>
          <a:prstGeom prst="rect">
            <a:avLst/>
          </a:prstGeom>
        </p:spPr>
        <p:txBody>
          <a:bodyPr vert="horz" lIns="0" tIns="0" rIns="0" bIns="0" rtlCol="0" anchor="t"/>
          <a:lstStyle>
            <a:lvl1pPr algn="l">
              <a:defRPr sz="900">
                <a:solidFill>
                  <a:schemeClr val="bg2">
                    <a:lumMod val="50000"/>
                  </a:schemeClr>
                </a:solidFill>
              </a:defRPr>
            </a:lvl1pPr>
          </a:lstStyle>
          <a:p>
            <a:endParaRPr lang="en-US" dirty="0"/>
          </a:p>
        </p:txBody>
      </p:sp>
      <p:sp>
        <p:nvSpPr>
          <p:cNvPr id="6" name="Slide Number Placeholder 5"/>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91193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 id="2147483744" r:id="rId21"/>
    <p:sldLayoutId id="2147483745" r:id="rId22"/>
    <p:sldLayoutId id="2147483746" r:id="rId23"/>
  </p:sldLayoutIdLst>
  <p:hf hdr="0" ftr="0" dt="0"/>
  <p:txStyles>
    <p:titleStyle>
      <a:lvl1pPr algn="l" defTabSz="914400" rtl="0" eaLnBrk="1" latinLnBrk="0" hangingPunct="1">
        <a:lnSpc>
          <a:spcPct val="90000"/>
        </a:lnSpc>
        <a:spcBef>
          <a:spcPct val="0"/>
        </a:spcBef>
        <a:buNone/>
        <a:defRPr kumimoji="1" lang="en-US" altLang="en-US" sz="1814" b="1" i="0" kern="1200" spc="272" dirty="0">
          <a:solidFill>
            <a:schemeClr val="bg1"/>
          </a:solidFill>
          <a:latin typeface="Meiryo" panose="020B0604030504040204" pitchFamily="34" charset="-128"/>
          <a:ea typeface="Meiryo" panose="020B0604030504040204" pitchFamily="34" charset="-128"/>
          <a:cs typeface="+mn-cs"/>
        </a:defRPr>
      </a:lvl1pPr>
    </p:titleStyle>
    <p:bodyStyle>
      <a:lvl1pPr marL="180975" indent="-180975" algn="l" defTabSz="914400" rtl="0" eaLnBrk="1" latinLnBrk="0" hangingPunct="1">
        <a:lnSpc>
          <a:spcPct val="130000"/>
        </a:lnSpc>
        <a:spcBef>
          <a:spcPts val="10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1pPr>
      <a:lvl2pPr marL="357188" indent="-176213"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2pPr>
      <a:lvl3pPr marL="627063" indent="-180975"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3pPr>
      <a:lvl4pPr marL="808038" indent="-180975"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4pPr>
      <a:lvl5pPr marL="984250" indent="-176213"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211428091"/>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78018933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6"/>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FF49B-AE15-4CB4-AE6C-6F55BA1F28AD}" type="datetime1">
              <a:rPr kumimoji="1" lang="ja-JP" altLang="en-US" smtClean="0"/>
              <a:t>2026/3/31</a:t>
            </a:fld>
            <a:endParaRPr kumimoji="1" lang="ja-JP" altLang="en-US"/>
          </a:p>
        </p:txBody>
      </p:sp>
      <p:sp>
        <p:nvSpPr>
          <p:cNvPr id="5" name="フッター プレースホルダー 4"/>
          <p:cNvSpPr>
            <a:spLocks noGrp="1"/>
          </p:cNvSpPr>
          <p:nvPr>
            <p:ph type="ftr" sz="quarter" idx="3"/>
          </p:nvPr>
        </p:nvSpPr>
        <p:spPr>
          <a:xfrm>
            <a:off x="4165600" y="6356356"/>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9347200" y="6525343"/>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E2A29CB-BA86-48A6-80E1-CB8750A963B5}" type="slidenum">
              <a:rPr lang="ja-JP" altLang="en-US" smtClean="0"/>
              <a:pPr/>
              <a:t>‹#›</a:t>
            </a:fld>
            <a:endParaRPr lang="ja-JP" altLang="en-US"/>
          </a:p>
        </p:txBody>
      </p:sp>
    </p:spTree>
    <p:extLst>
      <p:ext uri="{BB962C8B-B14F-4D97-AF65-F5344CB8AC3E}">
        <p14:creationId xmlns:p14="http://schemas.microsoft.com/office/powerpoint/2010/main" val="3272200906"/>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Lst>
  <p:hf hdr="0" ftr="0" dt="0"/>
  <p:txStyles>
    <p:titleStyle>
      <a:lvl1pPr algn="ctr" defTabSz="914395" rtl="0" eaLnBrk="1" latinLnBrk="0" hangingPunct="1">
        <a:spcBef>
          <a:spcPct val="0"/>
        </a:spcBef>
        <a:buNone/>
        <a:defRPr kumimoji="1" sz="4400" kern="1200">
          <a:solidFill>
            <a:schemeClr val="tx1"/>
          </a:solidFill>
          <a:latin typeface="+mj-lt"/>
          <a:ea typeface="+mj-ea"/>
          <a:cs typeface="+mj-cs"/>
        </a:defRPr>
      </a:lvl1pPr>
    </p:titleStyle>
    <p:bodyStyle>
      <a:lvl1pPr marL="342898" indent="-342898" algn="l" defTabSz="914395"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46" indent="-285749" algn="l" defTabSz="914395"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2993" indent="-228599" algn="l" defTabSz="914395"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191"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388"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585"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783"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8980"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177"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9pPr>
    </p:bodyStyle>
    <p:otherStyle>
      <a:defPPr>
        <a:defRPr lang="ja-JP"/>
      </a:defPPr>
      <a:lvl1pPr marL="0" algn="l" defTabSz="914395" rtl="0" eaLnBrk="1" latinLnBrk="0" hangingPunct="1">
        <a:defRPr kumimoji="1" sz="1800" kern="1200">
          <a:solidFill>
            <a:schemeClr val="tx1"/>
          </a:solidFill>
          <a:latin typeface="+mn-lt"/>
          <a:ea typeface="+mn-ea"/>
          <a:cs typeface="+mn-cs"/>
        </a:defRPr>
      </a:lvl1pPr>
      <a:lvl2pPr marL="457197" algn="l" defTabSz="914395" rtl="0" eaLnBrk="1" latinLnBrk="0" hangingPunct="1">
        <a:defRPr kumimoji="1" sz="1800" kern="1200">
          <a:solidFill>
            <a:schemeClr val="tx1"/>
          </a:solidFill>
          <a:latin typeface="+mn-lt"/>
          <a:ea typeface="+mn-ea"/>
          <a:cs typeface="+mn-cs"/>
        </a:defRPr>
      </a:lvl2pPr>
      <a:lvl3pPr marL="914395" algn="l" defTabSz="914395" rtl="0" eaLnBrk="1" latinLnBrk="0" hangingPunct="1">
        <a:defRPr kumimoji="1" sz="1800" kern="1200">
          <a:solidFill>
            <a:schemeClr val="tx1"/>
          </a:solidFill>
          <a:latin typeface="+mn-lt"/>
          <a:ea typeface="+mn-ea"/>
          <a:cs typeface="+mn-cs"/>
        </a:defRPr>
      </a:lvl3pPr>
      <a:lvl4pPr marL="1371592" algn="l" defTabSz="914395" rtl="0" eaLnBrk="1" latinLnBrk="0" hangingPunct="1">
        <a:defRPr kumimoji="1" sz="1800" kern="1200">
          <a:solidFill>
            <a:schemeClr val="tx1"/>
          </a:solidFill>
          <a:latin typeface="+mn-lt"/>
          <a:ea typeface="+mn-ea"/>
          <a:cs typeface="+mn-cs"/>
        </a:defRPr>
      </a:lvl4pPr>
      <a:lvl5pPr marL="1828789" algn="l" defTabSz="914395" rtl="0" eaLnBrk="1" latinLnBrk="0" hangingPunct="1">
        <a:defRPr kumimoji="1" sz="1800" kern="1200">
          <a:solidFill>
            <a:schemeClr val="tx1"/>
          </a:solidFill>
          <a:latin typeface="+mn-lt"/>
          <a:ea typeface="+mn-ea"/>
          <a:cs typeface="+mn-cs"/>
        </a:defRPr>
      </a:lvl5pPr>
      <a:lvl6pPr marL="2285987" algn="l" defTabSz="914395" rtl="0" eaLnBrk="1" latinLnBrk="0" hangingPunct="1">
        <a:defRPr kumimoji="1" sz="1800" kern="1200">
          <a:solidFill>
            <a:schemeClr val="tx1"/>
          </a:solidFill>
          <a:latin typeface="+mn-lt"/>
          <a:ea typeface="+mn-ea"/>
          <a:cs typeface="+mn-cs"/>
        </a:defRPr>
      </a:lvl6pPr>
      <a:lvl7pPr marL="2743184" algn="l" defTabSz="914395" rtl="0" eaLnBrk="1" latinLnBrk="0" hangingPunct="1">
        <a:defRPr kumimoji="1" sz="1800" kern="1200">
          <a:solidFill>
            <a:schemeClr val="tx1"/>
          </a:solidFill>
          <a:latin typeface="+mn-lt"/>
          <a:ea typeface="+mn-ea"/>
          <a:cs typeface="+mn-cs"/>
        </a:defRPr>
      </a:lvl7pPr>
      <a:lvl8pPr marL="3200381" algn="l" defTabSz="914395" rtl="0" eaLnBrk="1" latinLnBrk="0" hangingPunct="1">
        <a:defRPr kumimoji="1" sz="1800" kern="1200">
          <a:solidFill>
            <a:schemeClr val="tx1"/>
          </a:solidFill>
          <a:latin typeface="+mn-lt"/>
          <a:ea typeface="+mn-ea"/>
          <a:cs typeface="+mn-cs"/>
        </a:defRPr>
      </a:lvl8pPr>
      <a:lvl9pPr marL="3657579" algn="l" defTabSz="914395" rtl="0" eaLnBrk="1" latinLnBrk="0" hangingPunct="1">
        <a:defRPr kumimoji="1"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00876567"/>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364017094"/>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3"/>
            <a:ext cx="12192000" cy="827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p>
            <a:pPr marL="0" lvl="0" defTabSz="419314"/>
            <a:r>
              <a:rPr lang="ja-JP" altLang="en-US"/>
              <a:t>マスター タイトルの書式設定</a:t>
            </a:r>
            <a:endParaRPr lang="en-US"/>
          </a:p>
        </p:txBody>
      </p:sp>
      <p:sp>
        <p:nvSpPr>
          <p:cNvPr id="3" name="Text Placeholder 2"/>
          <p:cNvSpPr>
            <a:spLocks noGrp="1"/>
          </p:cNvSpPr>
          <p:nvPr>
            <p:ph type="body" idx="1"/>
          </p:nvPr>
        </p:nvSpPr>
        <p:spPr>
          <a:xfrm>
            <a:off x="443077" y="1879525"/>
            <a:ext cx="11305634" cy="4652184"/>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992049" y="427038"/>
            <a:ext cx="2743200" cy="365125"/>
          </a:xfrm>
          <a:prstGeom prst="rect">
            <a:avLst/>
          </a:prstGeom>
        </p:spPr>
        <p:txBody>
          <a:bodyPr vert="horz" lIns="0" tIns="0" rIns="0" bIns="0" rtlCol="0" anchor="ctr"/>
          <a:lstStyle>
            <a:lvl1pPr algn="r">
              <a:defRPr sz="1101">
                <a:solidFill>
                  <a:schemeClr val="bg1"/>
                </a:solidFill>
              </a:defRPr>
            </a:lvl1pPr>
          </a:lstStyle>
          <a:p>
            <a:fld id="{C8F5AC41-6968-400B-AF36-AE2A9D36785E}" type="datetime1">
              <a:rPr lang="ja-JP" altLang="en-US" smtClean="0"/>
              <a:t>2026/3/31</a:t>
            </a:fld>
            <a:endParaRPr lang="en-US" dirty="0"/>
          </a:p>
        </p:txBody>
      </p:sp>
      <p:sp>
        <p:nvSpPr>
          <p:cNvPr id="5" name="Footer Placeholder 4"/>
          <p:cNvSpPr>
            <a:spLocks noGrp="1"/>
          </p:cNvSpPr>
          <p:nvPr>
            <p:ph type="ftr" sz="quarter" idx="3"/>
          </p:nvPr>
        </p:nvSpPr>
        <p:spPr>
          <a:xfrm>
            <a:off x="6333821" y="6551320"/>
            <a:ext cx="4625200" cy="263263"/>
          </a:xfrm>
          <a:prstGeom prst="rect">
            <a:avLst/>
          </a:prstGeom>
        </p:spPr>
        <p:txBody>
          <a:bodyPr vert="horz" lIns="0" tIns="0" rIns="0" bIns="0" rtlCol="0" anchor="t"/>
          <a:lstStyle>
            <a:lvl1pPr algn="l">
              <a:defRPr sz="825">
                <a:solidFill>
                  <a:schemeClr val="bg2">
                    <a:lumMod val="50000"/>
                  </a:schemeClr>
                </a:solidFill>
              </a:defRPr>
            </a:lvl1pPr>
          </a:lstStyle>
          <a:p>
            <a:endParaRPr lang="en-US" dirty="0"/>
          </a:p>
        </p:txBody>
      </p:sp>
      <p:sp>
        <p:nvSpPr>
          <p:cNvPr id="6" name="Slide Number Placeholder 5"/>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268310169"/>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Lst>
  <mc:AlternateContent xmlns:mc="http://schemas.openxmlformats.org/markup-compatibility/2006" xmlns:p14="http://schemas.microsoft.com/office/powerpoint/2010/main">
    <mc:Choice Requires="p14">
      <p:transition spd="slow" p14:dur="2000">
        <p:sndAc>
          <p:stSnd>
            <p:snd r:embed="rId9" name="chimes.wav"/>
          </p:stSnd>
        </p:sndAc>
      </p:transition>
    </mc:Choice>
    <mc:Fallback xmlns="">
      <p:transition spd="slow">
        <p:sndAc>
          <p:stSnd>
            <p:snd r:embed="rId10" name="chimes.wav"/>
          </p:stSnd>
        </p:sndAc>
      </p:transition>
    </mc:Fallback>
  </mc:AlternateContent>
  <p:hf hdr="0" ftr="0" dt="0"/>
  <p:txStyles>
    <p:titleStyle>
      <a:lvl1pPr algn="l" defTabSz="838628" rtl="0" eaLnBrk="1" latinLnBrk="0" hangingPunct="1">
        <a:lnSpc>
          <a:spcPct val="90000"/>
        </a:lnSpc>
        <a:spcBef>
          <a:spcPct val="0"/>
        </a:spcBef>
        <a:buNone/>
        <a:defRPr kumimoji="1" lang="en-US" altLang="en-US" sz="1663" b="1" i="0" kern="1200" spc="249" dirty="0">
          <a:solidFill>
            <a:schemeClr val="bg1"/>
          </a:solidFill>
          <a:latin typeface="Meiryo" panose="020B0604030504040204" pitchFamily="34" charset="-128"/>
          <a:ea typeface="Meiryo" panose="020B0604030504040204" pitchFamily="34" charset="-128"/>
          <a:cs typeface="+mn-cs"/>
        </a:defRPr>
      </a:lvl1pPr>
    </p:titleStyle>
    <p:bodyStyle>
      <a:lvl1pPr marL="165979" indent="-165979" algn="l" defTabSz="838628" rtl="0" eaLnBrk="1" latinLnBrk="0" hangingPunct="1">
        <a:lnSpc>
          <a:spcPct val="130000"/>
        </a:lnSpc>
        <a:spcBef>
          <a:spcPts val="917"/>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1pPr>
      <a:lvl2pPr marL="327590" indent="-161612" algn="l" defTabSz="838628" rtl="0" eaLnBrk="1" latinLnBrk="0" hangingPunct="1">
        <a:lnSpc>
          <a:spcPct val="130000"/>
        </a:lnSpc>
        <a:spcBef>
          <a:spcPts val="459"/>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2pPr>
      <a:lvl3pPr marL="575101" indent="-165979" algn="l" defTabSz="838628" rtl="0" eaLnBrk="1" latinLnBrk="0" hangingPunct="1">
        <a:lnSpc>
          <a:spcPct val="130000"/>
        </a:lnSpc>
        <a:spcBef>
          <a:spcPts val="459"/>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3pPr>
      <a:lvl4pPr marL="741079" indent="-165979" algn="l" defTabSz="838628" rtl="0" eaLnBrk="1" latinLnBrk="0" hangingPunct="1">
        <a:lnSpc>
          <a:spcPct val="130000"/>
        </a:lnSpc>
        <a:spcBef>
          <a:spcPts val="459"/>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4pPr>
      <a:lvl5pPr marL="902690" indent="-161612" algn="l" defTabSz="838628" rtl="0" eaLnBrk="1" latinLnBrk="0" hangingPunct="1">
        <a:lnSpc>
          <a:spcPct val="130000"/>
        </a:lnSpc>
        <a:spcBef>
          <a:spcPts val="459"/>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5pPr>
      <a:lvl6pPr marL="2306228" indent="-209657" algn="l" defTabSz="838628" rtl="0" eaLnBrk="1" latinLnBrk="0" hangingPunct="1">
        <a:lnSpc>
          <a:spcPct val="90000"/>
        </a:lnSpc>
        <a:spcBef>
          <a:spcPts val="459"/>
        </a:spcBef>
        <a:buFont typeface="Arial" panose="020B0604020202020204" pitchFamily="34" charset="0"/>
        <a:buChar char="•"/>
        <a:defRPr kumimoji="1" sz="1651" kern="1200">
          <a:solidFill>
            <a:schemeClr val="tx1"/>
          </a:solidFill>
          <a:latin typeface="+mn-lt"/>
          <a:ea typeface="+mn-ea"/>
          <a:cs typeface="+mn-cs"/>
        </a:defRPr>
      </a:lvl6pPr>
      <a:lvl7pPr marL="2725542" indent="-209657" algn="l" defTabSz="838628" rtl="0" eaLnBrk="1" latinLnBrk="0" hangingPunct="1">
        <a:lnSpc>
          <a:spcPct val="90000"/>
        </a:lnSpc>
        <a:spcBef>
          <a:spcPts val="459"/>
        </a:spcBef>
        <a:buFont typeface="Arial" panose="020B0604020202020204" pitchFamily="34" charset="0"/>
        <a:buChar char="•"/>
        <a:defRPr kumimoji="1" sz="1651" kern="1200">
          <a:solidFill>
            <a:schemeClr val="tx1"/>
          </a:solidFill>
          <a:latin typeface="+mn-lt"/>
          <a:ea typeface="+mn-ea"/>
          <a:cs typeface="+mn-cs"/>
        </a:defRPr>
      </a:lvl7pPr>
      <a:lvl8pPr marL="3144856" indent="-209657" algn="l" defTabSz="838628" rtl="0" eaLnBrk="1" latinLnBrk="0" hangingPunct="1">
        <a:lnSpc>
          <a:spcPct val="90000"/>
        </a:lnSpc>
        <a:spcBef>
          <a:spcPts val="459"/>
        </a:spcBef>
        <a:buFont typeface="Arial" panose="020B0604020202020204" pitchFamily="34" charset="0"/>
        <a:buChar char="•"/>
        <a:defRPr kumimoji="1" sz="1651" kern="1200">
          <a:solidFill>
            <a:schemeClr val="tx1"/>
          </a:solidFill>
          <a:latin typeface="+mn-lt"/>
          <a:ea typeface="+mn-ea"/>
          <a:cs typeface="+mn-cs"/>
        </a:defRPr>
      </a:lvl8pPr>
      <a:lvl9pPr marL="3564170" indent="-209657" algn="l" defTabSz="838628" rtl="0" eaLnBrk="1" latinLnBrk="0" hangingPunct="1">
        <a:lnSpc>
          <a:spcPct val="90000"/>
        </a:lnSpc>
        <a:spcBef>
          <a:spcPts val="459"/>
        </a:spcBef>
        <a:buFont typeface="Arial" panose="020B0604020202020204" pitchFamily="34" charset="0"/>
        <a:buChar char="•"/>
        <a:defRPr kumimoji="1" sz="1651" kern="1200">
          <a:solidFill>
            <a:schemeClr val="tx1"/>
          </a:solidFill>
          <a:latin typeface="+mn-lt"/>
          <a:ea typeface="+mn-ea"/>
          <a:cs typeface="+mn-cs"/>
        </a:defRPr>
      </a:lvl9pPr>
    </p:bodyStyle>
    <p:otherStyle>
      <a:defPPr>
        <a:defRPr lang="en-US"/>
      </a:defPPr>
      <a:lvl1pPr marL="0" algn="l" defTabSz="838628" rtl="0" eaLnBrk="1" latinLnBrk="0" hangingPunct="1">
        <a:defRPr kumimoji="1" sz="1651" kern="1200">
          <a:solidFill>
            <a:schemeClr val="tx1"/>
          </a:solidFill>
          <a:latin typeface="+mn-lt"/>
          <a:ea typeface="+mn-ea"/>
          <a:cs typeface="+mn-cs"/>
        </a:defRPr>
      </a:lvl1pPr>
      <a:lvl2pPr marL="419314" algn="l" defTabSz="838628" rtl="0" eaLnBrk="1" latinLnBrk="0" hangingPunct="1">
        <a:defRPr kumimoji="1" sz="1651" kern="1200">
          <a:solidFill>
            <a:schemeClr val="tx1"/>
          </a:solidFill>
          <a:latin typeface="+mn-lt"/>
          <a:ea typeface="+mn-ea"/>
          <a:cs typeface="+mn-cs"/>
        </a:defRPr>
      </a:lvl2pPr>
      <a:lvl3pPr marL="838628" algn="l" defTabSz="838628" rtl="0" eaLnBrk="1" latinLnBrk="0" hangingPunct="1">
        <a:defRPr kumimoji="1" sz="1651" kern="1200">
          <a:solidFill>
            <a:schemeClr val="tx1"/>
          </a:solidFill>
          <a:latin typeface="+mn-lt"/>
          <a:ea typeface="+mn-ea"/>
          <a:cs typeface="+mn-cs"/>
        </a:defRPr>
      </a:lvl3pPr>
      <a:lvl4pPr marL="1257943" algn="l" defTabSz="838628" rtl="0" eaLnBrk="1" latinLnBrk="0" hangingPunct="1">
        <a:defRPr kumimoji="1" sz="1651" kern="1200">
          <a:solidFill>
            <a:schemeClr val="tx1"/>
          </a:solidFill>
          <a:latin typeface="+mn-lt"/>
          <a:ea typeface="+mn-ea"/>
          <a:cs typeface="+mn-cs"/>
        </a:defRPr>
      </a:lvl4pPr>
      <a:lvl5pPr marL="1677256" algn="l" defTabSz="838628" rtl="0" eaLnBrk="1" latinLnBrk="0" hangingPunct="1">
        <a:defRPr kumimoji="1" sz="1651" kern="1200">
          <a:solidFill>
            <a:schemeClr val="tx1"/>
          </a:solidFill>
          <a:latin typeface="+mn-lt"/>
          <a:ea typeface="+mn-ea"/>
          <a:cs typeface="+mn-cs"/>
        </a:defRPr>
      </a:lvl5pPr>
      <a:lvl6pPr marL="2096571" algn="l" defTabSz="838628" rtl="0" eaLnBrk="1" latinLnBrk="0" hangingPunct="1">
        <a:defRPr kumimoji="1" sz="1651" kern="1200">
          <a:solidFill>
            <a:schemeClr val="tx1"/>
          </a:solidFill>
          <a:latin typeface="+mn-lt"/>
          <a:ea typeface="+mn-ea"/>
          <a:cs typeface="+mn-cs"/>
        </a:defRPr>
      </a:lvl6pPr>
      <a:lvl7pPr marL="2515885" algn="l" defTabSz="838628" rtl="0" eaLnBrk="1" latinLnBrk="0" hangingPunct="1">
        <a:defRPr kumimoji="1" sz="1651" kern="1200">
          <a:solidFill>
            <a:schemeClr val="tx1"/>
          </a:solidFill>
          <a:latin typeface="+mn-lt"/>
          <a:ea typeface="+mn-ea"/>
          <a:cs typeface="+mn-cs"/>
        </a:defRPr>
      </a:lvl7pPr>
      <a:lvl8pPr marL="2935200" algn="l" defTabSz="838628" rtl="0" eaLnBrk="1" latinLnBrk="0" hangingPunct="1">
        <a:defRPr kumimoji="1" sz="1651" kern="1200">
          <a:solidFill>
            <a:schemeClr val="tx1"/>
          </a:solidFill>
          <a:latin typeface="+mn-lt"/>
          <a:ea typeface="+mn-ea"/>
          <a:cs typeface="+mn-cs"/>
        </a:defRPr>
      </a:lvl8pPr>
      <a:lvl9pPr marL="3354513" algn="l" defTabSz="838628" rtl="0" eaLnBrk="1" latinLnBrk="0" hangingPunct="1">
        <a:defRPr kumimoji="1" sz="1651"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790410180"/>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3720965129"/>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Lst>
  <p:hf sldNum="0" hdr="0" ftr="0" dt="0"/>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9"/>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9"/>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32DE35-6E70-4FF9-8FB9-AA4049CD731D}" type="datetimeFigureOut">
              <a:rPr kumimoji="1" lang="ja-JP" altLang="en-US" smtClean="0"/>
              <a:t>2026/3/31</a:t>
            </a:fld>
            <a:endParaRPr kumimoji="1" lang="ja-JP" altLang="en-US"/>
          </a:p>
        </p:txBody>
      </p:sp>
      <p:sp>
        <p:nvSpPr>
          <p:cNvPr id="5" name="Footer Placeholder 4"/>
          <p:cNvSpPr>
            <a:spLocks noGrp="1"/>
          </p:cNvSpPr>
          <p:nvPr>
            <p:ph type="ftr" sz="quarter" idx="3"/>
          </p:nvPr>
        </p:nvSpPr>
        <p:spPr>
          <a:xfrm>
            <a:off x="4038601" y="6356359"/>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7" name="Slide Number Placeholder 5"/>
          <p:cNvSpPr>
            <a:spLocks noGrp="1"/>
          </p:cNvSpPr>
          <p:nvPr>
            <p:ph type="sldNum" sz="quarter" idx="4"/>
          </p:nvPr>
        </p:nvSpPr>
        <p:spPr>
          <a:xfrm>
            <a:off x="9380596" y="6428230"/>
            <a:ext cx="2743200" cy="365125"/>
          </a:xfrm>
          <a:prstGeom prst="rect">
            <a:avLst/>
          </a:prstGeom>
        </p:spPr>
        <p:txBody>
          <a:bodyPr/>
          <a:lstStyle>
            <a:lvl1pPr algn="r">
              <a:defRPr sz="1600">
                <a:solidFill>
                  <a:schemeClr val="tx1">
                    <a:lumMod val="75000"/>
                    <a:lumOff val="25000"/>
                  </a:schemeClr>
                </a:solidFill>
              </a:defRPr>
            </a:lvl1pPr>
          </a:lstStyle>
          <a:p>
            <a:fld id="{DB3106A8-C412-451B-ACDE-E87E61CA9063}" type="slidenum">
              <a:rPr kumimoji="1" lang="ja-JP" altLang="en-US" smtClean="0"/>
              <a:pPr/>
              <a:t>‹#›</a:t>
            </a:fld>
            <a:endParaRPr kumimoji="1" lang="ja-JP" altLang="en-US"/>
          </a:p>
        </p:txBody>
      </p:sp>
    </p:spTree>
    <p:extLst>
      <p:ext uri="{BB962C8B-B14F-4D97-AF65-F5344CB8AC3E}">
        <p14:creationId xmlns:p14="http://schemas.microsoft.com/office/powerpoint/2010/main" val="1601778186"/>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xStyles>
    <p:titleStyle>
      <a:lvl1pPr algn="l" defTabSz="914446" rtl="0" eaLnBrk="1" latinLnBrk="0" hangingPunct="1">
        <a:lnSpc>
          <a:spcPct val="90000"/>
        </a:lnSpc>
        <a:spcBef>
          <a:spcPct val="0"/>
        </a:spcBef>
        <a:buNone/>
        <a:defRPr kumimoji="1" sz="4401" kern="1200">
          <a:solidFill>
            <a:schemeClr val="tx1"/>
          </a:solidFill>
          <a:latin typeface="+mj-lt"/>
          <a:ea typeface="+mj-ea"/>
          <a:cs typeface="+mj-cs"/>
        </a:defRPr>
      </a:lvl1pPr>
    </p:titleStyle>
    <p:bodyStyle>
      <a:lvl1pPr marL="228612" indent="-228612" algn="l" defTabSz="914446"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35" indent="-228612" algn="l" defTabSz="914446"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57" indent="-228612" algn="l" defTabSz="914446"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80" indent="-228612" algn="l" defTabSz="914446"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504" indent="-228612" algn="l" defTabSz="914446"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726" indent="-228612" algn="l" defTabSz="914446"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949" indent="-228612" algn="l" defTabSz="914446"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172" indent="-228612" algn="l" defTabSz="914446"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394" indent="-228612" algn="l" defTabSz="914446"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46" rtl="0" eaLnBrk="1" latinLnBrk="0" hangingPunct="1">
        <a:defRPr kumimoji="1" sz="1800" kern="1200">
          <a:solidFill>
            <a:schemeClr val="tx1"/>
          </a:solidFill>
          <a:latin typeface="+mn-lt"/>
          <a:ea typeface="+mn-ea"/>
          <a:cs typeface="+mn-cs"/>
        </a:defRPr>
      </a:lvl1pPr>
      <a:lvl2pPr marL="457224" algn="l" defTabSz="914446" rtl="0" eaLnBrk="1" latinLnBrk="0" hangingPunct="1">
        <a:defRPr kumimoji="1" sz="1800" kern="1200">
          <a:solidFill>
            <a:schemeClr val="tx1"/>
          </a:solidFill>
          <a:latin typeface="+mn-lt"/>
          <a:ea typeface="+mn-ea"/>
          <a:cs typeface="+mn-cs"/>
        </a:defRPr>
      </a:lvl2pPr>
      <a:lvl3pPr marL="914446" algn="l" defTabSz="914446" rtl="0" eaLnBrk="1" latinLnBrk="0" hangingPunct="1">
        <a:defRPr kumimoji="1" sz="1800" kern="1200">
          <a:solidFill>
            <a:schemeClr val="tx1"/>
          </a:solidFill>
          <a:latin typeface="+mn-lt"/>
          <a:ea typeface="+mn-ea"/>
          <a:cs typeface="+mn-cs"/>
        </a:defRPr>
      </a:lvl3pPr>
      <a:lvl4pPr marL="1371668" algn="l" defTabSz="914446" rtl="0" eaLnBrk="1" latinLnBrk="0" hangingPunct="1">
        <a:defRPr kumimoji="1" sz="1800" kern="1200">
          <a:solidFill>
            <a:schemeClr val="tx1"/>
          </a:solidFill>
          <a:latin typeface="+mn-lt"/>
          <a:ea typeface="+mn-ea"/>
          <a:cs typeface="+mn-cs"/>
        </a:defRPr>
      </a:lvl4pPr>
      <a:lvl5pPr marL="1828892" algn="l" defTabSz="914446" rtl="0" eaLnBrk="1" latinLnBrk="0" hangingPunct="1">
        <a:defRPr kumimoji="1" sz="1800" kern="1200">
          <a:solidFill>
            <a:schemeClr val="tx1"/>
          </a:solidFill>
          <a:latin typeface="+mn-lt"/>
          <a:ea typeface="+mn-ea"/>
          <a:cs typeface="+mn-cs"/>
        </a:defRPr>
      </a:lvl5pPr>
      <a:lvl6pPr marL="2286114" algn="l" defTabSz="914446" rtl="0" eaLnBrk="1" latinLnBrk="0" hangingPunct="1">
        <a:defRPr kumimoji="1" sz="1800" kern="1200">
          <a:solidFill>
            <a:schemeClr val="tx1"/>
          </a:solidFill>
          <a:latin typeface="+mn-lt"/>
          <a:ea typeface="+mn-ea"/>
          <a:cs typeface="+mn-cs"/>
        </a:defRPr>
      </a:lvl6pPr>
      <a:lvl7pPr marL="2743337" algn="l" defTabSz="914446" rtl="0" eaLnBrk="1" latinLnBrk="0" hangingPunct="1">
        <a:defRPr kumimoji="1" sz="1800" kern="1200">
          <a:solidFill>
            <a:schemeClr val="tx1"/>
          </a:solidFill>
          <a:latin typeface="+mn-lt"/>
          <a:ea typeface="+mn-ea"/>
          <a:cs typeface="+mn-cs"/>
        </a:defRPr>
      </a:lvl7pPr>
      <a:lvl8pPr marL="3200560" algn="l" defTabSz="914446" rtl="0" eaLnBrk="1" latinLnBrk="0" hangingPunct="1">
        <a:defRPr kumimoji="1" sz="1800" kern="1200">
          <a:solidFill>
            <a:schemeClr val="tx1"/>
          </a:solidFill>
          <a:latin typeface="+mn-lt"/>
          <a:ea typeface="+mn-ea"/>
          <a:cs typeface="+mn-cs"/>
        </a:defRPr>
      </a:lvl8pPr>
      <a:lvl9pPr marL="3657782" algn="l" defTabSz="914446" rtl="0" eaLnBrk="1" latinLnBrk="0" hangingPunct="1">
        <a:defRPr kumimoji="1"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62"/>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FF49B-AE15-4CB4-AE6C-6F55BA1F28AD}" type="datetime1">
              <a:rPr kumimoji="1" lang="ja-JP" altLang="en-US" smtClean="0"/>
              <a:t>2026/3/31</a:t>
            </a:fld>
            <a:endParaRPr kumimoji="1" lang="ja-JP" altLang="en-US"/>
          </a:p>
        </p:txBody>
      </p:sp>
      <p:sp>
        <p:nvSpPr>
          <p:cNvPr id="5" name="フッター プレースホルダー 4"/>
          <p:cNvSpPr>
            <a:spLocks noGrp="1"/>
          </p:cNvSpPr>
          <p:nvPr>
            <p:ph type="ftr" sz="quarter" idx="3"/>
          </p:nvPr>
        </p:nvSpPr>
        <p:spPr>
          <a:xfrm>
            <a:off x="4165600" y="6356362"/>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9347200" y="6525349"/>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E2A29CB-BA86-48A6-80E1-CB8750A963B5}" type="slidenum">
              <a:rPr lang="ja-JP" altLang="en-US" smtClean="0"/>
              <a:pPr/>
              <a:t>‹#›</a:t>
            </a:fld>
            <a:endParaRPr lang="ja-JP" altLang="en-US"/>
          </a:p>
        </p:txBody>
      </p:sp>
    </p:spTree>
    <p:extLst>
      <p:ext uri="{BB962C8B-B14F-4D97-AF65-F5344CB8AC3E}">
        <p14:creationId xmlns:p14="http://schemas.microsoft.com/office/powerpoint/2010/main" val="3431157093"/>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Lst>
  <p:hf hdr="0" ftr="0" dt="0"/>
  <p:txStyles>
    <p:titleStyle>
      <a:lvl1pPr algn="ctr" defTabSz="914441" rtl="0" eaLnBrk="1" latinLnBrk="0" hangingPunct="1">
        <a:spcBef>
          <a:spcPct val="0"/>
        </a:spcBef>
        <a:buNone/>
        <a:defRPr kumimoji="1" sz="4401" kern="1200">
          <a:solidFill>
            <a:schemeClr val="tx1"/>
          </a:solidFill>
          <a:latin typeface="+mj-lt"/>
          <a:ea typeface="+mj-ea"/>
          <a:cs typeface="+mj-cs"/>
        </a:defRPr>
      </a:lvl1pPr>
    </p:titleStyle>
    <p:bodyStyle>
      <a:lvl1pPr marL="342916" indent="-342916" algn="l" defTabSz="914441"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83" indent="-285763" algn="l" defTabSz="914441"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3050" indent="-228611" algn="l" defTabSz="914441"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271" indent="-228611" algn="l" defTabSz="914441"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491" indent="-228611" algn="l" defTabSz="914441"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711" indent="-228611" algn="l" defTabSz="914441"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932" indent="-228611" algn="l" defTabSz="914441"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151" indent="-228611" algn="l" defTabSz="914441"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371" indent="-228611" algn="l" defTabSz="914441" rtl="0" eaLnBrk="1" latinLnBrk="0" hangingPunct="1">
        <a:spcBef>
          <a:spcPct val="20000"/>
        </a:spcBef>
        <a:buFont typeface="Arial" pitchFamily="34" charset="0"/>
        <a:buChar char="•"/>
        <a:defRPr kumimoji="1" sz="2000" kern="1200">
          <a:solidFill>
            <a:schemeClr val="tx1"/>
          </a:solidFill>
          <a:latin typeface="+mn-lt"/>
          <a:ea typeface="+mn-ea"/>
          <a:cs typeface="+mn-cs"/>
        </a:defRPr>
      </a:lvl9pPr>
    </p:bodyStyle>
    <p:otherStyle>
      <a:defPPr>
        <a:defRPr lang="ja-JP"/>
      </a:defPPr>
      <a:lvl1pPr marL="0" algn="l" defTabSz="914441" rtl="0" eaLnBrk="1" latinLnBrk="0" hangingPunct="1">
        <a:defRPr kumimoji="1" sz="1800" kern="1200">
          <a:solidFill>
            <a:schemeClr val="tx1"/>
          </a:solidFill>
          <a:latin typeface="+mn-lt"/>
          <a:ea typeface="+mn-ea"/>
          <a:cs typeface="+mn-cs"/>
        </a:defRPr>
      </a:lvl1pPr>
      <a:lvl2pPr marL="457220" algn="l" defTabSz="914441" rtl="0" eaLnBrk="1" latinLnBrk="0" hangingPunct="1">
        <a:defRPr kumimoji="1" sz="1800" kern="1200">
          <a:solidFill>
            <a:schemeClr val="tx1"/>
          </a:solidFill>
          <a:latin typeface="+mn-lt"/>
          <a:ea typeface="+mn-ea"/>
          <a:cs typeface="+mn-cs"/>
        </a:defRPr>
      </a:lvl2pPr>
      <a:lvl3pPr marL="914441" algn="l" defTabSz="914441" rtl="0" eaLnBrk="1" latinLnBrk="0" hangingPunct="1">
        <a:defRPr kumimoji="1" sz="1800" kern="1200">
          <a:solidFill>
            <a:schemeClr val="tx1"/>
          </a:solidFill>
          <a:latin typeface="+mn-lt"/>
          <a:ea typeface="+mn-ea"/>
          <a:cs typeface="+mn-cs"/>
        </a:defRPr>
      </a:lvl3pPr>
      <a:lvl4pPr marL="1371660" algn="l" defTabSz="914441" rtl="0" eaLnBrk="1" latinLnBrk="0" hangingPunct="1">
        <a:defRPr kumimoji="1" sz="1800" kern="1200">
          <a:solidFill>
            <a:schemeClr val="tx1"/>
          </a:solidFill>
          <a:latin typeface="+mn-lt"/>
          <a:ea typeface="+mn-ea"/>
          <a:cs typeface="+mn-cs"/>
        </a:defRPr>
      </a:lvl4pPr>
      <a:lvl5pPr marL="1828881" algn="l" defTabSz="914441" rtl="0" eaLnBrk="1" latinLnBrk="0" hangingPunct="1">
        <a:defRPr kumimoji="1" sz="1800" kern="1200">
          <a:solidFill>
            <a:schemeClr val="tx1"/>
          </a:solidFill>
          <a:latin typeface="+mn-lt"/>
          <a:ea typeface="+mn-ea"/>
          <a:cs typeface="+mn-cs"/>
        </a:defRPr>
      </a:lvl5pPr>
      <a:lvl6pPr marL="2286101" algn="l" defTabSz="914441" rtl="0" eaLnBrk="1" latinLnBrk="0" hangingPunct="1">
        <a:defRPr kumimoji="1" sz="1800" kern="1200">
          <a:solidFill>
            <a:schemeClr val="tx1"/>
          </a:solidFill>
          <a:latin typeface="+mn-lt"/>
          <a:ea typeface="+mn-ea"/>
          <a:cs typeface="+mn-cs"/>
        </a:defRPr>
      </a:lvl6pPr>
      <a:lvl7pPr marL="2743322" algn="l" defTabSz="914441" rtl="0" eaLnBrk="1" latinLnBrk="0" hangingPunct="1">
        <a:defRPr kumimoji="1" sz="1800" kern="1200">
          <a:solidFill>
            <a:schemeClr val="tx1"/>
          </a:solidFill>
          <a:latin typeface="+mn-lt"/>
          <a:ea typeface="+mn-ea"/>
          <a:cs typeface="+mn-cs"/>
        </a:defRPr>
      </a:lvl7pPr>
      <a:lvl8pPr marL="3200541" algn="l" defTabSz="914441" rtl="0" eaLnBrk="1" latinLnBrk="0" hangingPunct="1">
        <a:defRPr kumimoji="1" sz="1800" kern="1200">
          <a:solidFill>
            <a:schemeClr val="tx1"/>
          </a:solidFill>
          <a:latin typeface="+mn-lt"/>
          <a:ea typeface="+mn-ea"/>
          <a:cs typeface="+mn-cs"/>
        </a:defRPr>
      </a:lvl8pPr>
      <a:lvl9pPr marL="3657761" algn="l" defTabSz="914441" rtl="0" eaLnBrk="1" latinLnBrk="0" hangingPunct="1">
        <a:defRPr kumimoji="1"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8"/>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fld id="{7372D545-8467-428C-B4B7-668AFE11EB3F}" type="datetimeFigureOut">
              <a:rPr kumimoji="1" lang="ja-JP" altLang="en-US" smtClean="0"/>
              <a:t>2026/3/31</a:t>
            </a:fld>
            <a:endParaRPr kumimoji="1" lang="ja-JP" altLang="en-US"/>
          </a:p>
        </p:txBody>
      </p:sp>
      <p:sp>
        <p:nvSpPr>
          <p:cNvPr id="5" name="フッター プレースホルダー 4"/>
          <p:cNvSpPr>
            <a:spLocks noGrp="1"/>
          </p:cNvSpPr>
          <p:nvPr>
            <p:ph type="ftr" sz="quarter" idx="3"/>
          </p:nvPr>
        </p:nvSpPr>
        <p:spPr>
          <a:xfrm>
            <a:off x="4165600" y="6356358"/>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kumimoji="1" lang="ja-JP" altLang="en-US"/>
          </a:p>
        </p:txBody>
      </p:sp>
    </p:spTree>
    <p:extLst>
      <p:ext uri="{BB962C8B-B14F-4D97-AF65-F5344CB8AC3E}">
        <p14:creationId xmlns:p14="http://schemas.microsoft.com/office/powerpoint/2010/main" val="2416107433"/>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Lst>
  <p:txStyles>
    <p:titleStyle>
      <a:lvl1pPr algn="ctr" defTabSz="990620" rtl="0" eaLnBrk="1" latinLnBrk="0" hangingPunct="1">
        <a:spcBef>
          <a:spcPct val="0"/>
        </a:spcBef>
        <a:buNone/>
        <a:defRPr kumimoji="1" sz="4767" kern="1200">
          <a:solidFill>
            <a:schemeClr val="tx1"/>
          </a:solidFill>
          <a:latin typeface="+mj-lt"/>
          <a:ea typeface="+mj-ea"/>
          <a:cs typeface="+mj-cs"/>
        </a:defRPr>
      </a:lvl1pPr>
    </p:titleStyle>
    <p:bodyStyle>
      <a:lvl1pPr marL="371482" indent="-371482" algn="l" defTabSz="990620" rtl="0" eaLnBrk="1" latinLnBrk="0" hangingPunct="1">
        <a:spcBef>
          <a:spcPct val="20000"/>
        </a:spcBef>
        <a:buFont typeface="Arial" pitchFamily="34" charset="0"/>
        <a:buChar char="•"/>
        <a:defRPr kumimoji="1" sz="3467" kern="1200">
          <a:solidFill>
            <a:schemeClr val="tx1"/>
          </a:solidFill>
          <a:latin typeface="+mn-lt"/>
          <a:ea typeface="+mn-ea"/>
          <a:cs typeface="+mn-cs"/>
        </a:defRPr>
      </a:lvl1pPr>
      <a:lvl2pPr marL="804878" indent="-309569" algn="l" defTabSz="990620" rtl="0" eaLnBrk="1" latinLnBrk="0" hangingPunct="1">
        <a:spcBef>
          <a:spcPct val="20000"/>
        </a:spcBef>
        <a:buFont typeface="Arial" pitchFamily="34" charset="0"/>
        <a:buChar char="–"/>
        <a:defRPr kumimoji="1" sz="3033" kern="1200">
          <a:solidFill>
            <a:schemeClr val="tx1"/>
          </a:solidFill>
          <a:latin typeface="+mn-lt"/>
          <a:ea typeface="+mn-ea"/>
          <a:cs typeface="+mn-cs"/>
        </a:defRPr>
      </a:lvl2pPr>
      <a:lvl3pPr marL="1238274" indent="-247654" algn="l" defTabSz="990620" rtl="0" eaLnBrk="1" latinLnBrk="0" hangingPunct="1">
        <a:spcBef>
          <a:spcPct val="20000"/>
        </a:spcBef>
        <a:buFont typeface="Arial" pitchFamily="34" charset="0"/>
        <a:buChar char="•"/>
        <a:defRPr kumimoji="1" sz="2600" kern="1200">
          <a:solidFill>
            <a:schemeClr val="tx1"/>
          </a:solidFill>
          <a:latin typeface="+mn-lt"/>
          <a:ea typeface="+mn-ea"/>
          <a:cs typeface="+mn-cs"/>
        </a:defRPr>
      </a:lvl3pPr>
      <a:lvl4pPr marL="1733583"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4pPr>
      <a:lvl5pPr marL="2228893"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5pPr>
      <a:lvl6pPr marL="272420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6pPr>
      <a:lvl7pPr marL="321951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7pPr>
      <a:lvl8pPr marL="371482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8pPr>
      <a:lvl9pPr marL="4210131"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9pPr>
    </p:bodyStyle>
    <p:otherStyle>
      <a:defPPr>
        <a:defRPr lang="ja-JP"/>
      </a:defPPr>
      <a:lvl1pPr marL="0" algn="l" defTabSz="990620" rtl="0" eaLnBrk="1" latinLnBrk="0" hangingPunct="1">
        <a:defRPr kumimoji="1" sz="1950" kern="1200">
          <a:solidFill>
            <a:schemeClr val="tx1"/>
          </a:solidFill>
          <a:latin typeface="+mn-lt"/>
          <a:ea typeface="+mn-ea"/>
          <a:cs typeface="+mn-cs"/>
        </a:defRPr>
      </a:lvl1pPr>
      <a:lvl2pPr marL="495311" algn="l" defTabSz="990620" rtl="0" eaLnBrk="1" latinLnBrk="0" hangingPunct="1">
        <a:defRPr kumimoji="1" sz="1950" kern="1200">
          <a:solidFill>
            <a:schemeClr val="tx1"/>
          </a:solidFill>
          <a:latin typeface="+mn-lt"/>
          <a:ea typeface="+mn-ea"/>
          <a:cs typeface="+mn-cs"/>
        </a:defRPr>
      </a:lvl2pPr>
      <a:lvl3pPr marL="990620" algn="l" defTabSz="990620" rtl="0" eaLnBrk="1" latinLnBrk="0" hangingPunct="1">
        <a:defRPr kumimoji="1" sz="1950" kern="1200">
          <a:solidFill>
            <a:schemeClr val="tx1"/>
          </a:solidFill>
          <a:latin typeface="+mn-lt"/>
          <a:ea typeface="+mn-ea"/>
          <a:cs typeface="+mn-cs"/>
        </a:defRPr>
      </a:lvl3pPr>
      <a:lvl4pPr marL="1485928" algn="l" defTabSz="990620" rtl="0" eaLnBrk="1" latinLnBrk="0" hangingPunct="1">
        <a:defRPr kumimoji="1" sz="1950" kern="1200">
          <a:solidFill>
            <a:schemeClr val="tx1"/>
          </a:solidFill>
          <a:latin typeface="+mn-lt"/>
          <a:ea typeface="+mn-ea"/>
          <a:cs typeface="+mn-cs"/>
        </a:defRPr>
      </a:lvl4pPr>
      <a:lvl5pPr marL="1981238" algn="l" defTabSz="990620" rtl="0" eaLnBrk="1" latinLnBrk="0" hangingPunct="1">
        <a:defRPr kumimoji="1" sz="1950" kern="1200">
          <a:solidFill>
            <a:schemeClr val="tx1"/>
          </a:solidFill>
          <a:latin typeface="+mn-lt"/>
          <a:ea typeface="+mn-ea"/>
          <a:cs typeface="+mn-cs"/>
        </a:defRPr>
      </a:lvl5pPr>
      <a:lvl6pPr marL="2476548" algn="l" defTabSz="990620" rtl="0" eaLnBrk="1" latinLnBrk="0" hangingPunct="1">
        <a:defRPr kumimoji="1" sz="1950" kern="1200">
          <a:solidFill>
            <a:schemeClr val="tx1"/>
          </a:solidFill>
          <a:latin typeface="+mn-lt"/>
          <a:ea typeface="+mn-ea"/>
          <a:cs typeface="+mn-cs"/>
        </a:defRPr>
      </a:lvl6pPr>
      <a:lvl7pPr marL="2971858" algn="l" defTabSz="990620" rtl="0" eaLnBrk="1" latinLnBrk="0" hangingPunct="1">
        <a:defRPr kumimoji="1" sz="1950" kern="1200">
          <a:solidFill>
            <a:schemeClr val="tx1"/>
          </a:solidFill>
          <a:latin typeface="+mn-lt"/>
          <a:ea typeface="+mn-ea"/>
          <a:cs typeface="+mn-cs"/>
        </a:defRPr>
      </a:lvl7pPr>
      <a:lvl8pPr marL="3467167" algn="l" defTabSz="990620" rtl="0" eaLnBrk="1" latinLnBrk="0" hangingPunct="1">
        <a:defRPr kumimoji="1" sz="1950" kern="1200">
          <a:solidFill>
            <a:schemeClr val="tx1"/>
          </a:solidFill>
          <a:latin typeface="+mn-lt"/>
          <a:ea typeface="+mn-ea"/>
          <a:cs typeface="+mn-cs"/>
        </a:defRPr>
      </a:lvl8pPr>
      <a:lvl9pPr marL="3962476" algn="l" defTabSz="990620" rtl="0" eaLnBrk="1" latinLnBrk="0" hangingPunct="1">
        <a:defRPr kumimoji="1" sz="19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8"/>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8"/>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kumimoji="1" lang="ja-JP" altLang="en-US"/>
          </a:p>
        </p:txBody>
      </p:sp>
    </p:spTree>
    <p:extLst>
      <p:ext uri="{BB962C8B-B14F-4D97-AF65-F5344CB8AC3E}">
        <p14:creationId xmlns:p14="http://schemas.microsoft.com/office/powerpoint/2010/main" val="2533018188"/>
      </p:ext>
    </p:extLst>
  </p:cSld>
  <p:clrMap bg1="lt1" tx1="dk1" bg2="lt2" tx2="dk2" accent1="accent1" accent2="accent2" accent3="accent3" accent4="accent4" accent5="accent5" accent6="accent6" hlink="hlink" folHlink="folHlink"/>
  <p:sldLayoutIdLst>
    <p:sldLayoutId id="2147483915"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 id="2147483926" r:id="rId12"/>
  </p:sldLayoutIdLst>
  <p:hf sldNum="0" hdr="0" dt="0"/>
  <p:txStyles>
    <p:titleStyle>
      <a:lvl1pPr algn="ctr" defTabSz="990620" rtl="0" eaLnBrk="1" latinLnBrk="0" hangingPunct="1">
        <a:spcBef>
          <a:spcPct val="0"/>
        </a:spcBef>
        <a:buNone/>
        <a:defRPr kumimoji="1" sz="4767" kern="1200">
          <a:solidFill>
            <a:schemeClr val="tx1"/>
          </a:solidFill>
          <a:latin typeface="+mj-lt"/>
          <a:ea typeface="+mj-ea"/>
          <a:cs typeface="+mj-cs"/>
        </a:defRPr>
      </a:lvl1pPr>
    </p:titleStyle>
    <p:bodyStyle>
      <a:lvl1pPr marL="371482" indent="-371482" algn="l" defTabSz="990620" rtl="0" eaLnBrk="1" latinLnBrk="0" hangingPunct="1">
        <a:spcBef>
          <a:spcPct val="20000"/>
        </a:spcBef>
        <a:buFont typeface="Arial" pitchFamily="34" charset="0"/>
        <a:buChar char="•"/>
        <a:defRPr kumimoji="1" sz="3467" kern="1200">
          <a:solidFill>
            <a:schemeClr val="tx1"/>
          </a:solidFill>
          <a:latin typeface="+mn-lt"/>
          <a:ea typeface="+mn-ea"/>
          <a:cs typeface="+mn-cs"/>
        </a:defRPr>
      </a:lvl1pPr>
      <a:lvl2pPr marL="804878" indent="-309569" algn="l" defTabSz="990620" rtl="0" eaLnBrk="1" latinLnBrk="0" hangingPunct="1">
        <a:spcBef>
          <a:spcPct val="20000"/>
        </a:spcBef>
        <a:buFont typeface="Arial" pitchFamily="34" charset="0"/>
        <a:buChar char="–"/>
        <a:defRPr kumimoji="1" sz="3033" kern="1200">
          <a:solidFill>
            <a:schemeClr val="tx1"/>
          </a:solidFill>
          <a:latin typeface="+mn-lt"/>
          <a:ea typeface="+mn-ea"/>
          <a:cs typeface="+mn-cs"/>
        </a:defRPr>
      </a:lvl2pPr>
      <a:lvl3pPr marL="1238274" indent="-247654" algn="l" defTabSz="990620" rtl="0" eaLnBrk="1" latinLnBrk="0" hangingPunct="1">
        <a:spcBef>
          <a:spcPct val="20000"/>
        </a:spcBef>
        <a:buFont typeface="Arial" pitchFamily="34" charset="0"/>
        <a:buChar char="•"/>
        <a:defRPr kumimoji="1" sz="2600" kern="1200">
          <a:solidFill>
            <a:schemeClr val="tx1"/>
          </a:solidFill>
          <a:latin typeface="+mn-lt"/>
          <a:ea typeface="+mn-ea"/>
          <a:cs typeface="+mn-cs"/>
        </a:defRPr>
      </a:lvl3pPr>
      <a:lvl4pPr marL="1733583"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4pPr>
      <a:lvl5pPr marL="2228893"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5pPr>
      <a:lvl6pPr marL="272420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6pPr>
      <a:lvl7pPr marL="321951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7pPr>
      <a:lvl8pPr marL="371482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8pPr>
      <a:lvl9pPr marL="4210131"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9pPr>
    </p:bodyStyle>
    <p:otherStyle>
      <a:defPPr>
        <a:defRPr lang="ja-JP"/>
      </a:defPPr>
      <a:lvl1pPr marL="0" algn="l" defTabSz="990620" rtl="0" eaLnBrk="1" latinLnBrk="0" hangingPunct="1">
        <a:defRPr kumimoji="1" sz="1950" kern="1200">
          <a:solidFill>
            <a:schemeClr val="tx1"/>
          </a:solidFill>
          <a:latin typeface="+mn-lt"/>
          <a:ea typeface="+mn-ea"/>
          <a:cs typeface="+mn-cs"/>
        </a:defRPr>
      </a:lvl1pPr>
      <a:lvl2pPr marL="495311" algn="l" defTabSz="990620" rtl="0" eaLnBrk="1" latinLnBrk="0" hangingPunct="1">
        <a:defRPr kumimoji="1" sz="1950" kern="1200">
          <a:solidFill>
            <a:schemeClr val="tx1"/>
          </a:solidFill>
          <a:latin typeface="+mn-lt"/>
          <a:ea typeface="+mn-ea"/>
          <a:cs typeface="+mn-cs"/>
        </a:defRPr>
      </a:lvl2pPr>
      <a:lvl3pPr marL="990620" algn="l" defTabSz="990620" rtl="0" eaLnBrk="1" latinLnBrk="0" hangingPunct="1">
        <a:defRPr kumimoji="1" sz="1950" kern="1200">
          <a:solidFill>
            <a:schemeClr val="tx1"/>
          </a:solidFill>
          <a:latin typeface="+mn-lt"/>
          <a:ea typeface="+mn-ea"/>
          <a:cs typeface="+mn-cs"/>
        </a:defRPr>
      </a:lvl3pPr>
      <a:lvl4pPr marL="1485928" algn="l" defTabSz="990620" rtl="0" eaLnBrk="1" latinLnBrk="0" hangingPunct="1">
        <a:defRPr kumimoji="1" sz="1950" kern="1200">
          <a:solidFill>
            <a:schemeClr val="tx1"/>
          </a:solidFill>
          <a:latin typeface="+mn-lt"/>
          <a:ea typeface="+mn-ea"/>
          <a:cs typeface="+mn-cs"/>
        </a:defRPr>
      </a:lvl4pPr>
      <a:lvl5pPr marL="1981238" algn="l" defTabSz="990620" rtl="0" eaLnBrk="1" latinLnBrk="0" hangingPunct="1">
        <a:defRPr kumimoji="1" sz="1950" kern="1200">
          <a:solidFill>
            <a:schemeClr val="tx1"/>
          </a:solidFill>
          <a:latin typeface="+mn-lt"/>
          <a:ea typeface="+mn-ea"/>
          <a:cs typeface="+mn-cs"/>
        </a:defRPr>
      </a:lvl5pPr>
      <a:lvl6pPr marL="2476548" algn="l" defTabSz="990620" rtl="0" eaLnBrk="1" latinLnBrk="0" hangingPunct="1">
        <a:defRPr kumimoji="1" sz="1950" kern="1200">
          <a:solidFill>
            <a:schemeClr val="tx1"/>
          </a:solidFill>
          <a:latin typeface="+mn-lt"/>
          <a:ea typeface="+mn-ea"/>
          <a:cs typeface="+mn-cs"/>
        </a:defRPr>
      </a:lvl6pPr>
      <a:lvl7pPr marL="2971858" algn="l" defTabSz="990620" rtl="0" eaLnBrk="1" latinLnBrk="0" hangingPunct="1">
        <a:defRPr kumimoji="1" sz="1950" kern="1200">
          <a:solidFill>
            <a:schemeClr val="tx1"/>
          </a:solidFill>
          <a:latin typeface="+mn-lt"/>
          <a:ea typeface="+mn-ea"/>
          <a:cs typeface="+mn-cs"/>
        </a:defRPr>
      </a:lvl7pPr>
      <a:lvl8pPr marL="3467167" algn="l" defTabSz="990620" rtl="0" eaLnBrk="1" latinLnBrk="0" hangingPunct="1">
        <a:defRPr kumimoji="1" sz="1950" kern="1200">
          <a:solidFill>
            <a:schemeClr val="tx1"/>
          </a:solidFill>
          <a:latin typeface="+mn-lt"/>
          <a:ea typeface="+mn-ea"/>
          <a:cs typeface="+mn-cs"/>
        </a:defRPr>
      </a:lvl8pPr>
      <a:lvl9pPr marL="3962476" algn="l" defTabSz="990620" rtl="0" eaLnBrk="1" latinLnBrk="0" hangingPunct="1">
        <a:defRPr kumimoji="1" sz="195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162454813"/>
      </p:ext>
    </p:extLst>
  </p:cSld>
  <p:clrMap bg1="lt1" tx1="dk1" bg2="lt2" tx2="dk2" accent1="accent1" accent2="accent2" accent3="accent3" accent4="accent4" accent5="accent5" accent6="accent6" hlink="hlink" folHlink="folHlink"/>
  <p:sldLayoutIdLst>
    <p:sldLayoutId id="2147483928" r:id="rId1"/>
    <p:sldLayoutId id="2147483929" r:id="rId2"/>
    <p:sldLayoutId id="2147483930" r:id="rId3"/>
    <p:sldLayoutId id="2147483931" r:id="rId4"/>
    <p:sldLayoutId id="2147483932" r:id="rId5"/>
    <p:sldLayoutId id="2147483933" r:id="rId6"/>
    <p:sldLayoutId id="2147483934" r:id="rId7"/>
    <p:sldLayoutId id="2147483935" r:id="rId8"/>
    <p:sldLayoutId id="2147483936" r:id="rId9"/>
    <p:sldLayoutId id="2147483937" r:id="rId10"/>
    <p:sldLayoutId id="2147483938" r:id="rId11"/>
    <p:sldLayoutId id="2147483939" r:id="rId12"/>
  </p:sldLayoutIdLst>
  <p:hf sldNum="0" hdr="0" ftr="0" dt="0"/>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3233609240"/>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Lst>
  <p:hf sldNum="0" hdr="0" ftr="0" dt="0"/>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8"/>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8"/>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kumimoji="1" lang="ja-JP" altLang="en-US"/>
          </a:p>
        </p:txBody>
      </p:sp>
    </p:spTree>
    <p:extLst>
      <p:ext uri="{BB962C8B-B14F-4D97-AF65-F5344CB8AC3E}">
        <p14:creationId xmlns:p14="http://schemas.microsoft.com/office/powerpoint/2010/main" val="384647019"/>
      </p:ext>
    </p:extLst>
  </p:cSld>
  <p:clrMap bg1="lt1" tx1="dk1" bg2="lt2" tx2="dk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 id="2147483965" r:id="rId12"/>
  </p:sldLayoutIdLst>
  <p:hf hdr="0" dt="0"/>
  <p:txStyles>
    <p:titleStyle>
      <a:lvl1pPr algn="ctr" defTabSz="990620" rtl="0" eaLnBrk="1" latinLnBrk="0" hangingPunct="1">
        <a:spcBef>
          <a:spcPct val="0"/>
        </a:spcBef>
        <a:buNone/>
        <a:defRPr kumimoji="1" sz="4767" kern="1200">
          <a:solidFill>
            <a:schemeClr val="tx1"/>
          </a:solidFill>
          <a:latin typeface="+mj-lt"/>
          <a:ea typeface="+mj-ea"/>
          <a:cs typeface="+mj-cs"/>
        </a:defRPr>
      </a:lvl1pPr>
    </p:titleStyle>
    <p:bodyStyle>
      <a:lvl1pPr marL="371482" indent="-371482" algn="l" defTabSz="990620" rtl="0" eaLnBrk="1" latinLnBrk="0" hangingPunct="1">
        <a:spcBef>
          <a:spcPct val="20000"/>
        </a:spcBef>
        <a:buFont typeface="Arial" pitchFamily="34" charset="0"/>
        <a:buChar char="•"/>
        <a:defRPr kumimoji="1" sz="3467" kern="1200">
          <a:solidFill>
            <a:schemeClr val="tx1"/>
          </a:solidFill>
          <a:latin typeface="+mn-lt"/>
          <a:ea typeface="+mn-ea"/>
          <a:cs typeface="+mn-cs"/>
        </a:defRPr>
      </a:lvl1pPr>
      <a:lvl2pPr marL="804878" indent="-309569" algn="l" defTabSz="990620" rtl="0" eaLnBrk="1" latinLnBrk="0" hangingPunct="1">
        <a:spcBef>
          <a:spcPct val="20000"/>
        </a:spcBef>
        <a:buFont typeface="Arial" pitchFamily="34" charset="0"/>
        <a:buChar char="–"/>
        <a:defRPr kumimoji="1" sz="3033" kern="1200">
          <a:solidFill>
            <a:schemeClr val="tx1"/>
          </a:solidFill>
          <a:latin typeface="+mn-lt"/>
          <a:ea typeface="+mn-ea"/>
          <a:cs typeface="+mn-cs"/>
        </a:defRPr>
      </a:lvl2pPr>
      <a:lvl3pPr marL="1238274" indent="-247654" algn="l" defTabSz="990620" rtl="0" eaLnBrk="1" latinLnBrk="0" hangingPunct="1">
        <a:spcBef>
          <a:spcPct val="20000"/>
        </a:spcBef>
        <a:buFont typeface="Arial" pitchFamily="34" charset="0"/>
        <a:buChar char="•"/>
        <a:defRPr kumimoji="1" sz="2600" kern="1200">
          <a:solidFill>
            <a:schemeClr val="tx1"/>
          </a:solidFill>
          <a:latin typeface="+mn-lt"/>
          <a:ea typeface="+mn-ea"/>
          <a:cs typeface="+mn-cs"/>
        </a:defRPr>
      </a:lvl3pPr>
      <a:lvl4pPr marL="1733583"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4pPr>
      <a:lvl5pPr marL="2228893"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5pPr>
      <a:lvl6pPr marL="272420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6pPr>
      <a:lvl7pPr marL="321951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7pPr>
      <a:lvl8pPr marL="3714822"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8pPr>
      <a:lvl9pPr marL="4210131" indent="-247654" algn="l" defTabSz="990620" rtl="0" eaLnBrk="1" latinLnBrk="0" hangingPunct="1">
        <a:spcBef>
          <a:spcPct val="20000"/>
        </a:spcBef>
        <a:buFont typeface="Arial" pitchFamily="34" charset="0"/>
        <a:buChar char="•"/>
        <a:defRPr kumimoji="1" sz="2167" kern="1200">
          <a:solidFill>
            <a:schemeClr val="tx1"/>
          </a:solidFill>
          <a:latin typeface="+mn-lt"/>
          <a:ea typeface="+mn-ea"/>
          <a:cs typeface="+mn-cs"/>
        </a:defRPr>
      </a:lvl9pPr>
    </p:bodyStyle>
    <p:otherStyle>
      <a:defPPr>
        <a:defRPr lang="ja-JP"/>
      </a:defPPr>
      <a:lvl1pPr marL="0" algn="l" defTabSz="990620" rtl="0" eaLnBrk="1" latinLnBrk="0" hangingPunct="1">
        <a:defRPr kumimoji="1" sz="1950" kern="1200">
          <a:solidFill>
            <a:schemeClr val="tx1"/>
          </a:solidFill>
          <a:latin typeface="+mn-lt"/>
          <a:ea typeface="+mn-ea"/>
          <a:cs typeface="+mn-cs"/>
        </a:defRPr>
      </a:lvl1pPr>
      <a:lvl2pPr marL="495311" algn="l" defTabSz="990620" rtl="0" eaLnBrk="1" latinLnBrk="0" hangingPunct="1">
        <a:defRPr kumimoji="1" sz="1950" kern="1200">
          <a:solidFill>
            <a:schemeClr val="tx1"/>
          </a:solidFill>
          <a:latin typeface="+mn-lt"/>
          <a:ea typeface="+mn-ea"/>
          <a:cs typeface="+mn-cs"/>
        </a:defRPr>
      </a:lvl2pPr>
      <a:lvl3pPr marL="990620" algn="l" defTabSz="990620" rtl="0" eaLnBrk="1" latinLnBrk="0" hangingPunct="1">
        <a:defRPr kumimoji="1" sz="1950" kern="1200">
          <a:solidFill>
            <a:schemeClr val="tx1"/>
          </a:solidFill>
          <a:latin typeface="+mn-lt"/>
          <a:ea typeface="+mn-ea"/>
          <a:cs typeface="+mn-cs"/>
        </a:defRPr>
      </a:lvl3pPr>
      <a:lvl4pPr marL="1485928" algn="l" defTabSz="990620" rtl="0" eaLnBrk="1" latinLnBrk="0" hangingPunct="1">
        <a:defRPr kumimoji="1" sz="1950" kern="1200">
          <a:solidFill>
            <a:schemeClr val="tx1"/>
          </a:solidFill>
          <a:latin typeface="+mn-lt"/>
          <a:ea typeface="+mn-ea"/>
          <a:cs typeface="+mn-cs"/>
        </a:defRPr>
      </a:lvl4pPr>
      <a:lvl5pPr marL="1981238" algn="l" defTabSz="990620" rtl="0" eaLnBrk="1" latinLnBrk="0" hangingPunct="1">
        <a:defRPr kumimoji="1" sz="1950" kern="1200">
          <a:solidFill>
            <a:schemeClr val="tx1"/>
          </a:solidFill>
          <a:latin typeface="+mn-lt"/>
          <a:ea typeface="+mn-ea"/>
          <a:cs typeface="+mn-cs"/>
        </a:defRPr>
      </a:lvl5pPr>
      <a:lvl6pPr marL="2476548" algn="l" defTabSz="990620" rtl="0" eaLnBrk="1" latinLnBrk="0" hangingPunct="1">
        <a:defRPr kumimoji="1" sz="1950" kern="1200">
          <a:solidFill>
            <a:schemeClr val="tx1"/>
          </a:solidFill>
          <a:latin typeface="+mn-lt"/>
          <a:ea typeface="+mn-ea"/>
          <a:cs typeface="+mn-cs"/>
        </a:defRPr>
      </a:lvl6pPr>
      <a:lvl7pPr marL="2971858" algn="l" defTabSz="990620" rtl="0" eaLnBrk="1" latinLnBrk="0" hangingPunct="1">
        <a:defRPr kumimoji="1" sz="1950" kern="1200">
          <a:solidFill>
            <a:schemeClr val="tx1"/>
          </a:solidFill>
          <a:latin typeface="+mn-lt"/>
          <a:ea typeface="+mn-ea"/>
          <a:cs typeface="+mn-cs"/>
        </a:defRPr>
      </a:lvl7pPr>
      <a:lvl8pPr marL="3467167" algn="l" defTabSz="990620" rtl="0" eaLnBrk="1" latinLnBrk="0" hangingPunct="1">
        <a:defRPr kumimoji="1" sz="1950" kern="1200">
          <a:solidFill>
            <a:schemeClr val="tx1"/>
          </a:solidFill>
          <a:latin typeface="+mn-lt"/>
          <a:ea typeface="+mn-ea"/>
          <a:cs typeface="+mn-cs"/>
        </a:defRPr>
      </a:lvl8pPr>
      <a:lvl9pPr marL="3962476" algn="l" defTabSz="990620" rtl="0" eaLnBrk="1" latinLnBrk="0" hangingPunct="1">
        <a:defRPr kumimoji="1" sz="19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369901285"/>
      </p:ext>
    </p:extLst>
  </p:cSld>
  <p:clrMap bg1="lt1" tx1="dk1" bg2="lt2" tx2="dk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Lst>
  <p:hf sldNum="0" hdr="0" ftr="0" dt="0"/>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3.xml"/></Relationships>
</file>

<file path=ppt/slides/_rels/slide1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9.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jpeg"/><Relationship Id="rId9" Type="http://schemas.openxmlformats.org/officeDocument/2006/relationships/image" Target="../media/image1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3.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5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0.png"/><Relationship Id="rId7" Type="http://schemas.microsoft.com/office/2007/relationships/hdphoto" Target="../media/hdphoto2.wdp"/><Relationship Id="rId2" Type="http://schemas.openxmlformats.org/officeDocument/2006/relationships/notesSlide" Target="../notesSlides/notesSlide19.xml"/><Relationship Id="rId1" Type="http://schemas.openxmlformats.org/officeDocument/2006/relationships/slideLayout" Target="../slideLayouts/slideLayout92.xml"/><Relationship Id="rId6" Type="http://schemas.openxmlformats.org/officeDocument/2006/relationships/image" Target="../media/image22.png"/><Relationship Id="rId5" Type="http://schemas.openxmlformats.org/officeDocument/2006/relationships/image" Target="../media/image21.png"/><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99.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6.png"/><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6.png"/><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6.png"/><Relationship Id="rId4" Type="http://schemas.openxmlformats.org/officeDocument/2006/relationships/image" Target="../media/image27.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6.png"/><Relationship Id="rId5" Type="http://schemas.openxmlformats.org/officeDocument/2006/relationships/image" Target="../media/image28.png"/><Relationship Id="rId4" Type="http://schemas.openxmlformats.org/officeDocument/2006/relationships/notesSlide" Target="../notesSlides/notesSlide21.xml"/></Relationships>
</file>

<file path=ppt/slides/_rels/slide39.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slideLayout" Target="../slideLayouts/slideLayout111.xml"/><Relationship Id="rId7" Type="http://schemas.openxmlformats.org/officeDocument/2006/relationships/image" Target="../media/image31.png"/><Relationship Id="rId12" Type="http://schemas.openxmlformats.org/officeDocument/2006/relationships/image" Target="../media/image6.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0.png"/><Relationship Id="rId11" Type="http://schemas.openxmlformats.org/officeDocument/2006/relationships/image" Target="../media/image35.jpeg"/><Relationship Id="rId5" Type="http://schemas.openxmlformats.org/officeDocument/2006/relationships/image" Target="../media/image29.jpeg"/><Relationship Id="rId10" Type="http://schemas.openxmlformats.org/officeDocument/2006/relationships/image" Target="../media/image34.jpeg"/><Relationship Id="rId4" Type="http://schemas.openxmlformats.org/officeDocument/2006/relationships/notesSlide" Target="../notesSlides/notesSlide22.xml"/><Relationship Id="rId9" Type="http://schemas.openxmlformats.org/officeDocument/2006/relationships/image" Target="../media/image33.jpe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6.png"/><Relationship Id="rId4" Type="http://schemas.openxmlformats.org/officeDocument/2006/relationships/notesSlide" Target="../notesSlides/notesSlide23.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23.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6.png"/><Relationship Id="rId5" Type="http://schemas.openxmlformats.org/officeDocument/2006/relationships/image" Target="../media/image400.png"/><Relationship Id="rId4" Type="http://schemas.openxmlformats.org/officeDocument/2006/relationships/notesSlide" Target="../notesSlides/notesSlide24.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6.png"/><Relationship Id="rId4" Type="http://schemas.openxmlformats.org/officeDocument/2006/relationships/notesSlide" Target="../notesSlides/notesSlide25.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6.png"/><Relationship Id="rId4" Type="http://schemas.openxmlformats.org/officeDocument/2006/relationships/notesSlide" Target="../notesSlides/notesSlide26.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35.xml"/><Relationship Id="rId7" Type="http://schemas.openxmlformats.org/officeDocument/2006/relationships/image" Target="../media/image6.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notesSlide" Target="../notesSlides/notesSlide27.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6.png"/><Relationship Id="rId4" Type="http://schemas.openxmlformats.org/officeDocument/2006/relationships/notesSlide" Target="../notesSlides/notesSlide28.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6.png"/><Relationship Id="rId4" Type="http://schemas.openxmlformats.org/officeDocument/2006/relationships/notesSlide" Target="../notesSlides/notesSlide29.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6.png"/><Relationship Id="rId4" Type="http://schemas.openxmlformats.org/officeDocument/2006/relationships/notesSlide" Target="../notesSlides/notesSlide30.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6.png"/><Relationship Id="rId4" Type="http://schemas.openxmlformats.org/officeDocument/2006/relationships/notesSlide" Target="../notesSlides/notesSlide31.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6.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6.png"/><Relationship Id="rId4" Type="http://schemas.openxmlformats.org/officeDocument/2006/relationships/notesSlide" Target="../notesSlides/notesSlide32.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6.png"/><Relationship Id="rId4" Type="http://schemas.openxmlformats.org/officeDocument/2006/relationships/notesSlide" Target="../notesSlides/notesSlide33.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23.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6.png"/><Relationship Id="rId4" Type="http://schemas.openxmlformats.org/officeDocument/2006/relationships/notesSlide" Target="../notesSlides/notesSlide34.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23.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6.png"/><Relationship Id="rId4" Type="http://schemas.openxmlformats.org/officeDocument/2006/relationships/notesSlide" Target="../notesSlides/notesSlide35.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36.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6.png"/><Relationship Id="rId4" Type="http://schemas.openxmlformats.org/officeDocument/2006/relationships/notesSlide" Target="../notesSlides/notesSlide36.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6.png"/></Relationships>
</file>

<file path=ppt/slides/_rels/slide58.xml.rels><?xml version="1.0" encoding="UTF-8" standalone="yes"?>
<Relationships xmlns="http://schemas.openxmlformats.org/package/2006/relationships"><Relationship Id="rId8" Type="http://schemas.openxmlformats.org/officeDocument/2006/relationships/image" Target="../media/image41.png"/><Relationship Id="rId13" Type="http://schemas.microsoft.com/office/2007/relationships/hdphoto" Target="../media/hdphoto5.wdp"/><Relationship Id="rId3" Type="http://schemas.openxmlformats.org/officeDocument/2006/relationships/slideLayout" Target="../slideLayouts/slideLayout111.xml"/><Relationship Id="rId7" Type="http://schemas.openxmlformats.org/officeDocument/2006/relationships/image" Target="../media/image40.png"/><Relationship Id="rId12" Type="http://schemas.openxmlformats.org/officeDocument/2006/relationships/image" Target="../media/image43.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39.png"/><Relationship Id="rId11" Type="http://schemas.microsoft.com/office/2007/relationships/hdphoto" Target="../media/hdphoto4.wdp"/><Relationship Id="rId5" Type="http://schemas.openxmlformats.org/officeDocument/2006/relationships/image" Target="../media/image38.wmf"/><Relationship Id="rId10" Type="http://schemas.openxmlformats.org/officeDocument/2006/relationships/image" Target="../media/image42.png"/><Relationship Id="rId4" Type="http://schemas.openxmlformats.org/officeDocument/2006/relationships/notesSlide" Target="../notesSlides/notesSlide37.xml"/><Relationship Id="rId9" Type="http://schemas.microsoft.com/office/2007/relationships/hdphoto" Target="../media/hdphoto3.wdp"/><Relationship Id="rId14" Type="http://schemas.openxmlformats.org/officeDocument/2006/relationships/image" Target="../media/image6.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6.png"/><Relationship Id="rId4" Type="http://schemas.openxmlformats.org/officeDocument/2006/relationships/notesSlide" Target="../notesSlides/notesSlide38.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6.png"/><Relationship Id="rId4" Type="http://schemas.openxmlformats.org/officeDocument/2006/relationships/notesSlide" Target="../notesSlides/notesSlide39.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6.png"/><Relationship Id="rId4" Type="http://schemas.openxmlformats.org/officeDocument/2006/relationships/notesSlide" Target="../notesSlides/notesSlide40.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6.png"/><Relationship Id="rId4" Type="http://schemas.openxmlformats.org/officeDocument/2006/relationships/notesSlide" Target="../notesSlides/notesSlide41.xml"/></Relationships>
</file>

<file path=ppt/slides/_rels/slide63.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slideLayout" Target="../slideLayouts/slideLayout111.xml"/><Relationship Id="rId7" Type="http://schemas.openxmlformats.org/officeDocument/2006/relationships/image" Target="../media/image39.png"/><Relationship Id="rId2" Type="http://schemas.openxmlformats.org/officeDocument/2006/relationships/audio" Target="../media/media46.m4a"/><Relationship Id="rId1" Type="http://schemas.microsoft.com/office/2007/relationships/media" Target="../media/media46.m4a"/><Relationship Id="rId6" Type="http://schemas.microsoft.com/office/2007/relationships/hdphoto" Target="../media/hdphoto5.wdp"/><Relationship Id="rId5" Type="http://schemas.openxmlformats.org/officeDocument/2006/relationships/image" Target="../media/image43.png"/><Relationship Id="rId4" Type="http://schemas.openxmlformats.org/officeDocument/2006/relationships/notesSlide" Target="../notesSlides/notesSlide42.xml"/><Relationship Id="rId9" Type="http://schemas.openxmlformats.org/officeDocument/2006/relationships/image" Target="../media/image6.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61.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6.png"/><Relationship Id="rId4" Type="http://schemas.openxmlformats.org/officeDocument/2006/relationships/notesSlide" Target="../notesSlides/notesSlide43.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161.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6.png"/><Relationship Id="rId4" Type="http://schemas.openxmlformats.org/officeDocument/2006/relationships/notesSlide" Target="../notesSlides/notesSlide44.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49.m4a"/><Relationship Id="rId1" Type="http://schemas.microsoft.com/office/2007/relationships/media" Target="../media/media49.m4a"/><Relationship Id="rId5" Type="http://schemas.openxmlformats.org/officeDocument/2006/relationships/image" Target="../media/image6.png"/><Relationship Id="rId4" Type="http://schemas.openxmlformats.org/officeDocument/2006/relationships/notesSlide" Target="../notesSlides/notesSlide45.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6.png"/><Relationship Id="rId4" Type="http://schemas.openxmlformats.org/officeDocument/2006/relationships/notesSlide" Target="../notesSlides/notesSlide46.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6.png"/><Relationship Id="rId4" Type="http://schemas.openxmlformats.org/officeDocument/2006/relationships/notesSlide" Target="../notesSlides/notesSlide47.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173.xml"/><Relationship Id="rId2" Type="http://schemas.openxmlformats.org/officeDocument/2006/relationships/audio" Target="../media/media52.m4a"/><Relationship Id="rId1" Type="http://schemas.microsoft.com/office/2007/relationships/media" Target="../media/media52.m4a"/><Relationship Id="rId5" Type="http://schemas.openxmlformats.org/officeDocument/2006/relationships/image" Target="../media/image6.png"/><Relationship Id="rId4" Type="http://schemas.openxmlformats.org/officeDocument/2006/relationships/notesSlide" Target="../notesSlides/notesSlide48.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53.m4a"/><Relationship Id="rId1" Type="http://schemas.microsoft.com/office/2007/relationships/media" Target="../media/media53.m4a"/><Relationship Id="rId6" Type="http://schemas.openxmlformats.org/officeDocument/2006/relationships/image" Target="../media/image6.png"/><Relationship Id="rId5" Type="http://schemas.openxmlformats.org/officeDocument/2006/relationships/image" Target="../media/image44.jpeg"/><Relationship Id="rId4" Type="http://schemas.openxmlformats.org/officeDocument/2006/relationships/notesSlide" Target="../notesSlides/notesSlide49.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54.m4a"/><Relationship Id="rId1" Type="http://schemas.microsoft.com/office/2007/relationships/media" Target="../media/media54.m4a"/><Relationship Id="rId5" Type="http://schemas.openxmlformats.org/officeDocument/2006/relationships/image" Target="../media/image6.png"/><Relationship Id="rId4" Type="http://schemas.openxmlformats.org/officeDocument/2006/relationships/notesSlide" Target="../notesSlides/notesSlide50.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55.m4a"/><Relationship Id="rId1" Type="http://schemas.microsoft.com/office/2007/relationships/media" Target="../media/media55.m4a"/><Relationship Id="rId6" Type="http://schemas.openxmlformats.org/officeDocument/2006/relationships/image" Target="../media/image6.png"/><Relationship Id="rId5" Type="http://schemas.openxmlformats.org/officeDocument/2006/relationships/image" Target="../media/image45.jpeg"/><Relationship Id="rId4" Type="http://schemas.openxmlformats.org/officeDocument/2006/relationships/notesSlide" Target="../notesSlides/notesSlide51.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56.m4a"/><Relationship Id="rId1" Type="http://schemas.microsoft.com/office/2007/relationships/media" Target="../media/media56.m4a"/><Relationship Id="rId5" Type="http://schemas.openxmlformats.org/officeDocument/2006/relationships/image" Target="../media/image6.png"/><Relationship Id="rId4" Type="http://schemas.openxmlformats.org/officeDocument/2006/relationships/notesSlide" Target="../notesSlides/notesSlide52.xml"/></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57.m4a"/><Relationship Id="rId1" Type="http://schemas.microsoft.com/office/2007/relationships/media" Target="../media/media57.m4a"/><Relationship Id="rId5" Type="http://schemas.openxmlformats.org/officeDocument/2006/relationships/image" Target="../media/image6.png"/><Relationship Id="rId4" Type="http://schemas.openxmlformats.org/officeDocument/2006/relationships/notesSlide" Target="../notesSlides/notesSlide53.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58.m4a"/><Relationship Id="rId1" Type="http://schemas.microsoft.com/office/2007/relationships/media" Target="../media/media58.m4a"/><Relationship Id="rId4" Type="http://schemas.openxmlformats.org/officeDocument/2006/relationships/image" Target="../media/image6.png"/></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59.m4a"/><Relationship Id="rId1" Type="http://schemas.microsoft.com/office/2007/relationships/media" Target="../media/media59.m4a"/><Relationship Id="rId5" Type="http://schemas.openxmlformats.org/officeDocument/2006/relationships/image" Target="../media/image6.png"/><Relationship Id="rId4" Type="http://schemas.openxmlformats.org/officeDocument/2006/relationships/notesSlide" Target="../notesSlides/notesSlide54.xml"/></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60.m4a"/><Relationship Id="rId1" Type="http://schemas.microsoft.com/office/2007/relationships/media" Target="../media/media60.m4a"/><Relationship Id="rId5" Type="http://schemas.openxmlformats.org/officeDocument/2006/relationships/image" Target="../media/image6.png"/><Relationship Id="rId4" Type="http://schemas.openxmlformats.org/officeDocument/2006/relationships/notesSlide" Target="../notesSlides/notesSlide55.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61.m4a"/><Relationship Id="rId1" Type="http://schemas.microsoft.com/office/2007/relationships/media" Target="../media/media61.m4a"/><Relationship Id="rId5" Type="http://schemas.openxmlformats.org/officeDocument/2006/relationships/image" Target="../media/image6.png"/><Relationship Id="rId4" Type="http://schemas.openxmlformats.org/officeDocument/2006/relationships/notesSlide" Target="../notesSlides/notesSlide56.xml"/></Relationships>
</file>

<file path=ppt/slides/_rels/slide79.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slideLayout" Target="../slideLayouts/slideLayout185.xml"/><Relationship Id="rId7" Type="http://schemas.openxmlformats.org/officeDocument/2006/relationships/image" Target="../media/image48.jpeg"/><Relationship Id="rId2" Type="http://schemas.openxmlformats.org/officeDocument/2006/relationships/audio" Target="../media/media62.m4a"/><Relationship Id="rId1" Type="http://schemas.microsoft.com/office/2007/relationships/media" Target="../media/media62.m4a"/><Relationship Id="rId6" Type="http://schemas.openxmlformats.org/officeDocument/2006/relationships/image" Target="../media/image47.jpeg"/><Relationship Id="rId11" Type="http://schemas.openxmlformats.org/officeDocument/2006/relationships/image" Target="../media/image6.png"/><Relationship Id="rId5" Type="http://schemas.openxmlformats.org/officeDocument/2006/relationships/image" Target="../media/image46.png"/><Relationship Id="rId10" Type="http://schemas.openxmlformats.org/officeDocument/2006/relationships/image" Target="../media/image51.png"/><Relationship Id="rId4" Type="http://schemas.openxmlformats.org/officeDocument/2006/relationships/notesSlide" Target="../notesSlides/notesSlide57.xml"/><Relationship Id="rId9" Type="http://schemas.openxmlformats.org/officeDocument/2006/relationships/image" Target="../media/image50.jpeg"/></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185.xml"/><Relationship Id="rId2" Type="http://schemas.openxmlformats.org/officeDocument/2006/relationships/audio" Target="../media/media63.m4a"/><Relationship Id="rId1" Type="http://schemas.microsoft.com/office/2007/relationships/media" Target="../media/media63.m4a"/><Relationship Id="rId5" Type="http://schemas.openxmlformats.org/officeDocument/2006/relationships/image" Target="../media/image6.png"/><Relationship Id="rId4" Type="http://schemas.openxmlformats.org/officeDocument/2006/relationships/notesSlide" Target="../notesSlides/notesSlide58.xml"/></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64.m4a"/><Relationship Id="rId1" Type="http://schemas.microsoft.com/office/2007/relationships/media" Target="../media/media64.m4a"/><Relationship Id="rId5" Type="http://schemas.openxmlformats.org/officeDocument/2006/relationships/image" Target="../media/image6.png"/><Relationship Id="rId4" Type="http://schemas.openxmlformats.org/officeDocument/2006/relationships/notesSlide" Target="../notesSlides/notesSlide59.xml"/></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65.m4a"/><Relationship Id="rId1" Type="http://schemas.microsoft.com/office/2007/relationships/media" Target="../media/media65.m4a"/><Relationship Id="rId5" Type="http://schemas.openxmlformats.org/officeDocument/2006/relationships/image" Target="../media/image6.png"/><Relationship Id="rId4" Type="http://schemas.openxmlformats.org/officeDocument/2006/relationships/notesSlide" Target="../notesSlides/notesSlide60.xml"/></Relationships>
</file>

<file path=ppt/slides/_rels/slide83.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slideLayout" Target="../slideLayouts/slideLayout111.xml"/><Relationship Id="rId7" Type="http://schemas.openxmlformats.org/officeDocument/2006/relationships/image" Target="../media/image54.png"/><Relationship Id="rId2" Type="http://schemas.openxmlformats.org/officeDocument/2006/relationships/audio" Target="../media/media66.m4a"/><Relationship Id="rId1" Type="http://schemas.microsoft.com/office/2007/relationships/media" Target="../media/media66.m4a"/><Relationship Id="rId6" Type="http://schemas.openxmlformats.org/officeDocument/2006/relationships/image" Target="../media/image53.png"/><Relationship Id="rId11" Type="http://schemas.openxmlformats.org/officeDocument/2006/relationships/image" Target="../media/image6.png"/><Relationship Id="rId5" Type="http://schemas.openxmlformats.org/officeDocument/2006/relationships/image" Target="../media/image52.png"/><Relationship Id="rId10" Type="http://schemas.openxmlformats.org/officeDocument/2006/relationships/image" Target="../media/image57.png"/><Relationship Id="rId4" Type="http://schemas.openxmlformats.org/officeDocument/2006/relationships/notesSlide" Target="../notesSlides/notesSlide61.xml"/><Relationship Id="rId9" Type="http://schemas.openxmlformats.org/officeDocument/2006/relationships/image" Target="../media/image56.png"/></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7.m4a"/><Relationship Id="rId1" Type="http://schemas.microsoft.com/office/2007/relationships/media" Target="../media/media67.m4a"/><Relationship Id="rId5" Type="http://schemas.openxmlformats.org/officeDocument/2006/relationships/image" Target="../media/image6.png"/><Relationship Id="rId4" Type="http://schemas.openxmlformats.org/officeDocument/2006/relationships/notesSlide" Target="../notesSlides/notesSlide62.xml"/></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8.m4a"/><Relationship Id="rId1" Type="http://schemas.microsoft.com/office/2007/relationships/media" Target="../media/media68.m4a"/><Relationship Id="rId5" Type="http://schemas.openxmlformats.org/officeDocument/2006/relationships/image" Target="../media/image6.png"/><Relationship Id="rId4" Type="http://schemas.openxmlformats.org/officeDocument/2006/relationships/notesSlide" Target="../notesSlides/notesSlide63.xml"/></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9.m4a"/><Relationship Id="rId1" Type="http://schemas.microsoft.com/office/2007/relationships/media" Target="../media/media69.m4a"/><Relationship Id="rId5" Type="http://schemas.openxmlformats.org/officeDocument/2006/relationships/image" Target="../media/image6.png"/><Relationship Id="rId4" Type="http://schemas.openxmlformats.org/officeDocument/2006/relationships/notesSlide" Target="../notesSlides/notesSlide64.xml"/></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0.m4a"/><Relationship Id="rId1" Type="http://schemas.microsoft.com/office/2007/relationships/media" Target="../media/media70.m4a"/><Relationship Id="rId5" Type="http://schemas.openxmlformats.org/officeDocument/2006/relationships/image" Target="../media/image6.png"/><Relationship Id="rId4" Type="http://schemas.openxmlformats.org/officeDocument/2006/relationships/notesSlide" Target="../notesSlides/notesSlide65.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71.m4a"/><Relationship Id="rId1" Type="http://schemas.microsoft.com/office/2007/relationships/media" Target="../media/media71.m4a"/><Relationship Id="rId5" Type="http://schemas.openxmlformats.org/officeDocument/2006/relationships/image" Target="../media/image6.png"/><Relationship Id="rId4" Type="http://schemas.openxmlformats.org/officeDocument/2006/relationships/notesSlide" Target="../notesSlides/notesSlide66.xml"/></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197.xml"/><Relationship Id="rId2" Type="http://schemas.openxmlformats.org/officeDocument/2006/relationships/audio" Target="../media/media72.m4a"/><Relationship Id="rId1" Type="http://schemas.microsoft.com/office/2007/relationships/media" Target="../media/media72.m4a"/><Relationship Id="rId5" Type="http://schemas.openxmlformats.org/officeDocument/2006/relationships/image" Target="../media/image6.png"/><Relationship Id="rId4" Type="http://schemas.openxmlformats.org/officeDocument/2006/relationships/notesSlide" Target="../notesSlides/notesSlide67.xml"/></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197.xml"/><Relationship Id="rId2" Type="http://schemas.openxmlformats.org/officeDocument/2006/relationships/audio" Target="../media/media73.m4a"/><Relationship Id="rId1" Type="http://schemas.microsoft.com/office/2007/relationships/media" Target="../media/media73.m4a"/><Relationship Id="rId5" Type="http://schemas.openxmlformats.org/officeDocument/2006/relationships/image" Target="../media/image6.png"/><Relationship Id="rId4" Type="http://schemas.openxmlformats.org/officeDocument/2006/relationships/notesSlide" Target="../notesSlides/notesSlide68.xml"/></Relationships>
</file>

<file path=ppt/slides/_rels/slide91.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slideLayout" Target="../slideLayouts/slideLayout111.xml"/><Relationship Id="rId7" Type="http://schemas.openxmlformats.org/officeDocument/2006/relationships/image" Target="../media/image60.png"/><Relationship Id="rId2" Type="http://schemas.openxmlformats.org/officeDocument/2006/relationships/audio" Target="../media/media74.m4a"/><Relationship Id="rId1" Type="http://schemas.microsoft.com/office/2007/relationships/media" Target="../media/media74.m4a"/><Relationship Id="rId6" Type="http://schemas.openxmlformats.org/officeDocument/2006/relationships/image" Target="../media/image59.svg"/><Relationship Id="rId5" Type="http://schemas.openxmlformats.org/officeDocument/2006/relationships/image" Target="../media/image58.png"/><Relationship Id="rId10" Type="http://schemas.openxmlformats.org/officeDocument/2006/relationships/image" Target="../media/image6.png"/><Relationship Id="rId4" Type="http://schemas.openxmlformats.org/officeDocument/2006/relationships/notesSlide" Target="../notesSlides/notesSlide69.xml"/><Relationship Id="rId9" Type="http://schemas.openxmlformats.org/officeDocument/2006/relationships/image" Target="../media/image62.png"/></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75.m4a"/><Relationship Id="rId1" Type="http://schemas.microsoft.com/office/2007/relationships/media" Target="../media/media75.m4a"/><Relationship Id="rId5" Type="http://schemas.openxmlformats.org/officeDocument/2006/relationships/image" Target="../media/image6.png"/><Relationship Id="rId4" Type="http://schemas.openxmlformats.org/officeDocument/2006/relationships/notesSlide" Target="../notesSlides/notesSlide70.xml"/></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209.xml"/><Relationship Id="rId2" Type="http://schemas.openxmlformats.org/officeDocument/2006/relationships/audio" Target="../media/media76.m4a"/><Relationship Id="rId1" Type="http://schemas.microsoft.com/office/2007/relationships/media" Target="../media/media76.m4a"/><Relationship Id="rId5" Type="http://schemas.openxmlformats.org/officeDocument/2006/relationships/image" Target="../media/image6.png"/><Relationship Id="rId4" Type="http://schemas.openxmlformats.org/officeDocument/2006/relationships/notesSlide" Target="../notesSlides/notesSlide71.xml"/></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209.xml"/><Relationship Id="rId2" Type="http://schemas.openxmlformats.org/officeDocument/2006/relationships/audio" Target="../media/media77.m4a"/><Relationship Id="rId1" Type="http://schemas.microsoft.com/office/2007/relationships/media" Target="../media/media77.m4a"/><Relationship Id="rId5" Type="http://schemas.openxmlformats.org/officeDocument/2006/relationships/image" Target="../media/image6.png"/><Relationship Id="rId4" Type="http://schemas.openxmlformats.org/officeDocument/2006/relationships/notesSlide" Target="../notesSlides/notesSlide72.xml"/></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78.m4a"/><Relationship Id="rId1" Type="http://schemas.microsoft.com/office/2007/relationships/media" Target="../media/media78.m4a"/><Relationship Id="rId4" Type="http://schemas.openxmlformats.org/officeDocument/2006/relationships/image" Target="../media/image6.png"/></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79.m4a"/><Relationship Id="rId1" Type="http://schemas.microsoft.com/office/2007/relationships/media" Target="../media/media79.m4a"/><Relationship Id="rId5" Type="http://schemas.openxmlformats.org/officeDocument/2006/relationships/image" Target="../media/image6.png"/><Relationship Id="rId4" Type="http://schemas.openxmlformats.org/officeDocument/2006/relationships/notesSlide" Target="../notesSlides/notesSlide73.xml"/></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80.m4a"/><Relationship Id="rId1" Type="http://schemas.microsoft.com/office/2007/relationships/media" Target="../media/media80.m4a"/><Relationship Id="rId5" Type="http://schemas.openxmlformats.org/officeDocument/2006/relationships/image" Target="../media/image6.png"/><Relationship Id="rId4" Type="http://schemas.openxmlformats.org/officeDocument/2006/relationships/notesSlide" Target="../notesSlides/notesSlide74.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111.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111.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111.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111.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111.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111.xml"/></Relationships>
</file>

<file path=ppt/slides/_rels/slide104.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81.m4a"/><Relationship Id="rId1" Type="http://schemas.microsoft.com/office/2007/relationships/media" Target="../media/media81.m4a"/><Relationship Id="rId5" Type="http://schemas.openxmlformats.org/officeDocument/2006/relationships/image" Target="../media/image6.png"/><Relationship Id="rId4" Type="http://schemas.openxmlformats.org/officeDocument/2006/relationships/notesSlide" Target="../notesSlides/notesSlide81.xml"/></Relationships>
</file>

<file path=ppt/slides/_rels/slide105.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82.m4a"/><Relationship Id="rId1" Type="http://schemas.microsoft.com/office/2007/relationships/media" Target="../media/media82.m4a"/><Relationship Id="rId5" Type="http://schemas.openxmlformats.org/officeDocument/2006/relationships/image" Target="../media/image6.png"/><Relationship Id="rId4" Type="http://schemas.openxmlformats.org/officeDocument/2006/relationships/notesSlide" Target="../notesSlides/notesSlide82.xml"/></Relationships>
</file>

<file path=ppt/slides/_rels/slide106.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83.m4a"/><Relationship Id="rId1" Type="http://schemas.microsoft.com/office/2007/relationships/media" Target="../media/media83.m4a"/><Relationship Id="rId4" Type="http://schemas.openxmlformats.org/officeDocument/2006/relationships/image" Target="../media/image6.png"/></Relationships>
</file>

<file path=ppt/slides/_rels/slide107.xml.rels><?xml version="1.0" encoding="UTF-8" standalone="yes"?>
<Relationships xmlns="http://schemas.openxmlformats.org/package/2006/relationships"><Relationship Id="rId3" Type="http://schemas.openxmlformats.org/officeDocument/2006/relationships/slideLayout" Target="../slideLayouts/slideLayout221.xml"/><Relationship Id="rId2" Type="http://schemas.openxmlformats.org/officeDocument/2006/relationships/audio" Target="../media/media84.m4a"/><Relationship Id="rId1" Type="http://schemas.microsoft.com/office/2007/relationships/media" Target="../media/media84.m4a"/><Relationship Id="rId5" Type="http://schemas.openxmlformats.org/officeDocument/2006/relationships/image" Target="../media/image6.png"/><Relationship Id="rId4" Type="http://schemas.openxmlformats.org/officeDocument/2006/relationships/notesSlide" Target="../notesSlides/notesSlide83.xml"/></Relationships>
</file>

<file path=ppt/slides/_rels/slide108.xml.rels><?xml version="1.0" encoding="UTF-8" standalone="yes"?>
<Relationships xmlns="http://schemas.openxmlformats.org/package/2006/relationships"><Relationship Id="rId3" Type="http://schemas.openxmlformats.org/officeDocument/2006/relationships/slideLayout" Target="../slideLayouts/slideLayout221.xml"/><Relationship Id="rId2" Type="http://schemas.openxmlformats.org/officeDocument/2006/relationships/audio" Target="../media/media85.m4a"/><Relationship Id="rId1" Type="http://schemas.microsoft.com/office/2007/relationships/media" Target="../media/media85.m4a"/><Relationship Id="rId5" Type="http://schemas.openxmlformats.org/officeDocument/2006/relationships/image" Target="../media/image6.png"/><Relationship Id="rId4" Type="http://schemas.openxmlformats.org/officeDocument/2006/relationships/notesSlide" Target="../notesSlides/notesSlide84.xml"/></Relationships>
</file>

<file path=ppt/slides/_rels/slide109.xml.rels><?xml version="1.0" encoding="UTF-8" standalone="yes"?>
<Relationships xmlns="http://schemas.openxmlformats.org/package/2006/relationships"><Relationship Id="rId3" Type="http://schemas.openxmlformats.org/officeDocument/2006/relationships/slideLayout" Target="../slideLayouts/slideLayout221.xml"/><Relationship Id="rId2" Type="http://schemas.openxmlformats.org/officeDocument/2006/relationships/audio" Target="../media/media86.m4a"/><Relationship Id="rId1" Type="http://schemas.microsoft.com/office/2007/relationships/media" Target="../media/media86.m4a"/><Relationship Id="rId5" Type="http://schemas.openxmlformats.org/officeDocument/2006/relationships/image" Target="../media/image6.png"/><Relationship Id="rId4" Type="http://schemas.openxmlformats.org/officeDocument/2006/relationships/notesSlide" Target="../notesSlides/notesSlide85.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21.xml"/></Relationships>
</file>

<file path=ppt/slides/_rels/slide111.xml.rels><?xml version="1.0" encoding="UTF-8" standalone="yes"?>
<Relationships xmlns="http://schemas.openxmlformats.org/package/2006/relationships"><Relationship Id="rId3" Type="http://schemas.openxmlformats.org/officeDocument/2006/relationships/slideLayout" Target="../slideLayouts/slideLayout101.xml"/><Relationship Id="rId2" Type="http://schemas.openxmlformats.org/officeDocument/2006/relationships/audio" Target="../media/media87.m4a"/><Relationship Id="rId1" Type="http://schemas.microsoft.com/office/2007/relationships/media" Target="../media/media87.m4a"/><Relationship Id="rId4" Type="http://schemas.openxmlformats.org/officeDocument/2006/relationships/image" Target="../media/image6.png"/></Relationships>
</file>

<file path=ppt/slides/_rels/slide112.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88.m4a"/><Relationship Id="rId1" Type="http://schemas.microsoft.com/office/2007/relationships/media" Target="../media/media88.m4a"/><Relationship Id="rId5" Type="http://schemas.openxmlformats.org/officeDocument/2006/relationships/image" Target="../media/image6.png"/><Relationship Id="rId4" Type="http://schemas.openxmlformats.org/officeDocument/2006/relationships/notesSlide" Target="../notesSlides/notesSlide87.xml"/></Relationships>
</file>

<file path=ppt/slides/_rels/slide11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1.xml"/><Relationship Id="rId7" Type="http://schemas.openxmlformats.org/officeDocument/2006/relationships/image" Target="../media/image65.png"/><Relationship Id="rId2" Type="http://schemas.openxmlformats.org/officeDocument/2006/relationships/audio" Target="../media/media89.m4a"/><Relationship Id="rId1" Type="http://schemas.microsoft.com/office/2007/relationships/media" Target="../media/media89.m4a"/><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notesSlide" Target="../notesSlides/notesSlide88.xml"/></Relationships>
</file>

<file path=ppt/slides/_rels/slide114.xml.rels><?xml version="1.0" encoding="UTF-8" standalone="yes"?>
<Relationships xmlns="http://schemas.openxmlformats.org/package/2006/relationships"><Relationship Id="rId3" Type="http://schemas.openxmlformats.org/officeDocument/2006/relationships/slideLayout" Target="../slideLayouts/slideLayout111.xml"/><Relationship Id="rId7" Type="http://schemas.openxmlformats.org/officeDocument/2006/relationships/image" Target="../media/image6.png"/><Relationship Id="rId2" Type="http://schemas.openxmlformats.org/officeDocument/2006/relationships/audio" Target="../media/media90.m4a"/><Relationship Id="rId1" Type="http://schemas.microsoft.com/office/2007/relationships/media" Target="../media/media90.m4a"/><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notesSlide" Target="../notesSlides/notesSlide89.xml"/></Relationships>
</file>

<file path=ppt/slides/_rels/slide11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1.xml"/><Relationship Id="rId7" Type="http://schemas.openxmlformats.org/officeDocument/2006/relationships/hyperlink" Target="https://www.youtube.com/playlist?list=PLMG33RKISnWgSb6dLP4zmNropige5BoOp" TargetMode="External"/><Relationship Id="rId2" Type="http://schemas.openxmlformats.org/officeDocument/2006/relationships/audio" Target="../media/media91.m4a"/><Relationship Id="rId1" Type="http://schemas.microsoft.com/office/2007/relationships/media" Target="../media/media91.m4a"/><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notesSlide" Target="../notesSlides/notesSlide90.xml"/></Relationships>
</file>

<file path=ppt/slides/_rels/slide116.xml.rels><?xml version="1.0" encoding="UTF-8" standalone="yes"?>
<Relationships xmlns="http://schemas.openxmlformats.org/package/2006/relationships"><Relationship Id="rId3" Type="http://schemas.openxmlformats.org/officeDocument/2006/relationships/slideLayout" Target="../slideLayouts/slideLayout106.xml"/><Relationship Id="rId2" Type="http://schemas.openxmlformats.org/officeDocument/2006/relationships/audio" Target="../media/media92.m4a"/><Relationship Id="rId1" Type="http://schemas.microsoft.com/office/2007/relationships/media" Target="../media/media92.m4a"/><Relationship Id="rId5" Type="http://schemas.openxmlformats.org/officeDocument/2006/relationships/image" Target="../media/image6.png"/><Relationship Id="rId4" Type="http://schemas.openxmlformats.org/officeDocument/2006/relationships/notesSlide" Target="../notesSlides/notesSlide9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表 3"/>
          <p:cNvGraphicFramePr>
            <a:graphicFrameLocks noGrp="1"/>
          </p:cNvGraphicFramePr>
          <p:nvPr/>
        </p:nvGraphicFramePr>
        <p:xfrm>
          <a:off x="637184" y="975989"/>
          <a:ext cx="10945216" cy="4450080"/>
        </p:xfrm>
        <a:graphic>
          <a:graphicData uri="http://schemas.openxmlformats.org/drawingml/2006/table">
            <a:tbl>
              <a:tblPr firstRow="1" bandRow="1">
                <a:tableStyleId>{5940675A-B579-460E-94D1-54222C63F5DA}</a:tableStyleId>
              </a:tblPr>
              <a:tblGrid>
                <a:gridCol w="1668372">
                  <a:extLst>
                    <a:ext uri="{9D8B030D-6E8A-4147-A177-3AD203B41FA5}">
                      <a16:colId xmlns:a16="http://schemas.microsoft.com/office/drawing/2014/main" val="20000"/>
                    </a:ext>
                  </a:extLst>
                </a:gridCol>
                <a:gridCol w="4052906">
                  <a:extLst>
                    <a:ext uri="{9D8B030D-6E8A-4147-A177-3AD203B41FA5}">
                      <a16:colId xmlns:a16="http://schemas.microsoft.com/office/drawing/2014/main" val="20001"/>
                    </a:ext>
                  </a:extLst>
                </a:gridCol>
                <a:gridCol w="4084168">
                  <a:extLst>
                    <a:ext uri="{9D8B030D-6E8A-4147-A177-3AD203B41FA5}">
                      <a16:colId xmlns:a16="http://schemas.microsoft.com/office/drawing/2014/main" val="2562590793"/>
                    </a:ext>
                  </a:extLst>
                </a:gridCol>
                <a:gridCol w="1139770">
                  <a:extLst>
                    <a:ext uri="{9D8B030D-6E8A-4147-A177-3AD203B41FA5}">
                      <a16:colId xmlns:a16="http://schemas.microsoft.com/office/drawing/2014/main" val="1442853839"/>
                    </a:ext>
                  </a:extLst>
                </a:gridCol>
              </a:tblGrid>
              <a:tr h="253794">
                <a:tc rowSpan="2">
                  <a:txBody>
                    <a:bodyPr/>
                    <a:lstStyle/>
                    <a:p>
                      <a:endParaRPr kumimoji="1" lang="ja-JP" altLang="en-US" sz="1600" b="1" dirty="0">
                        <a:solidFill>
                          <a:schemeClr val="tx1"/>
                        </a:solidFill>
                        <a:latin typeface="メイリオ" panose="020B0604030504040204" pitchFamily="50" charset="-128"/>
                        <a:ea typeface="メイリオ" panose="020B0604030504040204" pitchFamily="50" charset="-128"/>
                      </a:endParaRPr>
                    </a:p>
                  </a:txBody>
                  <a:tcPr anchor="ctr">
                    <a:lnR w="38100" cap="flat" cmpd="sng" algn="ctr">
                      <a:solidFill>
                        <a:srgbClr val="FF0000"/>
                      </a:solidFill>
                      <a:prstDash val="solid"/>
                      <a:round/>
                      <a:headEnd type="none" w="med" len="med"/>
                      <a:tailEnd type="none" w="med" len="med"/>
                    </a:lnR>
                    <a:solidFill>
                      <a:srgbClr val="E1EDFF"/>
                    </a:solidFill>
                  </a:tcPr>
                </a:tc>
                <a:tc gridSpan="2">
                  <a:txBody>
                    <a:bodyPr/>
                    <a:lstStyle/>
                    <a:p>
                      <a:pPr algn="ctr"/>
                      <a:r>
                        <a:rPr kumimoji="1" lang="ja-JP" altLang="en-US" sz="1400" b="1" dirty="0">
                          <a:solidFill>
                            <a:schemeClr val="tx1"/>
                          </a:solidFill>
                          <a:latin typeface="メイリオ" panose="020B0604030504040204" pitchFamily="50" charset="-128"/>
                          <a:ea typeface="メイリオ" panose="020B0604030504040204" pitchFamily="50" charset="-128"/>
                        </a:rPr>
                        <a:t>機能強化型在支診</a:t>
                      </a:r>
                    </a:p>
                  </a:txBody>
                  <a:tcPr anchor="ctr">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solidFill>
                      <a:srgbClr val="E1EDFF"/>
                    </a:solidFill>
                  </a:tcPr>
                </a:tc>
                <a:tc hMerge="1">
                  <a:txBody>
                    <a:bodyPr/>
                    <a:lstStyle/>
                    <a:p>
                      <a:endParaRPr kumimoji="1" lang="ja-JP" altLang="en-US"/>
                    </a:p>
                  </a:txBody>
                  <a:tcPr/>
                </a:tc>
                <a:tc rowSpan="2">
                  <a:txBody>
                    <a:bodyPr/>
                    <a:lstStyle/>
                    <a:p>
                      <a:pPr algn="ctr"/>
                      <a:r>
                        <a:rPr kumimoji="1" lang="ja-JP" altLang="en-US" sz="1400" b="1" dirty="0">
                          <a:solidFill>
                            <a:schemeClr val="tx1"/>
                          </a:solidFill>
                          <a:latin typeface="メイリオ" panose="020B0604030504040204" pitchFamily="50" charset="-128"/>
                          <a:ea typeface="メイリオ" panose="020B0604030504040204" pitchFamily="50" charset="-128"/>
                        </a:rPr>
                        <a:t>在支診</a:t>
                      </a:r>
                    </a:p>
                  </a:txBody>
                  <a:tcPr anchor="ctr">
                    <a:lnL w="38100" cap="flat" cmpd="sng" algn="ctr">
                      <a:solidFill>
                        <a:srgbClr val="FF0000"/>
                      </a:solidFill>
                      <a:prstDash val="solid"/>
                      <a:round/>
                      <a:headEnd type="none" w="med" len="med"/>
                      <a:tailEnd type="none" w="med" len="med"/>
                    </a:lnL>
                    <a:solidFill>
                      <a:srgbClr val="E1EDFF"/>
                    </a:solidFill>
                  </a:tcPr>
                </a:tc>
                <a:extLst>
                  <a:ext uri="{0D108BD9-81ED-4DB2-BD59-A6C34878D82A}">
                    <a16:rowId xmlns:a16="http://schemas.microsoft.com/office/drawing/2014/main" val="10000"/>
                  </a:ext>
                </a:extLst>
              </a:tr>
              <a:tr h="274320">
                <a:tc vMerge="1">
                  <a:txBody>
                    <a:bodyPr/>
                    <a:lstStyle/>
                    <a:p>
                      <a:endParaRPr kumimoji="1" lang="ja-JP" altLang="en-US"/>
                    </a:p>
                  </a:txBody>
                  <a:tcPr/>
                </a:tc>
                <a:tc>
                  <a:txBody>
                    <a:bodyPr/>
                    <a:lstStyle/>
                    <a:p>
                      <a:pPr algn="ctr"/>
                      <a:r>
                        <a:rPr kumimoji="1" lang="ja-JP" altLang="en-US" sz="1400" b="1">
                          <a:solidFill>
                            <a:schemeClr val="tx1"/>
                          </a:solidFill>
                          <a:latin typeface="メイリオ" panose="020B0604030504040204" pitchFamily="50" charset="-128"/>
                          <a:ea typeface="メイリオ" panose="020B0604030504040204" pitchFamily="50" charset="-128"/>
                        </a:rPr>
                        <a:t>単独型</a:t>
                      </a:r>
                    </a:p>
                  </a:txBody>
                  <a:tcPr anchor="ctr">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solidFill>
                      <a:srgbClr val="E1EDFF"/>
                    </a:solidFill>
                  </a:tcPr>
                </a:tc>
                <a:tc>
                  <a:txBody>
                    <a:bodyPr/>
                    <a:lstStyle/>
                    <a:p>
                      <a:pPr algn="ctr"/>
                      <a:r>
                        <a:rPr kumimoji="1" lang="ja-JP" altLang="en-US" sz="1400" b="1" dirty="0">
                          <a:solidFill>
                            <a:schemeClr val="tx1"/>
                          </a:solidFill>
                          <a:latin typeface="メイリオ" panose="020B0604030504040204" pitchFamily="50" charset="-128"/>
                          <a:ea typeface="メイリオ" panose="020B0604030504040204" pitchFamily="50" charset="-128"/>
                        </a:rPr>
                        <a:t>連携型</a:t>
                      </a:r>
                    </a:p>
                  </a:txBody>
                  <a:tcPr anchor="ctr">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solidFill>
                      <a:srgbClr val="E1EDFF"/>
                    </a:solidFill>
                  </a:tcPr>
                </a:tc>
                <a:tc vMerge="1">
                  <a:txBody>
                    <a:bodyPr/>
                    <a:lstStyle/>
                    <a:p>
                      <a:endParaRPr kumimoji="1" lang="ja-JP" altLang="en-US"/>
                    </a:p>
                  </a:txBody>
                  <a:tcPr/>
                </a:tc>
                <a:extLst>
                  <a:ext uri="{0D108BD9-81ED-4DB2-BD59-A6C34878D82A}">
                    <a16:rowId xmlns:a16="http://schemas.microsoft.com/office/drawing/2014/main" val="10001"/>
                  </a:ext>
                </a:extLst>
              </a:tr>
              <a:tr h="592186">
                <a:tc>
                  <a:txBody>
                    <a:bodyPr/>
                    <a:lstStyle/>
                    <a:p>
                      <a:pPr algn="ctr"/>
                      <a:r>
                        <a:rPr kumimoji="1" lang="ja-JP" altLang="en-US" sz="1200" dirty="0">
                          <a:latin typeface="メイリオ" panose="020B0604030504040204" pitchFamily="50" charset="-128"/>
                          <a:ea typeface="メイリオ" panose="020B0604030504040204" pitchFamily="50" charset="-128"/>
                        </a:rPr>
                        <a:t>全ての在支診</a:t>
                      </a:r>
                      <a:endParaRPr kumimoji="1" lang="en-US" altLang="ja-JP" sz="1200" dirty="0">
                        <a:latin typeface="メイリオ" panose="020B0604030504040204" pitchFamily="50" charset="-128"/>
                        <a:ea typeface="メイリオ" panose="020B0604030504040204" pitchFamily="50" charset="-128"/>
                      </a:endParaRPr>
                    </a:p>
                    <a:p>
                      <a:pPr algn="ctr"/>
                      <a:r>
                        <a:rPr kumimoji="1" lang="ja-JP" altLang="en-US" sz="1200" dirty="0">
                          <a:latin typeface="メイリオ" panose="020B0604030504040204" pitchFamily="50" charset="-128"/>
                          <a:ea typeface="メイリオ" panose="020B0604030504040204" pitchFamily="50" charset="-128"/>
                        </a:rPr>
                        <a:t>の基準</a:t>
                      </a:r>
                    </a:p>
                  </a:txBody>
                  <a:tcPr marL="45720" marR="45720" anchor="ctr">
                    <a:lnB w="38100" cap="flat" cmpd="sng" algn="ctr">
                      <a:solidFill>
                        <a:srgbClr val="FF0000"/>
                      </a:solidFill>
                      <a:prstDash val="solid"/>
                      <a:round/>
                      <a:headEnd type="none" w="med" len="med"/>
                      <a:tailEnd type="none" w="med" len="med"/>
                    </a:lnB>
                    <a:noFill/>
                  </a:tcPr>
                </a:tc>
                <a:tc gridSpan="3">
                  <a:txBody>
                    <a:bodyPr/>
                    <a:lstStyle/>
                    <a:p>
                      <a:pPr marL="0" lvl="4" algn="l"/>
                      <a:r>
                        <a:rPr kumimoji="1" lang="ja-JP" altLang="en-US" sz="1200" b="0" u="none" dirty="0">
                          <a:latin typeface="メイリオ" panose="020B0604030504040204" pitchFamily="50" charset="-128"/>
                          <a:ea typeface="メイリオ" panose="020B0604030504040204" pitchFamily="50" charset="-128"/>
                        </a:rPr>
                        <a:t>①　</a:t>
                      </a:r>
                      <a:r>
                        <a:rPr kumimoji="1" lang="en-US" altLang="ja-JP" sz="1200" b="0" u="none" dirty="0">
                          <a:latin typeface="メイリオ" panose="020B0604030504040204" pitchFamily="50" charset="-128"/>
                          <a:ea typeface="メイリオ" panose="020B0604030504040204" pitchFamily="50" charset="-128"/>
                        </a:rPr>
                        <a:t>24</a:t>
                      </a:r>
                      <a:r>
                        <a:rPr kumimoji="1" lang="ja-JP" altLang="en-US" sz="1200" b="0" u="none" dirty="0">
                          <a:latin typeface="メイリオ" panose="020B0604030504040204" pitchFamily="50" charset="-128"/>
                          <a:ea typeface="メイリオ" panose="020B0604030504040204" pitchFamily="50" charset="-128"/>
                        </a:rPr>
                        <a:t>時間連絡を受ける体制の確保　　　  ②　</a:t>
                      </a:r>
                      <a:r>
                        <a:rPr kumimoji="1" lang="en-US" altLang="ja-JP" sz="1200" b="0" u="none" dirty="0">
                          <a:latin typeface="メイリオ" panose="020B0604030504040204" pitchFamily="50" charset="-128"/>
                          <a:ea typeface="メイリオ" panose="020B0604030504040204" pitchFamily="50" charset="-128"/>
                        </a:rPr>
                        <a:t>24</a:t>
                      </a:r>
                      <a:r>
                        <a:rPr kumimoji="1" lang="ja-JP" altLang="en-US" sz="1200" b="0" u="none" dirty="0">
                          <a:latin typeface="メイリオ" panose="020B0604030504040204" pitchFamily="50" charset="-128"/>
                          <a:ea typeface="メイリオ" panose="020B0604030504040204" pitchFamily="50" charset="-128"/>
                        </a:rPr>
                        <a:t>時間の往診体制　　　                    ③　</a:t>
                      </a:r>
                      <a:r>
                        <a:rPr kumimoji="1" lang="en-US" altLang="ja-JP" sz="1200" b="0" u="none" dirty="0">
                          <a:latin typeface="メイリオ" panose="020B0604030504040204" pitchFamily="50" charset="-128"/>
                          <a:ea typeface="メイリオ" panose="020B0604030504040204" pitchFamily="50" charset="-128"/>
                        </a:rPr>
                        <a:t>24</a:t>
                      </a:r>
                      <a:r>
                        <a:rPr kumimoji="1" lang="ja-JP" altLang="en-US" sz="1200" b="0" u="none" dirty="0">
                          <a:latin typeface="メイリオ" panose="020B0604030504040204" pitchFamily="50" charset="-128"/>
                          <a:ea typeface="メイリオ" panose="020B0604030504040204" pitchFamily="50" charset="-128"/>
                        </a:rPr>
                        <a:t>時間の訪問看護体制　　　　　　　</a:t>
                      </a:r>
                      <a:endParaRPr kumimoji="1" lang="en-US" altLang="ja-JP" sz="1200" b="0" u="none" dirty="0">
                        <a:latin typeface="メイリオ" panose="020B0604030504040204" pitchFamily="50" charset="-128"/>
                        <a:ea typeface="メイリオ" panose="020B0604030504040204" pitchFamily="50" charset="-128"/>
                      </a:endParaRPr>
                    </a:p>
                    <a:p>
                      <a:pPr marL="0" lvl="4" algn="l"/>
                      <a:r>
                        <a:rPr kumimoji="1" lang="ja-JP" altLang="en-US" sz="1200" b="0" u="none" dirty="0">
                          <a:latin typeface="メイリオ" panose="020B0604030504040204" pitchFamily="50" charset="-128"/>
                          <a:ea typeface="メイリオ" panose="020B0604030504040204" pitchFamily="50" charset="-128"/>
                        </a:rPr>
                        <a:t>④　緊急時の入院体制　　　　　　　　　　⑤　連携する医療機関等への情報提供　　　⑥　年に１回、看取り数等を報告している</a:t>
                      </a:r>
                      <a:endParaRPr kumimoji="1" lang="en-US" altLang="ja-JP" sz="1200" b="0" u="none" dirty="0">
                        <a:latin typeface="メイリオ" panose="020B0604030504040204" pitchFamily="50" charset="-128"/>
                        <a:ea typeface="メイリオ" panose="020B0604030504040204" pitchFamily="50" charset="-128"/>
                      </a:endParaRPr>
                    </a:p>
                    <a:p>
                      <a:pPr marL="0" lvl="4" algn="l"/>
                      <a:r>
                        <a:rPr kumimoji="1" lang="ja-JP" altLang="en-US" sz="1200" b="0" u="none" dirty="0">
                          <a:solidFill>
                            <a:schemeClr val="tx1"/>
                          </a:solidFill>
                          <a:latin typeface="メイリオ" panose="020B0604030504040204" pitchFamily="50" charset="-128"/>
                          <a:ea typeface="メイリオ" panose="020B0604030504040204" pitchFamily="50" charset="-128"/>
                        </a:rPr>
                        <a:t>⑦　適切な意思決定支援に係る指針の作成　⑧　訪問栄養食事指導を行うことが可能な体制の整備</a:t>
                      </a:r>
                      <a:endParaRPr kumimoji="1" lang="en-US" altLang="ja-JP" sz="1200" b="0" u="none" dirty="0">
                        <a:solidFill>
                          <a:schemeClr val="tx1"/>
                        </a:solidFill>
                        <a:latin typeface="メイリオ" panose="020B0604030504040204" pitchFamily="50" charset="-128"/>
                        <a:ea typeface="メイリオ" panose="020B0604030504040204" pitchFamily="50" charset="-128"/>
                      </a:endParaRPr>
                    </a:p>
                    <a:p>
                      <a:pPr marL="0" lvl="4" algn="l"/>
                      <a:r>
                        <a:rPr kumimoji="1" lang="ja-JP" altLang="en-US" sz="1200" b="0" u="none" dirty="0">
                          <a:solidFill>
                            <a:schemeClr val="tx1"/>
                          </a:solidFill>
                          <a:latin typeface="メイリオ" panose="020B0604030504040204" pitchFamily="50" charset="-128"/>
                          <a:ea typeface="メイリオ" panose="020B0604030504040204" pitchFamily="50" charset="-128"/>
                        </a:rPr>
                        <a:t>⑨　介護保険施設から求められた場合、協力医療機関として定められることが望ましい</a:t>
                      </a:r>
                      <a:endParaRPr kumimoji="1" lang="en-US" altLang="ja-JP" sz="1200" b="0" u="none" dirty="0">
                        <a:solidFill>
                          <a:schemeClr val="tx1"/>
                        </a:solidFill>
                        <a:latin typeface="メイリオ" panose="020B0604030504040204" pitchFamily="50" charset="-128"/>
                        <a:ea typeface="メイリオ" panose="020B0604030504040204" pitchFamily="50" charset="-128"/>
                      </a:endParaRPr>
                    </a:p>
                    <a:p>
                      <a:pPr marL="0" lvl="4" algn="l"/>
                      <a:endParaRPr kumimoji="1" lang="en-US" altLang="ja-JP" sz="1200" b="0" u="none" dirty="0">
                        <a:solidFill>
                          <a:schemeClr val="tx1"/>
                        </a:solidFill>
                        <a:latin typeface="メイリオ" panose="020B0604030504040204" pitchFamily="50" charset="-128"/>
                        <a:ea typeface="メイリオ" panose="020B0604030504040204" pitchFamily="50" charset="-128"/>
                      </a:endParaRPr>
                    </a:p>
                    <a:p>
                      <a:pPr marL="0" lvl="4" algn="l"/>
                      <a:endParaRPr kumimoji="1" lang="ja-JP" altLang="en-US" sz="1200" b="0" u="none" dirty="0">
                        <a:solidFill>
                          <a:schemeClr val="tx1"/>
                        </a:solidFill>
                        <a:latin typeface="メイリオ" panose="020B0604030504040204" pitchFamily="50" charset="-128"/>
                        <a:ea typeface="メイリオ" panose="020B0604030504040204" pitchFamily="50" charset="-128"/>
                      </a:endParaRPr>
                    </a:p>
                  </a:txBody>
                  <a:tcPr marL="45720" marR="45720" anchor="ctr">
                    <a:no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0002"/>
                  </a:ext>
                </a:extLst>
              </a:tr>
              <a:tr h="429213">
                <a:tc rowSpan="5">
                  <a:txBody>
                    <a:bodyPr/>
                    <a:lstStyle/>
                    <a:p>
                      <a:pPr algn="ctr"/>
                      <a:endParaRPr kumimoji="1" lang="en-US" altLang="ja-JP" sz="1200" dirty="0">
                        <a:latin typeface="メイリオ" panose="020B0604030504040204" pitchFamily="50" charset="-128"/>
                        <a:ea typeface="メイリオ" panose="020B0604030504040204" pitchFamily="50" charset="-128"/>
                      </a:endParaRPr>
                    </a:p>
                    <a:p>
                      <a:pPr algn="ctr"/>
                      <a:r>
                        <a:rPr kumimoji="1" lang="ja-JP" altLang="en-US" sz="1200" b="1" dirty="0">
                          <a:latin typeface="メイリオ" panose="020B0604030504040204" pitchFamily="50" charset="-128"/>
                          <a:ea typeface="メイリオ" panose="020B0604030504040204" pitchFamily="50" charset="-128"/>
                        </a:rPr>
                        <a:t>機能強化型</a:t>
                      </a:r>
                      <a:endParaRPr kumimoji="1" lang="en-US" altLang="ja-JP" sz="1200" b="1" dirty="0">
                        <a:latin typeface="メイリオ" panose="020B0604030504040204" pitchFamily="50" charset="-128"/>
                        <a:ea typeface="メイリオ" panose="020B0604030504040204" pitchFamily="50" charset="-128"/>
                      </a:endParaRPr>
                    </a:p>
                    <a:p>
                      <a:pPr algn="ctr"/>
                      <a:r>
                        <a:rPr kumimoji="1" lang="ja-JP" altLang="en-US" sz="1200" b="1" dirty="0">
                          <a:latin typeface="メイリオ" panose="020B0604030504040204" pitchFamily="50" charset="-128"/>
                          <a:ea typeface="メイリオ" panose="020B0604030504040204" pitchFamily="50" charset="-128"/>
                        </a:rPr>
                        <a:t>在支診・在支病の基準</a:t>
                      </a:r>
                    </a:p>
                  </a:txBody>
                  <a:tcPr marL="45720" marR="45720" anchor="ctr">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noFill/>
                  </a:tcPr>
                </a:tc>
                <a:tc>
                  <a:txBody>
                    <a:bodyPr/>
                    <a:lstStyle/>
                    <a:p>
                      <a:pPr marL="288000" indent="0" algn="l"/>
                      <a:r>
                        <a:rPr kumimoji="1" lang="ja-JP" altLang="en-US" sz="1200" dirty="0">
                          <a:latin typeface="メイリオ" panose="020B0604030504040204" pitchFamily="50" charset="-128"/>
                          <a:ea typeface="メイリオ" panose="020B0604030504040204" pitchFamily="50" charset="-128"/>
                        </a:rPr>
                        <a:t>在宅医療を担当する常勤の医師</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３人以上</a:t>
                      </a:r>
                    </a:p>
                  </a:txBody>
                  <a:tcPr marL="45720" marR="45720" anchor="ctr">
                    <a:lnL w="38100" cap="flat" cmpd="sng" algn="ctr">
                      <a:solidFill>
                        <a:srgbClr val="FF0000"/>
                      </a:solidFill>
                      <a:prstDash val="solid"/>
                      <a:round/>
                      <a:headEnd type="none" w="med" len="med"/>
                      <a:tailEnd type="none" w="med" len="med"/>
                    </a:lnL>
                    <a:noFill/>
                  </a:tcPr>
                </a:tc>
                <a:tc>
                  <a:txBody>
                    <a:bodyPr/>
                    <a:lstStyle/>
                    <a:p>
                      <a:pPr marL="288000" indent="0" algn="l"/>
                      <a:r>
                        <a:rPr kumimoji="1" lang="ja-JP" altLang="en-US" sz="1200" dirty="0">
                          <a:latin typeface="メイリオ" panose="020B0604030504040204" pitchFamily="50" charset="-128"/>
                          <a:ea typeface="メイリオ" panose="020B0604030504040204" pitchFamily="50" charset="-128"/>
                        </a:rPr>
                        <a:t>在宅医療を担当する常勤の医師</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連携内で３人以上</a:t>
                      </a:r>
                    </a:p>
                  </a:txBody>
                  <a:tcPr marL="45720" marR="45720" anchor="ctr">
                    <a:noFill/>
                  </a:tcPr>
                </a:tc>
                <a:tc rowSpan="5">
                  <a:txBody>
                    <a:bodyPr/>
                    <a:lstStyle/>
                    <a:p>
                      <a:endParaRPr kumimoji="1" lang="ja-JP" altLang="en-US" sz="900">
                        <a:latin typeface="メイリオ" panose="020B0604030504040204" pitchFamily="50" charset="-128"/>
                        <a:ea typeface="メイリオ" panose="020B0604030504040204" pitchFamily="50" charset="-128"/>
                      </a:endParaRPr>
                    </a:p>
                  </a:txBody>
                  <a:tcPr marL="45720" marR="45720" anchor="ctr">
                    <a:lnBlToTr w="12700" cap="flat" cmpd="sng" algn="ctr">
                      <a:solidFill>
                        <a:schemeClr val="tx1"/>
                      </a:solidFill>
                      <a:prstDash val="solid"/>
                      <a:round/>
                      <a:headEnd type="none" w="med" len="med"/>
                      <a:tailEnd type="none" w="med" len="med"/>
                    </a:lnBlToTr>
                    <a:noFill/>
                  </a:tcPr>
                </a:tc>
                <a:extLst>
                  <a:ext uri="{0D108BD9-81ED-4DB2-BD59-A6C34878D82A}">
                    <a16:rowId xmlns:a16="http://schemas.microsoft.com/office/drawing/2014/main" val="10003"/>
                  </a:ext>
                </a:extLst>
              </a:tr>
              <a:tr h="534713">
                <a:tc vMerge="1">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a:p>
                  </a:txBody>
                  <a:tcPr anchor="ctr">
                    <a:solidFill>
                      <a:schemeClr val="accent4">
                        <a:lumMod val="40000"/>
                        <a:lumOff val="60000"/>
                      </a:schemeClr>
                    </a:solidFill>
                  </a:tcPr>
                </a:tc>
                <a:tc>
                  <a:txBody>
                    <a:bodyPr/>
                    <a:lstStyle/>
                    <a:p>
                      <a:pPr marL="288000"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過去１年間の緊急往診の実績</a:t>
                      </a:r>
                      <a:br>
                        <a:rPr kumimoji="1" lang="en-US" altLang="ja-JP" sz="1200" dirty="0">
                          <a:latin typeface="メイリオ" panose="020B0604030504040204" pitchFamily="50" charset="-128"/>
                          <a:ea typeface="メイリオ" panose="020B0604030504040204" pitchFamily="50" charset="-128"/>
                        </a:rPr>
                      </a:br>
                      <a:r>
                        <a:rPr kumimoji="1" lang="en-US" altLang="ja-JP" sz="1200" dirty="0">
                          <a:latin typeface="メイリオ" panose="020B0604030504040204" pitchFamily="50" charset="-128"/>
                          <a:ea typeface="メイリオ" panose="020B0604030504040204" pitchFamily="50" charset="-128"/>
                        </a:rPr>
                        <a:t>10</a:t>
                      </a:r>
                      <a:r>
                        <a:rPr kumimoji="1" lang="ja-JP" altLang="en-US" sz="1200" dirty="0">
                          <a:latin typeface="メイリオ" panose="020B0604030504040204" pitchFamily="50" charset="-128"/>
                          <a:ea typeface="メイリオ" panose="020B0604030504040204" pitchFamily="50" charset="-128"/>
                        </a:rPr>
                        <a:t>件以上</a:t>
                      </a:r>
                      <a:endParaRPr kumimoji="1" lang="en-US" altLang="ja-JP" sz="1200" dirty="0">
                        <a:latin typeface="メイリオ" panose="020B0604030504040204" pitchFamily="50" charset="-128"/>
                        <a:ea typeface="メイリオ" panose="020B0604030504040204" pitchFamily="50" charset="-128"/>
                      </a:endParaRPr>
                    </a:p>
                    <a:p>
                      <a:pPr marL="288000" marR="0" indent="-144000" algn="l" defTabSz="914400" rtl="0" eaLnBrk="1" fontAlgn="auto" latinLnBrk="0" hangingPunct="1">
                        <a:lnSpc>
                          <a:spcPct val="100000"/>
                        </a:lnSpc>
                        <a:spcBef>
                          <a:spcPts val="0"/>
                        </a:spcBef>
                        <a:spcAft>
                          <a:spcPts val="0"/>
                        </a:spcAft>
                        <a:buClrTx/>
                        <a:buSzTx/>
                        <a:buFontTx/>
                        <a:buNone/>
                        <a:tabLst/>
                        <a:defRPr/>
                      </a:pPr>
                      <a:endParaRPr kumimoji="1" lang="ja-JP" altLang="en-US" sz="1200" dirty="0">
                        <a:latin typeface="メイリオ" panose="020B0604030504040204" pitchFamily="50" charset="-128"/>
                        <a:ea typeface="メイリオ" panose="020B0604030504040204" pitchFamily="50" charset="-128"/>
                      </a:endParaRPr>
                    </a:p>
                  </a:txBody>
                  <a:tcPr marL="45720" marR="45720" anchor="ctr">
                    <a:lnL w="38100" cap="flat" cmpd="sng" algn="ctr">
                      <a:solidFill>
                        <a:srgbClr val="FF0000"/>
                      </a:solidFill>
                      <a:prstDash val="solid"/>
                      <a:round/>
                      <a:headEnd type="none" w="med" len="med"/>
                      <a:tailEnd type="none" w="med" len="med"/>
                    </a:lnL>
                    <a:noFill/>
                  </a:tcPr>
                </a:tc>
                <a:tc>
                  <a:txBody>
                    <a:bodyPr/>
                    <a:lstStyle/>
                    <a:p>
                      <a:pPr marL="288000"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過去１年間の緊急往診の実績</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連携内で</a:t>
                      </a:r>
                      <a:r>
                        <a:rPr kumimoji="1" lang="en-US" altLang="ja-JP" sz="1200" dirty="0">
                          <a:latin typeface="メイリオ" panose="020B0604030504040204" pitchFamily="50" charset="-128"/>
                          <a:ea typeface="メイリオ" panose="020B0604030504040204" pitchFamily="50" charset="-128"/>
                        </a:rPr>
                        <a:t>10</a:t>
                      </a:r>
                      <a:r>
                        <a:rPr kumimoji="1" lang="ja-JP" altLang="en-US" sz="1200" dirty="0">
                          <a:latin typeface="メイリオ" panose="020B0604030504040204" pitchFamily="50" charset="-128"/>
                          <a:ea typeface="メイリオ" panose="020B0604030504040204" pitchFamily="50" charset="-128"/>
                        </a:rPr>
                        <a:t>件以上</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各医療機関で４件以上</a:t>
                      </a:r>
                    </a:p>
                  </a:txBody>
                  <a:tcPr marL="45720" marR="45720" anchor="ctr">
                    <a:noFill/>
                  </a:tcPr>
                </a:tc>
                <a:tc vMerge="1">
                  <a:txBody>
                    <a:bodyPr/>
                    <a:lstStyle/>
                    <a:p>
                      <a:endParaRPr kumimoji="1" lang="ja-JP" altLang="en-US"/>
                    </a:p>
                  </a:txBody>
                  <a:tcPr/>
                </a:tc>
                <a:extLst>
                  <a:ext uri="{0D108BD9-81ED-4DB2-BD59-A6C34878D82A}">
                    <a16:rowId xmlns:a16="http://schemas.microsoft.com/office/drawing/2014/main" val="10004"/>
                  </a:ext>
                </a:extLst>
              </a:tr>
              <a:tr h="777240">
                <a:tc vMerge="1">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kumimoji="1" lang="ja-JP" altLang="en-US" sz="1100"/>
                    </a:p>
                  </a:txBody>
                  <a:tcPr anchor="ctr">
                    <a:solidFill>
                      <a:schemeClr val="accent4">
                        <a:lumMod val="40000"/>
                        <a:lumOff val="60000"/>
                      </a:schemeClr>
                    </a:solidFill>
                  </a:tcPr>
                </a:tc>
                <a:tc>
                  <a:txBody>
                    <a:bodyPr/>
                    <a:lstStyle/>
                    <a:p>
                      <a:pPr marL="92075"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過去１年間の看取りの実績又は</a:t>
                      </a:r>
                      <a:r>
                        <a:rPr kumimoji="1" lang="ja-JP" altLang="en-US" sz="1200" u="none" dirty="0">
                          <a:latin typeface="メイリオ" panose="020B0604030504040204" pitchFamily="50" charset="-128"/>
                          <a:ea typeface="メイリオ" panose="020B0604030504040204" pitchFamily="50" charset="-128"/>
                        </a:rPr>
                        <a:t>超・準超重症児の医学管理の実績いずれか</a:t>
                      </a:r>
                      <a:r>
                        <a:rPr kumimoji="1" lang="ja-JP" altLang="en-US" sz="1200" dirty="0">
                          <a:latin typeface="メイリオ" panose="020B0604030504040204" pitchFamily="50" charset="-128"/>
                          <a:ea typeface="メイリオ" panose="020B0604030504040204" pitchFamily="50" charset="-128"/>
                        </a:rPr>
                        <a:t>４件以上</a:t>
                      </a:r>
                    </a:p>
                  </a:txBody>
                  <a:tcPr marL="45720" marR="45720" anchor="ctr">
                    <a:lnL w="38100" cap="flat" cmpd="sng" algn="ctr">
                      <a:solidFill>
                        <a:srgbClr val="FF0000"/>
                      </a:solidFill>
                      <a:prstDash val="solid"/>
                      <a:round/>
                      <a:headEnd type="none" w="med" len="med"/>
                      <a:tailEnd type="none" w="med" len="med"/>
                    </a:lnL>
                    <a:noFill/>
                  </a:tcPr>
                </a:tc>
                <a:tc>
                  <a:txBody>
                    <a:bodyPr/>
                    <a:lstStyle/>
                    <a:p>
                      <a:pPr marL="92075"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過去１年間の看取りの実績</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連携内で４件以上</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かつ、各医療機関において、看取りの実績又は超・準超重症児の医学管理の実績いずれか２件以上</a:t>
                      </a:r>
                    </a:p>
                  </a:txBody>
                  <a:tcPr marL="45720" marR="45720" anchor="ctr">
                    <a:noFill/>
                  </a:tcPr>
                </a:tc>
                <a:tc vMerge="1">
                  <a:txBody>
                    <a:bodyPr/>
                    <a:lstStyle/>
                    <a:p>
                      <a:endParaRPr kumimoji="1" lang="ja-JP" altLang="en-US"/>
                    </a:p>
                  </a:txBody>
                  <a:tcPr/>
                </a:tc>
                <a:extLst>
                  <a:ext uri="{0D108BD9-81ED-4DB2-BD59-A6C34878D82A}">
                    <a16:rowId xmlns:a16="http://schemas.microsoft.com/office/drawing/2014/main" val="10005"/>
                  </a:ext>
                </a:extLst>
              </a:tr>
              <a:tr h="0">
                <a:tc vMerge="1">
                  <a:txBody>
                    <a:bodyPr/>
                    <a:lstStyle/>
                    <a:p>
                      <a:endParaRPr kumimoji="1" lang="ja-JP" altLang="en-US"/>
                    </a:p>
                  </a:txBody>
                  <a:tcPr/>
                </a:tc>
                <a:tc gridSpan="2">
                  <a:txBody>
                    <a:bodyPr/>
                    <a:lstStyle/>
                    <a:p>
                      <a:pPr marL="288000" marR="0" indent="-144000" algn="l" defTabSz="914400" rtl="0" eaLnBrk="1" fontAlgn="auto" latinLnBrk="0" hangingPunct="1">
                        <a:lnSpc>
                          <a:spcPct val="100000"/>
                        </a:lnSpc>
                        <a:spcBef>
                          <a:spcPts val="0"/>
                        </a:spcBef>
                        <a:spcAft>
                          <a:spcPts val="0"/>
                        </a:spcAft>
                        <a:buClrTx/>
                        <a:buSzTx/>
                        <a:buFontTx/>
                        <a:buNone/>
                        <a:tabLst/>
                        <a:defRPr/>
                      </a:pPr>
                      <a:r>
                        <a:rPr kumimoji="1" lang="ja-JP" altLang="en-US" sz="1200" b="0" u="none" kern="1200" dirty="0">
                          <a:solidFill>
                            <a:schemeClr val="tx1"/>
                          </a:solidFill>
                          <a:latin typeface="メイリオ" panose="020B0604030504040204" pitchFamily="50" charset="-128"/>
                          <a:ea typeface="メイリオ" panose="020B0604030504040204" pitchFamily="50" charset="-128"/>
                          <a:cs typeface="+mn-cs"/>
                        </a:rPr>
                        <a:t>地域において</a:t>
                      </a:r>
                      <a:r>
                        <a:rPr kumimoji="1" lang="en-US" altLang="ja-JP" sz="1200" b="0" u="none" kern="1200" dirty="0">
                          <a:solidFill>
                            <a:schemeClr val="tx1"/>
                          </a:solidFill>
                          <a:latin typeface="メイリオ" panose="020B0604030504040204" pitchFamily="50" charset="-128"/>
                          <a:ea typeface="メイリオ" panose="020B0604030504040204" pitchFamily="50" charset="-128"/>
                          <a:cs typeface="+mn-cs"/>
                        </a:rPr>
                        <a:t>24</a:t>
                      </a:r>
                      <a:r>
                        <a:rPr kumimoji="1" lang="ja-JP" altLang="en-US" sz="1200" b="0" u="none" kern="1200" dirty="0">
                          <a:solidFill>
                            <a:schemeClr val="tx1"/>
                          </a:solidFill>
                          <a:latin typeface="メイリオ" panose="020B0604030504040204" pitchFamily="50" charset="-128"/>
                          <a:ea typeface="メイリオ" panose="020B0604030504040204" pitchFamily="50" charset="-128"/>
                          <a:cs typeface="+mn-cs"/>
                        </a:rPr>
                        <a:t>時間体制での在宅医療の提供に係る積極的役割を担うことが望ましい</a:t>
                      </a:r>
                    </a:p>
                  </a:txBody>
                  <a:tcPr marL="45720" marR="45720" anchor="ctr">
                    <a:lnL w="38100" cap="flat" cmpd="sng" algn="ctr">
                      <a:solidFill>
                        <a:srgbClr val="FF0000"/>
                      </a:solidFill>
                      <a:prstDash val="solid"/>
                      <a:round/>
                      <a:headEnd type="none" w="med" len="med"/>
                      <a:tailEnd type="none" w="med" len="med"/>
                    </a:lnL>
                    <a:noFill/>
                  </a:tcPr>
                </a:tc>
                <a:tc hMerge="1">
                  <a:txBody>
                    <a:bodyPr/>
                    <a:lstStyle/>
                    <a:p>
                      <a:pPr marL="288000" marR="0" lvl="0" indent="-144000" algn="l" defTabSz="914400" rtl="0" eaLnBrk="1" fontAlgn="auto" latinLnBrk="0" hangingPunct="1">
                        <a:lnSpc>
                          <a:spcPct val="100000"/>
                        </a:lnSpc>
                        <a:spcBef>
                          <a:spcPts val="0"/>
                        </a:spcBef>
                        <a:spcAft>
                          <a:spcPts val="0"/>
                        </a:spcAft>
                        <a:buClrTx/>
                        <a:buSzTx/>
                        <a:buFontTx/>
                        <a:buNone/>
                        <a:tabLst/>
                        <a:defRPr/>
                      </a:pPr>
                      <a:endParaRPr kumimoji="1" lang="ja-JP" altLang="en-US" sz="900" b="1" u="sng">
                        <a:solidFill>
                          <a:srgbClr val="0070C0"/>
                        </a:solidFill>
                        <a:latin typeface="メイリオ" panose="020B0604030504040204" pitchFamily="50" charset="-128"/>
                        <a:ea typeface="メイリオ" panose="020B0604030504040204" pitchFamily="50" charset="-128"/>
                      </a:endParaRPr>
                    </a:p>
                  </a:txBody>
                  <a:tcPr marL="36000" marR="36000" anchor="ctr">
                    <a:noFill/>
                  </a:tcPr>
                </a:tc>
                <a:tc vMerge="1">
                  <a:txBody>
                    <a:bodyPr/>
                    <a:lstStyle/>
                    <a:p>
                      <a:endParaRPr kumimoji="1" lang="ja-JP" altLang="en-US"/>
                    </a:p>
                  </a:txBody>
                  <a:tcPr/>
                </a:tc>
                <a:extLst>
                  <a:ext uri="{0D108BD9-81ED-4DB2-BD59-A6C34878D82A}">
                    <a16:rowId xmlns:a16="http://schemas.microsoft.com/office/drawing/2014/main" val="3139816961"/>
                  </a:ext>
                </a:extLst>
              </a:tr>
              <a:tr h="292545">
                <a:tc vMerge="1">
                  <a:txBody>
                    <a:bodyPr/>
                    <a:lstStyle/>
                    <a:p>
                      <a:pPr algn="ctr"/>
                      <a:endParaRPr kumimoji="1" lang="ja-JP" altLang="en-US" sz="1200">
                        <a:latin typeface="メイリオ" panose="020B0604030504040204" pitchFamily="50" charset="-128"/>
                        <a:ea typeface="メイリオ" panose="020B0604030504040204" pitchFamily="50" charset="-128"/>
                      </a:endParaRPr>
                    </a:p>
                  </a:txBody>
                  <a:tcPr marL="45720" marR="45720" anchor="ctr">
                    <a:noFill/>
                  </a:tcPr>
                </a:tc>
                <a:tc gridSpan="2">
                  <a:txBody>
                    <a:bodyPr/>
                    <a:lstStyle/>
                    <a:p>
                      <a:pPr marL="176213"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b="0" u="none" kern="1200" dirty="0">
                          <a:solidFill>
                            <a:schemeClr val="tx1"/>
                          </a:solidFill>
                          <a:latin typeface="メイリオ" panose="020B0604030504040204" pitchFamily="50" charset="-128"/>
                          <a:ea typeface="メイリオ" panose="020B0604030504040204" pitchFamily="50" charset="-128"/>
                          <a:cs typeface="+mn-cs"/>
                        </a:rPr>
                        <a:t>各年５月から７月までの訪問診療の回数が一定回数を超える場合においては、次年の１月から在宅データ提出加算に係る届出を行っていること。</a:t>
                      </a:r>
                    </a:p>
                  </a:txBody>
                  <a:tcPr marL="45720" marR="45720" anchor="ctr">
                    <a:lnL w="38100" cap="flat" cmpd="sng" algn="ctr">
                      <a:solidFill>
                        <a:srgbClr val="FF0000"/>
                      </a:solidFill>
                      <a:prstDash val="solid"/>
                      <a:round/>
                      <a:headEnd type="none" w="med" len="med"/>
                      <a:tailEnd type="none" w="med" len="med"/>
                    </a:lnL>
                    <a:noFill/>
                  </a:tcP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marL="45720" marR="45720" anchor="ctr">
                    <a:lnBlToTr w="12700" cap="flat" cmpd="sng" algn="ctr">
                      <a:solidFill>
                        <a:schemeClr val="tx1"/>
                      </a:solidFill>
                      <a:prstDash val="solid"/>
                      <a:round/>
                      <a:headEnd type="none" w="med" len="med"/>
                      <a:tailEnd type="none" w="med" len="med"/>
                    </a:lnBlToTr>
                    <a:noFill/>
                  </a:tcPr>
                </a:tc>
                <a:extLst>
                  <a:ext uri="{0D108BD9-81ED-4DB2-BD59-A6C34878D82A}">
                    <a16:rowId xmlns:a16="http://schemas.microsoft.com/office/drawing/2014/main" val="4258066824"/>
                  </a:ext>
                </a:extLst>
              </a:tr>
            </a:tbl>
          </a:graphicData>
        </a:graphic>
      </p:graphicFrame>
      <p:sp>
        <p:nvSpPr>
          <p:cNvPr id="5" name="テキスト ボックス 4">
            <a:extLst>
              <a:ext uri="{FF2B5EF4-FFF2-40B4-BE49-F238E27FC236}">
                <a16:creationId xmlns:a16="http://schemas.microsoft.com/office/drawing/2014/main" id="{2AE1DF07-31EB-FD7B-A35B-0B0DCE222097}"/>
              </a:ext>
            </a:extLst>
          </p:cNvPr>
          <p:cNvSpPr txBox="1"/>
          <p:nvPr/>
        </p:nvSpPr>
        <p:spPr>
          <a:xfrm>
            <a:off x="2351584" y="5596102"/>
            <a:ext cx="8064896" cy="907941"/>
          </a:xfrm>
          <a:prstGeom prst="rect">
            <a:avLst/>
          </a:prstGeom>
          <a:solidFill>
            <a:srgbClr val="D1E9FF"/>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1" lang="en-US" altLang="ja-JP"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機能強化型在支診である場合に評価される点数</a:t>
            </a:r>
            <a:r>
              <a:rPr kumimoji="1" lang="en-US" altLang="ja-JP"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a:t>
            </a:r>
          </a:p>
          <a:p>
            <a:pPr marL="889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・往診料の注１加算（</a:t>
            </a:r>
            <a:r>
              <a:rPr kumimoji="1" lang="zh-TW"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緊急往診加算</a:t>
            </a: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、夜間・休日往診加算、</a:t>
            </a:r>
            <a:r>
              <a:rPr kumimoji="1" lang="zh-TW"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深夜往診加算</a:t>
            </a: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　在宅ターミナルケア加算</a:t>
            </a:r>
            <a:endParaRPr kumimoji="1" lang="en-US" altLang="ja-JP"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889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・在宅患者訪問診療料の在宅ターミナルケア加算</a:t>
            </a:r>
            <a:endParaRPr kumimoji="1" lang="en-US" altLang="ja-JP"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889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・在宅時医学総合管理料　　　　　・施設入居時等医学総合管理料　　　　　　・在宅がん医療総合診療料</a:t>
            </a:r>
          </a:p>
        </p:txBody>
      </p:sp>
      <p:sp>
        <p:nvSpPr>
          <p:cNvPr id="7" name="タイトル 1">
            <a:extLst>
              <a:ext uri="{FF2B5EF4-FFF2-40B4-BE49-F238E27FC236}">
                <a16:creationId xmlns:a16="http://schemas.microsoft.com/office/drawing/2014/main" id="{AD7BD815-A062-70E2-A6B0-8A56324054E4}"/>
              </a:ext>
            </a:extLst>
          </p:cNvPr>
          <p:cNvSpPr txBox="1">
            <a:spLocks/>
          </p:cNvSpPr>
          <p:nvPr/>
        </p:nvSpPr>
        <p:spPr>
          <a:xfrm>
            <a:off x="609600" y="90904"/>
            <a:ext cx="10972800" cy="601792"/>
          </a:xfrm>
          <a:prstGeom prst="rect">
            <a:avLst/>
          </a:prstGeom>
          <a:solidFill>
            <a:srgbClr val="4F81BD">
              <a:lumMod val="20000"/>
              <a:lumOff val="80000"/>
            </a:srgbClr>
          </a:solidFill>
          <a:ln w="28575">
            <a:solidFill>
              <a:srgbClr val="1F497D"/>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sysClr val="windowText" lastClr="000000"/>
                </a:solidFill>
                <a:effectLst/>
                <a:uLnTx/>
                <a:uFillTx/>
                <a:latin typeface="Arial"/>
                <a:ea typeface="ＭＳ Ｐゴシック"/>
                <a:cs typeface="+mj-cs"/>
              </a:rPr>
              <a:t>連携型の機能強化型在宅療養支援診療所の見直し①</a:t>
            </a:r>
          </a:p>
        </p:txBody>
      </p:sp>
      <p:sp>
        <p:nvSpPr>
          <p:cNvPr id="10" name="テキスト ボックス 9">
            <a:extLst>
              <a:ext uri="{FF2B5EF4-FFF2-40B4-BE49-F238E27FC236}">
                <a16:creationId xmlns:a16="http://schemas.microsoft.com/office/drawing/2014/main" id="{53DAB4C2-2233-0390-34FE-442B6BCCB001}"/>
              </a:ext>
            </a:extLst>
          </p:cNvPr>
          <p:cNvSpPr txBox="1"/>
          <p:nvPr/>
        </p:nvSpPr>
        <p:spPr>
          <a:xfrm>
            <a:off x="2495600" y="2348880"/>
            <a:ext cx="8795066" cy="276999"/>
          </a:xfrm>
          <a:prstGeom prst="rect">
            <a:avLst/>
          </a:prstGeom>
          <a:solidFill>
            <a:schemeClr val="accent6"/>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連携型の機能強化型在宅療養支援診療所は、連携医療機関が全体として</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時間連絡体制及び往診体制を確保していればよい</a:t>
            </a:r>
            <a:endParaRPr kumimoji="1" lang="ja-JP" altLang="en-US" sz="1200" b="0" i="0" u="none" strike="noStrike" kern="1200" cap="none" spc="0" normalizeH="0" baseline="0" noProof="0" dirty="0">
              <a:ln>
                <a:noFill/>
              </a:ln>
              <a:solidFill>
                <a:srgbClr val="000000"/>
              </a:solidFill>
              <a:effectLst/>
              <a:uLnTx/>
              <a:uFillTx/>
              <a:latin typeface="Segoe UI"/>
              <a:ea typeface="メイリオ"/>
              <a:cs typeface="+mn-cs"/>
            </a:endParaRPr>
          </a:p>
        </p:txBody>
      </p:sp>
      <p:sp>
        <p:nvSpPr>
          <p:cNvPr id="12" name="タイトル 1"/>
          <p:cNvSpPr txBox="1">
            <a:spLocks/>
          </p:cNvSpPr>
          <p:nvPr/>
        </p:nvSpPr>
        <p:spPr>
          <a:xfrm>
            <a:off x="194065" y="207821"/>
            <a:ext cx="2160240" cy="598135"/>
          </a:xfrm>
          <a:prstGeom prst="rect">
            <a:avLst/>
          </a:prstGeom>
          <a:solidFill>
            <a:schemeClr val="accent6">
              <a:lumMod val="90000"/>
            </a:schemeClr>
          </a:solidFill>
          <a:ln w="12700">
            <a:solidFill>
              <a:schemeClr val="tx1"/>
            </a:solidFill>
          </a:ln>
        </p:spPr>
        <p:txBody>
          <a:bodyPr vert="horz" lIns="72000" tIns="0" rIns="72000" bIns="0" rtlCol="0" anchor="ctr" anchorCtr="0">
            <a:noAutofit/>
          </a:bodyPr>
          <a:lstStyle>
            <a:lvl1pPr algn="ctr" defTabSz="990570">
              <a:spcBef>
                <a:spcPct val="0"/>
              </a:spcBef>
              <a:buNone/>
              <a:defRPr kumimoji="1" sz="2400" b="1">
                <a:latin typeface="メイリオ" panose="020B0604030504040204" pitchFamily="50" charset="-128"/>
                <a:ea typeface="メイリオ" panose="020B0604030504040204" pitchFamily="50" charset="-128"/>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（参考）</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endParaRPr>
          </a:p>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現行の在支診の施設基準</a:t>
            </a:r>
          </a:p>
        </p:txBody>
      </p:sp>
      <p:sp>
        <p:nvSpPr>
          <p:cNvPr id="2" name="スライド番号プレースホルダー 4">
            <a:extLst>
              <a:ext uri="{FF2B5EF4-FFF2-40B4-BE49-F238E27FC236}">
                <a16:creationId xmlns:a16="http://schemas.microsoft.com/office/drawing/2014/main" id="{14E635F3-796B-C034-1A05-3935CCF3E8B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01</a:t>
            </a:r>
          </a:p>
        </p:txBody>
      </p:sp>
      <p:pic>
        <p:nvPicPr>
          <p:cNvPr id="20" name="オーディオ 19">
            <a:hlinkClick r:id="" action="ppaction://media"/>
            <a:extLst>
              <a:ext uri="{FF2B5EF4-FFF2-40B4-BE49-F238E27FC236}">
                <a16:creationId xmlns:a16="http://schemas.microsoft.com/office/drawing/2014/main" id="{463A9513-064F-8BE1-724A-3C52357985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1726790"/>
      </p:ext>
    </p:extLst>
  </p:cSld>
  <p:clrMapOvr>
    <a:masterClrMapping/>
  </p:clrMapOvr>
  <mc:AlternateContent xmlns:mc="http://schemas.openxmlformats.org/markup-compatibility/2006" xmlns:p14="http://schemas.microsoft.com/office/powerpoint/2010/main">
    <mc:Choice Requires="p14">
      <p:transition spd="slow" p14:dur="2000" advTm="72837"/>
    </mc:Choice>
    <mc:Fallback xmlns="">
      <p:transition spd="slow" advTm="72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990F0-3296-C1D0-C60E-CF67187C79D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16EA4CA1-FC24-D176-7E8B-E4B7153D739B}"/>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pPr lvl="0">
              <a:defRPr/>
            </a:pPr>
            <a:r>
              <a:rPr lang="ja-JP" altLang="en-US" sz="2400" b="1" dirty="0">
                <a:solidFill>
                  <a:sysClr val="windowText" lastClr="000000"/>
                </a:solidFill>
              </a:rPr>
              <a:t>連携型の機能強化型在宅療養支援診療所の見直し②</a:t>
            </a:r>
          </a:p>
        </p:txBody>
      </p:sp>
      <p:sp>
        <p:nvSpPr>
          <p:cNvPr id="7" name="スライド番号プレースホルダー 4">
            <a:extLst>
              <a:ext uri="{FF2B5EF4-FFF2-40B4-BE49-F238E27FC236}">
                <a16:creationId xmlns:a16="http://schemas.microsoft.com/office/drawing/2014/main" id="{C04F525D-89EF-04CE-F7B7-93C3E0B1CFB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10</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8" name="テキスト ボックス 7">
            <a:extLst>
              <a:ext uri="{FF2B5EF4-FFF2-40B4-BE49-F238E27FC236}">
                <a16:creationId xmlns:a16="http://schemas.microsoft.com/office/drawing/2014/main" id="{743DE806-92C2-5114-C800-96AC1D55514B}"/>
              </a:ext>
            </a:extLst>
          </p:cNvPr>
          <p:cNvSpPr txBox="1"/>
          <p:nvPr/>
        </p:nvSpPr>
        <p:spPr>
          <a:xfrm>
            <a:off x="484238" y="1039138"/>
            <a:ext cx="11377264" cy="1569660"/>
          </a:xfrm>
          <a:prstGeom prst="rect">
            <a:avLst/>
          </a:prstGeom>
          <a:noFill/>
          <a:ln>
            <a:solidFill>
              <a:schemeClr val="accent1"/>
            </a:solidFill>
            <a:prstDash val="dash"/>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背　景　</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前回改定の検証調査において、連携型の機能強化型在宅療養支援診療所の１週間当たりの連絡体制及び往診体制を取っている時間を確認したところ、常時の場合と、極めて短い場合に分かれていることが示され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そこで、</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時間の在宅医療提供体制を地域で面として確保する観点から、連携型の機能強化型在宅療養支援診療所については、地域の</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時間往診体制への貢献の度合いに応じて、よりきめ細かく評価することとされた。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0" name="テキスト ボックス 9">
            <a:extLst>
              <a:ext uri="{FF2B5EF4-FFF2-40B4-BE49-F238E27FC236}">
                <a16:creationId xmlns:a16="http://schemas.microsoft.com/office/drawing/2014/main" id="{C4924837-5C36-D46B-EF41-B8999E8A2E73}"/>
              </a:ext>
            </a:extLst>
          </p:cNvPr>
          <p:cNvSpPr txBox="1"/>
          <p:nvPr/>
        </p:nvSpPr>
        <p:spPr>
          <a:xfrm>
            <a:off x="479376" y="3262332"/>
            <a:ext cx="11377264" cy="3046988"/>
          </a:xfrm>
          <a:prstGeom prst="rect">
            <a:avLst/>
          </a:prstGeom>
          <a:solidFill>
            <a:schemeClr val="accent3">
              <a:lumMod val="20000"/>
              <a:lumOff val="80000"/>
            </a:schemeClr>
          </a:solidFill>
          <a:ln>
            <a:solidFill>
              <a:schemeClr val="tx1"/>
            </a:solidFill>
            <a:prstDash val="sysDot"/>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改定の概要　</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現行の</a:t>
            </a:r>
            <a:r>
              <a:rPr kumimoji="1" lang="ja-JP" altLang="en-US" sz="1600" b="0" i="0" u="heavy" strike="noStrike" kern="1200" cap="none" spc="0" normalizeH="0" baseline="0" noProof="0" dirty="0">
                <a:ln>
                  <a:noFill/>
                </a:ln>
                <a:solidFill>
                  <a:prstClr val="black"/>
                </a:solidFill>
                <a:effectLst/>
                <a:uLnTx/>
                <a:uFill>
                  <a:solidFill>
                    <a:srgbClr val="FF0000"/>
                  </a:solidFill>
                </a:uFill>
                <a:latin typeface="BIZ UDPゴシック" panose="020B0400000000000000" pitchFamily="50" charset="-128"/>
                <a:ea typeface="BIZ UDPゴシック" panose="020B0400000000000000" pitchFamily="50" charset="-128"/>
                <a:cs typeface="+mn-cs"/>
              </a:rPr>
              <a:t>連携型の機能強化型在宅療養支援診療所</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のうち、普段から訪問診療を行っている医師（</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）による</a:t>
            </a:r>
            <a:r>
              <a:rPr kumimoji="1" lang="ja-JP" altLang="en-US" sz="16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２４時間の往診体制を月４回以上確保</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していない診療所は、以下の点数について、機能強化型在支診の点数ではなく、</a:t>
            </a:r>
            <a:r>
              <a:rPr kumimoji="1" lang="ja-JP" altLang="en-US" sz="1600" b="0" i="0" u="heavy" strike="noStrike" kern="1200" cap="none" spc="0" normalizeH="0" baseline="0" noProof="0" dirty="0">
                <a:ln>
                  <a:noFill/>
                </a:ln>
                <a:solidFill>
                  <a:prstClr val="black"/>
                </a:solidFill>
                <a:effectLst/>
                <a:uLnTx/>
                <a:uFill>
                  <a:solidFill>
                    <a:srgbClr val="FF0000"/>
                  </a:solidFill>
                </a:uFill>
                <a:latin typeface="BIZ UDPゴシック" panose="020B0400000000000000" pitchFamily="50" charset="-128"/>
                <a:ea typeface="BIZ UDPゴシック" panose="020B0400000000000000" pitchFamily="50" charset="-128"/>
                <a:cs typeface="+mn-cs"/>
              </a:rPr>
              <a:t>通常の在支診の点数を算定</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することとなった。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見直しの対象となる点数</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往診料の注１の加算（緊急往診加算、夜間・休日往診加算、深夜往診加算）</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往診料の在宅ターミナルケア加算</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在宅患者訪問診療料の在宅ターミナルケア加算</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在宅時医学総合管理料、施設入居時等医学総合管理料</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在宅がん医療総合診療料</a:t>
            </a:r>
          </a:p>
        </p:txBody>
      </p:sp>
      <p:sp>
        <p:nvSpPr>
          <p:cNvPr id="12" name="テキスト ボックス 11">
            <a:extLst>
              <a:ext uri="{FF2B5EF4-FFF2-40B4-BE49-F238E27FC236}">
                <a16:creationId xmlns:a16="http://schemas.microsoft.com/office/drawing/2014/main" id="{35F60823-8B47-915B-633C-381B6E285708}"/>
              </a:ext>
            </a:extLst>
          </p:cNvPr>
          <p:cNvSpPr txBox="1"/>
          <p:nvPr/>
        </p:nvSpPr>
        <p:spPr>
          <a:xfrm>
            <a:off x="5208973" y="4139495"/>
            <a:ext cx="6624736" cy="646331"/>
          </a:xfrm>
          <a:prstGeom prst="rect">
            <a:avLst/>
          </a:prstGeom>
          <a:noFill/>
        </p:spPr>
        <p:txBody>
          <a:bodyPr wrap="square">
            <a:spAutoFit/>
          </a:bodyPr>
          <a:lstStyle/>
          <a:p>
            <a:pPr marL="257175" marR="0" lvl="0" indent="-257175"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往診担当日の前日又はそれ以前において当該保険医療機関の診療録を閲覧できる医師であって、必要に応じて往診の対象となる患者の診療方針等について訪問診療を行う医師と共有している、当該保険医療機関からの往診経験を</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10</a:t>
            </a:r>
            <a:r>
              <a:rPr kumimoji="1" lang="ja-JP" altLang="en-US"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回以上有する往診担当医師を含む。</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矢印: 下 12">
            <a:extLst>
              <a:ext uri="{FF2B5EF4-FFF2-40B4-BE49-F238E27FC236}">
                <a16:creationId xmlns:a16="http://schemas.microsoft.com/office/drawing/2014/main" id="{0A5D142C-D8EC-4438-5441-4613FBFB757B}"/>
              </a:ext>
            </a:extLst>
          </p:cNvPr>
          <p:cNvSpPr/>
          <p:nvPr/>
        </p:nvSpPr>
        <p:spPr>
          <a:xfrm>
            <a:off x="5807968" y="2723409"/>
            <a:ext cx="720080" cy="452753"/>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9" name="オーディオ 8">
            <a:hlinkClick r:id="" action="ppaction://media"/>
            <a:extLst>
              <a:ext uri="{FF2B5EF4-FFF2-40B4-BE49-F238E27FC236}">
                <a16:creationId xmlns:a16="http://schemas.microsoft.com/office/drawing/2014/main" id="{5891C2F1-7A5A-8D6D-BC76-9AEFF565679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566676"/>
      </p:ext>
    </p:extLst>
  </p:cSld>
  <p:clrMapOvr>
    <a:masterClrMapping/>
  </p:clrMapOvr>
  <mc:AlternateContent xmlns:mc="http://schemas.openxmlformats.org/markup-compatibility/2006" xmlns:p14="http://schemas.microsoft.com/office/powerpoint/2010/main">
    <mc:Choice Requires="p14">
      <p:transition spd="slow" p14:dur="2000" advTm="83281"/>
    </mc:Choice>
    <mc:Fallback xmlns="">
      <p:transition spd="slow" advTm="83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539D8-F7E5-7E6A-E36B-72EFED879AF7}"/>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7705DC20-722B-AC90-702A-F47741AD97D7}"/>
              </a:ext>
            </a:extLst>
          </p:cNvPr>
          <p:cNvSpPr/>
          <p:nvPr/>
        </p:nvSpPr>
        <p:spPr>
          <a:xfrm>
            <a:off x="314092" y="188640"/>
            <a:ext cx="2576737" cy="478387"/>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算定のイメージ</a:t>
            </a:r>
          </a:p>
        </p:txBody>
      </p:sp>
      <p:graphicFrame>
        <p:nvGraphicFramePr>
          <p:cNvPr id="10" name="表 9">
            <a:extLst>
              <a:ext uri="{FF2B5EF4-FFF2-40B4-BE49-F238E27FC236}">
                <a16:creationId xmlns:a16="http://schemas.microsoft.com/office/drawing/2014/main" id="{F8C4C3A8-9D05-3ED6-80D0-7F75B1B2494E}"/>
              </a:ext>
            </a:extLst>
          </p:cNvPr>
          <p:cNvGraphicFramePr>
            <a:graphicFrameLocks noGrp="1"/>
          </p:cNvGraphicFramePr>
          <p:nvPr/>
        </p:nvGraphicFramePr>
        <p:xfrm>
          <a:off x="695400" y="1602781"/>
          <a:ext cx="10801200" cy="4479176"/>
        </p:xfrm>
        <a:graphic>
          <a:graphicData uri="http://schemas.openxmlformats.org/drawingml/2006/table">
            <a:tbl>
              <a:tblPr firstRow="1" bandRow="1">
                <a:tableStyleId>{5940675A-B579-460E-94D1-54222C63F5DA}</a:tableStyleId>
              </a:tblPr>
              <a:tblGrid>
                <a:gridCol w="298594">
                  <a:extLst>
                    <a:ext uri="{9D8B030D-6E8A-4147-A177-3AD203B41FA5}">
                      <a16:colId xmlns:a16="http://schemas.microsoft.com/office/drawing/2014/main" val="20000"/>
                    </a:ext>
                  </a:extLst>
                </a:gridCol>
                <a:gridCol w="234767">
                  <a:extLst>
                    <a:ext uri="{9D8B030D-6E8A-4147-A177-3AD203B41FA5}">
                      <a16:colId xmlns:a16="http://schemas.microsoft.com/office/drawing/2014/main" val="20001"/>
                    </a:ext>
                  </a:extLst>
                </a:gridCol>
                <a:gridCol w="1334725">
                  <a:extLst>
                    <a:ext uri="{9D8B030D-6E8A-4147-A177-3AD203B41FA5}">
                      <a16:colId xmlns:a16="http://schemas.microsoft.com/office/drawing/2014/main" val="857998659"/>
                    </a:ext>
                  </a:extLst>
                </a:gridCol>
                <a:gridCol w="459665">
                  <a:extLst>
                    <a:ext uri="{9D8B030D-6E8A-4147-A177-3AD203B41FA5}">
                      <a16:colId xmlns:a16="http://schemas.microsoft.com/office/drawing/2014/main" val="20005"/>
                    </a:ext>
                  </a:extLst>
                </a:gridCol>
                <a:gridCol w="445971">
                  <a:extLst>
                    <a:ext uri="{9D8B030D-6E8A-4147-A177-3AD203B41FA5}">
                      <a16:colId xmlns:a16="http://schemas.microsoft.com/office/drawing/2014/main" val="1201794967"/>
                    </a:ext>
                  </a:extLst>
                </a:gridCol>
                <a:gridCol w="445971">
                  <a:extLst>
                    <a:ext uri="{9D8B030D-6E8A-4147-A177-3AD203B41FA5}">
                      <a16:colId xmlns:a16="http://schemas.microsoft.com/office/drawing/2014/main" val="2701883112"/>
                    </a:ext>
                  </a:extLst>
                </a:gridCol>
                <a:gridCol w="445971">
                  <a:extLst>
                    <a:ext uri="{9D8B030D-6E8A-4147-A177-3AD203B41FA5}">
                      <a16:colId xmlns:a16="http://schemas.microsoft.com/office/drawing/2014/main" val="310605097"/>
                    </a:ext>
                  </a:extLst>
                </a:gridCol>
                <a:gridCol w="445971">
                  <a:extLst>
                    <a:ext uri="{9D8B030D-6E8A-4147-A177-3AD203B41FA5}">
                      <a16:colId xmlns:a16="http://schemas.microsoft.com/office/drawing/2014/main" val="4196207288"/>
                    </a:ext>
                  </a:extLst>
                </a:gridCol>
                <a:gridCol w="445971">
                  <a:extLst>
                    <a:ext uri="{9D8B030D-6E8A-4147-A177-3AD203B41FA5}">
                      <a16:colId xmlns:a16="http://schemas.microsoft.com/office/drawing/2014/main" val="20008"/>
                    </a:ext>
                  </a:extLst>
                </a:gridCol>
                <a:gridCol w="445971">
                  <a:extLst>
                    <a:ext uri="{9D8B030D-6E8A-4147-A177-3AD203B41FA5}">
                      <a16:colId xmlns:a16="http://schemas.microsoft.com/office/drawing/2014/main" val="4278805136"/>
                    </a:ext>
                  </a:extLst>
                </a:gridCol>
                <a:gridCol w="445971">
                  <a:extLst>
                    <a:ext uri="{9D8B030D-6E8A-4147-A177-3AD203B41FA5}">
                      <a16:colId xmlns:a16="http://schemas.microsoft.com/office/drawing/2014/main" val="680040665"/>
                    </a:ext>
                  </a:extLst>
                </a:gridCol>
                <a:gridCol w="445971">
                  <a:extLst>
                    <a:ext uri="{9D8B030D-6E8A-4147-A177-3AD203B41FA5}">
                      <a16:colId xmlns:a16="http://schemas.microsoft.com/office/drawing/2014/main" val="2739630247"/>
                    </a:ext>
                  </a:extLst>
                </a:gridCol>
                <a:gridCol w="445971">
                  <a:extLst>
                    <a:ext uri="{9D8B030D-6E8A-4147-A177-3AD203B41FA5}">
                      <a16:colId xmlns:a16="http://schemas.microsoft.com/office/drawing/2014/main" val="4075372539"/>
                    </a:ext>
                  </a:extLst>
                </a:gridCol>
                <a:gridCol w="445971">
                  <a:extLst>
                    <a:ext uri="{9D8B030D-6E8A-4147-A177-3AD203B41FA5}">
                      <a16:colId xmlns:a16="http://schemas.microsoft.com/office/drawing/2014/main" val="20011"/>
                    </a:ext>
                  </a:extLst>
                </a:gridCol>
                <a:gridCol w="445971">
                  <a:extLst>
                    <a:ext uri="{9D8B030D-6E8A-4147-A177-3AD203B41FA5}">
                      <a16:colId xmlns:a16="http://schemas.microsoft.com/office/drawing/2014/main" val="708054867"/>
                    </a:ext>
                  </a:extLst>
                </a:gridCol>
                <a:gridCol w="445971">
                  <a:extLst>
                    <a:ext uri="{9D8B030D-6E8A-4147-A177-3AD203B41FA5}">
                      <a16:colId xmlns:a16="http://schemas.microsoft.com/office/drawing/2014/main" val="3308334756"/>
                    </a:ext>
                  </a:extLst>
                </a:gridCol>
                <a:gridCol w="445971">
                  <a:extLst>
                    <a:ext uri="{9D8B030D-6E8A-4147-A177-3AD203B41FA5}">
                      <a16:colId xmlns:a16="http://schemas.microsoft.com/office/drawing/2014/main" val="1632412934"/>
                    </a:ext>
                  </a:extLst>
                </a:gridCol>
                <a:gridCol w="445971">
                  <a:extLst>
                    <a:ext uri="{9D8B030D-6E8A-4147-A177-3AD203B41FA5}">
                      <a16:colId xmlns:a16="http://schemas.microsoft.com/office/drawing/2014/main" val="2048907782"/>
                    </a:ext>
                  </a:extLst>
                </a:gridCol>
                <a:gridCol w="445971">
                  <a:extLst>
                    <a:ext uri="{9D8B030D-6E8A-4147-A177-3AD203B41FA5}">
                      <a16:colId xmlns:a16="http://schemas.microsoft.com/office/drawing/2014/main" val="20014"/>
                    </a:ext>
                  </a:extLst>
                </a:gridCol>
                <a:gridCol w="445971">
                  <a:extLst>
                    <a:ext uri="{9D8B030D-6E8A-4147-A177-3AD203B41FA5}">
                      <a16:colId xmlns:a16="http://schemas.microsoft.com/office/drawing/2014/main" val="1401664328"/>
                    </a:ext>
                  </a:extLst>
                </a:gridCol>
                <a:gridCol w="445971">
                  <a:extLst>
                    <a:ext uri="{9D8B030D-6E8A-4147-A177-3AD203B41FA5}">
                      <a16:colId xmlns:a16="http://schemas.microsoft.com/office/drawing/2014/main" val="1002309675"/>
                    </a:ext>
                  </a:extLst>
                </a:gridCol>
                <a:gridCol w="445971">
                  <a:extLst>
                    <a:ext uri="{9D8B030D-6E8A-4147-A177-3AD203B41FA5}">
                      <a16:colId xmlns:a16="http://schemas.microsoft.com/office/drawing/2014/main" val="1079111980"/>
                    </a:ext>
                  </a:extLst>
                </a:gridCol>
                <a:gridCol w="445971">
                  <a:extLst>
                    <a:ext uri="{9D8B030D-6E8A-4147-A177-3AD203B41FA5}">
                      <a16:colId xmlns:a16="http://schemas.microsoft.com/office/drawing/2014/main" val="4237710806"/>
                    </a:ext>
                  </a:extLst>
                </a:gridCol>
              </a:tblGrid>
              <a:tr h="411630">
                <a:tc gridSpan="3">
                  <a:txBody>
                    <a:bodyPr/>
                    <a:lstStyle/>
                    <a:p>
                      <a:endParaRPr kumimoji="1" lang="ja-JP" altLang="en-US" sz="600" b="0" u="none" dirty="0">
                        <a:solidFill>
                          <a:schemeClr val="tx1"/>
                        </a:solidFill>
                        <a:latin typeface="メイリオ" panose="020B0604030504040204" pitchFamily="50" charset="-128"/>
                        <a:ea typeface="メイリオ" panose="020B0604030504040204" pitchFamily="50" charset="-128"/>
                      </a:endParaRPr>
                    </a:p>
                  </a:txBody>
                  <a:tcPr marL="36000" marR="3600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機能強化型在支診･在支病</a:t>
                      </a:r>
                      <a:endParaRPr kumimoji="1" lang="en-US" altLang="ja-JP" sz="9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（病床あり）</a:t>
                      </a:r>
                    </a:p>
                  </a:txBody>
                  <a:tcPr marL="45720" marR="4572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tcP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機能強化型在支診・在支病</a:t>
                      </a:r>
                      <a:endParaRPr kumimoji="1" lang="en-US" altLang="ja-JP" sz="9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（病床なし）</a:t>
                      </a:r>
                    </a:p>
                  </a:txBody>
                  <a:tcPr marL="45720" marR="4572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tcP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在支診・在支病</a:t>
                      </a:r>
                    </a:p>
                  </a:txBody>
                  <a:tcPr marL="45720" marR="4572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tcP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その他</a:t>
                      </a:r>
                    </a:p>
                  </a:txBody>
                  <a:tcPr marL="45720" marR="4572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tcP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extLst>
                  <a:ext uri="{0D108BD9-81ED-4DB2-BD59-A6C34878D82A}">
                    <a16:rowId xmlns:a16="http://schemas.microsoft.com/office/drawing/2014/main" val="10000"/>
                  </a:ext>
                </a:extLst>
              </a:tr>
              <a:tr h="336788">
                <a:tc gridSpan="3">
                  <a:txBody>
                    <a:bodyPr/>
                    <a:lstStyle/>
                    <a:p>
                      <a:pPr algn="l"/>
                      <a:r>
                        <a:rPr kumimoji="1" lang="ja-JP" altLang="en-US" sz="1000" b="1" u="none">
                          <a:solidFill>
                            <a:schemeClr val="tx1"/>
                          </a:solidFill>
                          <a:latin typeface="メイリオ" panose="020B0604030504040204" pitchFamily="50" charset="-128"/>
                          <a:ea typeface="メイリオ" panose="020B0604030504040204" pitchFamily="50" charset="-128"/>
                        </a:rPr>
                        <a:t>在宅時</a:t>
                      </a:r>
                      <a:endParaRPr kumimoji="1" lang="en-US" altLang="ja-JP" sz="1000" b="1" u="none">
                        <a:solidFill>
                          <a:schemeClr val="tx1"/>
                        </a:solidFill>
                        <a:latin typeface="メイリオ" panose="020B0604030504040204" pitchFamily="50" charset="-128"/>
                        <a:ea typeface="メイリオ" panose="020B0604030504040204" pitchFamily="50" charset="-128"/>
                      </a:endParaRPr>
                    </a:p>
                    <a:p>
                      <a:pPr algn="l"/>
                      <a:r>
                        <a:rPr kumimoji="1" lang="ja-JP" altLang="en-US" sz="1000" b="1" u="none">
                          <a:solidFill>
                            <a:schemeClr val="tx1"/>
                          </a:solidFill>
                          <a:latin typeface="メイリオ" panose="020B0604030504040204" pitchFamily="50" charset="-128"/>
                          <a:ea typeface="メイリオ" panose="020B0604030504040204" pitchFamily="50" charset="-128"/>
                        </a:rPr>
                        <a:t>医学総合管理料</a:t>
                      </a:r>
                    </a:p>
                  </a:txBody>
                  <a:tcPr marL="36000" marR="36000">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hMerge="1">
                  <a:txBody>
                    <a:bodyPr/>
                    <a:lstStyle/>
                    <a:p>
                      <a:pPr algn="r"/>
                      <a:r>
                        <a:rPr kumimoji="1" lang="ja-JP" altLang="en-US" sz="900" b="1">
                          <a:latin typeface="+mn-ea"/>
                          <a:ea typeface="+mn-ea"/>
                        </a:rPr>
                        <a:t>在宅時医学総合管理料</a:t>
                      </a:r>
                    </a:p>
                  </a:txBody>
                  <a:tcPr marL="36000" marR="36000">
                    <a:lnL w="381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bg2"/>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solidFill>
                      <a:srgbClr val="CDFFDC"/>
                    </a:solidFill>
                  </a:tcPr>
                </a:tc>
                <a:tc>
                  <a:txBody>
                    <a:bodyPr/>
                    <a:lstStyle/>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10</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endParaRPr kumimoji="1" lang="en-US" altLang="ja-JP" sz="700" b="1" u="none">
                        <a:solidFill>
                          <a:schemeClr val="tx1"/>
                        </a:solidFill>
                        <a:effectLst/>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19</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20</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endParaRPr kumimoji="1" lang="en-US" altLang="ja-JP" sz="700" b="1" u="none">
                        <a:solidFill>
                          <a:schemeClr val="tx1"/>
                        </a:solidFill>
                        <a:effectLst/>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49</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50</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endParaRPr kumimoji="1" lang="en-US" altLang="ja-JP" sz="700" b="1" u="none">
                        <a:solidFill>
                          <a:schemeClr val="tx1"/>
                        </a:solidFill>
                        <a:effectLst/>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effectLst/>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solidFill>
                      <a:srgbClr val="CDFFDC"/>
                    </a:solidFill>
                  </a:tcPr>
                </a:tc>
                <a:extLst>
                  <a:ext uri="{0D108BD9-81ED-4DB2-BD59-A6C34878D82A}">
                    <a16:rowId xmlns:a16="http://schemas.microsoft.com/office/drawing/2014/main" val="10003"/>
                  </a:ext>
                </a:extLst>
              </a:tr>
              <a:tr h="313696">
                <a:tc>
                  <a:txBody>
                    <a:bodyPr/>
                    <a:lstStyle/>
                    <a:p>
                      <a:pPr algn="r"/>
                      <a:endParaRPr kumimoji="1" lang="ja-JP" altLang="en-US" sz="1000" b="1" u="none">
                        <a:solidFill>
                          <a:schemeClr val="tx1"/>
                        </a:solidFill>
                        <a:latin typeface="メイリオ" panose="020B0604030504040204" pitchFamily="50" charset="-128"/>
                        <a:ea typeface="メイリオ" panose="020B0604030504040204" pitchFamily="50" charset="-128"/>
                      </a:endParaRPr>
                    </a:p>
                  </a:txBody>
                  <a:tcPr marL="36000" marR="3600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①月２回以上訪問</a:t>
                      </a:r>
                      <a:endParaRPr kumimoji="1" lang="en-US" altLang="ja-JP" sz="800" b="1" u="none">
                        <a:solidFill>
                          <a:schemeClr val="tx1"/>
                        </a:solidFill>
                        <a:latin typeface="メイリオ" panose="020B0604030504040204" pitchFamily="50" charset="-128"/>
                        <a:ea typeface="メイリオ" panose="020B0604030504040204" pitchFamily="50" charset="-128"/>
                      </a:endParaRPr>
                    </a:p>
                    <a:p>
                      <a:pPr algn="l"/>
                      <a:r>
                        <a:rPr kumimoji="1" lang="ja-JP" altLang="en-US" sz="800" b="1" u="none">
                          <a:solidFill>
                            <a:schemeClr val="tx1"/>
                          </a:solidFill>
                          <a:latin typeface="メイリオ" panose="020B0604030504040204" pitchFamily="50" charset="-128"/>
                          <a:ea typeface="メイリオ" panose="020B0604030504040204" pitchFamily="50" charset="-128"/>
                        </a:rPr>
                        <a:t>（難病等）</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5,385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4,485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2,865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2,400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2,110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4,985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4,125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2,625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2,205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1,935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4,585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3,765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2,385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2,010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1,765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3,435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2,820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1,785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1,500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1,315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13696">
                <a:tc>
                  <a:txBody>
                    <a:bodyPr/>
                    <a:lstStyle/>
                    <a:p>
                      <a:pPr algn="r"/>
                      <a:endParaRPr kumimoji="1" lang="ja-JP" altLang="en-US" sz="1200" b="1" u="none">
                        <a:solidFill>
                          <a:schemeClr val="tx1"/>
                        </a:solidFill>
                        <a:latin typeface="メイリオ" panose="020B0604030504040204" pitchFamily="50" charset="-128"/>
                        <a:ea typeface="メイリオ" panose="020B0604030504040204" pitchFamily="50" charset="-128"/>
                      </a:endParaRPr>
                    </a:p>
                  </a:txBody>
                  <a:tcPr marL="84406" marR="84406">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②月２回以上訪問</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4,485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2,385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1,185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1,065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905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4,085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2,185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1,085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970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825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3,685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1,985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985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875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745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2,735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1,460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735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655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555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10005"/>
                  </a:ext>
                </a:extLst>
              </a:tr>
              <a:tr h="328833">
                <a:tc>
                  <a:txBody>
                    <a:bodyPr/>
                    <a:lstStyle/>
                    <a:p>
                      <a:endParaRPr kumimoji="1" lang="ja-JP" altLang="en-US" sz="2000" u="none">
                        <a:solidFill>
                          <a:schemeClr val="tx1"/>
                        </a:solidFill>
                        <a:latin typeface="メイリオ" panose="020B0604030504040204" pitchFamily="50" charset="-128"/>
                        <a:ea typeface="メイリオ" panose="020B0604030504040204" pitchFamily="50" charset="-128"/>
                      </a:endParaRPr>
                    </a:p>
                  </a:txBody>
                  <a:tcP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CDFFDC"/>
                    </a:solidFill>
                  </a:tcPr>
                </a:tc>
                <a:tc>
                  <a:txBody>
                    <a:bodyPr/>
                    <a:lstStyle/>
                    <a:p>
                      <a:endParaRPr kumimoji="1" lang="ja-JP" altLang="en-US"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800" b="1" u="none">
                          <a:solidFill>
                            <a:schemeClr val="tx1"/>
                          </a:solidFill>
                          <a:latin typeface="メイリオ" panose="020B0604030504040204" pitchFamily="50" charset="-128"/>
                          <a:ea typeface="メイリオ" panose="020B0604030504040204" pitchFamily="50" charset="-128"/>
                        </a:rPr>
                        <a:t>③（うち１回は</a:t>
                      </a:r>
                      <a:r>
                        <a:rPr kumimoji="1" lang="ja-JP" altLang="en-US" sz="8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情報通信機器を用いた診療</a:t>
                      </a:r>
                      <a:r>
                        <a:rPr kumimoji="1" lang="ja-JP" altLang="en-US" sz="800" b="1" u="none">
                          <a:solidFill>
                            <a:schemeClr val="tx1"/>
                          </a:solidFill>
                          <a:latin typeface="メイリオ" panose="020B0604030504040204" pitchFamily="50" charset="-128"/>
                          <a:ea typeface="メイリオ" panose="020B0604030504040204" pitchFamily="50" charset="-128"/>
                        </a:rPr>
                        <a:t>）</a:t>
                      </a:r>
                      <a:endParaRPr kumimoji="1" lang="ja-JP" altLang="en-US" sz="800"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CDFFDC"/>
                    </a:solid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3,014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1,670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865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780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660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2,774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1,550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805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720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611</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2,554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1,450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765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679</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578</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2,014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1,165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645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573</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487</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67764326"/>
                  </a:ext>
                </a:extLst>
              </a:tr>
              <a:tr h="324315">
                <a:tc>
                  <a:txBody>
                    <a:bodyPr/>
                    <a:lstStyle/>
                    <a:p>
                      <a:endParaRPr kumimoji="1" lang="ja-JP" altLang="en-US" sz="2000" u="none">
                        <a:solidFill>
                          <a:schemeClr val="tx1"/>
                        </a:solidFill>
                        <a:latin typeface="メイリオ" panose="020B0604030504040204" pitchFamily="50" charset="-128"/>
                        <a:ea typeface="メイリオ" panose="020B0604030504040204" pitchFamily="50" charset="-128"/>
                      </a:endParaRPr>
                    </a:p>
                  </a:txBody>
                  <a:tcP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④月１回訪問</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2,745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1,485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765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670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575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2,505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1,365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705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615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525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2,285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1,265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665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570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490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1,745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980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545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455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395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685219774"/>
                  </a:ext>
                </a:extLst>
              </a:tr>
              <a:tr h="328833">
                <a:tc>
                  <a:txBody>
                    <a:bodyPr/>
                    <a:lstStyle/>
                    <a:p>
                      <a:pPr algn="r"/>
                      <a:endParaRPr kumimoji="1" lang="ja-JP" altLang="en-US" sz="1200" b="1" u="none">
                        <a:solidFill>
                          <a:schemeClr val="tx1"/>
                        </a:solidFill>
                        <a:latin typeface="メイリオ" panose="020B0604030504040204" pitchFamily="50" charset="-128"/>
                        <a:ea typeface="メイリオ" panose="020B0604030504040204" pitchFamily="50" charset="-128"/>
                      </a:endParaRPr>
                    </a:p>
                  </a:txBody>
                  <a:tcPr marL="84406" marR="84406">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endParaRPr kumimoji="1" lang="ja-JP" altLang="en-US" sz="800" b="1"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800" b="1" u="none">
                          <a:solidFill>
                            <a:schemeClr val="tx1"/>
                          </a:solidFill>
                          <a:latin typeface="メイリオ" panose="020B0604030504040204" pitchFamily="50" charset="-128"/>
                          <a:ea typeface="メイリオ" panose="020B0604030504040204" pitchFamily="50" charset="-128"/>
                        </a:rPr>
                        <a:t>⑤（うち２月目は情報通信機器を用いた診療）</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1,500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828</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425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373</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317</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1,380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768</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395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344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292</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1,270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718</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375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321</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275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1,000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315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264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225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336788">
                <a:tc gridSpan="3">
                  <a:txBody>
                    <a:bodyPr/>
                    <a:lstStyle/>
                    <a:p>
                      <a:pPr algn="l"/>
                      <a:r>
                        <a:rPr kumimoji="1" lang="ja-JP" altLang="en-US" sz="1000" b="1" u="none">
                          <a:solidFill>
                            <a:schemeClr val="tx1"/>
                          </a:solidFill>
                          <a:latin typeface="メイリオ" panose="020B0604030504040204" pitchFamily="50" charset="-128"/>
                          <a:ea typeface="メイリオ" panose="020B0604030504040204" pitchFamily="50" charset="-128"/>
                        </a:rPr>
                        <a:t>施設入居時等</a:t>
                      </a:r>
                      <a:endParaRPr kumimoji="1" lang="en-US" altLang="ja-JP" sz="1000" b="1" u="none">
                        <a:solidFill>
                          <a:schemeClr val="tx1"/>
                        </a:solidFill>
                        <a:latin typeface="メイリオ" panose="020B0604030504040204" pitchFamily="50" charset="-128"/>
                        <a:ea typeface="メイリオ" panose="020B0604030504040204" pitchFamily="50" charset="-128"/>
                      </a:endParaRPr>
                    </a:p>
                    <a:p>
                      <a:pPr algn="l"/>
                      <a:r>
                        <a:rPr kumimoji="1" lang="ja-JP" altLang="en-US" sz="1000" b="1" u="none">
                          <a:solidFill>
                            <a:schemeClr val="tx1"/>
                          </a:solidFill>
                          <a:latin typeface="メイリオ" panose="020B0604030504040204" pitchFamily="50" charset="-128"/>
                          <a:ea typeface="メイリオ" panose="020B0604030504040204" pitchFamily="50" charset="-128"/>
                        </a:rPr>
                        <a:t>医学総合管理料</a:t>
                      </a:r>
                    </a:p>
                  </a:txBody>
                  <a:tcPr marL="36000" marR="36000">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CDFFDC"/>
                    </a:solidFill>
                  </a:tcPr>
                </a:tc>
                <a:tc hMerge="1">
                  <a:txBody>
                    <a:bodyPr/>
                    <a:lstStyle/>
                    <a:p>
                      <a:pPr algn="r"/>
                      <a:r>
                        <a:rPr kumimoji="1" lang="ja-JP" altLang="en-US" sz="900" b="1">
                          <a:solidFill>
                            <a:schemeClr val="tx1"/>
                          </a:solidFill>
                          <a:latin typeface="+mn-ea"/>
                          <a:ea typeface="+mn-ea"/>
                        </a:rPr>
                        <a:t>施設入居時等医学総合管理料</a:t>
                      </a:r>
                    </a:p>
                  </a:txBody>
                  <a:tcPr marL="36000" marR="36000">
                    <a:lnL w="38100" cap="flat" cmpd="sng" algn="ctr">
                      <a:solidFill>
                        <a:schemeClr val="tx1"/>
                      </a:solidFill>
                      <a:prstDash val="solid"/>
                      <a:round/>
                      <a:headEnd type="none" w="med" len="med"/>
                      <a:tailEnd type="none" w="med" len="med"/>
                    </a:lnL>
                    <a:solidFill>
                      <a:srgbClr val="E4E2ED"/>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dirty="0">
                          <a:solidFill>
                            <a:schemeClr val="tx1"/>
                          </a:solidFill>
                          <a:latin typeface="メイリオ" panose="020B0604030504040204" pitchFamily="50" charset="-128"/>
                          <a:ea typeface="メイリオ" panose="020B0604030504040204" pitchFamily="50" charset="-128"/>
                        </a:rPr>
                        <a:t>1</a:t>
                      </a:r>
                      <a:r>
                        <a:rPr kumimoji="1" lang="ja-JP" altLang="en-US" sz="700" b="1" u="none" dirty="0">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extLst>
                  <a:ext uri="{0D108BD9-81ED-4DB2-BD59-A6C34878D82A}">
                    <a16:rowId xmlns:a16="http://schemas.microsoft.com/office/drawing/2014/main" val="10007"/>
                  </a:ext>
                </a:extLst>
              </a:tr>
              <a:tr h="289565">
                <a:tc>
                  <a:txBody>
                    <a:bodyPr/>
                    <a:lstStyle/>
                    <a:p>
                      <a:pPr algn="l"/>
                      <a:endParaRPr kumimoji="1" lang="ja-JP" altLang="en-US" sz="100" b="1"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①月２回以上訪問</a:t>
                      </a:r>
                      <a:endParaRPr kumimoji="1" lang="en-US" altLang="ja-JP" sz="800" b="1" u="none">
                        <a:solidFill>
                          <a:schemeClr val="tx1"/>
                        </a:solidFill>
                        <a:latin typeface="メイリオ" panose="020B0604030504040204" pitchFamily="50" charset="-128"/>
                        <a:ea typeface="メイリオ" panose="020B0604030504040204" pitchFamily="50" charset="-128"/>
                      </a:endParaRPr>
                    </a:p>
                    <a:p>
                      <a:pPr algn="l"/>
                      <a:r>
                        <a:rPr kumimoji="1" lang="ja-JP" altLang="en-US" sz="800" b="1" u="none">
                          <a:solidFill>
                            <a:schemeClr val="tx1"/>
                          </a:solidFill>
                          <a:latin typeface="メイリオ" panose="020B0604030504040204" pitchFamily="50" charset="-128"/>
                          <a:ea typeface="メイリオ" panose="020B0604030504040204" pitchFamily="50" charset="-128"/>
                        </a:rPr>
                        <a:t>（難病等）</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3,885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3,225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2,865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2,400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2,110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3,585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2,955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2,625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2,205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1,935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3,285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2,685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2,385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1,765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2,435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1,785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1,500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1,315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noFill/>
                  </a:tcPr>
                </a:tc>
                <a:extLst>
                  <a:ext uri="{0D108BD9-81ED-4DB2-BD59-A6C34878D82A}">
                    <a16:rowId xmlns:a16="http://schemas.microsoft.com/office/drawing/2014/main" val="10008"/>
                  </a:ext>
                </a:extLst>
              </a:tr>
              <a:tr h="289565">
                <a:tc>
                  <a:txBody>
                    <a:bodyPr/>
                    <a:lstStyle/>
                    <a:p>
                      <a:pPr algn="l"/>
                      <a:endParaRPr kumimoji="1" lang="ja-JP" altLang="en-US" sz="100" b="1"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②月２回以上訪問</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mpd="sng">
                      <a:noFill/>
                    </a:lnB>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3,185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1,685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1,185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905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2,885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1,535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1,085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970</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825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2,585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1,385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875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745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1,935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735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655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555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10009"/>
                  </a:ext>
                </a:extLst>
              </a:tr>
              <a:tr h="328833">
                <a:tc>
                  <a:txBody>
                    <a:bodyPr/>
                    <a:lstStyle/>
                    <a:p>
                      <a:pPr algn="l"/>
                      <a:endParaRPr kumimoji="1" lang="ja-JP" altLang="en-US" sz="500"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a:txBody>
                    <a:bodyPr/>
                    <a:lstStyle/>
                    <a:p>
                      <a:pPr algn="l"/>
                      <a:endParaRPr kumimoji="1" lang="ja-JP" altLang="en-US" sz="1800"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solidFill>
                      <a:srgbClr val="CDFFDC"/>
                    </a:solidFill>
                  </a:tcPr>
                </a:tc>
                <a:tc>
                  <a:txBody>
                    <a:bodyPr/>
                    <a:lstStyle/>
                    <a:p>
                      <a:r>
                        <a:rPr kumimoji="1" lang="ja-JP" altLang="en-US" sz="800" b="1" u="none">
                          <a:solidFill>
                            <a:schemeClr val="tx1"/>
                          </a:solidFill>
                          <a:latin typeface="メイリオ" panose="020B0604030504040204" pitchFamily="50" charset="-128"/>
                          <a:ea typeface="メイリオ" panose="020B0604030504040204" pitchFamily="50" charset="-128"/>
                        </a:rPr>
                        <a:t>③（うち１回は情報通信機器を用いた診療）</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solidFill>
                      <a:srgbClr val="CDFFDC"/>
                    </a:solid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2,234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1,250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865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780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660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2,054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1,160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805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720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611</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1,894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1,090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765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679</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578</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1,534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895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645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573</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487</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extLst>
                  <a:ext uri="{0D108BD9-81ED-4DB2-BD59-A6C34878D82A}">
                    <a16:rowId xmlns:a16="http://schemas.microsoft.com/office/drawing/2014/main" val="2604319030"/>
                  </a:ext>
                </a:extLst>
              </a:tr>
              <a:tr h="289565">
                <a:tc>
                  <a:txBody>
                    <a:bodyPr/>
                    <a:lstStyle/>
                    <a:p>
                      <a:pPr algn="l"/>
                      <a:endParaRPr kumimoji="1" lang="ja-JP" altLang="en-US" sz="500"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④月１回訪問</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noFill/>
                      <a:prstDash val="sysDot"/>
                      <a:round/>
                      <a:headEnd type="none" w="med" len="med"/>
                      <a:tailEnd type="none" w="med" len="med"/>
                    </a:lnB>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1,965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670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575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1,785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975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705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615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525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1,625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905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665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570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490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1,265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545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455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395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1582953585"/>
                  </a:ext>
                </a:extLst>
              </a:tr>
              <a:tr h="328833">
                <a:tc>
                  <a:txBody>
                    <a:bodyPr/>
                    <a:lstStyle/>
                    <a:p>
                      <a:pPr algn="l"/>
                      <a:endParaRPr kumimoji="1" lang="ja-JP" altLang="en-US" sz="100" b="1"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a:txBody>
                    <a:bodyPr/>
                    <a:lstStyle/>
                    <a:p>
                      <a:pPr algn="l"/>
                      <a:endParaRPr kumimoji="1" lang="ja-JP" altLang="en-US" sz="1800"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ysDot"/>
                      <a:round/>
                      <a:headEnd type="none" w="med" len="med"/>
                      <a:tailEnd type="none" w="med" len="med"/>
                    </a:lnT>
                    <a:lnB w="38100" cap="flat" cmpd="sng" algn="ctr">
                      <a:solidFill>
                        <a:schemeClr val="tx1"/>
                      </a:solidFill>
                      <a:prstDash val="solid"/>
                      <a:round/>
                      <a:headEnd type="none" w="med" len="med"/>
                      <a:tailEnd type="none" w="med" len="med"/>
                    </a:lnB>
                    <a:solidFill>
                      <a:srgbClr val="CDFFDC"/>
                    </a:solidFill>
                  </a:tcPr>
                </a:tc>
                <a:tc>
                  <a:txBody>
                    <a:bodyPr/>
                    <a:lstStyle/>
                    <a:p>
                      <a:r>
                        <a:rPr kumimoji="1" lang="ja-JP" altLang="en-US" sz="800" b="1" u="none">
                          <a:solidFill>
                            <a:schemeClr val="tx1"/>
                          </a:solidFill>
                          <a:latin typeface="メイリオ" panose="020B0604030504040204" pitchFamily="50" charset="-128"/>
                          <a:ea typeface="メイリオ" panose="020B0604030504040204" pitchFamily="50" charset="-128"/>
                        </a:rPr>
                        <a:t>⑤（うち２月目は情報通信機器を用いた診療）</a:t>
                      </a:r>
                      <a:endParaRPr kumimoji="1" lang="ja-JP" altLang="en-US" sz="800"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38100" cap="flat" cmpd="sng" algn="ctr">
                      <a:solidFill>
                        <a:schemeClr val="tx1"/>
                      </a:solidFill>
                      <a:prstDash val="solid"/>
                      <a:round/>
                      <a:headEnd type="none" w="med" len="med"/>
                      <a:tailEnd type="none" w="med" len="med"/>
                    </a:lnB>
                    <a:solidFill>
                      <a:srgbClr val="CDFFDC"/>
                    </a:solid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1,110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618</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425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373</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317</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1,020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573</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395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344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292</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940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538</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375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321</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275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760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440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315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264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225</a:t>
                      </a:r>
                      <a:r>
                        <a:rPr kumimoji="1" lang="ja-JP" altLang="en-US" sz="7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0"/>
                  </a:ext>
                </a:extLst>
              </a:tr>
            </a:tbl>
          </a:graphicData>
        </a:graphic>
      </p:graphicFrame>
      <p:sp>
        <p:nvSpPr>
          <p:cNvPr id="19" name="テキスト ボックス 18">
            <a:extLst>
              <a:ext uri="{FF2B5EF4-FFF2-40B4-BE49-F238E27FC236}">
                <a16:creationId xmlns:a16="http://schemas.microsoft.com/office/drawing/2014/main" id="{A9E901EF-362A-43A1-C091-F71D2A2AF518}"/>
              </a:ext>
            </a:extLst>
          </p:cNvPr>
          <p:cNvSpPr txBox="1"/>
          <p:nvPr/>
        </p:nvSpPr>
        <p:spPr>
          <a:xfrm>
            <a:off x="4786864" y="325465"/>
            <a:ext cx="4781600" cy="738664"/>
          </a:xfrm>
          <a:prstGeom prst="rect">
            <a:avLst/>
          </a:prstGeom>
          <a:solidFill>
            <a:schemeClr val="accent2">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
                  <a:solidFill>
                    <a:srgbClr val="FF0000"/>
                  </a:solidFill>
                </a:uFill>
                <a:latin typeface="BIZ UDPゴシック" panose="020B0400000000000000" pitchFamily="50" charset="-128"/>
                <a:ea typeface="BIZ UDPゴシック" panose="020B0400000000000000" pitchFamily="50" charset="-128"/>
                <a:cs typeface="+mn-cs"/>
              </a:rPr>
              <a:t>連携型の機能強化型在宅療養支援診療所</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のうち、</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普段から訪問診療を行っている医師による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２４時間の往診体制を月４回以上確保していない診療所</a:t>
            </a:r>
            <a:endPar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4" name="四角形: 角を丸くする 23">
            <a:extLst>
              <a:ext uri="{FF2B5EF4-FFF2-40B4-BE49-F238E27FC236}">
                <a16:creationId xmlns:a16="http://schemas.microsoft.com/office/drawing/2014/main" id="{34A098F0-DF9B-A95C-CE89-3CAB02F4320D}"/>
              </a:ext>
            </a:extLst>
          </p:cNvPr>
          <p:cNvSpPr/>
          <p:nvPr/>
        </p:nvSpPr>
        <p:spPr>
          <a:xfrm>
            <a:off x="4786864" y="1597173"/>
            <a:ext cx="2245240" cy="402710"/>
          </a:xfrm>
          <a:prstGeom prst="roundRect">
            <a:avLst/>
          </a:prstGeom>
          <a:noFill/>
          <a:ln w="28575">
            <a:solidFill>
              <a:srgbClr val="DF63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27" name="矢印: 下カーブ 26">
            <a:extLst>
              <a:ext uri="{FF2B5EF4-FFF2-40B4-BE49-F238E27FC236}">
                <a16:creationId xmlns:a16="http://schemas.microsoft.com/office/drawing/2014/main" id="{4BA3A3B0-7FF1-F46B-2C93-3B1A56079E04}"/>
              </a:ext>
            </a:extLst>
          </p:cNvPr>
          <p:cNvSpPr/>
          <p:nvPr/>
        </p:nvSpPr>
        <p:spPr>
          <a:xfrm>
            <a:off x="6472880" y="1166841"/>
            <a:ext cx="1332352" cy="408321"/>
          </a:xfrm>
          <a:prstGeom prst="curvedDownArrow">
            <a:avLst/>
          </a:prstGeom>
          <a:solidFill>
            <a:srgbClr val="DF637E"/>
          </a:solidFill>
          <a:ln>
            <a:solidFill>
              <a:srgbClr val="DF63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4" name="スライド番号プレースホルダー 4">
            <a:extLst>
              <a:ext uri="{FF2B5EF4-FFF2-40B4-BE49-F238E27FC236}">
                <a16:creationId xmlns:a16="http://schemas.microsoft.com/office/drawing/2014/main" id="{6979BF9E-6371-BAA8-7564-C37473CC54E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10</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D591AD52-A645-40B7-019E-08C6F065920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1178577"/>
      </p:ext>
    </p:extLst>
  </p:cSld>
  <p:clrMapOvr>
    <a:masterClrMapping/>
  </p:clrMapOvr>
  <mc:AlternateContent xmlns:mc="http://schemas.openxmlformats.org/markup-compatibility/2006" xmlns:p14="http://schemas.microsoft.com/office/powerpoint/2010/main">
    <mc:Choice Requires="p14">
      <p:transition spd="slow" p14:dur="2000" advTm="49400"/>
    </mc:Choice>
    <mc:Fallback xmlns="">
      <p:transition spd="slow" advTm="49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722BC-F73E-C39F-8D40-483F0F90191A}"/>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BD6BFA8F-84D7-12D6-723F-04FE3B81BCF4}"/>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在宅時医学総合管理料及び施設入居時等医学総合管理料の見直し</a:t>
            </a:r>
          </a:p>
        </p:txBody>
      </p:sp>
      <p:sp>
        <p:nvSpPr>
          <p:cNvPr id="7" name="スライド番号プレースホルダー 4">
            <a:extLst>
              <a:ext uri="{FF2B5EF4-FFF2-40B4-BE49-F238E27FC236}">
                <a16:creationId xmlns:a16="http://schemas.microsoft.com/office/drawing/2014/main" id="{1E803AD6-EB56-C4FD-4940-D22D2773607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10</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8" name="テキスト ボックス 7">
            <a:extLst>
              <a:ext uri="{FF2B5EF4-FFF2-40B4-BE49-F238E27FC236}">
                <a16:creationId xmlns:a16="http://schemas.microsoft.com/office/drawing/2014/main" id="{09F35837-8A19-CE46-16F8-1FB87163386E}"/>
              </a:ext>
            </a:extLst>
          </p:cNvPr>
          <p:cNvSpPr txBox="1"/>
          <p:nvPr/>
        </p:nvSpPr>
        <p:spPr>
          <a:xfrm>
            <a:off x="412230" y="811094"/>
            <a:ext cx="11377264" cy="2062103"/>
          </a:xfrm>
          <a:prstGeom prst="rect">
            <a:avLst/>
          </a:prstGeom>
          <a:noFill/>
          <a:ln>
            <a:solidFill>
              <a:schemeClr val="accent1"/>
            </a:solidFill>
            <a:prstDash val="dash"/>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背　景　</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NDB</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データによると、月２回以上訪問診療を実施している</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65</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歳以上の患者のうち、要介護３以上の患者なと、特別な管理を要する患者さんに対する訪問診療を評価する「包括的支援加算」の算定患者割合を医療機関ごとに見ると、</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50%</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以上の医療機関が</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69</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％程度存在した一方で、</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10%</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以下の医療機関も</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13</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％程度みられた。一方で、患者の居住場所により、居宅及び施設に分類したところ、傾向に大きな差は見られなかった。</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そこで、患者の医療・介護の状態を踏まえた適切な訪問診療の提供を推進する観点から、在宅時医学総合管理料・施設入居時等医学総合管理料の評価について、患者さんの状態等を勘案した評価を行うこととされ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0" name="テキスト ボックス 9">
            <a:extLst>
              <a:ext uri="{FF2B5EF4-FFF2-40B4-BE49-F238E27FC236}">
                <a16:creationId xmlns:a16="http://schemas.microsoft.com/office/drawing/2014/main" id="{5BD071DE-5C65-8DA0-ECE4-A54E7C3C2EC0}"/>
              </a:ext>
            </a:extLst>
          </p:cNvPr>
          <p:cNvSpPr txBox="1"/>
          <p:nvPr/>
        </p:nvSpPr>
        <p:spPr>
          <a:xfrm>
            <a:off x="412230" y="3738582"/>
            <a:ext cx="11377264" cy="2800767"/>
          </a:xfrm>
          <a:prstGeom prst="rect">
            <a:avLst/>
          </a:prstGeom>
          <a:solidFill>
            <a:schemeClr val="accent3">
              <a:lumMod val="20000"/>
              <a:lumOff val="80000"/>
            </a:schemeClr>
          </a:solidFill>
          <a:ln>
            <a:solidFill>
              <a:schemeClr val="tx1"/>
            </a:solidFill>
            <a:prstDash val="sysDot"/>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改定の概要　</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在宅時医学総合管理料・施設入居時等医学総合管理料の「月２回以上訪問診療を行っている場合（難病等を除く。）」の算定に当たって、以下のいずれかの要件を満たすこと。</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（以下の基準を満たさない場合、「月１回訪問診療を行っている場合」の点数を算定する）</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［別に厚生労働大臣が定める基準］</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以下のいずれかに該当すること。</a:t>
            </a:r>
          </a:p>
          <a:p>
            <a:pPr marL="355600" marR="0" lvl="0" indent="-35560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①　直近３か月に、在宅患者訪問診療料を月２回以上算定する患者の延べ診療月数が</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30</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月未満であること。</a:t>
            </a:r>
          </a:p>
          <a:p>
            <a:pPr marL="355600" marR="0" lvl="0" indent="-35560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②　直近３か月に、在宅患者訪問診療料を月２回以上算定する患者の延べ診療月数が</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30</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月以上であり、次を満たすこと。</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「重症度の高い患者（別表第８の２）」と「包括的支援加算の対象患者（別表第８の３）」のいずれかに該当する患者割合が月２回以上の訪問診療を行う患者数の２割以上であること。</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矢印: 下 12">
            <a:extLst>
              <a:ext uri="{FF2B5EF4-FFF2-40B4-BE49-F238E27FC236}">
                <a16:creationId xmlns:a16="http://schemas.microsoft.com/office/drawing/2014/main" id="{EB536BCF-3026-A209-E21F-C26609665C28}"/>
              </a:ext>
            </a:extLst>
          </p:cNvPr>
          <p:cNvSpPr/>
          <p:nvPr/>
        </p:nvSpPr>
        <p:spPr>
          <a:xfrm>
            <a:off x="5735960" y="3119418"/>
            <a:ext cx="720080" cy="452753"/>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24" name="オーディオ 23">
            <a:hlinkClick r:id="" action="ppaction://media"/>
            <a:extLst>
              <a:ext uri="{FF2B5EF4-FFF2-40B4-BE49-F238E27FC236}">
                <a16:creationId xmlns:a16="http://schemas.microsoft.com/office/drawing/2014/main" id="{7A35324E-C191-1BC3-0922-A831BC646BB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12138"/>
      </p:ext>
    </p:extLst>
  </p:cSld>
  <p:clrMapOvr>
    <a:masterClrMapping/>
  </p:clrMapOvr>
  <mc:AlternateContent xmlns:mc="http://schemas.openxmlformats.org/markup-compatibility/2006" xmlns:p14="http://schemas.microsoft.com/office/powerpoint/2010/main">
    <mc:Choice Requires="p14">
      <p:transition spd="slow" p14:dur="2000" advTm="199753"/>
    </mc:Choice>
    <mc:Fallback xmlns="">
      <p:transition spd="slow" advTm="199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04C09-D991-520B-64E1-A11042C7FE7A}"/>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0268D4C2-61A9-3E1A-A4C0-09B55F07EC46}"/>
              </a:ext>
            </a:extLst>
          </p:cNvPr>
          <p:cNvSpPr txBox="1"/>
          <p:nvPr/>
        </p:nvSpPr>
        <p:spPr>
          <a:xfrm>
            <a:off x="1336130" y="1212737"/>
            <a:ext cx="9519743" cy="2554545"/>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１　次に掲げる疾患に罹患している患者</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末期の悪性腫瘍、スモン、指定難病、後天性免疫不全症候群、脊髄損傷、真皮を越える褥瘡</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２　次に掲げる状態の患者</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在宅自己連続携行式腹膜灌流を行っている状態、在宅血液透析を行っている状態、在宅酸素療法を行っている状態、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在宅中心静脈栄養法を行っている状態、在宅成分栄養経管栄養法を行っている状態、在宅自己導尿を行っている状態、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在宅人工呼吸を行っている状態、植込型脳・脊髄刺激装置による疼痛管理を行っている状態、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肺高血圧症であってプロスタグランジンＩ</a:t>
            </a:r>
            <a:r>
              <a:rPr kumimoji="1" lang="ja-JP" altLang="en-US" sz="1200" b="0" i="0" u="none" strike="noStrike" kern="0" cap="none" spc="0" normalizeH="0" baseline="-25000" noProof="0">
                <a:ln>
                  <a:noFill/>
                </a:ln>
                <a:solidFill>
                  <a:srgbClr val="000000"/>
                </a:solidFill>
                <a:effectLst/>
                <a:uLnTx/>
                <a:uFillTx/>
                <a:latin typeface="Segoe UI"/>
                <a:ea typeface="メイリオ"/>
                <a:cs typeface="+mn-cs"/>
              </a:rPr>
              <a:t>２</a:t>
            </a: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製剤を投与されている状態、気管切開を行っている状態、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気管カニューレを使用している状態、ドレーンチューブ又は留置カテーテルを使用している状態、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人工肛門又は人工膀胱を設置している状態</a:t>
            </a:r>
          </a:p>
        </p:txBody>
      </p:sp>
      <p:sp>
        <p:nvSpPr>
          <p:cNvPr id="5" name="正方形/長方形 4">
            <a:extLst>
              <a:ext uri="{FF2B5EF4-FFF2-40B4-BE49-F238E27FC236}">
                <a16:creationId xmlns:a16="http://schemas.microsoft.com/office/drawing/2014/main" id="{8C78C626-87B9-2B94-08F2-566F46523843}"/>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（参考）重症度の高い患者等</a:t>
            </a:r>
          </a:p>
        </p:txBody>
      </p:sp>
      <p:sp>
        <p:nvSpPr>
          <p:cNvPr id="4" name="正方形/長方形 3">
            <a:extLst>
              <a:ext uri="{FF2B5EF4-FFF2-40B4-BE49-F238E27FC236}">
                <a16:creationId xmlns:a16="http://schemas.microsoft.com/office/drawing/2014/main" id="{3C0237A1-66FA-9481-344D-961F7B63BEA3}"/>
              </a:ext>
            </a:extLst>
          </p:cNvPr>
          <p:cNvSpPr/>
          <p:nvPr/>
        </p:nvSpPr>
        <p:spPr>
          <a:xfrm>
            <a:off x="1458462" y="1089820"/>
            <a:ext cx="3118020"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重症度の高い患者（別表第８の２）</a:t>
            </a:r>
          </a:p>
        </p:txBody>
      </p:sp>
      <p:sp>
        <p:nvSpPr>
          <p:cNvPr id="8" name="テキスト ボックス 7">
            <a:extLst>
              <a:ext uri="{FF2B5EF4-FFF2-40B4-BE49-F238E27FC236}">
                <a16:creationId xmlns:a16="http://schemas.microsoft.com/office/drawing/2014/main" id="{A16252BD-F46A-30A2-DA8C-37AF7BBA23C0}"/>
              </a:ext>
            </a:extLst>
          </p:cNvPr>
          <p:cNvSpPr txBox="1"/>
          <p:nvPr/>
        </p:nvSpPr>
        <p:spPr>
          <a:xfrm>
            <a:off x="1336130" y="4022129"/>
            <a:ext cx="9519743" cy="2469907"/>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以下のいずれかに該当する患者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要介護３以上に相当する患者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認知症高齢者の日常生活自立度でランク</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月４回以上の訪問看護を受ける患者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訪問診療時又は訪問看護時に、注射や処置を行っている患者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特定施設等の入居者の場合には、医師の指示を受けて、看護師が痰の吸引や経管栄養の管理等の処置を行っている患者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麻薬の投薬を受けている患者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医師の指導管理のもと、家族等が処置を行っている患者等、関係機関等との連携のために特に重点的な支援が必要な患者</a:t>
            </a:r>
          </a:p>
        </p:txBody>
      </p:sp>
      <p:sp>
        <p:nvSpPr>
          <p:cNvPr id="7" name="正方形/長方形 6">
            <a:extLst>
              <a:ext uri="{FF2B5EF4-FFF2-40B4-BE49-F238E27FC236}">
                <a16:creationId xmlns:a16="http://schemas.microsoft.com/office/drawing/2014/main" id="{C539C093-3864-F2AE-7F87-E21675BDE67F}"/>
              </a:ext>
            </a:extLst>
          </p:cNvPr>
          <p:cNvSpPr/>
          <p:nvPr/>
        </p:nvSpPr>
        <p:spPr>
          <a:xfrm>
            <a:off x="1458462" y="3859879"/>
            <a:ext cx="3844162"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包括的支援加算の対象患者（別表第８の３）</a:t>
            </a:r>
          </a:p>
        </p:txBody>
      </p:sp>
      <p:sp>
        <p:nvSpPr>
          <p:cNvPr id="6" name="スライド番号プレースホルダー 4">
            <a:extLst>
              <a:ext uri="{FF2B5EF4-FFF2-40B4-BE49-F238E27FC236}">
                <a16:creationId xmlns:a16="http://schemas.microsoft.com/office/drawing/2014/main" id="{A6BDF608-9F3C-3FDD-D69C-EEE5B8F9EBD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10</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2" name="オーディオ 11">
            <a:hlinkClick r:id="" action="ppaction://media"/>
            <a:extLst>
              <a:ext uri="{FF2B5EF4-FFF2-40B4-BE49-F238E27FC236}">
                <a16:creationId xmlns:a16="http://schemas.microsoft.com/office/drawing/2014/main" id="{08A43952-5564-8750-3F20-898C5621BC7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1560273"/>
      </p:ext>
    </p:extLst>
  </p:cSld>
  <p:clrMapOvr>
    <a:masterClrMapping/>
  </p:clrMapOvr>
  <mc:AlternateContent xmlns:mc="http://schemas.openxmlformats.org/markup-compatibility/2006" xmlns:p14="http://schemas.microsoft.com/office/powerpoint/2010/main">
    <mc:Choice Requires="p14">
      <p:transition spd="slow" p14:dur="2000" advTm="23744"/>
    </mc:Choice>
    <mc:Fallback xmlns="">
      <p:transition spd="slow" advTm="23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539D8-F7E5-7E6A-E36B-72EFED879AF7}"/>
            </a:ext>
          </a:extLst>
        </p:cNvPr>
        <p:cNvGrpSpPr/>
        <p:nvPr/>
      </p:nvGrpSpPr>
      <p:grpSpPr>
        <a:xfrm>
          <a:off x="0" y="0"/>
          <a:ext cx="0" cy="0"/>
          <a:chOff x="0" y="0"/>
          <a:chExt cx="0" cy="0"/>
        </a:xfrm>
      </p:grpSpPr>
      <p:graphicFrame>
        <p:nvGraphicFramePr>
          <p:cNvPr id="10" name="表 9">
            <a:extLst>
              <a:ext uri="{FF2B5EF4-FFF2-40B4-BE49-F238E27FC236}">
                <a16:creationId xmlns:a16="http://schemas.microsoft.com/office/drawing/2014/main" id="{F8C4C3A8-9D05-3ED6-80D0-7F75B1B2494E}"/>
              </a:ext>
            </a:extLst>
          </p:cNvPr>
          <p:cNvGraphicFramePr>
            <a:graphicFrameLocks noGrp="1"/>
          </p:cNvGraphicFramePr>
          <p:nvPr/>
        </p:nvGraphicFramePr>
        <p:xfrm>
          <a:off x="1602461" y="985100"/>
          <a:ext cx="10297138" cy="5324217"/>
        </p:xfrm>
        <a:graphic>
          <a:graphicData uri="http://schemas.openxmlformats.org/drawingml/2006/table">
            <a:tbl>
              <a:tblPr firstRow="1" bandRow="1">
                <a:tableStyleId>{5940675A-B579-460E-94D1-54222C63F5DA}</a:tableStyleId>
              </a:tblPr>
              <a:tblGrid>
                <a:gridCol w="284658">
                  <a:extLst>
                    <a:ext uri="{9D8B030D-6E8A-4147-A177-3AD203B41FA5}">
                      <a16:colId xmlns:a16="http://schemas.microsoft.com/office/drawing/2014/main" val="20000"/>
                    </a:ext>
                  </a:extLst>
                </a:gridCol>
                <a:gridCol w="223810">
                  <a:extLst>
                    <a:ext uri="{9D8B030D-6E8A-4147-A177-3AD203B41FA5}">
                      <a16:colId xmlns:a16="http://schemas.microsoft.com/office/drawing/2014/main" val="20001"/>
                    </a:ext>
                  </a:extLst>
                </a:gridCol>
                <a:gridCol w="1272435">
                  <a:extLst>
                    <a:ext uri="{9D8B030D-6E8A-4147-A177-3AD203B41FA5}">
                      <a16:colId xmlns:a16="http://schemas.microsoft.com/office/drawing/2014/main" val="857998659"/>
                    </a:ext>
                  </a:extLst>
                </a:gridCol>
                <a:gridCol w="438214">
                  <a:extLst>
                    <a:ext uri="{9D8B030D-6E8A-4147-A177-3AD203B41FA5}">
                      <a16:colId xmlns:a16="http://schemas.microsoft.com/office/drawing/2014/main" val="20005"/>
                    </a:ext>
                  </a:extLst>
                </a:gridCol>
                <a:gridCol w="425159">
                  <a:extLst>
                    <a:ext uri="{9D8B030D-6E8A-4147-A177-3AD203B41FA5}">
                      <a16:colId xmlns:a16="http://schemas.microsoft.com/office/drawing/2014/main" val="1201794967"/>
                    </a:ext>
                  </a:extLst>
                </a:gridCol>
                <a:gridCol w="425159">
                  <a:extLst>
                    <a:ext uri="{9D8B030D-6E8A-4147-A177-3AD203B41FA5}">
                      <a16:colId xmlns:a16="http://schemas.microsoft.com/office/drawing/2014/main" val="2701883112"/>
                    </a:ext>
                  </a:extLst>
                </a:gridCol>
                <a:gridCol w="425159">
                  <a:extLst>
                    <a:ext uri="{9D8B030D-6E8A-4147-A177-3AD203B41FA5}">
                      <a16:colId xmlns:a16="http://schemas.microsoft.com/office/drawing/2014/main" val="310605097"/>
                    </a:ext>
                  </a:extLst>
                </a:gridCol>
                <a:gridCol w="425159">
                  <a:extLst>
                    <a:ext uri="{9D8B030D-6E8A-4147-A177-3AD203B41FA5}">
                      <a16:colId xmlns:a16="http://schemas.microsoft.com/office/drawing/2014/main" val="4196207288"/>
                    </a:ext>
                  </a:extLst>
                </a:gridCol>
                <a:gridCol w="425159">
                  <a:extLst>
                    <a:ext uri="{9D8B030D-6E8A-4147-A177-3AD203B41FA5}">
                      <a16:colId xmlns:a16="http://schemas.microsoft.com/office/drawing/2014/main" val="20008"/>
                    </a:ext>
                  </a:extLst>
                </a:gridCol>
                <a:gridCol w="425159">
                  <a:extLst>
                    <a:ext uri="{9D8B030D-6E8A-4147-A177-3AD203B41FA5}">
                      <a16:colId xmlns:a16="http://schemas.microsoft.com/office/drawing/2014/main" val="4278805136"/>
                    </a:ext>
                  </a:extLst>
                </a:gridCol>
                <a:gridCol w="425159">
                  <a:extLst>
                    <a:ext uri="{9D8B030D-6E8A-4147-A177-3AD203B41FA5}">
                      <a16:colId xmlns:a16="http://schemas.microsoft.com/office/drawing/2014/main" val="680040665"/>
                    </a:ext>
                  </a:extLst>
                </a:gridCol>
                <a:gridCol w="425159">
                  <a:extLst>
                    <a:ext uri="{9D8B030D-6E8A-4147-A177-3AD203B41FA5}">
                      <a16:colId xmlns:a16="http://schemas.microsoft.com/office/drawing/2014/main" val="2739630247"/>
                    </a:ext>
                  </a:extLst>
                </a:gridCol>
                <a:gridCol w="425159">
                  <a:extLst>
                    <a:ext uri="{9D8B030D-6E8A-4147-A177-3AD203B41FA5}">
                      <a16:colId xmlns:a16="http://schemas.microsoft.com/office/drawing/2014/main" val="4075372539"/>
                    </a:ext>
                  </a:extLst>
                </a:gridCol>
                <a:gridCol w="425159">
                  <a:extLst>
                    <a:ext uri="{9D8B030D-6E8A-4147-A177-3AD203B41FA5}">
                      <a16:colId xmlns:a16="http://schemas.microsoft.com/office/drawing/2014/main" val="20011"/>
                    </a:ext>
                  </a:extLst>
                </a:gridCol>
                <a:gridCol w="425159">
                  <a:extLst>
                    <a:ext uri="{9D8B030D-6E8A-4147-A177-3AD203B41FA5}">
                      <a16:colId xmlns:a16="http://schemas.microsoft.com/office/drawing/2014/main" val="708054867"/>
                    </a:ext>
                  </a:extLst>
                </a:gridCol>
                <a:gridCol w="425159">
                  <a:extLst>
                    <a:ext uri="{9D8B030D-6E8A-4147-A177-3AD203B41FA5}">
                      <a16:colId xmlns:a16="http://schemas.microsoft.com/office/drawing/2014/main" val="3308334756"/>
                    </a:ext>
                  </a:extLst>
                </a:gridCol>
                <a:gridCol w="425159">
                  <a:extLst>
                    <a:ext uri="{9D8B030D-6E8A-4147-A177-3AD203B41FA5}">
                      <a16:colId xmlns:a16="http://schemas.microsoft.com/office/drawing/2014/main" val="1632412934"/>
                    </a:ext>
                  </a:extLst>
                </a:gridCol>
                <a:gridCol w="425159">
                  <a:extLst>
                    <a:ext uri="{9D8B030D-6E8A-4147-A177-3AD203B41FA5}">
                      <a16:colId xmlns:a16="http://schemas.microsoft.com/office/drawing/2014/main" val="2048907782"/>
                    </a:ext>
                  </a:extLst>
                </a:gridCol>
                <a:gridCol w="425159">
                  <a:extLst>
                    <a:ext uri="{9D8B030D-6E8A-4147-A177-3AD203B41FA5}">
                      <a16:colId xmlns:a16="http://schemas.microsoft.com/office/drawing/2014/main" val="20014"/>
                    </a:ext>
                  </a:extLst>
                </a:gridCol>
                <a:gridCol w="425159">
                  <a:extLst>
                    <a:ext uri="{9D8B030D-6E8A-4147-A177-3AD203B41FA5}">
                      <a16:colId xmlns:a16="http://schemas.microsoft.com/office/drawing/2014/main" val="1401664328"/>
                    </a:ext>
                  </a:extLst>
                </a:gridCol>
                <a:gridCol w="425159">
                  <a:extLst>
                    <a:ext uri="{9D8B030D-6E8A-4147-A177-3AD203B41FA5}">
                      <a16:colId xmlns:a16="http://schemas.microsoft.com/office/drawing/2014/main" val="1002309675"/>
                    </a:ext>
                  </a:extLst>
                </a:gridCol>
                <a:gridCol w="425159">
                  <a:extLst>
                    <a:ext uri="{9D8B030D-6E8A-4147-A177-3AD203B41FA5}">
                      <a16:colId xmlns:a16="http://schemas.microsoft.com/office/drawing/2014/main" val="1079111980"/>
                    </a:ext>
                  </a:extLst>
                </a:gridCol>
                <a:gridCol w="425159">
                  <a:extLst>
                    <a:ext uri="{9D8B030D-6E8A-4147-A177-3AD203B41FA5}">
                      <a16:colId xmlns:a16="http://schemas.microsoft.com/office/drawing/2014/main" val="4237710806"/>
                    </a:ext>
                  </a:extLst>
                </a:gridCol>
              </a:tblGrid>
              <a:tr h="585860">
                <a:tc gridSpan="3">
                  <a:txBody>
                    <a:bodyPr/>
                    <a:lstStyle/>
                    <a:p>
                      <a:endParaRPr kumimoji="1" lang="ja-JP" altLang="en-US" sz="600" b="0" u="none">
                        <a:solidFill>
                          <a:schemeClr val="tx1"/>
                        </a:solidFill>
                        <a:latin typeface="メイリオ" panose="020B0604030504040204" pitchFamily="50" charset="-128"/>
                        <a:ea typeface="メイリオ" panose="020B0604030504040204" pitchFamily="50" charset="-128"/>
                      </a:endParaRPr>
                    </a:p>
                  </a:txBody>
                  <a:tcPr marL="36000" marR="3600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機能強化型在支診･在支病</a:t>
                      </a:r>
                      <a:endParaRPr kumimoji="1" lang="en-US" altLang="ja-JP" sz="9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（病床あり）</a:t>
                      </a:r>
                    </a:p>
                  </a:txBody>
                  <a:tcPr marL="45720" marR="4572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tcP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機能強化型在支診・在支病</a:t>
                      </a:r>
                      <a:endParaRPr kumimoji="1" lang="en-US" altLang="ja-JP" sz="9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（病床なし）</a:t>
                      </a:r>
                    </a:p>
                  </a:txBody>
                  <a:tcPr marL="45720" marR="4572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tcP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従来型在支診・在支病</a:t>
                      </a:r>
                    </a:p>
                  </a:txBody>
                  <a:tcPr marL="45720" marR="4572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tcP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その他</a:t>
                      </a:r>
                    </a:p>
                  </a:txBody>
                  <a:tcPr marL="45720" marR="4572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tcP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tc hMerge="1">
                  <a:txBody>
                    <a:bodyPr/>
                    <a:lstStyle/>
                    <a:p>
                      <a:pPr algn="ctr"/>
                      <a:endParaRPr kumimoji="1" lang="ja-JP" altLang="en-US" sz="1000" b="1">
                        <a:latin typeface="+mn-ea"/>
                        <a:ea typeface="+mn-ea"/>
                      </a:endParaRPr>
                    </a:p>
                  </a:txBody>
                  <a:tcPr marL="36000" marR="36000" anchor="ctr">
                    <a:solidFill>
                      <a:schemeClr val="bg1">
                        <a:lumMod val="95000"/>
                      </a:schemeClr>
                    </a:solidFill>
                  </a:tcPr>
                </a:tc>
                <a:extLst>
                  <a:ext uri="{0D108BD9-81ED-4DB2-BD59-A6C34878D82A}">
                    <a16:rowId xmlns:a16="http://schemas.microsoft.com/office/drawing/2014/main" val="10000"/>
                  </a:ext>
                </a:extLst>
              </a:tr>
              <a:tr h="461587">
                <a:tc gridSpan="3">
                  <a:txBody>
                    <a:bodyPr/>
                    <a:lstStyle/>
                    <a:p>
                      <a:pPr algn="l"/>
                      <a:r>
                        <a:rPr kumimoji="1" lang="ja-JP" altLang="en-US" sz="1000" b="1" u="none">
                          <a:solidFill>
                            <a:schemeClr val="tx1"/>
                          </a:solidFill>
                          <a:latin typeface="メイリオ" panose="020B0604030504040204" pitchFamily="50" charset="-128"/>
                          <a:ea typeface="メイリオ" panose="020B0604030504040204" pitchFamily="50" charset="-128"/>
                        </a:rPr>
                        <a:t>在宅時</a:t>
                      </a:r>
                      <a:endParaRPr kumimoji="1" lang="en-US" altLang="ja-JP" sz="1000" b="1" u="none">
                        <a:solidFill>
                          <a:schemeClr val="tx1"/>
                        </a:solidFill>
                        <a:latin typeface="メイリオ" panose="020B0604030504040204" pitchFamily="50" charset="-128"/>
                        <a:ea typeface="メイリオ" panose="020B0604030504040204" pitchFamily="50" charset="-128"/>
                      </a:endParaRPr>
                    </a:p>
                    <a:p>
                      <a:pPr algn="l"/>
                      <a:r>
                        <a:rPr kumimoji="1" lang="ja-JP" altLang="en-US" sz="1000" b="1" u="none">
                          <a:solidFill>
                            <a:schemeClr val="tx1"/>
                          </a:solidFill>
                          <a:latin typeface="メイリオ" panose="020B0604030504040204" pitchFamily="50" charset="-128"/>
                          <a:ea typeface="メイリオ" panose="020B0604030504040204" pitchFamily="50" charset="-128"/>
                        </a:rPr>
                        <a:t>医学総合管理料</a:t>
                      </a:r>
                    </a:p>
                  </a:txBody>
                  <a:tcPr marL="36000" marR="36000">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hMerge="1">
                  <a:txBody>
                    <a:bodyPr/>
                    <a:lstStyle/>
                    <a:p>
                      <a:pPr algn="r"/>
                      <a:r>
                        <a:rPr kumimoji="1" lang="ja-JP" altLang="en-US" sz="900" b="1">
                          <a:latin typeface="+mn-ea"/>
                          <a:ea typeface="+mn-ea"/>
                        </a:rPr>
                        <a:t>在宅時医学総合管理料</a:t>
                      </a:r>
                    </a:p>
                  </a:txBody>
                  <a:tcPr marL="36000" marR="36000">
                    <a:lnL w="381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bg2"/>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solidFill>
                      <a:srgbClr val="CDFFDC"/>
                    </a:solidFill>
                  </a:tcPr>
                </a:tc>
                <a:tc>
                  <a:txBody>
                    <a:bodyPr/>
                    <a:lstStyle/>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10</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endParaRPr kumimoji="1" lang="en-US" altLang="ja-JP" sz="700" b="1" u="none">
                        <a:solidFill>
                          <a:schemeClr val="tx1"/>
                        </a:solidFill>
                        <a:effectLst/>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19</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20</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endParaRPr kumimoji="1" lang="en-US" altLang="ja-JP" sz="700" b="1" u="none">
                        <a:solidFill>
                          <a:schemeClr val="tx1"/>
                        </a:solidFill>
                        <a:effectLst/>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49</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effectLst/>
                          <a:latin typeface="メイリオ" panose="020B0604030504040204" pitchFamily="50" charset="-128"/>
                          <a:ea typeface="メイリオ" panose="020B0604030504040204" pitchFamily="50" charset="-128"/>
                        </a:rPr>
                        <a:t>50</a:t>
                      </a:r>
                      <a:r>
                        <a:rPr kumimoji="1" lang="ja-JP" altLang="en-US" sz="700" b="1" u="none">
                          <a:solidFill>
                            <a:schemeClr val="tx1"/>
                          </a:solidFill>
                          <a:effectLst/>
                          <a:latin typeface="メイリオ" panose="020B0604030504040204" pitchFamily="50" charset="-128"/>
                          <a:ea typeface="メイリオ" panose="020B0604030504040204" pitchFamily="50" charset="-128"/>
                        </a:rPr>
                        <a:t>人</a:t>
                      </a:r>
                      <a:endParaRPr kumimoji="1" lang="en-US" altLang="ja-JP" sz="700" b="1" u="none">
                        <a:solidFill>
                          <a:schemeClr val="tx1"/>
                        </a:solidFill>
                        <a:effectLst/>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effectLst/>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solidFill>
                      <a:srgbClr val="CDFFDC"/>
                    </a:solidFill>
                  </a:tcPr>
                </a:tc>
                <a:extLst>
                  <a:ext uri="{0D108BD9-81ED-4DB2-BD59-A6C34878D82A}">
                    <a16:rowId xmlns:a16="http://schemas.microsoft.com/office/drawing/2014/main" val="10003"/>
                  </a:ext>
                </a:extLst>
              </a:tr>
              <a:tr h="365430">
                <a:tc>
                  <a:txBody>
                    <a:bodyPr/>
                    <a:lstStyle/>
                    <a:p>
                      <a:pPr algn="r"/>
                      <a:endParaRPr kumimoji="1" lang="ja-JP" altLang="en-US" sz="1000" b="1" u="none">
                        <a:solidFill>
                          <a:schemeClr val="tx1"/>
                        </a:solidFill>
                        <a:latin typeface="メイリオ" panose="020B0604030504040204" pitchFamily="50" charset="-128"/>
                        <a:ea typeface="メイリオ" panose="020B0604030504040204" pitchFamily="50" charset="-128"/>
                      </a:endParaRPr>
                    </a:p>
                  </a:txBody>
                  <a:tcPr marL="36000" marR="3600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①月２回以上訪問</a:t>
                      </a:r>
                      <a:endParaRPr kumimoji="1" lang="en-US" altLang="ja-JP" sz="800" b="1" u="none">
                        <a:solidFill>
                          <a:schemeClr val="tx1"/>
                        </a:solidFill>
                        <a:latin typeface="メイリオ" panose="020B0604030504040204" pitchFamily="50" charset="-128"/>
                        <a:ea typeface="メイリオ" panose="020B0604030504040204" pitchFamily="50" charset="-128"/>
                      </a:endParaRPr>
                    </a:p>
                    <a:p>
                      <a:pPr algn="l"/>
                      <a:r>
                        <a:rPr kumimoji="1" lang="ja-JP" altLang="en-US" sz="800" b="1" u="none">
                          <a:solidFill>
                            <a:schemeClr val="tx1"/>
                          </a:solidFill>
                          <a:latin typeface="メイリオ" panose="020B0604030504040204" pitchFamily="50" charset="-128"/>
                          <a:ea typeface="メイリオ" panose="020B0604030504040204" pitchFamily="50" charset="-128"/>
                        </a:rPr>
                        <a:t>（難病等）</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5,385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4,485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2,865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2,400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2,110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4,985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4,125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2,625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2,205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1,935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4,585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3,765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2,385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2,010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1,765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3,435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2,820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1,785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1,500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1,315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65430">
                <a:tc>
                  <a:txBody>
                    <a:bodyPr/>
                    <a:lstStyle/>
                    <a:p>
                      <a:pPr algn="r"/>
                      <a:endParaRPr kumimoji="1" lang="ja-JP" altLang="en-US" sz="1200" b="1" u="none">
                        <a:solidFill>
                          <a:schemeClr val="tx1"/>
                        </a:solidFill>
                        <a:latin typeface="メイリオ" panose="020B0604030504040204" pitchFamily="50" charset="-128"/>
                        <a:ea typeface="メイリオ" panose="020B0604030504040204" pitchFamily="50" charset="-128"/>
                      </a:endParaRPr>
                    </a:p>
                  </a:txBody>
                  <a:tcPr marL="84406" marR="84406">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②月２回以上訪問</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4,485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2,385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1,185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1,065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905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4,085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2,185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1,085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970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825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3,685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1,985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985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875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745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2,735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1,460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735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655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555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10005"/>
                  </a:ext>
                </a:extLst>
              </a:tr>
              <a:tr h="461587">
                <a:tc>
                  <a:txBody>
                    <a:bodyPr/>
                    <a:lstStyle/>
                    <a:p>
                      <a:endParaRPr kumimoji="1" lang="ja-JP" altLang="en-US" sz="2000" u="none">
                        <a:solidFill>
                          <a:schemeClr val="tx1"/>
                        </a:solidFill>
                        <a:latin typeface="メイリオ" panose="020B0604030504040204" pitchFamily="50" charset="-128"/>
                        <a:ea typeface="メイリオ" panose="020B0604030504040204" pitchFamily="50" charset="-128"/>
                      </a:endParaRPr>
                    </a:p>
                  </a:txBody>
                  <a:tcP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CDFFDC"/>
                    </a:solidFill>
                  </a:tcPr>
                </a:tc>
                <a:tc>
                  <a:txBody>
                    <a:bodyPr/>
                    <a:lstStyle/>
                    <a:p>
                      <a:endParaRPr kumimoji="1" lang="ja-JP" altLang="en-US"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800" b="1" u="none">
                          <a:solidFill>
                            <a:schemeClr val="tx1"/>
                          </a:solidFill>
                          <a:latin typeface="メイリオ" panose="020B0604030504040204" pitchFamily="50" charset="-128"/>
                          <a:ea typeface="メイリオ" panose="020B0604030504040204" pitchFamily="50" charset="-128"/>
                        </a:rPr>
                        <a:t>③（うち１回は</a:t>
                      </a:r>
                      <a:r>
                        <a:rPr kumimoji="1" lang="ja-JP" altLang="en-US" sz="8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情報通信機器を用いた診療</a:t>
                      </a:r>
                      <a:r>
                        <a:rPr kumimoji="1" lang="ja-JP" altLang="en-US" sz="800" b="1" u="none">
                          <a:solidFill>
                            <a:schemeClr val="tx1"/>
                          </a:solidFill>
                          <a:latin typeface="メイリオ" panose="020B0604030504040204" pitchFamily="50" charset="-128"/>
                          <a:ea typeface="メイリオ" panose="020B0604030504040204" pitchFamily="50" charset="-128"/>
                        </a:rPr>
                        <a:t>）</a:t>
                      </a:r>
                      <a:endParaRPr kumimoji="1" lang="ja-JP" altLang="en-US" sz="800"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CDFFDC"/>
                    </a:solid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3,014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1,670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865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780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660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2,774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1,550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805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720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611</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2,554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1,450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765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679</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578</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2,014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1,165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645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573</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487</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67764326"/>
                  </a:ext>
                </a:extLst>
              </a:tr>
              <a:tr h="461587">
                <a:tc>
                  <a:txBody>
                    <a:bodyPr/>
                    <a:lstStyle/>
                    <a:p>
                      <a:endParaRPr kumimoji="1" lang="ja-JP" altLang="en-US" sz="2000" u="none">
                        <a:solidFill>
                          <a:schemeClr val="tx1"/>
                        </a:solidFill>
                        <a:latin typeface="メイリオ" panose="020B0604030504040204" pitchFamily="50" charset="-128"/>
                        <a:ea typeface="メイリオ" panose="020B0604030504040204" pitchFamily="50" charset="-128"/>
                      </a:endParaRPr>
                    </a:p>
                  </a:txBody>
                  <a:tcP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dirty="0">
                          <a:solidFill>
                            <a:schemeClr val="tx1"/>
                          </a:solidFill>
                          <a:latin typeface="メイリオ" panose="020B0604030504040204" pitchFamily="50" charset="-128"/>
                          <a:ea typeface="メイリオ" panose="020B0604030504040204" pitchFamily="50" charset="-128"/>
                        </a:rPr>
                        <a:t>④月１回訪問</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2,745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1,485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765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670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575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2,505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1,365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dirty="0">
                          <a:solidFill>
                            <a:schemeClr val="tx1"/>
                          </a:solidFill>
                          <a:latin typeface="メイリオ" panose="020B0604030504040204" pitchFamily="50" charset="-128"/>
                          <a:ea typeface="メイリオ" panose="020B0604030504040204" pitchFamily="50" charset="-128"/>
                        </a:rPr>
                        <a:t>705</a:t>
                      </a:r>
                      <a:r>
                        <a:rPr kumimoji="1" lang="ja-JP" altLang="en-US" sz="700" b="1" u="none" kern="0" spc="10" baseline="0" dirty="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dirty="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615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525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endParaRPr kumimoji="1" lang="en-US" altLang="ja-JP" sz="700" b="1" u="none" kern="0" spc="10" baseline="0">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2,285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1,265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665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570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490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1,745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980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545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455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395</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685219774"/>
                  </a:ext>
                </a:extLst>
              </a:tr>
              <a:tr h="383063">
                <a:tc>
                  <a:txBody>
                    <a:bodyPr/>
                    <a:lstStyle/>
                    <a:p>
                      <a:pPr algn="r"/>
                      <a:endParaRPr kumimoji="1" lang="ja-JP" altLang="en-US" sz="1200" b="1" u="none">
                        <a:solidFill>
                          <a:schemeClr val="tx1"/>
                        </a:solidFill>
                        <a:latin typeface="メイリオ" panose="020B0604030504040204" pitchFamily="50" charset="-128"/>
                        <a:ea typeface="メイリオ" panose="020B0604030504040204" pitchFamily="50" charset="-128"/>
                      </a:endParaRPr>
                    </a:p>
                  </a:txBody>
                  <a:tcPr marL="84406" marR="84406">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endParaRPr kumimoji="1" lang="ja-JP" altLang="en-US" sz="800" b="1"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800" b="1" u="none">
                          <a:solidFill>
                            <a:schemeClr val="tx1"/>
                          </a:solidFill>
                          <a:latin typeface="メイリオ" panose="020B0604030504040204" pitchFamily="50" charset="-128"/>
                          <a:ea typeface="メイリオ" panose="020B0604030504040204" pitchFamily="50" charset="-128"/>
                        </a:rPr>
                        <a:t>⑤（うち２月目は情報通信機器を用いた診療）</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kern="0" spc="10" baseline="0">
                          <a:solidFill>
                            <a:schemeClr val="tx1"/>
                          </a:solidFill>
                          <a:latin typeface="メイリオ" panose="020B0604030504040204" pitchFamily="50" charset="-128"/>
                          <a:ea typeface="メイリオ" panose="020B0604030504040204" pitchFamily="50" charset="-128"/>
                        </a:rPr>
                        <a:t>1,500</a:t>
                      </a:r>
                      <a:r>
                        <a:rPr kumimoji="1" lang="ja-JP" altLang="en-US" sz="700" b="1" u="none" kern="0" spc="10" baseline="0">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828</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425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373</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317</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1,380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768</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395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344</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292</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1,270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718</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375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321</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275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1,000</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315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264</a:t>
                      </a:r>
                      <a:r>
                        <a:rPr kumimoji="1" lang="ja-JP" altLang="en-US" sz="700" b="1" i="0" u="none" strike="noStrike" kern="0" cap="none" spc="1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225</a:t>
                      </a:r>
                      <a:r>
                        <a:rPr kumimoji="1" lang="ja-JP" altLang="en-US" sz="700" b="1" i="0" u="none" strike="noStrike" kern="0" cap="none" spc="1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461587">
                <a:tc gridSpan="3">
                  <a:txBody>
                    <a:bodyPr/>
                    <a:lstStyle/>
                    <a:p>
                      <a:pPr algn="l"/>
                      <a:r>
                        <a:rPr kumimoji="1" lang="ja-JP" altLang="en-US" sz="1000" b="1" u="none">
                          <a:solidFill>
                            <a:schemeClr val="tx1"/>
                          </a:solidFill>
                          <a:latin typeface="メイリオ" panose="020B0604030504040204" pitchFamily="50" charset="-128"/>
                          <a:ea typeface="メイリオ" panose="020B0604030504040204" pitchFamily="50" charset="-128"/>
                        </a:rPr>
                        <a:t>施設入居時等</a:t>
                      </a:r>
                      <a:endParaRPr kumimoji="1" lang="en-US" altLang="ja-JP" sz="1000" b="1" u="none">
                        <a:solidFill>
                          <a:schemeClr val="tx1"/>
                        </a:solidFill>
                        <a:latin typeface="メイリオ" panose="020B0604030504040204" pitchFamily="50" charset="-128"/>
                        <a:ea typeface="メイリオ" panose="020B0604030504040204" pitchFamily="50" charset="-128"/>
                      </a:endParaRPr>
                    </a:p>
                    <a:p>
                      <a:pPr algn="l"/>
                      <a:r>
                        <a:rPr kumimoji="1" lang="ja-JP" altLang="en-US" sz="1000" b="1" u="none">
                          <a:solidFill>
                            <a:schemeClr val="tx1"/>
                          </a:solidFill>
                          <a:latin typeface="メイリオ" panose="020B0604030504040204" pitchFamily="50" charset="-128"/>
                          <a:ea typeface="メイリオ" panose="020B0604030504040204" pitchFamily="50" charset="-128"/>
                        </a:rPr>
                        <a:t>医学総合管理料</a:t>
                      </a:r>
                    </a:p>
                  </a:txBody>
                  <a:tcPr marL="36000" marR="36000">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CDFFDC"/>
                    </a:solidFill>
                  </a:tcPr>
                </a:tc>
                <a:tc hMerge="1">
                  <a:txBody>
                    <a:bodyPr/>
                    <a:lstStyle/>
                    <a:p>
                      <a:pPr algn="r"/>
                      <a:r>
                        <a:rPr kumimoji="1" lang="ja-JP" altLang="en-US" sz="900" b="1">
                          <a:solidFill>
                            <a:schemeClr val="tx1"/>
                          </a:solidFill>
                          <a:latin typeface="+mn-ea"/>
                          <a:ea typeface="+mn-ea"/>
                        </a:rPr>
                        <a:t>施設入居時等医学総合管理料</a:t>
                      </a:r>
                    </a:p>
                  </a:txBody>
                  <a:tcPr marL="36000" marR="36000">
                    <a:lnL w="38100" cap="flat" cmpd="sng" algn="ctr">
                      <a:solidFill>
                        <a:schemeClr val="tx1"/>
                      </a:solidFill>
                      <a:prstDash val="solid"/>
                      <a:round/>
                      <a:headEnd type="none" w="med" len="med"/>
                      <a:tailEnd type="none" w="med" len="med"/>
                    </a:lnL>
                    <a:solidFill>
                      <a:srgbClr val="E4E2ED"/>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ja-JP" altLang="en-US" sz="700" b="1" u="none">
                          <a:solidFill>
                            <a:schemeClr val="tx1"/>
                          </a:solidFill>
                          <a:latin typeface="メイリオ" panose="020B0604030504040204" pitchFamily="50" charset="-128"/>
                          <a:ea typeface="メイリオ" panose="020B0604030504040204" pitchFamily="50" charset="-128"/>
                        </a:rPr>
                        <a:t>２～９人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19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en-US" altLang="ja-JP" sz="700" b="1" u="none">
                          <a:solidFill>
                            <a:schemeClr val="tx1"/>
                          </a:solidFill>
                          <a:latin typeface="メイリオ" panose="020B0604030504040204" pitchFamily="50" charset="-128"/>
                          <a:ea typeface="メイリオ" panose="020B0604030504040204" pitchFamily="50" charset="-128"/>
                        </a:rPr>
                        <a:t>49</a:t>
                      </a:r>
                      <a:r>
                        <a:rPr kumimoji="1" lang="ja-JP" altLang="en-US" sz="700" b="1" u="none">
                          <a:solidFill>
                            <a:schemeClr val="tx1"/>
                          </a:solidFill>
                          <a:latin typeface="メイリオ" panose="020B0604030504040204" pitchFamily="50" charset="-128"/>
                          <a:ea typeface="メイリオ" panose="020B0604030504040204" pitchFamily="50" charset="-128"/>
                        </a:rPr>
                        <a:t>人</a:t>
                      </a: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50</a:t>
                      </a:r>
                      <a:r>
                        <a:rPr kumimoji="1" lang="ja-JP" altLang="en-US" sz="700" b="1" u="none">
                          <a:solidFill>
                            <a:schemeClr val="tx1"/>
                          </a:solidFill>
                          <a:latin typeface="メイリオ" panose="020B0604030504040204" pitchFamily="50" charset="-128"/>
                          <a:ea typeface="メイリオ" panose="020B0604030504040204" pitchFamily="50" charset="-128"/>
                        </a:rPr>
                        <a:t>人</a:t>
                      </a:r>
                      <a:endParaRPr kumimoji="1" lang="en-US" altLang="ja-JP" sz="700" b="1" u="none">
                        <a:solidFill>
                          <a:schemeClr val="tx1"/>
                        </a:solidFill>
                        <a:latin typeface="メイリオ" panose="020B0604030504040204" pitchFamily="50" charset="-128"/>
                        <a:ea typeface="メイリオ" panose="020B0604030504040204" pitchFamily="50" charset="-128"/>
                      </a:endParaRPr>
                    </a:p>
                    <a:p>
                      <a:pPr algn="ctr"/>
                      <a:r>
                        <a:rPr kumimoji="1" lang="ja-JP" altLang="en-US" sz="700" b="1" u="none">
                          <a:solidFill>
                            <a:schemeClr val="tx1"/>
                          </a:solidFill>
                          <a:latin typeface="メイリオ" panose="020B0604030504040204" pitchFamily="50" charset="-128"/>
                          <a:ea typeface="メイリオ" panose="020B0604030504040204" pitchFamily="50" charset="-128"/>
                        </a:rPr>
                        <a:t>～</a:t>
                      </a:r>
                    </a:p>
                  </a:txBody>
                  <a:tcPr marL="45720" marR="4572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CDFFDC"/>
                    </a:solidFill>
                  </a:tcPr>
                </a:tc>
                <a:extLst>
                  <a:ext uri="{0D108BD9-81ED-4DB2-BD59-A6C34878D82A}">
                    <a16:rowId xmlns:a16="http://schemas.microsoft.com/office/drawing/2014/main" val="10007"/>
                  </a:ext>
                </a:extLst>
              </a:tr>
              <a:tr h="337320">
                <a:tc>
                  <a:txBody>
                    <a:bodyPr/>
                    <a:lstStyle/>
                    <a:p>
                      <a:pPr algn="l"/>
                      <a:endParaRPr kumimoji="1" lang="ja-JP" altLang="en-US" sz="100" b="1"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①月２回以上訪問</a:t>
                      </a:r>
                      <a:endParaRPr kumimoji="1" lang="en-US" altLang="ja-JP" sz="800" b="1" u="none">
                        <a:solidFill>
                          <a:schemeClr val="tx1"/>
                        </a:solidFill>
                        <a:latin typeface="メイリオ" panose="020B0604030504040204" pitchFamily="50" charset="-128"/>
                        <a:ea typeface="メイリオ" panose="020B0604030504040204" pitchFamily="50" charset="-128"/>
                      </a:endParaRPr>
                    </a:p>
                    <a:p>
                      <a:pPr algn="l"/>
                      <a:r>
                        <a:rPr kumimoji="1" lang="ja-JP" altLang="en-US" sz="800" b="1" u="none">
                          <a:solidFill>
                            <a:schemeClr val="tx1"/>
                          </a:solidFill>
                          <a:latin typeface="メイリオ" panose="020B0604030504040204" pitchFamily="50" charset="-128"/>
                          <a:ea typeface="メイリオ" panose="020B0604030504040204" pitchFamily="50" charset="-128"/>
                        </a:rPr>
                        <a:t>（難病等）</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3,885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3,225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2,865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2,400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2,110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3,585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2,955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2,625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2,205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1,935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3,285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2,685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2,385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1,765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2,435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2,010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1,785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1,500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1,315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noFill/>
                  </a:tcPr>
                </a:tc>
                <a:extLst>
                  <a:ext uri="{0D108BD9-81ED-4DB2-BD59-A6C34878D82A}">
                    <a16:rowId xmlns:a16="http://schemas.microsoft.com/office/drawing/2014/main" val="10008"/>
                  </a:ext>
                </a:extLst>
              </a:tr>
              <a:tr h="337320">
                <a:tc>
                  <a:txBody>
                    <a:bodyPr/>
                    <a:lstStyle/>
                    <a:p>
                      <a:pPr algn="l"/>
                      <a:endParaRPr kumimoji="1" lang="ja-JP" altLang="en-US" sz="100" b="1"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②月２回以上訪問</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mpd="sng">
                      <a:noFill/>
                    </a:lnB>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3,185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1,685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1,185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905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2,885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1,535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1,085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970</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825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2,585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1,385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985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875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745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1,935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735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655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555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10009"/>
                  </a:ext>
                </a:extLst>
              </a:tr>
              <a:tr h="383063">
                <a:tc>
                  <a:txBody>
                    <a:bodyPr/>
                    <a:lstStyle/>
                    <a:p>
                      <a:pPr algn="l"/>
                      <a:endParaRPr kumimoji="1" lang="ja-JP" altLang="en-US" sz="500"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a:txBody>
                    <a:bodyPr/>
                    <a:lstStyle/>
                    <a:p>
                      <a:pPr algn="l"/>
                      <a:endParaRPr kumimoji="1" lang="ja-JP" altLang="en-US" sz="1800"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solidFill>
                      <a:srgbClr val="CDFFDC"/>
                    </a:solidFill>
                  </a:tcPr>
                </a:tc>
                <a:tc>
                  <a:txBody>
                    <a:bodyPr/>
                    <a:lstStyle/>
                    <a:p>
                      <a:r>
                        <a:rPr kumimoji="1" lang="ja-JP" altLang="en-US" sz="800" b="1" u="none">
                          <a:solidFill>
                            <a:schemeClr val="tx1"/>
                          </a:solidFill>
                          <a:latin typeface="メイリオ" panose="020B0604030504040204" pitchFamily="50" charset="-128"/>
                          <a:ea typeface="メイリオ" panose="020B0604030504040204" pitchFamily="50" charset="-128"/>
                        </a:rPr>
                        <a:t>③（うち１回は情報通信機器を用いた診療）</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solidFill>
                      <a:srgbClr val="CDFFDC"/>
                    </a:solid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2,234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1,250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865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780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660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2,054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1,160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805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720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611</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1,894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1,090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765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679</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578</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1,534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895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645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573</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487</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noFill/>
                  </a:tcPr>
                </a:tc>
                <a:extLst>
                  <a:ext uri="{0D108BD9-81ED-4DB2-BD59-A6C34878D82A}">
                    <a16:rowId xmlns:a16="http://schemas.microsoft.com/office/drawing/2014/main" val="2604319030"/>
                  </a:ext>
                </a:extLst>
              </a:tr>
              <a:tr h="337320">
                <a:tc>
                  <a:txBody>
                    <a:bodyPr/>
                    <a:lstStyle/>
                    <a:p>
                      <a:pPr algn="l"/>
                      <a:endParaRPr kumimoji="1" lang="ja-JP" altLang="en-US" sz="500"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CDFFDC"/>
                    </a:solidFill>
                  </a:tcPr>
                </a:tc>
                <a:tc gridSpan="2">
                  <a:txBody>
                    <a:bodyPr/>
                    <a:lstStyle/>
                    <a:p>
                      <a:pPr algn="l"/>
                      <a:r>
                        <a:rPr kumimoji="1" lang="ja-JP" altLang="en-US" sz="800" b="1" u="none">
                          <a:solidFill>
                            <a:schemeClr val="tx1"/>
                          </a:solidFill>
                          <a:latin typeface="メイリオ" panose="020B0604030504040204" pitchFamily="50" charset="-128"/>
                          <a:ea typeface="メイリオ" panose="020B0604030504040204" pitchFamily="50" charset="-128"/>
                        </a:rPr>
                        <a:t>④月１回訪問</a:t>
                      </a: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noFill/>
                      <a:prstDash val="sysDot"/>
                      <a:round/>
                      <a:headEnd type="none" w="med" len="med"/>
                      <a:tailEnd type="none" w="med" len="med"/>
                    </a:lnB>
                    <a:solidFill>
                      <a:srgbClr val="CDFFDC"/>
                    </a:solidFill>
                  </a:tcPr>
                </a:tc>
                <a:tc hMerge="1">
                  <a:txBody>
                    <a:bodyPr/>
                    <a:lstStyle/>
                    <a:p>
                      <a:endParaRPr kumimoji="1" lang="ja-JP" altLang="en-US"/>
                    </a:p>
                  </a:txBody>
                  <a:tcPr>
                    <a:lnL w="38100" cap="flat" cmpd="sng" algn="ctr">
                      <a:solidFill>
                        <a:schemeClr val="tx1"/>
                      </a:solidFill>
                      <a:prstDash val="solid"/>
                      <a:round/>
                      <a:headEnd type="none" w="med" len="med"/>
                      <a:tailEnd type="none" w="med" len="med"/>
                    </a:ln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1,965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1,065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670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575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1,785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975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705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615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525</a:t>
                      </a:r>
                      <a:r>
                        <a:rPr kumimoji="1" lang="ja-JP" altLang="en-US" sz="700" b="1" u="none">
                          <a:solidFill>
                            <a:schemeClr val="tx1"/>
                          </a:solidFill>
                          <a:latin typeface="メイリオ" panose="020B0604030504040204" pitchFamily="50" charset="-128"/>
                          <a:ea typeface="メイリオ" panose="020B0604030504040204" pitchFamily="50" charset="-128"/>
                        </a:rPr>
                        <a:t>点</a:t>
                      </a:r>
                      <a:endParaRPr kumimoji="1" lang="en-US" altLang="ja-JP" sz="700" b="1" u="none">
                        <a:solidFill>
                          <a:schemeClr val="tx1"/>
                        </a:solidFill>
                        <a:latin typeface="メイリオ" panose="020B0604030504040204" pitchFamily="50" charset="-128"/>
                        <a:ea typeface="メイリオ" panose="020B0604030504040204" pitchFamily="50" charset="-128"/>
                      </a:endParaRP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1,625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905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665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570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490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1,265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710</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545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455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tc>
                  <a:txBody>
                    <a:bodyPr/>
                    <a:lstStyle/>
                    <a:p>
                      <a:pPr algn="ctr"/>
                      <a:r>
                        <a:rPr kumimoji="1" lang="en-US" altLang="ja-JP" sz="700" b="1" u="none">
                          <a:solidFill>
                            <a:schemeClr val="tx1"/>
                          </a:solidFill>
                          <a:latin typeface="メイリオ" panose="020B0604030504040204" pitchFamily="50" charset="-128"/>
                          <a:ea typeface="メイリオ" panose="020B0604030504040204" pitchFamily="50" charset="-128"/>
                        </a:rPr>
                        <a:t>395</a:t>
                      </a:r>
                      <a:r>
                        <a:rPr kumimoji="1" lang="ja-JP" altLang="en-US" sz="700" b="1" u="none">
                          <a:solidFill>
                            <a:schemeClr val="tx1"/>
                          </a:solidFill>
                          <a:latin typeface="メイリオ" panose="020B0604030504040204" pitchFamily="50" charset="-128"/>
                          <a:ea typeface="メイリオ" panose="020B0604030504040204" pitchFamily="50" charset="-128"/>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12700"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1582953585"/>
                  </a:ext>
                </a:extLst>
              </a:tr>
              <a:tr h="383063">
                <a:tc>
                  <a:txBody>
                    <a:bodyPr/>
                    <a:lstStyle/>
                    <a:p>
                      <a:pPr algn="l"/>
                      <a:endParaRPr kumimoji="1" lang="ja-JP" altLang="en-US" sz="100" b="1" u="none">
                        <a:solidFill>
                          <a:schemeClr val="tx1"/>
                        </a:solidFill>
                        <a:latin typeface="メイリオ" panose="020B0604030504040204" pitchFamily="50" charset="-128"/>
                        <a:ea typeface="メイリオ" panose="020B0604030504040204" pitchFamily="50" charset="-128"/>
                      </a:endParaRPr>
                    </a:p>
                  </a:txBody>
                  <a:tcPr marL="0" marR="0">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DFFDC"/>
                    </a:solidFill>
                  </a:tcPr>
                </a:tc>
                <a:tc>
                  <a:txBody>
                    <a:bodyPr/>
                    <a:lstStyle/>
                    <a:p>
                      <a:pPr algn="l"/>
                      <a:endParaRPr kumimoji="1" lang="ja-JP" altLang="en-US" sz="1800"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ysDot"/>
                      <a:round/>
                      <a:headEnd type="none" w="med" len="med"/>
                      <a:tailEnd type="none" w="med" len="med"/>
                    </a:lnT>
                    <a:lnB w="38100" cap="flat" cmpd="sng" algn="ctr">
                      <a:solidFill>
                        <a:schemeClr val="tx1"/>
                      </a:solidFill>
                      <a:prstDash val="solid"/>
                      <a:round/>
                      <a:headEnd type="none" w="med" len="med"/>
                      <a:tailEnd type="none" w="med" len="med"/>
                    </a:lnB>
                    <a:solidFill>
                      <a:srgbClr val="CDFFDC"/>
                    </a:solidFill>
                  </a:tcPr>
                </a:tc>
                <a:tc>
                  <a:txBody>
                    <a:bodyPr/>
                    <a:lstStyle/>
                    <a:p>
                      <a:r>
                        <a:rPr kumimoji="1" lang="ja-JP" altLang="en-US" sz="800" b="1" u="none">
                          <a:solidFill>
                            <a:schemeClr val="tx1"/>
                          </a:solidFill>
                          <a:latin typeface="メイリオ" panose="020B0604030504040204" pitchFamily="50" charset="-128"/>
                          <a:ea typeface="メイリオ" panose="020B0604030504040204" pitchFamily="50" charset="-128"/>
                        </a:rPr>
                        <a:t>⑤（うち２月目は情報通信機器を用いた診療）</a:t>
                      </a:r>
                      <a:endParaRPr kumimoji="1" lang="ja-JP" altLang="en-US" sz="800" u="none">
                        <a:solidFill>
                          <a:schemeClr val="tx1"/>
                        </a:solidFill>
                        <a:latin typeface="メイリオ" panose="020B0604030504040204" pitchFamily="50" charset="-128"/>
                        <a:ea typeface="メイリオ" panose="020B0604030504040204" pitchFamily="50" charset="-128"/>
                      </a:endParaRPr>
                    </a:p>
                  </a:txBody>
                  <a:tcPr marL="18000" marR="18000" marT="18000" marB="1800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B w="38100" cap="flat" cmpd="sng" algn="ctr">
                      <a:solidFill>
                        <a:schemeClr val="tx1"/>
                      </a:solidFill>
                      <a:prstDash val="solid"/>
                      <a:round/>
                      <a:headEnd type="none" w="med" len="med"/>
                      <a:tailEnd type="none" w="med" len="med"/>
                    </a:lnB>
                    <a:solidFill>
                      <a:srgbClr val="CDFFDC"/>
                    </a:solid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1,110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618</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425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373</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317</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1,020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573</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395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344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292</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940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538</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375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321</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275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760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440</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315</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264</a:t>
                      </a:r>
                      <a:r>
                        <a:rPr kumimoji="1" lang="ja-JP" altLang="en-US" sz="700" b="1"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7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225</a:t>
                      </a:r>
                      <a:r>
                        <a:rPr kumimoji="1" lang="ja-JP" altLang="en-US" sz="700" b="1" i="0" u="none" strike="noStrike" kern="1200" cap="none" spc="0" normalizeH="0" baseline="0" noProof="0" dirty="0">
                          <a:ln>
                            <a:noFill/>
                          </a:ln>
                          <a:solidFill>
                            <a:schemeClr val="tx1"/>
                          </a:solidFill>
                          <a:effectLst/>
                          <a:uLnTx/>
                          <a:uFillTx/>
                          <a:latin typeface="メイリオ" panose="020B0604030504040204" pitchFamily="50" charset="-128"/>
                          <a:ea typeface="メイリオ" panose="020B0604030504040204" pitchFamily="50" charset="-128"/>
                          <a:cs typeface="+mn-cs"/>
                        </a:rPr>
                        <a:t>点</a:t>
                      </a:r>
                    </a:p>
                  </a:txBody>
                  <a:tcPr marL="10800" marR="10800" marT="10800" marB="10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0"/>
                  </a:ext>
                </a:extLst>
              </a:tr>
            </a:tbl>
          </a:graphicData>
        </a:graphic>
      </p:graphicFrame>
      <p:sp>
        <p:nvSpPr>
          <p:cNvPr id="18" name="テキスト ボックス 17">
            <a:extLst>
              <a:ext uri="{FF2B5EF4-FFF2-40B4-BE49-F238E27FC236}">
                <a16:creationId xmlns:a16="http://schemas.microsoft.com/office/drawing/2014/main" id="{C7EB48CF-6509-CDF2-18C5-80390EF886FE}"/>
              </a:ext>
            </a:extLst>
          </p:cNvPr>
          <p:cNvSpPr txBox="1"/>
          <p:nvPr/>
        </p:nvSpPr>
        <p:spPr>
          <a:xfrm>
            <a:off x="357794" y="1006556"/>
            <a:ext cx="1906594" cy="461665"/>
          </a:xfrm>
          <a:prstGeom prst="rect">
            <a:avLst/>
          </a:prstGeom>
          <a:solidFill>
            <a:schemeClr val="accent6">
              <a:lumMod val="60000"/>
              <a:lumOff val="4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月２回区分における</a:t>
            </a:r>
            <a:endParaRPr kumimoji="0" lang="en-US" altLang="ja-JP" sz="12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重症患者割合要件の新設</a:t>
            </a:r>
          </a:p>
        </p:txBody>
      </p:sp>
      <p:sp>
        <p:nvSpPr>
          <p:cNvPr id="20" name="四角形: 角を丸くする 19">
            <a:extLst>
              <a:ext uri="{FF2B5EF4-FFF2-40B4-BE49-F238E27FC236}">
                <a16:creationId xmlns:a16="http://schemas.microsoft.com/office/drawing/2014/main" id="{3F07C97B-422B-B201-3F73-D916B130099C}"/>
              </a:ext>
            </a:extLst>
          </p:cNvPr>
          <p:cNvSpPr/>
          <p:nvPr/>
        </p:nvSpPr>
        <p:spPr>
          <a:xfrm flipH="1">
            <a:off x="1872865" y="2345312"/>
            <a:ext cx="1512167" cy="867664"/>
          </a:xfrm>
          <a:prstGeom prst="roundRect">
            <a:avLst>
              <a:gd name="adj" fmla="val 7496"/>
            </a:avLst>
          </a:prstGeom>
          <a:noFill/>
          <a:ln w="28575">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25" name="四角形: 角を丸くする 24">
            <a:extLst>
              <a:ext uri="{FF2B5EF4-FFF2-40B4-BE49-F238E27FC236}">
                <a16:creationId xmlns:a16="http://schemas.microsoft.com/office/drawing/2014/main" id="{67A23D97-D89F-ACC2-1140-FA83B4B625AB}"/>
              </a:ext>
            </a:extLst>
          </p:cNvPr>
          <p:cNvSpPr/>
          <p:nvPr/>
        </p:nvSpPr>
        <p:spPr>
          <a:xfrm flipH="1">
            <a:off x="1872864" y="4860260"/>
            <a:ext cx="1486823" cy="727154"/>
          </a:xfrm>
          <a:prstGeom prst="roundRect">
            <a:avLst>
              <a:gd name="adj" fmla="val 8568"/>
            </a:avLst>
          </a:prstGeom>
          <a:noFill/>
          <a:ln w="28575">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28" name="四角形: 角を丸くする 27">
            <a:extLst>
              <a:ext uri="{FF2B5EF4-FFF2-40B4-BE49-F238E27FC236}">
                <a16:creationId xmlns:a16="http://schemas.microsoft.com/office/drawing/2014/main" id="{4D722907-26DE-CC99-5C88-50BCC7129C65}"/>
              </a:ext>
            </a:extLst>
          </p:cNvPr>
          <p:cNvSpPr/>
          <p:nvPr/>
        </p:nvSpPr>
        <p:spPr>
          <a:xfrm flipH="1">
            <a:off x="1872865" y="3205351"/>
            <a:ext cx="1510879" cy="439673"/>
          </a:xfrm>
          <a:prstGeom prst="roundRect">
            <a:avLst>
              <a:gd name="adj" fmla="val 11575"/>
            </a:avLst>
          </a:prstGeom>
          <a:noFill/>
          <a:ln w="28575">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29" name="四角形: 角を丸くする 28">
            <a:extLst>
              <a:ext uri="{FF2B5EF4-FFF2-40B4-BE49-F238E27FC236}">
                <a16:creationId xmlns:a16="http://schemas.microsoft.com/office/drawing/2014/main" id="{7A37506A-DE83-45F7-C4A8-0742AEEAA9D1}"/>
              </a:ext>
            </a:extLst>
          </p:cNvPr>
          <p:cNvSpPr/>
          <p:nvPr/>
        </p:nvSpPr>
        <p:spPr>
          <a:xfrm flipH="1">
            <a:off x="1880917" y="5587414"/>
            <a:ext cx="1510879" cy="277453"/>
          </a:xfrm>
          <a:prstGeom prst="roundRect">
            <a:avLst/>
          </a:prstGeom>
          <a:noFill/>
          <a:ln w="28575">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30" name="矢印: 下カーブ 29">
            <a:extLst>
              <a:ext uri="{FF2B5EF4-FFF2-40B4-BE49-F238E27FC236}">
                <a16:creationId xmlns:a16="http://schemas.microsoft.com/office/drawing/2014/main" id="{08798EEE-B58C-BB80-821A-7200F24C998D}"/>
              </a:ext>
            </a:extLst>
          </p:cNvPr>
          <p:cNvSpPr/>
          <p:nvPr/>
        </p:nvSpPr>
        <p:spPr>
          <a:xfrm rot="5400000" flipV="1">
            <a:off x="860982" y="2745483"/>
            <a:ext cx="1045915" cy="707447"/>
          </a:xfrm>
          <a:prstGeom prst="curvedDownArrow">
            <a:avLst/>
          </a:prstGeom>
          <a:solidFill>
            <a:schemeClr val="accent6">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31" name="矢印: 下カーブ 30">
            <a:extLst>
              <a:ext uri="{FF2B5EF4-FFF2-40B4-BE49-F238E27FC236}">
                <a16:creationId xmlns:a16="http://schemas.microsoft.com/office/drawing/2014/main" id="{B91E9C62-8ACD-71A7-6F4A-85E70B327C98}"/>
              </a:ext>
            </a:extLst>
          </p:cNvPr>
          <p:cNvSpPr/>
          <p:nvPr/>
        </p:nvSpPr>
        <p:spPr>
          <a:xfrm rot="5400000" flipV="1">
            <a:off x="891317" y="5092862"/>
            <a:ext cx="993298" cy="707447"/>
          </a:xfrm>
          <a:prstGeom prst="curvedDownArrow">
            <a:avLst/>
          </a:prstGeom>
          <a:solidFill>
            <a:schemeClr val="accent6">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32" name="テキスト ボックス 31">
            <a:extLst>
              <a:ext uri="{FF2B5EF4-FFF2-40B4-BE49-F238E27FC236}">
                <a16:creationId xmlns:a16="http://schemas.microsoft.com/office/drawing/2014/main" id="{CB014E75-1FB0-63AE-77A1-236591D084AC}"/>
              </a:ext>
            </a:extLst>
          </p:cNvPr>
          <p:cNvSpPr txBox="1"/>
          <p:nvPr/>
        </p:nvSpPr>
        <p:spPr>
          <a:xfrm>
            <a:off x="1602461" y="6570449"/>
            <a:ext cx="4493538"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矢印は各要件を満たさない場合に算定する区分を示す。</a:t>
            </a:r>
          </a:p>
        </p:txBody>
      </p:sp>
      <p:sp>
        <p:nvSpPr>
          <p:cNvPr id="4" name="正方形/長方形 3">
            <a:extLst>
              <a:ext uri="{FF2B5EF4-FFF2-40B4-BE49-F238E27FC236}">
                <a16:creationId xmlns:a16="http://schemas.microsoft.com/office/drawing/2014/main" id="{4CAC3784-2D34-012D-3A49-BBDCA4BD7372}"/>
              </a:ext>
            </a:extLst>
          </p:cNvPr>
          <p:cNvSpPr/>
          <p:nvPr/>
        </p:nvSpPr>
        <p:spPr>
          <a:xfrm>
            <a:off x="314092" y="188640"/>
            <a:ext cx="2576737" cy="478387"/>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算定のイメージ</a:t>
            </a:r>
          </a:p>
        </p:txBody>
      </p:sp>
      <p:sp>
        <p:nvSpPr>
          <p:cNvPr id="6" name="スライド番号プレースホルダー 4">
            <a:extLst>
              <a:ext uri="{FF2B5EF4-FFF2-40B4-BE49-F238E27FC236}">
                <a16:creationId xmlns:a16="http://schemas.microsoft.com/office/drawing/2014/main" id="{94234740-E424-C659-6ABC-F63A0395273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3200" kern="0" dirty="0">
                <a:solidFill>
                  <a:srgbClr val="000000"/>
                </a:solidFill>
                <a:latin typeface="ＭＳ Ｐゴシック" charset="-128"/>
              </a:rPr>
              <a:t>106</a:t>
            </a:r>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5" name="オーディオ 4">
            <a:hlinkClick r:id="" action="ppaction://media"/>
            <a:extLst>
              <a:ext uri="{FF2B5EF4-FFF2-40B4-BE49-F238E27FC236}">
                <a16:creationId xmlns:a16="http://schemas.microsoft.com/office/drawing/2014/main" id="{1B57C5DA-3D64-FA51-DC01-1733C2DF8E1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7671595"/>
      </p:ext>
    </p:extLst>
  </p:cSld>
  <p:clrMapOvr>
    <a:masterClrMapping/>
  </p:clrMapOvr>
  <mc:AlternateContent xmlns:mc="http://schemas.openxmlformats.org/markup-compatibility/2006" xmlns:p14="http://schemas.microsoft.com/office/powerpoint/2010/main">
    <mc:Choice Requires="p14">
      <p:transition spd="slow" p14:dur="2000" advTm="21388"/>
    </mc:Choice>
    <mc:Fallback xmlns="">
      <p:transition spd="slow" advTm="21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C3A64-5B97-610B-B7EE-755E6583E2C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9B46158A-E2EE-9D31-F403-6AE87ED74A4A}"/>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その他の在宅医療の主な見直し　①</a:t>
            </a:r>
          </a:p>
        </p:txBody>
      </p:sp>
      <p:sp>
        <p:nvSpPr>
          <p:cNvPr id="7" name="スライド番号プレースホルダー 4">
            <a:extLst>
              <a:ext uri="{FF2B5EF4-FFF2-40B4-BE49-F238E27FC236}">
                <a16:creationId xmlns:a16="http://schemas.microsoft.com/office/drawing/2014/main" id="{03650693-62C8-5063-B228-7C49FD0B03F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10</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テキスト ボックス 3">
            <a:extLst>
              <a:ext uri="{FF2B5EF4-FFF2-40B4-BE49-F238E27FC236}">
                <a16:creationId xmlns:a16="http://schemas.microsoft.com/office/drawing/2014/main" id="{B87690A0-2EAE-1B00-FAD3-59A3A6EE75B7}"/>
              </a:ext>
            </a:extLst>
          </p:cNvPr>
          <p:cNvSpPr txBox="1"/>
          <p:nvPr/>
        </p:nvSpPr>
        <p:spPr>
          <a:xfrm>
            <a:off x="609600" y="1080606"/>
            <a:ext cx="10972800" cy="5201424"/>
          </a:xfrm>
          <a:prstGeom prst="rect">
            <a:avLst/>
          </a:prstGeom>
          <a:noFill/>
        </p:spPr>
        <p:txBody>
          <a:bodyPr wrap="square">
            <a:spAutoFit/>
          </a:bodyPr>
          <a:lstStyle/>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在宅医療充実体制加算の新設及び在宅緩和ケア充実診療所・病院加算の廃止</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在宅医療において積極的役割を担う医療機関を更に評価する観点から、在宅緩和ケア充実診療所・病院加算の要件及び評価を見直した上で、在宅医療充実体制加算に名称を変更する</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往診時医療情報連携加算の見直し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地域における </a:t>
            </a:r>
            <a:r>
              <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24 </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時間の在宅医療提供体制を面として支える取組を更に推進する観点から、</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被支援側が機能</a:t>
            </a:r>
            <a:r>
              <a:rPr kumimoji="1" lang="en-US" altLang="ja-JP"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強化型の在宅療養支援診療所・病院以外である場合においても算定可能</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04875" marR="0" lvl="1" indent="-447675" algn="l" defTabSz="4572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安心・安全な医療提供体制を確保する観点から、</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第三者（株式会社等）の利用によって</a:t>
            </a:r>
            <a:r>
              <a:rPr kumimoji="1" lang="en-US" altLang="ja-JP"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時間連絡体制及び往診体制を確保する場合に係る要件を明確化</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04875" marR="0" lvl="1" indent="-447675" algn="l" defTabSz="4572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災害時における在宅患者への診療体制を確保する観点から、</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業務継続計画の策定及び定期的な見直しを行うことを要件に追加</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04875" marR="0" lvl="1" indent="-447675" algn="l" defTabSz="4572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へき地診療所における在宅時医学総合管理料・施設入居時等医学総合管理料の見直し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へき地における在宅医療の提供体制を確保する観点から、</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在宅患者の時間外対応体制について、医師の派遣元の保険医療機関が担うことで確保している場合においては、へき地診療所における在宅時医学総合管理料・施設入居時等医学総合管理料の算定を可能</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6" name="オーディオ 5">
            <a:hlinkClick r:id="" action="ppaction://media"/>
            <a:extLst>
              <a:ext uri="{FF2B5EF4-FFF2-40B4-BE49-F238E27FC236}">
                <a16:creationId xmlns:a16="http://schemas.microsoft.com/office/drawing/2014/main" id="{FCE7DD5F-D3AD-A7F7-F21D-8BBD5959B9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8591358"/>
      </p:ext>
    </p:extLst>
  </p:cSld>
  <p:clrMapOvr>
    <a:masterClrMapping/>
  </p:clrMapOvr>
  <mc:AlternateContent xmlns:mc="http://schemas.openxmlformats.org/markup-compatibility/2006" xmlns:p14="http://schemas.microsoft.com/office/powerpoint/2010/main">
    <mc:Choice Requires="p14">
      <p:transition spd="slow" p14:dur="2000" advTm="12674"/>
    </mc:Choice>
    <mc:Fallback xmlns="">
      <p:transition spd="slow" advTm="12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D358B3-BE1C-D7D3-2B50-6D3CFABF40E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C7441BD0-665C-E41A-B6BA-F71ED79D4A5B}"/>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その他の在宅医療の主な見直し　②</a:t>
            </a:r>
            <a:endParaRPr kumimoji="1" lang="ja-JP" altLang="en-US" sz="2400" b="1" dirty="0"/>
          </a:p>
        </p:txBody>
      </p:sp>
      <p:sp>
        <p:nvSpPr>
          <p:cNvPr id="7" name="スライド番号プレースホルダー 4">
            <a:extLst>
              <a:ext uri="{FF2B5EF4-FFF2-40B4-BE49-F238E27FC236}">
                <a16:creationId xmlns:a16="http://schemas.microsoft.com/office/drawing/2014/main" id="{1EEDBF62-936A-548E-002C-7CA6409FBEC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3200" kern="0" dirty="0">
                <a:solidFill>
                  <a:srgbClr val="000000"/>
                </a:solidFill>
                <a:latin typeface="ＭＳ Ｐゴシック" charset="-128"/>
              </a:rPr>
              <a:t>108</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テキスト ボックス 3">
            <a:extLst>
              <a:ext uri="{FF2B5EF4-FFF2-40B4-BE49-F238E27FC236}">
                <a16:creationId xmlns:a16="http://schemas.microsoft.com/office/drawing/2014/main" id="{5638AB7B-26BB-103E-1583-655E02877ECA}"/>
              </a:ext>
            </a:extLst>
          </p:cNvPr>
          <p:cNvSpPr txBox="1"/>
          <p:nvPr/>
        </p:nvSpPr>
        <p:spPr>
          <a:xfrm>
            <a:off x="609600" y="1080606"/>
            <a:ext cx="10972800" cy="4401205"/>
          </a:xfrm>
          <a:prstGeom prst="rect">
            <a:avLst/>
          </a:prstGeom>
          <a:noFill/>
        </p:spPr>
        <p:txBody>
          <a:bodyPr wrap="square">
            <a:spAutoFit/>
          </a:bodyPr>
          <a:lstStyle/>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医師と薬剤師の同時訪問の推進</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在宅医療におけるポリファーマシー対策及び残薬対策を推進する観点から、</a:t>
            </a:r>
            <a:r>
              <a:rPr kumimoji="1" lang="ja-JP" altLang="en-US" sz="2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訪問診療を行う医師と訪問薬剤管理指導等を行う薬剤師が、在宅患者を同時訪問することについて、新たな評価</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を行う。</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残薬対策に係る在宅時医学総合管理料・施設入居時等医学総合管理料の見直し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患家における残薬の整理や適切な服薬管理の実施を推進する観点から、</a:t>
            </a:r>
            <a:r>
              <a:rPr kumimoji="1" lang="ja-JP" altLang="en-US" sz="2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診療の際、患家における残薬を確認した上で適切な服薬管理を行うことを要件に追加</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在宅療養指導管理材料加算の算定要件の見直し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患者ごとの適切な医療提供を推進する観点から、</a:t>
            </a:r>
            <a:r>
              <a:rPr kumimoji="1" lang="ja-JP" altLang="en-US" sz="2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全ての在宅療養指導管理材料加算について、算定要件を「３月に３回」に統一</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r"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等</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Tree>
    <p:extLst>
      <p:ext uri="{BB962C8B-B14F-4D97-AF65-F5344CB8AC3E}">
        <p14:creationId xmlns:p14="http://schemas.microsoft.com/office/powerpoint/2010/main" val="416502804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5CF4B-79F9-5725-BE31-F844416D7D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C44BBA4-A70D-94F3-CA2C-EC8D0ACB0B8E}"/>
              </a:ext>
            </a:extLst>
          </p:cNvPr>
          <p:cNvSpPr txBox="1"/>
          <p:nvPr/>
        </p:nvSpPr>
        <p:spPr>
          <a:xfrm>
            <a:off x="1336130" y="1212737"/>
            <a:ext cx="9519743" cy="5478423"/>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在宅緩和ケア充実診療所・病院加算について、</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在宅医療において積極的役割を担う医療機関を更に評価する観点から、在宅医療充実体制加算に名称を変更した上で、要件及び評価を見直す</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21C65EB3-E84C-005C-8C0F-E2E70CD59CE1}"/>
              </a:ext>
            </a:extLst>
          </p:cNvPr>
          <p:cNvSpPr/>
          <p:nvPr/>
        </p:nvSpPr>
        <p:spPr>
          <a:xfrm>
            <a:off x="1458462" y="1925997"/>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8DF4E3F1-FA60-7B90-0078-AA617B97B1A1}"/>
              </a:ext>
            </a:extLst>
          </p:cNvPr>
          <p:cNvSpPr/>
          <p:nvPr/>
        </p:nvSpPr>
        <p:spPr>
          <a:xfrm>
            <a:off x="1458462" y="2281434"/>
            <a:ext cx="4320000" cy="4311499"/>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単一建物診療患者が１人の場合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400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単一建物診療患者が２人以上９人以下の場合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200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85</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から</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まで以外の場合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75</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施設入居時等医学総合管理料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単一建物診療患者が１人の場合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300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単一建物診療患者が２人以上９人以下の場合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150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75</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63</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から</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まで以外の場合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56</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緊急往診加算、夜間・休日往診加算、深夜往診加算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ターミナルケア加算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1,000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在宅がん医療総合診療料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150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在宅緩和ケア</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を行うにつき十分な体制が整備され、相当の実績を有していること。</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6D74FA6C-FD52-573E-5BF9-5547CCCF69C1}"/>
              </a:ext>
            </a:extLst>
          </p:cNvPr>
          <p:cNvSpPr/>
          <p:nvPr/>
        </p:nvSpPr>
        <p:spPr>
          <a:xfrm>
            <a:off x="5916000" y="3645120"/>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D173926E-C14C-DC4B-9C99-1B4D854F177E}"/>
              </a:ext>
            </a:extLst>
          </p:cNvPr>
          <p:cNvSpPr/>
          <p:nvPr/>
        </p:nvSpPr>
        <p:spPr>
          <a:xfrm>
            <a:off x="6413538" y="1925997"/>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B63AC83D-6A31-8024-4CCA-ED15024CF8A4}"/>
              </a:ext>
            </a:extLst>
          </p:cNvPr>
          <p:cNvSpPr/>
          <p:nvPr/>
        </p:nvSpPr>
        <p:spPr>
          <a:xfrm>
            <a:off x="6413538" y="2285854"/>
            <a:ext cx="4320000" cy="4311499"/>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単一建物診療患者が１人の場合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800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単一建物診療患者が２人以上９人以下の場合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400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170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から</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まで以外の場合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150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施設入居時等医学総合管理料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単一建物診療患者が１人の場合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600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単一建物診療患者が２人以上９人以下の場合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150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126</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から</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まで以外の場合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112</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緊急往診加算、夜間・休日往診加算、深夜往診加算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ターミナルケア加算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在宅がん医療総合診療料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地域の重症な在宅患者に対し質の高い診療</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を行うにつき十分な体制が整備され、相当の実績を有していること。</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21A0EF2-E273-7420-9DE1-95AFD9C7D2F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在宅医療充実体制加算の新設①</a:t>
            </a:r>
          </a:p>
        </p:txBody>
      </p:sp>
      <p:sp>
        <p:nvSpPr>
          <p:cNvPr id="2" name="テキスト ボックス 1">
            <a:extLst>
              <a:ext uri="{FF2B5EF4-FFF2-40B4-BE49-F238E27FC236}">
                <a16:creationId xmlns:a16="http://schemas.microsoft.com/office/drawing/2014/main" id="{57F98CB3-B9E3-B2B8-59A8-16273E27ECFC}"/>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地域において重症患者の訪問診療や在宅看取り等を積極的に担う医療機関・薬局の評価－①</a:t>
            </a:r>
          </a:p>
        </p:txBody>
      </p:sp>
      <p:sp>
        <p:nvSpPr>
          <p:cNvPr id="4" name="正方形/長方形 3">
            <a:extLst>
              <a:ext uri="{FF2B5EF4-FFF2-40B4-BE49-F238E27FC236}">
                <a16:creationId xmlns:a16="http://schemas.microsoft.com/office/drawing/2014/main" id="{8F3F7136-E701-7090-417B-65C931F8B1FA}"/>
              </a:ext>
            </a:extLst>
          </p:cNvPr>
          <p:cNvSpPr/>
          <p:nvPr/>
        </p:nvSpPr>
        <p:spPr>
          <a:xfrm>
            <a:off x="1458462" y="1089819"/>
            <a:ext cx="6247263"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在宅医療充実体制加算の新設及び在宅緩和ケア充実診療所・病院加算の廃止</a:t>
            </a:r>
          </a:p>
        </p:txBody>
      </p:sp>
      <p:sp>
        <p:nvSpPr>
          <p:cNvPr id="12" name="スライド番号プレースホルダー 4">
            <a:extLst>
              <a:ext uri="{FF2B5EF4-FFF2-40B4-BE49-F238E27FC236}">
                <a16:creationId xmlns:a16="http://schemas.microsoft.com/office/drawing/2014/main" id="{429663C9-A17F-7D18-47CC-D4089C3253F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10</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567089407"/>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51AAE-C7A7-24B9-05DF-FE4166E71F14}"/>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006DB3B0-722F-88B2-322B-098EA1FE176B}"/>
              </a:ext>
            </a:extLst>
          </p:cNvPr>
          <p:cNvSpPr txBox="1"/>
          <p:nvPr/>
        </p:nvSpPr>
        <p:spPr>
          <a:xfrm>
            <a:off x="1336130" y="1054113"/>
            <a:ext cx="9519743" cy="5615629"/>
          </a:xfrm>
          <a:prstGeom prst="rect">
            <a:avLst/>
          </a:prstGeom>
          <a:noFill/>
          <a:ln>
            <a:solidFill>
              <a:schemeClr val="tx1"/>
            </a:solidFill>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地域の重症な在宅患者に対し質の高い診療</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を行うにつき十分な体制が整備され、相当の実績を有していること。</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5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［具体的な要件の概要］</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EE037B11-CBE8-AB7E-AACD-E3503C30688B}"/>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在宅医療充実体制加算の新設②</a:t>
            </a:r>
          </a:p>
        </p:txBody>
      </p:sp>
      <p:sp>
        <p:nvSpPr>
          <p:cNvPr id="2" name="テキスト ボックス 1">
            <a:extLst>
              <a:ext uri="{FF2B5EF4-FFF2-40B4-BE49-F238E27FC236}">
                <a16:creationId xmlns:a16="http://schemas.microsoft.com/office/drawing/2014/main" id="{B4A1BAE3-3DAE-F9C2-2AAD-6006E26C76F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地域において重症患者の訪問診療や在宅看取り等を積極的に担う医療機関・薬局の評価－①</a:t>
            </a:r>
          </a:p>
        </p:txBody>
      </p:sp>
      <p:sp>
        <p:nvSpPr>
          <p:cNvPr id="4" name="正方形/長方形 3">
            <a:extLst>
              <a:ext uri="{FF2B5EF4-FFF2-40B4-BE49-F238E27FC236}">
                <a16:creationId xmlns:a16="http://schemas.microsoft.com/office/drawing/2014/main" id="{1B433E36-603F-3935-54AF-4A91A9401D27}"/>
              </a:ext>
            </a:extLst>
          </p:cNvPr>
          <p:cNvSpPr/>
          <p:nvPr/>
        </p:nvSpPr>
        <p:spPr>
          <a:xfrm>
            <a:off x="1458462" y="931195"/>
            <a:ext cx="2894464"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在宅医療充実体制加算の施設基準</a:t>
            </a:r>
          </a:p>
        </p:txBody>
      </p:sp>
      <p:graphicFrame>
        <p:nvGraphicFramePr>
          <p:cNvPr id="6" name="表 5">
            <a:extLst>
              <a:ext uri="{FF2B5EF4-FFF2-40B4-BE49-F238E27FC236}">
                <a16:creationId xmlns:a16="http://schemas.microsoft.com/office/drawing/2014/main" id="{53D75B6C-5E9D-562A-1883-BCECA63A3D08}"/>
              </a:ext>
            </a:extLst>
          </p:cNvPr>
          <p:cNvGraphicFramePr>
            <a:graphicFrameLocks noGrp="1"/>
          </p:cNvGraphicFramePr>
          <p:nvPr/>
        </p:nvGraphicFramePr>
        <p:xfrm>
          <a:off x="1404145" y="1837836"/>
          <a:ext cx="9415549" cy="4754880"/>
        </p:xfrm>
        <a:graphic>
          <a:graphicData uri="http://schemas.openxmlformats.org/drawingml/2006/table">
            <a:tbl>
              <a:tblPr bandRow="1">
                <a:tableStyleId>{5940675A-B579-460E-94D1-54222C63F5DA}</a:tableStyleId>
              </a:tblPr>
              <a:tblGrid>
                <a:gridCol w="2368868">
                  <a:extLst>
                    <a:ext uri="{9D8B030D-6E8A-4147-A177-3AD203B41FA5}">
                      <a16:colId xmlns:a16="http://schemas.microsoft.com/office/drawing/2014/main" val="4095891067"/>
                    </a:ext>
                  </a:extLst>
                </a:gridCol>
                <a:gridCol w="7046681">
                  <a:extLst>
                    <a:ext uri="{9D8B030D-6E8A-4147-A177-3AD203B41FA5}">
                      <a16:colId xmlns:a16="http://schemas.microsoft.com/office/drawing/2014/main" val="726426088"/>
                    </a:ext>
                  </a:extLst>
                </a:gridCol>
              </a:tblGrid>
              <a:tr h="237388">
                <a:tc>
                  <a:txBody>
                    <a:bodyPr/>
                    <a:lstStyle/>
                    <a:p>
                      <a:r>
                        <a:rPr kumimoji="1" lang="ja-JP" altLang="en-US" sz="1200" b="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rPr>
                        <a:t>充実した人員等の体制</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 </a:t>
                      </a:r>
                      <a:r>
                        <a:rPr kumimoji="1" lang="ja-JP" altLang="en-US" sz="1200" b="0" u="none">
                          <a:solidFill>
                            <a:schemeClr val="tx1"/>
                          </a:solidFill>
                          <a:latin typeface="メイリオ" panose="020B0604030504040204" pitchFamily="50" charset="-128"/>
                          <a:ea typeface="メイリオ" panose="020B0604030504040204" pitchFamily="50" charset="-128"/>
                        </a:rPr>
                        <a:t>在宅医療を担当</a:t>
                      </a:r>
                      <a:r>
                        <a:rPr kumimoji="1" lang="ja-JP" altLang="en-US" sz="1200" kern="1200">
                          <a:solidFill>
                            <a:schemeClr val="tx1"/>
                          </a:solidFill>
                          <a:latin typeface="メイリオ" panose="020B0604030504040204" pitchFamily="50" charset="-128"/>
                          <a:ea typeface="メイリオ" panose="020B0604030504040204" pitchFamily="50" charset="-128"/>
                          <a:cs typeface="+mn-cs"/>
                        </a:rPr>
                        <a:t>す</a:t>
                      </a:r>
                      <a:r>
                        <a:rPr kumimoji="1" lang="ja-JP" altLang="en-US" sz="1200" b="0" u="none">
                          <a:solidFill>
                            <a:schemeClr val="tx1"/>
                          </a:solidFill>
                          <a:latin typeface="メイリオ" panose="020B0604030504040204" pitchFamily="50" charset="-128"/>
                          <a:ea typeface="メイリオ" panose="020B0604030504040204" pitchFamily="50" charset="-128"/>
                        </a:rPr>
                        <a:t>る</a:t>
                      </a:r>
                      <a:r>
                        <a:rPr kumimoji="1" lang="ja-JP" altLang="en-US" sz="1200" b="1" u="sng">
                          <a:solidFill>
                            <a:srgbClr val="0070C0"/>
                          </a:solidFill>
                          <a:latin typeface="メイリオ" panose="020B0604030504040204" pitchFamily="50" charset="-128"/>
                          <a:ea typeface="メイリオ" panose="020B0604030504040204" pitchFamily="50" charset="-128"/>
                        </a:rPr>
                        <a:t>常勤換算医師数が３名以上かつ常勤医師数が２名以上配置</a:t>
                      </a:r>
                      <a:r>
                        <a:rPr kumimoji="1" lang="ja-JP" altLang="en-US" sz="1200" kern="1200">
                          <a:solidFill>
                            <a:schemeClr val="tx1"/>
                          </a:solidFill>
                          <a:latin typeface="メイリオ" panose="020B0604030504040204" pitchFamily="50" charset="-128"/>
                          <a:ea typeface="メイリオ" panose="020B0604030504040204" pitchFamily="50" charset="-128"/>
                          <a:cs typeface="+mn-cs"/>
                        </a:rPr>
                        <a:t>していること。</a:t>
                      </a:r>
                      <a:endParaRPr kumimoji="1" lang="en-US" altLang="ja-JP" sz="1200" kern="1200">
                        <a:solidFill>
                          <a:schemeClr val="tx1"/>
                        </a:solidFill>
                        <a:latin typeface="メイリオ" panose="020B0604030504040204" pitchFamily="50" charset="-128"/>
                        <a:ea typeface="メイリオ" panose="020B0604030504040204" pitchFamily="50" charset="-128"/>
                        <a:cs typeface="+mn-cs"/>
                      </a:endParaRPr>
                    </a:p>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 機能強化型の在支診・病であって、</a:t>
                      </a:r>
                      <a:r>
                        <a:rPr kumimoji="1" lang="ja-JP" altLang="en-US" sz="1200" b="1" u="sng">
                          <a:solidFill>
                            <a:srgbClr val="0070C0"/>
                          </a:solidFill>
                          <a:latin typeface="メイリオ" panose="020B0604030504040204" pitchFamily="50" charset="-128"/>
                          <a:ea typeface="メイリオ" panose="020B0604030504040204" pitchFamily="50" charset="-128"/>
                        </a:rPr>
                        <a:t>自院単独で</a:t>
                      </a:r>
                      <a:r>
                        <a:rPr kumimoji="1" lang="en-US" altLang="ja-JP" sz="1200" b="1" u="sng">
                          <a:solidFill>
                            <a:srgbClr val="0070C0"/>
                          </a:solidFill>
                          <a:latin typeface="メイリオ" panose="020B0604030504040204" pitchFamily="50" charset="-128"/>
                          <a:ea typeface="メイリオ" panose="020B0604030504040204" pitchFamily="50" charset="-128"/>
                        </a:rPr>
                        <a:t>24</a:t>
                      </a:r>
                      <a:r>
                        <a:rPr kumimoji="1" lang="ja-JP" altLang="en-US" sz="1200" b="1" u="sng">
                          <a:solidFill>
                            <a:srgbClr val="0070C0"/>
                          </a:solidFill>
                          <a:latin typeface="メイリオ" panose="020B0604030504040204" pitchFamily="50" charset="-128"/>
                          <a:ea typeface="メイリオ" panose="020B0604030504040204" pitchFamily="50" charset="-128"/>
                        </a:rPr>
                        <a:t>時間連絡体制及び往診体制を確保</a:t>
                      </a:r>
                      <a:r>
                        <a:rPr kumimoji="1" lang="ja-JP" altLang="en-US" sz="1200" kern="1200">
                          <a:solidFill>
                            <a:schemeClr val="tx1"/>
                          </a:solidFill>
                          <a:latin typeface="メイリオ" panose="020B0604030504040204" pitchFamily="50" charset="-128"/>
                          <a:ea typeface="メイリオ" panose="020B0604030504040204" pitchFamily="50" charset="-128"/>
                          <a:cs typeface="+mn-cs"/>
                        </a:rPr>
                        <a:t>していること。</a:t>
                      </a:r>
                      <a:endParaRPr kumimoji="1" lang="en-US" altLang="ja-JP" sz="1200" kern="1200">
                        <a:solidFill>
                          <a:schemeClr val="tx1"/>
                        </a:solidFill>
                        <a:latin typeface="メイリオ" panose="020B0604030504040204" pitchFamily="50" charset="-128"/>
                        <a:ea typeface="メイリオ" panose="020B0604030504040204" pitchFamily="50" charset="-128"/>
                        <a:cs typeface="+mn-cs"/>
                      </a:endParaRPr>
                    </a:p>
                  </a:txBody>
                  <a:tcPr/>
                </a:tc>
                <a:extLst>
                  <a:ext uri="{0D108BD9-81ED-4DB2-BD59-A6C34878D82A}">
                    <a16:rowId xmlns:a16="http://schemas.microsoft.com/office/drawing/2014/main" val="1226467995"/>
                  </a:ext>
                </a:extLst>
              </a:tr>
              <a:tr h="902074">
                <a:tc>
                  <a:txBody>
                    <a:bodyPr/>
                    <a:lstStyle/>
                    <a:p>
                      <a:r>
                        <a:rPr kumimoji="1" lang="ja-JP" altLang="en-US" sz="1200">
                          <a:latin typeface="メイリオ" panose="020B0604030504040204" pitchFamily="50" charset="-128"/>
                          <a:ea typeface="メイリオ" panose="020B0604030504040204" pitchFamily="50" charset="-128"/>
                        </a:rPr>
                        <a:t>看取り・緩和ケア等の提供機能</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88900" lvl="0" indent="-88900" defTabSz="914400">
                        <a:defRPr/>
                      </a:pPr>
                      <a:r>
                        <a:rPr kumimoji="1" lang="ja-JP" altLang="en-US" sz="1200">
                          <a:latin typeface="メイリオ" panose="020B0604030504040204" pitchFamily="50" charset="-128"/>
                          <a:ea typeface="メイリオ" panose="020B0604030504040204" pitchFamily="50" charset="-128"/>
                        </a:rPr>
                        <a:t>○ 過去１年間で、緊急往診の実績を</a:t>
                      </a:r>
                      <a:r>
                        <a:rPr kumimoji="1" lang="en-US" altLang="ja-JP" sz="1200" b="1" u="sng">
                          <a:solidFill>
                            <a:srgbClr val="0070C0"/>
                          </a:solidFill>
                          <a:latin typeface="メイリオ" panose="020B0604030504040204" pitchFamily="50" charset="-128"/>
                          <a:ea typeface="メイリオ" panose="020B0604030504040204" pitchFamily="50" charset="-128"/>
                        </a:rPr>
                        <a:t>30</a:t>
                      </a:r>
                      <a:r>
                        <a:rPr kumimoji="1" lang="ja-JP" altLang="en-US" sz="1200">
                          <a:latin typeface="メイリオ" panose="020B0604030504040204" pitchFamily="50" charset="-128"/>
                          <a:ea typeface="メイリオ" panose="020B0604030504040204" pitchFamily="50" charset="-128"/>
                        </a:rPr>
                        <a:t>件以上かつ看取りの実績を</a:t>
                      </a:r>
                      <a:r>
                        <a:rPr kumimoji="1" lang="en-US" altLang="ja-JP" sz="1200" b="1" u="sng">
                          <a:solidFill>
                            <a:srgbClr val="0070C0"/>
                          </a:solidFill>
                          <a:latin typeface="メイリオ" panose="020B0604030504040204" pitchFamily="50" charset="-128"/>
                          <a:ea typeface="メイリオ" panose="020B0604030504040204" pitchFamily="50" charset="-128"/>
                        </a:rPr>
                        <a:t>30</a:t>
                      </a:r>
                      <a:r>
                        <a:rPr kumimoji="1" lang="ja-JP" altLang="en-US" sz="1200">
                          <a:latin typeface="メイリオ" panose="020B0604030504040204" pitchFamily="50" charset="-128"/>
                          <a:ea typeface="メイリオ" panose="020B0604030504040204" pitchFamily="50" charset="-128"/>
                        </a:rPr>
                        <a:t>件以上有すること。</a:t>
                      </a:r>
                      <a:endParaRPr kumimoji="1" lang="en-US" altLang="ja-JP" sz="1200">
                        <a:latin typeface="メイリオ" panose="020B0604030504040204" pitchFamily="50" charset="-128"/>
                        <a:ea typeface="メイリオ" panose="020B0604030504040204" pitchFamily="50" charset="-128"/>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 </a:t>
                      </a:r>
                      <a:r>
                        <a:rPr kumimoji="1" lang="ja-JP" altLang="en-US" sz="1200" b="1" u="sng" kern="1200">
                          <a:solidFill>
                            <a:srgbClr val="0070C0"/>
                          </a:solidFill>
                          <a:latin typeface="メイリオ" panose="020B0604030504040204" pitchFamily="50" charset="-128"/>
                          <a:ea typeface="メイリオ" panose="020B0604030504040204" pitchFamily="50" charset="-128"/>
                          <a:cs typeface="+mn-cs"/>
                        </a:rPr>
                        <a:t>緩和ケア研修を修了している常勤の医師</a:t>
                      </a:r>
                      <a:r>
                        <a:rPr kumimoji="1" lang="ja-JP" altLang="en-US" sz="1200">
                          <a:latin typeface="メイリオ" panose="020B0604030504040204" pitchFamily="50" charset="-128"/>
                          <a:ea typeface="メイリオ" panose="020B0604030504040204" pitchFamily="50" charset="-128"/>
                        </a:rPr>
                        <a:t>が、</a:t>
                      </a:r>
                      <a:r>
                        <a:rPr kumimoji="1" lang="ja-JP" altLang="en-US" sz="1200" kern="1200">
                          <a:solidFill>
                            <a:schemeClr val="tx1"/>
                          </a:solidFill>
                          <a:latin typeface="メイリオ" panose="020B0604030504040204" pitchFamily="50" charset="-128"/>
                          <a:ea typeface="メイリオ" panose="020B0604030504040204" pitchFamily="50" charset="-128"/>
                          <a:cs typeface="+mn-cs"/>
                        </a:rPr>
                        <a:t>在宅医療を担当して</a:t>
                      </a:r>
                      <a:r>
                        <a:rPr kumimoji="1" lang="ja-JP" altLang="en-US" sz="1200">
                          <a:latin typeface="メイリオ" panose="020B0604030504040204" pitchFamily="50" charset="-128"/>
                          <a:ea typeface="メイリオ" panose="020B0604030504040204" pitchFamily="50" charset="-128"/>
                        </a:rPr>
                        <a:t>いること。</a:t>
                      </a:r>
                      <a:endParaRPr kumimoji="1" lang="en-US" altLang="ja-JP" sz="1200">
                        <a:latin typeface="メイリオ" panose="020B0604030504040204" pitchFamily="50" charset="-128"/>
                        <a:ea typeface="メイリオ" panose="020B0604030504040204" pitchFamily="50" charset="-128"/>
                      </a:endParaRPr>
                    </a:p>
                    <a:p>
                      <a:pPr marL="8890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 末期の悪性腫瘍等の患者自らが注射によりオピオイド系鎮痛薬の注入を行う鎮痛療法を実施した実績を、過去１年間に２件以上有していること、又は過去に５件以上実施した経験のある常勤の医師が配置されており、オピオイド系鎮痛薬を投与した実績を過去１年間に</a:t>
                      </a:r>
                      <a:r>
                        <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10</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件以上有していること。</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endParaRPr>
                    </a:p>
                    <a:p>
                      <a:pPr marL="8890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 緩和ケア病棟又は在宅での１年間の看取り実績が</a:t>
                      </a:r>
                      <a:r>
                        <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10</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件以上の保険医療機関において、３か月以上の勤務歴がある常勤の医師が在宅医療を担当していること。</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endParaRPr>
                    </a:p>
                    <a:p>
                      <a:pPr marL="88900" indent="-88900" defTabSz="914400">
                        <a:defRPr/>
                      </a:pPr>
                      <a:r>
                        <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看取り実績及び十分な緩和ケアが受けられる旨の掲示等、患者への必要な情報提供を行うこと。</a:t>
                      </a:r>
                    </a:p>
                  </a:txBody>
                  <a:tcPr/>
                </a:tc>
                <a:extLst>
                  <a:ext uri="{0D108BD9-81ED-4DB2-BD59-A6C34878D82A}">
                    <a16:rowId xmlns:a16="http://schemas.microsoft.com/office/drawing/2014/main" val="410820222"/>
                  </a:ext>
                </a:extLst>
              </a:tr>
              <a:tr h="427298">
                <a:tc>
                  <a:txBody>
                    <a:bodyPr/>
                    <a:lstStyle/>
                    <a:p>
                      <a:r>
                        <a:rPr kumimoji="1" lang="ja-JP" altLang="en-US" sz="1200">
                          <a:latin typeface="メイリオ" panose="020B0604030504040204" pitchFamily="50" charset="-128"/>
                          <a:ea typeface="メイリオ" panose="020B0604030504040204" pitchFamily="50" charset="-128"/>
                        </a:rPr>
                        <a:t>重症患者の診療体制</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88900" lvl="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当該保険医療機関が在宅医療を提供する患者のうち、</a:t>
                      </a:r>
                      <a:r>
                        <a:rPr kumimoji="1" lang="ja-JP" altLang="en-US" sz="1200" b="1" u="sng">
                          <a:solidFill>
                            <a:srgbClr val="0070C0"/>
                          </a:solidFill>
                          <a:latin typeface="メイリオ" panose="020B0604030504040204" pitchFamily="50" charset="-128"/>
                          <a:ea typeface="メイリオ" panose="020B0604030504040204" pitchFamily="50" charset="-128"/>
                        </a:rPr>
                        <a:t>「別表第８の２」に該当する重症度の高い患者が２割以上</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lvl="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訪問診療を担当する時間について常勤換算した</a:t>
                      </a:r>
                      <a:r>
                        <a:rPr kumimoji="1" lang="ja-JP" altLang="en-US" sz="1200" b="1" u="sng">
                          <a:solidFill>
                            <a:srgbClr val="0070C0"/>
                          </a:solidFill>
                          <a:latin typeface="メイリオ" panose="020B0604030504040204" pitchFamily="50" charset="-128"/>
                          <a:ea typeface="メイリオ" panose="020B0604030504040204" pitchFamily="50" charset="-128"/>
                        </a:rPr>
                        <a:t>医師数１人当たりの、訪問診療を実施する患者の実人数が</a:t>
                      </a:r>
                      <a:r>
                        <a:rPr kumimoji="1" lang="en-US" altLang="ja-JP" sz="1200" b="1" u="sng">
                          <a:solidFill>
                            <a:srgbClr val="0070C0"/>
                          </a:solidFill>
                          <a:latin typeface="メイリオ" panose="020B0604030504040204" pitchFamily="50" charset="-128"/>
                          <a:ea typeface="メイリオ" panose="020B0604030504040204" pitchFamily="50" charset="-128"/>
                        </a:rPr>
                        <a:t>100</a:t>
                      </a:r>
                      <a:r>
                        <a:rPr kumimoji="1" lang="ja-JP" altLang="en-US" sz="1200" b="1" u="sng">
                          <a:solidFill>
                            <a:srgbClr val="0070C0"/>
                          </a:solidFill>
                          <a:latin typeface="メイリオ" panose="020B0604030504040204" pitchFamily="50" charset="-128"/>
                          <a:ea typeface="メイリオ" panose="020B0604030504040204" pitchFamily="50" charset="-128"/>
                        </a:rPr>
                        <a:t>人以下</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tc>
                <a:extLst>
                  <a:ext uri="{0D108BD9-81ED-4DB2-BD59-A6C34878D82A}">
                    <a16:rowId xmlns:a16="http://schemas.microsoft.com/office/drawing/2014/main" val="248759626"/>
                  </a:ext>
                </a:extLst>
              </a:tr>
              <a:tr h="142433">
                <a:tc>
                  <a:txBody>
                    <a:bodyPr/>
                    <a:lstStyle/>
                    <a:p>
                      <a:r>
                        <a:rPr kumimoji="1" lang="ja-JP" altLang="en-US" sz="1200">
                          <a:latin typeface="メイリオ" panose="020B0604030504040204" pitchFamily="50" charset="-128"/>
                          <a:ea typeface="メイリオ" panose="020B0604030504040204" pitchFamily="50" charset="-128"/>
                        </a:rPr>
                        <a:t>ＩＣＴを活用した多職種連携</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u="sng">
                          <a:solidFill>
                            <a:srgbClr val="0070C0"/>
                          </a:solidFill>
                          <a:latin typeface="メイリオ" panose="020B0604030504040204" pitchFamily="50" charset="-128"/>
                          <a:ea typeface="メイリオ" panose="020B0604030504040204" pitchFamily="50" charset="-128"/>
                        </a:rPr>
                        <a:t>在宅医療情報連携加算に係る届出を行っていること。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tc>
                <a:extLst>
                  <a:ext uri="{0D108BD9-81ED-4DB2-BD59-A6C34878D82A}">
                    <a16:rowId xmlns:a16="http://schemas.microsoft.com/office/drawing/2014/main" val="927209473"/>
                  </a:ext>
                </a:extLst>
              </a:tr>
              <a:tr h="807118">
                <a:tc>
                  <a:txBody>
                    <a:bodyPr/>
                    <a:lstStyle/>
                    <a:p>
                      <a:r>
                        <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医師等の教育実績</a:t>
                      </a:r>
                    </a:p>
                  </a:txBody>
                  <a:tcPr anchor="ctr">
                    <a:solidFill>
                      <a:srgbClr val="CDFFDC"/>
                    </a:solidFill>
                  </a:tcPr>
                </a:tc>
                <a:tc>
                  <a:txBody>
                    <a:bodyPr/>
                    <a:lstStyle/>
                    <a:p>
                      <a:pPr marL="88900" lvl="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過去２年度以内に、以下のいずれかの実績があること。（</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在宅医療に携わるものに限る。</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268288" lvl="0" indent="-268288" defTabSz="914400">
                        <a:defRPr/>
                      </a:pPr>
                      <a:r>
                        <a:rPr kumimoji="1" lang="ja-JP" altLang="en-US" sz="1200" b="1">
                          <a:solidFill>
                            <a:srgbClr val="0070C0"/>
                          </a:solidFill>
                          <a:latin typeface="メイリオ" panose="020B0604030504040204" pitchFamily="50" charset="-128"/>
                          <a:ea typeface="メイリオ" panose="020B0604030504040204" pitchFamily="50" charset="-128"/>
                        </a:rPr>
                        <a:t>　</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・大学の医学部医学科の単位認定を目的とした</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地域医療実習生</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の受入</a:t>
                      </a:r>
                      <a:endParaRPr kumimoji="1" lang="en-US" altLang="ja-JP"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68288" lvl="0" indent="-268288"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・協力型臨床研修病院又は臨床研修協力施設として、</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地域医療の研修を目的とした研修医</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の受入</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lvl="0" indent="-268288"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内科領域、総合診療領域又は小児科領域</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の専門研修基幹施設又は専門研修連携施設として、</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専門研修を目的とした専攻医</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の受入</a:t>
                      </a:r>
                      <a:endParaRPr kumimoji="1" lang="en-US" altLang="ja-JP"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68288" lvl="0" indent="-268288"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・地域枠等の</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卒業後に都道府県内で一定期間医師として就業する契約を当該都道府県と締結している医師又はこれに準ずる医師</a:t>
                      </a:r>
                      <a:r>
                        <a:rPr kumimoji="1" lang="ja-JP" altLang="en-US" sz="1200" b="0" u="none" strike="noStrike" kern="1200" cap="none" spc="0" normalizeH="0" baseline="0">
                          <a:ln>
                            <a:noFill/>
                          </a:ln>
                          <a:solidFill>
                            <a:schemeClr val="tx1"/>
                          </a:solidFill>
                          <a:effectLst/>
                          <a:uLnTx/>
                          <a:uFillTx/>
                          <a:latin typeface="メイリオ" panose="020B0604030504040204" pitchFamily="50" charset="-128"/>
                          <a:ea typeface="メイリオ" panose="020B0604030504040204" pitchFamily="50" charset="-128"/>
                          <a:cs typeface="+mn-cs"/>
                        </a:rPr>
                        <a:t>（研修医を含む。）</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の受入</a:t>
                      </a:r>
                      <a:endParaRPr kumimoji="1" lang="ja-JP" altLang="en-US" sz="1200" b="0" u="none" strike="noStrike" kern="1200" cap="none" spc="0" normalizeH="0" baseline="0">
                        <a:ln>
                          <a:noFill/>
                        </a:ln>
                        <a:solidFill>
                          <a:schemeClr val="tx1"/>
                        </a:solidFill>
                        <a:effectLst/>
                        <a:uLnTx/>
                        <a:uFillTx/>
                        <a:latin typeface="メイリオ" panose="020B0604030504040204" pitchFamily="50" charset="-128"/>
                        <a:ea typeface="メイリオ" panose="020B0604030504040204" pitchFamily="50" charset="-128"/>
                        <a:cs typeface="+mn-cs"/>
                      </a:endParaRPr>
                    </a:p>
                  </a:txBody>
                  <a:tcPr/>
                </a:tc>
                <a:extLst>
                  <a:ext uri="{0D108BD9-81ED-4DB2-BD59-A6C34878D82A}">
                    <a16:rowId xmlns:a16="http://schemas.microsoft.com/office/drawing/2014/main" val="4269299513"/>
                  </a:ext>
                </a:extLst>
              </a:tr>
              <a:tr h="142433">
                <a:tc>
                  <a:txBody>
                    <a:bodyPr/>
                    <a:lstStyle/>
                    <a:p>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在宅データの提出</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u="none">
                          <a:solidFill>
                            <a:schemeClr val="tx1"/>
                          </a:solidFill>
                          <a:latin typeface="メイリオ" panose="020B0604030504040204" pitchFamily="50" charset="-128"/>
                          <a:ea typeface="メイリオ" panose="020B0604030504040204" pitchFamily="50" charset="-128"/>
                        </a:rPr>
                        <a:t> </a:t>
                      </a:r>
                      <a:r>
                        <a:rPr kumimoji="1" lang="ja-JP" altLang="en-US" sz="1200" b="1" u="sng">
                          <a:solidFill>
                            <a:srgbClr val="0070C0"/>
                          </a:solidFill>
                          <a:latin typeface="メイリオ" panose="020B0604030504040204" pitchFamily="50" charset="-128"/>
                          <a:ea typeface="メイリオ" panose="020B0604030504040204" pitchFamily="50" charset="-128"/>
                        </a:rPr>
                        <a:t>在宅データ提出加算に係る届出を行っていることが望ましいこと。</a:t>
                      </a:r>
                      <a:endParaRPr kumimoji="1" lang="en-US" altLang="ja-JP" sz="1200">
                        <a:solidFill>
                          <a:prstClr val="black"/>
                        </a:solidFill>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4248952461"/>
                  </a:ext>
                </a:extLst>
              </a:tr>
            </a:tbl>
          </a:graphicData>
        </a:graphic>
      </p:graphicFrame>
      <p:sp>
        <p:nvSpPr>
          <p:cNvPr id="7" name="スライド番号プレースホルダー 4">
            <a:extLst>
              <a:ext uri="{FF2B5EF4-FFF2-40B4-BE49-F238E27FC236}">
                <a16:creationId xmlns:a16="http://schemas.microsoft.com/office/drawing/2014/main" id="{776C4906-5A20-1F27-4976-959E03B9DF1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3328430261"/>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6A853C-1C33-300A-00E3-B466FA77FA64}"/>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644FECFA-0482-3C95-D9D5-1728A9D764E1}"/>
              </a:ext>
            </a:extLst>
          </p:cNvPr>
          <p:cNvSpPr txBox="1"/>
          <p:nvPr/>
        </p:nvSpPr>
        <p:spPr>
          <a:xfrm>
            <a:off x="1336130" y="1151816"/>
            <a:ext cx="9519743" cy="4944185"/>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地域における</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の在宅医療提供体制を面として支える取組を更に推進する観点から、往診時医療情報連携加算について、被支援側が機能強化型の在宅療養支援診療所又は在宅療養支援病院以外である場合においても算定可能とする。</a:t>
            </a:r>
          </a:p>
        </p:txBody>
      </p:sp>
      <p:sp>
        <p:nvSpPr>
          <p:cNvPr id="6" name="正方形/長方形 5">
            <a:extLst>
              <a:ext uri="{FF2B5EF4-FFF2-40B4-BE49-F238E27FC236}">
                <a16:creationId xmlns:a16="http://schemas.microsoft.com/office/drawing/2014/main" id="{9806152E-4CB5-602F-83C9-E73248DAB33A}"/>
              </a:ext>
            </a:extLst>
          </p:cNvPr>
          <p:cNvSpPr/>
          <p:nvPr/>
        </p:nvSpPr>
        <p:spPr>
          <a:xfrm>
            <a:off x="1458462" y="2063461"/>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D5A48674-C6E0-2731-E1CA-6EB15FE5AA13}"/>
              </a:ext>
            </a:extLst>
          </p:cNvPr>
          <p:cNvSpPr/>
          <p:nvPr/>
        </p:nvSpPr>
        <p:spPr>
          <a:xfrm>
            <a:off x="1458462" y="2423318"/>
            <a:ext cx="4320000" cy="1415957"/>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往診料　往診時医療情報連携加算</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又は在宅療養支援病院が、当該保険医療機関と連携する他の保険医療機関（在宅療養支援診療所又は在宅療養支援病院以外の保険医療機関に限る。）によって計画的な医学管理の下に主治医として定期的に訪問診療を行っている患者に対して、往診を行った場合、往診時医療情報連携加算とし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点を所定点数に加算する。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2DE1E493-D9B4-2076-40EA-EFEDAF24D729}"/>
              </a:ext>
            </a:extLst>
          </p:cNvPr>
          <p:cNvSpPr/>
          <p:nvPr/>
        </p:nvSpPr>
        <p:spPr>
          <a:xfrm>
            <a:off x="5916000" y="2531318"/>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F5B06F83-61E1-C081-4ED7-708EB168915E}"/>
              </a:ext>
            </a:extLst>
          </p:cNvPr>
          <p:cNvSpPr/>
          <p:nvPr/>
        </p:nvSpPr>
        <p:spPr>
          <a:xfrm>
            <a:off x="6413538" y="2063461"/>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9E614481-FE8D-EF3E-3F7E-476BAE55A0C2}"/>
              </a:ext>
            </a:extLst>
          </p:cNvPr>
          <p:cNvSpPr/>
          <p:nvPr/>
        </p:nvSpPr>
        <p:spPr>
          <a:xfrm>
            <a:off x="6413538" y="2423318"/>
            <a:ext cx="4320000" cy="1415957"/>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往診料　往診時医療情報連携加算</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在宅療養支援診療所又は在宅療養支援病院が、当該保険医療機関と連携する他の保険医療機関（</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在宅療養支援診療所又は在宅療養支援病院であって機能強化型以外の</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保険医療機関に限る。）によって計画的な医学管理の下に主治医として定期的に訪問診療を行っている患者に対して、往診を行った場合、往診時医療情報連携加算として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点を所定点数に加算する。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3D9E8B65-72C4-2592-B84E-705A8AB25A39}"/>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往診時医療情報連携加算の見直し</a:t>
            </a:r>
          </a:p>
        </p:txBody>
      </p:sp>
      <p:sp>
        <p:nvSpPr>
          <p:cNvPr id="4" name="正方形/長方形 3">
            <a:extLst>
              <a:ext uri="{FF2B5EF4-FFF2-40B4-BE49-F238E27FC236}">
                <a16:creationId xmlns:a16="http://schemas.microsoft.com/office/drawing/2014/main" id="{1279DD28-15E2-9887-946F-BAB35E903F7D}"/>
              </a:ext>
            </a:extLst>
          </p:cNvPr>
          <p:cNvSpPr/>
          <p:nvPr/>
        </p:nvSpPr>
        <p:spPr>
          <a:xfrm>
            <a:off x="1458463" y="1044287"/>
            <a:ext cx="263301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往診時医療情報連携加算の見直し</a:t>
            </a:r>
          </a:p>
        </p:txBody>
      </p:sp>
      <p:sp>
        <p:nvSpPr>
          <p:cNvPr id="10" name="テキスト ボックス 9">
            <a:extLst>
              <a:ext uri="{FF2B5EF4-FFF2-40B4-BE49-F238E27FC236}">
                <a16:creationId xmlns:a16="http://schemas.microsoft.com/office/drawing/2014/main" id="{82195681-CF0B-384E-38D5-AE2EF55F888C}"/>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地域において重症患者の訪問診療や在宅看取り等を積極的に担う医療機関・薬局の評価－②</a:t>
            </a:r>
          </a:p>
        </p:txBody>
      </p:sp>
      <p:graphicFrame>
        <p:nvGraphicFramePr>
          <p:cNvPr id="2" name="表 1">
            <a:extLst>
              <a:ext uri="{FF2B5EF4-FFF2-40B4-BE49-F238E27FC236}">
                <a16:creationId xmlns:a16="http://schemas.microsoft.com/office/drawing/2014/main" id="{2C9AA94E-E0B4-5E85-8799-6585E7B677C6}"/>
              </a:ext>
            </a:extLst>
          </p:cNvPr>
          <p:cNvGraphicFramePr>
            <a:graphicFrameLocks noGrp="1"/>
          </p:cNvGraphicFramePr>
          <p:nvPr/>
        </p:nvGraphicFramePr>
        <p:xfrm>
          <a:off x="2558618" y="4292008"/>
          <a:ext cx="7074762" cy="1670620"/>
        </p:xfrm>
        <a:graphic>
          <a:graphicData uri="http://schemas.openxmlformats.org/drawingml/2006/table">
            <a:tbl>
              <a:tblPr firstRow="1" bandRow="1">
                <a:tableStyleId>{5940675A-B579-460E-94D1-54222C63F5DA}</a:tableStyleId>
              </a:tblPr>
              <a:tblGrid>
                <a:gridCol w="1586656">
                  <a:extLst>
                    <a:ext uri="{9D8B030D-6E8A-4147-A177-3AD203B41FA5}">
                      <a16:colId xmlns:a16="http://schemas.microsoft.com/office/drawing/2014/main" val="1471434619"/>
                    </a:ext>
                  </a:extLst>
                </a:gridCol>
                <a:gridCol w="1380702">
                  <a:extLst>
                    <a:ext uri="{9D8B030D-6E8A-4147-A177-3AD203B41FA5}">
                      <a16:colId xmlns:a16="http://schemas.microsoft.com/office/drawing/2014/main" val="1236131405"/>
                    </a:ext>
                  </a:extLst>
                </a:gridCol>
                <a:gridCol w="1348105">
                  <a:extLst>
                    <a:ext uri="{9D8B030D-6E8A-4147-A177-3AD203B41FA5}">
                      <a16:colId xmlns:a16="http://schemas.microsoft.com/office/drawing/2014/main" val="1214845410"/>
                    </a:ext>
                  </a:extLst>
                </a:gridCol>
                <a:gridCol w="1372705">
                  <a:extLst>
                    <a:ext uri="{9D8B030D-6E8A-4147-A177-3AD203B41FA5}">
                      <a16:colId xmlns:a16="http://schemas.microsoft.com/office/drawing/2014/main" val="1788742950"/>
                    </a:ext>
                  </a:extLst>
                </a:gridCol>
                <a:gridCol w="1386594">
                  <a:extLst>
                    <a:ext uri="{9D8B030D-6E8A-4147-A177-3AD203B41FA5}">
                      <a16:colId xmlns:a16="http://schemas.microsoft.com/office/drawing/2014/main" val="3412963838"/>
                    </a:ext>
                  </a:extLst>
                </a:gridCol>
              </a:tblGrid>
              <a:tr h="288115">
                <a:tc rowSpan="2" gridSpan="2">
                  <a:txBody>
                    <a:bodyPr/>
                    <a:lstStyle/>
                    <a:p>
                      <a:endParaRPr kumimoji="1" lang="ja-JP" altLang="en-US" sz="1100">
                        <a:latin typeface="メイリオ" panose="020B0604030504040204" pitchFamily="50" charset="-128"/>
                        <a:ea typeface="メイリオ" panose="020B0604030504040204" pitchFamily="50" charset="-128"/>
                      </a:endParaRPr>
                    </a:p>
                  </a:txBody>
                  <a:tcPr>
                    <a:solidFill>
                      <a:schemeClr val="bg1">
                        <a:lumMod val="95000"/>
                      </a:schemeClr>
                    </a:solidFill>
                  </a:tcPr>
                </a:tc>
                <a:tc rowSpan="2" hMerge="1">
                  <a:txBody>
                    <a:bodyPr/>
                    <a:lstStyle/>
                    <a:p>
                      <a:endParaRPr kumimoji="1" lang="ja-JP" altLang="en-US"/>
                    </a:p>
                  </a:txBody>
                  <a:tcPr/>
                </a:tc>
                <a:tc gridSpan="3">
                  <a:txBody>
                    <a:bodyPr/>
                    <a:lstStyle/>
                    <a:p>
                      <a:r>
                        <a:rPr kumimoji="1" lang="ja-JP" altLang="en-US" sz="1100">
                          <a:latin typeface="メイリオ" panose="020B0604030504040204" pitchFamily="50" charset="-128"/>
                          <a:ea typeface="メイリオ" panose="020B0604030504040204" pitchFamily="50" charset="-128"/>
                        </a:rPr>
                        <a:t>支援側の医療機関（＝往診時医療情報連携加算を算定）</a:t>
                      </a:r>
                      <a:endParaRPr kumimoji="1" lang="en-US" altLang="ja-JP" sz="1100">
                        <a:latin typeface="メイリオ" panose="020B0604030504040204" pitchFamily="50" charset="-128"/>
                        <a:ea typeface="メイリオ" panose="020B0604030504040204" pitchFamily="50" charset="-128"/>
                      </a:endParaRPr>
                    </a:p>
                  </a:txBody>
                  <a:tcPr>
                    <a:solidFill>
                      <a:srgbClr val="91FFB3"/>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468166379"/>
                  </a:ext>
                </a:extLst>
              </a:tr>
              <a:tr h="288115">
                <a:tc gridSpan="2" vMerge="1">
                  <a:txBody>
                    <a:bodyPr/>
                    <a:lstStyle/>
                    <a:p>
                      <a:endParaRPr kumimoji="1" lang="ja-JP" altLang="en-US"/>
                    </a:p>
                  </a:txBody>
                  <a:tcPr/>
                </a:tc>
                <a:tc hMerge="1" v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単独型機能強化型</a:t>
                      </a:r>
                    </a:p>
                  </a:txBody>
                  <a:tcPr>
                    <a:solidFill>
                      <a:srgbClr val="E1FFEA"/>
                    </a:solidFill>
                  </a:tcPr>
                </a:tc>
                <a:tc>
                  <a:txBody>
                    <a:bodyPr/>
                    <a:lstStyle/>
                    <a:p>
                      <a:r>
                        <a:rPr kumimoji="1" lang="ja-JP" altLang="en-US" sz="1100">
                          <a:latin typeface="メイリオ" panose="020B0604030504040204" pitchFamily="50" charset="-128"/>
                          <a:ea typeface="メイリオ" panose="020B0604030504040204" pitchFamily="50" charset="-128"/>
                        </a:rPr>
                        <a:t>連携型機能強化型</a:t>
                      </a:r>
                    </a:p>
                  </a:txBody>
                  <a:tcPr>
                    <a:solidFill>
                      <a:srgbClr val="E1FFEA"/>
                    </a:solidFill>
                  </a:tcPr>
                </a:tc>
                <a:tc>
                  <a:txBody>
                    <a:bodyPr/>
                    <a:lstStyle/>
                    <a:p>
                      <a:r>
                        <a:rPr kumimoji="1" lang="ja-JP" altLang="en-US" sz="1100">
                          <a:latin typeface="メイリオ" panose="020B0604030504040204" pitchFamily="50" charset="-128"/>
                          <a:ea typeface="メイリオ" panose="020B0604030504040204" pitchFamily="50" charset="-128"/>
                        </a:rPr>
                        <a:t>従来型在支診・病</a:t>
                      </a:r>
                    </a:p>
                  </a:txBody>
                  <a:tcPr>
                    <a:solidFill>
                      <a:srgbClr val="E1FFEA"/>
                    </a:solidFill>
                  </a:tcPr>
                </a:tc>
                <a:extLst>
                  <a:ext uri="{0D108BD9-81ED-4DB2-BD59-A6C34878D82A}">
                    <a16:rowId xmlns:a16="http://schemas.microsoft.com/office/drawing/2014/main" val="3878650247"/>
                  </a:ext>
                </a:extLst>
              </a:tr>
              <a:tr h="288115">
                <a:tc rowSpan="4">
                  <a:txBody>
                    <a:bodyPr/>
                    <a:lstStyle/>
                    <a:p>
                      <a:r>
                        <a:rPr kumimoji="1" lang="ja-JP" altLang="en-US" sz="1100">
                          <a:latin typeface="メイリオ" panose="020B0604030504040204" pitchFamily="50" charset="-128"/>
                          <a:ea typeface="メイリオ" panose="020B0604030504040204" pitchFamily="50" charset="-128"/>
                        </a:rPr>
                        <a:t>被支援側の医療機関（＝平時の訪問診療を実施）</a:t>
                      </a:r>
                    </a:p>
                  </a:txBody>
                  <a:tcPr>
                    <a:solidFill>
                      <a:srgbClr val="91FFB3"/>
                    </a:solidFill>
                  </a:tcPr>
                </a:tc>
                <a:tc>
                  <a:txBody>
                    <a:bodyPr/>
                    <a:lstStyle/>
                    <a:p>
                      <a:r>
                        <a:rPr kumimoji="1" lang="ja-JP" altLang="en-US" sz="1100">
                          <a:latin typeface="メイリオ" panose="020B0604030504040204" pitchFamily="50" charset="-128"/>
                          <a:ea typeface="メイリオ" panose="020B0604030504040204" pitchFamily="50" charset="-128"/>
                        </a:rPr>
                        <a:t>単独型機能強化型</a:t>
                      </a:r>
                    </a:p>
                  </a:txBody>
                  <a:tcPr>
                    <a:solidFill>
                      <a:srgbClr val="E1FFEA"/>
                    </a:solidFill>
                  </a:tcPr>
                </a:tc>
                <a:tc gridSpan="3">
                  <a:txBody>
                    <a:bodyPr/>
                    <a:lstStyle/>
                    <a:p>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単独で</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時間体制を確保しており、想定されない。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tc>
                <a:tc hMerge="1">
                  <a:txBody>
                    <a:bodyPr/>
                    <a:lstStyle/>
                    <a:p>
                      <a:endParaRPr/>
                    </a:p>
                  </a:txBody>
                  <a:tcPr/>
                </a:tc>
                <a:tc hMerge="1">
                  <a:txBody>
                    <a:bodyPr/>
                    <a:lstStyle/>
                    <a:p>
                      <a:endParaRPr/>
                    </a:p>
                  </a:txBody>
                  <a:tcPr/>
                </a:tc>
                <a:extLst>
                  <a:ext uri="{0D108BD9-81ED-4DB2-BD59-A6C34878D82A}">
                    <a16:rowId xmlns:a16="http://schemas.microsoft.com/office/drawing/2014/main" val="1410000595"/>
                  </a:ext>
                </a:extLst>
              </a:tr>
              <a:tr h="288115">
                <a:tc v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連携型機能強化型</a:t>
                      </a:r>
                    </a:p>
                  </a:txBody>
                  <a:tcPr>
                    <a:solidFill>
                      <a:srgbClr val="E1FFEA"/>
                    </a:solidFill>
                  </a:tcPr>
                </a:tc>
                <a:tc gridSpan="3">
                  <a:txBody>
                    <a:bodyPr/>
                    <a:lstStyle/>
                    <a:p>
                      <a:r>
                        <a:rPr kumimoji="1" lang="ja-JP" altLang="en-US" sz="1100">
                          <a:latin typeface="メイリオ" panose="020B0604030504040204" pitchFamily="50" charset="-128"/>
                          <a:ea typeface="メイリオ" panose="020B0604030504040204" pitchFamily="50" charset="-128"/>
                        </a:rPr>
                        <a:t>連携内で</a:t>
                      </a:r>
                      <a:r>
                        <a:rPr kumimoji="1" lang="en-US" altLang="ja-JP" sz="1100">
                          <a:latin typeface="メイリオ" panose="020B0604030504040204" pitchFamily="50" charset="-128"/>
                          <a:ea typeface="メイリオ" panose="020B0604030504040204" pitchFamily="50" charset="-128"/>
                        </a:rPr>
                        <a:t>24</a:t>
                      </a:r>
                      <a:r>
                        <a:rPr kumimoji="1" lang="ja-JP" altLang="en-US" sz="1100">
                          <a:latin typeface="メイリオ" panose="020B0604030504040204" pitchFamily="50" charset="-128"/>
                          <a:ea typeface="メイリオ" panose="020B0604030504040204" pitchFamily="50" charset="-128"/>
                        </a:rPr>
                        <a:t>時間体制を確保することが評価に含まれている。</a:t>
                      </a:r>
                    </a:p>
                  </a:txBody>
                  <a:tcPr/>
                </a:tc>
                <a:tc hMerge="1">
                  <a:txBody>
                    <a:bodyPr/>
                    <a:lstStyle/>
                    <a:p>
                      <a:endParaRPr kumimoji="1" lang="ja-JP" altLang="en-US" sz="11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1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2545830769"/>
                  </a:ext>
                </a:extLst>
              </a:tr>
              <a:tr h="166924">
                <a:tc v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従来型在支診・病</a:t>
                      </a:r>
                    </a:p>
                  </a:txBody>
                  <a:tcPr>
                    <a:solidFill>
                      <a:srgbClr val="E1FFEA"/>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p>
                  </a:txBody>
                  <a:tcPr/>
                </a:tc>
                <a:extLst>
                  <a:ext uri="{0D108BD9-81ED-4DB2-BD59-A6C34878D82A}">
                    <a16:rowId xmlns:a16="http://schemas.microsoft.com/office/drawing/2014/main" val="615487572"/>
                  </a:ext>
                </a:extLst>
              </a:tr>
              <a:tr h="166924">
                <a:tc v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その他</a:t>
                      </a:r>
                    </a:p>
                  </a:txBody>
                  <a:tcPr>
                    <a:solidFill>
                      <a:srgbClr val="E1FFEA"/>
                    </a:solidFill>
                  </a:tcPr>
                </a:tc>
                <a:tc>
                  <a:txBody>
                    <a:bodyPr/>
                    <a:lstStyle/>
                    <a:p>
                      <a:r>
                        <a:rPr kumimoji="1" lang="ja-JP" altLang="en-US" sz="1100">
                          <a:latin typeface="メイリオ" panose="020B0604030504040204" pitchFamily="50" charset="-128"/>
                          <a:ea typeface="メイリオ" panose="020B0604030504040204" pitchFamily="50" charset="-128"/>
                        </a:rPr>
                        <a:t>○</a:t>
                      </a:r>
                    </a:p>
                  </a:txBody>
                  <a:tcPr/>
                </a:tc>
                <a:tc>
                  <a:txBody>
                    <a:bodyPr/>
                    <a:lstStyle/>
                    <a:p>
                      <a:r>
                        <a:rPr kumimoji="1" lang="ja-JP" altLang="en-US" sz="1100">
                          <a:latin typeface="メイリオ" panose="020B0604030504040204" pitchFamily="50" charset="-128"/>
                          <a:ea typeface="メイリオ" panose="020B0604030504040204" pitchFamily="50" charset="-128"/>
                        </a:rPr>
                        <a:t>○</a:t>
                      </a:r>
                    </a:p>
                  </a:txBody>
                  <a:tcPr/>
                </a:tc>
                <a:tc>
                  <a:txBody>
                    <a:bodyPr/>
                    <a:lstStyle/>
                    <a:p>
                      <a:r>
                        <a:rPr kumimoji="1" lang="ja-JP" altLang="en-US" sz="1100">
                          <a:latin typeface="メイリオ" panose="020B0604030504040204" pitchFamily="50" charset="-128"/>
                          <a:ea typeface="メイリオ" panose="020B0604030504040204" pitchFamily="50" charset="-128"/>
                        </a:rPr>
                        <a:t>○</a:t>
                      </a:r>
                    </a:p>
                  </a:txBody>
                  <a:tcPr/>
                </a:tc>
                <a:extLst>
                  <a:ext uri="{0D108BD9-81ED-4DB2-BD59-A6C34878D82A}">
                    <a16:rowId xmlns:a16="http://schemas.microsoft.com/office/drawing/2014/main" val="1380064378"/>
                  </a:ext>
                </a:extLst>
              </a:tr>
            </a:tbl>
          </a:graphicData>
        </a:graphic>
      </p:graphicFrame>
      <p:sp>
        <p:nvSpPr>
          <p:cNvPr id="15" name="テキスト ボックス 14">
            <a:extLst>
              <a:ext uri="{FF2B5EF4-FFF2-40B4-BE49-F238E27FC236}">
                <a16:creationId xmlns:a16="http://schemas.microsoft.com/office/drawing/2014/main" id="{EE21DDC7-5A59-CACB-28A0-46B4D9870BBA}"/>
              </a:ext>
            </a:extLst>
          </p:cNvPr>
          <p:cNvSpPr txBox="1"/>
          <p:nvPr/>
        </p:nvSpPr>
        <p:spPr>
          <a:xfrm>
            <a:off x="2395817" y="4026010"/>
            <a:ext cx="4979894"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［往診時医療情報連携加算を算定可能な組み合わせの整理］</a:t>
            </a:r>
          </a:p>
        </p:txBody>
      </p:sp>
      <p:sp>
        <p:nvSpPr>
          <p:cNvPr id="12" name="スライド番号プレースホルダー 4">
            <a:extLst>
              <a:ext uri="{FF2B5EF4-FFF2-40B4-BE49-F238E27FC236}">
                <a16:creationId xmlns:a16="http://schemas.microsoft.com/office/drawing/2014/main" id="{64711539-D891-9E31-5A3B-27AB2333BE2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996768652"/>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9C5EB-B7FB-47D7-1BB1-34A73916866C}"/>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52A87065-51AB-2B3E-479A-3E88AC32AD78}"/>
              </a:ext>
            </a:extLst>
          </p:cNvPr>
          <p:cNvSpPr txBox="1"/>
          <p:nvPr/>
        </p:nvSpPr>
        <p:spPr>
          <a:xfrm>
            <a:off x="1336130" y="1088258"/>
            <a:ext cx="9519743" cy="5715955"/>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安心・安全な医療提供体制を確保する観点から、在宅療養支援診療所及び在宅療養支援病院について、</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第三者（株式会社等）の利用によって</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時間連絡体制及び往診体制を確保する場合に係る要件を明確化する</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他の在宅療養支援診療所及び病院においても同様。</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7B6FFF7-54AF-3183-18AB-C0716ACAFAF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在宅療養支援診療所・病院の見直し②</a:t>
            </a:r>
          </a:p>
        </p:txBody>
      </p:sp>
      <p:sp>
        <p:nvSpPr>
          <p:cNvPr id="4" name="正方形/長方形 3">
            <a:extLst>
              <a:ext uri="{FF2B5EF4-FFF2-40B4-BE49-F238E27FC236}">
                <a16:creationId xmlns:a16="http://schemas.microsoft.com/office/drawing/2014/main" id="{BF3893A3-A959-BD0A-99DD-5E566B5489D7}"/>
              </a:ext>
            </a:extLst>
          </p:cNvPr>
          <p:cNvSpPr/>
          <p:nvPr/>
        </p:nvSpPr>
        <p:spPr>
          <a:xfrm>
            <a:off x="1458462" y="965340"/>
            <a:ext cx="5228088"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第三者による連絡体制・往診体制の代行に係る要件の明確化</a:t>
            </a:r>
          </a:p>
        </p:txBody>
      </p:sp>
      <p:sp>
        <p:nvSpPr>
          <p:cNvPr id="10" name="テキスト ボックス 9">
            <a:extLst>
              <a:ext uri="{FF2B5EF4-FFF2-40B4-BE49-F238E27FC236}">
                <a16:creationId xmlns:a16="http://schemas.microsoft.com/office/drawing/2014/main" id="{FFC453D2-587A-3D54-93E5-ED31F00288AB}"/>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地域において重症患者の訪問診療や在宅看取り等を積極的に担う医療機関・薬局の評価－⑥</a:t>
            </a:r>
          </a:p>
        </p:txBody>
      </p:sp>
      <p:sp>
        <p:nvSpPr>
          <p:cNvPr id="12" name="正方形/長方形 11">
            <a:extLst>
              <a:ext uri="{FF2B5EF4-FFF2-40B4-BE49-F238E27FC236}">
                <a16:creationId xmlns:a16="http://schemas.microsoft.com/office/drawing/2014/main" id="{5CD612BC-E7C2-9100-9CAA-DCD8C7AA662C}"/>
              </a:ext>
            </a:extLst>
          </p:cNvPr>
          <p:cNvSpPr/>
          <p:nvPr/>
        </p:nvSpPr>
        <p:spPr>
          <a:xfrm>
            <a:off x="1458462" y="1862754"/>
            <a:ext cx="3269386"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13" name="正方形/長方形 12">
            <a:extLst>
              <a:ext uri="{FF2B5EF4-FFF2-40B4-BE49-F238E27FC236}">
                <a16:creationId xmlns:a16="http://schemas.microsoft.com/office/drawing/2014/main" id="{F3AA65EC-962B-A9A8-C4BC-93C20D3CAD11}"/>
              </a:ext>
            </a:extLst>
          </p:cNvPr>
          <p:cNvSpPr/>
          <p:nvPr/>
        </p:nvSpPr>
        <p:spPr>
          <a:xfrm>
            <a:off x="1458462" y="2222610"/>
            <a:ext cx="3269386" cy="4104640"/>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単独型機能強化型在宅療養支援診療所</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診療所であって、当該診療所単独で以下の要件のいずれにも該当し、緊急時の連絡体制及び</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時間往診できる体制等を確保していること。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（略）</a:t>
            </a: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当該診療所において、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連絡を受ける保険医又は看護職員をあらかじめ指定するとともに、当該担当者及び当該担当者と直接連絡がとれる連絡先電話番号等、緊急時の注意事項等について、事前に患者又はその看護を行う家族に対して説明の上、文書により提供していること。なお、曜日、時間帯ごとに担当者が異なる場合には、それぞれ曜日、時間帯ごとの担当者及び当該担当者と直接連絡がとれる連絡先電話番号等を文書上に明示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当該診療所において、患家の求めに応じて、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時間往診が可能な体制を確保し、往診担当医の氏名、担当日等を文書により患家に提供していること。（後略）</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エ～ツ　（略）</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右矢印 89">
            <a:extLst>
              <a:ext uri="{FF2B5EF4-FFF2-40B4-BE49-F238E27FC236}">
                <a16:creationId xmlns:a16="http://schemas.microsoft.com/office/drawing/2014/main" id="{71B6534A-8B66-1755-59C0-F5A4C7AB161F}"/>
              </a:ext>
            </a:extLst>
          </p:cNvPr>
          <p:cNvSpPr/>
          <p:nvPr/>
        </p:nvSpPr>
        <p:spPr>
          <a:xfrm>
            <a:off x="4781966" y="3591042"/>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5" name="正方形/長方形 14">
            <a:extLst>
              <a:ext uri="{FF2B5EF4-FFF2-40B4-BE49-F238E27FC236}">
                <a16:creationId xmlns:a16="http://schemas.microsoft.com/office/drawing/2014/main" id="{56E86DA5-0BD6-C60A-83B1-5FC80FB9BB5A}"/>
              </a:ext>
            </a:extLst>
          </p:cNvPr>
          <p:cNvSpPr/>
          <p:nvPr/>
        </p:nvSpPr>
        <p:spPr>
          <a:xfrm>
            <a:off x="5159896" y="1862754"/>
            <a:ext cx="5573642"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6" name="正方形/長方形 15">
            <a:extLst>
              <a:ext uri="{FF2B5EF4-FFF2-40B4-BE49-F238E27FC236}">
                <a16:creationId xmlns:a16="http://schemas.microsoft.com/office/drawing/2014/main" id="{47729DCF-A350-730C-E277-92E8DAF8BF0A}"/>
              </a:ext>
            </a:extLst>
          </p:cNvPr>
          <p:cNvSpPr/>
          <p:nvPr/>
        </p:nvSpPr>
        <p:spPr>
          <a:xfrm>
            <a:off x="5159896" y="2222611"/>
            <a:ext cx="5573642" cy="447590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単独型機能強化型在宅療養支援診療所</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診療所であって、当該診療所単独で以下の要件のいずれにも該当し、緊急時の連絡体制及び</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時間往診できる体制等を確保していること。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（略）</a:t>
            </a: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当該診療所において、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連絡を受ける保険医又は看護職員をあらかじめ指定するとともに、当該担当者及び当該担当者と直接連絡がとれる連絡先電話番号等、緊急時の注意事項等について、事前に患者又はその看護を行う家族に対して説明の上、文書により提供していること。なお、曜日、時間帯ごとに担当者が異なる場合には、それぞれ曜日、時間帯ごとの担当者及び当該担当者と直接連絡がとれる連絡先電話番号等を文書上に明示すること。</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また、患者又はその看護を行う家族に提供する連絡先をコールセンター等が担う場合は、その旨をあらかじめ患者又はその看護を行う家族に説明した上で、当該保険医療機関において当該コールセンター等からの連絡を</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時間受ける体制を確保していること。</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当該診療所において、患家の求めに応じて、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時間往診が可能な体制を確保し、往診担当医の氏名、担当日等を文書により患家に提供していること。（中略）</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なお、やむを得ない事由により患家に事前に氏名を提供していない往診医が往診をする場合であっても、当該往診医は往診日以前に当該保険医療機関において当該保険医療機関の在宅医療を担当する常勤医師と事前に面談し、診療方針等の共有を行っている者に限られるものであり、それ以外の者が往診をすることは、往診が可能な体制の確保には該当しない。また、患家に事前に氏名を提供していない往診医による往診体制を確保している場合、当該医師は常時１人以下であること。</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エ～ツ　（略）</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 name="スライド番号プレースホルダー 4">
            <a:extLst>
              <a:ext uri="{FF2B5EF4-FFF2-40B4-BE49-F238E27FC236}">
                <a16:creationId xmlns:a16="http://schemas.microsoft.com/office/drawing/2014/main" id="{83371918-3E39-E8E4-4FB8-D50D8799679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666537486"/>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C469E-82D5-1A50-CD3C-B0E4E82F88B9}"/>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DB65DEEB-3196-6273-521A-9188BDBBBB69}"/>
              </a:ext>
            </a:extLst>
          </p:cNvPr>
          <p:cNvSpPr txBox="1"/>
          <p:nvPr/>
        </p:nvSpPr>
        <p:spPr>
          <a:xfrm>
            <a:off x="1336130" y="4235679"/>
            <a:ext cx="9519743" cy="1797569"/>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業務の簡素化を図る観点から、看取り数等の報告に係る要件を削除する。</a:t>
            </a:r>
          </a:p>
        </p:txBody>
      </p:sp>
      <p:sp>
        <p:nvSpPr>
          <p:cNvPr id="6" name="正方形/長方形 5">
            <a:extLst>
              <a:ext uri="{FF2B5EF4-FFF2-40B4-BE49-F238E27FC236}">
                <a16:creationId xmlns:a16="http://schemas.microsoft.com/office/drawing/2014/main" id="{F4C3A388-1C65-62E1-5D0A-B011C68855FB}"/>
              </a:ext>
            </a:extLst>
          </p:cNvPr>
          <p:cNvSpPr/>
          <p:nvPr/>
        </p:nvSpPr>
        <p:spPr>
          <a:xfrm>
            <a:off x="1458462" y="4752874"/>
            <a:ext cx="6215776"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63298F3E-966D-26DE-B321-2FA0307DB497}"/>
              </a:ext>
            </a:extLst>
          </p:cNvPr>
          <p:cNvSpPr/>
          <p:nvPr/>
        </p:nvSpPr>
        <p:spPr>
          <a:xfrm>
            <a:off x="1458462" y="5112731"/>
            <a:ext cx="6215776" cy="830869"/>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年に１回、在宅看取り数及び地域ケア会議等への出席状況等を別添２の様式</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の３を用いて、地方厚生（支）局長に報告していること。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 name="正方形/長方形 8">
            <a:extLst>
              <a:ext uri="{FF2B5EF4-FFF2-40B4-BE49-F238E27FC236}">
                <a16:creationId xmlns:a16="http://schemas.microsoft.com/office/drawing/2014/main" id="{85E34112-2AC2-077A-C4B7-4DD233C020CD}"/>
              </a:ext>
            </a:extLst>
          </p:cNvPr>
          <p:cNvSpPr/>
          <p:nvPr/>
        </p:nvSpPr>
        <p:spPr>
          <a:xfrm>
            <a:off x="8278906" y="4752874"/>
            <a:ext cx="2454632"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2073C1B1-6C97-BB1A-3E6D-51543D6B77E6}"/>
              </a:ext>
            </a:extLst>
          </p:cNvPr>
          <p:cNvSpPr/>
          <p:nvPr/>
        </p:nvSpPr>
        <p:spPr>
          <a:xfrm>
            <a:off x="8278906" y="5112731"/>
            <a:ext cx="2454632" cy="610838"/>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（削除）</a:t>
            </a:r>
            <a:endPar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1161C581-F3CC-1183-48BF-B043FC41CE98}"/>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在宅療養支援診療所・病院の見直し③</a:t>
            </a:r>
          </a:p>
        </p:txBody>
      </p:sp>
      <p:sp>
        <p:nvSpPr>
          <p:cNvPr id="4" name="正方形/長方形 3">
            <a:extLst>
              <a:ext uri="{FF2B5EF4-FFF2-40B4-BE49-F238E27FC236}">
                <a16:creationId xmlns:a16="http://schemas.microsoft.com/office/drawing/2014/main" id="{04F2D2AD-A866-D0D2-5AE7-C33106A0651E}"/>
              </a:ext>
            </a:extLst>
          </p:cNvPr>
          <p:cNvSpPr/>
          <p:nvPr/>
        </p:nvSpPr>
        <p:spPr>
          <a:xfrm>
            <a:off x="1458463" y="4128149"/>
            <a:ext cx="263301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看取り数等の報告要件の削除</a:t>
            </a:r>
          </a:p>
        </p:txBody>
      </p:sp>
      <p:sp>
        <p:nvSpPr>
          <p:cNvPr id="10" name="テキスト ボックス 9">
            <a:extLst>
              <a:ext uri="{FF2B5EF4-FFF2-40B4-BE49-F238E27FC236}">
                <a16:creationId xmlns:a16="http://schemas.microsoft.com/office/drawing/2014/main" id="{E98F27BB-C966-9CFC-A59D-B0A18B0BF5F2}"/>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地域において重症患者の訪問診療や在宅看取り等を積極的に担う医療機関・薬局の評価－②</a:t>
            </a:r>
          </a:p>
        </p:txBody>
      </p:sp>
      <p:sp>
        <p:nvSpPr>
          <p:cNvPr id="19" name="テキスト ボックス 18">
            <a:extLst>
              <a:ext uri="{FF2B5EF4-FFF2-40B4-BE49-F238E27FC236}">
                <a16:creationId xmlns:a16="http://schemas.microsoft.com/office/drawing/2014/main" id="{0F9D36BA-069C-91ED-0362-BD53DAA948E5}"/>
              </a:ext>
            </a:extLst>
          </p:cNvPr>
          <p:cNvSpPr txBox="1"/>
          <p:nvPr/>
        </p:nvSpPr>
        <p:spPr>
          <a:xfrm>
            <a:off x="1336130" y="1134432"/>
            <a:ext cx="9519743" cy="2850277"/>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災害時における在宅患者への診療体制を確保する観点から、在宅療養支援診療所・病院の要件に、業務継続計画の策定及び定期的な見直しを行うことを追加する。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0" name="正方形/長方形 19">
            <a:extLst>
              <a:ext uri="{FF2B5EF4-FFF2-40B4-BE49-F238E27FC236}">
                <a16:creationId xmlns:a16="http://schemas.microsoft.com/office/drawing/2014/main" id="{90C8668C-1BF5-6EAC-B987-514C7690857B}"/>
              </a:ext>
            </a:extLst>
          </p:cNvPr>
          <p:cNvSpPr/>
          <p:nvPr/>
        </p:nvSpPr>
        <p:spPr>
          <a:xfrm>
            <a:off x="1458463" y="1815366"/>
            <a:ext cx="2389203"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21" name="正方形/長方形 20">
            <a:extLst>
              <a:ext uri="{FF2B5EF4-FFF2-40B4-BE49-F238E27FC236}">
                <a16:creationId xmlns:a16="http://schemas.microsoft.com/office/drawing/2014/main" id="{00F64D62-637B-8BC0-9E0C-2009DBCED2A5}"/>
              </a:ext>
            </a:extLst>
          </p:cNvPr>
          <p:cNvSpPr/>
          <p:nvPr/>
        </p:nvSpPr>
        <p:spPr>
          <a:xfrm>
            <a:off x="1458463" y="2175224"/>
            <a:ext cx="2389203" cy="653597"/>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2" name="右矢印 89">
            <a:extLst>
              <a:ext uri="{FF2B5EF4-FFF2-40B4-BE49-F238E27FC236}">
                <a16:creationId xmlns:a16="http://schemas.microsoft.com/office/drawing/2014/main" id="{F02F1BE3-7095-CE30-BCDF-9C11DB84AE77}"/>
              </a:ext>
            </a:extLst>
          </p:cNvPr>
          <p:cNvSpPr/>
          <p:nvPr/>
        </p:nvSpPr>
        <p:spPr>
          <a:xfrm>
            <a:off x="3934709" y="2239284"/>
            <a:ext cx="360000" cy="372189"/>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3" name="正方形/長方形 22">
            <a:extLst>
              <a:ext uri="{FF2B5EF4-FFF2-40B4-BE49-F238E27FC236}">
                <a16:creationId xmlns:a16="http://schemas.microsoft.com/office/drawing/2014/main" id="{EC74FBD9-943A-C940-B436-05CC4D48BDA8}"/>
              </a:ext>
            </a:extLst>
          </p:cNvPr>
          <p:cNvSpPr/>
          <p:nvPr/>
        </p:nvSpPr>
        <p:spPr>
          <a:xfrm>
            <a:off x="4362062" y="1815366"/>
            <a:ext cx="6371477"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24" name="正方形/長方形 23">
            <a:extLst>
              <a:ext uri="{FF2B5EF4-FFF2-40B4-BE49-F238E27FC236}">
                <a16:creationId xmlns:a16="http://schemas.microsoft.com/office/drawing/2014/main" id="{A4BA24C3-037A-60C1-C61F-21BE8C597721}"/>
              </a:ext>
            </a:extLst>
          </p:cNvPr>
          <p:cNvSpPr/>
          <p:nvPr/>
        </p:nvSpPr>
        <p:spPr>
          <a:xfrm>
            <a:off x="4362062" y="2175222"/>
            <a:ext cx="6371477" cy="174673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ＢＣＰ策定の手引き」（厚生労働省在宅医療の災害時における医療提供体制強化支援事業専門家委員会作成）等を参考に、当該保険医療機関の実情に応じて、災害等の発生時において、当該保険医療機関において在宅医療の提供を行う患者に対する医療の提供を継続的に実施することを目指すこと、非常時の体制で早期の業務再開を図ること及び患者と職員の安全を確保すること等を目的とした計画（以下この項において「業務継続計画」という。）を策定し、当該計画に従い必要な措置を講じること。また、定期的に業務継続計画の見直しを行い、必要に応じて業務継続計画の変更を行うこと。</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25" name="正方形/長方形 24">
            <a:extLst>
              <a:ext uri="{FF2B5EF4-FFF2-40B4-BE49-F238E27FC236}">
                <a16:creationId xmlns:a16="http://schemas.microsoft.com/office/drawing/2014/main" id="{C4490FCE-CE72-8209-C63C-F43EBB01FEF9}"/>
              </a:ext>
            </a:extLst>
          </p:cNvPr>
          <p:cNvSpPr/>
          <p:nvPr/>
        </p:nvSpPr>
        <p:spPr>
          <a:xfrm>
            <a:off x="1458463" y="1026904"/>
            <a:ext cx="218569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業務継続計画の策定</a:t>
            </a:r>
          </a:p>
        </p:txBody>
      </p:sp>
      <p:sp>
        <p:nvSpPr>
          <p:cNvPr id="26" name="右矢印 89">
            <a:extLst>
              <a:ext uri="{FF2B5EF4-FFF2-40B4-BE49-F238E27FC236}">
                <a16:creationId xmlns:a16="http://schemas.microsoft.com/office/drawing/2014/main" id="{4064967D-9FA6-D8BC-DFC0-2A3C8BD51C2A}"/>
              </a:ext>
            </a:extLst>
          </p:cNvPr>
          <p:cNvSpPr/>
          <p:nvPr/>
        </p:nvSpPr>
        <p:spPr>
          <a:xfrm>
            <a:off x="7796572" y="5173787"/>
            <a:ext cx="360000" cy="372189"/>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 name="スライド番号プレースホルダー 4">
            <a:extLst>
              <a:ext uri="{FF2B5EF4-FFF2-40B4-BE49-F238E27FC236}">
                <a16:creationId xmlns:a16="http://schemas.microsoft.com/office/drawing/2014/main" id="{EB680EAE-1F00-BB49-173F-5F93DE63F76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80919529"/>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8BA0B-A8D6-3BCB-2D10-F34ABA67867D}"/>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E0C79EC-62FA-AD40-AF49-1FEBB7A1ED62}"/>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へき地診療所における在宅時医学総合管理料等の見直し</a:t>
            </a:r>
          </a:p>
        </p:txBody>
      </p:sp>
      <p:sp>
        <p:nvSpPr>
          <p:cNvPr id="2" name="テキスト ボックス 1">
            <a:extLst>
              <a:ext uri="{FF2B5EF4-FFF2-40B4-BE49-F238E27FC236}">
                <a16:creationId xmlns:a16="http://schemas.microsoft.com/office/drawing/2014/main" id="{DF1DEAAF-0FBF-D4E9-9731-B950A69188CB}"/>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地域において重症患者の訪問診療や在宅看取り等を積極的に担う医療機関・薬局の評価－⑩</a:t>
            </a:r>
          </a:p>
        </p:txBody>
      </p:sp>
      <p:sp>
        <p:nvSpPr>
          <p:cNvPr id="10" name="テキスト ボックス 9">
            <a:extLst>
              <a:ext uri="{FF2B5EF4-FFF2-40B4-BE49-F238E27FC236}">
                <a16:creationId xmlns:a16="http://schemas.microsoft.com/office/drawing/2014/main" id="{73924ED6-089F-0514-1398-4B38B6B5D578}"/>
              </a:ext>
            </a:extLst>
          </p:cNvPr>
          <p:cNvSpPr txBox="1"/>
          <p:nvPr/>
        </p:nvSpPr>
        <p:spPr>
          <a:xfrm>
            <a:off x="1336130" y="1212736"/>
            <a:ext cx="9519743" cy="4470889"/>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へき地における在宅医療の提供体制を確保する観点から、在宅患者の時間外対応体制について、医師の派遣元の保険医療機関が担うことで確保している場合においては、へき地診療所における在宅時医学総合管理料・施設入居時等医学総合管理料の算定を可能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2" name="正方形/長方形 11">
            <a:extLst>
              <a:ext uri="{FF2B5EF4-FFF2-40B4-BE49-F238E27FC236}">
                <a16:creationId xmlns:a16="http://schemas.microsoft.com/office/drawing/2014/main" id="{001589C5-C8FF-05FF-075F-0A503DBE601B}"/>
              </a:ext>
            </a:extLst>
          </p:cNvPr>
          <p:cNvSpPr/>
          <p:nvPr/>
        </p:nvSpPr>
        <p:spPr>
          <a:xfrm>
            <a:off x="1458462" y="2154684"/>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13" name="正方形/長方形 12">
            <a:extLst>
              <a:ext uri="{FF2B5EF4-FFF2-40B4-BE49-F238E27FC236}">
                <a16:creationId xmlns:a16="http://schemas.microsoft.com/office/drawing/2014/main" id="{DE8ABCAA-2449-25B3-475B-4753067D5A91}"/>
              </a:ext>
            </a:extLst>
          </p:cNvPr>
          <p:cNvSpPr/>
          <p:nvPr/>
        </p:nvSpPr>
        <p:spPr>
          <a:xfrm>
            <a:off x="1458462" y="2522902"/>
            <a:ext cx="4320000" cy="1717405"/>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在宅時医学総合管理料及び施設入居時等医学総合管理料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在宅時医学総合管理料及び施設入居時等医学総合管理料に関する施設基準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次の要件のいずれをも満たすものであること。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38163" marR="0" lvl="0" indent="-179388" algn="l" defTabSz="914400" rtl="0" eaLnBrk="1" fontAlgn="auto" latinLnBrk="0" hangingPunct="1">
              <a:lnSpc>
                <a:spcPct val="100000"/>
              </a:lnSpc>
              <a:spcBef>
                <a:spcPts val="0"/>
              </a:spcBef>
              <a:spcAft>
                <a:spcPts val="0"/>
              </a:spcAft>
              <a:buClrTx/>
              <a:buSzTx/>
              <a:buFontTx/>
              <a:buNone/>
              <a:tabLst>
                <a:tab pos="0" algn="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（略）</a:t>
            </a:r>
          </a:p>
          <a:p>
            <a:pPr marL="538163" marR="0" lvl="0" indent="-179388" algn="l" defTabSz="914400" rtl="0" eaLnBrk="1" fontAlgn="auto" latinLnBrk="0" hangingPunct="1">
              <a:lnSpc>
                <a:spcPct val="100000"/>
              </a:lnSpc>
              <a:spcBef>
                <a:spcPts val="0"/>
              </a:spcBef>
              <a:spcAft>
                <a:spcPts val="0"/>
              </a:spcAft>
              <a:buClrTx/>
              <a:buSzTx/>
              <a:buFontTx/>
              <a:buNone/>
              <a:tabLst>
                <a:tab pos="0" algn="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在宅医療を担当する常勤医師が勤務し、継続的に訪問診療等を行うことができる体制を確保していること。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右矢印 89">
            <a:extLst>
              <a:ext uri="{FF2B5EF4-FFF2-40B4-BE49-F238E27FC236}">
                <a16:creationId xmlns:a16="http://schemas.microsoft.com/office/drawing/2014/main" id="{9EBEA3BE-3004-0EA0-D649-CB5E99431D01}"/>
              </a:ext>
            </a:extLst>
          </p:cNvPr>
          <p:cNvSpPr/>
          <p:nvPr/>
        </p:nvSpPr>
        <p:spPr>
          <a:xfrm>
            <a:off x="5916000" y="3115299"/>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5" name="正方形/長方形 14">
            <a:extLst>
              <a:ext uri="{FF2B5EF4-FFF2-40B4-BE49-F238E27FC236}">
                <a16:creationId xmlns:a16="http://schemas.microsoft.com/office/drawing/2014/main" id="{C222FBA6-F599-3F02-C75E-24F86BE21DE9}"/>
              </a:ext>
            </a:extLst>
          </p:cNvPr>
          <p:cNvSpPr/>
          <p:nvPr/>
        </p:nvSpPr>
        <p:spPr>
          <a:xfrm>
            <a:off x="6405936" y="2150967"/>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6" name="正方形/長方形 15">
            <a:extLst>
              <a:ext uri="{FF2B5EF4-FFF2-40B4-BE49-F238E27FC236}">
                <a16:creationId xmlns:a16="http://schemas.microsoft.com/office/drawing/2014/main" id="{64CC2183-0DD1-1E9D-614D-5543F5BEFB0D}"/>
              </a:ext>
            </a:extLst>
          </p:cNvPr>
          <p:cNvSpPr/>
          <p:nvPr/>
        </p:nvSpPr>
        <p:spPr>
          <a:xfrm>
            <a:off x="6405936" y="2522902"/>
            <a:ext cx="4320000" cy="3053146"/>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在宅時医学総合管理料及び施設入居時等医学総合管理料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在宅時医学総合管理料及び施設入居時等医学総合管理料に関する施設基準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次の要件のいずれをも満たすものであること。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38163" marR="0" lvl="0" indent="-179388" algn="l" defTabSz="914400" rtl="0" eaLnBrk="1" fontAlgn="auto" latinLnBrk="0" hangingPunct="1">
              <a:lnSpc>
                <a:spcPct val="100000"/>
              </a:lnSpc>
              <a:spcBef>
                <a:spcPts val="0"/>
              </a:spcBef>
              <a:spcAft>
                <a:spcPts val="0"/>
              </a:spcAft>
              <a:buClrTx/>
              <a:buSzTx/>
              <a:buFontTx/>
              <a:buNone/>
              <a:tabLst>
                <a:tab pos="0" algn="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（略）</a:t>
            </a:r>
          </a:p>
          <a:p>
            <a:pPr marL="538163" marR="0" lvl="0" indent="-179388" algn="l" defTabSz="914400" rtl="0" eaLnBrk="1" fontAlgn="auto" latinLnBrk="0" hangingPunct="1">
              <a:lnSpc>
                <a:spcPct val="100000"/>
              </a:lnSpc>
              <a:spcBef>
                <a:spcPts val="0"/>
              </a:spcBef>
              <a:spcAft>
                <a:spcPts val="0"/>
              </a:spcAft>
              <a:buClrTx/>
              <a:buSzTx/>
              <a:buFontTx/>
              <a:buNone/>
              <a:tabLst>
                <a:tab pos="0" algn="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イ在宅医療を担当する常勤医師が勤務し、継続的に訪問診療等を行うことができる体制を確保していること。</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ただし、当該保険医療機関が「へき地保健医療対策事業について」（平成</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13</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年５月</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16</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日医政発第</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529</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号）に規定するへき地診療所であって、在宅医療を担当する医師が、緊急時の連絡体制及び</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診療体制の確保において当該へき地診療所と連携するへき地医療拠点病院又は医療提供機能連携確保加算を算定する別の保険医療機関においても勤務している場合においては、常勤でなくても差し支えない。</a:t>
            </a:r>
          </a:p>
        </p:txBody>
      </p:sp>
      <p:sp>
        <p:nvSpPr>
          <p:cNvPr id="17" name="正方形/長方形 16">
            <a:extLst>
              <a:ext uri="{FF2B5EF4-FFF2-40B4-BE49-F238E27FC236}">
                <a16:creationId xmlns:a16="http://schemas.microsoft.com/office/drawing/2014/main" id="{82EB7C8C-EA62-9C73-E711-DA79DBAC326E}"/>
              </a:ext>
            </a:extLst>
          </p:cNvPr>
          <p:cNvSpPr/>
          <p:nvPr/>
        </p:nvSpPr>
        <p:spPr>
          <a:xfrm>
            <a:off x="1458462" y="1105208"/>
            <a:ext cx="3261456"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へき地診療所における常勤医師要件の緩和</a:t>
            </a:r>
          </a:p>
        </p:txBody>
      </p:sp>
      <p:sp>
        <p:nvSpPr>
          <p:cNvPr id="4" name="スライド番号プレースホルダー 4">
            <a:extLst>
              <a:ext uri="{FF2B5EF4-FFF2-40B4-BE49-F238E27FC236}">
                <a16:creationId xmlns:a16="http://schemas.microsoft.com/office/drawing/2014/main" id="{F84CB9F1-B082-096E-0A25-7D98BCE65A4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766681223"/>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14003-6E1A-5FCA-CBB2-A7DC883BBDE8}"/>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D2E132FF-AA8F-2312-5209-3CEDD951BB73}"/>
              </a:ext>
            </a:extLst>
          </p:cNvPr>
          <p:cNvSpPr txBox="1"/>
          <p:nvPr/>
        </p:nvSpPr>
        <p:spPr>
          <a:xfrm>
            <a:off x="1336130" y="1023788"/>
            <a:ext cx="9519743" cy="5818033"/>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在宅医療情報連携加算について、適切な情報連携体制を整備する観点から、使用することができるＩＣＴの要件等について、明確化を行う。</a:t>
            </a: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252000" algn="just" defTabSz="914400" rtl="0" eaLnBrk="1" fontAlgn="auto" latinLnBrk="0" hangingPunct="1">
              <a:lnSpc>
                <a:spcPct val="100000"/>
              </a:lnSpc>
              <a:spcBef>
                <a:spcPts val="0"/>
              </a:spcBef>
              <a:spcAft>
                <a:spcPts val="0"/>
              </a:spcAft>
              <a:buClrTx/>
              <a:buSzTx/>
              <a:buFontTx/>
              <a:buNone/>
              <a:tabLst/>
              <a:defRPr/>
            </a:pPr>
            <a:endParaRPr kumimoji="1" lang="en-US" altLang="ja-JP" sz="5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252000" algn="just" defTabSz="914400" rtl="0" eaLnBrk="1" fontAlgn="auto" latinLnBrk="0" hangingPunct="1">
              <a:lnSpc>
                <a:spcPct val="100000"/>
              </a:lnSpc>
              <a:spcBef>
                <a:spcPts val="0"/>
              </a:spcBef>
              <a:spcAft>
                <a:spcPts val="0"/>
              </a:spcAft>
              <a:buClrTx/>
              <a:buSzTx/>
              <a:buFontTx/>
              <a:buNone/>
              <a:tabLst/>
              <a:defRPr/>
            </a:pPr>
            <a:endParaRPr kumimoji="1" lang="en-US" altLang="ja-JP" sz="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7F8F9F96-C9C3-B9C4-F4B8-E9077A2BC80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在宅医療情報連携加算の見直し</a:t>
            </a:r>
          </a:p>
        </p:txBody>
      </p:sp>
      <p:sp>
        <p:nvSpPr>
          <p:cNvPr id="2" name="テキスト ボックス 1">
            <a:extLst>
              <a:ext uri="{FF2B5EF4-FFF2-40B4-BE49-F238E27FC236}">
                <a16:creationId xmlns:a16="http://schemas.microsoft.com/office/drawing/2014/main" id="{5C0FB928-95A5-3D83-F8D9-CFDF76E09A59}"/>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ー５ー２ 　重症患者等の様々な背景を有する患者への訪問看護の評価－③</a:t>
            </a:r>
          </a:p>
        </p:txBody>
      </p:sp>
      <p:sp>
        <p:nvSpPr>
          <p:cNvPr id="4" name="正方形/長方形 3">
            <a:extLst>
              <a:ext uri="{FF2B5EF4-FFF2-40B4-BE49-F238E27FC236}">
                <a16:creationId xmlns:a16="http://schemas.microsoft.com/office/drawing/2014/main" id="{C6C8BBA6-980F-1F54-6C74-3EFFEAC27582}"/>
              </a:ext>
            </a:extLst>
          </p:cNvPr>
          <p:cNvSpPr/>
          <p:nvPr/>
        </p:nvSpPr>
        <p:spPr>
          <a:xfrm>
            <a:off x="1458461" y="916260"/>
            <a:ext cx="274150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使用可能なＩＣＴの要件等の明確化</a:t>
            </a:r>
          </a:p>
        </p:txBody>
      </p:sp>
      <p:sp>
        <p:nvSpPr>
          <p:cNvPr id="6" name="正方形/長方形 5">
            <a:extLst>
              <a:ext uri="{FF2B5EF4-FFF2-40B4-BE49-F238E27FC236}">
                <a16:creationId xmlns:a16="http://schemas.microsoft.com/office/drawing/2014/main" id="{63A49E4D-FCE3-C4A1-D6B5-6542E1379C11}"/>
              </a:ext>
            </a:extLst>
          </p:cNvPr>
          <p:cNvSpPr/>
          <p:nvPr/>
        </p:nvSpPr>
        <p:spPr>
          <a:xfrm>
            <a:off x="1458463" y="1796354"/>
            <a:ext cx="2810255"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691CD3C5-BA40-23D7-DA7D-07691D841DFE}"/>
              </a:ext>
            </a:extLst>
          </p:cNvPr>
          <p:cNvSpPr/>
          <p:nvPr/>
        </p:nvSpPr>
        <p:spPr>
          <a:xfrm>
            <a:off x="1458461" y="2156211"/>
            <a:ext cx="2810257" cy="2485649"/>
          </a:xfrm>
          <a:prstGeom prst="rect">
            <a:avLst/>
          </a:prstGeom>
          <a:solidFill>
            <a:srgbClr val="E7EEF9"/>
          </a:solidFill>
          <a:ln w="12700" cap="flat" cmpd="sng" algn="ctr">
            <a:noFill/>
            <a:prstDash val="solid"/>
          </a:ln>
          <a:effectLst/>
        </p:spPr>
        <p:txBody>
          <a:bodyPr tIns="72000" r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在宅医療情報連携加算</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連携機関とＩＣＴを用いて共有し、当該情報について常に確認できる体制を有している医療機関であること。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地域において、連携機関以外の保険医療機関等が、当該ＩＣＴを用いた情報を共有する連携体制への参加を希望した場合には、連携体制を構築すること。ただし、診療情報等の共有について同意していない患者の情報については、この限りでな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略</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p:txBody>
      </p:sp>
      <p:sp>
        <p:nvSpPr>
          <p:cNvPr id="8" name="右矢印 89">
            <a:extLst>
              <a:ext uri="{FF2B5EF4-FFF2-40B4-BE49-F238E27FC236}">
                <a16:creationId xmlns:a16="http://schemas.microsoft.com/office/drawing/2014/main" id="{491A4780-BED6-1B23-11E2-F05999733ACB}"/>
              </a:ext>
            </a:extLst>
          </p:cNvPr>
          <p:cNvSpPr/>
          <p:nvPr/>
        </p:nvSpPr>
        <p:spPr>
          <a:xfrm>
            <a:off x="4370508" y="3032390"/>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1" name="正方形/長方形 10">
            <a:extLst>
              <a:ext uri="{FF2B5EF4-FFF2-40B4-BE49-F238E27FC236}">
                <a16:creationId xmlns:a16="http://schemas.microsoft.com/office/drawing/2014/main" id="{49E91688-C4D9-C150-66BF-6B6620D43173}"/>
              </a:ext>
            </a:extLst>
          </p:cNvPr>
          <p:cNvSpPr/>
          <p:nvPr/>
        </p:nvSpPr>
        <p:spPr>
          <a:xfrm>
            <a:off x="4832300" y="1796354"/>
            <a:ext cx="5901238"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4" name="正方形/長方形 13">
            <a:extLst>
              <a:ext uri="{FF2B5EF4-FFF2-40B4-BE49-F238E27FC236}">
                <a16:creationId xmlns:a16="http://schemas.microsoft.com/office/drawing/2014/main" id="{F0E6DEAF-DDC9-0B59-FA11-D5EE922DAE02}"/>
              </a:ext>
            </a:extLst>
          </p:cNvPr>
          <p:cNvSpPr/>
          <p:nvPr/>
        </p:nvSpPr>
        <p:spPr>
          <a:xfrm>
            <a:off x="4832301" y="2156210"/>
            <a:ext cx="5901237" cy="461656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r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在宅医療情報連携加算</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連携機関とＩＣＴを用いて共有し、当該情報について常に確認できる体制を有している医療機関であること。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の体制は、以下の全ての要件を満たすものであること。</a:t>
            </a: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ア　記録された患者の診療情報等については、連携機関間の協議に基づき、</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一元的に管理されたサーバーで保管</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されていること。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イ　診療情報等の共有について、患者、その家族又は連携機関（以下「参加者」という。）のうち、</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患者が同意した者のみにおいて、保管された当該情報の共有がＩＣＴを用いて行われるもの</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ウ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参加者の範囲を随時設定することが可能</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であること。なお、情報の内容に応じて、参加者のうち情報共有される者の範囲を任意に設定できるＩＣＴを用いることが望ましい。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エ　参加者が、</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保管された当該情報について、常時、閲覧・取得を行うことが可能</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であること。なお、保管された当該情報が、</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患者ごとに、時系列で速やかに表示されるＩＣＴを用いる</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オ　参加者が、</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常時、必要な診療情報等を共有できる</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こと。なお、文字情報の共有だけではなく、画像・映像の共有等の機能を有するＩＣＴを用いることが望ましい。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カ　体制の整備にあたっては、一般社団法人保健医療福祉情報安全管理適合性評価協会（ＨＩＳＰＲＯ）が公表している「医療情報連携において、ＳＮＳを利用する際に気を付けるべき事項」におけるプライベートＳＮＳに係る事項を参考とす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キ　安全な通信環境を確保するために、厚生労働省の定める「医療情報システムの安全管理に関するガイドライン」を参考とすること。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地域において、連携機関以外の保険医療機関等が、当該ＩＣＴを用いた情報を共有する連携体制への参加を希望した場合には</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当該体制を運営する関係者の間で定めた取り決めに基づき、</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連携体制を構築すること。</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なお、連携体制が煩雑なものとならないよう、地域で同一の連携体制を構築することが望ましい。</a:t>
            </a:r>
            <a:endPar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略</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p:txBody>
      </p:sp>
      <p:pic>
        <p:nvPicPr>
          <p:cNvPr id="9" name="図 8" descr="おもちゃの人形と人の絵&#10;&#10;低い精度で自動的に生成された説明">
            <a:extLst>
              <a:ext uri="{FF2B5EF4-FFF2-40B4-BE49-F238E27FC236}">
                <a16:creationId xmlns:a16="http://schemas.microsoft.com/office/drawing/2014/main" id="{A661EF6D-C071-9ADA-6597-C0F2ADBBC3A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5054" y="5578311"/>
            <a:ext cx="922864" cy="922864"/>
          </a:xfrm>
          <a:prstGeom prst="rect">
            <a:avLst/>
          </a:prstGeom>
          <a:noFill/>
          <a:ln>
            <a:noFill/>
          </a:ln>
        </p:spPr>
      </p:pic>
      <p:pic>
        <p:nvPicPr>
          <p:cNvPr id="10" name="Picture 2" descr="看護師がSNSに患者の個人情報を投稿しているイラスト（注意喚起用）">
            <a:extLst>
              <a:ext uri="{FF2B5EF4-FFF2-40B4-BE49-F238E27FC236}">
                <a16:creationId xmlns:a16="http://schemas.microsoft.com/office/drawing/2014/main" id="{6E302680-32E1-CD0B-F107-DCB818A2CDBE}"/>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26912" b="27791"/>
          <a:stretch/>
        </p:blipFill>
        <p:spPr bwMode="auto">
          <a:xfrm rot="21128654">
            <a:off x="1196908" y="5549371"/>
            <a:ext cx="860586" cy="85023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2" descr="二階建ての家の断面図">
            <a:extLst>
              <a:ext uri="{FF2B5EF4-FFF2-40B4-BE49-F238E27FC236}">
                <a16:creationId xmlns:a16="http://schemas.microsoft.com/office/drawing/2014/main" id="{6CA94DAB-4B4D-DCE9-80CC-32B0F6CF8F07}"/>
              </a:ext>
            </a:extLst>
          </p:cNvPr>
          <p:cNvPicPr>
            <a:picLocks noChangeAspect="1" noChangeArrowheads="1"/>
          </p:cNvPicPr>
          <p:nvPr/>
        </p:nvPicPr>
        <p:blipFill>
          <a:blip r:embed="rId5">
            <a:alphaModFix amt="65000"/>
            <a:extLst>
              <a:ext uri="{28A0092B-C50C-407E-A947-70E740481C1C}">
                <a14:useLocalDpi xmlns:a14="http://schemas.microsoft.com/office/drawing/2010/main" val="0"/>
              </a:ext>
            </a:extLst>
          </a:blip>
          <a:srcRect/>
          <a:stretch>
            <a:fillRect/>
          </a:stretch>
        </p:blipFill>
        <p:spPr bwMode="auto">
          <a:xfrm>
            <a:off x="1988883" y="5397394"/>
            <a:ext cx="1409443" cy="107978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0" descr="親の介護をする夫婦のイラスト">
            <a:extLst>
              <a:ext uri="{FF2B5EF4-FFF2-40B4-BE49-F238E27FC236}">
                <a16:creationId xmlns:a16="http://schemas.microsoft.com/office/drawing/2014/main" id="{0C2468E1-9566-1991-FBD9-BD5A2272D5C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48277" y="5742953"/>
            <a:ext cx="584632" cy="553357"/>
          </a:xfrm>
          <a:prstGeom prst="rect">
            <a:avLst/>
          </a:prstGeom>
          <a:noFill/>
          <a:extLst>
            <a:ext uri="{909E8E84-426E-40DD-AFC4-6F175D3DCCD1}">
              <a14:hiddenFill xmlns:a14="http://schemas.microsoft.com/office/drawing/2010/main">
                <a:solidFill>
                  <a:srgbClr val="FFFFFF"/>
                </a:solidFill>
              </a14:hiddenFill>
            </a:ext>
          </a:extLst>
        </p:spPr>
      </p:pic>
      <p:sp>
        <p:nvSpPr>
          <p:cNvPr id="19" name="矢印: 下カーブ 18">
            <a:extLst>
              <a:ext uri="{FF2B5EF4-FFF2-40B4-BE49-F238E27FC236}">
                <a16:creationId xmlns:a16="http://schemas.microsoft.com/office/drawing/2014/main" id="{EB9F8247-7245-F7A6-65BD-00B2B5C187DC}"/>
              </a:ext>
            </a:extLst>
          </p:cNvPr>
          <p:cNvSpPr/>
          <p:nvPr/>
        </p:nvSpPr>
        <p:spPr>
          <a:xfrm>
            <a:off x="2386569" y="5616436"/>
            <a:ext cx="1415891" cy="236734"/>
          </a:xfrm>
          <a:prstGeom prst="curvedDownArrow">
            <a:avLst>
              <a:gd name="adj1" fmla="val 26929"/>
              <a:gd name="adj2" fmla="val 69570"/>
              <a:gd name="adj3" fmla="val 42291"/>
            </a:avLst>
          </a:prstGeom>
          <a:solidFill>
            <a:srgbClr val="E46C0A">
              <a:alpha val="40000"/>
            </a:srgbClr>
          </a:solidFill>
          <a:ln w="12700">
            <a:solidFill>
              <a:srgbClr val="E46C0A">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pic>
        <p:nvPicPr>
          <p:cNvPr id="31" name="Picture 22" descr="スマートフォン・スマホのイラスト">
            <a:extLst>
              <a:ext uri="{FF2B5EF4-FFF2-40B4-BE49-F238E27FC236}">
                <a16:creationId xmlns:a16="http://schemas.microsoft.com/office/drawing/2014/main" id="{811DF693-7179-AFDD-0AF4-40F09D6CEF08}"/>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84744" y="6077616"/>
            <a:ext cx="308955" cy="314815"/>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4" descr="縦型折りたたみスマホのイラスト">
            <a:extLst>
              <a:ext uri="{FF2B5EF4-FFF2-40B4-BE49-F238E27FC236}">
                <a16:creationId xmlns:a16="http://schemas.microsoft.com/office/drawing/2014/main" id="{0CBCC2ED-C634-AFAB-52F0-E97BAA8DE048}"/>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rot="7615765">
            <a:off x="3745737" y="6069373"/>
            <a:ext cx="303593" cy="309351"/>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8" descr="手術前の訪問のイラスト">
            <a:extLst>
              <a:ext uri="{FF2B5EF4-FFF2-40B4-BE49-F238E27FC236}">
                <a16:creationId xmlns:a16="http://schemas.microsoft.com/office/drawing/2014/main" id="{304D6F56-909A-71D6-3513-222A6DD392F6}"/>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53189"/>
          <a:stretch/>
        </p:blipFill>
        <p:spPr bwMode="auto">
          <a:xfrm flipH="1">
            <a:off x="2163254" y="5804607"/>
            <a:ext cx="260122" cy="439543"/>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20" descr="タブレットPCのイラスト">
            <a:extLst>
              <a:ext uri="{FF2B5EF4-FFF2-40B4-BE49-F238E27FC236}">
                <a16:creationId xmlns:a16="http://schemas.microsoft.com/office/drawing/2014/main" id="{4842DCD1-74D5-B70A-FB46-C9D5EBB07CC9}"/>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rot="433265">
            <a:off x="2266885" y="5955032"/>
            <a:ext cx="317930" cy="282253"/>
          </a:xfrm>
          <a:prstGeom prst="rect">
            <a:avLst/>
          </a:prstGeom>
          <a:noFill/>
          <a:extLst>
            <a:ext uri="{909E8E84-426E-40DD-AFC4-6F175D3DCCD1}">
              <a14:hiddenFill xmlns:a14="http://schemas.microsoft.com/office/drawing/2010/main">
                <a:solidFill>
                  <a:srgbClr val="FFFFFF"/>
                </a:solidFill>
              </a14:hiddenFill>
            </a:ext>
          </a:extLst>
        </p:spPr>
      </p:pic>
      <p:sp>
        <p:nvSpPr>
          <p:cNvPr id="42" name="矢印: 下カーブ 41">
            <a:extLst>
              <a:ext uri="{FF2B5EF4-FFF2-40B4-BE49-F238E27FC236}">
                <a16:creationId xmlns:a16="http://schemas.microsoft.com/office/drawing/2014/main" id="{38A7E807-1525-C1E6-035A-57B7CC54F7A8}"/>
              </a:ext>
            </a:extLst>
          </p:cNvPr>
          <p:cNvSpPr/>
          <p:nvPr/>
        </p:nvSpPr>
        <p:spPr>
          <a:xfrm flipH="1" flipV="1">
            <a:off x="2374077" y="6172300"/>
            <a:ext cx="1415891" cy="236734"/>
          </a:xfrm>
          <a:prstGeom prst="curvedDownArrow">
            <a:avLst>
              <a:gd name="adj1" fmla="val 26929"/>
              <a:gd name="adj2" fmla="val 69570"/>
              <a:gd name="adj3" fmla="val 42291"/>
            </a:avLst>
          </a:prstGeom>
          <a:solidFill>
            <a:srgbClr val="E46C0A">
              <a:alpha val="40000"/>
            </a:srgbClr>
          </a:solidFill>
          <a:ln w="12700">
            <a:solidFill>
              <a:srgbClr val="E46C0A">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
        <p:nvSpPr>
          <p:cNvPr id="18" name="テキスト ボックス 17">
            <a:extLst>
              <a:ext uri="{FF2B5EF4-FFF2-40B4-BE49-F238E27FC236}">
                <a16:creationId xmlns:a16="http://schemas.microsoft.com/office/drawing/2014/main" id="{64F0D749-594A-876C-093F-C70408C30DE4}"/>
              </a:ext>
            </a:extLst>
          </p:cNvPr>
          <p:cNvSpPr txBox="1"/>
          <p:nvPr/>
        </p:nvSpPr>
        <p:spPr>
          <a:xfrm>
            <a:off x="1414808" y="4785244"/>
            <a:ext cx="3195105" cy="2616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在宅歯科医療情報連携加算についても同様。</a:t>
            </a:r>
          </a:p>
        </p:txBody>
      </p:sp>
      <p:sp>
        <p:nvSpPr>
          <p:cNvPr id="12" name="スライド番号プレースホルダー 4">
            <a:extLst>
              <a:ext uri="{FF2B5EF4-FFF2-40B4-BE49-F238E27FC236}">
                <a16:creationId xmlns:a16="http://schemas.microsoft.com/office/drawing/2014/main" id="{BE4B4398-07C0-3235-64FF-21312B08960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320189683"/>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807DA6-9616-0E8D-0D76-AAEC97AEE60B}"/>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FD644700-F334-5E11-C7B8-CFF5E30AE3F7}"/>
              </a:ext>
            </a:extLst>
          </p:cNvPr>
          <p:cNvSpPr txBox="1"/>
          <p:nvPr/>
        </p:nvSpPr>
        <p:spPr>
          <a:xfrm>
            <a:off x="1336130" y="1079386"/>
            <a:ext cx="9519743" cy="5693866"/>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協力対象施設入所者入院加算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及び往診料の注</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に掲げる</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介護保険施設等連携往診加算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の施設基準における、協力医療機関と介護保険施設とで行う</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カンファレンスの頻度</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について、有機的な連携体制を保ちつつ業務効率化を図る観点から、</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ＩＣＴによる情報共有を行う場合は年１回、ＩＣＴによる情報共有を行わない場合は原則年３回</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6978ADF6-08F1-181D-1190-3C9BDF6BC16B}"/>
              </a:ext>
            </a:extLst>
          </p:cNvPr>
          <p:cNvSpPr/>
          <p:nvPr/>
        </p:nvSpPr>
        <p:spPr>
          <a:xfrm>
            <a:off x="1458462" y="2289414"/>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F9FCC869-942B-5307-20A2-0619684BFF15}"/>
              </a:ext>
            </a:extLst>
          </p:cNvPr>
          <p:cNvSpPr/>
          <p:nvPr/>
        </p:nvSpPr>
        <p:spPr>
          <a:xfrm>
            <a:off x="1458462" y="2649270"/>
            <a:ext cx="4320000" cy="3942030"/>
          </a:xfrm>
          <a:prstGeom prst="rect">
            <a:avLst/>
          </a:prstGeom>
          <a:solidFill>
            <a:srgbClr val="E7EEF9"/>
          </a:solidFill>
          <a:ln w="12700" cap="flat" cmpd="sng" algn="ctr">
            <a:noFill/>
            <a:prstDash val="solid"/>
          </a:ln>
          <a:effectLst/>
        </p:spPr>
        <p:txBody>
          <a:bodyPr tIns="72000" r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協力対象施設入所者入院加算</a:t>
            </a: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介護保険施設等連携往診加算</a:t>
            </a: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ＩＣＴによる情報連携の実施状況に応じて、いずれかの要件を満たすこと。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（ＩＣＴによる情報連携をしている場合）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447675"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　介護保険施設から協力医療機関に対し、入所者の診療情報及び病状急変時の対応方針等が適切に提供されており、ＩＣＴを活用してそれらを常に確認可能な体制を有していること。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447675"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　当該介護保険施設等と協力医療機関である保険医療機関において、当該入所者の診療情報及び急変時の対応方針等の共有を図るため、</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年３回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以上の頻度でカンファレンスを実施していること。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（ＩＣＴによる情報連携をしていない場合）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75"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当該介護保険施設等と協力医療機関である保険医療機関において、当該入所者の診療情報及び急変時の対応方針等の共有を図るため、</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１月に１回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以上の頻度でカンファレンスを実施していること。</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A982A276-96CD-A8D3-E28F-398387F1357C}"/>
              </a:ext>
            </a:extLst>
          </p:cNvPr>
          <p:cNvSpPr/>
          <p:nvPr/>
        </p:nvSpPr>
        <p:spPr>
          <a:xfrm>
            <a:off x="5916000" y="3429000"/>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8AA337F5-D356-6777-45A1-E4455F69D910}"/>
              </a:ext>
            </a:extLst>
          </p:cNvPr>
          <p:cNvSpPr/>
          <p:nvPr/>
        </p:nvSpPr>
        <p:spPr>
          <a:xfrm>
            <a:off x="6413538" y="2289414"/>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DD45D4C2-CA45-C27A-BDCD-843A52E99C4F}"/>
              </a:ext>
            </a:extLst>
          </p:cNvPr>
          <p:cNvSpPr/>
          <p:nvPr/>
        </p:nvSpPr>
        <p:spPr>
          <a:xfrm>
            <a:off x="6413538" y="2649270"/>
            <a:ext cx="4320000" cy="394203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r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協力対象施設入所者入院加算</a:t>
            </a: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介護保険施設等連携往診加算</a:t>
            </a: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ＩＣＴによる情報連携の実施状況に応じて、いずれかの要件を満たすこと。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（ＩＣＴによる情報連携をしている場合）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447675"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　介護保険施設から協力医療機関に対し、入所者の診療情報及び病状急変時の対応方針等が適切に提供されており、ＩＣＴを活用してそれらを常に確認可能な体制を有していること。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447675"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　当該介護保険施設等と協力医療機関である保険医療機関において、当該入所者の診療情報及び急変時の対応方針等の共有を図るため、</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年１回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以上の頻度でカンファレンスを実施していること。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（ＩＣＴによる情報連携をしていない場合）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75"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当該介護保険施設等と協力医療機関である保険医療機関において、介護保険施設等の入所者の病状が急変した場合等における対応方針等の共有を図るため、</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年に３回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以上の頻度でカンファレンスを実施していること</a:t>
            </a:r>
            <a:r>
              <a:rPr kumimoji="1" lang="en-US" altLang="ja-JP" sz="1200" b="0" i="0" u="none" strike="noStrike" kern="1200" cap="none" spc="0" normalizeH="0" baseline="3000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4123D401-BB0D-6258-9A76-E4BEE0F17234}"/>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協力医療機関が施設と行うカンファレンス等に係る施設基準の見直し</a:t>
            </a:r>
          </a:p>
        </p:txBody>
      </p:sp>
      <p:sp>
        <p:nvSpPr>
          <p:cNvPr id="2" name="テキスト ボックス 1">
            <a:extLst>
              <a:ext uri="{FF2B5EF4-FFF2-40B4-BE49-F238E27FC236}">
                <a16:creationId xmlns:a16="http://schemas.microsoft.com/office/drawing/2014/main" id="{31AA822F-332B-78CB-7D4D-992AA1AA3F6C}"/>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在宅療養患者や介護保険施設等入所者の後方支援（緊急入院等）を担う医療機関の評価－①</a:t>
            </a:r>
          </a:p>
        </p:txBody>
      </p:sp>
      <p:sp>
        <p:nvSpPr>
          <p:cNvPr id="4" name="正方形/長方形 3">
            <a:extLst>
              <a:ext uri="{FF2B5EF4-FFF2-40B4-BE49-F238E27FC236}">
                <a16:creationId xmlns:a16="http://schemas.microsoft.com/office/drawing/2014/main" id="{27858919-EAEF-BDDE-C0E4-582F96164AE1}"/>
              </a:ext>
            </a:extLst>
          </p:cNvPr>
          <p:cNvSpPr/>
          <p:nvPr/>
        </p:nvSpPr>
        <p:spPr>
          <a:xfrm>
            <a:off x="1458463" y="971858"/>
            <a:ext cx="445753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協力対象施設入所者入院加算等における施設基準の見直し</a:t>
            </a:r>
          </a:p>
        </p:txBody>
      </p:sp>
      <p:sp>
        <p:nvSpPr>
          <p:cNvPr id="10" name="テキスト ボックス 9">
            <a:extLst>
              <a:ext uri="{FF2B5EF4-FFF2-40B4-BE49-F238E27FC236}">
                <a16:creationId xmlns:a16="http://schemas.microsoft.com/office/drawing/2014/main" id="{DA63C33B-902A-E5AD-4244-F806E48080AA}"/>
              </a:ext>
            </a:extLst>
          </p:cNvPr>
          <p:cNvSpPr txBox="1"/>
          <p:nvPr/>
        </p:nvSpPr>
        <p:spPr>
          <a:xfrm>
            <a:off x="6628264" y="6030354"/>
            <a:ext cx="4143375" cy="57708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当該介護保険施設等において、</a:t>
            </a:r>
            <a:r>
              <a:rPr kumimoji="1" lang="ja-JP" altLang="en-US" sz="105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入所者の入院を年に２件以上</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受け入れており、その都度適切な情報共有が行われている場合には、カンファレンスの実施は</a:t>
            </a:r>
            <a:r>
              <a:rPr kumimoji="1" lang="ja-JP" altLang="en-US" sz="105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年に１回以上</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の頻度であれば良い。</a:t>
            </a:r>
            <a:endParaRPr kumimoji="1" lang="ja-JP" altLang="en-US" sz="105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12" name="スライド番号プレースホルダー 4">
            <a:extLst>
              <a:ext uri="{FF2B5EF4-FFF2-40B4-BE49-F238E27FC236}">
                <a16:creationId xmlns:a16="http://schemas.microsoft.com/office/drawing/2014/main" id="{E7F94D56-A14A-24D9-5712-83D6F3F2632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218263466"/>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DD10E-07B4-4626-A85C-87270D39F2E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744FC328-1DA3-82DD-CCE8-5812770C10A7}"/>
              </a:ext>
            </a:extLst>
          </p:cNvPr>
          <p:cNvSpPr/>
          <p:nvPr/>
        </p:nvSpPr>
        <p:spPr>
          <a:xfrm>
            <a:off x="1143000" y="408107"/>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外来医師過多区域に関する対応</a:t>
            </a:r>
          </a:p>
        </p:txBody>
      </p:sp>
      <p:sp>
        <p:nvSpPr>
          <p:cNvPr id="2" name="テキスト ボックス 1">
            <a:extLst>
              <a:ext uri="{FF2B5EF4-FFF2-40B4-BE49-F238E27FC236}">
                <a16:creationId xmlns:a16="http://schemas.microsoft.com/office/drawing/2014/main" id="{7D603079-0BA9-0E48-4E11-2190EB665B11}"/>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　医師の地域偏在対策の推進－③</a:t>
            </a:r>
          </a:p>
        </p:txBody>
      </p:sp>
      <p:sp>
        <p:nvSpPr>
          <p:cNvPr id="17" name="テキスト ボックス 16">
            <a:extLst>
              <a:ext uri="{FF2B5EF4-FFF2-40B4-BE49-F238E27FC236}">
                <a16:creationId xmlns:a16="http://schemas.microsoft.com/office/drawing/2014/main" id="{394B3DA7-4186-98B0-9F79-FFD119E85AA5}"/>
              </a:ext>
            </a:extLst>
          </p:cNvPr>
          <p:cNvSpPr txBox="1"/>
          <p:nvPr/>
        </p:nvSpPr>
        <p:spPr>
          <a:xfrm>
            <a:off x="1336129" y="1026803"/>
            <a:ext cx="9519743" cy="2867004"/>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地域で不足している医療機能等にかかる医療提供の要請に応じず、保険医療機関の指定が３年以内とされた医療機関について、</a:t>
            </a:r>
            <a:r>
              <a:rPr kumimoji="1" lang="ja-JP" altLang="en-US" sz="14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機能強化加算、地域包括診療加算、地域包括診療料及び小児かかりつけ診療料の算定並びに在宅療養支援診療所の届出を不可</a:t>
            </a:r>
            <a:r>
              <a:rPr kumimoji="1" lang="ja-JP" altLang="en-US" sz="14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8" name="正方形/長方形 17">
            <a:extLst>
              <a:ext uri="{FF2B5EF4-FFF2-40B4-BE49-F238E27FC236}">
                <a16:creationId xmlns:a16="http://schemas.microsoft.com/office/drawing/2014/main" id="{C8046E29-6FA4-9248-F1B0-EBF5E8CBFD5A}"/>
              </a:ext>
            </a:extLst>
          </p:cNvPr>
          <p:cNvSpPr/>
          <p:nvPr/>
        </p:nvSpPr>
        <p:spPr>
          <a:xfrm>
            <a:off x="1458462" y="944530"/>
            <a:ext cx="253531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外来医師過多区域に関する対応</a:t>
            </a:r>
          </a:p>
        </p:txBody>
      </p:sp>
      <p:sp>
        <p:nvSpPr>
          <p:cNvPr id="7" name="正方形/長方形 6">
            <a:extLst>
              <a:ext uri="{FF2B5EF4-FFF2-40B4-BE49-F238E27FC236}">
                <a16:creationId xmlns:a16="http://schemas.microsoft.com/office/drawing/2014/main" id="{BBA02DE6-7DF0-9E17-158A-AEE4706891D5}"/>
              </a:ext>
            </a:extLst>
          </p:cNvPr>
          <p:cNvSpPr/>
          <p:nvPr/>
        </p:nvSpPr>
        <p:spPr>
          <a:xfrm>
            <a:off x="1517738" y="1952611"/>
            <a:ext cx="3031851" cy="226694"/>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8" name="正方形/長方形 7">
            <a:extLst>
              <a:ext uri="{FF2B5EF4-FFF2-40B4-BE49-F238E27FC236}">
                <a16:creationId xmlns:a16="http://schemas.microsoft.com/office/drawing/2014/main" id="{0491E236-DED6-8DB8-7202-8F956B65FE85}"/>
              </a:ext>
            </a:extLst>
          </p:cNvPr>
          <p:cNvSpPr/>
          <p:nvPr/>
        </p:nvSpPr>
        <p:spPr>
          <a:xfrm>
            <a:off x="1508924" y="2209050"/>
            <a:ext cx="3040665" cy="1556123"/>
          </a:xfrm>
          <a:prstGeom prst="rect">
            <a:avLst/>
          </a:prstGeom>
          <a:solidFill>
            <a:srgbClr val="E7EEF9"/>
          </a:solidFill>
          <a:ln w="12700" cap="flat" cmpd="sng" algn="ctr">
            <a:noFill/>
            <a:prstDash val="solid"/>
          </a:ln>
          <a:effectLst/>
        </p:spPr>
        <p:txBody>
          <a:bodyPr tIns="72000" bIns="36000" rtlCol="0" anchor="t"/>
          <a:lstStyle/>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【機能強化加算】</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［施設基準］</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三の二　医科初診料の機能強化加算の施設基準</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１</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３</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（略）</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77800" marR="177800" lvl="0" indent="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（新設）</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49911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p>
          <a:p>
            <a:pPr marL="499110" marR="0" lvl="0" indent="-152400" algn="l" defTabSz="457200" rtl="0" eaLnBrk="1" fontAlgn="auto" latinLnBrk="0" hangingPunct="1">
              <a:lnSpc>
                <a:spcPct val="100000"/>
              </a:lnSpc>
              <a:spcBef>
                <a:spcPts val="0"/>
              </a:spcBef>
              <a:spcAft>
                <a:spcPts val="0"/>
              </a:spcAft>
              <a:buClrTx/>
              <a:buSzTx/>
              <a:buFontTx/>
              <a:buNone/>
              <a:tabLst/>
              <a:defRPr/>
            </a:pP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p:txBody>
      </p:sp>
      <p:sp>
        <p:nvSpPr>
          <p:cNvPr id="9" name="右矢印 89">
            <a:extLst>
              <a:ext uri="{FF2B5EF4-FFF2-40B4-BE49-F238E27FC236}">
                <a16:creationId xmlns:a16="http://schemas.microsoft.com/office/drawing/2014/main" id="{183FAD12-213E-1D85-FDBC-D211D6068485}"/>
              </a:ext>
            </a:extLst>
          </p:cNvPr>
          <p:cNvSpPr/>
          <p:nvPr/>
        </p:nvSpPr>
        <p:spPr>
          <a:xfrm>
            <a:off x="4607708" y="2489756"/>
            <a:ext cx="360000" cy="497354"/>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0" name="正方形/長方形 9">
            <a:extLst>
              <a:ext uri="{FF2B5EF4-FFF2-40B4-BE49-F238E27FC236}">
                <a16:creationId xmlns:a16="http://schemas.microsoft.com/office/drawing/2014/main" id="{4464401C-87DD-B63D-A164-3B07B2CB5140}"/>
              </a:ext>
            </a:extLst>
          </p:cNvPr>
          <p:cNvSpPr/>
          <p:nvPr/>
        </p:nvSpPr>
        <p:spPr>
          <a:xfrm>
            <a:off x="5033682" y="1952611"/>
            <a:ext cx="5741504" cy="226694"/>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3B3C461D-D865-315F-0E6F-52B4DC175759}"/>
              </a:ext>
            </a:extLst>
          </p:cNvPr>
          <p:cNvSpPr/>
          <p:nvPr/>
        </p:nvSpPr>
        <p:spPr>
          <a:xfrm>
            <a:off x="5033682" y="2209054"/>
            <a:ext cx="5733252" cy="155612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【機能強化加算】</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［施設基準］</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三の二　医科初診料の機能強化加算の施設基準</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482600" marR="0" lvl="0" indent="-3048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１</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３</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（略）</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482600" marR="0" lvl="0" indent="-304800" algn="l" defTabSz="457200" rtl="0" eaLnBrk="1" fontAlgn="auto" latinLnBrk="0" hangingPunct="1">
              <a:lnSpc>
                <a:spcPct val="100000"/>
              </a:lnSpc>
              <a:spcBef>
                <a:spcPts val="0"/>
              </a:spcBef>
              <a:spcAft>
                <a:spcPts val="0"/>
              </a:spcAft>
              <a:buClrTx/>
              <a:buSzTx/>
              <a:buFontTx/>
              <a:buNone/>
              <a:tabLst/>
              <a:defRPr/>
            </a:pPr>
            <a:r>
              <a:rPr kumimoji="0"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a:t>
            </a:r>
            <a:r>
              <a:rPr kumimoji="0" lang="ja-JP"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４</a:t>
            </a:r>
            <a:r>
              <a:rPr kumimoji="0"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健康保険法第六十八条の二第一項の規定により三年以内の期限が付された同法第六十三条第三項第一号の指定を受けた診療所以外の保険医療機関であること。</a:t>
            </a:r>
            <a:endParaRPr kumimoji="0"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endParaRPr>
          </a:p>
          <a:p>
            <a:pPr marL="179388" marR="0" lvl="0" indent="-179388" algn="l" defTabSz="457200" rtl="0" eaLnBrk="1" fontAlgn="auto" latinLnBrk="0" hangingPunct="1">
              <a:lnSpc>
                <a:spcPct val="100000"/>
              </a:lnSpc>
              <a:spcBef>
                <a:spcPts val="0"/>
              </a:spcBef>
              <a:spcAft>
                <a:spcPts val="0"/>
              </a:spcAft>
              <a:buClrTx/>
              <a:buSzTx/>
              <a:buFontTx/>
              <a:buNone/>
              <a:tabLst/>
              <a:defRPr/>
            </a:pPr>
            <a:r>
              <a:rPr kumimoji="0" lang="en-US" altLang="ja-JP" sz="1100" b="1" i="0" u="sng" strike="noStrike" kern="1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a:t>
            </a:r>
            <a:r>
              <a:rPr kumimoji="0" lang="ja-JP" altLang="en-US" sz="1100" b="1" i="0" u="none" strike="noStrike" kern="1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　</a:t>
            </a:r>
            <a:r>
              <a:rPr kumimoji="0" lang="ja-JP" altLang="en-US" sz="1100" b="1" i="0" u="sng" strike="noStrike" kern="1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地域包括診療加算、地域包括診療料、小児かかりつけ診療料、在宅療養支援診療所についても同様。</a:t>
            </a:r>
          </a:p>
          <a:p>
            <a:pPr marL="482600" marR="0" lvl="0" indent="-304800" algn="l" defTabSz="457200" rtl="0" eaLnBrk="1" fontAlgn="auto" latinLnBrk="0" hangingPunct="1">
              <a:lnSpc>
                <a:spcPct val="100000"/>
              </a:lnSpc>
              <a:spcBef>
                <a:spcPts val="0"/>
              </a:spcBef>
              <a:spcAft>
                <a:spcPts val="0"/>
              </a:spcAft>
              <a:buClrTx/>
              <a:buSzTx/>
              <a:buFontTx/>
              <a:buNone/>
              <a:tabLst/>
              <a:defRPr/>
            </a:pPr>
            <a:endParaRPr kumimoji="0" lang="ja-JP" altLang="ja-JP" sz="1100" b="1" i="0" u="none" strike="noStrike" kern="1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p:txBody>
      </p:sp>
      <p:sp>
        <p:nvSpPr>
          <p:cNvPr id="13" name="テキスト ボックス 12">
            <a:extLst>
              <a:ext uri="{FF2B5EF4-FFF2-40B4-BE49-F238E27FC236}">
                <a16:creationId xmlns:a16="http://schemas.microsoft.com/office/drawing/2014/main" id="{19A9FA6A-8412-1787-F17B-26B37C0F6D1A}"/>
              </a:ext>
            </a:extLst>
          </p:cNvPr>
          <p:cNvSpPr txBox="1"/>
          <p:nvPr/>
        </p:nvSpPr>
        <p:spPr>
          <a:xfrm>
            <a:off x="1336128" y="3976082"/>
            <a:ext cx="9519744" cy="2780889"/>
          </a:xfrm>
          <a:prstGeom prst="rect">
            <a:avLst/>
          </a:prstGeom>
          <a:solidFill>
            <a:schemeClr val="bg2"/>
          </a:solidFill>
          <a:ln>
            <a:solidFill>
              <a:schemeClr val="tx1"/>
            </a:solidFill>
          </a:ln>
        </p:spPr>
        <p:txBody>
          <a:bodyPr vert="horz" wrap="square">
            <a:spAutoFit/>
          </a:bodyPr>
          <a:lstStyle/>
          <a:p>
            <a:pPr marL="0" marR="0" lvl="0" indent="0" algn="l" defTabSz="914400" rtl="0" eaLnBrk="1" fontAlgn="auto" latinLnBrk="0" hangingPunct="1">
              <a:lnSpc>
                <a:spcPts val="14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（参考）</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ts val="1400"/>
              </a:lnSpc>
              <a:spcBef>
                <a:spcPts val="0"/>
              </a:spcBef>
              <a:spcAft>
                <a:spcPts val="0"/>
              </a:spcAft>
              <a:buClrTx/>
              <a:buSzTx/>
              <a:buFontTx/>
              <a:buNone/>
              <a:tabLst/>
              <a:defRPr/>
            </a:pPr>
            <a:r>
              <a:rPr kumimoji="1" lang="ja-JP" altLang="en-US" sz="1050" b="1" i="0" u="none" strike="noStrike" kern="1200" cap="none" spc="0" normalizeH="0" baseline="0" noProof="0">
                <a:ln>
                  <a:noFill/>
                </a:ln>
                <a:solidFill>
                  <a:srgbClr val="000000"/>
                </a:solidFill>
                <a:effectLst/>
                <a:uLnTx/>
                <a:uFillTx/>
                <a:latin typeface="Segoe UI"/>
                <a:ea typeface="メイリオ"/>
                <a:cs typeface="+mn-cs"/>
              </a:rPr>
              <a:t>○　</a:t>
            </a:r>
            <a:r>
              <a:rPr kumimoji="1" lang="zh-CN" altLang="en-US" sz="1050" b="1" i="0" u="sng" strike="noStrike" kern="1200" cap="none" spc="0" normalizeH="0" baseline="0" noProof="0">
                <a:ln>
                  <a:noFill/>
                </a:ln>
                <a:solidFill>
                  <a:srgbClr val="000000"/>
                </a:solidFill>
                <a:effectLst/>
                <a:uLnTx/>
                <a:uFillTx/>
                <a:latin typeface="Segoe UI"/>
                <a:ea typeface="メイリオ"/>
                <a:cs typeface="+mn-cs"/>
              </a:rPr>
              <a:t>医療法</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（昭和</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23</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年法律第</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205</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号）</a:t>
            </a:r>
            <a:r>
              <a:rPr kumimoji="1" lang="en-US" altLang="ja-JP" sz="1050" b="1" i="0" u="sng" strike="noStrike" kern="1200" cap="none" spc="0" normalizeH="0" baseline="0" noProof="0">
                <a:ln>
                  <a:noFill/>
                </a:ln>
                <a:solidFill>
                  <a:srgbClr val="000000"/>
                </a:solidFill>
                <a:effectLst/>
                <a:uLnTx/>
                <a:uFillTx/>
                <a:latin typeface="Segoe UI"/>
                <a:ea typeface="メイリオ"/>
                <a:cs typeface="+mn-cs"/>
              </a:rPr>
              <a:t>【</a:t>
            </a:r>
            <a:r>
              <a:rPr kumimoji="1" lang="ja-JP" altLang="en-US" sz="1050" b="1" i="0" u="sng" strike="noStrike" kern="1200" cap="none" spc="0" normalizeH="0" baseline="0" noProof="0">
                <a:ln>
                  <a:noFill/>
                </a:ln>
                <a:solidFill>
                  <a:srgbClr val="000000"/>
                </a:solidFill>
                <a:effectLst/>
                <a:uLnTx/>
                <a:uFillTx/>
                <a:latin typeface="Segoe UI"/>
                <a:ea typeface="メイリオ"/>
                <a:cs typeface="+mn-cs"/>
              </a:rPr>
              <a:t>令和８年４月１日施行時点</a:t>
            </a:r>
            <a:r>
              <a:rPr kumimoji="1" lang="en-US" altLang="ja-JP" sz="1050" b="1" i="0" u="sng" strike="noStrike" kern="1200" cap="none" spc="0" normalizeH="0" baseline="0" noProof="0">
                <a:ln>
                  <a:noFill/>
                </a:ln>
                <a:solidFill>
                  <a:srgbClr val="000000"/>
                </a:solidFill>
                <a:effectLst/>
                <a:uLnTx/>
                <a:uFillTx/>
                <a:latin typeface="Segoe UI"/>
                <a:ea typeface="メイリオ"/>
                <a:cs typeface="+mn-cs"/>
              </a:rPr>
              <a:t>】</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第三十条の十八の六　都道府県知事は、第三十条の四第二項第十四号に規定する区域であつて、外来医療を行う医師の数の、外来患者の数に対する比率に相当するものとして厚生労働省令で定めるところにより算定した率その他厚生労働省令で定める指標が、厚生労働省令で定める基準を超えるものがある場合において、当該区域のうち、特に地域外来医療を確保する必要がある区域があると認めるときは、当該区域を指定するものとする。</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（中略）</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６　都道府県知事は、前項の説明の内容を踏まえ、理由等がやむ得ないものと認められないときは、届出者等に対し、期限を定めて、当該区域における地域外来医療の提供をすべきことを要請することができる。</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endParaRPr kumimoji="1" lang="en-US" altLang="ja-JP" sz="1050" b="1" i="0" u="sng"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1" i="0" u="none" strike="noStrike" kern="1200" cap="none" spc="0" normalizeH="0" baseline="0" noProof="0">
                <a:ln>
                  <a:noFill/>
                </a:ln>
                <a:solidFill>
                  <a:srgbClr val="000000"/>
                </a:solidFill>
                <a:effectLst/>
                <a:uLnTx/>
                <a:uFillTx/>
                <a:latin typeface="Segoe UI"/>
                <a:ea typeface="メイリオ"/>
                <a:cs typeface="+mn-cs"/>
              </a:rPr>
              <a:t>○　</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健康保険法（大正</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11</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年法律第</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70</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号）</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令和８年４月１日施行時点</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a:t>
            </a: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（保険医療機関の期限付指定） </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第六十八条の二　厚生労働大臣は、診療所の開設者又は管理者が医療法第三十条の十八の六第六項の規定による都道府県知事の要請を受け、これに応じなかった場合、同条第九項の規定による都道府県知事の勧告を受けた場合又は当該勧告を受け、これに従わなかった場合には、前条第一項の規定にかかわらず、厚生労働省令で定めるところにより、第六十三条第三項第一号の指定を行うに当たっては、三年以内の期限を付することができる。 </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２　前項の規定により期限が付された第六十三条第三項第一号の指定については、前条第二項の規定は、適用しない。</a:t>
            </a:r>
          </a:p>
        </p:txBody>
      </p:sp>
      <p:sp>
        <p:nvSpPr>
          <p:cNvPr id="4" name="スライド番号プレースホルダー 4">
            <a:extLst>
              <a:ext uri="{FF2B5EF4-FFF2-40B4-BE49-F238E27FC236}">
                <a16:creationId xmlns:a16="http://schemas.microsoft.com/office/drawing/2014/main" id="{12277FA6-1E05-95E5-5A29-13C817C6C16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302886830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BA6B6-32FD-A88A-6557-A767DB5FD032}"/>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22EE032F-2071-DF40-57D1-1B3A3153CA12}"/>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（参考）在宅療養支援診療所・病院の施設基準</a:t>
            </a:r>
          </a:p>
        </p:txBody>
      </p:sp>
      <p:sp>
        <p:nvSpPr>
          <p:cNvPr id="12" name="テキスト ボックス 11">
            <a:extLst>
              <a:ext uri="{FF2B5EF4-FFF2-40B4-BE49-F238E27FC236}">
                <a16:creationId xmlns:a16="http://schemas.microsoft.com/office/drawing/2014/main" id="{7AF9919D-C0EA-F4D0-B94A-B84317E0DE7A}"/>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テキスト ボックス 3">
            <a:extLst>
              <a:ext uri="{FF2B5EF4-FFF2-40B4-BE49-F238E27FC236}">
                <a16:creationId xmlns:a16="http://schemas.microsoft.com/office/drawing/2014/main" id="{B6C443C9-F09A-2E34-48A5-1254389C2EC8}"/>
              </a:ext>
            </a:extLst>
          </p:cNvPr>
          <p:cNvSpPr txBox="1"/>
          <p:nvPr/>
        </p:nvSpPr>
        <p:spPr>
          <a:xfrm>
            <a:off x="1242388" y="6591359"/>
            <a:ext cx="5262979"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青字は令和８年度改定において要件の追加又は明確化を行ったもの。</a:t>
            </a:r>
          </a:p>
        </p:txBody>
      </p:sp>
      <p:graphicFrame>
        <p:nvGraphicFramePr>
          <p:cNvPr id="6" name="表 5">
            <a:extLst>
              <a:ext uri="{FF2B5EF4-FFF2-40B4-BE49-F238E27FC236}">
                <a16:creationId xmlns:a16="http://schemas.microsoft.com/office/drawing/2014/main" id="{CADD996A-BB90-1EEA-05A4-0719DB7529DB}"/>
              </a:ext>
            </a:extLst>
          </p:cNvPr>
          <p:cNvGraphicFramePr>
            <a:graphicFrameLocks noGrp="1"/>
          </p:cNvGraphicFramePr>
          <p:nvPr/>
        </p:nvGraphicFramePr>
        <p:xfrm>
          <a:off x="1224653" y="980730"/>
          <a:ext cx="9724960" cy="5616926"/>
        </p:xfrm>
        <a:graphic>
          <a:graphicData uri="http://schemas.openxmlformats.org/drawingml/2006/table">
            <a:tbl>
              <a:tblPr firstRow="1" bandRow="1">
                <a:tableStyleId>{5940675A-B579-460E-94D1-54222C63F5DA}</a:tableStyleId>
              </a:tblPr>
              <a:tblGrid>
                <a:gridCol w="1108818">
                  <a:extLst>
                    <a:ext uri="{9D8B030D-6E8A-4147-A177-3AD203B41FA5}">
                      <a16:colId xmlns:a16="http://schemas.microsoft.com/office/drawing/2014/main" val="3006662444"/>
                    </a:ext>
                  </a:extLst>
                </a:gridCol>
                <a:gridCol w="1476000">
                  <a:extLst>
                    <a:ext uri="{9D8B030D-6E8A-4147-A177-3AD203B41FA5}">
                      <a16:colId xmlns:a16="http://schemas.microsoft.com/office/drawing/2014/main" val="179600832"/>
                    </a:ext>
                  </a:extLst>
                </a:gridCol>
                <a:gridCol w="996071">
                  <a:extLst>
                    <a:ext uri="{9D8B030D-6E8A-4147-A177-3AD203B41FA5}">
                      <a16:colId xmlns:a16="http://schemas.microsoft.com/office/drawing/2014/main" val="33653774"/>
                    </a:ext>
                  </a:extLst>
                </a:gridCol>
                <a:gridCol w="996071">
                  <a:extLst>
                    <a:ext uri="{9D8B030D-6E8A-4147-A177-3AD203B41FA5}">
                      <a16:colId xmlns:a16="http://schemas.microsoft.com/office/drawing/2014/main" val="2397783929"/>
                    </a:ext>
                  </a:extLst>
                </a:gridCol>
                <a:gridCol w="540000">
                  <a:extLst>
                    <a:ext uri="{9D8B030D-6E8A-4147-A177-3AD203B41FA5}">
                      <a16:colId xmlns:a16="http://schemas.microsoft.com/office/drawing/2014/main" val="1167414860"/>
                    </a:ext>
                  </a:extLst>
                </a:gridCol>
                <a:gridCol w="1944000">
                  <a:extLst>
                    <a:ext uri="{9D8B030D-6E8A-4147-A177-3AD203B41FA5}">
                      <a16:colId xmlns:a16="http://schemas.microsoft.com/office/drawing/2014/main" val="2351797191"/>
                    </a:ext>
                  </a:extLst>
                </a:gridCol>
                <a:gridCol w="2124000">
                  <a:extLst>
                    <a:ext uri="{9D8B030D-6E8A-4147-A177-3AD203B41FA5}">
                      <a16:colId xmlns:a16="http://schemas.microsoft.com/office/drawing/2014/main" val="1088606676"/>
                    </a:ext>
                  </a:extLst>
                </a:gridCol>
                <a:gridCol w="540000">
                  <a:extLst>
                    <a:ext uri="{9D8B030D-6E8A-4147-A177-3AD203B41FA5}">
                      <a16:colId xmlns:a16="http://schemas.microsoft.com/office/drawing/2014/main" val="958032254"/>
                    </a:ext>
                  </a:extLst>
                </a:gridCol>
              </a:tblGrid>
              <a:tr h="241255">
                <a:tc rowSpan="3">
                  <a:txBody>
                    <a:bodyPr/>
                    <a:lstStyle/>
                    <a:p>
                      <a:endParaRPr kumimoji="1" lang="ja-JP" altLang="en-US">
                        <a:latin typeface="メイリオ" panose="020B0604030504040204" pitchFamily="50" charset="-128"/>
                        <a:ea typeface="メイリオ" panose="020B0604030504040204" pitchFamily="50" charset="-128"/>
                      </a:endParaRPr>
                    </a:p>
                  </a:txBody>
                  <a:tcPr>
                    <a:solidFill>
                      <a:srgbClr val="CDFFDC"/>
                    </a:solidFill>
                  </a:tcPr>
                </a:tc>
                <a:tc gridSpan="4">
                  <a:txBody>
                    <a:bodyPr/>
                    <a:lstStyle/>
                    <a:p>
                      <a:pPr algn="ctr"/>
                      <a:r>
                        <a:rPr kumimoji="1" lang="ja-JP" altLang="en-US" sz="1200" b="1">
                          <a:latin typeface="メイリオ" panose="020B0604030504040204" pitchFamily="50" charset="-128"/>
                          <a:ea typeface="メイリオ" panose="020B0604030504040204" pitchFamily="50" charset="-128"/>
                        </a:rPr>
                        <a:t>在宅療養支援診療所</a:t>
                      </a:r>
                    </a:p>
                  </a:txBody>
                  <a:tcPr>
                    <a:solidFill>
                      <a:srgbClr val="CDFFDC"/>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gridSpan="3">
                  <a:txBody>
                    <a:bodyPr/>
                    <a:lstStyle/>
                    <a:p>
                      <a:pPr algn="ctr"/>
                      <a:r>
                        <a:rPr kumimoji="1" lang="ja-JP" altLang="en-US" sz="1200" b="1">
                          <a:latin typeface="メイリオ" panose="020B0604030504040204" pitchFamily="50" charset="-128"/>
                          <a:ea typeface="メイリオ" panose="020B0604030504040204" pitchFamily="50" charset="-128"/>
                        </a:rPr>
                        <a:t>在宅療養支援病院</a:t>
                      </a:r>
                    </a:p>
                  </a:txBody>
                  <a:tcPr>
                    <a:solidFill>
                      <a:srgbClr val="CDFFDC"/>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62356156"/>
                  </a:ext>
                </a:extLst>
              </a:tr>
              <a:tr h="241255">
                <a:tc vMerge="1">
                  <a:txBody>
                    <a:bodyPr/>
                    <a:lstStyle/>
                    <a:p>
                      <a:endParaRPr kumimoji="1" lang="ja-JP" altLang="en-US">
                        <a:latin typeface="メイリオ" panose="020B0604030504040204" pitchFamily="50" charset="-128"/>
                        <a:ea typeface="メイリオ" panose="020B0604030504040204" pitchFamily="50" charset="-128"/>
                      </a:endParaRPr>
                    </a:p>
                  </a:txBody>
                  <a:tcPr>
                    <a:solidFill>
                      <a:srgbClr val="CDFFDC"/>
                    </a:solidFill>
                  </a:tcPr>
                </a:tc>
                <a:tc gridSpan="3">
                  <a:txBody>
                    <a:bodyPr/>
                    <a:lstStyle/>
                    <a:p>
                      <a:pPr algn="ctr"/>
                      <a:r>
                        <a:rPr kumimoji="1" lang="ja-JP" altLang="en-US" sz="1200" b="1">
                          <a:latin typeface="メイリオ" panose="020B0604030504040204" pitchFamily="50" charset="-128"/>
                          <a:ea typeface="メイリオ" panose="020B0604030504040204" pitchFamily="50" charset="-128"/>
                        </a:rPr>
                        <a:t>機能強化型</a:t>
                      </a:r>
                    </a:p>
                  </a:txBody>
                  <a:tcPr>
                    <a:solidFill>
                      <a:srgbClr val="CDFFDC"/>
                    </a:solidFill>
                  </a:tcPr>
                </a:tc>
                <a:tc hMerge="1">
                  <a:txBody>
                    <a:bodyPr/>
                    <a:lstStyle/>
                    <a:p>
                      <a:endParaRPr kumimoji="1" lang="ja-JP" altLang="en-US"/>
                    </a:p>
                  </a:txBody>
                  <a:tcPr/>
                </a:tc>
                <a:tc hMerge="1">
                  <a:txBody>
                    <a:bodyPr/>
                    <a:lstStyle/>
                    <a:p>
                      <a:endParaRPr kumimoji="1" lang="ja-JP" altLang="en-US"/>
                    </a:p>
                  </a:txBody>
                  <a:tcPr/>
                </a:tc>
                <a:tc rowSpan="2">
                  <a:txBody>
                    <a:bodyPr/>
                    <a:lstStyle/>
                    <a:p>
                      <a:pPr algn="ctr"/>
                      <a:r>
                        <a:rPr kumimoji="1" lang="ja-JP" altLang="en-US" sz="1200" b="1">
                          <a:latin typeface="メイリオ" panose="020B0604030504040204" pitchFamily="50" charset="-128"/>
                          <a:ea typeface="メイリオ" panose="020B0604030504040204" pitchFamily="50" charset="-128"/>
                        </a:rPr>
                        <a:t>従来型</a:t>
                      </a:r>
                    </a:p>
                  </a:txBody>
                  <a:tcPr>
                    <a:solidFill>
                      <a:srgbClr val="CDFFDC"/>
                    </a:solidFill>
                  </a:tcPr>
                </a:tc>
                <a:tc gridSpan="2">
                  <a:txBody>
                    <a:bodyPr/>
                    <a:lstStyle/>
                    <a:p>
                      <a:pPr algn="ctr"/>
                      <a:r>
                        <a:rPr kumimoji="1" lang="ja-JP" altLang="en-US" sz="1200" b="1">
                          <a:latin typeface="メイリオ" panose="020B0604030504040204" pitchFamily="50" charset="-128"/>
                          <a:ea typeface="メイリオ" panose="020B0604030504040204" pitchFamily="50" charset="-128"/>
                        </a:rPr>
                        <a:t>機能強化型</a:t>
                      </a:r>
                    </a:p>
                  </a:txBody>
                  <a:tcPr>
                    <a:solidFill>
                      <a:srgbClr val="CDFFDC"/>
                    </a:solidFill>
                  </a:tcPr>
                </a:tc>
                <a:tc hMerge="1">
                  <a:txBody>
                    <a:bodyPr/>
                    <a:lstStyle/>
                    <a:p>
                      <a:endParaRPr kumimoji="1" lang="ja-JP" altLang="en-US"/>
                    </a:p>
                  </a:txBody>
                  <a:tcPr/>
                </a:tc>
                <a:tc rowSpan="2">
                  <a:txBody>
                    <a:bodyPr/>
                    <a:lstStyle/>
                    <a:p>
                      <a:pPr algn="ctr"/>
                      <a:r>
                        <a:rPr kumimoji="1" lang="ja-JP" altLang="en-US" sz="1200" b="1">
                          <a:latin typeface="メイリオ" panose="020B0604030504040204" pitchFamily="50" charset="-128"/>
                          <a:ea typeface="メイリオ" panose="020B0604030504040204" pitchFamily="50" charset="-128"/>
                        </a:rPr>
                        <a:t>従来型</a:t>
                      </a:r>
                    </a:p>
                  </a:txBody>
                  <a:tcPr>
                    <a:solidFill>
                      <a:srgbClr val="CDFFDC"/>
                    </a:solidFill>
                  </a:tcPr>
                </a:tc>
                <a:extLst>
                  <a:ext uri="{0D108BD9-81ED-4DB2-BD59-A6C34878D82A}">
                    <a16:rowId xmlns:a16="http://schemas.microsoft.com/office/drawing/2014/main" val="1495203046"/>
                  </a:ext>
                </a:extLst>
              </a:tr>
              <a:tr h="241255">
                <a:tc vMerge="1">
                  <a:txBody>
                    <a:bodyPr/>
                    <a:lstStyle/>
                    <a:p>
                      <a:endParaRPr kumimoji="1" lang="ja-JP" altLang="en-US">
                        <a:latin typeface="メイリオ" panose="020B0604030504040204" pitchFamily="50" charset="-128"/>
                        <a:ea typeface="メイリオ" panose="020B0604030504040204" pitchFamily="50" charset="-128"/>
                      </a:endParaRPr>
                    </a:p>
                  </a:txBody>
                  <a:tcPr>
                    <a:solidFill>
                      <a:srgbClr val="CDFFDC"/>
                    </a:solidFill>
                  </a:tcPr>
                </a:tc>
                <a:tc>
                  <a:txBody>
                    <a:bodyPr/>
                    <a:lstStyle/>
                    <a:p>
                      <a:pPr algn="ctr"/>
                      <a:r>
                        <a:rPr kumimoji="1" lang="ja-JP" altLang="en-US" sz="1200" b="1">
                          <a:latin typeface="メイリオ" panose="020B0604030504040204" pitchFamily="50" charset="-128"/>
                          <a:ea typeface="メイリオ" panose="020B0604030504040204" pitchFamily="50" charset="-128"/>
                        </a:rPr>
                        <a:t>単独型</a:t>
                      </a:r>
                    </a:p>
                  </a:txBody>
                  <a:tcPr>
                    <a:solidFill>
                      <a:srgbClr val="CDFFDC"/>
                    </a:solidFill>
                  </a:tcPr>
                </a:tc>
                <a:tc gridSpan="2">
                  <a:txBody>
                    <a:bodyPr/>
                    <a:lstStyle/>
                    <a:p>
                      <a:pPr algn="ctr"/>
                      <a:r>
                        <a:rPr kumimoji="1" lang="ja-JP" altLang="en-US" sz="1200" b="1">
                          <a:latin typeface="メイリオ" panose="020B0604030504040204" pitchFamily="50" charset="-128"/>
                          <a:ea typeface="メイリオ" panose="020B0604030504040204" pitchFamily="50" charset="-128"/>
                        </a:rPr>
                        <a:t>連携型</a:t>
                      </a:r>
                    </a:p>
                  </a:txBody>
                  <a:tcPr>
                    <a:solidFill>
                      <a:srgbClr val="CDFFDC"/>
                    </a:solidFill>
                  </a:tcPr>
                </a:tc>
                <a:tc hMerge="1">
                  <a:txBody>
                    <a:bodyPr/>
                    <a:lstStyle/>
                    <a:p>
                      <a:endParaRPr kumimoji="1" lang="ja-JP" altLang="en-US"/>
                    </a:p>
                  </a:txBody>
                  <a:tcPr/>
                </a:tc>
                <a:tc vMerge="1">
                  <a:txBody>
                    <a:bodyPr/>
                    <a:lstStyle/>
                    <a:p>
                      <a:endParaRPr kumimoji="1" lang="ja-JP" altLang="en-US"/>
                    </a:p>
                  </a:txBody>
                  <a:tcPr/>
                </a:tc>
                <a:tc>
                  <a:txBody>
                    <a:bodyPr/>
                    <a:lstStyle/>
                    <a:p>
                      <a:pPr algn="ctr"/>
                      <a:r>
                        <a:rPr kumimoji="1" lang="ja-JP" altLang="en-US" sz="1200" b="1">
                          <a:latin typeface="メイリオ" panose="020B0604030504040204" pitchFamily="50" charset="-128"/>
                          <a:ea typeface="メイリオ" panose="020B0604030504040204" pitchFamily="50" charset="-128"/>
                        </a:rPr>
                        <a:t>単独型</a:t>
                      </a:r>
                    </a:p>
                  </a:txBody>
                  <a:tcPr>
                    <a:solidFill>
                      <a:srgbClr val="CDFFDC"/>
                    </a:solidFill>
                  </a:tcPr>
                </a:tc>
                <a:tc>
                  <a:txBody>
                    <a:bodyPr/>
                    <a:lstStyle/>
                    <a:p>
                      <a:pPr algn="ctr"/>
                      <a:r>
                        <a:rPr kumimoji="1" lang="ja-JP" altLang="en-US" sz="1200" b="1">
                          <a:latin typeface="メイリオ" panose="020B0604030504040204" pitchFamily="50" charset="-128"/>
                          <a:ea typeface="メイリオ" panose="020B0604030504040204" pitchFamily="50" charset="-128"/>
                        </a:rPr>
                        <a:t>連携型</a:t>
                      </a:r>
                    </a:p>
                  </a:txBody>
                  <a:tcPr>
                    <a:solidFill>
                      <a:srgbClr val="CDFFDC"/>
                    </a:solidFill>
                  </a:tcPr>
                </a:tc>
                <a:tc vMerge="1">
                  <a:txBody>
                    <a:bodyPr/>
                    <a:lstStyle/>
                    <a:p>
                      <a:endParaRPr kumimoji="1" lang="ja-JP" altLang="en-US"/>
                    </a:p>
                  </a:txBody>
                  <a:tcPr/>
                </a:tc>
                <a:extLst>
                  <a:ext uri="{0D108BD9-81ED-4DB2-BD59-A6C34878D82A}">
                    <a16:rowId xmlns:a16="http://schemas.microsoft.com/office/drawing/2014/main" val="526580478"/>
                  </a:ext>
                </a:extLst>
              </a:tr>
              <a:tr h="442302">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u="none">
                          <a:solidFill>
                            <a:schemeClr val="tx1"/>
                          </a:solidFill>
                          <a:latin typeface="メイリオ" panose="020B0604030504040204" pitchFamily="50" charset="-128"/>
                          <a:ea typeface="メイリオ" panose="020B0604030504040204" pitchFamily="50" charset="-128"/>
                        </a:rPr>
                        <a:t>全ての</a:t>
                      </a:r>
                      <a:endParaRPr kumimoji="1" lang="en-US" altLang="ja-JP" sz="1200" b="0" u="none">
                        <a:solidFill>
                          <a:schemeClr val="tx1"/>
                        </a:solidFill>
                        <a:latin typeface="メイリオ" panose="020B0604030504040204" pitchFamily="50" charset="-128"/>
                        <a:ea typeface="メイリオ" panose="020B060403050404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u="none">
                          <a:solidFill>
                            <a:schemeClr val="tx1"/>
                          </a:solidFill>
                          <a:latin typeface="メイリオ" panose="020B0604030504040204" pitchFamily="50" charset="-128"/>
                          <a:ea typeface="メイリオ" panose="020B0604030504040204" pitchFamily="50" charset="-128"/>
                        </a:rPr>
                        <a:t>在支診・在支病の基準</a:t>
                      </a:r>
                    </a:p>
                  </a:txBody>
                  <a:tcPr/>
                </a:tc>
                <a:tc gridSpan="7">
                  <a:txBody>
                    <a:bodyPr/>
                    <a:lstStyle/>
                    <a:p>
                      <a:pPr marL="0" marR="0" lvl="4" indent="0" algn="l" defTabSz="914400" rtl="0" eaLnBrk="1" fontAlgn="auto" latinLnBrk="0" hangingPunct="1">
                        <a:lnSpc>
                          <a:spcPct val="100000"/>
                        </a:lnSpc>
                        <a:spcBef>
                          <a:spcPts val="0"/>
                        </a:spcBef>
                        <a:spcAft>
                          <a:spcPts val="0"/>
                        </a:spcAft>
                        <a:buClrTx/>
                        <a:buSzTx/>
                        <a:buFontTx/>
                        <a:buNone/>
                        <a:tabLst/>
                        <a:defRPr/>
                      </a:pP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①　</a:t>
                      </a:r>
                      <a:r>
                        <a:rPr kumimoji="1" lang="en-US" altLang="ja-JP"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時間の連絡応需体制</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②　</a:t>
                      </a:r>
                      <a:r>
                        <a:rPr kumimoji="1" lang="en-US" altLang="ja-JP"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時間の往診体制</a:t>
                      </a:r>
                      <a:r>
                        <a:rPr kumimoji="1" lang="ja-JP" altLang="en-US" sz="9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900" b="0"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③　</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時間の訪問看護体制　　　　　　④　緊急時の入院体制　　　　　　　　　　⑤　連携する医療機関等への情報提供　　  ⑥　適切な意思決定支援に係る指針の作成 　⑦　訪問栄養食事指導を行うことが可能な体制の整備</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4"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⑧　介護保険施設から求められた場合、協力医療機関として定められることが望ましい　 </a:t>
                      </a: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⑨　業務継続計画の策定</a:t>
                      </a:r>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4130368405"/>
                  </a:ext>
                </a:extLst>
              </a:tr>
              <a:tr h="549526">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gridSpan="4">
                  <a:txBody>
                    <a:bodyPr/>
                    <a:lstStyle/>
                    <a:p>
                      <a:pPr marL="92075" marR="0" lvl="0" indent="-92075" algn="l" defTabSz="914395" rtl="0" eaLnBrk="1" fontAlgn="auto" latinLnBrk="0" hangingPunct="1">
                        <a:lnSpc>
                          <a:spcPct val="100000"/>
                        </a:lnSpc>
                        <a:spcBef>
                          <a:spcPts val="0"/>
                        </a:spcBef>
                        <a:spcAft>
                          <a:spcPts val="0"/>
                        </a:spcAft>
                        <a:buClrTx/>
                        <a:buSzTx/>
                        <a:buFontTx/>
                        <a:buNone/>
                        <a:tabLst/>
                        <a:defRPr/>
                      </a:pP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①　地域で不足している医療機能等にかかる医療提供の要請に応じず、保険医療機関の指定が３年以内とされた医療機関ではないこと</a:t>
                      </a: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gridSpan="3">
                  <a:txBody>
                    <a:bodyPr/>
                    <a:lstStyle/>
                    <a:p>
                      <a:pPr marL="92075" marR="0" lvl="0" indent="-92075" algn="l" defTabSz="914395"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許可病床</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床未満</a:t>
                      </a:r>
                      <a:r>
                        <a:rPr kumimoji="1" lang="en-US" altLang="ja-JP" sz="900" b="0" i="0" u="none" strike="noStrike" kern="1200" cap="none" spc="0" normalizeH="0" baseline="3000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であること又は当該病院を中心とした半径４</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km</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以内に診療所が存在しないこと</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医療資源の少ない地域に所在する保険医療機関にあっては</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280</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床未満</a:t>
                      </a:r>
                    </a:p>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往診を担当する医師は、当該病院の当直体制を担う医師と別であること</a:t>
                      </a:r>
                      <a:endParaRPr kumimoji="1" lang="ja-JP" altLang="en-US" sz="12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1827418546"/>
                  </a:ext>
                </a:extLst>
              </a:tr>
              <a:tr h="321674">
                <a:tc rowSpan="5">
                  <a:txBody>
                    <a:bodyPr/>
                    <a:lstStyle/>
                    <a:p>
                      <a:pPr algn="ctr"/>
                      <a:r>
                        <a:rPr kumimoji="1" lang="ja-JP" altLang="en-US" sz="1200">
                          <a:latin typeface="メイリオ" panose="020B0604030504040204" pitchFamily="50" charset="-128"/>
                          <a:ea typeface="メイリオ" panose="020B0604030504040204" pitchFamily="50" charset="-128"/>
                        </a:rPr>
                        <a:t>機能強化型</a:t>
                      </a:r>
                      <a:endParaRPr kumimoji="1" lang="en-US" altLang="ja-JP" sz="1200">
                        <a:latin typeface="メイリオ" panose="020B0604030504040204" pitchFamily="50" charset="-128"/>
                        <a:ea typeface="メイリオ" panose="020B0604030504040204" pitchFamily="50" charset="-128"/>
                      </a:endParaRPr>
                    </a:p>
                    <a:p>
                      <a:pPr algn="ctr"/>
                      <a:r>
                        <a:rPr kumimoji="1" lang="ja-JP" altLang="en-US" sz="1200">
                          <a:latin typeface="メイリオ" panose="020B0604030504040204" pitchFamily="50" charset="-128"/>
                          <a:ea typeface="メイリオ" panose="020B0604030504040204" pitchFamily="50" charset="-128"/>
                        </a:rPr>
                        <a:t>在支診・在支病に追加で求める基準</a:t>
                      </a:r>
                    </a:p>
                  </a:txBody>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在宅医療を担当する常勤の医師が３人以上</a:t>
                      </a:r>
                    </a:p>
                  </a:txBody>
                  <a:tcPr/>
                </a:tc>
                <a:tc gridSpan="2">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在宅医療を担当する常勤の医師が連携内で３人以上</a:t>
                      </a:r>
                    </a:p>
                  </a:txBody>
                  <a:tcPr/>
                </a:tc>
                <a:tc hMerge="1">
                  <a:txBody>
                    <a:bodyPr/>
                    <a:lstStyle/>
                    <a:p>
                      <a:endParaRPr kumimoji="1" lang="ja-JP" altLang="en-US" sz="900">
                        <a:latin typeface="メイリオ" panose="020B0604030504040204" pitchFamily="50" charset="-128"/>
                        <a:ea typeface="メイリオ" panose="020B0604030504040204" pitchFamily="50" charset="-128"/>
                      </a:endParaRPr>
                    </a:p>
                  </a:txBody>
                  <a:tcPr/>
                </a:tc>
                <a:tc rowSpan="5">
                  <a:txBody>
                    <a:bodyPr/>
                    <a:lstStyle/>
                    <a:p>
                      <a:endParaRPr kumimoji="1" lang="ja-JP" altLang="en-US" sz="900">
                        <a:latin typeface="メイリオ" panose="020B0604030504040204" pitchFamily="50" charset="-128"/>
                        <a:ea typeface="メイリオ" panose="020B0604030504040204" pitchFamily="50" charset="-128"/>
                      </a:endParaRPr>
                    </a:p>
                  </a:txBody>
                  <a:tcPr>
                    <a:solidFill>
                      <a:schemeClr val="bg1">
                        <a:lumMod val="85000"/>
                      </a:schemeClr>
                    </a:solidFill>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在宅医療を担当する常勤の医師が３人以上</a:t>
                      </a:r>
                    </a:p>
                  </a:txBody>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在宅医療を担当する常勤の医師が連携内で３人以上</a:t>
                      </a:r>
                    </a:p>
                  </a:txBody>
                  <a:tcPr/>
                </a:tc>
                <a:tc rowSpan="5">
                  <a:txBody>
                    <a:bodyPr/>
                    <a:lstStyle/>
                    <a:p>
                      <a:endParaRPr kumimoji="1" lang="ja-JP" altLang="en-US" sz="900" dirty="0">
                        <a:latin typeface="メイリオ" panose="020B0604030504040204" pitchFamily="50" charset="-128"/>
                        <a:ea typeface="メイリオ" panose="020B0604030504040204" pitchFamily="50" charset="-128"/>
                      </a:endParaRPr>
                    </a:p>
                  </a:txBody>
                  <a:tcPr>
                    <a:solidFill>
                      <a:schemeClr val="bg1">
                        <a:lumMod val="85000"/>
                      </a:schemeClr>
                    </a:solidFill>
                  </a:tcPr>
                </a:tc>
                <a:extLst>
                  <a:ext uri="{0D108BD9-81ED-4DB2-BD59-A6C34878D82A}">
                    <a16:rowId xmlns:a16="http://schemas.microsoft.com/office/drawing/2014/main" val="1012047887"/>
                  </a:ext>
                </a:extLst>
              </a:tr>
              <a:tr h="1648579">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過去１年間の緊急往診の実績が</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a:t>
                      </a:r>
                    </a:p>
                  </a:txBody>
                  <a:tcPr/>
                </a:tc>
                <a:tc>
                  <a:txBody>
                    <a:bodyPr/>
                    <a:lstStyle/>
                    <a:p>
                      <a:pPr marL="88900" marR="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u="none">
                          <a:solidFill>
                            <a:schemeClr val="tx1"/>
                          </a:solidFill>
                          <a:latin typeface="メイリオ" panose="020B0604030504040204" pitchFamily="50" charset="-128"/>
                          <a:ea typeface="メイリオ" panose="020B0604030504040204" pitchFamily="50" charset="-128"/>
                        </a:rPr>
                        <a:t>②　過去１年間の緊急往診の実績が連携内で</a:t>
                      </a:r>
                      <a:r>
                        <a:rPr kumimoji="1" lang="en-US" altLang="ja-JP" sz="900" b="0" u="none">
                          <a:solidFill>
                            <a:schemeClr val="tx1"/>
                          </a:solidFill>
                          <a:latin typeface="メイリオ" panose="020B0604030504040204" pitchFamily="50" charset="-128"/>
                          <a:ea typeface="メイリオ" panose="020B0604030504040204" pitchFamily="50" charset="-128"/>
                        </a:rPr>
                        <a:t>10</a:t>
                      </a:r>
                      <a:r>
                        <a:rPr kumimoji="1" lang="ja-JP" altLang="en-US" sz="900" b="0" u="none">
                          <a:solidFill>
                            <a:schemeClr val="tx1"/>
                          </a:solidFill>
                          <a:latin typeface="メイリオ" panose="020B0604030504040204" pitchFamily="50" charset="-128"/>
                          <a:ea typeface="メイリオ" panose="020B0604030504040204" pitchFamily="50" charset="-128"/>
                        </a:rPr>
                        <a:t>件以上、かつ、各医療機関で４件以上</a:t>
                      </a:r>
                      <a:endParaRPr kumimoji="1" lang="en-US" altLang="ja-JP" sz="900" b="0" u="none">
                        <a:solidFill>
                          <a:schemeClr val="tx1"/>
                        </a:solidFill>
                        <a:latin typeface="メイリオ" panose="020B0604030504040204" pitchFamily="50" charset="-128"/>
                        <a:ea typeface="メイリオ" panose="020B0604030504040204" pitchFamily="50" charset="-128"/>
                      </a:endParaRPr>
                    </a:p>
                    <a:p>
                      <a:pPr marL="88900" marR="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1" u="sng">
                          <a:solidFill>
                            <a:srgbClr val="0070C0"/>
                          </a:solidFill>
                          <a:latin typeface="メイリオ" panose="020B0604030504040204" pitchFamily="50" charset="-128"/>
                          <a:ea typeface="メイリオ" panose="020B0604030504040204" pitchFamily="50" charset="-128"/>
                        </a:rPr>
                        <a:t>③　自院での連続する</a:t>
                      </a:r>
                      <a:r>
                        <a:rPr kumimoji="1" lang="en-US" altLang="ja-JP" sz="900" b="1" u="sng">
                          <a:solidFill>
                            <a:srgbClr val="0070C0"/>
                          </a:solidFill>
                          <a:latin typeface="メイリオ" panose="020B0604030504040204" pitchFamily="50" charset="-128"/>
                          <a:ea typeface="メイリオ" panose="020B0604030504040204" pitchFamily="50" charset="-128"/>
                        </a:rPr>
                        <a:t>24</a:t>
                      </a:r>
                      <a:r>
                        <a:rPr kumimoji="1" lang="ja-JP" altLang="en-US" sz="900" b="1" u="sng">
                          <a:solidFill>
                            <a:srgbClr val="0070C0"/>
                          </a:solidFill>
                          <a:latin typeface="メイリオ" panose="020B0604030504040204" pitchFamily="50" charset="-128"/>
                          <a:ea typeface="メイリオ" panose="020B0604030504040204" pitchFamily="50" charset="-128"/>
                        </a:rPr>
                        <a:t>時間の往診体制を月に４回以上確保</a:t>
                      </a:r>
                      <a:endParaRPr kumimoji="1" lang="ja-JP" altLang="en-US" sz="900" b="0" u="none" kern="1200">
                        <a:solidFill>
                          <a:schemeClr val="tx1"/>
                        </a:solidFill>
                        <a:latin typeface="メイリオ" panose="020B0604030504040204" pitchFamily="50" charset="-128"/>
                        <a:ea typeface="メイリオ" panose="020B0604030504040204" pitchFamily="50" charset="-128"/>
                        <a:cs typeface="+mn-cs"/>
                      </a:endParaRPr>
                    </a:p>
                  </a:txBody>
                  <a:tcPr marL="45720" marR="45720" anchor="ct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u="none">
                          <a:solidFill>
                            <a:schemeClr val="tx1"/>
                          </a:solidFill>
                          <a:latin typeface="メイリオ" panose="020B0604030504040204" pitchFamily="50" charset="-128"/>
                          <a:ea typeface="メイリオ" panose="020B0604030504040204" pitchFamily="50" charset="-128"/>
                        </a:rPr>
                        <a:t>②　過去１年間の緊急往診の実績が連携内で</a:t>
                      </a:r>
                      <a:r>
                        <a:rPr kumimoji="1" lang="en-US" altLang="ja-JP" sz="900" b="0" u="none">
                          <a:solidFill>
                            <a:schemeClr val="tx1"/>
                          </a:solidFill>
                          <a:latin typeface="メイリオ" panose="020B0604030504040204" pitchFamily="50" charset="-128"/>
                          <a:ea typeface="メイリオ" panose="020B0604030504040204" pitchFamily="50" charset="-128"/>
                        </a:rPr>
                        <a:t>10</a:t>
                      </a:r>
                      <a:r>
                        <a:rPr kumimoji="1" lang="ja-JP" altLang="en-US" sz="900" b="0" u="none">
                          <a:solidFill>
                            <a:schemeClr val="tx1"/>
                          </a:solidFill>
                          <a:latin typeface="メイリオ" panose="020B0604030504040204" pitchFamily="50" charset="-128"/>
                          <a:ea typeface="メイリオ" panose="020B0604030504040204" pitchFamily="50" charset="-128"/>
                        </a:rPr>
                        <a:t>件以上、かつ、各医療機関で４件以上</a:t>
                      </a:r>
                      <a:endParaRPr kumimoji="1" lang="en-US" altLang="ja-JP" sz="900" b="0" u="none">
                        <a:solidFill>
                          <a:schemeClr val="tx1"/>
                        </a:solidFill>
                        <a:latin typeface="メイリオ" panose="020B0604030504040204" pitchFamily="50" charset="-128"/>
                        <a:ea typeface="メイリオ" panose="020B0604030504040204" pitchFamily="50" charset="-128"/>
                      </a:endParaRPr>
                    </a:p>
                  </a:txBody>
                  <a:tcPr marL="45720" marR="45720" anchor="ct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tc>
                  <a:txBody>
                    <a:bodyPr/>
                    <a:lstStyle/>
                    <a:p>
                      <a:pPr marL="287338" marR="0" lvl="0" indent="-287338"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次のうちいずれか１つ</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・過去１年間の緊急往診の実績が</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・在宅療養支援診療所等からの要請により患者の受入を行う病床を常に確保していること及び在宅支援診療所等からの要請により患者の緊急受入を行った実績が直近１年間で</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31</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・地域包括ケア病棟入院料・入院医療管理料１又は３を届け出ている</a:t>
                      </a:r>
                    </a:p>
                  </a:txBody>
                  <a:tcPr/>
                </a:tc>
                <a:tc>
                  <a:txBody>
                    <a:bodyPr/>
                    <a:lstStyle/>
                    <a:p>
                      <a:pPr marL="287338" marR="0" lvl="0" indent="-287338"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次のうちいずれか１つ</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・過去１年間の緊急往診の実績が</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件以上、かつ各医療機関で４件以上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・在宅療養支援診療所等からの要請により患者の受入を行う病床を常に確保していること及び在宅支援診療所等からの要請により患者の緊急受入を行った実績が直近１年間で</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31</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・地域包括ケア病棟入院料・入院医療管理料１又は３を届け出ている</a:t>
                      </a:r>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3709839146"/>
                  </a:ext>
                </a:extLst>
              </a:tr>
              <a:tr h="683557">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過去１年間の看取りの実績又は超・準超重症児の医学管理の実績のいずれかが４件以上</a:t>
                      </a:r>
                    </a:p>
                  </a:txBody>
                  <a:tcPr/>
                </a:tc>
                <a:tc gridSpan="2">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過去１年間の看取りの実績が連携内で４件以上かつ、各医療機関において、看取りの実績又は超・準超重症児の医学管理の実績のいずれかが２件以上</a:t>
                      </a:r>
                    </a:p>
                  </a:txBody>
                  <a:tcPr/>
                </a:tc>
                <a:tc hMerge="1">
                  <a:txBody>
                    <a:bodyPr/>
                    <a:lstStyle/>
                    <a:p>
                      <a:endParaRPr kumimoji="1" lang="ja-JP" altLang="en-US" sz="900">
                        <a:latin typeface="メイリオ" panose="020B0604030504040204" pitchFamily="50" charset="-128"/>
                        <a:ea typeface="メイリオ" panose="020B0604030504040204" pitchFamily="50" charset="-128"/>
                      </a:endParaRPr>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過去１年間の看取りの実績又は超・準超重症児の医学管理の実績のいずれかが４件以上</a:t>
                      </a:r>
                    </a:p>
                  </a:txBody>
                  <a:tcP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過去１年間の看取りの実績が連携内で４件以上かつ、各医療機関において、看取りの実績又は超・準超重症児の医学管理の実績のいずれかが２件以上</a:t>
                      </a:r>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664573818"/>
                  </a:ext>
                </a:extLst>
              </a:tr>
              <a:tr h="247926">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gridSpan="3">
                  <a:txBody>
                    <a:bodyPr/>
                    <a:lstStyle>
                      <a:lvl1pPr marL="0" algn="l" defTabSz="914400" rtl="0" eaLnBrk="1" latinLnBrk="0" hangingPunct="1">
                        <a:defRPr kumimoji="1" sz="1800" kern="1200">
                          <a:solidFill>
                            <a:schemeClr val="tx1"/>
                          </a:solidFill>
                          <a:latin typeface="Segoe UI"/>
                          <a:ea typeface="メイリオ"/>
                        </a:defRPr>
                      </a:lvl1pPr>
                      <a:lvl2pPr marL="457200" algn="l" defTabSz="914400" rtl="0" eaLnBrk="1" latinLnBrk="0" hangingPunct="1">
                        <a:defRPr kumimoji="1" sz="1800" kern="1200">
                          <a:solidFill>
                            <a:schemeClr val="tx1"/>
                          </a:solidFill>
                          <a:latin typeface="Segoe UI"/>
                          <a:ea typeface="メイリオ"/>
                        </a:defRPr>
                      </a:lvl2pPr>
                      <a:lvl3pPr marL="914400" algn="l" defTabSz="914400" rtl="0" eaLnBrk="1" latinLnBrk="0" hangingPunct="1">
                        <a:defRPr kumimoji="1" sz="1800" kern="1200">
                          <a:solidFill>
                            <a:schemeClr val="tx1"/>
                          </a:solidFill>
                          <a:latin typeface="Segoe UI"/>
                          <a:ea typeface="メイリオ"/>
                        </a:defRPr>
                      </a:lvl3pPr>
                      <a:lvl4pPr marL="1371600" algn="l" defTabSz="914400" rtl="0" eaLnBrk="1" latinLnBrk="0" hangingPunct="1">
                        <a:defRPr kumimoji="1" sz="1800" kern="1200">
                          <a:solidFill>
                            <a:schemeClr val="tx1"/>
                          </a:solidFill>
                          <a:latin typeface="Segoe UI"/>
                          <a:ea typeface="メイリオ"/>
                        </a:defRPr>
                      </a:lvl4pPr>
                      <a:lvl5pPr marL="1828800" algn="l" defTabSz="914400" rtl="0" eaLnBrk="1" latinLnBrk="0" hangingPunct="1">
                        <a:defRPr kumimoji="1" sz="1800" kern="1200">
                          <a:solidFill>
                            <a:schemeClr val="tx1"/>
                          </a:solidFill>
                          <a:latin typeface="Segoe UI"/>
                          <a:ea typeface="メイリオ"/>
                        </a:defRPr>
                      </a:lvl5pPr>
                      <a:lvl6pPr marL="2286000" algn="l" defTabSz="914400" rtl="0" eaLnBrk="1" latinLnBrk="0" hangingPunct="1">
                        <a:defRPr kumimoji="1" sz="1800" kern="1200">
                          <a:solidFill>
                            <a:schemeClr val="tx1"/>
                          </a:solidFill>
                          <a:latin typeface="Segoe UI"/>
                          <a:ea typeface="メイリオ"/>
                        </a:defRPr>
                      </a:lvl6pPr>
                      <a:lvl7pPr marL="2743200" algn="l" defTabSz="914400" rtl="0" eaLnBrk="1" latinLnBrk="0" hangingPunct="1">
                        <a:defRPr kumimoji="1" sz="1800" kern="1200">
                          <a:solidFill>
                            <a:schemeClr val="tx1"/>
                          </a:solidFill>
                          <a:latin typeface="Segoe UI"/>
                          <a:ea typeface="メイリオ"/>
                        </a:defRPr>
                      </a:lvl7pPr>
                      <a:lvl8pPr marL="3200400" algn="l" defTabSz="914400" rtl="0" eaLnBrk="1" latinLnBrk="0" hangingPunct="1">
                        <a:defRPr kumimoji="1" sz="1800" kern="1200">
                          <a:solidFill>
                            <a:schemeClr val="tx1"/>
                          </a:solidFill>
                          <a:latin typeface="Segoe UI"/>
                          <a:ea typeface="メイリオ"/>
                        </a:defRPr>
                      </a:lvl8pPr>
                      <a:lvl9pPr marL="3657600" algn="l" defTabSz="914400" rtl="0" eaLnBrk="1" latinLnBrk="0" hangingPunct="1">
                        <a:defRPr kumimoji="1" sz="1800" kern="1200">
                          <a:solidFill>
                            <a:schemeClr val="tx1"/>
                          </a:solidFill>
                          <a:latin typeface="Segoe UI"/>
                          <a:ea typeface="メイリオ"/>
                        </a:defRPr>
                      </a:lvl9pPr>
                    </a:lstStyle>
                    <a:p>
                      <a:pPr marL="92075" marR="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u="none" kern="1200">
                          <a:solidFill>
                            <a:schemeClr val="tx1"/>
                          </a:solidFill>
                          <a:latin typeface="メイリオ" panose="020B0604030504040204" pitchFamily="50" charset="-128"/>
                          <a:ea typeface="メイリオ" panose="020B0604030504040204" pitchFamily="50" charset="-128"/>
                          <a:cs typeface="+mn-cs"/>
                        </a:rPr>
                        <a:t>⑤　在宅医療の提供に係る積極的役割を担うことが望ましい</a:t>
                      </a:r>
                    </a:p>
                  </a:txBody>
                  <a:tcPr marL="45720" marR="45720" anchor="ctr"/>
                </a:tc>
                <a:tc hMerge="1">
                  <a:txBody>
                    <a:bodyPr/>
                    <a:lstStyle/>
                    <a:p>
                      <a:endParaRPr kumimoji="1" lang="ja-JP" altLang="en-US"/>
                    </a:p>
                  </a:txBody>
                  <a:tcP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tc gridSpan="2">
                  <a:txBody>
                    <a:bodyPr/>
                    <a:lstStyle>
                      <a:lvl1pPr marL="0" algn="l" defTabSz="914400" rtl="0" eaLnBrk="1" latinLnBrk="0" hangingPunct="1">
                        <a:defRPr kumimoji="1" sz="1800" kern="1200">
                          <a:solidFill>
                            <a:schemeClr val="tx1"/>
                          </a:solidFill>
                          <a:latin typeface="Segoe UI"/>
                          <a:ea typeface="メイリオ"/>
                        </a:defRPr>
                      </a:lvl1pPr>
                      <a:lvl2pPr marL="457200" algn="l" defTabSz="914400" rtl="0" eaLnBrk="1" latinLnBrk="0" hangingPunct="1">
                        <a:defRPr kumimoji="1" sz="1800" kern="1200">
                          <a:solidFill>
                            <a:schemeClr val="tx1"/>
                          </a:solidFill>
                          <a:latin typeface="Segoe UI"/>
                          <a:ea typeface="メイリオ"/>
                        </a:defRPr>
                      </a:lvl2pPr>
                      <a:lvl3pPr marL="914400" algn="l" defTabSz="914400" rtl="0" eaLnBrk="1" latinLnBrk="0" hangingPunct="1">
                        <a:defRPr kumimoji="1" sz="1800" kern="1200">
                          <a:solidFill>
                            <a:schemeClr val="tx1"/>
                          </a:solidFill>
                          <a:latin typeface="Segoe UI"/>
                          <a:ea typeface="メイリオ"/>
                        </a:defRPr>
                      </a:lvl3pPr>
                      <a:lvl4pPr marL="1371600" algn="l" defTabSz="914400" rtl="0" eaLnBrk="1" latinLnBrk="0" hangingPunct="1">
                        <a:defRPr kumimoji="1" sz="1800" kern="1200">
                          <a:solidFill>
                            <a:schemeClr val="tx1"/>
                          </a:solidFill>
                          <a:latin typeface="Segoe UI"/>
                          <a:ea typeface="メイリオ"/>
                        </a:defRPr>
                      </a:lvl4pPr>
                      <a:lvl5pPr marL="1828800" algn="l" defTabSz="914400" rtl="0" eaLnBrk="1" latinLnBrk="0" hangingPunct="1">
                        <a:defRPr kumimoji="1" sz="1800" kern="1200">
                          <a:solidFill>
                            <a:schemeClr val="tx1"/>
                          </a:solidFill>
                          <a:latin typeface="Segoe UI"/>
                          <a:ea typeface="メイリオ"/>
                        </a:defRPr>
                      </a:lvl5pPr>
                      <a:lvl6pPr marL="2286000" algn="l" defTabSz="914400" rtl="0" eaLnBrk="1" latinLnBrk="0" hangingPunct="1">
                        <a:defRPr kumimoji="1" sz="1800" kern="1200">
                          <a:solidFill>
                            <a:schemeClr val="tx1"/>
                          </a:solidFill>
                          <a:latin typeface="Segoe UI"/>
                          <a:ea typeface="メイリオ"/>
                        </a:defRPr>
                      </a:lvl6pPr>
                      <a:lvl7pPr marL="2743200" algn="l" defTabSz="914400" rtl="0" eaLnBrk="1" latinLnBrk="0" hangingPunct="1">
                        <a:defRPr kumimoji="1" sz="1800" kern="1200">
                          <a:solidFill>
                            <a:schemeClr val="tx1"/>
                          </a:solidFill>
                          <a:latin typeface="Segoe UI"/>
                          <a:ea typeface="メイリオ"/>
                        </a:defRPr>
                      </a:lvl7pPr>
                      <a:lvl8pPr marL="3200400" algn="l" defTabSz="914400" rtl="0" eaLnBrk="1" latinLnBrk="0" hangingPunct="1">
                        <a:defRPr kumimoji="1" sz="1800" kern="1200">
                          <a:solidFill>
                            <a:schemeClr val="tx1"/>
                          </a:solidFill>
                          <a:latin typeface="Segoe UI"/>
                          <a:ea typeface="メイリオ"/>
                        </a:defRPr>
                      </a:lvl8pPr>
                      <a:lvl9pPr marL="3657600" algn="l" defTabSz="914400" rtl="0" eaLnBrk="1" latinLnBrk="0" hangingPunct="1">
                        <a:defRPr kumimoji="1" sz="1800" kern="1200">
                          <a:solidFill>
                            <a:schemeClr val="tx1"/>
                          </a:solidFill>
                          <a:latin typeface="Segoe UI"/>
                          <a:ea typeface="メイリオ"/>
                        </a:defRPr>
                      </a:lvl9pPr>
                    </a:lstStyle>
                    <a:p>
                      <a:pPr marL="92075" marR="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u="none" kern="1200">
                          <a:solidFill>
                            <a:schemeClr val="tx1"/>
                          </a:solidFill>
                          <a:latin typeface="メイリオ" panose="020B0604030504040204" pitchFamily="50" charset="-128"/>
                          <a:ea typeface="メイリオ" panose="020B0604030504040204" pitchFamily="50" charset="-128"/>
                          <a:cs typeface="+mn-cs"/>
                        </a:rPr>
                        <a:t>⑤　在宅医療の提供に係る積極的役割を担うことが望ましい</a:t>
                      </a:r>
                    </a:p>
                  </a:txBody>
                  <a:tcPr marL="45720" marR="45720" anchor="ct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2161089682"/>
                  </a:ext>
                </a:extLst>
              </a:tr>
              <a:tr h="400760">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gridSpan="3">
                  <a:txBody>
                    <a:bodyPr/>
                    <a:lstStyle>
                      <a:lvl1pPr marL="0" algn="l" defTabSz="914400" rtl="0" eaLnBrk="1" latinLnBrk="0" hangingPunct="1">
                        <a:defRPr kumimoji="1" sz="1800" kern="1200">
                          <a:solidFill>
                            <a:schemeClr val="tx1"/>
                          </a:solidFill>
                          <a:latin typeface="Segoe UI"/>
                          <a:ea typeface="メイリオ"/>
                        </a:defRPr>
                      </a:lvl1pPr>
                      <a:lvl2pPr marL="457200" algn="l" defTabSz="914400" rtl="0" eaLnBrk="1" latinLnBrk="0" hangingPunct="1">
                        <a:defRPr kumimoji="1" sz="1800" kern="1200">
                          <a:solidFill>
                            <a:schemeClr val="tx1"/>
                          </a:solidFill>
                          <a:latin typeface="Segoe UI"/>
                          <a:ea typeface="メイリオ"/>
                        </a:defRPr>
                      </a:lvl2pPr>
                      <a:lvl3pPr marL="914400" algn="l" defTabSz="914400" rtl="0" eaLnBrk="1" latinLnBrk="0" hangingPunct="1">
                        <a:defRPr kumimoji="1" sz="1800" kern="1200">
                          <a:solidFill>
                            <a:schemeClr val="tx1"/>
                          </a:solidFill>
                          <a:latin typeface="Segoe UI"/>
                          <a:ea typeface="メイリオ"/>
                        </a:defRPr>
                      </a:lvl3pPr>
                      <a:lvl4pPr marL="1371600" algn="l" defTabSz="914400" rtl="0" eaLnBrk="1" latinLnBrk="0" hangingPunct="1">
                        <a:defRPr kumimoji="1" sz="1800" kern="1200">
                          <a:solidFill>
                            <a:schemeClr val="tx1"/>
                          </a:solidFill>
                          <a:latin typeface="Segoe UI"/>
                          <a:ea typeface="メイリオ"/>
                        </a:defRPr>
                      </a:lvl4pPr>
                      <a:lvl5pPr marL="1828800" algn="l" defTabSz="914400" rtl="0" eaLnBrk="1" latinLnBrk="0" hangingPunct="1">
                        <a:defRPr kumimoji="1" sz="1800" kern="1200">
                          <a:solidFill>
                            <a:schemeClr val="tx1"/>
                          </a:solidFill>
                          <a:latin typeface="Segoe UI"/>
                          <a:ea typeface="メイリオ"/>
                        </a:defRPr>
                      </a:lvl5pPr>
                      <a:lvl6pPr marL="2286000" algn="l" defTabSz="914400" rtl="0" eaLnBrk="1" latinLnBrk="0" hangingPunct="1">
                        <a:defRPr kumimoji="1" sz="1800" kern="1200">
                          <a:solidFill>
                            <a:schemeClr val="tx1"/>
                          </a:solidFill>
                          <a:latin typeface="Segoe UI"/>
                          <a:ea typeface="メイリオ"/>
                        </a:defRPr>
                      </a:lvl6pPr>
                      <a:lvl7pPr marL="2743200" algn="l" defTabSz="914400" rtl="0" eaLnBrk="1" latinLnBrk="0" hangingPunct="1">
                        <a:defRPr kumimoji="1" sz="1800" kern="1200">
                          <a:solidFill>
                            <a:schemeClr val="tx1"/>
                          </a:solidFill>
                          <a:latin typeface="Segoe UI"/>
                          <a:ea typeface="メイリオ"/>
                        </a:defRPr>
                      </a:lvl7pPr>
                      <a:lvl8pPr marL="3200400" algn="l" defTabSz="914400" rtl="0" eaLnBrk="1" latinLnBrk="0" hangingPunct="1">
                        <a:defRPr kumimoji="1" sz="1800" kern="1200">
                          <a:solidFill>
                            <a:schemeClr val="tx1"/>
                          </a:solidFill>
                          <a:latin typeface="Segoe UI"/>
                          <a:ea typeface="メイリオ"/>
                        </a:defRPr>
                      </a:lvl8pPr>
                      <a:lvl9pPr marL="3657600" algn="l" defTabSz="914400" rtl="0" eaLnBrk="1" latinLnBrk="0" hangingPunct="1">
                        <a:defRPr kumimoji="1" sz="1800" kern="1200">
                          <a:solidFill>
                            <a:schemeClr val="tx1"/>
                          </a:solidFill>
                          <a:latin typeface="Segoe UI"/>
                          <a:ea typeface="メイリオ"/>
                        </a:defRPr>
                      </a:lvl9pPr>
                    </a:lstStyle>
                    <a:p>
                      <a:pPr marL="88900" marR="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u="none" kern="1200">
                          <a:solidFill>
                            <a:schemeClr val="tx1"/>
                          </a:solidFill>
                          <a:latin typeface="メイリオ" panose="020B0604030504040204" pitchFamily="50" charset="-128"/>
                          <a:ea typeface="メイリオ" panose="020B0604030504040204" pitchFamily="50" charset="-128"/>
                          <a:cs typeface="+mn-cs"/>
                        </a:rPr>
                        <a:t>⑥　３月に</a:t>
                      </a:r>
                      <a:r>
                        <a:rPr kumimoji="1" lang="en-US" altLang="ja-JP" sz="900" b="0" u="none" kern="1200">
                          <a:solidFill>
                            <a:schemeClr val="tx1"/>
                          </a:solidFill>
                          <a:latin typeface="メイリオ" panose="020B0604030504040204" pitchFamily="50" charset="-128"/>
                          <a:ea typeface="メイリオ" panose="020B0604030504040204" pitchFamily="50" charset="-128"/>
                          <a:cs typeface="+mn-cs"/>
                        </a:rPr>
                        <a:t>2,100</a:t>
                      </a:r>
                      <a:r>
                        <a:rPr kumimoji="1" lang="ja-JP" altLang="en-US" sz="900" b="0" u="none" kern="1200">
                          <a:solidFill>
                            <a:schemeClr val="tx1"/>
                          </a:solidFill>
                          <a:latin typeface="メイリオ" panose="020B0604030504040204" pitchFamily="50" charset="-128"/>
                          <a:ea typeface="メイリオ" panose="020B0604030504040204" pitchFamily="50" charset="-128"/>
                          <a:cs typeface="+mn-cs"/>
                        </a:rPr>
                        <a:t>回以上訪問診療を実施する場合、在宅データ提出加算の届出</a:t>
                      </a:r>
                    </a:p>
                  </a:txBody>
                  <a:tcPr marL="45720" marR="45720" anchor="ctr"/>
                </a:tc>
                <a:tc hMerge="1">
                  <a:txBody>
                    <a:bodyPr/>
                    <a:lstStyle/>
                    <a:p>
                      <a:endParaRPr kumimoji="1" lang="ja-JP" altLang="en-US"/>
                    </a:p>
                  </a:txBody>
                  <a:tcP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solidFill>
                      <a:schemeClr val="bg1">
                        <a:lumMod val="75000"/>
                      </a:schemeClr>
                    </a:solidFill>
                  </a:tcPr>
                </a:tc>
                <a:tc gridSpan="2">
                  <a:txBody>
                    <a:bodyPr/>
                    <a:lstStyle>
                      <a:lvl1pPr marL="0" algn="l" defTabSz="914400" rtl="0" eaLnBrk="1" latinLnBrk="0" hangingPunct="1">
                        <a:defRPr kumimoji="1" sz="1800" kern="1200">
                          <a:solidFill>
                            <a:schemeClr val="tx1"/>
                          </a:solidFill>
                          <a:latin typeface="Segoe UI"/>
                          <a:ea typeface="メイリオ"/>
                        </a:defRPr>
                      </a:lvl1pPr>
                      <a:lvl2pPr marL="457200" algn="l" defTabSz="914400" rtl="0" eaLnBrk="1" latinLnBrk="0" hangingPunct="1">
                        <a:defRPr kumimoji="1" sz="1800" kern="1200">
                          <a:solidFill>
                            <a:schemeClr val="tx1"/>
                          </a:solidFill>
                          <a:latin typeface="Segoe UI"/>
                          <a:ea typeface="メイリオ"/>
                        </a:defRPr>
                      </a:lvl2pPr>
                      <a:lvl3pPr marL="914400" algn="l" defTabSz="914400" rtl="0" eaLnBrk="1" latinLnBrk="0" hangingPunct="1">
                        <a:defRPr kumimoji="1" sz="1800" kern="1200">
                          <a:solidFill>
                            <a:schemeClr val="tx1"/>
                          </a:solidFill>
                          <a:latin typeface="Segoe UI"/>
                          <a:ea typeface="メイリオ"/>
                        </a:defRPr>
                      </a:lvl3pPr>
                      <a:lvl4pPr marL="1371600" algn="l" defTabSz="914400" rtl="0" eaLnBrk="1" latinLnBrk="0" hangingPunct="1">
                        <a:defRPr kumimoji="1" sz="1800" kern="1200">
                          <a:solidFill>
                            <a:schemeClr val="tx1"/>
                          </a:solidFill>
                          <a:latin typeface="Segoe UI"/>
                          <a:ea typeface="メイリオ"/>
                        </a:defRPr>
                      </a:lvl4pPr>
                      <a:lvl5pPr marL="1828800" algn="l" defTabSz="914400" rtl="0" eaLnBrk="1" latinLnBrk="0" hangingPunct="1">
                        <a:defRPr kumimoji="1" sz="1800" kern="1200">
                          <a:solidFill>
                            <a:schemeClr val="tx1"/>
                          </a:solidFill>
                          <a:latin typeface="Segoe UI"/>
                          <a:ea typeface="メイリオ"/>
                        </a:defRPr>
                      </a:lvl5pPr>
                      <a:lvl6pPr marL="2286000" algn="l" defTabSz="914400" rtl="0" eaLnBrk="1" latinLnBrk="0" hangingPunct="1">
                        <a:defRPr kumimoji="1" sz="1800" kern="1200">
                          <a:solidFill>
                            <a:schemeClr val="tx1"/>
                          </a:solidFill>
                          <a:latin typeface="Segoe UI"/>
                          <a:ea typeface="メイリオ"/>
                        </a:defRPr>
                      </a:lvl6pPr>
                      <a:lvl7pPr marL="2743200" algn="l" defTabSz="914400" rtl="0" eaLnBrk="1" latinLnBrk="0" hangingPunct="1">
                        <a:defRPr kumimoji="1" sz="1800" kern="1200">
                          <a:solidFill>
                            <a:schemeClr val="tx1"/>
                          </a:solidFill>
                          <a:latin typeface="Segoe UI"/>
                          <a:ea typeface="メイリオ"/>
                        </a:defRPr>
                      </a:lvl7pPr>
                      <a:lvl8pPr marL="3200400" algn="l" defTabSz="914400" rtl="0" eaLnBrk="1" latinLnBrk="0" hangingPunct="1">
                        <a:defRPr kumimoji="1" sz="1800" kern="1200">
                          <a:solidFill>
                            <a:schemeClr val="tx1"/>
                          </a:solidFill>
                          <a:latin typeface="Segoe UI"/>
                          <a:ea typeface="メイリオ"/>
                        </a:defRPr>
                      </a:lvl8pPr>
                      <a:lvl9pPr marL="3657600" algn="l" defTabSz="914400" rtl="0" eaLnBrk="1" latinLnBrk="0" hangingPunct="1">
                        <a:defRPr kumimoji="1" sz="1800" kern="1200">
                          <a:solidFill>
                            <a:schemeClr val="tx1"/>
                          </a:solidFill>
                          <a:latin typeface="Segoe UI"/>
                          <a:ea typeface="メイリオ"/>
                        </a:defRPr>
                      </a:lvl9p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u="none" kern="1200" dirty="0">
                          <a:solidFill>
                            <a:schemeClr val="tx1"/>
                          </a:solidFill>
                          <a:latin typeface="メイリオ" panose="020B0604030504040204" pitchFamily="50" charset="-128"/>
                          <a:ea typeface="メイリオ" panose="020B0604030504040204" pitchFamily="50" charset="-128"/>
                          <a:cs typeface="+mn-cs"/>
                        </a:rPr>
                        <a:t>⑥　３月に</a:t>
                      </a:r>
                      <a:r>
                        <a:rPr kumimoji="1" lang="en-US" altLang="ja-JP" sz="900" b="0" u="none" kern="1200" dirty="0">
                          <a:solidFill>
                            <a:schemeClr val="tx1"/>
                          </a:solidFill>
                          <a:latin typeface="メイリオ" panose="020B0604030504040204" pitchFamily="50" charset="-128"/>
                          <a:ea typeface="メイリオ" panose="020B0604030504040204" pitchFamily="50" charset="-128"/>
                          <a:cs typeface="+mn-cs"/>
                        </a:rPr>
                        <a:t>2,100</a:t>
                      </a:r>
                      <a:r>
                        <a:rPr kumimoji="1" lang="ja-JP" altLang="en-US" sz="900" b="0" u="none" kern="1200" dirty="0">
                          <a:solidFill>
                            <a:schemeClr val="tx1"/>
                          </a:solidFill>
                          <a:latin typeface="メイリオ" panose="020B0604030504040204" pitchFamily="50" charset="-128"/>
                          <a:ea typeface="メイリオ" panose="020B0604030504040204" pitchFamily="50" charset="-128"/>
                          <a:cs typeface="+mn-cs"/>
                        </a:rPr>
                        <a:t>回以上訪問診療を実施する場合、在宅データ提出加算の届出</a:t>
                      </a:r>
                    </a:p>
                  </a:txBody>
                  <a:tcPr marL="45720" marR="45720" anchor="ct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solidFill>
                      <a:schemeClr val="bg1">
                        <a:lumMod val="75000"/>
                      </a:schemeClr>
                    </a:solidFill>
                  </a:tcPr>
                </a:tc>
                <a:extLst>
                  <a:ext uri="{0D108BD9-81ED-4DB2-BD59-A6C34878D82A}">
                    <a16:rowId xmlns:a16="http://schemas.microsoft.com/office/drawing/2014/main" val="1169859960"/>
                  </a:ext>
                </a:extLst>
              </a:tr>
            </a:tbl>
          </a:graphicData>
        </a:graphic>
      </p:graphicFrame>
      <p:sp>
        <p:nvSpPr>
          <p:cNvPr id="2" name="スライド番号プレースホルダー 4">
            <a:extLst>
              <a:ext uri="{FF2B5EF4-FFF2-40B4-BE49-F238E27FC236}">
                <a16:creationId xmlns:a16="http://schemas.microsoft.com/office/drawing/2014/main" id="{89103E1C-E425-C793-A933-160176C24AA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3013137121"/>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08B95-A190-3BE5-FB56-F79BF32EFD6F}"/>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D4D08EF8-31E4-2F40-BAA5-5745BA896B55}"/>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外来様式１の見直し</a:t>
            </a:r>
            <a:endPar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9F51BDA8-A082-4ED8-A07D-D2F0A7E2AE64}"/>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データを活用した診療実績による評価の推進－②</a:t>
            </a:r>
          </a:p>
        </p:txBody>
      </p:sp>
      <p:sp>
        <p:nvSpPr>
          <p:cNvPr id="2" name="テキスト ボックス 1">
            <a:extLst>
              <a:ext uri="{FF2B5EF4-FFF2-40B4-BE49-F238E27FC236}">
                <a16:creationId xmlns:a16="http://schemas.microsoft.com/office/drawing/2014/main" id="{F57FDDD6-E4FB-7A96-5AE8-FE9176E99CD6}"/>
              </a:ext>
            </a:extLst>
          </p:cNvPr>
          <p:cNvSpPr txBox="1"/>
          <p:nvPr/>
        </p:nvSpPr>
        <p:spPr>
          <a:xfrm>
            <a:off x="1336128" y="997844"/>
            <a:ext cx="9519743" cy="710763"/>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医療機関の業務負担の軽減の観点から、調査項目の簡素化を行うとともに、データに基づく適切な評価を推進する観点から観点から、調査項目の新設を行う。</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 name="正方形/長方形 2">
            <a:extLst>
              <a:ext uri="{FF2B5EF4-FFF2-40B4-BE49-F238E27FC236}">
                <a16:creationId xmlns:a16="http://schemas.microsoft.com/office/drawing/2014/main" id="{FE7870E5-59C4-6CB1-1FC3-AA5EFE8E13BA}"/>
              </a:ext>
            </a:extLst>
          </p:cNvPr>
          <p:cNvSpPr/>
          <p:nvPr/>
        </p:nvSpPr>
        <p:spPr>
          <a:xfrm>
            <a:off x="1458462" y="921736"/>
            <a:ext cx="175463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外来様式１の見直し</a:t>
            </a:r>
          </a:p>
        </p:txBody>
      </p:sp>
      <p:sp>
        <p:nvSpPr>
          <p:cNvPr id="6" name="テキスト ボックス 5">
            <a:extLst>
              <a:ext uri="{FF2B5EF4-FFF2-40B4-BE49-F238E27FC236}">
                <a16:creationId xmlns:a16="http://schemas.microsoft.com/office/drawing/2014/main" id="{2EBA2893-907E-CA00-DDEE-0F08598A356C}"/>
              </a:ext>
            </a:extLst>
          </p:cNvPr>
          <p:cNvSpPr txBox="1"/>
          <p:nvPr/>
        </p:nvSpPr>
        <p:spPr>
          <a:xfrm>
            <a:off x="1336128" y="1725254"/>
            <a:ext cx="5708073" cy="2923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3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削除する項目</a:t>
            </a:r>
            <a:endParaRPr kumimoji="1" lang="en-US" altLang="ja-JP" sz="13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7" name="表 6">
            <a:extLst>
              <a:ext uri="{FF2B5EF4-FFF2-40B4-BE49-F238E27FC236}">
                <a16:creationId xmlns:a16="http://schemas.microsoft.com/office/drawing/2014/main" id="{5CBA5869-9DCC-C05A-2937-F7298D47BB35}"/>
              </a:ext>
            </a:extLst>
          </p:cNvPr>
          <p:cNvGraphicFramePr>
            <a:graphicFrameLocks noGrp="1"/>
          </p:cNvGraphicFramePr>
          <p:nvPr/>
        </p:nvGraphicFramePr>
        <p:xfrm>
          <a:off x="1668301" y="2113800"/>
          <a:ext cx="5708072" cy="3480300"/>
        </p:xfrm>
        <a:graphic>
          <a:graphicData uri="http://schemas.openxmlformats.org/drawingml/2006/table">
            <a:tbl>
              <a:tblPr firstCol="1" bandRow="1">
                <a:tableStyleId>{8799B23B-EC83-4686-B30A-512413B5E67A}</a:tableStyleId>
              </a:tblPr>
              <a:tblGrid>
                <a:gridCol w="2854036">
                  <a:extLst>
                    <a:ext uri="{9D8B030D-6E8A-4147-A177-3AD203B41FA5}">
                      <a16:colId xmlns:a16="http://schemas.microsoft.com/office/drawing/2014/main" val="20004"/>
                    </a:ext>
                  </a:extLst>
                </a:gridCol>
                <a:gridCol w="2854036">
                  <a:extLst>
                    <a:ext uri="{9D8B030D-6E8A-4147-A177-3AD203B41FA5}">
                      <a16:colId xmlns:a16="http://schemas.microsoft.com/office/drawing/2014/main" val="3669082660"/>
                    </a:ext>
                  </a:extLst>
                </a:gridCol>
              </a:tblGrid>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身長</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脳卒中の初発の種類（既往含む）</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10000"/>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体重</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脳卒中の初発以外の発症（診断）年月</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10005"/>
                  </a:ext>
                </a:extLst>
              </a:tr>
              <a:tr h="152757">
                <a:tc>
                  <a:txBody>
                    <a:bodyPr/>
                    <a:lstStyle/>
                    <a:p>
                      <a:pPr algn="l" fontAlgn="ctr"/>
                      <a:r>
                        <a:rPr lang="ja-JP" altLang="en-US" sz="1050" b="0" u="none" strike="noStrike">
                          <a:solidFill>
                            <a:srgbClr val="000000"/>
                          </a:solidFill>
                          <a:effectLst/>
                          <a:latin typeface="メイリオ" panose="020B0604030504040204" pitchFamily="50" charset="-128"/>
                          <a:ea typeface="メイリオ" panose="020B0604030504040204" pitchFamily="50" charset="-128"/>
                        </a:rPr>
                        <a:t>入院の有無</a:t>
                      </a:r>
                      <a:endParaRPr lang="zh-TW"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慢性腎臓病の診断年月</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3081164408"/>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入院時の</a:t>
                      </a:r>
                      <a:r>
                        <a:rPr lang="en-US" altLang="ja-JP" sz="1050" b="0" u="none" strike="noStrike">
                          <a:effectLst/>
                          <a:latin typeface="メイリオ" panose="020B0604030504040204" pitchFamily="50" charset="-128"/>
                          <a:ea typeface="メイリオ" panose="020B0604030504040204" pitchFamily="50" charset="-128"/>
                        </a:rPr>
                        <a:t>ICD10</a:t>
                      </a:r>
                      <a:r>
                        <a:rPr lang="ja-JP" altLang="en-US" sz="1050" b="0" u="none" strike="noStrike">
                          <a:effectLst/>
                          <a:latin typeface="メイリオ" panose="020B0604030504040204" pitchFamily="50" charset="-128"/>
                          <a:ea typeface="メイリオ" panose="020B0604030504040204" pitchFamily="50" charset="-128"/>
                        </a:rPr>
                        <a:t>コード</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高尿酸血症の有無</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2836875897"/>
                  </a:ext>
                </a:extLst>
              </a:tr>
              <a:tr h="152757">
                <a:tc>
                  <a:txBody>
                    <a:bodyPr/>
                    <a:lstStyle/>
                    <a:p>
                      <a:pPr algn="l" fontAlgn="ctr"/>
                      <a:r>
                        <a:rPr lang="zh-TW" altLang="en-US" sz="1050" b="0" u="none" strike="noStrike">
                          <a:effectLst/>
                          <a:latin typeface="メイリオ" panose="020B0604030504040204" pitchFamily="50" charset="-128"/>
                          <a:ea typeface="メイリオ" panose="020B0604030504040204" pitchFamily="50" charset="-128"/>
                        </a:rPr>
                        <a:t>脂質異常症</a:t>
                      </a:r>
                      <a:r>
                        <a:rPr lang="en-US" altLang="zh-TW" sz="1050" b="0" u="none" strike="noStrike">
                          <a:effectLst/>
                          <a:latin typeface="メイリオ" panose="020B0604030504040204" pitchFamily="50" charset="-128"/>
                          <a:ea typeface="メイリオ" panose="020B0604030504040204" pitchFamily="50" charset="-128"/>
                        </a:rPr>
                        <a:t>-</a:t>
                      </a:r>
                      <a:r>
                        <a:rPr lang="zh-TW" altLang="en-US" sz="1050" b="0" u="none" strike="noStrike">
                          <a:effectLst/>
                          <a:latin typeface="メイリオ" panose="020B0604030504040204" pitchFamily="50" charset="-128"/>
                          <a:ea typeface="メイリオ" panose="020B0604030504040204" pitchFamily="50" charset="-128"/>
                        </a:rPr>
                        <a:t>診断年月</a:t>
                      </a:r>
                      <a:endParaRPr lang="zh-TW"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高尿酸血症の診断年月</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1743939869"/>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リスク分類・ＬＤＬコレステロール</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尿酸値</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735266880"/>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糖尿病</a:t>
                      </a:r>
                      <a:r>
                        <a:rPr lang="en-US" altLang="ja-JP" sz="1050" b="0" u="none" strike="noStrike">
                          <a:effectLst/>
                          <a:latin typeface="メイリオ" panose="020B0604030504040204" pitchFamily="50" charset="-128"/>
                          <a:ea typeface="メイリオ" panose="020B0604030504040204" pitchFamily="50" charset="-128"/>
                        </a:rPr>
                        <a:t>-</a:t>
                      </a:r>
                      <a:r>
                        <a:rPr lang="ja-JP" altLang="en-US" sz="1050" b="0" u="none" strike="noStrike">
                          <a:effectLst/>
                          <a:latin typeface="メイリオ" panose="020B0604030504040204" pitchFamily="50" charset="-128"/>
                          <a:ea typeface="メイリオ" panose="020B0604030504040204" pitchFamily="50" charset="-128"/>
                        </a:rPr>
                        <a:t>診断年月</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高血圧症</a:t>
                      </a:r>
                      <a:r>
                        <a:rPr lang="en-US" altLang="ja-JP" sz="1050" b="0" u="none" strike="noStrike">
                          <a:effectLst/>
                          <a:latin typeface="メイリオ" panose="020B0604030504040204" pitchFamily="50" charset="-128"/>
                          <a:ea typeface="メイリオ" panose="020B0604030504040204" pitchFamily="50" charset="-128"/>
                        </a:rPr>
                        <a:t>-</a:t>
                      </a:r>
                      <a:r>
                        <a:rPr lang="ja-JP" altLang="en-US" sz="1050" b="0" u="none" strike="noStrike">
                          <a:effectLst/>
                          <a:latin typeface="メイリオ" panose="020B0604030504040204" pitchFamily="50" charset="-128"/>
                          <a:ea typeface="メイリオ" panose="020B0604030504040204" pitchFamily="50" charset="-128"/>
                        </a:rPr>
                        <a:t>診断年月</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590573067"/>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血糖コントロール（ＨｂＡ１ｃ）</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血圧分類</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2131331772"/>
                  </a:ext>
                </a:extLst>
              </a:tr>
              <a:tr h="152757">
                <a:tc>
                  <a:txBody>
                    <a:bodyPr/>
                    <a:lstStyle/>
                    <a:p>
                      <a:pPr algn="l" fontAlgn="ctr"/>
                      <a:r>
                        <a:rPr lang="zh-TW" altLang="en-US" sz="1050" b="0" u="none" strike="noStrike">
                          <a:effectLst/>
                          <a:latin typeface="メイリオ" panose="020B0604030504040204" pitchFamily="50" charset="-128"/>
                          <a:ea typeface="メイリオ" panose="020B0604030504040204" pitchFamily="50" charset="-128"/>
                        </a:rPr>
                        <a:t>慢性合併症：網膜症</a:t>
                      </a:r>
                      <a:endParaRPr lang="zh-TW"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リスク層</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1505476699"/>
                  </a:ext>
                </a:extLst>
              </a:tr>
              <a:tr h="152757">
                <a:tc>
                  <a:txBody>
                    <a:bodyPr/>
                    <a:lstStyle/>
                    <a:p>
                      <a:pPr algn="l" fontAlgn="ctr"/>
                      <a:r>
                        <a:rPr lang="zh-TW" altLang="en-US" sz="1050" b="0" u="none" strike="noStrike">
                          <a:effectLst/>
                          <a:latin typeface="メイリオ" panose="020B0604030504040204" pitchFamily="50" charset="-128"/>
                          <a:ea typeface="メイリオ" panose="020B0604030504040204" pitchFamily="50" charset="-128"/>
                        </a:rPr>
                        <a:t>慢性合併症：腎症</a:t>
                      </a:r>
                      <a:endParaRPr lang="zh-TW"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収縮期血圧</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1780616341"/>
                  </a:ext>
                </a:extLst>
              </a:tr>
              <a:tr h="152757">
                <a:tc>
                  <a:txBody>
                    <a:bodyPr/>
                    <a:lstStyle/>
                    <a:p>
                      <a:pPr algn="l" fontAlgn="ctr"/>
                      <a:r>
                        <a:rPr lang="zh-TW" altLang="en-US" sz="1050" b="0" u="none" strike="noStrike">
                          <a:effectLst/>
                          <a:latin typeface="メイリオ" panose="020B0604030504040204" pitchFamily="50" charset="-128"/>
                          <a:ea typeface="メイリオ" panose="020B0604030504040204" pitchFamily="50" charset="-128"/>
                        </a:rPr>
                        <a:t>慢性合併症：神経障害</a:t>
                      </a:r>
                      <a:endParaRPr lang="zh-TW"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拡張期血圧</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4270779095"/>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急性大動脈解離の有無（初発）</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喫煙区分</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767088740"/>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急性大動脈解離の初発の発症年月</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en-US" altLang="ja-JP" sz="1050" b="0" u="none" strike="noStrike">
                          <a:effectLst/>
                          <a:latin typeface="メイリオ" panose="020B0604030504040204" pitchFamily="50" charset="-128"/>
                          <a:ea typeface="メイリオ" panose="020B0604030504040204" pitchFamily="50" charset="-128"/>
                        </a:rPr>
                        <a:t>1 </a:t>
                      </a:r>
                      <a:r>
                        <a:rPr lang="ja-JP" altLang="en-US" sz="1050" b="0" u="none" strike="noStrike">
                          <a:effectLst/>
                          <a:latin typeface="メイリオ" panose="020B0604030504040204" pitchFamily="50" charset="-128"/>
                          <a:ea typeface="メイリオ" panose="020B0604030504040204" pitchFamily="50" charset="-128"/>
                        </a:rPr>
                        <a:t>日の喫煙本数</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2214516395"/>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急性冠症候群の初発の種類（既往含む）</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喫煙年数</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3736088551"/>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急性冠症候群の初発の種類（既往含む）</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急性冠症候群の初発の種類（既往含む）</a:t>
                      </a:r>
                      <a:endParaRPr lang="ja-JP"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1097082706"/>
                  </a:ext>
                </a:extLst>
              </a:tr>
            </a:tbl>
          </a:graphicData>
        </a:graphic>
      </p:graphicFrame>
      <p:sp>
        <p:nvSpPr>
          <p:cNvPr id="14" name="テキスト ボックス 13">
            <a:extLst>
              <a:ext uri="{FF2B5EF4-FFF2-40B4-BE49-F238E27FC236}">
                <a16:creationId xmlns:a16="http://schemas.microsoft.com/office/drawing/2014/main" id="{7A50DDCB-547E-8CAA-1344-41FA4C16D06C}"/>
              </a:ext>
            </a:extLst>
          </p:cNvPr>
          <p:cNvSpPr txBox="1"/>
          <p:nvPr/>
        </p:nvSpPr>
        <p:spPr>
          <a:xfrm>
            <a:off x="1458463" y="1899382"/>
            <a:ext cx="3147327"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外来データ提出加算・充実管理加算</a:t>
            </a:r>
            <a:endParaRPr kumimoji="0" lang="ja-JP" altLang="en-US" sz="12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sp>
        <p:nvSpPr>
          <p:cNvPr id="15" name="テキスト ボックス 14">
            <a:extLst>
              <a:ext uri="{FF2B5EF4-FFF2-40B4-BE49-F238E27FC236}">
                <a16:creationId xmlns:a16="http://schemas.microsoft.com/office/drawing/2014/main" id="{D775E0CA-47F5-37E0-776B-9AA187BEEAEF}"/>
              </a:ext>
            </a:extLst>
          </p:cNvPr>
          <p:cNvSpPr txBox="1"/>
          <p:nvPr/>
        </p:nvSpPr>
        <p:spPr>
          <a:xfrm>
            <a:off x="7586212" y="1859258"/>
            <a:ext cx="184988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在宅データ提出加算</a:t>
            </a:r>
            <a:endParaRPr kumimoji="0" lang="ja-JP" altLang="en-US" sz="12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graphicFrame>
        <p:nvGraphicFramePr>
          <p:cNvPr id="16" name="表 15">
            <a:extLst>
              <a:ext uri="{FF2B5EF4-FFF2-40B4-BE49-F238E27FC236}">
                <a16:creationId xmlns:a16="http://schemas.microsoft.com/office/drawing/2014/main" id="{28D5BBBD-FE69-8225-CDE4-91137F6EFC9A}"/>
              </a:ext>
            </a:extLst>
          </p:cNvPr>
          <p:cNvGraphicFramePr>
            <a:graphicFrameLocks noGrp="1"/>
          </p:cNvGraphicFramePr>
          <p:nvPr/>
        </p:nvGraphicFramePr>
        <p:xfrm>
          <a:off x="7796051" y="2110856"/>
          <a:ext cx="2854036" cy="1160100"/>
        </p:xfrm>
        <a:graphic>
          <a:graphicData uri="http://schemas.openxmlformats.org/drawingml/2006/table">
            <a:tbl>
              <a:tblPr firstCol="1" bandRow="1">
                <a:tableStyleId>{8799B23B-EC83-4686-B30A-512413B5E67A}</a:tableStyleId>
              </a:tblPr>
              <a:tblGrid>
                <a:gridCol w="2854036">
                  <a:extLst>
                    <a:ext uri="{9D8B030D-6E8A-4147-A177-3AD203B41FA5}">
                      <a16:colId xmlns:a16="http://schemas.microsoft.com/office/drawing/2014/main" val="20004"/>
                    </a:ext>
                  </a:extLst>
                </a:gridCol>
              </a:tblGrid>
              <a:tr h="0">
                <a:tc>
                  <a:txBody>
                    <a:bodyPr/>
                    <a:lstStyle/>
                    <a:p>
                      <a:pPr algn="l" fontAlgn="ctr"/>
                      <a:r>
                        <a:rPr lang="en-US" altLang="ja-JP" sz="1050" b="0" i="0" u="none" strike="noStrike">
                          <a:solidFill>
                            <a:srgbClr val="000000"/>
                          </a:solidFill>
                          <a:effectLst/>
                          <a:latin typeface="メイリオ" panose="020B0604030504040204" pitchFamily="50" charset="-128"/>
                          <a:ea typeface="メイリオ" panose="020B0604030504040204" pitchFamily="50" charset="-128"/>
                        </a:rPr>
                        <a:t>NRS</a:t>
                      </a:r>
                    </a:p>
                  </a:txBody>
                  <a:tcPr marL="36000" marR="36000" marT="36000" marB="36000" anchor="ctr"/>
                </a:tc>
                <a:extLst>
                  <a:ext uri="{0D108BD9-81ED-4DB2-BD59-A6C34878D82A}">
                    <a16:rowId xmlns:a16="http://schemas.microsoft.com/office/drawing/2014/main" val="10000"/>
                  </a:ext>
                </a:extLst>
              </a:tr>
              <a:tr h="134998">
                <a:tc>
                  <a:txBody>
                    <a:bodyPr/>
                    <a:lstStyle/>
                    <a:p>
                      <a:pPr algn="l" fontAlgn="ctr"/>
                      <a:r>
                        <a:rPr lang="ja-JP" altLang="en-US" sz="1050" b="0" i="0" u="none" strike="noStrike">
                          <a:solidFill>
                            <a:srgbClr val="000000"/>
                          </a:solidFill>
                          <a:effectLst/>
                          <a:latin typeface="メイリオ" panose="020B0604030504040204" pitchFamily="50" charset="-128"/>
                          <a:ea typeface="メイリオ" panose="020B0604030504040204" pitchFamily="50" charset="-128"/>
                        </a:rPr>
                        <a:t>ブリストルスケール</a:t>
                      </a:r>
                    </a:p>
                  </a:txBody>
                  <a:tcPr marL="36000" marR="36000" marT="36000" marB="36000" anchor="ctr"/>
                </a:tc>
                <a:extLst>
                  <a:ext uri="{0D108BD9-81ED-4DB2-BD59-A6C34878D82A}">
                    <a16:rowId xmlns:a16="http://schemas.microsoft.com/office/drawing/2014/main" val="10005"/>
                  </a:ext>
                </a:extLst>
              </a:tr>
              <a:tr h="134998">
                <a:tc>
                  <a:txBody>
                    <a:bodyPr/>
                    <a:lstStyle/>
                    <a:p>
                      <a:pPr algn="l" fontAlgn="ctr"/>
                      <a:r>
                        <a:rPr lang="ja-JP" altLang="en-US" sz="1050" b="0" i="0" u="none" strike="noStrike">
                          <a:solidFill>
                            <a:srgbClr val="000000"/>
                          </a:solidFill>
                          <a:effectLst/>
                          <a:latin typeface="メイリオ" panose="020B0604030504040204" pitchFamily="50" charset="-128"/>
                          <a:ea typeface="メイリオ" panose="020B0604030504040204" pitchFamily="50" charset="-128"/>
                        </a:rPr>
                        <a:t>褥瘡の状態</a:t>
                      </a:r>
                      <a:endParaRPr lang="zh-TW"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3081164408"/>
                  </a:ext>
                </a:extLst>
              </a:tr>
              <a:tr h="134998">
                <a:tc>
                  <a:txBody>
                    <a:bodyPr/>
                    <a:lstStyle/>
                    <a:p>
                      <a:pPr algn="l" fontAlgn="ctr"/>
                      <a:r>
                        <a:rPr lang="ja-JP" altLang="en-US" sz="1050" b="0" i="0" u="none" strike="noStrike">
                          <a:solidFill>
                            <a:srgbClr val="000000"/>
                          </a:solidFill>
                          <a:effectLst/>
                          <a:latin typeface="メイリオ" panose="020B0604030504040204" pitchFamily="50" charset="-128"/>
                          <a:ea typeface="メイリオ" panose="020B0604030504040204" pitchFamily="50" charset="-128"/>
                        </a:rPr>
                        <a:t>がん</a:t>
                      </a:r>
                      <a:r>
                        <a:rPr lang="en-US" altLang="ja-JP" sz="1050" b="0" i="0" u="none" strike="noStrike">
                          <a:solidFill>
                            <a:srgbClr val="000000"/>
                          </a:solidFill>
                          <a:effectLst/>
                          <a:latin typeface="メイリオ" panose="020B0604030504040204" pitchFamily="50" charset="-128"/>
                          <a:ea typeface="メイリオ" panose="020B0604030504040204" pitchFamily="50" charset="-128"/>
                        </a:rPr>
                        <a:t>-</a:t>
                      </a:r>
                      <a:r>
                        <a:rPr lang="ja-JP" altLang="en-US" sz="1050" b="0" i="0" u="none" strike="noStrike">
                          <a:solidFill>
                            <a:srgbClr val="000000"/>
                          </a:solidFill>
                          <a:effectLst/>
                          <a:latin typeface="メイリオ" panose="020B0604030504040204" pitchFamily="50" charset="-128"/>
                          <a:ea typeface="メイリオ" panose="020B0604030504040204" pitchFamily="50" charset="-128"/>
                        </a:rPr>
                        <a:t>ステージ分類</a:t>
                      </a:r>
                    </a:p>
                  </a:txBody>
                  <a:tcPr marL="36000" marR="36000" marT="36000" marB="36000" anchor="ctr"/>
                </a:tc>
                <a:extLst>
                  <a:ext uri="{0D108BD9-81ED-4DB2-BD59-A6C34878D82A}">
                    <a16:rowId xmlns:a16="http://schemas.microsoft.com/office/drawing/2014/main" val="469018551"/>
                  </a:ext>
                </a:extLst>
              </a:tr>
              <a:tr h="134998">
                <a:tc>
                  <a:txBody>
                    <a:bodyPr/>
                    <a:lstStyle/>
                    <a:p>
                      <a:pPr algn="l" fontAlgn="ctr"/>
                      <a:r>
                        <a:rPr lang="en-US" altLang="ja-JP" sz="1050" b="0" i="0" u="none" strike="noStrike">
                          <a:solidFill>
                            <a:srgbClr val="000000"/>
                          </a:solidFill>
                          <a:effectLst/>
                          <a:latin typeface="メイリオ" panose="020B0604030504040204" pitchFamily="50" charset="-128"/>
                          <a:ea typeface="メイリオ" panose="020B0604030504040204" pitchFamily="50" charset="-128"/>
                        </a:rPr>
                        <a:t>TNM</a:t>
                      </a:r>
                      <a:r>
                        <a:rPr lang="ja-JP" altLang="en-US" sz="1050" b="0" i="0" u="none" strike="noStrike">
                          <a:solidFill>
                            <a:srgbClr val="000000"/>
                          </a:solidFill>
                          <a:effectLst/>
                          <a:latin typeface="メイリオ" panose="020B0604030504040204" pitchFamily="50" charset="-128"/>
                          <a:ea typeface="メイリオ" panose="020B0604030504040204" pitchFamily="50" charset="-128"/>
                        </a:rPr>
                        <a:t>分類</a:t>
                      </a:r>
                      <a:endParaRPr lang="zh-TW" altLang="en-US"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1815868241"/>
                  </a:ext>
                </a:extLst>
              </a:tr>
            </a:tbl>
          </a:graphicData>
        </a:graphic>
      </p:graphicFrame>
      <p:sp>
        <p:nvSpPr>
          <p:cNvPr id="17" name="テキスト ボックス 16">
            <a:extLst>
              <a:ext uri="{FF2B5EF4-FFF2-40B4-BE49-F238E27FC236}">
                <a16:creationId xmlns:a16="http://schemas.microsoft.com/office/drawing/2014/main" id="{BA8A22B8-DFFD-9375-2DDB-0DC3C6B87111}"/>
              </a:ext>
            </a:extLst>
          </p:cNvPr>
          <p:cNvSpPr txBox="1"/>
          <p:nvPr/>
        </p:nvSpPr>
        <p:spPr>
          <a:xfrm>
            <a:off x="1336128" y="5657657"/>
            <a:ext cx="5708073" cy="2923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3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新設する項目</a:t>
            </a:r>
            <a:endParaRPr kumimoji="1" lang="en-US" altLang="ja-JP" sz="13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18" name="表 17">
            <a:extLst>
              <a:ext uri="{FF2B5EF4-FFF2-40B4-BE49-F238E27FC236}">
                <a16:creationId xmlns:a16="http://schemas.microsoft.com/office/drawing/2014/main" id="{9C2D9384-734C-FECE-151D-71850DAF7D40}"/>
              </a:ext>
            </a:extLst>
          </p:cNvPr>
          <p:cNvGraphicFramePr>
            <a:graphicFrameLocks noGrp="1"/>
          </p:cNvGraphicFramePr>
          <p:nvPr/>
        </p:nvGraphicFramePr>
        <p:xfrm>
          <a:off x="1668301" y="6056713"/>
          <a:ext cx="5708072" cy="624060"/>
        </p:xfrm>
        <a:graphic>
          <a:graphicData uri="http://schemas.openxmlformats.org/drawingml/2006/table">
            <a:tbl>
              <a:tblPr firstCol="1" bandRow="1">
                <a:tableStyleId>{8799B23B-EC83-4686-B30A-512413B5E67A}</a:tableStyleId>
              </a:tblPr>
              <a:tblGrid>
                <a:gridCol w="2854036">
                  <a:extLst>
                    <a:ext uri="{9D8B030D-6E8A-4147-A177-3AD203B41FA5}">
                      <a16:colId xmlns:a16="http://schemas.microsoft.com/office/drawing/2014/main" val="20004"/>
                    </a:ext>
                  </a:extLst>
                </a:gridCol>
                <a:gridCol w="2854036">
                  <a:extLst>
                    <a:ext uri="{9D8B030D-6E8A-4147-A177-3AD203B41FA5}">
                      <a16:colId xmlns:a16="http://schemas.microsoft.com/office/drawing/2014/main" val="3669082660"/>
                    </a:ext>
                  </a:extLst>
                </a:gridCol>
              </a:tblGrid>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認知症の有無</a:t>
                      </a: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特定健康診査の受診の有無</a:t>
                      </a:r>
                    </a:p>
                  </a:txBody>
                  <a:tcPr marL="36000" marR="36000" marT="36000" marB="36000" anchor="ctr"/>
                </a:tc>
                <a:extLst>
                  <a:ext uri="{0D108BD9-81ED-4DB2-BD59-A6C34878D82A}">
                    <a16:rowId xmlns:a16="http://schemas.microsoft.com/office/drawing/2014/main" val="10000"/>
                  </a:ext>
                </a:extLst>
              </a:tr>
              <a:tr h="152757">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介護保険制度における主治医意見書の作成の有無</a:t>
                      </a:r>
                    </a:p>
                  </a:txBody>
                  <a:tcPr marL="36000" marR="36000" marT="36000" marB="36000" anchor="ctr"/>
                </a:tc>
                <a:tc>
                  <a:txBody>
                    <a:bodyPr/>
                    <a:lstStyle/>
                    <a:p>
                      <a:pPr algn="l" fontAlgn="ctr"/>
                      <a:r>
                        <a:rPr lang="ja-JP" altLang="en-US" sz="1050" b="0" u="none" strike="noStrike">
                          <a:effectLst/>
                          <a:latin typeface="メイリオ" panose="020B0604030504040204" pitchFamily="50" charset="-128"/>
                          <a:ea typeface="メイリオ" panose="020B0604030504040204" pitchFamily="50" charset="-128"/>
                        </a:rPr>
                        <a:t>特定健康診査の受診日</a:t>
                      </a:r>
                    </a:p>
                  </a:txBody>
                  <a:tcPr marL="36000" marR="36000" marT="36000" marB="36000" anchor="ctr"/>
                </a:tc>
                <a:extLst>
                  <a:ext uri="{0D108BD9-81ED-4DB2-BD59-A6C34878D82A}">
                    <a16:rowId xmlns:a16="http://schemas.microsoft.com/office/drawing/2014/main" val="10005"/>
                  </a:ext>
                </a:extLst>
              </a:tr>
            </a:tbl>
          </a:graphicData>
        </a:graphic>
      </p:graphicFrame>
      <p:sp>
        <p:nvSpPr>
          <p:cNvPr id="19" name="テキスト ボックス 18">
            <a:extLst>
              <a:ext uri="{FF2B5EF4-FFF2-40B4-BE49-F238E27FC236}">
                <a16:creationId xmlns:a16="http://schemas.microsoft.com/office/drawing/2014/main" id="{25786652-BE73-52C1-2D56-CCE9DF754E46}"/>
              </a:ext>
            </a:extLst>
          </p:cNvPr>
          <p:cNvSpPr txBox="1"/>
          <p:nvPr/>
        </p:nvSpPr>
        <p:spPr>
          <a:xfrm>
            <a:off x="1458462" y="5842295"/>
            <a:ext cx="282143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外来データ提出加算・充実管理加算</a:t>
            </a:r>
            <a:endParaRPr kumimoji="0" lang="ja-JP" altLang="en-US" sz="12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sp>
        <p:nvSpPr>
          <p:cNvPr id="20" name="テキスト ボックス 19">
            <a:extLst>
              <a:ext uri="{FF2B5EF4-FFF2-40B4-BE49-F238E27FC236}">
                <a16:creationId xmlns:a16="http://schemas.microsoft.com/office/drawing/2014/main" id="{6F481702-442E-96D9-D1B8-73DAA6A4DAE8}"/>
              </a:ext>
            </a:extLst>
          </p:cNvPr>
          <p:cNvSpPr txBox="1"/>
          <p:nvPr/>
        </p:nvSpPr>
        <p:spPr>
          <a:xfrm>
            <a:off x="7586212" y="5786587"/>
            <a:ext cx="239598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在宅データ提出加算</a:t>
            </a:r>
            <a:endParaRPr kumimoji="0" lang="ja-JP" altLang="en-US" sz="12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graphicFrame>
        <p:nvGraphicFramePr>
          <p:cNvPr id="21" name="表 20">
            <a:extLst>
              <a:ext uri="{FF2B5EF4-FFF2-40B4-BE49-F238E27FC236}">
                <a16:creationId xmlns:a16="http://schemas.microsoft.com/office/drawing/2014/main" id="{E5644B67-C323-9890-920B-5EA75E230478}"/>
              </a:ext>
            </a:extLst>
          </p:cNvPr>
          <p:cNvGraphicFramePr>
            <a:graphicFrameLocks noGrp="1"/>
          </p:cNvGraphicFramePr>
          <p:nvPr/>
        </p:nvGraphicFramePr>
        <p:xfrm>
          <a:off x="7796051" y="6038185"/>
          <a:ext cx="2854036" cy="232020"/>
        </p:xfrm>
        <a:graphic>
          <a:graphicData uri="http://schemas.openxmlformats.org/drawingml/2006/table">
            <a:tbl>
              <a:tblPr firstCol="1" bandRow="1">
                <a:tableStyleId>{8799B23B-EC83-4686-B30A-512413B5E67A}</a:tableStyleId>
              </a:tblPr>
              <a:tblGrid>
                <a:gridCol w="2854036">
                  <a:extLst>
                    <a:ext uri="{9D8B030D-6E8A-4147-A177-3AD203B41FA5}">
                      <a16:colId xmlns:a16="http://schemas.microsoft.com/office/drawing/2014/main" val="20004"/>
                    </a:ext>
                  </a:extLst>
                </a:gridCol>
              </a:tblGrid>
              <a:tr h="0">
                <a:tc>
                  <a:txBody>
                    <a:bodyPr/>
                    <a:lstStyle/>
                    <a:p>
                      <a:pPr algn="l" fontAlgn="ctr"/>
                      <a:r>
                        <a:rPr lang="ja-JP" altLang="en-US" sz="1050" b="0" i="0" u="none" strike="noStrike">
                          <a:solidFill>
                            <a:srgbClr val="000000"/>
                          </a:solidFill>
                          <a:effectLst/>
                          <a:latin typeface="メイリオ" panose="020B0604030504040204" pitchFamily="50" charset="-128"/>
                          <a:ea typeface="メイリオ" panose="020B0604030504040204" pitchFamily="50" charset="-128"/>
                        </a:rPr>
                        <a:t>別表第８の３に掲げる患者の状態</a:t>
                      </a:r>
                      <a:endParaRPr lang="en-US" altLang="ja-JP" sz="105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tc>
                <a:extLst>
                  <a:ext uri="{0D108BD9-81ED-4DB2-BD59-A6C34878D82A}">
                    <a16:rowId xmlns:a16="http://schemas.microsoft.com/office/drawing/2014/main" val="10000"/>
                  </a:ext>
                </a:extLst>
              </a:tr>
            </a:tbl>
          </a:graphicData>
        </a:graphic>
      </p:graphicFrame>
      <p:sp>
        <p:nvSpPr>
          <p:cNvPr id="4" name="スライド番号プレースホルダー 4">
            <a:extLst>
              <a:ext uri="{FF2B5EF4-FFF2-40B4-BE49-F238E27FC236}">
                <a16:creationId xmlns:a16="http://schemas.microsoft.com/office/drawing/2014/main" id="{5D56C2F1-D293-C309-6064-DF283293BE1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407306306"/>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BF458-8994-6F79-14C4-100A225B137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5C65BD6A-27A1-1EAD-A345-5521E1D3D38D}"/>
              </a:ext>
            </a:extLst>
          </p:cNvPr>
          <p:cNvSpPr txBox="1"/>
          <p:nvPr/>
        </p:nvSpPr>
        <p:spPr>
          <a:xfrm>
            <a:off x="1336130" y="1072280"/>
            <a:ext cx="9519743" cy="2985433"/>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在宅医療におけるポリファーマシー対策及び残薬対策を推進する観点から、訪問診療を行う医師と訪問薬剤管理指導等を行う薬剤師が、在宅患者を同時訪問することについて、新たな評価を行う。</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zh-TW"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訪問診療薬剤師同時指導料（６月に１回） </a:t>
            </a:r>
            <a:r>
              <a:rPr kumimoji="1" lang="zh-TW"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300</a:t>
            </a: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zh-TW"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保険医療機関において在宅時医学総合管理料を算定し、他の保険医療機関又は保険薬局において在宅患者訪問薬剤管理指導料又は居宅療養管理指導費（薬剤師が行う場合）を算定する患者に対し、計画的に訪問診療を実施している保険医である医師と、訪問薬剤管理指導を行っている別の保険医療機関又は保険薬局の薬剤師が、事前に当該患者の同意を得た上で、患家に同時に訪問し処方の調整等の必要な対応を共同して行った場合に算定す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患者の生活実態に即した薬物療法の最適化を図る観点から、患家における残薬・服薬状況の確認、副作用の早期兆候把握、剤形・用法の変更等を患家において医師と薬剤師が協議し、必要に応じて、医師による処方設計の見直し及び薬剤師による即応的な薬学的支援を実施す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医師と薬剤師の協議の結果、処方内容に変更がない場合であっても当該指導料を算定することができる。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医師及び薬剤師が共同して行った指導の内容及び医師が処方薬の調整を行っていればその要点等について、診療録に記載すること。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当該保険医療機関を退院した患者に対して退院の日から起算して１月以内に行った指導の費用は、入院基本料に含まれるものとする。</a:t>
            </a: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30637B88-7B50-C79B-041D-0EFFAD7F2501}"/>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医師と薬剤師の同時訪問の推進</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 name="テキスト ボックス 1">
            <a:extLst>
              <a:ext uri="{FF2B5EF4-FFF2-40B4-BE49-F238E27FC236}">
                <a16:creationId xmlns:a16="http://schemas.microsoft.com/office/drawing/2014/main" id="{02935DDA-0B17-2A29-B1FD-3584F2B1401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地域において重症患者の訪問診療や在宅看取り等を積極的に担う医療機関・薬局の評価－⑧</a:t>
            </a:r>
          </a:p>
        </p:txBody>
      </p:sp>
      <p:sp>
        <p:nvSpPr>
          <p:cNvPr id="4" name="正方形/長方形 3">
            <a:extLst>
              <a:ext uri="{FF2B5EF4-FFF2-40B4-BE49-F238E27FC236}">
                <a16:creationId xmlns:a16="http://schemas.microsoft.com/office/drawing/2014/main" id="{78C46E26-7721-1E5C-7363-2D8296F490A4}"/>
              </a:ext>
            </a:extLst>
          </p:cNvPr>
          <p:cNvSpPr/>
          <p:nvPr/>
        </p:nvSpPr>
        <p:spPr>
          <a:xfrm>
            <a:off x="1458462" y="949362"/>
            <a:ext cx="3189739"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訪問診療薬剤師同時指導料の新設</a:t>
            </a:r>
          </a:p>
        </p:txBody>
      </p:sp>
      <p:sp>
        <p:nvSpPr>
          <p:cNvPr id="6" name="テキスト ボックス 5">
            <a:extLst>
              <a:ext uri="{FF2B5EF4-FFF2-40B4-BE49-F238E27FC236}">
                <a16:creationId xmlns:a16="http://schemas.microsoft.com/office/drawing/2014/main" id="{1CB6ECCD-C3DE-1AFD-A61B-75549C6C1AB6}"/>
              </a:ext>
            </a:extLst>
          </p:cNvPr>
          <p:cNvSpPr txBox="1"/>
          <p:nvPr/>
        </p:nvSpPr>
        <p:spPr>
          <a:xfrm>
            <a:off x="1336130" y="4375497"/>
            <a:ext cx="9519743" cy="2169825"/>
          </a:xfrm>
          <a:prstGeom prst="rect">
            <a:avLst/>
          </a:prstGeom>
          <a:noFill/>
          <a:ln>
            <a:solidFill>
              <a:schemeClr val="tx1"/>
            </a:solidFill>
          </a:ln>
        </p:spPr>
        <p:txBody>
          <a:bodyPr wrap="square">
            <a:spAutoFit/>
          </a:bodyPr>
          <a:lstStyle/>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zh-TW"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190500" algn="just"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zh-TW"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訪問薬剤管理医師同時指導料</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（６月に１回）</a:t>
            </a:r>
            <a:r>
              <a:rPr kumimoji="1" lang="en-US" altLang="ja-JP"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150</a:t>
            </a: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zh-TW"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での療養を行っている患者であって通院が困難なものに対し、当該患者又はその家族等の同意を得て、当該患者に対して在宅患者訪問薬剤管理指導又は居宅療養管理指導を実施している保険薬剤師が、訪問診療を実施している保険医療機関の保険医と同時に患家を訪問し、薬学的管理指導を行った場合に、６月に１回に限り算定する。 </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算定対象患者は、在宅患者訪問薬剤管理指導料、</a:t>
            </a:r>
            <a:r>
              <a:rPr kumimoji="1" lang="zh-TW"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在宅患者緊急訪問薬剤管理指導料</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zh-TW"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居宅療養管理指導費</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又は</a:t>
            </a:r>
            <a:r>
              <a:rPr kumimoji="1" lang="zh-TW"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介護予防居宅療養管理指導費</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（いずれも個人宅への訪問の場合に限る。）を算定する患者とする。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同時に訪問を行う「訪問診療を実施している保険医療機関の保険医」は、所属する保険医療機関において在宅時医学総合管理料を算定し、当該患家の患者の主治医であるものとする。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在宅患者緊急時等共同指導料又は在宅移行初期管理料に係る必要な指導等を同日に行った場合は、算定しない。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7" name="正方形/長方形 6">
            <a:extLst>
              <a:ext uri="{FF2B5EF4-FFF2-40B4-BE49-F238E27FC236}">
                <a16:creationId xmlns:a16="http://schemas.microsoft.com/office/drawing/2014/main" id="{0B128E07-EB9E-BEE6-4BC0-E00BF839EFCC}"/>
              </a:ext>
            </a:extLst>
          </p:cNvPr>
          <p:cNvSpPr/>
          <p:nvPr/>
        </p:nvSpPr>
        <p:spPr>
          <a:xfrm>
            <a:off x="1458462" y="4213247"/>
            <a:ext cx="3189739"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訪問</a:t>
            </a: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薬剤管理医師同時指導料の新設</a:t>
            </a:r>
          </a:p>
        </p:txBody>
      </p:sp>
      <p:sp>
        <p:nvSpPr>
          <p:cNvPr id="8" name="楕円 7">
            <a:extLst>
              <a:ext uri="{FF2B5EF4-FFF2-40B4-BE49-F238E27FC236}">
                <a16:creationId xmlns:a16="http://schemas.microsoft.com/office/drawing/2014/main" id="{9A5D4363-C4ED-ADA0-142B-05B58E17F7A7}"/>
              </a:ext>
            </a:extLst>
          </p:cNvPr>
          <p:cNvSpPr/>
          <p:nvPr/>
        </p:nvSpPr>
        <p:spPr>
          <a:xfrm>
            <a:off x="1137361" y="4213247"/>
            <a:ext cx="397533" cy="396000"/>
          </a:xfrm>
          <a:prstGeom prst="ellipse">
            <a:avLst/>
          </a:prstGeom>
          <a:solidFill>
            <a:srgbClr val="FEDFE1"/>
          </a:solidFill>
          <a:ln w="12700" cap="flat" cmpd="sng" algn="ctr">
            <a:solidFill>
              <a:srgbClr val="66BAB7">
                <a:lumMod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0" cap="none" spc="0" normalizeH="0" baseline="0" noProof="0">
                <a:ln>
                  <a:noFill/>
                </a:ln>
                <a:solidFill>
                  <a:srgbClr val="000000"/>
                </a:solidFill>
                <a:effectLst/>
                <a:uLnTx/>
                <a:uFillTx/>
                <a:latin typeface="Segoe UI"/>
                <a:ea typeface="メイリオ"/>
                <a:cs typeface="+mn-cs"/>
              </a:rPr>
              <a:t>調剤</a:t>
            </a:r>
          </a:p>
        </p:txBody>
      </p:sp>
      <p:sp>
        <p:nvSpPr>
          <p:cNvPr id="10" name="楕円 9">
            <a:extLst>
              <a:ext uri="{FF2B5EF4-FFF2-40B4-BE49-F238E27FC236}">
                <a16:creationId xmlns:a16="http://schemas.microsoft.com/office/drawing/2014/main" id="{74DFF13D-8078-F79B-FF3B-70C13EB34966}"/>
              </a:ext>
            </a:extLst>
          </p:cNvPr>
          <p:cNvSpPr/>
          <p:nvPr/>
        </p:nvSpPr>
        <p:spPr>
          <a:xfrm>
            <a:off x="1144008" y="913611"/>
            <a:ext cx="397533" cy="396000"/>
          </a:xfrm>
          <a:prstGeom prst="ellipse">
            <a:avLst/>
          </a:prstGeom>
          <a:solidFill>
            <a:srgbClr val="FDF3B9"/>
          </a:solidFill>
          <a:ln w="12700" cap="flat" cmpd="sng" algn="ctr">
            <a:solidFill>
              <a:srgbClr val="66BAB7">
                <a:lumMod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0" cap="none" spc="0" normalizeH="0" baseline="0" noProof="0">
                <a:ln>
                  <a:noFill/>
                </a:ln>
                <a:solidFill>
                  <a:srgbClr val="000000"/>
                </a:solidFill>
                <a:effectLst/>
                <a:uLnTx/>
                <a:uFillTx/>
                <a:latin typeface="Segoe UI"/>
                <a:ea typeface="メイリオ"/>
                <a:cs typeface="+mn-cs"/>
              </a:rPr>
              <a:t>医科</a:t>
            </a:r>
          </a:p>
        </p:txBody>
      </p:sp>
      <p:sp>
        <p:nvSpPr>
          <p:cNvPr id="11" name="スライド番号プレースホルダー 4">
            <a:extLst>
              <a:ext uri="{FF2B5EF4-FFF2-40B4-BE49-F238E27FC236}">
                <a16:creationId xmlns:a16="http://schemas.microsoft.com/office/drawing/2014/main" id="{96FD65C7-B4BB-2937-CCFD-876E50DCE49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127317443"/>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4892D-7FE7-200B-03E3-A76842C0D338}"/>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994E38B-A25F-0D66-C63E-E04B4FDA0C00}"/>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残薬対策に係る地域包括診療料等の見直し</a:t>
            </a:r>
          </a:p>
        </p:txBody>
      </p:sp>
      <p:sp>
        <p:nvSpPr>
          <p:cNvPr id="2" name="テキスト ボックス 1">
            <a:extLst>
              <a:ext uri="{FF2B5EF4-FFF2-40B4-BE49-F238E27FC236}">
                <a16:creationId xmlns:a16="http://schemas.microsoft.com/office/drawing/2014/main" id="{351721E8-5BC0-D576-48DA-A4EBB167620D}"/>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地域において重症患者の訪問診療や在宅看取り等を積極的に担う医療機関・薬局の評価－⑨</a:t>
            </a:r>
          </a:p>
        </p:txBody>
      </p:sp>
      <p:sp>
        <p:nvSpPr>
          <p:cNvPr id="40" name="テキスト ボックス 39">
            <a:extLst>
              <a:ext uri="{FF2B5EF4-FFF2-40B4-BE49-F238E27FC236}">
                <a16:creationId xmlns:a16="http://schemas.microsoft.com/office/drawing/2014/main" id="{1D978F5C-2090-EF99-5A23-A7C666D8BF4D}"/>
              </a:ext>
            </a:extLst>
          </p:cNvPr>
          <p:cNvSpPr txBox="1"/>
          <p:nvPr/>
        </p:nvSpPr>
        <p:spPr>
          <a:xfrm>
            <a:off x="1344066" y="1484784"/>
            <a:ext cx="9519743" cy="1622613"/>
          </a:xfrm>
          <a:prstGeom prst="rect">
            <a:avLst/>
          </a:prstGeom>
          <a:noFill/>
          <a:ln>
            <a:solidFill>
              <a:schemeClr val="tx1"/>
            </a:solidFill>
          </a:ln>
        </p:spPr>
        <p:txBody>
          <a:bodyPr wrap="square">
            <a:norm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在宅時医学総合管理料・施設入居時等医学総合管理料において、</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診療の際、患家における残薬を確認した上で適切な服薬管理を行うことを要件</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p>
        </p:txBody>
      </p:sp>
      <p:sp>
        <p:nvSpPr>
          <p:cNvPr id="41" name="正方形/長方形 40">
            <a:extLst>
              <a:ext uri="{FF2B5EF4-FFF2-40B4-BE49-F238E27FC236}">
                <a16:creationId xmlns:a16="http://schemas.microsoft.com/office/drawing/2014/main" id="{66F993C2-6D96-5348-DEDE-40D1C1C7FEDC}"/>
              </a:ext>
            </a:extLst>
          </p:cNvPr>
          <p:cNvSpPr/>
          <p:nvPr/>
        </p:nvSpPr>
        <p:spPr>
          <a:xfrm>
            <a:off x="1461362" y="1405168"/>
            <a:ext cx="305134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在宅時医学総合管理料等の要件の新設</a:t>
            </a:r>
          </a:p>
        </p:txBody>
      </p:sp>
      <p:sp>
        <p:nvSpPr>
          <p:cNvPr id="7" name="正方形/長方形 6">
            <a:extLst>
              <a:ext uri="{FF2B5EF4-FFF2-40B4-BE49-F238E27FC236}">
                <a16:creationId xmlns:a16="http://schemas.microsoft.com/office/drawing/2014/main" id="{A70A4BD9-4A75-DB99-DEE2-548456740FD5}"/>
              </a:ext>
            </a:extLst>
          </p:cNvPr>
          <p:cNvSpPr/>
          <p:nvPr/>
        </p:nvSpPr>
        <p:spPr>
          <a:xfrm>
            <a:off x="1466961" y="2119350"/>
            <a:ext cx="3240500" cy="171263"/>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8" name="正方形/長方形 7">
            <a:extLst>
              <a:ext uri="{FF2B5EF4-FFF2-40B4-BE49-F238E27FC236}">
                <a16:creationId xmlns:a16="http://schemas.microsoft.com/office/drawing/2014/main" id="{E42DD620-3C28-FFB2-8F41-B78404EDFB41}"/>
              </a:ext>
            </a:extLst>
          </p:cNvPr>
          <p:cNvSpPr/>
          <p:nvPr/>
        </p:nvSpPr>
        <p:spPr>
          <a:xfrm>
            <a:off x="1458147" y="2329578"/>
            <a:ext cx="3249314" cy="697137"/>
          </a:xfrm>
          <a:prstGeom prst="rect">
            <a:avLst/>
          </a:prstGeom>
          <a:solidFill>
            <a:srgbClr val="E7EEF9"/>
          </a:solidFill>
          <a:ln w="12700" cap="flat" cmpd="sng" algn="ctr">
            <a:noFill/>
            <a:prstDash val="solid"/>
          </a:ln>
          <a:effectLst/>
        </p:spPr>
        <p:txBody>
          <a:bodyPr tIns="72000" bIns="36000" rtlCol="0" anchor="t"/>
          <a:lstStyle/>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在宅時医学総合管理料・施設入居時等医学総合管理料</a:t>
            </a:r>
            <a:r>
              <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p>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［算定要件］</a:t>
            </a:r>
            <a:endPar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endParaRPr>
          </a:p>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（新設）</a:t>
            </a:r>
            <a:endPar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endParaRPr>
          </a:p>
        </p:txBody>
      </p:sp>
      <p:sp>
        <p:nvSpPr>
          <p:cNvPr id="10" name="正方形/長方形 9">
            <a:extLst>
              <a:ext uri="{FF2B5EF4-FFF2-40B4-BE49-F238E27FC236}">
                <a16:creationId xmlns:a16="http://schemas.microsoft.com/office/drawing/2014/main" id="{6E97FF9E-40FB-C01C-C776-B232C154B639}"/>
              </a:ext>
            </a:extLst>
          </p:cNvPr>
          <p:cNvSpPr/>
          <p:nvPr/>
        </p:nvSpPr>
        <p:spPr>
          <a:xfrm>
            <a:off x="5040908" y="2119350"/>
            <a:ext cx="5683503" cy="177203"/>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7C76A394-2B2F-C2E0-F997-942D9476CE56}"/>
              </a:ext>
            </a:extLst>
          </p:cNvPr>
          <p:cNvSpPr/>
          <p:nvPr/>
        </p:nvSpPr>
        <p:spPr>
          <a:xfrm>
            <a:off x="5040908" y="2320612"/>
            <a:ext cx="5675251" cy="70610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在宅時医学総合管理料・施設入居時等医学総合管理料</a:t>
            </a:r>
            <a:r>
              <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p>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［施設基準］</a:t>
            </a:r>
            <a:endPar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患家における残薬の状況を患者又はその家族から聴取し、その状況に応じて適切な服薬管理及び処方内容の調整を行うこと。また、担当医の指示を受けた看護職員等が情報の把握を行うことも可能であること。</a:t>
            </a:r>
          </a:p>
        </p:txBody>
      </p:sp>
      <p:sp>
        <p:nvSpPr>
          <p:cNvPr id="12" name="右矢印 89">
            <a:extLst>
              <a:ext uri="{FF2B5EF4-FFF2-40B4-BE49-F238E27FC236}">
                <a16:creationId xmlns:a16="http://schemas.microsoft.com/office/drawing/2014/main" id="{E5613F42-595A-8485-4CC0-57609FEA5E0F}"/>
              </a:ext>
            </a:extLst>
          </p:cNvPr>
          <p:cNvSpPr/>
          <p:nvPr/>
        </p:nvSpPr>
        <p:spPr>
          <a:xfrm>
            <a:off x="4791827" y="2513304"/>
            <a:ext cx="202860" cy="293721"/>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スライド番号プレースホルダー 4">
            <a:extLst>
              <a:ext uri="{FF2B5EF4-FFF2-40B4-BE49-F238E27FC236}">
                <a16:creationId xmlns:a16="http://schemas.microsoft.com/office/drawing/2014/main" id="{423E5C2E-E8F7-0E4B-BDA3-C8AD93A2494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92531065"/>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5CF4B-79F9-5725-BE31-F844416D7D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C44BBA4-A70D-94F3-CA2C-EC8D0ACB0B8E}"/>
              </a:ext>
            </a:extLst>
          </p:cNvPr>
          <p:cNvSpPr txBox="1"/>
          <p:nvPr/>
        </p:nvSpPr>
        <p:spPr>
          <a:xfrm>
            <a:off x="1336130" y="1078264"/>
            <a:ext cx="9519743" cy="5752842"/>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患者ごとの適切な医療提供を推進する観点から、全ての在宅療養指導管理材料加算について、算定要件を「３月に３回」に統一する。</a:t>
            </a:r>
          </a:p>
        </p:txBody>
      </p:sp>
      <p:sp>
        <p:nvSpPr>
          <p:cNvPr id="6" name="正方形/長方形 5">
            <a:extLst>
              <a:ext uri="{FF2B5EF4-FFF2-40B4-BE49-F238E27FC236}">
                <a16:creationId xmlns:a16="http://schemas.microsoft.com/office/drawing/2014/main" id="{21C65EB3-E84C-005C-8C0F-E2E70CD59CE1}"/>
              </a:ext>
            </a:extLst>
          </p:cNvPr>
          <p:cNvSpPr/>
          <p:nvPr/>
        </p:nvSpPr>
        <p:spPr>
          <a:xfrm>
            <a:off x="1458462" y="1768897"/>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8DF4E3F1-FA60-7B90-0078-AA617B97B1A1}"/>
              </a:ext>
            </a:extLst>
          </p:cNvPr>
          <p:cNvSpPr/>
          <p:nvPr/>
        </p:nvSpPr>
        <p:spPr>
          <a:xfrm>
            <a:off x="1458462" y="2128754"/>
            <a:ext cx="4320000" cy="1367481"/>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TW"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zh-TW"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在宅療養指導管理材料加算</a:t>
            </a:r>
            <a:r>
              <a:rPr kumimoji="1" lang="en-US" altLang="zh-TW"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通則</a:t>
            </a: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本款各区分に掲げる在宅療養指導管理材料加算は、第１款各区分に掲げる在宅療養指導管理料のいずれかの所定点数を算定する場合に、特に規定する場合を除き、月１回に限り算定する。</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6D74FA6C-FD52-573E-5BF9-5547CCCF69C1}"/>
              </a:ext>
            </a:extLst>
          </p:cNvPr>
          <p:cNvSpPr/>
          <p:nvPr/>
        </p:nvSpPr>
        <p:spPr>
          <a:xfrm>
            <a:off x="5916000" y="2236754"/>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D173926E-C14C-DC4B-9C99-1B4D854F177E}"/>
              </a:ext>
            </a:extLst>
          </p:cNvPr>
          <p:cNvSpPr/>
          <p:nvPr/>
        </p:nvSpPr>
        <p:spPr>
          <a:xfrm>
            <a:off x="6413538" y="1768897"/>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B63AC83D-6A31-8024-4CCA-ED15024CF8A4}"/>
              </a:ext>
            </a:extLst>
          </p:cNvPr>
          <p:cNvSpPr/>
          <p:nvPr/>
        </p:nvSpPr>
        <p:spPr>
          <a:xfrm>
            <a:off x="6413538" y="2128754"/>
            <a:ext cx="4320000" cy="1367481"/>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TW"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zh-TW"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在宅療養指導管理材料加算</a:t>
            </a:r>
            <a:r>
              <a:rPr kumimoji="1" lang="en-US" altLang="zh-TW"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通則</a:t>
            </a: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本款各区分に掲げる在宅療養指導管理材料加算は、第１款各区分に掲げる在宅療養指導管理料のいずれかの所定点数を算定する場合に、特に規定する場合を除き、</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３月に３回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に限り算定する。</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21A0EF2-E273-7420-9DE1-95AFD9C7D2F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在宅療養指導管理材料加算の見直し</a:t>
            </a:r>
          </a:p>
        </p:txBody>
      </p:sp>
      <p:sp>
        <p:nvSpPr>
          <p:cNvPr id="4" name="正方形/長方形 3">
            <a:extLst>
              <a:ext uri="{FF2B5EF4-FFF2-40B4-BE49-F238E27FC236}">
                <a16:creationId xmlns:a16="http://schemas.microsoft.com/office/drawing/2014/main" id="{8F3F7136-E701-7090-417B-65C931F8B1FA}"/>
              </a:ext>
            </a:extLst>
          </p:cNvPr>
          <p:cNvSpPr/>
          <p:nvPr/>
        </p:nvSpPr>
        <p:spPr>
          <a:xfrm>
            <a:off x="1458462" y="970737"/>
            <a:ext cx="329731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在宅療養指導管理材料加算の見直し</a:t>
            </a:r>
          </a:p>
        </p:txBody>
      </p:sp>
      <p:sp>
        <p:nvSpPr>
          <p:cNvPr id="10" name="テキスト ボックス 9">
            <a:extLst>
              <a:ext uri="{FF2B5EF4-FFF2-40B4-BE49-F238E27FC236}">
                <a16:creationId xmlns:a16="http://schemas.microsoft.com/office/drawing/2014/main" id="{F3BA9D01-B1C6-689B-0E21-6BD6ABA18B23}"/>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地域において重症患者の訪問診療や在宅看取り等を積極的に担う医療機関・薬局の評価－⑦</a:t>
            </a:r>
          </a:p>
        </p:txBody>
      </p:sp>
      <p:graphicFrame>
        <p:nvGraphicFramePr>
          <p:cNvPr id="15" name="表 14">
            <a:extLst>
              <a:ext uri="{FF2B5EF4-FFF2-40B4-BE49-F238E27FC236}">
                <a16:creationId xmlns:a16="http://schemas.microsoft.com/office/drawing/2014/main" id="{43A7C7AA-D392-D51E-02E2-78D091B8C6AD}"/>
              </a:ext>
            </a:extLst>
          </p:cNvPr>
          <p:cNvGraphicFramePr>
            <a:graphicFrameLocks noGrp="1"/>
          </p:cNvGraphicFramePr>
          <p:nvPr/>
        </p:nvGraphicFramePr>
        <p:xfrm>
          <a:off x="1512251" y="3695600"/>
          <a:ext cx="9167496" cy="3048000"/>
        </p:xfrm>
        <a:graphic>
          <a:graphicData uri="http://schemas.openxmlformats.org/drawingml/2006/table">
            <a:tbl>
              <a:tblPr firstRow="1" bandRow="1"/>
              <a:tblGrid>
                <a:gridCol w="2683193">
                  <a:extLst>
                    <a:ext uri="{9D8B030D-6E8A-4147-A177-3AD203B41FA5}">
                      <a16:colId xmlns:a16="http://schemas.microsoft.com/office/drawing/2014/main" val="2528881394"/>
                    </a:ext>
                  </a:extLst>
                </a:gridCol>
                <a:gridCol w="2797493">
                  <a:extLst>
                    <a:ext uri="{9D8B030D-6E8A-4147-A177-3AD203B41FA5}">
                      <a16:colId xmlns:a16="http://schemas.microsoft.com/office/drawing/2014/main" val="3444591095"/>
                    </a:ext>
                  </a:extLst>
                </a:gridCol>
                <a:gridCol w="1843405">
                  <a:extLst>
                    <a:ext uri="{9D8B030D-6E8A-4147-A177-3AD203B41FA5}">
                      <a16:colId xmlns:a16="http://schemas.microsoft.com/office/drawing/2014/main" val="2893741819"/>
                    </a:ext>
                  </a:extLst>
                </a:gridCol>
                <a:gridCol w="1843405">
                  <a:extLst>
                    <a:ext uri="{9D8B030D-6E8A-4147-A177-3AD203B41FA5}">
                      <a16:colId xmlns:a16="http://schemas.microsoft.com/office/drawing/2014/main" val="2272253111"/>
                    </a:ext>
                  </a:extLst>
                </a:gridCol>
              </a:tblGrid>
              <a:tr h="144775">
                <a:tc gridSpan="2">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400">
                          <a:solidFill>
                            <a:schemeClr val="tx1"/>
                          </a:solidFill>
                          <a:latin typeface="メイリオ" panose="020B0604030504040204" pitchFamily="50" charset="-128"/>
                          <a:ea typeface="メイリオ" panose="020B0604030504040204" pitchFamily="50" charset="-128"/>
                        </a:rPr>
                        <a:t>在宅療養指導管理材料加算の一覧</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hMerge="1">
                  <a:txBody>
                    <a:bodyPr/>
                    <a:lstStyle/>
                    <a:p>
                      <a:pPr algn="ctr"/>
                      <a:endParaRPr kumimoji="1" lang="ja-JP" altLang="en-US" sz="1400">
                        <a:solidFill>
                          <a:schemeClr val="tx1"/>
                        </a:solidFill>
                        <a:latin typeface="メイリオ" panose="020B0604030504040204" pitchFamily="50" charset="-128"/>
                        <a:ea typeface="メイリオ" panose="020B0604030504040204" pitchFamily="50" charset="-128"/>
                      </a:endParaRPr>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mpd="sng">
                      <a:solidFill>
                        <a:srgbClr val="000000"/>
                      </a:solidFill>
                    </a:lnT>
                    <a:lnB w="254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C9E7E7"/>
                    </a:solidFill>
                  </a:tcPr>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400">
                          <a:solidFill>
                            <a:schemeClr val="tx1"/>
                          </a:solidFill>
                          <a:latin typeface="メイリオ" panose="020B0604030504040204" pitchFamily="50" charset="-128"/>
                          <a:ea typeface="メイリオ" panose="020B0604030504040204" pitchFamily="50" charset="-128"/>
                        </a:rPr>
                        <a:t>改定前</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A9C2E7"/>
                    </a:solidFill>
                  </a:tcPr>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400" u="sng">
                          <a:solidFill>
                            <a:srgbClr val="0070C0"/>
                          </a:solidFill>
                          <a:latin typeface="メイリオ" panose="020B0604030504040204" pitchFamily="50" charset="-128"/>
                          <a:ea typeface="メイリオ" panose="020B0604030504040204" pitchFamily="50" charset="-128"/>
                        </a:rPr>
                        <a:t>改定後</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1FFB3"/>
                    </a:solidFill>
                  </a:tcPr>
                </a:tc>
                <a:extLst>
                  <a:ext uri="{0D108BD9-81ED-4DB2-BD59-A6C34878D82A}">
                    <a16:rowId xmlns:a16="http://schemas.microsoft.com/office/drawing/2014/main" val="2619809725"/>
                  </a:ext>
                </a:extLst>
              </a:tr>
              <a:tr h="629770">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lvl="0"/>
                      <a:r>
                        <a:rPr kumimoji="1" lang="en-US" altLang="ja-JP" sz="900">
                          <a:latin typeface="メイリオ" panose="020B0604030504040204" pitchFamily="50" charset="-128"/>
                          <a:ea typeface="メイリオ" panose="020B0604030504040204" pitchFamily="50" charset="-128"/>
                        </a:rPr>
                        <a:t>C151</a:t>
                      </a:r>
                      <a:r>
                        <a:rPr kumimoji="1" lang="ja-JP" altLang="en-US" sz="900">
                          <a:latin typeface="メイリオ" panose="020B0604030504040204" pitchFamily="50" charset="-128"/>
                          <a:ea typeface="メイリオ" panose="020B0604030504040204" pitchFamily="50" charset="-128"/>
                        </a:rPr>
                        <a:t>　　注入器加算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C153</a:t>
                      </a:r>
                      <a:r>
                        <a:rPr kumimoji="1" lang="ja-JP" altLang="en-US" sz="900">
                          <a:latin typeface="メイリオ" panose="020B0604030504040204" pitchFamily="50" charset="-128"/>
                          <a:ea typeface="メイリオ" panose="020B0604030504040204" pitchFamily="50" charset="-128"/>
                        </a:rPr>
                        <a:t>　　注入器用注射針加算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C154</a:t>
                      </a:r>
                      <a:r>
                        <a:rPr kumimoji="1" lang="ja-JP" altLang="en-US" sz="900">
                          <a:latin typeface="メイリオ" panose="020B0604030504040204" pitchFamily="50" charset="-128"/>
                          <a:ea typeface="メイリオ" panose="020B0604030504040204" pitchFamily="50" charset="-128"/>
                        </a:rPr>
                        <a:t>　　紫外線殺菌機加算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C155</a:t>
                      </a:r>
                      <a:r>
                        <a:rPr kumimoji="1" lang="ja-JP" altLang="en-US" sz="900">
                          <a:latin typeface="メイリオ" panose="020B0604030504040204" pitchFamily="50" charset="-128"/>
                          <a:ea typeface="メイリオ" panose="020B0604030504040204" pitchFamily="50" charset="-128"/>
                        </a:rPr>
                        <a:t>　　自動腹膜灌流装置加算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C156</a:t>
                      </a:r>
                      <a:r>
                        <a:rPr kumimoji="1" lang="ja-JP" altLang="en-US" sz="900">
                          <a:latin typeface="メイリオ" panose="020B0604030504040204" pitchFamily="50" charset="-128"/>
                          <a:ea typeface="メイリオ" panose="020B0604030504040204" pitchFamily="50" charset="-128"/>
                        </a:rPr>
                        <a:t>　　透析液供給装置加算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C160</a:t>
                      </a:r>
                      <a:r>
                        <a:rPr kumimoji="1" lang="ja-JP" altLang="en-US" sz="900">
                          <a:latin typeface="メイリオ" panose="020B0604030504040204" pitchFamily="50" charset="-128"/>
                          <a:ea typeface="メイリオ" panose="020B0604030504040204" pitchFamily="50" charset="-128"/>
                        </a:rPr>
                        <a:t>　　在宅中心静脈栄養法用輸液セット加算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C162</a:t>
                      </a:r>
                      <a:r>
                        <a:rPr kumimoji="1" lang="ja-JP" altLang="en-US" sz="900">
                          <a:latin typeface="メイリオ" panose="020B0604030504040204" pitchFamily="50" charset="-128"/>
                          <a:ea typeface="メイリオ" panose="020B0604030504040204" pitchFamily="50" charset="-128"/>
                        </a:rPr>
                        <a:t>　　在宅経管栄養法用栄養管セット加算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C164</a:t>
                      </a:r>
                      <a:r>
                        <a:rPr kumimoji="1" lang="ja-JP" altLang="en-US" sz="900">
                          <a:latin typeface="メイリオ" panose="020B0604030504040204" pitchFamily="50" charset="-128"/>
                          <a:ea typeface="メイリオ" panose="020B0604030504040204" pitchFamily="50" charset="-128"/>
                        </a:rPr>
                        <a:t>　　人工呼吸器加算</a:t>
                      </a:r>
                      <a:endParaRPr kumimoji="1" lang="en-US" altLang="ja-JP" sz="90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900">
                          <a:latin typeface="メイリオ" panose="020B0604030504040204" pitchFamily="50" charset="-128"/>
                          <a:ea typeface="メイリオ" panose="020B0604030504040204" pitchFamily="50" charset="-128"/>
                        </a:rPr>
                        <a:t>C166</a:t>
                      </a:r>
                      <a:r>
                        <a:rPr kumimoji="1" lang="ja-JP" altLang="en-US" sz="900">
                          <a:latin typeface="メイリオ" panose="020B0604030504040204" pitchFamily="50" charset="-128"/>
                          <a:ea typeface="メイリオ" panose="020B0604030504040204" pitchFamily="50" charset="-128"/>
                        </a:rPr>
                        <a:t>　　携帯型ディスポーサブル注入ポンプ加算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C167</a:t>
                      </a:r>
                      <a:r>
                        <a:rPr kumimoji="1" lang="ja-JP" altLang="en-US" sz="900">
                          <a:latin typeface="メイリオ" panose="020B0604030504040204" pitchFamily="50" charset="-128"/>
                          <a:ea typeface="メイリオ" panose="020B0604030504040204" pitchFamily="50" charset="-128"/>
                        </a:rPr>
                        <a:t>　　疼痛管理用送信機加算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C168</a:t>
                      </a:r>
                      <a:r>
                        <a:rPr kumimoji="1" lang="ja-JP" altLang="en-US" sz="900">
                          <a:latin typeface="メイリオ" panose="020B0604030504040204" pitchFamily="50" charset="-128"/>
                          <a:ea typeface="メイリオ" panose="020B0604030504040204" pitchFamily="50" charset="-128"/>
                        </a:rPr>
                        <a:t>　　携帯型精密輸液ポンプ加算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C168-2</a:t>
                      </a:r>
                      <a:r>
                        <a:rPr kumimoji="1" lang="ja-JP" altLang="en-US" sz="900">
                          <a:latin typeface="メイリオ" panose="020B0604030504040204" pitchFamily="50" charset="-128"/>
                          <a:ea typeface="メイリオ" panose="020B0604030504040204" pitchFamily="50" charset="-128"/>
                        </a:rPr>
                        <a:t>　携帯型精密ネブライザー加算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C169</a:t>
                      </a:r>
                      <a:r>
                        <a:rPr kumimoji="1" lang="ja-JP" altLang="en-US" sz="900">
                          <a:latin typeface="メイリオ" panose="020B0604030504040204" pitchFamily="50" charset="-128"/>
                          <a:ea typeface="メイリオ" panose="020B0604030504040204" pitchFamily="50" charset="-128"/>
                        </a:rPr>
                        <a:t>　　気管切開患者用人工鼻加算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C170</a:t>
                      </a:r>
                      <a:r>
                        <a:rPr kumimoji="1" lang="ja-JP" altLang="en-US" sz="900">
                          <a:latin typeface="メイリオ" panose="020B0604030504040204" pitchFamily="50" charset="-128"/>
                          <a:ea typeface="メイリオ" panose="020B0604030504040204" pitchFamily="50" charset="-128"/>
                        </a:rPr>
                        <a:t>　　排痰補助装置加算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C173</a:t>
                      </a:r>
                      <a:r>
                        <a:rPr kumimoji="1" lang="ja-JP" altLang="en-US" sz="900">
                          <a:latin typeface="メイリオ" panose="020B0604030504040204" pitchFamily="50" charset="-128"/>
                          <a:ea typeface="メイリオ" panose="020B0604030504040204" pitchFamily="50" charset="-128"/>
                        </a:rPr>
                        <a:t>　　横隔神経電気刺激装置加算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C175</a:t>
                      </a:r>
                      <a:r>
                        <a:rPr kumimoji="1" lang="ja-JP" altLang="en-US" sz="900">
                          <a:latin typeface="メイリオ" panose="020B0604030504040204" pitchFamily="50" charset="-128"/>
                          <a:ea typeface="メイリオ" panose="020B0604030504040204" pitchFamily="50" charset="-128"/>
                        </a:rPr>
                        <a:t>　　在宅抗菌薬吸入療法用ネブライザ加算</a:t>
                      </a:r>
                      <a:endParaRPr kumimoji="1" lang="en-US" altLang="ja-JP" sz="900">
                        <a:latin typeface="メイリオ" panose="020B0604030504040204" pitchFamily="50" charset="-128"/>
                        <a:ea typeface="メイリオ" panose="020B0604030504040204" pitchFamily="50" charset="-128"/>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400">
                          <a:latin typeface="メイリオ" panose="020B0604030504040204" pitchFamily="50" charset="-128"/>
                          <a:ea typeface="メイリオ" panose="020B0604030504040204" pitchFamily="50" charset="-128"/>
                        </a:rPr>
                        <a:t>月１回算定</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rowSpan="3">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３月に３回算定可能</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1739184355"/>
                  </a:ext>
                </a:extLst>
              </a:tr>
              <a:tr h="238878">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lvl="0"/>
                      <a:r>
                        <a:rPr kumimoji="1" lang="en-US" altLang="ja-JP" sz="900">
                          <a:latin typeface="メイリオ" panose="020B0604030504040204" pitchFamily="50" charset="-128"/>
                          <a:ea typeface="メイリオ" panose="020B0604030504040204" pitchFamily="50" charset="-128"/>
                        </a:rPr>
                        <a:t>C152</a:t>
                      </a:r>
                      <a:r>
                        <a:rPr kumimoji="1" lang="ja-JP" altLang="en-US" sz="900">
                          <a:latin typeface="メイリオ" panose="020B0604030504040204" pitchFamily="50" charset="-128"/>
                          <a:ea typeface="メイリオ" panose="020B0604030504040204" pitchFamily="50" charset="-128"/>
                        </a:rPr>
                        <a:t>　　間歇注入シリンジポンプ加算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C152-2</a:t>
                      </a:r>
                      <a:r>
                        <a:rPr kumimoji="1" lang="ja-JP" altLang="en-US" sz="900">
                          <a:latin typeface="メイリオ" panose="020B0604030504040204" pitchFamily="50" charset="-128"/>
                          <a:ea typeface="メイリオ" panose="020B0604030504040204" pitchFamily="50" charset="-128"/>
                        </a:rPr>
                        <a:t>　持続血糖測定器加算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C152-3</a:t>
                      </a:r>
                      <a:r>
                        <a:rPr kumimoji="1" lang="ja-JP" altLang="en-US" sz="900">
                          <a:latin typeface="メイリオ" panose="020B0604030504040204" pitchFamily="50" charset="-128"/>
                          <a:ea typeface="メイリオ" panose="020B0604030504040204" pitchFamily="50" charset="-128"/>
                        </a:rPr>
                        <a:t>　経腸投薬用ポンプ加算</a:t>
                      </a:r>
                      <a:endParaRPr kumimoji="1" lang="en-US" altLang="ja-JP" sz="90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EECE1"/>
                    </a:solidFill>
                  </a:tcPr>
                </a:tc>
                <a:tc>
                  <a:txBody>
                    <a:bodyPr/>
                    <a:lstStyle/>
                    <a:p>
                      <a:pPr lvl="0"/>
                      <a:r>
                        <a:rPr kumimoji="1" lang="en-US" altLang="ja-JP" sz="900">
                          <a:latin typeface="メイリオ" panose="020B0604030504040204" pitchFamily="50" charset="-128"/>
                          <a:ea typeface="メイリオ" panose="020B0604030504040204" pitchFamily="50" charset="-128"/>
                        </a:rPr>
                        <a:t>C152-4</a:t>
                      </a:r>
                      <a:r>
                        <a:rPr kumimoji="1" lang="ja-JP" altLang="en-US" sz="900">
                          <a:latin typeface="メイリオ" panose="020B0604030504040204" pitchFamily="50" charset="-128"/>
                          <a:ea typeface="メイリオ" panose="020B0604030504040204" pitchFamily="50" charset="-128"/>
                        </a:rPr>
                        <a:t>　持続皮下注入シリンジポンプ加算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C161</a:t>
                      </a:r>
                      <a:r>
                        <a:rPr kumimoji="1" lang="ja-JP" altLang="en-US" sz="900">
                          <a:latin typeface="メイリオ" panose="020B0604030504040204" pitchFamily="50" charset="-128"/>
                          <a:ea typeface="メイリオ" panose="020B0604030504040204" pitchFamily="50" charset="-128"/>
                        </a:rPr>
                        <a:t>　　注入ポンプ加算</a:t>
                      </a:r>
                    </a:p>
                    <a:p>
                      <a:pPr lvl="0"/>
                      <a:endParaRPr kumimoji="1" lang="ja-JP" altLang="en-US" sz="900">
                        <a:latin typeface="メイリオ" panose="020B0604030504040204" pitchFamily="50" charset="-128"/>
                        <a:ea typeface="メイリオ" panose="020B0604030504040204" pitchFamily="50" charset="-128"/>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EECE1"/>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400">
                          <a:latin typeface="メイリオ" panose="020B0604030504040204" pitchFamily="50" charset="-128"/>
                          <a:ea typeface="メイリオ" panose="020B0604030504040204" pitchFamily="50" charset="-128"/>
                        </a:rPr>
                        <a:t>２月に２回算定可能</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v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719138484"/>
                  </a:ext>
                </a:extLst>
              </a:tr>
              <a:tr h="499473">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lvl="0"/>
                      <a:r>
                        <a:rPr kumimoji="1" lang="ja-JP" altLang="en-US" sz="900">
                          <a:latin typeface="メイリオ" panose="020B0604030504040204" pitchFamily="50" charset="-128"/>
                          <a:ea typeface="メイリオ" panose="020B0604030504040204" pitchFamily="50" charset="-128"/>
                        </a:rPr>
                        <a:t>通則３ 　乳幼児呼吸管理材料加算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C150</a:t>
                      </a:r>
                      <a:r>
                        <a:rPr kumimoji="1" lang="ja-JP" altLang="en-US" sz="900">
                          <a:latin typeface="メイリオ" panose="020B0604030504040204" pitchFamily="50" charset="-128"/>
                          <a:ea typeface="メイリオ" panose="020B0604030504040204" pitchFamily="50" charset="-128"/>
                        </a:rPr>
                        <a:t>　　自己血糖測定器加算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C157</a:t>
                      </a:r>
                      <a:r>
                        <a:rPr kumimoji="1" lang="ja-JP" altLang="en-US" sz="900">
                          <a:latin typeface="メイリオ" panose="020B0604030504040204" pitchFamily="50" charset="-128"/>
                          <a:ea typeface="メイリオ" panose="020B0604030504040204" pitchFamily="50" charset="-128"/>
                        </a:rPr>
                        <a:t>　　酸素ボンベ加算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C158</a:t>
                      </a:r>
                      <a:r>
                        <a:rPr kumimoji="1" lang="ja-JP" altLang="en-US" sz="900">
                          <a:latin typeface="メイリオ" panose="020B0604030504040204" pitchFamily="50" charset="-128"/>
                          <a:ea typeface="メイリオ" panose="020B0604030504040204" pitchFamily="50" charset="-128"/>
                        </a:rPr>
                        <a:t>　　酸素濃縮装置加算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C159</a:t>
                      </a:r>
                      <a:r>
                        <a:rPr kumimoji="1" lang="ja-JP" altLang="en-US" sz="900">
                          <a:latin typeface="メイリオ" panose="020B0604030504040204" pitchFamily="50" charset="-128"/>
                          <a:ea typeface="メイリオ" panose="020B0604030504040204" pitchFamily="50" charset="-128"/>
                        </a:rPr>
                        <a:t>　　液化酸素装置加算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C159-2</a:t>
                      </a:r>
                      <a:r>
                        <a:rPr kumimoji="1" lang="ja-JP" altLang="en-US" sz="900">
                          <a:latin typeface="メイリオ" panose="020B0604030504040204" pitchFamily="50" charset="-128"/>
                          <a:ea typeface="メイリオ" panose="020B0604030504040204" pitchFamily="50" charset="-128"/>
                        </a:rPr>
                        <a:t>　呼吸同調式デマンドバルブ加算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C163</a:t>
                      </a:r>
                      <a:r>
                        <a:rPr kumimoji="1" lang="ja-JP" altLang="en-US" sz="900">
                          <a:latin typeface="メイリオ" panose="020B0604030504040204" pitchFamily="50" charset="-128"/>
                          <a:ea typeface="メイリオ" panose="020B0604030504040204" pitchFamily="50" charset="-128"/>
                        </a:rPr>
                        <a:t>　　特殊カテーテル加算</a:t>
                      </a:r>
                      <a:endParaRPr kumimoji="1" lang="en-US" altLang="ja-JP" sz="90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lvl="0"/>
                      <a:r>
                        <a:rPr kumimoji="1" lang="en-US" altLang="ja-JP" sz="900">
                          <a:latin typeface="メイリオ" panose="020B0604030504040204" pitchFamily="50" charset="-128"/>
                          <a:ea typeface="メイリオ" panose="020B0604030504040204" pitchFamily="50" charset="-128"/>
                        </a:rPr>
                        <a:t>C165</a:t>
                      </a:r>
                      <a:r>
                        <a:rPr kumimoji="1" lang="ja-JP" altLang="en-US" sz="900">
                          <a:latin typeface="メイリオ" panose="020B0604030504040204" pitchFamily="50" charset="-128"/>
                          <a:ea typeface="メイリオ" panose="020B0604030504040204" pitchFamily="50" charset="-128"/>
                        </a:rPr>
                        <a:t>　　在宅持続陽圧呼吸療法用治療器加算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C171</a:t>
                      </a:r>
                      <a:r>
                        <a:rPr kumimoji="1" lang="ja-JP" altLang="en-US" sz="900">
                          <a:latin typeface="メイリオ" panose="020B0604030504040204" pitchFamily="50" charset="-128"/>
                          <a:ea typeface="メイリオ" panose="020B0604030504040204" pitchFamily="50" charset="-128"/>
                        </a:rPr>
                        <a:t>　　在宅酸素療法材料加算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C171-2</a:t>
                      </a:r>
                      <a:r>
                        <a:rPr kumimoji="1" lang="ja-JP" altLang="en-US" sz="900">
                          <a:latin typeface="メイリオ" panose="020B0604030504040204" pitchFamily="50" charset="-128"/>
                          <a:ea typeface="メイリオ" panose="020B0604030504040204" pitchFamily="50" charset="-128"/>
                        </a:rPr>
                        <a:t>　</a:t>
                      </a:r>
                      <a:r>
                        <a:rPr kumimoji="1" lang="zh-TW" altLang="en-US" sz="900">
                          <a:latin typeface="メイリオ" panose="020B0604030504040204" pitchFamily="50" charset="-128"/>
                          <a:ea typeface="メイリオ" panose="020B0604030504040204" pitchFamily="50" charset="-128"/>
                        </a:rPr>
                        <a:t>在宅持続陽圧呼吸療法材料加算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C171-3</a:t>
                      </a:r>
                      <a:r>
                        <a:rPr kumimoji="1" lang="ja-JP" altLang="en-US" sz="900">
                          <a:latin typeface="メイリオ" panose="020B0604030504040204" pitchFamily="50" charset="-128"/>
                          <a:ea typeface="メイリオ" panose="020B0604030504040204" pitchFamily="50" charset="-128"/>
                        </a:rPr>
                        <a:t>　在宅ハイフローセラピー材料加算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C172</a:t>
                      </a:r>
                      <a:r>
                        <a:rPr kumimoji="1" lang="ja-JP" altLang="en-US" sz="900">
                          <a:latin typeface="メイリオ" panose="020B0604030504040204" pitchFamily="50" charset="-128"/>
                          <a:ea typeface="メイリオ" panose="020B0604030504040204" pitchFamily="50" charset="-128"/>
                        </a:rPr>
                        <a:t>　　在宅経肛門的自己洗腸用材料加算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C174</a:t>
                      </a:r>
                      <a:r>
                        <a:rPr kumimoji="1" lang="ja-JP" altLang="en-US" sz="900">
                          <a:latin typeface="メイリオ" panose="020B0604030504040204" pitchFamily="50" charset="-128"/>
                          <a:ea typeface="メイリオ" panose="020B0604030504040204" pitchFamily="50" charset="-128"/>
                        </a:rPr>
                        <a:t>　　在宅ハイフローセラピー装置加算</a:t>
                      </a:r>
                    </a:p>
                    <a:p>
                      <a:pPr lvl="0"/>
                      <a:endParaRPr kumimoji="1" lang="ja-JP" altLang="en-US" sz="900">
                        <a:latin typeface="メイリオ" panose="020B0604030504040204" pitchFamily="50" charset="-128"/>
                        <a:ea typeface="メイリオ" panose="020B0604030504040204" pitchFamily="50" charset="-128"/>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400">
                          <a:latin typeface="メイリオ" panose="020B0604030504040204" pitchFamily="50" charset="-128"/>
                          <a:ea typeface="メイリオ" panose="020B0604030504040204" pitchFamily="50" charset="-128"/>
                        </a:rPr>
                        <a:t>３月に３回算定可能</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v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2571824873"/>
                  </a:ext>
                </a:extLst>
              </a:tr>
            </a:tbl>
          </a:graphicData>
        </a:graphic>
      </p:graphicFrame>
      <p:sp>
        <p:nvSpPr>
          <p:cNvPr id="2" name="スライド番号プレースホルダー 4">
            <a:extLst>
              <a:ext uri="{FF2B5EF4-FFF2-40B4-BE49-F238E27FC236}">
                <a16:creationId xmlns:a16="http://schemas.microsoft.com/office/drawing/2014/main" id="{FF5DCC64-DB17-B601-E5CB-DC49DD4C4DE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106320744"/>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9D744-3466-5FF4-A989-C7289F959D07}"/>
            </a:ext>
          </a:extLst>
        </p:cNvPr>
        <p:cNvGrpSpPr/>
        <p:nvPr/>
      </p:nvGrpSpPr>
      <p:grpSpPr>
        <a:xfrm>
          <a:off x="0" y="0"/>
          <a:ext cx="0" cy="0"/>
          <a:chOff x="0" y="0"/>
          <a:chExt cx="0" cy="0"/>
        </a:xfrm>
      </p:grpSpPr>
      <p:sp>
        <p:nvSpPr>
          <p:cNvPr id="47" name="テキスト ボックス 46">
            <a:extLst>
              <a:ext uri="{FF2B5EF4-FFF2-40B4-BE49-F238E27FC236}">
                <a16:creationId xmlns:a16="http://schemas.microsoft.com/office/drawing/2014/main" id="{73848CC8-51CD-EEFA-F648-AA7F583185B1}"/>
              </a:ext>
            </a:extLst>
          </p:cNvPr>
          <p:cNvSpPr txBox="1"/>
          <p:nvPr/>
        </p:nvSpPr>
        <p:spPr>
          <a:xfrm>
            <a:off x="3975880" y="2122890"/>
            <a:ext cx="4955203" cy="827919"/>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訪問診療時等に支給又は別途郵送（郵送代は全額患者負担）</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endParaRPr kumimoji="1" lang="en-US" altLang="ja-JP" sz="8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（適宜、訪看と連携して使用実績等を把握することも想定される。）</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121" name="テキスト ボックス 120">
            <a:extLst>
              <a:ext uri="{FF2B5EF4-FFF2-40B4-BE49-F238E27FC236}">
                <a16:creationId xmlns:a16="http://schemas.microsoft.com/office/drawing/2014/main" id="{72FEF09A-1270-DAA3-8C4E-AF33500DEB22}"/>
              </a:ext>
            </a:extLst>
          </p:cNvPr>
          <p:cNvSpPr txBox="1"/>
          <p:nvPr/>
        </p:nvSpPr>
        <p:spPr>
          <a:xfrm>
            <a:off x="1336129" y="1061282"/>
            <a:ext cx="9519743" cy="5742931"/>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医師が支給を決定した衛生材料及び特定保険医療材料について、医療機関や薬局からの送付だけでなく、</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医師の指示に基づき製造販売業者（販売業の許可を得ているものに限る。）から自宅に直接郵送できる</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1245D68A-7247-EB15-0B92-2B491498DED5}"/>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在宅で使用する衛生材料等の提供ルールの見直し</a:t>
            </a:r>
          </a:p>
        </p:txBody>
      </p:sp>
      <p:sp>
        <p:nvSpPr>
          <p:cNvPr id="4" name="正方形/長方形 3">
            <a:extLst>
              <a:ext uri="{FF2B5EF4-FFF2-40B4-BE49-F238E27FC236}">
                <a16:creationId xmlns:a16="http://schemas.microsoft.com/office/drawing/2014/main" id="{DFBA86B3-F345-31C7-00CE-8C87A2FAE1EA}"/>
              </a:ext>
            </a:extLst>
          </p:cNvPr>
          <p:cNvSpPr/>
          <p:nvPr/>
        </p:nvSpPr>
        <p:spPr>
          <a:xfrm>
            <a:off x="1458462" y="970737"/>
            <a:ext cx="3649236"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在宅で使用する衛生材料等の提供ルールの見直し</a:t>
            </a:r>
          </a:p>
        </p:txBody>
      </p:sp>
      <p:sp>
        <p:nvSpPr>
          <p:cNvPr id="10" name="テキスト ボックス 9">
            <a:extLst>
              <a:ext uri="{FF2B5EF4-FFF2-40B4-BE49-F238E27FC236}">
                <a16:creationId xmlns:a16="http://schemas.microsoft.com/office/drawing/2014/main" id="{AC36215D-3E45-CB97-0F06-4FB666E66EE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a:t>
            </a:r>
          </a:p>
        </p:txBody>
      </p:sp>
      <p:pic>
        <p:nvPicPr>
          <p:cNvPr id="33" name="Picture 2" descr="人工呼吸器のイラスト">
            <a:extLst>
              <a:ext uri="{FF2B5EF4-FFF2-40B4-BE49-F238E27FC236}">
                <a16:creationId xmlns:a16="http://schemas.microsoft.com/office/drawing/2014/main" id="{25976AA6-8C2F-3D18-94C2-D63F62F3B18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9222" y="3400790"/>
            <a:ext cx="1476840" cy="1237262"/>
          </a:xfrm>
          <a:prstGeom prst="rect">
            <a:avLst/>
          </a:prstGeom>
          <a:noFill/>
          <a:extLst>
            <a:ext uri="{909E8E84-426E-40DD-AFC4-6F175D3DCCD1}">
              <a14:hiddenFill xmlns:a14="http://schemas.microsoft.com/office/drawing/2010/main">
                <a:solidFill>
                  <a:srgbClr val="FFFFFF"/>
                </a:solidFill>
              </a14:hiddenFill>
            </a:ext>
          </a:extLst>
        </p:spPr>
      </p:pic>
      <p:pic>
        <p:nvPicPr>
          <p:cNvPr id="34" name="図 33">
            <a:extLst>
              <a:ext uri="{FF2B5EF4-FFF2-40B4-BE49-F238E27FC236}">
                <a16:creationId xmlns:a16="http://schemas.microsoft.com/office/drawing/2014/main" id="{691EF54C-8B6B-0A8A-6A25-855176A23E2C}"/>
              </a:ext>
            </a:extLst>
          </p:cNvPr>
          <p:cNvPicPr>
            <a:picLocks noChangeAspect="1"/>
          </p:cNvPicPr>
          <p:nvPr/>
        </p:nvPicPr>
        <p:blipFill>
          <a:blip r:embed="rId4"/>
          <a:stretch>
            <a:fillRect/>
          </a:stretch>
        </p:blipFill>
        <p:spPr>
          <a:xfrm>
            <a:off x="5107698" y="5079020"/>
            <a:ext cx="1311162" cy="1153823"/>
          </a:xfrm>
          <a:prstGeom prst="rect">
            <a:avLst/>
          </a:prstGeom>
        </p:spPr>
      </p:pic>
      <p:pic>
        <p:nvPicPr>
          <p:cNvPr id="35" name="図 34">
            <a:extLst>
              <a:ext uri="{FF2B5EF4-FFF2-40B4-BE49-F238E27FC236}">
                <a16:creationId xmlns:a16="http://schemas.microsoft.com/office/drawing/2014/main" id="{0B061FC4-FC29-488D-35EC-F637952EDFEB}"/>
              </a:ext>
            </a:extLst>
          </p:cNvPr>
          <p:cNvPicPr>
            <a:picLocks noChangeAspect="1"/>
          </p:cNvPicPr>
          <p:nvPr/>
        </p:nvPicPr>
        <p:blipFill>
          <a:blip r:embed="rId5"/>
          <a:stretch>
            <a:fillRect/>
          </a:stretch>
        </p:blipFill>
        <p:spPr>
          <a:xfrm>
            <a:off x="2007169" y="2068191"/>
            <a:ext cx="944364" cy="944364"/>
          </a:xfrm>
          <a:prstGeom prst="rect">
            <a:avLst/>
          </a:prstGeom>
        </p:spPr>
      </p:pic>
      <p:pic>
        <p:nvPicPr>
          <p:cNvPr id="36" name="Picture 2" descr="電話を掛ける医師のイラスト（男性・笑う）">
            <a:extLst>
              <a:ext uri="{FF2B5EF4-FFF2-40B4-BE49-F238E27FC236}">
                <a16:creationId xmlns:a16="http://schemas.microsoft.com/office/drawing/2014/main" id="{C4F34AB1-BD98-0619-BDDB-1CA24C32E63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965983" y="2143082"/>
            <a:ext cx="635666" cy="794582"/>
          </a:xfrm>
          <a:prstGeom prst="rect">
            <a:avLst/>
          </a:prstGeom>
          <a:noFill/>
          <a:extLst>
            <a:ext uri="{909E8E84-426E-40DD-AFC4-6F175D3DCCD1}">
              <a14:hiddenFill xmlns:a14="http://schemas.microsoft.com/office/drawing/2010/main">
                <a:solidFill>
                  <a:srgbClr val="FFFFFF"/>
                </a:solidFill>
              </a14:hiddenFill>
            </a:ext>
          </a:extLst>
        </p:spPr>
      </p:pic>
      <p:sp>
        <p:nvSpPr>
          <p:cNvPr id="37" name="矢印: 折線 36">
            <a:extLst>
              <a:ext uri="{FF2B5EF4-FFF2-40B4-BE49-F238E27FC236}">
                <a16:creationId xmlns:a16="http://schemas.microsoft.com/office/drawing/2014/main" id="{DCEC8F32-12AE-1C14-9E00-C6975537AA8A}"/>
              </a:ext>
            </a:extLst>
          </p:cNvPr>
          <p:cNvSpPr/>
          <p:nvPr/>
        </p:nvSpPr>
        <p:spPr>
          <a:xfrm rot="5400000">
            <a:off x="6110373" y="-50428"/>
            <a:ext cx="1072172" cy="6074677"/>
          </a:xfrm>
          <a:prstGeom prst="bentArrow">
            <a:avLst>
              <a:gd name="adj1" fmla="val 14662"/>
              <a:gd name="adj2" fmla="val 15955"/>
              <a:gd name="adj3" fmla="val 25000"/>
              <a:gd name="adj4" fmla="val 43750"/>
            </a:avLst>
          </a:prstGeom>
          <a:solidFill>
            <a:srgbClr val="C9E7E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pic>
        <p:nvPicPr>
          <p:cNvPr id="38" name="図 37">
            <a:extLst>
              <a:ext uri="{FF2B5EF4-FFF2-40B4-BE49-F238E27FC236}">
                <a16:creationId xmlns:a16="http://schemas.microsoft.com/office/drawing/2014/main" id="{055454FA-E246-D2F1-2386-6C958D588531}"/>
              </a:ext>
            </a:extLst>
          </p:cNvPr>
          <p:cNvPicPr>
            <a:picLocks noChangeAspect="1"/>
          </p:cNvPicPr>
          <p:nvPr/>
        </p:nvPicPr>
        <p:blipFill>
          <a:blip r:embed="rId7"/>
          <a:stretch>
            <a:fillRect/>
          </a:stretch>
        </p:blipFill>
        <p:spPr>
          <a:xfrm>
            <a:off x="5150468" y="3246137"/>
            <a:ext cx="1199121" cy="1199121"/>
          </a:xfrm>
          <a:prstGeom prst="rect">
            <a:avLst/>
          </a:prstGeom>
        </p:spPr>
      </p:pic>
      <p:sp>
        <p:nvSpPr>
          <p:cNvPr id="39" name="矢印: 折線 38">
            <a:extLst>
              <a:ext uri="{FF2B5EF4-FFF2-40B4-BE49-F238E27FC236}">
                <a16:creationId xmlns:a16="http://schemas.microsoft.com/office/drawing/2014/main" id="{44E2B1E9-1A2E-D828-0FE5-EAE6557C4F2A}"/>
              </a:ext>
            </a:extLst>
          </p:cNvPr>
          <p:cNvSpPr/>
          <p:nvPr/>
        </p:nvSpPr>
        <p:spPr>
          <a:xfrm rot="10800000" flipH="1">
            <a:off x="3002554" y="3275450"/>
            <a:ext cx="2031417" cy="1199120"/>
          </a:xfrm>
          <a:prstGeom prst="bentArrow">
            <a:avLst>
              <a:gd name="adj1" fmla="val 13226"/>
              <a:gd name="adj2" fmla="val 14067"/>
              <a:gd name="adj3" fmla="val 16590"/>
              <a:gd name="adj4" fmla="val 43750"/>
            </a:avLst>
          </a:prstGeom>
          <a:solidFill>
            <a:srgbClr val="C9E7E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40" name="矢印: 右 39">
            <a:extLst>
              <a:ext uri="{FF2B5EF4-FFF2-40B4-BE49-F238E27FC236}">
                <a16:creationId xmlns:a16="http://schemas.microsoft.com/office/drawing/2014/main" id="{E6F2DF71-490E-F2B5-BC50-ECAEBEE69A0C}"/>
              </a:ext>
            </a:extLst>
          </p:cNvPr>
          <p:cNvSpPr/>
          <p:nvPr/>
        </p:nvSpPr>
        <p:spPr>
          <a:xfrm>
            <a:off x="6553051" y="4129227"/>
            <a:ext cx="2192894" cy="553228"/>
          </a:xfrm>
          <a:prstGeom prst="rightArrow">
            <a:avLst>
              <a:gd name="adj1" fmla="val 43322"/>
              <a:gd name="adj2" fmla="val 53339"/>
            </a:avLst>
          </a:prstGeom>
          <a:solidFill>
            <a:srgbClr val="C9E7E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41" name="矢印: 折線 40">
            <a:extLst>
              <a:ext uri="{FF2B5EF4-FFF2-40B4-BE49-F238E27FC236}">
                <a16:creationId xmlns:a16="http://schemas.microsoft.com/office/drawing/2014/main" id="{948B517A-6E57-EB2A-0B4C-F644549BC301}"/>
              </a:ext>
            </a:extLst>
          </p:cNvPr>
          <p:cNvSpPr/>
          <p:nvPr/>
        </p:nvSpPr>
        <p:spPr>
          <a:xfrm rot="10800000" flipH="1">
            <a:off x="2426088" y="3275451"/>
            <a:ext cx="2607882" cy="2989338"/>
          </a:xfrm>
          <a:prstGeom prst="bentArrow">
            <a:avLst>
              <a:gd name="adj1" fmla="val 6474"/>
              <a:gd name="adj2" fmla="val 9727"/>
              <a:gd name="adj3" fmla="val 12391"/>
              <a:gd name="adj4" fmla="val 34453"/>
            </a:avLst>
          </a:prstGeom>
          <a:solidFill>
            <a:srgbClr val="FDF3B9">
              <a:lumMod val="75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42" name="矢印: 折線 41">
            <a:extLst>
              <a:ext uri="{FF2B5EF4-FFF2-40B4-BE49-F238E27FC236}">
                <a16:creationId xmlns:a16="http://schemas.microsoft.com/office/drawing/2014/main" id="{2DDC601D-F160-93BE-9E8F-771BFC84AD37}"/>
              </a:ext>
            </a:extLst>
          </p:cNvPr>
          <p:cNvSpPr/>
          <p:nvPr/>
        </p:nvSpPr>
        <p:spPr>
          <a:xfrm rot="5400000" flipH="1">
            <a:off x="7380754" y="3810351"/>
            <a:ext cx="1475342" cy="3130746"/>
          </a:xfrm>
          <a:prstGeom prst="bentArrow">
            <a:avLst>
              <a:gd name="adj1" fmla="val 8990"/>
              <a:gd name="adj2" fmla="val 11379"/>
              <a:gd name="adj3" fmla="val 16523"/>
              <a:gd name="adj4" fmla="val 31077"/>
            </a:avLst>
          </a:prstGeom>
          <a:solidFill>
            <a:srgbClr val="FDF3B9">
              <a:lumMod val="75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43" name="テキスト ボックス 42">
            <a:extLst>
              <a:ext uri="{FF2B5EF4-FFF2-40B4-BE49-F238E27FC236}">
                <a16:creationId xmlns:a16="http://schemas.microsoft.com/office/drawing/2014/main" id="{46A038EF-60A8-16CE-1577-B8AB9FCC6BAF}"/>
              </a:ext>
            </a:extLst>
          </p:cNvPr>
          <p:cNvSpPr txBox="1"/>
          <p:nvPr/>
        </p:nvSpPr>
        <p:spPr>
          <a:xfrm>
            <a:off x="2183520" y="2943778"/>
            <a:ext cx="1107996" cy="304699"/>
          </a:xfrm>
          <a:prstGeom prst="rect">
            <a:avLst/>
          </a:prstGeom>
          <a:noFill/>
          <a:ln>
            <a:solidFill>
              <a:srgbClr val="000000"/>
            </a:solidFill>
          </a:ln>
        </p:spPr>
        <p:txBody>
          <a:bodyPr wrap="none" rtlCol="0">
            <a:spAutoFit/>
          </a:bodyPr>
          <a:lstStyle/>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保険医療機関</a:t>
            </a:r>
          </a:p>
        </p:txBody>
      </p:sp>
      <p:sp>
        <p:nvSpPr>
          <p:cNvPr id="44" name="テキスト ボックス 43">
            <a:extLst>
              <a:ext uri="{FF2B5EF4-FFF2-40B4-BE49-F238E27FC236}">
                <a16:creationId xmlns:a16="http://schemas.microsoft.com/office/drawing/2014/main" id="{C80DA44F-7E62-2D63-7337-29B8458636B5}"/>
              </a:ext>
            </a:extLst>
          </p:cNvPr>
          <p:cNvSpPr txBox="1"/>
          <p:nvPr/>
        </p:nvSpPr>
        <p:spPr>
          <a:xfrm>
            <a:off x="3522313" y="4407410"/>
            <a:ext cx="4608512" cy="770596"/>
          </a:xfrm>
          <a:prstGeom prst="rect">
            <a:avLst/>
          </a:prstGeom>
          <a:noFill/>
          <a:ln>
            <a:solidFill>
              <a:srgbClr val="000000"/>
            </a:solidFill>
          </a:ln>
        </p:spPr>
        <p:txBody>
          <a:bodyPr wrap="square" rtlCol="0">
            <a:spAutoFit/>
          </a:bodyPr>
          <a:lstStyle/>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保険薬局</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176213" marR="0" lvl="0" indent="-176213" algn="l" defTabSz="914400" rtl="0" eaLnBrk="1" fontAlgn="auto" latinLnBrk="0" hangingPunct="1">
              <a:lnSpc>
                <a:spcPct val="120000"/>
              </a:lnSpc>
              <a:spcBef>
                <a:spcPts val="0"/>
              </a:spcBef>
              <a:spcAft>
                <a:spcPts val="600"/>
              </a:spcAft>
              <a:buClr>
                <a:srgbClr val="103185"/>
              </a:buClr>
              <a:buSzTx/>
              <a:buFontTx/>
              <a:buNone/>
              <a:tabLst/>
              <a:defRPr/>
            </a:pPr>
            <a:r>
              <a:rPr kumimoji="1" lang="en-US" altLang="ja-JP" sz="1050" b="0" i="0" u="none" strike="noStrike" kern="0" cap="none" spc="0" normalizeH="0" baseline="0" noProof="0">
                <a:ln>
                  <a:noFill/>
                </a:ln>
                <a:solidFill>
                  <a:prstClr val="black"/>
                </a:solidFill>
                <a:effectLst/>
                <a:uLnTx/>
                <a:uFillTx/>
                <a:latin typeface="メイリオ"/>
                <a:ea typeface="メイリオ"/>
                <a:cs typeface="+mn-cs"/>
              </a:rPr>
              <a:t>※</a:t>
            </a:r>
            <a:r>
              <a:rPr kumimoji="1" lang="ja-JP" altLang="en-US" sz="1050" b="0" i="0" u="none" strike="noStrike" kern="0" cap="none" spc="0" normalizeH="0" baseline="0" noProof="0">
                <a:ln>
                  <a:noFill/>
                </a:ln>
                <a:solidFill>
                  <a:prstClr val="black"/>
                </a:solidFill>
                <a:effectLst/>
                <a:uLnTx/>
                <a:uFillTx/>
                <a:latin typeface="メイリオ"/>
                <a:ea typeface="メイリオ"/>
                <a:cs typeface="+mn-cs"/>
              </a:rPr>
              <a:t>　当該患者に対して在宅患者訪問薬剤管理指導を行っており、地域支援体制加算又は在宅薬学総合体制加算の届出を行っているものに限る。</a:t>
            </a:r>
            <a:endParaRPr kumimoji="1" lang="ja-JP" altLang="en-US" sz="1050" b="0" i="0" u="none" strike="noStrike" kern="0" cap="none" spc="0" normalizeH="0" baseline="0" noProof="0">
              <a:ln>
                <a:noFill/>
              </a:ln>
              <a:solidFill>
                <a:srgbClr val="000000"/>
              </a:solidFill>
              <a:effectLst/>
              <a:uLnTx/>
              <a:uFillTx/>
              <a:latin typeface="Segoe UI"/>
              <a:ea typeface="メイリオ"/>
              <a:cs typeface="+mn-cs"/>
            </a:endParaRPr>
          </a:p>
        </p:txBody>
      </p:sp>
      <p:sp>
        <p:nvSpPr>
          <p:cNvPr id="45" name="テキスト ボックス 44">
            <a:extLst>
              <a:ext uri="{FF2B5EF4-FFF2-40B4-BE49-F238E27FC236}">
                <a16:creationId xmlns:a16="http://schemas.microsoft.com/office/drawing/2014/main" id="{77369F1F-90FA-79EE-1CBA-1C05E622C7CC}"/>
              </a:ext>
            </a:extLst>
          </p:cNvPr>
          <p:cNvSpPr txBox="1"/>
          <p:nvPr/>
        </p:nvSpPr>
        <p:spPr>
          <a:xfrm>
            <a:off x="9967348" y="3417831"/>
            <a:ext cx="492443" cy="304699"/>
          </a:xfrm>
          <a:prstGeom prst="rect">
            <a:avLst/>
          </a:prstGeom>
          <a:noFill/>
          <a:ln>
            <a:solidFill>
              <a:srgbClr val="000000"/>
            </a:solidFill>
          </a:ln>
        </p:spPr>
        <p:txBody>
          <a:bodyPr wrap="none" rtlCol="0">
            <a:spAutoFit/>
          </a:bodyPr>
          <a:lstStyle/>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患家</a:t>
            </a:r>
          </a:p>
        </p:txBody>
      </p:sp>
      <p:sp>
        <p:nvSpPr>
          <p:cNvPr id="46" name="テキスト ボックス 45">
            <a:extLst>
              <a:ext uri="{FF2B5EF4-FFF2-40B4-BE49-F238E27FC236}">
                <a16:creationId xmlns:a16="http://schemas.microsoft.com/office/drawing/2014/main" id="{DFBBE7EE-1C83-658D-078B-FCBC15891598}"/>
              </a:ext>
            </a:extLst>
          </p:cNvPr>
          <p:cNvSpPr txBox="1"/>
          <p:nvPr/>
        </p:nvSpPr>
        <p:spPr>
          <a:xfrm>
            <a:off x="4378498" y="6113395"/>
            <a:ext cx="2743059" cy="576696"/>
          </a:xfrm>
          <a:prstGeom prst="rect">
            <a:avLst/>
          </a:prstGeom>
          <a:noFill/>
          <a:ln>
            <a:solidFill>
              <a:srgbClr val="000000"/>
            </a:solidFill>
          </a:ln>
        </p:spPr>
        <p:txBody>
          <a:bodyPr wrap="none" rtlCol="0">
            <a:spAutoFit/>
          </a:bodyPr>
          <a:lstStyle/>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メイリオ"/>
                <a:ea typeface="メイリオ"/>
                <a:cs typeface="+mn-cs"/>
              </a:rPr>
              <a:t>製造販売業者</a:t>
            </a:r>
            <a:endParaRPr kumimoji="1" lang="en-US" altLang="ja-JP" sz="1050" b="0" i="0" u="none" strike="noStrike" kern="0" cap="none" spc="0" normalizeH="0" baseline="0" noProof="0">
              <a:ln>
                <a:noFill/>
              </a:ln>
              <a:solidFill>
                <a:srgbClr val="000000"/>
              </a:solidFill>
              <a:effectLst/>
              <a:uLnTx/>
              <a:uFillTx/>
              <a:latin typeface="メイリオ"/>
              <a:ea typeface="メイリオ"/>
              <a:cs typeface="+mn-cs"/>
            </a:endParaRPr>
          </a:p>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en-US" altLang="ja-JP" sz="1050" b="0" i="0" u="none" strike="noStrike" kern="0" cap="none" spc="0" normalizeH="0" baseline="0" noProof="0">
                <a:ln>
                  <a:noFill/>
                </a:ln>
                <a:solidFill>
                  <a:srgbClr val="000000"/>
                </a:solidFill>
                <a:effectLst/>
                <a:uLnTx/>
                <a:uFillTx/>
                <a:latin typeface="メイリオ"/>
                <a:ea typeface="メイリオ"/>
                <a:cs typeface="+mn-cs"/>
              </a:rPr>
              <a:t>※</a:t>
            </a:r>
            <a:r>
              <a:rPr kumimoji="1" lang="ja-JP" altLang="en-US" sz="1050" b="0" i="0" u="none" strike="noStrike" kern="0" cap="none" spc="0" normalizeH="0" baseline="0" noProof="0">
                <a:ln>
                  <a:noFill/>
                </a:ln>
                <a:solidFill>
                  <a:srgbClr val="000000"/>
                </a:solidFill>
                <a:effectLst/>
                <a:uLnTx/>
                <a:uFillTx/>
                <a:latin typeface="メイリオ"/>
                <a:ea typeface="メイリオ"/>
                <a:cs typeface="+mn-cs"/>
              </a:rPr>
              <a:t>　販売業の許可を得ているものに限る。</a:t>
            </a:r>
          </a:p>
        </p:txBody>
      </p:sp>
      <p:sp>
        <p:nvSpPr>
          <p:cNvPr id="48" name="テキスト ボックス 47">
            <a:extLst>
              <a:ext uri="{FF2B5EF4-FFF2-40B4-BE49-F238E27FC236}">
                <a16:creationId xmlns:a16="http://schemas.microsoft.com/office/drawing/2014/main" id="{FA8AEE44-359C-8BFE-6D41-5807B9FFEDF5}"/>
              </a:ext>
            </a:extLst>
          </p:cNvPr>
          <p:cNvSpPr txBox="1"/>
          <p:nvPr/>
        </p:nvSpPr>
        <p:spPr>
          <a:xfrm>
            <a:off x="3183410" y="3950093"/>
            <a:ext cx="1877437" cy="304699"/>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衛生材料等の提供を指示</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49" name="テキスト ボックス 48">
            <a:extLst>
              <a:ext uri="{FF2B5EF4-FFF2-40B4-BE49-F238E27FC236}">
                <a16:creationId xmlns:a16="http://schemas.microsoft.com/office/drawing/2014/main" id="{AD94C2F5-908D-87B4-A43B-EF84F0B9CD07}"/>
              </a:ext>
            </a:extLst>
          </p:cNvPr>
          <p:cNvSpPr txBox="1"/>
          <p:nvPr/>
        </p:nvSpPr>
        <p:spPr>
          <a:xfrm>
            <a:off x="6298759" y="3691349"/>
            <a:ext cx="2954655" cy="603242"/>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訪問薬剤管理指導時等に支給</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又は別途郵送（郵送代は全額患者負担）</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50" name="テキスト ボックス 49">
            <a:extLst>
              <a:ext uri="{FF2B5EF4-FFF2-40B4-BE49-F238E27FC236}">
                <a16:creationId xmlns:a16="http://schemas.microsoft.com/office/drawing/2014/main" id="{D989D852-7F78-3EA2-13A1-FBB33A796408}"/>
              </a:ext>
            </a:extLst>
          </p:cNvPr>
          <p:cNvSpPr txBox="1"/>
          <p:nvPr/>
        </p:nvSpPr>
        <p:spPr>
          <a:xfrm>
            <a:off x="2910129" y="5642860"/>
            <a:ext cx="1877437" cy="304699"/>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衛生材料等の提供を指示</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51" name="テキスト ボックス 50">
            <a:extLst>
              <a:ext uri="{FF2B5EF4-FFF2-40B4-BE49-F238E27FC236}">
                <a16:creationId xmlns:a16="http://schemas.microsoft.com/office/drawing/2014/main" id="{FAC0544F-CF15-7764-126E-D09F22EB1C24}"/>
              </a:ext>
            </a:extLst>
          </p:cNvPr>
          <p:cNvSpPr txBox="1"/>
          <p:nvPr/>
        </p:nvSpPr>
        <p:spPr>
          <a:xfrm>
            <a:off x="7408592" y="5749440"/>
            <a:ext cx="2031325" cy="603242"/>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郵送による提供</a:t>
            </a:r>
            <a:endParaRPr kumimoji="1" lang="en-US" altLang="ja-JP" sz="8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（郵送代は全額患者負担）</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2" name="スライド番号プレースホルダー 4">
            <a:extLst>
              <a:ext uri="{FF2B5EF4-FFF2-40B4-BE49-F238E27FC236}">
                <a16:creationId xmlns:a16="http://schemas.microsoft.com/office/drawing/2014/main" id="{669DE7C7-76A7-1B08-D34B-619A95F599C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4172537211"/>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5A85E5-ACB9-58A7-35FC-96F0DAC3372D}"/>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ACCC40EA-ED7A-305C-3158-AE365D10D125}"/>
              </a:ext>
            </a:extLst>
          </p:cNvPr>
          <p:cNvSpPr txBox="1"/>
          <p:nvPr/>
        </p:nvSpPr>
        <p:spPr>
          <a:xfrm>
            <a:off x="1336130" y="1212736"/>
            <a:ext cx="9519743" cy="3970318"/>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中に栄養管理の必要性が高い患者が、安心・安全に在宅療養に移行し、在宅療養を継続できるよう支援する観点から、退院直後に、入院保険医療機関の管理栄養士が患家等を訪問し、患者又はその家族等に対して、退院後の在宅における栄養管理や食生活に関する指導を行った場合の評価を新設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退院後訪問栄養食事指導料（１回につき）</a:t>
            </a: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530</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［対象患者］</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疾病治療の直接手段として、医師の発行する食事箋に基づき提供された適切な栄養量及び内容を有する別表第三に掲げる</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特別食を必要とする患者、がん患者、摂食機能又は嚥下機能が低下した患者、低栄養状態にある患者</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保険医療機関を退院した対象患者に対して、円滑な在宅療養への移行及び在宅療養の継続のため、保険医療機関の医師の指示に基づき、</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当該保険医療機関の管理栄養士が患家等を訪問し、具体的な献立等によって栄養管理に係る指導</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を行った場合に、当該保険医療機関を退院した日から起算して</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１月以内（退院日を除く。）の期間に限り、４回</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を限度として算定する。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この場合において、区分番号Ｂ００１の９に掲げる外来栄養食事指導料及び区分番号Ｃ００９に掲げる在宅患者訪問栄養食事指導料は別に算定できない。</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F370F5A-EA77-4EA1-F921-02854AD7E6E9}"/>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退院直後の訪問栄養食事指導に関する評価の新設</a:t>
            </a:r>
          </a:p>
        </p:txBody>
      </p:sp>
      <p:sp>
        <p:nvSpPr>
          <p:cNvPr id="2" name="テキスト ボックス 1">
            <a:extLst>
              <a:ext uri="{FF2B5EF4-FFF2-40B4-BE49-F238E27FC236}">
                <a16:creationId xmlns:a16="http://schemas.microsoft.com/office/drawing/2014/main" id="{3B6C80D0-68A4-1D93-7520-E9526152BBE1}"/>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地域において重症患者の訪問診療や在宅看取り等を積極的に担う医療機関・薬局の評価－③　　　</a:t>
            </a:r>
          </a:p>
        </p:txBody>
      </p:sp>
      <p:sp>
        <p:nvSpPr>
          <p:cNvPr id="4" name="正方形/長方形 3">
            <a:extLst>
              <a:ext uri="{FF2B5EF4-FFF2-40B4-BE49-F238E27FC236}">
                <a16:creationId xmlns:a16="http://schemas.microsoft.com/office/drawing/2014/main" id="{88093ABF-1D53-787A-0BE8-A8E0EBE4C6DD}"/>
              </a:ext>
            </a:extLst>
          </p:cNvPr>
          <p:cNvSpPr/>
          <p:nvPr/>
        </p:nvSpPr>
        <p:spPr>
          <a:xfrm>
            <a:off x="1458462" y="1105208"/>
            <a:ext cx="2759432"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退院後訪問栄養食事指導料の新設</a:t>
            </a:r>
          </a:p>
        </p:txBody>
      </p:sp>
      <p:sp>
        <p:nvSpPr>
          <p:cNvPr id="6" name="矢印: 山形 5">
            <a:extLst>
              <a:ext uri="{FF2B5EF4-FFF2-40B4-BE49-F238E27FC236}">
                <a16:creationId xmlns:a16="http://schemas.microsoft.com/office/drawing/2014/main" id="{DB6D5541-5AD8-DF68-4684-293448C3BE83}"/>
              </a:ext>
            </a:extLst>
          </p:cNvPr>
          <p:cNvSpPr/>
          <p:nvPr/>
        </p:nvSpPr>
        <p:spPr>
          <a:xfrm>
            <a:off x="1712050" y="5318484"/>
            <a:ext cx="4825911" cy="326780"/>
          </a:xfrm>
          <a:prstGeom prst="chevron">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rPr>
              <a:t>退院した日から１月以内</a:t>
            </a:r>
          </a:p>
        </p:txBody>
      </p:sp>
      <p:sp>
        <p:nvSpPr>
          <p:cNvPr id="8" name="矢印: 山形 7">
            <a:extLst>
              <a:ext uri="{FF2B5EF4-FFF2-40B4-BE49-F238E27FC236}">
                <a16:creationId xmlns:a16="http://schemas.microsoft.com/office/drawing/2014/main" id="{B05B468B-3407-DC15-96B8-11C1B8C22957}"/>
              </a:ext>
            </a:extLst>
          </p:cNvPr>
          <p:cNvSpPr/>
          <p:nvPr/>
        </p:nvSpPr>
        <p:spPr>
          <a:xfrm>
            <a:off x="6446610" y="5318484"/>
            <a:ext cx="4409263" cy="326780"/>
          </a:xfrm>
          <a:prstGeom prst="chevron">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rPr>
              <a:t>１月超～</a:t>
            </a:r>
          </a:p>
        </p:txBody>
      </p:sp>
      <p:pic>
        <p:nvPicPr>
          <p:cNvPr id="9" name="Picture 2" descr="病院の建物のイラスト（背景素材）">
            <a:extLst>
              <a:ext uri="{FF2B5EF4-FFF2-40B4-BE49-F238E27FC236}">
                <a16:creationId xmlns:a16="http://schemas.microsoft.com/office/drawing/2014/main" id="{589E8EC9-F8A6-9D55-74B7-220AF7AB39BC}"/>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8580" b="89941" l="10000" r="90000">
                        <a14:foregroundMark x1="27000" y1="41420" x2="27000" y2="21302"/>
                        <a14:foregroundMark x1="31708" y1="11677" x2="32500" y2="10059"/>
                        <a14:foregroundMark x1="27000" y1="21302" x2="29011" y2="17191"/>
                        <a14:foregroundMark x1="32500" y1="10059" x2="44167" y2="8876"/>
                        <a14:foregroundMark x1="51759" y1="18187" x2="53333" y2="20118"/>
                        <a14:foregroundMark x1="44167" y1="8876" x2="45709" y2="10768"/>
                        <a14:foregroundMark x1="53333" y1="20118" x2="65500" y2="19822"/>
                        <a14:foregroundMark x1="67688" y1="33143" x2="67833" y2="34024"/>
                        <a14:foregroundMark x1="65500" y1="19822" x2="67429" y2="31564"/>
                        <a14:foregroundMark x1="77038" y1="36216" x2="81500" y2="37278"/>
                        <a14:foregroundMark x1="67833" y1="34024" x2="68030" y2="34071"/>
                        <a14:foregroundMark x1="12833" y1="51479" x2="13000" y2="87574"/>
                        <a14:foregroundMark x1="13000" y1="87574" x2="22833" y2="83728"/>
                        <a14:foregroundMark x1="22833" y1="83728" x2="13333" y2="81953"/>
                        <a14:foregroundMark x1="13333" y1="81953" x2="12667" y2="82544"/>
                        <a14:foregroundMark x1="76833" y1="36391" x2="68000" y2="36391"/>
                        <a14:foregroundMark x1="67333" y1="19527" x2="67333" y2="19527"/>
                        <a14:foregroundMark x1="67833" y1="23077" x2="67833" y2="24852"/>
                        <a14:foregroundMark x1="67333" y1="26331" x2="67333" y2="26331"/>
                        <a14:foregroundMark x1="68167" y1="28698" x2="68167" y2="28698"/>
                        <a14:foregroundMark x1="46667" y1="18639" x2="49667" y2="18639"/>
                        <a14:foregroundMark x1="31500" y1="15089" x2="31500" y2="15089"/>
                        <a14:foregroundMark x1="31500" y1="14793" x2="31500" y2="14793"/>
                        <a14:foregroundMark x1="31333" y1="12722" x2="31333" y2="12722"/>
                        <a14:foregroundMark x1="31333" y1="13314" x2="31333" y2="17751"/>
                        <a14:foregroundMark x1="73167" y1="86982" x2="82500" y2="84911"/>
                        <a14:foregroundMark x1="82500" y1="84911" x2="81667" y2="86982"/>
                        <a14:foregroundMark x1="81833" y1="38166" x2="81833" y2="38166"/>
                        <a14:foregroundMark x1="82000" y1="40533" x2="82667" y2="83728"/>
                        <a14:foregroundMark x1="13000" y1="74260" x2="13000" y2="82544"/>
                        <a14:foregroundMark x1="12167" y1="75740" x2="12500" y2="81657"/>
                        <a14:foregroundMark x1="45500" y1="8580" x2="45167" y2="18935"/>
                        <a14:backgroundMark x1="50500" y1="16864" x2="50500" y2="16864"/>
                        <a14:backgroundMark x1="51333" y1="16864" x2="50410" y2="16566"/>
                        <a14:backgroundMark x1="30738" y1="12722" x2="30881" y2="13314"/>
                        <a14:backgroundMark x1="30667" y1="12426" x2="30738" y2="12722"/>
                        <a14:backgroundMark x1="76667" y1="35207" x2="76416" y2="35226"/>
                      </a14:backgroundRemoval>
                    </a14:imgEffect>
                  </a14:imgLayer>
                </a14:imgProps>
              </a:ext>
              <a:ext uri="{28A0092B-C50C-407E-A947-70E740481C1C}">
                <a14:useLocalDpi xmlns:a14="http://schemas.microsoft.com/office/drawing/2010/main" val="0"/>
              </a:ext>
            </a:extLst>
          </a:blip>
          <a:srcRect l="9131" t="6824" r="14326" b="11530"/>
          <a:stretch/>
        </p:blipFill>
        <p:spPr bwMode="auto">
          <a:xfrm>
            <a:off x="1204795" y="5530699"/>
            <a:ext cx="1014508" cy="609619"/>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グループ化 9">
            <a:extLst>
              <a:ext uri="{FF2B5EF4-FFF2-40B4-BE49-F238E27FC236}">
                <a16:creationId xmlns:a16="http://schemas.microsoft.com/office/drawing/2014/main" id="{F85969C5-D0A0-E93F-BCFB-5AA27A7200B4}"/>
              </a:ext>
            </a:extLst>
          </p:cNvPr>
          <p:cNvGrpSpPr/>
          <p:nvPr/>
        </p:nvGrpSpPr>
        <p:grpSpPr>
          <a:xfrm>
            <a:off x="1729114" y="5780695"/>
            <a:ext cx="531747" cy="872465"/>
            <a:chOff x="1936683" y="3133836"/>
            <a:chExt cx="650651" cy="1014660"/>
          </a:xfrm>
        </p:grpSpPr>
        <p:pic>
          <p:nvPicPr>
            <p:cNvPr id="11" name="図 10">
              <a:extLst>
                <a:ext uri="{FF2B5EF4-FFF2-40B4-BE49-F238E27FC236}">
                  <a16:creationId xmlns:a16="http://schemas.microsoft.com/office/drawing/2014/main" id="{28D0E0FB-5BCC-02DA-5F19-E9F6030055D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36683" y="3133836"/>
              <a:ext cx="650651" cy="1014660"/>
            </a:xfrm>
            <a:prstGeom prst="rect">
              <a:avLst/>
            </a:prstGeom>
          </p:spPr>
        </p:pic>
        <p:sp>
          <p:nvSpPr>
            <p:cNvPr id="12" name="正方形/長方形 11">
              <a:extLst>
                <a:ext uri="{FF2B5EF4-FFF2-40B4-BE49-F238E27FC236}">
                  <a16:creationId xmlns:a16="http://schemas.microsoft.com/office/drawing/2014/main" id="{E0A8EEB4-9026-B017-8BD3-32A985C0825F}"/>
                </a:ext>
              </a:extLst>
            </p:cNvPr>
            <p:cNvSpPr/>
            <p:nvPr/>
          </p:nvSpPr>
          <p:spPr>
            <a:xfrm rot="20391623">
              <a:off x="2208146" y="3580089"/>
              <a:ext cx="142604" cy="83186"/>
            </a:xfrm>
            <a:prstGeom prst="rect">
              <a:avLst/>
            </a:prstGeom>
            <a:solidFill>
              <a:srgbClr val="784810"/>
            </a:solidFill>
            <a:ln>
              <a:no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5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rPr>
                <a:t>養栄</a:t>
              </a:r>
            </a:p>
          </p:txBody>
        </p:sp>
      </p:grpSp>
      <p:pic>
        <p:nvPicPr>
          <p:cNvPr id="13" name="Picture 2" descr="マイホームのイラスト">
            <a:extLst>
              <a:ext uri="{FF2B5EF4-FFF2-40B4-BE49-F238E27FC236}">
                <a16:creationId xmlns:a16="http://schemas.microsoft.com/office/drawing/2014/main" id="{7607B595-AC8F-4CAE-3595-021410615ECD}"/>
              </a:ext>
            </a:extLst>
          </p:cNvPr>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9940" b="93072" l="5750" r="90000"/>
                    </a14:imgEffect>
                  </a14:imgLayer>
                </a14:imgProps>
              </a:ext>
              <a:ext uri="{28A0092B-C50C-407E-A947-70E740481C1C}">
                <a14:useLocalDpi xmlns:a14="http://schemas.microsoft.com/office/drawing/2010/main" val="0"/>
              </a:ext>
            </a:extLst>
          </a:blip>
          <a:srcRect/>
          <a:stretch>
            <a:fillRect/>
          </a:stretch>
        </p:blipFill>
        <p:spPr bwMode="auto">
          <a:xfrm>
            <a:off x="2432407" y="5828715"/>
            <a:ext cx="750849" cy="623205"/>
          </a:xfrm>
          <a:prstGeom prst="rect">
            <a:avLst/>
          </a:prstGeom>
          <a:noFill/>
          <a:extLst>
            <a:ext uri="{909E8E84-426E-40DD-AFC4-6F175D3DCCD1}">
              <a14:hiddenFill xmlns:a14="http://schemas.microsoft.com/office/drawing/2010/main">
                <a:solidFill>
                  <a:srgbClr val="FFFFFF"/>
                </a:solidFill>
              </a14:hiddenFill>
            </a:ext>
          </a:extLst>
        </p:spPr>
      </p:pic>
      <p:sp>
        <p:nvSpPr>
          <p:cNvPr id="14" name="テキスト ボックス 13">
            <a:extLst>
              <a:ext uri="{FF2B5EF4-FFF2-40B4-BE49-F238E27FC236}">
                <a16:creationId xmlns:a16="http://schemas.microsoft.com/office/drawing/2014/main" id="{016A83CF-B1D9-53AD-FAF3-398F72701EB6}"/>
              </a:ext>
            </a:extLst>
          </p:cNvPr>
          <p:cNvSpPr txBox="1"/>
          <p:nvPr/>
        </p:nvSpPr>
        <p:spPr>
          <a:xfrm>
            <a:off x="1851940" y="5696803"/>
            <a:ext cx="4546128"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（新）退院後訪問栄養食事指導料</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（４回まで）</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5" name="テキスト ボックス 14">
            <a:extLst>
              <a:ext uri="{FF2B5EF4-FFF2-40B4-BE49-F238E27FC236}">
                <a16:creationId xmlns:a16="http://schemas.microsoft.com/office/drawing/2014/main" id="{D92C7B1A-BAF5-1AA9-0A80-038037C37356}"/>
              </a:ext>
            </a:extLst>
          </p:cNvPr>
          <p:cNvSpPr txBox="1"/>
          <p:nvPr/>
        </p:nvSpPr>
        <p:spPr>
          <a:xfrm>
            <a:off x="3183256" y="6127402"/>
            <a:ext cx="3009265" cy="684803"/>
          </a:xfrm>
          <a:prstGeom prst="rect">
            <a:avLst/>
          </a:prstGeom>
          <a:noFill/>
          <a:ln>
            <a:solidFill>
              <a:schemeClr val="tx1">
                <a:lumMod val="50000"/>
                <a:lumOff val="50000"/>
              </a:schemeClr>
            </a:solidFill>
            <a:prstDash val="sysDash"/>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　併算定不可</a:t>
            </a:r>
            <a:endParaRPr kumimoji="1" lang="en-US" altLang="ja-JP" sz="900" b="1" i="0" u="none" strike="noStrike" kern="1200" cap="none" spc="0" normalizeH="0" baseline="0" noProof="0">
              <a:ln>
                <a:noFill/>
              </a:ln>
              <a:solidFill>
                <a:srgbClr val="FF0000"/>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l" defTabSz="914400" rtl="0" eaLnBrk="1" fontAlgn="auto" latinLnBrk="0" hangingPunct="1">
              <a:lnSpc>
                <a:spcPct val="100000"/>
              </a:lnSpc>
              <a:spcBef>
                <a:spcPts val="30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・外来栄養食事指導料</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・在宅患者訪問栄養食事指導料</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 （管理栄養士による居宅療養管理指導</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介護保険</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6" name="乗算記号 15">
            <a:extLst>
              <a:ext uri="{FF2B5EF4-FFF2-40B4-BE49-F238E27FC236}">
                <a16:creationId xmlns:a16="http://schemas.microsoft.com/office/drawing/2014/main" id="{2B63A635-755D-37D6-DC0A-51EA664DCDD4}"/>
              </a:ext>
            </a:extLst>
          </p:cNvPr>
          <p:cNvSpPr/>
          <p:nvPr/>
        </p:nvSpPr>
        <p:spPr>
          <a:xfrm>
            <a:off x="3139674" y="6127402"/>
            <a:ext cx="264160" cy="219843"/>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panose="020F0502020204030204"/>
              <a:ea typeface="游ゴシック" panose="020B0400000000000000" pitchFamily="50" charset="-128"/>
              <a:cs typeface="+mn-cs"/>
            </a:endParaRPr>
          </a:p>
        </p:txBody>
      </p:sp>
      <p:sp>
        <p:nvSpPr>
          <p:cNvPr id="17" name="テキスト ボックス 16">
            <a:extLst>
              <a:ext uri="{FF2B5EF4-FFF2-40B4-BE49-F238E27FC236}">
                <a16:creationId xmlns:a16="http://schemas.microsoft.com/office/drawing/2014/main" id="{AB717DFF-DF96-B531-2004-3A58600C39E9}"/>
              </a:ext>
            </a:extLst>
          </p:cNvPr>
          <p:cNvSpPr txBox="1"/>
          <p:nvPr/>
        </p:nvSpPr>
        <p:spPr>
          <a:xfrm>
            <a:off x="6741161" y="5773160"/>
            <a:ext cx="3820159" cy="815608"/>
          </a:xfrm>
          <a:prstGeom prst="rect">
            <a:avLst/>
          </a:prstGeom>
          <a:noFill/>
          <a:ln>
            <a:noFill/>
            <a:prstDash val="sysDash"/>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引き続き、栄養食事指導が必要な場合は、下記を算定可</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・外来栄養食事指導料</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・在宅患者訪問栄養食事指導料</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 （管理栄養士による居宅療養管理指導</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介護保険</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8" name="矢印: 上カーブ 17">
            <a:extLst>
              <a:ext uri="{FF2B5EF4-FFF2-40B4-BE49-F238E27FC236}">
                <a16:creationId xmlns:a16="http://schemas.microsoft.com/office/drawing/2014/main" id="{429A0EEC-8D4B-6729-AE4C-D69CEE46F775}"/>
              </a:ext>
            </a:extLst>
          </p:cNvPr>
          <p:cNvSpPr/>
          <p:nvPr/>
        </p:nvSpPr>
        <p:spPr>
          <a:xfrm>
            <a:off x="2138977" y="6411205"/>
            <a:ext cx="495638" cy="221159"/>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Calibri" panose="020F0502020204030204"/>
              <a:ea typeface="游ゴシック" panose="020B0400000000000000" pitchFamily="50" charset="-128"/>
              <a:cs typeface="+mn-cs"/>
            </a:endParaRPr>
          </a:p>
        </p:txBody>
      </p:sp>
      <p:sp>
        <p:nvSpPr>
          <p:cNvPr id="19" name="テキスト ボックス 18">
            <a:extLst>
              <a:ext uri="{FF2B5EF4-FFF2-40B4-BE49-F238E27FC236}">
                <a16:creationId xmlns:a16="http://schemas.microsoft.com/office/drawing/2014/main" id="{EA0CB0C1-FF9C-8297-4E68-116DF86207B5}"/>
              </a:ext>
            </a:extLst>
          </p:cNvPr>
          <p:cNvSpPr txBox="1"/>
          <p:nvPr/>
        </p:nvSpPr>
        <p:spPr>
          <a:xfrm>
            <a:off x="2394004" y="6544079"/>
            <a:ext cx="603140" cy="2308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訪問</a:t>
            </a:r>
            <a:endPar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0" name="テキスト ボックス 19">
            <a:extLst>
              <a:ext uri="{FF2B5EF4-FFF2-40B4-BE49-F238E27FC236}">
                <a16:creationId xmlns:a16="http://schemas.microsoft.com/office/drawing/2014/main" id="{A90C1331-EFB3-83FB-554C-83A4FDF7D8CE}"/>
              </a:ext>
            </a:extLst>
          </p:cNvPr>
          <p:cNvSpPr txBox="1"/>
          <p:nvPr/>
        </p:nvSpPr>
        <p:spPr>
          <a:xfrm>
            <a:off x="1204795" y="6179768"/>
            <a:ext cx="758620" cy="2308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管理栄養士</a:t>
            </a:r>
            <a:endPar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pic>
        <p:nvPicPr>
          <p:cNvPr id="21" name="図 20">
            <a:extLst>
              <a:ext uri="{FF2B5EF4-FFF2-40B4-BE49-F238E27FC236}">
                <a16:creationId xmlns:a16="http://schemas.microsoft.com/office/drawing/2014/main" id="{397365DF-F4CF-84B1-CE7F-314194734D8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579127" y="6142695"/>
            <a:ext cx="398581" cy="354239"/>
          </a:xfrm>
          <a:prstGeom prst="rect">
            <a:avLst/>
          </a:prstGeom>
        </p:spPr>
      </p:pic>
      <p:sp>
        <p:nvSpPr>
          <p:cNvPr id="7" name="スライド番号プレースホルダー 4">
            <a:extLst>
              <a:ext uri="{FF2B5EF4-FFF2-40B4-BE49-F238E27FC236}">
                <a16:creationId xmlns:a16="http://schemas.microsoft.com/office/drawing/2014/main" id="{D566B13B-FF64-3AB1-8325-615C2D25B57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88869582"/>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68CA1-8ADC-874C-A432-96D221510EA4}"/>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49288F8D-0A1E-E1E9-F576-3A9300DA33B4}"/>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入院料について</a:t>
            </a:r>
          </a:p>
        </p:txBody>
      </p:sp>
      <p:sp>
        <p:nvSpPr>
          <p:cNvPr id="3" name="スライド番号プレースホルダー 4">
            <a:extLst>
              <a:ext uri="{FF2B5EF4-FFF2-40B4-BE49-F238E27FC236}">
                <a16:creationId xmlns:a16="http://schemas.microsoft.com/office/drawing/2014/main" id="{225AFF3B-83E7-3508-0771-8EFD87ABE42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635B379B-0BDC-DD3D-D456-C8855CFE28C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0610816"/>
      </p:ext>
    </p:extLst>
  </p:cSld>
  <p:clrMapOvr>
    <a:masterClrMapping/>
  </p:clrMapOvr>
  <mc:AlternateContent xmlns:mc="http://schemas.openxmlformats.org/markup-compatibility/2006" xmlns:p14="http://schemas.microsoft.com/office/powerpoint/2010/main">
    <mc:Choice Requires="p14">
      <p:transition spd="slow" p14:dur="2000" advTm="5408"/>
    </mc:Choice>
    <mc:Fallback xmlns="">
      <p:transition spd="slow" advTm="5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3ABA5-EF67-6BC4-4BFB-11685E05CB0E}"/>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F41881FE-513A-2440-5DA7-10AEEBF9254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入院料における物賃対応について</a:t>
            </a:r>
          </a:p>
        </p:txBody>
      </p:sp>
      <p:sp>
        <p:nvSpPr>
          <p:cNvPr id="3" name="スライド番号プレースホルダー 4">
            <a:extLst>
              <a:ext uri="{FF2B5EF4-FFF2-40B4-BE49-F238E27FC236}">
                <a16:creationId xmlns:a16="http://schemas.microsoft.com/office/drawing/2014/main" id="{660DA07E-01CF-4EC2-AA55-5B4E455DD0C9}"/>
              </a:ext>
            </a:extLst>
          </p:cNvPr>
          <p:cNvSpPr txBox="1">
            <a:spLocks noGrp="1"/>
          </p:cNvSpPr>
          <p:nvPr/>
        </p:nvSpPr>
        <p:spPr bwMode="auto">
          <a:xfrm>
            <a:off x="10052304" y="6299454"/>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D6B1B530-8BCE-62BF-1EA4-2AD47BDDD51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3119331"/>
      </p:ext>
    </p:extLst>
  </p:cSld>
  <p:clrMapOvr>
    <a:masterClrMapping/>
  </p:clrMapOvr>
  <mc:AlternateContent xmlns:mc="http://schemas.openxmlformats.org/markup-compatibility/2006" xmlns:p14="http://schemas.microsoft.com/office/powerpoint/2010/main">
    <mc:Choice Requires="p14">
      <p:transition spd="slow" p14:dur="2000" advTm="7437"/>
    </mc:Choice>
    <mc:Fallback xmlns="">
      <p:transition spd="slow" advTm="7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CB31D-E660-9A94-EA9F-27D8688CED13}"/>
            </a:ext>
          </a:extLst>
        </p:cNvPr>
        <p:cNvGrpSpPr/>
        <p:nvPr/>
      </p:nvGrpSpPr>
      <p:grpSpPr>
        <a:xfrm>
          <a:off x="0" y="0"/>
          <a:ext cx="0" cy="0"/>
          <a:chOff x="0" y="0"/>
          <a:chExt cx="0" cy="0"/>
        </a:xfrm>
      </p:grpSpPr>
      <p:pic>
        <p:nvPicPr>
          <p:cNvPr id="26" name="図 25">
            <a:extLst>
              <a:ext uri="{FF2B5EF4-FFF2-40B4-BE49-F238E27FC236}">
                <a16:creationId xmlns:a16="http://schemas.microsoft.com/office/drawing/2014/main" id="{7350C8E1-F22D-17B4-48EC-13DBC6EEDF54}"/>
              </a:ext>
            </a:extLst>
          </p:cNvPr>
          <p:cNvPicPr>
            <a:picLocks noChangeAspect="1"/>
          </p:cNvPicPr>
          <p:nvPr/>
        </p:nvPicPr>
        <p:blipFill>
          <a:blip r:embed="rId4"/>
          <a:stretch>
            <a:fillRect/>
          </a:stretch>
        </p:blipFill>
        <p:spPr>
          <a:xfrm>
            <a:off x="645935" y="1458330"/>
            <a:ext cx="11237741" cy="3097382"/>
          </a:xfrm>
          <a:prstGeom prst="rect">
            <a:avLst/>
          </a:prstGeom>
        </p:spPr>
      </p:pic>
      <p:sp>
        <p:nvSpPr>
          <p:cNvPr id="7" name="スライド番号プレースホルダー 4">
            <a:extLst>
              <a:ext uri="{FF2B5EF4-FFF2-40B4-BE49-F238E27FC236}">
                <a16:creationId xmlns:a16="http://schemas.microsoft.com/office/drawing/2014/main" id="{37ED091F-6C2C-50CF-28DA-E5FAA2356BE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7" name="タイトル 1">
            <a:extLst>
              <a:ext uri="{FF2B5EF4-FFF2-40B4-BE49-F238E27FC236}">
                <a16:creationId xmlns:a16="http://schemas.microsoft.com/office/drawing/2014/main" id="{3A983DA7-6A81-8BE6-01F5-834C8B1132D7}"/>
              </a:ext>
            </a:extLst>
          </p:cNvPr>
          <p:cNvSpPr txBox="1">
            <a:spLocks/>
          </p:cNvSpPr>
          <p:nvPr/>
        </p:nvSpPr>
        <p:spPr>
          <a:xfrm>
            <a:off x="335360" y="188640"/>
            <a:ext cx="3312368" cy="1584176"/>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800" b="1" i="0" u="none" strike="noStrike" kern="1200" cap="none" spc="0" normalizeH="0" baseline="0" noProof="0" dirty="0">
                <a:ln>
                  <a:noFill/>
                </a:ln>
                <a:solidFill>
                  <a:prstClr val="black"/>
                </a:solidFill>
                <a:effectLst/>
                <a:uLnTx/>
                <a:uFillTx/>
                <a:latin typeface="Arial"/>
                <a:ea typeface="ＭＳ Ｐゴシック"/>
                <a:cs typeface="+mj-cs"/>
              </a:rPr>
              <a:t>入院における</a:t>
            </a:r>
            <a:endParaRPr kumimoji="1" lang="en-US" altLang="ja-JP" sz="2800" b="1" i="0" u="none" strike="noStrike" kern="1200" cap="none" spc="0" normalizeH="0" baseline="0" noProof="0" dirty="0">
              <a:ln>
                <a:noFill/>
              </a:ln>
              <a:solidFill>
                <a:prstClr val="black"/>
              </a:solidFill>
              <a:effectLst/>
              <a:uLnTx/>
              <a:uFillTx/>
              <a:latin typeface="Arial"/>
              <a:ea typeface="ＭＳ Ｐゴシック"/>
              <a:cs typeface="+mj-cs"/>
            </a:endParaRPr>
          </a:p>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800" b="1" i="0" u="none" strike="noStrike" kern="1200" cap="none" spc="0" normalizeH="0" baseline="0" noProof="0" dirty="0">
                <a:ln>
                  <a:noFill/>
                </a:ln>
                <a:solidFill>
                  <a:prstClr val="black"/>
                </a:solidFill>
                <a:effectLst/>
                <a:uLnTx/>
                <a:uFillTx/>
                <a:latin typeface="Arial"/>
                <a:ea typeface="ＭＳ Ｐゴシック"/>
                <a:cs typeface="+mj-cs"/>
              </a:rPr>
              <a:t>物価上昇への対応</a:t>
            </a:r>
          </a:p>
        </p:txBody>
      </p:sp>
      <p:sp>
        <p:nvSpPr>
          <p:cNvPr id="28" name="テキスト ボックス 27">
            <a:extLst>
              <a:ext uri="{FF2B5EF4-FFF2-40B4-BE49-F238E27FC236}">
                <a16:creationId xmlns:a16="http://schemas.microsoft.com/office/drawing/2014/main" id="{E620A9CF-77F3-C048-ECA6-CBD86FAC9C9C}"/>
              </a:ext>
            </a:extLst>
          </p:cNvPr>
          <p:cNvSpPr txBox="1"/>
          <p:nvPr/>
        </p:nvSpPr>
        <p:spPr>
          <a:xfrm>
            <a:off x="5087888" y="306202"/>
            <a:ext cx="4561282" cy="646331"/>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２</a:t>
            </a:r>
            <a:endParaRPr kumimoji="1" lang="en-US" altLang="ja-JP" sz="12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・令和８年度以降の物価上昇への対応として特別な項目を設定</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・令和９年度は、令和８年度の２倍の評価</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29" name="テキスト ボックス 28">
            <a:extLst>
              <a:ext uri="{FF2B5EF4-FFF2-40B4-BE49-F238E27FC236}">
                <a16:creationId xmlns:a16="http://schemas.microsoft.com/office/drawing/2014/main" id="{EB99DC6C-39B3-F7A5-01B1-A33F1E616FB0}"/>
              </a:ext>
            </a:extLst>
          </p:cNvPr>
          <p:cNvSpPr txBox="1"/>
          <p:nvPr/>
        </p:nvSpPr>
        <p:spPr>
          <a:xfrm>
            <a:off x="6384032" y="5238993"/>
            <a:ext cx="3456384" cy="646331"/>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４</a:t>
            </a:r>
            <a:endParaRPr kumimoji="1" lang="en-US" altLang="ja-JP" sz="12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令和６年度改定以降の経営環境の悪化を踏まえた緊急対応分を入院料に上乗せ</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cxnSp>
        <p:nvCxnSpPr>
          <p:cNvPr id="31" name="直線矢印コネクタ 30">
            <a:extLst>
              <a:ext uri="{FF2B5EF4-FFF2-40B4-BE49-F238E27FC236}">
                <a16:creationId xmlns:a16="http://schemas.microsoft.com/office/drawing/2014/main" id="{A2DFE644-42E5-9872-9412-8FAFD4E3C485}"/>
              </a:ext>
            </a:extLst>
          </p:cNvPr>
          <p:cNvCxnSpPr>
            <a:cxnSpLocks/>
          </p:cNvCxnSpPr>
          <p:nvPr/>
        </p:nvCxnSpPr>
        <p:spPr>
          <a:xfrm flipH="1" flipV="1">
            <a:off x="6744072" y="3181603"/>
            <a:ext cx="864096" cy="206830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線矢印コネクタ 31">
            <a:extLst>
              <a:ext uri="{FF2B5EF4-FFF2-40B4-BE49-F238E27FC236}">
                <a16:creationId xmlns:a16="http://schemas.microsoft.com/office/drawing/2014/main" id="{3D409579-FF49-FBCC-DA9E-11D85B811187}"/>
              </a:ext>
            </a:extLst>
          </p:cNvPr>
          <p:cNvCxnSpPr>
            <a:cxnSpLocks/>
          </p:cNvCxnSpPr>
          <p:nvPr/>
        </p:nvCxnSpPr>
        <p:spPr>
          <a:xfrm>
            <a:off x="6384032" y="972676"/>
            <a:ext cx="0" cy="93102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テキスト ボックス 2">
            <a:extLst>
              <a:ext uri="{FF2B5EF4-FFF2-40B4-BE49-F238E27FC236}">
                <a16:creationId xmlns:a16="http://schemas.microsoft.com/office/drawing/2014/main" id="{3C9F3E0D-43F7-046C-EECC-799B07C31846}"/>
              </a:ext>
            </a:extLst>
          </p:cNvPr>
          <p:cNvSpPr txBox="1"/>
          <p:nvPr/>
        </p:nvSpPr>
        <p:spPr>
          <a:xfrm>
            <a:off x="6955964" y="6479046"/>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8</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年</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月</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14</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日　中医協 総－</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6</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　（一部改変）</a:t>
            </a:r>
          </a:p>
        </p:txBody>
      </p:sp>
      <p:cxnSp>
        <p:nvCxnSpPr>
          <p:cNvPr id="13" name="直線矢印コネクタ 12">
            <a:extLst>
              <a:ext uri="{FF2B5EF4-FFF2-40B4-BE49-F238E27FC236}">
                <a16:creationId xmlns:a16="http://schemas.microsoft.com/office/drawing/2014/main" id="{EA570271-D3C8-BBB3-D1D9-3E80BD1AE2CF}"/>
              </a:ext>
            </a:extLst>
          </p:cNvPr>
          <p:cNvCxnSpPr>
            <a:cxnSpLocks/>
          </p:cNvCxnSpPr>
          <p:nvPr/>
        </p:nvCxnSpPr>
        <p:spPr>
          <a:xfrm>
            <a:off x="7851890" y="874727"/>
            <a:ext cx="332342" cy="56346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線矢印コネクタ 15">
            <a:extLst>
              <a:ext uri="{FF2B5EF4-FFF2-40B4-BE49-F238E27FC236}">
                <a16:creationId xmlns:a16="http://schemas.microsoft.com/office/drawing/2014/main" id="{41361A37-D0EA-CC47-C1DA-7685DEEADD6E}"/>
              </a:ext>
            </a:extLst>
          </p:cNvPr>
          <p:cNvCxnSpPr>
            <a:cxnSpLocks/>
          </p:cNvCxnSpPr>
          <p:nvPr/>
        </p:nvCxnSpPr>
        <p:spPr>
          <a:xfrm flipV="1">
            <a:off x="7608168" y="3181603"/>
            <a:ext cx="864096" cy="206830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8" name="オーディオ 7">
            <a:hlinkClick r:id="" action="ppaction://media"/>
            <a:extLst>
              <a:ext uri="{FF2B5EF4-FFF2-40B4-BE49-F238E27FC236}">
                <a16:creationId xmlns:a16="http://schemas.microsoft.com/office/drawing/2014/main" id="{528333B2-29EE-9778-B1AC-15E4AAF0B6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1472326"/>
      </p:ext>
    </p:extLst>
  </p:cSld>
  <p:clrMapOvr>
    <a:masterClrMapping/>
  </p:clrMapOvr>
  <mc:AlternateContent xmlns:mc="http://schemas.openxmlformats.org/markup-compatibility/2006" xmlns:p14="http://schemas.microsoft.com/office/powerpoint/2010/main">
    <mc:Choice Requires="p14">
      <p:transition spd="slow" p14:dur="2000" advTm="143103"/>
    </mc:Choice>
    <mc:Fallback xmlns="">
      <p:transition spd="slow" advTm="143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5736F-6175-BE2E-EFE2-0209196D03E7}"/>
            </a:ext>
          </a:extLst>
        </p:cNvPr>
        <p:cNvGrpSpPr/>
        <p:nvPr/>
      </p:nvGrpSpPr>
      <p:grpSpPr>
        <a:xfrm>
          <a:off x="0" y="0"/>
          <a:ext cx="0" cy="0"/>
          <a:chOff x="0" y="0"/>
          <a:chExt cx="0" cy="0"/>
        </a:xfrm>
      </p:grpSpPr>
      <p:cxnSp>
        <p:nvCxnSpPr>
          <p:cNvPr id="17" name="直線コネクタ 16">
            <a:extLst>
              <a:ext uri="{FF2B5EF4-FFF2-40B4-BE49-F238E27FC236}">
                <a16:creationId xmlns:a16="http://schemas.microsoft.com/office/drawing/2014/main" id="{2514B272-2205-143D-70CC-F9A19A3EEBC6}"/>
              </a:ext>
            </a:extLst>
          </p:cNvPr>
          <p:cNvCxnSpPr/>
          <p:nvPr/>
        </p:nvCxnSpPr>
        <p:spPr>
          <a:xfrm>
            <a:off x="1397543" y="908308"/>
            <a:ext cx="9085631"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25" name="正方形/長方形 24">
            <a:extLst>
              <a:ext uri="{FF2B5EF4-FFF2-40B4-BE49-F238E27FC236}">
                <a16:creationId xmlns:a16="http://schemas.microsoft.com/office/drawing/2014/main" id="{43B98972-2630-09E2-1244-537D5C9C1916}"/>
              </a:ext>
            </a:extLst>
          </p:cNvPr>
          <p:cNvSpPr/>
          <p:nvPr/>
        </p:nvSpPr>
        <p:spPr>
          <a:xfrm>
            <a:off x="1553184" y="469685"/>
            <a:ext cx="6420592" cy="40630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marL="0" marR="0" lvl="0" indent="0" algn="l" defTabSz="816208" rtl="0" eaLnBrk="1" fontAlgn="auto" latinLnBrk="0" hangingPunct="1">
              <a:lnSpc>
                <a:spcPct val="100000"/>
              </a:lnSpc>
              <a:spcBef>
                <a:spcPts val="0"/>
              </a:spcBef>
              <a:spcAft>
                <a:spcPts val="0"/>
              </a:spcAft>
              <a:buClrTx/>
              <a:buSzTx/>
              <a:buFontTx/>
              <a:buNone/>
              <a:tabLst/>
              <a:defRPr/>
            </a:pPr>
            <a:r>
              <a:rPr kumimoji="1" lang="ja-JP" altLang="en-US" sz="1363"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施策名：ア　医療分野における賃上げ・物価上昇に対する支援 </a:t>
            </a:r>
            <a:r>
              <a:rPr kumimoji="1" lang="en-US" altLang="ja-JP" sz="1363"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r>
              <a:rPr kumimoji="1" lang="ja-JP" altLang="en-US" sz="1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交付額</a:t>
            </a:r>
            <a:r>
              <a:rPr kumimoji="1" lang="en-US" altLang="ja-JP" sz="1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endParaRPr kumimoji="1" lang="ja-JP" altLang="en-US" sz="1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graphicFrame>
        <p:nvGraphicFramePr>
          <p:cNvPr id="7" name="表 6">
            <a:extLst>
              <a:ext uri="{FF2B5EF4-FFF2-40B4-BE49-F238E27FC236}">
                <a16:creationId xmlns:a16="http://schemas.microsoft.com/office/drawing/2014/main" id="{4FD19338-6669-EC9E-6C5E-1CB67A0F6CE0}"/>
              </a:ext>
            </a:extLst>
          </p:cNvPr>
          <p:cNvGraphicFramePr>
            <a:graphicFrameLocks noGrp="1"/>
          </p:cNvGraphicFramePr>
          <p:nvPr/>
        </p:nvGraphicFramePr>
        <p:xfrm>
          <a:off x="3477795" y="4523235"/>
          <a:ext cx="2462563" cy="1662555"/>
        </p:xfrm>
        <a:graphic>
          <a:graphicData uri="http://schemas.openxmlformats.org/drawingml/2006/table">
            <a:tbl>
              <a:tblPr firstRow="1" bandRow="1">
                <a:tableStyleId>{5C22544A-7EE6-4342-B048-85BDC9FD1C3A}</a:tableStyleId>
              </a:tblPr>
              <a:tblGrid>
                <a:gridCol w="690002">
                  <a:extLst>
                    <a:ext uri="{9D8B030D-6E8A-4147-A177-3AD203B41FA5}">
                      <a16:colId xmlns:a16="http://schemas.microsoft.com/office/drawing/2014/main" val="1445896731"/>
                    </a:ext>
                  </a:extLst>
                </a:gridCol>
                <a:gridCol w="855217">
                  <a:extLst>
                    <a:ext uri="{9D8B030D-6E8A-4147-A177-3AD203B41FA5}">
                      <a16:colId xmlns:a16="http://schemas.microsoft.com/office/drawing/2014/main" val="2457851980"/>
                    </a:ext>
                  </a:extLst>
                </a:gridCol>
                <a:gridCol w="917344">
                  <a:extLst>
                    <a:ext uri="{9D8B030D-6E8A-4147-A177-3AD203B41FA5}">
                      <a16:colId xmlns:a16="http://schemas.microsoft.com/office/drawing/2014/main" val="1121518114"/>
                    </a:ext>
                  </a:extLst>
                </a:gridCol>
              </a:tblGrid>
              <a:tr h="204612">
                <a:tc rowSpan="2">
                  <a:txBody>
                    <a:bodyPr/>
                    <a:lstStyle/>
                    <a:p>
                      <a:pPr algn="ctr"/>
                      <a:r>
                        <a:rPr kumimoji="1" lang="ja-JP" altLang="en-US" sz="1100" b="0" u="sng" baseline="0">
                          <a:solidFill>
                            <a:schemeClr val="tx1"/>
                          </a:solidFill>
                          <a:latin typeface="+mn-ea"/>
                          <a:ea typeface="+mn-ea"/>
                        </a:rPr>
                        <a:t>１施設</a:t>
                      </a:r>
                      <a:endParaRPr kumimoji="1" lang="en-US" altLang="ja-JP" sz="1100" b="0" u="sng" baseline="0">
                        <a:solidFill>
                          <a:schemeClr val="tx1"/>
                        </a:solidFill>
                        <a:latin typeface="+mn-ea"/>
                        <a:ea typeface="+mn-ea"/>
                      </a:endParaRPr>
                    </a:p>
                    <a:p>
                      <a:pPr algn="ctr"/>
                      <a:r>
                        <a:rPr kumimoji="1" lang="ja-JP" altLang="en-US" sz="1100" b="0" u="sng">
                          <a:solidFill>
                            <a:schemeClr val="tx1"/>
                          </a:solidFill>
                          <a:latin typeface="+mn-ea"/>
                          <a:ea typeface="+mn-ea"/>
                        </a:rPr>
                        <a:t>あたり</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kumimoji="1" lang="ja-JP" altLang="en-US" sz="1100" b="0">
                          <a:solidFill>
                            <a:schemeClr val="tx1"/>
                          </a:solidFill>
                          <a:latin typeface="+mn-ea"/>
                          <a:ea typeface="+mn-ea"/>
                        </a:rPr>
                        <a:t>支援額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pPr algn="ctr"/>
                      <a:endParaRPr kumimoji="1" lang="ja-JP" altLang="en-US" sz="1100" b="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04619262"/>
                  </a:ext>
                </a:extLst>
              </a:tr>
              <a:tr h="0">
                <a:tc vMerge="1">
                  <a:txBody>
                    <a:bodyPr/>
                    <a:lstStyle/>
                    <a:p>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b="0">
                          <a:solidFill>
                            <a:schemeClr val="tx1"/>
                          </a:solidFill>
                          <a:latin typeface="+mn-ea"/>
                          <a:ea typeface="+mn-ea"/>
                        </a:rPr>
                        <a:t>医科無床</a:t>
                      </a:r>
                      <a:endParaRPr kumimoji="1" lang="en-US" altLang="ja-JP" sz="1100" b="0">
                        <a:solidFill>
                          <a:schemeClr val="tx1"/>
                        </a:solidFill>
                        <a:latin typeface="+mn-ea"/>
                        <a:ea typeface="+mn-ea"/>
                      </a:endParaRPr>
                    </a:p>
                    <a:p>
                      <a:pPr algn="ctr"/>
                      <a:r>
                        <a:rPr kumimoji="1" lang="ja-JP" altLang="en-US" sz="1100" b="0">
                          <a:solidFill>
                            <a:schemeClr val="tx1"/>
                          </a:solidFill>
                          <a:latin typeface="+mn-ea"/>
                          <a:ea typeface="+mn-ea"/>
                        </a:rPr>
                        <a:t>診療所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b="0">
                          <a:solidFill>
                            <a:schemeClr val="tx1"/>
                          </a:solidFill>
                          <a:latin typeface="+mn-ea"/>
                          <a:ea typeface="+mn-ea"/>
                        </a:rPr>
                        <a:t>歯科診療所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76331798"/>
                  </a:ext>
                </a:extLst>
              </a:tr>
              <a:tr h="325585">
                <a:tc>
                  <a:txBody>
                    <a:bodyPr/>
                    <a:lstStyle/>
                    <a:p>
                      <a:pPr algn="ctr"/>
                      <a:r>
                        <a:rPr kumimoji="1" lang="ja-JP" altLang="en-US" sz="1100" b="0">
                          <a:solidFill>
                            <a:schemeClr val="tx1"/>
                          </a:solidFill>
                          <a:latin typeface="+mn-ea"/>
                          <a:ea typeface="+mn-ea"/>
                        </a:rPr>
                        <a:t>賃金</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15.0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15.0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0215692"/>
                  </a:ext>
                </a:extLst>
              </a:tr>
              <a:tr h="325585">
                <a:tc>
                  <a:txBody>
                    <a:bodyPr/>
                    <a:lstStyle/>
                    <a:p>
                      <a:pPr algn="ctr"/>
                      <a:r>
                        <a:rPr kumimoji="1" lang="ja-JP" altLang="en-US" sz="1100" b="0">
                          <a:solidFill>
                            <a:schemeClr val="tx1"/>
                          </a:solidFill>
                          <a:latin typeface="+mn-ea"/>
                          <a:ea typeface="+mn-ea"/>
                        </a:rPr>
                        <a:t>物価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17.0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17.0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41794415"/>
                  </a:ext>
                </a:extLst>
              </a:tr>
              <a:tr h="325585">
                <a:tc>
                  <a:txBody>
                    <a:bodyPr/>
                    <a:lstStyle/>
                    <a:p>
                      <a:pPr algn="ctr"/>
                      <a:r>
                        <a:rPr kumimoji="1" lang="ja-JP" altLang="en-US" sz="1100" b="0">
                          <a:solidFill>
                            <a:schemeClr val="tx1"/>
                          </a:solidFill>
                          <a:latin typeface="+mn-ea"/>
                          <a:ea typeface="+mn-ea"/>
                        </a:rPr>
                        <a:t>合計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32.0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dirty="0">
                          <a:solidFill>
                            <a:schemeClr val="tx1"/>
                          </a:solidFill>
                          <a:latin typeface="+mn-ea"/>
                          <a:ea typeface="+mn-ea"/>
                        </a:rPr>
                        <a:t>32.0</a:t>
                      </a:r>
                      <a:r>
                        <a:rPr kumimoji="1" lang="ja-JP" altLang="en-US" sz="1100" b="0" dirty="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91142224"/>
                  </a:ext>
                </a:extLst>
              </a:tr>
            </a:tbl>
          </a:graphicData>
        </a:graphic>
      </p:graphicFrame>
      <p:sp>
        <p:nvSpPr>
          <p:cNvPr id="9" name="テキスト ボックス 8">
            <a:extLst>
              <a:ext uri="{FF2B5EF4-FFF2-40B4-BE49-F238E27FC236}">
                <a16:creationId xmlns:a16="http://schemas.microsoft.com/office/drawing/2014/main" id="{1D6BEA12-392E-5636-F41A-B142C39CB46F}"/>
              </a:ext>
            </a:extLst>
          </p:cNvPr>
          <p:cNvSpPr txBox="1"/>
          <p:nvPr/>
        </p:nvSpPr>
        <p:spPr>
          <a:xfrm>
            <a:off x="1516923" y="992776"/>
            <a:ext cx="976110" cy="30965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＜病院＞</a:t>
            </a:r>
          </a:p>
        </p:txBody>
      </p:sp>
      <p:graphicFrame>
        <p:nvGraphicFramePr>
          <p:cNvPr id="10" name="表 9">
            <a:extLst>
              <a:ext uri="{FF2B5EF4-FFF2-40B4-BE49-F238E27FC236}">
                <a16:creationId xmlns:a16="http://schemas.microsoft.com/office/drawing/2014/main" id="{E8E7B0AE-447E-23A7-F9A0-0D9952F00C6D}"/>
              </a:ext>
            </a:extLst>
          </p:cNvPr>
          <p:cNvGraphicFramePr>
            <a:graphicFrameLocks noGrp="1"/>
          </p:cNvGraphicFramePr>
          <p:nvPr/>
        </p:nvGraphicFramePr>
        <p:xfrm>
          <a:off x="1634235" y="4532759"/>
          <a:ext cx="1691120" cy="1624087"/>
        </p:xfrm>
        <a:graphic>
          <a:graphicData uri="http://schemas.openxmlformats.org/drawingml/2006/table">
            <a:tbl>
              <a:tblPr firstRow="1" bandRow="1">
                <a:tableStyleId>{5C22544A-7EE6-4342-B048-85BDC9FD1C3A}</a:tableStyleId>
              </a:tblPr>
              <a:tblGrid>
                <a:gridCol w="813690">
                  <a:extLst>
                    <a:ext uri="{9D8B030D-6E8A-4147-A177-3AD203B41FA5}">
                      <a16:colId xmlns:a16="http://schemas.microsoft.com/office/drawing/2014/main" val="1445896731"/>
                    </a:ext>
                  </a:extLst>
                </a:gridCol>
                <a:gridCol w="877430">
                  <a:extLst>
                    <a:ext uri="{9D8B030D-6E8A-4147-A177-3AD203B41FA5}">
                      <a16:colId xmlns:a16="http://schemas.microsoft.com/office/drawing/2014/main" val="514922426"/>
                    </a:ext>
                  </a:extLst>
                </a:gridCol>
              </a:tblGrid>
              <a:tr h="661813">
                <a:tc>
                  <a:txBody>
                    <a:bodyPr/>
                    <a:lstStyle/>
                    <a:p>
                      <a:pPr algn="ctr"/>
                      <a:r>
                        <a:rPr kumimoji="1" lang="ja-JP" altLang="en-US" sz="1100" b="0" i="1" u="sng" baseline="0">
                          <a:solidFill>
                            <a:schemeClr val="tx1"/>
                          </a:solidFill>
                          <a:latin typeface="+mn-ea"/>
                          <a:ea typeface="+mn-ea"/>
                        </a:rPr>
                        <a:t>１床</a:t>
                      </a:r>
                      <a:endParaRPr kumimoji="1" lang="en-US" altLang="ja-JP" sz="1100" b="0" i="1" u="sng" baseline="0">
                        <a:solidFill>
                          <a:schemeClr val="tx1"/>
                        </a:solidFill>
                        <a:latin typeface="+mn-ea"/>
                        <a:ea typeface="+mn-ea"/>
                      </a:endParaRPr>
                    </a:p>
                    <a:p>
                      <a:pPr algn="ctr"/>
                      <a:r>
                        <a:rPr kumimoji="1" lang="ja-JP" altLang="en-US" sz="1100" b="0" i="1" u="sng">
                          <a:solidFill>
                            <a:schemeClr val="tx1"/>
                          </a:solidFill>
                          <a:latin typeface="+mn-ea"/>
                          <a:ea typeface="+mn-ea"/>
                        </a:rPr>
                        <a:t>あたり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en-US" altLang="ja-JP" sz="1100" b="0">
                        <a:solidFill>
                          <a:schemeClr val="tx1"/>
                        </a:solidFill>
                        <a:latin typeface="+mn-ea"/>
                        <a:ea typeface="+mn-ea"/>
                      </a:endParaRPr>
                    </a:p>
                    <a:p>
                      <a:pPr algn="ctr"/>
                      <a:r>
                        <a:rPr kumimoji="1" lang="ja-JP" altLang="en-US" sz="1100" b="0">
                          <a:solidFill>
                            <a:schemeClr val="tx1"/>
                          </a:solidFill>
                          <a:latin typeface="+mn-ea"/>
                          <a:ea typeface="+mn-ea"/>
                        </a:rPr>
                        <a:t>支援額</a:t>
                      </a:r>
                      <a:endParaRPr kumimoji="1" lang="en-US" altLang="ja-JP" sz="1100" b="0">
                        <a:solidFill>
                          <a:schemeClr val="tx1"/>
                        </a:solidFill>
                        <a:latin typeface="+mn-ea"/>
                        <a:ea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76331798"/>
                  </a:ext>
                </a:extLst>
              </a:tr>
              <a:tr h="320758">
                <a:tc>
                  <a:txBody>
                    <a:bodyPr/>
                    <a:lstStyle/>
                    <a:p>
                      <a:pPr algn="ctr"/>
                      <a:r>
                        <a:rPr kumimoji="1" lang="ja-JP" altLang="en-US" sz="1100" b="0">
                          <a:solidFill>
                            <a:schemeClr val="tx1"/>
                          </a:solidFill>
                          <a:latin typeface="+mn-ea"/>
                          <a:ea typeface="+mn-ea"/>
                        </a:rPr>
                        <a:t>賃金</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a:solidFill>
                            <a:schemeClr val="tx1"/>
                          </a:solidFill>
                          <a:latin typeface="+mn-ea"/>
                          <a:ea typeface="+mn-ea"/>
                        </a:rPr>
                        <a:t>7.2</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0215692"/>
                  </a:ext>
                </a:extLst>
              </a:tr>
              <a:tr h="320758">
                <a:tc>
                  <a:txBody>
                    <a:bodyPr/>
                    <a:lstStyle/>
                    <a:p>
                      <a:pPr algn="ctr"/>
                      <a:r>
                        <a:rPr kumimoji="1" lang="ja-JP" altLang="en-US" sz="1100" b="0">
                          <a:solidFill>
                            <a:schemeClr val="tx1"/>
                          </a:solidFill>
                          <a:latin typeface="+mn-ea"/>
                          <a:ea typeface="+mn-ea"/>
                        </a:rPr>
                        <a:t>物価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a:solidFill>
                            <a:schemeClr val="tx1"/>
                          </a:solidFill>
                          <a:latin typeface="+mn-ea"/>
                          <a:ea typeface="+mn-ea"/>
                        </a:rPr>
                        <a:t>1.3</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44128955"/>
                  </a:ext>
                </a:extLst>
              </a:tr>
              <a:tr h="320758">
                <a:tc>
                  <a:txBody>
                    <a:bodyPr/>
                    <a:lstStyle/>
                    <a:p>
                      <a:pPr algn="ctr"/>
                      <a:r>
                        <a:rPr kumimoji="1" lang="ja-JP" altLang="en-US" sz="1100" b="0">
                          <a:solidFill>
                            <a:schemeClr val="tx1"/>
                          </a:solidFill>
                          <a:latin typeface="+mn-ea"/>
                          <a:ea typeface="+mn-ea"/>
                        </a:rPr>
                        <a:t>合計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dirty="0">
                          <a:solidFill>
                            <a:schemeClr val="tx1"/>
                          </a:solidFill>
                          <a:latin typeface="+mn-ea"/>
                          <a:ea typeface="+mn-ea"/>
                        </a:rPr>
                        <a:t>8.5</a:t>
                      </a:r>
                      <a:r>
                        <a:rPr kumimoji="1" lang="ja-JP" altLang="en-US" sz="1100" b="0" dirty="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91142224"/>
                  </a:ext>
                </a:extLst>
              </a:tr>
            </a:tbl>
          </a:graphicData>
        </a:graphic>
      </p:graphicFrame>
      <p:sp>
        <p:nvSpPr>
          <p:cNvPr id="11" name="テキスト ボックス 10">
            <a:extLst>
              <a:ext uri="{FF2B5EF4-FFF2-40B4-BE49-F238E27FC236}">
                <a16:creationId xmlns:a16="http://schemas.microsoft.com/office/drawing/2014/main" id="{90091F59-B0D2-F73D-1FB4-8D8259090EC3}"/>
              </a:ext>
            </a:extLst>
          </p:cNvPr>
          <p:cNvSpPr txBox="1"/>
          <p:nvPr/>
        </p:nvSpPr>
        <p:spPr>
          <a:xfrm>
            <a:off x="1506036" y="4277544"/>
            <a:ext cx="1691120"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＜有床診療所＞</a:t>
            </a:r>
          </a:p>
        </p:txBody>
      </p:sp>
      <p:sp>
        <p:nvSpPr>
          <p:cNvPr id="13" name="テキスト ボックス 12">
            <a:extLst>
              <a:ext uri="{FF2B5EF4-FFF2-40B4-BE49-F238E27FC236}">
                <a16:creationId xmlns:a16="http://schemas.microsoft.com/office/drawing/2014/main" id="{536C1A14-D30A-1DFC-A3AA-A80630D9726C}"/>
              </a:ext>
            </a:extLst>
          </p:cNvPr>
          <p:cNvSpPr txBox="1"/>
          <p:nvPr/>
        </p:nvSpPr>
        <p:spPr>
          <a:xfrm>
            <a:off x="3294164" y="4224982"/>
            <a:ext cx="288492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＜医科無床診療所・歯科診療所＞</a:t>
            </a:r>
          </a:p>
        </p:txBody>
      </p:sp>
      <p:graphicFrame>
        <p:nvGraphicFramePr>
          <p:cNvPr id="2" name="表 1">
            <a:extLst>
              <a:ext uri="{FF2B5EF4-FFF2-40B4-BE49-F238E27FC236}">
                <a16:creationId xmlns:a16="http://schemas.microsoft.com/office/drawing/2014/main" id="{A4906DE8-D74E-725D-37A7-D0A18B6F41FF}"/>
              </a:ext>
            </a:extLst>
          </p:cNvPr>
          <p:cNvGraphicFramePr>
            <a:graphicFrameLocks noGrp="1"/>
          </p:cNvGraphicFramePr>
          <p:nvPr/>
        </p:nvGraphicFramePr>
        <p:xfrm>
          <a:off x="1669323" y="1502393"/>
          <a:ext cx="4090058" cy="777240"/>
        </p:xfrm>
        <a:graphic>
          <a:graphicData uri="http://schemas.openxmlformats.org/drawingml/2006/table">
            <a:tbl>
              <a:tblPr firstRow="1" bandRow="1">
                <a:tableStyleId>{5C22544A-7EE6-4342-B048-85BDC9FD1C3A}</a:tableStyleId>
              </a:tblPr>
              <a:tblGrid>
                <a:gridCol w="1101766">
                  <a:extLst>
                    <a:ext uri="{9D8B030D-6E8A-4147-A177-3AD203B41FA5}">
                      <a16:colId xmlns:a16="http://schemas.microsoft.com/office/drawing/2014/main" val="2589380702"/>
                    </a:ext>
                  </a:extLst>
                </a:gridCol>
                <a:gridCol w="2988292">
                  <a:extLst>
                    <a:ext uri="{9D8B030D-6E8A-4147-A177-3AD203B41FA5}">
                      <a16:colId xmlns:a16="http://schemas.microsoft.com/office/drawing/2014/main" val="1581316127"/>
                    </a:ext>
                  </a:extLst>
                </a:gridCol>
              </a:tblGrid>
              <a:tr h="166248">
                <a:tc>
                  <a:txBody>
                    <a:bodyPr/>
                    <a:lstStyle/>
                    <a:p>
                      <a:pPr algn="ctr"/>
                      <a:r>
                        <a:rPr kumimoji="1" lang="ja-JP" altLang="en-US" sz="1100" b="0" u="sng">
                          <a:solidFill>
                            <a:schemeClr val="tx1"/>
                          </a:solidFill>
                          <a:latin typeface="Meiryo UI" panose="020B0604030504040204" pitchFamily="50" charset="-128"/>
                          <a:ea typeface="Meiryo UI" panose="020B0604030504040204" pitchFamily="50" charset="-128"/>
                        </a:rPr>
                        <a:t>１床あたり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a:solidFill>
                            <a:schemeClr val="tx1"/>
                          </a:solidFill>
                          <a:latin typeface="Meiryo UI" panose="020B0604030504040204" pitchFamily="50" charset="-128"/>
                          <a:ea typeface="Meiryo UI" panose="020B0604030504040204" pitchFamily="50" charset="-128"/>
                        </a:rPr>
                        <a:t>支援額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09957371"/>
                  </a:ext>
                </a:extLst>
              </a:tr>
              <a:tr h="152853">
                <a:tc>
                  <a:txBody>
                    <a:bodyPr/>
                    <a:lstStyle/>
                    <a:p>
                      <a:pPr algn="ctr"/>
                      <a:r>
                        <a:rPr kumimoji="1" lang="ja-JP" altLang="en-US" sz="1100">
                          <a:latin typeface="Meiryo UI" panose="020B0604030504040204" pitchFamily="50" charset="-128"/>
                          <a:ea typeface="Meiryo UI" panose="020B0604030504040204" pitchFamily="50" charset="-128"/>
                        </a:rPr>
                        <a:t>賃金分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8.4</a:t>
                      </a:r>
                      <a:r>
                        <a:rPr kumimoji="1" lang="ja-JP" altLang="en-US" sz="1100">
                          <a:latin typeface="Meiryo UI" panose="020B0604030504040204" pitchFamily="50" charset="-128"/>
                          <a:ea typeface="Meiryo UI" panose="020B0604030504040204" pitchFamily="50" charset="-128"/>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15577074"/>
                  </a:ext>
                </a:extLst>
              </a:tr>
              <a:tr h="152853">
                <a:tc>
                  <a:txBody>
                    <a:bodyPr/>
                    <a:lstStyle/>
                    <a:p>
                      <a:pPr algn="ctr"/>
                      <a:r>
                        <a:rPr kumimoji="1" lang="ja-JP" altLang="en-US" sz="1100">
                          <a:latin typeface="Meiryo UI" panose="020B0604030504040204" pitchFamily="50" charset="-128"/>
                          <a:ea typeface="Meiryo UI" panose="020B0604030504040204" pitchFamily="50" charset="-128"/>
                        </a:rPr>
                        <a:t>物価分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dirty="0">
                          <a:latin typeface="Meiryo UI" panose="020B0604030504040204" pitchFamily="50" charset="-128"/>
                          <a:ea typeface="Meiryo UI" panose="020B0604030504040204" pitchFamily="50" charset="-128"/>
                        </a:rPr>
                        <a:t>11.</a:t>
                      </a:r>
                      <a:r>
                        <a:rPr kumimoji="1" lang="ja-JP" altLang="en-US" sz="1100" dirty="0">
                          <a:latin typeface="Meiryo UI" panose="020B0604030504040204" pitchFamily="50" charset="-128"/>
                          <a:ea typeface="Meiryo UI" panose="020B0604030504040204" pitchFamily="50" charset="-128"/>
                        </a:rPr>
                        <a:t>１万円（</a:t>
                      </a:r>
                      <a:r>
                        <a:rPr kumimoji="1" lang="en-US" altLang="ja-JP" sz="1100" dirty="0">
                          <a:latin typeface="Meiryo UI" panose="020B0604030504040204" pitchFamily="50" charset="-128"/>
                          <a:ea typeface="Meiryo UI" panose="020B0604030504040204" pitchFamily="50" charset="-128"/>
                        </a:rPr>
                        <a:t>※</a:t>
                      </a:r>
                      <a:r>
                        <a:rPr kumimoji="1" lang="ja-JP" altLang="en-US" sz="1100" dirty="0">
                          <a:latin typeface="Meiryo UI" panose="020B0604030504040204" pitchFamily="50" charset="-128"/>
                          <a:ea typeface="Meiryo UI" panose="020B0604030504040204" pitchFamily="50" charset="-128"/>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20870537"/>
                  </a:ext>
                </a:extLst>
              </a:tr>
            </a:tbl>
          </a:graphicData>
        </a:graphic>
      </p:graphicFrame>
      <p:sp>
        <p:nvSpPr>
          <p:cNvPr id="3" name="テキスト ボックス 2">
            <a:extLst>
              <a:ext uri="{FF2B5EF4-FFF2-40B4-BE49-F238E27FC236}">
                <a16:creationId xmlns:a16="http://schemas.microsoft.com/office/drawing/2014/main" id="{82BFCD10-75FA-5608-6254-BFE955D17201}"/>
              </a:ext>
            </a:extLst>
          </p:cNvPr>
          <p:cNvSpPr txBox="1"/>
          <p:nvPr/>
        </p:nvSpPr>
        <p:spPr>
          <a:xfrm>
            <a:off x="5776426" y="1813156"/>
            <a:ext cx="4854528"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全身麻酔手術件数又は分娩取扱数（分娩取扱数にあっては３を乗じた数）が</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　</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800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件以上、</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2,000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件以上の病院（救急車受入件数</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3000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件未満に限る）に</a:t>
            </a:r>
            <a:b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b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　あっては、それぞれ１施設</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2,000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万円、</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8,000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万円を加算。救急加算との</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　併給不可。</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5" name="テキスト ボックス 4">
            <a:extLst>
              <a:ext uri="{FF2B5EF4-FFF2-40B4-BE49-F238E27FC236}">
                <a16:creationId xmlns:a16="http://schemas.microsoft.com/office/drawing/2014/main" id="{4A2901CF-EF6B-B45C-F99C-ABF702B45F1E}"/>
              </a:ext>
            </a:extLst>
          </p:cNvPr>
          <p:cNvSpPr txBox="1"/>
          <p:nvPr/>
        </p:nvSpPr>
        <p:spPr>
          <a:xfrm>
            <a:off x="1545499" y="2364586"/>
            <a:ext cx="2051708"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r>
              <a:rPr kumimoji="1" lang="ja-JP" altLang="en-US"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救急に対応する病院への加算</a:t>
            </a:r>
            <a:r>
              <a:rPr kumimoji="1" lang="en-US" altLang="ja-JP"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1" lang="ja-JP" altLang="en-US"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endParaRPr>
          </a:p>
        </p:txBody>
      </p:sp>
      <p:graphicFrame>
        <p:nvGraphicFramePr>
          <p:cNvPr id="6" name="表 5">
            <a:extLst>
              <a:ext uri="{FF2B5EF4-FFF2-40B4-BE49-F238E27FC236}">
                <a16:creationId xmlns:a16="http://schemas.microsoft.com/office/drawing/2014/main" id="{DE81B00A-E906-ECA6-487E-36CD5348E093}"/>
              </a:ext>
            </a:extLst>
          </p:cNvPr>
          <p:cNvGraphicFramePr>
            <a:graphicFrameLocks noGrp="1"/>
          </p:cNvGraphicFramePr>
          <p:nvPr/>
        </p:nvGraphicFramePr>
        <p:xfrm>
          <a:off x="1643961" y="2651114"/>
          <a:ext cx="8736858" cy="853440"/>
        </p:xfrm>
        <a:graphic>
          <a:graphicData uri="http://schemas.openxmlformats.org/drawingml/2006/table">
            <a:tbl>
              <a:tblPr firstRow="1" bandRow="1">
                <a:tableStyleId>{5C22544A-7EE6-4342-B048-85BDC9FD1C3A}</a:tableStyleId>
              </a:tblPr>
              <a:tblGrid>
                <a:gridCol w="1143620">
                  <a:extLst>
                    <a:ext uri="{9D8B030D-6E8A-4147-A177-3AD203B41FA5}">
                      <a16:colId xmlns:a16="http://schemas.microsoft.com/office/drawing/2014/main" val="2240170208"/>
                    </a:ext>
                  </a:extLst>
                </a:gridCol>
                <a:gridCol w="1373747">
                  <a:extLst>
                    <a:ext uri="{9D8B030D-6E8A-4147-A177-3AD203B41FA5}">
                      <a16:colId xmlns:a16="http://schemas.microsoft.com/office/drawing/2014/main" val="1780689171"/>
                    </a:ext>
                  </a:extLst>
                </a:gridCol>
                <a:gridCol w="1231948">
                  <a:extLst>
                    <a:ext uri="{9D8B030D-6E8A-4147-A177-3AD203B41FA5}">
                      <a16:colId xmlns:a16="http://schemas.microsoft.com/office/drawing/2014/main" val="8418583"/>
                    </a:ext>
                  </a:extLst>
                </a:gridCol>
                <a:gridCol w="1263095">
                  <a:extLst>
                    <a:ext uri="{9D8B030D-6E8A-4147-A177-3AD203B41FA5}">
                      <a16:colId xmlns:a16="http://schemas.microsoft.com/office/drawing/2014/main" val="47704700"/>
                    </a:ext>
                  </a:extLst>
                </a:gridCol>
                <a:gridCol w="1260552">
                  <a:extLst>
                    <a:ext uri="{9D8B030D-6E8A-4147-A177-3AD203B41FA5}">
                      <a16:colId xmlns:a16="http://schemas.microsoft.com/office/drawing/2014/main" val="306940089"/>
                    </a:ext>
                  </a:extLst>
                </a:gridCol>
                <a:gridCol w="1231948">
                  <a:extLst>
                    <a:ext uri="{9D8B030D-6E8A-4147-A177-3AD203B41FA5}">
                      <a16:colId xmlns:a16="http://schemas.microsoft.com/office/drawing/2014/main" val="2195338673"/>
                    </a:ext>
                  </a:extLst>
                </a:gridCol>
                <a:gridCol w="1231948">
                  <a:extLst>
                    <a:ext uri="{9D8B030D-6E8A-4147-A177-3AD203B41FA5}">
                      <a16:colId xmlns:a16="http://schemas.microsoft.com/office/drawing/2014/main" val="3779619477"/>
                    </a:ext>
                  </a:extLst>
                </a:gridCol>
              </a:tblGrid>
              <a:tr h="395869">
                <a:tc>
                  <a:txBody>
                    <a:bodyPr/>
                    <a:lstStyle/>
                    <a:p>
                      <a:pPr algn="ctr"/>
                      <a:r>
                        <a:rPr kumimoji="1" lang="en-US" altLang="ja-JP" sz="1100" b="0" u="sng">
                          <a:solidFill>
                            <a:schemeClr val="tx1"/>
                          </a:solidFill>
                          <a:latin typeface="Meiryo UI" panose="020B0604030504040204" pitchFamily="50" charset="-128"/>
                          <a:ea typeface="Meiryo UI" panose="020B0604030504040204" pitchFamily="50" charset="-128"/>
                        </a:rPr>
                        <a:t>1</a:t>
                      </a:r>
                      <a:r>
                        <a:rPr kumimoji="1" lang="ja-JP" altLang="en-US" sz="1100" b="0" u="sng">
                          <a:solidFill>
                            <a:schemeClr val="tx1"/>
                          </a:solidFill>
                          <a:latin typeface="Meiryo UI" panose="020B0604030504040204" pitchFamily="50" charset="-128"/>
                          <a:ea typeface="Meiryo UI" panose="020B0604030504040204" pitchFamily="50" charset="-128"/>
                        </a:rPr>
                        <a:t>施設あたり</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ja-JP" altLang="en-US" sz="1100">
                          <a:solidFill>
                            <a:schemeClr val="tx1"/>
                          </a:solidFill>
                          <a:latin typeface="Meiryo UI" panose="020B0604030504040204" pitchFamily="50" charset="-128"/>
                          <a:ea typeface="Meiryo UI" panose="020B0604030504040204" pitchFamily="50" charset="-128"/>
                        </a:rPr>
                        <a:t>１件以上</a:t>
                      </a:r>
                      <a:r>
                        <a:rPr kumimoji="1" lang="en-US" altLang="ja-JP" sz="1100">
                          <a:solidFill>
                            <a:schemeClr val="tx1"/>
                          </a:solidFill>
                          <a:latin typeface="Meiryo UI" panose="020B0604030504040204" pitchFamily="50" charset="-128"/>
                          <a:ea typeface="Meiryo UI" panose="020B0604030504040204" pitchFamily="50" charset="-128"/>
                        </a:rPr>
                        <a:t>1,000</a:t>
                      </a:r>
                      <a:r>
                        <a:rPr kumimoji="1" lang="ja-JP" altLang="en-US" sz="1100">
                          <a:solidFill>
                            <a:schemeClr val="tx1"/>
                          </a:solidFill>
                          <a:latin typeface="Meiryo UI" panose="020B0604030504040204" pitchFamily="50" charset="-128"/>
                          <a:ea typeface="Meiryo UI" panose="020B0604030504040204" pitchFamily="50" charset="-128"/>
                        </a:rPr>
                        <a:t>件未満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1,000</a:t>
                      </a:r>
                      <a:r>
                        <a:rPr kumimoji="1" lang="ja-JP" altLang="en-US" sz="1100">
                          <a:solidFill>
                            <a:schemeClr val="tx1"/>
                          </a:solidFill>
                          <a:latin typeface="Meiryo UI" panose="020B0604030504040204" pitchFamily="50" charset="-128"/>
                          <a:ea typeface="Meiryo UI" panose="020B0604030504040204" pitchFamily="50" charset="-128"/>
                        </a:rPr>
                        <a:t>件以上</a:t>
                      </a:r>
                      <a:endParaRPr kumimoji="1" lang="ja-JP" altLang="en-US" sz="110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2,000</a:t>
                      </a:r>
                      <a:r>
                        <a:rPr kumimoji="1" lang="ja-JP" altLang="en-US" sz="1100">
                          <a:solidFill>
                            <a:schemeClr val="tx1"/>
                          </a:solidFill>
                          <a:latin typeface="Meiryo UI" panose="020B0604030504040204" pitchFamily="50" charset="-128"/>
                          <a:ea typeface="Meiryo UI" panose="020B0604030504040204" pitchFamily="50" charset="-128"/>
                        </a:rPr>
                        <a:t>件以上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3,000</a:t>
                      </a:r>
                      <a:r>
                        <a:rPr kumimoji="1" lang="ja-JP" altLang="en-US" sz="1100">
                          <a:solidFill>
                            <a:schemeClr val="tx1"/>
                          </a:solidFill>
                          <a:latin typeface="Meiryo UI" panose="020B0604030504040204" pitchFamily="50" charset="-128"/>
                          <a:ea typeface="Meiryo UI" panose="020B0604030504040204" pitchFamily="50" charset="-128"/>
                        </a:rPr>
                        <a:t>件以上</a:t>
                      </a:r>
                      <a:endParaRPr kumimoji="1" lang="ja-JP" altLang="en-US" sz="110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5,000</a:t>
                      </a:r>
                      <a:r>
                        <a:rPr kumimoji="1" lang="ja-JP" altLang="en-US" sz="1100">
                          <a:solidFill>
                            <a:schemeClr val="tx1"/>
                          </a:solidFill>
                          <a:latin typeface="Meiryo UI" panose="020B0604030504040204" pitchFamily="50" charset="-128"/>
                          <a:ea typeface="Meiryo UI" panose="020B0604030504040204" pitchFamily="50" charset="-128"/>
                        </a:rPr>
                        <a:t>件以上</a:t>
                      </a:r>
                      <a:endParaRPr kumimoji="1" lang="ja-JP" altLang="en-US" sz="110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7,000</a:t>
                      </a:r>
                      <a:r>
                        <a:rPr kumimoji="1" lang="ja-JP" altLang="en-US" sz="1100">
                          <a:solidFill>
                            <a:schemeClr val="tx1"/>
                          </a:solidFill>
                          <a:latin typeface="Meiryo UI" panose="020B0604030504040204" pitchFamily="50" charset="-128"/>
                          <a:ea typeface="Meiryo UI" panose="020B0604030504040204" pitchFamily="50" charset="-128"/>
                        </a:rPr>
                        <a:t>件以上</a:t>
                      </a:r>
                      <a:endParaRPr kumimoji="1" lang="ja-JP" altLang="en-US" sz="110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9068319"/>
                  </a:ext>
                </a:extLst>
              </a:tr>
              <a:tr h="0">
                <a:tc>
                  <a:txBody>
                    <a:bodyPr/>
                    <a:lstStyle/>
                    <a:p>
                      <a:pPr algn="ctr"/>
                      <a:r>
                        <a:rPr kumimoji="1" lang="ja-JP" altLang="en-US" sz="1100">
                          <a:latin typeface="Meiryo UI" panose="020B0604030504040204" pitchFamily="50" charset="-128"/>
                          <a:ea typeface="Meiryo UI" panose="020B0604030504040204" pitchFamily="50" charset="-128"/>
                        </a:rPr>
                        <a:t>救急加算額</a:t>
                      </a:r>
                      <a:endParaRPr kumimoji="1" lang="en-US" altLang="ja-JP" sz="11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500</a:t>
                      </a:r>
                      <a:r>
                        <a:rPr kumimoji="1" lang="ja-JP" altLang="en-US" sz="1100">
                          <a:latin typeface="Meiryo UI" panose="020B0604030504040204" pitchFamily="50" charset="-128"/>
                          <a:ea typeface="Meiryo UI" panose="020B0604030504040204" pitchFamily="50" charset="-128"/>
                        </a:rPr>
                        <a:t>万円</a:t>
                      </a:r>
                      <a:endParaRPr kumimoji="1" lang="ja-JP" altLang="en-US" sz="8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1,500</a:t>
                      </a:r>
                      <a:r>
                        <a:rPr kumimoji="1" lang="ja-JP" altLang="en-US" sz="1100">
                          <a:latin typeface="Meiryo UI" panose="020B0604030504040204" pitchFamily="50" charset="-128"/>
                          <a:ea typeface="Meiryo UI" panose="020B0604030504040204" pitchFamily="50" charset="-128"/>
                        </a:rPr>
                        <a:t>万円</a:t>
                      </a:r>
                      <a:endParaRPr kumimoji="1" lang="en-US" altLang="ja-JP" sz="8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3,000</a:t>
                      </a:r>
                      <a:r>
                        <a:rPr kumimoji="1" lang="ja-JP" altLang="en-US" sz="1100">
                          <a:latin typeface="Meiryo UI" panose="020B0604030504040204" pitchFamily="50" charset="-128"/>
                          <a:ea typeface="Meiryo UI" panose="020B0604030504040204" pitchFamily="50" charset="-128"/>
                        </a:rPr>
                        <a:t>万円</a:t>
                      </a:r>
                      <a:endParaRPr kumimoji="1" lang="en-US" altLang="ja-JP" sz="8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9,000</a:t>
                      </a:r>
                      <a:r>
                        <a:rPr kumimoji="1" lang="ja-JP" altLang="en-US" sz="1100">
                          <a:latin typeface="Meiryo UI" panose="020B0604030504040204" pitchFamily="50" charset="-128"/>
                          <a:ea typeface="Meiryo UI" panose="020B0604030504040204" pitchFamily="50" charset="-128"/>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1.5</a:t>
                      </a:r>
                      <a:r>
                        <a:rPr kumimoji="1" lang="ja-JP" altLang="en-US" sz="1100">
                          <a:latin typeface="Meiryo UI" panose="020B0604030504040204" pitchFamily="50" charset="-128"/>
                          <a:ea typeface="Meiryo UI" panose="020B0604030504040204" pitchFamily="50" charset="-128"/>
                        </a:rPr>
                        <a:t>億円</a:t>
                      </a:r>
                      <a:endParaRPr kumimoji="1" lang="en-US" altLang="ja-JP" sz="11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dirty="0">
                          <a:latin typeface="Meiryo UI" panose="020B0604030504040204" pitchFamily="50" charset="-128"/>
                          <a:ea typeface="Meiryo UI" panose="020B0604030504040204" pitchFamily="50" charset="-128"/>
                        </a:rPr>
                        <a:t>２億円</a:t>
                      </a:r>
                      <a:endParaRPr kumimoji="1" lang="en-US" altLang="ja-JP" sz="1100" dirty="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32977159"/>
                  </a:ext>
                </a:extLst>
              </a:tr>
            </a:tbl>
          </a:graphicData>
        </a:graphic>
      </p:graphicFrame>
      <p:sp>
        <p:nvSpPr>
          <p:cNvPr id="12" name="テキスト ボックス 11">
            <a:extLst>
              <a:ext uri="{FF2B5EF4-FFF2-40B4-BE49-F238E27FC236}">
                <a16:creationId xmlns:a16="http://schemas.microsoft.com/office/drawing/2014/main" id="{8D302512-48CA-C90B-03EF-CC4B28993894}"/>
              </a:ext>
            </a:extLst>
          </p:cNvPr>
          <p:cNvSpPr txBox="1"/>
          <p:nvPr/>
        </p:nvSpPr>
        <p:spPr>
          <a:xfrm>
            <a:off x="1551848" y="3571478"/>
            <a:ext cx="9085630" cy="57708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１　三次救急病院については、救急受入件数が</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5,000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件未満の場合、上記の各区分の加算を適用せず、１億円を加算する。</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　　　</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5,000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件以上の場合は、上記の各区分の加算額（</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1.5</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億円または２億円）とする。</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２　別途、病床数適正化支援、施設整備等支援及び産科・小児科支援や、食費・光熱費等に対して「重点支援地方交付金」による支援が行われる。</a:t>
            </a:r>
          </a:p>
        </p:txBody>
      </p:sp>
      <p:sp>
        <p:nvSpPr>
          <p:cNvPr id="14" name="テキスト ボックス 13">
            <a:extLst>
              <a:ext uri="{FF2B5EF4-FFF2-40B4-BE49-F238E27FC236}">
                <a16:creationId xmlns:a16="http://schemas.microsoft.com/office/drawing/2014/main" id="{FCB9736B-FE14-4A9E-5506-430BE3EBC3FD}"/>
              </a:ext>
            </a:extLst>
          </p:cNvPr>
          <p:cNvSpPr txBox="1"/>
          <p:nvPr/>
        </p:nvSpPr>
        <p:spPr>
          <a:xfrm>
            <a:off x="1545499" y="1224169"/>
            <a:ext cx="2051708"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r>
              <a:rPr kumimoji="1" lang="ja-JP" altLang="en-US"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基礎的支援</a:t>
            </a:r>
            <a:r>
              <a:rPr kumimoji="1" lang="en-US" altLang="ja-JP"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1" lang="ja-JP" altLang="en-US"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endParaRPr>
          </a:p>
        </p:txBody>
      </p:sp>
      <p:graphicFrame>
        <p:nvGraphicFramePr>
          <p:cNvPr id="4" name="表 3">
            <a:extLst>
              <a:ext uri="{FF2B5EF4-FFF2-40B4-BE49-F238E27FC236}">
                <a16:creationId xmlns:a16="http://schemas.microsoft.com/office/drawing/2014/main" id="{59C8C0CE-9A34-969D-27A6-FC63916FE369}"/>
              </a:ext>
            </a:extLst>
          </p:cNvPr>
          <p:cNvGraphicFramePr>
            <a:graphicFrameLocks noGrp="1"/>
          </p:cNvGraphicFramePr>
          <p:nvPr/>
        </p:nvGraphicFramePr>
        <p:xfrm>
          <a:off x="9162211" y="4512102"/>
          <a:ext cx="1468745" cy="1692365"/>
        </p:xfrm>
        <a:graphic>
          <a:graphicData uri="http://schemas.openxmlformats.org/drawingml/2006/table">
            <a:tbl>
              <a:tblPr firstRow="1" bandRow="1">
                <a:tableStyleId>{5C22544A-7EE6-4342-B048-85BDC9FD1C3A}</a:tableStyleId>
              </a:tblPr>
              <a:tblGrid>
                <a:gridCol w="584745">
                  <a:extLst>
                    <a:ext uri="{9D8B030D-6E8A-4147-A177-3AD203B41FA5}">
                      <a16:colId xmlns:a16="http://schemas.microsoft.com/office/drawing/2014/main" val="612485022"/>
                    </a:ext>
                  </a:extLst>
                </a:gridCol>
                <a:gridCol w="884000">
                  <a:extLst>
                    <a:ext uri="{9D8B030D-6E8A-4147-A177-3AD203B41FA5}">
                      <a16:colId xmlns:a16="http://schemas.microsoft.com/office/drawing/2014/main" val="2164716451"/>
                    </a:ext>
                  </a:extLst>
                </a:gridCol>
              </a:tblGrid>
              <a:tr h="698906">
                <a:tc>
                  <a:txBody>
                    <a:bodyPr/>
                    <a:lstStyle/>
                    <a:p>
                      <a:pPr algn="ctr"/>
                      <a:r>
                        <a:rPr kumimoji="1" lang="en-US" altLang="ja-JP" sz="1100" b="0" u="sng">
                          <a:solidFill>
                            <a:schemeClr val="tx1"/>
                          </a:solidFill>
                          <a:latin typeface="+mn-ea"/>
                          <a:ea typeface="+mn-ea"/>
                        </a:rPr>
                        <a:t>1</a:t>
                      </a:r>
                      <a:r>
                        <a:rPr kumimoji="1" lang="ja-JP" altLang="en-US" sz="1100" b="0" u="sng">
                          <a:solidFill>
                            <a:schemeClr val="tx1"/>
                          </a:solidFill>
                          <a:latin typeface="+mn-ea"/>
                          <a:ea typeface="+mn-ea"/>
                        </a:rPr>
                        <a:t>施設</a:t>
                      </a:r>
                      <a:endParaRPr kumimoji="1" lang="en-US" altLang="ja-JP" sz="1100" b="0" u="sng">
                        <a:solidFill>
                          <a:schemeClr val="tx1"/>
                        </a:solidFill>
                        <a:latin typeface="+mn-ea"/>
                        <a:ea typeface="+mn-ea"/>
                      </a:endParaRPr>
                    </a:p>
                    <a:p>
                      <a:pPr algn="ctr"/>
                      <a:r>
                        <a:rPr kumimoji="1" lang="ja-JP" altLang="en-US" sz="1100" b="0" u="sng">
                          <a:solidFill>
                            <a:schemeClr val="tx1"/>
                          </a:solidFill>
                          <a:latin typeface="+mn-ea"/>
                          <a:ea typeface="+mn-ea"/>
                        </a:rPr>
                        <a:t>あたり</a:t>
                      </a:r>
                      <a:endParaRPr kumimoji="1" lang="en-US" altLang="ja-JP" sz="1100" b="0" u="sng">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b="0">
                          <a:solidFill>
                            <a:schemeClr val="tx1"/>
                          </a:solidFill>
                          <a:latin typeface="+mn-ea"/>
                          <a:ea typeface="+mn-ea"/>
                        </a:rPr>
                        <a:t>支援額</a:t>
                      </a:r>
                      <a:endParaRPr kumimoji="1" lang="en-US" altLang="ja-JP" sz="1100" b="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71342189"/>
                  </a:ext>
                </a:extLst>
              </a:tr>
              <a:tr h="331153">
                <a:tc>
                  <a:txBody>
                    <a:bodyPr/>
                    <a:lstStyle/>
                    <a:p>
                      <a:pPr algn="ctr"/>
                      <a:r>
                        <a:rPr kumimoji="1" lang="ja-JP" altLang="en-US" sz="1100" b="0">
                          <a:solidFill>
                            <a:schemeClr val="tx1"/>
                          </a:solidFill>
                          <a:latin typeface="+mn-ea"/>
                          <a:ea typeface="+mn-ea"/>
                        </a:rPr>
                        <a:t>賃金</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a:solidFill>
                            <a:schemeClr val="tx1"/>
                          </a:solidFill>
                          <a:latin typeface="+mn-ea"/>
                          <a:ea typeface="+mn-ea"/>
                        </a:rPr>
                        <a:t>22.8</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655187"/>
                  </a:ext>
                </a:extLst>
              </a:tr>
              <a:tr h="331153">
                <a:tc>
                  <a:txBody>
                    <a:bodyPr/>
                    <a:lstStyle/>
                    <a:p>
                      <a:pPr algn="ctr"/>
                      <a:r>
                        <a:rPr kumimoji="1" lang="ja-JP" altLang="en-US" sz="1100" b="0">
                          <a:solidFill>
                            <a:schemeClr val="tx1"/>
                          </a:solidFill>
                          <a:latin typeface="+mn-ea"/>
                          <a:ea typeface="+mn-ea"/>
                        </a:rPr>
                        <a:t>物価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050" b="0">
                          <a:solidFill>
                            <a:schemeClr val="tx1"/>
                          </a:solidFill>
                          <a:latin typeface="+mn-ea"/>
                          <a:ea typeface="+mn-ea"/>
                        </a:rPr>
                        <a:t>（介護より）</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85263306"/>
                  </a:ext>
                </a:extLst>
              </a:tr>
              <a:tr h="331153">
                <a:tc>
                  <a:txBody>
                    <a:bodyPr/>
                    <a:lstStyle/>
                    <a:p>
                      <a:pPr algn="ctr"/>
                      <a:r>
                        <a:rPr kumimoji="1" lang="ja-JP" altLang="en-US" sz="1100" b="0">
                          <a:solidFill>
                            <a:schemeClr val="tx1"/>
                          </a:solidFill>
                          <a:latin typeface="+mn-ea"/>
                          <a:ea typeface="+mn-ea"/>
                        </a:rPr>
                        <a:t>合計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dirty="0">
                          <a:solidFill>
                            <a:schemeClr val="tx1"/>
                          </a:solidFill>
                          <a:latin typeface="+mn-ea"/>
                          <a:ea typeface="+mn-ea"/>
                        </a:rPr>
                        <a:t>22.8</a:t>
                      </a:r>
                      <a:r>
                        <a:rPr kumimoji="1" lang="ja-JP" altLang="en-US" sz="1100" b="0" dirty="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40019427"/>
                  </a:ext>
                </a:extLst>
              </a:tr>
            </a:tbl>
          </a:graphicData>
        </a:graphic>
      </p:graphicFrame>
      <p:sp>
        <p:nvSpPr>
          <p:cNvPr id="8" name="テキスト ボックス 7">
            <a:extLst>
              <a:ext uri="{FF2B5EF4-FFF2-40B4-BE49-F238E27FC236}">
                <a16:creationId xmlns:a16="http://schemas.microsoft.com/office/drawing/2014/main" id="{2CE8675C-63FE-9165-E39F-359EC83E7C9B}"/>
              </a:ext>
            </a:extLst>
          </p:cNvPr>
          <p:cNvSpPr txBox="1"/>
          <p:nvPr/>
        </p:nvSpPr>
        <p:spPr>
          <a:xfrm>
            <a:off x="6052787" y="4234042"/>
            <a:ext cx="1362344"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＜保険薬局＞</a:t>
            </a:r>
          </a:p>
        </p:txBody>
      </p:sp>
      <p:sp>
        <p:nvSpPr>
          <p:cNvPr id="16" name="テキスト ボックス 15">
            <a:extLst>
              <a:ext uri="{FF2B5EF4-FFF2-40B4-BE49-F238E27FC236}">
                <a16:creationId xmlns:a16="http://schemas.microsoft.com/office/drawing/2014/main" id="{FC745DB9-356E-A7C3-63A5-93CF50F93737}"/>
              </a:ext>
            </a:extLst>
          </p:cNvPr>
          <p:cNvSpPr txBox="1"/>
          <p:nvPr/>
        </p:nvSpPr>
        <p:spPr>
          <a:xfrm>
            <a:off x="8937711" y="4185565"/>
            <a:ext cx="163197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＜訪問看護ＳＴ＞</a:t>
            </a:r>
          </a:p>
        </p:txBody>
      </p:sp>
      <p:graphicFrame>
        <p:nvGraphicFramePr>
          <p:cNvPr id="20" name="表 19">
            <a:extLst>
              <a:ext uri="{FF2B5EF4-FFF2-40B4-BE49-F238E27FC236}">
                <a16:creationId xmlns:a16="http://schemas.microsoft.com/office/drawing/2014/main" id="{EE1CEE5A-585C-B5FC-CC59-5D78DE3A43AE}"/>
              </a:ext>
            </a:extLst>
          </p:cNvPr>
          <p:cNvGraphicFramePr>
            <a:graphicFrameLocks noGrp="1"/>
          </p:cNvGraphicFramePr>
          <p:nvPr/>
        </p:nvGraphicFramePr>
        <p:xfrm>
          <a:off x="6083980" y="4510013"/>
          <a:ext cx="2917151" cy="1659266"/>
        </p:xfrm>
        <a:graphic>
          <a:graphicData uri="http://schemas.openxmlformats.org/drawingml/2006/table">
            <a:tbl>
              <a:tblPr firstRow="1" bandRow="1">
                <a:tableStyleId>{5C22544A-7EE6-4342-B048-85BDC9FD1C3A}</a:tableStyleId>
              </a:tblPr>
              <a:tblGrid>
                <a:gridCol w="689140">
                  <a:extLst>
                    <a:ext uri="{9D8B030D-6E8A-4147-A177-3AD203B41FA5}">
                      <a16:colId xmlns:a16="http://schemas.microsoft.com/office/drawing/2014/main" val="2783126168"/>
                    </a:ext>
                  </a:extLst>
                </a:gridCol>
                <a:gridCol w="689140">
                  <a:extLst>
                    <a:ext uri="{9D8B030D-6E8A-4147-A177-3AD203B41FA5}">
                      <a16:colId xmlns:a16="http://schemas.microsoft.com/office/drawing/2014/main" val="1974210691"/>
                    </a:ext>
                  </a:extLst>
                </a:gridCol>
                <a:gridCol w="844439">
                  <a:extLst>
                    <a:ext uri="{9D8B030D-6E8A-4147-A177-3AD203B41FA5}">
                      <a16:colId xmlns:a16="http://schemas.microsoft.com/office/drawing/2014/main" val="190477551"/>
                    </a:ext>
                  </a:extLst>
                </a:gridCol>
                <a:gridCol w="694432">
                  <a:extLst>
                    <a:ext uri="{9D8B030D-6E8A-4147-A177-3AD203B41FA5}">
                      <a16:colId xmlns:a16="http://schemas.microsoft.com/office/drawing/2014/main" val="442791409"/>
                    </a:ext>
                  </a:extLst>
                </a:gridCol>
              </a:tblGrid>
              <a:tr h="274909">
                <a:tc rowSpan="2">
                  <a:txBody>
                    <a:bodyPr/>
                    <a:lstStyle/>
                    <a:p>
                      <a:pPr algn="ctr"/>
                      <a:endParaRPr kumimoji="1" lang="en-US" altLang="ja-JP" sz="700" b="0">
                        <a:solidFill>
                          <a:schemeClr val="tx1"/>
                        </a:solidFill>
                        <a:latin typeface="+mn-ea"/>
                        <a:ea typeface="+mn-ea"/>
                      </a:endParaRPr>
                    </a:p>
                    <a:p>
                      <a:pPr algn="ctr"/>
                      <a:r>
                        <a:rPr kumimoji="1" lang="en-US" altLang="ja-JP" sz="1100" b="0" u="sng">
                          <a:solidFill>
                            <a:schemeClr val="tx1"/>
                          </a:solidFill>
                          <a:latin typeface="+mn-ea"/>
                          <a:ea typeface="+mn-ea"/>
                        </a:rPr>
                        <a:t>1</a:t>
                      </a:r>
                      <a:r>
                        <a:rPr kumimoji="1" lang="ja-JP" altLang="en-US" sz="1100" b="0" u="sng">
                          <a:solidFill>
                            <a:schemeClr val="tx1"/>
                          </a:solidFill>
                          <a:latin typeface="+mn-ea"/>
                          <a:ea typeface="+mn-ea"/>
                        </a:rPr>
                        <a:t>施設</a:t>
                      </a:r>
                      <a:endParaRPr kumimoji="1" lang="en-US" altLang="ja-JP" sz="1100" b="0" u="sng">
                        <a:solidFill>
                          <a:schemeClr val="tx1"/>
                        </a:solidFill>
                        <a:latin typeface="+mn-ea"/>
                        <a:ea typeface="+mn-ea"/>
                      </a:endParaRPr>
                    </a:p>
                    <a:p>
                      <a:pPr algn="ctr"/>
                      <a:r>
                        <a:rPr kumimoji="1" lang="ja-JP" altLang="en-US" sz="1100" b="0" u="sng">
                          <a:solidFill>
                            <a:schemeClr val="tx1"/>
                          </a:solidFill>
                          <a:latin typeface="+mn-ea"/>
                          <a:ea typeface="+mn-ea"/>
                        </a:rPr>
                        <a:t>あたり</a:t>
                      </a:r>
                      <a:endParaRPr kumimoji="1" lang="en-US" altLang="ja-JP" sz="1100" b="0" u="sng">
                        <a:solidFill>
                          <a:schemeClr val="tx1"/>
                        </a:solidFill>
                        <a:latin typeface="+mn-ea"/>
                        <a:ea typeface="+mn-ea"/>
                      </a:endParaRPr>
                    </a:p>
                    <a:p>
                      <a:pPr algn="ctr"/>
                      <a:endParaRPr kumimoji="1" lang="en-US" altLang="ja-JP" sz="700" b="0">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kumimoji="1" lang="ja-JP" altLang="en-US" sz="1000" b="0">
                          <a:solidFill>
                            <a:schemeClr val="tx1"/>
                          </a:solidFill>
                          <a:latin typeface="+mn-ea"/>
                          <a:ea typeface="+mn-ea"/>
                        </a:rPr>
                        <a:t>支援額</a:t>
                      </a:r>
                      <a:endParaRPr kumimoji="1" lang="en-US" altLang="ja-JP" sz="1000" b="0">
                        <a:solidFill>
                          <a:schemeClr val="tx1"/>
                        </a:solidFill>
                        <a:latin typeface="+mn-ea"/>
                        <a:ea typeface="+mn-ea"/>
                      </a:endParaRPr>
                    </a:p>
                    <a:p>
                      <a:pPr algn="ctr"/>
                      <a:r>
                        <a:rPr kumimoji="1" lang="ja-JP" altLang="en-US" sz="700" b="0">
                          <a:solidFill>
                            <a:schemeClr val="tx1"/>
                          </a:solidFill>
                          <a:latin typeface="+mn-ea"/>
                          <a:ea typeface="+mn-ea"/>
                        </a:rPr>
                        <a:t>（１法人あたりの薬局数に応じて傾斜配分）</a:t>
                      </a:r>
                      <a:endParaRPr kumimoji="1" lang="en-US" altLang="ja-JP" sz="700" b="0">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kumimoji="1" lang="ja-JP" altLang="en-US"/>
                    </a:p>
                  </a:txBody>
                  <a:tcPr/>
                </a:tc>
                <a:tc hMerge="1">
                  <a:txBody>
                    <a:bodyPr/>
                    <a:lstStyle/>
                    <a:p>
                      <a:pPr algn="ctr"/>
                      <a:endParaRPr kumimoji="1" lang="en-US" altLang="ja-JP" sz="900" b="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65164990"/>
                  </a:ext>
                </a:extLst>
              </a:tr>
              <a:tr h="0">
                <a:tc vMerge="1">
                  <a:txBody>
                    <a:bodyPr/>
                    <a:lstStyle/>
                    <a:p>
                      <a:pPr algn="ctr"/>
                      <a:endParaRPr kumimoji="1" lang="ja-JP" altLang="en-US" sz="900" b="0">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900" b="0">
                          <a:solidFill>
                            <a:schemeClr val="tx1"/>
                          </a:solidFill>
                          <a:latin typeface="+mn-ea"/>
                          <a:ea typeface="+mn-ea"/>
                        </a:rPr>
                        <a:t>～５店舗</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838628" rtl="0" eaLnBrk="1" fontAlgn="auto" latinLnBrk="0" hangingPunct="1">
                        <a:lnSpc>
                          <a:spcPct val="100000"/>
                        </a:lnSpc>
                        <a:spcBef>
                          <a:spcPts val="0"/>
                        </a:spcBef>
                        <a:spcAft>
                          <a:spcPts val="0"/>
                        </a:spcAft>
                        <a:buClrTx/>
                        <a:buSzTx/>
                        <a:buFontTx/>
                        <a:buNone/>
                        <a:tabLst/>
                        <a:defRPr/>
                      </a:pPr>
                      <a:r>
                        <a:rPr kumimoji="1" lang="ja-JP" altLang="en-US" sz="900" b="0">
                          <a:solidFill>
                            <a:schemeClr val="tx1"/>
                          </a:solidFill>
                          <a:latin typeface="+mn-ea"/>
                          <a:ea typeface="+mn-ea"/>
                        </a:rPr>
                        <a:t>６～</a:t>
                      </a:r>
                      <a:r>
                        <a:rPr kumimoji="1" lang="en-US" altLang="ja-JP" sz="900" b="0">
                          <a:solidFill>
                            <a:schemeClr val="tx1"/>
                          </a:solidFill>
                          <a:latin typeface="+mn-ea"/>
                          <a:ea typeface="+mn-ea"/>
                        </a:rPr>
                        <a:t>19</a:t>
                      </a:r>
                      <a:r>
                        <a:rPr kumimoji="1" lang="ja-JP" altLang="en-US" sz="900" b="0">
                          <a:solidFill>
                            <a:schemeClr val="tx1"/>
                          </a:solidFill>
                          <a:latin typeface="+mn-ea"/>
                          <a:ea typeface="+mn-ea"/>
                        </a:rPr>
                        <a:t>店舗</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838628" rtl="0" eaLnBrk="1" fontAlgn="auto" latinLnBrk="0" hangingPunct="1">
                        <a:lnSpc>
                          <a:spcPct val="100000"/>
                        </a:lnSpc>
                        <a:spcBef>
                          <a:spcPts val="0"/>
                        </a:spcBef>
                        <a:spcAft>
                          <a:spcPts val="0"/>
                        </a:spcAft>
                        <a:buClrTx/>
                        <a:buSzTx/>
                        <a:buFontTx/>
                        <a:buNone/>
                        <a:tabLst/>
                        <a:defRPr/>
                      </a:pPr>
                      <a:r>
                        <a:rPr kumimoji="1" lang="en-US" altLang="ja-JP" sz="900" b="0">
                          <a:solidFill>
                            <a:schemeClr val="tx1"/>
                          </a:solidFill>
                          <a:latin typeface="+mn-ea"/>
                          <a:ea typeface="+mn-ea"/>
                        </a:rPr>
                        <a:t>20</a:t>
                      </a:r>
                      <a:r>
                        <a:rPr kumimoji="1" lang="ja-JP" altLang="en-US" sz="900" b="0">
                          <a:solidFill>
                            <a:schemeClr val="tx1"/>
                          </a:solidFill>
                          <a:latin typeface="+mn-ea"/>
                          <a:ea typeface="+mn-ea"/>
                        </a:rPr>
                        <a:t>店舗～</a:t>
                      </a:r>
                      <a:endParaRPr kumimoji="1" lang="en-US" altLang="ja-JP" sz="900" b="0">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64964541"/>
                  </a:ext>
                </a:extLst>
              </a:tr>
              <a:tr h="320801">
                <a:tc>
                  <a:txBody>
                    <a:bodyPr/>
                    <a:lstStyle/>
                    <a:p>
                      <a:pPr algn="ctr"/>
                      <a:r>
                        <a:rPr kumimoji="1" lang="ja-JP" altLang="en-US" sz="1100" b="0">
                          <a:solidFill>
                            <a:schemeClr val="tx1"/>
                          </a:solidFill>
                          <a:latin typeface="+mn-ea"/>
                          <a:ea typeface="+mn-ea"/>
                        </a:rPr>
                        <a:t>賃金</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14.5</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10.5</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7.0</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23882460"/>
                  </a:ext>
                </a:extLst>
              </a:tr>
              <a:tr h="320801">
                <a:tc>
                  <a:txBody>
                    <a:bodyPr/>
                    <a:lstStyle/>
                    <a:p>
                      <a:pPr marL="0" marR="0" lvl="0" indent="0" algn="ctr" defTabSz="838628" rtl="0" eaLnBrk="1" fontAlgn="auto" latinLnBrk="0" hangingPunct="1">
                        <a:lnSpc>
                          <a:spcPct val="100000"/>
                        </a:lnSpc>
                        <a:spcBef>
                          <a:spcPts val="0"/>
                        </a:spcBef>
                        <a:spcAft>
                          <a:spcPts val="0"/>
                        </a:spcAft>
                        <a:buClrTx/>
                        <a:buSzTx/>
                        <a:buFontTx/>
                        <a:buNone/>
                        <a:tabLst/>
                        <a:defRPr/>
                      </a:pPr>
                      <a:r>
                        <a:rPr kumimoji="1" lang="ja-JP" altLang="en-US" sz="1100" b="0">
                          <a:solidFill>
                            <a:schemeClr val="tx1"/>
                          </a:solidFill>
                          <a:latin typeface="+mn-ea"/>
                          <a:ea typeface="+mn-ea"/>
                        </a:rPr>
                        <a:t>物価</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838628" rtl="0" eaLnBrk="1" fontAlgn="auto" latinLnBrk="0" hangingPunct="1">
                        <a:lnSpc>
                          <a:spcPct val="100000"/>
                        </a:lnSpc>
                        <a:spcBef>
                          <a:spcPts val="0"/>
                        </a:spcBef>
                        <a:spcAft>
                          <a:spcPts val="0"/>
                        </a:spcAft>
                        <a:buClrTx/>
                        <a:buSzTx/>
                        <a:buFontTx/>
                        <a:buNone/>
                        <a:tabLst/>
                        <a:defRPr/>
                      </a:pPr>
                      <a:r>
                        <a:rPr kumimoji="1" lang="en-US" altLang="ja-JP" sz="1100" b="0">
                          <a:solidFill>
                            <a:schemeClr val="tx1"/>
                          </a:solidFill>
                          <a:latin typeface="+mn-ea"/>
                          <a:ea typeface="+mn-ea"/>
                        </a:rPr>
                        <a:t>8.5</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7.5</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5.0</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63582278"/>
                  </a:ext>
                </a:extLst>
              </a:tr>
              <a:tr h="377584">
                <a:tc>
                  <a:txBody>
                    <a:bodyPr/>
                    <a:lstStyle/>
                    <a:p>
                      <a:pPr algn="ctr"/>
                      <a:r>
                        <a:rPr kumimoji="1" lang="ja-JP" altLang="en-US" sz="1100" b="0">
                          <a:solidFill>
                            <a:schemeClr val="tx1"/>
                          </a:solidFill>
                          <a:latin typeface="+mn-ea"/>
                          <a:ea typeface="+mn-ea"/>
                        </a:rPr>
                        <a:t>合計</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23.0</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18.0</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dirty="0">
                          <a:solidFill>
                            <a:schemeClr val="tx1"/>
                          </a:solidFill>
                          <a:latin typeface="+mn-ea"/>
                          <a:ea typeface="+mn-ea"/>
                        </a:rPr>
                        <a:t>12.0</a:t>
                      </a:r>
                      <a:r>
                        <a:rPr kumimoji="1" lang="ja-JP" altLang="en-US" sz="1100" b="0" dirty="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24069144"/>
                  </a:ext>
                </a:extLst>
              </a:tr>
            </a:tbl>
          </a:graphicData>
        </a:graphic>
      </p:graphicFrame>
      <p:sp>
        <p:nvSpPr>
          <p:cNvPr id="15" name="正方形/長方形 14">
            <a:extLst>
              <a:ext uri="{FF2B5EF4-FFF2-40B4-BE49-F238E27FC236}">
                <a16:creationId xmlns:a16="http://schemas.microsoft.com/office/drawing/2014/main" id="{3A14211C-7E32-0701-D2BF-69145E482DF4}"/>
              </a:ext>
            </a:extLst>
          </p:cNvPr>
          <p:cNvSpPr/>
          <p:nvPr/>
        </p:nvSpPr>
        <p:spPr>
          <a:xfrm>
            <a:off x="1507330" y="209631"/>
            <a:ext cx="7587646" cy="279243"/>
          </a:xfrm>
          <a:prstGeom prst="rect">
            <a:avLst/>
          </a:prstGeom>
          <a:noFill/>
          <a:ln w="25400" cap="flat" cmpd="sng" algn="ctr">
            <a:noFill/>
            <a:prstDash val="solid"/>
          </a:ln>
          <a:effectLst/>
        </p:spPr>
        <p:txBody>
          <a:bodyPr rtlCol="0" anchor="ctr" anchorCtr="0"/>
          <a:lstStyle/>
          <a:p>
            <a:pPr marL="0" marR="0" lvl="0" indent="0" algn="l" defTabSz="804748" rtl="0" eaLnBrk="1" fontAlgn="auto" latinLnBrk="0" hangingPunct="1">
              <a:lnSpc>
                <a:spcPct val="100000"/>
              </a:lnSpc>
              <a:spcBef>
                <a:spcPts val="0"/>
              </a:spcBef>
              <a:spcAft>
                <a:spcPts val="0"/>
              </a:spcAft>
              <a:buClrTx/>
              <a:buSzTx/>
              <a:buFontTx/>
              <a:buNone/>
              <a:tabLst/>
              <a:defRPr/>
            </a:pPr>
            <a:r>
              <a:rPr kumimoji="0" lang="en-US" altLang="ja-JP" sz="1232" b="0" i="0" u="none" strike="noStrike" kern="0" cap="none" spc="0" normalizeH="0" baseline="0" noProof="0">
                <a:ln>
                  <a:noFill/>
                </a:ln>
                <a:solidFill>
                  <a:srgbClr val="000000"/>
                </a:solidFill>
                <a:effectLst/>
                <a:uLnTx/>
                <a:uFillTx/>
                <a:latin typeface="ＭＳ Ｐゴシック" panose="020B0600070205080204" pitchFamily="50" charset="-128"/>
                <a:ea typeface="ＭＳ Ｐゴシック" panose="020B0600070205080204" pitchFamily="50" charset="-128"/>
                <a:cs typeface="+mn-cs"/>
              </a:rPr>
              <a:t>【</a:t>
            </a:r>
            <a:r>
              <a:rPr kumimoji="0" lang="ja-JP" altLang="en-US" sz="1232" b="0" i="0" u="none" strike="noStrike" kern="0" cap="none" spc="0" normalizeH="0" baseline="0" noProof="0">
                <a:ln>
                  <a:noFill/>
                </a:ln>
                <a:solidFill>
                  <a:srgbClr val="000000"/>
                </a:solidFill>
                <a:effectLst/>
                <a:uLnTx/>
                <a:uFillTx/>
                <a:latin typeface="ＭＳ Ｐゴシック" panose="020B0600070205080204" pitchFamily="50" charset="-128"/>
                <a:ea typeface="ＭＳ Ｐゴシック" panose="020B0600070205080204" pitchFamily="50" charset="-128"/>
                <a:cs typeface="+mn-cs"/>
              </a:rPr>
              <a:t> ○医療機関・薬局における賃上げ・物価上昇に対する支援</a:t>
            </a:r>
            <a:r>
              <a:rPr kumimoji="0" lang="en-US" altLang="ja-JP" sz="1232" b="0" i="0" u="none" strike="noStrike" kern="0" cap="none" spc="0" normalizeH="0" baseline="0" noProof="0">
                <a:ln>
                  <a:noFill/>
                </a:ln>
                <a:solidFill>
                  <a:srgbClr val="000000"/>
                </a:solidFill>
                <a:effectLst/>
                <a:uLnTx/>
                <a:uFillTx/>
                <a:latin typeface="ＭＳ Ｐゴシック" panose="020B0600070205080204" pitchFamily="50" charset="-128"/>
                <a:ea typeface="ＭＳ Ｐゴシック" panose="020B0600070205080204" pitchFamily="50" charset="-128"/>
                <a:cs typeface="+mn-cs"/>
              </a:rPr>
              <a:t>】</a:t>
            </a:r>
            <a:endParaRPr kumimoji="0" lang="ja-JP" altLang="en-US" sz="1232" b="0" i="0" u="none" strike="noStrike" kern="0" cap="none" spc="0" normalizeH="0" baseline="0" noProof="0">
              <a:ln>
                <a:noFill/>
              </a:ln>
              <a:solidFill>
                <a:srgbClr val="000000"/>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9" name="テキスト ボックス 18">
            <a:extLst>
              <a:ext uri="{FF2B5EF4-FFF2-40B4-BE49-F238E27FC236}">
                <a16:creationId xmlns:a16="http://schemas.microsoft.com/office/drawing/2014/main" id="{E19146D0-FCFE-D38D-4F3C-1124EE3C087F}"/>
              </a:ext>
            </a:extLst>
          </p:cNvPr>
          <p:cNvSpPr txBox="1"/>
          <p:nvPr/>
        </p:nvSpPr>
        <p:spPr>
          <a:xfrm>
            <a:off x="1143008" y="6561189"/>
            <a:ext cx="4952992" cy="260784"/>
          </a:xfrm>
          <a:prstGeom prst="rect">
            <a:avLst/>
          </a:prstGeom>
          <a:noFill/>
        </p:spPr>
        <p:txBody>
          <a:bodyPr wrap="square" lIns="90616" tIns="45311" rIns="90616" bIns="45311" rtlCol="0">
            <a:spAutoFit/>
          </a:bodyPr>
          <a:lstStyle/>
          <a:p>
            <a:pPr marL="177753" marR="0" lvl="0" indent="-177753"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出典：令和７年度　補正予算案の主要施策集</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1" name="テキスト ボックス 4">
            <a:extLst>
              <a:ext uri="{FF2B5EF4-FFF2-40B4-BE49-F238E27FC236}">
                <a16:creationId xmlns:a16="http://schemas.microsoft.com/office/drawing/2014/main" id="{AC68D29D-0E80-7F0B-BDEF-63F8276C2D9B}"/>
              </a:ext>
            </a:extLst>
          </p:cNvPr>
          <p:cNvSpPr txBox="1"/>
          <p:nvPr/>
        </p:nvSpPr>
        <p:spPr>
          <a:xfrm>
            <a:off x="9753697" y="120540"/>
            <a:ext cx="1319306" cy="457424"/>
          </a:xfrm>
          <a:prstGeom prst="rect">
            <a:avLst/>
          </a:prstGeom>
          <a:solidFill>
            <a:schemeClr val="bg1"/>
          </a:solidFill>
          <a:ln w="19050">
            <a:solidFill>
              <a:schemeClr val="tx1"/>
            </a:solidFill>
          </a:ln>
        </p:spPr>
        <p:txBody>
          <a:bodyPr wrap="square" tIns="72000"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dist" defTabSz="913799"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中医協　総ー１</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dist" defTabSz="913799"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８．１．９</a:t>
            </a:r>
          </a:p>
        </p:txBody>
      </p:sp>
      <p:sp>
        <p:nvSpPr>
          <p:cNvPr id="22" name="スライド番号プレースホルダー 4">
            <a:extLst>
              <a:ext uri="{FF2B5EF4-FFF2-40B4-BE49-F238E27FC236}">
                <a16:creationId xmlns:a16="http://schemas.microsoft.com/office/drawing/2014/main" id="{73EE866B-266D-783B-4526-E7D78B3ECDB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31" name="オーディオ 30">
            <a:hlinkClick r:id="" action="ppaction://media"/>
            <a:extLst>
              <a:ext uri="{FF2B5EF4-FFF2-40B4-BE49-F238E27FC236}">
                <a16:creationId xmlns:a16="http://schemas.microsoft.com/office/drawing/2014/main" id="{69CE874A-BA27-BB20-9F72-E4B9F1D86D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084016"/>
      </p:ext>
    </p:extLst>
  </p:cSld>
  <p:clrMapOvr>
    <a:masterClrMapping/>
  </p:clrMapOvr>
  <mc:AlternateContent xmlns:mc="http://schemas.openxmlformats.org/markup-compatibility/2006" xmlns:p14="http://schemas.microsoft.com/office/powerpoint/2010/main">
    <mc:Choice Requires="p14">
      <p:transition spd="slow" p14:dur="2000" advTm="25466"/>
    </mc:Choice>
    <mc:Fallback xmlns="">
      <p:transition spd="slow" advTm="25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76B8E-1ED1-17A5-A12B-29C8E9711702}"/>
            </a:ext>
          </a:extLst>
        </p:cNvPr>
        <p:cNvGrpSpPr/>
        <p:nvPr/>
      </p:nvGrpSpPr>
      <p:grpSpPr>
        <a:xfrm>
          <a:off x="0" y="0"/>
          <a:ext cx="0" cy="0"/>
          <a:chOff x="0" y="0"/>
          <a:chExt cx="0" cy="0"/>
        </a:xfrm>
      </p:grpSpPr>
      <p:pic>
        <p:nvPicPr>
          <p:cNvPr id="47" name="図 46">
            <a:extLst>
              <a:ext uri="{FF2B5EF4-FFF2-40B4-BE49-F238E27FC236}">
                <a16:creationId xmlns:a16="http://schemas.microsoft.com/office/drawing/2014/main" id="{C6967442-67F9-9D26-7CB4-8BFD915E9A8B}"/>
              </a:ext>
            </a:extLst>
          </p:cNvPr>
          <p:cNvPicPr>
            <a:picLocks noChangeAspect="1"/>
          </p:cNvPicPr>
          <p:nvPr/>
        </p:nvPicPr>
        <p:blipFill>
          <a:blip r:embed="rId4"/>
          <a:stretch>
            <a:fillRect/>
          </a:stretch>
        </p:blipFill>
        <p:spPr>
          <a:xfrm>
            <a:off x="540712" y="1391551"/>
            <a:ext cx="9742252" cy="5371042"/>
          </a:xfrm>
          <a:prstGeom prst="rect">
            <a:avLst/>
          </a:prstGeom>
        </p:spPr>
      </p:pic>
      <p:sp>
        <p:nvSpPr>
          <p:cNvPr id="7" name="スライド番号プレースホルダー 4">
            <a:extLst>
              <a:ext uri="{FF2B5EF4-FFF2-40B4-BE49-F238E27FC236}">
                <a16:creationId xmlns:a16="http://schemas.microsoft.com/office/drawing/2014/main" id="{20721117-84A0-09C3-E2E4-8BC3812254D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67" name="タイトル 1">
            <a:extLst>
              <a:ext uri="{FF2B5EF4-FFF2-40B4-BE49-F238E27FC236}">
                <a16:creationId xmlns:a16="http://schemas.microsoft.com/office/drawing/2014/main" id="{C4758009-88C2-65C8-E576-379522C472FD}"/>
              </a:ext>
            </a:extLst>
          </p:cNvPr>
          <p:cNvSpPr txBox="1">
            <a:spLocks/>
          </p:cNvSpPr>
          <p:nvPr/>
        </p:nvSpPr>
        <p:spPr>
          <a:xfrm>
            <a:off x="287652" y="181844"/>
            <a:ext cx="4536504" cy="1338841"/>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800" b="1" i="0" u="none" strike="noStrike" kern="1200" cap="none" spc="0" normalizeH="0" baseline="0" noProof="0" dirty="0">
                <a:ln>
                  <a:noFill/>
                </a:ln>
                <a:solidFill>
                  <a:prstClr val="black"/>
                </a:solidFill>
                <a:effectLst/>
                <a:uLnTx/>
                <a:uFillTx/>
                <a:latin typeface="Arial"/>
                <a:ea typeface="ＭＳ Ｐゴシック"/>
                <a:cs typeface="+mj-cs"/>
              </a:rPr>
              <a:t>入院における</a:t>
            </a:r>
            <a:endParaRPr kumimoji="1" lang="en-US" altLang="ja-JP" sz="2800" b="1" i="0" u="none" strike="noStrike" kern="1200" cap="none" spc="0" normalizeH="0" baseline="0" noProof="0" dirty="0">
              <a:ln>
                <a:noFill/>
              </a:ln>
              <a:solidFill>
                <a:prstClr val="black"/>
              </a:solidFill>
              <a:effectLst/>
              <a:uLnTx/>
              <a:uFillTx/>
              <a:latin typeface="Arial"/>
              <a:ea typeface="ＭＳ Ｐゴシック"/>
              <a:cs typeface="+mj-cs"/>
            </a:endParaRPr>
          </a:p>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800" b="1" i="0" u="none" strike="noStrike" kern="1200" cap="none" spc="0" normalizeH="0" baseline="0" noProof="0" dirty="0">
                <a:ln>
                  <a:noFill/>
                </a:ln>
                <a:solidFill>
                  <a:prstClr val="black"/>
                </a:solidFill>
                <a:effectLst/>
                <a:uLnTx/>
                <a:uFillTx/>
                <a:latin typeface="Arial"/>
                <a:ea typeface="ＭＳ Ｐゴシック"/>
                <a:cs typeface="+mj-cs"/>
              </a:rPr>
              <a:t>賃上げのための対応</a:t>
            </a:r>
            <a:endParaRPr kumimoji="1" lang="en-US" altLang="ja-JP" sz="2800" b="1" i="0" u="none" strike="noStrike" kern="1200" cap="none" spc="0" normalizeH="0" baseline="0" noProof="0" dirty="0">
              <a:ln>
                <a:noFill/>
              </a:ln>
              <a:solidFill>
                <a:prstClr val="black"/>
              </a:solidFill>
              <a:effectLst/>
              <a:uLnTx/>
              <a:uFillTx/>
              <a:latin typeface="Arial"/>
              <a:ea typeface="ＭＳ Ｐゴシック"/>
              <a:cs typeface="+mj-cs"/>
            </a:endParaRPr>
          </a:p>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（入院料・入院ベースアップ評価料に関する対応）</a:t>
            </a:r>
          </a:p>
        </p:txBody>
      </p:sp>
      <p:sp>
        <p:nvSpPr>
          <p:cNvPr id="68" name="テキスト ボックス 67">
            <a:extLst>
              <a:ext uri="{FF2B5EF4-FFF2-40B4-BE49-F238E27FC236}">
                <a16:creationId xmlns:a16="http://schemas.microsoft.com/office/drawing/2014/main" id="{FF059DAB-666B-F8DE-C20F-508876C83267}"/>
              </a:ext>
            </a:extLst>
          </p:cNvPr>
          <p:cNvSpPr txBox="1"/>
          <p:nvPr/>
        </p:nvSpPr>
        <p:spPr>
          <a:xfrm>
            <a:off x="6328614" y="4707010"/>
            <a:ext cx="2135498" cy="1200329"/>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令和６・７年度分の入院ベースアップ評価料については、入院料ごとのベースアップ評価料の平均的な水準をもとに、令和８年度改定において入院基本料に合算する</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cxnSp>
        <p:nvCxnSpPr>
          <p:cNvPr id="69" name="直線矢印コネクタ 68">
            <a:extLst>
              <a:ext uri="{FF2B5EF4-FFF2-40B4-BE49-F238E27FC236}">
                <a16:creationId xmlns:a16="http://schemas.microsoft.com/office/drawing/2014/main" id="{540C0B13-792D-C8BD-CDD1-18C021333E9D}"/>
              </a:ext>
            </a:extLst>
          </p:cNvPr>
          <p:cNvCxnSpPr>
            <a:cxnSpLocks/>
          </p:cNvCxnSpPr>
          <p:nvPr/>
        </p:nvCxnSpPr>
        <p:spPr>
          <a:xfrm flipH="1" flipV="1">
            <a:off x="5595194" y="4013445"/>
            <a:ext cx="744708" cy="128224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1" name="テキスト ボックス 80">
            <a:extLst>
              <a:ext uri="{FF2B5EF4-FFF2-40B4-BE49-F238E27FC236}">
                <a16:creationId xmlns:a16="http://schemas.microsoft.com/office/drawing/2014/main" id="{8CE3C8D9-B0FE-F93D-BEF2-0AC775596AE4}"/>
              </a:ext>
            </a:extLst>
          </p:cNvPr>
          <p:cNvSpPr txBox="1"/>
          <p:nvPr/>
        </p:nvSpPr>
        <p:spPr>
          <a:xfrm>
            <a:off x="5871824" y="1470921"/>
            <a:ext cx="2592288" cy="646331"/>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１</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令和９年度のベースアップ評価料は、</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令和８年度の２倍の評価</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3" name="テキスト ボックス 2">
            <a:extLst>
              <a:ext uri="{FF2B5EF4-FFF2-40B4-BE49-F238E27FC236}">
                <a16:creationId xmlns:a16="http://schemas.microsoft.com/office/drawing/2014/main" id="{7419618D-2375-A589-96B9-8B911F5C4FCB}"/>
              </a:ext>
            </a:extLst>
          </p:cNvPr>
          <p:cNvSpPr txBox="1"/>
          <p:nvPr/>
        </p:nvSpPr>
        <p:spPr>
          <a:xfrm>
            <a:off x="7032104" y="6566061"/>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8</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年</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月</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14</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日　中医協 総－</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5</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　（一部改変）</a:t>
            </a:r>
          </a:p>
        </p:txBody>
      </p:sp>
      <p:sp>
        <p:nvSpPr>
          <p:cNvPr id="9" name="テキスト ボックス 8">
            <a:extLst>
              <a:ext uri="{FF2B5EF4-FFF2-40B4-BE49-F238E27FC236}">
                <a16:creationId xmlns:a16="http://schemas.microsoft.com/office/drawing/2014/main" id="{0A16D088-10C2-307F-6A03-75C5DF277314}"/>
              </a:ext>
            </a:extLst>
          </p:cNvPr>
          <p:cNvSpPr txBox="1"/>
          <p:nvPr/>
        </p:nvSpPr>
        <p:spPr>
          <a:xfrm>
            <a:off x="6339902" y="2779247"/>
            <a:ext cx="2135498" cy="830997"/>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１</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1.70</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％のうち＋</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0.28</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％は「賃上げ余力の回復・確保分」として入院料に合算する</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cxnSp>
        <p:nvCxnSpPr>
          <p:cNvPr id="10" name="直線矢印コネクタ 9">
            <a:extLst>
              <a:ext uri="{FF2B5EF4-FFF2-40B4-BE49-F238E27FC236}">
                <a16:creationId xmlns:a16="http://schemas.microsoft.com/office/drawing/2014/main" id="{A8B5C58F-A15C-E52F-AE29-FD1414712118}"/>
              </a:ext>
            </a:extLst>
          </p:cNvPr>
          <p:cNvCxnSpPr>
            <a:cxnSpLocks/>
            <a:stCxn id="9" idx="1"/>
          </p:cNvCxnSpPr>
          <p:nvPr/>
        </p:nvCxnSpPr>
        <p:spPr>
          <a:xfrm flipH="1">
            <a:off x="5735960" y="3194746"/>
            <a:ext cx="603942" cy="2601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3" name="テキスト ボックス 52">
            <a:extLst>
              <a:ext uri="{FF2B5EF4-FFF2-40B4-BE49-F238E27FC236}">
                <a16:creationId xmlns:a16="http://schemas.microsoft.com/office/drawing/2014/main" id="{934E3195-5EA5-0F3E-365C-0625BEF207BE}"/>
              </a:ext>
            </a:extLst>
          </p:cNvPr>
          <p:cNvSpPr txBox="1"/>
          <p:nvPr/>
        </p:nvSpPr>
        <p:spPr>
          <a:xfrm>
            <a:off x="6339902" y="3840840"/>
            <a:ext cx="2135498" cy="646331"/>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継続的な賃上げに係る取組を実施していない医療機関は入院料が減算される</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cxnSp>
        <p:nvCxnSpPr>
          <p:cNvPr id="56" name="直線矢印コネクタ 55">
            <a:extLst>
              <a:ext uri="{FF2B5EF4-FFF2-40B4-BE49-F238E27FC236}">
                <a16:creationId xmlns:a16="http://schemas.microsoft.com/office/drawing/2014/main" id="{DB843307-FDC7-503F-B8D5-E216436734B4}"/>
              </a:ext>
            </a:extLst>
          </p:cNvPr>
          <p:cNvCxnSpPr>
            <a:cxnSpLocks/>
          </p:cNvCxnSpPr>
          <p:nvPr/>
        </p:nvCxnSpPr>
        <p:spPr>
          <a:xfrm flipH="1">
            <a:off x="6023992" y="3995005"/>
            <a:ext cx="315910" cy="12071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6" name="オーディオ 15">
            <a:hlinkClick r:id="" action="ppaction://media"/>
            <a:extLst>
              <a:ext uri="{FF2B5EF4-FFF2-40B4-BE49-F238E27FC236}">
                <a16:creationId xmlns:a16="http://schemas.microsoft.com/office/drawing/2014/main" id="{25EB2813-98CD-64B0-3C5B-0F4BAA03CC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1400893"/>
      </p:ext>
    </p:extLst>
  </p:cSld>
  <p:clrMapOvr>
    <a:masterClrMapping/>
  </p:clrMapOvr>
  <mc:AlternateContent xmlns:mc="http://schemas.openxmlformats.org/markup-compatibility/2006" xmlns:p14="http://schemas.microsoft.com/office/powerpoint/2010/main">
    <mc:Choice Requires="p14">
      <p:transition spd="slow" p14:dur="2000" advTm="141959"/>
    </mc:Choice>
    <mc:Fallback xmlns="">
      <p:transition spd="slow" advTm="141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92C8C-BA81-B18C-10CC-602F5F04430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03E4620D-3F87-8E83-CFD3-450FE4DB7EE5}"/>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入院料の見直し（物賃対応）</a:t>
            </a:r>
          </a:p>
        </p:txBody>
      </p:sp>
      <p:sp>
        <p:nvSpPr>
          <p:cNvPr id="7" name="スライド番号プレースホルダー 4">
            <a:extLst>
              <a:ext uri="{FF2B5EF4-FFF2-40B4-BE49-F238E27FC236}">
                <a16:creationId xmlns:a16="http://schemas.microsoft.com/office/drawing/2014/main" id="{4F57300D-670F-D7B9-11E9-070080FED61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6658CAFD-65BC-94E8-83DB-A3E75749DA75}"/>
              </a:ext>
            </a:extLst>
          </p:cNvPr>
          <p:cNvGraphicFramePr>
            <a:graphicFrameLocks noGrp="1"/>
          </p:cNvGraphicFramePr>
          <p:nvPr/>
        </p:nvGraphicFramePr>
        <p:xfrm>
          <a:off x="893423" y="1250676"/>
          <a:ext cx="6084676" cy="3031764"/>
        </p:xfrm>
        <a:graphic>
          <a:graphicData uri="http://schemas.openxmlformats.org/drawingml/2006/table">
            <a:tbl>
              <a:tblPr firstRow="1" bandRow="1">
                <a:tableStyleId>{5940675A-B579-460E-94D1-54222C63F5DA}</a:tableStyleId>
              </a:tblPr>
              <a:tblGrid>
                <a:gridCol w="2304256">
                  <a:extLst>
                    <a:ext uri="{9D8B030D-6E8A-4147-A177-3AD203B41FA5}">
                      <a16:colId xmlns:a16="http://schemas.microsoft.com/office/drawing/2014/main" val="3938482511"/>
                    </a:ext>
                  </a:extLst>
                </a:gridCol>
                <a:gridCol w="1584176">
                  <a:extLst>
                    <a:ext uri="{9D8B030D-6E8A-4147-A177-3AD203B41FA5}">
                      <a16:colId xmlns:a16="http://schemas.microsoft.com/office/drawing/2014/main" val="2635774537"/>
                    </a:ext>
                  </a:extLst>
                </a:gridCol>
                <a:gridCol w="2196244">
                  <a:extLst>
                    <a:ext uri="{9D8B030D-6E8A-4147-A177-3AD203B41FA5}">
                      <a16:colId xmlns:a16="http://schemas.microsoft.com/office/drawing/2014/main" val="2078934805"/>
                    </a:ext>
                  </a:extLst>
                </a:gridCol>
              </a:tblGrid>
              <a:tr h="307174">
                <a:tc rowSpan="2">
                  <a:txBody>
                    <a:bodyPr/>
                    <a:lstStyle/>
                    <a:p>
                      <a:pPr algn="l"/>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bg1"/>
                    </a:solidFill>
                  </a:tcPr>
                </a:tc>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入院料本体</a:t>
                      </a:r>
                    </a:p>
                  </a:txBody>
                  <a:tcPr>
                    <a:solidFill>
                      <a:schemeClr val="accent3"/>
                    </a:solidFill>
                  </a:tcPr>
                </a:tc>
                <a:tc hMerge="1">
                  <a:txBody>
                    <a:bodyPr/>
                    <a:lstStyle/>
                    <a:p>
                      <a:pPr algn="ct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720921974"/>
                  </a:ext>
                </a:extLst>
              </a:tr>
              <a:tr h="307174">
                <a:tc vMerge="1">
                  <a:txBody>
                    <a:bodyPr/>
                    <a:lstStyle/>
                    <a:p>
                      <a:endParaRPr dirty="0"/>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extLst>
                  <a:ext uri="{0D108BD9-81ED-4DB2-BD59-A6C34878D82A}">
                    <a16:rowId xmlns:a16="http://schemas.microsoft.com/office/drawing/2014/main" val="18742173"/>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急性期一般入院料１</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1,688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1,874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1,7</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５３点）</a:t>
                      </a:r>
                    </a:p>
                  </a:txBody>
                  <a:tcPr/>
                </a:tc>
                <a:extLst>
                  <a:ext uri="{0D108BD9-81ED-4DB2-BD59-A6C34878D82A}">
                    <a16:rowId xmlns:a16="http://schemas.microsoft.com/office/drawing/2014/main" val="3190255739"/>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急性期一般入院料２</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1,644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1,779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1,694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905422926"/>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急性期一般入院料３</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1,569</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1,704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1,619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32816292"/>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急性期一般入院料４</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1,462</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1,597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1,512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666730977"/>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急性期一般入院料４</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（看護・多職種協働加算）　</a:t>
                      </a: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ja-JP" altLang="en-US" sz="1400" dirty="0">
                          <a:solidFill>
                            <a:schemeClr val="tx1"/>
                          </a:solidFill>
                          <a:latin typeface="BIZ UDPゴシック" panose="020B0400000000000000" pitchFamily="50" charset="-128"/>
                          <a:ea typeface="BIZ UDPゴシック" panose="020B0400000000000000" pitchFamily="50" charset="-128"/>
                        </a:rPr>
                        <a:t>－－－－</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1,874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1,7</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５３点）</a:t>
                      </a:r>
                    </a:p>
                  </a:txBody>
                  <a:tcPr/>
                </a:tc>
                <a:extLst>
                  <a:ext uri="{0D108BD9-81ED-4DB2-BD59-A6C34878D82A}">
                    <a16:rowId xmlns:a16="http://schemas.microsoft.com/office/drawing/2014/main" val="555207600"/>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急性期一般入院料５</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1,451</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1,575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1,490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95396989"/>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急性期一般入院料６</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1,404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1,523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1,438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205770850"/>
                  </a:ext>
                </a:extLst>
              </a:tr>
            </a:tbl>
          </a:graphicData>
        </a:graphic>
      </p:graphicFrame>
      <p:sp>
        <p:nvSpPr>
          <p:cNvPr id="3" name="タイトル 1">
            <a:extLst>
              <a:ext uri="{FF2B5EF4-FFF2-40B4-BE49-F238E27FC236}">
                <a16:creationId xmlns:a16="http://schemas.microsoft.com/office/drawing/2014/main" id="{5C1C7604-D70E-DB79-47A2-E92F78C64AD1}"/>
              </a:ext>
            </a:extLst>
          </p:cNvPr>
          <p:cNvSpPr txBox="1">
            <a:spLocks/>
          </p:cNvSpPr>
          <p:nvPr/>
        </p:nvSpPr>
        <p:spPr>
          <a:xfrm>
            <a:off x="767408" y="648884"/>
            <a:ext cx="2943944" cy="601792"/>
          </a:xfrm>
          <a:prstGeom prst="rect">
            <a:avLst/>
          </a:prstGeom>
          <a:noFill/>
          <a:ln w="28575">
            <a:no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急性期一般入院料</a:t>
            </a:r>
          </a:p>
        </p:txBody>
      </p:sp>
      <p:graphicFrame>
        <p:nvGraphicFramePr>
          <p:cNvPr id="4" name="表 3">
            <a:extLst>
              <a:ext uri="{FF2B5EF4-FFF2-40B4-BE49-F238E27FC236}">
                <a16:creationId xmlns:a16="http://schemas.microsoft.com/office/drawing/2014/main" id="{055525EE-CE2A-5EAD-CD9D-D8B2BF42AB65}"/>
              </a:ext>
            </a:extLst>
          </p:cNvPr>
          <p:cNvGraphicFramePr>
            <a:graphicFrameLocks noGrp="1"/>
          </p:cNvGraphicFramePr>
          <p:nvPr/>
        </p:nvGraphicFramePr>
        <p:xfrm>
          <a:off x="7807568" y="1250676"/>
          <a:ext cx="3060340" cy="3031764"/>
        </p:xfrm>
        <a:graphic>
          <a:graphicData uri="http://schemas.openxmlformats.org/drawingml/2006/table">
            <a:tbl>
              <a:tblPr firstRow="1" bandRow="1">
                <a:tableStyleId>{5940675A-B579-460E-94D1-54222C63F5DA}</a:tableStyleId>
              </a:tblPr>
              <a:tblGrid>
                <a:gridCol w="1530170">
                  <a:extLst>
                    <a:ext uri="{9D8B030D-6E8A-4147-A177-3AD203B41FA5}">
                      <a16:colId xmlns:a16="http://schemas.microsoft.com/office/drawing/2014/main" val="178128960"/>
                    </a:ext>
                  </a:extLst>
                </a:gridCol>
                <a:gridCol w="1530170">
                  <a:extLst>
                    <a:ext uri="{9D8B030D-6E8A-4147-A177-3AD203B41FA5}">
                      <a16:colId xmlns:a16="http://schemas.microsoft.com/office/drawing/2014/main" val="3683064022"/>
                    </a:ext>
                  </a:extLst>
                </a:gridCol>
              </a:tblGrid>
              <a:tr h="307174">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入院</a:t>
                      </a:r>
                      <a:r>
                        <a:rPr kumimoji="1" lang="ja-JP" altLang="en-US" sz="1600" dirty="0">
                          <a:solidFill>
                            <a:srgbClr val="FF0000"/>
                          </a:solidFill>
                          <a:latin typeface="BIZ UDPゴシック" panose="020B0400000000000000" pitchFamily="50" charset="-128"/>
                          <a:ea typeface="BIZ UDPゴシック" panose="020B0400000000000000" pitchFamily="50" charset="-128"/>
                        </a:rPr>
                        <a:t>物価対応料（新設）</a:t>
                      </a:r>
                    </a:p>
                  </a:txBody>
                  <a:tcPr>
                    <a:solidFill>
                      <a:schemeClr val="accent3"/>
                    </a:solidFill>
                  </a:tcPr>
                </a:tc>
                <a:tc hMerge="1">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2683395962"/>
                  </a:ext>
                </a:extLst>
              </a:tr>
              <a:tr h="307174">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extLst>
                  <a:ext uri="{0D108BD9-81ED-4DB2-BD59-A6C34878D82A}">
                    <a16:rowId xmlns:a16="http://schemas.microsoft.com/office/drawing/2014/main" val="916103899"/>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090941727"/>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４５点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902880007"/>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４５点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1993138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４５点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634107739"/>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77340330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３６点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90993764"/>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３４点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136803609"/>
                  </a:ext>
                </a:extLst>
              </a:tr>
            </a:tbl>
          </a:graphicData>
        </a:graphic>
      </p:graphicFrame>
      <p:sp>
        <p:nvSpPr>
          <p:cNvPr id="8" name="加算記号 7">
            <a:extLst>
              <a:ext uri="{FF2B5EF4-FFF2-40B4-BE49-F238E27FC236}">
                <a16:creationId xmlns:a16="http://schemas.microsoft.com/office/drawing/2014/main" id="{C434FF29-CAD7-1079-68B7-06DB99EE4318}"/>
              </a:ext>
            </a:extLst>
          </p:cNvPr>
          <p:cNvSpPr/>
          <p:nvPr/>
        </p:nvSpPr>
        <p:spPr>
          <a:xfrm>
            <a:off x="7156013" y="2488641"/>
            <a:ext cx="461156" cy="494388"/>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5" name="テキスト ボックス 4">
            <a:extLst>
              <a:ext uri="{FF2B5EF4-FFF2-40B4-BE49-F238E27FC236}">
                <a16:creationId xmlns:a16="http://schemas.microsoft.com/office/drawing/2014/main" id="{0F2CF219-657F-8569-59D6-C83CFCE5C039}"/>
              </a:ext>
            </a:extLst>
          </p:cNvPr>
          <p:cNvSpPr txBox="1"/>
          <p:nvPr/>
        </p:nvSpPr>
        <p:spPr>
          <a:xfrm>
            <a:off x="1703513" y="4578810"/>
            <a:ext cx="4464496"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継続的に賃上げに係る取組を行っていない場合は、</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以下の点数が減算された（　　）内の点数を算定する</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15" name="テキスト ボックス 14">
            <a:extLst>
              <a:ext uri="{FF2B5EF4-FFF2-40B4-BE49-F238E27FC236}">
                <a16:creationId xmlns:a16="http://schemas.microsoft.com/office/drawing/2014/main" id="{F787CB62-179F-F96A-C4A4-82FFF3675B35}"/>
              </a:ext>
            </a:extLst>
          </p:cNvPr>
          <p:cNvSpPr txBox="1"/>
          <p:nvPr/>
        </p:nvSpPr>
        <p:spPr>
          <a:xfrm>
            <a:off x="7543428" y="6171783"/>
            <a:ext cx="3847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その他の入院料等についても同様</a:t>
            </a:r>
            <a:endParaRPr kumimoji="1" lang="zh-CN"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6" name="表 5">
            <a:extLst>
              <a:ext uri="{FF2B5EF4-FFF2-40B4-BE49-F238E27FC236}">
                <a16:creationId xmlns:a16="http://schemas.microsoft.com/office/drawing/2014/main" id="{E5B54A4E-6F20-DF9A-D7EC-8708F5B94BDD}"/>
              </a:ext>
            </a:extLst>
          </p:cNvPr>
          <p:cNvGraphicFramePr>
            <a:graphicFrameLocks noGrp="1"/>
          </p:cNvGraphicFramePr>
          <p:nvPr/>
        </p:nvGraphicFramePr>
        <p:xfrm>
          <a:off x="1919536" y="5162824"/>
          <a:ext cx="3960440" cy="88900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775352885"/>
                    </a:ext>
                  </a:extLst>
                </a:gridCol>
                <a:gridCol w="360040">
                  <a:extLst>
                    <a:ext uri="{9D8B030D-6E8A-4147-A177-3AD203B41FA5}">
                      <a16:colId xmlns:a16="http://schemas.microsoft.com/office/drawing/2014/main" val="3845131742"/>
                    </a:ext>
                  </a:extLst>
                </a:gridCol>
                <a:gridCol w="792088">
                  <a:extLst>
                    <a:ext uri="{9D8B030D-6E8A-4147-A177-3AD203B41FA5}">
                      <a16:colId xmlns:a16="http://schemas.microsoft.com/office/drawing/2014/main" val="628343894"/>
                    </a:ext>
                  </a:extLst>
                </a:gridCol>
              </a:tblGrid>
              <a:tr h="370840">
                <a:tc>
                  <a:txBody>
                    <a:bodyPr/>
                    <a:lstStyle/>
                    <a:p>
                      <a:r>
                        <a:rPr kumimoji="1" lang="ja-JP" altLang="en-US" sz="1400" b="0" dirty="0">
                          <a:solidFill>
                            <a:srgbClr val="FF0000"/>
                          </a:solidFill>
                          <a:latin typeface="BIZ UDPゴシック" panose="020B0400000000000000" pitchFamily="50" charset="-128"/>
                          <a:ea typeface="BIZ UDPゴシック" panose="020B0400000000000000" pitchFamily="50" charset="-128"/>
                        </a:rPr>
                        <a:t>急性期１</a:t>
                      </a:r>
                      <a:endParaRPr kumimoji="1" lang="en-US" altLang="ja-JP" sz="1400" b="0" dirty="0">
                        <a:solidFill>
                          <a:srgbClr val="FF0000"/>
                        </a:solidFill>
                        <a:latin typeface="BIZ UDPゴシック" panose="020B0400000000000000" pitchFamily="50" charset="-128"/>
                        <a:ea typeface="BIZ UDPゴシック" panose="020B0400000000000000" pitchFamily="50" charset="-128"/>
                      </a:endParaRPr>
                    </a:p>
                    <a:p>
                      <a:r>
                        <a:rPr kumimoji="1" lang="ja-JP" altLang="en-US" sz="1400" b="0" dirty="0">
                          <a:solidFill>
                            <a:srgbClr val="FF0000"/>
                          </a:solidFill>
                          <a:latin typeface="BIZ UDPゴシック" panose="020B0400000000000000" pitchFamily="50" charset="-128"/>
                          <a:ea typeface="BIZ UDPゴシック" panose="020B0400000000000000" pitchFamily="50" charset="-128"/>
                        </a:rPr>
                        <a:t>急性期４（看護・多職種協働加算）　</a:t>
                      </a:r>
                    </a:p>
                  </a:txBody>
                  <a:tcP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a:t>
                      </a:r>
                      <a:endParaRPr kumimoji="1" lang="ja-JP" altLang="en-US" sz="1400" b="0"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rgbClr val="FF000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rPr>
                        <a:t>121</a:t>
                      </a: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点</a:t>
                      </a:r>
                      <a:endPar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no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3082557"/>
                  </a:ext>
                </a:extLst>
              </a:tr>
              <a:tr h="370840">
                <a:tc>
                  <a:txBody>
                    <a:bodyPr/>
                    <a:lstStyle/>
                    <a:p>
                      <a:r>
                        <a:rPr kumimoji="1" lang="ja-JP" altLang="en-US" sz="1400" b="0" dirty="0">
                          <a:solidFill>
                            <a:srgbClr val="FF0000"/>
                          </a:solidFill>
                          <a:latin typeface="BIZ UDPゴシック" panose="020B0400000000000000" pitchFamily="50" charset="-128"/>
                          <a:ea typeface="BIZ UDPゴシック" panose="020B0400000000000000" pitchFamily="50" charset="-128"/>
                        </a:rPr>
                        <a:t>急性期２～６</a:t>
                      </a:r>
                    </a:p>
                  </a:txBody>
                  <a:tcP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a:t>
                      </a:r>
                      <a:endParaRPr kumimoji="1" lang="ja-JP" altLang="en-US" sz="1400" b="0"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rgbClr val="FF000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 </a:t>
                      </a:r>
                      <a:r>
                        <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rPr>
                        <a:t>85</a:t>
                      </a: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点</a:t>
                      </a:r>
                      <a:endParaRPr kumimoji="1" lang="ja-JP" altLang="en-US" sz="1400" b="0" baseline="0"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no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9022387"/>
                  </a:ext>
                </a:extLst>
              </a:tr>
            </a:tbl>
          </a:graphicData>
        </a:graphic>
      </p:graphicFrame>
      <p:pic>
        <p:nvPicPr>
          <p:cNvPr id="24" name="オーディオ 23">
            <a:hlinkClick r:id="" action="ppaction://media"/>
            <a:extLst>
              <a:ext uri="{FF2B5EF4-FFF2-40B4-BE49-F238E27FC236}">
                <a16:creationId xmlns:a16="http://schemas.microsoft.com/office/drawing/2014/main" id="{8CF7C6ED-7FEF-84A0-3F4A-6DB02B9B4A4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01628208"/>
      </p:ext>
    </p:extLst>
  </p:cSld>
  <p:clrMapOvr>
    <a:masterClrMapping/>
  </p:clrMapOvr>
  <mc:AlternateContent xmlns:mc="http://schemas.openxmlformats.org/markup-compatibility/2006" xmlns:p14="http://schemas.microsoft.com/office/powerpoint/2010/main">
    <mc:Choice Requires="p14">
      <p:transition spd="slow" p14:dur="2000" advTm="77889"/>
    </mc:Choice>
    <mc:Fallback xmlns="">
      <p:transition spd="slow" advTm="77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6B7D2-D43C-2479-F2DE-56159D321F3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46EE0E42-CB48-DC0A-D49D-B4B4B1686730}"/>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入院料の見直し（物賃対応）</a:t>
            </a:r>
          </a:p>
        </p:txBody>
      </p:sp>
      <p:sp>
        <p:nvSpPr>
          <p:cNvPr id="7" name="スライド番号プレースホルダー 4">
            <a:extLst>
              <a:ext uri="{FF2B5EF4-FFF2-40B4-BE49-F238E27FC236}">
                <a16:creationId xmlns:a16="http://schemas.microsoft.com/office/drawing/2014/main" id="{0B48BB82-98B6-E737-98AC-61043669BFA1}"/>
              </a:ext>
            </a:extLst>
          </p:cNvPr>
          <p:cNvSpPr txBox="1">
            <a:spLocks noGrp="1"/>
          </p:cNvSpPr>
          <p:nvPr/>
        </p:nvSpPr>
        <p:spPr bwMode="auto">
          <a:xfrm>
            <a:off x="1005053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131</a:t>
            </a:r>
          </a:p>
        </p:txBody>
      </p:sp>
      <p:graphicFrame>
        <p:nvGraphicFramePr>
          <p:cNvPr id="9" name="表 8">
            <a:extLst>
              <a:ext uri="{FF2B5EF4-FFF2-40B4-BE49-F238E27FC236}">
                <a16:creationId xmlns:a16="http://schemas.microsoft.com/office/drawing/2014/main" id="{78C68847-276E-5632-79DD-C024E5B033E0}"/>
              </a:ext>
            </a:extLst>
          </p:cNvPr>
          <p:cNvGraphicFramePr>
            <a:graphicFrameLocks noGrp="1"/>
          </p:cNvGraphicFramePr>
          <p:nvPr/>
        </p:nvGraphicFramePr>
        <p:xfrm>
          <a:off x="767408" y="1836918"/>
          <a:ext cx="6084676" cy="1592082"/>
        </p:xfrm>
        <a:graphic>
          <a:graphicData uri="http://schemas.openxmlformats.org/drawingml/2006/table">
            <a:tbl>
              <a:tblPr firstRow="1" bandRow="1">
                <a:tableStyleId>{5940675A-B579-460E-94D1-54222C63F5DA}</a:tableStyleId>
              </a:tblPr>
              <a:tblGrid>
                <a:gridCol w="2520280">
                  <a:extLst>
                    <a:ext uri="{9D8B030D-6E8A-4147-A177-3AD203B41FA5}">
                      <a16:colId xmlns:a16="http://schemas.microsoft.com/office/drawing/2014/main" val="3938482511"/>
                    </a:ext>
                  </a:extLst>
                </a:gridCol>
                <a:gridCol w="1285428">
                  <a:extLst>
                    <a:ext uri="{9D8B030D-6E8A-4147-A177-3AD203B41FA5}">
                      <a16:colId xmlns:a16="http://schemas.microsoft.com/office/drawing/2014/main" val="2635774537"/>
                    </a:ext>
                  </a:extLst>
                </a:gridCol>
                <a:gridCol w="2278968">
                  <a:extLst>
                    <a:ext uri="{9D8B030D-6E8A-4147-A177-3AD203B41FA5}">
                      <a16:colId xmlns:a16="http://schemas.microsoft.com/office/drawing/2014/main" val="2078934805"/>
                    </a:ext>
                  </a:extLst>
                </a:gridCol>
              </a:tblGrid>
              <a:tr h="307174">
                <a:tc rowSpan="2">
                  <a:txBody>
                    <a:bodyPr/>
                    <a:lstStyle/>
                    <a:p>
                      <a:pPr algn="l"/>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bg1"/>
                    </a:solidFill>
                  </a:tcPr>
                </a:tc>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入院料本体</a:t>
                      </a:r>
                    </a:p>
                  </a:txBody>
                  <a:tcPr>
                    <a:solidFill>
                      <a:schemeClr val="accent3"/>
                    </a:solidFill>
                  </a:tcPr>
                </a:tc>
                <a:tc hMerge="1">
                  <a:txBody>
                    <a:bodyPr/>
                    <a:lstStyle/>
                    <a:p>
                      <a:pPr algn="ct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720921974"/>
                  </a:ext>
                </a:extLst>
              </a:tr>
              <a:tr h="307174">
                <a:tc vMerge="1">
                  <a:txBody>
                    <a:bodyPr/>
                    <a:lstStyle/>
                    <a:p>
                      <a:endParaRPr dirty="0"/>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extLst>
                  <a:ext uri="{0D108BD9-81ED-4DB2-BD59-A6C34878D82A}">
                    <a16:rowId xmlns:a16="http://schemas.microsoft.com/office/drawing/2014/main" val="18742173"/>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地域一般入院料１</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1,176</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1,290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1,225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90255739"/>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地域一般入院料２</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1,170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1,282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1,217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905422926"/>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地域一般入院料３</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1,003</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1,097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1,032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32816292"/>
                  </a:ext>
                </a:extLst>
              </a:tr>
            </a:tbl>
          </a:graphicData>
        </a:graphic>
      </p:graphicFrame>
      <p:graphicFrame>
        <p:nvGraphicFramePr>
          <p:cNvPr id="11" name="表 10">
            <a:extLst>
              <a:ext uri="{FF2B5EF4-FFF2-40B4-BE49-F238E27FC236}">
                <a16:creationId xmlns:a16="http://schemas.microsoft.com/office/drawing/2014/main" id="{A8794CA4-3C62-AC59-5973-9BFFEDA22C9C}"/>
              </a:ext>
            </a:extLst>
          </p:cNvPr>
          <p:cNvGraphicFramePr>
            <a:graphicFrameLocks noGrp="1"/>
          </p:cNvGraphicFramePr>
          <p:nvPr/>
        </p:nvGraphicFramePr>
        <p:xfrm>
          <a:off x="7752184" y="1843106"/>
          <a:ext cx="3564396" cy="1592082"/>
        </p:xfrm>
        <a:graphic>
          <a:graphicData uri="http://schemas.openxmlformats.org/drawingml/2006/table">
            <a:tbl>
              <a:tblPr firstRow="1" bandRow="1">
                <a:tableStyleId>{5940675A-B579-460E-94D1-54222C63F5DA}</a:tableStyleId>
              </a:tblPr>
              <a:tblGrid>
                <a:gridCol w="1782198">
                  <a:extLst>
                    <a:ext uri="{9D8B030D-6E8A-4147-A177-3AD203B41FA5}">
                      <a16:colId xmlns:a16="http://schemas.microsoft.com/office/drawing/2014/main" val="178128960"/>
                    </a:ext>
                  </a:extLst>
                </a:gridCol>
                <a:gridCol w="1782198">
                  <a:extLst>
                    <a:ext uri="{9D8B030D-6E8A-4147-A177-3AD203B41FA5}">
                      <a16:colId xmlns:a16="http://schemas.microsoft.com/office/drawing/2014/main" val="3683064022"/>
                    </a:ext>
                  </a:extLst>
                </a:gridCol>
              </a:tblGrid>
              <a:tr h="307174">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入院</a:t>
                      </a:r>
                      <a:r>
                        <a:rPr kumimoji="1" lang="ja-JP" altLang="en-US" sz="1600" dirty="0">
                          <a:solidFill>
                            <a:srgbClr val="FF0000"/>
                          </a:solidFill>
                          <a:latin typeface="BIZ UDPゴシック" panose="020B0400000000000000" pitchFamily="50" charset="-128"/>
                          <a:ea typeface="BIZ UDPゴシック" panose="020B0400000000000000" pitchFamily="50" charset="-128"/>
                        </a:rPr>
                        <a:t>物価対応料（新設）</a:t>
                      </a:r>
                    </a:p>
                  </a:txBody>
                  <a:tcPr>
                    <a:solidFill>
                      <a:schemeClr val="accent3"/>
                    </a:solidFill>
                  </a:tcPr>
                </a:tc>
                <a:tc hMerge="1">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2683395962"/>
                  </a:ext>
                </a:extLst>
              </a:tr>
              <a:tr h="307174">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extLst>
                  <a:ext uri="{0D108BD9-81ED-4DB2-BD59-A6C34878D82A}">
                    <a16:rowId xmlns:a16="http://schemas.microsoft.com/office/drawing/2014/main" val="916103899"/>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32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64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090941727"/>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32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64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902880007"/>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23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46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19931381"/>
                  </a:ext>
                </a:extLst>
              </a:tr>
            </a:tbl>
          </a:graphicData>
        </a:graphic>
      </p:graphicFrame>
      <p:sp>
        <p:nvSpPr>
          <p:cNvPr id="12" name="加算記号 11">
            <a:extLst>
              <a:ext uri="{FF2B5EF4-FFF2-40B4-BE49-F238E27FC236}">
                <a16:creationId xmlns:a16="http://schemas.microsoft.com/office/drawing/2014/main" id="{F2398E9C-E71C-CBD9-197A-E903EF2AA94D}"/>
              </a:ext>
            </a:extLst>
          </p:cNvPr>
          <p:cNvSpPr/>
          <p:nvPr/>
        </p:nvSpPr>
        <p:spPr>
          <a:xfrm>
            <a:off x="7071556" y="2637187"/>
            <a:ext cx="461156" cy="494388"/>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3" name="タイトル 1">
            <a:extLst>
              <a:ext uri="{FF2B5EF4-FFF2-40B4-BE49-F238E27FC236}">
                <a16:creationId xmlns:a16="http://schemas.microsoft.com/office/drawing/2014/main" id="{405DE232-F9CF-54EA-6888-76E3C4A35073}"/>
              </a:ext>
            </a:extLst>
          </p:cNvPr>
          <p:cNvSpPr txBox="1">
            <a:spLocks/>
          </p:cNvSpPr>
          <p:nvPr/>
        </p:nvSpPr>
        <p:spPr>
          <a:xfrm>
            <a:off x="707852" y="1327729"/>
            <a:ext cx="2813720" cy="601792"/>
          </a:xfrm>
          <a:prstGeom prst="rect">
            <a:avLst/>
          </a:prstGeom>
          <a:noFill/>
          <a:ln w="28575">
            <a:no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地域一般入院料</a:t>
            </a:r>
          </a:p>
        </p:txBody>
      </p:sp>
      <p:sp>
        <p:nvSpPr>
          <p:cNvPr id="15" name="テキスト ボックス 14">
            <a:extLst>
              <a:ext uri="{FF2B5EF4-FFF2-40B4-BE49-F238E27FC236}">
                <a16:creationId xmlns:a16="http://schemas.microsoft.com/office/drawing/2014/main" id="{F143522B-659D-A923-99EC-3F285C9E393A}"/>
              </a:ext>
            </a:extLst>
          </p:cNvPr>
          <p:cNvSpPr txBox="1"/>
          <p:nvPr/>
        </p:nvSpPr>
        <p:spPr>
          <a:xfrm>
            <a:off x="7610804" y="6120765"/>
            <a:ext cx="3847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その他の入院料等についても同様</a:t>
            </a:r>
            <a:endParaRPr kumimoji="1" lang="zh-CN"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p:txBody>
      </p:sp>
      <p:sp>
        <p:nvSpPr>
          <p:cNvPr id="6" name="テキスト ボックス 5">
            <a:extLst>
              <a:ext uri="{FF2B5EF4-FFF2-40B4-BE49-F238E27FC236}">
                <a16:creationId xmlns:a16="http://schemas.microsoft.com/office/drawing/2014/main" id="{3125A145-EA40-B8D3-588D-9989B3B44F7A}"/>
              </a:ext>
            </a:extLst>
          </p:cNvPr>
          <p:cNvSpPr txBox="1"/>
          <p:nvPr/>
        </p:nvSpPr>
        <p:spPr>
          <a:xfrm>
            <a:off x="2495600" y="3676579"/>
            <a:ext cx="4464496"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継続的に賃上げに係る取組を行っていない場合は、</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以下の点数が減算された（　　）内の点数を算定する</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14" name="表 13">
            <a:extLst>
              <a:ext uri="{FF2B5EF4-FFF2-40B4-BE49-F238E27FC236}">
                <a16:creationId xmlns:a16="http://schemas.microsoft.com/office/drawing/2014/main" id="{9B8D2979-ADA9-4534-460A-B23E4981A40A}"/>
              </a:ext>
            </a:extLst>
          </p:cNvPr>
          <p:cNvGraphicFramePr>
            <a:graphicFrameLocks noGrp="1"/>
          </p:cNvGraphicFramePr>
          <p:nvPr/>
        </p:nvGraphicFramePr>
        <p:xfrm>
          <a:off x="2711623" y="4260593"/>
          <a:ext cx="3960440" cy="3708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775352885"/>
                    </a:ext>
                  </a:extLst>
                </a:gridCol>
                <a:gridCol w="360040">
                  <a:extLst>
                    <a:ext uri="{9D8B030D-6E8A-4147-A177-3AD203B41FA5}">
                      <a16:colId xmlns:a16="http://schemas.microsoft.com/office/drawing/2014/main" val="3845131742"/>
                    </a:ext>
                  </a:extLst>
                </a:gridCol>
                <a:gridCol w="792088">
                  <a:extLst>
                    <a:ext uri="{9D8B030D-6E8A-4147-A177-3AD203B41FA5}">
                      <a16:colId xmlns:a16="http://schemas.microsoft.com/office/drawing/2014/main" val="628343894"/>
                    </a:ext>
                  </a:extLst>
                </a:gridCol>
              </a:tblGrid>
              <a:tr h="370840">
                <a:tc>
                  <a:txBody>
                    <a:bodyPr/>
                    <a:lstStyle/>
                    <a:p>
                      <a:r>
                        <a:rPr kumimoji="1" lang="ja-JP" altLang="en-US" sz="1400" b="0" dirty="0">
                          <a:solidFill>
                            <a:srgbClr val="FF0000"/>
                          </a:solidFill>
                          <a:latin typeface="BIZ UDPゴシック" panose="020B0400000000000000" pitchFamily="50" charset="-128"/>
                          <a:ea typeface="BIZ UDPゴシック" panose="020B0400000000000000" pitchFamily="50" charset="-128"/>
                        </a:rPr>
                        <a:t>地域一般入院料１～３</a:t>
                      </a:r>
                    </a:p>
                  </a:txBody>
                  <a:tcP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a:t>
                      </a:r>
                      <a:endParaRPr kumimoji="1" lang="ja-JP" altLang="en-US" sz="1400" b="0"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rgbClr val="FF000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rPr>
                        <a:t>65</a:t>
                      </a: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点</a:t>
                      </a:r>
                      <a:endPar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no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3082557"/>
                  </a:ext>
                </a:extLst>
              </a:tr>
            </a:tbl>
          </a:graphicData>
        </a:graphic>
      </p:graphicFrame>
      <p:pic>
        <p:nvPicPr>
          <p:cNvPr id="10" name="オーディオ 9">
            <a:hlinkClick r:id="" action="ppaction://media"/>
            <a:extLst>
              <a:ext uri="{FF2B5EF4-FFF2-40B4-BE49-F238E27FC236}">
                <a16:creationId xmlns:a16="http://schemas.microsoft.com/office/drawing/2014/main" id="{E1441D61-2590-25BE-BD55-250D8F59F3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3213340"/>
      </p:ext>
    </p:extLst>
  </p:cSld>
  <p:clrMapOvr>
    <a:masterClrMapping/>
  </p:clrMapOvr>
  <mc:AlternateContent xmlns:mc="http://schemas.openxmlformats.org/markup-compatibility/2006" xmlns:p14="http://schemas.microsoft.com/office/powerpoint/2010/main">
    <mc:Choice Requires="p14">
      <p:transition spd="slow" p14:dur="2000" advTm="12676"/>
    </mc:Choice>
    <mc:Fallback xmlns="">
      <p:transition spd="slow" advTm="12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3C633-FFCA-B731-2469-96425DC98FE2}"/>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9E831D3B-78D2-B137-CC48-0CAF4A50F7F8}"/>
              </a:ext>
            </a:extLst>
          </p:cNvPr>
          <p:cNvSpPr txBox="1">
            <a:spLocks noGrp="1"/>
          </p:cNvSpPr>
          <p:nvPr/>
        </p:nvSpPr>
        <p:spPr bwMode="auto">
          <a:xfrm>
            <a:off x="1006196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132</a:t>
            </a:r>
          </a:p>
        </p:txBody>
      </p:sp>
      <p:graphicFrame>
        <p:nvGraphicFramePr>
          <p:cNvPr id="10" name="表 9">
            <a:extLst>
              <a:ext uri="{FF2B5EF4-FFF2-40B4-BE49-F238E27FC236}">
                <a16:creationId xmlns:a16="http://schemas.microsoft.com/office/drawing/2014/main" id="{647A1B6D-D4A7-0F35-7EEA-78C13D6B40DB}"/>
              </a:ext>
            </a:extLst>
          </p:cNvPr>
          <p:cNvGraphicFramePr>
            <a:graphicFrameLocks noGrp="1"/>
          </p:cNvGraphicFramePr>
          <p:nvPr/>
        </p:nvGraphicFramePr>
        <p:xfrm>
          <a:off x="407368" y="125876"/>
          <a:ext cx="6912768" cy="6143480"/>
        </p:xfrm>
        <a:graphic>
          <a:graphicData uri="http://schemas.openxmlformats.org/drawingml/2006/table">
            <a:tbl>
              <a:tblPr firstRow="1" bandRow="1">
                <a:tableStyleId>{5940675A-B579-460E-94D1-54222C63F5DA}</a:tableStyleId>
              </a:tblPr>
              <a:tblGrid>
                <a:gridCol w="1872208">
                  <a:extLst>
                    <a:ext uri="{9D8B030D-6E8A-4147-A177-3AD203B41FA5}">
                      <a16:colId xmlns:a16="http://schemas.microsoft.com/office/drawing/2014/main" val="3938482511"/>
                    </a:ext>
                  </a:extLst>
                </a:gridCol>
                <a:gridCol w="1584176">
                  <a:extLst>
                    <a:ext uri="{9D8B030D-6E8A-4147-A177-3AD203B41FA5}">
                      <a16:colId xmlns:a16="http://schemas.microsoft.com/office/drawing/2014/main" val="134561998"/>
                    </a:ext>
                  </a:extLst>
                </a:gridCol>
                <a:gridCol w="1368152">
                  <a:extLst>
                    <a:ext uri="{9D8B030D-6E8A-4147-A177-3AD203B41FA5}">
                      <a16:colId xmlns:a16="http://schemas.microsoft.com/office/drawing/2014/main" val="2635774537"/>
                    </a:ext>
                  </a:extLst>
                </a:gridCol>
                <a:gridCol w="2088232">
                  <a:extLst>
                    <a:ext uri="{9D8B030D-6E8A-4147-A177-3AD203B41FA5}">
                      <a16:colId xmlns:a16="http://schemas.microsoft.com/office/drawing/2014/main" val="2078934805"/>
                    </a:ext>
                  </a:extLst>
                </a:gridCol>
              </a:tblGrid>
              <a:tr h="307174">
                <a:tc rowSpan="2"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2400" b="1" dirty="0"/>
                        <a:t>有床診療所入院基本料</a:t>
                      </a:r>
                    </a:p>
                  </a:txBody>
                  <a:tcPr anchor="ctr">
                    <a:noFill/>
                  </a:tcPr>
                </a:tc>
                <a:tc rowSpan="2" hMerge="1">
                  <a:txBody>
                    <a:bodyPr/>
                    <a:lstStyle/>
                    <a:p>
                      <a:endParaRPr kumimoji="1" lang="ja-JP" altLang="en-US"/>
                    </a:p>
                  </a:txBody>
                  <a:tcPr/>
                </a:tc>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入院料本体</a:t>
                      </a:r>
                    </a:p>
                  </a:txBody>
                  <a:tcPr>
                    <a:solidFill>
                      <a:schemeClr val="accent3"/>
                    </a:solidFill>
                  </a:tcPr>
                </a:tc>
                <a:tc hMerge="1">
                  <a:txBody>
                    <a:bodyPr/>
                    <a:lstStyle/>
                    <a:p>
                      <a:pPr algn="ct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2445503391"/>
                  </a:ext>
                </a:extLst>
              </a:tr>
              <a:tr h="307174">
                <a:tc gridSpan="2" vMerge="1">
                  <a:txBody>
                    <a:bodyPr/>
                    <a:lstStyle/>
                    <a:p>
                      <a:pPr algn="l"/>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tc hMerge="1" vMerge="1">
                  <a:txBody>
                    <a:bodyPr/>
                    <a:lstStyle/>
                    <a:p>
                      <a:endParaRPr kumimoji="1" lang="ja-JP" altLang="en-US"/>
                    </a:p>
                  </a:txBody>
                  <a:tcPr/>
                </a:tc>
                <a:tc>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extLst>
                  <a:ext uri="{0D108BD9-81ED-4DB2-BD59-A6C34878D82A}">
                    <a16:rowId xmlns:a16="http://schemas.microsoft.com/office/drawing/2014/main" val="18742173"/>
                  </a:ext>
                </a:extLst>
              </a:tr>
              <a:tr h="307174">
                <a:tc rowSpan="3">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有床診療所入院基本料１</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932</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1,027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932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90255739"/>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724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819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724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90542292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615</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710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615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32816292"/>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有床診療所入院基本料２</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835</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930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835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047937061"/>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627</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722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627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587775225"/>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566</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661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566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246077224"/>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有床診療所入院基本料３</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616</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711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184747311"/>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578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673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578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55138474"/>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544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639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076976506"/>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有床診療所入院基本料４</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838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933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838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93689431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652</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747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652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830169134"/>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552</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647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552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907204810"/>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有床診療所入院基本料５</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750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845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750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91000740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564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659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564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858390459"/>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509</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604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509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681407961"/>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有床診療所入院基本料６</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553</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648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553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54977651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519</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614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519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0608611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490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585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490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30839091"/>
                  </a:ext>
                </a:extLst>
              </a:tr>
            </a:tbl>
          </a:graphicData>
        </a:graphic>
      </p:graphicFrame>
      <p:sp>
        <p:nvSpPr>
          <p:cNvPr id="3" name="タイトル 1">
            <a:extLst>
              <a:ext uri="{FF2B5EF4-FFF2-40B4-BE49-F238E27FC236}">
                <a16:creationId xmlns:a16="http://schemas.microsoft.com/office/drawing/2014/main" id="{EB8CA123-5F44-1103-6623-0661C940451C}"/>
              </a:ext>
            </a:extLst>
          </p:cNvPr>
          <p:cNvSpPr txBox="1">
            <a:spLocks/>
          </p:cNvSpPr>
          <p:nvPr/>
        </p:nvSpPr>
        <p:spPr>
          <a:xfrm>
            <a:off x="983432" y="119800"/>
            <a:ext cx="3960440" cy="601792"/>
          </a:xfrm>
          <a:prstGeom prst="rect">
            <a:avLst/>
          </a:prstGeom>
          <a:noFill/>
          <a:ln w="28575">
            <a:no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endPar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endParaRPr>
          </a:p>
        </p:txBody>
      </p:sp>
      <p:graphicFrame>
        <p:nvGraphicFramePr>
          <p:cNvPr id="8" name="表 7">
            <a:extLst>
              <a:ext uri="{FF2B5EF4-FFF2-40B4-BE49-F238E27FC236}">
                <a16:creationId xmlns:a16="http://schemas.microsoft.com/office/drawing/2014/main" id="{B2D1BEAC-61FE-E1F4-E631-0B0D7CEA13A7}"/>
              </a:ext>
            </a:extLst>
          </p:cNvPr>
          <p:cNvGraphicFramePr>
            <a:graphicFrameLocks noGrp="1"/>
          </p:cNvGraphicFramePr>
          <p:nvPr/>
        </p:nvGraphicFramePr>
        <p:xfrm>
          <a:off x="8143862" y="119800"/>
          <a:ext cx="3528392" cy="6171586"/>
        </p:xfrm>
        <a:graphic>
          <a:graphicData uri="http://schemas.openxmlformats.org/drawingml/2006/table">
            <a:tbl>
              <a:tblPr firstRow="1" bandRow="1">
                <a:tableStyleId>{5940675A-B579-460E-94D1-54222C63F5DA}</a:tableStyleId>
              </a:tblPr>
              <a:tblGrid>
                <a:gridCol w="1764196">
                  <a:extLst>
                    <a:ext uri="{9D8B030D-6E8A-4147-A177-3AD203B41FA5}">
                      <a16:colId xmlns:a16="http://schemas.microsoft.com/office/drawing/2014/main" val="3243195754"/>
                    </a:ext>
                  </a:extLst>
                </a:gridCol>
                <a:gridCol w="1764196">
                  <a:extLst>
                    <a:ext uri="{9D8B030D-6E8A-4147-A177-3AD203B41FA5}">
                      <a16:colId xmlns:a16="http://schemas.microsoft.com/office/drawing/2014/main" val="684309135"/>
                    </a:ext>
                  </a:extLst>
                </a:gridCol>
              </a:tblGrid>
              <a:tr h="307174">
                <a:tc gridSpan="2">
                  <a:txBody>
                    <a:bodyPr/>
                    <a:lstStyle/>
                    <a:p>
                      <a:pPr algn="ctr"/>
                      <a:r>
                        <a:rPr kumimoji="1" lang="zh-TW" altLang="en-US" sz="1400" dirty="0">
                          <a:solidFill>
                            <a:schemeClr val="tx1"/>
                          </a:solidFill>
                          <a:latin typeface="BIZ UDPゴシック" panose="020B0400000000000000" pitchFamily="50" charset="-128"/>
                          <a:ea typeface="BIZ UDPゴシック" panose="020B0400000000000000" pitchFamily="50" charset="-128"/>
                        </a:rPr>
                        <a:t>入院</a:t>
                      </a:r>
                      <a:r>
                        <a:rPr kumimoji="1" lang="zh-TW" altLang="en-US" sz="1400" dirty="0">
                          <a:solidFill>
                            <a:srgbClr val="FF0000"/>
                          </a:solidFill>
                          <a:latin typeface="BIZ UDPゴシック" panose="020B0400000000000000" pitchFamily="50" charset="-128"/>
                          <a:ea typeface="BIZ UDPゴシック" panose="020B0400000000000000" pitchFamily="50" charset="-128"/>
                        </a:rPr>
                        <a:t>物価対応料（新設）</a:t>
                      </a:r>
                    </a:p>
                  </a:txBody>
                  <a:tcPr>
                    <a:solidFill>
                      <a:schemeClr val="accent3"/>
                    </a:solidFill>
                  </a:tcPr>
                </a:tc>
                <a:tc hMerge="1">
                  <a:txBody>
                    <a:bodyPr/>
                    <a:lstStyle/>
                    <a:p>
                      <a:pPr algn="ct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326503735"/>
                  </a:ext>
                </a:extLst>
              </a:tr>
              <a:tr h="307174">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extLst>
                  <a:ext uri="{0D108BD9-81ED-4DB2-BD59-A6C34878D82A}">
                    <a16:rowId xmlns:a16="http://schemas.microsoft.com/office/drawing/2014/main" val="963417676"/>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253609119"/>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56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112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44695323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78458697"/>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130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37046320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475797563"/>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88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77586480"/>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185344208"/>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795185493"/>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204029449"/>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65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130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668739947"/>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050964238"/>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118003345"/>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482297964"/>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88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500167908"/>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63584716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756100338"/>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06285480"/>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38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90910690"/>
                  </a:ext>
                </a:extLst>
              </a:tr>
            </a:tbl>
          </a:graphicData>
        </a:graphic>
      </p:graphicFrame>
      <p:sp>
        <p:nvSpPr>
          <p:cNvPr id="9" name="加算記号 8">
            <a:extLst>
              <a:ext uri="{FF2B5EF4-FFF2-40B4-BE49-F238E27FC236}">
                <a16:creationId xmlns:a16="http://schemas.microsoft.com/office/drawing/2014/main" id="{240F9988-C45E-5F79-3636-9B913A304D5D}"/>
              </a:ext>
            </a:extLst>
          </p:cNvPr>
          <p:cNvSpPr/>
          <p:nvPr/>
        </p:nvSpPr>
        <p:spPr>
          <a:xfrm>
            <a:off x="7501421" y="2899916"/>
            <a:ext cx="461156" cy="494388"/>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2" name="テキスト ボックス 1">
            <a:extLst>
              <a:ext uri="{FF2B5EF4-FFF2-40B4-BE49-F238E27FC236}">
                <a16:creationId xmlns:a16="http://schemas.microsoft.com/office/drawing/2014/main" id="{8664D606-BF2B-B55A-F305-9690F0ACE9A9}"/>
              </a:ext>
            </a:extLst>
          </p:cNvPr>
          <p:cNvSpPr txBox="1"/>
          <p:nvPr/>
        </p:nvSpPr>
        <p:spPr>
          <a:xfrm>
            <a:off x="2458280" y="6309320"/>
            <a:ext cx="508514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継続的に賃上げに係る取組を行っていない場合は、</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入院料本体から</a:t>
            </a:r>
            <a:r>
              <a:rPr kumimoji="1" lang="en-US" altLang="zh-CN"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95</a:t>
            </a:r>
            <a:r>
              <a:rPr kumimoji="1" lang="zh-CN"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点</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が減算された（　　　）内の点数を算定</a:t>
            </a:r>
            <a:endParaRPr kumimoji="1" lang="zh-CN"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4" name="テキスト ボックス 3">
            <a:extLst>
              <a:ext uri="{FF2B5EF4-FFF2-40B4-BE49-F238E27FC236}">
                <a16:creationId xmlns:a16="http://schemas.microsoft.com/office/drawing/2014/main" id="{D4CF6211-EE90-07C0-143D-9D22F14F847C}"/>
              </a:ext>
            </a:extLst>
          </p:cNvPr>
          <p:cNvSpPr txBox="1"/>
          <p:nvPr/>
        </p:nvSpPr>
        <p:spPr>
          <a:xfrm>
            <a:off x="7543428" y="6171783"/>
            <a:ext cx="3847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その他の入院料等についても同様</a:t>
            </a:r>
            <a:endParaRPr kumimoji="1" lang="zh-CN"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p:txBody>
      </p:sp>
      <p:pic>
        <p:nvPicPr>
          <p:cNvPr id="11" name="オーディオ 10">
            <a:hlinkClick r:id="" action="ppaction://media"/>
            <a:extLst>
              <a:ext uri="{FF2B5EF4-FFF2-40B4-BE49-F238E27FC236}">
                <a16:creationId xmlns:a16="http://schemas.microsoft.com/office/drawing/2014/main" id="{32DFD26E-FF09-4015-3CB3-B60165054E3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8796765"/>
      </p:ext>
    </p:extLst>
  </p:cSld>
  <p:clrMapOvr>
    <a:masterClrMapping/>
  </p:clrMapOvr>
  <mc:AlternateContent xmlns:mc="http://schemas.openxmlformats.org/markup-compatibility/2006" xmlns:p14="http://schemas.microsoft.com/office/powerpoint/2010/main">
    <mc:Choice Requires="p14">
      <p:transition spd="slow" p14:dur="2000" advTm="6702"/>
    </mc:Choice>
    <mc:Fallback xmlns="">
      <p:transition spd="slow" advTm="6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82FBA-F75D-8FFB-C502-35BA3AA43B5C}"/>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9DE09E0B-CC09-C301-6C65-BC1865F4FDD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テキスト ボックス 3">
            <a:extLst>
              <a:ext uri="{FF2B5EF4-FFF2-40B4-BE49-F238E27FC236}">
                <a16:creationId xmlns:a16="http://schemas.microsoft.com/office/drawing/2014/main" id="{B8B8348F-3386-CA0B-7750-E8F2E9E7D3C4}"/>
              </a:ext>
            </a:extLst>
          </p:cNvPr>
          <p:cNvSpPr txBox="1"/>
          <p:nvPr/>
        </p:nvSpPr>
        <p:spPr>
          <a:xfrm>
            <a:off x="7543428" y="6171783"/>
            <a:ext cx="3847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その他の入院料等についても同様</a:t>
            </a:r>
            <a:endParaRPr kumimoji="1" lang="zh-CN"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5" name="表 4">
            <a:extLst>
              <a:ext uri="{FF2B5EF4-FFF2-40B4-BE49-F238E27FC236}">
                <a16:creationId xmlns:a16="http://schemas.microsoft.com/office/drawing/2014/main" id="{E491C2F3-897A-3EFC-5FC3-20081119F61E}"/>
              </a:ext>
            </a:extLst>
          </p:cNvPr>
          <p:cNvGraphicFramePr>
            <a:graphicFrameLocks noGrp="1"/>
          </p:cNvGraphicFramePr>
          <p:nvPr/>
        </p:nvGraphicFramePr>
        <p:xfrm>
          <a:off x="335360" y="813768"/>
          <a:ext cx="6696744" cy="3772780"/>
        </p:xfrm>
        <a:graphic>
          <a:graphicData uri="http://schemas.openxmlformats.org/drawingml/2006/table">
            <a:tbl>
              <a:tblPr firstRow="1" bandRow="1">
                <a:tableStyleId>{5940675A-B579-460E-94D1-54222C63F5DA}</a:tableStyleId>
              </a:tblPr>
              <a:tblGrid>
                <a:gridCol w="2664296">
                  <a:extLst>
                    <a:ext uri="{9D8B030D-6E8A-4147-A177-3AD203B41FA5}">
                      <a16:colId xmlns:a16="http://schemas.microsoft.com/office/drawing/2014/main" val="3938482511"/>
                    </a:ext>
                  </a:extLst>
                </a:gridCol>
                <a:gridCol w="1368152">
                  <a:extLst>
                    <a:ext uri="{9D8B030D-6E8A-4147-A177-3AD203B41FA5}">
                      <a16:colId xmlns:a16="http://schemas.microsoft.com/office/drawing/2014/main" val="2635774537"/>
                    </a:ext>
                  </a:extLst>
                </a:gridCol>
                <a:gridCol w="2664296">
                  <a:extLst>
                    <a:ext uri="{9D8B030D-6E8A-4147-A177-3AD203B41FA5}">
                      <a16:colId xmlns:a16="http://schemas.microsoft.com/office/drawing/2014/main" val="2078934805"/>
                    </a:ext>
                  </a:extLst>
                </a:gridCol>
              </a:tblGrid>
              <a:tr h="307174">
                <a:tc row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有床診療所</a:t>
                      </a:r>
                      <a:endParaRPr lang="en-US" altLang="ja-JP" sz="2000" b="1" dirty="0">
                        <a:latin typeface="BIZ UDPゴシック" panose="020B0400000000000000" pitchFamily="50" charset="-128"/>
                        <a:ea typeface="BIZ UDPゴシック" panose="020B0400000000000000" pitchFamily="50" charset="-128"/>
                      </a:endParaRPr>
                    </a:p>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療養病床入院基本料</a:t>
                      </a:r>
                    </a:p>
                  </a:txBody>
                  <a:tcPr anchor="ctr">
                    <a:noFill/>
                  </a:tcPr>
                </a:tc>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入院料本体</a:t>
                      </a:r>
                    </a:p>
                  </a:txBody>
                  <a:tcPr>
                    <a:solidFill>
                      <a:schemeClr val="accent3"/>
                    </a:solidFill>
                  </a:tcPr>
                </a:tc>
                <a:tc hMerge="1">
                  <a:txBody>
                    <a:bodyPr/>
                    <a:lstStyle/>
                    <a:p>
                      <a:pPr algn="ct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2445503391"/>
                  </a:ext>
                </a:extLst>
              </a:tr>
              <a:tr h="307174">
                <a:tc vMerge="1">
                  <a:txBody>
                    <a:bodyPr/>
                    <a:lstStyle/>
                    <a:p>
                      <a:pPr algn="l"/>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tc>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extLst>
                  <a:ext uri="{0D108BD9-81ED-4DB2-BD59-A6C34878D82A}">
                    <a16:rowId xmlns:a16="http://schemas.microsoft.com/office/drawing/2014/main" val="18742173"/>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入院基本料Ａ</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B w="12700" cap="flat" cmpd="sng" algn="ctr">
                      <a:no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1,073</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B w="12700" cap="flat" cmpd="sng" algn="ctr">
                      <a:no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1,131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1,073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B w="12700" cap="flat" cmpd="sng" algn="ctr">
                      <a:noFill/>
                      <a:prstDash val="solid"/>
                      <a:round/>
                      <a:headEnd type="none" w="med" len="med"/>
                      <a:tailEnd type="none" w="med" len="med"/>
                    </a:lnB>
                  </a:tcPr>
                </a:tc>
                <a:extLst>
                  <a:ext uri="{0D108BD9-81ED-4DB2-BD59-A6C34878D82A}">
                    <a16:rowId xmlns:a16="http://schemas.microsoft.com/office/drawing/2014/main" val="3190255739"/>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1,058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1,058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5422926"/>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入院基本料Ｂ</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mpd="sng">
                      <a:noFill/>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960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1,018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960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tcPr>
                </a:tc>
                <a:extLst>
                  <a:ext uri="{0D108BD9-81ED-4DB2-BD59-A6C34878D82A}">
                    <a16:rowId xmlns:a16="http://schemas.microsoft.com/office/drawing/2014/main" val="3789441105"/>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L w="12700" cap="flat" cmpd="sng" algn="ctr">
                      <a:solidFill>
                        <a:schemeClr val="tx1"/>
                      </a:solidFill>
                      <a:prstDash val="solid"/>
                      <a:round/>
                      <a:headEnd type="none" w="med" len="med"/>
                      <a:tailEnd type="none" w="med" len="med"/>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944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1,002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944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69255502"/>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入院基本料Ｃ</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mpd="sng">
                      <a:noFill/>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841</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899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841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tcPr>
                </a:tc>
                <a:extLst>
                  <a:ext uri="{0D108BD9-81ED-4DB2-BD59-A6C34878D82A}">
                    <a16:rowId xmlns:a16="http://schemas.microsoft.com/office/drawing/2014/main" val="1714089869"/>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L w="12700" cap="flat" cmpd="sng" algn="ctr">
                      <a:solidFill>
                        <a:schemeClr val="tx1"/>
                      </a:solidFill>
                      <a:prstDash val="solid"/>
                      <a:round/>
                      <a:headEnd type="none" w="med" len="med"/>
                      <a:tailEnd type="none" w="med" len="med"/>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826</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884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826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79937365"/>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入院基本料Ｄ</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mpd="sng">
                      <a:noFill/>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665</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723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665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tcPr>
                </a:tc>
                <a:extLst>
                  <a:ext uri="{0D108BD9-81ED-4DB2-BD59-A6C34878D82A}">
                    <a16:rowId xmlns:a16="http://schemas.microsoft.com/office/drawing/2014/main" val="4127499608"/>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L w="12700" cap="flat" cmpd="sng" algn="ctr">
                      <a:solidFill>
                        <a:schemeClr val="tx1"/>
                      </a:solidFill>
                      <a:prstDash val="solid"/>
                      <a:round/>
                      <a:headEnd type="none" w="med" len="med"/>
                      <a:tailEnd type="none" w="med" len="med"/>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650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708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650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16359583"/>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入院基本料Ｅ</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mpd="sng">
                      <a:noFill/>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575</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633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575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extLst>
                  <a:ext uri="{0D108BD9-81ED-4DB2-BD59-A6C34878D82A}">
                    <a16:rowId xmlns:a16="http://schemas.microsoft.com/office/drawing/2014/main" val="4222635676"/>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T w="12700" cap="flat" cmpd="sng" algn="ctr">
                      <a:noFill/>
                      <a:prstDash val="solid"/>
                      <a:round/>
                      <a:headEnd type="none" w="med" len="med"/>
                      <a:tailEnd type="none" w="med" len="med"/>
                    </a:lnT>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560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618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560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tcPr>
                </a:tc>
                <a:extLst>
                  <a:ext uri="{0D108BD9-81ED-4DB2-BD59-A6C34878D82A}">
                    <a16:rowId xmlns:a16="http://schemas.microsoft.com/office/drawing/2014/main" val="1872504065"/>
                  </a:ext>
                </a:extLst>
              </a:tr>
            </a:tbl>
          </a:graphicData>
        </a:graphic>
      </p:graphicFrame>
      <p:graphicFrame>
        <p:nvGraphicFramePr>
          <p:cNvPr id="6" name="表 5">
            <a:extLst>
              <a:ext uri="{FF2B5EF4-FFF2-40B4-BE49-F238E27FC236}">
                <a16:creationId xmlns:a16="http://schemas.microsoft.com/office/drawing/2014/main" id="{F44872DA-BBE5-8111-D25E-9B8257D72532}"/>
              </a:ext>
            </a:extLst>
          </p:cNvPr>
          <p:cNvGraphicFramePr>
            <a:graphicFrameLocks noGrp="1"/>
          </p:cNvGraphicFramePr>
          <p:nvPr/>
        </p:nvGraphicFramePr>
        <p:xfrm>
          <a:off x="8256240" y="824792"/>
          <a:ext cx="3528392" cy="3714194"/>
        </p:xfrm>
        <a:graphic>
          <a:graphicData uri="http://schemas.openxmlformats.org/drawingml/2006/table">
            <a:tbl>
              <a:tblPr firstRow="1" bandRow="1">
                <a:tableStyleId>{5940675A-B579-460E-94D1-54222C63F5DA}</a:tableStyleId>
              </a:tblPr>
              <a:tblGrid>
                <a:gridCol w="1764196">
                  <a:extLst>
                    <a:ext uri="{9D8B030D-6E8A-4147-A177-3AD203B41FA5}">
                      <a16:colId xmlns:a16="http://schemas.microsoft.com/office/drawing/2014/main" val="3243195754"/>
                    </a:ext>
                  </a:extLst>
                </a:gridCol>
                <a:gridCol w="1764196">
                  <a:extLst>
                    <a:ext uri="{9D8B030D-6E8A-4147-A177-3AD203B41FA5}">
                      <a16:colId xmlns:a16="http://schemas.microsoft.com/office/drawing/2014/main" val="684309135"/>
                    </a:ext>
                  </a:extLst>
                </a:gridCol>
              </a:tblGrid>
              <a:tr h="307174">
                <a:tc gridSpan="2">
                  <a:txBody>
                    <a:bodyPr/>
                    <a:lstStyle/>
                    <a:p>
                      <a:pPr algn="ctr"/>
                      <a:r>
                        <a:rPr kumimoji="1" lang="zh-TW" altLang="en-US" sz="1400" dirty="0">
                          <a:solidFill>
                            <a:schemeClr val="tx1"/>
                          </a:solidFill>
                          <a:latin typeface="BIZ UDPゴシック" panose="020B0400000000000000" pitchFamily="50" charset="-128"/>
                          <a:ea typeface="BIZ UDPゴシック" panose="020B0400000000000000" pitchFamily="50" charset="-128"/>
                        </a:rPr>
                        <a:t>入院</a:t>
                      </a:r>
                      <a:r>
                        <a:rPr kumimoji="1" lang="zh-TW" altLang="en-US" sz="1400" dirty="0">
                          <a:solidFill>
                            <a:srgbClr val="FF0000"/>
                          </a:solidFill>
                          <a:latin typeface="BIZ UDPゴシック" panose="020B0400000000000000" pitchFamily="50" charset="-128"/>
                          <a:ea typeface="BIZ UDPゴシック" panose="020B0400000000000000" pitchFamily="50" charset="-128"/>
                        </a:rPr>
                        <a:t>物価対応料（新設）</a:t>
                      </a:r>
                    </a:p>
                  </a:txBody>
                  <a:tcPr>
                    <a:solidFill>
                      <a:schemeClr val="accent3"/>
                    </a:solidFill>
                  </a:tcPr>
                </a:tc>
                <a:tc hMerge="1">
                  <a:txBody>
                    <a:bodyPr/>
                    <a:lstStyle/>
                    <a:p>
                      <a:pPr algn="ct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326503735"/>
                  </a:ext>
                </a:extLst>
              </a:tr>
              <a:tr h="307174">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extLst>
                  <a:ext uri="{0D108BD9-81ED-4DB2-BD59-A6C34878D82A}">
                    <a16:rowId xmlns:a16="http://schemas.microsoft.com/office/drawing/2014/main" val="963417676"/>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28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253609119"/>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25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89452940"/>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22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861538643"/>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34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11910598"/>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30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270394048"/>
                  </a:ext>
                </a:extLst>
              </a:tr>
            </a:tbl>
          </a:graphicData>
        </a:graphic>
      </p:graphicFrame>
      <p:sp>
        <p:nvSpPr>
          <p:cNvPr id="11" name="加算記号 10">
            <a:extLst>
              <a:ext uri="{FF2B5EF4-FFF2-40B4-BE49-F238E27FC236}">
                <a16:creationId xmlns:a16="http://schemas.microsoft.com/office/drawing/2014/main" id="{7639469F-F73B-7D15-6474-81A0F92EA09D}"/>
              </a:ext>
            </a:extLst>
          </p:cNvPr>
          <p:cNvSpPr/>
          <p:nvPr/>
        </p:nvSpPr>
        <p:spPr>
          <a:xfrm>
            <a:off x="7406078" y="2564904"/>
            <a:ext cx="461156" cy="494388"/>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テキスト ボックス 11">
            <a:extLst>
              <a:ext uri="{FF2B5EF4-FFF2-40B4-BE49-F238E27FC236}">
                <a16:creationId xmlns:a16="http://schemas.microsoft.com/office/drawing/2014/main" id="{848E5B29-3182-0B67-7F10-22134FC55081}"/>
              </a:ext>
            </a:extLst>
          </p:cNvPr>
          <p:cNvSpPr txBox="1"/>
          <p:nvPr/>
        </p:nvSpPr>
        <p:spPr>
          <a:xfrm>
            <a:off x="2927896" y="4786224"/>
            <a:ext cx="508514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継続的に賃上げに係る取組を行っていない場合は、</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入院料本体から</a:t>
            </a: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58</a:t>
            </a:r>
            <a:r>
              <a:rPr kumimoji="1" lang="zh-CN"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点</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が減算された（　　　）内の点数を算定</a:t>
            </a:r>
            <a:endParaRPr kumimoji="1" lang="zh-CN"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pic>
        <p:nvPicPr>
          <p:cNvPr id="8" name="オーディオ 7">
            <a:hlinkClick r:id="" action="ppaction://media"/>
            <a:extLst>
              <a:ext uri="{FF2B5EF4-FFF2-40B4-BE49-F238E27FC236}">
                <a16:creationId xmlns:a16="http://schemas.microsoft.com/office/drawing/2014/main" id="{61A05FED-D3B9-513E-6853-C913A3B9E3B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3075736"/>
      </p:ext>
    </p:extLst>
  </p:cSld>
  <p:clrMapOvr>
    <a:masterClrMapping/>
  </p:clrMapOvr>
  <mc:AlternateContent xmlns:mc="http://schemas.openxmlformats.org/markup-compatibility/2006" xmlns:p14="http://schemas.microsoft.com/office/powerpoint/2010/main">
    <mc:Choice Requires="p14">
      <p:transition spd="slow" p14:dur="2000" advTm="21366"/>
    </mc:Choice>
    <mc:Fallback xmlns="">
      <p:transition spd="slow" advTm="21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794FF-DA66-D4EA-D4A8-A5462AC09DF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B1116F5B-69A5-62A0-1C59-1692EE80F89E}"/>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入院料の見直し（ベースアップ評価料の見直し）</a:t>
            </a:r>
          </a:p>
        </p:txBody>
      </p:sp>
      <p:sp>
        <p:nvSpPr>
          <p:cNvPr id="7" name="スライド番号プレースホルダー 4">
            <a:extLst>
              <a:ext uri="{FF2B5EF4-FFF2-40B4-BE49-F238E27FC236}">
                <a16:creationId xmlns:a16="http://schemas.microsoft.com/office/drawing/2014/main" id="{E723B36B-4915-78A1-5E27-C906BE67EC7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正方形/長方形 3">
            <a:extLst>
              <a:ext uri="{FF2B5EF4-FFF2-40B4-BE49-F238E27FC236}">
                <a16:creationId xmlns:a16="http://schemas.microsoft.com/office/drawing/2014/main" id="{F25146FA-A3CB-EEC2-3685-631AD9479CA1}"/>
              </a:ext>
            </a:extLst>
          </p:cNvPr>
          <p:cNvSpPr/>
          <p:nvPr/>
        </p:nvSpPr>
        <p:spPr>
          <a:xfrm>
            <a:off x="2147281" y="787417"/>
            <a:ext cx="3476591" cy="299118"/>
          </a:xfrm>
          <a:prstGeom prst="rect">
            <a:avLst/>
          </a:prstGeom>
          <a:solidFill>
            <a:schemeClr val="tx2">
              <a:lumMod val="40000"/>
              <a:lumOff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5" name="正方形/長方形 4">
            <a:extLst>
              <a:ext uri="{FF2B5EF4-FFF2-40B4-BE49-F238E27FC236}">
                <a16:creationId xmlns:a16="http://schemas.microsoft.com/office/drawing/2014/main" id="{EF143B6E-0E30-55BD-BAF2-66B20D6B2901}"/>
              </a:ext>
            </a:extLst>
          </p:cNvPr>
          <p:cNvSpPr/>
          <p:nvPr/>
        </p:nvSpPr>
        <p:spPr>
          <a:xfrm>
            <a:off x="2140180" y="1150728"/>
            <a:ext cx="3476592" cy="2183592"/>
          </a:xfrm>
          <a:prstGeom prst="rect">
            <a:avLst/>
          </a:prstGeom>
          <a:solidFill>
            <a:schemeClr val="accent1">
              <a:lumMod val="20000"/>
              <a:lumOff val="8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入院ベースアップ評価料１</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1</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入院ベースアップ評価料２</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2</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入院ベースアップ評価料３</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3</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入院ベースアップ評価料４</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4</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入院ベースアップ評価料５</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5</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163	163</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164	164</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165	165</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cxnSp>
        <p:nvCxnSpPr>
          <p:cNvPr id="9" name="直線コネクタ 8">
            <a:extLst>
              <a:ext uri="{FF2B5EF4-FFF2-40B4-BE49-F238E27FC236}">
                <a16:creationId xmlns:a16="http://schemas.microsoft.com/office/drawing/2014/main" id="{29581728-0206-2B84-2DC6-9D32DAE7CCDB}"/>
              </a:ext>
            </a:extLst>
          </p:cNvPr>
          <p:cNvCxnSpPr>
            <a:cxnSpLocks/>
          </p:cNvCxnSpPr>
          <p:nvPr/>
        </p:nvCxnSpPr>
        <p:spPr>
          <a:xfrm>
            <a:off x="3068386" y="2348880"/>
            <a:ext cx="0" cy="383391"/>
          </a:xfrm>
          <a:prstGeom prst="line">
            <a:avLst/>
          </a:prstGeom>
          <a:ln w="19050">
            <a:solidFill>
              <a:schemeClr val="tx1"/>
            </a:solidFill>
            <a:prstDash val="dash"/>
          </a:ln>
        </p:spPr>
        <p:style>
          <a:lnRef idx="1">
            <a:schemeClr val="dk1"/>
          </a:lnRef>
          <a:fillRef idx="0">
            <a:schemeClr val="dk1"/>
          </a:fillRef>
          <a:effectRef idx="0">
            <a:schemeClr val="dk1"/>
          </a:effectRef>
          <a:fontRef idx="minor">
            <a:schemeClr val="tx1"/>
          </a:fontRef>
        </p:style>
      </p:cxnSp>
      <p:sp>
        <p:nvSpPr>
          <p:cNvPr id="10" name="正方形/長方形 9">
            <a:extLst>
              <a:ext uri="{FF2B5EF4-FFF2-40B4-BE49-F238E27FC236}">
                <a16:creationId xmlns:a16="http://schemas.microsoft.com/office/drawing/2014/main" id="{3E62DAB3-52D5-4A43-4A05-9F2D49DA20B3}"/>
              </a:ext>
            </a:extLst>
          </p:cNvPr>
          <p:cNvSpPr/>
          <p:nvPr/>
        </p:nvSpPr>
        <p:spPr>
          <a:xfrm>
            <a:off x="6452060" y="787417"/>
            <a:ext cx="3897033" cy="299118"/>
          </a:xfrm>
          <a:prstGeom prst="rect">
            <a:avLst/>
          </a:prstGeom>
          <a:solidFill>
            <a:schemeClr val="accent3">
              <a:lumMod val="7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改定</a:t>
            </a:r>
          </a:p>
        </p:txBody>
      </p:sp>
      <p:sp>
        <p:nvSpPr>
          <p:cNvPr id="11" name="正方形/長方形 10">
            <a:extLst>
              <a:ext uri="{FF2B5EF4-FFF2-40B4-BE49-F238E27FC236}">
                <a16:creationId xmlns:a16="http://schemas.microsoft.com/office/drawing/2014/main" id="{2D6A7CA8-0E72-A05B-0FA7-46F1D9BC8DB9}"/>
              </a:ext>
            </a:extLst>
          </p:cNvPr>
          <p:cNvSpPr/>
          <p:nvPr/>
        </p:nvSpPr>
        <p:spPr>
          <a:xfrm>
            <a:off x="6477997" y="1171660"/>
            <a:ext cx="3871096" cy="5307659"/>
          </a:xfrm>
          <a:prstGeom prst="rect">
            <a:avLst/>
          </a:prstGeom>
          <a:solidFill>
            <a:schemeClr val="accent3">
              <a:lumMod val="20000"/>
              <a:lumOff val="8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入院ベースアップ評価料１</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1</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入院ベースアップ評価料２</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2</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入院ベースアップ評価料３</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3</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入院ベースアップ評価料４</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4</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入院ベースアップ評価料５</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5</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165	165</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166	166</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250	250</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251	251</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252	252</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498	498</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499	499</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500	500</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cxnSp>
        <p:nvCxnSpPr>
          <p:cNvPr id="14" name="直線コネクタ 13">
            <a:extLst>
              <a:ext uri="{FF2B5EF4-FFF2-40B4-BE49-F238E27FC236}">
                <a16:creationId xmlns:a16="http://schemas.microsoft.com/office/drawing/2014/main" id="{B71EB4F7-8B3B-36A7-6178-7D0710BD89D4}"/>
              </a:ext>
            </a:extLst>
          </p:cNvPr>
          <p:cNvCxnSpPr>
            <a:cxnSpLocks/>
          </p:cNvCxnSpPr>
          <p:nvPr/>
        </p:nvCxnSpPr>
        <p:spPr>
          <a:xfrm>
            <a:off x="7392144" y="2636912"/>
            <a:ext cx="0" cy="360040"/>
          </a:xfrm>
          <a:prstGeom prst="line">
            <a:avLst/>
          </a:prstGeom>
          <a:ln w="19050">
            <a:solidFill>
              <a:schemeClr val="tx1"/>
            </a:solidFill>
            <a:prstDash val="dash"/>
          </a:ln>
        </p:spPr>
        <p:style>
          <a:lnRef idx="1">
            <a:schemeClr val="dk1"/>
          </a:lnRef>
          <a:fillRef idx="0">
            <a:schemeClr val="dk1"/>
          </a:fillRef>
          <a:effectRef idx="0">
            <a:schemeClr val="dk1"/>
          </a:effectRef>
          <a:fontRef idx="minor">
            <a:schemeClr val="tx1"/>
          </a:fontRef>
        </p:style>
      </p:cxnSp>
      <p:cxnSp>
        <p:nvCxnSpPr>
          <p:cNvPr id="17" name="直線コネクタ 16">
            <a:extLst>
              <a:ext uri="{FF2B5EF4-FFF2-40B4-BE49-F238E27FC236}">
                <a16:creationId xmlns:a16="http://schemas.microsoft.com/office/drawing/2014/main" id="{860FB22F-19F8-27E0-4300-A23266956898}"/>
              </a:ext>
            </a:extLst>
          </p:cNvPr>
          <p:cNvCxnSpPr>
            <a:cxnSpLocks/>
          </p:cNvCxnSpPr>
          <p:nvPr/>
        </p:nvCxnSpPr>
        <p:spPr>
          <a:xfrm>
            <a:off x="7392144" y="3645024"/>
            <a:ext cx="0" cy="504056"/>
          </a:xfrm>
          <a:prstGeom prst="line">
            <a:avLst/>
          </a:prstGeom>
          <a:ln w="19050">
            <a:solidFill>
              <a:schemeClr val="tx1"/>
            </a:solidFill>
            <a:prstDash val="dash"/>
          </a:ln>
        </p:spPr>
        <p:style>
          <a:lnRef idx="1">
            <a:schemeClr val="dk1"/>
          </a:lnRef>
          <a:fillRef idx="0">
            <a:schemeClr val="dk1"/>
          </a:fillRef>
          <a:effectRef idx="0">
            <a:schemeClr val="dk1"/>
          </a:effectRef>
          <a:fontRef idx="minor">
            <a:schemeClr val="tx1"/>
          </a:fontRef>
        </p:style>
      </p:cxnSp>
      <p:cxnSp>
        <p:nvCxnSpPr>
          <p:cNvPr id="19" name="直線コネクタ 18">
            <a:extLst>
              <a:ext uri="{FF2B5EF4-FFF2-40B4-BE49-F238E27FC236}">
                <a16:creationId xmlns:a16="http://schemas.microsoft.com/office/drawing/2014/main" id="{DCF656C9-999C-A3E1-A3F6-488BD5B1259A}"/>
              </a:ext>
            </a:extLst>
          </p:cNvPr>
          <p:cNvCxnSpPr>
            <a:cxnSpLocks/>
          </p:cNvCxnSpPr>
          <p:nvPr/>
        </p:nvCxnSpPr>
        <p:spPr>
          <a:xfrm>
            <a:off x="7392144" y="4941168"/>
            <a:ext cx="0" cy="792088"/>
          </a:xfrm>
          <a:prstGeom prst="line">
            <a:avLst/>
          </a:prstGeom>
          <a:ln w="19050">
            <a:solidFill>
              <a:schemeClr val="tx1"/>
            </a:solidFill>
            <a:prstDash val="dash"/>
          </a:ln>
        </p:spPr>
        <p:style>
          <a:lnRef idx="1">
            <a:schemeClr val="dk1"/>
          </a:lnRef>
          <a:fillRef idx="0">
            <a:schemeClr val="dk1"/>
          </a:fillRef>
          <a:effectRef idx="0">
            <a:schemeClr val="dk1"/>
          </a:effectRef>
          <a:fontRef idx="minor">
            <a:schemeClr val="tx1"/>
          </a:fontRef>
        </p:style>
      </p:cxnSp>
      <p:sp>
        <p:nvSpPr>
          <p:cNvPr id="8" name="テキスト ボックス 7">
            <a:extLst>
              <a:ext uri="{FF2B5EF4-FFF2-40B4-BE49-F238E27FC236}">
                <a16:creationId xmlns:a16="http://schemas.microsoft.com/office/drawing/2014/main" id="{2846C767-A6F9-67B7-34F2-586A62E1A72C}"/>
              </a:ext>
            </a:extLst>
          </p:cNvPr>
          <p:cNvSpPr txBox="1"/>
          <p:nvPr/>
        </p:nvSpPr>
        <p:spPr>
          <a:xfrm>
            <a:off x="407368" y="3489276"/>
            <a:ext cx="6256416" cy="32778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改定の概要</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9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①　現在は、</a:t>
            </a:r>
            <a:endPar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ベースアップ評価料１（１点）から、</a:t>
            </a:r>
            <a:endPar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ベースアップ評価料</a:t>
            </a:r>
            <a:r>
              <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165</a:t>
            </a: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165</a:t>
            </a: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点）の範囲で算定</a:t>
            </a:r>
            <a:endPar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　　令和８年６月からは、</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ベースアップ評価料１（１点）から、</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ベースアップ評価料</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250</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250</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点） に算定範囲が拡大</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　　さらに令和９年６月からは、</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ベースアップ評価料</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251</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251</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点）から</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ベースアップ評価料</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500</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500</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点）までの点数も算定可能</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②　また、４０歳未満の勤務医師や事務職員等についても対象になる</a:t>
            </a:r>
          </a:p>
        </p:txBody>
      </p:sp>
      <p:sp>
        <p:nvSpPr>
          <p:cNvPr id="12" name="四角形: 角を丸くする 11">
            <a:extLst>
              <a:ext uri="{FF2B5EF4-FFF2-40B4-BE49-F238E27FC236}">
                <a16:creationId xmlns:a16="http://schemas.microsoft.com/office/drawing/2014/main" id="{27B12226-72A6-6C59-A384-408CB81CB864}"/>
              </a:ext>
            </a:extLst>
          </p:cNvPr>
          <p:cNvSpPr/>
          <p:nvPr/>
        </p:nvSpPr>
        <p:spPr>
          <a:xfrm>
            <a:off x="263352" y="3452282"/>
            <a:ext cx="6014775" cy="3314813"/>
          </a:xfrm>
          <a:prstGeom prst="roundRect">
            <a:avLst>
              <a:gd name="adj" fmla="val 6595"/>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noFill/>
              <a:effectLst/>
              <a:uLnTx/>
              <a:uFillTx/>
              <a:latin typeface="Arial"/>
              <a:ea typeface="ＭＳ Ｐゴシック"/>
              <a:cs typeface="+mn-cs"/>
            </a:endParaRPr>
          </a:p>
        </p:txBody>
      </p:sp>
      <p:sp>
        <p:nvSpPr>
          <p:cNvPr id="13" name="右矢印 89">
            <a:extLst>
              <a:ext uri="{FF2B5EF4-FFF2-40B4-BE49-F238E27FC236}">
                <a16:creationId xmlns:a16="http://schemas.microsoft.com/office/drawing/2014/main" id="{98133713-F25C-8278-05C8-0843A341723A}"/>
              </a:ext>
            </a:extLst>
          </p:cNvPr>
          <p:cNvSpPr/>
          <p:nvPr/>
        </p:nvSpPr>
        <p:spPr>
          <a:xfrm>
            <a:off x="5740581" y="1829209"/>
            <a:ext cx="542166" cy="822585"/>
          </a:xfrm>
          <a:prstGeom prst="right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5" name="矢印: 下 14">
            <a:extLst>
              <a:ext uri="{FF2B5EF4-FFF2-40B4-BE49-F238E27FC236}">
                <a16:creationId xmlns:a16="http://schemas.microsoft.com/office/drawing/2014/main" id="{1DEB29CE-634C-59C1-6288-F564C231FFFA}"/>
              </a:ext>
            </a:extLst>
          </p:cNvPr>
          <p:cNvSpPr/>
          <p:nvPr/>
        </p:nvSpPr>
        <p:spPr>
          <a:xfrm>
            <a:off x="2636338" y="4676488"/>
            <a:ext cx="432048" cy="360040"/>
          </a:xfrm>
          <a:prstGeom prst="downArrow">
            <a:avLst/>
          </a:prstGeom>
          <a:noFill/>
          <a:ln>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23" name="オーディオ 22">
            <a:hlinkClick r:id="" action="ppaction://media"/>
            <a:extLst>
              <a:ext uri="{FF2B5EF4-FFF2-40B4-BE49-F238E27FC236}">
                <a16:creationId xmlns:a16="http://schemas.microsoft.com/office/drawing/2014/main" id="{18445F00-04E8-1A8D-F54E-17598E5256B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2617479"/>
      </p:ext>
    </p:extLst>
  </p:cSld>
  <p:clrMapOvr>
    <a:masterClrMapping/>
  </p:clrMapOvr>
  <mc:AlternateContent xmlns:mc="http://schemas.openxmlformats.org/markup-compatibility/2006" xmlns:p14="http://schemas.microsoft.com/office/powerpoint/2010/main">
    <mc:Choice Requires="p14">
      <p:transition spd="slow" p14:dur="2000" advTm="62199"/>
    </mc:Choice>
    <mc:Fallback xmlns="">
      <p:transition spd="slow" advTm="62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0DA6B-DCEA-FB32-B84B-17314D1764D2}"/>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772392FD-CDE9-A8E4-2477-55C3AC7E3DE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急性期・高度急性期入院医療</a:t>
            </a:r>
          </a:p>
        </p:txBody>
      </p:sp>
      <p:sp>
        <p:nvSpPr>
          <p:cNvPr id="3" name="スライド番号プレースホルダー 4">
            <a:extLst>
              <a:ext uri="{FF2B5EF4-FFF2-40B4-BE49-F238E27FC236}">
                <a16:creationId xmlns:a16="http://schemas.microsoft.com/office/drawing/2014/main" id="{A32ECA88-B903-1C6A-CE39-986F8CE04C66}"/>
              </a:ext>
            </a:extLst>
          </p:cNvPr>
          <p:cNvSpPr txBox="1">
            <a:spLocks noGrp="1"/>
          </p:cNvSpPr>
          <p:nvPr/>
        </p:nvSpPr>
        <p:spPr bwMode="auto">
          <a:xfrm>
            <a:off x="1008482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135</a:t>
            </a:r>
          </a:p>
        </p:txBody>
      </p:sp>
      <p:pic>
        <p:nvPicPr>
          <p:cNvPr id="8" name="オーディオ 7">
            <a:hlinkClick r:id="" action="ppaction://media"/>
            <a:extLst>
              <a:ext uri="{FF2B5EF4-FFF2-40B4-BE49-F238E27FC236}">
                <a16:creationId xmlns:a16="http://schemas.microsoft.com/office/drawing/2014/main" id="{7B62AC40-2EFF-AF13-DFA8-3016F219D7D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3165154"/>
      </p:ext>
    </p:extLst>
  </p:cSld>
  <p:clrMapOvr>
    <a:masterClrMapping/>
  </p:clrMapOvr>
  <mc:AlternateContent xmlns:mc="http://schemas.openxmlformats.org/markup-compatibility/2006" xmlns:p14="http://schemas.microsoft.com/office/powerpoint/2010/main">
    <mc:Choice Requires="p14">
      <p:transition spd="slow" p14:dur="2000" advTm="6060"/>
    </mc:Choice>
    <mc:Fallback xmlns="">
      <p:transition spd="slow" advTm="6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542A0D-A261-7A08-89C0-C396EED8D99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8A9D66B-7560-EE2F-9142-055ECB6FA015}"/>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pPr algn="ctr"/>
            <a:r>
              <a:rPr kumimoji="1" lang="ja-JP" altLang="en-US" sz="2400" b="1" dirty="0">
                <a:latin typeface="ＭＳ Ｐゴシック" panose="020B0600070205080204" pitchFamily="50" charset="-128"/>
                <a:ea typeface="ＭＳ Ｐゴシック" panose="020B0600070205080204" pitchFamily="50" charset="-128"/>
              </a:rPr>
              <a:t>急性期病院一般入院基本料の新設</a:t>
            </a:r>
          </a:p>
        </p:txBody>
      </p:sp>
      <p:sp>
        <p:nvSpPr>
          <p:cNvPr id="7" name="スライド番号プレースホルダー 4">
            <a:extLst>
              <a:ext uri="{FF2B5EF4-FFF2-40B4-BE49-F238E27FC236}">
                <a16:creationId xmlns:a16="http://schemas.microsoft.com/office/drawing/2014/main" id="{DDC58013-F0EC-0E34-42D3-3E56F74AF9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9" name="テキスト ボックス 8">
            <a:extLst>
              <a:ext uri="{FF2B5EF4-FFF2-40B4-BE49-F238E27FC236}">
                <a16:creationId xmlns:a16="http://schemas.microsoft.com/office/drawing/2014/main" id="{431634EF-098E-AF5C-8094-6388734A2587}"/>
              </a:ext>
            </a:extLst>
          </p:cNvPr>
          <p:cNvSpPr txBox="1"/>
          <p:nvPr/>
        </p:nvSpPr>
        <p:spPr>
          <a:xfrm>
            <a:off x="119337" y="1018191"/>
            <a:ext cx="1872208" cy="369332"/>
          </a:xfrm>
          <a:prstGeom prst="rect">
            <a:avLst/>
          </a:prstGeom>
          <a:noFill/>
          <a:ln w="28575">
            <a:solidFill>
              <a:schemeClr val="tx2"/>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00" cap="none" spc="0" normalizeH="0" baseline="0" noProof="0" dirty="0">
                <a:ln>
                  <a:noFill/>
                </a:ln>
                <a:solidFill>
                  <a:srgbClr val="002060"/>
                </a:solidFill>
                <a:effectLst/>
                <a:uLnTx/>
                <a:uFillTx/>
                <a:latin typeface="Arial" panose="020B0604020202020204" pitchFamily="34" charset="0"/>
                <a:ea typeface="ＭＳ ゴシック" panose="020B0609070205080204" pitchFamily="49" charset="-128"/>
                <a:cs typeface="Times New Roman" panose="02020603050405020304" pitchFamily="18" charset="0"/>
              </a:rPr>
              <a:t>考え方①</a:t>
            </a:r>
            <a:endParaRPr kumimoji="1" lang="ja-JP" altLang="en-US" sz="1800" b="1" i="0" u="none" strike="noStrike" kern="1200" cap="none" spc="0" normalizeH="0" baseline="0" noProof="0" dirty="0">
              <a:ln>
                <a:noFill/>
              </a:ln>
              <a:solidFill>
                <a:srgbClr val="002060"/>
              </a:solidFill>
              <a:effectLst/>
              <a:uLnTx/>
              <a:uFillTx/>
              <a:latin typeface="Arial"/>
              <a:ea typeface="ＭＳ Ｐゴシック"/>
              <a:cs typeface="+mn-cs"/>
            </a:endParaRPr>
          </a:p>
        </p:txBody>
      </p:sp>
      <p:sp>
        <p:nvSpPr>
          <p:cNvPr id="15" name="テキスト ボックス 14">
            <a:extLst>
              <a:ext uri="{FF2B5EF4-FFF2-40B4-BE49-F238E27FC236}">
                <a16:creationId xmlns:a16="http://schemas.microsoft.com/office/drawing/2014/main" id="{94A9D513-DE68-3E04-0C3B-26E6FE78DDC9}"/>
              </a:ext>
            </a:extLst>
          </p:cNvPr>
          <p:cNvSpPr txBox="1"/>
          <p:nvPr/>
        </p:nvSpPr>
        <p:spPr>
          <a:xfrm>
            <a:off x="191344" y="1491336"/>
            <a:ext cx="11809312" cy="584775"/>
          </a:xfrm>
          <a:prstGeom prst="rect">
            <a:avLst/>
          </a:prstGeom>
          <a:noFill/>
          <a:ln>
            <a:solidFill>
              <a:schemeClr val="tx1"/>
            </a:solidFill>
            <a:prstDash val="sysDot"/>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現在の急性期一般入院料１を算定する病院には、急性期一般入院料２～６算定病院と同程度の救急搬送件数の病院から、更に多くの救急搬送受入のある病院まで、様々な病院があることが確認された。</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p:txBody>
      </p:sp>
      <p:pic>
        <p:nvPicPr>
          <p:cNvPr id="4" name="図 3">
            <a:extLst>
              <a:ext uri="{FF2B5EF4-FFF2-40B4-BE49-F238E27FC236}">
                <a16:creationId xmlns:a16="http://schemas.microsoft.com/office/drawing/2014/main" id="{A8A96953-3B11-9E55-4358-347C5DD9F81E}"/>
              </a:ext>
            </a:extLst>
          </p:cNvPr>
          <p:cNvPicPr>
            <a:picLocks noChangeAspect="1"/>
          </p:cNvPicPr>
          <p:nvPr/>
        </p:nvPicPr>
        <p:blipFill>
          <a:blip r:embed="rId4"/>
          <a:srcRect b="50000"/>
          <a:stretch>
            <a:fillRect/>
          </a:stretch>
        </p:blipFill>
        <p:spPr>
          <a:xfrm>
            <a:off x="579636" y="2305774"/>
            <a:ext cx="5412631" cy="1872208"/>
          </a:xfrm>
          <a:prstGeom prst="rect">
            <a:avLst/>
          </a:prstGeom>
          <a:ln>
            <a:solidFill>
              <a:schemeClr val="accent1"/>
            </a:solidFill>
          </a:ln>
        </p:spPr>
      </p:pic>
      <p:pic>
        <p:nvPicPr>
          <p:cNvPr id="5" name="図 4">
            <a:extLst>
              <a:ext uri="{FF2B5EF4-FFF2-40B4-BE49-F238E27FC236}">
                <a16:creationId xmlns:a16="http://schemas.microsoft.com/office/drawing/2014/main" id="{F3B38BF3-3824-D5CE-01B8-1A2F2BF28F43}"/>
              </a:ext>
            </a:extLst>
          </p:cNvPr>
          <p:cNvPicPr>
            <a:picLocks noChangeAspect="1"/>
          </p:cNvPicPr>
          <p:nvPr/>
        </p:nvPicPr>
        <p:blipFill>
          <a:blip r:embed="rId4"/>
          <a:srcRect t="50000"/>
          <a:stretch>
            <a:fillRect/>
          </a:stretch>
        </p:blipFill>
        <p:spPr>
          <a:xfrm>
            <a:off x="6388149" y="2276306"/>
            <a:ext cx="5412631" cy="1872208"/>
          </a:xfrm>
          <a:prstGeom prst="rect">
            <a:avLst/>
          </a:prstGeom>
          <a:ln>
            <a:solidFill>
              <a:schemeClr val="accent1"/>
            </a:solidFill>
          </a:ln>
        </p:spPr>
      </p:pic>
      <p:sp>
        <p:nvSpPr>
          <p:cNvPr id="11" name="テキスト ボックス 10">
            <a:extLst>
              <a:ext uri="{FF2B5EF4-FFF2-40B4-BE49-F238E27FC236}">
                <a16:creationId xmlns:a16="http://schemas.microsoft.com/office/drawing/2014/main" id="{38D03DB1-36F9-411F-CC22-1501B7B8839A}"/>
              </a:ext>
            </a:extLst>
          </p:cNvPr>
          <p:cNvSpPr txBox="1"/>
          <p:nvPr/>
        </p:nvSpPr>
        <p:spPr>
          <a:xfrm>
            <a:off x="731404" y="4368623"/>
            <a:ext cx="10729192" cy="1323439"/>
          </a:xfrm>
          <a:prstGeom prst="rect">
            <a:avLst/>
          </a:prstGeom>
          <a:noFill/>
          <a:ln>
            <a:noFill/>
            <a:prstDash val="sysDot"/>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そこで、</a:t>
            </a:r>
            <a:r>
              <a:rPr kumimoji="1" lang="ja-JP" altLang="en-US" sz="1600" b="0" i="0" u="none" strike="noStrike" kern="1200" cap="none" spc="0" normalizeH="0" baseline="0" noProof="0" dirty="0">
                <a:ln>
                  <a:noFill/>
                </a:ln>
                <a:solidFill>
                  <a:srgbClr val="FF0000"/>
                </a:solidFill>
                <a:effectLst/>
                <a:uLnTx/>
                <a:uFillTx/>
                <a:latin typeface="Arial"/>
                <a:ea typeface="ＭＳ Ｐゴシック"/>
                <a:cs typeface="+mn-cs"/>
              </a:rPr>
              <a:t>「拠点的な急性期病院」</a:t>
            </a: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や</a:t>
            </a:r>
            <a:r>
              <a:rPr kumimoji="1" lang="ja-JP" altLang="en-US" sz="1600" b="0" i="0" u="none" strike="noStrike" kern="1200" cap="none" spc="0" normalizeH="0" baseline="0" noProof="0" dirty="0">
                <a:ln>
                  <a:noFill/>
                </a:ln>
                <a:solidFill>
                  <a:srgbClr val="FF0000"/>
                </a:solidFill>
                <a:effectLst/>
                <a:uLnTx/>
                <a:uFillTx/>
                <a:latin typeface="Arial"/>
                <a:ea typeface="ＭＳ Ｐゴシック"/>
                <a:cs typeface="+mn-cs"/>
              </a:rPr>
              <a:t>「地域の救急・急性期機能を担う病院」</a:t>
            </a: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について、</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　　病棟機能とともに、</a:t>
            </a:r>
            <a:r>
              <a:rPr kumimoji="1" lang="ja-JP" altLang="en-US" sz="1600" b="0" i="0" u="none" strike="noStrike" kern="1200" cap="none" spc="0" normalizeH="0" baseline="0" noProof="0" dirty="0">
                <a:ln>
                  <a:noFill/>
                </a:ln>
                <a:solidFill>
                  <a:srgbClr val="FF0000"/>
                </a:solidFill>
                <a:effectLst/>
                <a:uLnTx/>
                <a:uFillTx/>
                <a:latin typeface="Arial"/>
                <a:ea typeface="ＭＳ Ｐゴシック"/>
                <a:cs typeface="+mn-cs"/>
              </a:rPr>
              <a:t>「病院としての機能」</a:t>
            </a: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を踏まえた評価として、</a:t>
            </a:r>
            <a:r>
              <a:rPr kumimoji="1" lang="ja-JP" altLang="en-US" sz="1600" b="0" i="0" u="none" strike="noStrike" kern="1200" cap="none" spc="0" normalizeH="0" baseline="0" noProof="0" dirty="0">
                <a:ln>
                  <a:noFill/>
                </a:ln>
                <a:solidFill>
                  <a:srgbClr val="FF0000"/>
                </a:solidFill>
                <a:effectLst/>
                <a:uLnTx/>
                <a:uFillTx/>
                <a:latin typeface="Arial"/>
                <a:ea typeface="ＭＳ Ｐゴシック"/>
                <a:cs typeface="+mn-cs"/>
              </a:rPr>
              <a:t>「急性期病院一般入院基本料」</a:t>
            </a: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が新設されることになった。</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a:p>
            <a:pPr marL="733425"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4124325" algn="l"/>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「拠点的な急性期病院」</a:t>
            </a:r>
            <a:r>
              <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rPr>
              <a:t>	</a:t>
            </a: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  急性期病院</a:t>
            </a:r>
            <a:r>
              <a:rPr kumimoji="1" lang="en-US" altLang="ja-JP" sz="1600" b="0" i="0" u="none" strike="noStrike" kern="1200" cap="none" spc="0" normalizeH="0" baseline="0" noProof="0" dirty="0">
                <a:ln>
                  <a:noFill/>
                </a:ln>
                <a:solidFill>
                  <a:srgbClr val="FF0000"/>
                </a:solidFill>
                <a:effectLst/>
                <a:uLnTx/>
                <a:uFillTx/>
                <a:latin typeface="Arial"/>
                <a:ea typeface="ＭＳ Ｐゴシック"/>
                <a:cs typeface="+mn-cs"/>
              </a:rPr>
              <a:t>A</a:t>
            </a: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一般入院料</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a:p>
            <a:pPr marL="733425"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4124325" algn="l"/>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「地域の救急・急性期機能を担う病院」</a:t>
            </a:r>
            <a:r>
              <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rPr>
              <a:t>	</a:t>
            </a: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  急性期病院</a:t>
            </a:r>
            <a:r>
              <a:rPr kumimoji="1" lang="en-US" altLang="ja-JP" sz="1600" b="0" i="0" u="none" strike="noStrike" kern="1200" cap="none" spc="0" normalizeH="0" baseline="0" noProof="0" dirty="0">
                <a:ln>
                  <a:noFill/>
                </a:ln>
                <a:solidFill>
                  <a:srgbClr val="FF0000"/>
                </a:solidFill>
                <a:effectLst/>
                <a:uLnTx/>
                <a:uFillTx/>
                <a:latin typeface="Arial"/>
                <a:ea typeface="ＭＳ Ｐゴシック"/>
                <a:cs typeface="+mn-cs"/>
              </a:rPr>
              <a:t>B</a:t>
            </a: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一般入院料</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p:txBody>
      </p:sp>
      <p:sp>
        <p:nvSpPr>
          <p:cNvPr id="13" name="テキスト ボックス 12">
            <a:extLst>
              <a:ext uri="{FF2B5EF4-FFF2-40B4-BE49-F238E27FC236}">
                <a16:creationId xmlns:a16="http://schemas.microsoft.com/office/drawing/2014/main" id="{E02E73D8-E078-3D9E-E014-C069D013E24E}"/>
              </a:ext>
            </a:extLst>
          </p:cNvPr>
          <p:cNvSpPr txBox="1"/>
          <p:nvPr/>
        </p:nvSpPr>
        <p:spPr>
          <a:xfrm>
            <a:off x="355065" y="6433549"/>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出所：令和７年１２月１２日　中医協 総－３（入院その８）</a:t>
            </a:r>
          </a:p>
        </p:txBody>
      </p:sp>
      <p:sp>
        <p:nvSpPr>
          <p:cNvPr id="14" name="テキスト ボックス 13">
            <a:extLst>
              <a:ext uri="{FF2B5EF4-FFF2-40B4-BE49-F238E27FC236}">
                <a16:creationId xmlns:a16="http://schemas.microsoft.com/office/drawing/2014/main" id="{8E26A417-BA53-48D9-6D67-B7B08ED941EF}"/>
              </a:ext>
            </a:extLst>
          </p:cNvPr>
          <p:cNvSpPr txBox="1"/>
          <p:nvPr/>
        </p:nvSpPr>
        <p:spPr>
          <a:xfrm>
            <a:off x="731404" y="5882703"/>
            <a:ext cx="10729192" cy="584775"/>
          </a:xfrm>
          <a:prstGeom prst="rect">
            <a:avLst/>
          </a:prstGeom>
          <a:noFill/>
          <a:ln>
            <a:noFill/>
            <a:prstDash val="sysDot"/>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新しい入院料が新設される一方で、現在の「急性期一般入院料１～６」も残るので、病院は、自院の状況等に応じて選択することが可能</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p:txBody>
      </p:sp>
      <p:pic>
        <p:nvPicPr>
          <p:cNvPr id="18" name="オーディオ 17">
            <a:hlinkClick r:id="" action="ppaction://media"/>
            <a:extLst>
              <a:ext uri="{FF2B5EF4-FFF2-40B4-BE49-F238E27FC236}">
                <a16:creationId xmlns:a16="http://schemas.microsoft.com/office/drawing/2014/main" id="{8CD2DE27-AF01-91ED-F58A-C5D2BF5A62C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158768"/>
      </p:ext>
    </p:extLst>
  </p:cSld>
  <p:clrMapOvr>
    <a:masterClrMapping/>
  </p:clrMapOvr>
  <mc:AlternateContent xmlns:mc="http://schemas.openxmlformats.org/markup-compatibility/2006" xmlns:p14="http://schemas.microsoft.com/office/powerpoint/2010/main">
    <mc:Choice Requires="p14">
      <p:transition spd="slow" p14:dur="2000" advTm="106736"/>
    </mc:Choice>
    <mc:Fallback xmlns="">
      <p:transition spd="slow" advTm="106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14F28-395F-214A-4DCD-EE6DB8250E74}"/>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EB8F1E3A-345D-562D-E584-C61ECF3830C0}"/>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pPr algn="ctr"/>
            <a:r>
              <a:rPr kumimoji="1" lang="ja-JP" altLang="en-US" sz="2400" b="1" dirty="0">
                <a:latin typeface="ＭＳ Ｐゴシック" panose="020B0600070205080204" pitchFamily="50" charset="-128"/>
                <a:ea typeface="ＭＳ Ｐゴシック" panose="020B0600070205080204" pitchFamily="50" charset="-128"/>
              </a:rPr>
              <a:t>看護・多職種協働加算の新設</a:t>
            </a:r>
          </a:p>
        </p:txBody>
      </p:sp>
      <p:sp>
        <p:nvSpPr>
          <p:cNvPr id="7" name="スライド番号プレースホルダー 4">
            <a:extLst>
              <a:ext uri="{FF2B5EF4-FFF2-40B4-BE49-F238E27FC236}">
                <a16:creationId xmlns:a16="http://schemas.microsoft.com/office/drawing/2014/main" id="{D003F4A6-B8CB-E859-13C3-AEAF0287366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9" name="テキスト ボックス 8">
            <a:extLst>
              <a:ext uri="{FF2B5EF4-FFF2-40B4-BE49-F238E27FC236}">
                <a16:creationId xmlns:a16="http://schemas.microsoft.com/office/drawing/2014/main" id="{0F6C0362-98EA-2296-1B06-576AABBE6801}"/>
              </a:ext>
            </a:extLst>
          </p:cNvPr>
          <p:cNvSpPr txBox="1"/>
          <p:nvPr/>
        </p:nvSpPr>
        <p:spPr>
          <a:xfrm>
            <a:off x="119337" y="1018191"/>
            <a:ext cx="1872208" cy="369332"/>
          </a:xfrm>
          <a:prstGeom prst="rect">
            <a:avLst/>
          </a:prstGeom>
          <a:noFill/>
          <a:ln w="28575">
            <a:solidFill>
              <a:schemeClr val="tx2"/>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00" cap="none" spc="0" normalizeH="0" baseline="0" noProof="0" dirty="0">
                <a:ln>
                  <a:noFill/>
                </a:ln>
                <a:solidFill>
                  <a:srgbClr val="002060"/>
                </a:solidFill>
                <a:effectLst/>
                <a:uLnTx/>
                <a:uFillTx/>
                <a:latin typeface="Arial" panose="020B0604020202020204" pitchFamily="34" charset="0"/>
                <a:ea typeface="ＭＳ ゴシック" panose="020B0609070205080204" pitchFamily="49" charset="-128"/>
                <a:cs typeface="Times New Roman" panose="02020603050405020304" pitchFamily="18" charset="0"/>
              </a:rPr>
              <a:t>考え方②</a:t>
            </a:r>
            <a:endParaRPr kumimoji="1" lang="ja-JP" altLang="en-US" sz="1800" b="1" i="0" u="none" strike="noStrike" kern="1200" cap="none" spc="0" normalizeH="0" baseline="0" noProof="0" dirty="0">
              <a:ln>
                <a:noFill/>
              </a:ln>
              <a:solidFill>
                <a:srgbClr val="002060"/>
              </a:solidFill>
              <a:effectLst/>
              <a:uLnTx/>
              <a:uFillTx/>
              <a:latin typeface="Arial"/>
              <a:ea typeface="ＭＳ Ｐゴシック"/>
              <a:cs typeface="+mn-cs"/>
            </a:endParaRPr>
          </a:p>
        </p:txBody>
      </p:sp>
      <p:sp>
        <p:nvSpPr>
          <p:cNvPr id="15" name="テキスト ボックス 14">
            <a:extLst>
              <a:ext uri="{FF2B5EF4-FFF2-40B4-BE49-F238E27FC236}">
                <a16:creationId xmlns:a16="http://schemas.microsoft.com/office/drawing/2014/main" id="{CA5C4E06-7620-0B15-8B75-B73E61FE915E}"/>
              </a:ext>
            </a:extLst>
          </p:cNvPr>
          <p:cNvSpPr txBox="1"/>
          <p:nvPr/>
        </p:nvSpPr>
        <p:spPr>
          <a:xfrm>
            <a:off x="191344" y="1491336"/>
            <a:ext cx="11809312" cy="584775"/>
          </a:xfrm>
          <a:prstGeom prst="rect">
            <a:avLst/>
          </a:prstGeom>
          <a:noFill/>
          <a:ln>
            <a:solidFill>
              <a:schemeClr val="tx1"/>
            </a:solidFill>
            <a:prstDash val="sysDot"/>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急性期一般入院料のうち、高齢の救急患者の多い病棟においては、多職種（薬剤師や理学療法士、管理栄養士、臨床検査技師など）の協働によりＡＤＬ低下を防ぐ観点から、看護職員と多職種のスタッフを組み合わせて柔軟に配置できる仕組みが提案された。</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p:txBody>
      </p:sp>
      <p:sp>
        <p:nvSpPr>
          <p:cNvPr id="13" name="テキスト ボックス 12">
            <a:extLst>
              <a:ext uri="{FF2B5EF4-FFF2-40B4-BE49-F238E27FC236}">
                <a16:creationId xmlns:a16="http://schemas.microsoft.com/office/drawing/2014/main" id="{8248B646-D194-3F97-F3F8-EFB9F9F036D7}"/>
              </a:ext>
            </a:extLst>
          </p:cNvPr>
          <p:cNvSpPr txBox="1"/>
          <p:nvPr/>
        </p:nvSpPr>
        <p:spPr>
          <a:xfrm>
            <a:off x="355065" y="6433549"/>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出所：令和７年１２月１２日　中医協 総－３（入院その８）</a:t>
            </a:r>
          </a:p>
        </p:txBody>
      </p:sp>
      <p:pic>
        <p:nvPicPr>
          <p:cNvPr id="8" name="図 7">
            <a:extLst>
              <a:ext uri="{FF2B5EF4-FFF2-40B4-BE49-F238E27FC236}">
                <a16:creationId xmlns:a16="http://schemas.microsoft.com/office/drawing/2014/main" id="{46174657-D2D7-0E36-A748-6D2F3B1DCB03}"/>
              </a:ext>
            </a:extLst>
          </p:cNvPr>
          <p:cNvPicPr>
            <a:picLocks noChangeAspect="1"/>
          </p:cNvPicPr>
          <p:nvPr/>
        </p:nvPicPr>
        <p:blipFill>
          <a:blip r:embed="rId4"/>
          <a:stretch>
            <a:fillRect/>
          </a:stretch>
        </p:blipFill>
        <p:spPr>
          <a:xfrm>
            <a:off x="2577844" y="2205621"/>
            <a:ext cx="7036312" cy="4094098"/>
          </a:xfrm>
          <a:prstGeom prst="rect">
            <a:avLst/>
          </a:prstGeom>
          <a:ln>
            <a:solidFill>
              <a:schemeClr val="tx1"/>
            </a:solidFill>
          </a:ln>
        </p:spPr>
      </p:pic>
      <p:pic>
        <p:nvPicPr>
          <p:cNvPr id="6" name="オーディオ 5">
            <a:hlinkClick r:id="" action="ppaction://media"/>
            <a:extLst>
              <a:ext uri="{FF2B5EF4-FFF2-40B4-BE49-F238E27FC236}">
                <a16:creationId xmlns:a16="http://schemas.microsoft.com/office/drawing/2014/main" id="{286C274A-3418-F5EA-7910-F200E7F60A6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7641345"/>
      </p:ext>
    </p:extLst>
  </p:cSld>
  <p:clrMapOvr>
    <a:masterClrMapping/>
  </p:clrMapOvr>
  <mc:AlternateContent xmlns:mc="http://schemas.openxmlformats.org/markup-compatibility/2006" xmlns:p14="http://schemas.microsoft.com/office/powerpoint/2010/main">
    <mc:Choice Requires="p14">
      <p:transition spd="slow" p14:dur="2000" advTm="67443"/>
    </mc:Choice>
    <mc:Fallback xmlns="">
      <p:transition spd="slow" advTm="67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9829D-D5BF-BC50-2EB5-8C327F6CAF02}"/>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914C6CEB-CA1C-EA63-A74A-FC9745E09C40}"/>
              </a:ext>
            </a:extLst>
          </p:cNvPr>
          <p:cNvSpPr txBox="1"/>
          <p:nvPr/>
        </p:nvSpPr>
        <p:spPr>
          <a:xfrm>
            <a:off x="1142998" y="1067842"/>
            <a:ext cx="9906001" cy="5632311"/>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地域の急性期医療</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を担う保険医療機関において、患者の早期退院や</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ADL</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の維持、向上をめざし、</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看護職員を含む多職種（理学療法士、作業療法士、言語聴覚士、管理栄養士又は臨床検査技師）が協働</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して専門的な指導や診療の補助を行う体制を評価する加算を新設する。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（新）</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看護・多職種協働加算（１日につき）</a:t>
            </a:r>
            <a:endPar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１</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看護・多職種協働加算１</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（急性期一般入院料４を算定する病棟の場合）　 　　</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277</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２</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看護・多職種協働加算２</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（急性期病院Ｂ一般入院料を算定する病棟の場合） 　</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255</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5729" marR="0" lvl="0" indent="0" algn="just" defTabSz="914446" rtl="0" eaLnBrk="1" fontAlgn="auto" latinLnBrk="0" hangingPunct="1">
              <a:lnSpc>
                <a:spcPct val="100000"/>
              </a:lnSpc>
              <a:spcBef>
                <a:spcPts val="0"/>
              </a:spcBef>
              <a:spcAft>
                <a:spcPts val="0"/>
              </a:spcAft>
              <a:buClr>
                <a:prstClr val="black"/>
              </a:buClr>
              <a:buSzTx/>
              <a:buFontTx/>
              <a:buNone/>
              <a:tabLst/>
              <a:defRPr/>
            </a:pP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看護職員を含む多職種が協働して適時かつ適切に専門的な指導及び診療の補助を行う体制</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その他の事項につき別に厚生労働大臣が定める施設基準に適合しているものとして地方厚生局長等に届け出た病棟に入院している患者のうち、急性期一般入院料４を算定している患者については看護・多職種協働加算１を、急性期病院Ｂ一般入院料を算定する患者については看護・多職種協働加算２を、それぞれ所定点数に加算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
                <a:prstClr val="black"/>
              </a:buClr>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
                <a:prstClr val="black"/>
              </a:buClr>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109A2808-210E-7B7E-27BD-B3C0BBB5ED8A}"/>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多職種が病棟で協働する体制の評価</a:t>
            </a:r>
          </a:p>
        </p:txBody>
      </p:sp>
      <p:sp>
        <p:nvSpPr>
          <p:cNvPr id="6" name="楕円 5">
            <a:extLst>
              <a:ext uri="{FF2B5EF4-FFF2-40B4-BE49-F238E27FC236}">
                <a16:creationId xmlns:a16="http://schemas.microsoft.com/office/drawing/2014/main" id="{89D5E0F1-6E26-486C-AB25-3461D21FC778}"/>
              </a:ext>
            </a:extLst>
          </p:cNvPr>
          <p:cNvSpPr/>
          <p:nvPr/>
        </p:nvSpPr>
        <p:spPr>
          <a:xfrm>
            <a:off x="8524879" y="2028826"/>
            <a:ext cx="2226221" cy="1123950"/>
          </a:xfrm>
          <a:prstGeom prst="ellipse">
            <a:avLst/>
          </a:prstGeom>
          <a:solidFill>
            <a:srgbClr val="CDFFDC"/>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8" name="Picture 4">
            <a:extLst>
              <a:ext uri="{FF2B5EF4-FFF2-40B4-BE49-F238E27FC236}">
                <a16:creationId xmlns:a16="http://schemas.microsoft.com/office/drawing/2014/main" id="{9D27F345-2E99-AA4E-3D58-9CACA1775F4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56" r="7188"/>
          <a:stretch/>
        </p:blipFill>
        <p:spPr bwMode="auto">
          <a:xfrm>
            <a:off x="8737604" y="1741676"/>
            <a:ext cx="1910847" cy="154305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5B09BCCC-AC77-2370-D8B3-DCAA005D6985}"/>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－２－３　タスク・シェアリング／タスク・シフティング、チーム医療の推進－①　</a:t>
            </a:r>
          </a:p>
        </p:txBody>
      </p:sp>
      <p:sp>
        <p:nvSpPr>
          <p:cNvPr id="4" name="正方形/長方形 3">
            <a:extLst>
              <a:ext uri="{FF2B5EF4-FFF2-40B4-BE49-F238E27FC236}">
                <a16:creationId xmlns:a16="http://schemas.microsoft.com/office/drawing/2014/main" id="{EAED17C8-89E2-B4B5-EBFE-80C4E780EA6B}"/>
              </a:ext>
            </a:extLst>
          </p:cNvPr>
          <p:cNvSpPr/>
          <p:nvPr/>
        </p:nvSpPr>
        <p:spPr>
          <a:xfrm>
            <a:off x="1458466" y="943289"/>
            <a:ext cx="2293267"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看護・多職種協働加算の新設</a:t>
            </a:r>
          </a:p>
        </p:txBody>
      </p:sp>
      <p:sp>
        <p:nvSpPr>
          <p:cNvPr id="7" name="テキスト ボックス 6">
            <a:extLst>
              <a:ext uri="{FF2B5EF4-FFF2-40B4-BE49-F238E27FC236}">
                <a16:creationId xmlns:a16="http://schemas.microsoft.com/office/drawing/2014/main" id="{EC580BB7-43A1-A12F-00C4-DB1DB7038B03}"/>
              </a:ext>
            </a:extLst>
          </p:cNvPr>
          <p:cNvSpPr txBox="1"/>
          <p:nvPr/>
        </p:nvSpPr>
        <p:spPr>
          <a:xfrm>
            <a:off x="1142997" y="3917515"/>
            <a:ext cx="5267324" cy="2708434"/>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61968" marR="0" lvl="0" indent="-2174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当該病棟において、１日に患者に指導及び診療の補助を行う看護職員及び他の医療職種の数は、常時、当該病棟の</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入院患者の数が</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25</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又はその端数を増すごとに１以上</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であること。（曜日や時間帯による傾斜配置可能）</a:t>
            </a:r>
          </a:p>
          <a:p>
            <a:pPr marL="361968" marR="0" lvl="0" indent="-2174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重症度、医療・看護必要度の該当患者割合に係る指数、平均在院日数、在宅復帰率及び常勤の医師の員数が</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急性期一般入院料１と同等の基準</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を満たすこと。 入院料における看護職員の最小必要数＋本加算による看護職員配置数の</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７割以上が看護師</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61968" marR="0" lvl="0" indent="-2174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医療機関内で</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多職種協働の目標や各職種が行う業務内容、情報共有の方法等について、文書で整理し、配置される多職種間で共有</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a:t>
            </a:r>
          </a:p>
          <a:p>
            <a:pPr marL="361968" marR="0" lvl="0" indent="-2174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病院の医療従事者の負担の軽減及び処遇の改善に資する体制が整備されていること。</a:t>
            </a:r>
            <a:endParaRPr kumimoji="1" lang="ja-JP" altLang="en-US" sz="1200" b="0"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p:txBody>
      </p:sp>
      <p:graphicFrame>
        <p:nvGraphicFramePr>
          <p:cNvPr id="9" name="表 8">
            <a:extLst>
              <a:ext uri="{FF2B5EF4-FFF2-40B4-BE49-F238E27FC236}">
                <a16:creationId xmlns:a16="http://schemas.microsoft.com/office/drawing/2014/main" id="{594369C6-9293-3F6E-2EA8-88E18812CF1F}"/>
              </a:ext>
            </a:extLst>
          </p:cNvPr>
          <p:cNvGraphicFramePr>
            <a:graphicFrameLocks noGrp="1"/>
          </p:cNvGraphicFramePr>
          <p:nvPr/>
        </p:nvGraphicFramePr>
        <p:xfrm>
          <a:off x="6546851" y="3829817"/>
          <a:ext cx="4414660" cy="2796132"/>
        </p:xfrm>
        <a:graphic>
          <a:graphicData uri="http://schemas.openxmlformats.org/drawingml/2006/table">
            <a:tbl>
              <a:tblPr firstRow="1" bandRow="1">
                <a:tableStyleId>{5C22544A-7EE6-4342-B048-85BDC9FD1C3A}</a:tableStyleId>
              </a:tblPr>
              <a:tblGrid>
                <a:gridCol w="1111311">
                  <a:extLst>
                    <a:ext uri="{9D8B030D-6E8A-4147-A177-3AD203B41FA5}">
                      <a16:colId xmlns:a16="http://schemas.microsoft.com/office/drawing/2014/main" val="3176073990"/>
                    </a:ext>
                  </a:extLst>
                </a:gridCol>
                <a:gridCol w="3303349">
                  <a:extLst>
                    <a:ext uri="{9D8B030D-6E8A-4147-A177-3AD203B41FA5}">
                      <a16:colId xmlns:a16="http://schemas.microsoft.com/office/drawing/2014/main" val="1085209944"/>
                    </a:ext>
                  </a:extLst>
                </a:gridCol>
              </a:tblGrid>
              <a:tr h="259567">
                <a:tc gridSpan="2">
                  <a:txBody>
                    <a:bodyPr/>
                    <a:lstStyle/>
                    <a:p>
                      <a:r>
                        <a:rPr kumimoji="1" lang="ja-JP" altLang="en-US" sz="1200" dirty="0">
                          <a:solidFill>
                            <a:sysClr val="windowText" lastClr="000000"/>
                          </a:solidFill>
                          <a:latin typeface="メイリオ" panose="020B0604030504040204" pitchFamily="50" charset="-128"/>
                          <a:ea typeface="メイリオ" panose="020B0604030504040204" pitchFamily="50" charset="-128"/>
                        </a:rPr>
                        <a:t>各職種が専門性を活かして行う業務の例</a:t>
                      </a:r>
                    </a:p>
                  </a:txBody>
                  <a:tcPr anchor="b">
                    <a:lnB w="9525" cap="flat" cmpd="sng" algn="ctr">
                      <a:solidFill>
                        <a:schemeClr val="tx1"/>
                      </a:solidFill>
                      <a:prstDash val="solid"/>
                      <a:round/>
                      <a:headEnd type="none" w="med" len="med"/>
                      <a:tailEnd type="none" w="med" len="med"/>
                    </a:lnB>
                    <a:noFill/>
                  </a:tcPr>
                </a:tc>
                <a:tc hMerge="1">
                  <a:txBody>
                    <a:bodyPr/>
                    <a:lstStyle/>
                    <a:p>
                      <a:endParaRPr kumimoji="1" lang="ja-JP" altLang="en-US" sz="1050">
                        <a:latin typeface="メイリオ" panose="020B0604030504040204" pitchFamily="50" charset="-128"/>
                        <a:ea typeface="メイリオ" panose="020B0604030504040204" pitchFamily="50" charset="-128"/>
                      </a:endParaRPr>
                    </a:p>
                  </a:txBody>
                  <a:tcPr anchor="b">
                    <a:noFill/>
                  </a:tcPr>
                </a:tc>
                <a:extLst>
                  <a:ext uri="{0D108BD9-81ED-4DB2-BD59-A6C34878D82A}">
                    <a16:rowId xmlns:a16="http://schemas.microsoft.com/office/drawing/2014/main" val="3643049514"/>
                  </a:ext>
                </a:extLst>
              </a:tr>
              <a:tr h="325191">
                <a:tc>
                  <a:txBody>
                    <a:bodyPr/>
                    <a:lstStyle/>
                    <a:p>
                      <a:pPr algn="ctr"/>
                      <a:r>
                        <a:rPr kumimoji="1" lang="ja-JP" altLang="en-US" sz="1100">
                          <a:latin typeface="メイリオ" panose="020B0604030504040204" pitchFamily="50" charset="-128"/>
                          <a:ea typeface="メイリオ" panose="020B0604030504040204" pitchFamily="50" charset="-128"/>
                        </a:rPr>
                        <a:t>看護職員</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r>
                        <a:rPr kumimoji="1" lang="ja-JP" altLang="ja-JP" sz="1100" kern="1200">
                          <a:solidFill>
                            <a:schemeClr val="dk1"/>
                          </a:solidFill>
                          <a:effectLst/>
                          <a:latin typeface="メイリオ" panose="020B0604030504040204" pitchFamily="50" charset="-128"/>
                          <a:ea typeface="メイリオ" panose="020B0604030504040204" pitchFamily="50" charset="-128"/>
                          <a:cs typeface="+mn-cs"/>
                        </a:rPr>
                        <a:t>入院患者に対する看護</a:t>
                      </a:r>
                      <a:endParaRPr kumimoji="1" lang="ja-JP" altLang="en-US" sz="1100">
                        <a:latin typeface="メイリオ" panose="020B0604030504040204" pitchFamily="50" charset="-128"/>
                        <a:ea typeface="メイリオ" panose="020B0604030504040204" pitchFamily="50" charset="-128"/>
                      </a:endParaRPr>
                    </a:p>
                  </a:txBody>
                  <a:tcPr marR="36000"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86955095"/>
                  </a:ext>
                </a:extLst>
              </a:tr>
              <a:tr h="721019">
                <a:tc>
                  <a:txBody>
                    <a:bodyPr/>
                    <a:lstStyle/>
                    <a:p>
                      <a:pPr algn="ctr"/>
                      <a:r>
                        <a:rPr kumimoji="1" lang="ja-JP" altLang="en-US" sz="1100">
                          <a:latin typeface="メイリオ" panose="020B0604030504040204" pitchFamily="50" charset="-128"/>
                          <a:ea typeface="メイリオ" panose="020B0604030504040204" pitchFamily="50" charset="-128"/>
                        </a:rPr>
                        <a:t>理学療法士</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作業療法士</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言語聴覚士</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r>
                        <a:rPr kumimoji="1" lang="ja-JP" altLang="en-US" sz="1100" dirty="0">
                          <a:latin typeface="メイリオ" panose="020B0604030504040204" pitchFamily="50" charset="-128"/>
                          <a:ea typeface="メイリオ" panose="020B0604030504040204" pitchFamily="50" charset="-128"/>
                        </a:rPr>
                        <a:t>随時、入院生活で患者が実際に活動する場面に合わせた評価、指導、訓練室でのリハビリテーションを生活場面で自ら行えるようになるための支援等を実施</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3780582"/>
                  </a:ext>
                </a:extLst>
              </a:tr>
              <a:tr h="840261">
                <a:tc>
                  <a:txBody>
                    <a:bodyPr/>
                    <a:lstStyle/>
                    <a:p>
                      <a:pPr algn="ctr"/>
                      <a:r>
                        <a:rPr kumimoji="1" lang="ja-JP" altLang="en-US" sz="1100">
                          <a:latin typeface="メイリオ" panose="020B0604030504040204" pitchFamily="50" charset="-128"/>
                          <a:ea typeface="メイリオ" panose="020B0604030504040204" pitchFamily="50" charset="-128"/>
                        </a:rPr>
                        <a:t>管理栄養士</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r>
                        <a:rPr kumimoji="1" lang="ja-JP" altLang="en-US" sz="1100" dirty="0">
                          <a:latin typeface="メイリオ" panose="020B0604030504040204" pitchFamily="50" charset="-128"/>
                          <a:ea typeface="メイリオ" panose="020B0604030504040204" pitchFamily="50" charset="-128"/>
                        </a:rPr>
                        <a:t>入院生活で患者が実際に食事や活動する場面を活用した食事状況の観察、食欲や嗜好の確認、必要栄養量や摂取栄養量の評価、食事変更の提案、食形態の調整、食事に関する相談対応等</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69183373"/>
                  </a:ext>
                </a:extLst>
              </a:tr>
              <a:tr h="562395">
                <a:tc>
                  <a:txBody>
                    <a:bodyPr/>
                    <a:lstStyle/>
                    <a:p>
                      <a:pPr algn="ctr"/>
                      <a:r>
                        <a:rPr kumimoji="1" lang="ja-JP" altLang="en-US" sz="1100">
                          <a:latin typeface="メイリオ" panose="020B0604030504040204" pitchFamily="50" charset="-128"/>
                          <a:ea typeface="メイリオ" panose="020B0604030504040204" pitchFamily="50" charset="-128"/>
                        </a:rPr>
                        <a:t>臨床検査技師</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r>
                        <a:rPr kumimoji="1" lang="ja-JP" altLang="en-US" sz="1100" dirty="0">
                          <a:latin typeface="メイリオ" panose="020B0604030504040204" pitchFamily="50" charset="-128"/>
                          <a:ea typeface="メイリオ" panose="020B0604030504040204" pitchFamily="50" charset="-128"/>
                        </a:rPr>
                        <a:t>適時の検体検査等の実施、結果の確認、異常値等の報告、検査室等病棟外で行うべき検査の調整等、検査の円滑な実施に資する業務</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77848353"/>
                  </a:ext>
                </a:extLst>
              </a:tr>
            </a:tbl>
          </a:graphicData>
        </a:graphic>
      </p:graphicFrame>
      <p:sp>
        <p:nvSpPr>
          <p:cNvPr id="3" name="スライド番号プレースホルダー 4">
            <a:extLst>
              <a:ext uri="{FF2B5EF4-FFF2-40B4-BE49-F238E27FC236}">
                <a16:creationId xmlns:a16="http://schemas.microsoft.com/office/drawing/2014/main" id="{FE531B47-306C-65BE-9DD4-A6AA481B55E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7" name="オーディオ 16">
            <a:hlinkClick r:id="" action="ppaction://media"/>
            <a:extLst>
              <a:ext uri="{FF2B5EF4-FFF2-40B4-BE49-F238E27FC236}">
                <a16:creationId xmlns:a16="http://schemas.microsoft.com/office/drawing/2014/main" id="{D2A7C2C1-E408-F3E4-98EE-FA61EE885AC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787321"/>
      </p:ext>
    </p:extLst>
  </p:cSld>
  <p:clrMapOvr>
    <a:masterClrMapping/>
  </p:clrMapOvr>
  <mc:AlternateContent xmlns:mc="http://schemas.openxmlformats.org/markup-compatibility/2006" xmlns:p14="http://schemas.microsoft.com/office/powerpoint/2010/main">
    <mc:Choice Requires="p14">
      <p:transition spd="slow" p14:dur="2000" advTm="60987"/>
    </mc:Choice>
    <mc:Fallback xmlns="">
      <p:transition spd="slow" advTm="60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65807-630B-E21A-EB9A-A193FBDBE939}"/>
            </a:ext>
          </a:extLst>
        </p:cNvPr>
        <p:cNvGrpSpPr/>
        <p:nvPr/>
      </p:nvGrpSpPr>
      <p:grpSpPr>
        <a:xfrm>
          <a:off x="0" y="0"/>
          <a:ext cx="0" cy="0"/>
          <a:chOff x="0" y="0"/>
          <a:chExt cx="0" cy="0"/>
        </a:xfrm>
      </p:grpSpPr>
      <p:sp>
        <p:nvSpPr>
          <p:cNvPr id="34" name="四角形: 角を丸くする 33">
            <a:extLst>
              <a:ext uri="{FF2B5EF4-FFF2-40B4-BE49-F238E27FC236}">
                <a16:creationId xmlns:a16="http://schemas.microsoft.com/office/drawing/2014/main" id="{B9A7D12B-DC5D-2400-88F6-9AF70DC47574}"/>
              </a:ext>
            </a:extLst>
          </p:cNvPr>
          <p:cNvSpPr/>
          <p:nvPr/>
        </p:nvSpPr>
        <p:spPr>
          <a:xfrm>
            <a:off x="6229550" y="2569129"/>
            <a:ext cx="4637946" cy="3731562"/>
          </a:xfrm>
          <a:prstGeom prst="roundRect">
            <a:avLst>
              <a:gd name="adj" fmla="val 2895"/>
            </a:avLst>
          </a:prstGeom>
          <a:solidFill>
            <a:schemeClr val="bg1"/>
          </a:solidFill>
          <a:ln w="6350">
            <a:solidFill>
              <a:schemeClr val="bg1">
                <a:lumMod val="5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121" name="テキスト ボックス 120">
            <a:extLst>
              <a:ext uri="{FF2B5EF4-FFF2-40B4-BE49-F238E27FC236}">
                <a16:creationId xmlns:a16="http://schemas.microsoft.com/office/drawing/2014/main" id="{F38D60CE-ECBA-33D3-A5F5-054D36AA4763}"/>
              </a:ext>
            </a:extLst>
          </p:cNvPr>
          <p:cNvSpPr txBox="1"/>
          <p:nvPr/>
        </p:nvSpPr>
        <p:spPr>
          <a:xfrm>
            <a:off x="1320792" y="929058"/>
            <a:ext cx="9519743" cy="523220"/>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看護・多職種協働加算は、</a:t>
            </a:r>
            <a:r>
              <a:rPr kumimoji="1" lang="ja-JP" altLang="en-US" sz="14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看護職員、理学療法士、作業療法士、言語聴覚士、管理栄養士又は臨床検査技師のいずれかを配置</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し、各医療職種が専門性を発揮しながら協働する場合に算定できる。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7" name="正方形/長方形 6">
            <a:extLst>
              <a:ext uri="{FF2B5EF4-FFF2-40B4-BE49-F238E27FC236}">
                <a16:creationId xmlns:a16="http://schemas.microsoft.com/office/drawing/2014/main" id="{F600503C-FF63-A856-D2C8-2014F780E2A8}"/>
              </a:ext>
            </a:extLst>
          </p:cNvPr>
          <p:cNvSpPr/>
          <p:nvPr/>
        </p:nvSpPr>
        <p:spPr>
          <a:xfrm>
            <a:off x="1383556" y="2266481"/>
            <a:ext cx="9424891" cy="269108"/>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配置人数の例（イメージ）</a:t>
            </a:r>
          </a:p>
        </p:txBody>
      </p:sp>
      <p:sp>
        <p:nvSpPr>
          <p:cNvPr id="44" name="正方形/長方形 43">
            <a:extLst>
              <a:ext uri="{FF2B5EF4-FFF2-40B4-BE49-F238E27FC236}">
                <a16:creationId xmlns:a16="http://schemas.microsoft.com/office/drawing/2014/main" id="{BE4A70EC-5E17-4CD9-BFB4-1B159ADC7A62}"/>
              </a:ext>
            </a:extLst>
          </p:cNvPr>
          <p:cNvSpPr/>
          <p:nvPr/>
        </p:nvSpPr>
        <p:spPr>
          <a:xfrm>
            <a:off x="1371795" y="4517264"/>
            <a:ext cx="1088585" cy="1644506"/>
          </a:xfrm>
          <a:prstGeom prst="rect">
            <a:avLst/>
          </a:prstGeom>
          <a:solidFill>
            <a:srgbClr val="D68C8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看護職員</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配置</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１０対１</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5" name="テキスト ボックス 44">
            <a:extLst>
              <a:ext uri="{FF2B5EF4-FFF2-40B4-BE49-F238E27FC236}">
                <a16:creationId xmlns:a16="http://schemas.microsoft.com/office/drawing/2014/main" id="{1644A04C-4D82-9CA0-7987-9E6E2C5302C0}"/>
              </a:ext>
            </a:extLst>
          </p:cNvPr>
          <p:cNvSpPr txBox="1"/>
          <p:nvPr/>
        </p:nvSpPr>
        <p:spPr>
          <a:xfrm>
            <a:off x="1160822" y="2821768"/>
            <a:ext cx="2942552" cy="461665"/>
          </a:xfrm>
          <a:prstGeom prst="rect">
            <a:avLst/>
          </a:prstGeom>
          <a:noFill/>
        </p:spPr>
        <p:txBody>
          <a:bodyPr wrap="square"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1" sz="1200" b="1" i="0" u="none" strike="noStrike" cap="none" spc="0" normalizeH="0" baseline="0">
                <a:ln>
                  <a:noFill/>
                </a:ln>
                <a:solidFill>
                  <a:prstClr val="black"/>
                </a:solidFill>
                <a:effectLst/>
                <a:uLnTx/>
                <a:uFillTx/>
                <a:latin typeface="メイリオ" panose="020B0604030504040204" pitchFamily="50" charset="-128"/>
                <a:ea typeface="メイリオ" panose="020B0604030504040204" pitchFamily="50" charset="-128"/>
              </a:defRPr>
            </a:lvl1pPr>
          </a:lstStyle>
          <a:p>
            <a:pPr marL="171459" marR="0" lvl="0" indent="-171459" algn="l"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急性期病院</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一般入院料</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1459" marR="0" lvl="0" indent="-171459" algn="l"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急性期一般入院料４</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6" name="正方形/長方形 45">
            <a:extLst>
              <a:ext uri="{FF2B5EF4-FFF2-40B4-BE49-F238E27FC236}">
                <a16:creationId xmlns:a16="http://schemas.microsoft.com/office/drawing/2014/main" id="{1F151322-81F3-712F-AC60-6E8D869DD432}"/>
              </a:ext>
            </a:extLst>
          </p:cNvPr>
          <p:cNvSpPr/>
          <p:nvPr/>
        </p:nvSpPr>
        <p:spPr>
          <a:xfrm>
            <a:off x="1382222" y="3711855"/>
            <a:ext cx="1067727" cy="536533"/>
          </a:xfrm>
          <a:prstGeom prst="rect">
            <a:avLst/>
          </a:prstGeom>
          <a:solidFill>
            <a:srgbClr val="FFC7AB"/>
          </a:solidFill>
          <a:ln w="25400" cap="flat" cmpd="sng" algn="ctr">
            <a:solidFill>
              <a:srgbClr val="FF9966"/>
            </a:solidFill>
            <a:prstDash val="dash"/>
          </a:ln>
          <a:effectLst/>
        </p:spPr>
        <p:txBody>
          <a:bodyPr vert="horz" lIns="91440" tIns="45720" rIns="91440" bIns="45720" rtlCol="0" anchor="ctr"/>
          <a:lstStyle/>
          <a:p>
            <a:pPr marL="0" marR="0" lvl="0" indent="0" algn="ctr" defTabSz="685835" rtl="0" eaLnBrk="1" fontAlgn="auto" latinLnBrk="0" hangingPunct="1">
              <a:lnSpc>
                <a:spcPts val="11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a:ea typeface="メイリオ"/>
                <a:cs typeface="+mn-cs"/>
              </a:rPr>
              <a:t>看護・多職種</a:t>
            </a:r>
            <a:br>
              <a:rPr kumimoji="1" lang="en-US" altLang="ja-JP" sz="900" b="0" i="0" u="none" strike="noStrike" kern="1200" cap="none" spc="0" normalizeH="0" baseline="0" noProof="0">
                <a:ln>
                  <a:noFill/>
                </a:ln>
                <a:solidFill>
                  <a:prstClr val="black"/>
                </a:solidFill>
                <a:effectLst/>
                <a:uLnTx/>
                <a:uFillTx/>
                <a:latin typeface="メイリオ"/>
                <a:ea typeface="メイリオ"/>
                <a:cs typeface="+mn-cs"/>
              </a:rPr>
            </a:br>
            <a:r>
              <a:rPr kumimoji="1" lang="ja-JP" altLang="en-US" sz="900" b="0" i="0" u="none" strike="noStrike" kern="1200" cap="none" spc="0" normalizeH="0" baseline="0" noProof="0">
                <a:ln>
                  <a:noFill/>
                </a:ln>
                <a:solidFill>
                  <a:prstClr val="black"/>
                </a:solidFill>
                <a:effectLst/>
                <a:uLnTx/>
                <a:uFillTx/>
                <a:latin typeface="メイリオ"/>
                <a:ea typeface="メイリオ"/>
                <a:cs typeface="+mn-cs"/>
              </a:rPr>
              <a:t>協働加算</a:t>
            </a:r>
            <a:endParaRPr kumimoji="1" lang="en-US" altLang="ja-JP" sz="900" b="0" i="0" u="none" strike="noStrike" kern="1200" cap="none" spc="0" normalizeH="0" baseline="0" noProof="0">
              <a:ln>
                <a:noFill/>
              </a:ln>
              <a:solidFill>
                <a:prstClr val="black"/>
              </a:solidFill>
              <a:effectLst/>
              <a:uLnTx/>
              <a:uFillTx/>
              <a:latin typeface="メイリオ"/>
              <a:ea typeface="メイリオ"/>
              <a:cs typeface="+mn-cs"/>
            </a:endParaRPr>
          </a:p>
          <a:p>
            <a:pPr marL="0" marR="0" lvl="0" indent="0" algn="ctr" defTabSz="685835" rtl="0" eaLnBrk="1" fontAlgn="auto" latinLnBrk="0" hangingPunct="1">
              <a:lnSpc>
                <a:spcPts val="11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a:ea typeface="メイリオ"/>
                <a:cs typeface="+mn-cs"/>
              </a:rPr>
              <a:t>25</a:t>
            </a:r>
            <a:r>
              <a:rPr kumimoji="1" lang="ja-JP" altLang="en-US" sz="900" b="0" i="0" u="none" strike="noStrike" kern="1200" cap="none" spc="0" normalizeH="0" baseline="0" noProof="0">
                <a:ln>
                  <a:noFill/>
                </a:ln>
                <a:solidFill>
                  <a:prstClr val="black"/>
                </a:solidFill>
                <a:effectLst/>
                <a:uLnTx/>
                <a:uFillTx/>
                <a:latin typeface="メイリオ"/>
                <a:ea typeface="メイリオ"/>
                <a:cs typeface="+mn-cs"/>
              </a:rPr>
              <a:t>対１</a:t>
            </a:r>
            <a:endParaRPr kumimoji="1" lang="ja-JP" altLang="en-US" sz="900" b="0" i="0" u="none" strike="noStrike" kern="1200" cap="none" spc="0" normalizeH="0" baseline="30000" noProof="0">
              <a:ln>
                <a:noFill/>
              </a:ln>
              <a:solidFill>
                <a:prstClr val="black"/>
              </a:solidFill>
              <a:effectLst/>
              <a:uLnTx/>
              <a:uFillTx/>
              <a:latin typeface="メイリオ"/>
              <a:ea typeface="メイリオ"/>
              <a:cs typeface="+mn-cs"/>
            </a:endParaRPr>
          </a:p>
        </p:txBody>
      </p:sp>
      <p:sp>
        <p:nvSpPr>
          <p:cNvPr id="30" name="テキスト ボックス 29">
            <a:extLst>
              <a:ext uri="{FF2B5EF4-FFF2-40B4-BE49-F238E27FC236}">
                <a16:creationId xmlns:a16="http://schemas.microsoft.com/office/drawing/2014/main" id="{3B76DC4D-2092-D0F6-6620-4119637FD99D}"/>
              </a:ext>
            </a:extLst>
          </p:cNvPr>
          <p:cNvSpPr txBox="1"/>
          <p:nvPr/>
        </p:nvSpPr>
        <p:spPr>
          <a:xfrm>
            <a:off x="3222661" y="2828736"/>
            <a:ext cx="2204943" cy="307777"/>
          </a:xfrm>
          <a:prstGeom prst="rect">
            <a:avLst/>
          </a:prstGeom>
          <a:solidFill>
            <a:schemeClr val="bg1">
              <a:lumMod val="85000"/>
            </a:schemeClr>
          </a:solid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１病棟</a:t>
            </a:r>
            <a:r>
              <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50</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床の場合</a:t>
            </a:r>
          </a:p>
        </p:txBody>
      </p:sp>
      <p:sp>
        <p:nvSpPr>
          <p:cNvPr id="4" name="テキスト ボックス 3">
            <a:extLst>
              <a:ext uri="{FF2B5EF4-FFF2-40B4-BE49-F238E27FC236}">
                <a16:creationId xmlns:a16="http://schemas.microsoft.com/office/drawing/2014/main" id="{B4960F2C-779E-69D5-F17D-143C4DD72FF9}"/>
              </a:ext>
            </a:extLst>
          </p:cNvPr>
          <p:cNvSpPr txBox="1"/>
          <p:nvPr/>
        </p:nvSpPr>
        <p:spPr>
          <a:xfrm>
            <a:off x="1336132" y="1484544"/>
            <a:ext cx="9519743" cy="769441"/>
          </a:xfrm>
          <a:prstGeom prst="rect">
            <a:avLst/>
          </a:prstGeom>
          <a:noFill/>
          <a:ln>
            <a:noFill/>
            <a:prstDash val="sysDot"/>
          </a:ln>
        </p:spPr>
        <p:txBody>
          <a:bodyPr wrap="square">
            <a:spAutoFit/>
          </a:bodyPr>
          <a:lstStyle/>
          <a:p>
            <a:pPr marL="0" marR="0" lvl="0" indent="0" algn="just" defTabSz="914446" rtl="0" eaLnBrk="1" fontAlgn="auto" latinLnBrk="0" hangingPunct="1">
              <a:lnSpc>
                <a:spcPct val="100000"/>
              </a:lnSpc>
              <a:spcBef>
                <a:spcPts val="0"/>
              </a:spcBef>
              <a:spcAft>
                <a:spcPts val="0"/>
              </a:spcAft>
              <a:buClr>
                <a:prstClr val="black"/>
              </a:buClr>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
                <a:prstClr val="black"/>
              </a:buClr>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当該病棟において、１日に患者に指導及び診療の補助を行う看護職員及び他の医療職の数は、常時、当該病棟の</a:t>
            </a:r>
            <a:r>
              <a:rPr kumimoji="1" lang="ja-JP" altLang="en-US" sz="11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入院患者の数が</a:t>
            </a:r>
            <a:r>
              <a:rPr kumimoji="1" lang="en-US" altLang="ja-JP" sz="11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25</a:t>
            </a:r>
            <a:r>
              <a:rPr kumimoji="1" lang="ja-JP" altLang="en-US" sz="11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又はその端数</a:t>
            </a:r>
            <a:endParaRPr kumimoji="1" lang="en-US" altLang="ja-JP" sz="11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
                <a:prstClr val="black"/>
              </a:buClr>
              <a:buSzTx/>
              <a:buFontTx/>
              <a:buNone/>
              <a:tabLst/>
              <a:defRPr/>
            </a:pPr>
            <a:r>
              <a:rPr kumimoji="1" lang="ja-JP" altLang="en-US" sz="1100" b="1" i="0" u="none"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を増すごとに１以上</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
                <a:prstClr val="black"/>
              </a:buClr>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急性期一般入院料４又は急性期病院Ｂ一般入院料を算定する病棟</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 name="テキスト ボックス 8">
            <a:extLst>
              <a:ext uri="{FF2B5EF4-FFF2-40B4-BE49-F238E27FC236}">
                <a16:creationId xmlns:a16="http://schemas.microsoft.com/office/drawing/2014/main" id="{90A7B802-A101-0337-A90F-912513A3152D}"/>
              </a:ext>
            </a:extLst>
          </p:cNvPr>
          <p:cNvSpPr txBox="1"/>
          <p:nvPr/>
        </p:nvSpPr>
        <p:spPr>
          <a:xfrm>
            <a:off x="1143000" y="6300690"/>
            <a:ext cx="3362760" cy="523220"/>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 </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対１配置：患者</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人に対して、常時看護職員</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endPar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365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1095</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勤務帯／年間</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365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52.142</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週）</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週</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週－休暇や祝日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年間労働時間</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1,800</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必要な看護職員数→</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1095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勤務帯</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×5/1800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24.3</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1" name="テキスト ボックス 10">
            <a:extLst>
              <a:ext uri="{FF2B5EF4-FFF2-40B4-BE49-F238E27FC236}">
                <a16:creationId xmlns:a16="http://schemas.microsoft.com/office/drawing/2014/main" id="{638D3603-A155-E88A-65DA-740FE10E7337}"/>
              </a:ext>
            </a:extLst>
          </p:cNvPr>
          <p:cNvSpPr txBox="1"/>
          <p:nvPr/>
        </p:nvSpPr>
        <p:spPr>
          <a:xfrm>
            <a:off x="4333238" y="6315740"/>
            <a:ext cx="3362760" cy="523220"/>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 </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対１配置：患者</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人に対して、常時看護職員・多職種２人。</a:t>
            </a:r>
            <a:endPar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365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1095</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勤務帯／年間</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365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52.142</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週）</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週</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週－休暇や祝日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年間労働時間</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1,800</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必要な看護職員数→</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1095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勤務帯</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/1800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9.73</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pSp>
        <p:nvGrpSpPr>
          <p:cNvPr id="94" name="グループ化 93">
            <a:extLst>
              <a:ext uri="{FF2B5EF4-FFF2-40B4-BE49-F238E27FC236}">
                <a16:creationId xmlns:a16="http://schemas.microsoft.com/office/drawing/2014/main" id="{66A7F479-81A5-9907-6E34-42B9276F92B5}"/>
              </a:ext>
            </a:extLst>
          </p:cNvPr>
          <p:cNvGrpSpPr/>
          <p:nvPr/>
        </p:nvGrpSpPr>
        <p:grpSpPr>
          <a:xfrm>
            <a:off x="2725781" y="4483915"/>
            <a:ext cx="2672500" cy="567789"/>
            <a:chOff x="1853169" y="3732690"/>
            <a:chExt cx="2926610" cy="654673"/>
          </a:xfrm>
        </p:grpSpPr>
        <p:pic>
          <p:nvPicPr>
            <p:cNvPr id="95" name="Picture 8" descr="男女の看護師のイラスト">
              <a:extLst>
                <a:ext uri="{FF2B5EF4-FFF2-40B4-BE49-F238E27FC236}">
                  <a16:creationId xmlns:a16="http://schemas.microsoft.com/office/drawing/2014/main" id="{43422B45-7E3E-2714-9120-467AF5308F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53169" y="3732690"/>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96" name="図 95">
              <a:extLst>
                <a:ext uri="{FF2B5EF4-FFF2-40B4-BE49-F238E27FC236}">
                  <a16:creationId xmlns:a16="http://schemas.microsoft.com/office/drawing/2014/main" id="{0694C7EA-0BBF-2DCB-5DB0-A4E75B4DAEF6}"/>
                </a:ext>
              </a:extLst>
            </p:cNvPr>
            <p:cNvPicPr>
              <a:picLocks noChangeAspect="1"/>
            </p:cNvPicPr>
            <p:nvPr/>
          </p:nvPicPr>
          <p:blipFill>
            <a:blip r:embed="rId6"/>
            <a:stretch>
              <a:fillRect/>
            </a:stretch>
          </p:blipFill>
          <p:spPr>
            <a:xfrm>
              <a:off x="2856388" y="3739660"/>
              <a:ext cx="637649" cy="637649"/>
            </a:xfrm>
            <a:prstGeom prst="rect">
              <a:avLst/>
            </a:prstGeom>
          </p:spPr>
        </p:pic>
        <p:pic>
          <p:nvPicPr>
            <p:cNvPr id="97" name="図 96">
              <a:extLst>
                <a:ext uri="{FF2B5EF4-FFF2-40B4-BE49-F238E27FC236}">
                  <a16:creationId xmlns:a16="http://schemas.microsoft.com/office/drawing/2014/main" id="{63F3FB95-B6F5-D29A-4C84-5BBFECCBE4EF}"/>
                </a:ext>
              </a:extLst>
            </p:cNvPr>
            <p:cNvPicPr>
              <a:picLocks noChangeAspect="1"/>
            </p:cNvPicPr>
            <p:nvPr/>
          </p:nvPicPr>
          <p:blipFill>
            <a:blip r:embed="rId7"/>
            <a:stretch>
              <a:fillRect/>
            </a:stretch>
          </p:blipFill>
          <p:spPr>
            <a:xfrm>
              <a:off x="2426014" y="3736175"/>
              <a:ext cx="612427" cy="637649"/>
            </a:xfrm>
            <a:prstGeom prst="rect">
              <a:avLst/>
            </a:prstGeom>
          </p:spPr>
        </p:pic>
        <p:pic>
          <p:nvPicPr>
            <p:cNvPr id="98" name="Picture 4" descr="笑顔の中年看護師のイラスト※全身・上半身">
              <a:extLst>
                <a:ext uri="{FF2B5EF4-FFF2-40B4-BE49-F238E27FC236}">
                  <a16:creationId xmlns:a16="http://schemas.microsoft.com/office/drawing/2014/main" id="{582EEC3B-88D9-2510-0073-1E3EE7B3D1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8075" y="3739659"/>
              <a:ext cx="654557" cy="637649"/>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8" descr="男女の看護師のイラスト">
              <a:extLst>
                <a:ext uri="{FF2B5EF4-FFF2-40B4-BE49-F238E27FC236}">
                  <a16:creationId xmlns:a16="http://schemas.microsoft.com/office/drawing/2014/main" id="{7984CC31-DBA9-3886-E4C0-E5842B444F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78441" y="3747800"/>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102" name="図 101">
              <a:extLst>
                <a:ext uri="{FF2B5EF4-FFF2-40B4-BE49-F238E27FC236}">
                  <a16:creationId xmlns:a16="http://schemas.microsoft.com/office/drawing/2014/main" id="{442051DE-03D5-8C5E-F840-008F0129B1BC}"/>
                </a:ext>
              </a:extLst>
            </p:cNvPr>
            <p:cNvPicPr>
              <a:picLocks noChangeAspect="1"/>
            </p:cNvPicPr>
            <p:nvPr/>
          </p:nvPicPr>
          <p:blipFill>
            <a:blip r:embed="rId7"/>
            <a:stretch>
              <a:fillRect/>
            </a:stretch>
          </p:blipFill>
          <p:spPr>
            <a:xfrm>
              <a:off x="4167352" y="3749714"/>
              <a:ext cx="612427" cy="637649"/>
            </a:xfrm>
            <a:prstGeom prst="rect">
              <a:avLst/>
            </a:prstGeom>
          </p:spPr>
        </p:pic>
      </p:grpSp>
      <p:grpSp>
        <p:nvGrpSpPr>
          <p:cNvPr id="103" name="グループ化 102">
            <a:extLst>
              <a:ext uri="{FF2B5EF4-FFF2-40B4-BE49-F238E27FC236}">
                <a16:creationId xmlns:a16="http://schemas.microsoft.com/office/drawing/2014/main" id="{59E08451-2DD7-0891-90CE-15254BB9F7B2}"/>
              </a:ext>
            </a:extLst>
          </p:cNvPr>
          <p:cNvGrpSpPr/>
          <p:nvPr/>
        </p:nvGrpSpPr>
        <p:grpSpPr>
          <a:xfrm>
            <a:off x="2713397" y="4829745"/>
            <a:ext cx="2672500" cy="567789"/>
            <a:chOff x="1853169" y="3732690"/>
            <a:chExt cx="2926610" cy="654673"/>
          </a:xfrm>
        </p:grpSpPr>
        <p:pic>
          <p:nvPicPr>
            <p:cNvPr id="104" name="Picture 8" descr="男女の看護師のイラスト">
              <a:extLst>
                <a:ext uri="{FF2B5EF4-FFF2-40B4-BE49-F238E27FC236}">
                  <a16:creationId xmlns:a16="http://schemas.microsoft.com/office/drawing/2014/main" id="{B7941BA0-418B-E6B3-F60D-A685276A08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53169" y="3732690"/>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105" name="図 104">
              <a:extLst>
                <a:ext uri="{FF2B5EF4-FFF2-40B4-BE49-F238E27FC236}">
                  <a16:creationId xmlns:a16="http://schemas.microsoft.com/office/drawing/2014/main" id="{1BD3B734-854D-CBB8-63BF-FFC71646F91F}"/>
                </a:ext>
              </a:extLst>
            </p:cNvPr>
            <p:cNvPicPr>
              <a:picLocks noChangeAspect="1"/>
            </p:cNvPicPr>
            <p:nvPr/>
          </p:nvPicPr>
          <p:blipFill>
            <a:blip r:embed="rId6"/>
            <a:stretch>
              <a:fillRect/>
            </a:stretch>
          </p:blipFill>
          <p:spPr>
            <a:xfrm>
              <a:off x="2856388" y="3739660"/>
              <a:ext cx="637649" cy="637649"/>
            </a:xfrm>
            <a:prstGeom prst="rect">
              <a:avLst/>
            </a:prstGeom>
          </p:spPr>
        </p:pic>
        <p:pic>
          <p:nvPicPr>
            <p:cNvPr id="106" name="図 105">
              <a:extLst>
                <a:ext uri="{FF2B5EF4-FFF2-40B4-BE49-F238E27FC236}">
                  <a16:creationId xmlns:a16="http://schemas.microsoft.com/office/drawing/2014/main" id="{8E4E0E63-7D0A-E9B1-7C1A-C1003401794B}"/>
                </a:ext>
              </a:extLst>
            </p:cNvPr>
            <p:cNvPicPr>
              <a:picLocks noChangeAspect="1"/>
            </p:cNvPicPr>
            <p:nvPr/>
          </p:nvPicPr>
          <p:blipFill>
            <a:blip r:embed="rId7"/>
            <a:stretch>
              <a:fillRect/>
            </a:stretch>
          </p:blipFill>
          <p:spPr>
            <a:xfrm>
              <a:off x="2426014" y="3736175"/>
              <a:ext cx="612427" cy="637649"/>
            </a:xfrm>
            <a:prstGeom prst="rect">
              <a:avLst/>
            </a:prstGeom>
          </p:spPr>
        </p:pic>
        <p:pic>
          <p:nvPicPr>
            <p:cNvPr id="107" name="Picture 4" descr="笑顔の中年看護師のイラスト※全身・上半身">
              <a:extLst>
                <a:ext uri="{FF2B5EF4-FFF2-40B4-BE49-F238E27FC236}">
                  <a16:creationId xmlns:a16="http://schemas.microsoft.com/office/drawing/2014/main" id="{A2AF1807-1782-457D-4D16-74C82AF6F2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8075" y="3739659"/>
              <a:ext cx="654557" cy="637649"/>
            </a:xfrm>
            <a:prstGeom prst="rect">
              <a:avLst/>
            </a:prstGeom>
            <a:noFill/>
            <a:extLst>
              <a:ext uri="{909E8E84-426E-40DD-AFC4-6F175D3DCCD1}">
                <a14:hiddenFill xmlns:a14="http://schemas.microsoft.com/office/drawing/2010/main">
                  <a:solidFill>
                    <a:srgbClr val="FFFFFF"/>
                  </a:solidFill>
                </a14:hiddenFill>
              </a:ext>
            </a:extLst>
          </p:spPr>
        </p:pic>
        <p:pic>
          <p:nvPicPr>
            <p:cNvPr id="108" name="Picture 8" descr="男女の看護師のイラスト">
              <a:extLst>
                <a:ext uri="{FF2B5EF4-FFF2-40B4-BE49-F238E27FC236}">
                  <a16:creationId xmlns:a16="http://schemas.microsoft.com/office/drawing/2014/main" id="{A15506E0-1971-C179-6918-174EF9FEF4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78441" y="3747800"/>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109" name="図 108">
              <a:extLst>
                <a:ext uri="{FF2B5EF4-FFF2-40B4-BE49-F238E27FC236}">
                  <a16:creationId xmlns:a16="http://schemas.microsoft.com/office/drawing/2014/main" id="{7880144C-907D-F5D8-0E60-53D21EE8AA95}"/>
                </a:ext>
              </a:extLst>
            </p:cNvPr>
            <p:cNvPicPr>
              <a:picLocks noChangeAspect="1"/>
            </p:cNvPicPr>
            <p:nvPr/>
          </p:nvPicPr>
          <p:blipFill>
            <a:blip r:embed="rId7"/>
            <a:stretch>
              <a:fillRect/>
            </a:stretch>
          </p:blipFill>
          <p:spPr>
            <a:xfrm>
              <a:off x="4167352" y="3749714"/>
              <a:ext cx="612427" cy="637649"/>
            </a:xfrm>
            <a:prstGeom prst="rect">
              <a:avLst/>
            </a:prstGeom>
          </p:spPr>
        </p:pic>
      </p:grpSp>
      <p:pic>
        <p:nvPicPr>
          <p:cNvPr id="117" name="図 116">
            <a:extLst>
              <a:ext uri="{FF2B5EF4-FFF2-40B4-BE49-F238E27FC236}">
                <a16:creationId xmlns:a16="http://schemas.microsoft.com/office/drawing/2014/main" id="{C19DDDEA-76BA-03AD-4722-AC74039B0467}"/>
              </a:ext>
            </a:extLst>
          </p:cNvPr>
          <p:cNvPicPr>
            <a:picLocks noChangeAspect="1"/>
          </p:cNvPicPr>
          <p:nvPr/>
        </p:nvPicPr>
        <p:blipFill>
          <a:blip r:embed="rId6"/>
          <a:stretch>
            <a:fillRect/>
          </a:stretch>
        </p:blipFill>
        <p:spPr>
          <a:xfrm>
            <a:off x="2594000" y="5140329"/>
            <a:ext cx="582284" cy="553024"/>
          </a:xfrm>
          <a:prstGeom prst="rect">
            <a:avLst/>
          </a:prstGeom>
        </p:spPr>
      </p:pic>
      <p:pic>
        <p:nvPicPr>
          <p:cNvPr id="119" name="Picture 4" descr="笑顔の中年看護師のイラスト※全身・上半身">
            <a:extLst>
              <a:ext uri="{FF2B5EF4-FFF2-40B4-BE49-F238E27FC236}">
                <a16:creationId xmlns:a16="http://schemas.microsoft.com/office/drawing/2014/main" id="{86534C24-8DD5-50D3-945D-11286504E1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04995" y="5140143"/>
            <a:ext cx="597724" cy="553024"/>
          </a:xfrm>
          <a:prstGeom prst="rect">
            <a:avLst/>
          </a:prstGeom>
          <a:noFill/>
          <a:extLst>
            <a:ext uri="{909E8E84-426E-40DD-AFC4-6F175D3DCCD1}">
              <a14:hiddenFill xmlns:a14="http://schemas.microsoft.com/office/drawing/2010/main">
                <a:solidFill>
                  <a:srgbClr val="FFFFFF"/>
                </a:solidFill>
              </a14:hiddenFill>
            </a:ext>
          </a:extLst>
        </p:spPr>
      </p:pic>
      <p:pic>
        <p:nvPicPr>
          <p:cNvPr id="120" name="Picture 8" descr="男女の看護師のイラスト">
            <a:extLst>
              <a:ext uri="{FF2B5EF4-FFF2-40B4-BE49-F238E27FC236}">
                <a16:creationId xmlns:a16="http://schemas.microsoft.com/office/drawing/2014/main" id="{ABF54C8B-DDF3-BEF7-A294-3AE43CAFBA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01370" y="5138504"/>
            <a:ext cx="560149" cy="552932"/>
          </a:xfrm>
          <a:prstGeom prst="rect">
            <a:avLst/>
          </a:prstGeom>
          <a:noFill/>
          <a:extLst>
            <a:ext uri="{909E8E84-426E-40DD-AFC4-6F175D3DCCD1}">
              <a14:hiddenFill xmlns:a14="http://schemas.microsoft.com/office/drawing/2010/main">
                <a:solidFill>
                  <a:srgbClr val="FFFFFF"/>
                </a:solidFill>
              </a14:hiddenFill>
            </a:ext>
          </a:extLst>
        </p:spPr>
      </p:pic>
      <p:grpSp>
        <p:nvGrpSpPr>
          <p:cNvPr id="126" name="グループ化 125">
            <a:extLst>
              <a:ext uri="{FF2B5EF4-FFF2-40B4-BE49-F238E27FC236}">
                <a16:creationId xmlns:a16="http://schemas.microsoft.com/office/drawing/2014/main" id="{8E546A52-EB73-8E47-742E-D578F0EF1ADC}"/>
              </a:ext>
            </a:extLst>
          </p:cNvPr>
          <p:cNvGrpSpPr/>
          <p:nvPr/>
        </p:nvGrpSpPr>
        <p:grpSpPr>
          <a:xfrm>
            <a:off x="2773384" y="3371983"/>
            <a:ext cx="2969252" cy="661400"/>
            <a:chOff x="6650067" y="3584039"/>
            <a:chExt cx="3030565" cy="634369"/>
          </a:xfrm>
        </p:grpSpPr>
        <p:pic>
          <p:nvPicPr>
            <p:cNvPr id="112" name="Picture 2" descr="男性技師のイラスト">
              <a:extLst>
                <a:ext uri="{FF2B5EF4-FFF2-40B4-BE49-F238E27FC236}">
                  <a16:creationId xmlns:a16="http://schemas.microsoft.com/office/drawing/2014/main" id="{ECED4F6A-E507-6975-BB3D-AAC3A3C5D5B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83978" y="3595654"/>
              <a:ext cx="496654" cy="6111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女性技師のイラスト">
              <a:extLst>
                <a:ext uri="{FF2B5EF4-FFF2-40B4-BE49-F238E27FC236}">
                  <a16:creationId xmlns:a16="http://schemas.microsoft.com/office/drawing/2014/main" id="{0674A550-4D0B-5182-0AA7-34AAB2ABC11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04811" y="3588714"/>
              <a:ext cx="477300" cy="61113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男性技師のイラスト">
              <a:extLst>
                <a:ext uri="{FF2B5EF4-FFF2-40B4-BE49-F238E27FC236}">
                  <a16:creationId xmlns:a16="http://schemas.microsoft.com/office/drawing/2014/main" id="{5C4E7836-67F2-D329-7F5F-B6C32B8801A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66592" y="3584039"/>
              <a:ext cx="496654" cy="611138"/>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4" descr="女性技師のイラスト">
              <a:extLst>
                <a:ext uri="{FF2B5EF4-FFF2-40B4-BE49-F238E27FC236}">
                  <a16:creationId xmlns:a16="http://schemas.microsoft.com/office/drawing/2014/main" id="{A36CB3DA-8CA6-3F69-39ED-C14DF5BD12E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650067" y="3588009"/>
              <a:ext cx="477300" cy="603197"/>
            </a:xfrm>
            <a:prstGeom prst="rect">
              <a:avLst/>
            </a:prstGeom>
            <a:noFill/>
            <a:extLst>
              <a:ext uri="{909E8E84-426E-40DD-AFC4-6F175D3DCCD1}">
                <a14:hiddenFill xmlns:a14="http://schemas.microsoft.com/office/drawing/2010/main">
                  <a:solidFill>
                    <a:srgbClr val="FFFFFF"/>
                  </a:solidFill>
                </a14:hiddenFill>
              </a:ext>
            </a:extLst>
          </p:spPr>
        </p:pic>
        <p:pic>
          <p:nvPicPr>
            <p:cNvPr id="124" name="図 123">
              <a:extLst>
                <a:ext uri="{FF2B5EF4-FFF2-40B4-BE49-F238E27FC236}">
                  <a16:creationId xmlns:a16="http://schemas.microsoft.com/office/drawing/2014/main" id="{E8A880E8-CCC6-5D84-0B0D-CA41CDE10F15}"/>
                </a:ext>
              </a:extLst>
            </p:cNvPr>
            <p:cNvPicPr>
              <a:picLocks noChangeAspect="1"/>
            </p:cNvPicPr>
            <p:nvPr/>
          </p:nvPicPr>
          <p:blipFill>
            <a:blip r:embed="rId6"/>
            <a:stretch>
              <a:fillRect/>
            </a:stretch>
          </p:blipFill>
          <p:spPr>
            <a:xfrm>
              <a:off x="8085362" y="3584040"/>
              <a:ext cx="582284" cy="634368"/>
            </a:xfrm>
            <a:prstGeom prst="rect">
              <a:avLst/>
            </a:prstGeom>
          </p:spPr>
        </p:pic>
        <p:pic>
          <p:nvPicPr>
            <p:cNvPr id="125" name="Picture 4" descr="笑顔の中年看護師のイラスト※全身・上半身">
              <a:extLst>
                <a:ext uri="{FF2B5EF4-FFF2-40B4-BE49-F238E27FC236}">
                  <a16:creationId xmlns:a16="http://schemas.microsoft.com/office/drawing/2014/main" id="{751A6412-73C9-D1AC-68E1-62DD1741C8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70435" y="3584039"/>
              <a:ext cx="597724" cy="63436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男女の看護師のイラスト">
              <a:extLst>
                <a:ext uri="{FF2B5EF4-FFF2-40B4-BE49-F238E27FC236}">
                  <a16:creationId xmlns:a16="http://schemas.microsoft.com/office/drawing/2014/main" id="{C0B802D1-4AB6-D9C1-7AFF-8BAF60AB57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4384" y="3589283"/>
              <a:ext cx="589672" cy="61356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臨床工学技士のイラスト">
              <a:extLst>
                <a:ext uri="{FF2B5EF4-FFF2-40B4-BE49-F238E27FC236}">
                  <a16:creationId xmlns:a16="http://schemas.microsoft.com/office/drawing/2014/main" id="{1BF3FBED-B2EE-13BE-2B96-93895A409C1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730598" y="3602081"/>
              <a:ext cx="564968" cy="607205"/>
            </a:xfrm>
            <a:prstGeom prst="rect">
              <a:avLst/>
            </a:prstGeom>
            <a:noFill/>
            <a:extLst>
              <a:ext uri="{909E8E84-426E-40DD-AFC4-6F175D3DCCD1}">
                <a14:hiddenFill xmlns:a14="http://schemas.microsoft.com/office/drawing/2010/main">
                  <a:solidFill>
                    <a:srgbClr val="FFFFFF"/>
                  </a:solidFill>
                </a14:hiddenFill>
              </a:ext>
            </a:extLst>
          </p:spPr>
        </p:pic>
      </p:grpSp>
      <p:sp>
        <p:nvSpPr>
          <p:cNvPr id="77" name="テキスト ボックス 76">
            <a:extLst>
              <a:ext uri="{FF2B5EF4-FFF2-40B4-BE49-F238E27FC236}">
                <a16:creationId xmlns:a16="http://schemas.microsoft.com/office/drawing/2014/main" id="{067A752C-DFF2-C5F2-38D7-E9CC7DCCDB21}"/>
              </a:ext>
            </a:extLst>
          </p:cNvPr>
          <p:cNvSpPr txBox="1"/>
          <p:nvPr/>
        </p:nvSpPr>
        <p:spPr>
          <a:xfrm>
            <a:off x="6312593" y="2822572"/>
            <a:ext cx="2135633" cy="461665"/>
          </a:xfrm>
          <a:prstGeom prst="rect">
            <a:avLst/>
          </a:prstGeom>
          <a:noFill/>
        </p:spPr>
        <p:txBody>
          <a:bodyPr wrap="square"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1" sz="1200" b="1" i="0" u="none" strike="noStrike" cap="none" spc="0" normalizeH="0" baseline="0">
                <a:ln>
                  <a:noFill/>
                </a:ln>
                <a:solidFill>
                  <a:prstClr val="black"/>
                </a:solidFill>
                <a:effectLst/>
                <a:uLnTx/>
                <a:uFillTx/>
                <a:latin typeface="メイリオ" panose="020B0604030504040204" pitchFamily="50" charset="-128"/>
                <a:ea typeface="メイリオ" panose="020B0604030504040204" pitchFamily="50" charset="-128"/>
              </a:defRPr>
            </a:lvl1pPr>
          </a:lstStyle>
          <a:p>
            <a:pPr marL="171459" marR="0" lvl="0" indent="-171459" algn="l"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急性期病院</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一般入院料</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1459" marR="0" lvl="0" indent="-171459" algn="l"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急性期一般入院料１</a:t>
            </a:r>
          </a:p>
        </p:txBody>
      </p:sp>
      <p:sp>
        <p:nvSpPr>
          <p:cNvPr id="80" name="正方形/長方形 79">
            <a:extLst>
              <a:ext uri="{FF2B5EF4-FFF2-40B4-BE49-F238E27FC236}">
                <a16:creationId xmlns:a16="http://schemas.microsoft.com/office/drawing/2014/main" id="{D0FF2EB8-3F2D-ED9F-EFAA-904CBFFCE1ED}"/>
              </a:ext>
            </a:extLst>
          </p:cNvPr>
          <p:cNvSpPr/>
          <p:nvPr/>
        </p:nvSpPr>
        <p:spPr>
          <a:xfrm>
            <a:off x="6468668" y="3829431"/>
            <a:ext cx="1094961" cy="2441039"/>
          </a:xfrm>
          <a:prstGeom prst="rect">
            <a:avLst/>
          </a:prstGeom>
          <a:solidFill>
            <a:srgbClr val="D68C8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看護職員</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配置</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（７対１）</a:t>
            </a:r>
          </a:p>
        </p:txBody>
      </p:sp>
      <p:sp>
        <p:nvSpPr>
          <p:cNvPr id="13" name="テキスト ボックス 12">
            <a:extLst>
              <a:ext uri="{FF2B5EF4-FFF2-40B4-BE49-F238E27FC236}">
                <a16:creationId xmlns:a16="http://schemas.microsoft.com/office/drawing/2014/main" id="{2A21129F-B7AD-22A8-575D-1B3B04111955}"/>
              </a:ext>
            </a:extLst>
          </p:cNvPr>
          <p:cNvSpPr txBox="1"/>
          <p:nvPr/>
        </p:nvSpPr>
        <p:spPr>
          <a:xfrm>
            <a:off x="8363947" y="2825750"/>
            <a:ext cx="2298773" cy="307777"/>
          </a:xfrm>
          <a:prstGeom prst="rect">
            <a:avLst/>
          </a:prstGeom>
          <a:solidFill>
            <a:schemeClr val="bg1">
              <a:lumMod val="85000"/>
            </a:schemeClr>
          </a:solid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１病棟</a:t>
            </a:r>
            <a:r>
              <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50</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床の場合</a:t>
            </a:r>
          </a:p>
        </p:txBody>
      </p:sp>
      <p:sp>
        <p:nvSpPr>
          <p:cNvPr id="8" name="テキスト ボックス 7">
            <a:extLst>
              <a:ext uri="{FF2B5EF4-FFF2-40B4-BE49-F238E27FC236}">
                <a16:creationId xmlns:a16="http://schemas.microsoft.com/office/drawing/2014/main" id="{D955F72B-F67C-EF84-7E52-4F75B4C6676A}"/>
              </a:ext>
            </a:extLst>
          </p:cNvPr>
          <p:cNvSpPr txBox="1"/>
          <p:nvPr/>
        </p:nvSpPr>
        <p:spPr>
          <a:xfrm>
            <a:off x="7514620" y="6300690"/>
            <a:ext cx="3480763" cy="523220"/>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７対</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配置：</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人に対して、看護職員</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7.14</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→約</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7.2</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endPar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365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1095</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勤務帯／年間</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365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52.142</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週）</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週</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52</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週－休暇や祝日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年間労働時間</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1,800</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必要な看護職員数→</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1095</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勤務帯</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×7.2</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r>
              <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/1800</a:t>
            </a:r>
            <a:r>
              <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35.04</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r>
              <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35</a:t>
            </a:r>
            <a:r>
              <a:rPr kumimoji="1" lang="ja-JP" altLang="en-US"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endParaRPr kumimoji="1" lang="en-US" altLang="ja-JP" sz="7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15" name="Picture 8" descr="男女の看護師のイラスト">
            <a:extLst>
              <a:ext uri="{FF2B5EF4-FFF2-40B4-BE49-F238E27FC236}">
                <a16:creationId xmlns:a16="http://schemas.microsoft.com/office/drawing/2014/main" id="{CF38202A-5027-5168-6FB8-E916F440BB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62756" y="3761066"/>
            <a:ext cx="597688" cy="613876"/>
          </a:xfrm>
          <a:prstGeom prst="rect">
            <a:avLst/>
          </a:prstGeom>
          <a:noFill/>
          <a:extLst>
            <a:ext uri="{909E8E84-426E-40DD-AFC4-6F175D3DCCD1}">
              <a14:hiddenFill xmlns:a14="http://schemas.microsoft.com/office/drawing/2010/main">
                <a:solidFill>
                  <a:srgbClr val="FFFFFF"/>
                </a:solidFill>
              </a14:hiddenFill>
            </a:ext>
          </a:extLst>
        </p:spPr>
      </p:pic>
      <p:pic>
        <p:nvPicPr>
          <p:cNvPr id="17" name="図 16">
            <a:extLst>
              <a:ext uri="{FF2B5EF4-FFF2-40B4-BE49-F238E27FC236}">
                <a16:creationId xmlns:a16="http://schemas.microsoft.com/office/drawing/2014/main" id="{67E772F4-D38D-0D94-E891-86399E691FB8}"/>
              </a:ext>
            </a:extLst>
          </p:cNvPr>
          <p:cNvPicPr>
            <a:picLocks noChangeAspect="1"/>
          </p:cNvPicPr>
          <p:nvPr/>
        </p:nvPicPr>
        <p:blipFill>
          <a:blip r:embed="rId6"/>
          <a:stretch>
            <a:fillRect/>
          </a:stretch>
        </p:blipFill>
        <p:spPr>
          <a:xfrm>
            <a:off x="8840263" y="3767777"/>
            <a:ext cx="621306" cy="613978"/>
          </a:xfrm>
          <a:prstGeom prst="rect">
            <a:avLst/>
          </a:prstGeom>
        </p:spPr>
      </p:pic>
      <p:pic>
        <p:nvPicPr>
          <p:cNvPr id="14" name="図 13">
            <a:extLst>
              <a:ext uri="{FF2B5EF4-FFF2-40B4-BE49-F238E27FC236}">
                <a16:creationId xmlns:a16="http://schemas.microsoft.com/office/drawing/2014/main" id="{747C90A4-CDD5-A295-31FA-9FE2DFE2CD4F}"/>
              </a:ext>
            </a:extLst>
          </p:cNvPr>
          <p:cNvPicPr>
            <a:picLocks noChangeAspect="1"/>
          </p:cNvPicPr>
          <p:nvPr/>
        </p:nvPicPr>
        <p:blipFill>
          <a:blip r:embed="rId7"/>
          <a:stretch>
            <a:fillRect/>
          </a:stretch>
        </p:blipFill>
        <p:spPr>
          <a:xfrm>
            <a:off x="8420920" y="3764422"/>
            <a:ext cx="596730" cy="613978"/>
          </a:xfrm>
          <a:prstGeom prst="rect">
            <a:avLst/>
          </a:prstGeom>
        </p:spPr>
      </p:pic>
      <p:pic>
        <p:nvPicPr>
          <p:cNvPr id="18" name="Picture 4" descr="笑顔の中年看護師のイラスト※全身・上半身">
            <a:extLst>
              <a:ext uri="{FF2B5EF4-FFF2-40B4-BE49-F238E27FC236}">
                <a16:creationId xmlns:a16="http://schemas.microsoft.com/office/drawing/2014/main" id="{659F53C8-69A1-89AD-BA4D-5E499CC0D9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51147" y="3767776"/>
            <a:ext cx="637781" cy="61397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8" descr="男女の看護師のイラスト">
            <a:extLst>
              <a:ext uri="{FF2B5EF4-FFF2-40B4-BE49-F238E27FC236}">
                <a16:creationId xmlns:a16="http://schemas.microsoft.com/office/drawing/2014/main" id="{3FE3737A-B953-7E3E-841A-92536306B2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43809" y="3775615"/>
            <a:ext cx="597688" cy="613876"/>
          </a:xfrm>
          <a:prstGeom prst="rect">
            <a:avLst/>
          </a:prstGeom>
          <a:noFill/>
          <a:extLst>
            <a:ext uri="{909E8E84-426E-40DD-AFC4-6F175D3DCCD1}">
              <a14:hiddenFill xmlns:a14="http://schemas.microsoft.com/office/drawing/2010/main">
                <a:solidFill>
                  <a:srgbClr val="FFFFFF"/>
                </a:solidFill>
              </a14:hiddenFill>
            </a:ext>
          </a:extLst>
        </p:spPr>
      </p:pic>
      <p:pic>
        <p:nvPicPr>
          <p:cNvPr id="20" name="図 19">
            <a:extLst>
              <a:ext uri="{FF2B5EF4-FFF2-40B4-BE49-F238E27FC236}">
                <a16:creationId xmlns:a16="http://schemas.microsoft.com/office/drawing/2014/main" id="{56FFC32C-785D-6069-88CA-11BA07792E17}"/>
              </a:ext>
            </a:extLst>
          </p:cNvPr>
          <p:cNvPicPr>
            <a:picLocks noChangeAspect="1"/>
          </p:cNvPicPr>
          <p:nvPr/>
        </p:nvPicPr>
        <p:blipFill>
          <a:blip r:embed="rId7"/>
          <a:stretch>
            <a:fillRect/>
          </a:stretch>
        </p:blipFill>
        <p:spPr>
          <a:xfrm>
            <a:off x="10117628" y="3777460"/>
            <a:ext cx="596730" cy="613978"/>
          </a:xfrm>
          <a:prstGeom prst="rect">
            <a:avLst/>
          </a:prstGeom>
        </p:spPr>
      </p:pic>
      <p:grpSp>
        <p:nvGrpSpPr>
          <p:cNvPr id="23" name="グループ化 22">
            <a:extLst>
              <a:ext uri="{FF2B5EF4-FFF2-40B4-BE49-F238E27FC236}">
                <a16:creationId xmlns:a16="http://schemas.microsoft.com/office/drawing/2014/main" id="{89E2B69B-08D3-EAFB-1616-5C70DE63B986}"/>
              </a:ext>
            </a:extLst>
          </p:cNvPr>
          <p:cNvGrpSpPr/>
          <p:nvPr/>
        </p:nvGrpSpPr>
        <p:grpSpPr>
          <a:xfrm>
            <a:off x="7850538" y="4122797"/>
            <a:ext cx="2851601" cy="630370"/>
            <a:chOff x="1853169" y="3732690"/>
            <a:chExt cx="2926610" cy="654673"/>
          </a:xfrm>
        </p:grpSpPr>
        <p:pic>
          <p:nvPicPr>
            <p:cNvPr id="24" name="Picture 8" descr="男女の看護師のイラスト">
              <a:extLst>
                <a:ext uri="{FF2B5EF4-FFF2-40B4-BE49-F238E27FC236}">
                  <a16:creationId xmlns:a16="http://schemas.microsoft.com/office/drawing/2014/main" id="{1C38527F-CB58-4E33-3670-F8BD1FA53E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53169" y="3732690"/>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25" name="図 24">
              <a:extLst>
                <a:ext uri="{FF2B5EF4-FFF2-40B4-BE49-F238E27FC236}">
                  <a16:creationId xmlns:a16="http://schemas.microsoft.com/office/drawing/2014/main" id="{1AC5EDC7-995C-564A-0D9D-69A78AE952D8}"/>
                </a:ext>
              </a:extLst>
            </p:cNvPr>
            <p:cNvPicPr>
              <a:picLocks noChangeAspect="1"/>
            </p:cNvPicPr>
            <p:nvPr/>
          </p:nvPicPr>
          <p:blipFill>
            <a:blip r:embed="rId6"/>
            <a:stretch>
              <a:fillRect/>
            </a:stretch>
          </p:blipFill>
          <p:spPr>
            <a:xfrm>
              <a:off x="2856388" y="3739660"/>
              <a:ext cx="637649" cy="637649"/>
            </a:xfrm>
            <a:prstGeom prst="rect">
              <a:avLst/>
            </a:prstGeom>
          </p:spPr>
        </p:pic>
        <p:pic>
          <p:nvPicPr>
            <p:cNvPr id="26" name="図 25">
              <a:extLst>
                <a:ext uri="{FF2B5EF4-FFF2-40B4-BE49-F238E27FC236}">
                  <a16:creationId xmlns:a16="http://schemas.microsoft.com/office/drawing/2014/main" id="{B4864B64-D1E2-E89E-5DF1-2160883E8060}"/>
                </a:ext>
              </a:extLst>
            </p:cNvPr>
            <p:cNvPicPr>
              <a:picLocks noChangeAspect="1"/>
            </p:cNvPicPr>
            <p:nvPr/>
          </p:nvPicPr>
          <p:blipFill>
            <a:blip r:embed="rId7"/>
            <a:stretch>
              <a:fillRect/>
            </a:stretch>
          </p:blipFill>
          <p:spPr>
            <a:xfrm>
              <a:off x="2426014" y="3736175"/>
              <a:ext cx="612427" cy="637649"/>
            </a:xfrm>
            <a:prstGeom prst="rect">
              <a:avLst/>
            </a:prstGeom>
          </p:spPr>
        </p:pic>
        <p:pic>
          <p:nvPicPr>
            <p:cNvPr id="27" name="Picture 4" descr="笑顔の中年看護師のイラスト※全身・上半身">
              <a:extLst>
                <a:ext uri="{FF2B5EF4-FFF2-40B4-BE49-F238E27FC236}">
                  <a16:creationId xmlns:a16="http://schemas.microsoft.com/office/drawing/2014/main" id="{68FA69B0-D018-F17E-3AF6-C4DBD994557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8075" y="3739659"/>
              <a:ext cx="654557" cy="637649"/>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8" descr="男女の看護師のイラスト">
              <a:extLst>
                <a:ext uri="{FF2B5EF4-FFF2-40B4-BE49-F238E27FC236}">
                  <a16:creationId xmlns:a16="http://schemas.microsoft.com/office/drawing/2014/main" id="{33471793-9946-63DB-DA89-433AC76A77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78441" y="3747800"/>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29" name="図 28">
              <a:extLst>
                <a:ext uri="{FF2B5EF4-FFF2-40B4-BE49-F238E27FC236}">
                  <a16:creationId xmlns:a16="http://schemas.microsoft.com/office/drawing/2014/main" id="{E59B81B7-7212-FF24-902B-16C3C0C25853}"/>
                </a:ext>
              </a:extLst>
            </p:cNvPr>
            <p:cNvPicPr>
              <a:picLocks noChangeAspect="1"/>
            </p:cNvPicPr>
            <p:nvPr/>
          </p:nvPicPr>
          <p:blipFill>
            <a:blip r:embed="rId7"/>
            <a:stretch>
              <a:fillRect/>
            </a:stretch>
          </p:blipFill>
          <p:spPr>
            <a:xfrm>
              <a:off x="4167352" y="3749714"/>
              <a:ext cx="612427" cy="637649"/>
            </a:xfrm>
            <a:prstGeom prst="rect">
              <a:avLst/>
            </a:prstGeom>
          </p:spPr>
        </p:pic>
      </p:grpSp>
      <p:grpSp>
        <p:nvGrpSpPr>
          <p:cNvPr id="31" name="グループ化 30">
            <a:extLst>
              <a:ext uri="{FF2B5EF4-FFF2-40B4-BE49-F238E27FC236}">
                <a16:creationId xmlns:a16="http://schemas.microsoft.com/office/drawing/2014/main" id="{CE77BD4F-0077-914B-5A37-DF832F0DFB28}"/>
              </a:ext>
            </a:extLst>
          </p:cNvPr>
          <p:cNvGrpSpPr/>
          <p:nvPr/>
        </p:nvGrpSpPr>
        <p:grpSpPr>
          <a:xfrm>
            <a:off x="7862761" y="4458296"/>
            <a:ext cx="2851601" cy="630370"/>
            <a:chOff x="1853169" y="3732690"/>
            <a:chExt cx="2926610" cy="654673"/>
          </a:xfrm>
        </p:grpSpPr>
        <p:pic>
          <p:nvPicPr>
            <p:cNvPr id="35" name="Picture 8" descr="男女の看護師のイラスト">
              <a:extLst>
                <a:ext uri="{FF2B5EF4-FFF2-40B4-BE49-F238E27FC236}">
                  <a16:creationId xmlns:a16="http://schemas.microsoft.com/office/drawing/2014/main" id="{1D5937CC-7DC9-30F6-6640-1F7CDBE610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53169" y="3732690"/>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36" name="図 35">
              <a:extLst>
                <a:ext uri="{FF2B5EF4-FFF2-40B4-BE49-F238E27FC236}">
                  <a16:creationId xmlns:a16="http://schemas.microsoft.com/office/drawing/2014/main" id="{0B1649F9-2D13-1F5B-6AB1-8C91B183C33B}"/>
                </a:ext>
              </a:extLst>
            </p:cNvPr>
            <p:cNvPicPr>
              <a:picLocks noChangeAspect="1"/>
            </p:cNvPicPr>
            <p:nvPr/>
          </p:nvPicPr>
          <p:blipFill>
            <a:blip r:embed="rId6"/>
            <a:stretch>
              <a:fillRect/>
            </a:stretch>
          </p:blipFill>
          <p:spPr>
            <a:xfrm>
              <a:off x="2856388" y="3739660"/>
              <a:ext cx="637649" cy="637649"/>
            </a:xfrm>
            <a:prstGeom prst="rect">
              <a:avLst/>
            </a:prstGeom>
          </p:spPr>
        </p:pic>
        <p:pic>
          <p:nvPicPr>
            <p:cNvPr id="41" name="図 40">
              <a:extLst>
                <a:ext uri="{FF2B5EF4-FFF2-40B4-BE49-F238E27FC236}">
                  <a16:creationId xmlns:a16="http://schemas.microsoft.com/office/drawing/2014/main" id="{A063249D-D703-4D1B-7F2C-E1863B65A602}"/>
                </a:ext>
              </a:extLst>
            </p:cNvPr>
            <p:cNvPicPr>
              <a:picLocks noChangeAspect="1"/>
            </p:cNvPicPr>
            <p:nvPr/>
          </p:nvPicPr>
          <p:blipFill>
            <a:blip r:embed="rId7"/>
            <a:stretch>
              <a:fillRect/>
            </a:stretch>
          </p:blipFill>
          <p:spPr>
            <a:xfrm>
              <a:off x="2426014" y="3736175"/>
              <a:ext cx="612427" cy="637649"/>
            </a:xfrm>
            <a:prstGeom prst="rect">
              <a:avLst/>
            </a:prstGeom>
          </p:spPr>
        </p:pic>
        <p:pic>
          <p:nvPicPr>
            <p:cNvPr id="47" name="Picture 4" descr="笑顔の中年看護師のイラスト※全身・上半身">
              <a:extLst>
                <a:ext uri="{FF2B5EF4-FFF2-40B4-BE49-F238E27FC236}">
                  <a16:creationId xmlns:a16="http://schemas.microsoft.com/office/drawing/2014/main" id="{B49D6904-A799-A880-D7E4-219236C68B6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8075" y="3739659"/>
              <a:ext cx="654557" cy="637649"/>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8" descr="男女の看護師のイラスト">
              <a:extLst>
                <a:ext uri="{FF2B5EF4-FFF2-40B4-BE49-F238E27FC236}">
                  <a16:creationId xmlns:a16="http://schemas.microsoft.com/office/drawing/2014/main" id="{FC63ADA0-6F6F-E666-874C-EC22D0632A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78441" y="3747800"/>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50" name="図 49">
              <a:extLst>
                <a:ext uri="{FF2B5EF4-FFF2-40B4-BE49-F238E27FC236}">
                  <a16:creationId xmlns:a16="http://schemas.microsoft.com/office/drawing/2014/main" id="{5D18ECCF-988E-FB7F-3A51-BF6939B6E028}"/>
                </a:ext>
              </a:extLst>
            </p:cNvPr>
            <p:cNvPicPr>
              <a:picLocks noChangeAspect="1"/>
            </p:cNvPicPr>
            <p:nvPr/>
          </p:nvPicPr>
          <p:blipFill>
            <a:blip r:embed="rId7"/>
            <a:stretch>
              <a:fillRect/>
            </a:stretch>
          </p:blipFill>
          <p:spPr>
            <a:xfrm>
              <a:off x="4167352" y="3749714"/>
              <a:ext cx="612427" cy="637649"/>
            </a:xfrm>
            <a:prstGeom prst="rect">
              <a:avLst/>
            </a:prstGeom>
          </p:spPr>
        </p:pic>
      </p:grpSp>
      <p:grpSp>
        <p:nvGrpSpPr>
          <p:cNvPr id="93" name="グループ化 92">
            <a:extLst>
              <a:ext uri="{FF2B5EF4-FFF2-40B4-BE49-F238E27FC236}">
                <a16:creationId xmlns:a16="http://schemas.microsoft.com/office/drawing/2014/main" id="{F5C144FD-792F-961F-19BD-80634784E4A0}"/>
              </a:ext>
            </a:extLst>
          </p:cNvPr>
          <p:cNvGrpSpPr/>
          <p:nvPr/>
        </p:nvGrpSpPr>
        <p:grpSpPr>
          <a:xfrm>
            <a:off x="7885775" y="4820175"/>
            <a:ext cx="1508154" cy="622722"/>
            <a:chOff x="2301633" y="5535748"/>
            <a:chExt cx="1547825" cy="646730"/>
          </a:xfrm>
        </p:grpSpPr>
        <p:pic>
          <p:nvPicPr>
            <p:cNvPr id="58" name="Picture 8" descr="男女の看護師のイラスト">
              <a:extLst>
                <a:ext uri="{FF2B5EF4-FFF2-40B4-BE49-F238E27FC236}">
                  <a16:creationId xmlns:a16="http://schemas.microsoft.com/office/drawing/2014/main" id="{EC61E052-3352-2E62-B005-B6264D144B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6048" y="5544935"/>
              <a:ext cx="613410" cy="637543"/>
            </a:xfrm>
            <a:prstGeom prst="rect">
              <a:avLst/>
            </a:prstGeom>
            <a:noFill/>
            <a:extLst>
              <a:ext uri="{909E8E84-426E-40DD-AFC4-6F175D3DCCD1}">
                <a14:hiddenFill xmlns:a14="http://schemas.microsoft.com/office/drawing/2010/main">
                  <a:solidFill>
                    <a:srgbClr val="FFFFFF"/>
                  </a:solidFill>
                </a14:hiddenFill>
              </a:ext>
            </a:extLst>
          </p:spPr>
        </p:pic>
        <p:pic>
          <p:nvPicPr>
            <p:cNvPr id="90" name="Picture 4" descr="笑顔の中年看護師のイラスト※全身・上半身">
              <a:extLst>
                <a:ext uri="{FF2B5EF4-FFF2-40B4-BE49-F238E27FC236}">
                  <a16:creationId xmlns:a16="http://schemas.microsoft.com/office/drawing/2014/main" id="{FD00DCA7-63B2-16CB-1650-DA644ABFD68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01633" y="5535748"/>
              <a:ext cx="654557" cy="637649"/>
            </a:xfrm>
            <a:prstGeom prst="rect">
              <a:avLst/>
            </a:prstGeom>
            <a:noFill/>
            <a:extLst>
              <a:ext uri="{909E8E84-426E-40DD-AFC4-6F175D3DCCD1}">
                <a14:hiddenFill xmlns:a14="http://schemas.microsoft.com/office/drawing/2010/main">
                  <a:solidFill>
                    <a:srgbClr val="FFFFFF"/>
                  </a:solidFill>
                </a14:hiddenFill>
              </a:ext>
            </a:extLst>
          </p:spPr>
        </p:pic>
        <p:pic>
          <p:nvPicPr>
            <p:cNvPr id="54" name="図 53">
              <a:extLst>
                <a:ext uri="{FF2B5EF4-FFF2-40B4-BE49-F238E27FC236}">
                  <a16:creationId xmlns:a16="http://schemas.microsoft.com/office/drawing/2014/main" id="{39A8B391-1DFD-C61F-461F-4DBC35ECFB4F}"/>
                </a:ext>
              </a:extLst>
            </p:cNvPr>
            <p:cNvPicPr>
              <a:picLocks noChangeAspect="1"/>
            </p:cNvPicPr>
            <p:nvPr/>
          </p:nvPicPr>
          <p:blipFill>
            <a:blip r:embed="rId7"/>
            <a:stretch>
              <a:fillRect/>
            </a:stretch>
          </p:blipFill>
          <p:spPr>
            <a:xfrm>
              <a:off x="2619064" y="5544626"/>
              <a:ext cx="612427" cy="637649"/>
            </a:xfrm>
            <a:prstGeom prst="rect">
              <a:avLst/>
            </a:prstGeom>
          </p:spPr>
        </p:pic>
      </p:grpSp>
      <p:sp>
        <p:nvSpPr>
          <p:cNvPr id="6" name="テキスト ボックス 5">
            <a:extLst>
              <a:ext uri="{FF2B5EF4-FFF2-40B4-BE49-F238E27FC236}">
                <a16:creationId xmlns:a16="http://schemas.microsoft.com/office/drawing/2014/main" id="{8B856F0C-063D-B94B-2375-0EBF3AAEBEFB}"/>
              </a:ext>
            </a:extLst>
          </p:cNvPr>
          <p:cNvSpPr txBox="1"/>
          <p:nvPr/>
        </p:nvSpPr>
        <p:spPr>
          <a:xfrm>
            <a:off x="6180477" y="2569133"/>
            <a:ext cx="1142060" cy="276999"/>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（参考）</a:t>
            </a:r>
          </a:p>
        </p:txBody>
      </p:sp>
      <p:sp>
        <p:nvSpPr>
          <p:cNvPr id="12" name="テキスト ボックス 11">
            <a:extLst>
              <a:ext uri="{FF2B5EF4-FFF2-40B4-BE49-F238E27FC236}">
                <a16:creationId xmlns:a16="http://schemas.microsoft.com/office/drawing/2014/main" id="{58ECC8DD-9F55-BDCE-F3DC-A2ED7F3BD2C6}"/>
              </a:ext>
            </a:extLst>
          </p:cNvPr>
          <p:cNvSpPr txBox="1"/>
          <p:nvPr/>
        </p:nvSpPr>
        <p:spPr>
          <a:xfrm>
            <a:off x="2652284" y="5464971"/>
            <a:ext cx="3332139" cy="735747"/>
          </a:xfrm>
          <a:prstGeom prst="ellipse">
            <a:avLst/>
          </a:prstGeom>
          <a:solidFill>
            <a:srgbClr val="D68C8A">
              <a:alpha val="61176"/>
            </a:srgbClr>
          </a:solid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看護職員</a:t>
            </a:r>
            <a:endPar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約</a:t>
            </a:r>
            <a:r>
              <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a:t>
            </a:r>
            <a:endPar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6" name="テキスト ボックス 15">
            <a:extLst>
              <a:ext uri="{FF2B5EF4-FFF2-40B4-BE49-F238E27FC236}">
                <a16:creationId xmlns:a16="http://schemas.microsoft.com/office/drawing/2014/main" id="{113F15C5-9AA0-5B60-F1AD-E49F59010C79}"/>
              </a:ext>
            </a:extLst>
          </p:cNvPr>
          <p:cNvSpPr txBox="1"/>
          <p:nvPr/>
        </p:nvSpPr>
        <p:spPr>
          <a:xfrm>
            <a:off x="2663070" y="3748766"/>
            <a:ext cx="3334972" cy="670828"/>
          </a:xfrm>
          <a:prstGeom prst="ellipse">
            <a:avLst/>
          </a:prstGeom>
          <a:solidFill>
            <a:srgbClr val="FFC7AB">
              <a:alpha val="45098"/>
            </a:srgbClr>
          </a:solid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看護職員又は多職種のいずれか</a:t>
            </a:r>
            <a:endParaRPr kumimoji="1" lang="en-US" altLang="ja-JP"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約</a:t>
            </a:r>
            <a:r>
              <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r>
              <a:rPr kumimoji="1" lang="ja-JP" altLang="en-US" sz="7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7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a:t>
            </a:r>
            <a:endParaRPr kumimoji="1" lang="ja-JP" altLang="en-US" sz="7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2" name="テキスト ボックス 31">
            <a:extLst>
              <a:ext uri="{FF2B5EF4-FFF2-40B4-BE49-F238E27FC236}">
                <a16:creationId xmlns:a16="http://schemas.microsoft.com/office/drawing/2014/main" id="{5F49D910-50D5-10D3-593C-6BFCFCC24236}"/>
              </a:ext>
            </a:extLst>
          </p:cNvPr>
          <p:cNvSpPr txBox="1"/>
          <p:nvPr/>
        </p:nvSpPr>
        <p:spPr>
          <a:xfrm>
            <a:off x="7850536" y="5495182"/>
            <a:ext cx="2863825" cy="735747"/>
          </a:xfrm>
          <a:prstGeom prst="ellipse">
            <a:avLst/>
          </a:prstGeom>
          <a:solidFill>
            <a:srgbClr val="D68C8A">
              <a:alpha val="61176"/>
            </a:srgbClr>
          </a:solid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看護職員</a:t>
            </a:r>
            <a:endPar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約</a:t>
            </a:r>
            <a:r>
              <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35</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a:t>
            </a:r>
            <a:endPar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0" name="テキスト ボックス 9">
            <a:extLst>
              <a:ext uri="{FF2B5EF4-FFF2-40B4-BE49-F238E27FC236}">
                <a16:creationId xmlns:a16="http://schemas.microsoft.com/office/drawing/2014/main" id="{4D852222-8998-4B96-D436-DAA1F69964CB}"/>
              </a:ext>
            </a:extLst>
          </p:cNvPr>
          <p:cNvSpPr txBox="1"/>
          <p:nvPr/>
        </p:nvSpPr>
        <p:spPr>
          <a:xfrm>
            <a:off x="1143000" y="53791"/>
            <a:ext cx="8986274"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－２－３　タスク・シェアリング／タスク・シフティング、チーム医療の推進－①　</a:t>
            </a:r>
          </a:p>
        </p:txBody>
      </p:sp>
      <p:sp>
        <p:nvSpPr>
          <p:cNvPr id="21" name="正方形/長方形 20">
            <a:extLst>
              <a:ext uri="{FF2B5EF4-FFF2-40B4-BE49-F238E27FC236}">
                <a16:creationId xmlns:a16="http://schemas.microsoft.com/office/drawing/2014/main" id="{06084B49-AAF5-5E10-33D8-3B881C3694DB}"/>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看護・多職種協働加算における職員配置の例</a:t>
            </a:r>
          </a:p>
        </p:txBody>
      </p:sp>
      <p:sp>
        <p:nvSpPr>
          <p:cNvPr id="2" name="スライド番号プレースホルダー 4">
            <a:extLst>
              <a:ext uri="{FF2B5EF4-FFF2-40B4-BE49-F238E27FC236}">
                <a16:creationId xmlns:a16="http://schemas.microsoft.com/office/drawing/2014/main" id="{73F5114A-B16D-3136-B0E5-37950A923F14}"/>
              </a:ext>
            </a:extLst>
          </p:cNvPr>
          <p:cNvSpPr txBox="1">
            <a:spLocks noGrp="1"/>
          </p:cNvSpPr>
          <p:nvPr/>
        </p:nvSpPr>
        <p:spPr bwMode="auto">
          <a:xfrm>
            <a:off x="1005053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139</a:t>
            </a:r>
          </a:p>
        </p:txBody>
      </p:sp>
      <p:pic>
        <p:nvPicPr>
          <p:cNvPr id="33" name="オーディオ 32">
            <a:hlinkClick r:id="" action="ppaction://media"/>
            <a:extLst>
              <a:ext uri="{FF2B5EF4-FFF2-40B4-BE49-F238E27FC236}">
                <a16:creationId xmlns:a16="http://schemas.microsoft.com/office/drawing/2014/main" id="{1D71B59A-A316-1DF5-F1A4-EC1EE11C3877}"/>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3270361"/>
      </p:ext>
    </p:extLst>
  </p:cSld>
  <p:clrMapOvr>
    <a:masterClrMapping/>
  </p:clrMapOvr>
  <mc:AlternateContent xmlns:mc="http://schemas.openxmlformats.org/markup-compatibility/2006" xmlns:p14="http://schemas.microsoft.com/office/powerpoint/2010/main">
    <mc:Choice Requires="p14">
      <p:transition spd="slow" p14:dur="2000" advTm="53261"/>
    </mc:Choice>
    <mc:Fallback xmlns="">
      <p:transition spd="slow" advTm="53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B7243-681A-338C-449D-63B159C28DD2}"/>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EF83E70-196E-8989-319C-EAF687F5F0C3}"/>
              </a:ext>
            </a:extLst>
          </p:cNvPr>
          <p:cNvSpPr txBox="1"/>
          <p:nvPr/>
        </p:nvSpPr>
        <p:spPr>
          <a:xfrm>
            <a:off x="1336134" y="920909"/>
            <a:ext cx="9519743" cy="1169551"/>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地域で病院が果たしている救急搬送の受入や手術等の急性期機能に着目し、地域ごとの急性期の病院機能を確保する観点から、</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病院の機能に着目した急性期病院一般入院基本料を新設</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高齢者等が主に入棟する病棟において、患者像に合わせた専門的な治療やケアを提供し、患者の</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ADL</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の維持・向上等に係る取組を推進するため、看護職員や他の医療職種が協働して病棟業務を行う体制を評価する、</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看護・多職種協働加算を新設</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E3489E1E-2A08-51E1-0FA2-1188DAA4B727}"/>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急性期における評価の見直し</a:t>
            </a:r>
          </a:p>
        </p:txBody>
      </p:sp>
      <p:sp>
        <p:nvSpPr>
          <p:cNvPr id="2" name="テキスト ボックス 1">
            <a:extLst>
              <a:ext uri="{FF2B5EF4-FFF2-40B4-BE49-F238E27FC236}">
                <a16:creationId xmlns:a16="http://schemas.microsoft.com/office/drawing/2014/main" id="{526DF212-1076-4675-5F4A-8A4FEA823F2F}"/>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患者のニーズ、病院の機能・特性、地域医療構想を踏まえた、医療提供体制の整備－①</a:t>
            </a:r>
          </a:p>
        </p:txBody>
      </p:sp>
      <p:sp>
        <p:nvSpPr>
          <p:cNvPr id="28" name="矢印: 右 27">
            <a:extLst>
              <a:ext uri="{FF2B5EF4-FFF2-40B4-BE49-F238E27FC236}">
                <a16:creationId xmlns:a16="http://schemas.microsoft.com/office/drawing/2014/main" id="{3B2B4007-7669-497D-671F-65374D77D413}"/>
              </a:ext>
            </a:extLst>
          </p:cNvPr>
          <p:cNvSpPr/>
          <p:nvPr/>
        </p:nvSpPr>
        <p:spPr>
          <a:xfrm>
            <a:off x="4125762" y="4268948"/>
            <a:ext cx="232378" cy="1014088"/>
          </a:xfrm>
          <a:prstGeom prst="rightArrow">
            <a:avLst>
              <a:gd name="adj1" fmla="val 50000"/>
              <a:gd name="adj2" fmla="val 32104"/>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100" b="1" i="0" u="none" strike="noStrike" kern="1200" cap="none" spc="0" normalizeH="0" baseline="0" noProof="0">
              <a:ln>
                <a:noFill/>
              </a:ln>
              <a:solidFill>
                <a:srgbClr val="44546A"/>
              </a:solidFill>
              <a:effectLst/>
              <a:uLnTx/>
              <a:uFillTx/>
              <a:latin typeface="メイリオ" panose="020B0604030504040204" pitchFamily="50" charset="-128"/>
              <a:ea typeface="メイリオ" panose="020B0604030504040204" pitchFamily="50" charset="-128"/>
              <a:cs typeface="+mn-cs"/>
            </a:endParaRPr>
          </a:p>
        </p:txBody>
      </p:sp>
      <p:grpSp>
        <p:nvGrpSpPr>
          <p:cNvPr id="31" name="グループ化 30">
            <a:extLst>
              <a:ext uri="{FF2B5EF4-FFF2-40B4-BE49-F238E27FC236}">
                <a16:creationId xmlns:a16="http://schemas.microsoft.com/office/drawing/2014/main" id="{225CF464-89F5-F579-2A23-396A8A5D6016}"/>
              </a:ext>
            </a:extLst>
          </p:cNvPr>
          <p:cNvGrpSpPr/>
          <p:nvPr/>
        </p:nvGrpSpPr>
        <p:grpSpPr>
          <a:xfrm>
            <a:off x="2073374" y="3607189"/>
            <a:ext cx="1751292" cy="2685994"/>
            <a:chOff x="826664" y="3358822"/>
            <a:chExt cx="1751292" cy="2685994"/>
          </a:xfrm>
        </p:grpSpPr>
        <p:cxnSp>
          <p:nvCxnSpPr>
            <p:cNvPr id="24" name="直線矢印コネクタ 23">
              <a:extLst>
                <a:ext uri="{FF2B5EF4-FFF2-40B4-BE49-F238E27FC236}">
                  <a16:creationId xmlns:a16="http://schemas.microsoft.com/office/drawing/2014/main" id="{5F7BBBC1-5654-C649-C96F-74BB403025D8}"/>
                </a:ext>
              </a:extLst>
            </p:cNvPr>
            <p:cNvCxnSpPr>
              <a:cxnSpLocks/>
            </p:cNvCxnSpPr>
            <p:nvPr/>
          </p:nvCxnSpPr>
          <p:spPr>
            <a:xfrm>
              <a:off x="1414136" y="3358822"/>
              <a:ext cx="788" cy="262541"/>
            </a:xfrm>
            <a:prstGeom prst="straightConnector1">
              <a:avLst/>
            </a:prstGeom>
            <a:noFill/>
            <a:ln w="9525" cap="flat" cmpd="sng" algn="ctr">
              <a:solidFill>
                <a:srgbClr val="C00000"/>
              </a:solidFill>
              <a:prstDash val="solid"/>
              <a:headEnd type="stealth" w="lg" len="lg"/>
              <a:tailEnd type="stealth" w="lg" len="lg"/>
            </a:ln>
            <a:effectLst/>
          </p:spPr>
        </p:cxnSp>
        <p:sp>
          <p:nvSpPr>
            <p:cNvPr id="25" name="正方形/長方形 24">
              <a:extLst>
                <a:ext uri="{FF2B5EF4-FFF2-40B4-BE49-F238E27FC236}">
                  <a16:creationId xmlns:a16="http://schemas.microsoft.com/office/drawing/2014/main" id="{812388BF-4176-0A24-C12E-5DC2AFE2D26B}"/>
                </a:ext>
              </a:extLst>
            </p:cNvPr>
            <p:cNvSpPr/>
            <p:nvPr/>
          </p:nvSpPr>
          <p:spPr>
            <a:xfrm>
              <a:off x="834148" y="4776180"/>
              <a:ext cx="1363847" cy="1268636"/>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26" name="テキスト ボックス 25">
              <a:extLst>
                <a:ext uri="{FF2B5EF4-FFF2-40B4-BE49-F238E27FC236}">
                  <a16:creationId xmlns:a16="http://schemas.microsoft.com/office/drawing/2014/main" id="{C5D5CF0B-0F6F-6124-6844-8DCF4E1B6BA6}"/>
                </a:ext>
              </a:extLst>
            </p:cNvPr>
            <p:cNvSpPr txBox="1"/>
            <p:nvPr/>
          </p:nvSpPr>
          <p:spPr>
            <a:xfrm>
              <a:off x="826664" y="5244828"/>
              <a:ext cx="1381059" cy="492443"/>
            </a:xfrm>
            <a:prstGeom prst="rect">
              <a:avLst/>
            </a:prstGeom>
            <a:noFill/>
          </p:spPr>
          <p:txBody>
            <a:bodyPr wrap="square" rtlCol="0">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a:ea typeface="メイリオ"/>
                  <a:cs typeface="+mn-cs"/>
                </a:rPr>
                <a:t>看護職員配置</a:t>
              </a:r>
              <a:endParaRPr kumimoji="1" lang="en-US" altLang="ja-JP" sz="1200" b="0" i="0" u="none" strike="noStrike" kern="1200" cap="none" spc="0" normalizeH="0" baseline="0" noProof="0">
                <a:ln>
                  <a:noFill/>
                </a:ln>
                <a:solidFill>
                  <a:prstClr val="black"/>
                </a:solidFill>
                <a:effectLst/>
                <a:uLnTx/>
                <a:uFillTx/>
                <a:latin typeface="メイリオ"/>
                <a:ea typeface="メイリオ"/>
                <a:cs typeface="+mn-cs"/>
              </a:endParaRPr>
            </a:p>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a:ea typeface="メイリオ"/>
                  <a:cs typeface="+mn-cs"/>
                </a:rPr>
                <a:t>（</a:t>
              </a:r>
              <a:r>
                <a:rPr kumimoji="1" lang="ja-JP" altLang="en-US" sz="1400" b="0" i="0" u="none" strike="noStrike" kern="1200" cap="none" spc="0" normalizeH="0" baseline="0" noProof="0">
                  <a:ln>
                    <a:noFill/>
                  </a:ln>
                  <a:solidFill>
                    <a:prstClr val="black"/>
                  </a:solidFill>
                  <a:effectLst/>
                  <a:uLnTx/>
                  <a:uFillTx/>
                  <a:latin typeface="メイリオ"/>
                  <a:ea typeface="メイリオ"/>
                  <a:cs typeface="+mn-cs"/>
                </a:rPr>
                <a:t>１０対１</a:t>
              </a:r>
              <a:r>
                <a:rPr kumimoji="1" lang="ja-JP" altLang="en-US" sz="1200" b="0" i="0" u="none" strike="noStrike" kern="1200" cap="none" spc="0" normalizeH="0" baseline="0" noProof="0">
                  <a:ln>
                    <a:noFill/>
                  </a:ln>
                  <a:solidFill>
                    <a:prstClr val="black"/>
                  </a:solidFill>
                  <a:effectLst/>
                  <a:uLnTx/>
                  <a:uFillTx/>
                  <a:latin typeface="メイリオ"/>
                  <a:ea typeface="メイリオ"/>
                  <a:cs typeface="+mn-cs"/>
                </a:rPr>
                <a:t>）</a:t>
              </a:r>
              <a:endParaRPr kumimoji="1" lang="en-US" altLang="ja-JP" sz="1200" b="0" i="0" u="none" strike="noStrike" kern="1200" cap="none" spc="0" normalizeH="0" baseline="0" noProof="0">
                <a:ln>
                  <a:noFill/>
                </a:ln>
                <a:solidFill>
                  <a:prstClr val="black"/>
                </a:solidFill>
                <a:effectLst/>
                <a:uLnTx/>
                <a:uFillTx/>
                <a:latin typeface="メイリオ"/>
                <a:ea typeface="メイリオ"/>
                <a:cs typeface="+mn-cs"/>
              </a:endParaRPr>
            </a:p>
          </p:txBody>
        </p:sp>
        <p:sp>
          <p:nvSpPr>
            <p:cNvPr id="27" name="テキスト ボックス 26">
              <a:extLst>
                <a:ext uri="{FF2B5EF4-FFF2-40B4-BE49-F238E27FC236}">
                  <a16:creationId xmlns:a16="http://schemas.microsoft.com/office/drawing/2014/main" id="{2467DAA0-2EAB-22D6-4A07-6A84E78074E6}"/>
                </a:ext>
              </a:extLst>
            </p:cNvPr>
            <p:cNvSpPr txBox="1"/>
            <p:nvPr/>
          </p:nvSpPr>
          <p:spPr>
            <a:xfrm>
              <a:off x="826664" y="4746490"/>
              <a:ext cx="734042" cy="369332"/>
            </a:xfrm>
            <a:prstGeom prst="rect">
              <a:avLst/>
            </a:prstGeom>
            <a:noFill/>
          </p:spPr>
          <p:txBody>
            <a:bodyPr wrap="square" rtlCol="0">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a:ln>
                    <a:noFill/>
                  </a:ln>
                  <a:solidFill>
                    <a:prstClr val="black"/>
                  </a:solidFill>
                  <a:effectLst/>
                  <a:uLnTx/>
                  <a:uFillTx/>
                  <a:latin typeface="メイリオ"/>
                  <a:ea typeface="メイリオ"/>
                  <a:cs typeface="+mn-cs"/>
                </a:rPr>
                <a:t>＋</a:t>
              </a:r>
            </a:p>
          </p:txBody>
        </p:sp>
        <p:sp>
          <p:nvSpPr>
            <p:cNvPr id="14" name="正方形/長方形 13">
              <a:extLst>
                <a:ext uri="{FF2B5EF4-FFF2-40B4-BE49-F238E27FC236}">
                  <a16:creationId xmlns:a16="http://schemas.microsoft.com/office/drawing/2014/main" id="{E8599DD5-5862-DD71-41A2-B437973A66D0}"/>
                </a:ext>
              </a:extLst>
            </p:cNvPr>
            <p:cNvSpPr/>
            <p:nvPr/>
          </p:nvSpPr>
          <p:spPr>
            <a:xfrm>
              <a:off x="855934" y="3862886"/>
              <a:ext cx="827290" cy="934509"/>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15" name="正方形/長方形 14">
              <a:extLst>
                <a:ext uri="{FF2B5EF4-FFF2-40B4-BE49-F238E27FC236}">
                  <a16:creationId xmlns:a16="http://schemas.microsoft.com/office/drawing/2014/main" id="{A1AA0DB5-572C-1BFF-7664-3C4EFA1181DE}"/>
                </a:ext>
              </a:extLst>
            </p:cNvPr>
            <p:cNvSpPr/>
            <p:nvPr/>
          </p:nvSpPr>
          <p:spPr>
            <a:xfrm>
              <a:off x="834143" y="3593865"/>
              <a:ext cx="695230" cy="1253218"/>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17" name="正方形/長方形 16">
              <a:extLst>
                <a:ext uri="{FF2B5EF4-FFF2-40B4-BE49-F238E27FC236}">
                  <a16:creationId xmlns:a16="http://schemas.microsoft.com/office/drawing/2014/main" id="{5D47146B-1A14-7272-3E7F-CFE4DF41F1DB}"/>
                </a:ext>
              </a:extLst>
            </p:cNvPr>
            <p:cNvSpPr/>
            <p:nvPr/>
          </p:nvSpPr>
          <p:spPr>
            <a:xfrm>
              <a:off x="920649" y="4176328"/>
              <a:ext cx="980185" cy="620565"/>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18" name="正方形/長方形 17">
              <a:extLst>
                <a:ext uri="{FF2B5EF4-FFF2-40B4-BE49-F238E27FC236}">
                  <a16:creationId xmlns:a16="http://schemas.microsoft.com/office/drawing/2014/main" id="{5B47AA3F-B757-EEC8-8B5B-E4CD7CAC72C3}"/>
                </a:ext>
              </a:extLst>
            </p:cNvPr>
            <p:cNvSpPr/>
            <p:nvPr/>
          </p:nvSpPr>
          <p:spPr>
            <a:xfrm>
              <a:off x="1516916" y="4378719"/>
              <a:ext cx="524667" cy="417497"/>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cxnSp>
          <p:nvCxnSpPr>
            <p:cNvPr id="19" name="直線コネクタ 18">
              <a:extLst>
                <a:ext uri="{FF2B5EF4-FFF2-40B4-BE49-F238E27FC236}">
                  <a16:creationId xmlns:a16="http://schemas.microsoft.com/office/drawing/2014/main" id="{B14608A6-201A-2D2A-9F08-F2F07FB8596C}"/>
                </a:ext>
              </a:extLst>
            </p:cNvPr>
            <p:cNvCxnSpPr>
              <a:cxnSpLocks/>
            </p:cNvCxnSpPr>
            <p:nvPr/>
          </p:nvCxnSpPr>
          <p:spPr>
            <a:xfrm flipV="1">
              <a:off x="826664" y="4776335"/>
              <a:ext cx="1507468" cy="14173"/>
            </a:xfrm>
            <a:prstGeom prst="line">
              <a:avLst/>
            </a:prstGeom>
            <a:noFill/>
            <a:ln w="12700" cap="flat" cmpd="sng" algn="ctr">
              <a:solidFill>
                <a:srgbClr val="C00000"/>
              </a:solidFill>
              <a:prstDash val="dash"/>
            </a:ln>
            <a:effectLst/>
          </p:spPr>
        </p:cxnSp>
        <p:cxnSp>
          <p:nvCxnSpPr>
            <p:cNvPr id="20" name="直線矢印コネクタ 19">
              <a:extLst>
                <a:ext uri="{FF2B5EF4-FFF2-40B4-BE49-F238E27FC236}">
                  <a16:creationId xmlns:a16="http://schemas.microsoft.com/office/drawing/2014/main" id="{6748D41A-CF1B-30AD-FE11-77D734CA3F6B}"/>
                </a:ext>
              </a:extLst>
            </p:cNvPr>
            <p:cNvCxnSpPr>
              <a:cxnSpLocks/>
            </p:cNvCxnSpPr>
            <p:nvPr/>
          </p:nvCxnSpPr>
          <p:spPr>
            <a:xfrm>
              <a:off x="1796627" y="3812154"/>
              <a:ext cx="0" cy="386608"/>
            </a:xfrm>
            <a:prstGeom prst="straightConnector1">
              <a:avLst/>
            </a:prstGeom>
            <a:noFill/>
            <a:ln w="9525" cap="flat" cmpd="sng" algn="ctr">
              <a:solidFill>
                <a:srgbClr val="C00000"/>
              </a:solidFill>
              <a:prstDash val="solid"/>
              <a:headEnd type="stealth" w="lg" len="lg"/>
              <a:tailEnd type="stealth" w="lg" len="lg"/>
            </a:ln>
            <a:effectLst/>
          </p:spPr>
        </p:cxnSp>
        <p:cxnSp>
          <p:nvCxnSpPr>
            <p:cNvPr id="21" name="直線矢印コネクタ 20">
              <a:extLst>
                <a:ext uri="{FF2B5EF4-FFF2-40B4-BE49-F238E27FC236}">
                  <a16:creationId xmlns:a16="http://schemas.microsoft.com/office/drawing/2014/main" id="{2DA05F29-7A26-8252-2A8B-82467BCD6559}"/>
                </a:ext>
              </a:extLst>
            </p:cNvPr>
            <p:cNvCxnSpPr>
              <a:cxnSpLocks/>
            </p:cNvCxnSpPr>
            <p:nvPr/>
          </p:nvCxnSpPr>
          <p:spPr>
            <a:xfrm flipH="1">
              <a:off x="2160263" y="4354716"/>
              <a:ext cx="0" cy="444937"/>
            </a:xfrm>
            <a:prstGeom prst="straightConnector1">
              <a:avLst/>
            </a:prstGeom>
            <a:noFill/>
            <a:ln w="9525" cap="flat" cmpd="sng" algn="ctr">
              <a:solidFill>
                <a:srgbClr val="C00000"/>
              </a:solidFill>
              <a:prstDash val="solid"/>
              <a:headEnd type="stealth" w="lg" len="lg"/>
              <a:tailEnd type="stealth" w="lg" len="lg"/>
            </a:ln>
            <a:effectLst/>
          </p:spPr>
        </p:cxnSp>
        <p:cxnSp>
          <p:nvCxnSpPr>
            <p:cNvPr id="22" name="直線矢印コネクタ 21">
              <a:extLst>
                <a:ext uri="{FF2B5EF4-FFF2-40B4-BE49-F238E27FC236}">
                  <a16:creationId xmlns:a16="http://schemas.microsoft.com/office/drawing/2014/main" id="{3B5BF826-023B-2FA7-2A56-AE1C72CB5CD3}"/>
                </a:ext>
              </a:extLst>
            </p:cNvPr>
            <p:cNvCxnSpPr>
              <a:cxnSpLocks/>
            </p:cNvCxnSpPr>
            <p:nvPr/>
          </p:nvCxnSpPr>
          <p:spPr>
            <a:xfrm>
              <a:off x="1980604" y="4133742"/>
              <a:ext cx="788" cy="262541"/>
            </a:xfrm>
            <a:prstGeom prst="straightConnector1">
              <a:avLst/>
            </a:prstGeom>
            <a:noFill/>
            <a:ln w="9525" cap="flat" cmpd="sng" algn="ctr">
              <a:solidFill>
                <a:srgbClr val="C00000"/>
              </a:solidFill>
              <a:prstDash val="solid"/>
              <a:headEnd type="stealth" w="lg" len="lg"/>
              <a:tailEnd type="stealth" w="lg" len="lg"/>
            </a:ln>
            <a:effectLst/>
          </p:spPr>
        </p:cxnSp>
        <p:cxnSp>
          <p:nvCxnSpPr>
            <p:cNvPr id="23" name="直線矢印コネクタ 22">
              <a:extLst>
                <a:ext uri="{FF2B5EF4-FFF2-40B4-BE49-F238E27FC236}">
                  <a16:creationId xmlns:a16="http://schemas.microsoft.com/office/drawing/2014/main" id="{63CB1A42-7A04-F322-8988-DF5A9B80F82E}"/>
                </a:ext>
              </a:extLst>
            </p:cNvPr>
            <p:cNvCxnSpPr>
              <a:cxnSpLocks/>
            </p:cNvCxnSpPr>
            <p:nvPr/>
          </p:nvCxnSpPr>
          <p:spPr>
            <a:xfrm flipH="1">
              <a:off x="1622971" y="3555449"/>
              <a:ext cx="7698" cy="298463"/>
            </a:xfrm>
            <a:prstGeom prst="straightConnector1">
              <a:avLst/>
            </a:prstGeom>
            <a:noFill/>
            <a:ln w="9525" cap="flat" cmpd="sng" algn="ctr">
              <a:solidFill>
                <a:srgbClr val="C00000"/>
              </a:solidFill>
              <a:prstDash val="solid"/>
              <a:headEnd type="stealth" w="lg" len="lg"/>
              <a:tailEnd type="stealth" w="lg" len="lg"/>
            </a:ln>
            <a:effectLst/>
          </p:spPr>
        </p:cxnSp>
        <p:sp>
          <p:nvSpPr>
            <p:cNvPr id="16" name="正方形/長方形 15">
              <a:extLst>
                <a:ext uri="{FF2B5EF4-FFF2-40B4-BE49-F238E27FC236}">
                  <a16:creationId xmlns:a16="http://schemas.microsoft.com/office/drawing/2014/main" id="{A38DCD82-3D9C-EFF3-A340-D69FB96752C2}"/>
                </a:ext>
              </a:extLst>
            </p:cNvPr>
            <p:cNvSpPr/>
            <p:nvPr/>
          </p:nvSpPr>
          <p:spPr>
            <a:xfrm>
              <a:off x="848235" y="3397062"/>
              <a:ext cx="437578" cy="1381642"/>
            </a:xfrm>
            <a:prstGeom prst="rect">
              <a:avLst/>
            </a:prstGeom>
            <a:solidFill>
              <a:srgbClr val="D68C8A"/>
            </a:solidFill>
            <a:ln w="25400" cap="flat" cmpd="sng" algn="ctr">
              <a:solidFill>
                <a:srgbClr val="FFC000"/>
              </a:solidFill>
              <a:prstDash val="dash"/>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0" lang="en-US" altLang="ja-JP" sz="1600" b="0" i="0" u="none" strike="noStrike" kern="0" cap="none" spc="0" normalizeH="0" baseline="0" noProof="0">
                  <a:ln>
                    <a:noFill/>
                  </a:ln>
                  <a:solidFill>
                    <a:prstClr val="black"/>
                  </a:solidFill>
                  <a:effectLst/>
                  <a:uLnTx/>
                  <a:uFillTx/>
                  <a:latin typeface="メイリオ"/>
                  <a:ea typeface="メイリオ"/>
                  <a:cs typeface="+mn-cs"/>
                </a:rPr>
                <a:t>7</a:t>
              </a:r>
              <a:r>
                <a:rPr kumimoji="0" lang="ja-JP" altLang="en-US" sz="1600" b="0" i="0" u="none" strike="noStrike" kern="0" cap="none" spc="0" normalizeH="0" baseline="0" noProof="0">
                  <a:ln>
                    <a:noFill/>
                  </a:ln>
                  <a:solidFill>
                    <a:prstClr val="black"/>
                  </a:solidFill>
                  <a:effectLst/>
                  <a:uLnTx/>
                  <a:uFillTx/>
                  <a:latin typeface="メイリオ"/>
                  <a:ea typeface="メイリオ"/>
                  <a:cs typeface="+mn-cs"/>
                </a:rPr>
                <a:t>対１</a:t>
              </a:r>
            </a:p>
          </p:txBody>
        </p:sp>
        <p:sp>
          <p:nvSpPr>
            <p:cNvPr id="29" name="正方形/長方形 28">
              <a:extLst>
                <a:ext uri="{FF2B5EF4-FFF2-40B4-BE49-F238E27FC236}">
                  <a16:creationId xmlns:a16="http://schemas.microsoft.com/office/drawing/2014/main" id="{E950F86D-7AAD-AE0C-654A-4C77F073C73B}"/>
                </a:ext>
              </a:extLst>
            </p:cNvPr>
            <p:cNvSpPr/>
            <p:nvPr/>
          </p:nvSpPr>
          <p:spPr>
            <a:xfrm>
              <a:off x="1590268" y="3396698"/>
              <a:ext cx="987688" cy="509406"/>
            </a:xfrm>
            <a:prstGeom prst="rect">
              <a:avLst/>
            </a:prstGeom>
            <a:no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0" lang="ja-JP" altLang="en-US" sz="1200" b="0" i="0" u="none" strike="noStrike" kern="0" cap="none" spc="0" normalizeH="0" baseline="0" noProof="0">
                  <a:ln>
                    <a:noFill/>
                  </a:ln>
                  <a:solidFill>
                    <a:srgbClr val="C00000"/>
                  </a:solidFill>
                  <a:effectLst/>
                  <a:uLnTx/>
                  <a:uFillTx/>
                  <a:latin typeface="メイリオ"/>
                  <a:ea typeface="メイリオ"/>
                  <a:cs typeface="メイリオ" panose="020B0604030504040204" pitchFamily="50" charset="-128"/>
                </a:rPr>
                <a:t>急性期の</a:t>
              </a:r>
              <a:endParaRPr kumimoji="0" lang="en-US" altLang="ja-JP" sz="1200" b="0" i="0" u="none" strike="noStrike" kern="0" cap="none" spc="0" normalizeH="0" baseline="0" noProof="0">
                <a:ln>
                  <a:noFill/>
                </a:ln>
                <a:solidFill>
                  <a:srgbClr val="C00000"/>
                </a:solidFill>
                <a:effectLst/>
                <a:uLnTx/>
                <a:uFillTx/>
                <a:latin typeface="メイリオ"/>
                <a:ea typeface="メイリオ"/>
                <a:cs typeface="メイリオ" panose="020B0604030504040204" pitchFamily="50" charset="-128"/>
              </a:endParaRPr>
            </a:p>
            <a:p>
              <a:pPr marL="0" marR="0" lvl="0" indent="0" algn="ctr" defTabSz="685835" rtl="0" eaLnBrk="1" fontAlgn="auto" latinLnBrk="0" hangingPunct="1">
                <a:lnSpc>
                  <a:spcPct val="100000"/>
                </a:lnSpc>
                <a:spcBef>
                  <a:spcPts val="0"/>
                </a:spcBef>
                <a:spcAft>
                  <a:spcPts val="0"/>
                </a:spcAft>
                <a:buClrTx/>
                <a:buSzTx/>
                <a:buFontTx/>
                <a:buNone/>
                <a:tabLst/>
                <a:defRPr/>
              </a:pPr>
              <a:r>
                <a:rPr kumimoji="0" lang="ja-JP" altLang="en-US" sz="1200" b="0" i="0" u="none" strike="noStrike" kern="0" cap="none" spc="0" normalizeH="0" baseline="0" noProof="0">
                  <a:ln>
                    <a:noFill/>
                  </a:ln>
                  <a:solidFill>
                    <a:srgbClr val="C00000"/>
                  </a:solidFill>
                  <a:effectLst/>
                  <a:uLnTx/>
                  <a:uFillTx/>
                  <a:latin typeface="メイリオ"/>
                  <a:ea typeface="メイリオ"/>
                  <a:cs typeface="メイリオ" panose="020B0604030504040204" pitchFamily="50" charset="-128"/>
                </a:rPr>
                <a:t>患者割合</a:t>
              </a:r>
              <a:endParaRPr kumimoji="0" lang="en-US" altLang="ja-JP" sz="1200" b="0" i="0" u="none" strike="noStrike" kern="0" cap="none" spc="0" normalizeH="0" baseline="0" noProof="0">
                <a:ln>
                  <a:noFill/>
                </a:ln>
                <a:solidFill>
                  <a:srgbClr val="C00000"/>
                </a:solidFill>
                <a:effectLst/>
                <a:uLnTx/>
                <a:uFillTx/>
                <a:latin typeface="メイリオ"/>
                <a:ea typeface="メイリオ"/>
                <a:cs typeface="メイリオ" panose="020B0604030504040204" pitchFamily="50" charset="-128"/>
              </a:endParaRPr>
            </a:p>
          </p:txBody>
        </p:sp>
      </p:grpSp>
      <p:sp>
        <p:nvSpPr>
          <p:cNvPr id="35" name="テキスト ボックス 34">
            <a:extLst>
              <a:ext uri="{FF2B5EF4-FFF2-40B4-BE49-F238E27FC236}">
                <a16:creationId xmlns:a16="http://schemas.microsoft.com/office/drawing/2014/main" id="{81BE66C5-AE6A-F1BB-3446-74AA8B7EF1E1}"/>
              </a:ext>
            </a:extLst>
          </p:cNvPr>
          <p:cNvSpPr txBox="1"/>
          <p:nvPr/>
        </p:nvSpPr>
        <p:spPr>
          <a:xfrm>
            <a:off x="1430385" y="3029335"/>
            <a:ext cx="2664792" cy="276999"/>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急性期一般入院料１～６</a:t>
            </a:r>
          </a:p>
        </p:txBody>
      </p:sp>
      <p:sp>
        <p:nvSpPr>
          <p:cNvPr id="77" name="テキスト ボックス 76">
            <a:extLst>
              <a:ext uri="{FF2B5EF4-FFF2-40B4-BE49-F238E27FC236}">
                <a16:creationId xmlns:a16="http://schemas.microsoft.com/office/drawing/2014/main" id="{C79A9C77-DFAD-8277-FDB6-998244B6C70A}"/>
              </a:ext>
            </a:extLst>
          </p:cNvPr>
          <p:cNvSpPr txBox="1"/>
          <p:nvPr/>
        </p:nvSpPr>
        <p:spPr>
          <a:xfrm>
            <a:off x="4683893" y="2923022"/>
            <a:ext cx="1112045" cy="461665"/>
          </a:xfrm>
          <a:prstGeom prst="rect">
            <a:avLst/>
          </a:prstGeom>
          <a:noFill/>
        </p:spPr>
        <p:txBody>
          <a:bodyPr wrap="square"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1" sz="1200" b="1" i="0" u="none" strike="noStrike" cap="none" spc="0" normalizeH="0" baseline="0">
                <a:ln>
                  <a:noFill/>
                </a:ln>
                <a:solidFill>
                  <a:prstClr val="black"/>
                </a:solidFill>
                <a:effectLst/>
                <a:uLnTx/>
                <a:uFillTx/>
                <a:latin typeface="メイリオ" panose="020B0604030504040204" pitchFamily="50" charset="-128"/>
                <a:ea typeface="メイリオ" panose="020B0604030504040204" pitchFamily="50" charset="-128"/>
              </a:defRPr>
            </a:lvl1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急性期病院</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b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一般入院料</a:t>
            </a:r>
          </a:p>
        </p:txBody>
      </p:sp>
      <p:grpSp>
        <p:nvGrpSpPr>
          <p:cNvPr id="55" name="グループ化 54">
            <a:extLst>
              <a:ext uri="{FF2B5EF4-FFF2-40B4-BE49-F238E27FC236}">
                <a16:creationId xmlns:a16="http://schemas.microsoft.com/office/drawing/2014/main" id="{0291FCBC-7D47-CB70-88A5-74E21C60F369}"/>
              </a:ext>
            </a:extLst>
          </p:cNvPr>
          <p:cNvGrpSpPr/>
          <p:nvPr/>
        </p:nvGrpSpPr>
        <p:grpSpPr>
          <a:xfrm>
            <a:off x="4689094" y="3312931"/>
            <a:ext cx="1094963" cy="2984550"/>
            <a:chOff x="4379427" y="1993071"/>
            <a:chExt cx="1412598" cy="4032817"/>
          </a:xfrm>
        </p:grpSpPr>
        <p:sp>
          <p:nvSpPr>
            <p:cNvPr id="76" name="正方形/長方形 75">
              <a:extLst>
                <a:ext uri="{FF2B5EF4-FFF2-40B4-BE49-F238E27FC236}">
                  <a16:creationId xmlns:a16="http://schemas.microsoft.com/office/drawing/2014/main" id="{39B81147-9214-3C3A-7BFE-D3F7A5C39BA7}"/>
                </a:ext>
              </a:extLst>
            </p:cNvPr>
            <p:cNvSpPr/>
            <p:nvPr/>
          </p:nvSpPr>
          <p:spPr>
            <a:xfrm>
              <a:off x="4379427" y="4940159"/>
              <a:ext cx="1412595" cy="1085729"/>
            </a:xfrm>
            <a:prstGeom prst="rect">
              <a:avLst/>
            </a:prstGeom>
            <a:solidFill>
              <a:srgbClr val="D68AC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病院全体の</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急性期機能</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endPar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0" name="正方形/長方形 79">
              <a:extLst>
                <a:ext uri="{FF2B5EF4-FFF2-40B4-BE49-F238E27FC236}">
                  <a16:creationId xmlns:a16="http://schemas.microsoft.com/office/drawing/2014/main" id="{A2993DE9-EBE5-BBA8-240C-D839D98E1E88}"/>
                </a:ext>
              </a:extLst>
            </p:cNvPr>
            <p:cNvSpPr/>
            <p:nvPr/>
          </p:nvSpPr>
          <p:spPr>
            <a:xfrm>
              <a:off x="4379430" y="1993071"/>
              <a:ext cx="1412595" cy="2947088"/>
            </a:xfrm>
            <a:prstGeom prst="rect">
              <a:avLst/>
            </a:prstGeom>
            <a:solidFill>
              <a:srgbClr val="D68C8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看護職員</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配置</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（７対１）</a:t>
              </a:r>
            </a:p>
          </p:txBody>
        </p:sp>
      </p:grpSp>
      <p:sp>
        <p:nvSpPr>
          <p:cNvPr id="75" name="テキスト ボックス 74">
            <a:extLst>
              <a:ext uri="{FF2B5EF4-FFF2-40B4-BE49-F238E27FC236}">
                <a16:creationId xmlns:a16="http://schemas.microsoft.com/office/drawing/2014/main" id="{39EF3DCB-F7C7-53E1-EC7B-2AC88FBBB56A}"/>
              </a:ext>
            </a:extLst>
          </p:cNvPr>
          <p:cNvSpPr txBox="1"/>
          <p:nvPr/>
        </p:nvSpPr>
        <p:spPr>
          <a:xfrm>
            <a:off x="1482306" y="6355767"/>
            <a:ext cx="5799346" cy="677108"/>
          </a:xfrm>
          <a:prstGeom prst="rect">
            <a:avLst/>
          </a:prstGeom>
          <a:noFill/>
        </p:spPr>
        <p:txBody>
          <a:bodyPr wrap="square" rtlCol="0">
            <a:spAutoFit/>
          </a:bodyPr>
          <a:lstStyle/>
          <a:p>
            <a:pPr marL="273064" marR="0" lvl="0" indent="-273064" algn="l" defTabSz="457224"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救急搬送</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件かつ全身麻酔手術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1200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73064" marR="0" lvl="0" indent="-273064" algn="l" defTabSz="457224"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４つのうちいずれか</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（救急搬送</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1500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件、救急搬送</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500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件かつ全身麻酔手術</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500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件、人口</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万人</a:t>
            </a:r>
            <a:b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未満地域の最大救急搬送病院（救急搬送</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1000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件以上）、離島地域の最大救急搬送病院）</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73064" marR="0" lvl="0" indent="-273064" algn="l" defTabSz="457224" rtl="0" eaLnBrk="1" fontAlgn="auto" latinLnBrk="0" hangingPunct="1">
              <a:lnSpc>
                <a:spcPct val="100000"/>
              </a:lnSpc>
              <a:spcBef>
                <a:spcPts val="0"/>
              </a:spcBef>
              <a:spcAft>
                <a:spcPts val="0"/>
              </a:spcAft>
              <a:buClrTx/>
              <a:buSzTx/>
              <a:buFontTx/>
              <a:buNone/>
              <a:tabLst/>
              <a:defRPr/>
            </a:pPr>
            <a:endPar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9F067211-EFAB-EB16-C18B-17F400973758}"/>
              </a:ext>
            </a:extLst>
          </p:cNvPr>
          <p:cNvSpPr/>
          <p:nvPr/>
        </p:nvSpPr>
        <p:spPr>
          <a:xfrm>
            <a:off x="1553534" y="2160738"/>
            <a:ext cx="2518203" cy="2052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C209E864-58F6-92B7-3C45-AF2345C626F3}"/>
              </a:ext>
            </a:extLst>
          </p:cNvPr>
          <p:cNvSpPr/>
          <p:nvPr/>
        </p:nvSpPr>
        <p:spPr>
          <a:xfrm>
            <a:off x="4436108" y="2160741"/>
            <a:ext cx="6324912" cy="206116"/>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8" name="テキスト ボックス 7">
            <a:extLst>
              <a:ext uri="{FF2B5EF4-FFF2-40B4-BE49-F238E27FC236}">
                <a16:creationId xmlns:a16="http://schemas.microsoft.com/office/drawing/2014/main" id="{D5F2BEDB-7881-A4D8-E266-38EDF9F03AE0}"/>
              </a:ext>
            </a:extLst>
          </p:cNvPr>
          <p:cNvSpPr txBox="1"/>
          <p:nvPr/>
        </p:nvSpPr>
        <p:spPr>
          <a:xfrm>
            <a:off x="1487744" y="2445329"/>
            <a:ext cx="2609255" cy="461665"/>
          </a:xfrm>
          <a:prstGeom prst="rect">
            <a:avLst/>
          </a:prstGeom>
          <a:noFill/>
        </p:spPr>
        <p:txBody>
          <a:bodyPr wrap="square" rtlCol="0">
            <a:spAutoFit/>
          </a:bodyPr>
          <a:lstStyle/>
          <a:p>
            <a:pPr marL="171459" marR="0" lvl="0" indent="-171459" algn="l"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病棟の急性期の患者割合に基づく評価</a:t>
            </a:r>
          </a:p>
        </p:txBody>
      </p:sp>
      <p:sp>
        <p:nvSpPr>
          <p:cNvPr id="9" name="テキスト ボックス 8">
            <a:extLst>
              <a:ext uri="{FF2B5EF4-FFF2-40B4-BE49-F238E27FC236}">
                <a16:creationId xmlns:a16="http://schemas.microsoft.com/office/drawing/2014/main" id="{AD820E04-73BB-9543-F207-B810A661A845}"/>
              </a:ext>
            </a:extLst>
          </p:cNvPr>
          <p:cNvSpPr txBox="1"/>
          <p:nvPr/>
        </p:nvSpPr>
        <p:spPr>
          <a:xfrm>
            <a:off x="4449516" y="2406251"/>
            <a:ext cx="6311509" cy="461665"/>
          </a:xfrm>
          <a:prstGeom prst="rect">
            <a:avLst/>
          </a:prstGeom>
          <a:noFill/>
        </p:spPr>
        <p:txBody>
          <a:bodyPr wrap="square" rtlCol="0">
            <a:spAutoFit/>
          </a:bodyPr>
          <a:lstStyle/>
          <a:p>
            <a:pPr marL="171459" marR="0" lvl="0" indent="-171459" algn="l"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病院の急性期機能に着目した評価を新設（急性期病院入院基本料）</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1459" marR="0" lvl="0" indent="-171459" algn="l"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看護・多職種協働の評価を新設</a:t>
            </a:r>
          </a:p>
        </p:txBody>
      </p:sp>
      <p:grpSp>
        <p:nvGrpSpPr>
          <p:cNvPr id="34" name="グループ化 33">
            <a:extLst>
              <a:ext uri="{FF2B5EF4-FFF2-40B4-BE49-F238E27FC236}">
                <a16:creationId xmlns:a16="http://schemas.microsoft.com/office/drawing/2014/main" id="{B435181F-CCB3-CFF8-A598-70C501476A42}"/>
              </a:ext>
            </a:extLst>
          </p:cNvPr>
          <p:cNvGrpSpPr/>
          <p:nvPr/>
        </p:nvGrpSpPr>
        <p:grpSpPr>
          <a:xfrm>
            <a:off x="6193071" y="4059654"/>
            <a:ext cx="1088587" cy="2233533"/>
            <a:chOff x="4352344" y="3046917"/>
            <a:chExt cx="1404373" cy="3018019"/>
          </a:xfrm>
        </p:grpSpPr>
        <p:sp>
          <p:nvSpPr>
            <p:cNvPr id="43" name="正方形/長方形 42">
              <a:extLst>
                <a:ext uri="{FF2B5EF4-FFF2-40B4-BE49-F238E27FC236}">
                  <a16:creationId xmlns:a16="http://schemas.microsoft.com/office/drawing/2014/main" id="{085E1DA1-4B47-735B-D725-D43B2631B62B}"/>
                </a:ext>
              </a:extLst>
            </p:cNvPr>
            <p:cNvSpPr/>
            <p:nvPr/>
          </p:nvSpPr>
          <p:spPr>
            <a:xfrm>
              <a:off x="4352344" y="5264656"/>
              <a:ext cx="1404372" cy="800280"/>
            </a:xfrm>
            <a:prstGeom prst="rect">
              <a:avLst/>
            </a:prstGeom>
            <a:solidFill>
              <a:srgbClr val="D68AC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病院全体の</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急性期機能</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4" name="正方形/長方形 43">
              <a:extLst>
                <a:ext uri="{FF2B5EF4-FFF2-40B4-BE49-F238E27FC236}">
                  <a16:creationId xmlns:a16="http://schemas.microsoft.com/office/drawing/2014/main" id="{FBD1D7B9-74E6-311D-D039-B70B007FAFEF}"/>
                </a:ext>
              </a:extLst>
            </p:cNvPr>
            <p:cNvSpPr/>
            <p:nvPr/>
          </p:nvSpPr>
          <p:spPr>
            <a:xfrm>
              <a:off x="4352347" y="3046917"/>
              <a:ext cx="1404370" cy="2222107"/>
            </a:xfrm>
            <a:prstGeom prst="rect">
              <a:avLst/>
            </a:prstGeom>
            <a:solidFill>
              <a:srgbClr val="D68C8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看護職員</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配置</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１０対１</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pSp>
      <p:sp>
        <p:nvSpPr>
          <p:cNvPr id="45" name="テキスト ボックス 44">
            <a:extLst>
              <a:ext uri="{FF2B5EF4-FFF2-40B4-BE49-F238E27FC236}">
                <a16:creationId xmlns:a16="http://schemas.microsoft.com/office/drawing/2014/main" id="{D511B685-D971-86C3-DD39-FDC24EF73081}"/>
              </a:ext>
            </a:extLst>
          </p:cNvPr>
          <p:cNvSpPr txBox="1"/>
          <p:nvPr/>
        </p:nvSpPr>
        <p:spPr>
          <a:xfrm>
            <a:off x="6178155" y="2924565"/>
            <a:ext cx="1112045" cy="461665"/>
          </a:xfrm>
          <a:prstGeom prst="rect">
            <a:avLst/>
          </a:prstGeom>
          <a:noFill/>
        </p:spPr>
        <p:txBody>
          <a:bodyPr wrap="square"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1" sz="1200" b="1" i="0" u="none" strike="noStrike" cap="none" spc="0" normalizeH="0" baseline="0">
                <a:ln>
                  <a:noFill/>
                </a:ln>
                <a:solidFill>
                  <a:prstClr val="black"/>
                </a:solidFill>
                <a:effectLst/>
                <a:uLnTx/>
                <a:uFillTx/>
                <a:latin typeface="メイリオ" panose="020B0604030504040204" pitchFamily="50" charset="-128"/>
                <a:ea typeface="メイリオ" panose="020B0604030504040204" pitchFamily="50" charset="-128"/>
              </a:defRPr>
            </a:lvl1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急性期病院</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a:t>
            </a:r>
            <a:b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一般入院料</a:t>
            </a:r>
          </a:p>
        </p:txBody>
      </p:sp>
      <p:sp>
        <p:nvSpPr>
          <p:cNvPr id="46" name="正方形/長方形 45">
            <a:extLst>
              <a:ext uri="{FF2B5EF4-FFF2-40B4-BE49-F238E27FC236}">
                <a16:creationId xmlns:a16="http://schemas.microsoft.com/office/drawing/2014/main" id="{758F9172-3A66-87BB-83B7-7B9754635BE1}"/>
              </a:ext>
            </a:extLst>
          </p:cNvPr>
          <p:cNvSpPr/>
          <p:nvPr/>
        </p:nvSpPr>
        <p:spPr>
          <a:xfrm>
            <a:off x="6202284" y="3523121"/>
            <a:ext cx="954118" cy="536533"/>
          </a:xfrm>
          <a:prstGeom prst="rect">
            <a:avLst/>
          </a:prstGeom>
          <a:solidFill>
            <a:srgbClr val="FFC7AB"/>
          </a:solidFill>
          <a:ln w="25400" cap="flat" cmpd="sng" algn="ctr">
            <a:solidFill>
              <a:srgbClr val="FF9966"/>
            </a:solidFill>
            <a:prstDash val="dash"/>
          </a:ln>
          <a:effectLst/>
        </p:spPr>
        <p:txBody>
          <a:bodyPr vert="horz" lIns="91440" tIns="45720" rIns="91440" bIns="45720" rtlCol="0" anchor="ctr"/>
          <a:lstStyle/>
          <a:p>
            <a:pPr marL="0" marR="0" lvl="0" indent="0" algn="ctr" defTabSz="685835" rtl="0" eaLnBrk="1" fontAlgn="auto" latinLnBrk="0" hangingPunct="1">
              <a:lnSpc>
                <a:spcPts val="11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a:ea typeface="メイリオ"/>
                <a:cs typeface="+mn-cs"/>
              </a:rPr>
              <a:t>看護・多職種</a:t>
            </a:r>
            <a:br>
              <a:rPr kumimoji="1" lang="en-US" altLang="ja-JP" sz="1000" b="0" i="0" u="none" strike="noStrike" kern="1200" cap="none" spc="0" normalizeH="0" baseline="0" noProof="0">
                <a:ln>
                  <a:noFill/>
                </a:ln>
                <a:solidFill>
                  <a:prstClr val="black"/>
                </a:solidFill>
                <a:effectLst/>
                <a:uLnTx/>
                <a:uFillTx/>
                <a:latin typeface="メイリオ"/>
                <a:ea typeface="メイリオ"/>
                <a:cs typeface="+mn-cs"/>
              </a:rPr>
            </a:br>
            <a:r>
              <a:rPr kumimoji="1" lang="ja-JP" altLang="en-US" sz="1000" b="0" i="0" u="none" strike="noStrike" kern="1200" cap="none" spc="0" normalizeH="0" baseline="0" noProof="0">
                <a:ln>
                  <a:noFill/>
                </a:ln>
                <a:solidFill>
                  <a:prstClr val="black"/>
                </a:solidFill>
                <a:effectLst/>
                <a:uLnTx/>
                <a:uFillTx/>
                <a:latin typeface="メイリオ"/>
                <a:ea typeface="メイリオ"/>
                <a:cs typeface="+mn-cs"/>
              </a:rPr>
              <a:t>協働加算</a:t>
            </a:r>
            <a:br>
              <a:rPr kumimoji="1" lang="en-US" altLang="ja-JP" sz="1000" b="0" i="0" u="none" strike="noStrike" kern="1200" cap="none" spc="0" normalizeH="0" baseline="0" noProof="0">
                <a:ln>
                  <a:noFill/>
                </a:ln>
                <a:solidFill>
                  <a:prstClr val="black"/>
                </a:solidFill>
                <a:effectLst/>
                <a:uLnTx/>
                <a:uFillTx/>
                <a:latin typeface="メイリオ"/>
                <a:ea typeface="メイリオ"/>
                <a:cs typeface="+mn-cs"/>
              </a:rPr>
            </a:br>
            <a:r>
              <a:rPr kumimoji="1" lang="en-US" altLang="ja-JP" sz="1000" b="0" i="0" u="none" strike="noStrike" kern="1200" cap="none" spc="0" normalizeH="0" baseline="0" noProof="0">
                <a:ln>
                  <a:noFill/>
                </a:ln>
                <a:solidFill>
                  <a:prstClr val="black"/>
                </a:solidFill>
                <a:effectLst/>
                <a:uLnTx/>
                <a:uFillTx/>
                <a:latin typeface="メイリオ"/>
                <a:ea typeface="メイリオ"/>
                <a:cs typeface="+mn-cs"/>
              </a:rPr>
              <a:t>25</a:t>
            </a:r>
            <a:r>
              <a:rPr kumimoji="1" lang="ja-JP" altLang="en-US" sz="1000" b="0" i="0" u="none" strike="noStrike" kern="1200" cap="none" spc="0" normalizeH="0" baseline="0" noProof="0">
                <a:ln>
                  <a:noFill/>
                </a:ln>
                <a:solidFill>
                  <a:prstClr val="black"/>
                </a:solidFill>
                <a:effectLst/>
                <a:uLnTx/>
                <a:uFillTx/>
                <a:latin typeface="メイリオ"/>
                <a:ea typeface="メイリオ"/>
                <a:cs typeface="+mn-cs"/>
              </a:rPr>
              <a:t>対１</a:t>
            </a:r>
            <a:endParaRPr kumimoji="1" lang="ja-JP" altLang="en-US" sz="1000" b="0" i="0" u="none" strike="noStrike" kern="1200" cap="none" spc="0" normalizeH="0" baseline="30000" noProof="0">
              <a:ln>
                <a:noFill/>
              </a:ln>
              <a:solidFill>
                <a:prstClr val="black"/>
              </a:solidFill>
              <a:effectLst/>
              <a:uLnTx/>
              <a:uFillTx/>
              <a:latin typeface="メイリオ"/>
              <a:ea typeface="メイリオ"/>
              <a:cs typeface="+mn-cs"/>
            </a:endParaRPr>
          </a:p>
        </p:txBody>
      </p:sp>
      <p:cxnSp>
        <p:nvCxnSpPr>
          <p:cNvPr id="49" name="直線矢印コネクタ 48">
            <a:extLst>
              <a:ext uri="{FF2B5EF4-FFF2-40B4-BE49-F238E27FC236}">
                <a16:creationId xmlns:a16="http://schemas.microsoft.com/office/drawing/2014/main" id="{D8876399-C8A4-2C6D-EA9D-FE752D0F820E}"/>
              </a:ext>
            </a:extLst>
          </p:cNvPr>
          <p:cNvCxnSpPr>
            <a:cxnSpLocks/>
          </p:cNvCxnSpPr>
          <p:nvPr/>
        </p:nvCxnSpPr>
        <p:spPr>
          <a:xfrm>
            <a:off x="9583798" y="3632114"/>
            <a:ext cx="788" cy="216000"/>
          </a:xfrm>
          <a:prstGeom prst="straightConnector1">
            <a:avLst/>
          </a:prstGeom>
          <a:noFill/>
          <a:ln w="9525" cap="flat" cmpd="sng" algn="ctr">
            <a:solidFill>
              <a:srgbClr val="C00000"/>
            </a:solidFill>
            <a:prstDash val="solid"/>
            <a:headEnd type="stealth" w="lg" len="lg"/>
            <a:tailEnd type="stealth" w="lg" len="lg"/>
          </a:ln>
          <a:effectLst/>
        </p:spPr>
      </p:cxnSp>
      <p:sp>
        <p:nvSpPr>
          <p:cNvPr id="50" name="正方形/長方形 49">
            <a:extLst>
              <a:ext uri="{FF2B5EF4-FFF2-40B4-BE49-F238E27FC236}">
                <a16:creationId xmlns:a16="http://schemas.microsoft.com/office/drawing/2014/main" id="{1073DB17-2BC0-3E95-F759-19B624C6B4EA}"/>
              </a:ext>
            </a:extLst>
          </p:cNvPr>
          <p:cNvSpPr/>
          <p:nvPr/>
        </p:nvSpPr>
        <p:spPr>
          <a:xfrm>
            <a:off x="8852646" y="5014304"/>
            <a:ext cx="1515012" cy="1268636"/>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51" name="テキスト ボックス 50">
            <a:extLst>
              <a:ext uri="{FF2B5EF4-FFF2-40B4-BE49-F238E27FC236}">
                <a16:creationId xmlns:a16="http://schemas.microsoft.com/office/drawing/2014/main" id="{406E2720-6897-9C37-B5BF-0F9B40320F3D}"/>
              </a:ext>
            </a:extLst>
          </p:cNvPr>
          <p:cNvSpPr txBox="1"/>
          <p:nvPr/>
        </p:nvSpPr>
        <p:spPr>
          <a:xfrm>
            <a:off x="8937669" y="5430611"/>
            <a:ext cx="1381059" cy="523220"/>
          </a:xfrm>
          <a:prstGeom prst="rect">
            <a:avLst/>
          </a:prstGeom>
          <a:noFill/>
        </p:spPr>
        <p:txBody>
          <a:bodyPr wrap="square" rtlCol="0">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a:ea typeface="メイリオ"/>
                <a:cs typeface="+mn-cs"/>
              </a:rPr>
              <a:t>看護職員配置</a:t>
            </a:r>
            <a:endParaRPr kumimoji="1" lang="en-US" altLang="ja-JP" sz="1400" b="0" i="0" u="none" strike="noStrike" kern="1200" cap="none" spc="0" normalizeH="0" baseline="0" noProof="0">
              <a:ln>
                <a:noFill/>
              </a:ln>
              <a:solidFill>
                <a:prstClr val="black"/>
              </a:solidFill>
              <a:effectLst/>
              <a:uLnTx/>
              <a:uFillTx/>
              <a:latin typeface="メイリオ"/>
              <a:ea typeface="メイリオ"/>
              <a:cs typeface="+mn-cs"/>
            </a:endParaRPr>
          </a:p>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a:ea typeface="メイリオ"/>
                <a:cs typeface="+mn-cs"/>
              </a:rPr>
              <a:t>（</a:t>
            </a:r>
            <a:r>
              <a:rPr kumimoji="1" lang="ja-JP" altLang="en-US" sz="1400" b="0" i="0" u="none" strike="noStrike" kern="1200" cap="none" spc="0" normalizeH="0" baseline="0" noProof="0">
                <a:ln>
                  <a:noFill/>
                </a:ln>
                <a:solidFill>
                  <a:prstClr val="black"/>
                </a:solidFill>
                <a:effectLst/>
                <a:uLnTx/>
                <a:uFillTx/>
                <a:latin typeface="メイリオ"/>
                <a:ea typeface="メイリオ"/>
                <a:cs typeface="+mn-cs"/>
              </a:rPr>
              <a:t>１０対１</a:t>
            </a:r>
            <a:r>
              <a:rPr kumimoji="1" lang="ja-JP" altLang="en-US" sz="1200" b="0" i="0" u="none" strike="noStrike" kern="1200" cap="none" spc="0" normalizeH="0" baseline="0" noProof="0">
                <a:ln>
                  <a:noFill/>
                </a:ln>
                <a:solidFill>
                  <a:prstClr val="black"/>
                </a:solidFill>
                <a:effectLst/>
                <a:uLnTx/>
                <a:uFillTx/>
                <a:latin typeface="メイリオ"/>
                <a:ea typeface="メイリオ"/>
                <a:cs typeface="+mn-cs"/>
              </a:rPr>
              <a:t>）</a:t>
            </a:r>
            <a:endParaRPr kumimoji="1" lang="en-US" altLang="ja-JP" sz="1200" b="0" i="0" u="none" strike="noStrike" kern="1200" cap="none" spc="0" normalizeH="0" baseline="0" noProof="0">
              <a:ln>
                <a:noFill/>
              </a:ln>
              <a:solidFill>
                <a:prstClr val="black"/>
              </a:solidFill>
              <a:effectLst/>
              <a:uLnTx/>
              <a:uFillTx/>
              <a:latin typeface="メイリオ"/>
              <a:ea typeface="メイリオ"/>
              <a:cs typeface="+mn-cs"/>
            </a:endParaRPr>
          </a:p>
        </p:txBody>
      </p:sp>
      <p:sp>
        <p:nvSpPr>
          <p:cNvPr id="54" name="テキスト ボックス 53">
            <a:extLst>
              <a:ext uri="{FF2B5EF4-FFF2-40B4-BE49-F238E27FC236}">
                <a16:creationId xmlns:a16="http://schemas.microsoft.com/office/drawing/2014/main" id="{D4123C80-E7CE-BA66-6E66-39CC89E6808A}"/>
              </a:ext>
            </a:extLst>
          </p:cNvPr>
          <p:cNvSpPr txBox="1"/>
          <p:nvPr/>
        </p:nvSpPr>
        <p:spPr>
          <a:xfrm>
            <a:off x="9261173" y="4986100"/>
            <a:ext cx="734042" cy="369332"/>
          </a:xfrm>
          <a:prstGeom prst="rect">
            <a:avLst/>
          </a:prstGeom>
          <a:noFill/>
        </p:spPr>
        <p:txBody>
          <a:bodyPr wrap="square" rtlCol="0">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a:ln>
                  <a:noFill/>
                </a:ln>
                <a:solidFill>
                  <a:prstClr val="black"/>
                </a:solidFill>
                <a:effectLst/>
                <a:uLnTx/>
                <a:uFillTx/>
                <a:latin typeface="メイリオ"/>
                <a:ea typeface="メイリオ"/>
                <a:cs typeface="+mn-cs"/>
              </a:rPr>
              <a:t>＋</a:t>
            </a:r>
          </a:p>
        </p:txBody>
      </p:sp>
      <p:sp>
        <p:nvSpPr>
          <p:cNvPr id="57" name="正方形/長方形 56">
            <a:extLst>
              <a:ext uri="{FF2B5EF4-FFF2-40B4-BE49-F238E27FC236}">
                <a16:creationId xmlns:a16="http://schemas.microsoft.com/office/drawing/2014/main" id="{314DABFD-F466-6B56-601D-D28C2C074E4E}"/>
              </a:ext>
            </a:extLst>
          </p:cNvPr>
          <p:cNvSpPr/>
          <p:nvPr/>
        </p:nvSpPr>
        <p:spPr>
          <a:xfrm>
            <a:off x="9025598" y="4101015"/>
            <a:ext cx="827290" cy="934509"/>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58" name="正方形/長方形 57">
            <a:extLst>
              <a:ext uri="{FF2B5EF4-FFF2-40B4-BE49-F238E27FC236}">
                <a16:creationId xmlns:a16="http://schemas.microsoft.com/office/drawing/2014/main" id="{B565204E-943C-71F2-E44A-159F0B0AF6BE}"/>
              </a:ext>
            </a:extLst>
          </p:cNvPr>
          <p:cNvSpPr/>
          <p:nvPr/>
        </p:nvSpPr>
        <p:spPr>
          <a:xfrm>
            <a:off x="9003805" y="3831989"/>
            <a:ext cx="695230" cy="1253218"/>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59" name="正方形/長方形 58">
            <a:extLst>
              <a:ext uri="{FF2B5EF4-FFF2-40B4-BE49-F238E27FC236}">
                <a16:creationId xmlns:a16="http://schemas.microsoft.com/office/drawing/2014/main" id="{B0687A00-4979-F362-C12A-2CA6B86609C3}"/>
              </a:ext>
            </a:extLst>
          </p:cNvPr>
          <p:cNvSpPr/>
          <p:nvPr/>
        </p:nvSpPr>
        <p:spPr>
          <a:xfrm>
            <a:off x="9090315" y="4414456"/>
            <a:ext cx="980185" cy="620565"/>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61" name="正方形/長方形 60">
            <a:extLst>
              <a:ext uri="{FF2B5EF4-FFF2-40B4-BE49-F238E27FC236}">
                <a16:creationId xmlns:a16="http://schemas.microsoft.com/office/drawing/2014/main" id="{4FD671D1-C445-3990-58B9-183BB3D8E1BE}"/>
              </a:ext>
            </a:extLst>
          </p:cNvPr>
          <p:cNvSpPr/>
          <p:nvPr/>
        </p:nvSpPr>
        <p:spPr>
          <a:xfrm>
            <a:off x="9686582" y="4616847"/>
            <a:ext cx="524667" cy="417497"/>
          </a:xfrm>
          <a:prstGeom prst="rect">
            <a:avLst/>
          </a:prstGeom>
          <a:solidFill>
            <a:srgbClr val="D68C8A"/>
          </a:solid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endParaRPr kumimoji="0" lang="ja-JP" altLang="en-US" sz="1350" b="0" i="0" u="none" strike="noStrike" kern="0" cap="none" spc="0" normalizeH="0" baseline="0" noProof="0">
              <a:ln>
                <a:noFill/>
              </a:ln>
              <a:solidFill>
                <a:prstClr val="white"/>
              </a:solidFill>
              <a:effectLst/>
              <a:uLnTx/>
              <a:uFillTx/>
              <a:latin typeface="メイリオ"/>
              <a:ea typeface="メイリオ"/>
              <a:cs typeface="+mn-cs"/>
            </a:endParaRPr>
          </a:p>
        </p:txBody>
      </p:sp>
      <p:cxnSp>
        <p:nvCxnSpPr>
          <p:cNvPr id="67" name="直線コネクタ 66">
            <a:extLst>
              <a:ext uri="{FF2B5EF4-FFF2-40B4-BE49-F238E27FC236}">
                <a16:creationId xmlns:a16="http://schemas.microsoft.com/office/drawing/2014/main" id="{A120C42F-CAB6-BA88-C117-E3FC23E1421D}"/>
              </a:ext>
            </a:extLst>
          </p:cNvPr>
          <p:cNvCxnSpPr>
            <a:cxnSpLocks/>
          </p:cNvCxnSpPr>
          <p:nvPr/>
        </p:nvCxnSpPr>
        <p:spPr>
          <a:xfrm flipV="1">
            <a:off x="8996326" y="5014459"/>
            <a:ext cx="1507468" cy="0"/>
          </a:xfrm>
          <a:prstGeom prst="line">
            <a:avLst/>
          </a:prstGeom>
          <a:noFill/>
          <a:ln w="12700" cap="flat" cmpd="sng" algn="ctr">
            <a:solidFill>
              <a:srgbClr val="C00000"/>
            </a:solidFill>
            <a:prstDash val="dash"/>
          </a:ln>
          <a:effectLst/>
        </p:spPr>
      </p:cxnSp>
      <p:cxnSp>
        <p:nvCxnSpPr>
          <p:cNvPr id="68" name="直線矢印コネクタ 67">
            <a:extLst>
              <a:ext uri="{FF2B5EF4-FFF2-40B4-BE49-F238E27FC236}">
                <a16:creationId xmlns:a16="http://schemas.microsoft.com/office/drawing/2014/main" id="{CE0685C8-D94E-330B-DB83-3511A3FB523D}"/>
              </a:ext>
            </a:extLst>
          </p:cNvPr>
          <p:cNvCxnSpPr>
            <a:cxnSpLocks/>
          </p:cNvCxnSpPr>
          <p:nvPr/>
        </p:nvCxnSpPr>
        <p:spPr>
          <a:xfrm>
            <a:off x="9966289" y="4101010"/>
            <a:ext cx="0" cy="335876"/>
          </a:xfrm>
          <a:prstGeom prst="straightConnector1">
            <a:avLst/>
          </a:prstGeom>
          <a:noFill/>
          <a:ln w="9525" cap="flat" cmpd="sng" algn="ctr">
            <a:solidFill>
              <a:srgbClr val="C00000"/>
            </a:solidFill>
            <a:prstDash val="solid"/>
            <a:headEnd type="stealth" w="lg" len="lg"/>
            <a:tailEnd type="stealth" w="lg" len="lg"/>
          </a:ln>
          <a:effectLst/>
        </p:spPr>
      </p:cxnSp>
      <p:cxnSp>
        <p:nvCxnSpPr>
          <p:cNvPr id="81" name="直線矢印コネクタ 80">
            <a:extLst>
              <a:ext uri="{FF2B5EF4-FFF2-40B4-BE49-F238E27FC236}">
                <a16:creationId xmlns:a16="http://schemas.microsoft.com/office/drawing/2014/main" id="{2A51DB13-F67A-B5F6-CF8B-5579248736A9}"/>
              </a:ext>
            </a:extLst>
          </p:cNvPr>
          <p:cNvCxnSpPr>
            <a:cxnSpLocks/>
          </p:cNvCxnSpPr>
          <p:nvPr/>
        </p:nvCxnSpPr>
        <p:spPr>
          <a:xfrm flipH="1">
            <a:off x="10329925" y="4619216"/>
            <a:ext cx="0" cy="396000"/>
          </a:xfrm>
          <a:prstGeom prst="straightConnector1">
            <a:avLst/>
          </a:prstGeom>
          <a:noFill/>
          <a:ln w="9525" cap="flat" cmpd="sng" algn="ctr">
            <a:solidFill>
              <a:srgbClr val="C00000"/>
            </a:solidFill>
            <a:prstDash val="solid"/>
            <a:headEnd type="stealth" w="lg" len="lg"/>
            <a:tailEnd type="stealth" w="lg" len="lg"/>
          </a:ln>
          <a:effectLst/>
        </p:spPr>
      </p:cxnSp>
      <p:cxnSp>
        <p:nvCxnSpPr>
          <p:cNvPr id="83" name="直線矢印コネクタ 82">
            <a:extLst>
              <a:ext uri="{FF2B5EF4-FFF2-40B4-BE49-F238E27FC236}">
                <a16:creationId xmlns:a16="http://schemas.microsoft.com/office/drawing/2014/main" id="{26C3F479-47D3-3552-F75A-94158E6EAA7C}"/>
              </a:ext>
            </a:extLst>
          </p:cNvPr>
          <p:cNvCxnSpPr>
            <a:cxnSpLocks/>
          </p:cNvCxnSpPr>
          <p:nvPr/>
        </p:nvCxnSpPr>
        <p:spPr>
          <a:xfrm>
            <a:off x="10150266" y="4407034"/>
            <a:ext cx="788" cy="216000"/>
          </a:xfrm>
          <a:prstGeom prst="straightConnector1">
            <a:avLst/>
          </a:prstGeom>
          <a:noFill/>
          <a:ln w="9525" cap="flat" cmpd="sng" algn="ctr">
            <a:solidFill>
              <a:srgbClr val="C00000"/>
            </a:solidFill>
            <a:prstDash val="solid"/>
            <a:headEnd type="stealth" w="lg" len="lg"/>
            <a:tailEnd type="stealth" w="lg" len="lg"/>
          </a:ln>
          <a:effectLst/>
        </p:spPr>
      </p:cxnSp>
      <p:cxnSp>
        <p:nvCxnSpPr>
          <p:cNvPr id="86" name="直線矢印コネクタ 85">
            <a:extLst>
              <a:ext uri="{FF2B5EF4-FFF2-40B4-BE49-F238E27FC236}">
                <a16:creationId xmlns:a16="http://schemas.microsoft.com/office/drawing/2014/main" id="{FB038CA1-3035-01C4-D24F-E0EF09B54FE0}"/>
              </a:ext>
            </a:extLst>
          </p:cNvPr>
          <p:cNvCxnSpPr>
            <a:cxnSpLocks/>
          </p:cNvCxnSpPr>
          <p:nvPr/>
        </p:nvCxnSpPr>
        <p:spPr>
          <a:xfrm flipH="1">
            <a:off x="9792633" y="3811111"/>
            <a:ext cx="0" cy="288000"/>
          </a:xfrm>
          <a:prstGeom prst="straightConnector1">
            <a:avLst/>
          </a:prstGeom>
          <a:noFill/>
          <a:ln w="9525" cap="flat" cmpd="sng" algn="ctr">
            <a:solidFill>
              <a:srgbClr val="C00000"/>
            </a:solidFill>
            <a:prstDash val="solid"/>
            <a:headEnd type="stealth" w="lg" len="lg"/>
            <a:tailEnd type="stealth" w="lg" len="lg"/>
          </a:ln>
          <a:effectLst/>
        </p:spPr>
      </p:cxnSp>
      <p:sp>
        <p:nvSpPr>
          <p:cNvPr id="87" name="正方形/長方形 86">
            <a:extLst>
              <a:ext uri="{FF2B5EF4-FFF2-40B4-BE49-F238E27FC236}">
                <a16:creationId xmlns:a16="http://schemas.microsoft.com/office/drawing/2014/main" id="{A3DBA3C6-2DF8-2A65-6876-F1ACA4EDBD74}"/>
              </a:ext>
            </a:extLst>
          </p:cNvPr>
          <p:cNvSpPr/>
          <p:nvPr/>
        </p:nvSpPr>
        <p:spPr>
          <a:xfrm>
            <a:off x="8843921" y="3637165"/>
            <a:ext cx="279328" cy="1381642"/>
          </a:xfrm>
          <a:prstGeom prst="rect">
            <a:avLst/>
          </a:prstGeom>
          <a:solidFill>
            <a:srgbClr val="D68C8A"/>
          </a:solidFill>
          <a:ln w="25400" cap="flat" cmpd="sng" algn="ctr">
            <a:solidFill>
              <a:srgbClr val="FFC000"/>
            </a:solidFill>
            <a:prstDash val="dash"/>
          </a:ln>
          <a:effectLst/>
        </p:spPr>
        <p:txBody>
          <a:bodyPr vert="eaVert"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0" lang="ja-JP" altLang="en-US" sz="1600" b="0" i="0" u="none" strike="noStrike" kern="0" cap="none" spc="0" normalizeH="0" baseline="0" noProof="0">
                <a:ln>
                  <a:noFill/>
                </a:ln>
                <a:solidFill>
                  <a:prstClr val="black"/>
                </a:solidFill>
                <a:effectLst/>
                <a:uLnTx/>
                <a:uFillTx/>
                <a:latin typeface="メイリオ"/>
                <a:ea typeface="メイリオ"/>
                <a:cs typeface="+mn-cs"/>
              </a:rPr>
              <a:t>７対１</a:t>
            </a:r>
          </a:p>
        </p:txBody>
      </p:sp>
      <p:sp>
        <p:nvSpPr>
          <p:cNvPr id="88" name="正方形/長方形 87">
            <a:extLst>
              <a:ext uri="{FF2B5EF4-FFF2-40B4-BE49-F238E27FC236}">
                <a16:creationId xmlns:a16="http://schemas.microsoft.com/office/drawing/2014/main" id="{79137ADC-92B8-57AA-81F9-ED54C8AF9943}"/>
              </a:ext>
            </a:extLst>
          </p:cNvPr>
          <p:cNvSpPr/>
          <p:nvPr/>
        </p:nvSpPr>
        <p:spPr>
          <a:xfrm>
            <a:off x="9759930" y="3634824"/>
            <a:ext cx="987688" cy="509406"/>
          </a:xfrm>
          <a:prstGeom prst="rect">
            <a:avLst/>
          </a:prstGeom>
          <a:noFill/>
          <a:ln w="25400" cap="flat" cmpd="sng" algn="ctr">
            <a:noFill/>
            <a:prstDash val="solid"/>
          </a:ln>
          <a:effectLst/>
        </p:spPr>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0" lang="ja-JP" altLang="en-US" sz="1200" b="0" i="0" u="none" strike="noStrike" kern="0" cap="none" spc="0" normalizeH="0" baseline="0" noProof="0">
                <a:ln>
                  <a:noFill/>
                </a:ln>
                <a:solidFill>
                  <a:srgbClr val="C00000"/>
                </a:solidFill>
                <a:effectLst/>
                <a:uLnTx/>
                <a:uFillTx/>
                <a:latin typeface="メイリオ"/>
                <a:ea typeface="メイリオ"/>
                <a:cs typeface="メイリオ" panose="020B0604030504040204" pitchFamily="50" charset="-128"/>
              </a:rPr>
              <a:t>急性期の</a:t>
            </a:r>
            <a:endParaRPr kumimoji="0" lang="en-US" altLang="ja-JP" sz="1200" b="0" i="0" u="none" strike="noStrike" kern="0" cap="none" spc="0" normalizeH="0" baseline="0" noProof="0">
              <a:ln>
                <a:noFill/>
              </a:ln>
              <a:solidFill>
                <a:srgbClr val="C00000"/>
              </a:solidFill>
              <a:effectLst/>
              <a:uLnTx/>
              <a:uFillTx/>
              <a:latin typeface="メイリオ"/>
              <a:ea typeface="メイリオ"/>
              <a:cs typeface="メイリオ" panose="020B0604030504040204" pitchFamily="50" charset="-128"/>
            </a:endParaRPr>
          </a:p>
          <a:p>
            <a:pPr marL="0" marR="0" lvl="0" indent="0" algn="ctr" defTabSz="685835" rtl="0" eaLnBrk="1" fontAlgn="auto" latinLnBrk="0" hangingPunct="1">
              <a:lnSpc>
                <a:spcPct val="100000"/>
              </a:lnSpc>
              <a:spcBef>
                <a:spcPts val="0"/>
              </a:spcBef>
              <a:spcAft>
                <a:spcPts val="0"/>
              </a:spcAft>
              <a:buClrTx/>
              <a:buSzTx/>
              <a:buFontTx/>
              <a:buNone/>
              <a:tabLst/>
              <a:defRPr/>
            </a:pPr>
            <a:r>
              <a:rPr kumimoji="0" lang="ja-JP" altLang="en-US" sz="1200" b="0" i="0" u="none" strike="noStrike" kern="0" cap="none" spc="0" normalizeH="0" baseline="0" noProof="0">
                <a:ln>
                  <a:noFill/>
                </a:ln>
                <a:solidFill>
                  <a:srgbClr val="C00000"/>
                </a:solidFill>
                <a:effectLst/>
                <a:uLnTx/>
                <a:uFillTx/>
                <a:latin typeface="メイリオ"/>
                <a:ea typeface="メイリオ"/>
                <a:cs typeface="メイリオ" panose="020B0604030504040204" pitchFamily="50" charset="-128"/>
              </a:rPr>
              <a:t>患者割合</a:t>
            </a:r>
            <a:endParaRPr kumimoji="0" lang="en-US" altLang="ja-JP" sz="1200" b="0" i="0" u="none" strike="noStrike" kern="0" cap="none" spc="0" normalizeH="0" baseline="0" noProof="0">
              <a:ln>
                <a:noFill/>
              </a:ln>
              <a:solidFill>
                <a:srgbClr val="C00000"/>
              </a:solidFill>
              <a:effectLst/>
              <a:uLnTx/>
              <a:uFillTx/>
              <a:latin typeface="メイリオ"/>
              <a:ea typeface="メイリオ"/>
              <a:cs typeface="メイリオ" panose="020B0604030504040204" pitchFamily="50" charset="-128"/>
            </a:endParaRPr>
          </a:p>
        </p:txBody>
      </p:sp>
      <p:sp>
        <p:nvSpPr>
          <p:cNvPr id="90" name="テキスト ボックス 89">
            <a:extLst>
              <a:ext uri="{FF2B5EF4-FFF2-40B4-BE49-F238E27FC236}">
                <a16:creationId xmlns:a16="http://schemas.microsoft.com/office/drawing/2014/main" id="{B6426B6F-6A60-9D71-1402-ADF4D013DE76}"/>
              </a:ext>
            </a:extLst>
          </p:cNvPr>
          <p:cNvSpPr txBox="1"/>
          <p:nvPr/>
        </p:nvSpPr>
        <p:spPr>
          <a:xfrm>
            <a:off x="8683221" y="3031993"/>
            <a:ext cx="1933156"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急性期一般入院料１～６</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1" name="楕円 90">
            <a:extLst>
              <a:ext uri="{FF2B5EF4-FFF2-40B4-BE49-F238E27FC236}">
                <a16:creationId xmlns:a16="http://schemas.microsoft.com/office/drawing/2014/main" id="{127E10E9-5999-9637-44CB-89D78C6F1C52}"/>
              </a:ext>
            </a:extLst>
          </p:cNvPr>
          <p:cNvSpPr/>
          <p:nvPr/>
        </p:nvSpPr>
        <p:spPr>
          <a:xfrm>
            <a:off x="7566384" y="4163906"/>
            <a:ext cx="973073" cy="1497149"/>
          </a:xfrm>
          <a:prstGeom prst="ellipse">
            <a:avLst/>
          </a:prstGeom>
          <a:gradFill flip="none" rotWithShape="1">
            <a:gsLst>
              <a:gs pos="0">
                <a:srgbClr val="0070C0">
                  <a:tint val="66000"/>
                  <a:satMod val="160000"/>
                </a:srgbClr>
              </a:gs>
              <a:gs pos="50000">
                <a:srgbClr val="0070C0">
                  <a:tint val="44500"/>
                  <a:satMod val="160000"/>
                </a:srgbClr>
              </a:gs>
              <a:gs pos="100000">
                <a:srgbClr val="0070C0">
                  <a:tint val="23500"/>
                  <a:satMod val="160000"/>
                </a:srgb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94" name="矢印: 左右 93">
            <a:extLst>
              <a:ext uri="{FF2B5EF4-FFF2-40B4-BE49-F238E27FC236}">
                <a16:creationId xmlns:a16="http://schemas.microsoft.com/office/drawing/2014/main" id="{E2515355-754C-D2AF-2AEC-C33B98386A3B}"/>
              </a:ext>
            </a:extLst>
          </p:cNvPr>
          <p:cNvSpPr/>
          <p:nvPr/>
        </p:nvSpPr>
        <p:spPr>
          <a:xfrm>
            <a:off x="7574278" y="5311242"/>
            <a:ext cx="965179" cy="349813"/>
          </a:xfrm>
          <a:prstGeom prst="leftRightArrow">
            <a:avLst>
              <a:gd name="adj1" fmla="val 65081"/>
              <a:gd name="adj2" fmla="val 50000"/>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95" name="テキスト ボックス 94">
            <a:extLst>
              <a:ext uri="{FF2B5EF4-FFF2-40B4-BE49-F238E27FC236}">
                <a16:creationId xmlns:a16="http://schemas.microsoft.com/office/drawing/2014/main" id="{0EC86764-370F-A0A2-125F-029F7E324FAE}"/>
              </a:ext>
            </a:extLst>
          </p:cNvPr>
          <p:cNvSpPr txBox="1"/>
          <p:nvPr/>
        </p:nvSpPr>
        <p:spPr>
          <a:xfrm>
            <a:off x="7539021" y="4605048"/>
            <a:ext cx="1010326" cy="577081"/>
          </a:xfrm>
          <a:prstGeom prst="rect">
            <a:avLst/>
          </a:prstGeom>
          <a:no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05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実績等に応じ</a:t>
            </a:r>
            <a:endParaRPr kumimoji="1" lang="en-US" altLang="ja-JP" sz="105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05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医療機関が</a:t>
            </a:r>
            <a:br>
              <a:rPr kumimoji="1" lang="en-US" altLang="ja-JP" sz="105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5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選択可能</a:t>
            </a:r>
          </a:p>
        </p:txBody>
      </p:sp>
      <p:sp>
        <p:nvSpPr>
          <p:cNvPr id="96" name="正方形/長方形 95">
            <a:extLst>
              <a:ext uri="{FF2B5EF4-FFF2-40B4-BE49-F238E27FC236}">
                <a16:creationId xmlns:a16="http://schemas.microsoft.com/office/drawing/2014/main" id="{DA02A475-89BD-3CC5-0046-FF3F713F5254}"/>
              </a:ext>
            </a:extLst>
          </p:cNvPr>
          <p:cNvSpPr/>
          <p:nvPr/>
        </p:nvSpPr>
        <p:spPr>
          <a:xfrm>
            <a:off x="9114333" y="3648380"/>
            <a:ext cx="324403" cy="756248"/>
          </a:xfrm>
          <a:prstGeom prst="rect">
            <a:avLst/>
          </a:prstGeom>
          <a:solidFill>
            <a:srgbClr val="FFC7AB"/>
          </a:solidFill>
          <a:ln w="25400" cap="flat" cmpd="sng" algn="ctr">
            <a:solidFill>
              <a:srgbClr val="FF9966"/>
            </a:solidFill>
            <a:prstDash val="dash"/>
          </a:ln>
          <a:effectLst/>
        </p:spPr>
        <p:txBody>
          <a:bodyPr vert="eaVert" lIns="91440" tIns="45720" rIns="91440" bIns="45720" rtlCol="0" anchor="ctr"/>
          <a:lstStyle/>
          <a:p>
            <a:pPr marL="0" marR="0" lvl="0" indent="0" algn="ctr" defTabSz="685835" rtl="0" eaLnBrk="1" fontAlgn="auto" latinLnBrk="0" hangingPunct="1">
              <a:lnSpc>
                <a:spcPts val="1100"/>
              </a:lnSpc>
              <a:spcBef>
                <a:spcPts val="0"/>
              </a:spcBef>
              <a:spcAft>
                <a:spcPts val="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a:ea typeface="メイリオ"/>
                <a:cs typeface="+mn-cs"/>
              </a:rPr>
              <a:t>看護・多職種協働加算</a:t>
            </a:r>
            <a:endParaRPr kumimoji="1" lang="ja-JP" altLang="en-US" sz="800" b="0" i="0" u="none" strike="noStrike" kern="1200" cap="none" spc="0" normalizeH="0" baseline="30000" noProof="0">
              <a:ln>
                <a:noFill/>
              </a:ln>
              <a:solidFill>
                <a:prstClr val="black"/>
              </a:solidFill>
              <a:effectLst/>
              <a:uLnTx/>
              <a:uFillTx/>
              <a:latin typeface="メイリオ"/>
              <a:ea typeface="メイリオ"/>
              <a:cs typeface="+mn-cs"/>
            </a:endParaRPr>
          </a:p>
        </p:txBody>
      </p:sp>
      <p:sp>
        <p:nvSpPr>
          <p:cNvPr id="100" name="テキスト ボックス 99">
            <a:extLst>
              <a:ext uri="{FF2B5EF4-FFF2-40B4-BE49-F238E27FC236}">
                <a16:creationId xmlns:a16="http://schemas.microsoft.com/office/drawing/2014/main" id="{DBA180D9-86CB-99E3-AC70-F7DA16ADE375}"/>
              </a:ext>
            </a:extLst>
          </p:cNvPr>
          <p:cNvSpPr txBox="1"/>
          <p:nvPr/>
        </p:nvSpPr>
        <p:spPr>
          <a:xfrm>
            <a:off x="8374962" y="6330878"/>
            <a:ext cx="2372656" cy="400110"/>
          </a:xfrm>
          <a:prstGeom prst="rect">
            <a:avLst/>
          </a:prstGeom>
          <a:noFill/>
        </p:spPr>
        <p:txBody>
          <a:bodyPr wrap="square">
            <a:spAutoFit/>
          </a:bodyPr>
          <a:lstStyle/>
          <a:p>
            <a:pPr marL="144007" marR="0" lvl="0" indent="-144007" algn="l" defTabSz="457224"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a:ea typeface="メイリオ"/>
                <a:cs typeface="+mn-cs"/>
              </a:rPr>
              <a:t>＊看護・多職種協働加算は入院料４に加算。</a:t>
            </a:r>
            <a:endParaRPr kumimoji="0" lang="ja-JP" altLang="en-US" sz="10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cxnSp>
        <p:nvCxnSpPr>
          <p:cNvPr id="103" name="直線コネクタ 102">
            <a:extLst>
              <a:ext uri="{FF2B5EF4-FFF2-40B4-BE49-F238E27FC236}">
                <a16:creationId xmlns:a16="http://schemas.microsoft.com/office/drawing/2014/main" id="{13333BA4-4BEA-8D7F-DD85-8FB7C3346BF7}"/>
              </a:ext>
            </a:extLst>
          </p:cNvPr>
          <p:cNvCxnSpPr>
            <a:cxnSpLocks/>
          </p:cNvCxnSpPr>
          <p:nvPr/>
        </p:nvCxnSpPr>
        <p:spPr>
          <a:xfrm flipV="1">
            <a:off x="9110042" y="4418015"/>
            <a:ext cx="936019" cy="0"/>
          </a:xfrm>
          <a:prstGeom prst="line">
            <a:avLst/>
          </a:prstGeom>
          <a:noFill/>
          <a:ln w="12700" cap="flat" cmpd="sng" algn="ctr">
            <a:solidFill>
              <a:srgbClr val="C00000"/>
            </a:solidFill>
            <a:prstDash val="dash"/>
          </a:ln>
          <a:effectLst/>
        </p:spPr>
      </p:cxnSp>
      <p:sp>
        <p:nvSpPr>
          <p:cNvPr id="4" name="スライド番号プレースホルダー 4">
            <a:extLst>
              <a:ext uri="{FF2B5EF4-FFF2-40B4-BE49-F238E27FC236}">
                <a16:creationId xmlns:a16="http://schemas.microsoft.com/office/drawing/2014/main" id="{4B7B8F3C-994C-1094-5F3D-8D61F420F58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140</a:t>
            </a:r>
          </a:p>
        </p:txBody>
      </p:sp>
      <p:pic>
        <p:nvPicPr>
          <p:cNvPr id="11" name="オーディオ 10">
            <a:hlinkClick r:id="" action="ppaction://media"/>
            <a:extLst>
              <a:ext uri="{FF2B5EF4-FFF2-40B4-BE49-F238E27FC236}">
                <a16:creationId xmlns:a16="http://schemas.microsoft.com/office/drawing/2014/main" id="{419921F7-6598-1566-094A-2EE1441F8F9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4318857"/>
      </p:ext>
    </p:extLst>
  </p:cSld>
  <p:clrMapOvr>
    <a:masterClrMapping/>
  </p:clrMapOvr>
  <mc:AlternateContent xmlns:mc="http://schemas.openxmlformats.org/markup-compatibility/2006" xmlns:p14="http://schemas.microsoft.com/office/powerpoint/2010/main">
    <mc:Choice Requires="p14">
      <p:transition spd="slow" p14:dur="2000" advTm="29146"/>
    </mc:Choice>
    <mc:Fallback xmlns="">
      <p:transition spd="slow" advTm="29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296DB-D90F-43B4-4C07-DFC6329ED76F}"/>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E85F647-1AB4-5CBF-D038-C14EB1CD92C7}"/>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急性期病院一般入院基本料の新設</a:t>
            </a:r>
          </a:p>
        </p:txBody>
      </p:sp>
      <p:sp>
        <p:nvSpPr>
          <p:cNvPr id="7" name="スライド番号プレースホルダー 4">
            <a:extLst>
              <a:ext uri="{FF2B5EF4-FFF2-40B4-BE49-F238E27FC236}">
                <a16:creationId xmlns:a16="http://schemas.microsoft.com/office/drawing/2014/main" id="{A263BCC7-6B13-AFB4-73E9-9EE0EE976CC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9" name="テキスト ボックス 8">
            <a:extLst>
              <a:ext uri="{FF2B5EF4-FFF2-40B4-BE49-F238E27FC236}">
                <a16:creationId xmlns:a16="http://schemas.microsoft.com/office/drawing/2014/main" id="{F938D6BC-807B-BB33-C197-3CFD890648DB}"/>
              </a:ext>
            </a:extLst>
          </p:cNvPr>
          <p:cNvSpPr txBox="1"/>
          <p:nvPr/>
        </p:nvSpPr>
        <p:spPr>
          <a:xfrm>
            <a:off x="357207" y="1052736"/>
            <a:ext cx="2736303" cy="369332"/>
          </a:xfrm>
          <a:prstGeom prst="rect">
            <a:avLst/>
          </a:prstGeom>
          <a:solidFill>
            <a:schemeClr val="accent3">
              <a:lumMod val="50000"/>
            </a:schemeClr>
          </a:solidFill>
          <a:ln>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00" cap="none" spc="0" normalizeH="0" baseline="0" noProof="0" dirty="0">
                <a:ln>
                  <a:noFill/>
                </a:ln>
                <a:solidFill>
                  <a:prstClr val="white"/>
                </a:solidFill>
                <a:effectLst/>
                <a:uLnTx/>
                <a:uFillTx/>
                <a:latin typeface="Arial" panose="020B0604020202020204" pitchFamily="34" charset="0"/>
                <a:ea typeface="ＭＳ ゴシック" panose="020B0609070205080204" pitchFamily="49" charset="-128"/>
                <a:cs typeface="Times New Roman" panose="02020603050405020304" pitchFamily="18" charset="0"/>
              </a:rPr>
              <a:t>主な施設基準の比較</a:t>
            </a:r>
            <a:endParaRPr kumimoji="1" lang="ja-JP" altLang="en-US" sz="1800" b="1" i="0" u="none" strike="noStrike" kern="1200" cap="none" spc="0" normalizeH="0" baseline="0" noProof="0" dirty="0">
              <a:ln>
                <a:noFill/>
              </a:ln>
              <a:solidFill>
                <a:prstClr val="white"/>
              </a:solidFill>
              <a:effectLst/>
              <a:uLnTx/>
              <a:uFillTx/>
              <a:latin typeface="Arial"/>
              <a:ea typeface="ＭＳ Ｐゴシック"/>
              <a:cs typeface="+mn-cs"/>
            </a:endParaRPr>
          </a:p>
        </p:txBody>
      </p:sp>
      <p:graphicFrame>
        <p:nvGraphicFramePr>
          <p:cNvPr id="3" name="表 2">
            <a:extLst>
              <a:ext uri="{FF2B5EF4-FFF2-40B4-BE49-F238E27FC236}">
                <a16:creationId xmlns:a16="http://schemas.microsoft.com/office/drawing/2014/main" id="{52F834CE-6118-25D9-A6EF-CFBA2AEC8BD9}"/>
              </a:ext>
            </a:extLst>
          </p:cNvPr>
          <p:cNvGraphicFramePr>
            <a:graphicFrameLocks noGrp="1"/>
          </p:cNvGraphicFramePr>
          <p:nvPr/>
        </p:nvGraphicFramePr>
        <p:xfrm>
          <a:off x="352960" y="1616512"/>
          <a:ext cx="11357559" cy="4610100"/>
        </p:xfrm>
        <a:graphic>
          <a:graphicData uri="http://schemas.openxmlformats.org/drawingml/2006/table">
            <a:tbl>
              <a:tblPr firstRow="1" bandRow="1">
                <a:tableStyleId>{F5AB1C69-6EDB-4FF4-983F-18BD219EF322}</a:tableStyleId>
              </a:tblPr>
              <a:tblGrid>
                <a:gridCol w="3785853">
                  <a:extLst>
                    <a:ext uri="{9D8B030D-6E8A-4147-A177-3AD203B41FA5}">
                      <a16:colId xmlns:a16="http://schemas.microsoft.com/office/drawing/2014/main" val="1887959859"/>
                    </a:ext>
                  </a:extLst>
                </a:gridCol>
                <a:gridCol w="3785853">
                  <a:extLst>
                    <a:ext uri="{9D8B030D-6E8A-4147-A177-3AD203B41FA5}">
                      <a16:colId xmlns:a16="http://schemas.microsoft.com/office/drawing/2014/main" val="2372299494"/>
                    </a:ext>
                  </a:extLst>
                </a:gridCol>
                <a:gridCol w="3785853">
                  <a:extLst>
                    <a:ext uri="{9D8B030D-6E8A-4147-A177-3AD203B41FA5}">
                      <a16:colId xmlns:a16="http://schemas.microsoft.com/office/drawing/2014/main" val="3274134112"/>
                    </a:ext>
                  </a:extLst>
                </a:gridCol>
              </a:tblGrid>
              <a:tr h="370840">
                <a:tc>
                  <a:txBody>
                    <a:bodyPr/>
                    <a:lstStyle/>
                    <a:p>
                      <a:endParaRPr kumimoji="1" lang="ja-JP" altLang="en-US" dirty="0"/>
                    </a:p>
                  </a:txBody>
                  <a:tcPr/>
                </a:tc>
                <a:tc>
                  <a:txBody>
                    <a:bodyPr/>
                    <a:lstStyle/>
                    <a:p>
                      <a:pPr algn="ctr"/>
                      <a:r>
                        <a:rPr kumimoji="1" lang="ja-JP" altLang="en-US" dirty="0"/>
                        <a:t>急性期病院</a:t>
                      </a:r>
                      <a:r>
                        <a:rPr kumimoji="1" lang="en-US" altLang="ja-JP" dirty="0"/>
                        <a:t>A</a:t>
                      </a:r>
                      <a:endParaRPr kumimoji="1" lang="ja-JP" altLang="en-US" dirty="0"/>
                    </a:p>
                  </a:txBody>
                  <a:tcPr/>
                </a:tc>
                <a:tc>
                  <a:txBody>
                    <a:bodyPr/>
                    <a:lstStyle/>
                    <a:p>
                      <a:pPr algn="ctr"/>
                      <a:r>
                        <a:rPr kumimoji="1" lang="ja-JP" altLang="en-US" dirty="0"/>
                        <a:t>急性期病院</a:t>
                      </a:r>
                      <a:r>
                        <a:rPr kumimoji="1" lang="en-US" altLang="ja-JP" dirty="0"/>
                        <a:t>B</a:t>
                      </a:r>
                      <a:endParaRPr kumimoji="1" lang="ja-JP" altLang="en-US" dirty="0"/>
                    </a:p>
                  </a:txBody>
                  <a:tcPr/>
                </a:tc>
                <a:extLst>
                  <a:ext uri="{0D108BD9-81ED-4DB2-BD59-A6C34878D82A}">
                    <a16:rowId xmlns:a16="http://schemas.microsoft.com/office/drawing/2014/main" val="1704905112"/>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看護配置</a:t>
                      </a:r>
                    </a:p>
                  </a:txBody>
                  <a:tcPr/>
                </a:tc>
                <a:tc>
                  <a:txBody>
                    <a:bodyPr/>
                    <a:lstStyle/>
                    <a:p>
                      <a:pPr algn="ctr"/>
                      <a:r>
                        <a:rPr kumimoji="1" lang="ja-JP" altLang="en-US" sz="1600" dirty="0">
                          <a:latin typeface="BIZ UDPゴシック" panose="020B0400000000000000" pitchFamily="50" charset="-128"/>
                          <a:ea typeface="BIZ UDPゴシック" panose="020B0400000000000000" pitchFamily="50" charset="-128"/>
                        </a:rPr>
                        <a:t>７：１（看護師７割以上）</a:t>
                      </a:r>
                    </a:p>
                  </a:txBody>
                  <a:tcPr/>
                </a:tc>
                <a:tc>
                  <a:txBody>
                    <a:bodyPr/>
                    <a:lstStyle/>
                    <a:p>
                      <a:pPr algn="ctr"/>
                      <a:r>
                        <a:rPr kumimoji="1" lang="ja-JP" altLang="en-US" sz="1600" dirty="0">
                          <a:latin typeface="BIZ UDPゴシック" panose="020B0400000000000000" pitchFamily="50" charset="-128"/>
                          <a:ea typeface="BIZ UDPゴシック" panose="020B0400000000000000" pitchFamily="50" charset="-128"/>
                        </a:rPr>
                        <a:t>１０：１（看護師７割以上）</a:t>
                      </a:r>
                    </a:p>
                  </a:txBody>
                  <a:tcPr/>
                </a:tc>
                <a:extLst>
                  <a:ext uri="{0D108BD9-81ED-4DB2-BD59-A6C34878D82A}">
                    <a16:rowId xmlns:a16="http://schemas.microsoft.com/office/drawing/2014/main" val="2970367845"/>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平均在院日数</a:t>
                      </a:r>
                    </a:p>
                  </a:txBody>
                  <a:tcPr/>
                </a:tc>
                <a:tc>
                  <a:txBody>
                    <a:bodyPr/>
                    <a:lstStyle/>
                    <a:p>
                      <a:pPr algn="ctr"/>
                      <a:r>
                        <a:rPr kumimoji="1" lang="ja-JP" altLang="en-US" sz="1600" dirty="0">
                          <a:latin typeface="BIZ UDPゴシック" panose="020B0400000000000000" pitchFamily="50" charset="-128"/>
                          <a:ea typeface="BIZ UDPゴシック" panose="020B0400000000000000" pitchFamily="50" charset="-128"/>
                        </a:rPr>
                        <a:t>１６日</a:t>
                      </a:r>
                    </a:p>
                  </a:txBody>
                  <a:tcPr/>
                </a:tc>
                <a:tc>
                  <a:txBody>
                    <a:bodyPr/>
                    <a:lstStyle/>
                    <a:p>
                      <a:pPr algn="ctr"/>
                      <a:r>
                        <a:rPr kumimoji="1" lang="ja-JP" altLang="en-US" sz="1600" dirty="0">
                          <a:latin typeface="BIZ UDPゴシック" panose="020B0400000000000000" pitchFamily="50" charset="-128"/>
                          <a:ea typeface="BIZ UDPゴシック" panose="020B0400000000000000" pitchFamily="50" charset="-128"/>
                        </a:rPr>
                        <a:t>２１日</a:t>
                      </a:r>
                    </a:p>
                  </a:txBody>
                  <a:tcPr/>
                </a:tc>
                <a:extLst>
                  <a:ext uri="{0D108BD9-81ED-4DB2-BD59-A6C34878D82A}">
                    <a16:rowId xmlns:a16="http://schemas.microsoft.com/office/drawing/2014/main" val="1846349828"/>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重症度、医療・看護必要度</a:t>
                      </a:r>
                    </a:p>
                  </a:txBody>
                  <a:tcPr/>
                </a:tc>
                <a:tc>
                  <a:txBody>
                    <a:bodyPr/>
                    <a:lstStyle/>
                    <a:p>
                      <a:pPr algn="ctr"/>
                      <a:r>
                        <a:rPr kumimoji="1" lang="ja-JP" altLang="en-US" sz="1600" dirty="0">
                          <a:latin typeface="BIZ UDPゴシック" panose="020B0400000000000000" pitchFamily="50" charset="-128"/>
                          <a:ea typeface="BIZ UDPゴシック" panose="020B0400000000000000" pitchFamily="50" charset="-128"/>
                        </a:rPr>
                        <a:t>割合①：</a:t>
                      </a:r>
                      <a:r>
                        <a:rPr kumimoji="1" lang="ja-JP" altLang="en-US" sz="1600" dirty="0">
                          <a:solidFill>
                            <a:srgbClr val="FF0000"/>
                          </a:solidFill>
                          <a:latin typeface="BIZ UDPゴシック" panose="020B0400000000000000" pitchFamily="50" charset="-128"/>
                          <a:ea typeface="BIZ UDPゴシック" panose="020B0400000000000000" pitchFamily="50" charset="-128"/>
                        </a:rPr>
                        <a:t>２割７分</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600" dirty="0">
                          <a:latin typeface="BIZ UDPゴシック" panose="020B0400000000000000" pitchFamily="50" charset="-128"/>
                          <a:ea typeface="BIZ UDPゴシック" panose="020B0400000000000000" pitchFamily="50" charset="-128"/>
                        </a:rPr>
                        <a:t>割合②：</a:t>
                      </a:r>
                      <a:r>
                        <a:rPr kumimoji="1" lang="ja-JP" altLang="en-US" sz="1600" dirty="0">
                          <a:solidFill>
                            <a:srgbClr val="FF0000"/>
                          </a:solidFill>
                          <a:latin typeface="BIZ UDPゴシック" panose="020B0400000000000000" pitchFamily="50" charset="-128"/>
                          <a:ea typeface="BIZ UDPゴシック" panose="020B0400000000000000" pitchFamily="50" charset="-128"/>
                        </a:rPr>
                        <a:t>３割５分</a:t>
                      </a:r>
                    </a:p>
                  </a:txBody>
                  <a:tcPr/>
                </a:tc>
                <a:tc>
                  <a:txBody>
                    <a:bodyPr/>
                    <a:lstStyle/>
                    <a:p>
                      <a:pPr algn="ctr"/>
                      <a:r>
                        <a:rPr kumimoji="1" lang="ja-JP" altLang="en-US" sz="1600" dirty="0">
                          <a:latin typeface="BIZ UDPゴシック" panose="020B0400000000000000" pitchFamily="50" charset="-128"/>
                          <a:ea typeface="BIZ UDPゴシック" panose="020B0400000000000000" pitchFamily="50" charset="-128"/>
                        </a:rPr>
                        <a:t>割合①：</a:t>
                      </a:r>
                      <a:r>
                        <a:rPr kumimoji="1" lang="ja-JP" altLang="en-US" sz="1600" dirty="0">
                          <a:solidFill>
                            <a:srgbClr val="FF0000"/>
                          </a:solidFill>
                          <a:latin typeface="BIZ UDPゴシック" panose="020B0400000000000000" pitchFamily="50" charset="-128"/>
                          <a:ea typeface="BIZ UDPゴシック" panose="020B0400000000000000" pitchFamily="50" charset="-128"/>
                        </a:rPr>
                        <a:t>２割７分</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600" dirty="0">
                          <a:latin typeface="BIZ UDPゴシック" panose="020B0400000000000000" pitchFamily="50" charset="-128"/>
                          <a:ea typeface="BIZ UDPゴシック" panose="020B0400000000000000" pitchFamily="50" charset="-128"/>
                        </a:rPr>
                        <a:t>割合②：</a:t>
                      </a:r>
                      <a:r>
                        <a:rPr kumimoji="1" lang="ja-JP" altLang="en-US" sz="1600" dirty="0">
                          <a:solidFill>
                            <a:srgbClr val="FF0000"/>
                          </a:solidFill>
                          <a:latin typeface="BIZ UDPゴシック" panose="020B0400000000000000" pitchFamily="50" charset="-128"/>
                          <a:ea typeface="BIZ UDPゴシック" panose="020B0400000000000000" pitchFamily="50" charset="-128"/>
                        </a:rPr>
                        <a:t>３割５分</a:t>
                      </a:r>
                      <a:endParaRPr kumimoji="1" lang="ja-JP" altLang="en-US" sz="1600" dirty="0">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3863943830"/>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急性期医療の実績</a:t>
                      </a:r>
                    </a:p>
                  </a:txBody>
                  <a:tcPr/>
                </a:tc>
                <a:tc>
                  <a:txBody>
                    <a:bodyPr/>
                    <a:lstStyle/>
                    <a:p>
                      <a:pPr algn="ctr"/>
                      <a:r>
                        <a:rPr kumimoji="1" lang="ja-JP" altLang="en-US" sz="1600" dirty="0">
                          <a:latin typeface="BIZ UDPゴシック" panose="020B0400000000000000" pitchFamily="50" charset="-128"/>
                          <a:ea typeface="BIZ UDPゴシック" panose="020B0400000000000000" pitchFamily="50" charset="-128"/>
                        </a:rPr>
                        <a:t>救急搬送件数　年</a:t>
                      </a:r>
                      <a:r>
                        <a:rPr kumimoji="1" lang="en-US" altLang="ja-JP" sz="1600" dirty="0">
                          <a:latin typeface="BIZ UDPゴシック" panose="020B0400000000000000" pitchFamily="50" charset="-128"/>
                          <a:ea typeface="BIZ UDPゴシック" panose="020B0400000000000000" pitchFamily="50" charset="-128"/>
                        </a:rPr>
                        <a:t>2,000</a:t>
                      </a:r>
                      <a:r>
                        <a:rPr kumimoji="1" lang="ja-JP" altLang="en-US" sz="1600" dirty="0">
                          <a:latin typeface="BIZ UDPゴシック" panose="020B0400000000000000" pitchFamily="50" charset="-128"/>
                          <a:ea typeface="BIZ UDPゴシック" panose="020B0400000000000000" pitchFamily="50" charset="-128"/>
                        </a:rPr>
                        <a:t>件以上</a:t>
                      </a:r>
                      <a:endParaRPr kumimoji="1" lang="en-US" altLang="ja-JP" sz="1600" dirty="0">
                        <a:latin typeface="BIZ UDPゴシック" panose="020B0400000000000000" pitchFamily="50" charset="-128"/>
                        <a:ea typeface="BIZ UDPゴシック" panose="020B0400000000000000" pitchFamily="50" charset="-128"/>
                      </a:endParaRPr>
                    </a:p>
                    <a:p>
                      <a:pPr algn="ctr"/>
                      <a:r>
                        <a:rPr kumimoji="1" lang="ja-JP" altLang="en-US" sz="1600" dirty="0">
                          <a:latin typeface="BIZ UDPゴシック" panose="020B0400000000000000" pitchFamily="50" charset="-128"/>
                          <a:ea typeface="BIZ UDPゴシック" panose="020B0400000000000000" pitchFamily="50" charset="-128"/>
                        </a:rPr>
                        <a:t>かつ</a:t>
                      </a:r>
                      <a:endParaRPr kumimoji="1" lang="en-US" altLang="ja-JP" sz="1600" dirty="0">
                        <a:latin typeface="BIZ UDPゴシック" panose="020B0400000000000000" pitchFamily="50" charset="-128"/>
                        <a:ea typeface="BIZ UDPゴシック" panose="020B0400000000000000" pitchFamily="50" charset="-128"/>
                      </a:endParaRPr>
                    </a:p>
                    <a:p>
                      <a:pPr algn="ctr"/>
                      <a:r>
                        <a:rPr kumimoji="1" lang="ja-JP" altLang="en-US" sz="1600" dirty="0">
                          <a:latin typeface="BIZ UDPゴシック" panose="020B0400000000000000" pitchFamily="50" charset="-128"/>
                          <a:ea typeface="BIZ UDPゴシック" panose="020B0400000000000000" pitchFamily="50" charset="-128"/>
                        </a:rPr>
                        <a:t>全身麻酔手術　年</a:t>
                      </a:r>
                      <a:r>
                        <a:rPr kumimoji="1" lang="en-US" altLang="ja-JP" sz="1600" dirty="0">
                          <a:latin typeface="BIZ UDPゴシック" panose="020B0400000000000000" pitchFamily="50" charset="-128"/>
                          <a:ea typeface="BIZ UDPゴシック" panose="020B0400000000000000" pitchFamily="50" charset="-128"/>
                        </a:rPr>
                        <a:t>1,200</a:t>
                      </a:r>
                      <a:r>
                        <a:rPr kumimoji="1" lang="ja-JP" altLang="en-US" sz="1600" dirty="0">
                          <a:latin typeface="BIZ UDPゴシック" panose="020B0400000000000000" pitchFamily="50" charset="-128"/>
                          <a:ea typeface="BIZ UDPゴシック" panose="020B0400000000000000" pitchFamily="50" charset="-128"/>
                        </a:rPr>
                        <a:t>件以上</a:t>
                      </a:r>
                    </a:p>
                  </a:txBody>
                  <a:tcPr/>
                </a:tc>
                <a:tc>
                  <a:txBody>
                    <a:bodyPr/>
                    <a:lstStyle/>
                    <a:p>
                      <a:pPr algn="ctr"/>
                      <a:r>
                        <a:rPr kumimoji="1" lang="ja-JP" altLang="en-US" sz="1600" dirty="0">
                          <a:latin typeface="BIZ UDPゴシック" panose="020B0400000000000000" pitchFamily="50" charset="-128"/>
                          <a:ea typeface="BIZ UDPゴシック" panose="020B0400000000000000" pitchFamily="50" charset="-128"/>
                        </a:rPr>
                        <a:t>以下のいずれかを満たす</a:t>
                      </a:r>
                      <a:endParaRPr kumimoji="1" lang="en-US" altLang="ja-JP" sz="1600" dirty="0">
                        <a:latin typeface="BIZ UDPゴシック" panose="020B0400000000000000" pitchFamily="50" charset="-128"/>
                        <a:ea typeface="BIZ UDPゴシック" panose="020B0400000000000000" pitchFamily="50" charset="-128"/>
                      </a:endParaRPr>
                    </a:p>
                    <a:p>
                      <a:pPr marL="179388" marR="0" lvl="0" indent="-179388" algn="l" defTabSz="990570" rtl="0" eaLnBrk="1" fontAlgn="auto" latinLnBrk="0" hangingPunct="1">
                        <a:lnSpc>
                          <a:spcPct val="100000"/>
                        </a:lnSpc>
                        <a:spcBef>
                          <a:spcPts val="0"/>
                        </a:spcBef>
                        <a:spcAft>
                          <a:spcPts val="0"/>
                        </a:spcAft>
                        <a:buClrTx/>
                        <a:buSzTx/>
                        <a:buFontTx/>
                        <a:buNone/>
                        <a:tabLst/>
                        <a:defRPr/>
                      </a:pPr>
                      <a:r>
                        <a:rPr kumimoji="1" lang="ja-JP" altLang="en-US" sz="1600" dirty="0">
                          <a:latin typeface="BIZ UDPゴシック" panose="020B0400000000000000" pitchFamily="50" charset="-128"/>
                          <a:ea typeface="BIZ UDPゴシック" panose="020B0400000000000000" pitchFamily="50" charset="-128"/>
                        </a:rPr>
                        <a:t>①救急搬送件数　年</a:t>
                      </a:r>
                      <a:r>
                        <a:rPr kumimoji="1" lang="en-US" altLang="ja-JP" sz="1600" dirty="0">
                          <a:latin typeface="BIZ UDPゴシック" panose="020B0400000000000000" pitchFamily="50" charset="-128"/>
                          <a:ea typeface="BIZ UDPゴシック" panose="020B0400000000000000" pitchFamily="50" charset="-128"/>
                        </a:rPr>
                        <a:t>1,500</a:t>
                      </a:r>
                      <a:r>
                        <a:rPr kumimoji="1" lang="ja-JP" altLang="en-US" sz="1600" dirty="0">
                          <a:latin typeface="BIZ UDPゴシック" panose="020B0400000000000000" pitchFamily="50" charset="-128"/>
                          <a:ea typeface="BIZ UDPゴシック" panose="020B0400000000000000" pitchFamily="50" charset="-128"/>
                        </a:rPr>
                        <a:t>件以上</a:t>
                      </a:r>
                      <a:endParaRPr kumimoji="1" lang="en-US" altLang="ja-JP" sz="1600" dirty="0">
                        <a:latin typeface="BIZ UDPゴシック" panose="020B0400000000000000" pitchFamily="50" charset="-128"/>
                        <a:ea typeface="BIZ UDPゴシック" panose="020B0400000000000000" pitchFamily="50" charset="-128"/>
                      </a:endParaRPr>
                    </a:p>
                    <a:p>
                      <a:pPr marL="179388" marR="0" lvl="0" indent="-179388" algn="l" defTabSz="990570" rtl="0" eaLnBrk="1" fontAlgn="auto" latinLnBrk="0" hangingPunct="1">
                        <a:lnSpc>
                          <a:spcPct val="100000"/>
                        </a:lnSpc>
                        <a:spcBef>
                          <a:spcPts val="0"/>
                        </a:spcBef>
                        <a:spcAft>
                          <a:spcPts val="0"/>
                        </a:spcAft>
                        <a:buClrTx/>
                        <a:buSzTx/>
                        <a:buFontTx/>
                        <a:buNone/>
                        <a:tabLst/>
                        <a:defRPr/>
                      </a:pPr>
                      <a:r>
                        <a:rPr kumimoji="1" lang="ja-JP" altLang="en-US" sz="1600" dirty="0">
                          <a:latin typeface="BIZ UDPゴシック" panose="020B0400000000000000" pitchFamily="50" charset="-128"/>
                          <a:ea typeface="BIZ UDPゴシック" panose="020B0400000000000000" pitchFamily="50" charset="-128"/>
                        </a:rPr>
                        <a:t>②救急搬送件数　年   </a:t>
                      </a:r>
                      <a:r>
                        <a:rPr kumimoji="1" lang="en-US" altLang="ja-JP" sz="1600" dirty="0">
                          <a:latin typeface="BIZ UDPゴシック" panose="020B0400000000000000" pitchFamily="50" charset="-128"/>
                          <a:ea typeface="BIZ UDPゴシック" panose="020B0400000000000000" pitchFamily="50" charset="-128"/>
                        </a:rPr>
                        <a:t>500</a:t>
                      </a:r>
                      <a:r>
                        <a:rPr kumimoji="1" lang="ja-JP" altLang="en-US" sz="1600" dirty="0">
                          <a:latin typeface="BIZ UDPゴシック" panose="020B0400000000000000" pitchFamily="50" charset="-128"/>
                          <a:ea typeface="BIZ UDPゴシック" panose="020B0400000000000000" pitchFamily="50" charset="-128"/>
                        </a:rPr>
                        <a:t>件以上</a:t>
                      </a:r>
                      <a:endParaRPr kumimoji="1" lang="en-US" altLang="ja-JP" sz="1600" dirty="0">
                        <a:latin typeface="BIZ UDPゴシック" panose="020B0400000000000000" pitchFamily="50" charset="-128"/>
                        <a:ea typeface="BIZ UDPゴシック" panose="020B0400000000000000" pitchFamily="50" charset="-128"/>
                      </a:endParaRPr>
                    </a:p>
                    <a:p>
                      <a:pPr marL="179388" marR="0" lvl="0" indent="-179388" algn="l" defTabSz="990570" rtl="0" eaLnBrk="1" fontAlgn="auto" latinLnBrk="0" hangingPunct="1">
                        <a:lnSpc>
                          <a:spcPct val="100000"/>
                        </a:lnSpc>
                        <a:spcBef>
                          <a:spcPts val="0"/>
                        </a:spcBef>
                        <a:spcAft>
                          <a:spcPts val="0"/>
                        </a:spcAft>
                        <a:buClrTx/>
                        <a:buSzTx/>
                        <a:buFontTx/>
                        <a:buNone/>
                        <a:tabLst/>
                        <a:defRPr/>
                      </a:pPr>
                      <a:r>
                        <a:rPr kumimoji="1" lang="ja-JP" altLang="en-US" sz="1600" dirty="0">
                          <a:latin typeface="BIZ UDPゴシック" panose="020B0400000000000000" pitchFamily="50" charset="-128"/>
                          <a:ea typeface="BIZ UDPゴシック" panose="020B0400000000000000" pitchFamily="50" charset="-128"/>
                        </a:rPr>
                        <a:t>　 </a:t>
                      </a:r>
                      <a:r>
                        <a:rPr kumimoji="1" lang="zh-TW" altLang="en-US" sz="1600" dirty="0">
                          <a:latin typeface="BIZ UDPゴシック" panose="020B0400000000000000" pitchFamily="50" charset="-128"/>
                          <a:ea typeface="BIZ UDPゴシック" panose="020B0400000000000000" pitchFamily="50" charset="-128"/>
                        </a:rPr>
                        <a:t>全身麻酔手術　</a:t>
                      </a:r>
                      <a:r>
                        <a:rPr kumimoji="1" lang="ja-JP" altLang="en-US" sz="1600" dirty="0">
                          <a:latin typeface="BIZ UDPゴシック" panose="020B0400000000000000" pitchFamily="50" charset="-128"/>
                          <a:ea typeface="BIZ UDPゴシック" panose="020B0400000000000000" pitchFamily="50" charset="-128"/>
                        </a:rPr>
                        <a:t>年   </a:t>
                      </a:r>
                      <a:r>
                        <a:rPr kumimoji="1" lang="en-US" altLang="ja-JP" sz="1600" dirty="0">
                          <a:latin typeface="BIZ UDPゴシック" panose="020B0400000000000000" pitchFamily="50" charset="-128"/>
                          <a:ea typeface="BIZ UDPゴシック" panose="020B0400000000000000" pitchFamily="50" charset="-128"/>
                        </a:rPr>
                        <a:t>500</a:t>
                      </a:r>
                      <a:r>
                        <a:rPr kumimoji="1" lang="ja-JP" altLang="en-US" sz="1600" dirty="0">
                          <a:latin typeface="BIZ UDPゴシック" panose="020B0400000000000000" pitchFamily="50" charset="-128"/>
                          <a:ea typeface="BIZ UDPゴシック" panose="020B0400000000000000" pitchFamily="50" charset="-128"/>
                        </a:rPr>
                        <a:t>件以上</a:t>
                      </a:r>
                      <a:endParaRPr kumimoji="1" lang="en-US" altLang="ja-JP" sz="1600" dirty="0">
                        <a:latin typeface="BIZ UDPゴシック" panose="020B0400000000000000" pitchFamily="50" charset="-128"/>
                        <a:ea typeface="BIZ UDPゴシック" panose="020B0400000000000000" pitchFamily="50" charset="-128"/>
                      </a:endParaRPr>
                    </a:p>
                    <a:p>
                      <a:pPr marL="179388" marR="0" lvl="0" indent="-179388" algn="l" defTabSz="990570" rtl="0" eaLnBrk="1" fontAlgn="auto" latinLnBrk="0" hangingPunct="1">
                        <a:lnSpc>
                          <a:spcPct val="100000"/>
                        </a:lnSpc>
                        <a:spcBef>
                          <a:spcPts val="0"/>
                        </a:spcBef>
                        <a:spcAft>
                          <a:spcPts val="0"/>
                        </a:spcAft>
                        <a:buClrTx/>
                        <a:buSzTx/>
                        <a:buFontTx/>
                        <a:buNone/>
                        <a:tabLst/>
                        <a:defRPr/>
                      </a:pPr>
                      <a:r>
                        <a:rPr kumimoji="1" lang="ja-JP" altLang="en-US" sz="1600" dirty="0">
                          <a:latin typeface="BIZ UDPゴシック" panose="020B0400000000000000" pitchFamily="50" charset="-128"/>
                          <a:ea typeface="BIZ UDPゴシック" panose="020B0400000000000000" pitchFamily="50" charset="-128"/>
                        </a:rPr>
                        <a:t>③所属する２次医療圏において最大の救急搬送件数（年</a:t>
                      </a:r>
                      <a:r>
                        <a:rPr kumimoji="1" lang="en-US" altLang="ja-JP" sz="1600" dirty="0">
                          <a:latin typeface="BIZ UDPゴシック" panose="020B0400000000000000" pitchFamily="50" charset="-128"/>
                          <a:ea typeface="BIZ UDPゴシック" panose="020B0400000000000000" pitchFamily="50" charset="-128"/>
                        </a:rPr>
                        <a:t>1,000</a:t>
                      </a:r>
                      <a:r>
                        <a:rPr kumimoji="1" lang="ja-JP" altLang="en-US" sz="1600" dirty="0">
                          <a:latin typeface="BIZ UDPゴシック" panose="020B0400000000000000" pitchFamily="50" charset="-128"/>
                          <a:ea typeface="BIZ UDPゴシック" panose="020B0400000000000000" pitchFamily="50" charset="-128"/>
                        </a:rPr>
                        <a:t>件以上）</a:t>
                      </a:r>
                      <a:endParaRPr kumimoji="1" lang="zh-TW" altLang="en-US" sz="1600" dirty="0">
                        <a:latin typeface="BIZ UDPゴシック" panose="020B0400000000000000" pitchFamily="50" charset="-128"/>
                        <a:ea typeface="BIZ UDPゴシック" panose="020B0400000000000000" pitchFamily="50" charset="-128"/>
                      </a:endParaRPr>
                    </a:p>
                    <a:p>
                      <a:pPr marL="179388" marR="0" lvl="0" indent="-179388" algn="l" defTabSz="990570" rtl="0" eaLnBrk="1" fontAlgn="auto" latinLnBrk="0" hangingPunct="1">
                        <a:lnSpc>
                          <a:spcPct val="100000"/>
                        </a:lnSpc>
                        <a:spcBef>
                          <a:spcPts val="0"/>
                        </a:spcBef>
                        <a:spcAft>
                          <a:spcPts val="0"/>
                        </a:spcAft>
                        <a:buClrTx/>
                        <a:buSzTx/>
                        <a:buFontTx/>
                        <a:buNone/>
                        <a:tabLst/>
                        <a:defRPr/>
                      </a:pPr>
                      <a:r>
                        <a:rPr kumimoji="1" lang="ja-JP" altLang="en-US" sz="1600" dirty="0">
                          <a:latin typeface="BIZ UDPゴシック" panose="020B0400000000000000" pitchFamily="50" charset="-128"/>
                          <a:ea typeface="BIZ UDPゴシック" panose="020B0400000000000000" pitchFamily="50" charset="-128"/>
                        </a:rPr>
                        <a:t>④離島の場合は所属する２次医療圏において最大の救急搬送件数</a:t>
                      </a:r>
                      <a:endParaRPr kumimoji="1" lang="en-US" altLang="ja-JP" sz="1600" dirty="0">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3852974785"/>
                  </a:ext>
                </a:extLst>
              </a:tr>
              <a:tr h="370840">
                <a:tc>
                  <a:txBody>
                    <a:bodyPr/>
                    <a:lstStyle/>
                    <a:p>
                      <a:r>
                        <a:rPr kumimoji="1" lang="en-US" altLang="ja-JP" sz="1600" dirty="0">
                          <a:latin typeface="BIZ UDPゴシック" panose="020B0400000000000000" pitchFamily="50" charset="-128"/>
                          <a:ea typeface="BIZ UDPゴシック" panose="020B0400000000000000" pitchFamily="50" charset="-128"/>
                        </a:rPr>
                        <a:t>DPC</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r>
                        <a:rPr kumimoji="1" lang="ja-JP" altLang="en-US" sz="1600" dirty="0">
                          <a:latin typeface="BIZ UDPゴシック" panose="020B0400000000000000" pitchFamily="50" charset="-128"/>
                          <a:ea typeface="BIZ UDPゴシック" panose="020B0400000000000000" pitchFamily="50" charset="-128"/>
                        </a:rPr>
                        <a:t>地域包括医療病棟、</a:t>
                      </a:r>
                      <a:endParaRPr kumimoji="1" lang="en-US" altLang="ja-JP" sz="1600" dirty="0">
                        <a:latin typeface="BIZ UDPゴシック" panose="020B0400000000000000" pitchFamily="50" charset="-128"/>
                        <a:ea typeface="BIZ UDPゴシック" panose="020B0400000000000000" pitchFamily="50" charset="-128"/>
                      </a:endParaRPr>
                    </a:p>
                    <a:p>
                      <a:r>
                        <a:rPr kumimoji="1" lang="ja-JP" altLang="en-US" sz="1600" dirty="0">
                          <a:latin typeface="BIZ UDPゴシック" panose="020B0400000000000000" pitchFamily="50" charset="-128"/>
                          <a:ea typeface="BIZ UDPゴシック" panose="020B0400000000000000" pitchFamily="50" charset="-128"/>
                        </a:rPr>
                        <a:t>地域包括ケア病棟等との関係</a:t>
                      </a:r>
                    </a:p>
                  </a:txBody>
                  <a:tcPr/>
                </a:tc>
                <a:tc>
                  <a:txBody>
                    <a:bodyPr/>
                    <a:lstStyle/>
                    <a:p>
                      <a:pPr marL="285750" marR="0" lvl="0" indent="-285750" algn="l" defTabSz="99057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US" altLang="ja-JP" sz="1600" dirty="0">
                          <a:latin typeface="BIZ UDPゴシック" panose="020B0400000000000000" pitchFamily="50" charset="-128"/>
                          <a:ea typeface="BIZ UDPゴシック" panose="020B0400000000000000" pitchFamily="50" charset="-128"/>
                        </a:rPr>
                        <a:t>DPC</a:t>
                      </a:r>
                      <a:r>
                        <a:rPr kumimoji="1" lang="ja-JP" altLang="en-US" sz="1600" dirty="0">
                          <a:latin typeface="BIZ UDPゴシック" panose="020B0400000000000000" pitchFamily="50" charset="-128"/>
                          <a:ea typeface="BIZ UDPゴシック" panose="020B0400000000000000" pitchFamily="50" charset="-128"/>
                        </a:rPr>
                        <a:t>対象病院であること</a:t>
                      </a:r>
                    </a:p>
                    <a:p>
                      <a:pPr marL="285750" indent="-285750" algn="l">
                        <a:buFont typeface="Arial" panose="020B0604020202020204" pitchFamily="34" charset="0"/>
                        <a:buChar char="•"/>
                      </a:pPr>
                      <a:r>
                        <a:rPr kumimoji="1" lang="ja-JP" altLang="en-US" sz="1600" dirty="0">
                          <a:latin typeface="BIZ UDPゴシック" panose="020B0400000000000000" pitchFamily="50" charset="-128"/>
                          <a:ea typeface="BIZ UDPゴシック" panose="020B0400000000000000" pitchFamily="50" charset="-128"/>
                        </a:rPr>
                        <a:t>地域包括医療病棟、地域包括ケア病棟の届出を行っていないこと</a:t>
                      </a:r>
                      <a:endParaRPr kumimoji="1" lang="en-US" altLang="ja-JP" sz="1600" dirty="0">
                        <a:latin typeface="BIZ UDPゴシック" panose="020B0400000000000000" pitchFamily="50" charset="-128"/>
                        <a:ea typeface="BIZ UDPゴシック" panose="020B0400000000000000" pitchFamily="50" charset="-128"/>
                      </a:endParaRPr>
                    </a:p>
                  </a:txBody>
                  <a:tcPr/>
                </a:tc>
                <a:tc>
                  <a:txBody>
                    <a:bodyPr/>
                    <a:lstStyle/>
                    <a:p>
                      <a:pPr marL="285750" marR="0" lvl="0" indent="-285750" algn="l" defTabSz="99057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US" altLang="ja-JP" sz="1600" dirty="0">
                          <a:latin typeface="BIZ UDPゴシック" panose="020B0400000000000000" pitchFamily="50" charset="-128"/>
                          <a:ea typeface="BIZ UDPゴシック" panose="020B0400000000000000" pitchFamily="50" charset="-128"/>
                        </a:rPr>
                        <a:t>DPC</a:t>
                      </a:r>
                      <a:r>
                        <a:rPr kumimoji="1" lang="ja-JP" altLang="en-US" sz="1600" dirty="0">
                          <a:latin typeface="BIZ UDPゴシック" panose="020B0400000000000000" pitchFamily="50" charset="-128"/>
                          <a:ea typeface="BIZ UDPゴシック" panose="020B0400000000000000" pitchFamily="50" charset="-128"/>
                        </a:rPr>
                        <a:t>対象病院であること</a:t>
                      </a:r>
                    </a:p>
                    <a:p>
                      <a:pPr marL="285750" indent="-285750" algn="l">
                        <a:buFont typeface="Arial" panose="020B0604020202020204" pitchFamily="34" charset="0"/>
                        <a:buChar char="•"/>
                      </a:pPr>
                      <a:r>
                        <a:rPr kumimoji="1" lang="ja-JP" altLang="en-US" sz="1600" dirty="0">
                          <a:latin typeface="BIZ UDPゴシック" panose="020B0400000000000000" pitchFamily="50" charset="-128"/>
                          <a:ea typeface="BIZ UDPゴシック" panose="020B0400000000000000" pitchFamily="50" charset="-128"/>
                        </a:rPr>
                        <a:t>地域包括医療病棟の届出を行っていないこと</a:t>
                      </a:r>
                    </a:p>
                  </a:txBody>
                  <a:tcPr/>
                </a:tc>
                <a:extLst>
                  <a:ext uri="{0D108BD9-81ED-4DB2-BD59-A6C34878D82A}">
                    <a16:rowId xmlns:a16="http://schemas.microsoft.com/office/drawing/2014/main" val="3251234425"/>
                  </a:ext>
                </a:extLst>
              </a:tr>
            </a:tbl>
          </a:graphicData>
        </a:graphic>
      </p:graphicFrame>
      <p:pic>
        <p:nvPicPr>
          <p:cNvPr id="6" name="オーディオ 5">
            <a:hlinkClick r:id="" action="ppaction://media"/>
            <a:extLst>
              <a:ext uri="{FF2B5EF4-FFF2-40B4-BE49-F238E27FC236}">
                <a16:creationId xmlns:a16="http://schemas.microsoft.com/office/drawing/2014/main" id="{B5A3EAF0-7235-E51E-B70B-273216D55E7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9682170"/>
      </p:ext>
    </p:extLst>
  </p:cSld>
  <p:clrMapOvr>
    <a:masterClrMapping/>
  </p:clrMapOvr>
  <mc:AlternateContent xmlns:mc="http://schemas.openxmlformats.org/markup-compatibility/2006" xmlns:p14="http://schemas.microsoft.com/office/powerpoint/2010/main">
    <mc:Choice Requires="p14">
      <p:transition spd="slow" p14:dur="2000" advTm="36624"/>
    </mc:Choice>
    <mc:Fallback xmlns="">
      <p:transition spd="slow" advTm="36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27750-3940-7488-F31D-56B8BC87EAC4}"/>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A7550CF2-4558-390A-8ECA-8D9F141FA0A0}"/>
              </a:ext>
            </a:extLst>
          </p:cNvPr>
          <p:cNvSpPr txBox="1"/>
          <p:nvPr/>
        </p:nvSpPr>
        <p:spPr>
          <a:xfrm>
            <a:off x="1336134" y="891724"/>
            <a:ext cx="9519743" cy="646331"/>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院の機能に着目した急性期病院一般病棟入院基本料等を新設するとともに、救急搬送症例や手術なし症例における重症度、医療・看護必要度の適切な評価を進める観点から、該当患者割合に救急搬送応需係数を加えた該当患者割合指数に見直す。</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高齢者等が主に入棟する病棟において、患者の</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ADL</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維持・向上等に係る取組を進めるため、看護・多職種協働加算を新設。</a:t>
            </a:r>
          </a:p>
        </p:txBody>
      </p:sp>
      <p:sp>
        <p:nvSpPr>
          <p:cNvPr id="5" name="正方形/長方形 4">
            <a:extLst>
              <a:ext uri="{FF2B5EF4-FFF2-40B4-BE49-F238E27FC236}">
                <a16:creationId xmlns:a16="http://schemas.microsoft.com/office/drawing/2014/main" id="{000F5B4B-8227-20D8-EB45-83A0068F0D5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急性期病院一般入院基本料等の評価</a:t>
            </a:r>
          </a:p>
        </p:txBody>
      </p:sp>
      <p:sp>
        <p:nvSpPr>
          <p:cNvPr id="2" name="テキスト ボックス 1">
            <a:extLst>
              <a:ext uri="{FF2B5EF4-FFF2-40B4-BE49-F238E27FC236}">
                <a16:creationId xmlns:a16="http://schemas.microsoft.com/office/drawing/2014/main" id="{EAEFBE29-62D4-525F-5717-2BE1AC046236}"/>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患者のニーズ、病院の機能・特性、地域医療構想を踏まえた、医療提供体制の整備－①</a:t>
            </a:r>
          </a:p>
        </p:txBody>
      </p:sp>
      <p:sp>
        <p:nvSpPr>
          <p:cNvPr id="13" name="テキスト ボックス 12">
            <a:extLst>
              <a:ext uri="{FF2B5EF4-FFF2-40B4-BE49-F238E27FC236}">
                <a16:creationId xmlns:a16="http://schemas.microsoft.com/office/drawing/2014/main" id="{C9055161-3A84-E698-E5D1-3979C154C1E6}"/>
              </a:ext>
            </a:extLst>
          </p:cNvPr>
          <p:cNvSpPr txBox="1"/>
          <p:nvPr/>
        </p:nvSpPr>
        <p:spPr>
          <a:xfrm>
            <a:off x="1136568" y="5967467"/>
            <a:ext cx="7876111" cy="26161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２重症度、医療・看護必要度の基準患者割合に係る</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指数</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該当患者割合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救急搬送応需係数</a:t>
            </a:r>
            <a:endPar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14" name="吹き出し: 角を丸めた四角形 13">
            <a:extLst>
              <a:ext uri="{FF2B5EF4-FFF2-40B4-BE49-F238E27FC236}">
                <a16:creationId xmlns:a16="http://schemas.microsoft.com/office/drawing/2014/main" id="{3D4F7CFE-BA6B-CC59-07C5-D8B74F7972A5}"/>
              </a:ext>
            </a:extLst>
          </p:cNvPr>
          <p:cNvSpPr/>
          <p:nvPr/>
        </p:nvSpPr>
        <p:spPr>
          <a:xfrm>
            <a:off x="1336131" y="6300718"/>
            <a:ext cx="4388599" cy="510413"/>
          </a:xfrm>
          <a:prstGeom prst="wedgeRoundRectCallout">
            <a:avLst>
              <a:gd name="adj1" fmla="val 37488"/>
              <a:gd name="adj2" fmla="val -77461"/>
              <a:gd name="adj3" fmla="val 16667"/>
            </a:avLst>
          </a:prstGeom>
          <a:ln>
            <a:prstDash val="dash"/>
          </a:ln>
        </p:spPr>
        <p:style>
          <a:lnRef idx="2">
            <a:schemeClr val="accent6"/>
          </a:lnRef>
          <a:fillRef idx="1">
            <a:schemeClr val="lt1"/>
          </a:fillRef>
          <a:effectRef idx="0">
            <a:schemeClr val="accent6"/>
          </a:effectRef>
          <a:fontRef idx="minor">
            <a:schemeClr val="dk1"/>
          </a:fontRef>
        </p:style>
        <p:txBody>
          <a:bodyPr rtlCol="0" anchor="ctr"/>
          <a:lstStyle/>
          <a:p>
            <a:pPr marL="1760626" marR="0" lvl="0" indent="-1760626" algn="l" defTabSz="457224"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急性期病院</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、急性期一般１：割合①</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３点以上、又は</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C</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１点以上</a:t>
            </a:r>
            <a:b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割合②</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２点以上、又は</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C</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１点以上</a:t>
            </a:r>
          </a:p>
          <a:p>
            <a:pPr marL="982712" marR="0" lvl="0" indent="-982712" algn="l" defTabSz="457224"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急性期一般２～５：</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２点以上かつ</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３点以上、又は</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３点以上、又は</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C</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１点以上</a:t>
            </a:r>
          </a:p>
        </p:txBody>
      </p:sp>
      <mc:AlternateContent xmlns:mc="http://schemas.openxmlformats.org/markup-compatibility/2006" xmlns:a14="http://schemas.microsoft.com/office/drawing/2010/main">
        <mc:Choice Requires="a14">
          <p:sp>
            <p:nvSpPr>
              <p:cNvPr id="15" name="吹き出し: 角を丸めた四角形 14">
                <a:extLst>
                  <a:ext uri="{FF2B5EF4-FFF2-40B4-BE49-F238E27FC236}">
                    <a16:creationId xmlns:a16="http://schemas.microsoft.com/office/drawing/2014/main" id="{3D99D6D4-3C09-5EA9-EF5D-64B4A23912BF}"/>
                  </a:ext>
                </a:extLst>
              </p:cNvPr>
              <p:cNvSpPr/>
              <p:nvPr/>
            </p:nvSpPr>
            <p:spPr>
              <a:xfrm>
                <a:off x="5859491" y="6252074"/>
                <a:ext cx="4849040" cy="559054"/>
              </a:xfrm>
              <a:prstGeom prst="wedgeRoundRectCallout">
                <a:avLst>
                  <a:gd name="adj1" fmla="val -28360"/>
                  <a:gd name="adj2" fmla="val -63916"/>
                  <a:gd name="adj3" fmla="val 16667"/>
                </a:avLst>
              </a:prstGeom>
              <a:ln>
                <a:solidFill>
                  <a:srgbClr val="0070C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9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病床当たり年間救急搬送受入件数</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×0.005</a:t>
                </a:r>
                <a:b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年間救急搬送件数</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14:m>
                  <m:oMath xmlns:m="http://schemas.openxmlformats.org/officeDocument/2006/math">
                    <m:f>
                      <m:fPr>
                        <m:ctrlPr>
                          <a:rPr kumimoji="1" lang="en-US" altLang="ja-JP" sz="900" b="0" i="1" u="none" strike="noStrike" kern="1200" cap="none" spc="0" normalizeH="0" baseline="0" noProof="0">
                            <a:ln>
                              <a:noFill/>
                            </a:ln>
                            <a:solidFill>
                              <a:prstClr val="black"/>
                            </a:solidFill>
                            <a:effectLst/>
                            <a:uLnTx/>
                            <a:uFillTx/>
                            <a:latin typeface="Cambria Math" panose="02040503050406030204" pitchFamily="18" charset="0"/>
                            <a:ea typeface="メイリオ" panose="020B0604030504040204" pitchFamily="50" charset="-128"/>
                            <a:cs typeface="+mn-cs"/>
                          </a:rPr>
                        </m:ctrlPr>
                      </m:fPr>
                      <m:num>
                        <m:r>
                          <m:rPr>
                            <m:nor/>
                          </m:rP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m:t>当該病棟の救急搬送</m:t>
                        </m:r>
                        <m:r>
                          <a:rPr kumimoji="1" lang="ja-JP" altLang="en-US" sz="900" b="0" i="1" u="none" strike="noStrike" kern="1200" cap="none" spc="0" normalizeH="0" baseline="0" noProof="0" dirty="0">
                            <a:ln>
                              <a:noFill/>
                            </a:ln>
                            <a:solidFill>
                              <a:prstClr val="black"/>
                            </a:solidFill>
                            <a:effectLst/>
                            <a:uLnTx/>
                            <a:uFillTx/>
                            <a:latin typeface="Cambria Math" panose="02040503050406030204" pitchFamily="18" charset="0"/>
                            <a:ea typeface="メイリオ" panose="020B0604030504040204" pitchFamily="50" charset="-128"/>
                            <a:cs typeface="+mn-cs"/>
                          </a:rPr>
                          <m:t>入院</m:t>
                        </m:r>
                        <m:r>
                          <m:rPr>
                            <m:nor/>
                          </m:rP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m:t>数</m:t>
                        </m:r>
                      </m:num>
                      <m:den>
                        <m:r>
                          <m:rPr>
                            <m:nor/>
                          </m:rP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m:t>救急搬送応需係数の対象病棟の救急搬送</m:t>
                        </m:r>
                        <m:r>
                          <a:rPr kumimoji="1" lang="ja-JP" altLang="en-US" sz="900" b="0" i="1" u="none" strike="noStrike" kern="1200" cap="none" spc="0" normalizeH="0" baseline="0" noProof="0" dirty="0">
                            <a:ln>
                              <a:noFill/>
                            </a:ln>
                            <a:solidFill>
                              <a:prstClr val="black"/>
                            </a:solidFill>
                            <a:effectLst/>
                            <a:uLnTx/>
                            <a:uFillTx/>
                            <a:latin typeface="Cambria Math" panose="02040503050406030204" pitchFamily="18" charset="0"/>
                            <a:ea typeface="メイリオ" panose="020B0604030504040204" pitchFamily="50" charset="-128"/>
                            <a:cs typeface="+mn-cs"/>
                          </a:rPr>
                          <m:t>入院</m:t>
                        </m:r>
                        <m:r>
                          <m:rPr>
                            <m:nor/>
                          </m:rP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m:t>数</m:t>
                        </m:r>
                      </m:den>
                    </m:f>
                  </m:oMath>
                </a14:m>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当該病棟の病床数</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mc:Choice>
        <mc:Fallback xmlns="">
          <p:sp>
            <p:nvSpPr>
              <p:cNvPr id="15" name="吹き出し: 角を丸めた四角形 14">
                <a:extLst>
                  <a:ext uri="{FF2B5EF4-FFF2-40B4-BE49-F238E27FC236}">
                    <a16:creationId xmlns:a16="http://schemas.microsoft.com/office/drawing/2014/main" id="{3D99D6D4-3C09-5EA9-EF5D-64B4A23912BF}"/>
                  </a:ext>
                </a:extLst>
              </p:cNvPr>
              <p:cNvSpPr>
                <a:spLocks noRot="1" noChangeAspect="1" noMove="1" noResize="1" noEditPoints="1" noAdjustHandles="1" noChangeArrowheads="1" noChangeShapeType="1" noTextEdit="1"/>
              </p:cNvSpPr>
              <p:nvPr/>
            </p:nvSpPr>
            <p:spPr>
              <a:xfrm>
                <a:off x="5859491" y="6252074"/>
                <a:ext cx="4849040" cy="559054"/>
              </a:xfrm>
              <a:prstGeom prst="wedgeRoundRectCallout">
                <a:avLst>
                  <a:gd name="adj1" fmla="val -28360"/>
                  <a:gd name="adj2" fmla="val -63916"/>
                  <a:gd name="adj3" fmla="val 16667"/>
                </a:avLst>
              </a:prstGeom>
              <a:blipFill>
                <a:blip r:embed="rId5"/>
                <a:stretch>
                  <a:fillRect b="-7547"/>
                </a:stretch>
              </a:blipFill>
              <a:ln>
                <a:solidFill>
                  <a:srgbClr val="0070C0"/>
                </a:solidFill>
                <a:prstDash val="dash"/>
              </a:ln>
            </p:spPr>
            <p:txBody>
              <a:bodyPr/>
              <a:lstStyle/>
              <a:p>
                <a:r>
                  <a:rPr lang="ja-JP" altLang="en-US">
                    <a:noFill/>
                  </a:rPr>
                  <a:t> </a:t>
                </a:r>
              </a:p>
            </p:txBody>
          </p:sp>
        </mc:Fallback>
      </mc:AlternateContent>
      <p:sp>
        <p:nvSpPr>
          <p:cNvPr id="16" name="矢印: 上 15">
            <a:extLst>
              <a:ext uri="{FF2B5EF4-FFF2-40B4-BE49-F238E27FC236}">
                <a16:creationId xmlns:a16="http://schemas.microsoft.com/office/drawing/2014/main" id="{EDD42337-6B64-10DC-1090-2879E1AA2811}"/>
              </a:ext>
            </a:extLst>
          </p:cNvPr>
          <p:cNvSpPr/>
          <p:nvPr/>
        </p:nvSpPr>
        <p:spPr>
          <a:xfrm>
            <a:off x="6716947" y="6432350"/>
            <a:ext cx="223736" cy="134638"/>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4" name="テキスト ボックス 3">
            <a:extLst>
              <a:ext uri="{FF2B5EF4-FFF2-40B4-BE49-F238E27FC236}">
                <a16:creationId xmlns:a16="http://schemas.microsoft.com/office/drawing/2014/main" id="{9D800ED3-EBF8-BCF5-ECF9-8C61A88358ED}"/>
              </a:ext>
            </a:extLst>
          </p:cNvPr>
          <p:cNvSpPr txBox="1"/>
          <p:nvPr/>
        </p:nvSpPr>
        <p:spPr>
          <a:xfrm>
            <a:off x="1136568" y="5605649"/>
            <a:ext cx="9792465" cy="430887"/>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marL="269889" marR="0" lvl="0" indent="-269889" algn="l" defTabSz="914446"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１急性期病院Ｂ入院基本料又は急性期一般入院料４において、看護・多職種協働加算を算定する場合は、入院基本料の看護職員</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対１以上の配置に加え、看護職員を含む多職種職員</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25</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対１が配置される。</a:t>
            </a:r>
            <a:endPar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7" name="表 6">
            <a:extLst>
              <a:ext uri="{FF2B5EF4-FFF2-40B4-BE49-F238E27FC236}">
                <a16:creationId xmlns:a16="http://schemas.microsoft.com/office/drawing/2014/main" id="{437625BB-7188-47CE-B2CF-7431AF21F077}"/>
              </a:ext>
            </a:extLst>
          </p:cNvPr>
          <p:cNvGraphicFramePr>
            <a:graphicFrameLocks noGrp="1"/>
          </p:cNvGraphicFramePr>
          <p:nvPr/>
        </p:nvGraphicFramePr>
        <p:xfrm>
          <a:off x="1282481" y="1573134"/>
          <a:ext cx="9646552" cy="3986177"/>
        </p:xfrm>
        <a:graphic>
          <a:graphicData uri="http://schemas.openxmlformats.org/drawingml/2006/table">
            <a:tbl>
              <a:tblPr firstRow="1" bandRow="1">
                <a:tableStyleId>{68D230F3-CF80-4859-8CE7-A43EE81993B5}</a:tableStyleId>
              </a:tblPr>
              <a:tblGrid>
                <a:gridCol w="852343">
                  <a:extLst>
                    <a:ext uri="{9D8B030D-6E8A-4147-A177-3AD203B41FA5}">
                      <a16:colId xmlns:a16="http://schemas.microsoft.com/office/drawing/2014/main" val="20000"/>
                    </a:ext>
                  </a:extLst>
                </a:gridCol>
                <a:gridCol w="674716">
                  <a:extLst>
                    <a:ext uri="{9D8B030D-6E8A-4147-A177-3AD203B41FA5}">
                      <a16:colId xmlns:a16="http://schemas.microsoft.com/office/drawing/2014/main" val="20001"/>
                    </a:ext>
                  </a:extLst>
                </a:gridCol>
                <a:gridCol w="811949">
                  <a:extLst>
                    <a:ext uri="{9D8B030D-6E8A-4147-A177-3AD203B41FA5}">
                      <a16:colId xmlns:a16="http://schemas.microsoft.com/office/drawing/2014/main" val="1845570211"/>
                    </a:ext>
                  </a:extLst>
                </a:gridCol>
                <a:gridCol w="811949">
                  <a:extLst>
                    <a:ext uri="{9D8B030D-6E8A-4147-A177-3AD203B41FA5}">
                      <a16:colId xmlns:a16="http://schemas.microsoft.com/office/drawing/2014/main" val="2929289778"/>
                    </a:ext>
                  </a:extLst>
                </a:gridCol>
                <a:gridCol w="811950">
                  <a:extLst>
                    <a:ext uri="{9D8B030D-6E8A-4147-A177-3AD203B41FA5}">
                      <a16:colId xmlns:a16="http://schemas.microsoft.com/office/drawing/2014/main" val="683938469"/>
                    </a:ext>
                  </a:extLst>
                </a:gridCol>
                <a:gridCol w="811949">
                  <a:extLst>
                    <a:ext uri="{9D8B030D-6E8A-4147-A177-3AD203B41FA5}">
                      <a16:colId xmlns:a16="http://schemas.microsoft.com/office/drawing/2014/main" val="553261218"/>
                    </a:ext>
                  </a:extLst>
                </a:gridCol>
                <a:gridCol w="811949">
                  <a:extLst>
                    <a:ext uri="{9D8B030D-6E8A-4147-A177-3AD203B41FA5}">
                      <a16:colId xmlns:a16="http://schemas.microsoft.com/office/drawing/2014/main" val="20002"/>
                    </a:ext>
                  </a:extLst>
                </a:gridCol>
                <a:gridCol w="811950">
                  <a:extLst>
                    <a:ext uri="{9D8B030D-6E8A-4147-A177-3AD203B41FA5}">
                      <a16:colId xmlns:a16="http://schemas.microsoft.com/office/drawing/2014/main" val="20003"/>
                    </a:ext>
                  </a:extLst>
                </a:gridCol>
                <a:gridCol w="811949">
                  <a:extLst>
                    <a:ext uri="{9D8B030D-6E8A-4147-A177-3AD203B41FA5}">
                      <a16:colId xmlns:a16="http://schemas.microsoft.com/office/drawing/2014/main" val="20004"/>
                    </a:ext>
                  </a:extLst>
                </a:gridCol>
                <a:gridCol w="811949">
                  <a:extLst>
                    <a:ext uri="{9D8B030D-6E8A-4147-A177-3AD203B41FA5}">
                      <a16:colId xmlns:a16="http://schemas.microsoft.com/office/drawing/2014/main" val="1294475085"/>
                    </a:ext>
                  </a:extLst>
                </a:gridCol>
                <a:gridCol w="811950">
                  <a:extLst>
                    <a:ext uri="{9D8B030D-6E8A-4147-A177-3AD203B41FA5}">
                      <a16:colId xmlns:a16="http://schemas.microsoft.com/office/drawing/2014/main" val="20005"/>
                    </a:ext>
                  </a:extLst>
                </a:gridCol>
                <a:gridCol w="811949">
                  <a:extLst>
                    <a:ext uri="{9D8B030D-6E8A-4147-A177-3AD203B41FA5}">
                      <a16:colId xmlns:a16="http://schemas.microsoft.com/office/drawing/2014/main" val="20006"/>
                    </a:ext>
                  </a:extLst>
                </a:gridCol>
              </a:tblGrid>
              <a:tr h="418711">
                <a:tc gridSpan="2">
                  <a:txBody>
                    <a:bodyPr/>
                    <a:lstStyle>
                      <a:lvl1pPr marL="0" algn="l" defTabSz="990570" rtl="0" eaLnBrk="1" latinLnBrk="0" hangingPunct="1">
                        <a:defRPr kumimoji="1" sz="1950" b="1" kern="1200">
                          <a:solidFill>
                            <a:schemeClr val="tx1"/>
                          </a:solidFill>
                          <a:latin typeface="Calibri" panose="020F0502020204030204"/>
                          <a:ea typeface="メイリオ"/>
                        </a:defRPr>
                      </a:lvl1pPr>
                      <a:lvl2pPr marL="495285" algn="l" defTabSz="990570" rtl="0" eaLnBrk="1" latinLnBrk="0" hangingPunct="1">
                        <a:defRPr kumimoji="1" sz="1950" b="1" kern="1200">
                          <a:solidFill>
                            <a:schemeClr val="tx1"/>
                          </a:solidFill>
                          <a:latin typeface="Calibri" panose="020F0502020204030204"/>
                          <a:ea typeface="メイリオ"/>
                        </a:defRPr>
                      </a:lvl2pPr>
                      <a:lvl3pPr marL="990570" algn="l" defTabSz="990570" rtl="0" eaLnBrk="1" latinLnBrk="0" hangingPunct="1">
                        <a:defRPr kumimoji="1" sz="1950" b="1" kern="1200">
                          <a:solidFill>
                            <a:schemeClr val="tx1"/>
                          </a:solidFill>
                          <a:latin typeface="Calibri" panose="020F0502020204030204"/>
                          <a:ea typeface="メイリオ"/>
                        </a:defRPr>
                      </a:lvl3pPr>
                      <a:lvl4pPr marL="1485854" algn="l" defTabSz="990570" rtl="0" eaLnBrk="1" latinLnBrk="0" hangingPunct="1">
                        <a:defRPr kumimoji="1" sz="1950" b="1" kern="1200">
                          <a:solidFill>
                            <a:schemeClr val="tx1"/>
                          </a:solidFill>
                          <a:latin typeface="Calibri" panose="020F0502020204030204"/>
                          <a:ea typeface="メイリオ"/>
                        </a:defRPr>
                      </a:lvl4pPr>
                      <a:lvl5pPr marL="1981139" algn="l" defTabSz="990570" rtl="0" eaLnBrk="1" latinLnBrk="0" hangingPunct="1">
                        <a:defRPr kumimoji="1" sz="1950" b="1" kern="1200">
                          <a:solidFill>
                            <a:schemeClr val="tx1"/>
                          </a:solidFill>
                          <a:latin typeface="Calibri" panose="020F0502020204030204"/>
                          <a:ea typeface="メイリオ"/>
                        </a:defRPr>
                      </a:lvl5pPr>
                      <a:lvl6pPr marL="2476424" algn="l" defTabSz="990570" rtl="0" eaLnBrk="1" latinLnBrk="0" hangingPunct="1">
                        <a:defRPr kumimoji="1" sz="1950" b="1" kern="1200">
                          <a:solidFill>
                            <a:schemeClr val="tx1"/>
                          </a:solidFill>
                          <a:latin typeface="Calibri" panose="020F0502020204030204"/>
                          <a:ea typeface="メイリオ"/>
                        </a:defRPr>
                      </a:lvl6pPr>
                      <a:lvl7pPr marL="2971709" algn="l" defTabSz="990570" rtl="0" eaLnBrk="1" latinLnBrk="0" hangingPunct="1">
                        <a:defRPr kumimoji="1" sz="1950" b="1" kern="1200">
                          <a:solidFill>
                            <a:schemeClr val="tx1"/>
                          </a:solidFill>
                          <a:latin typeface="Calibri" panose="020F0502020204030204"/>
                          <a:ea typeface="メイリオ"/>
                        </a:defRPr>
                      </a:lvl7pPr>
                      <a:lvl8pPr marL="3466993" algn="l" defTabSz="990570" rtl="0" eaLnBrk="1" latinLnBrk="0" hangingPunct="1">
                        <a:defRPr kumimoji="1" sz="1950" b="1" kern="1200">
                          <a:solidFill>
                            <a:schemeClr val="tx1"/>
                          </a:solidFill>
                          <a:latin typeface="Calibri" panose="020F0502020204030204"/>
                          <a:ea typeface="メイリオ"/>
                        </a:defRPr>
                      </a:lvl8pPr>
                      <a:lvl9pPr marL="3962278" algn="l" defTabSz="990570" rtl="0" eaLnBrk="1" latinLnBrk="0" hangingPunct="1">
                        <a:defRPr kumimoji="1" sz="1950" b="1" kern="1200">
                          <a:solidFill>
                            <a:schemeClr val="tx1"/>
                          </a:solidFill>
                          <a:latin typeface="Calibri" panose="020F0502020204030204"/>
                          <a:ea typeface="メイリオ"/>
                        </a:defRPr>
                      </a:lvl9pPr>
                    </a:lstStyle>
                    <a:p>
                      <a:pPr algn="ct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a:txBody>
                    <a:bodyPr/>
                    <a:lstStyle/>
                    <a:p>
                      <a:pPr algn="ctr"/>
                      <a:r>
                        <a:rPr kumimoji="1" lang="ja-JP" altLang="en-US" sz="1100" b="1" u="sng" strike="noStrike" kern="100" baseline="0">
                          <a:solidFill>
                            <a:srgbClr val="0070C0"/>
                          </a:solidFill>
                          <a:latin typeface="メイリオ" panose="020B0604030504040204" pitchFamily="50" charset="-128"/>
                          <a:ea typeface="メイリオ" panose="020B0604030504040204" pitchFamily="50" charset="-128"/>
                          <a:cs typeface="+mn-cs"/>
                        </a:rPr>
                        <a:t>急性期病院</a:t>
                      </a:r>
                      <a:r>
                        <a:rPr kumimoji="1" lang="en-US" altLang="ja-JP" sz="1100" b="1" u="sng" strike="noStrike" kern="100" baseline="0">
                          <a:solidFill>
                            <a:srgbClr val="0070C0"/>
                          </a:solidFill>
                          <a:latin typeface="メイリオ" panose="020B0604030504040204" pitchFamily="50" charset="-128"/>
                          <a:ea typeface="メイリオ" panose="020B0604030504040204" pitchFamily="50" charset="-128"/>
                          <a:cs typeface="+mn-cs"/>
                        </a:rPr>
                        <a:t>A</a:t>
                      </a:r>
                      <a:endParaRPr kumimoji="1" lang="ja-JP" altLang="en-US" sz="1100" b="1" u="sng" strike="noStrike" kern="100" baseline="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p>
                      <a:pPr marL="0" algn="ctr" defTabSz="914400" rtl="0" eaLnBrk="1" latinLnBrk="0" hangingPunct="1"/>
                      <a:r>
                        <a:rPr kumimoji="1" lang="ja-JP" altLang="en-US" sz="1100" b="1" u="sng" strike="noStrike" kern="100" baseline="0">
                          <a:solidFill>
                            <a:srgbClr val="0070C0"/>
                          </a:solidFill>
                          <a:latin typeface="メイリオ" panose="020B0604030504040204" pitchFamily="50" charset="-128"/>
                          <a:ea typeface="メイリオ" panose="020B0604030504040204" pitchFamily="50" charset="-128"/>
                          <a:cs typeface="+mn-cs"/>
                        </a:rPr>
                        <a:t>急性期病院</a:t>
                      </a:r>
                      <a:endParaRPr kumimoji="1" lang="en-US" altLang="ja-JP" sz="1100" b="1" u="sng" strike="noStrike" kern="100" baseline="0">
                        <a:solidFill>
                          <a:srgbClr val="0070C0"/>
                        </a:solidFill>
                        <a:latin typeface="メイリオ" panose="020B0604030504040204" pitchFamily="50" charset="-128"/>
                        <a:ea typeface="メイリオ" panose="020B0604030504040204" pitchFamily="50" charset="-128"/>
                        <a:cs typeface="+mn-cs"/>
                      </a:endParaRPr>
                    </a:p>
                    <a:p>
                      <a:pPr marL="0" algn="ctr" defTabSz="914400" rtl="0" eaLnBrk="1" latinLnBrk="0" hangingPunct="1"/>
                      <a:r>
                        <a:rPr kumimoji="1" lang="en-US" altLang="ja-JP" sz="1100" b="1" u="sng" strike="noStrike" kern="100" baseline="0">
                          <a:solidFill>
                            <a:srgbClr val="0070C0"/>
                          </a:solidFill>
                          <a:latin typeface="メイリオ" panose="020B0604030504040204" pitchFamily="50" charset="-128"/>
                          <a:ea typeface="メイリオ" panose="020B0604030504040204" pitchFamily="50" charset="-128"/>
                          <a:cs typeface="+mn-cs"/>
                        </a:rPr>
                        <a:t>B</a:t>
                      </a:r>
                      <a:r>
                        <a:rPr kumimoji="1" lang="en-US" altLang="ja-JP" sz="1100" b="1" u="sng" strike="noStrike" kern="100" baseline="30000">
                          <a:solidFill>
                            <a:srgbClr val="0070C0"/>
                          </a:solidFill>
                          <a:latin typeface="メイリオ" panose="020B0604030504040204" pitchFamily="50" charset="-128"/>
                          <a:ea typeface="メイリオ" panose="020B0604030504040204" pitchFamily="50" charset="-128"/>
                          <a:cs typeface="+mn-cs"/>
                        </a:rPr>
                        <a:t>※</a:t>
                      </a:r>
                      <a:r>
                        <a:rPr kumimoji="1" lang="ja-JP" altLang="en-US" sz="1100" b="1" u="sng" strike="noStrike" kern="100" baseline="30000">
                          <a:solidFill>
                            <a:srgbClr val="0070C0"/>
                          </a:solidFill>
                          <a:latin typeface="メイリオ" panose="020B0604030504040204" pitchFamily="50" charset="-128"/>
                          <a:ea typeface="メイリオ" panose="020B0604030504040204" pitchFamily="50" charset="-128"/>
                          <a:cs typeface="+mn-cs"/>
                        </a:rPr>
                        <a:t>１</a:t>
                      </a:r>
                      <a:endParaRPr kumimoji="1" lang="en-US" altLang="ja-JP" sz="1100" b="1" u="sng" strike="noStrike" kern="100" baseline="300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marL="0" algn="ctr" defTabSz="914400" rtl="0" eaLnBrk="1" latinLnBrk="0" hangingPunct="1"/>
                      <a:endParaRPr kumimoji="1" lang="ja-JP" altLang="en-US" sz="1050" b="1" u="sng" strike="noStrike" kern="100" baseline="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b="1" kern="1200">
                          <a:solidFill>
                            <a:schemeClr val="tx1"/>
                          </a:solidFill>
                          <a:latin typeface="Calibri" panose="020F0502020204030204"/>
                          <a:ea typeface="メイリオ"/>
                        </a:defRPr>
                      </a:lvl1pPr>
                      <a:lvl2pPr marL="495285" algn="l" defTabSz="990570" rtl="0" eaLnBrk="1" latinLnBrk="0" hangingPunct="1">
                        <a:defRPr kumimoji="1" sz="1950" b="1" kern="1200">
                          <a:solidFill>
                            <a:schemeClr val="tx1"/>
                          </a:solidFill>
                          <a:latin typeface="Calibri" panose="020F0502020204030204"/>
                          <a:ea typeface="メイリオ"/>
                        </a:defRPr>
                      </a:lvl2pPr>
                      <a:lvl3pPr marL="990570" algn="l" defTabSz="990570" rtl="0" eaLnBrk="1" latinLnBrk="0" hangingPunct="1">
                        <a:defRPr kumimoji="1" sz="1950" b="1" kern="1200">
                          <a:solidFill>
                            <a:schemeClr val="tx1"/>
                          </a:solidFill>
                          <a:latin typeface="Calibri" panose="020F0502020204030204"/>
                          <a:ea typeface="メイリオ"/>
                        </a:defRPr>
                      </a:lvl3pPr>
                      <a:lvl4pPr marL="1485854" algn="l" defTabSz="990570" rtl="0" eaLnBrk="1" latinLnBrk="0" hangingPunct="1">
                        <a:defRPr kumimoji="1" sz="1950" b="1" kern="1200">
                          <a:solidFill>
                            <a:schemeClr val="tx1"/>
                          </a:solidFill>
                          <a:latin typeface="Calibri" panose="020F0502020204030204"/>
                          <a:ea typeface="メイリオ"/>
                        </a:defRPr>
                      </a:lvl4pPr>
                      <a:lvl5pPr marL="1981139" algn="l" defTabSz="990570" rtl="0" eaLnBrk="1" latinLnBrk="0" hangingPunct="1">
                        <a:defRPr kumimoji="1" sz="1950" b="1" kern="1200">
                          <a:solidFill>
                            <a:schemeClr val="tx1"/>
                          </a:solidFill>
                          <a:latin typeface="Calibri" panose="020F0502020204030204"/>
                          <a:ea typeface="メイリオ"/>
                        </a:defRPr>
                      </a:lvl5pPr>
                      <a:lvl6pPr marL="2476424" algn="l" defTabSz="990570" rtl="0" eaLnBrk="1" latinLnBrk="0" hangingPunct="1">
                        <a:defRPr kumimoji="1" sz="1950" b="1" kern="1200">
                          <a:solidFill>
                            <a:schemeClr val="tx1"/>
                          </a:solidFill>
                          <a:latin typeface="Calibri" panose="020F0502020204030204"/>
                          <a:ea typeface="メイリオ"/>
                        </a:defRPr>
                      </a:lvl6pPr>
                      <a:lvl7pPr marL="2971709" algn="l" defTabSz="990570" rtl="0" eaLnBrk="1" latinLnBrk="0" hangingPunct="1">
                        <a:defRPr kumimoji="1" sz="1950" b="1" kern="1200">
                          <a:solidFill>
                            <a:schemeClr val="tx1"/>
                          </a:solidFill>
                          <a:latin typeface="Calibri" panose="020F0502020204030204"/>
                          <a:ea typeface="メイリオ"/>
                        </a:defRPr>
                      </a:lvl7pPr>
                      <a:lvl8pPr marL="3466993" algn="l" defTabSz="990570" rtl="0" eaLnBrk="1" latinLnBrk="0" hangingPunct="1">
                        <a:defRPr kumimoji="1" sz="1950" b="1" kern="1200">
                          <a:solidFill>
                            <a:schemeClr val="tx1"/>
                          </a:solidFill>
                          <a:latin typeface="Calibri" panose="020F0502020204030204"/>
                          <a:ea typeface="メイリオ"/>
                        </a:defRPr>
                      </a:lvl8pPr>
                      <a:lvl9pPr marL="3962278" algn="l" defTabSz="990570" rtl="0" eaLnBrk="1" latinLnBrk="0" hangingPunct="1">
                        <a:defRPr kumimoji="1" sz="1950" b="1" kern="1200">
                          <a:solidFill>
                            <a:schemeClr val="tx1"/>
                          </a:solidFill>
                          <a:latin typeface="Calibri" panose="020F0502020204030204"/>
                          <a:ea typeface="メイリオ"/>
                        </a:defRPr>
                      </a:lvl9pPr>
                    </a:lstStyle>
                    <a:p>
                      <a:pPr algn="ctr"/>
                      <a:r>
                        <a:rPr kumimoji="1" lang="ja-JP" altLang="en-US" sz="1100">
                          <a:latin typeface="メイリオ" panose="020B0604030504040204" pitchFamily="50" charset="-128"/>
                          <a:ea typeface="メイリオ" panose="020B0604030504040204" pitchFamily="50" charset="-128"/>
                        </a:rPr>
                        <a:t>急性期一般１</a:t>
                      </a:r>
                      <a:endParaRPr kumimoji="1" lang="en-US" altLang="ja-JP" sz="1100">
                        <a:solidFill>
                          <a:schemeClr val="bg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b="1" kern="1200">
                          <a:solidFill>
                            <a:schemeClr val="tx1"/>
                          </a:solidFill>
                          <a:latin typeface="Calibri" panose="020F0502020204030204"/>
                          <a:ea typeface="メイリオ"/>
                        </a:defRPr>
                      </a:lvl1pPr>
                      <a:lvl2pPr marL="495285" algn="l" defTabSz="990570" rtl="0" eaLnBrk="1" latinLnBrk="0" hangingPunct="1">
                        <a:defRPr kumimoji="1" sz="1950" b="1" kern="1200">
                          <a:solidFill>
                            <a:schemeClr val="tx1"/>
                          </a:solidFill>
                          <a:latin typeface="Calibri" panose="020F0502020204030204"/>
                          <a:ea typeface="メイリオ"/>
                        </a:defRPr>
                      </a:lvl2pPr>
                      <a:lvl3pPr marL="990570" algn="l" defTabSz="990570" rtl="0" eaLnBrk="1" latinLnBrk="0" hangingPunct="1">
                        <a:defRPr kumimoji="1" sz="1950" b="1" kern="1200">
                          <a:solidFill>
                            <a:schemeClr val="tx1"/>
                          </a:solidFill>
                          <a:latin typeface="Calibri" panose="020F0502020204030204"/>
                          <a:ea typeface="メイリオ"/>
                        </a:defRPr>
                      </a:lvl3pPr>
                      <a:lvl4pPr marL="1485854" algn="l" defTabSz="990570" rtl="0" eaLnBrk="1" latinLnBrk="0" hangingPunct="1">
                        <a:defRPr kumimoji="1" sz="1950" b="1" kern="1200">
                          <a:solidFill>
                            <a:schemeClr val="tx1"/>
                          </a:solidFill>
                          <a:latin typeface="Calibri" panose="020F0502020204030204"/>
                          <a:ea typeface="メイリオ"/>
                        </a:defRPr>
                      </a:lvl4pPr>
                      <a:lvl5pPr marL="1981139" algn="l" defTabSz="990570" rtl="0" eaLnBrk="1" latinLnBrk="0" hangingPunct="1">
                        <a:defRPr kumimoji="1" sz="1950" b="1" kern="1200">
                          <a:solidFill>
                            <a:schemeClr val="tx1"/>
                          </a:solidFill>
                          <a:latin typeface="Calibri" panose="020F0502020204030204"/>
                          <a:ea typeface="メイリオ"/>
                        </a:defRPr>
                      </a:lvl5pPr>
                      <a:lvl6pPr marL="2476424" algn="l" defTabSz="990570" rtl="0" eaLnBrk="1" latinLnBrk="0" hangingPunct="1">
                        <a:defRPr kumimoji="1" sz="1950" b="1" kern="1200">
                          <a:solidFill>
                            <a:schemeClr val="tx1"/>
                          </a:solidFill>
                          <a:latin typeface="Calibri" panose="020F0502020204030204"/>
                          <a:ea typeface="メイリオ"/>
                        </a:defRPr>
                      </a:lvl6pPr>
                      <a:lvl7pPr marL="2971709" algn="l" defTabSz="990570" rtl="0" eaLnBrk="1" latinLnBrk="0" hangingPunct="1">
                        <a:defRPr kumimoji="1" sz="1950" b="1" kern="1200">
                          <a:solidFill>
                            <a:schemeClr val="tx1"/>
                          </a:solidFill>
                          <a:latin typeface="Calibri" panose="020F0502020204030204"/>
                          <a:ea typeface="メイリオ"/>
                        </a:defRPr>
                      </a:lvl7pPr>
                      <a:lvl8pPr marL="3466993" algn="l" defTabSz="990570" rtl="0" eaLnBrk="1" latinLnBrk="0" hangingPunct="1">
                        <a:defRPr kumimoji="1" sz="1950" b="1" kern="1200">
                          <a:solidFill>
                            <a:schemeClr val="tx1"/>
                          </a:solidFill>
                          <a:latin typeface="Calibri" panose="020F0502020204030204"/>
                          <a:ea typeface="メイリオ"/>
                        </a:defRPr>
                      </a:lvl8pPr>
                      <a:lvl9pPr marL="3962278" algn="l" defTabSz="990570" rtl="0" eaLnBrk="1" latinLnBrk="0" hangingPunct="1">
                        <a:defRPr kumimoji="1" sz="1950" b="1" kern="1200">
                          <a:solidFill>
                            <a:schemeClr val="tx1"/>
                          </a:solidFill>
                          <a:latin typeface="Calibri" panose="020F0502020204030204"/>
                          <a:ea typeface="メイリオ"/>
                        </a:defRPr>
                      </a:lvl9pPr>
                    </a:lstStyle>
                    <a:p>
                      <a:pPr algn="ctr"/>
                      <a:r>
                        <a:rPr kumimoji="1" lang="ja-JP" altLang="en-US" sz="1100">
                          <a:latin typeface="メイリオ" panose="020B0604030504040204" pitchFamily="50" charset="-128"/>
                          <a:ea typeface="メイリオ" panose="020B0604030504040204" pitchFamily="50" charset="-128"/>
                        </a:rPr>
                        <a:t>急性期一般２</a:t>
                      </a:r>
                      <a:endParaRPr kumimoji="1" lang="en-US" altLang="ja-JP" sz="110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b="1" kern="1200">
                          <a:solidFill>
                            <a:schemeClr val="tx1"/>
                          </a:solidFill>
                          <a:latin typeface="Calibri" panose="020F0502020204030204"/>
                          <a:ea typeface="メイリオ"/>
                        </a:defRPr>
                      </a:lvl1pPr>
                      <a:lvl2pPr marL="495285" algn="l" defTabSz="990570" rtl="0" eaLnBrk="1" latinLnBrk="0" hangingPunct="1">
                        <a:defRPr kumimoji="1" sz="1950" b="1" kern="1200">
                          <a:solidFill>
                            <a:schemeClr val="tx1"/>
                          </a:solidFill>
                          <a:latin typeface="Calibri" panose="020F0502020204030204"/>
                          <a:ea typeface="メイリオ"/>
                        </a:defRPr>
                      </a:lvl2pPr>
                      <a:lvl3pPr marL="990570" algn="l" defTabSz="990570" rtl="0" eaLnBrk="1" latinLnBrk="0" hangingPunct="1">
                        <a:defRPr kumimoji="1" sz="1950" b="1" kern="1200">
                          <a:solidFill>
                            <a:schemeClr val="tx1"/>
                          </a:solidFill>
                          <a:latin typeface="Calibri" panose="020F0502020204030204"/>
                          <a:ea typeface="メイリオ"/>
                        </a:defRPr>
                      </a:lvl3pPr>
                      <a:lvl4pPr marL="1485854" algn="l" defTabSz="990570" rtl="0" eaLnBrk="1" latinLnBrk="0" hangingPunct="1">
                        <a:defRPr kumimoji="1" sz="1950" b="1" kern="1200">
                          <a:solidFill>
                            <a:schemeClr val="tx1"/>
                          </a:solidFill>
                          <a:latin typeface="Calibri" panose="020F0502020204030204"/>
                          <a:ea typeface="メイリオ"/>
                        </a:defRPr>
                      </a:lvl4pPr>
                      <a:lvl5pPr marL="1981139" algn="l" defTabSz="990570" rtl="0" eaLnBrk="1" latinLnBrk="0" hangingPunct="1">
                        <a:defRPr kumimoji="1" sz="1950" b="1" kern="1200">
                          <a:solidFill>
                            <a:schemeClr val="tx1"/>
                          </a:solidFill>
                          <a:latin typeface="Calibri" panose="020F0502020204030204"/>
                          <a:ea typeface="メイリオ"/>
                        </a:defRPr>
                      </a:lvl5pPr>
                      <a:lvl6pPr marL="2476424" algn="l" defTabSz="990570" rtl="0" eaLnBrk="1" latinLnBrk="0" hangingPunct="1">
                        <a:defRPr kumimoji="1" sz="1950" b="1" kern="1200">
                          <a:solidFill>
                            <a:schemeClr val="tx1"/>
                          </a:solidFill>
                          <a:latin typeface="Calibri" panose="020F0502020204030204"/>
                          <a:ea typeface="メイリオ"/>
                        </a:defRPr>
                      </a:lvl6pPr>
                      <a:lvl7pPr marL="2971709" algn="l" defTabSz="990570" rtl="0" eaLnBrk="1" latinLnBrk="0" hangingPunct="1">
                        <a:defRPr kumimoji="1" sz="1950" b="1" kern="1200">
                          <a:solidFill>
                            <a:schemeClr val="tx1"/>
                          </a:solidFill>
                          <a:latin typeface="Calibri" panose="020F0502020204030204"/>
                          <a:ea typeface="メイリオ"/>
                        </a:defRPr>
                      </a:lvl7pPr>
                      <a:lvl8pPr marL="3466993" algn="l" defTabSz="990570" rtl="0" eaLnBrk="1" latinLnBrk="0" hangingPunct="1">
                        <a:defRPr kumimoji="1" sz="1950" b="1" kern="1200">
                          <a:solidFill>
                            <a:schemeClr val="tx1"/>
                          </a:solidFill>
                          <a:latin typeface="Calibri" panose="020F0502020204030204"/>
                          <a:ea typeface="メイリオ"/>
                        </a:defRPr>
                      </a:lvl8pPr>
                      <a:lvl9pPr marL="3962278" algn="l" defTabSz="990570" rtl="0" eaLnBrk="1" latinLnBrk="0" hangingPunct="1">
                        <a:defRPr kumimoji="1" sz="1950" b="1" kern="1200">
                          <a:solidFill>
                            <a:schemeClr val="tx1"/>
                          </a:solidFill>
                          <a:latin typeface="Calibri" panose="020F0502020204030204"/>
                          <a:ea typeface="メイリオ"/>
                        </a:defRPr>
                      </a:lvl9pPr>
                    </a:lstStyle>
                    <a:p>
                      <a:pPr marL="0" marR="0" indent="0" algn="ctr" defTabSz="6858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急性期一般３</a:t>
                      </a:r>
                      <a:endParaRPr kumimoji="1" lang="ja-JP" altLang="en-US" sz="110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lvl1pPr marL="0" algn="l" defTabSz="990570" rtl="0" eaLnBrk="1" latinLnBrk="0" hangingPunct="1">
                        <a:defRPr kumimoji="1" sz="1950" b="1" kern="1200">
                          <a:solidFill>
                            <a:schemeClr val="tx1"/>
                          </a:solidFill>
                          <a:latin typeface="Calibri" panose="020F0502020204030204"/>
                          <a:ea typeface="メイリオ"/>
                        </a:defRPr>
                      </a:lvl1pPr>
                      <a:lvl2pPr marL="495285" algn="l" defTabSz="990570" rtl="0" eaLnBrk="1" latinLnBrk="0" hangingPunct="1">
                        <a:defRPr kumimoji="1" sz="1950" b="1" kern="1200">
                          <a:solidFill>
                            <a:schemeClr val="tx1"/>
                          </a:solidFill>
                          <a:latin typeface="Calibri" panose="020F0502020204030204"/>
                          <a:ea typeface="メイリオ"/>
                        </a:defRPr>
                      </a:lvl2pPr>
                      <a:lvl3pPr marL="990570" algn="l" defTabSz="990570" rtl="0" eaLnBrk="1" latinLnBrk="0" hangingPunct="1">
                        <a:defRPr kumimoji="1" sz="1950" b="1" kern="1200">
                          <a:solidFill>
                            <a:schemeClr val="tx1"/>
                          </a:solidFill>
                          <a:latin typeface="Calibri" panose="020F0502020204030204"/>
                          <a:ea typeface="メイリオ"/>
                        </a:defRPr>
                      </a:lvl3pPr>
                      <a:lvl4pPr marL="1485854" algn="l" defTabSz="990570" rtl="0" eaLnBrk="1" latinLnBrk="0" hangingPunct="1">
                        <a:defRPr kumimoji="1" sz="1950" b="1" kern="1200">
                          <a:solidFill>
                            <a:schemeClr val="tx1"/>
                          </a:solidFill>
                          <a:latin typeface="Calibri" panose="020F0502020204030204"/>
                          <a:ea typeface="メイリオ"/>
                        </a:defRPr>
                      </a:lvl4pPr>
                      <a:lvl5pPr marL="1981139" algn="l" defTabSz="990570" rtl="0" eaLnBrk="1" latinLnBrk="0" hangingPunct="1">
                        <a:defRPr kumimoji="1" sz="1950" b="1" kern="1200">
                          <a:solidFill>
                            <a:schemeClr val="tx1"/>
                          </a:solidFill>
                          <a:latin typeface="Calibri" panose="020F0502020204030204"/>
                          <a:ea typeface="メイリオ"/>
                        </a:defRPr>
                      </a:lvl5pPr>
                      <a:lvl6pPr marL="2476424" algn="l" defTabSz="990570" rtl="0" eaLnBrk="1" latinLnBrk="0" hangingPunct="1">
                        <a:defRPr kumimoji="1" sz="1950" b="1" kern="1200">
                          <a:solidFill>
                            <a:schemeClr val="tx1"/>
                          </a:solidFill>
                          <a:latin typeface="Calibri" panose="020F0502020204030204"/>
                          <a:ea typeface="メイリオ"/>
                        </a:defRPr>
                      </a:lvl6pPr>
                      <a:lvl7pPr marL="2971709" algn="l" defTabSz="990570" rtl="0" eaLnBrk="1" latinLnBrk="0" hangingPunct="1">
                        <a:defRPr kumimoji="1" sz="1950" b="1" kern="1200">
                          <a:solidFill>
                            <a:schemeClr val="tx1"/>
                          </a:solidFill>
                          <a:latin typeface="Calibri" panose="020F0502020204030204"/>
                          <a:ea typeface="メイリオ"/>
                        </a:defRPr>
                      </a:lvl7pPr>
                      <a:lvl8pPr marL="3466993" algn="l" defTabSz="990570" rtl="0" eaLnBrk="1" latinLnBrk="0" hangingPunct="1">
                        <a:defRPr kumimoji="1" sz="1950" b="1" kern="1200">
                          <a:solidFill>
                            <a:schemeClr val="tx1"/>
                          </a:solidFill>
                          <a:latin typeface="Calibri" panose="020F0502020204030204"/>
                          <a:ea typeface="メイリオ"/>
                        </a:defRPr>
                      </a:lvl8pPr>
                      <a:lvl9pPr marL="3962278" algn="l" defTabSz="990570" rtl="0" eaLnBrk="1" latinLnBrk="0" hangingPunct="1">
                        <a:defRPr kumimoji="1" sz="1950" b="1" kern="1200">
                          <a:solidFill>
                            <a:schemeClr val="tx1"/>
                          </a:solidFill>
                          <a:latin typeface="Calibri" panose="020F0502020204030204"/>
                          <a:ea typeface="メイリオ"/>
                        </a:defRPr>
                      </a:lvl9pPr>
                    </a:lstStyle>
                    <a:p>
                      <a:pPr algn="ctr"/>
                      <a:r>
                        <a:rPr kumimoji="1" lang="ja-JP" altLang="en-US" sz="1100">
                          <a:latin typeface="メイリオ" panose="020B0604030504040204" pitchFamily="50" charset="-128"/>
                          <a:ea typeface="メイリオ" panose="020B0604030504040204" pitchFamily="50" charset="-128"/>
                        </a:rPr>
                        <a:t>急性期一般</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４</a:t>
                      </a:r>
                      <a:r>
                        <a:rPr kumimoji="1" lang="en-US" altLang="ja-JP" sz="1100" baseline="30000">
                          <a:latin typeface="メイリオ" panose="020B0604030504040204" pitchFamily="50" charset="-128"/>
                          <a:ea typeface="メイリオ" panose="020B0604030504040204" pitchFamily="50" charset="-128"/>
                        </a:rPr>
                        <a:t>※</a:t>
                      </a:r>
                      <a:r>
                        <a:rPr kumimoji="1" lang="ja-JP" altLang="en-US" sz="1100" baseline="30000">
                          <a:latin typeface="メイリオ" panose="020B0604030504040204" pitchFamily="50" charset="-128"/>
                          <a:ea typeface="メイリオ" panose="020B0604030504040204" pitchFamily="50" charset="-128"/>
                        </a:rPr>
                        <a:t>１</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en-US" altLang="ja-JP" sz="105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b="1" kern="1200">
                          <a:solidFill>
                            <a:schemeClr val="tx1"/>
                          </a:solidFill>
                          <a:latin typeface="Calibri" panose="020F0502020204030204"/>
                          <a:ea typeface="メイリオ"/>
                        </a:defRPr>
                      </a:lvl1pPr>
                      <a:lvl2pPr marL="495285" algn="l" defTabSz="990570" rtl="0" eaLnBrk="1" latinLnBrk="0" hangingPunct="1">
                        <a:defRPr kumimoji="1" sz="1950" b="1" kern="1200">
                          <a:solidFill>
                            <a:schemeClr val="tx1"/>
                          </a:solidFill>
                          <a:latin typeface="Calibri" panose="020F0502020204030204"/>
                          <a:ea typeface="メイリオ"/>
                        </a:defRPr>
                      </a:lvl2pPr>
                      <a:lvl3pPr marL="990570" algn="l" defTabSz="990570" rtl="0" eaLnBrk="1" latinLnBrk="0" hangingPunct="1">
                        <a:defRPr kumimoji="1" sz="1950" b="1" kern="1200">
                          <a:solidFill>
                            <a:schemeClr val="tx1"/>
                          </a:solidFill>
                          <a:latin typeface="Calibri" panose="020F0502020204030204"/>
                          <a:ea typeface="メイリオ"/>
                        </a:defRPr>
                      </a:lvl3pPr>
                      <a:lvl4pPr marL="1485854" algn="l" defTabSz="990570" rtl="0" eaLnBrk="1" latinLnBrk="0" hangingPunct="1">
                        <a:defRPr kumimoji="1" sz="1950" b="1" kern="1200">
                          <a:solidFill>
                            <a:schemeClr val="tx1"/>
                          </a:solidFill>
                          <a:latin typeface="Calibri" panose="020F0502020204030204"/>
                          <a:ea typeface="メイリオ"/>
                        </a:defRPr>
                      </a:lvl4pPr>
                      <a:lvl5pPr marL="1981139" algn="l" defTabSz="990570" rtl="0" eaLnBrk="1" latinLnBrk="0" hangingPunct="1">
                        <a:defRPr kumimoji="1" sz="1950" b="1" kern="1200">
                          <a:solidFill>
                            <a:schemeClr val="tx1"/>
                          </a:solidFill>
                          <a:latin typeface="Calibri" panose="020F0502020204030204"/>
                          <a:ea typeface="メイリオ"/>
                        </a:defRPr>
                      </a:lvl5pPr>
                      <a:lvl6pPr marL="2476424" algn="l" defTabSz="990570" rtl="0" eaLnBrk="1" latinLnBrk="0" hangingPunct="1">
                        <a:defRPr kumimoji="1" sz="1950" b="1" kern="1200">
                          <a:solidFill>
                            <a:schemeClr val="tx1"/>
                          </a:solidFill>
                          <a:latin typeface="Calibri" panose="020F0502020204030204"/>
                          <a:ea typeface="メイリオ"/>
                        </a:defRPr>
                      </a:lvl6pPr>
                      <a:lvl7pPr marL="2971709" algn="l" defTabSz="990570" rtl="0" eaLnBrk="1" latinLnBrk="0" hangingPunct="1">
                        <a:defRPr kumimoji="1" sz="1950" b="1" kern="1200">
                          <a:solidFill>
                            <a:schemeClr val="tx1"/>
                          </a:solidFill>
                          <a:latin typeface="Calibri" panose="020F0502020204030204"/>
                          <a:ea typeface="メイリオ"/>
                        </a:defRPr>
                      </a:lvl7pPr>
                      <a:lvl8pPr marL="3466993" algn="l" defTabSz="990570" rtl="0" eaLnBrk="1" latinLnBrk="0" hangingPunct="1">
                        <a:defRPr kumimoji="1" sz="1950" b="1" kern="1200">
                          <a:solidFill>
                            <a:schemeClr val="tx1"/>
                          </a:solidFill>
                          <a:latin typeface="Calibri" panose="020F0502020204030204"/>
                          <a:ea typeface="メイリオ"/>
                        </a:defRPr>
                      </a:lvl8pPr>
                      <a:lvl9pPr marL="3962278" algn="l" defTabSz="990570" rtl="0" eaLnBrk="1" latinLnBrk="0" hangingPunct="1">
                        <a:defRPr kumimoji="1" sz="1950" b="1" kern="1200">
                          <a:solidFill>
                            <a:schemeClr val="tx1"/>
                          </a:solidFill>
                          <a:latin typeface="Calibri" panose="020F0502020204030204"/>
                          <a:ea typeface="メイリオ"/>
                        </a:defRPr>
                      </a:lvl9pPr>
                    </a:lstStyle>
                    <a:p>
                      <a:pPr marL="0" marR="0" indent="0" algn="ctr" defTabSz="6858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急性期一般５</a:t>
                      </a:r>
                      <a:endParaRPr lang="ja-JP" altLang="en-US" sz="110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b="1" kern="1200">
                          <a:solidFill>
                            <a:schemeClr val="tx1"/>
                          </a:solidFill>
                          <a:latin typeface="Calibri" panose="020F0502020204030204"/>
                          <a:ea typeface="メイリオ"/>
                        </a:defRPr>
                      </a:lvl1pPr>
                      <a:lvl2pPr marL="495285" algn="l" defTabSz="990570" rtl="0" eaLnBrk="1" latinLnBrk="0" hangingPunct="1">
                        <a:defRPr kumimoji="1" sz="1950" b="1" kern="1200">
                          <a:solidFill>
                            <a:schemeClr val="tx1"/>
                          </a:solidFill>
                          <a:latin typeface="Calibri" panose="020F0502020204030204"/>
                          <a:ea typeface="メイリオ"/>
                        </a:defRPr>
                      </a:lvl2pPr>
                      <a:lvl3pPr marL="990570" algn="l" defTabSz="990570" rtl="0" eaLnBrk="1" latinLnBrk="0" hangingPunct="1">
                        <a:defRPr kumimoji="1" sz="1950" b="1" kern="1200">
                          <a:solidFill>
                            <a:schemeClr val="tx1"/>
                          </a:solidFill>
                          <a:latin typeface="Calibri" panose="020F0502020204030204"/>
                          <a:ea typeface="メイリオ"/>
                        </a:defRPr>
                      </a:lvl3pPr>
                      <a:lvl4pPr marL="1485854" algn="l" defTabSz="990570" rtl="0" eaLnBrk="1" latinLnBrk="0" hangingPunct="1">
                        <a:defRPr kumimoji="1" sz="1950" b="1" kern="1200">
                          <a:solidFill>
                            <a:schemeClr val="tx1"/>
                          </a:solidFill>
                          <a:latin typeface="Calibri" panose="020F0502020204030204"/>
                          <a:ea typeface="メイリオ"/>
                        </a:defRPr>
                      </a:lvl4pPr>
                      <a:lvl5pPr marL="1981139" algn="l" defTabSz="990570" rtl="0" eaLnBrk="1" latinLnBrk="0" hangingPunct="1">
                        <a:defRPr kumimoji="1" sz="1950" b="1" kern="1200">
                          <a:solidFill>
                            <a:schemeClr val="tx1"/>
                          </a:solidFill>
                          <a:latin typeface="Calibri" panose="020F0502020204030204"/>
                          <a:ea typeface="メイリオ"/>
                        </a:defRPr>
                      </a:lvl5pPr>
                      <a:lvl6pPr marL="2476424" algn="l" defTabSz="990570" rtl="0" eaLnBrk="1" latinLnBrk="0" hangingPunct="1">
                        <a:defRPr kumimoji="1" sz="1950" b="1" kern="1200">
                          <a:solidFill>
                            <a:schemeClr val="tx1"/>
                          </a:solidFill>
                          <a:latin typeface="Calibri" panose="020F0502020204030204"/>
                          <a:ea typeface="メイリオ"/>
                        </a:defRPr>
                      </a:lvl6pPr>
                      <a:lvl7pPr marL="2971709" algn="l" defTabSz="990570" rtl="0" eaLnBrk="1" latinLnBrk="0" hangingPunct="1">
                        <a:defRPr kumimoji="1" sz="1950" b="1" kern="1200">
                          <a:solidFill>
                            <a:schemeClr val="tx1"/>
                          </a:solidFill>
                          <a:latin typeface="Calibri" panose="020F0502020204030204"/>
                          <a:ea typeface="メイリオ"/>
                        </a:defRPr>
                      </a:lvl7pPr>
                      <a:lvl8pPr marL="3466993" algn="l" defTabSz="990570" rtl="0" eaLnBrk="1" latinLnBrk="0" hangingPunct="1">
                        <a:defRPr kumimoji="1" sz="1950" b="1" kern="1200">
                          <a:solidFill>
                            <a:schemeClr val="tx1"/>
                          </a:solidFill>
                          <a:latin typeface="Calibri" panose="020F0502020204030204"/>
                          <a:ea typeface="メイリオ"/>
                        </a:defRPr>
                      </a:lvl8pPr>
                      <a:lvl9pPr marL="3962278" algn="l" defTabSz="990570" rtl="0" eaLnBrk="1" latinLnBrk="0" hangingPunct="1">
                        <a:defRPr kumimoji="1" sz="1950" b="1" kern="1200">
                          <a:solidFill>
                            <a:schemeClr val="tx1"/>
                          </a:solidFill>
                          <a:latin typeface="Calibri" panose="020F0502020204030204"/>
                          <a:ea typeface="メイリオ"/>
                        </a:defRPr>
                      </a:lvl9pPr>
                    </a:lstStyle>
                    <a:p>
                      <a:pPr algn="ctr"/>
                      <a:r>
                        <a:rPr kumimoji="1" lang="ja-JP" altLang="en-US" sz="1100">
                          <a:latin typeface="メイリオ" panose="020B0604030504040204" pitchFamily="50" charset="-128"/>
                          <a:ea typeface="メイリオ" panose="020B0604030504040204" pitchFamily="50" charset="-128"/>
                        </a:rPr>
                        <a:t>急性期一般</a:t>
                      </a:r>
                      <a:r>
                        <a:rPr kumimoji="1" lang="ja-JP" altLang="en-US" sz="1100" b="1" u="none">
                          <a:solidFill>
                            <a:schemeClr val="tx1"/>
                          </a:solidFill>
                          <a:latin typeface="メイリオ" panose="020B0604030504040204" pitchFamily="50" charset="-128"/>
                          <a:ea typeface="メイリオ" panose="020B0604030504040204" pitchFamily="50" charset="-128"/>
                        </a:rPr>
                        <a:t>６</a:t>
                      </a:r>
                      <a:endParaRPr lang="ja-JP" altLang="en-US" sz="1100" b="1"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extLst>
                  <a:ext uri="{0D108BD9-81ED-4DB2-BD59-A6C34878D82A}">
                    <a16:rowId xmlns:a16="http://schemas.microsoft.com/office/drawing/2014/main" val="10000"/>
                  </a:ext>
                </a:extLst>
              </a:tr>
              <a:tr h="420615">
                <a:tc grid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看護職員</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noProof="0">
                          <a:solidFill>
                            <a:srgbClr val="0070C0"/>
                          </a:solidFill>
                          <a:latin typeface="メイリオ" panose="020B0604030504040204" pitchFamily="50" charset="-128"/>
                          <a:ea typeface="メイリオ" panose="020B0604030504040204" pitchFamily="50" charset="-128"/>
                          <a:cs typeface="+mn-cs"/>
                        </a:rPr>
                        <a:t>７対１以上</a:t>
                      </a:r>
                    </a:p>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noProof="0">
                          <a:solidFill>
                            <a:srgbClr val="0070C0"/>
                          </a:solidFill>
                          <a:latin typeface="メイリオ" panose="020B0604030504040204" pitchFamily="50" charset="-128"/>
                          <a:ea typeface="メイリオ" panose="020B0604030504040204" pitchFamily="50" charset="-128"/>
                          <a:cs typeface="+mn-cs"/>
                        </a:rPr>
                        <a:t>（７割以上が</a:t>
                      </a:r>
                    </a:p>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noProof="0">
                          <a:solidFill>
                            <a:srgbClr val="0070C0"/>
                          </a:solidFill>
                          <a:latin typeface="メイリオ" panose="020B0604030504040204" pitchFamily="50" charset="-128"/>
                          <a:ea typeface="メイリオ" panose="020B0604030504040204" pitchFamily="50" charset="-128"/>
                          <a:cs typeface="+mn-cs"/>
                        </a:rPr>
                        <a:t>看護師）</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t>10</a:t>
                      </a: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対１以上</a:t>
                      </a:r>
                      <a:endPar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（７割以上が</a:t>
                      </a:r>
                      <a:b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b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看護師）</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７対１以上</a:t>
                      </a:r>
                    </a:p>
                    <a:p>
                      <a:pPr algn="ctr">
                        <a:lnSpc>
                          <a:spcPts val="900"/>
                        </a:lnSpc>
                      </a:pPr>
                      <a:r>
                        <a:rPr kumimoji="1" lang="ja-JP" altLang="en-US" sz="900">
                          <a:latin typeface="メイリオ" panose="020B0604030504040204" pitchFamily="50" charset="-128"/>
                          <a:ea typeface="メイリオ" panose="020B0604030504040204" pitchFamily="50" charset="-128"/>
                        </a:rPr>
                        <a:t>（７割以上が</a:t>
                      </a:r>
                    </a:p>
                    <a:p>
                      <a:pPr algn="ctr">
                        <a:lnSpc>
                          <a:spcPts val="900"/>
                        </a:lnSpc>
                      </a:pPr>
                      <a:r>
                        <a:rPr kumimoji="1" lang="ja-JP" altLang="en-US" sz="900">
                          <a:latin typeface="メイリオ" panose="020B0604030504040204" pitchFamily="50" charset="-128"/>
                          <a:ea typeface="メイリオ" panose="020B0604030504040204" pitchFamily="50" charset="-128"/>
                        </a:rPr>
                        <a:t>看護師）</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6">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a:latin typeface="メイリオ" panose="020B0604030504040204" pitchFamily="50" charset="-128"/>
                          <a:ea typeface="メイリオ" panose="020B0604030504040204" pitchFamily="50" charset="-128"/>
                        </a:rPr>
                        <a:t>10</a:t>
                      </a:r>
                      <a:r>
                        <a:rPr kumimoji="1" lang="ja-JP" altLang="en-US" sz="900">
                          <a:latin typeface="メイリオ" panose="020B0604030504040204" pitchFamily="50" charset="-128"/>
                          <a:ea typeface="メイリオ" panose="020B0604030504040204" pitchFamily="50" charset="-128"/>
                        </a:rPr>
                        <a:t>対１以上</a:t>
                      </a:r>
                      <a:endParaRPr kumimoji="1" lang="en-US" altLang="ja-JP" sz="900">
                        <a:latin typeface="メイリオ" panose="020B0604030504040204" pitchFamily="50" charset="-128"/>
                        <a:ea typeface="メイリオ" panose="020B0604030504040204" pitchFamily="50" charset="-128"/>
                      </a:endParaRPr>
                    </a:p>
                    <a:p>
                      <a:pPr algn="ctr">
                        <a:lnSpc>
                          <a:spcPts val="900"/>
                        </a:lnSpc>
                      </a:pPr>
                      <a:r>
                        <a:rPr kumimoji="1" lang="ja-JP" altLang="en-US" sz="900">
                          <a:latin typeface="メイリオ" panose="020B0604030504040204" pitchFamily="50" charset="-128"/>
                          <a:ea typeface="メイリオ" panose="020B0604030504040204" pitchFamily="50" charset="-128"/>
                        </a:rPr>
                        <a:t>（７割以上が看護師）</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1100">
                        <a:latin typeface="+mn-ea"/>
                        <a:ea typeface="+mn-ea"/>
                      </a:endParaRPr>
                    </a:p>
                  </a:txBody>
                  <a:tcPr marL="54000" marR="54000" marT="36000" marB="36000" anchor="ctr"/>
                </a:tc>
                <a:tc hMerge="1">
                  <a:txBody>
                    <a:bodyPr/>
                    <a:lstStyle/>
                    <a:p>
                      <a:endParaRPr/>
                    </a:p>
                  </a:txBody>
                  <a:tcPr marL="54000" marR="54000" marT="36000" marB="36000" anchor="ctr">
                    <a:lnL w="12700" cap="flat" cmpd="sng" algn="ctr">
                      <a:solidFill>
                        <a:schemeClr val="accent6"/>
                      </a:solidFill>
                      <a:prstDash val="solid"/>
                      <a:round/>
                      <a:headEnd type="none" w="med" len="med"/>
                      <a:tailEnd type="none" w="med" len="med"/>
                    </a:lnL>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1100">
                        <a:latin typeface="+mn-ea"/>
                        <a:ea typeface="+mn-ea"/>
                      </a:endParaRPr>
                    </a:p>
                  </a:txBody>
                  <a:tcPr marL="54000" marR="54000" marT="36000" marB="36000" anchor="ctr"/>
                </a:tc>
                <a:tc hMerge="1">
                  <a:txBody>
                    <a:bodyPr/>
                    <a:lstStyle/>
                    <a:p>
                      <a:pPr algn="ctr"/>
                      <a:endParaRPr kumimoji="1" lang="ja-JP" altLang="en-US" sz="1100">
                        <a:latin typeface="+mn-ea"/>
                        <a:ea typeface="+mn-ea"/>
                      </a:endParaRPr>
                    </a:p>
                  </a:txBody>
                  <a:tcPr marL="54000" marR="54000" marT="36000" marB="36000" anchor="ctr">
                    <a:lnT w="12700" cap="flat" cmpd="sng" algn="ctr">
                      <a:solidFill>
                        <a:schemeClr val="accent6"/>
                      </a:solidFill>
                      <a:prstDash val="solid"/>
                      <a:round/>
                      <a:headEnd type="none" w="med" len="med"/>
                      <a:tailEnd type="none" w="med" len="med"/>
                    </a:lnT>
                  </a:tcPr>
                </a:tc>
                <a:extLst>
                  <a:ext uri="{0D108BD9-81ED-4DB2-BD59-A6C34878D82A}">
                    <a16:rowId xmlns:a16="http://schemas.microsoft.com/office/drawing/2014/main" val="10001"/>
                  </a:ext>
                </a:extLst>
              </a:tr>
              <a:tr h="236973">
                <a:tc gridSpan="2">
                  <a:txBody>
                    <a:bodyPr/>
                    <a:lstStyle/>
                    <a:p>
                      <a:pPr algn="ctr">
                        <a:lnSpc>
                          <a:spcPts val="900"/>
                        </a:lnSpc>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看護・多職種</a:t>
                      </a:r>
                      <a:r>
                        <a:rPr kumimoji="1" lang="en-US" altLang="ja-JP" sz="900" b="1" u="none" strike="noStrike" kern="100" baseline="30000">
                          <a:solidFill>
                            <a:srgbClr val="0070C0"/>
                          </a:solidFill>
                          <a:latin typeface="メイリオ" panose="020B0604030504040204" pitchFamily="50" charset="-128"/>
                          <a:ea typeface="メイリオ" panose="020B0604030504040204" pitchFamily="50" charset="-128"/>
                          <a:cs typeface="+mn-cs"/>
                        </a:rPr>
                        <a:t>※</a:t>
                      </a:r>
                      <a:r>
                        <a:rPr kumimoji="1" lang="ja-JP" altLang="en-US" sz="900" b="1" u="none" strike="noStrike" kern="100" baseline="30000">
                          <a:solidFill>
                            <a:srgbClr val="0070C0"/>
                          </a:solidFill>
                          <a:latin typeface="メイリオ" panose="020B0604030504040204" pitchFamily="50" charset="-128"/>
                          <a:ea typeface="メイリオ" panose="020B0604030504040204" pitchFamily="50" charset="-128"/>
                          <a:cs typeface="+mn-cs"/>
                        </a:rPr>
                        <a:t>１</a:t>
                      </a:r>
                      <a:endParaRPr kumimoji="1" lang="en-US" altLang="ja-JP" sz="900" b="1" u="none" strike="noStrike" kern="100" baseline="300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gridSpan="2">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endParaRPr kumimoji="1" lang="ja-JP" altLang="en-US" sz="900" b="1" u="sng" strike="noStrike" kern="100" baseline="0" noProof="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900" b="1" u="sng" strike="noStrike" kern="100" baseline="30000" noProof="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strike="noStrike" kern="100" baseline="0" noProof="0">
                          <a:solidFill>
                            <a:srgbClr val="0070C0"/>
                          </a:solidFill>
                          <a:latin typeface="メイリオ" panose="020B0604030504040204" pitchFamily="50" charset="-128"/>
                          <a:ea typeface="メイリオ" panose="020B0604030504040204" pitchFamily="50" charset="-128"/>
                          <a:cs typeface="+mn-cs"/>
                        </a:rPr>
                        <a:t>25</a:t>
                      </a:r>
                      <a:r>
                        <a:rPr kumimoji="1" lang="ja-JP" altLang="en-US" sz="900" b="1" u="sng" strike="noStrike" kern="100" baseline="0" noProof="0">
                          <a:solidFill>
                            <a:srgbClr val="0070C0"/>
                          </a:solidFill>
                          <a:latin typeface="メイリオ" panose="020B0604030504040204" pitchFamily="50" charset="-128"/>
                          <a:ea typeface="メイリオ" panose="020B0604030504040204" pitchFamily="50" charset="-128"/>
                          <a:cs typeface="+mn-cs"/>
                        </a:rPr>
                        <a:t>対１以上</a:t>
                      </a:r>
                      <a:endParaRPr kumimoji="1" lang="ja-JP" altLang="en-US" sz="900" b="1" u="sng" strike="noStrike" kern="100" baseline="30000" noProof="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4">
                  <a:txBody>
                    <a:bodyPr/>
                    <a:lstStyle/>
                    <a:p>
                      <a:pPr algn="ctr">
                        <a:lnSpc>
                          <a:spcPts val="900"/>
                        </a:lnSpc>
                      </a:pP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900" b="1" u="sng" strike="noStrike" kern="100" baseline="30000" noProof="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strike="noStrike" kern="100" baseline="0" noProof="0">
                          <a:solidFill>
                            <a:srgbClr val="0070C0"/>
                          </a:solidFill>
                          <a:latin typeface="メイリオ" panose="020B0604030504040204" pitchFamily="50" charset="-128"/>
                          <a:ea typeface="メイリオ" panose="020B0604030504040204" pitchFamily="50" charset="-128"/>
                          <a:cs typeface="+mn-cs"/>
                        </a:rPr>
                        <a:t>25</a:t>
                      </a:r>
                      <a:r>
                        <a:rPr kumimoji="1" lang="ja-JP" altLang="en-US" sz="900" b="1" u="sng" strike="noStrike" kern="100" baseline="0" noProof="0">
                          <a:solidFill>
                            <a:srgbClr val="0070C0"/>
                          </a:solidFill>
                          <a:latin typeface="メイリオ" panose="020B0604030504040204" pitchFamily="50" charset="-128"/>
                          <a:ea typeface="メイリオ" panose="020B0604030504040204" pitchFamily="50" charset="-128"/>
                          <a:cs typeface="+mn-cs"/>
                        </a:rPr>
                        <a:t>対１以上</a:t>
                      </a:r>
                      <a:endParaRPr kumimoji="1" lang="ja-JP" altLang="en-US" sz="900" b="1" u="sng" strike="noStrike" kern="100" baseline="30000" noProof="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p>
                      <a:pPr>
                        <a:lnSpc>
                          <a:spcPts val="900"/>
                        </a:lnSpc>
                      </a:pPr>
                      <a:endParaRPr kumimoji="1" lang="ja-JP" altLang="en-US" sz="2200"/>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lnL w="12700" cap="flat" cmpd="sng" algn="ctr">
                      <a:solidFill>
                        <a:schemeClr val="accent6"/>
                      </a:solidFill>
                      <a:prstDash val="solid"/>
                      <a:round/>
                      <a:headEnd type="none" w="med" len="med"/>
                      <a:tailEnd type="none" w="med" len="med"/>
                    </a:lnL>
                  </a:tcPr>
                </a:tc>
                <a:extLst>
                  <a:ext uri="{0D108BD9-81ED-4DB2-BD59-A6C34878D82A}">
                    <a16:rowId xmlns:a16="http://schemas.microsoft.com/office/drawing/2014/main" val="3300622936"/>
                  </a:ext>
                </a:extLst>
              </a:tr>
              <a:tr h="306315">
                <a:tc row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該当患者割合</a:t>
                      </a:r>
                      <a:endParaRPr kumimoji="1" lang="en-US" altLang="ja-JP" sz="900">
                        <a:latin typeface="メイリオ" panose="020B0604030504040204" pitchFamily="50" charset="-128"/>
                        <a:ea typeface="メイリオ" panose="020B0604030504040204" pitchFamily="50" charset="-128"/>
                      </a:endParaRPr>
                    </a:p>
                    <a:p>
                      <a:pPr algn="ctr">
                        <a:lnSpc>
                          <a:spcPts val="900"/>
                        </a:lnSpc>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指数</a:t>
                      </a:r>
                      <a:r>
                        <a:rPr kumimoji="1" lang="ja-JP" altLang="en-US" sz="900">
                          <a:latin typeface="メイリオ" panose="020B0604030504040204" pitchFamily="50" charset="-128"/>
                          <a:ea typeface="メイリオ" panose="020B0604030504040204" pitchFamily="50" charset="-128"/>
                        </a:rPr>
                        <a:t>の基準</a:t>
                      </a:r>
                      <a:r>
                        <a:rPr kumimoji="1" lang="en-US" altLang="ja-JP" sz="900" baseline="30000">
                          <a:latin typeface="メイリオ" panose="020B0604030504040204" pitchFamily="50" charset="-128"/>
                          <a:ea typeface="メイリオ" panose="020B0604030504040204" pitchFamily="50" charset="-128"/>
                        </a:rPr>
                        <a:t>※</a:t>
                      </a:r>
                      <a:r>
                        <a:rPr kumimoji="1" lang="ja-JP" altLang="en-US" sz="900" baseline="30000">
                          <a:latin typeface="メイリオ" panose="020B0604030504040204" pitchFamily="50" charset="-128"/>
                          <a:ea typeface="メイリオ" panose="020B0604030504040204" pitchFamily="50" charset="-128"/>
                        </a:rPr>
                        <a:t>２</a:t>
                      </a:r>
                      <a:endParaRPr kumimoji="1" lang="en-US" altLang="ja-JP" sz="900" baseline="300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noFill/>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marL="0" algn="ctr" defTabSz="990570" rtl="0" eaLnBrk="1" latinLnBrk="0" hangingPunct="1">
                        <a:lnSpc>
                          <a:spcPts val="900"/>
                        </a:lnSpc>
                      </a:pPr>
                      <a:r>
                        <a:rPr kumimoji="1" lang="ja-JP" altLang="en-US" sz="900" b="0" u="none" kern="1200">
                          <a:solidFill>
                            <a:schemeClr val="tx1"/>
                          </a:solidFill>
                          <a:latin typeface="メイリオ" panose="020B0604030504040204" pitchFamily="50" charset="-128"/>
                          <a:ea typeface="メイリオ" panose="020B0604030504040204" pitchFamily="50" charset="-128"/>
                        </a:rPr>
                        <a:t>必要度</a:t>
                      </a:r>
                      <a:r>
                        <a:rPr kumimoji="1" lang="en-US" altLang="ja-JP" sz="900" b="0" u="none" kern="1200">
                          <a:solidFill>
                            <a:schemeClr val="tx1"/>
                          </a:solidFill>
                          <a:latin typeface="メイリオ" panose="020B0604030504040204" pitchFamily="50" charset="-128"/>
                          <a:ea typeface="メイリオ" panose="020B0604030504040204" pitchFamily="50" charset="-128"/>
                        </a:rPr>
                        <a:t>I</a:t>
                      </a:r>
                      <a:endParaRPr kumimoji="1" lang="en-US" altLang="ja-JP" sz="900" b="0" i="0" u="none" kern="1200">
                        <a:solidFill>
                          <a:schemeClr val="tx1"/>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4">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rtl="0">
                        <a:lnSpc>
                          <a:spcPts val="900"/>
                        </a:lnSpc>
                      </a:pPr>
                      <a:r>
                        <a:rPr lang="ja-JP" altLang="en-US" sz="700" b="1" u="sng" strike="noStrike" kern="100" baseline="0">
                          <a:solidFill>
                            <a:srgbClr val="0070C0"/>
                          </a:solidFill>
                          <a:latin typeface="メイリオ" panose="020B0604030504040204" pitchFamily="50" charset="-128"/>
                          <a:ea typeface="メイリオ" panose="020B0604030504040204" pitchFamily="50" charset="-128"/>
                        </a:rPr>
                        <a:t>指数①：</a:t>
                      </a:r>
                      <a:r>
                        <a:rPr lang="en-US" altLang="ja-JP" sz="900" b="1" u="sng" strike="noStrike" kern="100" baseline="0">
                          <a:solidFill>
                            <a:srgbClr val="0070C0"/>
                          </a:solidFill>
                          <a:latin typeface="メイリオ" panose="020B0604030504040204" pitchFamily="50" charset="-128"/>
                          <a:ea typeface="メイリオ" panose="020B0604030504040204" pitchFamily="50" charset="-128"/>
                        </a:rPr>
                        <a:t>28</a:t>
                      </a:r>
                      <a:r>
                        <a:rPr lang="ja-JP" altLang="en-US" sz="900" b="1" u="sng" strike="noStrike" kern="100" baseline="0">
                          <a:solidFill>
                            <a:srgbClr val="0070C0"/>
                          </a:solidFill>
                          <a:latin typeface="メイリオ" panose="020B0604030504040204" pitchFamily="50" charset="-128"/>
                          <a:ea typeface="メイリオ" panose="020B0604030504040204" pitchFamily="50" charset="-128"/>
                        </a:rPr>
                        <a:t>％</a:t>
                      </a:r>
                      <a:endParaRPr lang="en-US" altLang="ja-JP" sz="900" b="1" u="sng" strike="noStrike" kern="100" baseline="0">
                        <a:solidFill>
                          <a:srgbClr val="0070C0"/>
                        </a:solidFill>
                        <a:latin typeface="メイリオ" panose="020B0604030504040204" pitchFamily="50" charset="-128"/>
                        <a:ea typeface="メイリオ" panose="020B0604030504040204" pitchFamily="50" charset="-128"/>
                      </a:endParaRPr>
                    </a:p>
                    <a:p>
                      <a:pPr algn="ctr" rtl="0">
                        <a:lnSpc>
                          <a:spcPts val="900"/>
                        </a:lnSpc>
                      </a:pPr>
                      <a:r>
                        <a:rPr lang="ja-JP" altLang="en-US" sz="700" b="1" u="sng" strike="noStrike" kern="100" baseline="0">
                          <a:solidFill>
                            <a:srgbClr val="0070C0"/>
                          </a:solidFill>
                          <a:latin typeface="メイリオ" panose="020B0604030504040204" pitchFamily="50" charset="-128"/>
                          <a:ea typeface="メイリオ" panose="020B0604030504040204" pitchFamily="50" charset="-128"/>
                        </a:rPr>
                        <a:t>指数②：</a:t>
                      </a:r>
                      <a:r>
                        <a:rPr lang="en-US" altLang="ja-JP" sz="900" b="1" u="sng" strike="noStrike" kern="100" baseline="0">
                          <a:solidFill>
                            <a:srgbClr val="0070C0"/>
                          </a:solidFill>
                          <a:latin typeface="メイリオ" panose="020B0604030504040204" pitchFamily="50" charset="-128"/>
                          <a:ea typeface="メイリオ" panose="020B0604030504040204" pitchFamily="50" charset="-128"/>
                        </a:rPr>
                        <a:t>35</a:t>
                      </a:r>
                      <a:r>
                        <a:rPr lang="ja-JP" altLang="en-US" sz="900" b="1" u="sng" strike="noStrike" kern="100" baseline="0">
                          <a:solidFill>
                            <a:srgbClr val="0070C0"/>
                          </a:solidFill>
                          <a:latin typeface="メイリオ" panose="020B0604030504040204" pitchFamily="50" charset="-128"/>
                          <a:ea typeface="メイリオ" panose="020B0604030504040204" pitchFamily="50" charset="-128"/>
                        </a:rPr>
                        <a:t>％</a:t>
                      </a:r>
                      <a:endParaRPr lang="ja-JP" altLang="en-US" sz="900" b="1" i="0" u="sng" strike="noStrike" kern="100" baseline="0">
                        <a:solidFill>
                          <a:srgbClr val="0070C0"/>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a:solidFill>
                            <a:srgbClr val="0070C0"/>
                          </a:solidFill>
                          <a:latin typeface="メイリオ" panose="020B0604030504040204" pitchFamily="50" charset="-128"/>
                          <a:ea typeface="メイリオ" panose="020B0604030504040204" pitchFamily="50" charset="-128"/>
                        </a:rPr>
                        <a:t>28%</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a:solidFill>
                            <a:srgbClr val="0070C0"/>
                          </a:solidFill>
                          <a:latin typeface="メイリオ" panose="020B0604030504040204" pitchFamily="50" charset="-128"/>
                          <a:ea typeface="メイリオ" panose="020B0604030504040204" pitchFamily="50" charset="-128"/>
                        </a:rPr>
                        <a:t>24%</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a:solidFill>
                            <a:srgbClr val="0070C0"/>
                          </a:solidFill>
                          <a:latin typeface="メイリオ" panose="020B0604030504040204" pitchFamily="50" charset="-128"/>
                          <a:ea typeface="メイリオ" panose="020B0604030504040204" pitchFamily="50" charset="-128"/>
                        </a:rPr>
                        <a:t>20%</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rtl="0">
                        <a:lnSpc>
                          <a:spcPts val="900"/>
                        </a:lnSpc>
                      </a:pPr>
                      <a:r>
                        <a:rPr lang="ja-JP" altLang="en-US" sz="700" b="1" u="sng" strike="noStrike" kern="100" baseline="0">
                          <a:solidFill>
                            <a:srgbClr val="0070C0"/>
                          </a:solidFill>
                          <a:latin typeface="メイリオ" panose="020B0604030504040204" pitchFamily="50" charset="-128"/>
                          <a:ea typeface="メイリオ" panose="020B0604030504040204" pitchFamily="50" charset="-128"/>
                        </a:rPr>
                        <a:t>指数①：</a:t>
                      </a:r>
                      <a:r>
                        <a:rPr lang="en-US" altLang="ja-JP" sz="900" b="1" u="sng" strike="noStrike" kern="100" baseline="0">
                          <a:solidFill>
                            <a:srgbClr val="0070C0"/>
                          </a:solidFill>
                          <a:latin typeface="メイリオ" panose="020B0604030504040204" pitchFamily="50" charset="-128"/>
                          <a:ea typeface="メイリオ" panose="020B0604030504040204" pitchFamily="50" charset="-128"/>
                        </a:rPr>
                        <a:t>28</a:t>
                      </a:r>
                      <a:r>
                        <a:rPr lang="ja-JP" altLang="en-US" sz="900" b="1" u="sng" strike="noStrike" kern="100" baseline="0">
                          <a:solidFill>
                            <a:srgbClr val="0070C0"/>
                          </a:solidFill>
                          <a:latin typeface="メイリオ" panose="020B0604030504040204" pitchFamily="50" charset="-128"/>
                          <a:ea typeface="メイリオ" panose="020B0604030504040204" pitchFamily="50" charset="-128"/>
                        </a:rPr>
                        <a:t>％</a:t>
                      </a:r>
                      <a:endParaRPr lang="en-US" altLang="ja-JP" sz="900" b="1" u="sng" strike="noStrike" kern="100" baseline="0">
                        <a:solidFill>
                          <a:srgbClr val="0070C0"/>
                        </a:solidFill>
                        <a:latin typeface="メイリオ" panose="020B0604030504040204" pitchFamily="50" charset="-128"/>
                        <a:ea typeface="メイリオ" panose="020B0604030504040204" pitchFamily="50" charset="-128"/>
                      </a:endParaRPr>
                    </a:p>
                    <a:p>
                      <a:pPr rtl="0">
                        <a:lnSpc>
                          <a:spcPts val="900"/>
                        </a:lnSpc>
                      </a:pPr>
                      <a:r>
                        <a:rPr lang="ja-JP" altLang="en-US" sz="700" b="1" u="sng" strike="noStrike" kern="100" baseline="0">
                          <a:solidFill>
                            <a:srgbClr val="0070C0"/>
                          </a:solidFill>
                          <a:latin typeface="メイリオ" panose="020B0604030504040204" pitchFamily="50" charset="-128"/>
                          <a:ea typeface="メイリオ" panose="020B0604030504040204" pitchFamily="50" charset="-128"/>
                        </a:rPr>
                        <a:t>指数②：</a:t>
                      </a:r>
                      <a:r>
                        <a:rPr lang="en-US" altLang="ja-JP" sz="900" b="1" u="sng" strike="noStrike" kern="100" baseline="0">
                          <a:solidFill>
                            <a:srgbClr val="0070C0"/>
                          </a:solidFill>
                          <a:latin typeface="メイリオ" panose="020B0604030504040204" pitchFamily="50" charset="-128"/>
                          <a:ea typeface="メイリオ" panose="020B0604030504040204" pitchFamily="50" charset="-128"/>
                        </a:rPr>
                        <a:t>35</a:t>
                      </a:r>
                      <a:r>
                        <a:rPr lang="ja-JP" altLang="en-US" sz="900" b="1" u="sng" strike="noStrike" kern="100" baseline="0">
                          <a:solidFill>
                            <a:srgbClr val="0070C0"/>
                          </a:solidFill>
                          <a:latin typeface="メイリオ" panose="020B0604030504040204" pitchFamily="50" charset="-128"/>
                          <a:ea typeface="メイリオ" panose="020B0604030504040204" pitchFamily="50" charset="-128"/>
                        </a:rPr>
                        <a:t>％</a:t>
                      </a:r>
                      <a:endParaRPr lang="ja-JP" altLang="en-US" sz="900" b="1" i="0" u="sng" strike="noStrike" kern="100" baseline="0">
                        <a:solidFill>
                          <a:srgbClr val="0070C0"/>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a:solidFill>
                            <a:srgbClr val="0070C0"/>
                          </a:solidFill>
                          <a:latin typeface="メイリオ" panose="020B0604030504040204" pitchFamily="50" charset="-128"/>
                          <a:ea typeface="メイリオ" panose="020B0604030504040204" pitchFamily="50" charset="-128"/>
                        </a:rPr>
                        <a:t>15%</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row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marL="0" marR="0" lvl="0" indent="0" algn="ctr" defTabSz="990570" rtl="0" eaLnBrk="1" fontAlgn="auto" latinLnBrk="0" hangingPunct="1">
                        <a:lnSpc>
                          <a:spcPts val="9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測定している</a:t>
                      </a:r>
                      <a:endParaRPr kumimoji="1" lang="en-US" altLang="ja-JP" sz="900">
                        <a:latin typeface="メイリオ" panose="020B0604030504040204" pitchFamily="50" charset="-128"/>
                        <a:ea typeface="メイリオ" panose="020B0604030504040204" pitchFamily="50" charset="-128"/>
                      </a:endParaRPr>
                    </a:p>
                    <a:p>
                      <a:pPr marL="0" marR="0" lvl="0" indent="0" algn="ctr" defTabSz="990570" rtl="0" eaLnBrk="1" fontAlgn="auto" latinLnBrk="0" hangingPunct="1">
                        <a:lnSpc>
                          <a:spcPts val="9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こと</a:t>
                      </a:r>
                      <a:endParaRPr kumimoji="1" lang="en-US" altLang="ja-JP"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extLst>
                  <a:ext uri="{0D108BD9-81ED-4DB2-BD59-A6C34878D82A}">
                    <a16:rowId xmlns:a16="http://schemas.microsoft.com/office/drawing/2014/main" val="10002"/>
                  </a:ext>
                </a:extLst>
              </a:tr>
              <a:tr h="306315">
                <a:tc vMerge="1">
                  <a:txBody>
                    <a:bodyPr/>
                    <a:lstStyle/>
                    <a:p>
                      <a:pPr algn="ctr"/>
                      <a:endParaRPr kumimoji="1" lang="ja-JP" altLang="en-US" sz="1200">
                        <a:latin typeface="+mn-ea"/>
                        <a:ea typeface="+mn-ea"/>
                      </a:endParaRPr>
                    </a:p>
                  </a:txBody>
                  <a:tcPr marL="54000" marR="54000" marT="36000" marB="36000" anchor="ct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b="0" u="none">
                          <a:solidFill>
                            <a:schemeClr val="tx1"/>
                          </a:solidFill>
                          <a:latin typeface="メイリオ" panose="020B0604030504040204" pitchFamily="50" charset="-128"/>
                          <a:ea typeface="メイリオ" panose="020B0604030504040204" pitchFamily="50" charset="-128"/>
                        </a:rPr>
                        <a:t>必要度</a:t>
                      </a:r>
                      <a:r>
                        <a:rPr kumimoji="1" lang="en-US" altLang="ja-JP" sz="900" b="0" u="none">
                          <a:solidFill>
                            <a:schemeClr val="tx1"/>
                          </a:solidFill>
                          <a:latin typeface="メイリオ" panose="020B0604030504040204" pitchFamily="50" charset="-128"/>
                          <a:ea typeface="メイリオ" panose="020B0604030504040204" pitchFamily="50" charset="-128"/>
                        </a:rPr>
                        <a:t>Ⅱ</a:t>
                      </a:r>
                      <a:endParaRPr kumimoji="1" lang="en-US" altLang="ja-JP" sz="900" b="0" i="0" u="none" baseline="3000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4">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90570" rtl="0" eaLnBrk="1" fontAlgn="auto" latinLnBrk="0" hangingPunct="1">
                        <a:lnSpc>
                          <a:spcPts val="900"/>
                        </a:lnSpc>
                        <a:spcBef>
                          <a:spcPts val="0"/>
                        </a:spcBef>
                        <a:spcAft>
                          <a:spcPts val="0"/>
                        </a:spcAft>
                        <a:buClrTx/>
                        <a:buSzTx/>
                        <a:buFontTx/>
                        <a:buNone/>
                        <a:tabLst/>
                        <a:defRPr/>
                      </a:pPr>
                      <a:r>
                        <a:rPr kumimoji="1" lang="ja-JP" altLang="en-US" sz="800" b="1" u="sng" kern="100">
                          <a:solidFill>
                            <a:srgbClr val="0070C0"/>
                          </a:solidFill>
                          <a:effectLst/>
                          <a:latin typeface="メイリオ" panose="020B0604030504040204" pitchFamily="50" charset="-128"/>
                          <a:ea typeface="メイリオ" panose="020B0604030504040204" pitchFamily="50" charset="-128"/>
                        </a:rPr>
                        <a:t>指数①：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rPr>
                        <a:t>27</a:t>
                      </a:r>
                      <a:r>
                        <a:rPr kumimoji="1" lang="ja-JP" altLang="en-US" sz="900" b="1" u="sng" kern="100">
                          <a:solidFill>
                            <a:srgbClr val="0070C0"/>
                          </a:solidFill>
                          <a:effectLst/>
                          <a:latin typeface="メイリオ" panose="020B0604030504040204" pitchFamily="50" charset="-128"/>
                          <a:ea typeface="メイリオ" panose="020B0604030504040204" pitchFamily="50" charset="-128"/>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endParaRPr>
                    </a:p>
                    <a:p>
                      <a:pPr marL="0" marR="0" lvl="0" indent="0" algn="ctr" defTabSz="990570" rtl="0" eaLnBrk="1" fontAlgn="auto" latinLnBrk="0" hangingPunct="1">
                        <a:lnSpc>
                          <a:spcPts val="900"/>
                        </a:lnSpc>
                        <a:spcBef>
                          <a:spcPts val="0"/>
                        </a:spcBef>
                        <a:spcAft>
                          <a:spcPts val="0"/>
                        </a:spcAft>
                        <a:buClrTx/>
                        <a:buSzTx/>
                        <a:buFontTx/>
                        <a:buNone/>
                        <a:tabLst/>
                        <a:defRPr/>
                      </a:pPr>
                      <a:r>
                        <a:rPr kumimoji="1" lang="ja-JP" altLang="en-US" sz="800" b="1" u="sng" kern="100">
                          <a:solidFill>
                            <a:srgbClr val="0070C0"/>
                          </a:solidFill>
                          <a:effectLst/>
                          <a:latin typeface="メイリオ" panose="020B0604030504040204" pitchFamily="50" charset="-128"/>
                          <a:ea typeface="メイリオ" panose="020B0604030504040204" pitchFamily="50" charset="-128"/>
                        </a:rPr>
                        <a:t>指数②：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rPr>
                        <a:t>34</a:t>
                      </a:r>
                      <a:r>
                        <a:rPr kumimoji="1" lang="ja-JP" altLang="en-US" sz="900" b="1" u="sng" kern="100">
                          <a:solidFill>
                            <a:srgbClr val="0070C0"/>
                          </a:solidFill>
                          <a:effectLst/>
                          <a:latin typeface="メイリオ" panose="020B0604030504040204" pitchFamily="50" charset="-128"/>
                          <a:ea typeface="メイリオ" panose="020B0604030504040204" pitchFamily="50" charset="-128"/>
                        </a:rPr>
                        <a:t>％</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a:solidFill>
                            <a:srgbClr val="0070C0"/>
                          </a:solidFill>
                          <a:latin typeface="メイリオ" panose="020B0604030504040204" pitchFamily="50" charset="-128"/>
                          <a:ea typeface="メイリオ" panose="020B0604030504040204" pitchFamily="50" charset="-128"/>
                        </a:rPr>
                        <a:t>27%</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a:solidFill>
                            <a:srgbClr val="0070C0"/>
                          </a:solidFill>
                          <a:latin typeface="メイリオ" panose="020B0604030504040204" pitchFamily="50" charset="-128"/>
                          <a:ea typeface="メイリオ" panose="020B0604030504040204" pitchFamily="50" charset="-128"/>
                        </a:rPr>
                        <a:t>23%</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a:solidFill>
                            <a:srgbClr val="0070C0"/>
                          </a:solidFill>
                          <a:latin typeface="メイリオ" panose="020B0604030504040204" pitchFamily="50" charset="-128"/>
                          <a:ea typeface="メイリオ" panose="020B0604030504040204" pitchFamily="50" charset="-128"/>
                        </a:rPr>
                        <a:t>19%</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l" defTabSz="990570" rtl="0" eaLnBrk="1" fontAlgn="auto" latinLnBrk="0" hangingPunct="1">
                        <a:lnSpc>
                          <a:spcPts val="900"/>
                        </a:lnSpc>
                        <a:spcBef>
                          <a:spcPts val="0"/>
                        </a:spcBef>
                        <a:spcAft>
                          <a:spcPts val="0"/>
                        </a:spcAft>
                        <a:buClrTx/>
                        <a:buSzTx/>
                        <a:buFontTx/>
                        <a:buNone/>
                        <a:tabLst/>
                        <a:defRPr/>
                      </a:pPr>
                      <a:r>
                        <a:rPr kumimoji="1" lang="ja-JP" altLang="en-US" sz="800" b="1" u="sng" kern="100">
                          <a:solidFill>
                            <a:srgbClr val="0070C0"/>
                          </a:solidFill>
                          <a:effectLst/>
                          <a:latin typeface="メイリオ" panose="020B0604030504040204" pitchFamily="50" charset="-128"/>
                          <a:ea typeface="メイリオ" panose="020B0604030504040204" pitchFamily="50" charset="-128"/>
                        </a:rPr>
                        <a:t>指数①：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rPr>
                        <a:t>27</a:t>
                      </a:r>
                      <a:r>
                        <a:rPr kumimoji="1" lang="ja-JP" altLang="en-US" sz="900" b="1" u="sng" kern="100">
                          <a:solidFill>
                            <a:srgbClr val="0070C0"/>
                          </a:solidFill>
                          <a:effectLst/>
                          <a:latin typeface="メイリオ" panose="020B0604030504040204" pitchFamily="50" charset="-128"/>
                          <a:ea typeface="メイリオ" panose="020B0604030504040204" pitchFamily="50" charset="-128"/>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endParaRPr>
                    </a:p>
                    <a:p>
                      <a:pPr marL="0" marR="0" lvl="0" indent="0" algn="l" defTabSz="990570" rtl="0" eaLnBrk="1" fontAlgn="auto" latinLnBrk="0" hangingPunct="1">
                        <a:lnSpc>
                          <a:spcPts val="900"/>
                        </a:lnSpc>
                        <a:spcBef>
                          <a:spcPts val="0"/>
                        </a:spcBef>
                        <a:spcAft>
                          <a:spcPts val="0"/>
                        </a:spcAft>
                        <a:buClrTx/>
                        <a:buSzTx/>
                        <a:buFontTx/>
                        <a:buNone/>
                        <a:tabLst/>
                        <a:defRPr/>
                      </a:pPr>
                      <a:r>
                        <a:rPr kumimoji="1" lang="ja-JP" altLang="en-US" sz="800" b="1" u="sng" kern="100">
                          <a:solidFill>
                            <a:srgbClr val="0070C0"/>
                          </a:solidFill>
                          <a:effectLst/>
                          <a:latin typeface="メイリオ" panose="020B0604030504040204" pitchFamily="50" charset="-128"/>
                          <a:ea typeface="メイリオ" panose="020B0604030504040204" pitchFamily="50" charset="-128"/>
                        </a:rPr>
                        <a:t>指数②：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rPr>
                        <a:t>34</a:t>
                      </a:r>
                      <a:r>
                        <a:rPr kumimoji="1" lang="ja-JP" altLang="en-US" sz="900" b="1" u="sng" kern="100">
                          <a:solidFill>
                            <a:srgbClr val="0070C0"/>
                          </a:solidFill>
                          <a:effectLst/>
                          <a:latin typeface="メイリオ" panose="020B0604030504040204" pitchFamily="50" charset="-128"/>
                          <a:ea typeface="メイリオ" panose="020B0604030504040204" pitchFamily="50" charset="-128"/>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a:solidFill>
                            <a:srgbClr val="0070C0"/>
                          </a:solidFill>
                          <a:latin typeface="メイリオ" panose="020B0604030504040204" pitchFamily="50" charset="-128"/>
                          <a:ea typeface="メイリオ" panose="020B0604030504040204" pitchFamily="50" charset="-128"/>
                        </a:rPr>
                        <a:t>14%</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vMerge="1">
                  <a:txBody>
                    <a:bodyPr/>
                    <a:lstStyle>
                      <a:lvl1pPr marL="0" algn="l" defTabSz="990570" rtl="0" eaLnBrk="1" latinLnBrk="0" hangingPunct="1">
                        <a:defRPr kumimoji="1" sz="1950" kern="1200">
                          <a:solidFill>
                            <a:schemeClr val="tx1"/>
                          </a:solidFill>
                          <a:latin typeface="Calibri" panose="020F0502020204030204"/>
                        </a:defRPr>
                      </a:lvl1pPr>
                      <a:lvl2pPr marL="495285" algn="l" defTabSz="990570" rtl="0" eaLnBrk="1" latinLnBrk="0" hangingPunct="1">
                        <a:defRPr kumimoji="1" sz="1950" kern="1200">
                          <a:solidFill>
                            <a:schemeClr val="tx1"/>
                          </a:solidFill>
                          <a:latin typeface="Calibri" panose="020F0502020204030204"/>
                        </a:defRPr>
                      </a:lvl2pPr>
                      <a:lvl3pPr marL="990570" algn="l" defTabSz="990570" rtl="0" eaLnBrk="1" latinLnBrk="0" hangingPunct="1">
                        <a:defRPr kumimoji="1" sz="1950" kern="1200">
                          <a:solidFill>
                            <a:schemeClr val="tx1"/>
                          </a:solidFill>
                          <a:latin typeface="Calibri" panose="020F0502020204030204"/>
                        </a:defRPr>
                      </a:lvl3pPr>
                      <a:lvl4pPr marL="1485854" algn="l" defTabSz="990570" rtl="0" eaLnBrk="1" latinLnBrk="0" hangingPunct="1">
                        <a:defRPr kumimoji="1" sz="1950" kern="1200">
                          <a:solidFill>
                            <a:schemeClr val="tx1"/>
                          </a:solidFill>
                          <a:latin typeface="Calibri" panose="020F0502020204030204"/>
                        </a:defRPr>
                      </a:lvl4pPr>
                      <a:lvl5pPr marL="1981139" algn="l" defTabSz="990570" rtl="0" eaLnBrk="1" latinLnBrk="0" hangingPunct="1">
                        <a:defRPr kumimoji="1" sz="1950" kern="1200">
                          <a:solidFill>
                            <a:schemeClr val="tx1"/>
                          </a:solidFill>
                          <a:latin typeface="Calibri" panose="020F0502020204030204"/>
                        </a:defRPr>
                      </a:lvl5pPr>
                      <a:lvl6pPr marL="2476424" algn="l" defTabSz="990570" rtl="0" eaLnBrk="1" latinLnBrk="0" hangingPunct="1">
                        <a:defRPr kumimoji="1" sz="1950" kern="1200">
                          <a:solidFill>
                            <a:schemeClr val="tx1"/>
                          </a:solidFill>
                          <a:latin typeface="Calibri" panose="020F0502020204030204"/>
                        </a:defRPr>
                      </a:lvl6pPr>
                      <a:lvl7pPr marL="2971709" algn="l" defTabSz="990570" rtl="0" eaLnBrk="1" latinLnBrk="0" hangingPunct="1">
                        <a:defRPr kumimoji="1" sz="1950" kern="1200">
                          <a:solidFill>
                            <a:schemeClr val="tx1"/>
                          </a:solidFill>
                          <a:latin typeface="Calibri" panose="020F0502020204030204"/>
                        </a:defRPr>
                      </a:lvl7pPr>
                      <a:lvl8pPr marL="3466993" algn="l" defTabSz="990570" rtl="0" eaLnBrk="1" latinLnBrk="0" hangingPunct="1">
                        <a:defRPr kumimoji="1" sz="1950" kern="1200">
                          <a:solidFill>
                            <a:schemeClr val="tx1"/>
                          </a:solidFill>
                          <a:latin typeface="Calibri" panose="020F0502020204030204"/>
                        </a:defRPr>
                      </a:lvl8pPr>
                      <a:lvl9pPr marL="3962278" algn="l" defTabSz="990570" rtl="0" eaLnBrk="1" latinLnBrk="0" hangingPunct="1">
                        <a:defRPr kumimoji="1" sz="1950" kern="1200">
                          <a:solidFill>
                            <a:schemeClr val="tx1"/>
                          </a:solidFill>
                          <a:latin typeface="Calibri" panose="020F0502020204030204"/>
                        </a:defRPr>
                      </a:lvl9pPr>
                    </a:lstStyle>
                    <a:p>
                      <a:pPr algn="ctr"/>
                      <a:endParaRPr kumimoji="1" lang="en-US" altLang="ja-JP" sz="1200" baseline="30000">
                        <a:latin typeface="+mn-ea"/>
                        <a:ea typeface="+mn-ea"/>
                      </a:endParaRPr>
                    </a:p>
                  </a:txBody>
                  <a:tcPr marL="54000" marR="54000" marT="36000" marB="36000" anchor="ctr">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alpha val="20000"/>
                      </a:srgbClr>
                    </a:solidFill>
                  </a:tcPr>
                </a:tc>
                <a:extLst>
                  <a:ext uri="{0D108BD9-81ED-4DB2-BD59-A6C34878D82A}">
                    <a16:rowId xmlns:a16="http://schemas.microsoft.com/office/drawing/2014/main" val="10003"/>
                  </a:ext>
                </a:extLst>
              </a:tr>
              <a:tr h="192015">
                <a:tc grid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平均在院日数</a:t>
                      </a:r>
                      <a:endParaRPr kumimoji="1" lang="en-US" altLang="ja-JP"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a:solidFill>
                            <a:schemeClr val="accent1"/>
                          </a:solidFill>
                          <a:latin typeface="メイリオ" panose="020B0604030504040204" pitchFamily="50" charset="-128"/>
                          <a:ea typeface="メイリオ" panose="020B0604030504040204" pitchFamily="50" charset="-128"/>
                        </a:rPr>
                        <a:t>16</a:t>
                      </a:r>
                      <a:r>
                        <a:rPr kumimoji="1" lang="ja-JP" altLang="en-US" sz="900">
                          <a:latin typeface="メイリオ" panose="020B0604030504040204" pitchFamily="50" charset="-128"/>
                          <a:ea typeface="メイリオ" panose="020B0604030504040204" pitchFamily="50" charset="-128"/>
                        </a:rPr>
                        <a:t>日以内</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a:solidFill>
                            <a:schemeClr val="accent1"/>
                          </a:solidFill>
                          <a:latin typeface="メイリオ" panose="020B0604030504040204" pitchFamily="50" charset="-128"/>
                          <a:ea typeface="メイリオ" panose="020B0604030504040204" pitchFamily="50" charset="-128"/>
                        </a:rPr>
                        <a:t>21</a:t>
                      </a:r>
                      <a:r>
                        <a:rPr kumimoji="1" lang="ja-JP" altLang="en-US" sz="900">
                          <a:latin typeface="メイリオ" panose="020B0604030504040204" pitchFamily="50" charset="-128"/>
                          <a:ea typeface="メイリオ" panose="020B0604030504040204" pitchFamily="50" charset="-128"/>
                        </a:rPr>
                        <a:t>日以内</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a:solidFill>
                            <a:schemeClr val="accent1"/>
                          </a:solidFill>
                          <a:latin typeface="メイリオ" panose="020B0604030504040204" pitchFamily="50" charset="-128"/>
                          <a:ea typeface="メイリオ" panose="020B0604030504040204" pitchFamily="50" charset="-128"/>
                        </a:rPr>
                        <a:t>16</a:t>
                      </a:r>
                      <a:r>
                        <a:rPr kumimoji="1" lang="ja-JP" altLang="en-US" sz="900">
                          <a:latin typeface="メイリオ" panose="020B0604030504040204" pitchFamily="50" charset="-128"/>
                          <a:ea typeface="メイリオ" panose="020B0604030504040204" pitchFamily="50" charset="-128"/>
                        </a:rPr>
                        <a:t>日以内</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a:lnSpc>
                          <a:spcPts val="900"/>
                        </a:lnSpc>
                      </a:pPr>
                      <a:r>
                        <a:rPr kumimoji="1" lang="en-US" altLang="ja-JP" sz="900" kern="1200">
                          <a:solidFill>
                            <a:schemeClr val="tx1"/>
                          </a:solidFill>
                          <a:latin typeface="メイリオ" panose="020B0604030504040204" pitchFamily="50" charset="-128"/>
                          <a:ea typeface="メイリオ" panose="020B0604030504040204" pitchFamily="50" charset="-128"/>
                          <a:cs typeface="+mn-cs"/>
                        </a:rPr>
                        <a:t>16</a:t>
                      </a:r>
                      <a:r>
                        <a:rPr kumimoji="1" lang="ja-JP" altLang="en-US" sz="900">
                          <a:latin typeface="メイリオ" panose="020B0604030504040204" pitchFamily="50" charset="-128"/>
                          <a:ea typeface="メイリオ" panose="020B0604030504040204" pitchFamily="50" charset="-128"/>
                        </a:rPr>
                        <a:t>日以内</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3">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a:latin typeface="メイリオ" panose="020B0604030504040204" pitchFamily="50" charset="-128"/>
                          <a:ea typeface="メイリオ" panose="020B0604030504040204" pitchFamily="50" charset="-128"/>
                        </a:rPr>
                        <a:t>21</a:t>
                      </a:r>
                      <a:r>
                        <a:rPr kumimoji="1" lang="ja-JP" altLang="en-US" sz="900">
                          <a:latin typeface="メイリオ" panose="020B0604030504040204" pitchFamily="50" charset="-128"/>
                          <a:ea typeface="メイリオ" panose="020B0604030504040204" pitchFamily="50" charset="-128"/>
                        </a:rPr>
                        <a:t>日以内</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1200">
                        <a:latin typeface="+mn-ea"/>
                        <a:ea typeface="+mn-ea"/>
                      </a:endParaRPr>
                    </a:p>
                  </a:txBody>
                  <a:tcPr marL="54000" marR="54000" marT="36000" marB="36000" anchor="ctr"/>
                </a:tc>
                <a:tc hMerge="1">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a:solidFill>
                            <a:schemeClr val="accent1"/>
                          </a:solidFill>
                          <a:latin typeface="メイリオ" panose="020B0604030504040204" pitchFamily="50" charset="-128"/>
                          <a:ea typeface="メイリオ" panose="020B0604030504040204" pitchFamily="50" charset="-128"/>
                        </a:rPr>
                        <a:t>16</a:t>
                      </a:r>
                      <a:r>
                        <a:rPr kumimoji="1" lang="ja-JP" altLang="en-US" sz="900">
                          <a:latin typeface="メイリオ" panose="020B0604030504040204" pitchFamily="50" charset="-128"/>
                          <a:ea typeface="メイリオ" panose="020B0604030504040204" pitchFamily="50" charset="-128"/>
                        </a:rPr>
                        <a:t>日以内</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a:latin typeface="メイリオ" panose="020B0604030504040204" pitchFamily="50" charset="-128"/>
                          <a:ea typeface="メイリオ" panose="020B0604030504040204" pitchFamily="50" charset="-128"/>
                        </a:rPr>
                        <a:t>21</a:t>
                      </a:r>
                      <a:r>
                        <a:rPr kumimoji="1" lang="ja-JP" altLang="en-US" sz="900">
                          <a:latin typeface="メイリオ" panose="020B0604030504040204" pitchFamily="50" charset="-128"/>
                          <a:ea typeface="メイリオ" panose="020B0604030504040204" pitchFamily="50" charset="-128"/>
                        </a:rPr>
                        <a:t>日以内</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1200">
                        <a:latin typeface="+mn-ea"/>
                        <a:ea typeface="+mn-ea"/>
                      </a:endParaRPr>
                    </a:p>
                  </a:txBody>
                  <a:tcPr marL="54000" marR="54000" marT="36000" marB="36000" anchor="ctr">
                    <a:lnL w="12700" cap="flat" cmpd="sng" algn="ctr">
                      <a:solidFill>
                        <a:schemeClr val="accent6"/>
                      </a:solidFill>
                      <a:prstDash val="solid"/>
                      <a:round/>
                      <a:headEnd type="none" w="med" len="med"/>
                      <a:tailEnd type="none" w="med" len="med"/>
                    </a:lnL>
                    <a:lnT w="12700" cap="flat" cmpd="sng" algn="ctr">
                      <a:solidFill>
                        <a:schemeClr val="accent6"/>
                      </a:solidFill>
                      <a:prstDash val="solid"/>
                      <a:round/>
                      <a:headEnd type="none" w="med" len="med"/>
                      <a:tailEnd type="none" w="med" len="med"/>
                    </a:lnT>
                  </a:tcPr>
                </a:tc>
                <a:extLst>
                  <a:ext uri="{0D108BD9-81ED-4DB2-BD59-A6C34878D82A}">
                    <a16:rowId xmlns:a16="http://schemas.microsoft.com/office/drawing/2014/main" val="10004"/>
                  </a:ext>
                </a:extLst>
              </a:tr>
              <a:tr h="203445">
                <a:tc grid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在宅復帰・病床機能連携率</a:t>
                      </a:r>
                      <a:endParaRPr kumimoji="1" lang="en-US" altLang="ja-JP"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８割以上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ー</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８割以上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８割以上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3">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ー</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1200">
                        <a:latin typeface="+mn-ea"/>
                        <a:ea typeface="+mn-ea"/>
                      </a:endParaRPr>
                    </a:p>
                  </a:txBody>
                  <a:tcPr marL="54000" marR="54000" marT="36000" marB="36000" anchor="ctr"/>
                </a:tc>
                <a:tc hMerge="1">
                  <a:txBody>
                    <a:bodyPr/>
                    <a:lstStyle/>
                    <a:p>
                      <a:pPr marL="0" marR="0" lvl="0" indent="0" algn="ctr" defTabSz="990570" rtl="0" eaLnBrk="1" fontAlgn="auto" latinLnBrk="0" hangingPunct="1">
                        <a:lnSpc>
                          <a:spcPts val="900"/>
                        </a:lnSpc>
                        <a:spcBef>
                          <a:spcPts val="0"/>
                        </a:spcBef>
                        <a:spcAft>
                          <a:spcPts val="0"/>
                        </a:spcAft>
                        <a:buClrTx/>
                        <a:buSzTx/>
                        <a:buFontTx/>
                        <a:buNone/>
                        <a:tabLst/>
                        <a:defRPr/>
                      </a:pPr>
                      <a:endParaRPr kumimoji="1" lang="ja-JP" altLang="en-US" sz="900" kern="1200">
                        <a:solidFill>
                          <a:schemeClr val="tx1"/>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9057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８割以上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p>
                      <a:pPr marL="0" marR="0" lvl="0" indent="0" algn="ctr" defTabSz="990570" rtl="0" eaLnBrk="1" fontAlgn="auto" latinLnBrk="0" hangingPunct="1">
                        <a:lnSpc>
                          <a:spcPts val="900"/>
                        </a:lnSpc>
                        <a:spcBef>
                          <a:spcPts val="0"/>
                        </a:spcBef>
                        <a:spcAft>
                          <a:spcPts val="0"/>
                        </a:spcAft>
                        <a:buClrTx/>
                        <a:buSzTx/>
                        <a:buFontTx/>
                        <a:buNone/>
                        <a:tabLst/>
                        <a:defRPr/>
                      </a:pPr>
                      <a:r>
                        <a:rPr kumimoji="1" lang="ja-JP" altLang="en-US" sz="1200" kern="1200">
                          <a:solidFill>
                            <a:schemeClr val="tx1"/>
                          </a:solidFill>
                          <a:latin typeface="メイリオ" panose="020B0604030504040204" pitchFamily="50" charset="-128"/>
                          <a:ea typeface="メイリオ" panose="020B0604030504040204" pitchFamily="50" charset="-128"/>
                          <a:cs typeface="+mn-cs"/>
                        </a:rPr>
                        <a:t>ー</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1200">
                        <a:latin typeface="+mn-ea"/>
                        <a:ea typeface="+mn-ea"/>
                      </a:endParaRPr>
                    </a:p>
                  </a:txBody>
                  <a:tcPr marL="54000" marR="54000" marT="36000" marB="36000" anchor="ctr">
                    <a:lnL w="12700" cap="flat" cmpd="sng" algn="ctr">
                      <a:solidFill>
                        <a:schemeClr val="accent6"/>
                      </a:solidFill>
                      <a:prstDash val="solid"/>
                      <a:round/>
                      <a:headEnd type="none" w="med" len="med"/>
                      <a:tailEnd type="none" w="med" len="med"/>
                    </a:lnL>
                  </a:tcPr>
                </a:tc>
                <a:extLst>
                  <a:ext uri="{0D108BD9-81ED-4DB2-BD59-A6C34878D82A}">
                    <a16:rowId xmlns:a16="http://schemas.microsoft.com/office/drawing/2014/main" val="10005"/>
                  </a:ext>
                </a:extLst>
              </a:tr>
              <a:tr h="534915">
                <a:tc grid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その他</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医師の員数が</a:t>
                      </a:r>
                      <a:endPar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入院患者数の</a:t>
                      </a:r>
                      <a: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t>100</a:t>
                      </a: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分の</a:t>
                      </a:r>
                      <a: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t>10</a:t>
                      </a:r>
                      <a:b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b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ー</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医師の員数が</a:t>
                      </a:r>
                      <a:endPar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入院患者数の</a:t>
                      </a:r>
                      <a: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t>100</a:t>
                      </a: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分の</a:t>
                      </a:r>
                      <a: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t>10</a:t>
                      </a:r>
                      <a:b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b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医師の員数が</a:t>
                      </a:r>
                      <a:endParaRPr kumimoji="1" lang="en-US" altLang="ja-JP" sz="900">
                        <a:latin typeface="メイリオ" panose="020B0604030504040204" pitchFamily="50" charset="-128"/>
                        <a:ea typeface="メイリオ" panose="020B0604030504040204" pitchFamily="50" charset="-128"/>
                      </a:endParaRPr>
                    </a:p>
                    <a:p>
                      <a:pPr algn="ctr">
                        <a:lnSpc>
                          <a:spcPts val="900"/>
                        </a:lnSpc>
                      </a:pPr>
                      <a:r>
                        <a:rPr kumimoji="1" lang="ja-JP" altLang="en-US" sz="900">
                          <a:latin typeface="メイリオ" panose="020B0604030504040204" pitchFamily="50" charset="-128"/>
                          <a:ea typeface="メイリオ" panose="020B0604030504040204" pitchFamily="50" charset="-128"/>
                        </a:rPr>
                        <a:t>入院患者数の</a:t>
                      </a:r>
                      <a:r>
                        <a:rPr kumimoji="1" lang="en-US" altLang="ja-JP" sz="900">
                          <a:latin typeface="メイリオ" panose="020B0604030504040204" pitchFamily="50" charset="-128"/>
                          <a:ea typeface="メイリオ" panose="020B0604030504040204" pitchFamily="50" charset="-128"/>
                        </a:rPr>
                        <a:t>100</a:t>
                      </a:r>
                      <a:r>
                        <a:rPr kumimoji="1" lang="ja-JP" altLang="en-US" sz="900">
                          <a:latin typeface="メイリオ" panose="020B0604030504040204" pitchFamily="50" charset="-128"/>
                          <a:ea typeface="メイリオ" panose="020B0604030504040204" pitchFamily="50" charset="-128"/>
                        </a:rPr>
                        <a:t>分の</a:t>
                      </a:r>
                      <a:r>
                        <a:rPr kumimoji="1" lang="en-US" altLang="ja-JP" sz="900">
                          <a:latin typeface="メイリオ" panose="020B0604030504040204" pitchFamily="50" charset="-128"/>
                          <a:ea typeface="メイリオ" panose="020B0604030504040204" pitchFamily="50" charset="-128"/>
                        </a:rPr>
                        <a:t>10</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marL="87313" indent="-87313" algn="l">
                        <a:lnSpc>
                          <a:spcPts val="900"/>
                        </a:lnSpc>
                      </a:pPr>
                      <a:r>
                        <a:rPr kumimoji="1" lang="ja-JP" altLang="en-US" sz="900">
                          <a:latin typeface="メイリオ" panose="020B0604030504040204" pitchFamily="50" charset="-128"/>
                          <a:ea typeface="メイリオ" panose="020B0604030504040204" pitchFamily="50" charset="-128"/>
                        </a:rPr>
                        <a:t>・入院医療等に関する調査への適切な参加</a:t>
                      </a:r>
                      <a:endParaRPr kumimoji="1" lang="en-US" altLang="ja-JP" sz="900">
                        <a:latin typeface="メイリオ" panose="020B0604030504040204" pitchFamily="50" charset="-128"/>
                        <a:ea typeface="メイリオ" panose="020B0604030504040204" pitchFamily="50" charset="-128"/>
                      </a:endParaRPr>
                    </a:p>
                    <a:p>
                      <a:pPr marL="87313" indent="-87313" algn="l">
                        <a:lnSpc>
                          <a:spcPts val="900"/>
                        </a:lnSpc>
                      </a:pPr>
                      <a:r>
                        <a:rPr kumimoji="1" lang="ja-JP" altLang="en-US" sz="900">
                          <a:latin typeface="メイリオ" panose="020B0604030504040204" pitchFamily="50" charset="-128"/>
                          <a:ea typeface="メイリオ" panose="020B0604030504040204" pitchFamily="50" charset="-128"/>
                        </a:rPr>
                        <a:t>・届出にあたり入院料１の届出実績が必要</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1200">
                        <a:latin typeface="+mn-ea"/>
                        <a:ea typeface="+mn-ea"/>
                      </a:endParaRPr>
                    </a:p>
                  </a:txBody>
                  <a:tcPr marL="54000" marR="54000" marT="36000" marB="36000" anchor="ct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90570" rtl="0" eaLnBrk="1" fontAlgn="auto" latinLnBrk="0" hangingPunct="1">
                        <a:lnSpc>
                          <a:spcPts val="900"/>
                        </a:lnSpc>
                        <a:spcBef>
                          <a:spcPts val="0"/>
                        </a:spcBef>
                        <a:spcAft>
                          <a:spcPts val="0"/>
                        </a:spcAft>
                        <a:buClrTx/>
                        <a:buSzTx/>
                        <a:buFontTx/>
                        <a:buNone/>
                        <a:tabLst/>
                        <a:defRPr/>
                      </a:pPr>
                      <a:r>
                        <a:rPr kumimoji="1" lang="ja-JP" altLang="en-US" sz="900" kern="1200">
                          <a:solidFill>
                            <a:schemeClr val="tx1"/>
                          </a:solidFill>
                          <a:latin typeface="メイリオ" panose="020B0604030504040204" pitchFamily="50" charset="-128"/>
                          <a:ea typeface="メイリオ" panose="020B0604030504040204" pitchFamily="50" charset="-128"/>
                          <a:cs typeface="+mn-cs"/>
                        </a:rPr>
                        <a:t>ー</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医師の員数が</a:t>
                      </a:r>
                      <a:endPar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ts val="900"/>
                        </a:lnSpc>
                        <a:spcBef>
                          <a:spcPts val="0"/>
                        </a:spcBef>
                        <a:spcAft>
                          <a:spcPts val="0"/>
                        </a:spcAft>
                        <a:buClrTx/>
                        <a:buSzTx/>
                        <a:buFontTx/>
                        <a:buNone/>
                        <a:tabLst/>
                        <a:defRPr/>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入院患者数の</a:t>
                      </a:r>
                      <a: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t>100</a:t>
                      </a: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分の</a:t>
                      </a:r>
                      <a:r>
                        <a:rPr kumimoji="1" lang="en-US" altLang="ja-JP" sz="900" b="1" u="sng" strike="noStrike" kern="100" baseline="0">
                          <a:solidFill>
                            <a:srgbClr val="0070C0"/>
                          </a:solidFill>
                          <a:latin typeface="メイリオ" panose="020B0604030504040204" pitchFamily="50" charset="-128"/>
                          <a:ea typeface="メイリオ" panose="020B0604030504040204" pitchFamily="50" charset="-128"/>
                          <a:cs typeface="+mn-cs"/>
                        </a:rPr>
                        <a:t>10</a:t>
                      </a: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p>
                      <a:pPr marL="0" marR="0" lvl="0" indent="0" algn="ctr" defTabSz="990570" rtl="0" eaLnBrk="1" fontAlgn="auto" latinLnBrk="0" hangingPunct="1">
                        <a:lnSpc>
                          <a:spcPts val="900"/>
                        </a:lnSpc>
                        <a:spcBef>
                          <a:spcPts val="0"/>
                        </a:spcBef>
                        <a:spcAft>
                          <a:spcPts val="0"/>
                        </a:spcAft>
                        <a:buClrTx/>
                        <a:buSzTx/>
                        <a:buFontTx/>
                        <a:buNone/>
                        <a:tabLst/>
                        <a:defRPr/>
                      </a:pPr>
                      <a:r>
                        <a:rPr kumimoji="1" lang="ja-JP" altLang="en-US" sz="900" kern="1200">
                          <a:solidFill>
                            <a:schemeClr val="tx1"/>
                          </a:solidFill>
                          <a:latin typeface="メイリオ" panose="020B0604030504040204" pitchFamily="50" charset="-128"/>
                          <a:ea typeface="メイリオ" panose="020B0604030504040204" pitchFamily="50" charset="-128"/>
                          <a:cs typeface="+mn-cs"/>
                        </a:rPr>
                        <a:t>ー</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lvl1pPr marL="0" algn="l" defTabSz="990570" rtl="0" eaLnBrk="1" latinLnBrk="0" hangingPunct="1">
                        <a:defRPr kumimoji="1" sz="1950" kern="1200">
                          <a:solidFill>
                            <a:schemeClr val="tx1"/>
                          </a:solidFill>
                          <a:latin typeface="Calibri" panose="020F0502020204030204"/>
                        </a:defRPr>
                      </a:lvl1pPr>
                      <a:lvl2pPr marL="495285" algn="l" defTabSz="990570" rtl="0" eaLnBrk="1" latinLnBrk="0" hangingPunct="1">
                        <a:defRPr kumimoji="1" sz="1950" kern="1200">
                          <a:solidFill>
                            <a:schemeClr val="tx1"/>
                          </a:solidFill>
                          <a:latin typeface="Calibri" panose="020F0502020204030204"/>
                        </a:defRPr>
                      </a:lvl2pPr>
                      <a:lvl3pPr marL="990570" algn="l" defTabSz="990570" rtl="0" eaLnBrk="1" latinLnBrk="0" hangingPunct="1">
                        <a:defRPr kumimoji="1" sz="1950" kern="1200">
                          <a:solidFill>
                            <a:schemeClr val="tx1"/>
                          </a:solidFill>
                          <a:latin typeface="Calibri" panose="020F0502020204030204"/>
                        </a:defRPr>
                      </a:lvl3pPr>
                      <a:lvl4pPr marL="1485854" algn="l" defTabSz="990570" rtl="0" eaLnBrk="1" latinLnBrk="0" hangingPunct="1">
                        <a:defRPr kumimoji="1" sz="1950" kern="1200">
                          <a:solidFill>
                            <a:schemeClr val="tx1"/>
                          </a:solidFill>
                          <a:latin typeface="Calibri" panose="020F0502020204030204"/>
                        </a:defRPr>
                      </a:lvl4pPr>
                      <a:lvl5pPr marL="1981139" algn="l" defTabSz="990570" rtl="0" eaLnBrk="1" latinLnBrk="0" hangingPunct="1">
                        <a:defRPr kumimoji="1" sz="1950" kern="1200">
                          <a:solidFill>
                            <a:schemeClr val="tx1"/>
                          </a:solidFill>
                          <a:latin typeface="Calibri" panose="020F0502020204030204"/>
                        </a:defRPr>
                      </a:lvl5pPr>
                      <a:lvl6pPr marL="2476424" algn="l" defTabSz="990570" rtl="0" eaLnBrk="1" latinLnBrk="0" hangingPunct="1">
                        <a:defRPr kumimoji="1" sz="1950" kern="1200">
                          <a:solidFill>
                            <a:schemeClr val="tx1"/>
                          </a:solidFill>
                          <a:latin typeface="Calibri" panose="020F0502020204030204"/>
                        </a:defRPr>
                      </a:lvl6pPr>
                      <a:lvl7pPr marL="2971709" algn="l" defTabSz="990570" rtl="0" eaLnBrk="1" latinLnBrk="0" hangingPunct="1">
                        <a:defRPr kumimoji="1" sz="1950" kern="1200">
                          <a:solidFill>
                            <a:schemeClr val="tx1"/>
                          </a:solidFill>
                          <a:latin typeface="Calibri" panose="020F0502020204030204"/>
                        </a:defRPr>
                      </a:lvl7pPr>
                      <a:lvl8pPr marL="3466993" algn="l" defTabSz="990570" rtl="0" eaLnBrk="1" latinLnBrk="0" hangingPunct="1">
                        <a:defRPr kumimoji="1" sz="1950" kern="1200">
                          <a:solidFill>
                            <a:schemeClr val="tx1"/>
                          </a:solidFill>
                          <a:latin typeface="Calibri" panose="020F0502020204030204"/>
                        </a:defRPr>
                      </a:lvl8pPr>
                      <a:lvl9pPr marL="3962278" algn="l" defTabSz="990570" rtl="0" eaLnBrk="1" latinLnBrk="0" hangingPunct="1">
                        <a:defRPr kumimoji="1" sz="1950" kern="1200">
                          <a:solidFill>
                            <a:schemeClr val="tx1"/>
                          </a:solidFill>
                          <a:latin typeface="Calibri" panose="020F0502020204030204"/>
                        </a:defRPr>
                      </a:lvl9pPr>
                    </a:lstStyle>
                    <a:p>
                      <a:pPr algn="l"/>
                      <a:endParaRPr kumimoji="1" lang="ja-JP" altLang="en-US" sz="1200">
                        <a:latin typeface="+mn-ea"/>
                        <a:ea typeface="+mn-ea"/>
                      </a:endParaRPr>
                    </a:p>
                  </a:txBody>
                  <a:tcPr marL="54000" marR="54000" marT="36000" marB="36000" anchor="ctr">
                    <a:lnL w="12700" cap="flat" cmpd="sng" algn="ctr">
                      <a:solidFill>
                        <a:schemeClr val="accent6"/>
                      </a:solidFill>
                      <a:prstDash val="solid"/>
                      <a:round/>
                      <a:headEnd type="none" w="med" len="med"/>
                      <a:tailEnd type="none" w="med" len="med"/>
                    </a:lnL>
                    <a:lnR w="12700" cmpd="sng">
                      <a:solidFill>
                        <a:srgbClr val="ED7D31"/>
                      </a:solidFill>
                    </a:lnR>
                    <a:lnB w="12700" cap="flat" cmpd="sng" algn="ctr">
                      <a:solidFill>
                        <a:srgbClr val="ED7D3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852098">
                <a:tc gridSpan="2">
                  <a:txBody>
                    <a:bodyPr/>
                    <a:lstStyle/>
                    <a:p>
                      <a:pPr algn="ctr">
                        <a:lnSpc>
                          <a:spcPts val="900"/>
                        </a:lnSpc>
                      </a:pPr>
                      <a:r>
                        <a:rPr kumimoji="1" lang="ja-JP" altLang="en-US" sz="900" b="1" u="sng" strike="noStrike" kern="100" baseline="0">
                          <a:solidFill>
                            <a:srgbClr val="0070C0"/>
                          </a:solidFill>
                          <a:latin typeface="メイリオ" panose="020B0604030504040204" pitchFamily="50" charset="-128"/>
                          <a:ea typeface="メイリオ" panose="020B0604030504040204" pitchFamily="50" charset="-128"/>
                          <a:cs typeface="+mn-cs"/>
                        </a:rPr>
                        <a:t>救急搬送等の病院の実績</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a:txBody>
                    <a:bodyPr/>
                    <a:lstStyle/>
                    <a:p>
                      <a:pPr marL="87313" indent="-87313" algn="l" defTabSz="914400" rtl="0" eaLnBrk="1" latinLnBrk="0" hangingPunct="1"/>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以下を満たす</a:t>
                      </a:r>
                      <a:endParaRPr kumimoji="1" lang="en-US" altLang="zh-CN" sz="700" u="sng" kern="1200">
                        <a:solidFill>
                          <a:srgbClr val="0070C0"/>
                        </a:solidFill>
                        <a:latin typeface="メイリオ" panose="020B0604030504040204" pitchFamily="50" charset="-128"/>
                        <a:ea typeface="メイリオ" panose="020B0604030504040204" pitchFamily="50" charset="-128"/>
                        <a:cs typeface="+mn-cs"/>
                      </a:endParaRPr>
                    </a:p>
                    <a:p>
                      <a:pPr marL="87313" indent="-87313" algn="l" defTabSz="914400" rtl="0" eaLnBrk="1" latinLnBrk="0" hangingPunct="1"/>
                      <a:r>
                        <a:rPr kumimoji="1" lang="ja-JP" altLang="en-US" sz="700" u="none" kern="1200">
                          <a:solidFill>
                            <a:srgbClr val="0070C0"/>
                          </a:solidFill>
                          <a:latin typeface="メイリオ" panose="020B0604030504040204" pitchFamily="50" charset="-128"/>
                          <a:ea typeface="メイリオ" panose="020B0604030504040204" pitchFamily="50" charset="-128"/>
                          <a:cs typeface="+mn-cs"/>
                        </a:rPr>
                        <a:t>・</a:t>
                      </a:r>
                      <a:r>
                        <a:rPr kumimoji="1" lang="zh-CN" altLang="en-US" sz="700" u="sng" kern="1200">
                          <a:solidFill>
                            <a:srgbClr val="0070C0"/>
                          </a:solidFill>
                          <a:latin typeface="メイリオ" panose="020B0604030504040204" pitchFamily="50" charset="-128"/>
                          <a:ea typeface="メイリオ" panose="020B0604030504040204" pitchFamily="50" charset="-128"/>
                          <a:cs typeface="+mn-cs"/>
                        </a:rPr>
                        <a:t>救急</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搬送</a:t>
                      </a:r>
                      <a:r>
                        <a:rPr kumimoji="1" lang="en-US" altLang="zh-CN" sz="700" u="sng" kern="1200">
                          <a:solidFill>
                            <a:srgbClr val="0070C0"/>
                          </a:solidFill>
                          <a:latin typeface="メイリオ" panose="020B0604030504040204" pitchFamily="50" charset="-128"/>
                          <a:ea typeface="メイリオ" panose="020B0604030504040204" pitchFamily="50" charset="-128"/>
                          <a:cs typeface="+mn-cs"/>
                        </a:rPr>
                        <a:t>2,000</a:t>
                      </a:r>
                      <a:r>
                        <a:rPr kumimoji="1" lang="zh-CN" altLang="en-US" sz="700" u="sng" kern="1200">
                          <a:solidFill>
                            <a:srgbClr val="0070C0"/>
                          </a:solidFill>
                          <a:latin typeface="メイリオ" panose="020B0604030504040204" pitchFamily="50" charset="-128"/>
                          <a:ea typeface="メイリオ" panose="020B0604030504040204" pitchFamily="50" charset="-128"/>
                          <a:cs typeface="+mn-cs"/>
                        </a:rPr>
                        <a:t>件</a:t>
                      </a:r>
                      <a:r>
                        <a:rPr kumimoji="1" lang="en-US" altLang="zh-CN" sz="700" u="sng" kern="1200">
                          <a:solidFill>
                            <a:srgbClr val="0070C0"/>
                          </a:solidFill>
                          <a:latin typeface="メイリオ" panose="020B0604030504040204" pitchFamily="50" charset="-128"/>
                          <a:ea typeface="メイリオ" panose="020B0604030504040204" pitchFamily="50" charset="-128"/>
                          <a:cs typeface="+mn-cs"/>
                        </a:rPr>
                        <a:t>/</a:t>
                      </a:r>
                      <a:r>
                        <a:rPr kumimoji="1" lang="zh-CN" altLang="en-US" sz="700" u="sng" kern="1200">
                          <a:solidFill>
                            <a:srgbClr val="0070C0"/>
                          </a:solidFill>
                          <a:latin typeface="メイリオ" panose="020B0604030504040204" pitchFamily="50" charset="-128"/>
                          <a:ea typeface="メイリオ" panose="020B0604030504040204" pitchFamily="50" charset="-128"/>
                          <a:cs typeface="+mn-cs"/>
                        </a:rPr>
                        <a:t>年以上</a:t>
                      </a:r>
                      <a:endParaRPr kumimoji="1" lang="en-US" altLang="ja-JP" sz="700" u="sng" kern="1200">
                        <a:solidFill>
                          <a:srgbClr val="0070C0"/>
                        </a:solidFill>
                        <a:latin typeface="メイリオ" panose="020B0604030504040204" pitchFamily="50" charset="-128"/>
                        <a:ea typeface="メイリオ" panose="020B0604030504040204" pitchFamily="50" charset="-128"/>
                        <a:cs typeface="+mn-cs"/>
                      </a:endParaRPr>
                    </a:p>
                    <a:p>
                      <a:pPr marL="87313" indent="-87313" algn="l" defTabSz="914400" rtl="0" eaLnBrk="1" latinLnBrk="0" hangingPunct="1"/>
                      <a:r>
                        <a:rPr kumimoji="1" lang="ja-JP" altLang="en-US" sz="700" u="none" kern="1200">
                          <a:solidFill>
                            <a:srgbClr val="0070C0"/>
                          </a:solidFill>
                          <a:latin typeface="メイリオ" panose="020B0604030504040204" pitchFamily="50" charset="-128"/>
                          <a:ea typeface="メイリオ" panose="020B0604030504040204" pitchFamily="50" charset="-128"/>
                          <a:cs typeface="+mn-cs"/>
                        </a:rPr>
                        <a:t>・</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全麻手術</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1,200</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件</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年以上</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2">
                  <a:txBody>
                    <a:bodyPr/>
                    <a:lstStyle/>
                    <a:p>
                      <a:pPr marL="87313" indent="-87313" algn="l" defTabSz="914400" rtl="0" eaLnBrk="1" latinLnBrk="0" hangingPunct="1"/>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以下のいずれかを満たす</a:t>
                      </a:r>
                      <a:endParaRPr kumimoji="1" lang="en-US" altLang="ja-JP" sz="700" u="sng" kern="1200">
                        <a:solidFill>
                          <a:srgbClr val="0070C0"/>
                        </a:solidFill>
                        <a:latin typeface="メイリオ" panose="020B0604030504040204" pitchFamily="50" charset="-128"/>
                        <a:ea typeface="メイリオ" panose="020B0604030504040204" pitchFamily="50" charset="-128"/>
                        <a:cs typeface="+mn-cs"/>
                      </a:endParaRPr>
                    </a:p>
                    <a:p>
                      <a:pPr marL="87313" indent="-87313" algn="l" defTabSz="914400" rtl="0" eaLnBrk="1" latinLnBrk="0" hangingPunct="1"/>
                      <a:r>
                        <a:rPr kumimoji="1" lang="ja-JP" altLang="en-US" sz="700" u="none" kern="1200">
                          <a:solidFill>
                            <a:srgbClr val="0070C0"/>
                          </a:solidFill>
                          <a:latin typeface="メイリオ" panose="020B0604030504040204" pitchFamily="50" charset="-128"/>
                          <a:ea typeface="メイリオ" panose="020B0604030504040204" pitchFamily="50" charset="-128"/>
                          <a:cs typeface="+mn-cs"/>
                        </a:rPr>
                        <a:t>・</a:t>
                      </a:r>
                      <a:r>
                        <a:rPr kumimoji="1" lang="zh-CN" altLang="en-US" sz="700" u="sng" kern="1200">
                          <a:solidFill>
                            <a:srgbClr val="0070C0"/>
                          </a:solidFill>
                          <a:latin typeface="メイリオ" panose="020B0604030504040204" pitchFamily="50" charset="-128"/>
                          <a:ea typeface="メイリオ" panose="020B0604030504040204" pitchFamily="50" charset="-128"/>
                          <a:cs typeface="+mn-cs"/>
                        </a:rPr>
                        <a:t>救急搬送</a:t>
                      </a:r>
                      <a:r>
                        <a:rPr kumimoji="1" lang="en-US" altLang="zh-CN" sz="700" u="sng" kern="1200">
                          <a:solidFill>
                            <a:srgbClr val="0070C0"/>
                          </a:solidFill>
                          <a:latin typeface="メイリオ" panose="020B0604030504040204" pitchFamily="50" charset="-128"/>
                          <a:ea typeface="メイリオ" panose="020B0604030504040204" pitchFamily="50" charset="-128"/>
                          <a:cs typeface="+mn-cs"/>
                        </a:rPr>
                        <a:t>1,500</a:t>
                      </a:r>
                      <a:r>
                        <a:rPr kumimoji="1" lang="zh-CN" altLang="en-US" sz="700" u="sng" kern="1200">
                          <a:solidFill>
                            <a:srgbClr val="0070C0"/>
                          </a:solidFill>
                          <a:latin typeface="メイリオ" panose="020B0604030504040204" pitchFamily="50" charset="-128"/>
                          <a:ea typeface="メイリオ" panose="020B0604030504040204" pitchFamily="50" charset="-128"/>
                          <a:cs typeface="+mn-cs"/>
                        </a:rPr>
                        <a:t>件</a:t>
                      </a:r>
                      <a:r>
                        <a:rPr kumimoji="1" lang="en-US" altLang="zh-CN" sz="700" u="sng" kern="1200">
                          <a:solidFill>
                            <a:srgbClr val="0070C0"/>
                          </a:solidFill>
                          <a:latin typeface="メイリオ" panose="020B0604030504040204" pitchFamily="50" charset="-128"/>
                          <a:ea typeface="メイリオ" panose="020B0604030504040204" pitchFamily="50" charset="-128"/>
                          <a:cs typeface="+mn-cs"/>
                        </a:rPr>
                        <a:t>/</a:t>
                      </a:r>
                      <a:r>
                        <a:rPr kumimoji="1" lang="zh-CN" altLang="en-US" sz="700" u="sng" kern="1200">
                          <a:solidFill>
                            <a:srgbClr val="0070C0"/>
                          </a:solidFill>
                          <a:latin typeface="メイリオ" panose="020B0604030504040204" pitchFamily="50" charset="-128"/>
                          <a:ea typeface="メイリオ" panose="020B0604030504040204" pitchFamily="50" charset="-128"/>
                          <a:cs typeface="+mn-cs"/>
                        </a:rPr>
                        <a:t>年以上</a:t>
                      </a:r>
                      <a:endParaRPr kumimoji="1" lang="en-US" altLang="zh-CN" sz="700" u="sng" kern="1200">
                        <a:solidFill>
                          <a:srgbClr val="0070C0"/>
                        </a:solidFill>
                        <a:latin typeface="メイリオ" panose="020B0604030504040204" pitchFamily="50" charset="-128"/>
                        <a:ea typeface="メイリオ" panose="020B0604030504040204" pitchFamily="50" charset="-128"/>
                        <a:cs typeface="+mn-cs"/>
                      </a:endParaRPr>
                    </a:p>
                    <a:p>
                      <a:pPr marL="87313" indent="-87313" algn="l" defTabSz="914400" rtl="0" eaLnBrk="1" latinLnBrk="0" hangingPunct="1"/>
                      <a:r>
                        <a:rPr kumimoji="1" lang="ja-JP" altLang="en-US" sz="700" u="none" kern="1200">
                          <a:solidFill>
                            <a:srgbClr val="0070C0"/>
                          </a:solidFill>
                          <a:latin typeface="メイリオ" panose="020B0604030504040204" pitchFamily="50" charset="-128"/>
                          <a:ea typeface="メイリオ" panose="020B0604030504040204" pitchFamily="50" charset="-128"/>
                          <a:cs typeface="+mn-cs"/>
                        </a:rPr>
                        <a:t>・</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救急搬送</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500</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件</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年以上かつ全身麻酔手術</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500</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件</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年以上</a:t>
                      </a:r>
                      <a:endParaRPr kumimoji="1" lang="en-US" altLang="ja-JP" sz="700" u="sng" kern="1200">
                        <a:solidFill>
                          <a:srgbClr val="0070C0"/>
                        </a:solidFill>
                        <a:latin typeface="メイリオ" panose="020B0604030504040204" pitchFamily="50" charset="-128"/>
                        <a:ea typeface="メイリオ" panose="020B0604030504040204" pitchFamily="50" charset="-128"/>
                        <a:cs typeface="+mn-cs"/>
                      </a:endParaRPr>
                    </a:p>
                    <a:p>
                      <a:pPr marL="87313" indent="-87313" algn="l" defTabSz="914400" rtl="0" eaLnBrk="1" latinLnBrk="0" hangingPunct="1"/>
                      <a:r>
                        <a:rPr kumimoji="1" lang="ja-JP" altLang="en-US" sz="700" u="none" kern="1200">
                          <a:solidFill>
                            <a:srgbClr val="0070C0"/>
                          </a:solidFill>
                          <a:latin typeface="メイリオ" panose="020B0604030504040204" pitchFamily="50" charset="-128"/>
                          <a:ea typeface="メイリオ" panose="020B0604030504040204" pitchFamily="50" charset="-128"/>
                          <a:cs typeface="+mn-cs"/>
                        </a:rPr>
                        <a:t>・</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人口</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20</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万人未満二次医療圏で最大救急搬送件数（</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1000</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件</a:t>
                      </a:r>
                      <a:r>
                        <a:rPr kumimoji="1" lang="en-US" altLang="ja-JP" sz="700" u="sng" kern="1200">
                          <a:solidFill>
                            <a:srgbClr val="0070C0"/>
                          </a:solidFill>
                          <a:latin typeface="メイリオ" panose="020B0604030504040204" pitchFamily="50" charset="-128"/>
                          <a:ea typeface="メイリオ" panose="020B0604030504040204" pitchFamily="50" charset="-128"/>
                          <a:cs typeface="+mn-cs"/>
                        </a:rPr>
                        <a:t>/</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年以上）</a:t>
                      </a:r>
                      <a:endParaRPr kumimoji="1" lang="en-US" altLang="ja-JP" sz="700" u="sng" kern="1200">
                        <a:solidFill>
                          <a:srgbClr val="0070C0"/>
                        </a:solidFill>
                        <a:latin typeface="メイリオ" panose="020B0604030504040204" pitchFamily="50" charset="-128"/>
                        <a:ea typeface="メイリオ" panose="020B0604030504040204" pitchFamily="50" charset="-128"/>
                        <a:cs typeface="+mn-cs"/>
                      </a:endParaRPr>
                    </a:p>
                    <a:p>
                      <a:pPr marL="87313" indent="-87313" algn="l" defTabSz="914400" rtl="0" eaLnBrk="1" latinLnBrk="0" hangingPunct="1"/>
                      <a:r>
                        <a:rPr kumimoji="1" lang="ja-JP" altLang="en-US" sz="700" u="none" kern="1200">
                          <a:solidFill>
                            <a:srgbClr val="0070C0"/>
                          </a:solidFill>
                          <a:latin typeface="メイリオ" panose="020B0604030504040204" pitchFamily="50" charset="-128"/>
                          <a:ea typeface="メイリオ" panose="020B0604030504040204" pitchFamily="50" charset="-128"/>
                          <a:cs typeface="+mn-cs"/>
                        </a:rPr>
                        <a:t>・</a:t>
                      </a:r>
                      <a:r>
                        <a:rPr kumimoji="1" lang="ja-JP" altLang="en-US" sz="700" u="sng" kern="1200">
                          <a:solidFill>
                            <a:srgbClr val="0070C0"/>
                          </a:solidFill>
                          <a:latin typeface="メイリオ" panose="020B0604030504040204" pitchFamily="50" charset="-128"/>
                          <a:ea typeface="メイリオ" panose="020B0604030504040204" pitchFamily="50" charset="-128"/>
                          <a:cs typeface="+mn-cs"/>
                        </a:rPr>
                        <a:t>離島医療圏で最大救急搬送件数</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gridSpan="7">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kern="1200">
                          <a:solidFill>
                            <a:schemeClr val="tx1"/>
                          </a:solidFill>
                          <a:latin typeface="メイリオ" panose="020B0604030504040204" pitchFamily="50" charset="-128"/>
                          <a:ea typeface="メイリオ" panose="020B0604030504040204" pitchFamily="50" charset="-128"/>
                          <a:cs typeface="+mn-cs"/>
                        </a:rPr>
                        <a:t>ー</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hMerge="1">
                  <a:txBody>
                    <a:bodyPr/>
                    <a:lstStyle/>
                    <a:p>
                      <a:pPr algn="ct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lnL w="12700" cap="flat" cmpd="sng" algn="ctr">
                      <a:solidFill>
                        <a:schemeClr val="accent6"/>
                      </a:solidFill>
                      <a:prstDash val="solid"/>
                      <a:round/>
                      <a:headEnd type="none" w="med" len="med"/>
                      <a:tailEnd type="none" w="med" len="med"/>
                    </a:lnL>
                    <a:lnT w="12700" cap="flat" cmpd="sng" algn="ctr">
                      <a:solidFill>
                        <a:srgbClr val="ED7D31"/>
                      </a:solidFill>
                      <a:prstDash val="solid"/>
                      <a:round/>
                      <a:headEnd type="none" w="med" len="med"/>
                      <a:tailEnd type="none" w="med" len="med"/>
                    </a:lnT>
                  </a:tcPr>
                </a:tc>
                <a:extLst>
                  <a:ext uri="{0D108BD9-81ED-4DB2-BD59-A6C34878D82A}">
                    <a16:rowId xmlns:a16="http://schemas.microsoft.com/office/drawing/2014/main" val="2497770275"/>
                  </a:ext>
                </a:extLst>
              </a:tr>
              <a:tr h="240403">
                <a:tc grid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データ提出加算</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tc>
                <a:tc gridSpan="10">
                  <a:txBody>
                    <a:bodyPr/>
                    <a:lstStyle/>
                    <a:p>
                      <a:pPr algn="ctr">
                        <a:lnSpc>
                          <a:spcPts val="900"/>
                        </a:lnSpc>
                      </a:pPr>
                      <a:r>
                        <a:rPr kumimoji="1" lang="ja-JP" altLang="en-US" sz="900">
                          <a:latin typeface="メイリオ" panose="020B0604030504040204" pitchFamily="50" charset="-128"/>
                          <a:ea typeface="メイリオ" panose="020B0604030504040204" pitchFamily="50" charset="-128"/>
                        </a:rPr>
                        <a:t>○（要件）</a:t>
                      </a: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pPr algn="ct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p>
                      <a:endParaRPr kumimoji="1" lang="ja-JP" altLang="en-US"/>
                    </a:p>
                  </a:txBody>
                  <a:tcPr>
                    <a:lnL w="12700" cap="flat" cmpd="sng" algn="ctr">
                      <a:solidFill>
                        <a:schemeClr val="accent6"/>
                      </a:solidFill>
                      <a:prstDash val="solid"/>
                      <a:round/>
                      <a:headEnd type="none" w="med" len="med"/>
                      <a:tailEnd type="none" w="med" len="med"/>
                    </a:lnL>
                    <a:lnT w="12700" cap="flat" cmpd="sng" algn="ctr">
                      <a:solidFill>
                        <a:schemeClr val="accent6"/>
                      </a:solidFill>
                      <a:prstDash val="solid"/>
                      <a:round/>
                      <a:headEnd type="none" w="med" len="med"/>
                      <a:tailEnd type="none" w="med" len="med"/>
                    </a:lnT>
                  </a:tcPr>
                </a:tc>
                <a:tc hMerge="1">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hMerge="1">
                  <a:txBody>
                    <a:bodyPr/>
                    <a:lstStyle>
                      <a:lvl1pPr marL="0" algn="l" defTabSz="990570" rtl="0" eaLnBrk="1" latinLnBrk="0" hangingPunct="1">
                        <a:defRPr kumimoji="1" sz="1950" kern="1200">
                          <a:solidFill>
                            <a:schemeClr val="tx1"/>
                          </a:solidFill>
                          <a:latin typeface="Calibri" panose="020F0502020204030204"/>
                        </a:defRPr>
                      </a:lvl1pPr>
                      <a:lvl2pPr marL="495285" algn="l" defTabSz="990570" rtl="0" eaLnBrk="1" latinLnBrk="0" hangingPunct="1">
                        <a:defRPr kumimoji="1" sz="1950" kern="1200">
                          <a:solidFill>
                            <a:schemeClr val="tx1"/>
                          </a:solidFill>
                          <a:latin typeface="Calibri" panose="020F0502020204030204"/>
                        </a:defRPr>
                      </a:lvl2pPr>
                      <a:lvl3pPr marL="990570" algn="l" defTabSz="990570" rtl="0" eaLnBrk="1" latinLnBrk="0" hangingPunct="1">
                        <a:defRPr kumimoji="1" sz="1950" kern="1200">
                          <a:solidFill>
                            <a:schemeClr val="tx1"/>
                          </a:solidFill>
                          <a:latin typeface="Calibri" panose="020F0502020204030204"/>
                        </a:defRPr>
                      </a:lvl3pPr>
                      <a:lvl4pPr marL="1485854" algn="l" defTabSz="990570" rtl="0" eaLnBrk="1" latinLnBrk="0" hangingPunct="1">
                        <a:defRPr kumimoji="1" sz="1950" kern="1200">
                          <a:solidFill>
                            <a:schemeClr val="tx1"/>
                          </a:solidFill>
                          <a:latin typeface="Calibri" panose="020F0502020204030204"/>
                        </a:defRPr>
                      </a:lvl4pPr>
                      <a:lvl5pPr marL="1981139" algn="l" defTabSz="990570" rtl="0" eaLnBrk="1" latinLnBrk="0" hangingPunct="1">
                        <a:defRPr kumimoji="1" sz="1950" kern="1200">
                          <a:solidFill>
                            <a:schemeClr val="tx1"/>
                          </a:solidFill>
                          <a:latin typeface="Calibri" panose="020F0502020204030204"/>
                        </a:defRPr>
                      </a:lvl5pPr>
                      <a:lvl6pPr marL="2476424" algn="l" defTabSz="990570" rtl="0" eaLnBrk="1" latinLnBrk="0" hangingPunct="1">
                        <a:defRPr kumimoji="1" sz="1950" kern="1200">
                          <a:solidFill>
                            <a:schemeClr val="tx1"/>
                          </a:solidFill>
                          <a:latin typeface="Calibri" panose="020F0502020204030204"/>
                        </a:defRPr>
                      </a:lvl6pPr>
                      <a:lvl7pPr marL="2971709" algn="l" defTabSz="990570" rtl="0" eaLnBrk="1" latinLnBrk="0" hangingPunct="1">
                        <a:defRPr kumimoji="1" sz="1950" kern="1200">
                          <a:solidFill>
                            <a:schemeClr val="tx1"/>
                          </a:solidFill>
                          <a:latin typeface="Calibri" panose="020F0502020204030204"/>
                        </a:defRPr>
                      </a:lvl7pPr>
                      <a:lvl8pPr marL="3466993" algn="l" defTabSz="990570" rtl="0" eaLnBrk="1" latinLnBrk="0" hangingPunct="1">
                        <a:defRPr kumimoji="1" sz="1950" kern="1200">
                          <a:solidFill>
                            <a:schemeClr val="tx1"/>
                          </a:solidFill>
                          <a:latin typeface="Calibri" panose="020F0502020204030204"/>
                        </a:defRPr>
                      </a:lvl8pPr>
                      <a:lvl9pPr marL="3962278" algn="l" defTabSz="990570" rtl="0" eaLnBrk="1" latinLnBrk="0" hangingPunct="1">
                        <a:defRPr kumimoji="1" sz="1950" kern="1200">
                          <a:solidFill>
                            <a:schemeClr val="tx1"/>
                          </a:solidFill>
                          <a:latin typeface="Calibri" panose="020F0502020204030204"/>
                        </a:defRPr>
                      </a:lvl9pPr>
                    </a:lstStyle>
                    <a:p>
                      <a:pPr algn="ctr"/>
                      <a:endParaRPr kumimoji="1" lang="ja-JP" altLang="en-US" sz="1200">
                        <a:latin typeface="+mn-ea"/>
                        <a:ea typeface="+mn-ea"/>
                      </a:endParaRPr>
                    </a:p>
                  </a:txBody>
                  <a:tcPr marL="54000" marR="54000" marT="36000" marB="36000" anchor="ctr">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alpha val="20000"/>
                      </a:srgbClr>
                    </a:solidFill>
                  </a:tcPr>
                </a:tc>
                <a:tc hMerge="1">
                  <a:txBody>
                    <a:bodyPr/>
                    <a:lstStyle/>
                    <a:p>
                      <a:pPr algn="ctr"/>
                      <a:endParaRPr kumimoji="1" lang="ja-JP" altLang="en-US" sz="1100">
                        <a:latin typeface="+mn-ea"/>
                        <a:ea typeface="+mn-ea"/>
                      </a:endParaRPr>
                    </a:p>
                  </a:txBody>
                  <a:tcPr marL="54000" marR="54000" marT="36000" marB="36000" anchor="ctr"/>
                </a:tc>
                <a:tc hMerge="1">
                  <a:txBody>
                    <a:bodyPr/>
                    <a:lstStyle/>
                    <a:p>
                      <a:pPr algn="ctr"/>
                      <a:endParaRPr kumimoji="1" lang="ja-JP" altLang="en-US" sz="1100">
                        <a:latin typeface="+mn-ea"/>
                        <a:ea typeface="+mn-ea"/>
                      </a:endParaRPr>
                    </a:p>
                  </a:txBody>
                  <a:tcPr marL="54000" marR="54000" marT="36000" marB="36000" anchor="ctr">
                    <a:lnL w="12700" cap="flat" cmpd="sng" algn="ctr">
                      <a:solidFill>
                        <a:schemeClr val="accent6"/>
                      </a:solidFill>
                      <a:prstDash val="solid"/>
                      <a:round/>
                      <a:headEnd type="none" w="med" len="med"/>
                      <a:tailEnd type="none" w="med" len="med"/>
                    </a:lnL>
                    <a:lnT w="12700" cap="flat" cmpd="sng" algn="ctr">
                      <a:solidFill>
                        <a:schemeClr val="accent6"/>
                      </a:solidFill>
                      <a:prstDash val="solid"/>
                      <a:round/>
                      <a:headEnd type="none" w="med" len="med"/>
                      <a:tailEnd type="none" w="med" len="med"/>
                    </a:lnT>
                  </a:tcPr>
                </a:tc>
                <a:tc hMerge="1">
                  <a:txBody>
                    <a:bodyPr/>
                    <a:lstStyle/>
                    <a:p>
                      <a:endParaRPr kumimoji="1" lang="ja-JP" altLang="en-US"/>
                    </a:p>
                  </a:txBody>
                  <a:tcPr/>
                </a:tc>
                <a:tc hMerge="1">
                  <a:txBody>
                    <a:bodyPr/>
                    <a:lstStyle/>
                    <a:p>
                      <a:pPr algn="ctr"/>
                      <a:endParaRPr kumimoji="1" lang="ja-JP" altLang="en-US" sz="1100">
                        <a:latin typeface="+mn-ea"/>
                        <a:ea typeface="+mn-ea"/>
                      </a:endParaRPr>
                    </a:p>
                  </a:txBody>
                  <a:tcPr marL="54000" marR="54000" marT="36000" marB="36000" anchor="ctr">
                    <a:lnL w="12700" cap="flat" cmpd="sng" algn="ctr">
                      <a:solidFill>
                        <a:schemeClr val="accent6"/>
                      </a:solidFill>
                      <a:prstDash val="solid"/>
                      <a:round/>
                      <a:headEnd type="none" w="med" len="med"/>
                      <a:tailEnd type="none" w="med" len="med"/>
                    </a:lnL>
                    <a:lnT w="12700" cap="flat" cmpd="sng" algn="ctr">
                      <a:solidFill>
                        <a:schemeClr val="accent6"/>
                      </a:solidFill>
                      <a:prstDash val="solid"/>
                      <a:round/>
                      <a:headEnd type="none" w="med" len="med"/>
                      <a:tailEnd type="none" w="med" len="med"/>
                    </a:lnT>
                  </a:tcPr>
                </a:tc>
                <a:tc hMerge="1">
                  <a:txBody>
                    <a:bodyPr/>
                    <a:lstStyle/>
                    <a:p>
                      <a:pPr algn="ctr"/>
                      <a:endParaRPr lang="ja-JP" altLang="en-US" sz="1100">
                        <a:latin typeface="+mn-ea"/>
                        <a:ea typeface="+mn-ea"/>
                      </a:endParaRPr>
                    </a:p>
                  </a:txBody>
                  <a:tcPr marL="54000" marR="54000" marT="36000" marB="36000" anchor="ctr">
                    <a:lnL w="12700" cap="flat" cmpd="sng" algn="ctr">
                      <a:solidFill>
                        <a:schemeClr val="accent6"/>
                      </a:solidFill>
                      <a:prstDash val="solid"/>
                      <a:round/>
                      <a:headEnd type="none" w="med" len="med"/>
                      <a:tailEnd type="none" w="med" len="med"/>
                    </a:lnL>
                  </a:tcPr>
                </a:tc>
                <a:extLst>
                  <a:ext uri="{0D108BD9-81ED-4DB2-BD59-A6C34878D82A}">
                    <a16:rowId xmlns:a16="http://schemas.microsoft.com/office/drawing/2014/main" val="10007"/>
                  </a:ext>
                </a:extLst>
              </a:tr>
              <a:tr h="274372">
                <a:tc gridSpan="2">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ja-JP" altLang="en-US" sz="900">
                          <a:latin typeface="メイリオ" panose="020B0604030504040204" pitchFamily="50" charset="-128"/>
                          <a:ea typeface="メイリオ" panose="020B0604030504040204" pitchFamily="50" charset="-128"/>
                        </a:rPr>
                        <a:t>点数</a:t>
                      </a:r>
                      <a:endParaRPr kumimoji="1" lang="en-US" altLang="ja-JP" sz="900">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hMerge="1">
                  <a:txBody>
                    <a:bodyPr/>
                    <a:lstStyle/>
                    <a:p>
                      <a:endParaRPr kumimoji="1" lang="ja-JP" altLang="en-US"/>
                    </a:p>
                  </a:txBody>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a:lnSpc>
                          <a:spcPts val="900"/>
                        </a:lnSpc>
                      </a:pPr>
                      <a:r>
                        <a:rPr kumimoji="1" lang="en-US" altLang="ja-JP" sz="900" b="1" u="sng" kern="1200">
                          <a:solidFill>
                            <a:srgbClr val="0070C0"/>
                          </a:solidFill>
                          <a:latin typeface="メイリオ" panose="020B0604030504040204" pitchFamily="50" charset="-128"/>
                          <a:ea typeface="メイリオ" panose="020B0604030504040204" pitchFamily="50" charset="-128"/>
                        </a:rPr>
                        <a:t>1,930</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kern="1200">
                          <a:solidFill>
                            <a:srgbClr val="0070C0"/>
                          </a:solidFill>
                          <a:latin typeface="メイリオ" panose="020B0604030504040204" pitchFamily="50" charset="-128"/>
                          <a:ea typeface="メイリオ" panose="020B0604030504040204" pitchFamily="50" charset="-128"/>
                        </a:rPr>
                        <a:t>1,643</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p>
                      <a:pPr algn="ctr"/>
                      <a:r>
                        <a:rPr kumimoji="1" lang="en-US" altLang="ja-JP" sz="900" b="1" u="sng" kern="1200">
                          <a:solidFill>
                            <a:srgbClr val="0070C0"/>
                          </a:solidFill>
                          <a:latin typeface="メイリオ" panose="020B0604030504040204" pitchFamily="50" charset="-128"/>
                          <a:ea typeface="メイリオ" panose="020B0604030504040204" pitchFamily="50" charset="-128"/>
                        </a:rPr>
                        <a:t>1,898</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a:lnSpc>
                          <a:spcPts val="900"/>
                        </a:lnSpc>
                      </a:pPr>
                      <a:r>
                        <a:rPr kumimoji="1" lang="en-US" altLang="ja-JP" sz="900" b="1" u="sng" kern="1200">
                          <a:solidFill>
                            <a:srgbClr val="0070C0"/>
                          </a:solidFill>
                          <a:latin typeface="メイリオ" panose="020B0604030504040204" pitchFamily="50" charset="-128"/>
                          <a:ea typeface="メイリオ" panose="020B0604030504040204" pitchFamily="50" charset="-128"/>
                        </a:rPr>
                        <a:t>1,874</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kern="1200">
                          <a:solidFill>
                            <a:srgbClr val="0070C0"/>
                          </a:solidFill>
                          <a:latin typeface="メイリオ" panose="020B0604030504040204" pitchFamily="50" charset="-128"/>
                          <a:ea typeface="メイリオ" panose="020B0604030504040204" pitchFamily="50" charset="-128"/>
                        </a:rPr>
                        <a:t>1,779</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kern="1200">
                          <a:solidFill>
                            <a:srgbClr val="0070C0"/>
                          </a:solidFill>
                          <a:latin typeface="メイリオ" panose="020B0604030504040204" pitchFamily="50" charset="-128"/>
                          <a:ea typeface="メイリオ" panose="020B0604030504040204" pitchFamily="50" charset="-128"/>
                        </a:rPr>
                        <a:t>1,704</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marL="0" marR="0" lvl="0" indent="0" algn="ctr" defTabSz="914400" rtl="0" eaLnBrk="1" fontAlgn="auto" latinLnBrk="0" hangingPunct="1">
                        <a:lnSpc>
                          <a:spcPts val="900"/>
                        </a:lnSpc>
                        <a:spcBef>
                          <a:spcPts val="0"/>
                        </a:spcBef>
                        <a:spcAft>
                          <a:spcPts val="0"/>
                        </a:spcAft>
                        <a:buClrTx/>
                        <a:buSzTx/>
                        <a:buFontTx/>
                        <a:buNone/>
                        <a:tabLst/>
                        <a:defRPr/>
                      </a:pPr>
                      <a:r>
                        <a:rPr kumimoji="1" lang="en-US" altLang="ja-JP" sz="900" b="1" u="sng" kern="1200">
                          <a:solidFill>
                            <a:srgbClr val="0070C0"/>
                          </a:solidFill>
                          <a:latin typeface="メイリオ" panose="020B0604030504040204" pitchFamily="50" charset="-128"/>
                          <a:ea typeface="メイリオ" panose="020B0604030504040204" pitchFamily="50" charset="-128"/>
                        </a:rPr>
                        <a:t>1,597</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p>
                      <a:pPr algn="ctr">
                        <a:lnSpc>
                          <a:spcPts val="900"/>
                        </a:lnSpc>
                      </a:pPr>
                      <a:r>
                        <a:rPr kumimoji="1" lang="en-US" altLang="ja-JP" sz="900" b="1" u="sng" kern="1200">
                          <a:solidFill>
                            <a:srgbClr val="0070C0"/>
                          </a:solidFill>
                          <a:latin typeface="メイリオ" panose="020B0604030504040204" pitchFamily="50" charset="-128"/>
                          <a:ea typeface="メイリオ" panose="020B0604030504040204" pitchFamily="50" charset="-128"/>
                        </a:rPr>
                        <a:t>1,874</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kumimoji="1" lang="en-US" altLang="ja-JP" sz="900" b="1" u="sng" kern="1200">
                          <a:solidFill>
                            <a:srgbClr val="0070C0"/>
                          </a:solidFill>
                          <a:latin typeface="メイリオ" panose="020B0604030504040204" pitchFamily="50" charset="-128"/>
                          <a:ea typeface="メイリオ" panose="020B0604030504040204" pitchFamily="50" charset="-128"/>
                        </a:rPr>
                        <a:t>1,575</a:t>
                      </a:r>
                      <a:r>
                        <a:rPr kumimoji="1" lang="ja-JP" altLang="en-US" sz="900" b="1" u="sng" kern="1200">
                          <a:solidFill>
                            <a:srgbClr val="0070C0"/>
                          </a:solidFill>
                          <a:latin typeface="メイリオ" panose="020B0604030504040204" pitchFamily="50" charset="-128"/>
                          <a:ea typeface="メイリオ" panose="020B0604030504040204" pitchFamily="50" charset="-128"/>
                        </a:rPr>
                        <a:t>点</a:t>
                      </a:r>
                      <a:endParaRPr kumimoji="1" lang="en-US" altLang="ja-JP" sz="9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tc>
                  <a:txBody>
                    <a:bodyPr/>
                    <a:lstStyle>
                      <a:lvl1pPr marL="0" algn="l" defTabSz="990570" rtl="0" eaLnBrk="1" latinLnBrk="0" hangingPunct="1">
                        <a:defRPr kumimoji="1" sz="1950" kern="1200">
                          <a:solidFill>
                            <a:schemeClr val="tx1"/>
                          </a:solidFill>
                          <a:latin typeface="Calibri" panose="020F0502020204030204"/>
                          <a:ea typeface="メイリオ"/>
                        </a:defRPr>
                      </a:lvl1pPr>
                      <a:lvl2pPr marL="495285" algn="l" defTabSz="990570" rtl="0" eaLnBrk="1" latinLnBrk="0" hangingPunct="1">
                        <a:defRPr kumimoji="1" sz="1950" kern="1200">
                          <a:solidFill>
                            <a:schemeClr val="tx1"/>
                          </a:solidFill>
                          <a:latin typeface="Calibri" panose="020F0502020204030204"/>
                          <a:ea typeface="メイリオ"/>
                        </a:defRPr>
                      </a:lvl2pPr>
                      <a:lvl3pPr marL="990570" algn="l" defTabSz="990570" rtl="0" eaLnBrk="1" latinLnBrk="0" hangingPunct="1">
                        <a:defRPr kumimoji="1" sz="1950" kern="1200">
                          <a:solidFill>
                            <a:schemeClr val="tx1"/>
                          </a:solidFill>
                          <a:latin typeface="Calibri" panose="020F0502020204030204"/>
                          <a:ea typeface="メイリオ"/>
                        </a:defRPr>
                      </a:lvl3pPr>
                      <a:lvl4pPr marL="1485854" algn="l" defTabSz="990570" rtl="0" eaLnBrk="1" latinLnBrk="0" hangingPunct="1">
                        <a:defRPr kumimoji="1" sz="1950" kern="1200">
                          <a:solidFill>
                            <a:schemeClr val="tx1"/>
                          </a:solidFill>
                          <a:latin typeface="Calibri" panose="020F0502020204030204"/>
                          <a:ea typeface="メイリオ"/>
                        </a:defRPr>
                      </a:lvl4pPr>
                      <a:lvl5pPr marL="1981139" algn="l" defTabSz="990570" rtl="0" eaLnBrk="1" latinLnBrk="0" hangingPunct="1">
                        <a:defRPr kumimoji="1" sz="1950" kern="1200">
                          <a:solidFill>
                            <a:schemeClr val="tx1"/>
                          </a:solidFill>
                          <a:latin typeface="Calibri" panose="020F0502020204030204"/>
                          <a:ea typeface="メイリオ"/>
                        </a:defRPr>
                      </a:lvl5pPr>
                      <a:lvl6pPr marL="2476424" algn="l" defTabSz="990570" rtl="0" eaLnBrk="1" latinLnBrk="0" hangingPunct="1">
                        <a:defRPr kumimoji="1" sz="1950" kern="1200">
                          <a:solidFill>
                            <a:schemeClr val="tx1"/>
                          </a:solidFill>
                          <a:latin typeface="Calibri" panose="020F0502020204030204"/>
                          <a:ea typeface="メイリオ"/>
                        </a:defRPr>
                      </a:lvl6pPr>
                      <a:lvl7pPr marL="2971709" algn="l" defTabSz="990570" rtl="0" eaLnBrk="1" latinLnBrk="0" hangingPunct="1">
                        <a:defRPr kumimoji="1" sz="1950" kern="1200">
                          <a:solidFill>
                            <a:schemeClr val="tx1"/>
                          </a:solidFill>
                          <a:latin typeface="Calibri" panose="020F0502020204030204"/>
                          <a:ea typeface="メイリオ"/>
                        </a:defRPr>
                      </a:lvl7pPr>
                      <a:lvl8pPr marL="3466993" algn="l" defTabSz="990570" rtl="0" eaLnBrk="1" latinLnBrk="0" hangingPunct="1">
                        <a:defRPr kumimoji="1" sz="1950" kern="1200">
                          <a:solidFill>
                            <a:schemeClr val="tx1"/>
                          </a:solidFill>
                          <a:latin typeface="Calibri" panose="020F0502020204030204"/>
                          <a:ea typeface="メイリオ"/>
                        </a:defRPr>
                      </a:lvl8pPr>
                      <a:lvl9pPr marL="3962278" algn="l" defTabSz="990570" rtl="0" eaLnBrk="1" latinLnBrk="0" hangingPunct="1">
                        <a:defRPr kumimoji="1" sz="1950" kern="1200">
                          <a:solidFill>
                            <a:schemeClr val="tx1"/>
                          </a:solidFill>
                          <a:latin typeface="Calibri" panose="020F0502020204030204"/>
                          <a:ea typeface="メイリオ"/>
                        </a:defRPr>
                      </a:lvl9pPr>
                    </a:lstStyle>
                    <a:p>
                      <a:pPr algn="ctr">
                        <a:lnSpc>
                          <a:spcPts val="900"/>
                        </a:lnSpc>
                      </a:pPr>
                      <a:r>
                        <a:rPr lang="en-US" altLang="ja-JP" sz="900" b="1" u="sng">
                          <a:solidFill>
                            <a:srgbClr val="0070C0"/>
                          </a:solidFill>
                          <a:latin typeface="メイリオ" panose="020B0604030504040204" pitchFamily="50" charset="-128"/>
                          <a:ea typeface="メイリオ" panose="020B0604030504040204" pitchFamily="50" charset="-128"/>
                        </a:rPr>
                        <a:t>1,523</a:t>
                      </a:r>
                      <a:r>
                        <a:rPr lang="ja-JP" altLang="en-US" sz="900" b="1" u="sng">
                          <a:solidFill>
                            <a:srgbClr val="0070C0"/>
                          </a:solidFill>
                          <a:latin typeface="メイリオ" panose="020B0604030504040204" pitchFamily="50" charset="-128"/>
                          <a:ea typeface="メイリオ" panose="020B0604030504040204" pitchFamily="50" charset="-128"/>
                        </a:rPr>
                        <a:t>点</a:t>
                      </a:r>
                      <a:endParaRPr lang="en-US" altLang="ja-JP" sz="900" b="1" u="sng">
                        <a:solidFill>
                          <a:srgbClr val="0070C0"/>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chemeClr val="accent6"/>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solidFill>
                      <a:schemeClr val="accent5">
                        <a:lumMod val="75000"/>
                        <a:alpha val="20000"/>
                      </a:schemeClr>
                    </a:solidFill>
                  </a:tcPr>
                </a:tc>
                <a:extLst>
                  <a:ext uri="{0D108BD9-81ED-4DB2-BD59-A6C34878D82A}">
                    <a16:rowId xmlns:a16="http://schemas.microsoft.com/office/drawing/2014/main" val="10008"/>
                  </a:ext>
                </a:extLst>
              </a:tr>
            </a:tbl>
          </a:graphicData>
        </a:graphic>
      </p:graphicFrame>
      <p:sp>
        <p:nvSpPr>
          <p:cNvPr id="6" name="スライド番号プレースホルダー 4">
            <a:extLst>
              <a:ext uri="{FF2B5EF4-FFF2-40B4-BE49-F238E27FC236}">
                <a16:creationId xmlns:a16="http://schemas.microsoft.com/office/drawing/2014/main" id="{F67C25E0-4C05-049E-BDD1-5B38D5C0CBC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142</a:t>
            </a:r>
          </a:p>
        </p:txBody>
      </p:sp>
      <p:pic>
        <p:nvPicPr>
          <p:cNvPr id="9" name="オーディオ 8">
            <a:hlinkClick r:id="" action="ppaction://media"/>
            <a:extLst>
              <a:ext uri="{FF2B5EF4-FFF2-40B4-BE49-F238E27FC236}">
                <a16:creationId xmlns:a16="http://schemas.microsoft.com/office/drawing/2014/main" id="{3C9CDEF9-0CBF-037F-53BB-D74B9EA550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2558418"/>
      </p:ext>
    </p:extLst>
  </p:cSld>
  <p:clrMapOvr>
    <a:masterClrMapping/>
  </p:clrMapOvr>
  <mc:AlternateContent xmlns:mc="http://schemas.openxmlformats.org/markup-compatibility/2006" xmlns:p14="http://schemas.microsoft.com/office/powerpoint/2010/main">
    <mc:Choice Requires="p14">
      <p:transition spd="slow" p14:dur="2000" advTm="16941"/>
    </mc:Choice>
    <mc:Fallback xmlns="">
      <p:transition spd="slow" advTm="16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9D0E5-37E8-9F4D-0221-EBFE9D240DC8}"/>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473333CF-6F28-C1A1-776A-952A5D8DFB14}"/>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重症度、医療・看護必要度の見直し</a:t>
            </a:r>
          </a:p>
        </p:txBody>
      </p:sp>
      <p:sp>
        <p:nvSpPr>
          <p:cNvPr id="7" name="スライド番号プレースホルダー 4">
            <a:extLst>
              <a:ext uri="{FF2B5EF4-FFF2-40B4-BE49-F238E27FC236}">
                <a16:creationId xmlns:a16="http://schemas.microsoft.com/office/drawing/2014/main" id="{29B6141B-55F4-C544-F8BF-5CAD00E4219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9" name="テキスト ボックス 8">
            <a:extLst>
              <a:ext uri="{FF2B5EF4-FFF2-40B4-BE49-F238E27FC236}">
                <a16:creationId xmlns:a16="http://schemas.microsoft.com/office/drawing/2014/main" id="{460F2A02-63AB-FD9D-6A98-612D64CB4A5C}"/>
              </a:ext>
            </a:extLst>
          </p:cNvPr>
          <p:cNvSpPr txBox="1"/>
          <p:nvPr/>
        </p:nvSpPr>
        <p:spPr>
          <a:xfrm>
            <a:off x="119337" y="1018191"/>
            <a:ext cx="1872208" cy="369332"/>
          </a:xfrm>
          <a:prstGeom prst="rect">
            <a:avLst/>
          </a:prstGeom>
          <a:noFill/>
          <a:ln w="28575">
            <a:solidFill>
              <a:schemeClr val="tx2"/>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00" cap="none" spc="0" normalizeH="0" baseline="0" noProof="0" dirty="0">
                <a:ln>
                  <a:noFill/>
                </a:ln>
                <a:solidFill>
                  <a:srgbClr val="002060"/>
                </a:solidFill>
                <a:effectLst/>
                <a:uLnTx/>
                <a:uFillTx/>
                <a:latin typeface="Arial" panose="020B0604020202020204" pitchFamily="34" charset="0"/>
                <a:ea typeface="ＭＳ ゴシック" panose="020B0609070205080204" pitchFamily="49" charset="-128"/>
                <a:cs typeface="Times New Roman" panose="02020603050405020304" pitchFamily="18" charset="0"/>
              </a:rPr>
              <a:t>考え方</a:t>
            </a:r>
            <a:endParaRPr kumimoji="1" lang="ja-JP" altLang="en-US" sz="1800" b="1" i="0" u="none" strike="noStrike" kern="1200" cap="none" spc="0" normalizeH="0" baseline="0" noProof="0" dirty="0">
              <a:ln>
                <a:noFill/>
              </a:ln>
              <a:solidFill>
                <a:srgbClr val="002060"/>
              </a:solidFill>
              <a:effectLst/>
              <a:uLnTx/>
              <a:uFillTx/>
              <a:latin typeface="Arial"/>
              <a:ea typeface="ＭＳ Ｐゴシック"/>
              <a:cs typeface="+mn-cs"/>
            </a:endParaRPr>
          </a:p>
        </p:txBody>
      </p:sp>
      <p:sp>
        <p:nvSpPr>
          <p:cNvPr id="15" name="テキスト ボックス 14">
            <a:extLst>
              <a:ext uri="{FF2B5EF4-FFF2-40B4-BE49-F238E27FC236}">
                <a16:creationId xmlns:a16="http://schemas.microsoft.com/office/drawing/2014/main" id="{9CD0EA22-11E3-DD7E-6A7B-5DF537ACED60}"/>
              </a:ext>
            </a:extLst>
          </p:cNvPr>
          <p:cNvSpPr txBox="1"/>
          <p:nvPr/>
        </p:nvSpPr>
        <p:spPr>
          <a:xfrm>
            <a:off x="119337" y="1526915"/>
            <a:ext cx="11809312" cy="1323439"/>
          </a:xfrm>
          <a:prstGeom prst="rect">
            <a:avLst/>
          </a:prstGeom>
          <a:noFill/>
          <a:ln>
            <a:solidFill>
              <a:schemeClr val="tx1"/>
            </a:solidFill>
            <a:prstDash val="sysDot"/>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現行の重症度、医療・看護必要度では、手術症例に比べて、内科系疾患は点数が得られにくいという問題点があった</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1" lang="ja-JP" altLang="en-US" sz="1600" b="0" i="0" u="none" strike="noStrike" kern="1200" cap="none" spc="0" normalizeH="0" baseline="0" noProof="0" dirty="0">
                <a:ln>
                  <a:noFill/>
                </a:ln>
                <a:solidFill>
                  <a:srgbClr val="002060"/>
                </a:solidFill>
                <a:effectLst/>
                <a:uLnTx/>
                <a:uFillTx/>
                <a:latin typeface="Arial"/>
                <a:ea typeface="ＭＳ Ｐゴシック"/>
                <a:cs typeface="+mn-cs"/>
              </a:rPr>
              <a:t>また、救急搬送による入院の多くが「手術なし症例」であったが、救急搬送受入件数が多くても、手術なし症例が多い病院では、密度の高い医学的管理を実施しているにもかかわらず、重症度、医療・看護必要度の基準を満たしにくい、という問題点もあった</a:t>
            </a:r>
            <a:endParaRPr kumimoji="1" lang="en-US" altLang="ja-JP" sz="1600" b="0" i="0" u="none" strike="noStrike" kern="1200" cap="none" spc="0" normalizeH="0" baseline="0" noProof="0" dirty="0">
              <a:ln>
                <a:noFill/>
              </a:ln>
              <a:solidFill>
                <a:srgbClr val="002060"/>
              </a:solidFill>
              <a:effectLst/>
              <a:uLnTx/>
              <a:uFillTx/>
              <a:latin typeface="Arial"/>
              <a:ea typeface="ＭＳ Ｐゴシック"/>
              <a:cs typeface="+mn-cs"/>
            </a:endParaRPr>
          </a:p>
        </p:txBody>
      </p:sp>
      <p:sp>
        <p:nvSpPr>
          <p:cNvPr id="11" name="テキスト ボックス 10">
            <a:extLst>
              <a:ext uri="{FF2B5EF4-FFF2-40B4-BE49-F238E27FC236}">
                <a16:creationId xmlns:a16="http://schemas.microsoft.com/office/drawing/2014/main" id="{F25BFC7D-41CF-1626-8871-1D69A6ED6F7E}"/>
              </a:ext>
            </a:extLst>
          </p:cNvPr>
          <p:cNvSpPr txBox="1"/>
          <p:nvPr/>
        </p:nvSpPr>
        <p:spPr>
          <a:xfrm>
            <a:off x="1901534" y="3711238"/>
            <a:ext cx="8388931" cy="1938992"/>
          </a:xfrm>
          <a:prstGeom prst="rect">
            <a:avLst/>
          </a:prstGeom>
          <a:noFill/>
          <a:ln>
            <a:noFill/>
            <a:prstDash val="sysDot"/>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2000" b="0" i="0" u="none" strike="noStrike" kern="1200" cap="none" spc="0" normalizeH="0" baseline="0" noProof="0" dirty="0">
                <a:ln>
                  <a:noFill/>
                </a:ln>
                <a:solidFill>
                  <a:srgbClr val="002060"/>
                </a:solidFill>
                <a:effectLst/>
                <a:uLnTx/>
                <a:uFillTx/>
                <a:latin typeface="Arial"/>
                <a:ea typeface="ＭＳ Ｐゴシック"/>
                <a:cs typeface="+mn-cs"/>
              </a:rPr>
              <a:t>そこで、</a:t>
            </a:r>
            <a:endParaRPr kumimoji="1" lang="en-US" altLang="ja-JP" sz="2000" b="0" i="0" u="none" strike="noStrike" kern="1200" cap="none" spc="0" normalizeH="0" baseline="0" noProof="0" dirty="0">
              <a:ln>
                <a:noFill/>
              </a:ln>
              <a:solidFill>
                <a:srgbClr val="002060"/>
              </a:solidFill>
              <a:effectLst/>
              <a:uLnTx/>
              <a:uFillTx/>
              <a:latin typeface="Arial"/>
              <a:ea typeface="ＭＳ Ｐゴシック"/>
              <a:cs typeface="+mn-cs"/>
            </a:endParaRPr>
          </a:p>
          <a:p>
            <a:pPr marL="800100" marR="0" lvl="1" indent="-342900" algn="l" defTabSz="914400" rtl="0" eaLnBrk="1" fontAlgn="auto" latinLnBrk="0" hangingPunct="1">
              <a:lnSpc>
                <a:spcPct val="100000"/>
              </a:lnSpc>
              <a:spcBef>
                <a:spcPts val="0"/>
              </a:spcBef>
              <a:spcAft>
                <a:spcPts val="0"/>
              </a:spcAft>
              <a:buClrTx/>
              <a:buSzTx/>
              <a:buFont typeface="+mj-ea"/>
              <a:buAutoNum type="circleNumDbPlain"/>
              <a:tabLst/>
              <a:defRPr/>
            </a:pPr>
            <a:r>
              <a:rPr kumimoji="1" lang="ja-JP" altLang="en-US" sz="2000" b="0" i="0" u="none" strike="noStrike" kern="1200" cap="none" spc="0" normalizeH="0" baseline="0" noProof="0" dirty="0">
                <a:ln>
                  <a:noFill/>
                </a:ln>
                <a:solidFill>
                  <a:srgbClr val="FF0000"/>
                </a:solidFill>
                <a:effectLst/>
                <a:uLnTx/>
                <a:uFillTx/>
                <a:latin typeface="Arial"/>
                <a:ea typeface="ＭＳ Ｐゴシック"/>
                <a:cs typeface="+mn-cs"/>
              </a:rPr>
              <a:t>内科系疾病に関連した</a:t>
            </a:r>
            <a:r>
              <a:rPr kumimoji="1" lang="en-US" altLang="ja-JP" sz="2000" b="0" i="0" u="none" strike="noStrike" kern="1200" cap="none" spc="0" normalizeH="0" baseline="0" noProof="0" dirty="0">
                <a:ln>
                  <a:noFill/>
                </a:ln>
                <a:solidFill>
                  <a:srgbClr val="FF0000"/>
                </a:solidFill>
                <a:effectLst/>
                <a:uLnTx/>
                <a:uFillTx/>
                <a:latin typeface="Arial"/>
                <a:ea typeface="ＭＳ Ｐゴシック"/>
                <a:cs typeface="+mn-cs"/>
              </a:rPr>
              <a:t>A</a:t>
            </a:r>
            <a:r>
              <a:rPr kumimoji="1" lang="ja-JP" altLang="en-US" sz="2000" b="0" i="0" u="none" strike="noStrike" kern="1200" cap="none" spc="0" normalizeH="0" baseline="0" noProof="0" dirty="0">
                <a:ln>
                  <a:noFill/>
                </a:ln>
                <a:solidFill>
                  <a:srgbClr val="FF0000"/>
                </a:solidFill>
                <a:effectLst/>
                <a:uLnTx/>
                <a:uFillTx/>
                <a:latin typeface="Arial"/>
                <a:ea typeface="ＭＳ Ｐゴシック"/>
                <a:cs typeface="+mn-cs"/>
              </a:rPr>
              <a:t>・</a:t>
            </a:r>
            <a:r>
              <a:rPr kumimoji="1" lang="en-US" altLang="ja-JP" sz="2000" b="0" i="0" u="none" strike="noStrike" kern="1200" cap="none" spc="0" normalizeH="0" baseline="0" noProof="0" dirty="0">
                <a:ln>
                  <a:noFill/>
                </a:ln>
                <a:solidFill>
                  <a:srgbClr val="FF0000"/>
                </a:solidFill>
                <a:effectLst/>
                <a:uLnTx/>
                <a:uFillTx/>
                <a:latin typeface="Arial"/>
                <a:ea typeface="ＭＳ Ｐゴシック"/>
                <a:cs typeface="+mn-cs"/>
              </a:rPr>
              <a:t>C</a:t>
            </a:r>
            <a:r>
              <a:rPr kumimoji="1" lang="ja-JP" altLang="en-US" sz="2000" b="0" i="0" u="none" strike="noStrike" kern="1200" cap="none" spc="0" normalizeH="0" baseline="0" noProof="0" dirty="0">
                <a:ln>
                  <a:noFill/>
                </a:ln>
                <a:solidFill>
                  <a:srgbClr val="FF0000"/>
                </a:solidFill>
                <a:effectLst/>
                <a:uLnTx/>
                <a:uFillTx/>
                <a:latin typeface="Arial"/>
                <a:ea typeface="ＭＳ Ｐゴシック"/>
                <a:cs typeface="+mn-cs"/>
              </a:rPr>
              <a:t>項目</a:t>
            </a:r>
            <a:r>
              <a:rPr kumimoji="1" lang="ja-JP" altLang="en-US" sz="2000" b="0" i="0" u="none" strike="noStrike" kern="1200" cap="none" spc="0" normalizeH="0" baseline="0" noProof="0" dirty="0">
                <a:ln>
                  <a:noFill/>
                </a:ln>
                <a:solidFill>
                  <a:srgbClr val="002060"/>
                </a:solidFill>
                <a:effectLst/>
                <a:uLnTx/>
                <a:uFillTx/>
                <a:latin typeface="Arial"/>
                <a:ea typeface="ＭＳ Ｐゴシック"/>
                <a:cs typeface="+mn-cs"/>
              </a:rPr>
              <a:t>の追加と、</a:t>
            </a:r>
            <a:endParaRPr kumimoji="1" lang="en-US" altLang="ja-JP" sz="2000" b="0" i="0" u="none" strike="noStrike" kern="1200" cap="none" spc="0" normalizeH="0" baseline="0" noProof="0" dirty="0">
              <a:ln>
                <a:noFill/>
              </a:ln>
              <a:solidFill>
                <a:srgbClr val="002060"/>
              </a:solidFill>
              <a:effectLst/>
              <a:uLnTx/>
              <a:uFillTx/>
              <a:latin typeface="Arial"/>
              <a:ea typeface="ＭＳ Ｐゴシック"/>
              <a:cs typeface="+mn-cs"/>
            </a:endParaRPr>
          </a:p>
          <a:p>
            <a:pPr marL="800100" marR="0" lvl="1" indent="-342900" algn="l" defTabSz="914400" rtl="0" eaLnBrk="1" fontAlgn="auto" latinLnBrk="0" hangingPunct="1">
              <a:lnSpc>
                <a:spcPct val="100000"/>
              </a:lnSpc>
              <a:spcBef>
                <a:spcPts val="0"/>
              </a:spcBef>
              <a:spcAft>
                <a:spcPts val="0"/>
              </a:spcAft>
              <a:buClrTx/>
              <a:buSzTx/>
              <a:buFont typeface="+mj-ea"/>
              <a:buAutoNum type="circleNumDbPlain"/>
              <a:tabLst/>
              <a:defRPr/>
            </a:pPr>
            <a:r>
              <a:rPr kumimoji="1" lang="ja-JP" altLang="en-US" sz="2000" b="0" i="0" u="none" strike="noStrike" kern="1200" cap="none" spc="0" normalizeH="0" baseline="0" noProof="0" dirty="0">
                <a:ln>
                  <a:noFill/>
                </a:ln>
                <a:solidFill>
                  <a:srgbClr val="FF0000"/>
                </a:solidFill>
                <a:effectLst/>
                <a:uLnTx/>
                <a:uFillTx/>
                <a:latin typeface="Arial"/>
                <a:ea typeface="ＭＳ Ｐゴシック"/>
                <a:cs typeface="+mn-cs"/>
              </a:rPr>
              <a:t>救急搬送受入件数に応じた評価</a:t>
            </a:r>
            <a:r>
              <a:rPr kumimoji="1" lang="ja-JP" altLang="en-US" sz="2000" b="0" i="0" u="none" strike="noStrike" kern="1200" cap="none" spc="0" normalizeH="0" baseline="0" noProof="0" dirty="0">
                <a:ln>
                  <a:noFill/>
                </a:ln>
                <a:solidFill>
                  <a:srgbClr val="002060"/>
                </a:solidFill>
                <a:effectLst/>
                <a:uLnTx/>
                <a:uFillTx/>
                <a:latin typeface="Arial"/>
                <a:ea typeface="ＭＳ Ｐゴシック"/>
                <a:cs typeface="+mn-cs"/>
              </a:rPr>
              <a:t>を行うことで、</a:t>
            </a:r>
            <a:endParaRPr kumimoji="1" lang="en-US" altLang="ja-JP" sz="2000" b="0" i="0" u="none" strike="noStrike" kern="1200" cap="none" spc="0" normalizeH="0" baseline="0" noProof="0" dirty="0">
              <a:ln>
                <a:noFill/>
              </a:ln>
              <a:solidFill>
                <a:srgbClr val="002060"/>
              </a:solidFill>
              <a:effectLst/>
              <a:uLnTx/>
              <a:uFillTx/>
              <a:latin typeface="Arial"/>
              <a:ea typeface="ＭＳ Ｐゴシック"/>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srgbClr val="002060"/>
                </a:solidFill>
                <a:effectLst/>
                <a:uLnTx/>
                <a:uFillTx/>
                <a:latin typeface="Arial"/>
                <a:ea typeface="ＭＳ Ｐゴシック"/>
                <a:cs typeface="+mn-cs"/>
              </a:rPr>
              <a:t>手術なし症例や救急搬送への対応した場合の評価が、</a:t>
            </a:r>
            <a:endParaRPr kumimoji="1" lang="en-US" altLang="ja-JP" sz="2000" b="0" i="0" u="none" strike="noStrike" kern="1200" cap="none" spc="0" normalizeH="0" baseline="0" noProof="0" dirty="0">
              <a:ln>
                <a:noFill/>
              </a:ln>
              <a:solidFill>
                <a:srgbClr val="002060"/>
              </a:solidFill>
              <a:effectLst/>
              <a:uLnTx/>
              <a:uFillTx/>
              <a:latin typeface="Arial"/>
              <a:ea typeface="ＭＳ Ｐゴシック"/>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srgbClr val="002060"/>
                </a:solidFill>
                <a:effectLst/>
                <a:uLnTx/>
                <a:uFillTx/>
                <a:latin typeface="Arial"/>
                <a:ea typeface="ＭＳ Ｐゴシック"/>
                <a:cs typeface="+mn-cs"/>
              </a:rPr>
              <a:t>適切に重症度、医療・看護必要度に反映されるように見直しを行うことになった</a:t>
            </a:r>
            <a:endParaRPr kumimoji="1" lang="en-US" altLang="ja-JP" sz="2000" b="0" i="0" u="none" strike="noStrike" kern="1200" cap="none" spc="0" normalizeH="0" baseline="0" noProof="0" dirty="0">
              <a:ln>
                <a:noFill/>
              </a:ln>
              <a:solidFill>
                <a:srgbClr val="002060"/>
              </a:solidFill>
              <a:effectLst/>
              <a:uLnTx/>
              <a:uFillTx/>
              <a:latin typeface="Arial"/>
              <a:ea typeface="ＭＳ Ｐゴシック"/>
              <a:cs typeface="+mn-cs"/>
            </a:endParaRPr>
          </a:p>
        </p:txBody>
      </p:sp>
      <p:pic>
        <p:nvPicPr>
          <p:cNvPr id="5" name="オーディオ 4">
            <a:hlinkClick r:id="" action="ppaction://media"/>
            <a:extLst>
              <a:ext uri="{FF2B5EF4-FFF2-40B4-BE49-F238E27FC236}">
                <a16:creationId xmlns:a16="http://schemas.microsoft.com/office/drawing/2014/main" id="{3FD60F89-BF79-892B-FF81-DD4A8F2367E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7157955"/>
      </p:ext>
    </p:extLst>
  </p:cSld>
  <p:clrMapOvr>
    <a:masterClrMapping/>
  </p:clrMapOvr>
  <mc:AlternateContent xmlns:mc="http://schemas.openxmlformats.org/markup-compatibility/2006" xmlns:p14="http://schemas.microsoft.com/office/powerpoint/2010/main">
    <mc:Choice Requires="p14">
      <p:transition spd="slow" p14:dur="2000" advTm="66745"/>
    </mc:Choice>
    <mc:Fallback xmlns="">
      <p:transition spd="slow" advTm="66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D4096-F7A3-20F7-BFD9-9773D5D37EF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A8B7E5E4-C771-6136-69AF-F2EBE35C1A01}"/>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一般病棟用の重症度、医療・看護必要度</a:t>
            </a:r>
            <a:r>
              <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Ⅰ</a:t>
            </a: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r>
              <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Ⅱ</a:t>
            </a: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の概要</a:t>
            </a:r>
          </a:p>
        </p:txBody>
      </p:sp>
      <p:sp>
        <p:nvSpPr>
          <p:cNvPr id="2" name="テキスト ボックス 1">
            <a:extLst>
              <a:ext uri="{FF2B5EF4-FFF2-40B4-BE49-F238E27FC236}">
                <a16:creationId xmlns:a16="http://schemas.microsoft.com/office/drawing/2014/main" id="{40DE2ED7-3687-70B2-92EC-E918C7991D78}"/>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患者のニーズ、病院の機能・特性、地域医療構想を踏まえた、医療提供体制の整備－②</a:t>
            </a:r>
          </a:p>
        </p:txBody>
      </p:sp>
      <p:graphicFrame>
        <p:nvGraphicFramePr>
          <p:cNvPr id="10" name="表 9">
            <a:extLst>
              <a:ext uri="{FF2B5EF4-FFF2-40B4-BE49-F238E27FC236}">
                <a16:creationId xmlns:a16="http://schemas.microsoft.com/office/drawing/2014/main" id="{89D8C251-5706-A8C6-D521-BACA05B4A32C}"/>
              </a:ext>
            </a:extLst>
          </p:cNvPr>
          <p:cNvGraphicFramePr>
            <a:graphicFrameLocks noGrp="1"/>
          </p:cNvGraphicFramePr>
          <p:nvPr/>
        </p:nvGraphicFramePr>
        <p:xfrm>
          <a:off x="2063552" y="5064820"/>
          <a:ext cx="7886842" cy="1603171"/>
        </p:xfrm>
        <a:graphic>
          <a:graphicData uri="http://schemas.openxmlformats.org/drawingml/2006/table">
            <a:tbl>
              <a:tblPr firstRow="1" firstCol="1" bandRow="1"/>
              <a:tblGrid>
                <a:gridCol w="470794">
                  <a:extLst>
                    <a:ext uri="{9D8B030D-6E8A-4147-A177-3AD203B41FA5}">
                      <a16:colId xmlns:a16="http://schemas.microsoft.com/office/drawing/2014/main" val="3789353073"/>
                    </a:ext>
                  </a:extLst>
                </a:gridCol>
                <a:gridCol w="1872000">
                  <a:extLst>
                    <a:ext uri="{9D8B030D-6E8A-4147-A177-3AD203B41FA5}">
                      <a16:colId xmlns:a16="http://schemas.microsoft.com/office/drawing/2014/main" val="4152001423"/>
                    </a:ext>
                  </a:extLst>
                </a:gridCol>
                <a:gridCol w="648000">
                  <a:extLst>
                    <a:ext uri="{9D8B030D-6E8A-4147-A177-3AD203B41FA5}">
                      <a16:colId xmlns:a16="http://schemas.microsoft.com/office/drawing/2014/main" val="2002219669"/>
                    </a:ext>
                  </a:extLst>
                </a:gridCol>
                <a:gridCol w="1656000">
                  <a:extLst>
                    <a:ext uri="{9D8B030D-6E8A-4147-A177-3AD203B41FA5}">
                      <a16:colId xmlns:a16="http://schemas.microsoft.com/office/drawing/2014/main" val="1618396881"/>
                    </a:ext>
                  </a:extLst>
                </a:gridCol>
                <a:gridCol w="720000">
                  <a:extLst>
                    <a:ext uri="{9D8B030D-6E8A-4147-A177-3AD203B41FA5}">
                      <a16:colId xmlns:a16="http://schemas.microsoft.com/office/drawing/2014/main" val="1918129422"/>
                    </a:ext>
                  </a:extLst>
                </a:gridCol>
                <a:gridCol w="432048">
                  <a:extLst>
                    <a:ext uri="{9D8B030D-6E8A-4147-A177-3AD203B41FA5}">
                      <a16:colId xmlns:a16="http://schemas.microsoft.com/office/drawing/2014/main" val="3407742345"/>
                    </a:ext>
                  </a:extLst>
                </a:gridCol>
                <a:gridCol w="1044000">
                  <a:extLst>
                    <a:ext uri="{9D8B030D-6E8A-4147-A177-3AD203B41FA5}">
                      <a16:colId xmlns:a16="http://schemas.microsoft.com/office/drawing/2014/main" val="85894884"/>
                    </a:ext>
                  </a:extLst>
                </a:gridCol>
                <a:gridCol w="1044000">
                  <a:extLst>
                    <a:ext uri="{9D8B030D-6E8A-4147-A177-3AD203B41FA5}">
                      <a16:colId xmlns:a16="http://schemas.microsoft.com/office/drawing/2014/main" val="1208172235"/>
                    </a:ext>
                  </a:extLst>
                </a:gridCol>
              </a:tblGrid>
              <a:tr h="180000">
                <a:tc rowSpan="2">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ja-JP" sz="1000" kern="100">
                          <a:effectLst/>
                          <a:latin typeface="メイリオ" panose="020B0604030504040204" pitchFamily="50" charset="-128"/>
                          <a:ea typeface="メイリオ" panose="020B0604030504040204" pitchFamily="50" charset="-128"/>
                        </a:rPr>
                        <a:t>Ｂ</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rowSpan="2">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just">
                        <a:spcAft>
                          <a:spcPts val="0"/>
                        </a:spcAft>
                      </a:pPr>
                      <a:r>
                        <a:rPr lang="ja-JP" sz="1000" kern="100">
                          <a:effectLst/>
                          <a:latin typeface="メイリオ" panose="020B0604030504040204" pitchFamily="50" charset="-128"/>
                          <a:ea typeface="メイリオ" panose="020B0604030504040204" pitchFamily="50" charset="-128"/>
                        </a:rPr>
                        <a:t>患者の</a:t>
                      </a:r>
                      <a:r>
                        <a:rPr lang="ja-JP" altLang="en-US" sz="1000" kern="100">
                          <a:effectLst/>
                          <a:latin typeface="メイリオ" panose="020B0604030504040204" pitchFamily="50" charset="-128"/>
                          <a:ea typeface="メイリオ" panose="020B0604030504040204" pitchFamily="50" charset="-128"/>
                        </a:rPr>
                        <a:t>状況</a:t>
                      </a:r>
                      <a:r>
                        <a:rPr lang="ja-JP" sz="1000" kern="100">
                          <a:effectLst/>
                          <a:latin typeface="メイリオ" panose="020B0604030504040204" pitchFamily="50" charset="-128"/>
                          <a:ea typeface="メイリオ" panose="020B0604030504040204" pitchFamily="50" charset="-128"/>
                        </a:rPr>
                        <a:t>等</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gridSpan="3">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r>
                        <a:rPr lang="ja-JP" altLang="en-US" sz="1000">
                          <a:latin typeface="メイリオ" panose="020B0604030504040204" pitchFamily="50" charset="-128"/>
                          <a:ea typeface="メイリオ" panose="020B0604030504040204" pitchFamily="50" charset="-128"/>
                        </a:rPr>
                        <a:t>患者の状態</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hMerge="1">
                  <a:txBody>
                    <a:bodyPr/>
                    <a:lstStyle/>
                    <a:p>
                      <a:endParaRPr lang="ja-JP" altLang="en-US" sz="1200">
                        <a:latin typeface="HGSｺﾞｼｯｸM" panose="020B0600000000000000" pitchFamily="50" charset="-128"/>
                        <a:ea typeface="HGSｺﾞｼｯｸM" panose="020B0600000000000000" pitchFamily="50" charset="-128"/>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ja-JP" altLang="en-US" sz="1200">
                        <a:latin typeface="HGSｺﾞｼｯｸM" panose="020B0600000000000000" pitchFamily="50" charset="-128"/>
                        <a:ea typeface="HGSｺﾞｼｯｸM" panose="020B0600000000000000" pitchFamily="50" charset="-128"/>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rowSpan="9">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en-US" altLang="ja-JP" sz="1000" b="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rPr>
                        <a:t>×</a:t>
                      </a:r>
                      <a:endParaRPr lang="ja-JP" sz="1000" b="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ja-JP" altLang="en-US" sz="1000" kern="100">
                          <a:effectLst/>
                          <a:latin typeface="メイリオ" panose="020B0604030504040204" pitchFamily="50" charset="-128"/>
                          <a:ea typeface="メイリオ" panose="020B0604030504040204" pitchFamily="50" charset="-128"/>
                          <a:cs typeface="Times New Roman" panose="02020603050405020304" pitchFamily="18" charset="0"/>
                        </a:rPr>
                        <a:t>介助の実施</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hMerge="1">
                  <a:txBody>
                    <a:bodyPr/>
                    <a:lstStyle/>
                    <a:p>
                      <a:pPr algn="ctr">
                        <a:spcAft>
                          <a:spcPts val="0"/>
                        </a:spcAft>
                      </a:pPr>
                      <a:endParaRPr lang="ja-JP" sz="1200" kern="100">
                        <a:effectLst/>
                        <a:latin typeface="HGSｺﾞｼｯｸM" panose="020B0600000000000000" pitchFamily="50" charset="-128"/>
                        <a:ea typeface="HGSｺﾞｼｯｸM" panose="020B0600000000000000" pitchFamily="50"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60905276"/>
                  </a:ext>
                </a:extLst>
              </a:tr>
              <a:tr h="163171">
                <a:tc vMerge="1">
                  <a:txBody>
                    <a:bodyPr/>
                    <a:lstStyle/>
                    <a:p>
                      <a:pPr algn="ctr">
                        <a:spcAft>
                          <a:spcPts val="0"/>
                        </a:spcAft>
                      </a:pPr>
                      <a:endParaRPr lang="ja-JP" sz="1400" kern="100">
                        <a:effectLst/>
                        <a:latin typeface="HGSｺﾞｼｯｸM" panose="020B0600000000000000" pitchFamily="50" charset="-128"/>
                        <a:ea typeface="HGSｺﾞｼｯｸM" panose="020B0600000000000000" pitchFamily="50" charset="-128"/>
                        <a:cs typeface="Times New Roman" panose="02020603050405020304" pitchFamily="18" charset="0"/>
                      </a:endParaRPr>
                    </a:p>
                  </a:txBody>
                  <a:tcPr marL="68580" marR="68580" marT="0" marB="0">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vMerge="1">
                  <a:txBody>
                    <a:bodyPr/>
                    <a:lstStyle/>
                    <a:p>
                      <a:pPr algn="just">
                        <a:spcAft>
                          <a:spcPts val="0"/>
                        </a:spcAft>
                      </a:pPr>
                      <a:endParaRPr lang="ja-JP" sz="1400" kern="100">
                        <a:effectLst/>
                        <a:latin typeface="HGSｺﾞｼｯｸM" panose="020B0600000000000000" pitchFamily="50" charset="-128"/>
                        <a:ea typeface="HGSｺﾞｼｯｸM" panose="020B0600000000000000" pitchFamily="50"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sz="1000" b="1" kern="100">
                          <a:solidFill>
                            <a:schemeClr val="bg1"/>
                          </a:solidFill>
                          <a:effectLst/>
                          <a:latin typeface="メイリオ" panose="020B0604030504040204" pitchFamily="50" charset="-128"/>
                          <a:ea typeface="メイリオ" panose="020B0604030504040204" pitchFamily="50" charset="-128"/>
                        </a:rPr>
                        <a:t>０点</a:t>
                      </a:r>
                      <a:endParaRPr lang="ja-JP" sz="1000" b="1" kern="100">
                        <a:solidFill>
                          <a:schemeClr val="bg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sz="1000" b="1" kern="100">
                          <a:solidFill>
                            <a:schemeClr val="bg1"/>
                          </a:solidFill>
                          <a:effectLst/>
                          <a:latin typeface="メイリオ" panose="020B0604030504040204" pitchFamily="50" charset="-128"/>
                          <a:ea typeface="メイリオ" panose="020B0604030504040204" pitchFamily="50" charset="-128"/>
                        </a:rPr>
                        <a:t>１点</a:t>
                      </a:r>
                      <a:endParaRPr lang="ja-JP" sz="1000" b="1" kern="100">
                        <a:solidFill>
                          <a:schemeClr val="bg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sz="1000" b="1" kern="100">
                          <a:solidFill>
                            <a:schemeClr val="bg1"/>
                          </a:solidFill>
                          <a:effectLst/>
                          <a:latin typeface="メイリオ" panose="020B0604030504040204" pitchFamily="50" charset="-128"/>
                          <a:ea typeface="メイリオ" panose="020B0604030504040204" pitchFamily="50" charset="-128"/>
                        </a:rPr>
                        <a:t>２点</a:t>
                      </a:r>
                      <a:endParaRPr lang="ja-JP" sz="1000" b="1" kern="100">
                        <a:solidFill>
                          <a:schemeClr val="bg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vMerge="1">
                  <a:txBody>
                    <a:bodyPr/>
                    <a:lstStyle>
                      <a:lvl1pPr marL="0" algn="l" defTabSz="742950" rtl="0" eaLnBrk="1" latinLnBrk="0" hangingPunct="1">
                        <a:defRPr kumimoji="1" sz="1463" kern="1200">
                          <a:solidFill>
                            <a:schemeClr val="dk1"/>
                          </a:solidFill>
                          <a:latin typeface="Calibri"/>
                        </a:defRPr>
                      </a:lvl1pPr>
                      <a:lvl2pPr marL="371475" algn="l" defTabSz="742950" rtl="0" eaLnBrk="1" latinLnBrk="0" hangingPunct="1">
                        <a:defRPr kumimoji="1" sz="1463" kern="1200">
                          <a:solidFill>
                            <a:schemeClr val="dk1"/>
                          </a:solidFill>
                          <a:latin typeface="Calibri"/>
                        </a:defRPr>
                      </a:lvl2pPr>
                      <a:lvl3pPr marL="742950" algn="l" defTabSz="742950" rtl="0" eaLnBrk="1" latinLnBrk="0" hangingPunct="1">
                        <a:defRPr kumimoji="1" sz="1463" kern="1200">
                          <a:solidFill>
                            <a:schemeClr val="dk1"/>
                          </a:solidFill>
                          <a:latin typeface="Calibri"/>
                        </a:defRPr>
                      </a:lvl3pPr>
                      <a:lvl4pPr marL="1114425" algn="l" defTabSz="742950" rtl="0" eaLnBrk="1" latinLnBrk="0" hangingPunct="1">
                        <a:defRPr kumimoji="1" sz="1463" kern="1200">
                          <a:solidFill>
                            <a:schemeClr val="dk1"/>
                          </a:solidFill>
                          <a:latin typeface="Calibri"/>
                        </a:defRPr>
                      </a:lvl4pPr>
                      <a:lvl5pPr marL="1485900" algn="l" defTabSz="742950" rtl="0" eaLnBrk="1" latinLnBrk="0" hangingPunct="1">
                        <a:defRPr kumimoji="1" sz="1463" kern="1200">
                          <a:solidFill>
                            <a:schemeClr val="dk1"/>
                          </a:solidFill>
                          <a:latin typeface="Calibri"/>
                        </a:defRPr>
                      </a:lvl5pPr>
                      <a:lvl6pPr marL="1857375" algn="l" defTabSz="742950" rtl="0" eaLnBrk="1" latinLnBrk="0" hangingPunct="1">
                        <a:defRPr kumimoji="1" sz="1463" kern="1200">
                          <a:solidFill>
                            <a:schemeClr val="dk1"/>
                          </a:solidFill>
                          <a:latin typeface="Calibri"/>
                        </a:defRPr>
                      </a:lvl6pPr>
                      <a:lvl7pPr marL="2228850" algn="l" defTabSz="742950" rtl="0" eaLnBrk="1" latinLnBrk="0" hangingPunct="1">
                        <a:defRPr kumimoji="1" sz="1463" kern="1200">
                          <a:solidFill>
                            <a:schemeClr val="dk1"/>
                          </a:solidFill>
                          <a:latin typeface="Calibri"/>
                        </a:defRPr>
                      </a:lvl7pPr>
                      <a:lvl8pPr marL="2600325" algn="l" defTabSz="742950" rtl="0" eaLnBrk="1" latinLnBrk="0" hangingPunct="1">
                        <a:defRPr kumimoji="1" sz="1463" kern="1200">
                          <a:solidFill>
                            <a:schemeClr val="dk1"/>
                          </a:solidFill>
                          <a:latin typeface="Calibri"/>
                        </a:defRPr>
                      </a:lvl8pPr>
                      <a:lvl9pPr marL="2971800" algn="l" defTabSz="742950" rtl="0" eaLnBrk="1" latinLnBrk="0" hangingPunct="1">
                        <a:defRPr kumimoji="1" sz="1463" kern="1200">
                          <a:solidFill>
                            <a:schemeClr val="dk1"/>
                          </a:solidFill>
                          <a:latin typeface="Calibri"/>
                        </a:defRPr>
                      </a:lvl9pPr>
                    </a:lstStyle>
                    <a:p>
                      <a:pPr algn="ctr">
                        <a:spcAft>
                          <a:spcPts val="0"/>
                        </a:spcAft>
                      </a:pPr>
                      <a:endParaRPr lang="ja-JP" sz="1150" kern="100">
                        <a:effectLst/>
                        <a:latin typeface="+mn-ea"/>
                        <a:ea typeface="+mn-ea"/>
                        <a:cs typeface="Times New Roman" panose="02020603050405020304" pitchFamily="18"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b="1" kern="100">
                          <a:solidFill>
                            <a:schemeClr val="bg1"/>
                          </a:solidFill>
                          <a:effectLst/>
                          <a:latin typeface="メイリオ" panose="020B0604030504040204" pitchFamily="50" charset="-128"/>
                          <a:ea typeface="メイリオ" panose="020B0604030504040204" pitchFamily="50" charset="-128"/>
                          <a:cs typeface="Times New Roman" panose="02020603050405020304" pitchFamily="18" charset="0"/>
                        </a:rPr>
                        <a:t>０</a:t>
                      </a:r>
                      <a:endParaRPr lang="ja-JP" sz="1000" b="1" kern="100">
                        <a:solidFill>
                          <a:schemeClr val="bg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b="1" kern="100">
                          <a:solidFill>
                            <a:schemeClr val="bg1"/>
                          </a:solidFill>
                          <a:effectLst/>
                          <a:latin typeface="メイリオ" panose="020B0604030504040204" pitchFamily="50" charset="-128"/>
                          <a:ea typeface="メイリオ" panose="020B0604030504040204" pitchFamily="50" charset="-128"/>
                          <a:cs typeface="Times New Roman" panose="02020603050405020304" pitchFamily="18" charset="0"/>
                        </a:rPr>
                        <a:t>１</a:t>
                      </a:r>
                      <a:endParaRPr lang="ja-JP" sz="1000" b="1" kern="100">
                        <a:solidFill>
                          <a:schemeClr val="bg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4F81BD"/>
                    </a:solidFill>
                  </a:tcPr>
                </a:tc>
                <a:extLst>
                  <a:ext uri="{0D108BD9-81ED-4DB2-BD59-A6C34878D82A}">
                    <a16:rowId xmlns:a16="http://schemas.microsoft.com/office/drawing/2014/main" val="4106834031"/>
                  </a:ext>
                </a:extLst>
              </a:tr>
              <a:tr h="180000">
                <a:tc>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ja-JP" altLang="en-US"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rPr>
                        <a:t>８</a:t>
                      </a:r>
                      <a:endParaRPr lang="ja-JP"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DBEEF4"/>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just">
                        <a:spcAft>
                          <a:spcPts val="0"/>
                        </a:spcAft>
                      </a:pPr>
                      <a:r>
                        <a:rPr lang="ja-JP" sz="1000" kern="100">
                          <a:effectLst/>
                          <a:latin typeface="メイリオ" panose="020B0604030504040204" pitchFamily="50" charset="-128"/>
                          <a:ea typeface="メイリオ" panose="020B0604030504040204" pitchFamily="50" charset="-128"/>
                        </a:rPr>
                        <a:t>寝返り</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DBEEF4"/>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できる</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何かにつかまればできる</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できない</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vMerge="1">
                  <a:txBody>
                    <a:bodyPr/>
                    <a:lstStyle>
                      <a:lvl1pPr marL="0" algn="l" defTabSz="742950" rtl="0" eaLnBrk="1" latinLnBrk="0" hangingPunct="1">
                        <a:defRPr kumimoji="1" sz="1463" kern="1200">
                          <a:solidFill>
                            <a:schemeClr val="dk1"/>
                          </a:solidFill>
                          <a:latin typeface="Calibri"/>
                        </a:defRPr>
                      </a:lvl1pPr>
                      <a:lvl2pPr marL="371475" algn="l" defTabSz="742950" rtl="0" eaLnBrk="1" latinLnBrk="0" hangingPunct="1">
                        <a:defRPr kumimoji="1" sz="1463" kern="1200">
                          <a:solidFill>
                            <a:schemeClr val="dk1"/>
                          </a:solidFill>
                          <a:latin typeface="Calibri"/>
                        </a:defRPr>
                      </a:lvl2pPr>
                      <a:lvl3pPr marL="742950" algn="l" defTabSz="742950" rtl="0" eaLnBrk="1" latinLnBrk="0" hangingPunct="1">
                        <a:defRPr kumimoji="1" sz="1463" kern="1200">
                          <a:solidFill>
                            <a:schemeClr val="dk1"/>
                          </a:solidFill>
                          <a:latin typeface="Calibri"/>
                        </a:defRPr>
                      </a:lvl3pPr>
                      <a:lvl4pPr marL="1114425" algn="l" defTabSz="742950" rtl="0" eaLnBrk="1" latinLnBrk="0" hangingPunct="1">
                        <a:defRPr kumimoji="1" sz="1463" kern="1200">
                          <a:solidFill>
                            <a:schemeClr val="dk1"/>
                          </a:solidFill>
                          <a:latin typeface="Calibri"/>
                        </a:defRPr>
                      </a:lvl4pPr>
                      <a:lvl5pPr marL="1485900" algn="l" defTabSz="742950" rtl="0" eaLnBrk="1" latinLnBrk="0" hangingPunct="1">
                        <a:defRPr kumimoji="1" sz="1463" kern="1200">
                          <a:solidFill>
                            <a:schemeClr val="dk1"/>
                          </a:solidFill>
                          <a:latin typeface="Calibri"/>
                        </a:defRPr>
                      </a:lvl5pPr>
                      <a:lvl6pPr marL="1857375" algn="l" defTabSz="742950" rtl="0" eaLnBrk="1" latinLnBrk="0" hangingPunct="1">
                        <a:defRPr kumimoji="1" sz="1463" kern="1200">
                          <a:solidFill>
                            <a:schemeClr val="dk1"/>
                          </a:solidFill>
                          <a:latin typeface="Calibri"/>
                        </a:defRPr>
                      </a:lvl6pPr>
                      <a:lvl7pPr marL="2228850" algn="l" defTabSz="742950" rtl="0" eaLnBrk="1" latinLnBrk="0" hangingPunct="1">
                        <a:defRPr kumimoji="1" sz="1463" kern="1200">
                          <a:solidFill>
                            <a:schemeClr val="dk1"/>
                          </a:solidFill>
                          <a:latin typeface="Calibri"/>
                        </a:defRPr>
                      </a:lvl7pPr>
                      <a:lvl8pPr marL="2600325" algn="l" defTabSz="742950" rtl="0" eaLnBrk="1" latinLnBrk="0" hangingPunct="1">
                        <a:defRPr kumimoji="1" sz="1463" kern="1200">
                          <a:solidFill>
                            <a:schemeClr val="dk1"/>
                          </a:solidFill>
                          <a:latin typeface="Calibri"/>
                        </a:defRPr>
                      </a:lvl8pPr>
                      <a:lvl9pPr marL="2971800" algn="l" defTabSz="742950" rtl="0" eaLnBrk="1" latinLnBrk="0" hangingPunct="1">
                        <a:defRPr kumimoji="1" sz="1463" kern="1200">
                          <a:solidFill>
                            <a:schemeClr val="dk1"/>
                          </a:solidFill>
                          <a:latin typeface="Calibri"/>
                        </a:defRPr>
                      </a:lvl9pPr>
                    </a:lstStyle>
                    <a:p>
                      <a:pPr algn="just">
                        <a:spcAft>
                          <a:spcPts val="0"/>
                        </a:spcAft>
                      </a:pPr>
                      <a:endParaRPr lang="ja-JP" sz="1050" kern="100">
                        <a:effectLst/>
                        <a:latin typeface="+mn-ea"/>
                        <a:ea typeface="+mn-ea"/>
                        <a:cs typeface="Times New Roman" panose="02020603050405020304" pitchFamily="18"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kern="100">
                          <a:effectLst/>
                          <a:latin typeface="メイリオ" panose="020B0604030504040204" pitchFamily="50" charset="-128"/>
                          <a:ea typeface="メイリオ" panose="020B0604030504040204" pitchFamily="50" charset="-128"/>
                          <a:cs typeface="Times New Roman" panose="02020603050405020304" pitchFamily="18" charset="0"/>
                        </a:rPr>
                        <a:t>ー</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kern="100">
                          <a:effectLst/>
                          <a:latin typeface="メイリオ" panose="020B0604030504040204" pitchFamily="50" charset="-128"/>
                          <a:ea typeface="メイリオ" panose="020B0604030504040204" pitchFamily="50" charset="-128"/>
                          <a:cs typeface="Times New Roman" panose="02020603050405020304" pitchFamily="18" charset="0"/>
                        </a:rPr>
                        <a:t>ー</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4BACC6">
                        <a:lumMod val="20000"/>
                        <a:lumOff val="80000"/>
                      </a:srgbClr>
                    </a:solidFill>
                  </a:tcPr>
                </a:tc>
                <a:extLst>
                  <a:ext uri="{0D108BD9-81ED-4DB2-BD59-A6C34878D82A}">
                    <a16:rowId xmlns:a16="http://schemas.microsoft.com/office/drawing/2014/main" val="1286836728"/>
                  </a:ext>
                </a:extLst>
              </a:tr>
              <a:tr h="180000">
                <a:tc>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ja-JP" altLang="en-US"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rPr>
                        <a:t>９</a:t>
                      </a:r>
                      <a:endParaRPr lang="ja-JP"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just">
                        <a:spcAft>
                          <a:spcPts val="0"/>
                        </a:spcAft>
                      </a:pPr>
                      <a:r>
                        <a:rPr lang="ja-JP" sz="1000" kern="100">
                          <a:effectLst/>
                          <a:latin typeface="メイリオ" panose="020B0604030504040204" pitchFamily="50" charset="-128"/>
                          <a:ea typeface="メイリオ" panose="020B0604030504040204" pitchFamily="50" charset="-128"/>
                        </a:rPr>
                        <a:t>移乗</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自立</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一部介助</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全介助</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vMerge="1">
                  <a:txBody>
                    <a:bodyPr/>
                    <a:lstStyle>
                      <a:lvl1pPr marL="0" algn="l" defTabSz="742950" rtl="0" eaLnBrk="1" latinLnBrk="0" hangingPunct="1">
                        <a:defRPr kumimoji="1" sz="1463" kern="1200">
                          <a:solidFill>
                            <a:schemeClr val="dk1"/>
                          </a:solidFill>
                          <a:latin typeface="Calibri"/>
                        </a:defRPr>
                      </a:lvl1pPr>
                      <a:lvl2pPr marL="371475" algn="l" defTabSz="742950" rtl="0" eaLnBrk="1" latinLnBrk="0" hangingPunct="1">
                        <a:defRPr kumimoji="1" sz="1463" kern="1200">
                          <a:solidFill>
                            <a:schemeClr val="dk1"/>
                          </a:solidFill>
                          <a:latin typeface="Calibri"/>
                        </a:defRPr>
                      </a:lvl2pPr>
                      <a:lvl3pPr marL="742950" algn="l" defTabSz="742950" rtl="0" eaLnBrk="1" latinLnBrk="0" hangingPunct="1">
                        <a:defRPr kumimoji="1" sz="1463" kern="1200">
                          <a:solidFill>
                            <a:schemeClr val="dk1"/>
                          </a:solidFill>
                          <a:latin typeface="Calibri"/>
                        </a:defRPr>
                      </a:lvl3pPr>
                      <a:lvl4pPr marL="1114425" algn="l" defTabSz="742950" rtl="0" eaLnBrk="1" latinLnBrk="0" hangingPunct="1">
                        <a:defRPr kumimoji="1" sz="1463" kern="1200">
                          <a:solidFill>
                            <a:schemeClr val="dk1"/>
                          </a:solidFill>
                          <a:latin typeface="Calibri"/>
                        </a:defRPr>
                      </a:lvl4pPr>
                      <a:lvl5pPr marL="1485900" algn="l" defTabSz="742950" rtl="0" eaLnBrk="1" latinLnBrk="0" hangingPunct="1">
                        <a:defRPr kumimoji="1" sz="1463" kern="1200">
                          <a:solidFill>
                            <a:schemeClr val="dk1"/>
                          </a:solidFill>
                          <a:latin typeface="Calibri"/>
                        </a:defRPr>
                      </a:lvl5pPr>
                      <a:lvl6pPr marL="1857375" algn="l" defTabSz="742950" rtl="0" eaLnBrk="1" latinLnBrk="0" hangingPunct="1">
                        <a:defRPr kumimoji="1" sz="1463" kern="1200">
                          <a:solidFill>
                            <a:schemeClr val="dk1"/>
                          </a:solidFill>
                          <a:latin typeface="Calibri"/>
                        </a:defRPr>
                      </a:lvl6pPr>
                      <a:lvl7pPr marL="2228850" algn="l" defTabSz="742950" rtl="0" eaLnBrk="1" latinLnBrk="0" hangingPunct="1">
                        <a:defRPr kumimoji="1" sz="1463" kern="1200">
                          <a:solidFill>
                            <a:schemeClr val="dk1"/>
                          </a:solidFill>
                          <a:latin typeface="Calibri"/>
                        </a:defRPr>
                      </a:lvl7pPr>
                      <a:lvl8pPr marL="2600325" algn="l" defTabSz="742950" rtl="0" eaLnBrk="1" latinLnBrk="0" hangingPunct="1">
                        <a:defRPr kumimoji="1" sz="1463" kern="1200">
                          <a:solidFill>
                            <a:schemeClr val="dk1"/>
                          </a:solidFill>
                          <a:latin typeface="Calibri"/>
                        </a:defRPr>
                      </a:lvl8pPr>
                      <a:lvl9pPr marL="2971800" algn="l" defTabSz="742950" rtl="0" eaLnBrk="1" latinLnBrk="0" hangingPunct="1">
                        <a:defRPr kumimoji="1" sz="1463" kern="1200">
                          <a:solidFill>
                            <a:schemeClr val="dk1"/>
                          </a:solidFill>
                          <a:latin typeface="Calibri"/>
                        </a:defRPr>
                      </a:lvl9pPr>
                    </a:lstStyle>
                    <a:p>
                      <a:pPr algn="just">
                        <a:spcAft>
                          <a:spcPts val="0"/>
                        </a:spcAft>
                      </a:pPr>
                      <a:endParaRPr lang="ja-JP" sz="1050" kern="100">
                        <a:effectLst/>
                        <a:latin typeface="+mn-ea"/>
                        <a:ea typeface="+mn-ea"/>
                        <a:cs typeface="Times New Roman" panose="02020603050405020304" pitchFamily="18"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marL="0" algn="ctr" defTabSz="742950" rtl="0" eaLnBrk="1" latinLnBrk="0" hangingPunct="1">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実施なし</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marL="0" algn="ctr" defTabSz="742950" rtl="0" eaLnBrk="1" latinLnBrk="0" hangingPunct="1">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実施あり</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AFBF7"/>
                    </a:solidFill>
                  </a:tcPr>
                </a:tc>
                <a:extLst>
                  <a:ext uri="{0D108BD9-81ED-4DB2-BD59-A6C34878D82A}">
                    <a16:rowId xmlns:a16="http://schemas.microsoft.com/office/drawing/2014/main" val="703087291"/>
                  </a:ext>
                </a:extLst>
              </a:tr>
              <a:tr h="180000">
                <a:tc>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en-US" altLang="ja-JP" sz="1000" kern="100">
                          <a:solidFill>
                            <a:schemeClr val="tx1"/>
                          </a:solidFill>
                          <a:effectLst/>
                          <a:latin typeface="メイリオ" panose="020B0604030504040204" pitchFamily="50" charset="-128"/>
                          <a:ea typeface="メイリオ" panose="020B0604030504040204" pitchFamily="50" charset="-128"/>
                          <a:cs typeface="+mn-cs"/>
                        </a:rPr>
                        <a:t>10</a:t>
                      </a:r>
                      <a:endParaRPr lang="ja-JP"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DBEEF4"/>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just">
                        <a:spcAft>
                          <a:spcPts val="0"/>
                        </a:spcAft>
                      </a:pPr>
                      <a:r>
                        <a:rPr lang="ja-JP" sz="1000" kern="100">
                          <a:effectLst/>
                          <a:latin typeface="メイリオ" panose="020B0604030504040204" pitchFamily="50" charset="-128"/>
                          <a:ea typeface="メイリオ" panose="020B0604030504040204" pitchFamily="50" charset="-128"/>
                        </a:rPr>
                        <a:t>口腔清潔</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自立</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要</a:t>
                      </a:r>
                      <a:r>
                        <a:rPr kumimoji="1" lang="ja-JP" sz="1000" kern="100">
                          <a:solidFill>
                            <a:schemeClr val="dk1"/>
                          </a:solidFill>
                          <a:effectLst/>
                          <a:latin typeface="メイリオ" panose="020B0604030504040204" pitchFamily="50" charset="-128"/>
                          <a:ea typeface="メイリオ" panose="020B0604030504040204" pitchFamily="50" charset="-128"/>
                          <a:cs typeface="+mn-cs"/>
                        </a:rPr>
                        <a:t>介助</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en-US" sz="1000" kern="100">
                          <a:solidFill>
                            <a:schemeClr val="dk1"/>
                          </a:solidFill>
                          <a:effectLst/>
                          <a:latin typeface="メイリオ" panose="020B0604030504040204" pitchFamily="50" charset="-128"/>
                          <a:ea typeface="メイリオ" panose="020B0604030504040204" pitchFamily="50" charset="-128"/>
                          <a:cs typeface="+mn-cs"/>
                        </a:rPr>
                        <a:t> </a:t>
                      </a: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ー</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4BACC6">
                        <a:lumMod val="20000"/>
                        <a:lumOff val="80000"/>
                      </a:srgbClr>
                    </a:solidFill>
                  </a:tcPr>
                </a:tc>
                <a:tc vMerge="1">
                  <a:txBody>
                    <a:bodyPr/>
                    <a:lstStyle>
                      <a:lvl1pPr marL="0" algn="l" defTabSz="742950" rtl="0" eaLnBrk="1" latinLnBrk="0" hangingPunct="1">
                        <a:defRPr kumimoji="1" sz="1463" kern="1200">
                          <a:solidFill>
                            <a:schemeClr val="dk1"/>
                          </a:solidFill>
                          <a:latin typeface="Calibri"/>
                        </a:defRPr>
                      </a:lvl1pPr>
                      <a:lvl2pPr marL="371475" algn="l" defTabSz="742950" rtl="0" eaLnBrk="1" latinLnBrk="0" hangingPunct="1">
                        <a:defRPr kumimoji="1" sz="1463" kern="1200">
                          <a:solidFill>
                            <a:schemeClr val="dk1"/>
                          </a:solidFill>
                          <a:latin typeface="Calibri"/>
                        </a:defRPr>
                      </a:lvl2pPr>
                      <a:lvl3pPr marL="742950" algn="l" defTabSz="742950" rtl="0" eaLnBrk="1" latinLnBrk="0" hangingPunct="1">
                        <a:defRPr kumimoji="1" sz="1463" kern="1200">
                          <a:solidFill>
                            <a:schemeClr val="dk1"/>
                          </a:solidFill>
                          <a:latin typeface="Calibri"/>
                        </a:defRPr>
                      </a:lvl3pPr>
                      <a:lvl4pPr marL="1114425" algn="l" defTabSz="742950" rtl="0" eaLnBrk="1" latinLnBrk="0" hangingPunct="1">
                        <a:defRPr kumimoji="1" sz="1463" kern="1200">
                          <a:solidFill>
                            <a:schemeClr val="dk1"/>
                          </a:solidFill>
                          <a:latin typeface="Calibri"/>
                        </a:defRPr>
                      </a:lvl4pPr>
                      <a:lvl5pPr marL="1485900" algn="l" defTabSz="742950" rtl="0" eaLnBrk="1" latinLnBrk="0" hangingPunct="1">
                        <a:defRPr kumimoji="1" sz="1463" kern="1200">
                          <a:solidFill>
                            <a:schemeClr val="dk1"/>
                          </a:solidFill>
                          <a:latin typeface="Calibri"/>
                        </a:defRPr>
                      </a:lvl5pPr>
                      <a:lvl6pPr marL="1857375" algn="l" defTabSz="742950" rtl="0" eaLnBrk="1" latinLnBrk="0" hangingPunct="1">
                        <a:defRPr kumimoji="1" sz="1463" kern="1200">
                          <a:solidFill>
                            <a:schemeClr val="dk1"/>
                          </a:solidFill>
                          <a:latin typeface="Calibri"/>
                        </a:defRPr>
                      </a:lvl6pPr>
                      <a:lvl7pPr marL="2228850" algn="l" defTabSz="742950" rtl="0" eaLnBrk="1" latinLnBrk="0" hangingPunct="1">
                        <a:defRPr kumimoji="1" sz="1463" kern="1200">
                          <a:solidFill>
                            <a:schemeClr val="dk1"/>
                          </a:solidFill>
                          <a:latin typeface="Calibri"/>
                        </a:defRPr>
                      </a:lvl7pPr>
                      <a:lvl8pPr marL="2600325" algn="l" defTabSz="742950" rtl="0" eaLnBrk="1" latinLnBrk="0" hangingPunct="1">
                        <a:defRPr kumimoji="1" sz="1463" kern="1200">
                          <a:solidFill>
                            <a:schemeClr val="dk1"/>
                          </a:solidFill>
                          <a:latin typeface="Calibri"/>
                        </a:defRPr>
                      </a:lvl8pPr>
                      <a:lvl9pPr marL="2971800" algn="l" defTabSz="742950" rtl="0" eaLnBrk="1" latinLnBrk="0" hangingPunct="1">
                        <a:defRPr kumimoji="1" sz="1463" kern="1200">
                          <a:solidFill>
                            <a:schemeClr val="dk1"/>
                          </a:solidFill>
                          <a:latin typeface="Calibri"/>
                        </a:defRPr>
                      </a:lvl9pPr>
                    </a:lstStyle>
                    <a:p>
                      <a:pPr algn="ctr">
                        <a:spcAft>
                          <a:spcPts val="0"/>
                        </a:spcAft>
                      </a:pPr>
                      <a:endParaRPr lang="ja-JP" sz="1050" b="0" kern="100">
                        <a:effectLst/>
                        <a:latin typeface="+mn-ea"/>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marL="0" algn="ctr" defTabSz="742950" rtl="0" eaLnBrk="1" latinLnBrk="0" hangingPunct="1">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実施なし</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marL="0" algn="ctr" defTabSz="742950" rtl="0" eaLnBrk="1" latinLnBrk="0" hangingPunct="1">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実施あり</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extLst>
                  <a:ext uri="{0D108BD9-81ED-4DB2-BD59-A6C34878D82A}">
                    <a16:rowId xmlns:a16="http://schemas.microsoft.com/office/drawing/2014/main" val="2915389611"/>
                  </a:ext>
                </a:extLst>
              </a:tr>
              <a:tr h="180000">
                <a:tc>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en-US" altLang="ja-JP" sz="1000" kern="100">
                          <a:solidFill>
                            <a:schemeClr val="tx1"/>
                          </a:solidFill>
                          <a:effectLst/>
                          <a:latin typeface="メイリオ" panose="020B0604030504040204" pitchFamily="50" charset="-128"/>
                          <a:ea typeface="メイリオ" panose="020B0604030504040204" pitchFamily="50" charset="-128"/>
                          <a:cs typeface="+mn-cs"/>
                        </a:rPr>
                        <a:t>11</a:t>
                      </a:r>
                      <a:endParaRPr lang="ja-JP"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just">
                        <a:spcAft>
                          <a:spcPts val="0"/>
                        </a:spcAft>
                      </a:pPr>
                      <a:r>
                        <a:rPr lang="ja-JP" sz="1000" kern="100">
                          <a:effectLst/>
                          <a:latin typeface="メイリオ" panose="020B0604030504040204" pitchFamily="50" charset="-128"/>
                          <a:ea typeface="メイリオ" panose="020B0604030504040204" pitchFamily="50" charset="-128"/>
                        </a:rPr>
                        <a:t>食事摂取</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自立</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一部介助</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全介助</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vMerge="1">
                  <a:txBody>
                    <a:bodyPr/>
                    <a:lstStyle>
                      <a:lvl1pPr marL="0" algn="l" defTabSz="742950" rtl="0" eaLnBrk="1" latinLnBrk="0" hangingPunct="1">
                        <a:defRPr kumimoji="1" sz="1463" kern="1200">
                          <a:solidFill>
                            <a:schemeClr val="dk1"/>
                          </a:solidFill>
                          <a:latin typeface="Calibri"/>
                        </a:defRPr>
                      </a:lvl1pPr>
                      <a:lvl2pPr marL="371475" algn="l" defTabSz="742950" rtl="0" eaLnBrk="1" latinLnBrk="0" hangingPunct="1">
                        <a:defRPr kumimoji="1" sz="1463" kern="1200">
                          <a:solidFill>
                            <a:schemeClr val="dk1"/>
                          </a:solidFill>
                          <a:latin typeface="Calibri"/>
                        </a:defRPr>
                      </a:lvl2pPr>
                      <a:lvl3pPr marL="742950" algn="l" defTabSz="742950" rtl="0" eaLnBrk="1" latinLnBrk="0" hangingPunct="1">
                        <a:defRPr kumimoji="1" sz="1463" kern="1200">
                          <a:solidFill>
                            <a:schemeClr val="dk1"/>
                          </a:solidFill>
                          <a:latin typeface="Calibri"/>
                        </a:defRPr>
                      </a:lvl3pPr>
                      <a:lvl4pPr marL="1114425" algn="l" defTabSz="742950" rtl="0" eaLnBrk="1" latinLnBrk="0" hangingPunct="1">
                        <a:defRPr kumimoji="1" sz="1463" kern="1200">
                          <a:solidFill>
                            <a:schemeClr val="dk1"/>
                          </a:solidFill>
                          <a:latin typeface="Calibri"/>
                        </a:defRPr>
                      </a:lvl4pPr>
                      <a:lvl5pPr marL="1485900" algn="l" defTabSz="742950" rtl="0" eaLnBrk="1" latinLnBrk="0" hangingPunct="1">
                        <a:defRPr kumimoji="1" sz="1463" kern="1200">
                          <a:solidFill>
                            <a:schemeClr val="dk1"/>
                          </a:solidFill>
                          <a:latin typeface="Calibri"/>
                        </a:defRPr>
                      </a:lvl5pPr>
                      <a:lvl6pPr marL="1857375" algn="l" defTabSz="742950" rtl="0" eaLnBrk="1" latinLnBrk="0" hangingPunct="1">
                        <a:defRPr kumimoji="1" sz="1463" kern="1200">
                          <a:solidFill>
                            <a:schemeClr val="dk1"/>
                          </a:solidFill>
                          <a:latin typeface="Calibri"/>
                        </a:defRPr>
                      </a:lvl6pPr>
                      <a:lvl7pPr marL="2228850" algn="l" defTabSz="742950" rtl="0" eaLnBrk="1" latinLnBrk="0" hangingPunct="1">
                        <a:defRPr kumimoji="1" sz="1463" kern="1200">
                          <a:solidFill>
                            <a:schemeClr val="dk1"/>
                          </a:solidFill>
                          <a:latin typeface="Calibri"/>
                        </a:defRPr>
                      </a:lvl7pPr>
                      <a:lvl8pPr marL="2600325" algn="l" defTabSz="742950" rtl="0" eaLnBrk="1" latinLnBrk="0" hangingPunct="1">
                        <a:defRPr kumimoji="1" sz="1463" kern="1200">
                          <a:solidFill>
                            <a:schemeClr val="dk1"/>
                          </a:solidFill>
                          <a:latin typeface="Calibri"/>
                        </a:defRPr>
                      </a:lvl8pPr>
                      <a:lvl9pPr marL="2971800" algn="l" defTabSz="742950" rtl="0" eaLnBrk="1" latinLnBrk="0" hangingPunct="1">
                        <a:defRPr kumimoji="1" sz="1463" kern="1200">
                          <a:solidFill>
                            <a:schemeClr val="dk1"/>
                          </a:solidFill>
                          <a:latin typeface="Calibri"/>
                        </a:defRPr>
                      </a:lvl9pPr>
                    </a:lstStyle>
                    <a:p>
                      <a:pPr algn="just">
                        <a:spcAft>
                          <a:spcPts val="0"/>
                        </a:spcAft>
                      </a:pPr>
                      <a:endParaRPr lang="ja-JP" sz="1050" kern="100">
                        <a:effectLst/>
                        <a:latin typeface="+mn-ea"/>
                        <a:ea typeface="+mn-ea"/>
                        <a:cs typeface="Times New Roman" panose="02020603050405020304" pitchFamily="18"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marL="0" algn="ctr" defTabSz="742950" rtl="0" eaLnBrk="1" latinLnBrk="0" hangingPunct="1">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実施なし</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marL="0" algn="ctr" defTabSz="742950" rtl="0" eaLnBrk="1" latinLnBrk="0" hangingPunct="1">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実施あり</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AFBF7"/>
                    </a:solidFill>
                  </a:tcPr>
                </a:tc>
                <a:extLst>
                  <a:ext uri="{0D108BD9-81ED-4DB2-BD59-A6C34878D82A}">
                    <a16:rowId xmlns:a16="http://schemas.microsoft.com/office/drawing/2014/main" val="1758633630"/>
                  </a:ext>
                </a:extLst>
              </a:tr>
              <a:tr h="180000">
                <a:tc>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en-US" altLang="ja-JP" sz="1000" kern="100">
                          <a:solidFill>
                            <a:schemeClr val="tx1"/>
                          </a:solidFill>
                          <a:effectLst/>
                          <a:latin typeface="メイリオ" panose="020B0604030504040204" pitchFamily="50" charset="-128"/>
                          <a:ea typeface="メイリオ" panose="020B0604030504040204" pitchFamily="50" charset="-128"/>
                          <a:cs typeface="+mn-cs"/>
                        </a:rPr>
                        <a:t>12</a:t>
                      </a:r>
                      <a:endParaRPr lang="ja-JP"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DBEEF4"/>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just">
                        <a:spcAft>
                          <a:spcPts val="0"/>
                        </a:spcAft>
                      </a:pPr>
                      <a:r>
                        <a:rPr lang="ja-JP" sz="1000" kern="100">
                          <a:effectLst/>
                          <a:latin typeface="メイリオ" panose="020B0604030504040204" pitchFamily="50" charset="-128"/>
                          <a:ea typeface="メイリオ" panose="020B0604030504040204" pitchFamily="50" charset="-128"/>
                        </a:rPr>
                        <a:t>衣服の着脱</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自立</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一部介助</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全介助</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vMerge="1">
                  <a:txBody>
                    <a:bodyPr/>
                    <a:lstStyle>
                      <a:lvl1pPr marL="0" algn="l" defTabSz="742950" rtl="0" eaLnBrk="1" latinLnBrk="0" hangingPunct="1">
                        <a:defRPr kumimoji="1" sz="1463" kern="1200">
                          <a:solidFill>
                            <a:schemeClr val="dk1"/>
                          </a:solidFill>
                          <a:latin typeface="Calibri"/>
                        </a:defRPr>
                      </a:lvl1pPr>
                      <a:lvl2pPr marL="371475" algn="l" defTabSz="742950" rtl="0" eaLnBrk="1" latinLnBrk="0" hangingPunct="1">
                        <a:defRPr kumimoji="1" sz="1463" kern="1200">
                          <a:solidFill>
                            <a:schemeClr val="dk1"/>
                          </a:solidFill>
                          <a:latin typeface="Calibri"/>
                        </a:defRPr>
                      </a:lvl2pPr>
                      <a:lvl3pPr marL="742950" algn="l" defTabSz="742950" rtl="0" eaLnBrk="1" latinLnBrk="0" hangingPunct="1">
                        <a:defRPr kumimoji="1" sz="1463" kern="1200">
                          <a:solidFill>
                            <a:schemeClr val="dk1"/>
                          </a:solidFill>
                          <a:latin typeface="Calibri"/>
                        </a:defRPr>
                      </a:lvl3pPr>
                      <a:lvl4pPr marL="1114425" algn="l" defTabSz="742950" rtl="0" eaLnBrk="1" latinLnBrk="0" hangingPunct="1">
                        <a:defRPr kumimoji="1" sz="1463" kern="1200">
                          <a:solidFill>
                            <a:schemeClr val="dk1"/>
                          </a:solidFill>
                          <a:latin typeface="Calibri"/>
                        </a:defRPr>
                      </a:lvl4pPr>
                      <a:lvl5pPr marL="1485900" algn="l" defTabSz="742950" rtl="0" eaLnBrk="1" latinLnBrk="0" hangingPunct="1">
                        <a:defRPr kumimoji="1" sz="1463" kern="1200">
                          <a:solidFill>
                            <a:schemeClr val="dk1"/>
                          </a:solidFill>
                          <a:latin typeface="Calibri"/>
                        </a:defRPr>
                      </a:lvl5pPr>
                      <a:lvl6pPr marL="1857375" algn="l" defTabSz="742950" rtl="0" eaLnBrk="1" latinLnBrk="0" hangingPunct="1">
                        <a:defRPr kumimoji="1" sz="1463" kern="1200">
                          <a:solidFill>
                            <a:schemeClr val="dk1"/>
                          </a:solidFill>
                          <a:latin typeface="Calibri"/>
                        </a:defRPr>
                      </a:lvl6pPr>
                      <a:lvl7pPr marL="2228850" algn="l" defTabSz="742950" rtl="0" eaLnBrk="1" latinLnBrk="0" hangingPunct="1">
                        <a:defRPr kumimoji="1" sz="1463" kern="1200">
                          <a:solidFill>
                            <a:schemeClr val="dk1"/>
                          </a:solidFill>
                          <a:latin typeface="Calibri"/>
                        </a:defRPr>
                      </a:lvl7pPr>
                      <a:lvl8pPr marL="2600325" algn="l" defTabSz="742950" rtl="0" eaLnBrk="1" latinLnBrk="0" hangingPunct="1">
                        <a:defRPr kumimoji="1" sz="1463" kern="1200">
                          <a:solidFill>
                            <a:schemeClr val="dk1"/>
                          </a:solidFill>
                          <a:latin typeface="Calibri"/>
                        </a:defRPr>
                      </a:lvl8pPr>
                      <a:lvl9pPr marL="2971800" algn="l" defTabSz="742950" rtl="0" eaLnBrk="1" latinLnBrk="0" hangingPunct="1">
                        <a:defRPr kumimoji="1" sz="1463" kern="1200">
                          <a:solidFill>
                            <a:schemeClr val="dk1"/>
                          </a:solidFill>
                          <a:latin typeface="Calibri"/>
                        </a:defRPr>
                      </a:lvl9pPr>
                    </a:lstStyle>
                    <a:p>
                      <a:pPr algn="just">
                        <a:spcAft>
                          <a:spcPts val="0"/>
                        </a:spcAft>
                      </a:pPr>
                      <a:endParaRPr lang="ja-JP" sz="1050" kern="100">
                        <a:effectLst/>
                        <a:latin typeface="+mn-ea"/>
                        <a:ea typeface="+mn-ea"/>
                        <a:cs typeface="Times New Roman" panose="02020603050405020304" pitchFamily="18"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marL="0" algn="ctr" defTabSz="742950" rtl="0" eaLnBrk="1" latinLnBrk="0" hangingPunct="1">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実施なし</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marL="0" algn="ctr" defTabSz="742950" rtl="0" eaLnBrk="1" latinLnBrk="0" hangingPunct="1">
                        <a:spcAft>
                          <a:spcPts val="0"/>
                        </a:spcAft>
                      </a:pP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実施あり</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extLst>
                  <a:ext uri="{0D108BD9-81ED-4DB2-BD59-A6C34878D82A}">
                    <a16:rowId xmlns:a16="http://schemas.microsoft.com/office/drawing/2014/main" val="1026386624"/>
                  </a:ext>
                </a:extLst>
              </a:tr>
              <a:tr h="180000">
                <a:tc>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en-US" altLang="ja-JP" sz="1000" kern="100">
                          <a:solidFill>
                            <a:schemeClr val="tx1"/>
                          </a:solidFill>
                          <a:effectLst/>
                          <a:latin typeface="メイリオ" panose="020B0604030504040204" pitchFamily="50" charset="-128"/>
                          <a:ea typeface="メイリオ" panose="020B0604030504040204" pitchFamily="50" charset="-128"/>
                          <a:cs typeface="+mn-cs"/>
                        </a:rPr>
                        <a:t>13</a:t>
                      </a:r>
                      <a:endParaRPr lang="ja-JP"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just">
                        <a:spcAft>
                          <a:spcPts val="0"/>
                        </a:spcAft>
                      </a:pPr>
                      <a:r>
                        <a:rPr lang="ja-JP" sz="1000" kern="100">
                          <a:effectLst/>
                          <a:latin typeface="メイリオ" panose="020B0604030504040204" pitchFamily="50" charset="-128"/>
                          <a:ea typeface="メイリオ" panose="020B0604030504040204" pitchFamily="50" charset="-128"/>
                        </a:rPr>
                        <a:t>診療・療養上の指示が通じる</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はい</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ja-JP" sz="1000" kern="100">
                          <a:solidFill>
                            <a:schemeClr val="dk1"/>
                          </a:solidFill>
                          <a:effectLst/>
                          <a:latin typeface="メイリオ" panose="020B0604030504040204" pitchFamily="50" charset="-128"/>
                          <a:ea typeface="メイリオ" panose="020B0604030504040204" pitchFamily="50" charset="-128"/>
                          <a:cs typeface="+mn-cs"/>
                        </a:rPr>
                        <a:t>いいえ</a:t>
                      </a: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kumimoji="1" lang="en-US" sz="1000" kern="100">
                          <a:solidFill>
                            <a:schemeClr val="dk1"/>
                          </a:solidFill>
                          <a:effectLst/>
                          <a:latin typeface="メイリオ" panose="020B0604030504040204" pitchFamily="50" charset="-128"/>
                          <a:ea typeface="メイリオ" panose="020B0604030504040204" pitchFamily="50" charset="-128"/>
                          <a:cs typeface="+mn-cs"/>
                        </a:rPr>
                        <a:t> </a:t>
                      </a:r>
                      <a:r>
                        <a:rPr kumimoji="1" lang="ja-JP" altLang="en-US" sz="1000" kern="100">
                          <a:solidFill>
                            <a:schemeClr val="dk1"/>
                          </a:solidFill>
                          <a:effectLst/>
                          <a:latin typeface="メイリオ" panose="020B0604030504040204" pitchFamily="50" charset="-128"/>
                          <a:ea typeface="メイリオ" panose="020B0604030504040204" pitchFamily="50" charset="-128"/>
                          <a:cs typeface="+mn-cs"/>
                        </a:rPr>
                        <a:t>ー</a:t>
                      </a:r>
                      <a:endParaRPr kumimoji="1" lang="ja-JP" sz="1000" kern="100">
                        <a:solidFill>
                          <a:schemeClr val="dk1"/>
                        </a:solidFill>
                        <a:effectLst/>
                        <a:latin typeface="メイリオ" panose="020B0604030504040204" pitchFamily="50" charset="-128"/>
                        <a:ea typeface="メイリオ" panose="020B0604030504040204" pitchFamily="50" charset="-128"/>
                        <a:cs typeface="+mn-cs"/>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FAFBF7"/>
                    </a:solidFill>
                  </a:tcPr>
                </a:tc>
                <a:tc vMerge="1">
                  <a:txBody>
                    <a:bodyPr/>
                    <a:lstStyle>
                      <a:lvl1pPr marL="0" algn="l" defTabSz="742950" rtl="0" eaLnBrk="1" latinLnBrk="0" hangingPunct="1">
                        <a:defRPr kumimoji="1" sz="1463" kern="1200">
                          <a:solidFill>
                            <a:schemeClr val="dk1"/>
                          </a:solidFill>
                          <a:latin typeface="Calibri"/>
                        </a:defRPr>
                      </a:lvl1pPr>
                      <a:lvl2pPr marL="371475" algn="l" defTabSz="742950" rtl="0" eaLnBrk="1" latinLnBrk="0" hangingPunct="1">
                        <a:defRPr kumimoji="1" sz="1463" kern="1200">
                          <a:solidFill>
                            <a:schemeClr val="dk1"/>
                          </a:solidFill>
                          <a:latin typeface="Calibri"/>
                        </a:defRPr>
                      </a:lvl2pPr>
                      <a:lvl3pPr marL="742950" algn="l" defTabSz="742950" rtl="0" eaLnBrk="1" latinLnBrk="0" hangingPunct="1">
                        <a:defRPr kumimoji="1" sz="1463" kern="1200">
                          <a:solidFill>
                            <a:schemeClr val="dk1"/>
                          </a:solidFill>
                          <a:latin typeface="Calibri"/>
                        </a:defRPr>
                      </a:lvl3pPr>
                      <a:lvl4pPr marL="1114425" algn="l" defTabSz="742950" rtl="0" eaLnBrk="1" latinLnBrk="0" hangingPunct="1">
                        <a:defRPr kumimoji="1" sz="1463" kern="1200">
                          <a:solidFill>
                            <a:schemeClr val="dk1"/>
                          </a:solidFill>
                          <a:latin typeface="Calibri"/>
                        </a:defRPr>
                      </a:lvl4pPr>
                      <a:lvl5pPr marL="1485900" algn="l" defTabSz="742950" rtl="0" eaLnBrk="1" latinLnBrk="0" hangingPunct="1">
                        <a:defRPr kumimoji="1" sz="1463" kern="1200">
                          <a:solidFill>
                            <a:schemeClr val="dk1"/>
                          </a:solidFill>
                          <a:latin typeface="Calibri"/>
                        </a:defRPr>
                      </a:lvl5pPr>
                      <a:lvl6pPr marL="1857375" algn="l" defTabSz="742950" rtl="0" eaLnBrk="1" latinLnBrk="0" hangingPunct="1">
                        <a:defRPr kumimoji="1" sz="1463" kern="1200">
                          <a:solidFill>
                            <a:schemeClr val="dk1"/>
                          </a:solidFill>
                          <a:latin typeface="Calibri"/>
                        </a:defRPr>
                      </a:lvl6pPr>
                      <a:lvl7pPr marL="2228850" algn="l" defTabSz="742950" rtl="0" eaLnBrk="1" latinLnBrk="0" hangingPunct="1">
                        <a:defRPr kumimoji="1" sz="1463" kern="1200">
                          <a:solidFill>
                            <a:schemeClr val="dk1"/>
                          </a:solidFill>
                          <a:latin typeface="Calibri"/>
                        </a:defRPr>
                      </a:lvl7pPr>
                      <a:lvl8pPr marL="2600325" algn="l" defTabSz="742950" rtl="0" eaLnBrk="1" latinLnBrk="0" hangingPunct="1">
                        <a:defRPr kumimoji="1" sz="1463" kern="1200">
                          <a:solidFill>
                            <a:schemeClr val="dk1"/>
                          </a:solidFill>
                          <a:latin typeface="Calibri"/>
                        </a:defRPr>
                      </a:lvl8pPr>
                      <a:lvl9pPr marL="2971800" algn="l" defTabSz="742950" rtl="0" eaLnBrk="1" latinLnBrk="0" hangingPunct="1">
                        <a:defRPr kumimoji="1" sz="1463" kern="1200">
                          <a:solidFill>
                            <a:schemeClr val="dk1"/>
                          </a:solidFill>
                          <a:latin typeface="Calibri"/>
                        </a:defRPr>
                      </a:lvl9pPr>
                    </a:lstStyle>
                    <a:p>
                      <a:pPr algn="just">
                        <a:spcAft>
                          <a:spcPts val="0"/>
                        </a:spcAft>
                      </a:pPr>
                      <a:endParaRPr lang="ja-JP" sz="1050" kern="100">
                        <a:effectLst/>
                        <a:latin typeface="+mn-ea"/>
                        <a:ea typeface="+mn-ea"/>
                        <a:cs typeface="Times New Roman" panose="02020603050405020304" pitchFamily="18"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kern="100">
                          <a:effectLst/>
                          <a:latin typeface="メイリオ" panose="020B0604030504040204" pitchFamily="50" charset="-128"/>
                          <a:ea typeface="メイリオ" panose="020B0604030504040204" pitchFamily="50" charset="-128"/>
                          <a:cs typeface="Times New Roman" panose="02020603050405020304" pitchFamily="18" charset="0"/>
                        </a:rPr>
                        <a:t>ー</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FAFBF7"/>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kern="100">
                          <a:effectLst/>
                          <a:latin typeface="メイリオ" panose="020B0604030504040204" pitchFamily="50" charset="-128"/>
                          <a:ea typeface="メイリオ" panose="020B0604030504040204" pitchFamily="50" charset="-128"/>
                          <a:cs typeface="Times New Roman" panose="02020603050405020304" pitchFamily="18" charset="0"/>
                        </a:rPr>
                        <a:t>ー</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FAFBF7"/>
                    </a:solidFill>
                  </a:tcPr>
                </a:tc>
                <a:extLst>
                  <a:ext uri="{0D108BD9-81ED-4DB2-BD59-A6C34878D82A}">
                    <a16:rowId xmlns:a16="http://schemas.microsoft.com/office/drawing/2014/main" val="1414405605"/>
                  </a:ext>
                </a:extLst>
              </a:tr>
              <a:tr h="180000">
                <a:tc>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ctr">
                        <a:spcAft>
                          <a:spcPts val="0"/>
                        </a:spcAft>
                      </a:pPr>
                      <a:r>
                        <a:rPr lang="en-US" altLang="ja-JP" sz="1000" kern="100">
                          <a:solidFill>
                            <a:schemeClr val="tx1"/>
                          </a:solidFill>
                          <a:effectLst/>
                          <a:latin typeface="メイリオ" panose="020B0604030504040204" pitchFamily="50" charset="-128"/>
                          <a:ea typeface="メイリオ" panose="020B0604030504040204" pitchFamily="50" charset="-128"/>
                          <a:cs typeface="+mn-cs"/>
                        </a:rPr>
                        <a:t>14</a:t>
                      </a:r>
                      <a:endParaRPr lang="ja-JP" sz="1000"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BEEF4"/>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just">
                        <a:spcAft>
                          <a:spcPts val="0"/>
                        </a:spcAft>
                      </a:pPr>
                      <a:r>
                        <a:rPr lang="ja-JP" sz="1000" kern="100">
                          <a:effectLst/>
                          <a:latin typeface="メイリオ" panose="020B0604030504040204" pitchFamily="50" charset="-128"/>
                          <a:ea typeface="メイリオ" panose="020B0604030504040204" pitchFamily="50" charset="-128"/>
                        </a:rPr>
                        <a:t>危険行動</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kern="100">
                          <a:effectLst/>
                          <a:latin typeface="メイリオ" panose="020B0604030504040204" pitchFamily="50" charset="-128"/>
                          <a:ea typeface="メイリオ" panose="020B0604030504040204" pitchFamily="50" charset="-128"/>
                        </a:rPr>
                        <a:t>な</a:t>
                      </a:r>
                      <a:r>
                        <a:rPr lang="ja-JP" sz="1000" kern="100">
                          <a:effectLst/>
                          <a:latin typeface="メイリオ" panose="020B0604030504040204" pitchFamily="50" charset="-128"/>
                          <a:ea typeface="メイリオ" panose="020B0604030504040204" pitchFamily="50" charset="-128"/>
                        </a:rPr>
                        <a:t>い</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en-US" sz="1000" kern="100">
                          <a:effectLst/>
                          <a:latin typeface="メイリオ" panose="020B0604030504040204" pitchFamily="50" charset="-128"/>
                          <a:ea typeface="メイリオ" panose="020B0604030504040204" pitchFamily="50" charset="-128"/>
                        </a:rPr>
                        <a:t> </a:t>
                      </a:r>
                      <a:r>
                        <a:rPr lang="ja-JP" altLang="en-US" sz="1000" kern="100">
                          <a:effectLst/>
                          <a:latin typeface="メイリオ" panose="020B0604030504040204" pitchFamily="50" charset="-128"/>
                          <a:ea typeface="メイリオ" panose="020B0604030504040204" pitchFamily="50" charset="-128"/>
                        </a:rPr>
                        <a:t>ー</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sz="1000" kern="100">
                          <a:effectLst/>
                          <a:latin typeface="メイリオ" panose="020B0604030504040204" pitchFamily="50" charset="-128"/>
                          <a:ea typeface="メイリオ" panose="020B0604030504040204" pitchFamily="50" charset="-128"/>
                        </a:rPr>
                        <a:t>ある</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ysClr val="window" lastClr="FFFFFF"/>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4BACC6">
                        <a:lumMod val="20000"/>
                        <a:lumOff val="80000"/>
                      </a:srgbClr>
                    </a:solidFill>
                  </a:tcPr>
                </a:tc>
                <a:tc vMerge="1">
                  <a:txBody>
                    <a:bodyPr/>
                    <a:lstStyle>
                      <a:lvl1pPr marL="0" algn="l" defTabSz="742950" rtl="0" eaLnBrk="1" latinLnBrk="0" hangingPunct="1">
                        <a:defRPr kumimoji="1" sz="1463" kern="1200">
                          <a:solidFill>
                            <a:schemeClr val="dk1"/>
                          </a:solidFill>
                          <a:latin typeface="Calibri"/>
                        </a:defRPr>
                      </a:lvl1pPr>
                      <a:lvl2pPr marL="371475" algn="l" defTabSz="742950" rtl="0" eaLnBrk="1" latinLnBrk="0" hangingPunct="1">
                        <a:defRPr kumimoji="1" sz="1463" kern="1200">
                          <a:solidFill>
                            <a:schemeClr val="dk1"/>
                          </a:solidFill>
                          <a:latin typeface="Calibri"/>
                        </a:defRPr>
                      </a:lvl2pPr>
                      <a:lvl3pPr marL="742950" algn="l" defTabSz="742950" rtl="0" eaLnBrk="1" latinLnBrk="0" hangingPunct="1">
                        <a:defRPr kumimoji="1" sz="1463" kern="1200">
                          <a:solidFill>
                            <a:schemeClr val="dk1"/>
                          </a:solidFill>
                          <a:latin typeface="Calibri"/>
                        </a:defRPr>
                      </a:lvl3pPr>
                      <a:lvl4pPr marL="1114425" algn="l" defTabSz="742950" rtl="0" eaLnBrk="1" latinLnBrk="0" hangingPunct="1">
                        <a:defRPr kumimoji="1" sz="1463" kern="1200">
                          <a:solidFill>
                            <a:schemeClr val="dk1"/>
                          </a:solidFill>
                          <a:latin typeface="Calibri"/>
                        </a:defRPr>
                      </a:lvl4pPr>
                      <a:lvl5pPr marL="1485900" algn="l" defTabSz="742950" rtl="0" eaLnBrk="1" latinLnBrk="0" hangingPunct="1">
                        <a:defRPr kumimoji="1" sz="1463" kern="1200">
                          <a:solidFill>
                            <a:schemeClr val="dk1"/>
                          </a:solidFill>
                          <a:latin typeface="Calibri"/>
                        </a:defRPr>
                      </a:lvl5pPr>
                      <a:lvl6pPr marL="1857375" algn="l" defTabSz="742950" rtl="0" eaLnBrk="1" latinLnBrk="0" hangingPunct="1">
                        <a:defRPr kumimoji="1" sz="1463" kern="1200">
                          <a:solidFill>
                            <a:schemeClr val="dk1"/>
                          </a:solidFill>
                          <a:latin typeface="Calibri"/>
                        </a:defRPr>
                      </a:lvl6pPr>
                      <a:lvl7pPr marL="2228850" algn="l" defTabSz="742950" rtl="0" eaLnBrk="1" latinLnBrk="0" hangingPunct="1">
                        <a:defRPr kumimoji="1" sz="1463" kern="1200">
                          <a:solidFill>
                            <a:schemeClr val="dk1"/>
                          </a:solidFill>
                          <a:latin typeface="Calibri"/>
                        </a:defRPr>
                      </a:lvl7pPr>
                      <a:lvl8pPr marL="2600325" algn="l" defTabSz="742950" rtl="0" eaLnBrk="1" latinLnBrk="0" hangingPunct="1">
                        <a:defRPr kumimoji="1" sz="1463" kern="1200">
                          <a:solidFill>
                            <a:schemeClr val="dk1"/>
                          </a:solidFill>
                          <a:latin typeface="Calibri"/>
                        </a:defRPr>
                      </a:lvl8pPr>
                      <a:lvl9pPr marL="2971800" algn="l" defTabSz="742950" rtl="0" eaLnBrk="1" latinLnBrk="0" hangingPunct="1">
                        <a:defRPr kumimoji="1" sz="1463" kern="1200">
                          <a:solidFill>
                            <a:schemeClr val="dk1"/>
                          </a:solidFill>
                          <a:latin typeface="Calibri"/>
                        </a:defRPr>
                      </a:lvl9pPr>
                    </a:lstStyle>
                    <a:p>
                      <a:pPr algn="just">
                        <a:spcAft>
                          <a:spcPts val="0"/>
                        </a:spcAft>
                      </a:pPr>
                      <a:endParaRPr lang="ja-JP" sz="1050" kern="100">
                        <a:effectLst/>
                        <a:latin typeface="+mn-ea"/>
                        <a:ea typeface="+mn-ea"/>
                        <a:cs typeface="Times New Roman" panose="02020603050405020304" pitchFamily="18"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kern="100">
                          <a:effectLst/>
                          <a:latin typeface="メイリオ" panose="020B0604030504040204" pitchFamily="50" charset="-128"/>
                          <a:ea typeface="メイリオ" panose="020B0604030504040204" pitchFamily="50" charset="-128"/>
                          <a:cs typeface="Times New Roman" panose="02020603050405020304" pitchFamily="18" charset="0"/>
                        </a:rPr>
                        <a:t>ー</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accent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4BACC6">
                        <a:lumMod val="20000"/>
                        <a:lumOff val="80000"/>
                      </a:srgbClr>
                    </a:solidFill>
                  </a:tcPr>
                </a:tc>
                <a:tc>
                  <a:txBody>
                    <a:bodyPr/>
                    <a:lstStyle>
                      <a:lvl1pPr marL="0" algn="l" defTabSz="742950" rtl="0" eaLnBrk="1" latinLnBrk="0" hangingPunct="1">
                        <a:defRPr kumimoji="1" sz="1463" kern="1200">
                          <a:solidFill>
                            <a:schemeClr val="dk1"/>
                          </a:solidFill>
                          <a:latin typeface="Calibri"/>
                          <a:ea typeface="メイリオ"/>
                        </a:defRPr>
                      </a:lvl1pPr>
                      <a:lvl2pPr marL="371475" algn="l" defTabSz="742950" rtl="0" eaLnBrk="1" latinLnBrk="0" hangingPunct="1">
                        <a:defRPr kumimoji="1" sz="1463" kern="1200">
                          <a:solidFill>
                            <a:schemeClr val="dk1"/>
                          </a:solidFill>
                          <a:latin typeface="Calibri"/>
                          <a:ea typeface="メイリオ"/>
                        </a:defRPr>
                      </a:lvl2pPr>
                      <a:lvl3pPr marL="742950" algn="l" defTabSz="742950" rtl="0" eaLnBrk="1" latinLnBrk="0" hangingPunct="1">
                        <a:defRPr kumimoji="1" sz="1463" kern="1200">
                          <a:solidFill>
                            <a:schemeClr val="dk1"/>
                          </a:solidFill>
                          <a:latin typeface="Calibri"/>
                          <a:ea typeface="メイリオ"/>
                        </a:defRPr>
                      </a:lvl3pPr>
                      <a:lvl4pPr marL="1114425" algn="l" defTabSz="742950" rtl="0" eaLnBrk="1" latinLnBrk="0" hangingPunct="1">
                        <a:defRPr kumimoji="1" sz="1463" kern="1200">
                          <a:solidFill>
                            <a:schemeClr val="dk1"/>
                          </a:solidFill>
                          <a:latin typeface="Calibri"/>
                          <a:ea typeface="メイリオ"/>
                        </a:defRPr>
                      </a:lvl4pPr>
                      <a:lvl5pPr marL="1485900" algn="l" defTabSz="742950" rtl="0" eaLnBrk="1" latinLnBrk="0" hangingPunct="1">
                        <a:defRPr kumimoji="1" sz="1463" kern="1200">
                          <a:solidFill>
                            <a:schemeClr val="dk1"/>
                          </a:solidFill>
                          <a:latin typeface="Calibri"/>
                          <a:ea typeface="メイリオ"/>
                        </a:defRPr>
                      </a:lvl5pPr>
                      <a:lvl6pPr marL="1857375" algn="l" defTabSz="742950" rtl="0" eaLnBrk="1" latinLnBrk="0" hangingPunct="1">
                        <a:defRPr kumimoji="1" sz="1463" kern="1200">
                          <a:solidFill>
                            <a:schemeClr val="dk1"/>
                          </a:solidFill>
                          <a:latin typeface="Calibri"/>
                          <a:ea typeface="メイリオ"/>
                        </a:defRPr>
                      </a:lvl6pPr>
                      <a:lvl7pPr marL="2228850" algn="l" defTabSz="742950" rtl="0" eaLnBrk="1" latinLnBrk="0" hangingPunct="1">
                        <a:defRPr kumimoji="1" sz="1463" kern="1200">
                          <a:solidFill>
                            <a:schemeClr val="dk1"/>
                          </a:solidFill>
                          <a:latin typeface="Calibri"/>
                          <a:ea typeface="メイリオ"/>
                        </a:defRPr>
                      </a:lvl7pPr>
                      <a:lvl8pPr marL="2600325" algn="l" defTabSz="742950" rtl="0" eaLnBrk="1" latinLnBrk="0" hangingPunct="1">
                        <a:defRPr kumimoji="1" sz="1463" kern="1200">
                          <a:solidFill>
                            <a:schemeClr val="dk1"/>
                          </a:solidFill>
                          <a:latin typeface="Calibri"/>
                          <a:ea typeface="メイリオ"/>
                        </a:defRPr>
                      </a:lvl8pPr>
                      <a:lvl9pPr marL="2971800" algn="l" defTabSz="742950" rtl="0" eaLnBrk="1" latinLnBrk="0" hangingPunct="1">
                        <a:defRPr kumimoji="1" sz="1463" kern="1200">
                          <a:solidFill>
                            <a:schemeClr val="dk1"/>
                          </a:solidFill>
                          <a:latin typeface="Calibri"/>
                          <a:ea typeface="メイリオ"/>
                        </a:defRPr>
                      </a:lvl9pPr>
                    </a:lstStyle>
                    <a:p>
                      <a:pPr algn="ctr">
                        <a:spcAft>
                          <a:spcPts val="0"/>
                        </a:spcAft>
                      </a:pPr>
                      <a:r>
                        <a:rPr lang="ja-JP" altLang="en-US" sz="1000" kern="100">
                          <a:effectLst/>
                          <a:latin typeface="メイリオ" panose="020B0604030504040204" pitchFamily="50" charset="-128"/>
                          <a:ea typeface="メイリオ" panose="020B0604030504040204" pitchFamily="50" charset="-128"/>
                          <a:cs typeface="Times New Roman" panose="02020603050405020304" pitchFamily="18" charset="0"/>
                        </a:rPr>
                        <a:t>ー</a:t>
                      </a:r>
                      <a:endParaRPr lang="ja-JP" sz="10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9050" cap="flat" cmpd="sng" algn="ctr">
                      <a:noFill/>
                      <a:prstDash val="solid"/>
                      <a:round/>
                      <a:headEnd type="none" w="med" len="med"/>
                      <a:tailEnd type="none" w="med" len="med"/>
                    </a:lnBlToTr>
                    <a:solidFill>
                      <a:srgbClr val="4BACC6">
                        <a:lumMod val="20000"/>
                        <a:lumOff val="80000"/>
                      </a:srgbClr>
                    </a:solidFill>
                  </a:tcPr>
                </a:tc>
                <a:extLst>
                  <a:ext uri="{0D108BD9-81ED-4DB2-BD59-A6C34878D82A}">
                    <a16:rowId xmlns:a16="http://schemas.microsoft.com/office/drawing/2014/main" val="3414898590"/>
                  </a:ext>
                </a:extLst>
              </a:tr>
            </a:tbl>
          </a:graphicData>
        </a:graphic>
      </p:graphicFrame>
      <p:graphicFrame>
        <p:nvGraphicFramePr>
          <p:cNvPr id="12" name="表 11">
            <a:extLst>
              <a:ext uri="{FF2B5EF4-FFF2-40B4-BE49-F238E27FC236}">
                <a16:creationId xmlns:a16="http://schemas.microsoft.com/office/drawing/2014/main" id="{02CE4490-C716-C357-E6F2-FF71AEECBAF3}"/>
              </a:ext>
            </a:extLst>
          </p:cNvPr>
          <p:cNvGraphicFramePr>
            <a:graphicFrameLocks noGrp="1"/>
          </p:cNvGraphicFramePr>
          <p:nvPr/>
        </p:nvGraphicFramePr>
        <p:xfrm>
          <a:off x="1454933" y="1637904"/>
          <a:ext cx="4803301" cy="3286843"/>
        </p:xfrm>
        <a:graphic>
          <a:graphicData uri="http://schemas.openxmlformats.org/drawingml/2006/table">
            <a:tbl>
              <a:tblPr firstRow="1" bandRow="1"/>
              <a:tblGrid>
                <a:gridCol w="245881">
                  <a:extLst>
                    <a:ext uri="{9D8B030D-6E8A-4147-A177-3AD203B41FA5}">
                      <a16:colId xmlns:a16="http://schemas.microsoft.com/office/drawing/2014/main" val="1372233736"/>
                    </a:ext>
                  </a:extLst>
                </a:gridCol>
                <a:gridCol w="2844000">
                  <a:extLst>
                    <a:ext uri="{9D8B030D-6E8A-4147-A177-3AD203B41FA5}">
                      <a16:colId xmlns:a16="http://schemas.microsoft.com/office/drawing/2014/main" val="906988455"/>
                    </a:ext>
                  </a:extLst>
                </a:gridCol>
                <a:gridCol w="428355">
                  <a:extLst>
                    <a:ext uri="{9D8B030D-6E8A-4147-A177-3AD203B41FA5}">
                      <a16:colId xmlns:a16="http://schemas.microsoft.com/office/drawing/2014/main" val="1287047164"/>
                    </a:ext>
                  </a:extLst>
                </a:gridCol>
                <a:gridCol w="428355">
                  <a:extLst>
                    <a:ext uri="{9D8B030D-6E8A-4147-A177-3AD203B41FA5}">
                      <a16:colId xmlns:a16="http://schemas.microsoft.com/office/drawing/2014/main" val="3422671342"/>
                    </a:ext>
                  </a:extLst>
                </a:gridCol>
                <a:gridCol w="428355">
                  <a:extLst>
                    <a:ext uri="{9D8B030D-6E8A-4147-A177-3AD203B41FA5}">
                      <a16:colId xmlns:a16="http://schemas.microsoft.com/office/drawing/2014/main" val="659477300"/>
                    </a:ext>
                  </a:extLst>
                </a:gridCol>
                <a:gridCol w="428355">
                  <a:extLst>
                    <a:ext uri="{9D8B030D-6E8A-4147-A177-3AD203B41FA5}">
                      <a16:colId xmlns:a16="http://schemas.microsoft.com/office/drawing/2014/main" val="3217586126"/>
                    </a:ext>
                  </a:extLst>
                </a:gridCol>
              </a:tblGrid>
              <a:tr h="161925">
                <a:tc>
                  <a:txBody>
                    <a:bodyPr/>
                    <a:lstStyle>
                      <a:lvl1pPr marL="0" algn="l" defTabSz="990570" rtl="0" eaLnBrk="1" latinLnBrk="0" hangingPunct="1">
                        <a:defRPr kumimoji="1" sz="1950" b="1" kern="1200">
                          <a:solidFill>
                            <a:schemeClr val="dk1"/>
                          </a:solidFill>
                          <a:latin typeface="Calibri" panose="020F0502020204030204"/>
                          <a:ea typeface="メイリオ"/>
                        </a:defRPr>
                      </a:lvl1pPr>
                      <a:lvl2pPr marL="495285" algn="l" defTabSz="990570" rtl="0" eaLnBrk="1" latinLnBrk="0" hangingPunct="1">
                        <a:defRPr kumimoji="1" sz="1950" b="1" kern="1200">
                          <a:solidFill>
                            <a:schemeClr val="dk1"/>
                          </a:solidFill>
                          <a:latin typeface="Calibri" panose="020F0502020204030204"/>
                          <a:ea typeface="メイリオ"/>
                        </a:defRPr>
                      </a:lvl2pPr>
                      <a:lvl3pPr marL="990570" algn="l" defTabSz="990570" rtl="0" eaLnBrk="1" latinLnBrk="0" hangingPunct="1">
                        <a:defRPr kumimoji="1" sz="1950" b="1" kern="1200">
                          <a:solidFill>
                            <a:schemeClr val="dk1"/>
                          </a:solidFill>
                          <a:latin typeface="Calibri" panose="020F0502020204030204"/>
                          <a:ea typeface="メイリオ"/>
                        </a:defRPr>
                      </a:lvl3pPr>
                      <a:lvl4pPr marL="1485854" algn="l" defTabSz="990570" rtl="0" eaLnBrk="1" latinLnBrk="0" hangingPunct="1">
                        <a:defRPr kumimoji="1" sz="1950" b="1" kern="1200">
                          <a:solidFill>
                            <a:schemeClr val="dk1"/>
                          </a:solidFill>
                          <a:latin typeface="Calibri" panose="020F0502020204030204"/>
                          <a:ea typeface="メイリオ"/>
                        </a:defRPr>
                      </a:lvl4pPr>
                      <a:lvl5pPr marL="1981139" algn="l" defTabSz="990570" rtl="0" eaLnBrk="1" latinLnBrk="0" hangingPunct="1">
                        <a:defRPr kumimoji="1" sz="1950" b="1" kern="1200">
                          <a:solidFill>
                            <a:schemeClr val="dk1"/>
                          </a:solidFill>
                          <a:latin typeface="Calibri" panose="020F0502020204030204"/>
                          <a:ea typeface="メイリオ"/>
                        </a:defRPr>
                      </a:lvl5pPr>
                      <a:lvl6pPr marL="2476424" algn="l" defTabSz="990570" rtl="0" eaLnBrk="1" latinLnBrk="0" hangingPunct="1">
                        <a:defRPr kumimoji="1" sz="1950" b="1" kern="1200">
                          <a:solidFill>
                            <a:schemeClr val="dk1"/>
                          </a:solidFill>
                          <a:latin typeface="Calibri" panose="020F0502020204030204"/>
                          <a:ea typeface="メイリオ"/>
                        </a:defRPr>
                      </a:lvl6pPr>
                      <a:lvl7pPr marL="2971709" algn="l" defTabSz="990570" rtl="0" eaLnBrk="1" latinLnBrk="0" hangingPunct="1">
                        <a:defRPr kumimoji="1" sz="1950" b="1" kern="1200">
                          <a:solidFill>
                            <a:schemeClr val="dk1"/>
                          </a:solidFill>
                          <a:latin typeface="Calibri" panose="020F0502020204030204"/>
                          <a:ea typeface="メイリオ"/>
                        </a:defRPr>
                      </a:lvl7pPr>
                      <a:lvl8pPr marL="3466993" algn="l" defTabSz="990570" rtl="0" eaLnBrk="1" latinLnBrk="0" hangingPunct="1">
                        <a:defRPr kumimoji="1" sz="1950" b="1" kern="1200">
                          <a:solidFill>
                            <a:schemeClr val="dk1"/>
                          </a:solidFill>
                          <a:latin typeface="Calibri" panose="020F0502020204030204"/>
                          <a:ea typeface="メイリオ"/>
                        </a:defRPr>
                      </a:lvl8pPr>
                      <a:lvl9pPr marL="3962278" algn="l" defTabSz="990570" rtl="0" eaLnBrk="1" latinLnBrk="0" hangingPunct="1">
                        <a:defRPr kumimoji="1" sz="1950" b="1" kern="1200">
                          <a:solidFill>
                            <a:schemeClr val="dk1"/>
                          </a:solidFill>
                          <a:latin typeface="Calibri" panose="020F0502020204030204"/>
                          <a:ea typeface="メイリオ"/>
                        </a:defRPr>
                      </a:lvl9pPr>
                    </a:lstStyle>
                    <a:p>
                      <a:pPr algn="ctr" fontAlgn="ctr"/>
                      <a:r>
                        <a:rPr lang="en-US" sz="1000" b="1" u="none" strike="noStrike">
                          <a:solidFill>
                            <a:schemeClr val="bg1"/>
                          </a:solidFill>
                          <a:effectLst/>
                          <a:latin typeface="メイリオ" panose="020B0604030504040204" pitchFamily="50" charset="-128"/>
                          <a:ea typeface="メイリオ" panose="020B0604030504040204" pitchFamily="50" charset="-128"/>
                        </a:rPr>
                        <a:t>Ａ　</a:t>
                      </a:r>
                      <a:endParaRPr lang="en-US" sz="10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rgbClr val="13C4A3"/>
                      </a:solidFill>
                      <a:prstDash val="solid"/>
                      <a:round/>
                      <a:headEnd type="none" w="med" len="med"/>
                      <a:tailEnd type="none" w="med" len="med"/>
                    </a:lnL>
                    <a:lnR w="12700" cmpd="sng">
                      <a:solidFill>
                        <a:sysClr val="window" lastClr="FFFFFF"/>
                      </a:solidFill>
                    </a:lnR>
                    <a:lnT w="12700" cap="flat" cmpd="sng" algn="ctr">
                      <a:solidFill>
                        <a:srgbClr val="13C4A3"/>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tc>
                  <a:txBody>
                    <a:bodyPr/>
                    <a:lstStyle>
                      <a:lvl1pPr marL="0" algn="l" defTabSz="990570" rtl="0" eaLnBrk="1" latinLnBrk="0" hangingPunct="1">
                        <a:defRPr kumimoji="1" sz="1950" b="1" kern="1200">
                          <a:solidFill>
                            <a:schemeClr val="lt1"/>
                          </a:solidFill>
                          <a:latin typeface="Calibri"/>
                          <a:ea typeface="メイリオ"/>
                        </a:defRPr>
                      </a:lvl1pPr>
                      <a:lvl2pPr marL="495285" algn="l" defTabSz="990570" rtl="0" eaLnBrk="1" latinLnBrk="0" hangingPunct="1">
                        <a:defRPr kumimoji="1" sz="1950" b="1" kern="1200">
                          <a:solidFill>
                            <a:schemeClr val="lt1"/>
                          </a:solidFill>
                          <a:latin typeface="Calibri"/>
                          <a:ea typeface="メイリオ"/>
                        </a:defRPr>
                      </a:lvl2pPr>
                      <a:lvl3pPr marL="990570" algn="l" defTabSz="990570" rtl="0" eaLnBrk="1" latinLnBrk="0" hangingPunct="1">
                        <a:defRPr kumimoji="1" sz="1950" b="1" kern="1200">
                          <a:solidFill>
                            <a:schemeClr val="lt1"/>
                          </a:solidFill>
                          <a:latin typeface="Calibri"/>
                          <a:ea typeface="メイリオ"/>
                        </a:defRPr>
                      </a:lvl3pPr>
                      <a:lvl4pPr marL="1485854" algn="l" defTabSz="990570" rtl="0" eaLnBrk="1" latinLnBrk="0" hangingPunct="1">
                        <a:defRPr kumimoji="1" sz="1950" b="1" kern="1200">
                          <a:solidFill>
                            <a:schemeClr val="lt1"/>
                          </a:solidFill>
                          <a:latin typeface="Calibri"/>
                          <a:ea typeface="メイリオ"/>
                        </a:defRPr>
                      </a:lvl4pPr>
                      <a:lvl5pPr marL="1981139" algn="l" defTabSz="990570" rtl="0" eaLnBrk="1" latinLnBrk="0" hangingPunct="1">
                        <a:defRPr kumimoji="1" sz="1950" b="1" kern="1200">
                          <a:solidFill>
                            <a:schemeClr val="lt1"/>
                          </a:solidFill>
                          <a:latin typeface="Calibri"/>
                          <a:ea typeface="メイリオ"/>
                        </a:defRPr>
                      </a:lvl5pPr>
                      <a:lvl6pPr marL="2476424" algn="l" defTabSz="990570" rtl="0" eaLnBrk="1" latinLnBrk="0" hangingPunct="1">
                        <a:defRPr kumimoji="1" sz="1950" b="1" kern="1200">
                          <a:solidFill>
                            <a:schemeClr val="lt1"/>
                          </a:solidFill>
                          <a:latin typeface="Calibri"/>
                          <a:ea typeface="メイリオ"/>
                        </a:defRPr>
                      </a:lvl6pPr>
                      <a:lvl7pPr marL="2971709" algn="l" defTabSz="990570" rtl="0" eaLnBrk="1" latinLnBrk="0" hangingPunct="1">
                        <a:defRPr kumimoji="1" sz="1950" b="1" kern="1200">
                          <a:solidFill>
                            <a:schemeClr val="lt1"/>
                          </a:solidFill>
                          <a:latin typeface="Calibri"/>
                          <a:ea typeface="メイリオ"/>
                        </a:defRPr>
                      </a:lvl7pPr>
                      <a:lvl8pPr marL="3466993" algn="l" defTabSz="990570" rtl="0" eaLnBrk="1" latinLnBrk="0" hangingPunct="1">
                        <a:defRPr kumimoji="1" sz="1950" b="1" kern="1200">
                          <a:solidFill>
                            <a:schemeClr val="lt1"/>
                          </a:solidFill>
                          <a:latin typeface="Calibri"/>
                          <a:ea typeface="メイリオ"/>
                        </a:defRPr>
                      </a:lvl8pPr>
                      <a:lvl9pPr marL="3962278" algn="l" defTabSz="990570" rtl="0" eaLnBrk="1" latinLnBrk="0" hangingPunct="1">
                        <a:defRPr kumimoji="1" sz="1950" b="1" kern="1200">
                          <a:solidFill>
                            <a:schemeClr val="lt1"/>
                          </a:solidFill>
                          <a:latin typeface="Calibri"/>
                          <a:ea typeface="メイリオ"/>
                        </a:defRPr>
                      </a:lvl9pPr>
                    </a:lstStyle>
                    <a:p>
                      <a:pPr algn="l" fontAlgn="ctr"/>
                      <a:r>
                        <a:rPr lang="ja-JP" altLang="en-US" sz="1000" u="none" strike="noStrike">
                          <a:effectLst/>
                          <a:latin typeface="メイリオ" panose="020B0604030504040204" pitchFamily="50" charset="-128"/>
                          <a:ea typeface="メイリオ" panose="020B0604030504040204" pitchFamily="50" charset="-128"/>
                        </a:rPr>
                        <a:t>モニタリング及び処置等</a:t>
                      </a:r>
                      <a:endParaRPr lang="ja-JP" altLang="en-US" sz="1000" b="0"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rgbClr val="13C4A3"/>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tc>
                  <a:txBody>
                    <a:bodyPr/>
                    <a:lstStyle>
                      <a:lvl1pPr marL="0" algn="l" defTabSz="990570" rtl="0" eaLnBrk="1" latinLnBrk="0" hangingPunct="1">
                        <a:defRPr kumimoji="1" sz="1950" b="1" kern="1200">
                          <a:solidFill>
                            <a:schemeClr val="lt1"/>
                          </a:solidFill>
                          <a:latin typeface="Calibri"/>
                          <a:ea typeface="メイリオ"/>
                        </a:defRPr>
                      </a:lvl1pPr>
                      <a:lvl2pPr marL="495285" algn="l" defTabSz="990570" rtl="0" eaLnBrk="1" latinLnBrk="0" hangingPunct="1">
                        <a:defRPr kumimoji="1" sz="1950" b="1" kern="1200">
                          <a:solidFill>
                            <a:schemeClr val="lt1"/>
                          </a:solidFill>
                          <a:latin typeface="Calibri"/>
                          <a:ea typeface="メイリオ"/>
                        </a:defRPr>
                      </a:lvl2pPr>
                      <a:lvl3pPr marL="990570" algn="l" defTabSz="990570" rtl="0" eaLnBrk="1" latinLnBrk="0" hangingPunct="1">
                        <a:defRPr kumimoji="1" sz="1950" b="1" kern="1200">
                          <a:solidFill>
                            <a:schemeClr val="lt1"/>
                          </a:solidFill>
                          <a:latin typeface="Calibri"/>
                          <a:ea typeface="メイリオ"/>
                        </a:defRPr>
                      </a:lvl3pPr>
                      <a:lvl4pPr marL="1485854" algn="l" defTabSz="990570" rtl="0" eaLnBrk="1" latinLnBrk="0" hangingPunct="1">
                        <a:defRPr kumimoji="1" sz="1950" b="1" kern="1200">
                          <a:solidFill>
                            <a:schemeClr val="lt1"/>
                          </a:solidFill>
                          <a:latin typeface="Calibri"/>
                          <a:ea typeface="メイリオ"/>
                        </a:defRPr>
                      </a:lvl4pPr>
                      <a:lvl5pPr marL="1981139" algn="l" defTabSz="990570" rtl="0" eaLnBrk="1" latinLnBrk="0" hangingPunct="1">
                        <a:defRPr kumimoji="1" sz="1950" b="1" kern="1200">
                          <a:solidFill>
                            <a:schemeClr val="lt1"/>
                          </a:solidFill>
                          <a:latin typeface="Calibri"/>
                          <a:ea typeface="メイリオ"/>
                        </a:defRPr>
                      </a:lvl5pPr>
                      <a:lvl6pPr marL="2476424" algn="l" defTabSz="990570" rtl="0" eaLnBrk="1" latinLnBrk="0" hangingPunct="1">
                        <a:defRPr kumimoji="1" sz="1950" b="1" kern="1200">
                          <a:solidFill>
                            <a:schemeClr val="lt1"/>
                          </a:solidFill>
                          <a:latin typeface="Calibri"/>
                          <a:ea typeface="メイリオ"/>
                        </a:defRPr>
                      </a:lvl6pPr>
                      <a:lvl7pPr marL="2971709" algn="l" defTabSz="990570" rtl="0" eaLnBrk="1" latinLnBrk="0" hangingPunct="1">
                        <a:defRPr kumimoji="1" sz="1950" b="1" kern="1200">
                          <a:solidFill>
                            <a:schemeClr val="lt1"/>
                          </a:solidFill>
                          <a:latin typeface="Calibri"/>
                          <a:ea typeface="メイリオ"/>
                        </a:defRPr>
                      </a:lvl7pPr>
                      <a:lvl8pPr marL="3466993" algn="l" defTabSz="990570" rtl="0" eaLnBrk="1" latinLnBrk="0" hangingPunct="1">
                        <a:defRPr kumimoji="1" sz="1950" b="1" kern="1200">
                          <a:solidFill>
                            <a:schemeClr val="lt1"/>
                          </a:solidFill>
                          <a:latin typeface="Calibri"/>
                          <a:ea typeface="メイリオ"/>
                        </a:defRPr>
                      </a:lvl8pPr>
                      <a:lvl9pPr marL="3962278" algn="l" defTabSz="990570" rtl="0" eaLnBrk="1" latinLnBrk="0" hangingPunct="1">
                        <a:defRPr kumimoji="1" sz="1950" b="1" kern="1200">
                          <a:solidFill>
                            <a:schemeClr val="lt1"/>
                          </a:solidFill>
                          <a:latin typeface="Calibri"/>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０点</a:t>
                      </a:r>
                      <a:endParaRPr lang="ja-JP" altLang="en-US" sz="1000" b="0"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rgbClr val="13C4A3"/>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tc>
                  <a:txBody>
                    <a:bodyPr/>
                    <a:lstStyle>
                      <a:lvl1pPr marL="0" algn="l" defTabSz="990570" rtl="0" eaLnBrk="1" latinLnBrk="0" hangingPunct="1">
                        <a:defRPr kumimoji="1" sz="1950" b="1" kern="1200">
                          <a:solidFill>
                            <a:schemeClr val="lt1"/>
                          </a:solidFill>
                          <a:latin typeface="Calibri"/>
                          <a:ea typeface="メイリオ"/>
                        </a:defRPr>
                      </a:lvl1pPr>
                      <a:lvl2pPr marL="495285" algn="l" defTabSz="990570" rtl="0" eaLnBrk="1" latinLnBrk="0" hangingPunct="1">
                        <a:defRPr kumimoji="1" sz="1950" b="1" kern="1200">
                          <a:solidFill>
                            <a:schemeClr val="lt1"/>
                          </a:solidFill>
                          <a:latin typeface="Calibri"/>
                          <a:ea typeface="メイリオ"/>
                        </a:defRPr>
                      </a:lvl2pPr>
                      <a:lvl3pPr marL="990570" algn="l" defTabSz="990570" rtl="0" eaLnBrk="1" latinLnBrk="0" hangingPunct="1">
                        <a:defRPr kumimoji="1" sz="1950" b="1" kern="1200">
                          <a:solidFill>
                            <a:schemeClr val="lt1"/>
                          </a:solidFill>
                          <a:latin typeface="Calibri"/>
                          <a:ea typeface="メイリオ"/>
                        </a:defRPr>
                      </a:lvl3pPr>
                      <a:lvl4pPr marL="1485854" algn="l" defTabSz="990570" rtl="0" eaLnBrk="1" latinLnBrk="0" hangingPunct="1">
                        <a:defRPr kumimoji="1" sz="1950" b="1" kern="1200">
                          <a:solidFill>
                            <a:schemeClr val="lt1"/>
                          </a:solidFill>
                          <a:latin typeface="Calibri"/>
                          <a:ea typeface="メイリオ"/>
                        </a:defRPr>
                      </a:lvl4pPr>
                      <a:lvl5pPr marL="1981139" algn="l" defTabSz="990570" rtl="0" eaLnBrk="1" latinLnBrk="0" hangingPunct="1">
                        <a:defRPr kumimoji="1" sz="1950" b="1" kern="1200">
                          <a:solidFill>
                            <a:schemeClr val="lt1"/>
                          </a:solidFill>
                          <a:latin typeface="Calibri"/>
                          <a:ea typeface="メイリオ"/>
                        </a:defRPr>
                      </a:lvl5pPr>
                      <a:lvl6pPr marL="2476424" algn="l" defTabSz="990570" rtl="0" eaLnBrk="1" latinLnBrk="0" hangingPunct="1">
                        <a:defRPr kumimoji="1" sz="1950" b="1" kern="1200">
                          <a:solidFill>
                            <a:schemeClr val="lt1"/>
                          </a:solidFill>
                          <a:latin typeface="Calibri"/>
                          <a:ea typeface="メイリオ"/>
                        </a:defRPr>
                      </a:lvl6pPr>
                      <a:lvl7pPr marL="2971709" algn="l" defTabSz="990570" rtl="0" eaLnBrk="1" latinLnBrk="0" hangingPunct="1">
                        <a:defRPr kumimoji="1" sz="1950" b="1" kern="1200">
                          <a:solidFill>
                            <a:schemeClr val="lt1"/>
                          </a:solidFill>
                          <a:latin typeface="Calibri"/>
                          <a:ea typeface="メイリオ"/>
                        </a:defRPr>
                      </a:lvl7pPr>
                      <a:lvl8pPr marL="3466993" algn="l" defTabSz="990570" rtl="0" eaLnBrk="1" latinLnBrk="0" hangingPunct="1">
                        <a:defRPr kumimoji="1" sz="1950" b="1" kern="1200">
                          <a:solidFill>
                            <a:schemeClr val="lt1"/>
                          </a:solidFill>
                          <a:latin typeface="Calibri"/>
                          <a:ea typeface="メイリオ"/>
                        </a:defRPr>
                      </a:lvl8pPr>
                      <a:lvl9pPr marL="3962278" algn="l" defTabSz="990570" rtl="0" eaLnBrk="1" latinLnBrk="0" hangingPunct="1">
                        <a:defRPr kumimoji="1" sz="1950" b="1" kern="1200">
                          <a:solidFill>
                            <a:schemeClr val="lt1"/>
                          </a:solidFill>
                          <a:latin typeface="Calibri"/>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１点</a:t>
                      </a:r>
                      <a:endParaRPr lang="ja-JP" altLang="en-US" sz="1000" b="0"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rgbClr val="13C4A3"/>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tc>
                  <a:txBody>
                    <a:bodyPr/>
                    <a:lstStyle>
                      <a:lvl1pPr marL="0" algn="l" defTabSz="990570" rtl="0" eaLnBrk="1" latinLnBrk="0" hangingPunct="1">
                        <a:defRPr kumimoji="1" sz="1950" b="1" kern="1200">
                          <a:solidFill>
                            <a:schemeClr val="lt1"/>
                          </a:solidFill>
                          <a:latin typeface="Calibri"/>
                          <a:ea typeface="メイリオ"/>
                        </a:defRPr>
                      </a:lvl1pPr>
                      <a:lvl2pPr marL="495285" algn="l" defTabSz="990570" rtl="0" eaLnBrk="1" latinLnBrk="0" hangingPunct="1">
                        <a:defRPr kumimoji="1" sz="1950" b="1" kern="1200">
                          <a:solidFill>
                            <a:schemeClr val="lt1"/>
                          </a:solidFill>
                          <a:latin typeface="Calibri"/>
                          <a:ea typeface="メイリオ"/>
                        </a:defRPr>
                      </a:lvl2pPr>
                      <a:lvl3pPr marL="990570" algn="l" defTabSz="990570" rtl="0" eaLnBrk="1" latinLnBrk="0" hangingPunct="1">
                        <a:defRPr kumimoji="1" sz="1950" b="1" kern="1200">
                          <a:solidFill>
                            <a:schemeClr val="lt1"/>
                          </a:solidFill>
                          <a:latin typeface="Calibri"/>
                          <a:ea typeface="メイリオ"/>
                        </a:defRPr>
                      </a:lvl3pPr>
                      <a:lvl4pPr marL="1485854" algn="l" defTabSz="990570" rtl="0" eaLnBrk="1" latinLnBrk="0" hangingPunct="1">
                        <a:defRPr kumimoji="1" sz="1950" b="1" kern="1200">
                          <a:solidFill>
                            <a:schemeClr val="lt1"/>
                          </a:solidFill>
                          <a:latin typeface="Calibri"/>
                          <a:ea typeface="メイリオ"/>
                        </a:defRPr>
                      </a:lvl4pPr>
                      <a:lvl5pPr marL="1981139" algn="l" defTabSz="990570" rtl="0" eaLnBrk="1" latinLnBrk="0" hangingPunct="1">
                        <a:defRPr kumimoji="1" sz="1950" b="1" kern="1200">
                          <a:solidFill>
                            <a:schemeClr val="lt1"/>
                          </a:solidFill>
                          <a:latin typeface="Calibri"/>
                          <a:ea typeface="メイリオ"/>
                        </a:defRPr>
                      </a:lvl5pPr>
                      <a:lvl6pPr marL="2476424" algn="l" defTabSz="990570" rtl="0" eaLnBrk="1" latinLnBrk="0" hangingPunct="1">
                        <a:defRPr kumimoji="1" sz="1950" b="1" kern="1200">
                          <a:solidFill>
                            <a:schemeClr val="lt1"/>
                          </a:solidFill>
                          <a:latin typeface="Calibri"/>
                          <a:ea typeface="メイリオ"/>
                        </a:defRPr>
                      </a:lvl6pPr>
                      <a:lvl7pPr marL="2971709" algn="l" defTabSz="990570" rtl="0" eaLnBrk="1" latinLnBrk="0" hangingPunct="1">
                        <a:defRPr kumimoji="1" sz="1950" b="1" kern="1200">
                          <a:solidFill>
                            <a:schemeClr val="lt1"/>
                          </a:solidFill>
                          <a:latin typeface="Calibri"/>
                          <a:ea typeface="メイリオ"/>
                        </a:defRPr>
                      </a:lvl7pPr>
                      <a:lvl8pPr marL="3466993" algn="l" defTabSz="990570" rtl="0" eaLnBrk="1" latinLnBrk="0" hangingPunct="1">
                        <a:defRPr kumimoji="1" sz="1950" b="1" kern="1200">
                          <a:solidFill>
                            <a:schemeClr val="lt1"/>
                          </a:solidFill>
                          <a:latin typeface="Calibri"/>
                          <a:ea typeface="メイリオ"/>
                        </a:defRPr>
                      </a:lvl8pPr>
                      <a:lvl9pPr marL="3962278" algn="l" defTabSz="990570" rtl="0" eaLnBrk="1" latinLnBrk="0" hangingPunct="1">
                        <a:defRPr kumimoji="1" sz="1950" b="1" kern="1200">
                          <a:solidFill>
                            <a:schemeClr val="lt1"/>
                          </a:solidFill>
                          <a:latin typeface="Calibri"/>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２点</a:t>
                      </a:r>
                      <a:endParaRPr lang="ja-JP" altLang="en-US" sz="1000" b="0"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ap="flat" cmpd="sng" algn="ctr">
                      <a:solidFill>
                        <a:srgbClr val="13C4A3"/>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1" i="0" u="none" strike="noStrike">
                          <a:solidFill>
                            <a:schemeClr val="bg1"/>
                          </a:solidFill>
                          <a:effectLst/>
                          <a:latin typeface="メイリオ" panose="020B0604030504040204" pitchFamily="50" charset="-128"/>
                          <a:ea typeface="メイリオ" panose="020B0604030504040204" pitchFamily="50" charset="-128"/>
                        </a:rPr>
                        <a:t>３点</a:t>
                      </a:r>
                    </a:p>
                  </a:txBody>
                  <a:tcPr marL="9525" marR="9525" marT="9525" marB="0" anchor="ctr">
                    <a:lnL w="12700" cmpd="sng">
                      <a:solidFill>
                        <a:sysClr val="window" lastClr="FFFFFF"/>
                      </a:solidFill>
                    </a:lnL>
                    <a:lnR w="12700" cap="flat" cmpd="sng" algn="ctr">
                      <a:solidFill>
                        <a:srgbClr val="13C4A3"/>
                      </a:solidFill>
                      <a:prstDash val="solid"/>
                      <a:round/>
                      <a:headEnd type="none" w="med" len="med"/>
                      <a:tailEnd type="none" w="med" len="med"/>
                    </a:lnR>
                    <a:lnT w="12700" cap="flat" cmpd="sng" algn="ctr">
                      <a:solidFill>
                        <a:srgbClr val="13C4A3"/>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extLst>
                  <a:ext uri="{0D108BD9-81ED-4DB2-BD59-A6C34878D82A}">
                    <a16:rowId xmlns:a16="http://schemas.microsoft.com/office/drawing/2014/main" val="2513625382"/>
                  </a:ext>
                </a:extLst>
              </a:tr>
              <a:tr h="165329">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rPr>
                        <a:t>1</a:t>
                      </a:r>
                    </a:p>
                  </a:txBody>
                  <a:tcPr marL="9525" marR="9525" marT="9525" marB="0" anchor="ctr">
                    <a:lnL w="12700" cap="flat" cmpd="sng" algn="ctr">
                      <a:solidFill>
                        <a:srgbClr val="13C4A3"/>
                      </a:solidFill>
                      <a:prstDash val="solid"/>
                      <a:round/>
                      <a:headEnd type="none" w="med" len="med"/>
                      <a:tailEnd type="none" w="med" len="med"/>
                    </a:lnL>
                    <a:lnR w="12700" cmpd="sng">
                      <a:solidFill>
                        <a:sysClr val="window" lastClr="FFFFFF"/>
                      </a:solidFill>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創傷処置（褥瘡の処置を除く）（</a:t>
                      </a:r>
                      <a:r>
                        <a:rPr lang="en-US" altLang="ja-JP" sz="1000" b="0" u="none" strike="noStrike">
                          <a:solidFill>
                            <a:schemeClr val="tx1"/>
                          </a:solidFill>
                          <a:effectLst/>
                          <a:latin typeface="メイリオ" panose="020B0604030504040204" pitchFamily="50" charset="-128"/>
                          <a:ea typeface="メイリオ" panose="020B0604030504040204" pitchFamily="50" charset="-128"/>
                        </a:rPr>
                        <a:t>※</a:t>
                      </a:r>
                      <a:r>
                        <a:rPr lang="ja-JP" altLang="en-US" sz="1000" b="0" u="none" strike="noStrike">
                          <a:solidFill>
                            <a:schemeClr val="tx1"/>
                          </a:solidFill>
                          <a:effectLst/>
                          <a:latin typeface="メイリオ" panose="020B0604030504040204" pitchFamily="50" charset="-128"/>
                          <a:ea typeface="メイリオ" panose="020B0604030504040204" pitchFamily="50" charset="-128"/>
                        </a:rPr>
                        <a:t>１）</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なし</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あり</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ysClr val="window" lastClr="FFFFFF"/>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rgbClr val="13C4A3"/>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extLst>
                  <a:ext uri="{0D108BD9-81ED-4DB2-BD59-A6C34878D82A}">
                    <a16:rowId xmlns:a16="http://schemas.microsoft.com/office/drawing/2014/main" val="1125178925"/>
                  </a:ext>
                </a:extLst>
              </a:tr>
              <a:tr h="165329">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rPr>
                        <a:t>2</a:t>
                      </a:r>
                    </a:p>
                  </a:txBody>
                  <a:tcPr marL="9525" marR="9525" marT="9525" marB="0" anchor="ctr">
                    <a:lnL w="12700" cap="flat" cmpd="sng" algn="ctr">
                      <a:solidFill>
                        <a:srgbClr val="13C4A3"/>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呼吸ケア（喀痰吸引のみの場合を除く）（</a:t>
                      </a:r>
                      <a:r>
                        <a:rPr lang="en-US" altLang="ja-JP" sz="1000" b="0" u="none" strike="noStrike">
                          <a:solidFill>
                            <a:schemeClr val="tx1"/>
                          </a:solidFill>
                          <a:effectLst/>
                          <a:latin typeface="メイリオ" panose="020B0604030504040204" pitchFamily="50" charset="-128"/>
                          <a:ea typeface="メイリオ" panose="020B0604030504040204" pitchFamily="50" charset="-128"/>
                        </a:rPr>
                        <a:t>※</a:t>
                      </a:r>
                      <a:r>
                        <a:rPr lang="ja-JP" altLang="en-US" sz="1000" b="0" u="none" strike="noStrike">
                          <a:solidFill>
                            <a:schemeClr val="tx1"/>
                          </a:solidFill>
                          <a:effectLst/>
                          <a:latin typeface="メイリオ" panose="020B0604030504040204" pitchFamily="50" charset="-128"/>
                          <a:ea typeface="メイリオ" panose="020B0604030504040204" pitchFamily="50" charset="-128"/>
                        </a:rPr>
                        <a:t>１）</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なし</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あり</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rgbClr val="13C4A3"/>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2110683647"/>
                  </a:ext>
                </a:extLst>
              </a:tr>
              <a:tr h="165329">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rPr>
                        <a:t>3</a:t>
                      </a:r>
                    </a:p>
                  </a:txBody>
                  <a:tcPr marL="9525" marR="9525" marT="9525" marB="0" anchor="ctr">
                    <a:lnL w="12700" cap="flat" cmpd="sng" algn="ctr">
                      <a:solidFill>
                        <a:srgbClr val="13C4A3"/>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marL="0" marR="0" lvl="0" indent="0" algn="l" defTabSz="990570" rtl="0" eaLnBrk="1" fontAlgn="ctr" latinLnBrk="0" hangingPunct="1">
                        <a:lnSpc>
                          <a:spcPct val="100000"/>
                        </a:lnSpc>
                        <a:spcBef>
                          <a:spcPts val="0"/>
                        </a:spcBef>
                        <a:spcAft>
                          <a:spcPts val="0"/>
                        </a:spcAft>
                        <a:buClrTx/>
                        <a:buSzTx/>
                        <a:buFontTx/>
                        <a:buNone/>
                        <a:tabLst/>
                        <a:defRPr/>
                      </a:pPr>
                      <a:r>
                        <a:rPr lang="ja-JP" altLang="en-US" sz="1000" b="0" u="none" strike="noStrike">
                          <a:solidFill>
                            <a:schemeClr val="tx1"/>
                          </a:solidFill>
                          <a:effectLst/>
                          <a:latin typeface="メイリオ" panose="020B0604030504040204" pitchFamily="50" charset="-128"/>
                          <a:ea typeface="メイリオ" panose="020B0604030504040204" pitchFamily="50" charset="-128"/>
                        </a:rPr>
                        <a:t>注射薬剤３種類以上の管理（最大７日間）</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なし</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あり</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rgbClr val="13C4A3"/>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extLst>
                  <a:ext uri="{0D108BD9-81ED-4DB2-BD59-A6C34878D82A}">
                    <a16:rowId xmlns:a16="http://schemas.microsoft.com/office/drawing/2014/main" val="723585204"/>
                  </a:ext>
                </a:extLst>
              </a:tr>
              <a:tr h="165329">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rPr>
                        <a:t>4</a:t>
                      </a:r>
                    </a:p>
                  </a:txBody>
                  <a:tcPr marL="9525" marR="9525" marT="9525" marB="0" anchor="ctr">
                    <a:lnL w="12700" cap="flat" cmpd="sng" algn="ctr">
                      <a:solidFill>
                        <a:srgbClr val="13C4A3"/>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シリンジポンプの管理</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なし</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あり</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rgbClr val="13C4A3"/>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1494470298"/>
                  </a:ext>
                </a:extLst>
              </a:tr>
              <a:tr h="165329">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rPr>
                        <a:t>5</a:t>
                      </a:r>
                    </a:p>
                  </a:txBody>
                  <a:tcPr marL="9525" marR="9525" marT="9525" marB="0" anchor="ctr">
                    <a:lnL w="12700" cap="flat" cmpd="sng" algn="ctr">
                      <a:solidFill>
                        <a:srgbClr val="13C4A3"/>
                      </a:solidFill>
                      <a:prstDash val="solid"/>
                      <a:round/>
                      <a:headEnd type="none" w="med" len="med"/>
                      <a:tailEnd type="none" w="med" len="med"/>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輸血や血液製剤の管理</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なし</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marL="0" marR="0" lvl="0" indent="0" algn="ctr" defTabSz="990570" rtl="0" eaLnBrk="1" fontAlgn="ctr" latinLnBrk="0" hangingPunct="1">
                        <a:lnSpc>
                          <a:spcPct val="100000"/>
                        </a:lnSpc>
                        <a:spcBef>
                          <a:spcPts val="0"/>
                        </a:spcBef>
                        <a:spcAft>
                          <a:spcPts val="0"/>
                        </a:spcAft>
                        <a:buClrTx/>
                        <a:buSzTx/>
                        <a:buFontTx/>
                        <a:buNone/>
                        <a:tabLst/>
                        <a:defRPr/>
                      </a:pP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rgbClr val="13C4A3"/>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extLst>
                  <a:ext uri="{0D108BD9-81ED-4DB2-BD59-A6C34878D82A}">
                    <a16:rowId xmlns:a16="http://schemas.microsoft.com/office/drawing/2014/main" val="4184411828"/>
                  </a:ext>
                </a:extLst>
              </a:tr>
              <a:tr h="165329">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rPr>
                        <a:t>6</a:t>
                      </a:r>
                    </a:p>
                  </a:txBody>
                  <a:tcPr marL="9525" marR="9525" marT="9525" marB="0" anchor="ctr">
                    <a:lnL w="12700" cap="flat" cmpd="sng" algn="ctr">
                      <a:solidFill>
                        <a:srgbClr val="13C4A3"/>
                      </a:solidFill>
                      <a:prstDash val="solid"/>
                      <a:round/>
                      <a:headEnd type="none" w="med" len="med"/>
                      <a:tailEnd type="none" w="med" len="med"/>
                    </a:lnL>
                    <a:lnR w="12700" cmpd="sng">
                      <a:noFill/>
                    </a:lnR>
                    <a:lnT w="12700" cap="flat" cmpd="sng" algn="ctr">
                      <a:solidFill>
                        <a:sysClr val="window" lastClr="FFFFFF"/>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専門的な治療・処置（</a:t>
                      </a:r>
                      <a:r>
                        <a:rPr lang="en-US" altLang="ja-JP" sz="1000" b="0" u="none" strike="noStrike">
                          <a:solidFill>
                            <a:schemeClr val="tx1"/>
                          </a:solidFill>
                          <a:effectLst/>
                          <a:latin typeface="メイリオ" panose="020B0604030504040204" pitchFamily="50" charset="-128"/>
                          <a:ea typeface="メイリオ" panose="020B0604030504040204" pitchFamily="50" charset="-128"/>
                        </a:rPr>
                        <a:t>※</a:t>
                      </a:r>
                      <a:r>
                        <a:rPr lang="ja-JP" altLang="en-US" sz="1000" b="0" u="none" strike="noStrike">
                          <a:solidFill>
                            <a:schemeClr val="tx1"/>
                          </a:solidFill>
                          <a:effectLst/>
                          <a:latin typeface="メイリオ" panose="020B0604030504040204" pitchFamily="50" charset="-128"/>
                          <a:ea typeface="メイリオ" panose="020B0604030504040204" pitchFamily="50" charset="-128"/>
                        </a:rPr>
                        <a:t>２）</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noFill/>
                    </a:lnL>
                    <a:lnR w="12700" cmpd="sng">
                      <a:noFill/>
                    </a:lnR>
                    <a:lnT w="12700" cap="flat" cmpd="sng" algn="ctr">
                      <a:solidFill>
                        <a:sysClr val="window" lastClr="FFFFFF"/>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marL="0" marR="0" lvl="0" indent="0" algn="ctr" defTabSz="990570" rtl="0" eaLnBrk="1" fontAlgn="ctr" latinLnBrk="0" hangingPunct="1">
                        <a:lnSpc>
                          <a:spcPct val="100000"/>
                        </a:lnSpc>
                        <a:spcBef>
                          <a:spcPts val="0"/>
                        </a:spcBef>
                        <a:spcAft>
                          <a:spcPts val="0"/>
                        </a:spcAft>
                        <a:buClrTx/>
                        <a:buSzTx/>
                        <a:buFontTx/>
                        <a:buNone/>
                        <a:tabLst/>
                        <a:defRPr/>
                      </a:pP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a:t>
                      </a:r>
                      <a:endParaRPr kumimoji="1" lang="ja-JP" altLang="en-US" sz="1000" b="0" i="0"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mpd="sng">
                      <a:noFill/>
                    </a:lnL>
                    <a:lnR w="12700" cmpd="sng">
                      <a:noFill/>
                    </a:lnR>
                    <a:lnT w="12700" cap="flat" cmpd="sng" algn="ctr">
                      <a:solidFill>
                        <a:sysClr val="window" lastClr="FFFFFF"/>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marL="0" marR="0" lvl="0" indent="0" algn="ctr" defTabSz="990570" rtl="0" eaLnBrk="1" fontAlgn="ctr" latinLnBrk="0" hangingPunct="1">
                        <a:lnSpc>
                          <a:spcPct val="100000"/>
                        </a:lnSpc>
                        <a:spcBef>
                          <a:spcPts val="0"/>
                        </a:spcBef>
                        <a:spcAft>
                          <a:spcPts val="0"/>
                        </a:spcAft>
                        <a:buClrTx/>
                        <a:buSzTx/>
                        <a:buFontTx/>
                        <a:buNone/>
                        <a:tabLst/>
                        <a:defRPr/>
                      </a:pP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a:t>
                      </a:r>
                      <a:endParaRPr kumimoji="1" lang="ja-JP" altLang="en-US" sz="1000" b="0" i="0"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mpd="sng">
                      <a:noFill/>
                    </a:lnL>
                    <a:lnR w="12700" cmpd="sng">
                      <a:noFill/>
                    </a:lnR>
                    <a:lnT w="12700" cap="flat" cmpd="sng" algn="ctr">
                      <a:solidFill>
                        <a:sysClr val="window" lastClr="FFFFFF"/>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noFill/>
                    </a:lnL>
                    <a:lnR w="12700" cap="flat" cmpd="sng" algn="ctr">
                      <a:no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mpd="sng">
                      <a:noFill/>
                    </a:lnL>
                    <a:lnR w="12700" cap="flat" cmpd="sng" algn="ctr">
                      <a:solidFill>
                        <a:srgbClr val="13C4A3"/>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3235368482"/>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（① 抗悪性腫瘍剤の使用（注射剤のみ）、</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2870075931"/>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② 抗悪性腫瘍剤の内服の管理、</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822351733"/>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③ 麻薬の使用（注射剤のみ）、</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4279681766"/>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④ 麻薬の内服、貼付、坐剤の管理、　　　　　　　　　　　                       　　　　</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1100918578"/>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⑤ 放射線治療、</a:t>
                      </a:r>
                      <a:endParaRPr lang="en-US" altLang="ja-JP" sz="1000" b="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1350337467"/>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⑥ 免疫抑制剤の管理（注射剤のみ）、</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1308705559"/>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⑦ 昇圧剤の使用（注射剤のみ）、</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4163390933"/>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⑧ 抗不整脈剤の使用（注射剤のみ）、</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1227130011"/>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⑨ 抗血栓塞栓薬の持続点滴の使用、</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3523001773"/>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l"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⑩ ドレナージの管理、</a:t>
                      </a:r>
                      <a:endParaRPr lang="en-US" altLang="ja-JP" sz="1000" b="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1368182194"/>
                  </a:ext>
                </a:extLst>
              </a:tr>
              <a:tr h="165329">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13C4A3"/>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000" b="0" u="none" strike="noStrike">
                          <a:solidFill>
                            <a:schemeClr val="tx1"/>
                          </a:solidFill>
                          <a:effectLst/>
                          <a:latin typeface="メイリオ" panose="020B0604030504040204" pitchFamily="50" charset="-128"/>
                          <a:ea typeface="メイリオ" panose="020B0604030504040204" pitchFamily="50" charset="-128"/>
                        </a:rPr>
                        <a:t>　⑪ 無菌治療室での治療） 　</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algn="ctr"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あり</a:t>
                      </a:r>
                    </a:p>
                  </a:txBody>
                  <a:tcPr marL="9525" marR="9525" marT="9525" marB="0" anchor="ctr">
                    <a:lnL w="12700" cap="flat" cmpd="sng" algn="ctr">
                      <a:no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1897876"/>
                  </a:ext>
                </a:extLst>
              </a:tr>
              <a:tr h="314325">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kumimoji="1" lang="en-US" altLang="ja-JP" sz="1000" b="1" u="none" strike="noStrike" kern="1200">
                          <a:solidFill>
                            <a:schemeClr val="tx1"/>
                          </a:solidFill>
                          <a:effectLst/>
                          <a:latin typeface="メイリオ" panose="020B0604030504040204" pitchFamily="50" charset="-128"/>
                          <a:ea typeface="メイリオ" panose="020B0604030504040204" pitchFamily="50" charset="-128"/>
                          <a:cs typeface="+mn-cs"/>
                        </a:rPr>
                        <a:t>7</a:t>
                      </a:r>
                    </a:p>
                  </a:txBody>
                  <a:tcPr marL="9525" marR="9525" marT="9525" marB="0" anchor="ctr">
                    <a:lnL w="12700" cap="flat" cmpd="sng" algn="ctr">
                      <a:solidFill>
                        <a:srgbClr val="13C4A3"/>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rgbClr val="13C4A3"/>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l" fontAlgn="ctr"/>
                      <a:r>
                        <a:rPr lang="en-US" altLang="ja-JP" sz="1000" b="0" u="none" strike="noStrike">
                          <a:solidFill>
                            <a:schemeClr val="tx1"/>
                          </a:solidFill>
                          <a:effectLst/>
                          <a:latin typeface="メイリオ" panose="020B0604030504040204" pitchFamily="50" charset="-128"/>
                          <a:ea typeface="メイリオ" panose="020B0604030504040204" pitchFamily="50" charset="-128"/>
                        </a:rPr>
                        <a:t>Ⅰ</a:t>
                      </a:r>
                      <a:r>
                        <a:rPr lang="ja-JP" altLang="en-US" sz="1000" b="0" u="none" strike="noStrike">
                          <a:solidFill>
                            <a:schemeClr val="tx1"/>
                          </a:solidFill>
                          <a:effectLst/>
                          <a:latin typeface="メイリオ" panose="020B0604030504040204" pitchFamily="50" charset="-128"/>
                          <a:ea typeface="メイリオ" panose="020B0604030504040204" pitchFamily="50" charset="-128"/>
                        </a:rPr>
                        <a:t>：救急搬送後の入院（</a:t>
                      </a:r>
                      <a:r>
                        <a:rPr lang="ja-JP" altLang="en-US" sz="1000" b="1" u="none" strike="noStrike">
                          <a:solidFill>
                            <a:srgbClr val="0070C0"/>
                          </a:solidFill>
                          <a:effectLst/>
                          <a:latin typeface="メイリオ" panose="020B0604030504040204" pitchFamily="50" charset="-128"/>
                          <a:ea typeface="メイリオ" panose="020B0604030504040204" pitchFamily="50" charset="-128"/>
                        </a:rPr>
                        <a:t>２</a:t>
                      </a:r>
                      <a:r>
                        <a:rPr lang="ja-JP" altLang="en-US" sz="1000" b="0" u="none" strike="noStrike">
                          <a:solidFill>
                            <a:schemeClr val="tx1"/>
                          </a:solidFill>
                          <a:effectLst/>
                          <a:latin typeface="メイリオ" panose="020B0604030504040204" pitchFamily="50" charset="-128"/>
                          <a:ea typeface="メイリオ" panose="020B0604030504040204" pitchFamily="50" charset="-128"/>
                        </a:rPr>
                        <a:t>日間）</a:t>
                      </a:r>
                      <a:endParaRPr lang="en-US" altLang="ja-JP" sz="1000" b="0" u="none" strike="noStrike">
                        <a:solidFill>
                          <a:schemeClr val="tx1"/>
                        </a:solidFill>
                        <a:effectLst/>
                        <a:latin typeface="メイリオ" panose="020B0604030504040204" pitchFamily="50" charset="-128"/>
                        <a:ea typeface="メイリオ" panose="020B0604030504040204" pitchFamily="50" charset="-128"/>
                      </a:endParaRPr>
                    </a:p>
                    <a:p>
                      <a:pPr algn="l" fontAlgn="ctr"/>
                      <a:r>
                        <a:rPr lang="en-US" altLang="ja-JP" sz="1000" b="0" i="0" u="none" strike="noStrike">
                          <a:solidFill>
                            <a:schemeClr val="tx1"/>
                          </a:solidFill>
                          <a:effectLst/>
                          <a:latin typeface="メイリオ" panose="020B0604030504040204" pitchFamily="50" charset="-128"/>
                          <a:ea typeface="メイリオ" panose="020B0604030504040204" pitchFamily="50" charset="-128"/>
                        </a:rPr>
                        <a:t>Ⅱ</a:t>
                      </a: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：緊急に入院を必要とする状態（</a:t>
                      </a:r>
                      <a:r>
                        <a:rPr lang="ja-JP" altLang="en-US" sz="1000" b="1" i="0" u="none" strike="noStrike">
                          <a:solidFill>
                            <a:srgbClr val="0070C0"/>
                          </a:solidFill>
                          <a:effectLst/>
                          <a:latin typeface="メイリオ" panose="020B0604030504040204" pitchFamily="50" charset="-128"/>
                          <a:ea typeface="メイリオ" panose="020B0604030504040204" pitchFamily="50" charset="-128"/>
                        </a:rPr>
                        <a:t>２</a:t>
                      </a: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日間）</a:t>
                      </a: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rgbClr val="13C4A3"/>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なし</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rgbClr val="13C4A3"/>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　</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rgbClr val="13C4A3"/>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lang="ja-JP" altLang="en-US" sz="1000" b="0" u="none" strike="noStrike">
                          <a:solidFill>
                            <a:schemeClr val="tx1"/>
                          </a:solidFill>
                          <a:effectLst/>
                          <a:latin typeface="メイリオ" panose="020B0604030504040204" pitchFamily="50" charset="-128"/>
                          <a:ea typeface="メイリオ" panose="020B0604030504040204" pitchFamily="50" charset="-128"/>
                        </a:rPr>
                        <a:t>あり</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rgbClr val="13C4A3"/>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tc>
                  <a:txBody>
                    <a:bodyPr/>
                    <a:lstStyle>
                      <a:lvl1pPr marL="0" algn="l" defTabSz="914400" rtl="0" eaLnBrk="1" latinLnBrk="0" hangingPunct="1">
                        <a:defRPr kumimoji="1" sz="1800" kern="1200">
                          <a:solidFill>
                            <a:schemeClr val="tx1"/>
                          </a:solidFill>
                          <a:latin typeface="Verdana"/>
                          <a:ea typeface="メイリオ"/>
                        </a:defRPr>
                      </a:lvl1pPr>
                      <a:lvl2pPr marL="457200" algn="l" defTabSz="914400" rtl="0" eaLnBrk="1" latinLnBrk="0" hangingPunct="1">
                        <a:defRPr kumimoji="1" sz="1800" kern="1200">
                          <a:solidFill>
                            <a:schemeClr val="tx1"/>
                          </a:solidFill>
                          <a:latin typeface="Verdana"/>
                          <a:ea typeface="メイリオ"/>
                        </a:defRPr>
                      </a:lvl2pPr>
                      <a:lvl3pPr marL="914400" algn="l" defTabSz="914400" rtl="0" eaLnBrk="1" latinLnBrk="0" hangingPunct="1">
                        <a:defRPr kumimoji="1" sz="1800" kern="1200">
                          <a:solidFill>
                            <a:schemeClr val="tx1"/>
                          </a:solidFill>
                          <a:latin typeface="Verdana"/>
                          <a:ea typeface="メイリオ"/>
                        </a:defRPr>
                      </a:lvl3pPr>
                      <a:lvl4pPr marL="1371600" algn="l" defTabSz="914400" rtl="0" eaLnBrk="1" latinLnBrk="0" hangingPunct="1">
                        <a:defRPr kumimoji="1" sz="1800" kern="1200">
                          <a:solidFill>
                            <a:schemeClr val="tx1"/>
                          </a:solidFill>
                          <a:latin typeface="Verdana"/>
                          <a:ea typeface="メイリオ"/>
                        </a:defRPr>
                      </a:lvl4pPr>
                      <a:lvl5pPr marL="1828800" algn="l" defTabSz="914400" rtl="0" eaLnBrk="1" latinLnBrk="0" hangingPunct="1">
                        <a:defRPr kumimoji="1" sz="1800" kern="1200">
                          <a:solidFill>
                            <a:schemeClr val="tx1"/>
                          </a:solidFill>
                          <a:latin typeface="Verdana"/>
                          <a:ea typeface="メイリオ"/>
                        </a:defRPr>
                      </a:lvl5pPr>
                      <a:lvl6pPr marL="2286000" algn="l" defTabSz="914400" rtl="0" eaLnBrk="1" latinLnBrk="0" hangingPunct="1">
                        <a:defRPr kumimoji="1" sz="1800" kern="1200">
                          <a:solidFill>
                            <a:schemeClr val="tx1"/>
                          </a:solidFill>
                          <a:latin typeface="Verdana"/>
                          <a:ea typeface="メイリオ"/>
                        </a:defRPr>
                      </a:lvl6pPr>
                      <a:lvl7pPr marL="2743200" algn="l" defTabSz="914400" rtl="0" eaLnBrk="1" latinLnBrk="0" hangingPunct="1">
                        <a:defRPr kumimoji="1" sz="1800" kern="1200">
                          <a:solidFill>
                            <a:schemeClr val="tx1"/>
                          </a:solidFill>
                          <a:latin typeface="Verdana"/>
                          <a:ea typeface="メイリオ"/>
                        </a:defRPr>
                      </a:lvl7pPr>
                      <a:lvl8pPr marL="3200400" algn="l" defTabSz="914400" rtl="0" eaLnBrk="1" latinLnBrk="0" hangingPunct="1">
                        <a:defRPr kumimoji="1" sz="1800" kern="1200">
                          <a:solidFill>
                            <a:schemeClr val="tx1"/>
                          </a:solidFill>
                          <a:latin typeface="Verdana"/>
                          <a:ea typeface="メイリオ"/>
                        </a:defRPr>
                      </a:lvl8pPr>
                      <a:lvl9pPr marL="3657600" algn="l" defTabSz="914400" rtl="0" eaLnBrk="1" latinLnBrk="0" hangingPunct="1">
                        <a:defRPr kumimoji="1" sz="1800" kern="1200">
                          <a:solidFill>
                            <a:schemeClr val="tx1"/>
                          </a:solidFill>
                          <a:latin typeface="Verdana"/>
                          <a:ea typeface="メイリオ"/>
                        </a:defRPr>
                      </a:lvl9pPr>
                    </a:lstStyle>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1000" b="0" u="none" strike="noStrike">
                          <a:solidFill>
                            <a:schemeClr val="tx1"/>
                          </a:solidFill>
                          <a:effectLst/>
                          <a:latin typeface="メイリオ" panose="020B0604030504040204" pitchFamily="50" charset="-128"/>
                          <a:ea typeface="メイリオ" panose="020B0604030504040204" pitchFamily="50" charset="-128"/>
                        </a:rPr>
                        <a:t>－</a:t>
                      </a:r>
                      <a:endParaRPr lang="ja-JP" altLang="en-US"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rgbClr val="13C4A3"/>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rgbClr val="13C4A3"/>
                      </a:solidFill>
                      <a:prstDash val="solid"/>
                      <a:round/>
                      <a:headEnd type="none" w="med" len="med"/>
                      <a:tailEnd type="none" w="med" len="med"/>
                    </a:lnB>
                    <a:lnTlToBr w="12700" cmpd="sng">
                      <a:noFill/>
                      <a:prstDash val="solid"/>
                    </a:lnTlToBr>
                    <a:lnBlToTr w="12700" cmpd="sng">
                      <a:noFill/>
                      <a:prstDash val="solid"/>
                    </a:lnBlToTr>
                    <a:solidFill>
                      <a:srgbClr val="9BBB59">
                        <a:tint val="40000"/>
                      </a:srgbClr>
                    </a:solidFill>
                  </a:tcPr>
                </a:tc>
                <a:extLst>
                  <a:ext uri="{0D108BD9-81ED-4DB2-BD59-A6C34878D82A}">
                    <a16:rowId xmlns:a16="http://schemas.microsoft.com/office/drawing/2014/main" val="2212581759"/>
                  </a:ext>
                </a:extLst>
              </a:tr>
            </a:tbl>
          </a:graphicData>
        </a:graphic>
      </p:graphicFrame>
      <p:graphicFrame>
        <p:nvGraphicFramePr>
          <p:cNvPr id="13" name="表 12">
            <a:extLst>
              <a:ext uri="{FF2B5EF4-FFF2-40B4-BE49-F238E27FC236}">
                <a16:creationId xmlns:a16="http://schemas.microsoft.com/office/drawing/2014/main" id="{887F2F1C-2516-402E-77D5-C9AF1D2A3168}"/>
              </a:ext>
            </a:extLst>
          </p:cNvPr>
          <p:cNvGraphicFramePr>
            <a:graphicFrameLocks noGrp="1"/>
          </p:cNvGraphicFramePr>
          <p:nvPr/>
        </p:nvGraphicFramePr>
        <p:xfrm>
          <a:off x="6381072" y="1637904"/>
          <a:ext cx="4356003" cy="2160177"/>
        </p:xfrm>
        <a:graphic>
          <a:graphicData uri="http://schemas.openxmlformats.org/drawingml/2006/table">
            <a:tbl>
              <a:tblPr/>
              <a:tblGrid>
                <a:gridCol w="324003">
                  <a:extLst>
                    <a:ext uri="{9D8B030D-6E8A-4147-A177-3AD203B41FA5}">
                      <a16:colId xmlns:a16="http://schemas.microsoft.com/office/drawing/2014/main" val="20000"/>
                    </a:ext>
                  </a:extLst>
                </a:gridCol>
                <a:gridCol w="3096000">
                  <a:extLst>
                    <a:ext uri="{9D8B030D-6E8A-4147-A177-3AD203B41FA5}">
                      <a16:colId xmlns:a16="http://schemas.microsoft.com/office/drawing/2014/main" val="20001"/>
                    </a:ext>
                  </a:extLst>
                </a:gridCol>
                <a:gridCol w="468000">
                  <a:extLst>
                    <a:ext uri="{9D8B030D-6E8A-4147-A177-3AD203B41FA5}">
                      <a16:colId xmlns:a16="http://schemas.microsoft.com/office/drawing/2014/main" val="20002"/>
                    </a:ext>
                  </a:extLst>
                </a:gridCol>
                <a:gridCol w="468000">
                  <a:extLst>
                    <a:ext uri="{9D8B030D-6E8A-4147-A177-3AD203B41FA5}">
                      <a16:colId xmlns:a16="http://schemas.microsoft.com/office/drawing/2014/main" val="20003"/>
                    </a:ext>
                  </a:extLst>
                </a:gridCol>
              </a:tblGrid>
              <a:tr h="17122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en-US" sz="1000" b="1" u="none" strike="noStrike">
                          <a:solidFill>
                            <a:schemeClr val="bg1"/>
                          </a:solidFill>
                          <a:effectLst/>
                          <a:latin typeface="メイリオ" panose="020B0604030504040204" pitchFamily="50" charset="-128"/>
                          <a:ea typeface="メイリオ" panose="020B0604030504040204" pitchFamily="50" charset="-128"/>
                        </a:rPr>
                        <a:t>Ｃ</a:t>
                      </a:r>
                      <a:endParaRPr lang="en-US" sz="10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accent6"/>
                      </a:solidFill>
                      <a:prstDash val="solid"/>
                      <a:round/>
                      <a:headEnd type="none" w="med" len="med"/>
                      <a:tailEnd type="none" w="med" len="med"/>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lang="ja-JP" altLang="en-US" sz="1000" b="1" u="none" strike="noStrike">
                          <a:solidFill>
                            <a:schemeClr val="bg1"/>
                          </a:solidFill>
                          <a:effectLst/>
                          <a:latin typeface="メイリオ" panose="020B0604030504040204" pitchFamily="50" charset="-128"/>
                          <a:ea typeface="メイリオ" panose="020B0604030504040204" pitchFamily="50" charset="-128"/>
                        </a:rPr>
                        <a:t>手術等の医学的状況</a:t>
                      </a:r>
                      <a:endParaRPr lang="ja-JP" altLang="en-US" sz="10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b="1" u="none" strike="noStrike">
                          <a:solidFill>
                            <a:schemeClr val="bg1"/>
                          </a:solidFill>
                          <a:effectLst/>
                          <a:latin typeface="メイリオ" panose="020B0604030504040204" pitchFamily="50" charset="-128"/>
                          <a:ea typeface="メイリオ" panose="020B0604030504040204" pitchFamily="50" charset="-128"/>
                        </a:rPr>
                        <a:t>０点</a:t>
                      </a:r>
                      <a:endParaRPr lang="ja-JP" altLang="en-US" sz="10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b="1" u="none" strike="noStrike">
                          <a:solidFill>
                            <a:schemeClr val="bg1"/>
                          </a:solidFill>
                          <a:effectLst/>
                          <a:latin typeface="メイリオ" panose="020B0604030504040204" pitchFamily="50" charset="-128"/>
                          <a:ea typeface="メイリオ" panose="020B0604030504040204" pitchFamily="50" charset="-128"/>
                        </a:rPr>
                        <a:t>１点</a:t>
                      </a:r>
                      <a:endParaRPr lang="ja-JP" altLang="en-US" sz="10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extLst>
                  <a:ext uri="{0D108BD9-81ED-4DB2-BD59-A6C34878D82A}">
                    <a16:rowId xmlns:a16="http://schemas.microsoft.com/office/drawing/2014/main" val="10000"/>
                  </a:ext>
                </a:extLst>
              </a:tr>
              <a:tr h="17122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en-US" altLang="ja-JP" sz="1000" b="1" i="0" u="none" strike="noStrike">
                          <a:solidFill>
                            <a:schemeClr val="dk1"/>
                          </a:solidFill>
                          <a:effectLst/>
                          <a:latin typeface="メイリオ" panose="020B0604030504040204" pitchFamily="50" charset="-128"/>
                          <a:ea typeface="メイリオ" panose="020B0604030504040204" pitchFamily="50" charset="-128"/>
                        </a:rPr>
                        <a:t>15</a:t>
                      </a:r>
                      <a:endParaRPr lang="en-US" altLang="ja-JP" sz="1000" b="1"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zh-TW"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開頭手術（</a:t>
                      </a:r>
                      <a:r>
                        <a:rPr kumimoji="1" lang="en-US" altLang="ja-JP" sz="1000" b="0" u="none" strike="noStrike" kern="1200">
                          <a:solidFill>
                            <a:schemeClr val="tx1"/>
                          </a:solidFill>
                          <a:effectLst/>
                          <a:latin typeface="メイリオ" panose="020B0604030504040204" pitchFamily="50" charset="-128"/>
                          <a:ea typeface="メイリオ" panose="020B0604030504040204" pitchFamily="50" charset="-128"/>
                          <a:cs typeface="+mn-cs"/>
                        </a:rPr>
                        <a:t>11</a:t>
                      </a:r>
                      <a:r>
                        <a:rPr kumimoji="1" lang="zh-TW"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日間）</a:t>
                      </a:r>
                    </a:p>
                  </a:txBody>
                  <a:tcPr marL="9525" marR="9525" marT="9525" marB="0" anchor="ctr">
                    <a:lnL w="12700" cmpd="sng">
                      <a:solidFill>
                        <a:sysClr val="window" lastClr="FFFFFF"/>
                      </a:solidFill>
                    </a:lnL>
                    <a:lnR w="12700" cmpd="sng">
                      <a:solidFill>
                        <a:sysClr val="window" lastClr="FFFFFF"/>
                      </a:solidFill>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FFF2CC"/>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なし</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あり</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1"/>
                  </a:ext>
                </a:extLst>
              </a:tr>
              <a:tr h="17122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en-US" altLang="ja-JP" sz="1000" b="1" u="none" strike="noStrike">
                          <a:effectLst/>
                          <a:latin typeface="メイリオ" panose="020B0604030504040204" pitchFamily="50" charset="-128"/>
                          <a:ea typeface="メイリオ" panose="020B0604030504040204" pitchFamily="50" charset="-128"/>
                        </a:rPr>
                        <a:t>16</a:t>
                      </a:r>
                      <a:endParaRPr lang="en-US" altLang="ja-JP" sz="1000" b="1"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zh-TW"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開胸手術（</a:t>
                      </a: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９</a:t>
                      </a:r>
                      <a:r>
                        <a:rPr kumimoji="1" lang="zh-TW"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日間）</a:t>
                      </a: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E699"/>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なし</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あり</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2"/>
                  </a:ext>
                </a:extLst>
              </a:tr>
              <a:tr h="17122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en-US" altLang="ja-JP" sz="1000" b="1" u="none" strike="noStrike">
                          <a:effectLst/>
                          <a:latin typeface="メイリオ" panose="020B0604030504040204" pitchFamily="50" charset="-128"/>
                          <a:ea typeface="メイリオ" panose="020B0604030504040204" pitchFamily="50" charset="-128"/>
                        </a:rPr>
                        <a:t>17</a:t>
                      </a:r>
                      <a:endParaRPr lang="en-US" altLang="ja-JP" sz="1000" b="1"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zh-TW"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開腹手術（</a:t>
                      </a: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６</a:t>
                      </a:r>
                      <a:r>
                        <a:rPr kumimoji="1" lang="zh-TW"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日間）</a:t>
                      </a: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なし</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あり</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3"/>
                  </a:ext>
                </a:extLst>
              </a:tr>
              <a:tr h="17122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en-US" altLang="ja-JP" sz="1000" b="1" u="none" strike="noStrike">
                          <a:effectLst/>
                          <a:latin typeface="メイリオ" panose="020B0604030504040204" pitchFamily="50" charset="-128"/>
                          <a:ea typeface="メイリオ" panose="020B0604030504040204" pitchFamily="50" charset="-128"/>
                        </a:rPr>
                        <a:t>18</a:t>
                      </a:r>
                      <a:endParaRPr lang="en-US" altLang="ja-JP" sz="1000" b="1"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骨の手術（</a:t>
                      </a:r>
                      <a:r>
                        <a:rPr kumimoji="1" lang="en-US" altLang="ja-JP" sz="1000" b="0" u="none" strike="noStrike" kern="1200">
                          <a:solidFill>
                            <a:schemeClr val="tx1"/>
                          </a:solidFill>
                          <a:effectLst/>
                          <a:latin typeface="メイリオ" panose="020B0604030504040204" pitchFamily="50" charset="-128"/>
                          <a:ea typeface="メイリオ" panose="020B0604030504040204" pitchFamily="50" charset="-128"/>
                          <a:cs typeface="+mn-cs"/>
                        </a:rPr>
                        <a:t>10</a:t>
                      </a: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日間）</a:t>
                      </a: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なし</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あり</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4"/>
                  </a:ext>
                </a:extLst>
              </a:tr>
              <a:tr h="17122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en-US" altLang="ja-JP" sz="1000" b="1" i="0" u="none" strike="noStrike">
                          <a:solidFill>
                            <a:schemeClr val="dk1"/>
                          </a:solidFill>
                          <a:effectLst/>
                          <a:latin typeface="メイリオ" panose="020B0604030504040204" pitchFamily="50" charset="-128"/>
                          <a:ea typeface="メイリオ" panose="020B0604030504040204" pitchFamily="50" charset="-128"/>
                        </a:rPr>
                        <a:t>19</a:t>
                      </a:r>
                      <a:endParaRPr lang="en-US" altLang="ja-JP" sz="1000" b="1"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胸腔鏡・腹腔鏡手術（４日間）</a:t>
                      </a: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なし</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あり</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5"/>
                  </a:ext>
                </a:extLst>
              </a:tr>
              <a:tr h="17122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kumimoji="1" lang="en-US" altLang="ja-JP" sz="1000" b="1" u="none" strike="noStrike" kern="1200">
                          <a:solidFill>
                            <a:schemeClr val="dk1"/>
                          </a:solidFill>
                          <a:effectLst/>
                          <a:latin typeface="メイリオ" panose="020B0604030504040204" pitchFamily="50" charset="-128"/>
                          <a:ea typeface="メイリオ" panose="020B0604030504040204" pitchFamily="50" charset="-128"/>
                          <a:cs typeface="+mn-cs"/>
                        </a:rPr>
                        <a:t>20</a:t>
                      </a: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全身麻酔・脊椎麻酔の手術（５日間）</a:t>
                      </a: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なし</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あり</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6"/>
                  </a:ext>
                </a:extLst>
              </a:tr>
              <a:tr h="619125">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kumimoji="1" lang="en-US" altLang="ja-JP" sz="1000" b="1" u="none" strike="noStrike" kern="1200">
                          <a:solidFill>
                            <a:schemeClr val="dk1"/>
                          </a:solidFill>
                          <a:effectLst/>
                          <a:latin typeface="メイリオ" panose="020B0604030504040204" pitchFamily="50" charset="-128"/>
                          <a:ea typeface="メイリオ" panose="020B0604030504040204" pitchFamily="50" charset="-128"/>
                          <a:cs typeface="+mn-cs"/>
                        </a:rPr>
                        <a:t>21</a:t>
                      </a: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救命等に係る内科的治療（４日間）</a:t>
                      </a:r>
                      <a:endParaRPr kumimoji="1" lang="en-US" altLang="ja-JP" sz="1000" b="0" u="none" strike="noStrike" kern="1200">
                        <a:solidFill>
                          <a:schemeClr val="tx1"/>
                        </a:solidFill>
                        <a:effectLst/>
                        <a:latin typeface="メイリオ" panose="020B0604030504040204" pitchFamily="50" charset="-128"/>
                        <a:ea typeface="メイリオ" panose="020B0604030504040204" pitchFamily="50" charset="-128"/>
                        <a:cs typeface="+mn-cs"/>
                      </a:endParaRPr>
                    </a:p>
                    <a:p>
                      <a:pPr algn="l" fontAlgn="ct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（①経皮的血管内治療、</a:t>
                      </a:r>
                      <a:endParaRPr kumimoji="1" lang="en-US" altLang="ja-JP" sz="1000" b="0" u="none" strike="noStrike" kern="1200">
                        <a:solidFill>
                          <a:schemeClr val="tx1"/>
                        </a:solidFill>
                        <a:effectLst/>
                        <a:latin typeface="メイリオ" panose="020B0604030504040204" pitchFamily="50" charset="-128"/>
                        <a:ea typeface="メイリオ" panose="020B0604030504040204" pitchFamily="50" charset="-128"/>
                        <a:cs typeface="+mn-cs"/>
                      </a:endParaRPr>
                    </a:p>
                    <a:p>
                      <a:pPr algn="l" fontAlgn="ctr"/>
                      <a:r>
                        <a:rPr kumimoji="1" lang="ja-JP" altLang="en-US" sz="1000" b="0" u="none" strike="noStrike" kern="1200" baseline="0">
                          <a:solidFill>
                            <a:schemeClr val="tx1"/>
                          </a:solidFill>
                          <a:effectLst/>
                          <a:latin typeface="メイリオ" panose="020B0604030504040204" pitchFamily="50" charset="-128"/>
                          <a:ea typeface="メイリオ" panose="020B0604030504040204" pitchFamily="50" charset="-128"/>
                          <a:cs typeface="+mn-cs"/>
                        </a:rPr>
                        <a:t>   </a:t>
                      </a: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②経皮的心筋焼灼術等の治療、</a:t>
                      </a:r>
                      <a:endParaRPr kumimoji="1" lang="en-US" altLang="ja-JP" sz="1000" b="0" u="none" strike="noStrike" kern="1200">
                        <a:solidFill>
                          <a:schemeClr val="tx1"/>
                        </a:solidFill>
                        <a:effectLst/>
                        <a:latin typeface="メイリオ" panose="020B0604030504040204" pitchFamily="50" charset="-128"/>
                        <a:ea typeface="メイリオ" panose="020B0604030504040204" pitchFamily="50" charset="-128"/>
                        <a:cs typeface="+mn-cs"/>
                      </a:endParaRPr>
                    </a:p>
                    <a:p>
                      <a:pPr algn="l" fontAlgn="ctr"/>
                      <a:r>
                        <a:rPr kumimoji="1" lang="ja-JP" altLang="en-US" sz="1000" b="0" u="none" strike="noStrike" kern="1200" baseline="0">
                          <a:solidFill>
                            <a:schemeClr val="tx1"/>
                          </a:solidFill>
                          <a:effectLst/>
                          <a:latin typeface="メイリオ" panose="020B0604030504040204" pitchFamily="50" charset="-128"/>
                          <a:ea typeface="メイリオ" panose="020B0604030504040204" pitchFamily="50" charset="-128"/>
                          <a:cs typeface="+mn-cs"/>
                        </a:rPr>
                        <a:t>   </a:t>
                      </a: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③侵襲的な消化器治療）</a:t>
                      </a: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なし</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000" u="none" strike="noStrike">
                          <a:effectLst/>
                          <a:latin typeface="メイリオ" panose="020B0604030504040204" pitchFamily="50" charset="-128"/>
                          <a:ea typeface="メイリオ" panose="020B0604030504040204" pitchFamily="50" charset="-128"/>
                        </a:rPr>
                        <a:t>あり</a:t>
                      </a:r>
                      <a:endParaRPr lang="ja-JP" altLang="en-US" sz="1000" b="0"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7"/>
                  </a:ext>
                </a:extLst>
              </a:tr>
              <a:tr h="17122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kumimoji="1" lang="en-US" altLang="ja-JP" sz="1000" b="1" u="none" strike="noStrike" kern="1200">
                          <a:solidFill>
                            <a:schemeClr val="dk1"/>
                          </a:solidFill>
                          <a:effectLst/>
                          <a:latin typeface="メイリオ" panose="020B0604030504040204" pitchFamily="50" charset="-128"/>
                          <a:ea typeface="メイリオ" panose="020B0604030504040204" pitchFamily="50" charset="-128"/>
                          <a:cs typeface="+mn-cs"/>
                        </a:rPr>
                        <a:t>22</a:t>
                      </a: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別に定める検査（２日間）（例：</a:t>
                      </a:r>
                      <a:r>
                        <a:rPr kumimoji="1" lang="zh-TW"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経皮的針生検法</a:t>
                      </a: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a:t>
                      </a:r>
                      <a:endParaRPr kumimoji="1" lang="en-US" altLang="ja-JP" sz="1000" b="0"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kumimoji="1" lang="ja-JP" altLang="en-US" sz="1000" u="none" strike="noStrike" kern="1200">
                          <a:solidFill>
                            <a:schemeClr val="dk1"/>
                          </a:solidFill>
                          <a:effectLst/>
                          <a:latin typeface="メイリオ" panose="020B0604030504040204" pitchFamily="50" charset="-128"/>
                          <a:ea typeface="メイリオ" panose="020B0604030504040204" pitchFamily="50" charset="-128"/>
                          <a:cs typeface="+mn-cs"/>
                        </a:rPr>
                        <a:t>なし</a:t>
                      </a: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kumimoji="1" lang="ja-JP" altLang="en-US" sz="1000" u="none" strike="noStrike" kern="1200">
                          <a:solidFill>
                            <a:schemeClr val="dk1"/>
                          </a:solidFill>
                          <a:effectLst/>
                          <a:latin typeface="メイリオ" panose="020B0604030504040204" pitchFamily="50" charset="-128"/>
                          <a:ea typeface="メイリオ" panose="020B0604030504040204" pitchFamily="50" charset="-128"/>
                          <a:cs typeface="+mn-cs"/>
                        </a:rPr>
                        <a:t>あり</a:t>
                      </a: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193312289"/>
                  </a:ext>
                </a:extLst>
              </a:tr>
              <a:tr h="171228">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fontAlgn="ctr"/>
                      <a:r>
                        <a:rPr kumimoji="1" lang="en-US" altLang="ja-JP" sz="1000" b="1" u="none" strike="noStrike" kern="1200">
                          <a:solidFill>
                            <a:schemeClr val="dk1"/>
                          </a:solidFill>
                          <a:effectLst/>
                          <a:latin typeface="メイリオ" panose="020B0604030504040204" pitchFamily="50" charset="-128"/>
                          <a:ea typeface="メイリオ" panose="020B0604030504040204" pitchFamily="50" charset="-128"/>
                          <a:cs typeface="+mn-cs"/>
                        </a:rPr>
                        <a:t>23</a:t>
                      </a:r>
                    </a:p>
                  </a:txBody>
                  <a:tcPr marL="9525" marR="9525" marT="9525"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l" fontAlgn="ct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別に定める手術（５日間）（例：</a:t>
                      </a:r>
                      <a:r>
                        <a:rPr kumimoji="1" lang="zh-TW"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眼窩内異物除去術</a:t>
                      </a:r>
                      <a:r>
                        <a:rPr kumimoji="1" lang="ja-JP" altLang="en-US" sz="1000" b="0" u="none" strike="noStrike" kern="1200">
                          <a:solidFill>
                            <a:schemeClr val="tx1"/>
                          </a:solidFill>
                          <a:effectLst/>
                          <a:latin typeface="メイリオ" panose="020B0604030504040204" pitchFamily="50" charset="-128"/>
                          <a:ea typeface="メイリオ" panose="020B0604030504040204" pitchFamily="50" charset="-128"/>
                          <a:cs typeface="+mn-cs"/>
                        </a:rPr>
                        <a:t>）</a:t>
                      </a:r>
                      <a:endParaRPr kumimoji="1" lang="en-US" altLang="ja-JP" sz="1000" b="0"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fontAlgn="ctr"/>
                      <a:r>
                        <a:rPr kumimoji="1" lang="ja-JP" altLang="en-US" sz="1000" u="none" strike="noStrike" kern="1200">
                          <a:solidFill>
                            <a:schemeClr val="dk1"/>
                          </a:solidFill>
                          <a:effectLst/>
                          <a:latin typeface="メイリオ" panose="020B0604030504040204" pitchFamily="50" charset="-128"/>
                          <a:ea typeface="メイリオ" panose="020B0604030504040204" pitchFamily="50" charset="-128"/>
                          <a:cs typeface="+mn-cs"/>
                        </a:rPr>
                        <a:t>なし</a:t>
                      </a: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fontAlgn="ctr"/>
                      <a:r>
                        <a:rPr kumimoji="1" lang="ja-JP" altLang="en-US" sz="1000" u="none" strike="noStrike" kern="1200">
                          <a:solidFill>
                            <a:schemeClr val="dk1"/>
                          </a:solidFill>
                          <a:effectLst/>
                          <a:latin typeface="メイリオ" panose="020B0604030504040204" pitchFamily="50" charset="-128"/>
                          <a:ea typeface="メイリオ" panose="020B0604030504040204" pitchFamily="50" charset="-128"/>
                          <a:cs typeface="+mn-cs"/>
                        </a:rPr>
                        <a:t>あり</a:t>
                      </a:r>
                    </a:p>
                  </a:txBody>
                  <a:tcPr marL="9525" marR="9525" marT="9525"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456823647"/>
                  </a:ext>
                </a:extLst>
              </a:tr>
            </a:tbl>
          </a:graphicData>
        </a:graphic>
      </p:graphicFrame>
      <p:sp>
        <p:nvSpPr>
          <p:cNvPr id="14" name="テキスト ボックス 13">
            <a:extLst>
              <a:ext uri="{FF2B5EF4-FFF2-40B4-BE49-F238E27FC236}">
                <a16:creationId xmlns:a16="http://schemas.microsoft.com/office/drawing/2014/main" id="{9E024434-049D-C2FC-4A82-AB8DE68FCD42}"/>
              </a:ext>
            </a:extLst>
          </p:cNvPr>
          <p:cNvSpPr txBox="1"/>
          <p:nvPr/>
        </p:nvSpPr>
        <p:spPr>
          <a:xfrm>
            <a:off x="6381074" y="3798443"/>
            <a:ext cx="4356003" cy="1154162"/>
          </a:xfrm>
          <a:prstGeom prst="rect">
            <a:avLst/>
          </a:prstGeom>
          <a:noFill/>
        </p:spPr>
        <p:txBody>
          <a:bodyPr wrap="square" rtlCol="0">
            <a:spAutoFit/>
          </a:bodyPr>
          <a:lstStyle/>
          <a:p>
            <a:pPr marL="179398" marR="0" lvl="0" indent="-179398" algn="l" defTabSz="457224" rtl="0" eaLnBrk="1" fontAlgn="auto" latinLnBrk="0" hangingPunct="1">
              <a:lnSpc>
                <a:spcPct val="100000"/>
              </a:lnSpc>
              <a:spcBef>
                <a:spcPts val="0"/>
              </a:spcBef>
              <a:spcAft>
                <a:spcPts val="60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項目のうち「創傷処置（褥瘡の処置を除く）」及び「呼吸ケア（喀痰吸引のみの場合を除く）」については、必要度</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の場合も、一般病棟用の重症度、医療・看護必要度</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C</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項目に係るレセプト電算処理システム用コード一覧に掲げる診療行為を実施したときに限り、評価の対象となる。</a:t>
            </a: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9398" marR="0" lvl="0" indent="-179398" algn="l" defTabSz="457224" rtl="0" eaLnBrk="1" fontAlgn="auto" latinLnBrk="0" hangingPunct="1">
              <a:lnSpc>
                <a:spcPct val="100000"/>
              </a:lnSpc>
              <a:spcBef>
                <a:spcPts val="0"/>
              </a:spcBef>
              <a:spcAft>
                <a:spcPts val="60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項目のうち「専門的な治療・処置」については、①抗悪性腫瘍剤の使用（注射剤のみ）、③麻薬の使用（注射剤のみ）、⑦昇圧剤の使用（注射剤のみ）、⑧抗不整脈剤の使用（注射剤のみ）、⑨抗血栓塞栓薬の持続点滴の使用又は⑪無菌治療室での治療のいずれか１つ以上該当した場合は３点、その他の項目のみに該当した場合は２点とする。</a:t>
            </a:r>
          </a:p>
        </p:txBody>
      </p:sp>
      <p:sp>
        <p:nvSpPr>
          <p:cNvPr id="15" name="テキスト ボックス 14">
            <a:extLst>
              <a:ext uri="{FF2B5EF4-FFF2-40B4-BE49-F238E27FC236}">
                <a16:creationId xmlns:a16="http://schemas.microsoft.com/office/drawing/2014/main" id="{89BEFC96-1F0E-DA13-9702-7EBCE216C06B}"/>
              </a:ext>
            </a:extLst>
          </p:cNvPr>
          <p:cNvSpPr txBox="1"/>
          <p:nvPr/>
        </p:nvSpPr>
        <p:spPr>
          <a:xfrm>
            <a:off x="1338264" y="890310"/>
            <a:ext cx="9515476" cy="738664"/>
          </a:xfrm>
          <a:prstGeom prst="rect">
            <a:avLst/>
          </a:prstGeom>
          <a:noFill/>
        </p:spPr>
        <p:txBody>
          <a:bodyPr wrap="square" rtlCol="0">
            <a:spAutoFit/>
          </a:bodyPr>
          <a:lstStyle/>
          <a:p>
            <a:pPr marL="180984" marR="0" lvl="0" indent="-180984" algn="l"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対象病棟の入院患者について、</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項目（必要度</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の場合は、専門的な治療・処置のうち薬剤を使用する物に限る）及び</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C</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項目は、　</a:t>
            </a:r>
            <a:r>
              <a:rPr kumimoji="1" lang="ja-JP" altLang="en-US" sz="14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レセプト電算処理システム用コード（改定による内容の見直しあり）</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を用いて評価し、直近３ヶ月の該当患者の割合を算出する。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 name="スライド番号プレースホルダー 4">
            <a:extLst>
              <a:ext uri="{FF2B5EF4-FFF2-40B4-BE49-F238E27FC236}">
                <a16:creationId xmlns:a16="http://schemas.microsoft.com/office/drawing/2014/main" id="{D36C4CDE-364E-D18F-A28D-C291BBA1A67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7" name="オーディオ 6">
            <a:hlinkClick r:id="" action="ppaction://media"/>
            <a:extLst>
              <a:ext uri="{FF2B5EF4-FFF2-40B4-BE49-F238E27FC236}">
                <a16:creationId xmlns:a16="http://schemas.microsoft.com/office/drawing/2014/main" id="{4EA29F90-1461-CAE5-25E2-E0E5749BCD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2857683"/>
      </p:ext>
    </p:extLst>
  </p:cSld>
  <p:clrMapOvr>
    <a:masterClrMapping/>
  </p:clrMapOvr>
  <mc:AlternateContent xmlns:mc="http://schemas.openxmlformats.org/markup-compatibility/2006" xmlns:p14="http://schemas.microsoft.com/office/powerpoint/2010/main">
    <mc:Choice Requires="p14">
      <p:transition spd="slow" p14:dur="2000" advTm="24445"/>
    </mc:Choice>
    <mc:Fallback xmlns="">
      <p:transition spd="slow" advTm="24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6E6FD-1BB2-39CD-DB15-3BF69346B9EC}"/>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189592D-CC95-20E1-AEFD-247C18572672}"/>
              </a:ext>
            </a:extLst>
          </p:cNvPr>
          <p:cNvSpPr txBox="1"/>
          <p:nvPr/>
        </p:nvSpPr>
        <p:spPr>
          <a:xfrm>
            <a:off x="365240" y="1071801"/>
            <a:ext cx="11492086" cy="5693866"/>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60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一般病棟用の重症度、医療・看護必要度における</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Ａ項目</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「専門的な治療・処置」の項目のうち</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「抗悪性腫瘍剤の使用（注射剤のみ）」</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並びに</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Ｃ項目「救命等に係る内科的治療」</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「別に定める検査」</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及び</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「別に定める手術」</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について、以下の</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対象となる治療等を追加</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5EDD4144-7165-0E12-6EEE-74DF3E3D181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重症度、医療・看護必要度のＡ、Ｂ、Ｃ項目の対象の追加</a:t>
            </a:r>
          </a:p>
        </p:txBody>
      </p:sp>
      <p:sp>
        <p:nvSpPr>
          <p:cNvPr id="2" name="テキスト ボックス 1">
            <a:extLst>
              <a:ext uri="{FF2B5EF4-FFF2-40B4-BE49-F238E27FC236}">
                <a16:creationId xmlns:a16="http://schemas.microsoft.com/office/drawing/2014/main" id="{45FD9034-40B2-67D5-0F39-F0A49918FBB4}"/>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患者のニーズ、病院の機能・特性、地域医療構想を踏まえた、医療提供体制の整備－②</a:t>
            </a:r>
          </a:p>
        </p:txBody>
      </p:sp>
      <p:sp>
        <p:nvSpPr>
          <p:cNvPr id="4" name="正方形/長方形 3">
            <a:extLst>
              <a:ext uri="{FF2B5EF4-FFF2-40B4-BE49-F238E27FC236}">
                <a16:creationId xmlns:a16="http://schemas.microsoft.com/office/drawing/2014/main" id="{9C812E3B-CA86-3113-A214-3F9EA3C58A2E}"/>
              </a:ext>
            </a:extLst>
          </p:cNvPr>
          <p:cNvSpPr/>
          <p:nvPr/>
        </p:nvSpPr>
        <p:spPr>
          <a:xfrm>
            <a:off x="589222" y="937551"/>
            <a:ext cx="2761113"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Ａ、Ｂ、Ｃ項目の対象の追加</a:t>
            </a:r>
          </a:p>
        </p:txBody>
      </p:sp>
      <p:graphicFrame>
        <p:nvGraphicFramePr>
          <p:cNvPr id="3" name="表 2">
            <a:extLst>
              <a:ext uri="{FF2B5EF4-FFF2-40B4-BE49-F238E27FC236}">
                <a16:creationId xmlns:a16="http://schemas.microsoft.com/office/drawing/2014/main" id="{B662202B-8D67-75C9-EF0A-9306062F5F8A}"/>
              </a:ext>
            </a:extLst>
          </p:cNvPr>
          <p:cNvGraphicFramePr>
            <a:graphicFrameLocks noGrp="1"/>
          </p:cNvGraphicFramePr>
          <p:nvPr/>
        </p:nvGraphicFramePr>
        <p:xfrm>
          <a:off x="365241" y="1885998"/>
          <a:ext cx="5596344" cy="577215"/>
        </p:xfrm>
        <a:graphic>
          <a:graphicData uri="http://schemas.openxmlformats.org/drawingml/2006/table">
            <a:tbl>
              <a:tblPr firstRow="1" bandRow="1"/>
              <a:tblGrid>
                <a:gridCol w="225925">
                  <a:extLst>
                    <a:ext uri="{9D8B030D-6E8A-4147-A177-3AD203B41FA5}">
                      <a16:colId xmlns:a16="http://schemas.microsoft.com/office/drawing/2014/main" val="1372233736"/>
                    </a:ext>
                  </a:extLst>
                </a:gridCol>
                <a:gridCol w="1873808">
                  <a:extLst>
                    <a:ext uri="{9D8B030D-6E8A-4147-A177-3AD203B41FA5}">
                      <a16:colId xmlns:a16="http://schemas.microsoft.com/office/drawing/2014/main" val="906988455"/>
                    </a:ext>
                  </a:extLst>
                </a:gridCol>
                <a:gridCol w="925689">
                  <a:extLst>
                    <a:ext uri="{9D8B030D-6E8A-4147-A177-3AD203B41FA5}">
                      <a16:colId xmlns:a16="http://schemas.microsoft.com/office/drawing/2014/main" val="1287047164"/>
                    </a:ext>
                  </a:extLst>
                </a:gridCol>
                <a:gridCol w="2570922">
                  <a:extLst>
                    <a:ext uri="{9D8B030D-6E8A-4147-A177-3AD203B41FA5}">
                      <a16:colId xmlns:a16="http://schemas.microsoft.com/office/drawing/2014/main" val="3422671342"/>
                    </a:ext>
                  </a:extLst>
                </a:gridCol>
              </a:tblGrid>
              <a:tr h="161925">
                <a:tc>
                  <a:txBody>
                    <a:bodyPr/>
                    <a:lstStyle>
                      <a:lvl1pPr marL="0" algn="l" defTabSz="990570" rtl="0" eaLnBrk="1" latinLnBrk="0" hangingPunct="1">
                        <a:defRPr kumimoji="1" sz="1950" b="1" kern="1200">
                          <a:solidFill>
                            <a:schemeClr val="dk1"/>
                          </a:solidFill>
                          <a:latin typeface="Calibri" panose="020F0502020204030204"/>
                          <a:ea typeface="メイリオ"/>
                        </a:defRPr>
                      </a:lvl1pPr>
                      <a:lvl2pPr marL="495285" algn="l" defTabSz="990570" rtl="0" eaLnBrk="1" latinLnBrk="0" hangingPunct="1">
                        <a:defRPr kumimoji="1" sz="1950" b="1" kern="1200">
                          <a:solidFill>
                            <a:schemeClr val="dk1"/>
                          </a:solidFill>
                          <a:latin typeface="Calibri" panose="020F0502020204030204"/>
                          <a:ea typeface="メイリオ"/>
                        </a:defRPr>
                      </a:lvl2pPr>
                      <a:lvl3pPr marL="990570" algn="l" defTabSz="990570" rtl="0" eaLnBrk="1" latinLnBrk="0" hangingPunct="1">
                        <a:defRPr kumimoji="1" sz="1950" b="1" kern="1200">
                          <a:solidFill>
                            <a:schemeClr val="dk1"/>
                          </a:solidFill>
                          <a:latin typeface="Calibri" panose="020F0502020204030204"/>
                          <a:ea typeface="メイリオ"/>
                        </a:defRPr>
                      </a:lvl3pPr>
                      <a:lvl4pPr marL="1485854" algn="l" defTabSz="990570" rtl="0" eaLnBrk="1" latinLnBrk="0" hangingPunct="1">
                        <a:defRPr kumimoji="1" sz="1950" b="1" kern="1200">
                          <a:solidFill>
                            <a:schemeClr val="dk1"/>
                          </a:solidFill>
                          <a:latin typeface="Calibri" panose="020F0502020204030204"/>
                          <a:ea typeface="メイリオ"/>
                        </a:defRPr>
                      </a:lvl4pPr>
                      <a:lvl5pPr marL="1981139" algn="l" defTabSz="990570" rtl="0" eaLnBrk="1" latinLnBrk="0" hangingPunct="1">
                        <a:defRPr kumimoji="1" sz="1950" b="1" kern="1200">
                          <a:solidFill>
                            <a:schemeClr val="dk1"/>
                          </a:solidFill>
                          <a:latin typeface="Calibri" panose="020F0502020204030204"/>
                          <a:ea typeface="メイリオ"/>
                        </a:defRPr>
                      </a:lvl5pPr>
                      <a:lvl6pPr marL="2476424" algn="l" defTabSz="990570" rtl="0" eaLnBrk="1" latinLnBrk="0" hangingPunct="1">
                        <a:defRPr kumimoji="1" sz="1950" b="1" kern="1200">
                          <a:solidFill>
                            <a:schemeClr val="dk1"/>
                          </a:solidFill>
                          <a:latin typeface="Calibri" panose="020F0502020204030204"/>
                          <a:ea typeface="メイリオ"/>
                        </a:defRPr>
                      </a:lvl6pPr>
                      <a:lvl7pPr marL="2971709" algn="l" defTabSz="990570" rtl="0" eaLnBrk="1" latinLnBrk="0" hangingPunct="1">
                        <a:defRPr kumimoji="1" sz="1950" b="1" kern="1200">
                          <a:solidFill>
                            <a:schemeClr val="dk1"/>
                          </a:solidFill>
                          <a:latin typeface="Calibri" panose="020F0502020204030204"/>
                          <a:ea typeface="メイリオ"/>
                        </a:defRPr>
                      </a:lvl7pPr>
                      <a:lvl8pPr marL="3466993" algn="l" defTabSz="990570" rtl="0" eaLnBrk="1" latinLnBrk="0" hangingPunct="1">
                        <a:defRPr kumimoji="1" sz="1950" b="1" kern="1200">
                          <a:solidFill>
                            <a:schemeClr val="dk1"/>
                          </a:solidFill>
                          <a:latin typeface="Calibri" panose="020F0502020204030204"/>
                          <a:ea typeface="メイリオ"/>
                        </a:defRPr>
                      </a:lvl8pPr>
                      <a:lvl9pPr marL="3962278" algn="l" defTabSz="990570" rtl="0" eaLnBrk="1" latinLnBrk="0" hangingPunct="1">
                        <a:defRPr kumimoji="1" sz="1950" b="1" kern="1200">
                          <a:solidFill>
                            <a:schemeClr val="dk1"/>
                          </a:solidFill>
                          <a:latin typeface="Calibri" panose="020F0502020204030204"/>
                          <a:ea typeface="メイリオ"/>
                        </a:defRPr>
                      </a:lvl9pPr>
                    </a:lstStyle>
                    <a:p>
                      <a:pPr algn="ctr" fontAlgn="ctr"/>
                      <a:r>
                        <a:rPr lang="en-US" sz="1200" b="1" u="none" strike="noStrike">
                          <a:solidFill>
                            <a:schemeClr val="bg1"/>
                          </a:solidFill>
                          <a:effectLst/>
                          <a:latin typeface="メイリオ" panose="020B0604030504040204" pitchFamily="50" charset="-128"/>
                          <a:ea typeface="メイリオ" panose="020B0604030504040204" pitchFamily="50" charset="-128"/>
                        </a:rPr>
                        <a:t>Ａ　</a:t>
                      </a:r>
                      <a:endParaRPr lang="en-US" sz="12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rgbClr val="00B050"/>
                      </a:solidFill>
                      <a:prstDash val="solid"/>
                      <a:round/>
                      <a:headEnd type="none" w="med" len="med"/>
                      <a:tailEnd type="none" w="med" len="med"/>
                    </a:lnL>
                    <a:lnR w="12700" cmpd="sng">
                      <a:solidFill>
                        <a:sysClr val="window" lastClr="FFFFFF"/>
                      </a:solidFill>
                    </a:lnR>
                    <a:lnT w="12700" cap="flat" cmpd="sng" algn="ctr">
                      <a:solidFill>
                        <a:srgbClr val="00B050"/>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tc>
                  <a:txBody>
                    <a:bodyPr/>
                    <a:lstStyle>
                      <a:lvl1pPr marL="0" algn="l" defTabSz="990570" rtl="0" eaLnBrk="1" latinLnBrk="0" hangingPunct="1">
                        <a:defRPr kumimoji="1" sz="1950" b="1" kern="1200">
                          <a:solidFill>
                            <a:schemeClr val="lt1"/>
                          </a:solidFill>
                          <a:latin typeface="Calibri"/>
                          <a:ea typeface="メイリオ"/>
                        </a:defRPr>
                      </a:lvl1pPr>
                      <a:lvl2pPr marL="495285" algn="l" defTabSz="990570" rtl="0" eaLnBrk="1" latinLnBrk="0" hangingPunct="1">
                        <a:defRPr kumimoji="1" sz="1950" b="1" kern="1200">
                          <a:solidFill>
                            <a:schemeClr val="lt1"/>
                          </a:solidFill>
                          <a:latin typeface="Calibri"/>
                          <a:ea typeface="メイリオ"/>
                        </a:defRPr>
                      </a:lvl2pPr>
                      <a:lvl3pPr marL="990570" algn="l" defTabSz="990570" rtl="0" eaLnBrk="1" latinLnBrk="0" hangingPunct="1">
                        <a:defRPr kumimoji="1" sz="1950" b="1" kern="1200">
                          <a:solidFill>
                            <a:schemeClr val="lt1"/>
                          </a:solidFill>
                          <a:latin typeface="Calibri"/>
                          <a:ea typeface="メイリオ"/>
                        </a:defRPr>
                      </a:lvl3pPr>
                      <a:lvl4pPr marL="1485854" algn="l" defTabSz="990570" rtl="0" eaLnBrk="1" latinLnBrk="0" hangingPunct="1">
                        <a:defRPr kumimoji="1" sz="1950" b="1" kern="1200">
                          <a:solidFill>
                            <a:schemeClr val="lt1"/>
                          </a:solidFill>
                          <a:latin typeface="Calibri"/>
                          <a:ea typeface="メイリオ"/>
                        </a:defRPr>
                      </a:lvl4pPr>
                      <a:lvl5pPr marL="1981139" algn="l" defTabSz="990570" rtl="0" eaLnBrk="1" latinLnBrk="0" hangingPunct="1">
                        <a:defRPr kumimoji="1" sz="1950" b="1" kern="1200">
                          <a:solidFill>
                            <a:schemeClr val="lt1"/>
                          </a:solidFill>
                          <a:latin typeface="Calibri"/>
                          <a:ea typeface="メイリオ"/>
                        </a:defRPr>
                      </a:lvl5pPr>
                      <a:lvl6pPr marL="2476424" algn="l" defTabSz="990570" rtl="0" eaLnBrk="1" latinLnBrk="0" hangingPunct="1">
                        <a:defRPr kumimoji="1" sz="1950" b="1" kern="1200">
                          <a:solidFill>
                            <a:schemeClr val="lt1"/>
                          </a:solidFill>
                          <a:latin typeface="Calibri"/>
                          <a:ea typeface="メイリオ"/>
                        </a:defRPr>
                      </a:lvl6pPr>
                      <a:lvl7pPr marL="2971709" algn="l" defTabSz="990570" rtl="0" eaLnBrk="1" latinLnBrk="0" hangingPunct="1">
                        <a:defRPr kumimoji="1" sz="1950" b="1" kern="1200">
                          <a:solidFill>
                            <a:schemeClr val="lt1"/>
                          </a:solidFill>
                          <a:latin typeface="Calibri"/>
                          <a:ea typeface="メイリオ"/>
                        </a:defRPr>
                      </a:lvl7pPr>
                      <a:lvl8pPr marL="3466993" algn="l" defTabSz="990570" rtl="0" eaLnBrk="1" latinLnBrk="0" hangingPunct="1">
                        <a:defRPr kumimoji="1" sz="1950" b="1" kern="1200">
                          <a:solidFill>
                            <a:schemeClr val="lt1"/>
                          </a:solidFill>
                          <a:latin typeface="Calibri"/>
                          <a:ea typeface="メイリオ"/>
                        </a:defRPr>
                      </a:lvl8pPr>
                      <a:lvl9pPr marL="3962278" algn="l" defTabSz="990570" rtl="0" eaLnBrk="1" latinLnBrk="0" hangingPunct="1">
                        <a:defRPr kumimoji="1" sz="1950" b="1" kern="1200">
                          <a:solidFill>
                            <a:schemeClr val="lt1"/>
                          </a:solidFill>
                          <a:latin typeface="Calibri"/>
                          <a:ea typeface="メイリオ"/>
                        </a:defRPr>
                      </a:lvl9pPr>
                    </a:lstStyle>
                    <a:p>
                      <a:pPr algn="l" fontAlgn="ctr"/>
                      <a:r>
                        <a:rPr lang="ja-JP" altLang="en-US" sz="1200" u="none" strike="noStrike">
                          <a:effectLst/>
                          <a:latin typeface="メイリオ" panose="020B0604030504040204" pitchFamily="50" charset="-128"/>
                          <a:ea typeface="メイリオ" panose="020B0604030504040204" pitchFamily="50" charset="-128"/>
                        </a:rPr>
                        <a:t>モニタリング及び処置等</a:t>
                      </a:r>
                      <a:endParaRPr lang="ja-JP" altLang="en-US" sz="1200" b="0"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rgbClr val="00B050"/>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tc>
                  <a:txBody>
                    <a:bodyPr/>
                    <a:lstStyle>
                      <a:lvl1pPr marL="0" algn="l" defTabSz="990570" rtl="0" eaLnBrk="1" latinLnBrk="0" hangingPunct="1">
                        <a:defRPr kumimoji="1" sz="1950" b="1" kern="1200">
                          <a:solidFill>
                            <a:schemeClr val="lt1"/>
                          </a:solidFill>
                          <a:latin typeface="Calibri"/>
                          <a:ea typeface="メイリオ"/>
                        </a:defRPr>
                      </a:lvl1pPr>
                      <a:lvl2pPr marL="495285" algn="l" defTabSz="990570" rtl="0" eaLnBrk="1" latinLnBrk="0" hangingPunct="1">
                        <a:defRPr kumimoji="1" sz="1950" b="1" kern="1200">
                          <a:solidFill>
                            <a:schemeClr val="lt1"/>
                          </a:solidFill>
                          <a:latin typeface="Calibri"/>
                          <a:ea typeface="メイリオ"/>
                        </a:defRPr>
                      </a:lvl2pPr>
                      <a:lvl3pPr marL="990570" algn="l" defTabSz="990570" rtl="0" eaLnBrk="1" latinLnBrk="0" hangingPunct="1">
                        <a:defRPr kumimoji="1" sz="1950" b="1" kern="1200">
                          <a:solidFill>
                            <a:schemeClr val="lt1"/>
                          </a:solidFill>
                          <a:latin typeface="Calibri"/>
                          <a:ea typeface="メイリオ"/>
                        </a:defRPr>
                      </a:lvl3pPr>
                      <a:lvl4pPr marL="1485854" algn="l" defTabSz="990570" rtl="0" eaLnBrk="1" latinLnBrk="0" hangingPunct="1">
                        <a:defRPr kumimoji="1" sz="1950" b="1" kern="1200">
                          <a:solidFill>
                            <a:schemeClr val="lt1"/>
                          </a:solidFill>
                          <a:latin typeface="Calibri"/>
                          <a:ea typeface="メイリオ"/>
                        </a:defRPr>
                      </a:lvl4pPr>
                      <a:lvl5pPr marL="1981139" algn="l" defTabSz="990570" rtl="0" eaLnBrk="1" latinLnBrk="0" hangingPunct="1">
                        <a:defRPr kumimoji="1" sz="1950" b="1" kern="1200">
                          <a:solidFill>
                            <a:schemeClr val="lt1"/>
                          </a:solidFill>
                          <a:latin typeface="Calibri"/>
                          <a:ea typeface="メイリオ"/>
                        </a:defRPr>
                      </a:lvl5pPr>
                      <a:lvl6pPr marL="2476424" algn="l" defTabSz="990570" rtl="0" eaLnBrk="1" latinLnBrk="0" hangingPunct="1">
                        <a:defRPr kumimoji="1" sz="1950" b="1" kern="1200">
                          <a:solidFill>
                            <a:schemeClr val="lt1"/>
                          </a:solidFill>
                          <a:latin typeface="Calibri"/>
                          <a:ea typeface="メイリオ"/>
                        </a:defRPr>
                      </a:lvl6pPr>
                      <a:lvl7pPr marL="2971709" algn="l" defTabSz="990570" rtl="0" eaLnBrk="1" latinLnBrk="0" hangingPunct="1">
                        <a:defRPr kumimoji="1" sz="1950" b="1" kern="1200">
                          <a:solidFill>
                            <a:schemeClr val="lt1"/>
                          </a:solidFill>
                          <a:latin typeface="Calibri"/>
                          <a:ea typeface="メイリオ"/>
                        </a:defRPr>
                      </a:lvl7pPr>
                      <a:lvl8pPr marL="3466993" algn="l" defTabSz="990570" rtl="0" eaLnBrk="1" latinLnBrk="0" hangingPunct="1">
                        <a:defRPr kumimoji="1" sz="1950" b="1" kern="1200">
                          <a:solidFill>
                            <a:schemeClr val="lt1"/>
                          </a:solidFill>
                          <a:latin typeface="Calibri"/>
                          <a:ea typeface="メイリオ"/>
                        </a:defRPr>
                      </a:lvl8pPr>
                      <a:lvl9pPr marL="3962278" algn="l" defTabSz="990570" rtl="0" eaLnBrk="1" latinLnBrk="0" hangingPunct="1">
                        <a:defRPr kumimoji="1" sz="1950" b="1" kern="1200">
                          <a:solidFill>
                            <a:schemeClr val="lt1"/>
                          </a:solidFill>
                          <a:latin typeface="Calibri"/>
                          <a:ea typeface="メイリオ"/>
                        </a:defRPr>
                      </a:lvl9pPr>
                    </a:lstStyle>
                    <a:p>
                      <a:pPr algn="ctr" fontAlgn="ctr"/>
                      <a:r>
                        <a:rPr lang="ja-JP" altLang="en-US" sz="1200" u="none" strike="noStrike">
                          <a:effectLst/>
                          <a:latin typeface="メイリオ" panose="020B0604030504040204" pitchFamily="50" charset="-128"/>
                          <a:ea typeface="メイリオ" panose="020B0604030504040204" pitchFamily="50" charset="-128"/>
                        </a:rPr>
                        <a:t>分類</a:t>
                      </a:r>
                      <a:endParaRPr lang="ja-JP" altLang="en-US" sz="1200" b="0"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rgbClr val="00B050"/>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tc>
                  <a:txBody>
                    <a:bodyPr/>
                    <a:lstStyle>
                      <a:lvl1pPr marL="0" algn="l" defTabSz="990570" rtl="0" eaLnBrk="1" latinLnBrk="0" hangingPunct="1">
                        <a:defRPr kumimoji="1" sz="1950" b="1" kern="1200">
                          <a:solidFill>
                            <a:schemeClr val="lt1"/>
                          </a:solidFill>
                          <a:latin typeface="Calibri"/>
                          <a:ea typeface="メイリオ"/>
                        </a:defRPr>
                      </a:lvl1pPr>
                      <a:lvl2pPr marL="495285" algn="l" defTabSz="990570" rtl="0" eaLnBrk="1" latinLnBrk="0" hangingPunct="1">
                        <a:defRPr kumimoji="1" sz="1950" b="1" kern="1200">
                          <a:solidFill>
                            <a:schemeClr val="lt1"/>
                          </a:solidFill>
                          <a:latin typeface="Calibri"/>
                          <a:ea typeface="メイリオ"/>
                        </a:defRPr>
                      </a:lvl2pPr>
                      <a:lvl3pPr marL="990570" algn="l" defTabSz="990570" rtl="0" eaLnBrk="1" latinLnBrk="0" hangingPunct="1">
                        <a:defRPr kumimoji="1" sz="1950" b="1" kern="1200">
                          <a:solidFill>
                            <a:schemeClr val="lt1"/>
                          </a:solidFill>
                          <a:latin typeface="Calibri"/>
                          <a:ea typeface="メイリオ"/>
                        </a:defRPr>
                      </a:lvl3pPr>
                      <a:lvl4pPr marL="1485854" algn="l" defTabSz="990570" rtl="0" eaLnBrk="1" latinLnBrk="0" hangingPunct="1">
                        <a:defRPr kumimoji="1" sz="1950" b="1" kern="1200">
                          <a:solidFill>
                            <a:schemeClr val="lt1"/>
                          </a:solidFill>
                          <a:latin typeface="Calibri"/>
                          <a:ea typeface="メイリオ"/>
                        </a:defRPr>
                      </a:lvl4pPr>
                      <a:lvl5pPr marL="1981139" algn="l" defTabSz="990570" rtl="0" eaLnBrk="1" latinLnBrk="0" hangingPunct="1">
                        <a:defRPr kumimoji="1" sz="1950" b="1" kern="1200">
                          <a:solidFill>
                            <a:schemeClr val="lt1"/>
                          </a:solidFill>
                          <a:latin typeface="Calibri"/>
                          <a:ea typeface="メイリオ"/>
                        </a:defRPr>
                      </a:lvl5pPr>
                      <a:lvl6pPr marL="2476424" algn="l" defTabSz="990570" rtl="0" eaLnBrk="1" latinLnBrk="0" hangingPunct="1">
                        <a:defRPr kumimoji="1" sz="1950" b="1" kern="1200">
                          <a:solidFill>
                            <a:schemeClr val="lt1"/>
                          </a:solidFill>
                          <a:latin typeface="Calibri"/>
                          <a:ea typeface="メイリオ"/>
                        </a:defRPr>
                      </a:lvl6pPr>
                      <a:lvl7pPr marL="2971709" algn="l" defTabSz="990570" rtl="0" eaLnBrk="1" latinLnBrk="0" hangingPunct="1">
                        <a:defRPr kumimoji="1" sz="1950" b="1" kern="1200">
                          <a:solidFill>
                            <a:schemeClr val="lt1"/>
                          </a:solidFill>
                          <a:latin typeface="Calibri"/>
                          <a:ea typeface="メイリオ"/>
                        </a:defRPr>
                      </a:lvl7pPr>
                      <a:lvl8pPr marL="3466993" algn="l" defTabSz="990570" rtl="0" eaLnBrk="1" latinLnBrk="0" hangingPunct="1">
                        <a:defRPr kumimoji="1" sz="1950" b="1" kern="1200">
                          <a:solidFill>
                            <a:schemeClr val="lt1"/>
                          </a:solidFill>
                          <a:latin typeface="Calibri"/>
                          <a:ea typeface="メイリオ"/>
                        </a:defRPr>
                      </a:lvl8pPr>
                      <a:lvl9pPr marL="3962278" algn="l" defTabSz="990570" rtl="0" eaLnBrk="1" latinLnBrk="0" hangingPunct="1">
                        <a:defRPr kumimoji="1" sz="1950" b="1" kern="1200">
                          <a:solidFill>
                            <a:schemeClr val="lt1"/>
                          </a:solidFill>
                          <a:latin typeface="Calibri"/>
                          <a:ea typeface="メイリオ"/>
                        </a:defRPr>
                      </a:lvl9pPr>
                    </a:lstStyle>
                    <a:p>
                      <a:pPr algn="ctr" fontAlgn="ctr"/>
                      <a:r>
                        <a:rPr lang="ja-JP" altLang="en-US" sz="1200" u="none" strike="noStrike">
                          <a:effectLst/>
                          <a:latin typeface="メイリオ" panose="020B0604030504040204" pitchFamily="50" charset="-128"/>
                          <a:ea typeface="メイリオ" panose="020B0604030504040204" pitchFamily="50" charset="-128"/>
                        </a:rPr>
                        <a:t>名称</a:t>
                      </a:r>
                      <a:endParaRPr lang="ja-JP" altLang="en-US" sz="12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13C4A3"/>
                    </a:solidFill>
                  </a:tcPr>
                </a:tc>
                <a:extLst>
                  <a:ext uri="{0D108BD9-81ED-4DB2-BD59-A6C34878D82A}">
                    <a16:rowId xmlns:a16="http://schemas.microsoft.com/office/drawing/2014/main" val="2513625382"/>
                  </a:ext>
                </a:extLst>
              </a:tr>
              <a:tr h="165329">
                <a:tc rowSpan="2">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ctr" fontAlgn="ctr"/>
                      <a:r>
                        <a:rPr kumimoji="1" lang="ja-JP" altLang="en-US" sz="1200" b="1" u="none" strike="noStrike" kern="1200">
                          <a:solidFill>
                            <a:schemeClr val="tx1"/>
                          </a:solidFill>
                          <a:effectLst/>
                          <a:latin typeface="メイリオ" panose="020B0604030504040204" pitchFamily="50" charset="-128"/>
                          <a:ea typeface="メイリオ" panose="020B0604030504040204" pitchFamily="50" charset="-128"/>
                          <a:cs typeface="+mn-cs"/>
                        </a:rPr>
                        <a:t>６</a:t>
                      </a:r>
                      <a:endParaRPr kumimoji="1" lang="en-US" altLang="ja-JP" sz="1200" b="1" u="none" strike="noStrike" kern="1200">
                        <a:solidFill>
                          <a:schemeClr val="tx1"/>
                        </a:solidFill>
                        <a:effectLst/>
                        <a:latin typeface="メイリオ" panose="020B0604030504040204" pitchFamily="50" charset="-128"/>
                        <a:ea typeface="メイリオ" panose="020B0604030504040204" pitchFamily="50" charset="-128"/>
                        <a:cs typeface="+mn-cs"/>
                      </a:endParaRPr>
                    </a:p>
                  </a:txBody>
                  <a:tcPr marL="9525" marR="9525" marT="9525" marB="0" anchor="ctr">
                    <a:lnL w="12700" cap="flat" cmpd="sng" algn="ctr">
                      <a:solidFill>
                        <a:srgbClr val="00B050"/>
                      </a:solidFill>
                      <a:prstDash val="solid"/>
                      <a:round/>
                      <a:headEnd type="none" w="med" len="med"/>
                      <a:tailEnd type="none" w="med" len="med"/>
                    </a:lnL>
                    <a:lnR w="12700" cmpd="sng">
                      <a:noFill/>
                    </a:lnR>
                    <a:lnT w="28575" cap="flat" cmpd="sng" algn="ctr">
                      <a:solidFill>
                        <a:sysClr val="window" lastClr="FFFFFF"/>
                      </a:solidFill>
                      <a:prstDash val="solid"/>
                      <a:round/>
                      <a:headEnd type="none" w="med" len="med"/>
                      <a:tailEnd type="none" w="med" len="med"/>
                    </a:lnT>
                    <a:lnB w="12700" cap="flat" cmpd="sng" algn="ctr">
                      <a:solidFill>
                        <a:srgbClr val="00B050"/>
                      </a:solidFill>
                      <a:prstDash val="solid"/>
                      <a:round/>
                      <a:headEnd type="none" w="med" len="med"/>
                      <a:tailEnd type="none" w="med" len="med"/>
                    </a:lnB>
                    <a:lnTlToBr w="12700" cmpd="sng">
                      <a:noFill/>
                      <a:prstDash val="solid"/>
                    </a:lnTlToBr>
                    <a:lnBlToTr w="12700" cmpd="sng">
                      <a:noFill/>
                      <a:prstDash val="solid"/>
                    </a:lnBlToTr>
                    <a:solidFill>
                      <a:srgbClr val="DEE7D1"/>
                    </a:solidFill>
                  </a:tcPr>
                </a:tc>
                <a:tc rowSpan="2">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algn="l" fontAlgn="ctr"/>
                      <a:r>
                        <a:rPr lang="ja-JP" altLang="en-US" sz="1200" b="0" u="none" strike="noStrike" dirty="0">
                          <a:solidFill>
                            <a:schemeClr val="tx1"/>
                          </a:solidFill>
                          <a:effectLst/>
                          <a:latin typeface="メイリオ" panose="020B0604030504040204" pitchFamily="50" charset="-128"/>
                          <a:ea typeface="メイリオ" panose="020B0604030504040204" pitchFamily="50" charset="-128"/>
                        </a:rPr>
                        <a:t>① 抗悪性腫瘍剤の使用</a:t>
                      </a:r>
                      <a:endParaRPr lang="en-US" altLang="ja-JP" sz="1200" b="0" u="none" strike="noStrike" dirty="0">
                        <a:solidFill>
                          <a:schemeClr val="tx1"/>
                        </a:solidFill>
                        <a:effectLst/>
                        <a:latin typeface="メイリオ" panose="020B0604030504040204" pitchFamily="50" charset="-128"/>
                        <a:ea typeface="メイリオ" panose="020B0604030504040204" pitchFamily="50" charset="-128"/>
                      </a:endParaRPr>
                    </a:p>
                    <a:p>
                      <a:pPr algn="l" fontAlgn="ctr"/>
                      <a:r>
                        <a:rPr lang="ja-JP" altLang="en-US" sz="1200" b="0" u="none" strike="noStrike" dirty="0">
                          <a:solidFill>
                            <a:schemeClr val="tx1"/>
                          </a:solidFill>
                          <a:effectLst/>
                          <a:latin typeface="メイリオ" panose="020B0604030504040204" pitchFamily="50" charset="-128"/>
                          <a:ea typeface="メイリオ" panose="020B0604030504040204" pitchFamily="50" charset="-128"/>
                        </a:rPr>
                        <a:t>　（注射剤のみ）</a:t>
                      </a:r>
                    </a:p>
                  </a:txBody>
                  <a:tcPr marL="9525" marR="9525" marT="9525" marB="0" anchor="ctr">
                    <a:lnL w="12700" cmpd="sng">
                      <a:noFill/>
                    </a:lnL>
                    <a:lnR w="12700" cmpd="sng">
                      <a:noFill/>
                    </a:lnR>
                    <a:lnT w="28575" cap="flat" cmpd="sng" algn="ctr">
                      <a:solidFill>
                        <a:sysClr val="window" lastClr="FFFFFF"/>
                      </a:solidFill>
                      <a:prstDash val="solid"/>
                      <a:round/>
                      <a:headEnd type="none" w="med" len="med"/>
                      <a:tailEnd type="none" w="med" len="med"/>
                    </a:lnT>
                    <a:lnB w="12700" cap="flat" cmpd="sng" algn="ctr">
                      <a:solidFill>
                        <a:srgbClr val="00B050"/>
                      </a:solidFill>
                      <a:prstDash val="solid"/>
                      <a:round/>
                      <a:headEnd type="none" w="med" len="med"/>
                      <a:tailEnd type="none" w="med" len="med"/>
                    </a:lnB>
                    <a:lnTlToBr w="12700" cmpd="sng">
                      <a:noFill/>
                      <a:prstDash val="solid"/>
                    </a:lnTlToBr>
                    <a:lnBlToTr w="12700" cmpd="sng">
                      <a:noFill/>
                      <a:prstDash val="solid"/>
                    </a:lnBlToTr>
                    <a:solidFill>
                      <a:srgbClr val="DEE7D1"/>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marL="0" marR="0" lvl="0" indent="0" algn="ctr" defTabSz="990570" rtl="0" eaLnBrk="1" fontAlgn="ctr" latinLnBrk="0" hangingPunct="1">
                        <a:lnSpc>
                          <a:spcPct val="100000"/>
                        </a:lnSpc>
                        <a:spcBef>
                          <a:spcPts val="0"/>
                        </a:spcBef>
                        <a:spcAft>
                          <a:spcPts val="0"/>
                        </a:spcAft>
                        <a:buClrTx/>
                        <a:buSzTx/>
                        <a:buFontTx/>
                        <a:buNone/>
                        <a:tabLst/>
                        <a:defRPr/>
                      </a:pPr>
                      <a:r>
                        <a:rPr kumimoji="1" lang="ja-JP" altLang="en-US" sz="1200" b="0" i="0" u="none" strike="noStrike" kern="1200">
                          <a:solidFill>
                            <a:schemeClr val="tx1"/>
                          </a:solidFill>
                          <a:effectLst/>
                          <a:latin typeface="メイリオ" panose="020B0604030504040204" pitchFamily="50" charset="-128"/>
                          <a:ea typeface="メイリオ" panose="020B0604030504040204" pitchFamily="50" charset="-128"/>
                          <a:cs typeface="+mn-cs"/>
                        </a:rPr>
                        <a:t>医薬品</a:t>
                      </a:r>
                    </a:p>
                  </a:txBody>
                  <a:tcPr marL="9525" marR="9525" marT="9525" marB="0" anchor="ctr">
                    <a:lnL w="12700" cmpd="sng">
                      <a:noFill/>
                    </a:lnL>
                    <a:lnR w="12700" cmpd="sng">
                      <a:noFill/>
                    </a:lnR>
                    <a:lnT w="28575" cap="flat" cmpd="sng" algn="ctr">
                      <a:solidFill>
                        <a:sysClr val="window" lastClr="FFFFFF"/>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DEE7D1"/>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marL="0" marR="0" lvl="0" indent="0" algn="l" defTabSz="990570" rtl="0" eaLnBrk="1" fontAlgn="ctr" latinLnBrk="0" hangingPunct="1">
                        <a:lnSpc>
                          <a:spcPct val="100000"/>
                        </a:lnSpc>
                        <a:spcBef>
                          <a:spcPts val="0"/>
                        </a:spcBef>
                        <a:spcAft>
                          <a:spcPts val="0"/>
                        </a:spcAft>
                        <a:buClrTx/>
                        <a:buSzTx/>
                        <a:buFontTx/>
                        <a:buNone/>
                        <a:tabLst/>
                        <a:defRPr/>
                      </a:pPr>
                      <a:r>
                        <a:rPr kumimoji="1" lang="ja-JP" altLang="en-US" sz="1200" b="0" i="0" u="none" strike="noStrike" kern="1200">
                          <a:solidFill>
                            <a:schemeClr val="tx1"/>
                          </a:solidFill>
                          <a:effectLst/>
                          <a:latin typeface="メイリオ" panose="020B0604030504040204" pitchFamily="50" charset="-128"/>
                          <a:ea typeface="メイリオ" panose="020B0604030504040204" pitchFamily="50" charset="-128"/>
                          <a:cs typeface="+mn-cs"/>
                        </a:rPr>
                        <a:t>ホリナートカルシウム</a:t>
                      </a:r>
                    </a:p>
                  </a:txBody>
                  <a:tcPr marL="9525" marR="9525" marT="9525" marB="0" anchor="ctr">
                    <a:lnL w="12700" cmpd="sng">
                      <a:noFill/>
                    </a:lnL>
                    <a:lnR w="12700" cap="flat" cmpd="sng" algn="ctr">
                      <a:solidFill>
                        <a:srgbClr val="00B050"/>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DEE7D1"/>
                    </a:solidFill>
                  </a:tcPr>
                </a:tc>
                <a:extLst>
                  <a:ext uri="{0D108BD9-81ED-4DB2-BD59-A6C34878D82A}">
                    <a16:rowId xmlns:a16="http://schemas.microsoft.com/office/drawing/2014/main" val="3235368482"/>
                  </a:ext>
                </a:extLst>
              </a:tr>
              <a:tr h="165329">
                <a:tc vMerge="1">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endParaRPr/>
                    </a:p>
                  </a:txBody>
                  <a:tcPr marL="9525" marR="9525" marT="9525" marB="0" anchor="ctr">
                    <a:lnL w="12700" cap="flat" cmpd="sng" algn="ctr">
                      <a:solidFill>
                        <a:srgbClr val="00B05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50"/>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tc vMerge="1">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endParaRP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50"/>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marL="0" marR="0" lvl="0" indent="0" algn="ctr" defTabSz="990570" rtl="0" eaLnBrk="1" fontAlgn="ctr" latinLnBrk="0" hangingPunct="1">
                        <a:lnSpc>
                          <a:spcPct val="100000"/>
                        </a:lnSpc>
                        <a:spcBef>
                          <a:spcPts val="0"/>
                        </a:spcBef>
                        <a:spcAft>
                          <a:spcPts val="0"/>
                        </a:spcAft>
                        <a:buClrTx/>
                        <a:buSzTx/>
                        <a:buFontTx/>
                        <a:buNone/>
                        <a:tabLst/>
                        <a:defRPr/>
                      </a:pPr>
                      <a:r>
                        <a:rPr kumimoji="1" lang="ja-JP" altLang="en-US" sz="1200" b="0" i="0" u="none" strike="noStrike" kern="1200">
                          <a:solidFill>
                            <a:schemeClr val="tx1"/>
                          </a:solidFill>
                          <a:effectLst/>
                          <a:latin typeface="メイリオ" panose="020B0604030504040204" pitchFamily="50" charset="-128"/>
                          <a:ea typeface="メイリオ" panose="020B0604030504040204" pitchFamily="50" charset="-128"/>
                          <a:cs typeface="+mn-cs"/>
                        </a:rPr>
                        <a:t>医薬品</a:t>
                      </a:r>
                    </a:p>
                  </a:txBody>
                  <a:tcPr marL="9525" marR="9525" marT="95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50"/>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tc>
                  <a:txBody>
                    <a:bodyPr/>
                    <a:lstStyle>
                      <a:lvl1pPr marL="0" algn="l" defTabSz="990570" rtl="0" eaLnBrk="1" latinLnBrk="0" hangingPunct="1">
                        <a:defRPr kumimoji="1" sz="1950" kern="1200">
                          <a:solidFill>
                            <a:schemeClr val="dk1"/>
                          </a:solidFill>
                          <a:latin typeface="Calibri"/>
                          <a:ea typeface="メイリオ"/>
                        </a:defRPr>
                      </a:lvl1pPr>
                      <a:lvl2pPr marL="495285" algn="l" defTabSz="990570" rtl="0" eaLnBrk="1" latinLnBrk="0" hangingPunct="1">
                        <a:defRPr kumimoji="1" sz="1950" kern="1200">
                          <a:solidFill>
                            <a:schemeClr val="dk1"/>
                          </a:solidFill>
                          <a:latin typeface="Calibri"/>
                          <a:ea typeface="メイリオ"/>
                        </a:defRPr>
                      </a:lvl2pPr>
                      <a:lvl3pPr marL="990570" algn="l" defTabSz="990570" rtl="0" eaLnBrk="1" latinLnBrk="0" hangingPunct="1">
                        <a:defRPr kumimoji="1" sz="1950" kern="1200">
                          <a:solidFill>
                            <a:schemeClr val="dk1"/>
                          </a:solidFill>
                          <a:latin typeface="Calibri"/>
                          <a:ea typeface="メイリオ"/>
                        </a:defRPr>
                      </a:lvl3pPr>
                      <a:lvl4pPr marL="1485854" algn="l" defTabSz="990570" rtl="0" eaLnBrk="1" latinLnBrk="0" hangingPunct="1">
                        <a:defRPr kumimoji="1" sz="1950" kern="1200">
                          <a:solidFill>
                            <a:schemeClr val="dk1"/>
                          </a:solidFill>
                          <a:latin typeface="Calibri"/>
                          <a:ea typeface="メイリオ"/>
                        </a:defRPr>
                      </a:lvl4pPr>
                      <a:lvl5pPr marL="1981139" algn="l" defTabSz="990570" rtl="0" eaLnBrk="1" latinLnBrk="0" hangingPunct="1">
                        <a:defRPr kumimoji="1" sz="1950" kern="1200">
                          <a:solidFill>
                            <a:schemeClr val="dk1"/>
                          </a:solidFill>
                          <a:latin typeface="Calibri"/>
                          <a:ea typeface="メイリオ"/>
                        </a:defRPr>
                      </a:lvl5pPr>
                      <a:lvl6pPr marL="2476424" algn="l" defTabSz="990570" rtl="0" eaLnBrk="1" latinLnBrk="0" hangingPunct="1">
                        <a:defRPr kumimoji="1" sz="1950" kern="1200">
                          <a:solidFill>
                            <a:schemeClr val="dk1"/>
                          </a:solidFill>
                          <a:latin typeface="Calibri"/>
                          <a:ea typeface="メイリオ"/>
                        </a:defRPr>
                      </a:lvl6pPr>
                      <a:lvl7pPr marL="2971709" algn="l" defTabSz="990570" rtl="0" eaLnBrk="1" latinLnBrk="0" hangingPunct="1">
                        <a:defRPr kumimoji="1" sz="1950" kern="1200">
                          <a:solidFill>
                            <a:schemeClr val="dk1"/>
                          </a:solidFill>
                          <a:latin typeface="Calibri"/>
                          <a:ea typeface="メイリオ"/>
                        </a:defRPr>
                      </a:lvl7pPr>
                      <a:lvl8pPr marL="3466993" algn="l" defTabSz="990570" rtl="0" eaLnBrk="1" latinLnBrk="0" hangingPunct="1">
                        <a:defRPr kumimoji="1" sz="1950" kern="1200">
                          <a:solidFill>
                            <a:schemeClr val="dk1"/>
                          </a:solidFill>
                          <a:latin typeface="Calibri"/>
                          <a:ea typeface="メイリオ"/>
                        </a:defRPr>
                      </a:lvl8pPr>
                      <a:lvl9pPr marL="3962278" algn="l" defTabSz="990570" rtl="0" eaLnBrk="1" latinLnBrk="0" hangingPunct="1">
                        <a:defRPr kumimoji="1" sz="1950" kern="1200">
                          <a:solidFill>
                            <a:schemeClr val="dk1"/>
                          </a:solidFill>
                          <a:latin typeface="Calibri"/>
                          <a:ea typeface="メイリオ"/>
                        </a:defRPr>
                      </a:lvl9pPr>
                    </a:lstStyle>
                    <a:p>
                      <a:pPr marL="0" marR="0" lvl="0" indent="0" algn="l" defTabSz="990570" rtl="0" eaLnBrk="1" fontAlgn="ctr" latinLnBrk="0" hangingPunct="1">
                        <a:lnSpc>
                          <a:spcPct val="100000"/>
                        </a:lnSpc>
                        <a:spcBef>
                          <a:spcPts val="0"/>
                        </a:spcBef>
                        <a:spcAft>
                          <a:spcPts val="0"/>
                        </a:spcAft>
                        <a:buClrTx/>
                        <a:buSzTx/>
                        <a:buFontTx/>
                        <a:buNone/>
                        <a:tabLst/>
                        <a:defRPr/>
                      </a:pPr>
                      <a:r>
                        <a:rPr kumimoji="1" lang="ja-JP" altLang="en-US" sz="1200" b="0" i="0" u="none" strike="noStrike" kern="1200" dirty="0">
                          <a:solidFill>
                            <a:schemeClr val="tx1"/>
                          </a:solidFill>
                          <a:effectLst/>
                          <a:latin typeface="メイリオ" panose="020B0604030504040204" pitchFamily="50" charset="-128"/>
                          <a:ea typeface="メイリオ" panose="020B0604030504040204" pitchFamily="50" charset="-128"/>
                          <a:cs typeface="+mn-cs"/>
                        </a:rPr>
                        <a:t>ラスブリカーゼ（遺伝子組換え）</a:t>
                      </a:r>
                    </a:p>
                  </a:txBody>
                  <a:tcPr marL="9525" marR="9525" marT="9525" marB="0" anchor="ctr">
                    <a:lnL w="12700" cap="flat" cmpd="sng" algn="ctr">
                      <a:no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50"/>
                      </a:solidFill>
                      <a:prstDash val="solid"/>
                      <a:round/>
                      <a:headEnd type="none" w="med" len="med"/>
                      <a:tailEnd type="none" w="med" len="med"/>
                    </a:lnB>
                    <a:lnTlToBr w="12700" cmpd="sng">
                      <a:noFill/>
                      <a:prstDash val="solid"/>
                    </a:lnTlToBr>
                    <a:lnBlToTr w="12700" cmpd="sng">
                      <a:noFill/>
                      <a:prstDash val="solid"/>
                    </a:lnBlToTr>
                    <a:solidFill>
                      <a:srgbClr val="9BBB59">
                        <a:tint val="20000"/>
                      </a:srgbClr>
                    </a:solidFill>
                  </a:tcPr>
                </a:tc>
                <a:extLst>
                  <a:ext uri="{0D108BD9-81ED-4DB2-BD59-A6C34878D82A}">
                    <a16:rowId xmlns:a16="http://schemas.microsoft.com/office/drawing/2014/main" val="2870075931"/>
                  </a:ext>
                </a:extLst>
              </a:tr>
            </a:tbl>
          </a:graphicData>
        </a:graphic>
      </p:graphicFrame>
      <p:graphicFrame>
        <p:nvGraphicFramePr>
          <p:cNvPr id="7" name="表 6">
            <a:extLst>
              <a:ext uri="{FF2B5EF4-FFF2-40B4-BE49-F238E27FC236}">
                <a16:creationId xmlns:a16="http://schemas.microsoft.com/office/drawing/2014/main" id="{B53B7B9A-0C0B-D79F-1029-EB2B1EDE2D2C}"/>
              </a:ext>
            </a:extLst>
          </p:cNvPr>
          <p:cNvGraphicFramePr>
            <a:graphicFrameLocks noGrp="1"/>
          </p:cNvGraphicFramePr>
          <p:nvPr/>
        </p:nvGraphicFramePr>
        <p:xfrm>
          <a:off x="365240" y="2571560"/>
          <a:ext cx="5596345" cy="3813929"/>
        </p:xfrm>
        <a:graphic>
          <a:graphicData uri="http://schemas.openxmlformats.org/drawingml/2006/table">
            <a:tbl>
              <a:tblPr/>
              <a:tblGrid>
                <a:gridCol w="271267">
                  <a:extLst>
                    <a:ext uri="{9D8B030D-6E8A-4147-A177-3AD203B41FA5}">
                      <a16:colId xmlns:a16="http://schemas.microsoft.com/office/drawing/2014/main" val="20000"/>
                    </a:ext>
                  </a:extLst>
                </a:gridCol>
                <a:gridCol w="1847398">
                  <a:extLst>
                    <a:ext uri="{9D8B030D-6E8A-4147-A177-3AD203B41FA5}">
                      <a16:colId xmlns:a16="http://schemas.microsoft.com/office/drawing/2014/main" val="20001"/>
                    </a:ext>
                  </a:extLst>
                </a:gridCol>
                <a:gridCol w="374013">
                  <a:extLst>
                    <a:ext uri="{9D8B030D-6E8A-4147-A177-3AD203B41FA5}">
                      <a16:colId xmlns:a16="http://schemas.microsoft.com/office/drawing/2014/main" val="20002"/>
                    </a:ext>
                  </a:extLst>
                </a:gridCol>
                <a:gridCol w="3103667">
                  <a:extLst>
                    <a:ext uri="{9D8B030D-6E8A-4147-A177-3AD203B41FA5}">
                      <a16:colId xmlns:a16="http://schemas.microsoft.com/office/drawing/2014/main" val="20003"/>
                    </a:ext>
                  </a:extLst>
                </a:gridCol>
              </a:tblGrid>
              <a:tr h="209669">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en-US" sz="1200" b="1" u="none" strike="noStrike">
                          <a:solidFill>
                            <a:schemeClr val="bg1"/>
                          </a:solidFill>
                          <a:effectLst/>
                          <a:latin typeface="メイリオ" panose="020B0604030504040204" pitchFamily="50" charset="-128"/>
                          <a:ea typeface="メイリオ" panose="020B0604030504040204" pitchFamily="50" charset="-128"/>
                        </a:rPr>
                        <a:t>Ｃ</a:t>
                      </a:r>
                      <a:endParaRPr lang="en-US" sz="12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accent6"/>
                      </a:solidFill>
                      <a:prstDash val="solid"/>
                      <a:round/>
                      <a:headEnd type="none" w="med" len="med"/>
                      <a:tailEnd type="none" w="med" len="med"/>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lang="ja-JP" altLang="en-US" sz="1200" b="1" u="none" strike="noStrike" dirty="0">
                          <a:solidFill>
                            <a:schemeClr val="bg1"/>
                          </a:solidFill>
                          <a:effectLst/>
                          <a:latin typeface="メイリオ" panose="020B0604030504040204" pitchFamily="50" charset="-128"/>
                          <a:ea typeface="メイリオ" panose="020B0604030504040204" pitchFamily="50" charset="-128"/>
                        </a:rPr>
                        <a:t>手術等の医学的状況</a:t>
                      </a:r>
                      <a:endParaRPr lang="ja-JP" altLang="en-US" sz="1200" b="1" i="0" u="none" strike="noStrike" dirty="0">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200" b="1" i="0" u="none" strike="noStrike">
                          <a:solidFill>
                            <a:schemeClr val="bg1"/>
                          </a:solidFill>
                          <a:effectLst/>
                          <a:latin typeface="メイリオ" panose="020B0604030504040204" pitchFamily="50" charset="-128"/>
                          <a:ea typeface="メイリオ" panose="020B0604030504040204" pitchFamily="50" charset="-128"/>
                        </a:rPr>
                        <a:t>分類</a:t>
                      </a:r>
                    </a:p>
                  </a:txBody>
                  <a:tcPr marL="9525" marR="9525" marT="9525" marB="0" anchor="ctr">
                    <a:lnL w="12700" cmpd="sng">
                      <a:solidFill>
                        <a:sysClr val="window" lastClr="FFFFFF"/>
                      </a:solidFill>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200" b="1" i="0" u="none" strike="noStrike">
                          <a:solidFill>
                            <a:schemeClr val="bg1"/>
                          </a:solidFill>
                          <a:effectLst/>
                          <a:latin typeface="メイリオ" panose="020B0604030504040204" pitchFamily="50" charset="-128"/>
                          <a:ea typeface="メイリオ" panose="020B0604030504040204" pitchFamily="50" charset="-128"/>
                        </a:rPr>
                        <a:t>名称</a:t>
                      </a: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extLst>
                  <a:ext uri="{0D108BD9-81ED-4DB2-BD59-A6C34878D82A}">
                    <a16:rowId xmlns:a16="http://schemas.microsoft.com/office/drawing/2014/main" val="10000"/>
                  </a:ext>
                </a:extLst>
              </a:tr>
              <a:tr h="160020">
                <a:tc rowSpan="11">
                  <a:txBody>
                    <a:bodyPr/>
                    <a:lstStyle/>
                    <a:p>
                      <a:pPr algn="l" fontAlgn="ctr"/>
                      <a:r>
                        <a:rPr kumimoji="1" lang="en-US" altLang="ja-JP" sz="1200" b="1" u="none" strike="noStrike" kern="1200">
                          <a:solidFill>
                            <a:schemeClr val="tx1"/>
                          </a:solidFill>
                          <a:effectLst/>
                          <a:latin typeface="メイリオ" panose="020B0604030504040204" pitchFamily="50" charset="-128"/>
                          <a:ea typeface="メイリオ" panose="020B0604030504040204" pitchFamily="50" charset="-128"/>
                          <a:cs typeface="+mn-cs"/>
                        </a:rPr>
                        <a:t>21</a:t>
                      </a: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rowSpan="11">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救命等に係る内科的治療</a:t>
                      </a:r>
                    </a:p>
                  </a:txBody>
                  <a:tcPr marL="7620" marR="7620" marT="7620" marB="0" anchor="ctr">
                    <a:lnL w="12700" cmpd="sng">
                      <a:solidFill>
                        <a:sysClr val="window" lastClr="FFFFFF"/>
                      </a:solidFill>
                    </a:lnL>
                    <a:lnR w="12700" cmpd="sng">
                      <a:solidFill>
                        <a:sysClr val="window" lastClr="FFFFFF"/>
                      </a:solidFill>
                    </a:lnR>
                    <a:lnT w="28575"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注射</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中心静脈注射用カテーテル挿入</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1"/>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注射</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脳脊髄腔注射（腰椎）</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2"/>
                  </a:ext>
                </a:extLst>
              </a:tr>
              <a:tr h="3124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注射</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dirty="0">
                          <a:solidFill>
                            <a:schemeClr val="tx1"/>
                          </a:solidFill>
                          <a:effectLst/>
                          <a:latin typeface="メイリオ" panose="020B0604030504040204" pitchFamily="50" charset="-128"/>
                          <a:ea typeface="メイリオ" panose="020B0604030504040204" pitchFamily="50" charset="-128"/>
                          <a:cs typeface="+mn-cs"/>
                        </a:rPr>
                        <a:t>カフ型緊急時ブラッドアクセス用留置カテーテル挿入</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3"/>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処置</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腰椎穿刺</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4"/>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処置</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zh-CN"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吸着式血液浄化法</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5"/>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処置</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カウンターショック（その他）</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6"/>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処置</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zh-TW"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持続緩徐式血液濾過</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7"/>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処置</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dirty="0">
                          <a:solidFill>
                            <a:schemeClr val="tx1"/>
                          </a:solidFill>
                          <a:effectLst/>
                          <a:latin typeface="メイリオ" panose="020B0604030504040204" pitchFamily="50" charset="-128"/>
                          <a:ea typeface="メイリオ" panose="020B0604030504040204" pitchFamily="50" charset="-128"/>
                          <a:cs typeface="+mn-cs"/>
                        </a:rPr>
                        <a:t>エンドトキシン選択除去用吸着式血液浄化法</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193312289"/>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経皮経肝胆管ステント挿入術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715850699"/>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zh-TW"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内視鏡下胃、十二指腸穿孔瘻孔閉鎖術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1200290025"/>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経皮経肝バルーン拡張術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663652215"/>
                  </a:ext>
                </a:extLst>
              </a:tr>
              <a:tr h="160020">
                <a:tc rowSpan="6">
                  <a:txBody>
                    <a:bodyPr/>
                    <a:lstStyle/>
                    <a:p>
                      <a:pPr algn="l" fontAlgn="ctr"/>
                      <a:r>
                        <a:rPr kumimoji="1" lang="en-US" altLang="ja-JP" sz="1200" b="1" u="none" strike="noStrike" kern="1200">
                          <a:solidFill>
                            <a:schemeClr val="tx1"/>
                          </a:solidFill>
                          <a:effectLst/>
                          <a:latin typeface="メイリオ" panose="020B0604030504040204" pitchFamily="50" charset="-128"/>
                          <a:ea typeface="メイリオ" panose="020B0604030504040204" pitchFamily="50" charset="-128"/>
                          <a:cs typeface="+mn-cs"/>
                        </a:rPr>
                        <a:t>22</a:t>
                      </a: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rowSpan="6">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別に定める検査</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検査</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ＥＦ－</a:t>
                      </a: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気管支</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907168140"/>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検査</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経気管肺生検法</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731240541"/>
                  </a:ext>
                </a:extLst>
              </a:tr>
              <a:tr h="3124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検査</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超音波検査（心臓超音波検査）（経食道心エコー法）</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2935800526"/>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検査</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zh-TW"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組織試験採取、切採法（心筋）</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302108501"/>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検査</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ＥＢＵＳ－ＴＢＮＡ</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3391728450"/>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検査</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dirty="0">
                          <a:solidFill>
                            <a:schemeClr val="tx1"/>
                          </a:solidFill>
                          <a:effectLst/>
                          <a:latin typeface="メイリオ" panose="020B0604030504040204" pitchFamily="50" charset="-128"/>
                          <a:ea typeface="メイリオ" panose="020B0604030504040204" pitchFamily="50" charset="-128"/>
                          <a:cs typeface="+mn-cs"/>
                        </a:rPr>
                        <a:t>気管支カテーテル気管支肺胞洗浄法検査</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456823647"/>
                  </a:ext>
                </a:extLst>
              </a:tr>
            </a:tbl>
          </a:graphicData>
        </a:graphic>
      </p:graphicFrame>
      <p:graphicFrame>
        <p:nvGraphicFramePr>
          <p:cNvPr id="14" name="表 13">
            <a:extLst>
              <a:ext uri="{FF2B5EF4-FFF2-40B4-BE49-F238E27FC236}">
                <a16:creationId xmlns:a16="http://schemas.microsoft.com/office/drawing/2014/main" id="{FFA0024C-0828-D5D0-48DA-47EBA429571A}"/>
              </a:ext>
            </a:extLst>
          </p:cNvPr>
          <p:cNvGraphicFramePr>
            <a:graphicFrameLocks noGrp="1"/>
          </p:cNvGraphicFramePr>
          <p:nvPr/>
        </p:nvGraphicFramePr>
        <p:xfrm>
          <a:off x="6169263" y="2578358"/>
          <a:ext cx="5672781" cy="4187309"/>
        </p:xfrm>
        <a:graphic>
          <a:graphicData uri="http://schemas.openxmlformats.org/drawingml/2006/table">
            <a:tbl>
              <a:tblPr/>
              <a:tblGrid>
                <a:gridCol w="274971">
                  <a:extLst>
                    <a:ext uri="{9D8B030D-6E8A-4147-A177-3AD203B41FA5}">
                      <a16:colId xmlns:a16="http://schemas.microsoft.com/office/drawing/2014/main" val="20000"/>
                    </a:ext>
                  </a:extLst>
                </a:gridCol>
                <a:gridCol w="1497733">
                  <a:extLst>
                    <a:ext uri="{9D8B030D-6E8A-4147-A177-3AD203B41FA5}">
                      <a16:colId xmlns:a16="http://schemas.microsoft.com/office/drawing/2014/main" val="20001"/>
                    </a:ext>
                  </a:extLst>
                </a:gridCol>
                <a:gridCol w="436564">
                  <a:extLst>
                    <a:ext uri="{9D8B030D-6E8A-4147-A177-3AD203B41FA5}">
                      <a16:colId xmlns:a16="http://schemas.microsoft.com/office/drawing/2014/main" val="20002"/>
                    </a:ext>
                  </a:extLst>
                </a:gridCol>
                <a:gridCol w="3463513">
                  <a:extLst>
                    <a:ext uri="{9D8B030D-6E8A-4147-A177-3AD203B41FA5}">
                      <a16:colId xmlns:a16="http://schemas.microsoft.com/office/drawing/2014/main" val="20003"/>
                    </a:ext>
                  </a:extLst>
                </a:gridCol>
              </a:tblGrid>
              <a:tr h="209669">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en-US" sz="1200" b="1" u="none" strike="noStrike">
                          <a:solidFill>
                            <a:schemeClr val="bg1"/>
                          </a:solidFill>
                          <a:effectLst/>
                          <a:latin typeface="メイリオ" panose="020B0604030504040204" pitchFamily="50" charset="-128"/>
                          <a:ea typeface="メイリオ" panose="020B0604030504040204" pitchFamily="50" charset="-128"/>
                        </a:rPr>
                        <a:t>Ｃ</a:t>
                      </a:r>
                      <a:endParaRPr lang="en-US" sz="12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accent6"/>
                      </a:solidFill>
                      <a:prstDash val="solid"/>
                      <a:round/>
                      <a:headEnd type="none" w="med" len="med"/>
                      <a:tailEnd type="none" w="med" len="med"/>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lang="ja-JP" altLang="en-US" sz="1200" b="1" u="none" strike="noStrike">
                          <a:solidFill>
                            <a:schemeClr val="bg1"/>
                          </a:solidFill>
                          <a:effectLst/>
                          <a:latin typeface="メイリオ" panose="020B0604030504040204" pitchFamily="50" charset="-128"/>
                          <a:ea typeface="メイリオ" panose="020B0604030504040204" pitchFamily="50" charset="-128"/>
                        </a:rPr>
                        <a:t>手術等の医学的状況</a:t>
                      </a:r>
                      <a:endParaRPr lang="ja-JP" altLang="en-US" sz="1200" b="1" i="0" u="none" strike="noStrike">
                        <a:solidFill>
                          <a:schemeClr val="bg1"/>
                        </a:solidFill>
                        <a:effectLst/>
                        <a:latin typeface="メイリオ" panose="020B0604030504040204" pitchFamily="50" charset="-128"/>
                        <a:ea typeface="メイリオ" panose="020B0604030504040204" pitchFamily="50" charset="-128"/>
                      </a:endParaRPr>
                    </a:p>
                  </a:txBody>
                  <a:tcPr marL="9525" marR="9525" marT="9525" marB="0" anchor="ctr">
                    <a:lnL w="12700" cmpd="sng">
                      <a:solidFill>
                        <a:sysClr val="window" lastClr="FFFFFF"/>
                      </a:solidFill>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200" b="1" i="0" u="none" strike="noStrike">
                          <a:solidFill>
                            <a:schemeClr val="bg1"/>
                          </a:solidFill>
                          <a:effectLst/>
                          <a:latin typeface="メイリオ" panose="020B0604030504040204" pitchFamily="50" charset="-128"/>
                          <a:ea typeface="メイリオ" panose="020B0604030504040204" pitchFamily="50" charset="-128"/>
                        </a:rPr>
                        <a:t>分類</a:t>
                      </a:r>
                    </a:p>
                  </a:txBody>
                  <a:tcPr marL="9525" marR="9525" marT="9525" marB="0" anchor="ctr">
                    <a:lnL w="12700" cmpd="sng">
                      <a:solidFill>
                        <a:sysClr val="window" lastClr="FFFFFF"/>
                      </a:solidFill>
                    </a:lnL>
                    <a:lnR w="12700" cmpd="sng">
                      <a:solidFill>
                        <a:sysClr val="window" lastClr="FFFFFF"/>
                      </a:solidFill>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ctr" fontAlgn="ctr"/>
                      <a:r>
                        <a:rPr lang="ja-JP" altLang="en-US" sz="1200" b="1" i="0" u="none" strike="noStrike">
                          <a:solidFill>
                            <a:schemeClr val="bg1"/>
                          </a:solidFill>
                          <a:effectLst/>
                          <a:latin typeface="メイリオ" panose="020B0604030504040204" pitchFamily="50" charset="-128"/>
                          <a:ea typeface="メイリオ" panose="020B0604030504040204" pitchFamily="50" charset="-128"/>
                        </a:rPr>
                        <a:t>名称</a:t>
                      </a:r>
                    </a:p>
                  </a:txBody>
                  <a:tcPr marL="9525" marR="9525" marT="9525"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28575"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3AD25"/>
                    </a:solidFill>
                  </a:tcPr>
                </a:tc>
                <a:extLst>
                  <a:ext uri="{0D108BD9-81ED-4DB2-BD59-A6C34878D82A}">
                    <a16:rowId xmlns:a16="http://schemas.microsoft.com/office/drawing/2014/main" val="10000"/>
                  </a:ext>
                </a:extLst>
              </a:tr>
              <a:tr h="160020">
                <a:tc rowSpan="18">
                  <a:txBody>
                    <a:bodyPr/>
                    <a:lstStyle/>
                    <a:p>
                      <a:pPr algn="l" fontAlgn="ctr"/>
                      <a:r>
                        <a:rPr kumimoji="1" lang="en-US" altLang="ja-JP" sz="1200" b="1" u="none" strike="noStrike" kern="1200">
                          <a:solidFill>
                            <a:schemeClr val="tx1"/>
                          </a:solidFill>
                          <a:effectLst/>
                          <a:latin typeface="メイリオ" panose="020B0604030504040204" pitchFamily="50" charset="-128"/>
                          <a:ea typeface="メイリオ" panose="020B0604030504040204" pitchFamily="50" charset="-128"/>
                          <a:cs typeface="+mn-cs"/>
                        </a:rPr>
                        <a:t>23</a:t>
                      </a: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rowSpan="18">
                  <a:txBody>
                    <a:bodyPr/>
                    <a:lstStyle/>
                    <a:p>
                      <a:pPr algn="l" fontAlgn="ctr"/>
                      <a:r>
                        <a:rPr kumimoji="1" lang="ja-JP" altLang="en-US" sz="1200" b="0" u="none" strike="noStrike" kern="1200" dirty="0">
                          <a:solidFill>
                            <a:schemeClr val="tx1"/>
                          </a:solidFill>
                          <a:effectLst/>
                          <a:latin typeface="メイリオ" panose="020B0604030504040204" pitchFamily="50" charset="-128"/>
                          <a:ea typeface="メイリオ" panose="020B0604030504040204" pitchFamily="50" charset="-128"/>
                          <a:cs typeface="+mn-cs"/>
                        </a:rPr>
                        <a:t>別に定める手術</a:t>
                      </a:r>
                    </a:p>
                  </a:txBody>
                  <a:tcPr marL="7620" marR="7620" marT="7620" marB="0" anchor="ctr">
                    <a:lnL w="12700" cmpd="sng">
                      <a:solidFill>
                        <a:sysClr val="window" lastClr="FFFFFF"/>
                      </a:solidFill>
                    </a:lnL>
                    <a:lnR w="12700" cmpd="sng">
                      <a:solidFill>
                        <a:sysClr val="window" lastClr="FFFFFF"/>
                      </a:solidFill>
                    </a:lnR>
                    <a:lnT w="28575"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内シャント設置術</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28575"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1"/>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胸水・腹水濾過濃縮再静注法</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2"/>
                  </a:ext>
                </a:extLst>
              </a:tr>
              <a:tr h="3124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胃瘻造設術（経皮的内視鏡下胃瘻造設術、腹腔鏡下胃瘻造設術を含む。）</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3"/>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経皮的胆管ドレナージ術</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4"/>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膵嚢胞外瘻造設術（内視鏡によるもの）</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5"/>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vMerge="1">
                  <a:txBody>
                    <a:bodyPr/>
                    <a:lstStyle/>
                    <a:p>
                      <a:endParaRPr/>
                    </a:p>
                  </a:txBody>
                  <a:tcPr marL="7620" marR="7620" marT="7620" marB="0" anchor="ctr">
                    <a:lnL w="12700" cmpd="sng">
                      <a:solidFill>
                        <a:sysClr val="window" lastClr="FFFFFF"/>
                      </a:solidFill>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体外衝撃波胆石破砕術（一連につき）</a:t>
                      </a:r>
                    </a:p>
                  </a:txBody>
                  <a:tcPr marL="7620" marR="7620" marT="7620" marB="0" anchor="ctr">
                    <a:lnL w="12700" cmpd="sng">
                      <a:solidFill>
                        <a:sysClr val="window" lastClr="FFFFFF"/>
                      </a:solidFill>
                    </a:lnL>
                    <a:lnR w="12700" cap="flat" cmpd="sng" algn="ctr">
                      <a:solidFill>
                        <a:schemeClr val="accent6"/>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40000"/>
                        <a:lumOff val="60000"/>
                      </a:srgbClr>
                    </a:solidFill>
                  </a:tcPr>
                </a:tc>
                <a:extLst>
                  <a:ext uri="{0D108BD9-81ED-4DB2-BD59-A6C34878D82A}">
                    <a16:rowId xmlns:a16="http://schemas.microsoft.com/office/drawing/2014/main" val="10006"/>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tc>
                  <a:txBody>
                    <a:bodyPr/>
                    <a:lstStyle/>
                    <a:p>
                      <a:pPr algn="l" fontAlgn="ctr"/>
                      <a:r>
                        <a:rPr kumimoji="1" lang="ja-JP" altLang="en-US" sz="1200" b="0" u="none" strike="noStrike" kern="1200" dirty="0">
                          <a:solidFill>
                            <a:schemeClr val="tx1"/>
                          </a:solidFill>
                          <a:effectLst/>
                          <a:latin typeface="メイリオ" panose="020B0604030504040204" pitchFamily="50" charset="-128"/>
                          <a:ea typeface="メイリオ" panose="020B0604030504040204" pitchFamily="50" charset="-128"/>
                          <a:cs typeface="+mn-cs"/>
                        </a:rPr>
                        <a:t>小腸・結腸狭窄部拡張術（内視鏡によるもの）</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C000">
                        <a:lumMod val="20000"/>
                        <a:lumOff val="80000"/>
                      </a:srgbClr>
                    </a:solidFill>
                  </a:tcPr>
                </a:tc>
                <a:extLst>
                  <a:ext uri="{0D108BD9-81ED-4DB2-BD59-A6C34878D82A}">
                    <a16:rowId xmlns:a16="http://schemas.microsoft.com/office/drawing/2014/main" val="10007"/>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経皮的肝膿瘍ドレナージ術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193312289"/>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経皮的腹腔膿瘍ドレナージ術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715850699"/>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内視鏡的胃、十二指腸ステント留置術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1200290025"/>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zh-TW"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造血幹細胞採取（末梢血幹細胞採取）（自家移植）</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663652215"/>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zh-TW"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内視鏡的胃、十二指腸狭窄拡張術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907168140"/>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zh-TW"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経皮経食道胃管挿入術（ＰＴＥＧ）</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731240541"/>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下部消化管ステント留置術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2935800526"/>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体外衝撃波膵石破砕術（一連につき）</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302108501"/>
                  </a:ext>
                </a:extLst>
              </a:tr>
              <a:tr h="3124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肝悪性腫瘍マイクロ波凝固法（一連として）（腹腔鏡によるもの）</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3391728450"/>
                  </a:ext>
                </a:extLst>
              </a:tr>
              <a:tr h="3124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肝悪性腫瘍マイクロ波凝固法（一連として）（その他のもの）</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456823647"/>
                  </a:ext>
                </a:extLst>
              </a:tr>
              <a:tr h="160020">
                <a:tc vMerge="1">
                  <a:txBody>
                    <a:bodyPr/>
                    <a:lstStyle/>
                    <a:p>
                      <a:endParaRPr/>
                    </a:p>
                  </a:txBody>
                  <a:tcPr marL="7620" marR="7620" marT="7620" marB="0" anchor="ctr">
                    <a:lnL w="12700" cap="flat" cmpd="sng" algn="ctr">
                      <a:solidFill>
                        <a:schemeClr val="accent6"/>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vMerge="1">
                  <a:txBody>
                    <a:bodyPr/>
                    <a:lstStyle/>
                    <a:p>
                      <a:endParaRP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ja-JP" altLang="en-US" sz="1200" b="0" u="none" strike="noStrike" kern="1200">
                          <a:solidFill>
                            <a:schemeClr val="tx1"/>
                          </a:solidFill>
                          <a:effectLst/>
                          <a:latin typeface="メイリオ" panose="020B0604030504040204" pitchFamily="50" charset="-128"/>
                          <a:ea typeface="メイリオ" panose="020B0604030504040204" pitchFamily="50" charset="-128"/>
                          <a:cs typeface="+mn-cs"/>
                        </a:rPr>
                        <a:t>手術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E699"/>
                    </a:solidFill>
                  </a:tcPr>
                </a:tc>
                <a:tc>
                  <a:txBody>
                    <a:bodyPr/>
                    <a:lstStyle/>
                    <a:p>
                      <a:pPr algn="l" fontAlgn="ctr"/>
                      <a:r>
                        <a:rPr kumimoji="1" lang="zh-TW" altLang="en-US" sz="1200" b="0" u="none" strike="noStrike" kern="1200" dirty="0">
                          <a:solidFill>
                            <a:schemeClr val="tx1"/>
                          </a:solidFill>
                          <a:effectLst/>
                          <a:latin typeface="メイリオ" panose="020B0604030504040204" pitchFamily="50" charset="-128"/>
                          <a:ea typeface="メイリオ" panose="020B0604030504040204" pitchFamily="50" charset="-128"/>
                          <a:cs typeface="+mn-cs"/>
                        </a:rPr>
                        <a:t>薬剤投与用胃瘻造設術</a:t>
                      </a:r>
                    </a:p>
                  </a:txBody>
                  <a:tcPr marL="7620" marR="7620" marT="7620" marB="0" anchor="ctr">
                    <a:lnL w="12700" cap="flat" cmpd="sng" algn="ctr">
                      <a:solidFill>
                        <a:sysClr val="window" lastClr="FFFFFF"/>
                      </a:solidFill>
                      <a:prstDash val="solid"/>
                      <a:round/>
                      <a:headEnd type="none" w="med" len="med"/>
                      <a:tailEnd type="none" w="med" len="med"/>
                    </a:lnL>
                    <a:lnR w="12700" cap="flat" cmpd="sng" algn="ctr">
                      <a:solidFill>
                        <a:schemeClr val="accent6"/>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chemeClr val="accent6"/>
                      </a:solidFill>
                      <a:prstDash val="solid"/>
                      <a:round/>
                      <a:headEnd type="none" w="med" len="med"/>
                      <a:tailEnd type="none" w="med" len="med"/>
                    </a:lnB>
                    <a:lnTlToBr w="12700" cmpd="sng">
                      <a:noFill/>
                      <a:prstDash val="solid"/>
                    </a:lnTlToBr>
                    <a:lnBlToTr w="12700" cmpd="sng">
                      <a:noFill/>
                      <a:prstDash val="solid"/>
                    </a:lnBlToTr>
                    <a:solidFill>
                      <a:srgbClr val="FFE699"/>
                    </a:solidFill>
                  </a:tcPr>
                </a:tc>
                <a:extLst>
                  <a:ext uri="{0D108BD9-81ED-4DB2-BD59-A6C34878D82A}">
                    <a16:rowId xmlns:a16="http://schemas.microsoft.com/office/drawing/2014/main" val="3856590991"/>
                  </a:ext>
                </a:extLst>
              </a:tr>
            </a:tbl>
          </a:graphicData>
        </a:graphic>
      </p:graphicFrame>
      <p:sp>
        <p:nvSpPr>
          <p:cNvPr id="6" name="スライド番号プレースホルダー 4">
            <a:extLst>
              <a:ext uri="{FF2B5EF4-FFF2-40B4-BE49-F238E27FC236}">
                <a16:creationId xmlns:a16="http://schemas.microsoft.com/office/drawing/2014/main" id="{22FAF2F2-645A-3DFA-51E0-65426E922F0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0" name="オーディオ 9">
            <a:hlinkClick r:id="" action="ppaction://media"/>
            <a:extLst>
              <a:ext uri="{FF2B5EF4-FFF2-40B4-BE49-F238E27FC236}">
                <a16:creationId xmlns:a16="http://schemas.microsoft.com/office/drawing/2014/main" id="{400DC7B5-7681-1B9F-0DDF-6FAF9FF380B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9520255"/>
      </p:ext>
    </p:extLst>
  </p:cSld>
  <p:clrMapOvr>
    <a:masterClrMapping/>
  </p:clrMapOvr>
  <mc:AlternateContent xmlns:mc="http://schemas.openxmlformats.org/markup-compatibility/2006" xmlns:p14="http://schemas.microsoft.com/office/powerpoint/2010/main">
    <mc:Choice Requires="p14">
      <p:transition spd="slow" p14:dur="2000" advTm="38215"/>
    </mc:Choice>
    <mc:Fallback xmlns="">
      <p:transition spd="slow" advTm="38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0D88D-95C2-DD90-0D18-A18777C63E56}"/>
            </a:ext>
          </a:extLst>
        </p:cNvPr>
        <p:cNvGrpSpPr/>
        <p:nvPr/>
      </p:nvGrpSpPr>
      <p:grpSpPr>
        <a:xfrm>
          <a:off x="0" y="0"/>
          <a:ext cx="0" cy="0"/>
          <a:chOff x="0" y="0"/>
          <a:chExt cx="0" cy="0"/>
        </a:xfrm>
      </p:grpSpPr>
      <p:cxnSp>
        <p:nvCxnSpPr>
          <p:cNvPr id="4" name="直線コネクタ 3">
            <a:extLst>
              <a:ext uri="{FF2B5EF4-FFF2-40B4-BE49-F238E27FC236}">
                <a16:creationId xmlns:a16="http://schemas.microsoft.com/office/drawing/2014/main" id="{846537EE-CD79-C0EF-75F7-71CBE4A2B857}"/>
              </a:ext>
            </a:extLst>
          </p:cNvPr>
          <p:cNvCxnSpPr/>
          <p:nvPr/>
        </p:nvCxnSpPr>
        <p:spPr>
          <a:xfrm>
            <a:off x="1143000" y="0"/>
            <a:ext cx="914400" cy="0"/>
          </a:xfrm>
          <a:prstGeom prst="line">
            <a:avLst/>
          </a:prstGeom>
          <a:ln w="0" cap="flat" cmpd="sng" algn="ctr">
            <a:solidFill>
              <a:srgbClr val="FBFFFF"/>
            </a:solidFill>
            <a:prstDash val="solid"/>
            <a:miter lim="800000"/>
            <a:headEnd type="none" w="med" len="med"/>
            <a:tailEnd type="none" w="med" len="med"/>
          </a:ln>
          <a:effectLst/>
          <a:extLst>
            <a:ext uri="{AF507438-7753-43E0-B8FC-AC1667EBCBE1}">
              <a14:hiddenEffects xmlns:a14="http://schemas.microsoft.com/office/drawing/2010/main">
                <a:effectLst>
                  <a:outerShdw blurRad="63500" rotWithShape="0">
                    <a:scrgbClr r="0" g="0" b="0"/>
                  </a:outerShdw>
                </a:effectLst>
              </a14:hiddenEffects>
            </a:ext>
          </a:extLst>
        </p:spPr>
        <p:style>
          <a:lnRef idx="1">
            <a:schemeClr val="accent1"/>
          </a:lnRef>
          <a:fillRef idx="0">
            <a:schemeClr val="accent1"/>
          </a:fillRef>
          <a:effectRef idx="0">
            <a:schemeClr val="accent1"/>
          </a:effectRef>
          <a:fontRef idx="minor">
            <a:schemeClr val="tx1"/>
          </a:fontRef>
        </p:style>
      </p:cxnSp>
      <p:sp>
        <p:nvSpPr>
          <p:cNvPr id="32" name="テキスト ボックス 31">
            <a:extLst>
              <a:ext uri="{FF2B5EF4-FFF2-40B4-BE49-F238E27FC236}">
                <a16:creationId xmlns:a16="http://schemas.microsoft.com/office/drawing/2014/main" id="{9E150FCC-8313-C3BA-2186-600E326F3DAF}"/>
              </a:ext>
            </a:extLst>
          </p:cNvPr>
          <p:cNvSpPr txBox="1"/>
          <p:nvPr/>
        </p:nvSpPr>
        <p:spPr>
          <a:xfrm>
            <a:off x="1336134" y="886054"/>
            <a:ext cx="9519743" cy="738664"/>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救急搬送症例や手術なし症例における重症度、医療・看護必要度の適切な評価を進める観点から、急性期病院一般入院基本料等において、</a:t>
            </a:r>
            <a:r>
              <a:rPr kumimoji="1" lang="ja-JP" altLang="en-US" sz="14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救急患者応需係数を算出し、該当患者割合に加えることで求めた割合指数</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を用いる。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救急患者応需係数は、</a:t>
            </a:r>
            <a:r>
              <a:rPr kumimoji="1" lang="ja-JP" altLang="en-US" sz="14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対象病棟における病床あたり年間救急搬送受入件数に応じて算出</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027" name="テキスト ボックス 1026">
            <a:extLst>
              <a:ext uri="{FF2B5EF4-FFF2-40B4-BE49-F238E27FC236}">
                <a16:creationId xmlns:a16="http://schemas.microsoft.com/office/drawing/2014/main" id="{BAAABC43-8C7C-5620-8E50-1ECD6DB9A305}"/>
              </a:ext>
            </a:extLst>
          </p:cNvPr>
          <p:cNvSpPr txBox="1"/>
          <p:nvPr/>
        </p:nvSpPr>
        <p:spPr>
          <a:xfrm>
            <a:off x="1707330" y="1941832"/>
            <a:ext cx="1728000" cy="355276"/>
          </a:xfrm>
          <a:prstGeom prst="rect">
            <a:avLst/>
          </a:prstGeom>
          <a:solidFill>
            <a:srgbClr val="A9C2E7"/>
          </a:solidFill>
        </p:spPr>
        <p:txBody>
          <a:bodyPr wrap="square" tIns="72000" bIns="36000" rtlCol="0">
            <a:spAutoFit/>
          </a:bodyPr>
          <a:lstStyle/>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1600" b="1" i="0" u="none" strike="noStrike" kern="0" cap="none" spc="0" normalizeH="0" baseline="0" noProof="0">
                <a:ln>
                  <a:noFill/>
                </a:ln>
                <a:solidFill>
                  <a:srgbClr val="000000"/>
                </a:solidFill>
                <a:effectLst/>
                <a:uLnTx/>
                <a:uFillTx/>
                <a:latin typeface="Segoe UI"/>
                <a:ea typeface="メイリオ"/>
                <a:cs typeface="+mn-cs"/>
              </a:rPr>
              <a:t>該当患者割合</a:t>
            </a:r>
            <a:endParaRPr kumimoji="1" lang="en-US" altLang="ja-JP" sz="1600" b="1" i="0" u="none" strike="noStrike" kern="0" cap="none" spc="0" normalizeH="0" baseline="0" noProof="0">
              <a:ln>
                <a:noFill/>
              </a:ln>
              <a:solidFill>
                <a:srgbClr val="000000"/>
              </a:solidFill>
              <a:effectLst/>
              <a:uLnTx/>
              <a:uFillTx/>
              <a:latin typeface="Segoe UI"/>
              <a:ea typeface="メイリオ"/>
              <a:cs typeface="+mn-cs"/>
            </a:endParaRPr>
          </a:p>
        </p:txBody>
      </p:sp>
      <p:sp>
        <p:nvSpPr>
          <p:cNvPr id="1029" name="テキスト ボックス 1028">
            <a:extLst>
              <a:ext uri="{FF2B5EF4-FFF2-40B4-BE49-F238E27FC236}">
                <a16:creationId xmlns:a16="http://schemas.microsoft.com/office/drawing/2014/main" id="{80294DE5-CAD5-A047-4095-8D6E628E2DA0}"/>
              </a:ext>
            </a:extLst>
          </p:cNvPr>
          <p:cNvSpPr txBox="1"/>
          <p:nvPr/>
        </p:nvSpPr>
        <p:spPr>
          <a:xfrm>
            <a:off x="8818893" y="1941832"/>
            <a:ext cx="1728000" cy="355276"/>
          </a:xfrm>
          <a:prstGeom prst="rect">
            <a:avLst/>
          </a:prstGeom>
          <a:solidFill>
            <a:srgbClr val="91FFB3"/>
          </a:solidFill>
        </p:spPr>
        <p:txBody>
          <a:bodyPr wrap="square" tIns="72000" bIns="36000" rtlCol="0">
            <a:spAutoFit/>
          </a:bodyPr>
          <a:lstStyle>
            <a:defPPr>
              <a:defRPr lang="en-US"/>
            </a:defPPr>
            <a:lvl1pPr algn="ctr">
              <a:buClr>
                <a:schemeClr val="tx2"/>
              </a:buClr>
              <a:defRPr kumimoji="1" sz="1600" b="1"/>
            </a:lvl1pPr>
          </a:lstStyle>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16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割合指数</a:t>
            </a:r>
            <a:endPar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p:txBody>
      </p:sp>
      <p:sp>
        <p:nvSpPr>
          <p:cNvPr id="1031" name="矢印: 右 1030">
            <a:extLst>
              <a:ext uri="{FF2B5EF4-FFF2-40B4-BE49-F238E27FC236}">
                <a16:creationId xmlns:a16="http://schemas.microsoft.com/office/drawing/2014/main" id="{4030D3A4-0EB6-E047-3696-E7603C7350BD}"/>
              </a:ext>
            </a:extLst>
          </p:cNvPr>
          <p:cNvSpPr/>
          <p:nvPr/>
        </p:nvSpPr>
        <p:spPr>
          <a:xfrm>
            <a:off x="3599120" y="1980418"/>
            <a:ext cx="5043506" cy="252805"/>
          </a:xfrm>
          <a:prstGeom prst="rightArrow">
            <a:avLst/>
          </a:prstGeom>
          <a:solidFill>
            <a:srgbClr val="FFFFFF">
              <a:lumMod val="75000"/>
            </a:srgbClr>
          </a:solidFill>
          <a:ln w="12700" cap="flat" cmpd="sng" algn="ctr">
            <a:no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1033" name="矢印: 上 1032">
            <a:extLst>
              <a:ext uri="{FF2B5EF4-FFF2-40B4-BE49-F238E27FC236}">
                <a16:creationId xmlns:a16="http://schemas.microsoft.com/office/drawing/2014/main" id="{42B030A7-F357-AFF0-1DBD-92195FF27942}"/>
              </a:ext>
            </a:extLst>
          </p:cNvPr>
          <p:cNvSpPr/>
          <p:nvPr/>
        </p:nvSpPr>
        <p:spPr>
          <a:xfrm>
            <a:off x="5393993" y="2196104"/>
            <a:ext cx="1339702" cy="523221"/>
          </a:xfrm>
          <a:prstGeom prst="upArrow">
            <a:avLst/>
          </a:prstGeom>
          <a:solidFill>
            <a:schemeClr val="accent4">
              <a:lumMod val="20000"/>
              <a:lumOff val="80000"/>
            </a:schemeClr>
          </a:solidFill>
          <a:ln w="12700" cap="flat" cmpd="sng" algn="ctr">
            <a:no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1036" name="テキスト ボックス 1035">
            <a:extLst>
              <a:ext uri="{FF2B5EF4-FFF2-40B4-BE49-F238E27FC236}">
                <a16:creationId xmlns:a16="http://schemas.microsoft.com/office/drawing/2014/main" id="{30563DA9-7A4C-EB24-3E8F-2FC7438E74DC}"/>
              </a:ext>
            </a:extLst>
          </p:cNvPr>
          <p:cNvSpPr txBox="1"/>
          <p:nvPr/>
        </p:nvSpPr>
        <p:spPr>
          <a:xfrm>
            <a:off x="3390093" y="2609662"/>
            <a:ext cx="5347511" cy="724637"/>
          </a:xfrm>
          <a:prstGeom prst="roundRect">
            <a:avLst/>
          </a:prstGeom>
          <a:solidFill>
            <a:schemeClr val="accent4">
              <a:lumMod val="20000"/>
              <a:lumOff val="80000"/>
            </a:schemeClr>
          </a:solidFill>
          <a:ln w="12700" cap="flat" cmpd="sng" algn="ctr">
            <a:noFill/>
            <a:prstDash val="solid"/>
            <a:miter lim="800000"/>
          </a:ln>
          <a:effectLst/>
        </p:spPr>
        <p:txBody>
          <a:bodyPr rIns="0" rtlCol="0" anchor="t"/>
          <a:lstStyle>
            <a:defPPr>
              <a:defRPr lang="en-US"/>
            </a:defPPr>
            <a:lvl1pPr algn="ctr">
              <a:defRPr kumimoji="1" sz="1200"/>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a:ln>
                  <a:noFill/>
                </a:ln>
                <a:solidFill>
                  <a:srgbClr val="087DD3"/>
                </a:solidFill>
                <a:effectLst/>
                <a:uLnTx/>
                <a:uFillTx/>
                <a:latin typeface="メイリオ" panose="020B0604030504040204" pitchFamily="50" charset="-128"/>
                <a:ea typeface="メイリオ" panose="020B0604030504040204" pitchFamily="50" charset="-128"/>
                <a:cs typeface="+mn-cs"/>
              </a:rPr>
              <a:t>救急患者応需係数</a:t>
            </a:r>
            <a:r>
              <a:rPr kumimoji="1" lang="en-US" altLang="ja-JP" sz="1400" b="1" i="0" u="sng" strike="noStrike" kern="1200" cap="none" spc="0" normalizeH="0" baseline="30000" noProof="0">
                <a:ln>
                  <a:noFill/>
                </a:ln>
                <a:solidFill>
                  <a:srgbClr val="087DD3"/>
                </a:solidFill>
                <a:effectLst/>
                <a:uLnTx/>
                <a:uFillTx/>
                <a:latin typeface="メイリオ" panose="020B0604030504040204" pitchFamily="50" charset="-128"/>
                <a:ea typeface="メイリオ" panose="020B0604030504040204" pitchFamily="50" charset="-128"/>
                <a:cs typeface="+mn-cs"/>
              </a:rPr>
              <a:t>※</a:t>
            </a:r>
            <a:r>
              <a:rPr kumimoji="1" lang="ja-JP" altLang="en-US" sz="1400" b="1" i="0" u="sng" strike="noStrike" kern="1200" cap="none" spc="0" normalizeH="0" baseline="30000" noProof="0">
                <a:ln>
                  <a:noFill/>
                </a:ln>
                <a:solidFill>
                  <a:srgbClr val="087DD3"/>
                </a:solidFill>
                <a:effectLst/>
                <a:uLnTx/>
                <a:uFillTx/>
                <a:latin typeface="メイリオ" panose="020B0604030504040204" pitchFamily="50" charset="-128"/>
                <a:ea typeface="メイリオ" panose="020B0604030504040204" pitchFamily="50" charset="-128"/>
                <a:cs typeface="+mn-cs"/>
              </a:rPr>
              <a:t>２</a:t>
            </a:r>
            <a:r>
              <a:rPr kumimoji="1" lang="ja-JP" altLang="en-US" sz="1400" b="1" i="0" u="none" strike="noStrike" kern="0" cap="none" spc="0" normalizeH="0" baseline="0" noProof="0">
                <a:ln>
                  <a:noFill/>
                </a:ln>
                <a:solidFill>
                  <a:srgbClr val="000000"/>
                </a:solidFill>
                <a:effectLst/>
                <a:uLnTx/>
                <a:uFillTx/>
                <a:latin typeface="Segoe UI"/>
                <a:ea typeface="メイリオ"/>
                <a:cs typeface="+mn-cs"/>
              </a:rPr>
              <a:t>：</a:t>
            </a:r>
            <a:endParaRPr kumimoji="1" lang="en-US" altLang="ja-JP" sz="1400" b="1" i="0" u="none" strike="noStrike" kern="0" cap="none" spc="0" normalizeH="0" baseline="0" noProof="0">
              <a:ln>
                <a:noFill/>
              </a:ln>
              <a:solidFill>
                <a:srgbClr val="000000"/>
              </a:solidFill>
              <a:effectLst/>
              <a:uLnTx/>
              <a:uFillTx/>
              <a:latin typeface="Segoe UI"/>
              <a:ea typeface="メイリオ"/>
              <a:cs typeface="+mn-cs"/>
            </a:endParaRPr>
          </a:p>
          <a:p>
            <a:pPr marL="0" marR="0" lvl="0" indent="628681" algn="l" defTabSz="914446" rtl="0" eaLnBrk="1" fontAlgn="auto" latinLnBrk="0" hangingPunct="1">
              <a:lnSpc>
                <a:spcPct val="100000"/>
              </a:lnSpc>
              <a:spcBef>
                <a:spcPts val="0"/>
              </a:spcBef>
              <a:spcAft>
                <a:spcPts val="0"/>
              </a:spcAft>
              <a:buClrTx/>
              <a:buSzTx/>
              <a:buFontTx/>
              <a:buNone/>
              <a:tabLst/>
              <a:defRPr/>
            </a:pPr>
            <a:r>
              <a:rPr kumimoji="1" lang="ja-JP" altLang="en-US" sz="1400" b="1" i="0" u="sng" strike="noStrike" kern="0" cap="none" spc="0" normalizeH="0" baseline="0" noProof="0">
                <a:ln>
                  <a:noFill/>
                </a:ln>
                <a:solidFill>
                  <a:srgbClr val="000000"/>
                </a:solidFill>
                <a:effectLst/>
                <a:uLnTx/>
                <a:uFillTx/>
                <a:latin typeface="Segoe UI"/>
                <a:ea typeface="メイリオ"/>
                <a:cs typeface="+mn-cs"/>
              </a:rPr>
              <a:t>１病床あたりの救急搬送受入件数／年</a:t>
            </a:r>
            <a:r>
              <a:rPr kumimoji="1" lang="ja-JP" altLang="en-US" sz="1400" b="1" i="0" u="none" strike="noStrike" kern="0" cap="none" spc="0" normalizeH="0" baseline="0" noProof="0">
                <a:ln>
                  <a:noFill/>
                </a:ln>
                <a:solidFill>
                  <a:srgbClr val="000000"/>
                </a:solidFill>
                <a:effectLst/>
                <a:uLnTx/>
                <a:uFillTx/>
                <a:latin typeface="Segoe UI"/>
                <a:ea typeface="メイリオ"/>
                <a:cs typeface="+mn-cs"/>
              </a:rPr>
              <a:t> </a:t>
            </a:r>
            <a:r>
              <a:rPr kumimoji="1" lang="en-US" altLang="ja-JP" sz="1400" b="0" i="0" u="none" strike="noStrike" kern="0" cap="none" spc="0" normalizeH="0" baseline="0" noProof="0">
                <a:ln>
                  <a:noFill/>
                </a:ln>
                <a:solidFill>
                  <a:srgbClr val="000000"/>
                </a:solidFill>
                <a:effectLst/>
                <a:uLnTx/>
                <a:uFillTx/>
                <a:latin typeface="Segoe UI"/>
                <a:ea typeface="メイリオ"/>
                <a:cs typeface="+mn-cs"/>
              </a:rPr>
              <a:t>×</a:t>
            </a:r>
            <a:r>
              <a:rPr kumimoji="1" lang="en-US" altLang="ja-JP" sz="1400" b="1" i="0" u="none" strike="noStrike" kern="0" cap="none" spc="0" normalizeH="0" baseline="0" noProof="0">
                <a:ln>
                  <a:noFill/>
                </a:ln>
                <a:solidFill>
                  <a:srgbClr val="000000"/>
                </a:solidFill>
                <a:effectLst/>
                <a:uLnTx/>
                <a:uFillTx/>
                <a:latin typeface="Segoe UI"/>
                <a:ea typeface="メイリオ"/>
                <a:cs typeface="+mn-cs"/>
              </a:rPr>
              <a:t> </a:t>
            </a:r>
            <a:r>
              <a:rPr kumimoji="1" lang="en-US" altLang="ja-JP" sz="1400" b="1" i="0" u="sng" strike="noStrike" kern="0" cap="none" spc="0" normalizeH="0" baseline="0" noProof="0">
                <a:ln>
                  <a:noFill/>
                </a:ln>
                <a:solidFill>
                  <a:srgbClr val="000000"/>
                </a:solidFill>
                <a:effectLst/>
                <a:uLnTx/>
                <a:uFillTx/>
                <a:latin typeface="Segoe UI"/>
                <a:ea typeface="メイリオ"/>
                <a:cs typeface="+mn-cs"/>
              </a:rPr>
              <a:t>0.005</a:t>
            </a:r>
            <a:r>
              <a:rPr kumimoji="1" lang="ja-JP" altLang="en-US" sz="1400" b="1" i="0" u="none" strike="noStrike" kern="0" cap="none" spc="0" normalizeH="0" baseline="0" noProof="0">
                <a:ln>
                  <a:noFill/>
                </a:ln>
                <a:solidFill>
                  <a:srgbClr val="000000"/>
                </a:solidFill>
                <a:effectLst/>
                <a:uLnTx/>
                <a:uFillTx/>
                <a:latin typeface="Segoe UI"/>
                <a:ea typeface="メイリオ"/>
                <a:cs typeface="+mn-cs"/>
              </a:rPr>
              <a:t>　</a:t>
            </a:r>
            <a:br>
              <a:rPr kumimoji="1" lang="en-US" altLang="ja-JP" sz="1400" b="1" i="0" u="none" strike="noStrike" kern="0" cap="none" spc="0" normalizeH="0" baseline="0" noProof="0">
                <a:ln>
                  <a:noFill/>
                </a:ln>
                <a:solidFill>
                  <a:srgbClr val="000000"/>
                </a:solidFill>
                <a:effectLst/>
                <a:uLnTx/>
                <a:uFillTx/>
                <a:latin typeface="Segoe UI"/>
                <a:ea typeface="メイリオ"/>
                <a:cs typeface="+mn-cs"/>
              </a:rPr>
            </a:br>
            <a:r>
              <a:rPr kumimoji="1" lang="ja-JP" altLang="en-US" sz="1400" b="1" i="0" u="none" strike="noStrike" kern="0" cap="none" spc="0" normalizeH="0" baseline="0" noProof="0">
                <a:ln>
                  <a:noFill/>
                </a:ln>
                <a:solidFill>
                  <a:srgbClr val="000000"/>
                </a:solidFill>
                <a:effectLst/>
                <a:uLnTx/>
                <a:uFillTx/>
                <a:latin typeface="Segoe UI"/>
                <a:ea typeface="メイリオ"/>
                <a:cs typeface="+mn-cs"/>
              </a:rPr>
              <a:t>　　　　　　　　　　　　　　　　　　　</a:t>
            </a:r>
            <a:r>
              <a:rPr kumimoji="1" lang="ja-JP" altLang="en-US" sz="1400" b="0" i="0" u="none" strike="noStrike" kern="0" cap="none" spc="0" normalizeH="0" baseline="0" noProof="0">
                <a:ln>
                  <a:noFill/>
                </a:ln>
                <a:solidFill>
                  <a:srgbClr val="000000"/>
                </a:solidFill>
                <a:effectLst/>
                <a:uLnTx/>
                <a:uFillTx/>
                <a:latin typeface="Segoe UI"/>
                <a:ea typeface="メイリオ"/>
                <a:cs typeface="+mn-cs"/>
              </a:rPr>
              <a:t>を</a:t>
            </a:r>
            <a:r>
              <a:rPr kumimoji="1" lang="ja-JP" altLang="en-US" sz="1400" b="1" i="0" u="none" strike="noStrike" kern="0" cap="none" spc="0" normalizeH="0" baseline="0" noProof="0">
                <a:ln>
                  <a:noFill/>
                </a:ln>
                <a:solidFill>
                  <a:srgbClr val="000000"/>
                </a:solidFill>
                <a:effectLst/>
                <a:uLnTx/>
                <a:uFillTx/>
                <a:latin typeface="Segoe UI"/>
                <a:ea typeface="メイリオ"/>
                <a:cs typeface="+mn-cs"/>
              </a:rPr>
              <a:t>該当患者割合に加算</a:t>
            </a:r>
          </a:p>
        </p:txBody>
      </p:sp>
      <p:grpSp>
        <p:nvGrpSpPr>
          <p:cNvPr id="45" name="グループ化 44">
            <a:extLst>
              <a:ext uri="{FF2B5EF4-FFF2-40B4-BE49-F238E27FC236}">
                <a16:creationId xmlns:a16="http://schemas.microsoft.com/office/drawing/2014/main" id="{A64F84F4-6947-51FA-EF0E-C74AD759D8A7}"/>
              </a:ext>
            </a:extLst>
          </p:cNvPr>
          <p:cNvGrpSpPr/>
          <p:nvPr/>
        </p:nvGrpSpPr>
        <p:grpSpPr>
          <a:xfrm>
            <a:off x="6285579" y="4485262"/>
            <a:ext cx="3373262" cy="1458267"/>
            <a:chOff x="5926338" y="4270219"/>
            <a:chExt cx="3025350" cy="1458267"/>
          </a:xfrm>
        </p:grpSpPr>
        <p:sp>
          <p:nvSpPr>
            <p:cNvPr id="1039" name="吹き出し: 四角形 1038">
              <a:extLst>
                <a:ext uri="{FF2B5EF4-FFF2-40B4-BE49-F238E27FC236}">
                  <a16:creationId xmlns:a16="http://schemas.microsoft.com/office/drawing/2014/main" id="{6D1750F0-7A66-6388-78CB-0224D7739288}"/>
                </a:ext>
              </a:extLst>
            </p:cNvPr>
            <p:cNvSpPr/>
            <p:nvPr/>
          </p:nvSpPr>
          <p:spPr>
            <a:xfrm>
              <a:off x="5926338" y="4270219"/>
              <a:ext cx="3025350" cy="1458267"/>
            </a:xfrm>
            <a:prstGeom prst="wedgeRectCallout">
              <a:avLst>
                <a:gd name="adj1" fmla="val -23260"/>
                <a:gd name="adj2" fmla="val -132069"/>
              </a:avLst>
            </a:prstGeom>
            <a:solidFill>
              <a:srgbClr val="FFFDF3"/>
            </a:solidFill>
            <a:ln w="12700" cap="flat" cmpd="sng" algn="ctr">
              <a:solidFill>
                <a:srgbClr val="FFFFFF">
                  <a:lumMod val="50000"/>
                </a:srgbClr>
              </a:solidFill>
              <a:prstDash val="solid"/>
              <a:miter lim="800000"/>
            </a:ln>
            <a:effectLst/>
          </p:spPr>
          <p:txBody>
            <a:bodyPr tIns="72000" rtlCol="0" anchor="t"/>
            <a:lstStyle/>
            <a:p>
              <a:pPr marL="174633" marR="0" lvl="0" indent="-174633" algn="l" defTabSz="914446" rtl="0" eaLnBrk="1" fontAlgn="auto" latinLnBrk="0" hangingPunct="1">
                <a:lnSpc>
                  <a:spcPct val="100000"/>
                </a:lnSpc>
                <a:spcBef>
                  <a:spcPts val="0"/>
                </a:spcBef>
                <a:spcAft>
                  <a:spcPts val="30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　</a:t>
              </a:r>
              <a:r>
                <a:rPr kumimoji="1" lang="en-US" altLang="ja-JP" sz="1200" b="1" i="0" u="sng" strike="noStrike" kern="1200" cap="none" spc="0" normalizeH="0" baseline="0" noProof="0">
                  <a:ln>
                    <a:noFill/>
                  </a:ln>
                  <a:solidFill>
                    <a:srgbClr val="000000"/>
                  </a:solidFill>
                  <a:effectLst/>
                  <a:uLnTx/>
                  <a:uFillTx/>
                  <a:latin typeface="Segoe UI"/>
                  <a:ea typeface="メイリオ"/>
                  <a:cs typeface="+mn-cs"/>
                </a:rPr>
                <a:t>0.005</a:t>
              </a: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を乗じて、該当患者割合への加算</a:t>
              </a:r>
              <a:br>
                <a:rPr kumimoji="1" lang="en-US" altLang="ja-JP" sz="1200" b="0" i="0" u="none" strike="noStrike" kern="1200" cap="none" spc="0" normalizeH="0" baseline="0" noProof="0">
                  <a:ln>
                    <a:noFill/>
                  </a:ln>
                  <a:solidFill>
                    <a:srgbClr val="000000"/>
                  </a:solidFill>
                  <a:effectLst/>
                  <a:uLnTx/>
                  <a:uFillTx/>
                  <a:latin typeface="Segoe UI"/>
                  <a:ea typeface="メイリオ"/>
                  <a:cs typeface="+mn-cs"/>
                </a:rPr>
              </a:b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（＝救急患者応需係数）を計算する。</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1044" name="テキスト ボックス 1043">
              <a:extLst>
                <a:ext uri="{FF2B5EF4-FFF2-40B4-BE49-F238E27FC236}">
                  <a16:creationId xmlns:a16="http://schemas.microsoft.com/office/drawing/2014/main" id="{A19105B2-E928-B534-1540-AD0EF6917C04}"/>
                </a:ext>
              </a:extLst>
            </p:cNvPr>
            <p:cNvSpPr txBox="1"/>
            <p:nvPr/>
          </p:nvSpPr>
          <p:spPr>
            <a:xfrm>
              <a:off x="5998582" y="4778720"/>
              <a:ext cx="2880862" cy="886387"/>
            </a:xfrm>
            <a:prstGeom prst="rect">
              <a:avLst/>
            </a:prstGeom>
            <a:solidFill>
              <a:srgbClr val="FFFFFF"/>
            </a:solidFill>
            <a:ln w="19050" cap="flat" cmpd="sng" algn="ctr">
              <a:solidFill>
                <a:srgbClr val="FDF3B9">
                  <a:lumMod val="75000"/>
                </a:srgbClr>
              </a:solidFill>
              <a:prstDash val="solid"/>
              <a:miter lim="800000"/>
            </a:ln>
            <a:effectLst/>
          </p:spPr>
          <p:txBody>
            <a:bodyPr wrap="square" lIns="91440" tIns="72000" rIns="91440" bIns="0" rtlCol="0" anchor="t">
              <a:spAutoFit/>
            </a:bodyPr>
            <a:lstStyle/>
            <a:p>
              <a:pPr marL="0" marR="0" lvl="0" indent="0" algn="l" defTabSz="914446" rtl="0" eaLnBrk="1" fontAlgn="auto" latinLnBrk="0" hangingPunct="1">
                <a:lnSpc>
                  <a:spcPts val="1500"/>
                </a:lnSpc>
                <a:spcBef>
                  <a:spcPts val="0"/>
                </a:spcBef>
                <a:spcAft>
                  <a:spcPts val="300"/>
                </a:spcAft>
                <a:buClr>
                  <a:srgbClr val="103185"/>
                </a:buClr>
                <a:buSzTx/>
                <a:buFontTx/>
                <a:buNone/>
                <a:tabLst/>
                <a:defRPr/>
              </a:pPr>
              <a:r>
                <a:rPr kumimoji="1" lang="ja-JP" altLang="en-US" sz="1400" b="0" i="0" u="none" strike="noStrike" kern="0" cap="none" spc="0" normalizeH="0" baseline="0" noProof="0">
                  <a:ln>
                    <a:noFill/>
                  </a:ln>
                  <a:solidFill>
                    <a:srgbClr val="000000"/>
                  </a:solidFill>
                  <a:effectLst/>
                  <a:uLnTx/>
                  <a:uFillTx/>
                  <a:latin typeface="Segoe UI"/>
                  <a:ea typeface="メイリオ"/>
                  <a:cs typeface="+mn-cs"/>
                </a:rPr>
                <a:t>（計算例）</a:t>
              </a:r>
              <a:endParaRPr kumimoji="1" lang="en-US" altLang="ja-JP" sz="1400" b="0" i="0" u="none" strike="noStrike" kern="0" cap="none" spc="0" normalizeH="0" baseline="0" noProof="0">
                <a:ln>
                  <a:noFill/>
                </a:ln>
                <a:solidFill>
                  <a:srgbClr val="000000"/>
                </a:solidFill>
                <a:effectLst/>
                <a:uLnTx/>
                <a:uFillTx/>
                <a:latin typeface="Segoe UI"/>
                <a:ea typeface="メイリオ"/>
                <a:cs typeface="+mn-cs"/>
              </a:endParaRPr>
            </a:p>
            <a:p>
              <a:pPr marL="0" marR="0" lvl="0" indent="0" algn="l" defTabSz="914446" rtl="0" eaLnBrk="1" fontAlgn="auto" latinLnBrk="0" hangingPunct="1">
                <a:lnSpc>
                  <a:spcPts val="1500"/>
                </a:lnSpc>
                <a:spcBef>
                  <a:spcPts val="0"/>
                </a:spcBef>
                <a:spcAft>
                  <a:spcPts val="300"/>
                </a:spcAft>
                <a:buClr>
                  <a:srgbClr val="103185"/>
                </a:buClr>
                <a:buSzTx/>
                <a:buFontTx/>
                <a:buNone/>
                <a:tabLst/>
                <a:defRPr/>
              </a:pPr>
              <a:r>
                <a:rPr kumimoji="1" lang="ja-JP" altLang="en-US" sz="1400" b="0" i="0" u="none" strike="noStrike" kern="0" cap="none" spc="0" normalizeH="0" baseline="0" noProof="0">
                  <a:ln>
                    <a:noFill/>
                  </a:ln>
                  <a:solidFill>
                    <a:srgbClr val="000000"/>
                  </a:solidFill>
                  <a:effectLst/>
                  <a:uLnTx/>
                  <a:uFillTx/>
                  <a:latin typeface="Segoe UI"/>
                  <a:ea typeface="メイリオ"/>
                  <a:cs typeface="+mn-cs"/>
                </a:rPr>
                <a:t>左例の場合、救急患者応需係数として</a:t>
              </a:r>
              <a:br>
                <a:rPr kumimoji="1" lang="en-US" altLang="ja-JP" sz="1400" b="0" i="0" u="none" strike="noStrike" kern="0" cap="none" spc="0" normalizeH="0" baseline="0" noProof="0">
                  <a:ln>
                    <a:noFill/>
                  </a:ln>
                  <a:solidFill>
                    <a:srgbClr val="000000"/>
                  </a:solidFill>
                  <a:effectLst/>
                  <a:uLnTx/>
                  <a:uFillTx/>
                  <a:latin typeface="Segoe UI"/>
                  <a:ea typeface="メイリオ"/>
                  <a:cs typeface="+mn-cs"/>
                </a:rPr>
              </a:b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　　</a:t>
              </a:r>
              <a:r>
                <a:rPr kumimoji="1" lang="en-US" altLang="ja-JP" sz="1400" b="0" i="0" u="none" strike="noStrike" kern="0" cap="none" spc="0" normalizeH="0" baseline="0" noProof="0">
                  <a:ln>
                    <a:noFill/>
                  </a:ln>
                  <a:solidFill>
                    <a:srgbClr val="000000"/>
                  </a:solidFill>
                  <a:effectLst/>
                  <a:uLnTx/>
                  <a:uFillTx/>
                  <a:latin typeface="Segoe UI"/>
                  <a:ea typeface="メイリオ"/>
                  <a:cs typeface="+mn-cs"/>
                </a:rPr>
                <a:t>10 × 0.005 = </a:t>
              </a:r>
              <a:r>
                <a:rPr kumimoji="1" lang="ja-JP" altLang="en-US" sz="1400" b="1" i="0" u="none" strike="noStrike" kern="0" cap="none" spc="0" normalizeH="0" baseline="0" noProof="0">
                  <a:ln>
                    <a:noFill/>
                  </a:ln>
                  <a:solidFill>
                    <a:srgbClr val="000000"/>
                  </a:solidFill>
                  <a:effectLst/>
                  <a:uLnTx/>
                  <a:uFillTx/>
                  <a:latin typeface="Segoe UI"/>
                  <a:ea typeface="メイリオ"/>
                  <a:cs typeface="+mn-cs"/>
                </a:rPr>
                <a:t>５％</a:t>
              </a:r>
              <a:r>
                <a:rPr kumimoji="1" lang="en-US" altLang="ja-JP" sz="1400" b="1" i="0" u="none" strike="noStrike" kern="0" cap="none" spc="0" normalizeH="0" baseline="0" noProof="0">
                  <a:ln>
                    <a:noFill/>
                  </a:ln>
                  <a:solidFill>
                    <a:srgbClr val="000000"/>
                  </a:solidFill>
                  <a:effectLst/>
                  <a:uLnTx/>
                  <a:uFillTx/>
                  <a:latin typeface="Segoe UI"/>
                  <a:ea typeface="メイリオ"/>
                  <a:cs typeface="+mn-cs"/>
                </a:rPr>
                <a:t>	</a:t>
              </a:r>
              <a:br>
                <a:rPr kumimoji="1" lang="en-US" altLang="ja-JP" sz="1400" b="1" i="0" u="none" strike="noStrike" kern="0" cap="none" spc="0" normalizeH="0" baseline="0" noProof="0">
                  <a:ln>
                    <a:noFill/>
                  </a:ln>
                  <a:solidFill>
                    <a:srgbClr val="000000"/>
                  </a:solidFill>
                  <a:effectLst/>
                  <a:uLnTx/>
                  <a:uFillTx/>
                  <a:latin typeface="Segoe UI"/>
                  <a:ea typeface="メイリオ"/>
                  <a:cs typeface="+mn-cs"/>
                </a:rPr>
              </a:br>
              <a:r>
                <a:rPr kumimoji="1" lang="ja-JP" altLang="en-US" sz="1400" b="0" i="0" u="none" strike="noStrike" kern="0" cap="none" spc="0" normalizeH="0" baseline="0" noProof="0">
                  <a:ln>
                    <a:noFill/>
                  </a:ln>
                  <a:solidFill>
                    <a:srgbClr val="000000"/>
                  </a:solidFill>
                  <a:effectLst/>
                  <a:uLnTx/>
                  <a:uFillTx/>
                  <a:latin typeface="Segoe UI"/>
                  <a:ea typeface="メイリオ"/>
                  <a:cs typeface="+mn-cs"/>
                </a:rPr>
                <a:t>が該当患者割合に加算される。</a:t>
              </a:r>
              <a:endParaRPr kumimoji="1" lang="en-US" altLang="ja-JP" sz="1400" b="0" i="0" u="none" strike="noStrike" kern="0" cap="none" spc="0" normalizeH="0" baseline="0" noProof="0">
                <a:ln>
                  <a:noFill/>
                </a:ln>
                <a:solidFill>
                  <a:srgbClr val="000000"/>
                </a:solidFill>
                <a:effectLst/>
                <a:uLnTx/>
                <a:uFillTx/>
                <a:latin typeface="Segoe UI"/>
                <a:ea typeface="メイリオ"/>
                <a:cs typeface="+mn-cs"/>
              </a:endParaRPr>
            </a:p>
          </p:txBody>
        </p:sp>
      </p:grpSp>
      <p:sp>
        <p:nvSpPr>
          <p:cNvPr id="1056" name="吹き出し: 角を丸めた四角形 1055">
            <a:extLst>
              <a:ext uri="{FF2B5EF4-FFF2-40B4-BE49-F238E27FC236}">
                <a16:creationId xmlns:a16="http://schemas.microsoft.com/office/drawing/2014/main" id="{63B3147B-6B20-08F9-F7E4-C92D5D333059}"/>
              </a:ext>
            </a:extLst>
          </p:cNvPr>
          <p:cNvSpPr/>
          <p:nvPr/>
        </p:nvSpPr>
        <p:spPr>
          <a:xfrm>
            <a:off x="8817809" y="2478336"/>
            <a:ext cx="2064505" cy="1105919"/>
          </a:xfrm>
          <a:prstGeom prst="wedgeRoundRectCallout">
            <a:avLst>
              <a:gd name="adj1" fmla="val -21294"/>
              <a:gd name="adj2" fmla="val -72294"/>
              <a:gd name="adj3" fmla="val 16667"/>
            </a:avLst>
          </a:prstGeom>
          <a:solidFill>
            <a:srgbClr val="E1FFEA"/>
          </a:solidFill>
          <a:ln w="12700" cap="flat" cmpd="sng" algn="ctr">
            <a:solidFill>
              <a:srgbClr val="FFFFFF">
                <a:lumMod val="50000"/>
              </a:srgbClr>
            </a:solidFill>
            <a:prstDash val="solid"/>
            <a:miter lim="800000"/>
          </a:ln>
          <a:effectLst/>
        </p:spPr>
        <p:txBody>
          <a:bodyPr lIns="36000" tIns="108000" rIns="36000" bIns="72000" rtlCol="0" anchor="ctr"/>
          <a:lstStyle/>
          <a:p>
            <a:pPr marL="182573" marR="0" lvl="0" indent="-182573" algn="l"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　該当患者割合が</a:t>
            </a:r>
            <a:r>
              <a:rPr kumimoji="1" lang="en-US" altLang="ja-JP" sz="1400" b="0" i="0" u="none" strike="noStrike" kern="0" cap="none" spc="0" normalizeH="0" baseline="0" noProof="0">
                <a:ln>
                  <a:noFill/>
                </a:ln>
                <a:solidFill>
                  <a:sysClr val="windowText" lastClr="000000"/>
                </a:solidFill>
                <a:effectLst/>
                <a:uLnTx/>
                <a:uFillTx/>
                <a:latin typeface="Segoe UI"/>
                <a:ea typeface="メイリオ"/>
                <a:cs typeface="+mn-cs"/>
              </a:rPr>
              <a:t>15</a:t>
            </a: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％であるため、</a:t>
            </a:r>
            <a:br>
              <a:rPr kumimoji="1" lang="en-US" altLang="ja-JP" sz="1400" b="0" i="0" u="none" strike="noStrike" kern="0" cap="none" spc="0" normalizeH="0" baseline="0" noProof="0">
                <a:ln>
                  <a:noFill/>
                </a:ln>
                <a:solidFill>
                  <a:sysClr val="windowText" lastClr="000000"/>
                </a:solidFill>
                <a:effectLst/>
                <a:uLnTx/>
                <a:uFillTx/>
                <a:latin typeface="Segoe UI"/>
                <a:ea typeface="メイリオ"/>
                <a:cs typeface="+mn-cs"/>
              </a:rPr>
            </a:b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割合指数</a:t>
            </a:r>
            <a:r>
              <a:rPr kumimoji="1" lang="en-US" altLang="ja-JP" sz="1400" b="0" i="0" u="none" strike="noStrike" kern="0" cap="none" spc="0" normalizeH="0" baseline="30000" noProof="0">
                <a:ln>
                  <a:noFill/>
                </a:ln>
                <a:solidFill>
                  <a:sysClr val="windowText" lastClr="000000"/>
                </a:solidFill>
                <a:effectLst/>
                <a:uLnTx/>
                <a:uFillTx/>
                <a:latin typeface="Segoe UI"/>
                <a:ea typeface="メイリオ"/>
                <a:cs typeface="+mn-cs"/>
              </a:rPr>
              <a:t>※</a:t>
            </a:r>
            <a:r>
              <a:rPr kumimoji="1" lang="ja-JP" altLang="en-US" sz="1400" b="0" i="0" u="none" strike="noStrike" kern="0" cap="none" spc="0" normalizeH="0" baseline="30000" noProof="0">
                <a:ln>
                  <a:noFill/>
                </a:ln>
                <a:solidFill>
                  <a:sysClr val="windowText" lastClr="000000"/>
                </a:solidFill>
                <a:effectLst/>
                <a:uLnTx/>
                <a:uFillTx/>
                <a:latin typeface="Segoe UI"/>
                <a:ea typeface="メイリオ"/>
                <a:cs typeface="+mn-cs"/>
              </a:rPr>
              <a:t>３</a:t>
            </a: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は</a:t>
            </a:r>
            <a:br>
              <a:rPr kumimoji="1" lang="en-US" altLang="ja-JP" sz="1400" b="0" i="0" u="none" strike="noStrike" kern="0" cap="none" spc="0" normalizeH="0" baseline="0" noProof="0">
                <a:ln>
                  <a:noFill/>
                </a:ln>
                <a:solidFill>
                  <a:sysClr val="windowText" lastClr="000000"/>
                </a:solidFill>
                <a:effectLst/>
                <a:uLnTx/>
                <a:uFillTx/>
                <a:latin typeface="Segoe UI"/>
                <a:ea typeface="メイリオ"/>
                <a:cs typeface="+mn-cs"/>
              </a:rPr>
            </a:b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　</a:t>
            </a:r>
            <a:r>
              <a:rPr kumimoji="1" lang="en-US" altLang="ja-JP" sz="1400" b="0" i="0" u="none" strike="noStrike" kern="0" cap="none" spc="0" normalizeH="0" baseline="0" noProof="0">
                <a:ln>
                  <a:noFill/>
                </a:ln>
                <a:solidFill>
                  <a:sysClr val="windowText" lastClr="000000"/>
                </a:solidFill>
                <a:effectLst/>
                <a:uLnTx/>
                <a:uFillTx/>
                <a:latin typeface="Segoe UI"/>
                <a:ea typeface="メイリオ"/>
                <a:cs typeface="+mn-cs"/>
              </a:rPr>
              <a:t>15%</a:t>
            </a: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 </a:t>
            </a:r>
            <a:r>
              <a:rPr kumimoji="1" lang="en-US" altLang="ja-JP" sz="1400" b="0" i="0" u="none" strike="noStrike" kern="0" cap="none" spc="0" normalizeH="0" baseline="0" noProof="0">
                <a:ln>
                  <a:noFill/>
                </a:ln>
                <a:solidFill>
                  <a:sysClr val="windowText" lastClr="000000"/>
                </a:solidFill>
                <a:effectLst/>
                <a:uLnTx/>
                <a:uFillTx/>
                <a:latin typeface="Segoe UI"/>
                <a:ea typeface="メイリオ"/>
                <a:cs typeface="+mn-cs"/>
              </a:rPr>
              <a:t>+ 5%</a:t>
            </a: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 </a:t>
            </a:r>
            <a:r>
              <a:rPr kumimoji="1" lang="en-US" altLang="ja-JP" sz="1400" b="0" i="0" u="none" strike="noStrike" kern="0" cap="none" spc="0" normalizeH="0" baseline="0" noProof="0">
                <a:ln>
                  <a:noFill/>
                </a:ln>
                <a:solidFill>
                  <a:sysClr val="windowText" lastClr="000000"/>
                </a:solidFill>
                <a:effectLst/>
                <a:uLnTx/>
                <a:uFillTx/>
                <a:latin typeface="Segoe UI"/>
                <a:ea typeface="メイリオ"/>
                <a:cs typeface="+mn-cs"/>
              </a:rPr>
              <a:t>= </a:t>
            </a:r>
            <a:r>
              <a:rPr kumimoji="1" lang="en-US" altLang="ja-JP" sz="1400" b="1" i="0" u="sng" strike="noStrike" kern="0" cap="none" spc="0" normalizeH="0" baseline="0" noProof="0">
                <a:ln>
                  <a:noFill/>
                </a:ln>
                <a:solidFill>
                  <a:srgbClr val="007FDE"/>
                </a:solidFill>
                <a:effectLst/>
                <a:uLnTx/>
                <a:uFillTx/>
                <a:latin typeface="Segoe UI"/>
                <a:ea typeface="メイリオ"/>
                <a:cs typeface="+mn-cs"/>
              </a:rPr>
              <a:t>20</a:t>
            </a:r>
            <a:r>
              <a:rPr kumimoji="1" lang="ja-JP" altLang="en-US" sz="1400" b="1" i="0" u="sng" strike="noStrike" kern="0" cap="none" spc="0" normalizeH="0" baseline="0" noProof="0">
                <a:ln>
                  <a:noFill/>
                </a:ln>
                <a:solidFill>
                  <a:srgbClr val="007FDE"/>
                </a:solidFill>
                <a:effectLst/>
                <a:uLnTx/>
                <a:uFillTx/>
                <a:latin typeface="Segoe UI"/>
                <a:ea typeface="メイリオ"/>
                <a:cs typeface="+mn-cs"/>
              </a:rPr>
              <a:t>％</a:t>
            </a:r>
            <a:endParaRPr kumimoji="1" lang="en-US" altLang="ja-JP" sz="1400" b="1" i="0" u="sng" strike="noStrike" kern="0" cap="none" spc="0" normalizeH="0" baseline="0" noProof="0">
              <a:ln>
                <a:noFill/>
              </a:ln>
              <a:solidFill>
                <a:srgbClr val="007FDE"/>
              </a:solidFill>
              <a:effectLst/>
              <a:uLnTx/>
              <a:uFillTx/>
              <a:latin typeface="Segoe UI"/>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　になる。</a:t>
            </a:r>
          </a:p>
        </p:txBody>
      </p:sp>
      <p:sp>
        <p:nvSpPr>
          <p:cNvPr id="1057" name="吹き出し: 角を丸めた四角形 1056">
            <a:extLst>
              <a:ext uri="{FF2B5EF4-FFF2-40B4-BE49-F238E27FC236}">
                <a16:creationId xmlns:a16="http://schemas.microsoft.com/office/drawing/2014/main" id="{10663A7C-8E6C-C91B-ADA9-ADDFFD2B93F1}"/>
              </a:ext>
            </a:extLst>
          </p:cNvPr>
          <p:cNvSpPr/>
          <p:nvPr/>
        </p:nvSpPr>
        <p:spPr>
          <a:xfrm>
            <a:off x="1336134" y="2446062"/>
            <a:ext cx="1996703" cy="1105919"/>
          </a:xfrm>
          <a:prstGeom prst="wedgeRoundRectCallout">
            <a:avLst>
              <a:gd name="adj1" fmla="val -6632"/>
              <a:gd name="adj2" fmla="val -68626"/>
              <a:gd name="adj3" fmla="val 16667"/>
            </a:avLst>
          </a:prstGeom>
          <a:solidFill>
            <a:srgbClr val="E7EEF9"/>
          </a:solidFill>
          <a:ln w="12700" cap="flat" cmpd="sng" algn="ctr">
            <a:solidFill>
              <a:srgbClr val="FFFFFF">
                <a:lumMod val="50000"/>
              </a:srgbClr>
            </a:solidFill>
            <a:prstDash val="solid"/>
            <a:miter lim="800000"/>
          </a:ln>
          <a:effectLst/>
        </p:spPr>
        <p:txBody>
          <a:bodyPr lIns="36000" tIns="108000" rIns="36000" bIns="72000" rtlCol="0" anchor="ctr"/>
          <a:lstStyle/>
          <a:p>
            <a:pPr marL="174633" marR="0" lvl="0" indent="-174633" algn="l"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　例えば、急性期一般入院料４における、該当患者の基準</a:t>
            </a:r>
            <a:r>
              <a:rPr kumimoji="1" lang="en-US" altLang="ja-JP" sz="1400" b="0" i="0" u="none" strike="noStrike" kern="0" cap="none" spc="0" normalizeH="0" baseline="30000" noProof="0">
                <a:ln>
                  <a:noFill/>
                </a:ln>
                <a:solidFill>
                  <a:sysClr val="windowText" lastClr="000000"/>
                </a:solidFill>
                <a:effectLst/>
                <a:uLnTx/>
                <a:uFillTx/>
                <a:latin typeface="Segoe UI"/>
                <a:ea typeface="メイリオ"/>
                <a:cs typeface="+mn-cs"/>
              </a:rPr>
              <a:t>※</a:t>
            </a:r>
            <a:r>
              <a:rPr kumimoji="1" lang="ja-JP" altLang="en-US" sz="1400" b="0" i="0" u="none" strike="noStrike" kern="0" cap="none" spc="0" normalizeH="0" baseline="30000" noProof="0">
                <a:ln>
                  <a:noFill/>
                </a:ln>
                <a:solidFill>
                  <a:sysClr val="windowText" lastClr="000000"/>
                </a:solidFill>
                <a:effectLst/>
                <a:uLnTx/>
                <a:uFillTx/>
                <a:latin typeface="Segoe UI"/>
                <a:ea typeface="メイリオ"/>
                <a:cs typeface="+mn-cs"/>
              </a:rPr>
              <a:t>１</a:t>
            </a: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を満たす患者割合が</a:t>
            </a:r>
            <a:br>
              <a:rPr kumimoji="1" lang="en-US" altLang="ja-JP" sz="1400" b="0" i="0" u="none" strike="noStrike" kern="0" cap="none" spc="0" normalizeH="0" baseline="0" noProof="0">
                <a:ln>
                  <a:noFill/>
                </a:ln>
                <a:solidFill>
                  <a:sysClr val="windowText" lastClr="000000"/>
                </a:solidFill>
                <a:effectLst/>
                <a:uLnTx/>
                <a:uFillTx/>
                <a:latin typeface="Segoe UI"/>
                <a:ea typeface="メイリオ"/>
                <a:cs typeface="+mn-cs"/>
              </a:rPr>
            </a:br>
            <a:r>
              <a:rPr kumimoji="1" lang="en-US" altLang="ja-JP" sz="1400" b="1" i="0" u="none" strike="noStrike" kern="0" cap="none" spc="0" normalizeH="0" baseline="0" noProof="0">
                <a:ln>
                  <a:noFill/>
                </a:ln>
                <a:solidFill>
                  <a:sysClr val="windowText" lastClr="000000"/>
                </a:solidFill>
                <a:effectLst/>
                <a:uLnTx/>
                <a:uFillTx/>
                <a:latin typeface="Segoe UI"/>
                <a:ea typeface="メイリオ"/>
                <a:cs typeface="+mn-cs"/>
              </a:rPr>
              <a:t>15%</a:t>
            </a:r>
            <a:r>
              <a:rPr kumimoji="1" lang="ja-JP" altLang="en-US" sz="1400" b="0" i="0" u="none" strike="noStrike" kern="0" cap="none" spc="0" normalizeH="0" baseline="0" noProof="0">
                <a:ln>
                  <a:noFill/>
                </a:ln>
                <a:solidFill>
                  <a:sysClr val="windowText" lastClr="000000"/>
                </a:solidFill>
                <a:effectLst/>
                <a:uLnTx/>
                <a:uFillTx/>
                <a:latin typeface="Segoe UI"/>
                <a:ea typeface="メイリオ"/>
                <a:cs typeface="+mn-cs"/>
              </a:rPr>
              <a:t>とする。</a:t>
            </a:r>
          </a:p>
        </p:txBody>
      </p:sp>
      <p:sp>
        <p:nvSpPr>
          <p:cNvPr id="1058" name="正方形/長方形 1057">
            <a:extLst>
              <a:ext uri="{FF2B5EF4-FFF2-40B4-BE49-F238E27FC236}">
                <a16:creationId xmlns:a16="http://schemas.microsoft.com/office/drawing/2014/main" id="{8BA7F422-9014-399D-AB48-9B632B81D592}"/>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重症度、医療・看護必要度における救急患者応需係数と割合指数</a:t>
            </a:r>
          </a:p>
        </p:txBody>
      </p:sp>
      <p:sp>
        <p:nvSpPr>
          <p:cNvPr id="1059" name="テキスト ボックス 1058">
            <a:extLst>
              <a:ext uri="{FF2B5EF4-FFF2-40B4-BE49-F238E27FC236}">
                <a16:creationId xmlns:a16="http://schemas.microsoft.com/office/drawing/2014/main" id="{40AEC101-F3D4-E288-F4AD-BB3678AEC09D}"/>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患者のニーズ、病院の機能・特性、地域医療構想を踏まえた、医療提供体制の整備－②</a:t>
            </a:r>
          </a:p>
        </p:txBody>
      </p:sp>
      <p:sp>
        <p:nvSpPr>
          <p:cNvPr id="1060" name="テキスト ボックス 1059">
            <a:extLst>
              <a:ext uri="{FF2B5EF4-FFF2-40B4-BE49-F238E27FC236}">
                <a16:creationId xmlns:a16="http://schemas.microsoft.com/office/drawing/2014/main" id="{9405B83D-452F-3CAD-02C2-978E097FB32D}"/>
              </a:ext>
            </a:extLst>
          </p:cNvPr>
          <p:cNvSpPr txBox="1"/>
          <p:nvPr/>
        </p:nvSpPr>
        <p:spPr>
          <a:xfrm>
            <a:off x="6147817" y="5996030"/>
            <a:ext cx="4588047" cy="769441"/>
          </a:xfrm>
          <a:prstGeom prst="rect">
            <a:avLst/>
          </a:prstGeom>
          <a:noFill/>
        </p:spPr>
        <p:txBody>
          <a:bodyPr wrap="square" rIns="0"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「Ａ≧２点かつＢ≧３点」「Ａ≧３点」「Ｃ≧１点」のいずれか</a:t>
            </a:r>
          </a:p>
          <a:p>
            <a:pPr marL="273064" marR="0" lvl="0" indent="-273064"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救急患者応需係数の上限は１割</a:t>
            </a:r>
          </a:p>
          <a:p>
            <a:pPr marL="273064" marR="0" lvl="0" indent="-273064"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患者該当割合の基準１と基準２がある場合は、それぞれの基準に係る該当患者割合に対し、それぞれ救急患者応需係数を加算する。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038" name="吹き出し: 四角形 1037">
            <a:extLst>
              <a:ext uri="{FF2B5EF4-FFF2-40B4-BE49-F238E27FC236}">
                <a16:creationId xmlns:a16="http://schemas.microsoft.com/office/drawing/2014/main" id="{3B389E4B-C255-9EC5-2EE4-B782D793C24A}"/>
              </a:ext>
            </a:extLst>
          </p:cNvPr>
          <p:cNvSpPr/>
          <p:nvPr/>
        </p:nvSpPr>
        <p:spPr>
          <a:xfrm>
            <a:off x="1558805" y="3798179"/>
            <a:ext cx="4537199" cy="2927184"/>
          </a:xfrm>
          <a:prstGeom prst="wedgeRectCallout">
            <a:avLst>
              <a:gd name="adj1" fmla="val 42614"/>
              <a:gd name="adj2" fmla="val -72794"/>
            </a:avLst>
          </a:prstGeom>
          <a:solidFill>
            <a:srgbClr val="FFFDF3"/>
          </a:solidFill>
          <a:ln w="12700" cap="flat" cmpd="sng" algn="ctr">
            <a:solidFill>
              <a:srgbClr val="FFFFFF">
                <a:lumMod val="50000"/>
              </a:srgbClr>
            </a:solidFill>
            <a:prstDash val="solid"/>
            <a:miter lim="800000"/>
          </a:ln>
          <a:effectLst/>
        </p:spPr>
        <p:txBody>
          <a:bodyPr tIns="72000" bIns="36000" rtlCol="0" anchor="t"/>
          <a:lstStyle/>
          <a:p>
            <a:pPr marL="182573" marR="0" lvl="0" indent="-182573"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　</a:t>
            </a:r>
            <a:r>
              <a:rPr kumimoji="1" lang="ja-JP" altLang="en-US" sz="1200" b="1" i="0" u="sng" strike="noStrike" kern="1200" cap="none" spc="0" normalizeH="0" baseline="0" noProof="0">
                <a:ln>
                  <a:noFill/>
                </a:ln>
                <a:solidFill>
                  <a:srgbClr val="000000"/>
                </a:solidFill>
                <a:effectLst/>
                <a:uLnTx/>
                <a:uFillTx/>
                <a:latin typeface="Segoe UI"/>
                <a:ea typeface="メイリオ"/>
                <a:cs typeface="+mn-cs"/>
              </a:rPr>
              <a:t>救急搬送受入件数</a:t>
            </a: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は、入院しなかった場合を含む病院の受入件数全体を指す。割合指数を計算する病棟が複数種類ある場合は、それぞれの病棟に入院した救急搬送患者の比率に応じて、受入件数を按分したうえで計算する。</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1043" name="テキスト ボックス 1042">
            <a:extLst>
              <a:ext uri="{FF2B5EF4-FFF2-40B4-BE49-F238E27FC236}">
                <a16:creationId xmlns:a16="http://schemas.microsoft.com/office/drawing/2014/main" id="{89C694C4-CAE7-DEC8-FEC4-2BCBB5597A92}"/>
              </a:ext>
            </a:extLst>
          </p:cNvPr>
          <p:cNvSpPr txBox="1"/>
          <p:nvPr/>
        </p:nvSpPr>
        <p:spPr>
          <a:xfrm>
            <a:off x="1659253" y="5560891"/>
            <a:ext cx="4344628" cy="1117220"/>
          </a:xfrm>
          <a:prstGeom prst="rect">
            <a:avLst/>
          </a:prstGeom>
          <a:solidFill>
            <a:srgbClr val="FFFFFF"/>
          </a:solidFill>
          <a:ln w="19050" cap="flat" cmpd="sng" algn="ctr">
            <a:solidFill>
              <a:srgbClr val="FDF3B9">
                <a:lumMod val="75000"/>
              </a:srgbClr>
            </a:solidFill>
            <a:prstDash val="solid"/>
            <a:miter lim="800000"/>
          </a:ln>
          <a:effectLst/>
        </p:spPr>
        <p:txBody>
          <a:bodyPr wrap="square" lIns="91440" tIns="72000" rIns="91440" bIns="0" rtlCol="0" anchor="t">
            <a:spAutoFit/>
          </a:bodyPr>
          <a:lstStyle/>
          <a:p>
            <a:pPr marL="0" marR="0" lvl="0" indent="0" algn="l" defTabSz="914446" rtl="0" eaLnBrk="1" fontAlgn="auto" latinLnBrk="0" hangingPunct="1">
              <a:lnSpc>
                <a:spcPts val="1500"/>
              </a:lnSpc>
              <a:spcBef>
                <a:spcPts val="0"/>
              </a:spcBef>
              <a:spcAft>
                <a:spcPts val="300"/>
              </a:spcAft>
              <a:buClr>
                <a:srgbClr val="103185"/>
              </a:buClr>
              <a:buSzTx/>
              <a:buFontTx/>
              <a:buNone/>
              <a:tabLst/>
              <a:defRPr/>
            </a:pPr>
            <a:r>
              <a:rPr kumimoji="1" lang="ja-JP" altLang="en-US" sz="1400" b="0" i="0" u="none" strike="noStrike" kern="0" cap="none" spc="0" normalizeH="0" baseline="0" noProof="0">
                <a:ln>
                  <a:noFill/>
                </a:ln>
                <a:solidFill>
                  <a:srgbClr val="000000"/>
                </a:solidFill>
                <a:effectLst/>
                <a:uLnTx/>
                <a:uFillTx/>
                <a:latin typeface="Segoe UI"/>
                <a:ea typeface="メイリオ"/>
                <a:cs typeface="+mn-cs"/>
              </a:rPr>
              <a:t>（計算例）</a:t>
            </a:r>
            <a:endParaRPr kumimoji="1" lang="en-US" altLang="ja-JP" sz="1400" b="0" i="0" u="none" strike="noStrike" kern="0" cap="none" spc="0" normalizeH="0" baseline="0" noProof="0">
              <a:ln>
                <a:noFill/>
              </a:ln>
              <a:solidFill>
                <a:srgbClr val="000000"/>
              </a:solidFill>
              <a:effectLst/>
              <a:uLnTx/>
              <a:uFillTx/>
              <a:latin typeface="Segoe UI"/>
              <a:ea typeface="メイリオ"/>
              <a:cs typeface="+mn-cs"/>
            </a:endParaRPr>
          </a:p>
          <a:p>
            <a:pPr marL="0" marR="0" lvl="0" indent="0" algn="l" defTabSz="914446" rtl="0" eaLnBrk="1" fontAlgn="auto" latinLnBrk="0" hangingPunct="1">
              <a:lnSpc>
                <a:spcPts val="1500"/>
              </a:lnSpc>
              <a:spcBef>
                <a:spcPts val="0"/>
              </a:spcBef>
              <a:spcAft>
                <a:spcPts val="300"/>
              </a:spcAft>
              <a:buClr>
                <a:srgbClr val="103185"/>
              </a:buClr>
              <a:buSzTx/>
              <a:buFontTx/>
              <a:buNone/>
              <a:tabLst/>
              <a:defRPr/>
            </a:pP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割合指数を算出する必要のある病床が急性期一般</a:t>
            </a:r>
            <a:br>
              <a:rPr kumimoji="1" lang="en-US" altLang="ja-JP" sz="1400" b="0" i="0" u="none" strike="noStrike" kern="0" cap="none" spc="0" normalizeH="0" baseline="0" noProof="0">
                <a:ln>
                  <a:noFill/>
                </a:ln>
                <a:solidFill>
                  <a:prstClr val="black"/>
                </a:solidFill>
                <a:effectLst/>
                <a:uLnTx/>
                <a:uFillTx/>
                <a:latin typeface="メイリオ"/>
                <a:ea typeface="メイリオ"/>
                <a:cs typeface="+mn-cs"/>
              </a:rPr>
            </a:b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入院料４の</a:t>
            </a:r>
            <a:r>
              <a:rPr kumimoji="1" lang="en-US" altLang="ja-JP" sz="1400" b="1" i="0" u="none" strike="noStrike" kern="0" cap="none" spc="0" normalizeH="0" baseline="0" noProof="0">
                <a:ln>
                  <a:noFill/>
                </a:ln>
                <a:solidFill>
                  <a:prstClr val="black"/>
                </a:solidFill>
                <a:effectLst/>
                <a:uLnTx/>
                <a:uFillTx/>
                <a:latin typeface="メイリオ"/>
                <a:ea typeface="メイリオ"/>
                <a:cs typeface="+mn-cs"/>
              </a:rPr>
              <a:t>100</a:t>
            </a:r>
            <a:r>
              <a:rPr kumimoji="1" lang="ja-JP" altLang="en-US" sz="1400" b="1" i="0" u="none" strike="noStrike" kern="0" cap="none" spc="0" normalizeH="0" baseline="0" noProof="0">
                <a:ln>
                  <a:noFill/>
                </a:ln>
                <a:solidFill>
                  <a:prstClr val="black"/>
                </a:solidFill>
                <a:effectLst/>
                <a:uLnTx/>
                <a:uFillTx/>
                <a:latin typeface="メイリオ"/>
                <a:ea typeface="メイリオ"/>
                <a:cs typeface="+mn-cs"/>
              </a:rPr>
              <a:t>床</a:t>
            </a: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である病院において、</a:t>
            </a:r>
            <a:br>
              <a:rPr kumimoji="1" lang="en-US" altLang="ja-JP" sz="1400" b="0" i="0" u="none" strike="noStrike" kern="0" cap="none" spc="0" normalizeH="0" baseline="0" noProof="0">
                <a:ln>
                  <a:noFill/>
                </a:ln>
                <a:solidFill>
                  <a:prstClr val="black"/>
                </a:solidFill>
                <a:effectLst/>
                <a:uLnTx/>
                <a:uFillTx/>
                <a:latin typeface="メイリオ"/>
                <a:ea typeface="メイリオ"/>
                <a:cs typeface="+mn-cs"/>
              </a:rPr>
            </a:b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年間</a:t>
            </a:r>
            <a:r>
              <a:rPr kumimoji="1" lang="en-US" altLang="ja-JP" sz="1400" b="1" i="0" u="none" strike="noStrike" kern="0" cap="none" spc="0" normalizeH="0" baseline="0" noProof="0">
                <a:ln>
                  <a:noFill/>
                </a:ln>
                <a:solidFill>
                  <a:srgbClr val="000000"/>
                </a:solidFill>
                <a:effectLst/>
                <a:uLnTx/>
                <a:uFillTx/>
                <a:latin typeface="Segoe UI"/>
                <a:ea typeface="メイリオ"/>
                <a:cs typeface="+mn-cs"/>
              </a:rPr>
              <a:t>1000</a:t>
            </a:r>
            <a:r>
              <a:rPr kumimoji="1" lang="ja-JP" altLang="en-US" sz="1400" b="1" i="0" u="none" strike="noStrike" kern="0" cap="none" spc="0" normalizeH="0" baseline="0" noProof="0">
                <a:ln>
                  <a:noFill/>
                </a:ln>
                <a:solidFill>
                  <a:srgbClr val="000000"/>
                </a:solidFill>
                <a:effectLst/>
                <a:uLnTx/>
                <a:uFillTx/>
                <a:latin typeface="Segoe UI"/>
                <a:ea typeface="メイリオ"/>
                <a:cs typeface="+mn-cs"/>
              </a:rPr>
              <a:t>件の救急搬送</a:t>
            </a:r>
            <a:r>
              <a:rPr kumimoji="1" lang="ja-JP" altLang="en-US" sz="1400" b="0" i="0" u="none" strike="noStrike" kern="0" cap="none" spc="0" normalizeH="0" baseline="0" noProof="0">
                <a:ln>
                  <a:noFill/>
                </a:ln>
                <a:solidFill>
                  <a:srgbClr val="000000"/>
                </a:solidFill>
                <a:effectLst/>
                <a:uLnTx/>
                <a:uFillTx/>
                <a:latin typeface="Segoe UI"/>
                <a:ea typeface="メイリオ"/>
                <a:cs typeface="+mn-cs"/>
              </a:rPr>
              <a:t>を受け入れている場合</a:t>
            </a:r>
            <a:endParaRPr kumimoji="1" lang="en-US" altLang="ja-JP" sz="1400" b="0" i="0" u="none" strike="noStrike" kern="0" cap="none" spc="0" normalizeH="0" baseline="0" noProof="0">
              <a:ln>
                <a:noFill/>
              </a:ln>
              <a:solidFill>
                <a:prstClr val="black"/>
              </a:solidFill>
              <a:effectLst/>
              <a:uLnTx/>
              <a:uFillTx/>
              <a:latin typeface="メイリオ"/>
              <a:ea typeface="メイリオ"/>
              <a:cs typeface="+mn-cs"/>
            </a:endParaRPr>
          </a:p>
          <a:p>
            <a:pPr marL="0" marR="0" lvl="0" indent="0" algn="l" defTabSz="914446" rtl="0" eaLnBrk="1" fontAlgn="auto" latinLnBrk="0" hangingPunct="1">
              <a:lnSpc>
                <a:spcPts val="1500"/>
              </a:lnSpc>
              <a:spcBef>
                <a:spcPts val="0"/>
              </a:spcBef>
              <a:spcAft>
                <a:spcPts val="300"/>
              </a:spcAft>
              <a:buClr>
                <a:srgbClr val="103185"/>
              </a:buClr>
              <a:buSzTx/>
              <a:buFontTx/>
              <a:buNone/>
              <a:tabLst/>
              <a:defRPr/>
            </a:pP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　　</a:t>
            </a:r>
            <a:r>
              <a:rPr kumimoji="1" lang="en-US" altLang="ja-JP" sz="1400" b="0" i="0" u="none" strike="noStrike" kern="0" cap="none" spc="0" normalizeH="0" baseline="0" noProof="0">
                <a:ln>
                  <a:noFill/>
                </a:ln>
                <a:solidFill>
                  <a:prstClr val="black"/>
                </a:solidFill>
                <a:effectLst/>
                <a:uLnTx/>
                <a:uFillTx/>
                <a:latin typeface="メイリオ"/>
                <a:ea typeface="メイリオ"/>
                <a:cs typeface="+mn-cs"/>
              </a:rPr>
              <a:t>1000</a:t>
            </a: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（件）</a:t>
            </a:r>
            <a:r>
              <a:rPr kumimoji="1" lang="en-US" altLang="ja-JP" sz="1400" b="0" i="0" u="none" strike="noStrike" kern="0" cap="none" spc="0" normalizeH="0" baseline="0" noProof="0">
                <a:ln>
                  <a:noFill/>
                </a:ln>
                <a:solidFill>
                  <a:prstClr val="black"/>
                </a:solidFill>
                <a:effectLst/>
                <a:uLnTx/>
                <a:uFillTx/>
                <a:latin typeface="メイリオ"/>
                <a:ea typeface="メイリオ"/>
                <a:cs typeface="+mn-cs"/>
              </a:rPr>
              <a:t>÷ 100</a:t>
            </a: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（床）＝</a:t>
            </a:r>
            <a:r>
              <a:rPr kumimoji="1" lang="en-US" altLang="ja-JP" sz="1400" b="1" i="0" u="none" strike="noStrike" kern="0" cap="none" spc="0" normalizeH="0" baseline="0" noProof="0">
                <a:ln>
                  <a:noFill/>
                </a:ln>
                <a:solidFill>
                  <a:srgbClr val="000000"/>
                </a:solidFill>
                <a:effectLst/>
                <a:uLnTx/>
                <a:uFillTx/>
                <a:latin typeface="メイリオ"/>
                <a:ea typeface="メイリオ"/>
                <a:cs typeface="+mn-cs"/>
              </a:rPr>
              <a:t>10</a:t>
            </a:r>
            <a:r>
              <a:rPr kumimoji="1" lang="ja-JP" altLang="en-US" sz="1400" b="1" i="0" u="none" strike="noStrike" kern="0" cap="none" spc="0" normalizeH="0" baseline="0" noProof="0">
                <a:ln>
                  <a:noFill/>
                </a:ln>
                <a:solidFill>
                  <a:srgbClr val="000000"/>
                </a:solidFill>
                <a:effectLst/>
                <a:uLnTx/>
                <a:uFillTx/>
                <a:latin typeface="メイリオ"/>
                <a:ea typeface="メイリオ"/>
                <a:cs typeface="+mn-cs"/>
              </a:rPr>
              <a:t> 件／床／年</a:t>
            </a:r>
            <a:endParaRPr kumimoji="1" lang="en-US" altLang="ja-JP" sz="1400" b="1" i="0" u="none" strike="noStrike" kern="0" cap="none" spc="0" normalizeH="0" baseline="0" noProof="0">
              <a:ln>
                <a:noFill/>
              </a:ln>
              <a:solidFill>
                <a:srgbClr val="000000"/>
              </a:solidFill>
              <a:effectLst/>
              <a:uLnTx/>
              <a:uFillTx/>
              <a:latin typeface="メイリオ"/>
              <a:ea typeface="メイリオ"/>
              <a:cs typeface="+mn-cs"/>
            </a:endParaRPr>
          </a:p>
        </p:txBody>
      </p:sp>
      <p:sp>
        <p:nvSpPr>
          <p:cNvPr id="1048" name="テキスト ボックス 1047">
            <a:extLst>
              <a:ext uri="{FF2B5EF4-FFF2-40B4-BE49-F238E27FC236}">
                <a16:creationId xmlns:a16="http://schemas.microsoft.com/office/drawing/2014/main" id="{4617B829-0066-18D4-76FD-D92253D35EEC}"/>
              </a:ext>
            </a:extLst>
          </p:cNvPr>
          <p:cNvSpPr txBox="1"/>
          <p:nvPr/>
        </p:nvSpPr>
        <p:spPr>
          <a:xfrm>
            <a:off x="1940954" y="5311006"/>
            <a:ext cx="1683987" cy="285069"/>
          </a:xfrm>
          <a:prstGeom prst="rect">
            <a:avLst/>
          </a:prstGeom>
          <a:noFill/>
          <a:ln w="12700" cap="flat" cmpd="sng" algn="ctr">
            <a:noFill/>
            <a:prstDash val="dash"/>
            <a:miter lim="800000"/>
          </a:ln>
          <a:effectLst/>
        </p:spPr>
        <p:txBody>
          <a:bodyPr wrap="square" tIns="36000" bIns="36000" rtlCol="0">
            <a:spAutoFit/>
          </a:bodyPr>
          <a:lstStyle/>
          <a:p>
            <a:pPr marL="0" marR="0" lvl="0" indent="0" algn="ctr" defTabSz="914446" rtl="0" eaLnBrk="1" fontAlgn="auto" latinLnBrk="0" hangingPunct="1">
              <a:lnSpc>
                <a:spcPct val="120000"/>
              </a:lnSpc>
              <a:spcBef>
                <a:spcPts val="0"/>
              </a:spcBef>
              <a:spcAft>
                <a:spcPts val="600"/>
              </a:spcAft>
              <a:buClr>
                <a:srgbClr val="103185"/>
              </a:buClr>
              <a:buSzTx/>
              <a:buFontTx/>
              <a:buNone/>
              <a:tabLst/>
              <a:defRPr/>
            </a:pPr>
            <a:r>
              <a:rPr kumimoji="1" lang="ja-JP" altLang="en-US" sz="1200" b="1" i="0" u="none" strike="noStrike" kern="0" cap="none" spc="0" normalizeH="0" baseline="0" noProof="0">
                <a:ln>
                  <a:noFill/>
                </a:ln>
                <a:solidFill>
                  <a:srgbClr val="000000"/>
                </a:solidFill>
                <a:effectLst/>
                <a:uLnTx/>
                <a:uFillTx/>
                <a:latin typeface="Segoe UI"/>
                <a:ea typeface="メイリオ"/>
                <a:cs typeface="+mn-cs"/>
              </a:rPr>
              <a:t>急性期一般４：</a:t>
            </a:r>
            <a:r>
              <a:rPr kumimoji="1" lang="en-US" altLang="ja-JP" sz="1200" b="1" i="0" u="none" strike="noStrike" kern="0" cap="none" spc="0" normalizeH="0" baseline="0" noProof="0">
                <a:ln>
                  <a:noFill/>
                </a:ln>
                <a:solidFill>
                  <a:srgbClr val="000000"/>
                </a:solidFill>
                <a:effectLst/>
                <a:uLnTx/>
                <a:uFillTx/>
                <a:latin typeface="Segoe UI"/>
                <a:ea typeface="メイリオ"/>
                <a:cs typeface="+mn-cs"/>
              </a:rPr>
              <a:t>100</a:t>
            </a:r>
            <a:r>
              <a:rPr kumimoji="1" lang="ja-JP" altLang="en-US" sz="1200" b="1" i="0" u="none" strike="noStrike" kern="0" cap="none" spc="0" normalizeH="0" baseline="0" noProof="0">
                <a:ln>
                  <a:noFill/>
                </a:ln>
                <a:solidFill>
                  <a:srgbClr val="000000"/>
                </a:solidFill>
                <a:effectLst/>
                <a:uLnTx/>
                <a:uFillTx/>
                <a:latin typeface="Segoe UI"/>
                <a:ea typeface="メイリオ"/>
                <a:cs typeface="+mn-cs"/>
              </a:rPr>
              <a:t>床</a:t>
            </a:r>
          </a:p>
        </p:txBody>
      </p:sp>
      <p:pic>
        <p:nvPicPr>
          <p:cNvPr id="1049" name="Picture 2" descr="横向きの救急車のイラスト">
            <a:extLst>
              <a:ext uri="{FF2B5EF4-FFF2-40B4-BE49-F238E27FC236}">
                <a16:creationId xmlns:a16="http://schemas.microsoft.com/office/drawing/2014/main" id="{909B0F63-7078-853D-48EC-5E1D046A758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66118" y="4755983"/>
            <a:ext cx="796816" cy="557771"/>
          </a:xfrm>
          <a:prstGeom prst="rect">
            <a:avLst/>
          </a:prstGeom>
          <a:noFill/>
          <a:extLst>
            <a:ext uri="{909E8E84-426E-40DD-AFC4-6F175D3DCCD1}">
              <a14:hiddenFill xmlns:a14="http://schemas.microsoft.com/office/drawing/2010/main">
                <a:solidFill>
                  <a:srgbClr val="FFFFFF"/>
                </a:solidFill>
              </a14:hiddenFill>
            </a:ext>
          </a:extLst>
        </p:spPr>
      </p:pic>
      <p:sp>
        <p:nvSpPr>
          <p:cNvPr id="1050" name="テキスト ボックス 1049">
            <a:extLst>
              <a:ext uri="{FF2B5EF4-FFF2-40B4-BE49-F238E27FC236}">
                <a16:creationId xmlns:a16="http://schemas.microsoft.com/office/drawing/2014/main" id="{7ACD9A42-7EB6-2982-3D4B-2965E4A02E45}"/>
              </a:ext>
            </a:extLst>
          </p:cNvPr>
          <p:cNvSpPr txBox="1"/>
          <p:nvPr/>
        </p:nvSpPr>
        <p:spPr>
          <a:xfrm>
            <a:off x="3894256" y="5311006"/>
            <a:ext cx="1683987" cy="285069"/>
          </a:xfrm>
          <a:prstGeom prst="rect">
            <a:avLst/>
          </a:prstGeom>
          <a:noFill/>
          <a:ln w="12700" cap="flat" cmpd="sng" algn="ctr">
            <a:noFill/>
            <a:prstDash val="dash"/>
            <a:miter lim="800000"/>
          </a:ln>
          <a:effectLst/>
        </p:spPr>
        <p:txBody>
          <a:bodyPr wrap="square" tIns="36000" bIns="36000" rtlCol="0">
            <a:spAutoFit/>
          </a:bodyPr>
          <a:lstStyle/>
          <a:p>
            <a:pPr marL="0" marR="0" lvl="0" indent="0" algn="ctr" defTabSz="914446" rtl="0" eaLnBrk="1" fontAlgn="auto" latinLnBrk="0" hangingPunct="1">
              <a:lnSpc>
                <a:spcPct val="120000"/>
              </a:lnSpc>
              <a:spcBef>
                <a:spcPts val="0"/>
              </a:spcBef>
              <a:spcAft>
                <a:spcPts val="600"/>
              </a:spcAft>
              <a:buClr>
                <a:srgbClr val="103185"/>
              </a:buClr>
              <a:buSzTx/>
              <a:buFontTx/>
              <a:buNone/>
              <a:tabLst/>
              <a:defRPr/>
            </a:pPr>
            <a:r>
              <a:rPr kumimoji="1" lang="ja-JP" altLang="en-US" sz="1200" b="1" i="0" u="none" strike="noStrike" kern="0" cap="none" spc="0" normalizeH="0" baseline="0" noProof="0">
                <a:ln>
                  <a:noFill/>
                </a:ln>
                <a:solidFill>
                  <a:srgbClr val="000000"/>
                </a:solidFill>
                <a:effectLst/>
                <a:uLnTx/>
                <a:uFillTx/>
                <a:latin typeface="Segoe UI"/>
                <a:ea typeface="メイリオ"/>
                <a:cs typeface="+mn-cs"/>
              </a:rPr>
              <a:t>救急搬送受入</a:t>
            </a:r>
            <a:r>
              <a:rPr kumimoji="1" lang="en-US" altLang="ja-JP" sz="1200" b="1" i="0" u="none" strike="noStrike" kern="0" cap="none" spc="0" normalizeH="0" baseline="0" noProof="0">
                <a:ln>
                  <a:noFill/>
                </a:ln>
                <a:solidFill>
                  <a:srgbClr val="000000"/>
                </a:solidFill>
                <a:effectLst/>
                <a:uLnTx/>
                <a:uFillTx/>
                <a:latin typeface="Segoe UI"/>
                <a:ea typeface="メイリオ"/>
                <a:cs typeface="+mn-cs"/>
              </a:rPr>
              <a:t>1000</a:t>
            </a:r>
            <a:r>
              <a:rPr kumimoji="1" lang="ja-JP" altLang="en-US" sz="1200" b="1" i="0" u="none" strike="noStrike" kern="0" cap="none" spc="0" normalizeH="0" baseline="0" noProof="0">
                <a:ln>
                  <a:noFill/>
                </a:ln>
                <a:solidFill>
                  <a:srgbClr val="000000"/>
                </a:solidFill>
                <a:effectLst/>
                <a:uLnTx/>
                <a:uFillTx/>
                <a:latin typeface="Segoe UI"/>
                <a:ea typeface="メイリオ"/>
                <a:cs typeface="+mn-cs"/>
              </a:rPr>
              <a:t>件</a:t>
            </a:r>
          </a:p>
        </p:txBody>
      </p:sp>
      <p:grpSp>
        <p:nvGrpSpPr>
          <p:cNvPr id="49" name="グループ化 48">
            <a:extLst>
              <a:ext uri="{FF2B5EF4-FFF2-40B4-BE49-F238E27FC236}">
                <a16:creationId xmlns:a16="http://schemas.microsoft.com/office/drawing/2014/main" id="{E0C113B1-2519-9EF0-6BE0-3FB204F1F92E}"/>
              </a:ext>
            </a:extLst>
          </p:cNvPr>
          <p:cNvGrpSpPr/>
          <p:nvPr/>
        </p:nvGrpSpPr>
        <p:grpSpPr>
          <a:xfrm>
            <a:off x="2432215" y="4589286"/>
            <a:ext cx="672182" cy="795482"/>
            <a:chOff x="1289215" y="4474986"/>
            <a:chExt cx="672182" cy="795482"/>
          </a:xfrm>
        </p:grpSpPr>
        <p:grpSp>
          <p:nvGrpSpPr>
            <p:cNvPr id="36" name="グループ化 35">
              <a:extLst>
                <a:ext uri="{FF2B5EF4-FFF2-40B4-BE49-F238E27FC236}">
                  <a16:creationId xmlns:a16="http://schemas.microsoft.com/office/drawing/2014/main" id="{1210C5B9-26F2-4677-CF21-2EDB75EFA249}"/>
                </a:ext>
              </a:extLst>
            </p:cNvPr>
            <p:cNvGrpSpPr/>
            <p:nvPr/>
          </p:nvGrpSpPr>
          <p:grpSpPr>
            <a:xfrm>
              <a:off x="1289215" y="4474986"/>
              <a:ext cx="672182" cy="795482"/>
              <a:chOff x="1044402" y="4520076"/>
              <a:chExt cx="672182" cy="795482"/>
            </a:xfrm>
          </p:grpSpPr>
          <p:pic>
            <p:nvPicPr>
              <p:cNvPr id="1047" name="Picture 2" descr="病院・医院の建物イラスト（医療）">
                <a:extLst>
                  <a:ext uri="{FF2B5EF4-FFF2-40B4-BE49-F238E27FC236}">
                    <a16:creationId xmlns:a16="http://schemas.microsoft.com/office/drawing/2014/main" id="{A7B43D74-9F56-878E-0DE6-0D65286E6BF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44402" y="4520076"/>
                <a:ext cx="672182" cy="795482"/>
              </a:xfrm>
              <a:prstGeom prst="rect">
                <a:avLst/>
              </a:prstGeom>
              <a:noFill/>
              <a:extLst>
                <a:ext uri="{909E8E84-426E-40DD-AFC4-6F175D3DCCD1}">
                  <a14:hiddenFill xmlns:a14="http://schemas.microsoft.com/office/drawing/2010/main">
                    <a:solidFill>
                      <a:srgbClr val="FFFFFF"/>
                    </a:solidFill>
                  </a14:hiddenFill>
                </a:ext>
              </a:extLst>
            </p:spPr>
          </p:pic>
          <p:sp>
            <p:nvSpPr>
              <p:cNvPr id="30" name="正方形/長方形 29">
                <a:extLst>
                  <a:ext uri="{FF2B5EF4-FFF2-40B4-BE49-F238E27FC236}">
                    <a16:creationId xmlns:a16="http://schemas.microsoft.com/office/drawing/2014/main" id="{0AFEC1F0-8F11-1D98-D756-3C036EDD0F4B}"/>
                  </a:ext>
                </a:extLst>
              </p:cNvPr>
              <p:cNvSpPr/>
              <p:nvPr/>
            </p:nvSpPr>
            <p:spPr>
              <a:xfrm>
                <a:off x="1284407" y="4567155"/>
                <a:ext cx="192171" cy="1543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panose="020F0502020204030204"/>
                  <a:ea typeface="游ゴシック" panose="020B0400000000000000" pitchFamily="50" charset="-128"/>
                  <a:cs typeface="+mn-cs"/>
                </a:endParaRPr>
              </a:p>
            </p:txBody>
          </p:sp>
        </p:grpSp>
        <p:sp>
          <p:nvSpPr>
            <p:cNvPr id="1062" name="テキスト ボックス 1061">
              <a:extLst>
                <a:ext uri="{FF2B5EF4-FFF2-40B4-BE49-F238E27FC236}">
                  <a16:creationId xmlns:a16="http://schemas.microsoft.com/office/drawing/2014/main" id="{9A843846-AC1C-A26C-BC5D-84BF8075168C}"/>
                </a:ext>
              </a:extLst>
            </p:cNvPr>
            <p:cNvSpPr txBox="1"/>
            <p:nvPr/>
          </p:nvSpPr>
          <p:spPr>
            <a:xfrm>
              <a:off x="1390161" y="4507387"/>
              <a:ext cx="462037" cy="230832"/>
            </a:xfrm>
            <a:prstGeom prst="rect">
              <a:avLst/>
            </a:prstGeom>
            <a:no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prstClr val="black">
                      <a:lumMod val="65000"/>
                      <a:lumOff val="35000"/>
                    </a:prstClr>
                  </a:solidFill>
                  <a:effectLst/>
                  <a:uLnTx/>
                  <a:uFillTx/>
                  <a:latin typeface="メイリオ" panose="020B0604030504040204" pitchFamily="50" charset="-128"/>
                  <a:ea typeface="メイリオ" panose="020B0604030504040204" pitchFamily="50" charset="-128"/>
                  <a:cs typeface="+mn-cs"/>
                </a:rPr>
                <a:t>病院</a:t>
              </a:r>
            </a:p>
          </p:txBody>
        </p:sp>
      </p:grpSp>
      <p:sp>
        <p:nvSpPr>
          <p:cNvPr id="38" name="四角形: 角を丸くする 37">
            <a:extLst>
              <a:ext uri="{FF2B5EF4-FFF2-40B4-BE49-F238E27FC236}">
                <a16:creationId xmlns:a16="http://schemas.microsoft.com/office/drawing/2014/main" id="{9B185682-F45A-ABF8-BB44-22C82C6BB683}"/>
              </a:ext>
            </a:extLst>
          </p:cNvPr>
          <p:cNvSpPr/>
          <p:nvPr/>
        </p:nvSpPr>
        <p:spPr>
          <a:xfrm>
            <a:off x="1245379" y="1807538"/>
            <a:ext cx="9701242" cy="4968000"/>
          </a:xfrm>
          <a:prstGeom prst="roundRect">
            <a:avLst>
              <a:gd name="adj" fmla="val 2895"/>
            </a:avLst>
          </a:prstGeom>
          <a:noFill/>
          <a:ln w="6350">
            <a:solidFill>
              <a:schemeClr val="bg1">
                <a:lumMod val="5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1024" name="テキスト ボックス 1023">
            <a:extLst>
              <a:ext uri="{FF2B5EF4-FFF2-40B4-BE49-F238E27FC236}">
                <a16:creationId xmlns:a16="http://schemas.microsoft.com/office/drawing/2014/main" id="{5A3C9E3D-0BE1-D97E-ADEE-69ECE0B3617A}"/>
              </a:ext>
            </a:extLst>
          </p:cNvPr>
          <p:cNvSpPr txBox="1"/>
          <p:nvPr/>
        </p:nvSpPr>
        <p:spPr>
          <a:xfrm>
            <a:off x="4943362" y="1671756"/>
            <a:ext cx="2305285" cy="352853"/>
          </a:xfrm>
          <a:prstGeom prst="roundRect">
            <a:avLst/>
          </a:prstGeom>
          <a:solidFill>
            <a:schemeClr val="bg1"/>
          </a:solidFill>
        </p:spPr>
        <p:style>
          <a:lnRef idx="2">
            <a:schemeClr val="dk1"/>
          </a:lnRef>
          <a:fillRef idx="1">
            <a:schemeClr val="lt1"/>
          </a:fillRef>
          <a:effectRef idx="0">
            <a:schemeClr val="dk1"/>
          </a:effectRef>
          <a:fontRef idx="minor">
            <a:schemeClr val="dk1"/>
          </a:fontRef>
        </p:style>
        <p:txBody>
          <a:bodyPr wrap="square" tIns="36000" bIns="36000"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a:ln>
                  <a:noFill/>
                </a:ln>
                <a:solidFill>
                  <a:prstClr val="black"/>
                </a:solidFill>
                <a:effectLst/>
                <a:uLnTx/>
                <a:uFillTx/>
                <a:latin typeface="Verdana"/>
                <a:ea typeface="メイリオ"/>
                <a:cs typeface="+mn-cs"/>
              </a:rPr>
              <a:t>割合指数の算出方法</a:t>
            </a:r>
          </a:p>
        </p:txBody>
      </p:sp>
      <p:sp>
        <p:nvSpPr>
          <p:cNvPr id="47" name="テキスト ボックス 46">
            <a:extLst>
              <a:ext uri="{FF2B5EF4-FFF2-40B4-BE49-F238E27FC236}">
                <a16:creationId xmlns:a16="http://schemas.microsoft.com/office/drawing/2014/main" id="{A1EFBF72-F590-8790-6517-0625F22826D6}"/>
              </a:ext>
            </a:extLst>
          </p:cNvPr>
          <p:cNvSpPr txBox="1"/>
          <p:nvPr/>
        </p:nvSpPr>
        <p:spPr>
          <a:xfrm>
            <a:off x="7877175" y="3738218"/>
            <a:ext cx="3107546" cy="549757"/>
          </a:xfrm>
          <a:prstGeom prst="rect">
            <a:avLst/>
          </a:prstGeom>
          <a:noFill/>
          <a:ln>
            <a:noFill/>
          </a:ln>
        </p:spPr>
        <p:txBody>
          <a:bodyPr wrap="square" tIns="72000" rIns="36000"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この割合が、施設基準における</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割合指数の基準</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を満たす必要がある。</a:t>
            </a:r>
          </a:p>
        </p:txBody>
      </p:sp>
      <p:sp>
        <p:nvSpPr>
          <p:cNvPr id="50" name="矢印: 下 49">
            <a:extLst>
              <a:ext uri="{FF2B5EF4-FFF2-40B4-BE49-F238E27FC236}">
                <a16:creationId xmlns:a16="http://schemas.microsoft.com/office/drawing/2014/main" id="{754A9EFB-4961-D224-A6FA-29B7135630C6}"/>
              </a:ext>
            </a:extLst>
          </p:cNvPr>
          <p:cNvSpPr/>
          <p:nvPr/>
        </p:nvSpPr>
        <p:spPr>
          <a:xfrm rot="5400000">
            <a:off x="3572326" y="4587116"/>
            <a:ext cx="266011" cy="838942"/>
          </a:xfrm>
          <a:prstGeom prst="downArrow">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panose="020F0502020204030204"/>
              <a:ea typeface="游ゴシック" panose="020B0400000000000000" pitchFamily="50" charset="-128"/>
              <a:cs typeface="+mn-cs"/>
            </a:endParaRPr>
          </a:p>
        </p:txBody>
      </p:sp>
      <p:sp>
        <p:nvSpPr>
          <p:cNvPr id="57" name="円弧 56">
            <a:extLst>
              <a:ext uri="{FF2B5EF4-FFF2-40B4-BE49-F238E27FC236}">
                <a16:creationId xmlns:a16="http://schemas.microsoft.com/office/drawing/2014/main" id="{85C59F6E-BAEA-8D43-0E2D-6F24BB351E72}"/>
              </a:ext>
            </a:extLst>
          </p:cNvPr>
          <p:cNvSpPr/>
          <p:nvPr/>
        </p:nvSpPr>
        <p:spPr>
          <a:xfrm rot="5400000">
            <a:off x="9313379" y="2537738"/>
            <a:ext cx="1159851" cy="1326978"/>
          </a:xfrm>
          <a:prstGeom prst="arc">
            <a:avLst>
              <a:gd name="adj1" fmla="val 17839428"/>
              <a:gd name="adj2" fmla="val 0"/>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Calibri" panose="020F0502020204030204"/>
              <a:ea typeface="游ゴシック" panose="020B0400000000000000" pitchFamily="50" charset="-128"/>
              <a:cs typeface="+mn-cs"/>
            </a:endParaRPr>
          </a:p>
        </p:txBody>
      </p:sp>
      <p:sp>
        <p:nvSpPr>
          <p:cNvPr id="59" name="円弧 58">
            <a:extLst>
              <a:ext uri="{FF2B5EF4-FFF2-40B4-BE49-F238E27FC236}">
                <a16:creationId xmlns:a16="http://schemas.microsoft.com/office/drawing/2014/main" id="{FC25E1BB-FCDA-B977-8E4F-03FDBDF286BB}"/>
              </a:ext>
            </a:extLst>
          </p:cNvPr>
          <p:cNvSpPr/>
          <p:nvPr/>
        </p:nvSpPr>
        <p:spPr>
          <a:xfrm rot="5400000">
            <a:off x="9257774" y="2360088"/>
            <a:ext cx="1418128" cy="1429357"/>
          </a:xfrm>
          <a:prstGeom prst="arc">
            <a:avLst>
              <a:gd name="adj1" fmla="val 18636359"/>
              <a:gd name="adj2" fmla="val 38774"/>
            </a:avLst>
          </a:prstGeom>
          <a:noFill/>
          <a:ln w="1905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Calibri" panose="020F0502020204030204"/>
              <a:ea typeface="游ゴシック" panose="020B0400000000000000" pitchFamily="50" charset="-128"/>
              <a:cs typeface="+mn-cs"/>
            </a:endParaRPr>
          </a:p>
        </p:txBody>
      </p:sp>
      <p:sp>
        <p:nvSpPr>
          <p:cNvPr id="60" name="二等辺三角形 59">
            <a:extLst>
              <a:ext uri="{FF2B5EF4-FFF2-40B4-BE49-F238E27FC236}">
                <a16:creationId xmlns:a16="http://schemas.microsoft.com/office/drawing/2014/main" id="{880C565A-364C-3C98-38D3-390C3EC05B2F}"/>
              </a:ext>
            </a:extLst>
          </p:cNvPr>
          <p:cNvSpPr/>
          <p:nvPr/>
        </p:nvSpPr>
        <p:spPr>
          <a:xfrm rot="2098082">
            <a:off x="10406087" y="3392124"/>
            <a:ext cx="225687" cy="133067"/>
          </a:xfrm>
          <a:prstGeom prst="triangle">
            <a:avLst/>
          </a:prstGeom>
          <a:noFill/>
          <a:ln w="190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panose="020F0502020204030204"/>
              <a:ea typeface="游ゴシック" panose="020B0400000000000000" pitchFamily="50" charset="-128"/>
              <a:cs typeface="+mn-cs"/>
            </a:endParaRPr>
          </a:p>
        </p:txBody>
      </p:sp>
      <p:sp>
        <p:nvSpPr>
          <p:cNvPr id="2" name="スライド番号プレースホルダー 4">
            <a:extLst>
              <a:ext uri="{FF2B5EF4-FFF2-40B4-BE49-F238E27FC236}">
                <a16:creationId xmlns:a16="http://schemas.microsoft.com/office/drawing/2014/main" id="{AC5444A5-7589-6212-AB4B-21F42576A94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146</a:t>
            </a:r>
          </a:p>
        </p:txBody>
      </p:sp>
      <p:pic>
        <p:nvPicPr>
          <p:cNvPr id="11" name="オーディオ 10">
            <a:hlinkClick r:id="" action="ppaction://media"/>
            <a:extLst>
              <a:ext uri="{FF2B5EF4-FFF2-40B4-BE49-F238E27FC236}">
                <a16:creationId xmlns:a16="http://schemas.microsoft.com/office/drawing/2014/main" id="{0EFEB423-4112-CEC1-85B2-6A4684F5DB2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6673473"/>
      </p:ext>
    </p:extLst>
  </p:cSld>
  <p:clrMapOvr>
    <a:masterClrMapping/>
  </p:clrMapOvr>
  <mc:AlternateContent xmlns:mc="http://schemas.openxmlformats.org/markup-compatibility/2006" xmlns:p14="http://schemas.microsoft.com/office/powerpoint/2010/main">
    <mc:Choice Requires="p14">
      <p:transition spd="slow" p14:dur="2000" advTm="111741"/>
    </mc:Choice>
    <mc:Fallback xmlns="">
      <p:transition spd="slow" advTm="111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50ABF-E9E3-84BA-D4BD-BBA8392C16B9}"/>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3C474300-017D-6503-DCFE-D1B16E7AE55D}"/>
              </a:ext>
            </a:extLst>
          </p:cNvPr>
          <p:cNvSpPr txBox="1"/>
          <p:nvPr/>
        </p:nvSpPr>
        <p:spPr>
          <a:xfrm>
            <a:off x="1219205" y="1012715"/>
            <a:ext cx="9725025" cy="5847755"/>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救急搬送症例や手術なし症例について適切な評価</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を進める観点から、以下の見直しを行う。</a:t>
            </a:r>
            <a:endParaRPr kumimoji="1" lang="en-US" altLang="ja-JP"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l"/>
              <a:tabLst/>
              <a:defRPr/>
            </a:pP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Ａ項目</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「専門的な治療・処置」の項目のうち</a:t>
            </a: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「抗悪性腫瘍剤の使用（注射剤のみ）」</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Ｃ項目「救命等に係る内科的治療」</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「別に定める検査」</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「別に定める手術」</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について、</a:t>
            </a: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対象となる治療等を追加</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急性期一般入院料等で使用する一般病棟用の重症度、医療・看護必要度の基準該当割合に、対象病棟における病床あたり</a:t>
            </a: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救急搬送受入件数等に応じた係数を加えた指数</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を用いる。</a:t>
            </a:r>
            <a:endParaRPr kumimoji="1" lang="en-US" altLang="ja-JP"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24" marR="0" lvl="1" indent="0"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24" marR="0" lvl="1" indent="0"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24" marR="0" lvl="1" indent="0"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l"/>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7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現行どおり毎日測定するか、</a:t>
            </a:r>
            <a:r>
              <a:rPr kumimoji="1" lang="en-US" altLang="ja-JP"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B</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項目の</a:t>
            </a: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測定に係る負担軽減</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の観点から、</a:t>
            </a:r>
            <a:r>
              <a:rPr kumimoji="1" lang="ja-JP" altLang="en-US" sz="13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入院５日目以降の測定頻度を７日ごとに１回</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（患者の状態に明らかな変化が生じた場合を除く）</a:t>
            </a:r>
            <a:r>
              <a:rPr kumimoji="1" lang="ja-JP" altLang="en-US"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とし、それ以外の日は直近の評価をもって代替することも可能とする。</a:t>
            </a:r>
            <a:endParaRPr kumimoji="1" lang="en-US" altLang="ja-JP"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6" name="四角形: 角を丸くする 65">
            <a:extLst>
              <a:ext uri="{FF2B5EF4-FFF2-40B4-BE49-F238E27FC236}">
                <a16:creationId xmlns:a16="http://schemas.microsoft.com/office/drawing/2014/main" id="{CCCFADA3-74FA-467E-E02D-221922E8218D}"/>
              </a:ext>
            </a:extLst>
          </p:cNvPr>
          <p:cNvSpPr/>
          <p:nvPr/>
        </p:nvSpPr>
        <p:spPr>
          <a:xfrm>
            <a:off x="1456096" y="5261225"/>
            <a:ext cx="9399776" cy="1542988"/>
          </a:xfrm>
          <a:prstGeom prst="roundRect">
            <a:avLst>
              <a:gd name="adj" fmla="val 6895"/>
            </a:avLst>
          </a:prstGeom>
          <a:solidFill>
            <a:schemeClr val="bg1">
              <a:lumMod val="95000"/>
            </a:schemeClr>
          </a:solidFill>
          <a:ln w="12700" cap="flat" cmpd="sng" algn="ctr">
            <a:solidFill>
              <a:schemeClr val="bg1">
                <a:lumMod val="75000"/>
              </a:schemeClr>
            </a:solid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7" name="四角形: 角を丸くする 36">
            <a:extLst>
              <a:ext uri="{FF2B5EF4-FFF2-40B4-BE49-F238E27FC236}">
                <a16:creationId xmlns:a16="http://schemas.microsoft.com/office/drawing/2014/main" id="{778BB306-0128-55B0-A0FD-85ECBBAFBC54}"/>
              </a:ext>
            </a:extLst>
          </p:cNvPr>
          <p:cNvSpPr/>
          <p:nvPr/>
        </p:nvSpPr>
        <p:spPr>
          <a:xfrm>
            <a:off x="5668334" y="2648385"/>
            <a:ext cx="2211488" cy="1107996"/>
          </a:xfrm>
          <a:prstGeom prst="roundRect">
            <a:avLst>
              <a:gd name="adj" fmla="val 6895"/>
            </a:avLst>
          </a:prstGeom>
          <a:solidFill>
            <a:schemeClr val="bg1">
              <a:lumMod val="95000"/>
            </a:schemeClr>
          </a:solidFill>
          <a:ln w="12700" cap="flat" cmpd="sng" algn="ctr">
            <a:solidFill>
              <a:schemeClr val="bg1">
                <a:lumMod val="75000"/>
              </a:schemeClr>
            </a:solid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6" name="四角形: 角を丸くする 35">
            <a:extLst>
              <a:ext uri="{FF2B5EF4-FFF2-40B4-BE49-F238E27FC236}">
                <a16:creationId xmlns:a16="http://schemas.microsoft.com/office/drawing/2014/main" id="{91498A4F-FAE3-1FFB-1BAE-9B07E1825D13}"/>
              </a:ext>
            </a:extLst>
          </p:cNvPr>
          <p:cNvSpPr/>
          <p:nvPr/>
        </p:nvSpPr>
        <p:spPr>
          <a:xfrm>
            <a:off x="1524776" y="2648389"/>
            <a:ext cx="3717533" cy="1979605"/>
          </a:xfrm>
          <a:prstGeom prst="roundRect">
            <a:avLst>
              <a:gd name="adj" fmla="val 6895"/>
            </a:avLst>
          </a:prstGeom>
          <a:solidFill>
            <a:schemeClr val="bg1">
              <a:lumMod val="95000"/>
            </a:schemeClr>
          </a:solidFill>
          <a:ln w="12700" cap="flat" cmpd="sng" algn="ctr">
            <a:solidFill>
              <a:schemeClr val="bg1">
                <a:lumMod val="75000"/>
              </a:schemeClr>
            </a:solid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0F7119C9-F5BB-69B2-61E5-EA6A0A4CE3C8}"/>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一般病棟用の重症度、医療・看護必要度の見直し</a:t>
            </a:r>
          </a:p>
        </p:txBody>
      </p:sp>
      <p:sp>
        <p:nvSpPr>
          <p:cNvPr id="2" name="テキスト ボックス 1">
            <a:extLst>
              <a:ext uri="{FF2B5EF4-FFF2-40B4-BE49-F238E27FC236}">
                <a16:creationId xmlns:a16="http://schemas.microsoft.com/office/drawing/2014/main" id="{4ED0EDD2-CEEE-DBA1-8CB0-D3576471D8AB}"/>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患者のニーズ、病院の機能・特性、地域医療構想を踏まえた、医療提供体制の整備－②</a:t>
            </a:r>
          </a:p>
        </p:txBody>
      </p:sp>
      <p:sp>
        <p:nvSpPr>
          <p:cNvPr id="4" name="正方形/長方形 3">
            <a:extLst>
              <a:ext uri="{FF2B5EF4-FFF2-40B4-BE49-F238E27FC236}">
                <a16:creationId xmlns:a16="http://schemas.microsoft.com/office/drawing/2014/main" id="{06276ACD-2876-56BA-FF87-623D0C841272}"/>
              </a:ext>
            </a:extLst>
          </p:cNvPr>
          <p:cNvSpPr/>
          <p:nvPr/>
        </p:nvSpPr>
        <p:spPr>
          <a:xfrm>
            <a:off x="1458467" y="905188"/>
            <a:ext cx="2761113"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重症度、医療・看護必要度の見直し</a:t>
            </a:r>
          </a:p>
        </p:txBody>
      </p:sp>
      <p:graphicFrame>
        <p:nvGraphicFramePr>
          <p:cNvPr id="20" name="表 19">
            <a:extLst>
              <a:ext uri="{FF2B5EF4-FFF2-40B4-BE49-F238E27FC236}">
                <a16:creationId xmlns:a16="http://schemas.microsoft.com/office/drawing/2014/main" id="{771CF7DA-5461-C425-56EC-A01A27900025}"/>
              </a:ext>
            </a:extLst>
          </p:cNvPr>
          <p:cNvGraphicFramePr>
            <a:graphicFrameLocks noGrp="1"/>
          </p:cNvGraphicFramePr>
          <p:nvPr/>
        </p:nvGraphicFramePr>
        <p:xfrm>
          <a:off x="3085334" y="2791933"/>
          <a:ext cx="2059976" cy="1733427"/>
        </p:xfrm>
        <a:graphic>
          <a:graphicData uri="http://schemas.openxmlformats.org/drawingml/2006/table">
            <a:tbl>
              <a:tblPr firstRow="1" bandRow="1"/>
              <a:tblGrid>
                <a:gridCol w="2059976">
                  <a:extLst>
                    <a:ext uri="{9D8B030D-6E8A-4147-A177-3AD203B41FA5}">
                      <a16:colId xmlns:a16="http://schemas.microsoft.com/office/drawing/2014/main" val="1372233736"/>
                    </a:ext>
                  </a:extLst>
                </a:gridCol>
              </a:tblGrid>
              <a:tr h="198000">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US" altLang="ja-JP" sz="1000" b="1" u="none" strike="noStrike">
                          <a:solidFill>
                            <a:schemeClr val="bg1"/>
                          </a:solidFill>
                          <a:effectLst/>
                          <a:latin typeface="メイリオ" panose="020B0604030504040204" pitchFamily="50" charset="-128"/>
                          <a:ea typeface="メイリオ" panose="020B0604030504040204" pitchFamily="50" charset="-128"/>
                        </a:rPr>
                        <a:t>A</a:t>
                      </a:r>
                      <a:r>
                        <a:rPr lang="ja-JP" altLang="en-US" sz="1000" b="1" u="none" strike="noStrike">
                          <a:solidFill>
                            <a:schemeClr val="bg1"/>
                          </a:solidFill>
                          <a:effectLst/>
                          <a:latin typeface="メイリオ" panose="020B0604030504040204" pitchFamily="50" charset="-128"/>
                          <a:ea typeface="メイリオ" panose="020B0604030504040204" pitchFamily="50" charset="-128"/>
                        </a:rPr>
                        <a:t>項目：モニタリング及び処置等</a:t>
                      </a:r>
                      <a:endParaRPr lang="en-US" altLang="ja-JP" sz="1000" b="1" u="none" strike="noStrike">
                        <a:solidFill>
                          <a:schemeClr val="bg1"/>
                        </a:solidFill>
                        <a:effectLst/>
                        <a:latin typeface="メイリオ" panose="020B0604030504040204" pitchFamily="50" charset="-128"/>
                        <a:ea typeface="メイリオ" panose="020B0604030504040204" pitchFamily="50" charset="-128"/>
                      </a:endParaRPr>
                    </a:p>
                  </a:txBody>
                  <a:tcPr marL="0" marR="0" marT="0" marB="0"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3C4A3"/>
                    </a:solidFill>
                  </a:tcPr>
                </a:tc>
                <a:extLst>
                  <a:ext uri="{0D108BD9-81ED-4DB2-BD59-A6C34878D82A}">
                    <a16:rowId xmlns:a16="http://schemas.microsoft.com/office/drawing/2014/main" val="1008227521"/>
                  </a:ext>
                </a:extLst>
              </a:tr>
              <a:tr h="500113">
                <a:tc>
                  <a:txBody>
                    <a:bodyPr/>
                    <a:lstStyle>
                      <a:lvl1pPr marL="0" algn="l" defTabSz="990570" rtl="0" eaLnBrk="1" latinLnBrk="0" hangingPunct="1">
                        <a:defRPr kumimoji="1" sz="1950" b="1" kern="1200">
                          <a:solidFill>
                            <a:schemeClr val="dk1"/>
                          </a:solidFill>
                          <a:latin typeface="Calibri" panose="020F0502020204030204"/>
                          <a:ea typeface="メイリオ"/>
                        </a:defRPr>
                      </a:lvl1pPr>
                      <a:lvl2pPr marL="495285" algn="l" defTabSz="990570" rtl="0" eaLnBrk="1" latinLnBrk="0" hangingPunct="1">
                        <a:defRPr kumimoji="1" sz="1950" b="1" kern="1200">
                          <a:solidFill>
                            <a:schemeClr val="dk1"/>
                          </a:solidFill>
                          <a:latin typeface="Calibri" panose="020F0502020204030204"/>
                          <a:ea typeface="メイリオ"/>
                        </a:defRPr>
                      </a:lvl2pPr>
                      <a:lvl3pPr marL="990570" algn="l" defTabSz="990570" rtl="0" eaLnBrk="1" latinLnBrk="0" hangingPunct="1">
                        <a:defRPr kumimoji="1" sz="1950" b="1" kern="1200">
                          <a:solidFill>
                            <a:schemeClr val="dk1"/>
                          </a:solidFill>
                          <a:latin typeface="Calibri" panose="020F0502020204030204"/>
                          <a:ea typeface="メイリオ"/>
                        </a:defRPr>
                      </a:lvl3pPr>
                      <a:lvl4pPr marL="1485854" algn="l" defTabSz="990570" rtl="0" eaLnBrk="1" latinLnBrk="0" hangingPunct="1">
                        <a:defRPr kumimoji="1" sz="1950" b="1" kern="1200">
                          <a:solidFill>
                            <a:schemeClr val="dk1"/>
                          </a:solidFill>
                          <a:latin typeface="Calibri" panose="020F0502020204030204"/>
                          <a:ea typeface="メイリオ"/>
                        </a:defRPr>
                      </a:lvl4pPr>
                      <a:lvl5pPr marL="1981139" algn="l" defTabSz="990570" rtl="0" eaLnBrk="1" latinLnBrk="0" hangingPunct="1">
                        <a:defRPr kumimoji="1" sz="1950" b="1" kern="1200">
                          <a:solidFill>
                            <a:schemeClr val="dk1"/>
                          </a:solidFill>
                          <a:latin typeface="Calibri" panose="020F0502020204030204"/>
                          <a:ea typeface="メイリオ"/>
                        </a:defRPr>
                      </a:lvl5pPr>
                      <a:lvl6pPr marL="2476424" algn="l" defTabSz="990570" rtl="0" eaLnBrk="1" latinLnBrk="0" hangingPunct="1">
                        <a:defRPr kumimoji="1" sz="1950" b="1" kern="1200">
                          <a:solidFill>
                            <a:schemeClr val="dk1"/>
                          </a:solidFill>
                          <a:latin typeface="Calibri" panose="020F0502020204030204"/>
                          <a:ea typeface="メイリオ"/>
                        </a:defRPr>
                      </a:lvl6pPr>
                      <a:lvl7pPr marL="2971709" algn="l" defTabSz="990570" rtl="0" eaLnBrk="1" latinLnBrk="0" hangingPunct="1">
                        <a:defRPr kumimoji="1" sz="1950" b="1" kern="1200">
                          <a:solidFill>
                            <a:schemeClr val="dk1"/>
                          </a:solidFill>
                          <a:latin typeface="Calibri" panose="020F0502020204030204"/>
                          <a:ea typeface="メイリオ"/>
                        </a:defRPr>
                      </a:lvl7pPr>
                      <a:lvl8pPr marL="3466993" algn="l" defTabSz="990570" rtl="0" eaLnBrk="1" latinLnBrk="0" hangingPunct="1">
                        <a:defRPr kumimoji="1" sz="1950" b="1" kern="1200">
                          <a:solidFill>
                            <a:schemeClr val="dk1"/>
                          </a:solidFill>
                          <a:latin typeface="Calibri" panose="020F0502020204030204"/>
                          <a:ea typeface="メイリオ"/>
                        </a:defRPr>
                      </a:lvl8pPr>
                      <a:lvl9pPr marL="3962278" algn="l" defTabSz="990570" rtl="0" eaLnBrk="1" latinLnBrk="0" hangingPunct="1">
                        <a:defRPr kumimoji="1" sz="1950" b="1" kern="1200">
                          <a:solidFill>
                            <a:schemeClr val="dk1"/>
                          </a:solidFill>
                          <a:latin typeface="Calibri" panose="020F0502020204030204"/>
                          <a:ea typeface="メイリオ"/>
                        </a:defRPr>
                      </a:lvl9pPr>
                    </a:lstStyle>
                    <a:p>
                      <a:pPr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　</a:t>
                      </a:r>
                      <a:r>
                        <a:rPr kumimoji="1" lang="ja-JP" altLang="en-US" sz="1100" b="1" i="0" u="sng" strike="noStrike" kern="1200" cap="none" spc="0" normalizeH="0" baseline="0">
                          <a:ln>
                            <a:noFill/>
                          </a:ln>
                          <a:solidFill>
                            <a:srgbClr val="007FDE"/>
                          </a:solidFill>
                          <a:effectLst/>
                          <a:uLnTx/>
                          <a:uFillTx/>
                          <a:latin typeface="メイリオ" panose="020B0604030504040204" pitchFamily="50" charset="-128"/>
                          <a:ea typeface="メイリオ" panose="020B0604030504040204" pitchFamily="50" charset="-128"/>
                          <a:cs typeface="+mn-cs"/>
                        </a:rPr>
                        <a:t>悪性腫瘍剤を追加</a:t>
                      </a:r>
                      <a:endParaRPr kumimoji="1" lang="en-US" altLang="ja-JP" sz="1100" b="1" i="0" u="sng" strike="noStrike" kern="1200" cap="none" spc="0" normalizeH="0" baseline="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144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（ホリナートカルシウム、ラスプリカーゼ）</a:t>
                      </a:r>
                    </a:p>
                  </a:txBody>
                  <a:tcPr marL="9525" marR="9525" marT="9525" marB="0"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13625382"/>
                  </a:ext>
                </a:extLst>
              </a:tr>
              <a:tr h="196438">
                <a:tc>
                  <a:txBody>
                    <a:bodyPr/>
                    <a:lstStyle>
                      <a:lvl1pPr marL="0" algn="l" defTabSz="742950" rtl="0" eaLnBrk="1" latinLnBrk="0" hangingPunct="1">
                        <a:defRPr kumimoji="1" sz="1463" b="1" kern="1200">
                          <a:solidFill>
                            <a:schemeClr val="lt1"/>
                          </a:solidFill>
                          <a:latin typeface="Calibri"/>
                          <a:ea typeface="メイリオ"/>
                        </a:defRPr>
                      </a:lvl1pPr>
                      <a:lvl2pPr marL="371475" algn="l" defTabSz="742950" rtl="0" eaLnBrk="1" latinLnBrk="0" hangingPunct="1">
                        <a:defRPr kumimoji="1" sz="1463" b="1" kern="1200">
                          <a:solidFill>
                            <a:schemeClr val="lt1"/>
                          </a:solidFill>
                          <a:latin typeface="Calibri"/>
                          <a:ea typeface="メイリオ"/>
                        </a:defRPr>
                      </a:lvl2pPr>
                      <a:lvl3pPr marL="742950" algn="l" defTabSz="742950" rtl="0" eaLnBrk="1" latinLnBrk="0" hangingPunct="1">
                        <a:defRPr kumimoji="1" sz="1463" b="1" kern="1200">
                          <a:solidFill>
                            <a:schemeClr val="lt1"/>
                          </a:solidFill>
                          <a:latin typeface="Calibri"/>
                          <a:ea typeface="メイリオ"/>
                        </a:defRPr>
                      </a:lvl3pPr>
                      <a:lvl4pPr marL="1114425" algn="l" defTabSz="742950" rtl="0" eaLnBrk="1" latinLnBrk="0" hangingPunct="1">
                        <a:defRPr kumimoji="1" sz="1463" b="1" kern="1200">
                          <a:solidFill>
                            <a:schemeClr val="lt1"/>
                          </a:solidFill>
                          <a:latin typeface="Calibri"/>
                          <a:ea typeface="メイリオ"/>
                        </a:defRPr>
                      </a:lvl4pPr>
                      <a:lvl5pPr marL="1485900" algn="l" defTabSz="742950" rtl="0" eaLnBrk="1" latinLnBrk="0" hangingPunct="1">
                        <a:defRPr kumimoji="1" sz="1463" b="1" kern="1200">
                          <a:solidFill>
                            <a:schemeClr val="lt1"/>
                          </a:solidFill>
                          <a:latin typeface="Calibri"/>
                          <a:ea typeface="メイリオ"/>
                        </a:defRPr>
                      </a:lvl5pPr>
                      <a:lvl6pPr marL="1857375" algn="l" defTabSz="742950" rtl="0" eaLnBrk="1" latinLnBrk="0" hangingPunct="1">
                        <a:defRPr kumimoji="1" sz="1463" b="1" kern="1200">
                          <a:solidFill>
                            <a:schemeClr val="lt1"/>
                          </a:solidFill>
                          <a:latin typeface="Calibri"/>
                          <a:ea typeface="メイリオ"/>
                        </a:defRPr>
                      </a:lvl6pPr>
                      <a:lvl7pPr marL="2228850" algn="l" defTabSz="742950" rtl="0" eaLnBrk="1" latinLnBrk="0" hangingPunct="1">
                        <a:defRPr kumimoji="1" sz="1463" b="1" kern="1200">
                          <a:solidFill>
                            <a:schemeClr val="lt1"/>
                          </a:solidFill>
                          <a:latin typeface="Calibri"/>
                          <a:ea typeface="メイリオ"/>
                        </a:defRPr>
                      </a:lvl7pPr>
                      <a:lvl8pPr marL="2600325" algn="l" defTabSz="742950" rtl="0" eaLnBrk="1" latinLnBrk="0" hangingPunct="1">
                        <a:defRPr kumimoji="1" sz="1463" b="1" kern="1200">
                          <a:solidFill>
                            <a:schemeClr val="lt1"/>
                          </a:solidFill>
                          <a:latin typeface="Calibri"/>
                          <a:ea typeface="メイリオ"/>
                        </a:defRPr>
                      </a:lvl8pPr>
                      <a:lvl9pPr marL="2971800" algn="l" defTabSz="742950" rtl="0" eaLnBrk="1" latinLnBrk="0" hangingPunct="1">
                        <a:defRPr kumimoji="1" sz="1463" b="1" kern="1200">
                          <a:solidFill>
                            <a:schemeClr val="lt1"/>
                          </a:solidFill>
                          <a:latin typeface="Calibri"/>
                          <a:ea typeface="メイリオ"/>
                        </a:defRPr>
                      </a:lvl9pPr>
                    </a:lstStyle>
                    <a:p>
                      <a:pPr algn="l">
                        <a:spcAft>
                          <a:spcPts val="0"/>
                        </a:spcAft>
                      </a:pPr>
                      <a:r>
                        <a:rPr kumimoji="1" lang="ja-JP" altLang="en-US" sz="1000" b="1" u="none" strike="noStrike" kern="1200">
                          <a:solidFill>
                            <a:schemeClr val="bg1"/>
                          </a:solidFill>
                          <a:effectLst/>
                          <a:latin typeface="メイリオ" panose="020B0604030504040204" pitchFamily="50" charset="-128"/>
                          <a:ea typeface="メイリオ" panose="020B0604030504040204" pitchFamily="50" charset="-128"/>
                          <a:cs typeface="+mn-cs"/>
                        </a:rPr>
                        <a:t> Ｂ項目：患者の状況等</a:t>
                      </a:r>
                    </a:p>
                  </a:txBody>
                  <a:tcPr marL="0" marR="0" marT="0" marB="0"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81BD"/>
                    </a:solidFill>
                  </a:tcPr>
                </a:tc>
                <a:extLst>
                  <a:ext uri="{0D108BD9-81ED-4DB2-BD59-A6C34878D82A}">
                    <a16:rowId xmlns:a16="http://schemas.microsoft.com/office/drawing/2014/main" val="2196189278"/>
                  </a:ext>
                </a:extLst>
              </a:tr>
              <a:tr h="196438">
                <a:tc>
                  <a:txBody>
                    <a:bodyPr/>
                    <a:lstStyle>
                      <a:lvl1pPr marL="0" algn="l" defTabSz="990570" rtl="0" eaLnBrk="1" latinLnBrk="0" hangingPunct="1">
                        <a:defRPr kumimoji="1" sz="1950" kern="1200">
                          <a:solidFill>
                            <a:schemeClr val="dk1"/>
                          </a:solidFill>
                          <a:latin typeface="Calibri" panose="020F0502020204030204"/>
                          <a:ea typeface="メイリオ"/>
                        </a:defRPr>
                      </a:lvl1pPr>
                      <a:lvl2pPr marL="495285" algn="l" defTabSz="990570" rtl="0" eaLnBrk="1" latinLnBrk="0" hangingPunct="1">
                        <a:defRPr kumimoji="1" sz="1950" kern="1200">
                          <a:solidFill>
                            <a:schemeClr val="dk1"/>
                          </a:solidFill>
                          <a:latin typeface="Calibri" panose="020F0502020204030204"/>
                          <a:ea typeface="メイリオ"/>
                        </a:defRPr>
                      </a:lvl2pPr>
                      <a:lvl3pPr marL="990570" algn="l" defTabSz="990570" rtl="0" eaLnBrk="1" latinLnBrk="0" hangingPunct="1">
                        <a:defRPr kumimoji="1" sz="1950" kern="1200">
                          <a:solidFill>
                            <a:schemeClr val="dk1"/>
                          </a:solidFill>
                          <a:latin typeface="Calibri" panose="020F0502020204030204"/>
                          <a:ea typeface="メイリオ"/>
                        </a:defRPr>
                      </a:lvl3pPr>
                      <a:lvl4pPr marL="1485854" algn="l" defTabSz="990570" rtl="0" eaLnBrk="1" latinLnBrk="0" hangingPunct="1">
                        <a:defRPr kumimoji="1" sz="1950" kern="1200">
                          <a:solidFill>
                            <a:schemeClr val="dk1"/>
                          </a:solidFill>
                          <a:latin typeface="Calibri" panose="020F0502020204030204"/>
                          <a:ea typeface="メイリオ"/>
                        </a:defRPr>
                      </a:lvl4pPr>
                      <a:lvl5pPr marL="1981139" algn="l" defTabSz="990570" rtl="0" eaLnBrk="1" latinLnBrk="0" hangingPunct="1">
                        <a:defRPr kumimoji="1" sz="1950" kern="1200">
                          <a:solidFill>
                            <a:schemeClr val="dk1"/>
                          </a:solidFill>
                          <a:latin typeface="Calibri" panose="020F0502020204030204"/>
                          <a:ea typeface="メイリオ"/>
                        </a:defRPr>
                      </a:lvl5pPr>
                      <a:lvl6pPr marL="2476424" algn="l" defTabSz="990570" rtl="0" eaLnBrk="1" latinLnBrk="0" hangingPunct="1">
                        <a:defRPr kumimoji="1" sz="1950" kern="1200">
                          <a:solidFill>
                            <a:schemeClr val="dk1"/>
                          </a:solidFill>
                          <a:latin typeface="Calibri" panose="020F0502020204030204"/>
                          <a:ea typeface="メイリオ"/>
                        </a:defRPr>
                      </a:lvl6pPr>
                      <a:lvl7pPr marL="2971709" algn="l" defTabSz="990570" rtl="0" eaLnBrk="1" latinLnBrk="0" hangingPunct="1">
                        <a:defRPr kumimoji="1" sz="1950" kern="1200">
                          <a:solidFill>
                            <a:schemeClr val="dk1"/>
                          </a:solidFill>
                          <a:latin typeface="Calibri" panose="020F0502020204030204"/>
                          <a:ea typeface="メイリオ"/>
                        </a:defRPr>
                      </a:lvl7pPr>
                      <a:lvl8pPr marL="3466993" algn="l" defTabSz="990570" rtl="0" eaLnBrk="1" latinLnBrk="0" hangingPunct="1">
                        <a:defRPr kumimoji="1" sz="1950" kern="1200">
                          <a:solidFill>
                            <a:schemeClr val="dk1"/>
                          </a:solidFill>
                          <a:latin typeface="Calibri" panose="020F0502020204030204"/>
                          <a:ea typeface="メイリオ"/>
                        </a:defRPr>
                      </a:lvl8pPr>
                      <a:lvl9pPr marL="3962278" algn="l" defTabSz="990570" rtl="0" eaLnBrk="1" latinLnBrk="0" hangingPunct="1">
                        <a:defRPr kumimoji="1" sz="1950" kern="1200">
                          <a:solidFill>
                            <a:schemeClr val="dk1"/>
                          </a:solidFill>
                          <a:latin typeface="Calibri" panose="020F0502020204030204"/>
                          <a:ea typeface="メイリオ"/>
                        </a:defRPr>
                      </a:lvl9pPr>
                    </a:lstStyle>
                    <a:p>
                      <a:pPr algn="l" fontAlgn="ctr"/>
                      <a:r>
                        <a:rPr kumimoji="1" lang="ja-JP" altLang="en-US" sz="1000" b="1" u="none" strike="noStrike" kern="1200">
                          <a:solidFill>
                            <a:schemeClr val="bg1"/>
                          </a:solidFill>
                          <a:effectLst/>
                          <a:latin typeface="メイリオ" panose="020B0604030504040204" pitchFamily="50" charset="-128"/>
                          <a:ea typeface="メイリオ" panose="020B0604030504040204" pitchFamily="50" charset="-128"/>
                          <a:cs typeface="+mn-cs"/>
                        </a:rPr>
                        <a:t> </a:t>
                      </a:r>
                      <a:r>
                        <a:rPr kumimoji="1" lang="en-US" sz="1000" b="1" u="none" strike="noStrike" kern="1200">
                          <a:solidFill>
                            <a:schemeClr val="bg1"/>
                          </a:solidFill>
                          <a:effectLst/>
                          <a:latin typeface="メイリオ" panose="020B0604030504040204" pitchFamily="50" charset="-128"/>
                          <a:ea typeface="メイリオ" panose="020B0604030504040204" pitchFamily="50" charset="-128"/>
                          <a:cs typeface="+mn-cs"/>
                        </a:rPr>
                        <a:t>Ｃ</a:t>
                      </a:r>
                      <a:r>
                        <a:rPr kumimoji="1" lang="ja-JP" altLang="en-US" sz="1000" b="1" u="none" strike="noStrike" kern="1200">
                          <a:solidFill>
                            <a:schemeClr val="bg1"/>
                          </a:solidFill>
                          <a:effectLst/>
                          <a:latin typeface="メイリオ" panose="020B0604030504040204" pitchFamily="50" charset="-128"/>
                          <a:ea typeface="メイリオ" panose="020B0604030504040204" pitchFamily="50" charset="-128"/>
                          <a:cs typeface="+mn-cs"/>
                        </a:rPr>
                        <a:t>項目：手術等の医学的状況</a:t>
                      </a:r>
                      <a:endParaRPr kumimoji="1" lang="en-US" altLang="ja-JP" sz="1000" b="1" u="none" strike="noStrike" kern="1200">
                        <a:solidFill>
                          <a:schemeClr val="bg1"/>
                        </a:solidFill>
                        <a:effectLst/>
                        <a:latin typeface="メイリオ" panose="020B0604030504040204" pitchFamily="50" charset="-128"/>
                        <a:ea typeface="メイリオ" panose="020B0604030504040204" pitchFamily="50" charset="-128"/>
                        <a:cs typeface="+mn-cs"/>
                      </a:endParaRPr>
                    </a:p>
                  </a:txBody>
                  <a:tcPr marL="9525" marR="9525" marT="9525" marB="0"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3AD25"/>
                    </a:solidFill>
                  </a:tcPr>
                </a:tc>
                <a:extLst>
                  <a:ext uri="{0D108BD9-81ED-4DB2-BD59-A6C34878D82A}">
                    <a16:rowId xmlns:a16="http://schemas.microsoft.com/office/drawing/2014/main" val="3190978140"/>
                  </a:ext>
                </a:extLst>
              </a:tr>
              <a:tr h="642438">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100" b="0" i="0" u="none" strike="noStrike">
                          <a:solidFill>
                            <a:schemeClr val="tx1"/>
                          </a:solidFill>
                          <a:effectLst/>
                          <a:latin typeface="メイリオ" panose="020B0604030504040204" pitchFamily="50" charset="-128"/>
                          <a:ea typeface="メイリオ" panose="020B0604030504040204" pitchFamily="50" charset="-128"/>
                        </a:rPr>
                        <a:t>　</a:t>
                      </a:r>
                      <a:r>
                        <a:rPr kumimoji="1" lang="ja-JP" altLang="en-US" sz="1100" b="1" i="0" u="sng" strike="noStrike" kern="1200" cap="none" spc="0" normalizeH="0" baseline="0">
                          <a:ln>
                            <a:noFill/>
                          </a:ln>
                          <a:solidFill>
                            <a:srgbClr val="007FDE"/>
                          </a:solidFill>
                          <a:effectLst/>
                          <a:uLnTx/>
                          <a:uFillTx/>
                          <a:latin typeface="メイリオ" panose="020B0604030504040204" pitchFamily="50" charset="-128"/>
                          <a:ea typeface="メイリオ" panose="020B0604030504040204" pitchFamily="50" charset="-128"/>
                          <a:cs typeface="+mn-cs"/>
                        </a:rPr>
                        <a:t>新たな治療等を追加</a:t>
                      </a:r>
                      <a:endParaRPr kumimoji="1" lang="en-US" altLang="ja-JP" sz="1100" b="1" i="0" u="sng" strike="noStrike" kern="1200" cap="none" spc="0" normalizeH="0" baseline="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144000" marR="0" lvl="0" indent="0" algn="l" defTabSz="990570" rtl="0" eaLnBrk="1" fontAlgn="ctr" latinLnBrk="0" hangingPunct="1">
                        <a:lnSpc>
                          <a:spcPct val="100000"/>
                        </a:lnSpc>
                        <a:spcBef>
                          <a:spcPts val="0"/>
                        </a:spcBef>
                        <a:spcAft>
                          <a:spcPts val="0"/>
                        </a:spcAft>
                        <a:buClrTx/>
                        <a:buSzTx/>
                        <a:buFontTx/>
                        <a:buNone/>
                        <a:tabLst/>
                        <a:defRPr/>
                      </a:pPr>
                      <a:r>
                        <a:rPr kumimoji="1" lang="ja-JP" altLang="en-US" sz="1000" b="0" i="0" u="none" strike="noStrike" kern="1200">
                          <a:solidFill>
                            <a:schemeClr val="tx1"/>
                          </a:solidFill>
                          <a:effectLst/>
                          <a:latin typeface="メイリオ" panose="020B0604030504040204" pitchFamily="50" charset="-128"/>
                          <a:ea typeface="メイリオ" panose="020B0604030504040204" pitchFamily="50" charset="-128"/>
                          <a:cs typeface="+mn-cs"/>
                        </a:rPr>
                        <a:t>（例：腰椎穿刺、内視鏡的胃・十二指腸ステント留置術 等）</a:t>
                      </a:r>
                      <a:endParaRPr kumimoji="1" lang="en-US" altLang="ja-JP" sz="1000" b="0" i="0" u="none" strike="noStrike" kern="1200">
                        <a:solidFill>
                          <a:schemeClr val="tx1"/>
                        </a:solidFill>
                        <a:effectLst/>
                        <a:latin typeface="メイリオ" panose="020B0604030504040204" pitchFamily="50" charset="-128"/>
                        <a:ea typeface="メイリオ" panose="020B0604030504040204" pitchFamily="50" charset="-128"/>
                        <a:cs typeface="+mn-cs"/>
                      </a:endParaRPr>
                    </a:p>
                    <a:p>
                      <a:pPr algn="l" fontAlgn="ct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txBody>
                  <a:tcPr marL="9525" marR="9525" marT="9525" marB="0"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50721519"/>
                  </a:ext>
                </a:extLst>
              </a:tr>
            </a:tbl>
          </a:graphicData>
        </a:graphic>
      </p:graphicFrame>
      <p:sp>
        <p:nvSpPr>
          <p:cNvPr id="35" name="テキスト ボックス 34">
            <a:extLst>
              <a:ext uri="{FF2B5EF4-FFF2-40B4-BE49-F238E27FC236}">
                <a16:creationId xmlns:a16="http://schemas.microsoft.com/office/drawing/2014/main" id="{D0C41F79-62BA-BFFF-BDE1-7E0134273F19}"/>
              </a:ext>
            </a:extLst>
          </p:cNvPr>
          <p:cNvSpPr txBox="1"/>
          <p:nvPr/>
        </p:nvSpPr>
        <p:spPr>
          <a:xfrm>
            <a:off x="1582353" y="2950676"/>
            <a:ext cx="1540374" cy="1446550"/>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Ａ、Ｂ、Ｃ項目を用いた基準</a:t>
            </a:r>
            <a:endParaRPr kumimoji="1" lang="en-US" altLang="ja-JP"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br>
              <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（例：急性期一般１の割合①ではＡ３点以上、Ｃ１点以上のいずれか）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en-US" altLang="ja-JP" sz="5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を満たす患者の割合</a:t>
            </a:r>
          </a:p>
        </p:txBody>
      </p:sp>
      <p:sp>
        <p:nvSpPr>
          <p:cNvPr id="38" name="テキスト ボックス 37">
            <a:extLst>
              <a:ext uri="{FF2B5EF4-FFF2-40B4-BE49-F238E27FC236}">
                <a16:creationId xmlns:a16="http://schemas.microsoft.com/office/drawing/2014/main" id="{C5B421F3-D784-46F5-14E0-CD77F8092387}"/>
              </a:ext>
            </a:extLst>
          </p:cNvPr>
          <p:cNvSpPr txBox="1"/>
          <p:nvPr/>
        </p:nvSpPr>
        <p:spPr>
          <a:xfrm>
            <a:off x="5697121" y="2655451"/>
            <a:ext cx="2211488" cy="1169551"/>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１病床あたりの</a:t>
            </a:r>
            <a:br>
              <a:rPr kumimoji="1" lang="en-US" altLang="ja-JP" sz="11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br>
            <a:r>
              <a:rPr kumimoji="1" lang="ja-JP" altLang="en-US" sz="11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救急搬送受入件数／年 </a:t>
            </a:r>
            <a:r>
              <a:rPr kumimoji="1" lang="en-US" altLang="ja-JP" sz="11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×0.005</a:t>
            </a:r>
            <a:r>
              <a:rPr kumimoji="1" lang="ja-JP" altLang="en-US" sz="11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　</a:t>
            </a:r>
            <a:endParaRPr kumimoji="1" lang="en-US" altLang="ja-JP" sz="11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en-US" altLang="ja-JP" sz="300" b="1" i="0" u="none" strike="noStrike" kern="0" cap="none" spc="0" normalizeH="0" baseline="0" noProof="0">
              <a:ln>
                <a:noFill/>
              </a:ln>
              <a:solidFill>
                <a:srgbClr val="000000"/>
              </a:solidFill>
              <a:effectLst/>
              <a:uLnTx/>
              <a:uFillTx/>
              <a:latin typeface="Segoe UI"/>
              <a:ea typeface="メイリオ"/>
              <a:cs typeface="+mn-cs"/>
            </a:endParaRPr>
          </a:p>
          <a:p>
            <a:pPr marL="129608" marR="0" lvl="0" indent="-129608"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0" cap="none" spc="0" normalizeH="0" baseline="0" noProof="0">
                <a:ln>
                  <a:noFill/>
                </a:ln>
                <a:solidFill>
                  <a:srgbClr val="000000"/>
                </a:solidFill>
                <a:effectLst/>
                <a:uLnTx/>
                <a:uFillTx/>
                <a:latin typeface="Segoe UI"/>
                <a:ea typeface="メイリオ"/>
                <a:cs typeface="+mn-cs"/>
              </a:rPr>
              <a:t>※</a:t>
            </a:r>
            <a:r>
              <a:rPr kumimoji="1" lang="ja-JP" altLang="en-US" sz="900" b="0" i="0" u="none" strike="noStrike" kern="0" cap="none" spc="0" normalizeH="0" baseline="0" noProof="0">
                <a:ln>
                  <a:noFill/>
                </a:ln>
                <a:solidFill>
                  <a:srgbClr val="000000"/>
                </a:solidFill>
                <a:effectLst/>
                <a:uLnTx/>
                <a:uFillTx/>
                <a:latin typeface="Segoe UI"/>
                <a:ea typeface="メイリオ"/>
                <a:cs typeface="+mn-cs"/>
              </a:rPr>
              <a:t>入院しなかった場合の件数を含む</a:t>
            </a:r>
            <a:endParaRPr kumimoji="1" lang="en-US" altLang="ja-JP" sz="900" b="0" i="0" u="none" strike="noStrike" kern="0" cap="none" spc="0" normalizeH="0" baseline="0" noProof="0">
              <a:ln>
                <a:noFill/>
              </a:ln>
              <a:solidFill>
                <a:srgbClr val="000000"/>
              </a:solidFill>
              <a:effectLst/>
              <a:uLnTx/>
              <a:uFillTx/>
              <a:latin typeface="Segoe UI"/>
              <a:ea typeface="メイリオ"/>
              <a:cs typeface="+mn-cs"/>
            </a:endParaRPr>
          </a:p>
          <a:p>
            <a:pPr marL="129608" marR="0" lvl="0" indent="-129608"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srgbClr val="000000"/>
                </a:solidFill>
                <a:effectLst/>
                <a:uLnTx/>
                <a:uFillTx/>
                <a:latin typeface="Segoe UI"/>
                <a:ea typeface="メイリオ"/>
                <a:cs typeface="+mn-cs"/>
              </a:rPr>
              <a:t>※</a:t>
            </a:r>
            <a:r>
              <a:rPr kumimoji="1" lang="ja-JP" altLang="en-US" sz="900" b="0" i="0" u="none" strike="noStrike" kern="1200" cap="none" spc="0" normalizeH="0" baseline="0" noProof="0">
                <a:ln>
                  <a:noFill/>
                </a:ln>
                <a:solidFill>
                  <a:srgbClr val="000000"/>
                </a:solidFill>
                <a:effectLst/>
                <a:uLnTx/>
                <a:uFillTx/>
                <a:latin typeface="Segoe UI"/>
                <a:ea typeface="メイリオ"/>
                <a:cs typeface="+mn-cs"/>
              </a:rPr>
              <a:t>割合指数を計算する病棟が複数種類ある場合は、入院した救急搬送患者の比率に応じて受入件数を按分</a:t>
            </a:r>
            <a:br>
              <a:rPr kumimoji="1" lang="en-US" altLang="ja-JP" sz="900" b="0" i="0" u="none" strike="noStrike" kern="1200" cap="none" spc="0" normalizeH="0" baseline="0" noProof="0">
                <a:ln>
                  <a:noFill/>
                </a:ln>
                <a:solidFill>
                  <a:srgbClr val="000000"/>
                </a:solidFill>
                <a:effectLst/>
                <a:uLnTx/>
                <a:uFillTx/>
                <a:latin typeface="Segoe UI"/>
                <a:ea typeface="メイリオ"/>
                <a:cs typeface="+mn-cs"/>
              </a:rPr>
            </a:br>
            <a:r>
              <a:rPr kumimoji="1" lang="ja-JP" altLang="en-US" sz="900" b="0" i="0" u="none" strike="noStrike" kern="1200" cap="none" spc="0" normalizeH="0" baseline="0" noProof="0">
                <a:ln>
                  <a:noFill/>
                </a:ln>
                <a:solidFill>
                  <a:srgbClr val="000000"/>
                </a:solidFill>
                <a:effectLst/>
                <a:uLnTx/>
                <a:uFillTx/>
                <a:latin typeface="Segoe UI"/>
                <a:ea typeface="メイリオ"/>
                <a:cs typeface="+mn-cs"/>
              </a:rPr>
              <a:t>（救急患者応需係数の</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上限は１割</a:t>
            </a:r>
            <a:r>
              <a:rPr kumimoji="1" lang="ja-JP" altLang="en-US" sz="900" b="0" i="0" u="none" strike="noStrike" kern="1200" cap="none" spc="0" normalizeH="0" baseline="0" noProof="0">
                <a:ln>
                  <a:noFill/>
                </a:ln>
                <a:solidFill>
                  <a:srgbClr val="000000"/>
                </a:solidFill>
                <a:effectLst/>
                <a:uLnTx/>
                <a:uFillTx/>
                <a:latin typeface="Segoe UI"/>
                <a:ea typeface="メイリオ"/>
                <a:cs typeface="+mn-cs"/>
              </a:rPr>
              <a:t>）</a:t>
            </a:r>
            <a:endParaRPr kumimoji="1" lang="en-US" altLang="ja-JP" sz="9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41" name="テキスト ボックス 40">
            <a:extLst>
              <a:ext uri="{FF2B5EF4-FFF2-40B4-BE49-F238E27FC236}">
                <a16:creationId xmlns:a16="http://schemas.microsoft.com/office/drawing/2014/main" id="{16281BAA-14BC-1810-1297-041F53D2D6EC}"/>
              </a:ext>
            </a:extLst>
          </p:cNvPr>
          <p:cNvSpPr txBox="1"/>
          <p:nvPr/>
        </p:nvSpPr>
        <p:spPr>
          <a:xfrm>
            <a:off x="8553954" y="2836569"/>
            <a:ext cx="2324929" cy="923330"/>
          </a:xfrm>
          <a:prstGeom prst="rect">
            <a:avLst/>
          </a:prstGeom>
          <a:noFill/>
          <a:ln>
            <a:solidFill>
              <a:schemeClr val="bg1">
                <a:lumMod val="50000"/>
              </a:schemeClr>
            </a:solidFill>
            <a:prstDash val="dash"/>
          </a:ln>
        </p:spPr>
        <p:txBody>
          <a:bodyPr wrap="square">
            <a:spAutoFit/>
          </a:bodyPr>
          <a:lstStyle/>
          <a:p>
            <a:pPr marL="324016" marR="0" lvl="0" indent="-324016" algn="l" defTabSz="457224"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対象：急性期病院入院基本料（Ａ，Ｂ）</a:t>
            </a:r>
          </a:p>
          <a:p>
            <a:pPr marL="324016" marR="0" lvl="0" indent="-324016" algn="l" defTabSz="457224"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急性期一般入院基本料（１～５）</a:t>
            </a:r>
          </a:p>
          <a:p>
            <a:pPr marL="324016" marR="0" lvl="0" indent="-324016" algn="l" defTabSz="457224"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看護・多職種協働加算</a:t>
            </a:r>
          </a:p>
          <a:p>
            <a:pPr marL="324016" marR="0" lvl="0" indent="-324016" algn="l" defTabSz="457224"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７対１入院基本料（特定）</a:t>
            </a:r>
          </a:p>
          <a:p>
            <a:pPr marL="324016" marR="0" lvl="0" indent="-324016" algn="l" defTabSz="457224"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急性期総合体制加算</a:t>
            </a:r>
          </a:p>
          <a:p>
            <a:pPr marL="324016" marR="0" lvl="0" indent="-324016" algn="l" defTabSz="457224"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地域包括医療病棟入院料</a:t>
            </a:r>
          </a:p>
        </p:txBody>
      </p:sp>
      <p:sp>
        <p:nvSpPr>
          <p:cNvPr id="42" name="矢印: 右 41">
            <a:extLst>
              <a:ext uri="{FF2B5EF4-FFF2-40B4-BE49-F238E27FC236}">
                <a16:creationId xmlns:a16="http://schemas.microsoft.com/office/drawing/2014/main" id="{1C8A0AC3-8DDB-47D7-A447-BB3805367B96}"/>
              </a:ext>
            </a:extLst>
          </p:cNvPr>
          <p:cNvSpPr/>
          <p:nvPr/>
        </p:nvSpPr>
        <p:spPr>
          <a:xfrm>
            <a:off x="5406367" y="4164167"/>
            <a:ext cx="1231482" cy="315727"/>
          </a:xfrm>
          <a:prstGeom prst="rightArrow">
            <a:avLst/>
          </a:prstGeom>
          <a:solidFill>
            <a:schemeClr val="bg1">
              <a:lumMod val="65000"/>
            </a:schemeClr>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3" name="正方形/長方形 42">
            <a:extLst>
              <a:ext uri="{FF2B5EF4-FFF2-40B4-BE49-F238E27FC236}">
                <a16:creationId xmlns:a16="http://schemas.microsoft.com/office/drawing/2014/main" id="{5DA7F4F9-6E83-8F10-57AD-CAD0480C019E}"/>
              </a:ext>
            </a:extLst>
          </p:cNvPr>
          <p:cNvSpPr/>
          <p:nvPr/>
        </p:nvSpPr>
        <p:spPr>
          <a:xfrm>
            <a:off x="8348329" y="2387237"/>
            <a:ext cx="2700670" cy="1427528"/>
          </a:xfrm>
          <a:prstGeom prst="rect">
            <a:avLst/>
          </a:prstGeom>
          <a:no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5" name="テキスト ボックス 44">
            <a:extLst>
              <a:ext uri="{FF2B5EF4-FFF2-40B4-BE49-F238E27FC236}">
                <a16:creationId xmlns:a16="http://schemas.microsoft.com/office/drawing/2014/main" id="{789EFC48-6F55-86A7-3361-E06BF36CD70C}"/>
              </a:ext>
            </a:extLst>
          </p:cNvPr>
          <p:cNvSpPr txBox="1"/>
          <p:nvPr/>
        </p:nvSpPr>
        <p:spPr>
          <a:xfrm>
            <a:off x="6707078" y="3858481"/>
            <a:ext cx="4250770" cy="276999"/>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上記以外では引き続き病棟における患者の該当割合を使用</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6" name="テキスト ボックス 45">
            <a:extLst>
              <a:ext uri="{FF2B5EF4-FFF2-40B4-BE49-F238E27FC236}">
                <a16:creationId xmlns:a16="http://schemas.microsoft.com/office/drawing/2014/main" id="{1D0925B5-6CBB-9599-9ED3-D715CEF540A8}"/>
              </a:ext>
            </a:extLst>
          </p:cNvPr>
          <p:cNvSpPr txBox="1"/>
          <p:nvPr/>
        </p:nvSpPr>
        <p:spPr>
          <a:xfrm>
            <a:off x="6707079" y="4120163"/>
            <a:ext cx="4171800" cy="507831"/>
          </a:xfrm>
          <a:prstGeom prst="rect">
            <a:avLst/>
          </a:prstGeom>
          <a:noFill/>
          <a:ln>
            <a:solidFill>
              <a:schemeClr val="bg1">
                <a:lumMod val="50000"/>
              </a:schemeClr>
            </a:solidFill>
            <a:prstDash val="dash"/>
          </a:ln>
        </p:spPr>
        <p:txBody>
          <a:bodyPr wrap="square">
            <a:spAutoFit/>
          </a:bodyPr>
          <a:lstStyle/>
          <a:p>
            <a:pPr marL="324016" marR="0" lvl="0" indent="-324016" algn="l" defTabSz="457224"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結核病棟７対１入院基本料、専門病院７対１入院基本料、看護必要度加算（１～３）、急性期看護補助体制加算、看護職員夜間配置加算、看護補助加算１、地域包括ケア病棟入院料、特定一般病棟入院料の注７</a:t>
            </a:r>
            <a:endParaRPr kumimoji="0"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cxnSp>
        <p:nvCxnSpPr>
          <p:cNvPr id="48" name="直線矢印コネクタ 47">
            <a:extLst>
              <a:ext uri="{FF2B5EF4-FFF2-40B4-BE49-F238E27FC236}">
                <a16:creationId xmlns:a16="http://schemas.microsoft.com/office/drawing/2014/main" id="{0D1E9574-3183-A696-766C-7707C95F5120}"/>
              </a:ext>
            </a:extLst>
          </p:cNvPr>
          <p:cNvCxnSpPr/>
          <p:nvPr/>
        </p:nvCxnSpPr>
        <p:spPr>
          <a:xfrm>
            <a:off x="2028829" y="5526528"/>
            <a:ext cx="8486775" cy="0"/>
          </a:xfrm>
          <a:prstGeom prst="straightConnector1">
            <a:avLst/>
          </a:prstGeom>
          <a:ln w="38100">
            <a:solidFill>
              <a:schemeClr val="tx1">
                <a:lumMod val="65000"/>
                <a:lumOff val="35000"/>
              </a:schemeClr>
            </a:solidFill>
            <a:tailEnd type="triangle"/>
          </a:ln>
        </p:spPr>
        <p:style>
          <a:lnRef idx="2">
            <a:schemeClr val="dk1"/>
          </a:lnRef>
          <a:fillRef idx="0">
            <a:schemeClr val="dk1"/>
          </a:fillRef>
          <a:effectRef idx="1">
            <a:schemeClr val="dk1"/>
          </a:effectRef>
          <a:fontRef idx="minor">
            <a:schemeClr val="tx1"/>
          </a:fontRef>
        </p:style>
      </p:cxnSp>
      <p:graphicFrame>
        <p:nvGraphicFramePr>
          <p:cNvPr id="49" name="表 48">
            <a:extLst>
              <a:ext uri="{FF2B5EF4-FFF2-40B4-BE49-F238E27FC236}">
                <a16:creationId xmlns:a16="http://schemas.microsoft.com/office/drawing/2014/main" id="{BE26968E-168D-8F2E-8F9F-906C47F837AB}"/>
              </a:ext>
            </a:extLst>
          </p:cNvPr>
          <p:cNvGraphicFramePr>
            <a:graphicFrameLocks noGrp="1"/>
          </p:cNvGraphicFramePr>
          <p:nvPr/>
        </p:nvGraphicFramePr>
        <p:xfrm>
          <a:off x="3049859" y="5274199"/>
          <a:ext cx="7380016" cy="243840"/>
        </p:xfrm>
        <a:graphic>
          <a:graphicData uri="http://schemas.openxmlformats.org/drawingml/2006/table">
            <a:tbl>
              <a:tblPr firstRow="1" bandRow="1">
                <a:tableStyleId>{5C22544A-7EE6-4342-B048-85BDC9FD1C3A}</a:tableStyleId>
              </a:tblPr>
              <a:tblGrid>
                <a:gridCol w="527144">
                  <a:extLst>
                    <a:ext uri="{9D8B030D-6E8A-4147-A177-3AD203B41FA5}">
                      <a16:colId xmlns:a16="http://schemas.microsoft.com/office/drawing/2014/main" val="3703513543"/>
                    </a:ext>
                  </a:extLst>
                </a:gridCol>
                <a:gridCol w="527144">
                  <a:extLst>
                    <a:ext uri="{9D8B030D-6E8A-4147-A177-3AD203B41FA5}">
                      <a16:colId xmlns:a16="http://schemas.microsoft.com/office/drawing/2014/main" val="860453073"/>
                    </a:ext>
                  </a:extLst>
                </a:gridCol>
                <a:gridCol w="527144">
                  <a:extLst>
                    <a:ext uri="{9D8B030D-6E8A-4147-A177-3AD203B41FA5}">
                      <a16:colId xmlns:a16="http://schemas.microsoft.com/office/drawing/2014/main" val="104235774"/>
                    </a:ext>
                  </a:extLst>
                </a:gridCol>
                <a:gridCol w="527144">
                  <a:extLst>
                    <a:ext uri="{9D8B030D-6E8A-4147-A177-3AD203B41FA5}">
                      <a16:colId xmlns:a16="http://schemas.microsoft.com/office/drawing/2014/main" val="2718902936"/>
                    </a:ext>
                  </a:extLst>
                </a:gridCol>
                <a:gridCol w="527144">
                  <a:extLst>
                    <a:ext uri="{9D8B030D-6E8A-4147-A177-3AD203B41FA5}">
                      <a16:colId xmlns:a16="http://schemas.microsoft.com/office/drawing/2014/main" val="882512914"/>
                    </a:ext>
                  </a:extLst>
                </a:gridCol>
                <a:gridCol w="527144">
                  <a:extLst>
                    <a:ext uri="{9D8B030D-6E8A-4147-A177-3AD203B41FA5}">
                      <a16:colId xmlns:a16="http://schemas.microsoft.com/office/drawing/2014/main" val="551827367"/>
                    </a:ext>
                  </a:extLst>
                </a:gridCol>
                <a:gridCol w="527144">
                  <a:extLst>
                    <a:ext uri="{9D8B030D-6E8A-4147-A177-3AD203B41FA5}">
                      <a16:colId xmlns:a16="http://schemas.microsoft.com/office/drawing/2014/main" val="2108478579"/>
                    </a:ext>
                  </a:extLst>
                </a:gridCol>
                <a:gridCol w="527144">
                  <a:extLst>
                    <a:ext uri="{9D8B030D-6E8A-4147-A177-3AD203B41FA5}">
                      <a16:colId xmlns:a16="http://schemas.microsoft.com/office/drawing/2014/main" val="887053062"/>
                    </a:ext>
                  </a:extLst>
                </a:gridCol>
                <a:gridCol w="527144">
                  <a:extLst>
                    <a:ext uri="{9D8B030D-6E8A-4147-A177-3AD203B41FA5}">
                      <a16:colId xmlns:a16="http://schemas.microsoft.com/office/drawing/2014/main" val="4228685071"/>
                    </a:ext>
                  </a:extLst>
                </a:gridCol>
                <a:gridCol w="527144">
                  <a:extLst>
                    <a:ext uri="{9D8B030D-6E8A-4147-A177-3AD203B41FA5}">
                      <a16:colId xmlns:a16="http://schemas.microsoft.com/office/drawing/2014/main" val="3374437577"/>
                    </a:ext>
                  </a:extLst>
                </a:gridCol>
                <a:gridCol w="527144">
                  <a:extLst>
                    <a:ext uri="{9D8B030D-6E8A-4147-A177-3AD203B41FA5}">
                      <a16:colId xmlns:a16="http://schemas.microsoft.com/office/drawing/2014/main" val="3793214837"/>
                    </a:ext>
                  </a:extLst>
                </a:gridCol>
                <a:gridCol w="527144">
                  <a:extLst>
                    <a:ext uri="{9D8B030D-6E8A-4147-A177-3AD203B41FA5}">
                      <a16:colId xmlns:a16="http://schemas.microsoft.com/office/drawing/2014/main" val="1656424275"/>
                    </a:ext>
                  </a:extLst>
                </a:gridCol>
                <a:gridCol w="527144">
                  <a:extLst>
                    <a:ext uri="{9D8B030D-6E8A-4147-A177-3AD203B41FA5}">
                      <a16:colId xmlns:a16="http://schemas.microsoft.com/office/drawing/2014/main" val="200063272"/>
                    </a:ext>
                  </a:extLst>
                </a:gridCol>
                <a:gridCol w="527144">
                  <a:extLst>
                    <a:ext uri="{9D8B030D-6E8A-4147-A177-3AD203B41FA5}">
                      <a16:colId xmlns:a16="http://schemas.microsoft.com/office/drawing/2014/main" val="276194507"/>
                    </a:ext>
                  </a:extLst>
                </a:gridCol>
              </a:tblGrid>
              <a:tr h="243840">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１日目</a:t>
                      </a:r>
                      <a:endParaRPr kumimoji="1" lang="en-US" altLang="ja-JP" sz="1000" b="0">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２日目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３日目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４日目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５日目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６日目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７日目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８日目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000" b="0">
                          <a:solidFill>
                            <a:schemeClr val="tx1"/>
                          </a:solidFill>
                          <a:latin typeface="メイリオ" panose="020B0604030504040204" pitchFamily="50" charset="-128"/>
                          <a:ea typeface="メイリオ" panose="020B0604030504040204" pitchFamily="50" charset="-128"/>
                        </a:rPr>
                        <a:t>９日目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en-US" altLang="ja-JP" sz="1000" b="0">
                          <a:solidFill>
                            <a:schemeClr val="tx1"/>
                          </a:solidFill>
                          <a:latin typeface="メイリオ" panose="020B0604030504040204" pitchFamily="50" charset="-128"/>
                          <a:ea typeface="メイリオ" panose="020B0604030504040204" pitchFamily="50" charset="-128"/>
                        </a:rPr>
                        <a:t>10</a:t>
                      </a:r>
                      <a:r>
                        <a:rPr kumimoji="1" lang="ja-JP" altLang="en-US" sz="1000" b="0">
                          <a:solidFill>
                            <a:schemeClr val="tx1"/>
                          </a:solidFill>
                          <a:latin typeface="メイリオ" panose="020B0604030504040204" pitchFamily="50" charset="-128"/>
                          <a:ea typeface="メイリオ" panose="020B0604030504040204" pitchFamily="50" charset="-128"/>
                        </a:rPr>
                        <a:t>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en-US" altLang="ja-JP" sz="1000" b="0">
                          <a:solidFill>
                            <a:schemeClr val="tx1"/>
                          </a:solidFill>
                          <a:latin typeface="メイリオ" panose="020B0604030504040204" pitchFamily="50" charset="-128"/>
                          <a:ea typeface="メイリオ" panose="020B0604030504040204" pitchFamily="50" charset="-128"/>
                        </a:rPr>
                        <a:t>11</a:t>
                      </a:r>
                      <a:r>
                        <a:rPr kumimoji="1" lang="ja-JP" altLang="en-US" sz="1000" b="0">
                          <a:solidFill>
                            <a:schemeClr val="tx1"/>
                          </a:solidFill>
                          <a:latin typeface="メイリオ" panose="020B0604030504040204" pitchFamily="50" charset="-128"/>
                          <a:ea typeface="メイリオ" panose="020B0604030504040204" pitchFamily="50" charset="-128"/>
                        </a:rPr>
                        <a:t>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en-US" altLang="ja-JP" sz="1000" b="0">
                          <a:solidFill>
                            <a:schemeClr val="tx1"/>
                          </a:solidFill>
                          <a:latin typeface="メイリオ" panose="020B0604030504040204" pitchFamily="50" charset="-128"/>
                          <a:ea typeface="メイリオ" panose="020B0604030504040204" pitchFamily="50" charset="-128"/>
                        </a:rPr>
                        <a:t>12</a:t>
                      </a:r>
                      <a:r>
                        <a:rPr kumimoji="1" lang="ja-JP" altLang="en-US" sz="1000" b="0">
                          <a:solidFill>
                            <a:schemeClr val="tx1"/>
                          </a:solidFill>
                          <a:latin typeface="メイリオ" panose="020B0604030504040204" pitchFamily="50" charset="-128"/>
                          <a:ea typeface="メイリオ" panose="020B0604030504040204" pitchFamily="50" charset="-128"/>
                        </a:rPr>
                        <a:t>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en-US" altLang="ja-JP" sz="1000" b="0">
                          <a:solidFill>
                            <a:schemeClr val="tx1"/>
                          </a:solidFill>
                          <a:latin typeface="メイリオ" panose="020B0604030504040204" pitchFamily="50" charset="-128"/>
                          <a:ea typeface="メイリオ" panose="020B0604030504040204" pitchFamily="50" charset="-128"/>
                        </a:rPr>
                        <a:t>13</a:t>
                      </a:r>
                      <a:r>
                        <a:rPr kumimoji="1" lang="ja-JP" altLang="en-US" sz="1000" b="0">
                          <a:solidFill>
                            <a:schemeClr val="tx1"/>
                          </a:solidFill>
                          <a:latin typeface="メイリオ" panose="020B0604030504040204" pitchFamily="50" charset="-128"/>
                          <a:ea typeface="メイリオ" panose="020B0604030504040204" pitchFamily="50" charset="-128"/>
                        </a:rPr>
                        <a:t>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en-US" altLang="ja-JP" sz="1000" b="0">
                          <a:solidFill>
                            <a:schemeClr val="tx1"/>
                          </a:solidFill>
                          <a:latin typeface="メイリオ" panose="020B0604030504040204" pitchFamily="50" charset="-128"/>
                          <a:ea typeface="メイリオ" panose="020B0604030504040204" pitchFamily="50" charset="-128"/>
                        </a:rPr>
                        <a:t>14</a:t>
                      </a:r>
                      <a:r>
                        <a:rPr kumimoji="1" lang="ja-JP" altLang="en-US" sz="1000" b="0">
                          <a:solidFill>
                            <a:schemeClr val="tx1"/>
                          </a:solidFill>
                          <a:latin typeface="メイリオ" panose="020B0604030504040204" pitchFamily="50" charset="-128"/>
                          <a:ea typeface="メイリオ" panose="020B0604030504040204" pitchFamily="50" charset="-128"/>
                        </a:rPr>
                        <a:t>日目</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3093038"/>
                  </a:ext>
                </a:extLst>
              </a:tr>
            </a:tbl>
          </a:graphicData>
        </a:graphic>
      </p:graphicFrame>
      <p:sp>
        <p:nvSpPr>
          <p:cNvPr id="50" name="テキスト ボックス 49">
            <a:extLst>
              <a:ext uri="{FF2B5EF4-FFF2-40B4-BE49-F238E27FC236}">
                <a16:creationId xmlns:a16="http://schemas.microsoft.com/office/drawing/2014/main" id="{B34D3A10-C687-469A-74B1-ACCA943F2BBD}"/>
              </a:ext>
            </a:extLst>
          </p:cNvPr>
          <p:cNvSpPr txBox="1"/>
          <p:nvPr/>
        </p:nvSpPr>
        <p:spPr>
          <a:xfrm>
            <a:off x="2622679" y="5274849"/>
            <a:ext cx="503445" cy="246221"/>
          </a:xfrm>
          <a:prstGeom prst="rect">
            <a:avLst/>
          </a:prstGeom>
          <a:no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a:t>
            </a:r>
          </a:p>
        </p:txBody>
      </p:sp>
      <p:sp>
        <p:nvSpPr>
          <p:cNvPr id="51" name="正方形/長方形 50">
            <a:extLst>
              <a:ext uri="{FF2B5EF4-FFF2-40B4-BE49-F238E27FC236}">
                <a16:creationId xmlns:a16="http://schemas.microsoft.com/office/drawing/2014/main" id="{BD924D87-C941-9FA7-1CF2-71CF6E0D1C36}"/>
              </a:ext>
            </a:extLst>
          </p:cNvPr>
          <p:cNvSpPr/>
          <p:nvPr/>
        </p:nvSpPr>
        <p:spPr>
          <a:xfrm>
            <a:off x="1582356" y="5873286"/>
            <a:ext cx="558557" cy="238494"/>
          </a:xfrm>
          <a:prstGeom prst="rect">
            <a:avLst/>
          </a:prstGeom>
          <a:solidFill>
            <a:srgbClr val="91FFB3"/>
          </a:solidFill>
          <a:ln w="12700" cap="flat" cmpd="sng" algn="ctr">
            <a:noFill/>
            <a:prstDash val="solid"/>
          </a:ln>
          <a:effectLst/>
        </p:spPr>
        <p:txBody>
          <a:bodyPr lIns="0" tIns="72000" rIns="0" bIns="36000"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12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改定後　</a:t>
            </a:r>
          </a:p>
        </p:txBody>
      </p:sp>
      <p:sp>
        <p:nvSpPr>
          <p:cNvPr id="52" name="正方形/長方形 51">
            <a:extLst>
              <a:ext uri="{FF2B5EF4-FFF2-40B4-BE49-F238E27FC236}">
                <a16:creationId xmlns:a16="http://schemas.microsoft.com/office/drawing/2014/main" id="{32E8F5DF-0FC7-53CD-06DF-F49761634002}"/>
              </a:ext>
            </a:extLst>
          </p:cNvPr>
          <p:cNvSpPr/>
          <p:nvPr/>
        </p:nvSpPr>
        <p:spPr>
          <a:xfrm>
            <a:off x="1582356" y="5635958"/>
            <a:ext cx="530695" cy="216378"/>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graphicFrame>
        <p:nvGraphicFramePr>
          <p:cNvPr id="53" name="表 52">
            <a:extLst>
              <a:ext uri="{FF2B5EF4-FFF2-40B4-BE49-F238E27FC236}">
                <a16:creationId xmlns:a16="http://schemas.microsoft.com/office/drawing/2014/main" id="{69AD31AD-A753-8D3F-FD86-C6966900EA59}"/>
              </a:ext>
            </a:extLst>
          </p:cNvPr>
          <p:cNvGraphicFramePr>
            <a:graphicFrameLocks noGrp="1"/>
          </p:cNvGraphicFramePr>
          <p:nvPr/>
        </p:nvGraphicFramePr>
        <p:xfrm>
          <a:off x="3049859" y="5615964"/>
          <a:ext cx="7380016" cy="264795"/>
        </p:xfrm>
        <a:graphic>
          <a:graphicData uri="http://schemas.openxmlformats.org/drawingml/2006/table">
            <a:tbl>
              <a:tblPr firstRow="1" bandRow="1">
                <a:tableStyleId>{5C22544A-7EE6-4342-B048-85BDC9FD1C3A}</a:tableStyleId>
              </a:tblPr>
              <a:tblGrid>
                <a:gridCol w="527144">
                  <a:extLst>
                    <a:ext uri="{9D8B030D-6E8A-4147-A177-3AD203B41FA5}">
                      <a16:colId xmlns:a16="http://schemas.microsoft.com/office/drawing/2014/main" val="3703513543"/>
                    </a:ext>
                  </a:extLst>
                </a:gridCol>
                <a:gridCol w="527144">
                  <a:extLst>
                    <a:ext uri="{9D8B030D-6E8A-4147-A177-3AD203B41FA5}">
                      <a16:colId xmlns:a16="http://schemas.microsoft.com/office/drawing/2014/main" val="860453073"/>
                    </a:ext>
                  </a:extLst>
                </a:gridCol>
                <a:gridCol w="527144">
                  <a:extLst>
                    <a:ext uri="{9D8B030D-6E8A-4147-A177-3AD203B41FA5}">
                      <a16:colId xmlns:a16="http://schemas.microsoft.com/office/drawing/2014/main" val="104235774"/>
                    </a:ext>
                  </a:extLst>
                </a:gridCol>
                <a:gridCol w="527144">
                  <a:extLst>
                    <a:ext uri="{9D8B030D-6E8A-4147-A177-3AD203B41FA5}">
                      <a16:colId xmlns:a16="http://schemas.microsoft.com/office/drawing/2014/main" val="2718902936"/>
                    </a:ext>
                  </a:extLst>
                </a:gridCol>
                <a:gridCol w="527144">
                  <a:extLst>
                    <a:ext uri="{9D8B030D-6E8A-4147-A177-3AD203B41FA5}">
                      <a16:colId xmlns:a16="http://schemas.microsoft.com/office/drawing/2014/main" val="882512914"/>
                    </a:ext>
                  </a:extLst>
                </a:gridCol>
                <a:gridCol w="527144">
                  <a:extLst>
                    <a:ext uri="{9D8B030D-6E8A-4147-A177-3AD203B41FA5}">
                      <a16:colId xmlns:a16="http://schemas.microsoft.com/office/drawing/2014/main" val="551827367"/>
                    </a:ext>
                  </a:extLst>
                </a:gridCol>
                <a:gridCol w="527144">
                  <a:extLst>
                    <a:ext uri="{9D8B030D-6E8A-4147-A177-3AD203B41FA5}">
                      <a16:colId xmlns:a16="http://schemas.microsoft.com/office/drawing/2014/main" val="2108478579"/>
                    </a:ext>
                  </a:extLst>
                </a:gridCol>
                <a:gridCol w="527144">
                  <a:extLst>
                    <a:ext uri="{9D8B030D-6E8A-4147-A177-3AD203B41FA5}">
                      <a16:colId xmlns:a16="http://schemas.microsoft.com/office/drawing/2014/main" val="887053062"/>
                    </a:ext>
                  </a:extLst>
                </a:gridCol>
                <a:gridCol w="527144">
                  <a:extLst>
                    <a:ext uri="{9D8B030D-6E8A-4147-A177-3AD203B41FA5}">
                      <a16:colId xmlns:a16="http://schemas.microsoft.com/office/drawing/2014/main" val="4228685071"/>
                    </a:ext>
                  </a:extLst>
                </a:gridCol>
                <a:gridCol w="527144">
                  <a:extLst>
                    <a:ext uri="{9D8B030D-6E8A-4147-A177-3AD203B41FA5}">
                      <a16:colId xmlns:a16="http://schemas.microsoft.com/office/drawing/2014/main" val="3374437577"/>
                    </a:ext>
                  </a:extLst>
                </a:gridCol>
                <a:gridCol w="527144">
                  <a:extLst>
                    <a:ext uri="{9D8B030D-6E8A-4147-A177-3AD203B41FA5}">
                      <a16:colId xmlns:a16="http://schemas.microsoft.com/office/drawing/2014/main" val="3793214837"/>
                    </a:ext>
                  </a:extLst>
                </a:gridCol>
                <a:gridCol w="527144">
                  <a:extLst>
                    <a:ext uri="{9D8B030D-6E8A-4147-A177-3AD203B41FA5}">
                      <a16:colId xmlns:a16="http://schemas.microsoft.com/office/drawing/2014/main" val="1656424275"/>
                    </a:ext>
                  </a:extLst>
                </a:gridCol>
                <a:gridCol w="527144">
                  <a:extLst>
                    <a:ext uri="{9D8B030D-6E8A-4147-A177-3AD203B41FA5}">
                      <a16:colId xmlns:a16="http://schemas.microsoft.com/office/drawing/2014/main" val="200063272"/>
                    </a:ext>
                  </a:extLst>
                </a:gridCol>
                <a:gridCol w="527144">
                  <a:extLst>
                    <a:ext uri="{9D8B030D-6E8A-4147-A177-3AD203B41FA5}">
                      <a16:colId xmlns:a16="http://schemas.microsoft.com/office/drawing/2014/main" val="276194507"/>
                    </a:ext>
                  </a:extLst>
                </a:gridCol>
              </a:tblGrid>
              <a:tr h="264795">
                <a:tc>
                  <a:txBody>
                    <a:bodyPr/>
                    <a:lstStyle/>
                    <a:p>
                      <a:pPr algn="ct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a:solidFill>
                            <a:schemeClr val="accent1"/>
                          </a:solidFill>
                          <a:latin typeface="メイリオ" panose="020B0604030504040204" pitchFamily="50" charset="-128"/>
                          <a:ea typeface="メイリオ" panose="020B0604030504040204" pitchFamily="50" charset="-128"/>
                        </a:rPr>
                        <a:t>★</a:t>
                      </a:r>
                      <a:endParaRPr kumimoji="1" lang="en-US" altLang="ja-JP" sz="1100" b="1">
                        <a:solidFill>
                          <a:schemeClr val="accent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3093038"/>
                  </a:ext>
                </a:extLst>
              </a:tr>
            </a:tbl>
          </a:graphicData>
        </a:graphic>
      </p:graphicFrame>
      <p:graphicFrame>
        <p:nvGraphicFramePr>
          <p:cNvPr id="54" name="表 53">
            <a:extLst>
              <a:ext uri="{FF2B5EF4-FFF2-40B4-BE49-F238E27FC236}">
                <a16:creationId xmlns:a16="http://schemas.microsoft.com/office/drawing/2014/main" id="{36A4161F-240E-1CED-1CE3-F328328A6546}"/>
              </a:ext>
            </a:extLst>
          </p:cNvPr>
          <p:cNvGraphicFramePr>
            <a:graphicFrameLocks noGrp="1"/>
          </p:cNvGraphicFramePr>
          <p:nvPr/>
        </p:nvGraphicFramePr>
        <p:xfrm>
          <a:off x="3049859" y="5921510"/>
          <a:ext cx="7380016" cy="264795"/>
        </p:xfrm>
        <a:graphic>
          <a:graphicData uri="http://schemas.openxmlformats.org/drawingml/2006/table">
            <a:tbl>
              <a:tblPr firstRow="1" bandRow="1">
                <a:tableStyleId>{5C22544A-7EE6-4342-B048-85BDC9FD1C3A}</a:tableStyleId>
              </a:tblPr>
              <a:tblGrid>
                <a:gridCol w="527144">
                  <a:extLst>
                    <a:ext uri="{9D8B030D-6E8A-4147-A177-3AD203B41FA5}">
                      <a16:colId xmlns:a16="http://schemas.microsoft.com/office/drawing/2014/main" val="3703513543"/>
                    </a:ext>
                  </a:extLst>
                </a:gridCol>
                <a:gridCol w="527144">
                  <a:extLst>
                    <a:ext uri="{9D8B030D-6E8A-4147-A177-3AD203B41FA5}">
                      <a16:colId xmlns:a16="http://schemas.microsoft.com/office/drawing/2014/main" val="860453073"/>
                    </a:ext>
                  </a:extLst>
                </a:gridCol>
                <a:gridCol w="527144">
                  <a:extLst>
                    <a:ext uri="{9D8B030D-6E8A-4147-A177-3AD203B41FA5}">
                      <a16:colId xmlns:a16="http://schemas.microsoft.com/office/drawing/2014/main" val="104235774"/>
                    </a:ext>
                  </a:extLst>
                </a:gridCol>
                <a:gridCol w="527144">
                  <a:extLst>
                    <a:ext uri="{9D8B030D-6E8A-4147-A177-3AD203B41FA5}">
                      <a16:colId xmlns:a16="http://schemas.microsoft.com/office/drawing/2014/main" val="2718902936"/>
                    </a:ext>
                  </a:extLst>
                </a:gridCol>
                <a:gridCol w="527144">
                  <a:extLst>
                    <a:ext uri="{9D8B030D-6E8A-4147-A177-3AD203B41FA5}">
                      <a16:colId xmlns:a16="http://schemas.microsoft.com/office/drawing/2014/main" val="882512914"/>
                    </a:ext>
                  </a:extLst>
                </a:gridCol>
                <a:gridCol w="527144">
                  <a:extLst>
                    <a:ext uri="{9D8B030D-6E8A-4147-A177-3AD203B41FA5}">
                      <a16:colId xmlns:a16="http://schemas.microsoft.com/office/drawing/2014/main" val="551827367"/>
                    </a:ext>
                  </a:extLst>
                </a:gridCol>
                <a:gridCol w="527144">
                  <a:extLst>
                    <a:ext uri="{9D8B030D-6E8A-4147-A177-3AD203B41FA5}">
                      <a16:colId xmlns:a16="http://schemas.microsoft.com/office/drawing/2014/main" val="2108478579"/>
                    </a:ext>
                  </a:extLst>
                </a:gridCol>
                <a:gridCol w="527144">
                  <a:extLst>
                    <a:ext uri="{9D8B030D-6E8A-4147-A177-3AD203B41FA5}">
                      <a16:colId xmlns:a16="http://schemas.microsoft.com/office/drawing/2014/main" val="887053062"/>
                    </a:ext>
                  </a:extLst>
                </a:gridCol>
                <a:gridCol w="527144">
                  <a:extLst>
                    <a:ext uri="{9D8B030D-6E8A-4147-A177-3AD203B41FA5}">
                      <a16:colId xmlns:a16="http://schemas.microsoft.com/office/drawing/2014/main" val="4228685071"/>
                    </a:ext>
                  </a:extLst>
                </a:gridCol>
                <a:gridCol w="527144">
                  <a:extLst>
                    <a:ext uri="{9D8B030D-6E8A-4147-A177-3AD203B41FA5}">
                      <a16:colId xmlns:a16="http://schemas.microsoft.com/office/drawing/2014/main" val="3374437577"/>
                    </a:ext>
                  </a:extLst>
                </a:gridCol>
                <a:gridCol w="527144">
                  <a:extLst>
                    <a:ext uri="{9D8B030D-6E8A-4147-A177-3AD203B41FA5}">
                      <a16:colId xmlns:a16="http://schemas.microsoft.com/office/drawing/2014/main" val="3793214837"/>
                    </a:ext>
                  </a:extLst>
                </a:gridCol>
                <a:gridCol w="527144">
                  <a:extLst>
                    <a:ext uri="{9D8B030D-6E8A-4147-A177-3AD203B41FA5}">
                      <a16:colId xmlns:a16="http://schemas.microsoft.com/office/drawing/2014/main" val="1656424275"/>
                    </a:ext>
                  </a:extLst>
                </a:gridCol>
                <a:gridCol w="527144">
                  <a:extLst>
                    <a:ext uri="{9D8B030D-6E8A-4147-A177-3AD203B41FA5}">
                      <a16:colId xmlns:a16="http://schemas.microsoft.com/office/drawing/2014/main" val="200063272"/>
                    </a:ext>
                  </a:extLst>
                </a:gridCol>
                <a:gridCol w="527144">
                  <a:extLst>
                    <a:ext uri="{9D8B030D-6E8A-4147-A177-3AD203B41FA5}">
                      <a16:colId xmlns:a16="http://schemas.microsoft.com/office/drawing/2014/main" val="276194507"/>
                    </a:ext>
                  </a:extLst>
                </a:gridCol>
              </a:tblGrid>
              <a:tr h="264795">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en-US" altLang="ja-JP" sz="1100" b="1">
                        <a:solidFill>
                          <a:srgbClr val="00B050"/>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1100" b="1">
                          <a:solidFill>
                            <a:srgbClr val="00B050"/>
                          </a:solidFill>
                          <a:latin typeface="メイリオ" panose="020B0604030504040204" pitchFamily="50" charset="-128"/>
                          <a:ea typeface="メイリオ" panose="020B0604030504040204" pitchFamily="50" charset="-128"/>
                        </a:rPr>
                        <a:t>★</a:t>
                      </a: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marL="36000" marR="36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3093038"/>
                  </a:ext>
                </a:extLst>
              </a:tr>
            </a:tbl>
          </a:graphicData>
        </a:graphic>
      </p:graphicFrame>
      <p:sp>
        <p:nvSpPr>
          <p:cNvPr id="55" name="テキスト ボックス 54">
            <a:extLst>
              <a:ext uri="{FF2B5EF4-FFF2-40B4-BE49-F238E27FC236}">
                <a16:creationId xmlns:a16="http://schemas.microsoft.com/office/drawing/2014/main" id="{91C2E57A-D00B-A252-9F24-27D93C9CC873}"/>
              </a:ext>
            </a:extLst>
          </p:cNvPr>
          <p:cNvSpPr txBox="1"/>
          <p:nvPr/>
        </p:nvSpPr>
        <p:spPr>
          <a:xfrm>
            <a:off x="10277191" y="5274851"/>
            <a:ext cx="578680" cy="246221"/>
          </a:xfrm>
          <a:prstGeom prst="rect">
            <a:avLst/>
          </a:prstGeom>
          <a:noFill/>
        </p:spPr>
        <p:txBody>
          <a:bodyPr wrap="square" lIns="0" rIns="0"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（退院）</a:t>
            </a:r>
          </a:p>
        </p:txBody>
      </p:sp>
      <p:sp>
        <p:nvSpPr>
          <p:cNvPr id="57" name="テキスト ボックス 56">
            <a:extLst>
              <a:ext uri="{FF2B5EF4-FFF2-40B4-BE49-F238E27FC236}">
                <a16:creationId xmlns:a16="http://schemas.microsoft.com/office/drawing/2014/main" id="{53D4E0EE-5AE9-FCBE-9476-D585CD1B9BBF}"/>
              </a:ext>
            </a:extLst>
          </p:cNvPr>
          <p:cNvSpPr txBox="1"/>
          <p:nvPr/>
        </p:nvSpPr>
        <p:spPr>
          <a:xfrm>
            <a:off x="1524774" y="6536103"/>
            <a:ext cx="4041755" cy="246221"/>
          </a:xfrm>
          <a:prstGeom prst="rect">
            <a:avLst/>
          </a:prstGeom>
          <a:noFill/>
        </p:spPr>
        <p:txBody>
          <a:bodyPr wrap="square" lIns="0" rIns="0"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（凡例）</a:t>
            </a:r>
            <a:r>
              <a:rPr kumimoji="1" lang="ja-JP" altLang="en-US" sz="1000" b="1" i="0" u="none" strike="noStrike" kern="1200" cap="none" spc="0" normalizeH="0" baseline="0" noProof="0">
                <a:ln>
                  <a:noFill/>
                </a:ln>
                <a:solidFill>
                  <a:srgbClr val="4F81BD"/>
                </a:solidFill>
                <a:effectLst/>
                <a:uLnTx/>
                <a:uFillTx/>
                <a:latin typeface="メイリオ" panose="020B0604030504040204" pitchFamily="50" charset="-128"/>
                <a:ea typeface="メイリオ" panose="020B0604030504040204" pitchFamily="50" charset="-128"/>
                <a:cs typeface="+mn-cs"/>
              </a:rPr>
              <a:t>★</a:t>
            </a:r>
            <a:r>
              <a:rPr kumimoji="1" lang="ja-JP" altLang="en-US" sz="1000" b="1" i="0" u="none" strike="noStrike" kern="1200" cap="none" spc="0" normalizeH="0" baseline="0" noProof="0">
                <a:ln>
                  <a:noFill/>
                </a:ln>
                <a:solidFill>
                  <a:srgbClr val="00B050"/>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測定日、</a:t>
            </a:r>
            <a:r>
              <a:rPr kumimoji="1" lang="ja-JP" altLang="en-US" sz="1000" b="1" i="0" u="none" strike="noStrike" kern="1200" cap="none" spc="0" normalizeH="0" baseline="0" noProof="0">
                <a:ln>
                  <a:noFill/>
                </a:ln>
                <a:solidFill>
                  <a:srgbClr val="00B050"/>
                </a:solidFill>
                <a:effectLst/>
                <a:uLnTx/>
                <a:uFillTx/>
                <a:latin typeface="メイリオ" panose="020B0604030504040204" pitchFamily="50" charset="-128"/>
                <a:ea typeface="メイリオ" panose="020B0604030504040204" pitchFamily="50" charset="-128"/>
                <a:cs typeface="+mn-cs"/>
              </a:rPr>
              <a:t>→</a:t>
            </a:r>
            <a:r>
              <a:rPr kumimoji="1" lang="ja-JP" altLang="en-US"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測定せず直前の測定日の評価を用いる日</a:t>
            </a:r>
            <a:endParaRPr kumimoji="1" lang="ja-JP" altLang="en-US"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8" name="テキスト ボックス 57">
            <a:extLst>
              <a:ext uri="{FF2B5EF4-FFF2-40B4-BE49-F238E27FC236}">
                <a16:creationId xmlns:a16="http://schemas.microsoft.com/office/drawing/2014/main" id="{143E6D6A-A85C-3EF7-8FB2-699C9D8CC41A}"/>
              </a:ext>
            </a:extLst>
          </p:cNvPr>
          <p:cNvSpPr txBox="1"/>
          <p:nvPr/>
        </p:nvSpPr>
        <p:spPr>
          <a:xfrm>
            <a:off x="9523377" y="6240304"/>
            <a:ext cx="1441814" cy="253916"/>
          </a:xfrm>
          <a:prstGeom prst="rect">
            <a:avLst/>
          </a:prstGeom>
          <a:noFill/>
        </p:spPr>
        <p:txBody>
          <a:bodyPr wrap="square" lIns="0" rIns="0"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退院日は必ず測定</a:t>
            </a:r>
            <a:endPar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0" name="テキスト ボックス 59">
            <a:extLst>
              <a:ext uri="{FF2B5EF4-FFF2-40B4-BE49-F238E27FC236}">
                <a16:creationId xmlns:a16="http://schemas.microsoft.com/office/drawing/2014/main" id="{4940A86B-AD83-4144-8E84-0B3063586FA1}"/>
              </a:ext>
            </a:extLst>
          </p:cNvPr>
          <p:cNvSpPr txBox="1"/>
          <p:nvPr/>
        </p:nvSpPr>
        <p:spPr>
          <a:xfrm>
            <a:off x="5729686" y="6474825"/>
            <a:ext cx="5132999" cy="369332"/>
          </a:xfrm>
          <a:prstGeom prst="rect">
            <a:avLst/>
          </a:prstGeom>
          <a:noFill/>
        </p:spPr>
        <p:txBody>
          <a:bodyPr wrap="square" lIns="0" rIns="0"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５日目以降の測定は、</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7</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日以内に行っていれば、</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病棟で曜日を統一して行うことも可能</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途中で患者の状態に明らかな変化があった場合等は、７日を待たずに測定することが望ましい。</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1" name="右中かっこ 60">
            <a:extLst>
              <a:ext uri="{FF2B5EF4-FFF2-40B4-BE49-F238E27FC236}">
                <a16:creationId xmlns:a16="http://schemas.microsoft.com/office/drawing/2014/main" id="{13A83A0C-73E9-B752-E2E5-36BD09D82FD1}"/>
              </a:ext>
            </a:extLst>
          </p:cNvPr>
          <p:cNvSpPr/>
          <p:nvPr/>
        </p:nvSpPr>
        <p:spPr>
          <a:xfrm rot="5400000">
            <a:off x="6914946" y="4441012"/>
            <a:ext cx="150012" cy="3495296"/>
          </a:xfrm>
          <a:prstGeom prst="rightBrace">
            <a:avLst/>
          </a:prstGeom>
          <a:ln>
            <a:solidFill>
              <a:srgbClr val="00B050"/>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62" name="テキスト ボックス 61">
            <a:extLst>
              <a:ext uri="{FF2B5EF4-FFF2-40B4-BE49-F238E27FC236}">
                <a16:creationId xmlns:a16="http://schemas.microsoft.com/office/drawing/2014/main" id="{39DABA7F-BA9C-403B-E628-B27AE2ABA678}"/>
              </a:ext>
            </a:extLst>
          </p:cNvPr>
          <p:cNvSpPr txBox="1"/>
          <p:nvPr/>
        </p:nvSpPr>
        <p:spPr>
          <a:xfrm>
            <a:off x="4992958" y="6260292"/>
            <a:ext cx="4137533" cy="253916"/>
          </a:xfrm>
          <a:prstGeom prst="rect">
            <a:avLst/>
          </a:prstGeom>
          <a:noFill/>
        </p:spPr>
        <p:txBody>
          <a:bodyPr wrap="square" lIns="0" rIns="0"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この期間に少なくとも１回は測定を行う（最も遅くて</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日目）。</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3" name="正方形/長方形 62">
            <a:extLst>
              <a:ext uri="{FF2B5EF4-FFF2-40B4-BE49-F238E27FC236}">
                <a16:creationId xmlns:a16="http://schemas.microsoft.com/office/drawing/2014/main" id="{76EDF198-F0AB-1ADC-8743-C187B6AEF0D5}"/>
              </a:ext>
            </a:extLst>
          </p:cNvPr>
          <p:cNvSpPr/>
          <p:nvPr/>
        </p:nvSpPr>
        <p:spPr>
          <a:xfrm>
            <a:off x="2167344" y="5623506"/>
            <a:ext cx="630322" cy="498628"/>
          </a:xfrm>
          <a:prstGeom prst="rect">
            <a:avLst/>
          </a:prstGeom>
          <a:solidFill>
            <a:schemeClr val="bg1"/>
          </a:solidFill>
          <a:ln w="12700" cap="flat" cmpd="sng" algn="ctr">
            <a:noFill/>
            <a:prstDash val="solid"/>
          </a:ln>
          <a:effectLst/>
        </p:spPr>
        <p:txBody>
          <a:bodyPr lIns="0" tIns="72000" rIns="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2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4" name="テキスト ボックス 63">
            <a:extLst>
              <a:ext uri="{FF2B5EF4-FFF2-40B4-BE49-F238E27FC236}">
                <a16:creationId xmlns:a16="http://schemas.microsoft.com/office/drawing/2014/main" id="{65DC2373-5549-97C3-ABF2-939F3A0E33B2}"/>
              </a:ext>
            </a:extLst>
          </p:cNvPr>
          <p:cNvSpPr txBox="1"/>
          <p:nvPr/>
        </p:nvSpPr>
        <p:spPr>
          <a:xfrm>
            <a:off x="2249396" y="5668999"/>
            <a:ext cx="832230" cy="461665"/>
          </a:xfrm>
          <a:prstGeom prst="rect">
            <a:avLst/>
          </a:prstGeom>
          <a:noFill/>
        </p:spPr>
        <p:txBody>
          <a:bodyPr wrap="square" lIns="0" rIns="0"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改定後は</a:t>
            </a:r>
            <a:b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上下いずれ</a:t>
            </a: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の方法も可</a:t>
            </a:r>
          </a:p>
        </p:txBody>
      </p:sp>
      <p:sp>
        <p:nvSpPr>
          <p:cNvPr id="65" name="大かっこ 64">
            <a:extLst>
              <a:ext uri="{FF2B5EF4-FFF2-40B4-BE49-F238E27FC236}">
                <a16:creationId xmlns:a16="http://schemas.microsoft.com/office/drawing/2014/main" id="{5C88B2CB-424C-C8FA-42CA-99D89A341371}"/>
              </a:ext>
            </a:extLst>
          </p:cNvPr>
          <p:cNvSpPr/>
          <p:nvPr/>
        </p:nvSpPr>
        <p:spPr>
          <a:xfrm>
            <a:off x="2161875" y="5695226"/>
            <a:ext cx="630322" cy="354846"/>
          </a:xfrm>
          <a:prstGeom prst="bracketPair">
            <a:avLst/>
          </a:prstGeom>
          <a:ln w="6350">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67" name="テキスト ボックス 66">
            <a:extLst>
              <a:ext uri="{FF2B5EF4-FFF2-40B4-BE49-F238E27FC236}">
                <a16:creationId xmlns:a16="http://schemas.microsoft.com/office/drawing/2014/main" id="{AE75846E-0BC4-1F06-A970-867DCA58695E}"/>
              </a:ext>
            </a:extLst>
          </p:cNvPr>
          <p:cNvSpPr txBox="1"/>
          <p:nvPr/>
        </p:nvSpPr>
        <p:spPr>
          <a:xfrm>
            <a:off x="2126637" y="2357092"/>
            <a:ext cx="2498651" cy="276999"/>
          </a:xfrm>
          <a:prstGeom prst="rect">
            <a:avLst/>
          </a:prstGeom>
          <a:solidFill>
            <a:srgbClr val="FFFFCC"/>
          </a:solid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病棟における患者の該当割合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8" name="テキスト ボックス 67">
            <a:extLst>
              <a:ext uri="{FF2B5EF4-FFF2-40B4-BE49-F238E27FC236}">
                <a16:creationId xmlns:a16="http://schemas.microsoft.com/office/drawing/2014/main" id="{C6379FB5-2DE7-2FDD-BF4B-B2AC81167BA5}"/>
              </a:ext>
            </a:extLst>
          </p:cNvPr>
          <p:cNvSpPr txBox="1"/>
          <p:nvPr/>
        </p:nvSpPr>
        <p:spPr>
          <a:xfrm>
            <a:off x="5256709" y="2279144"/>
            <a:ext cx="443765" cy="461665"/>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a:t>
            </a:r>
          </a:p>
        </p:txBody>
      </p:sp>
      <p:sp>
        <p:nvSpPr>
          <p:cNvPr id="69" name="テキスト ボックス 68">
            <a:extLst>
              <a:ext uri="{FF2B5EF4-FFF2-40B4-BE49-F238E27FC236}">
                <a16:creationId xmlns:a16="http://schemas.microsoft.com/office/drawing/2014/main" id="{222FCFB7-6483-2AA8-7D0D-1BD858C5B78C}"/>
              </a:ext>
            </a:extLst>
          </p:cNvPr>
          <p:cNvSpPr txBox="1"/>
          <p:nvPr/>
        </p:nvSpPr>
        <p:spPr>
          <a:xfrm>
            <a:off x="5996238" y="2352919"/>
            <a:ext cx="1618687" cy="276999"/>
          </a:xfrm>
          <a:prstGeom prst="rect">
            <a:avLst/>
          </a:prstGeom>
          <a:solidFill>
            <a:srgbClr val="FFFFCC"/>
          </a:solid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救急患者応需係数</a:t>
            </a:r>
            <a:endPar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p:txBody>
      </p:sp>
      <p:sp>
        <p:nvSpPr>
          <p:cNvPr id="70" name="テキスト ボックス 69">
            <a:extLst>
              <a:ext uri="{FF2B5EF4-FFF2-40B4-BE49-F238E27FC236}">
                <a16:creationId xmlns:a16="http://schemas.microsoft.com/office/drawing/2014/main" id="{417AA0FC-0B42-6856-AB02-DF564D7644AD}"/>
              </a:ext>
            </a:extLst>
          </p:cNvPr>
          <p:cNvSpPr txBox="1"/>
          <p:nvPr/>
        </p:nvSpPr>
        <p:spPr>
          <a:xfrm>
            <a:off x="8690792" y="2350258"/>
            <a:ext cx="2094373" cy="461665"/>
          </a:xfrm>
          <a:prstGeom prst="rect">
            <a:avLst/>
          </a:prstGeom>
          <a:solidFill>
            <a:srgbClr val="FFFFCC"/>
          </a:solid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基準患者割合に係る指数</a:t>
            </a:r>
            <a:endPar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（割合指数）</a:t>
            </a:r>
            <a:endPar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p:txBody>
      </p:sp>
      <p:sp>
        <p:nvSpPr>
          <p:cNvPr id="71" name="テキスト ボックス 70">
            <a:extLst>
              <a:ext uri="{FF2B5EF4-FFF2-40B4-BE49-F238E27FC236}">
                <a16:creationId xmlns:a16="http://schemas.microsoft.com/office/drawing/2014/main" id="{AF3AD9BC-A2E6-BC74-DC0E-8D2D607E5411}"/>
              </a:ext>
            </a:extLst>
          </p:cNvPr>
          <p:cNvSpPr txBox="1"/>
          <p:nvPr/>
        </p:nvSpPr>
        <p:spPr>
          <a:xfrm>
            <a:off x="7951263" y="2279144"/>
            <a:ext cx="443765" cy="461665"/>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a:t>
            </a:r>
          </a:p>
        </p:txBody>
      </p:sp>
      <p:cxnSp>
        <p:nvCxnSpPr>
          <p:cNvPr id="6" name="直線コネクタ 5">
            <a:extLst>
              <a:ext uri="{FF2B5EF4-FFF2-40B4-BE49-F238E27FC236}">
                <a16:creationId xmlns:a16="http://schemas.microsoft.com/office/drawing/2014/main" id="{76EA42D7-5870-7321-7096-F4E6F2A9C0F7}"/>
              </a:ext>
            </a:extLst>
          </p:cNvPr>
          <p:cNvCxnSpPr/>
          <p:nvPr/>
        </p:nvCxnSpPr>
        <p:spPr>
          <a:xfrm>
            <a:off x="10167257" y="6122134"/>
            <a:ext cx="0" cy="138158"/>
          </a:xfrm>
          <a:prstGeom prst="line">
            <a:avLst/>
          </a:prstGeom>
          <a:ln>
            <a:solidFill>
              <a:srgbClr val="00B050"/>
            </a:solidFill>
          </a:ln>
        </p:spPr>
        <p:style>
          <a:lnRef idx="2">
            <a:schemeClr val="accent1"/>
          </a:lnRef>
          <a:fillRef idx="0">
            <a:schemeClr val="accent1"/>
          </a:fillRef>
          <a:effectRef idx="1">
            <a:schemeClr val="accent1"/>
          </a:effectRef>
          <a:fontRef idx="minor">
            <a:schemeClr val="tx1"/>
          </a:fontRef>
        </p:style>
      </p:cxnSp>
      <p:sp>
        <p:nvSpPr>
          <p:cNvPr id="3" name="スライド番号プレースホルダー 4">
            <a:extLst>
              <a:ext uri="{FF2B5EF4-FFF2-40B4-BE49-F238E27FC236}">
                <a16:creationId xmlns:a16="http://schemas.microsoft.com/office/drawing/2014/main" id="{4F3C18D6-4F73-8328-35D8-4FC9B1A20BE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0" name="オーディオ 9">
            <a:hlinkClick r:id="" action="ppaction://media"/>
            <a:extLst>
              <a:ext uri="{FF2B5EF4-FFF2-40B4-BE49-F238E27FC236}">
                <a16:creationId xmlns:a16="http://schemas.microsoft.com/office/drawing/2014/main" id="{70AF17AD-B46E-1182-2122-C0776EA7A56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0694937"/>
      </p:ext>
    </p:extLst>
  </p:cSld>
  <p:clrMapOvr>
    <a:masterClrMapping/>
  </p:clrMapOvr>
  <mc:AlternateContent xmlns:mc="http://schemas.openxmlformats.org/markup-compatibility/2006" xmlns:p14="http://schemas.microsoft.com/office/powerpoint/2010/main">
    <mc:Choice Requires="p14">
      <p:transition spd="slow" p14:dur="2000" advTm="8939"/>
    </mc:Choice>
    <mc:Fallback xmlns="">
      <p:transition spd="slow" advTm="8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18F13-84DC-2533-765A-4A2208F6BA4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B2EABC94-4FDA-C7BC-C7B8-168DD63607FB}"/>
              </a:ext>
            </a:extLst>
          </p:cNvPr>
          <p:cNvSpPr txBox="1"/>
          <p:nvPr/>
        </p:nvSpPr>
        <p:spPr>
          <a:xfrm>
            <a:off x="1336134" y="1022236"/>
            <a:ext cx="9519743" cy="738664"/>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Ａ項目・Ｃ項目への対象コードの処置等の追加、該当患者割合への救急患者応需係数の加算に伴い、該当患者割合に係る基準を見直す。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82FBDF6F-8E1C-DEC2-0B1B-0D75118F956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一般病棟用の重症度、医療・看護必要度の施設基準の見直し①</a:t>
            </a:r>
          </a:p>
        </p:txBody>
      </p:sp>
      <p:sp>
        <p:nvSpPr>
          <p:cNvPr id="2" name="テキスト ボックス 1">
            <a:extLst>
              <a:ext uri="{FF2B5EF4-FFF2-40B4-BE49-F238E27FC236}">
                <a16:creationId xmlns:a16="http://schemas.microsoft.com/office/drawing/2014/main" id="{45F6457F-B059-F09E-4BC1-09CFAE358E40}"/>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患者のニーズ、病院の機能・特性、地域医療構想を踏まえた、医療提供体制の整備－②</a:t>
            </a:r>
          </a:p>
        </p:txBody>
      </p:sp>
      <p:sp>
        <p:nvSpPr>
          <p:cNvPr id="4" name="正方形/長方形 3">
            <a:extLst>
              <a:ext uri="{FF2B5EF4-FFF2-40B4-BE49-F238E27FC236}">
                <a16:creationId xmlns:a16="http://schemas.microsoft.com/office/drawing/2014/main" id="{79A03C94-788C-A056-91FA-A9BF0F57BDA6}"/>
              </a:ext>
            </a:extLst>
          </p:cNvPr>
          <p:cNvSpPr/>
          <p:nvPr/>
        </p:nvSpPr>
        <p:spPr>
          <a:xfrm>
            <a:off x="1458467" y="914713"/>
            <a:ext cx="2761113"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重症度、医療・看護必要度の見直し</a:t>
            </a:r>
          </a:p>
        </p:txBody>
      </p:sp>
      <p:sp>
        <p:nvSpPr>
          <p:cNvPr id="10" name="正方形/長方形 9">
            <a:extLst>
              <a:ext uri="{FF2B5EF4-FFF2-40B4-BE49-F238E27FC236}">
                <a16:creationId xmlns:a16="http://schemas.microsoft.com/office/drawing/2014/main" id="{113E50DC-716E-D05B-277C-A5D34A3659E8}"/>
              </a:ext>
            </a:extLst>
          </p:cNvPr>
          <p:cNvSpPr/>
          <p:nvPr/>
        </p:nvSpPr>
        <p:spPr>
          <a:xfrm>
            <a:off x="1458466" y="1889469"/>
            <a:ext cx="3268533"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12" name="右矢印 89">
            <a:extLst>
              <a:ext uri="{FF2B5EF4-FFF2-40B4-BE49-F238E27FC236}">
                <a16:creationId xmlns:a16="http://schemas.microsoft.com/office/drawing/2014/main" id="{30A14BCB-6D7A-5DAD-1FD3-EAB714035937}"/>
              </a:ext>
            </a:extLst>
          </p:cNvPr>
          <p:cNvSpPr/>
          <p:nvPr/>
        </p:nvSpPr>
        <p:spPr>
          <a:xfrm>
            <a:off x="4850011" y="3838160"/>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3" name="正方形/長方形 12">
            <a:extLst>
              <a:ext uri="{FF2B5EF4-FFF2-40B4-BE49-F238E27FC236}">
                <a16:creationId xmlns:a16="http://schemas.microsoft.com/office/drawing/2014/main" id="{5682B71B-7731-70EB-6506-D42DBA854C27}"/>
              </a:ext>
            </a:extLst>
          </p:cNvPr>
          <p:cNvSpPr/>
          <p:nvPr/>
        </p:nvSpPr>
        <p:spPr>
          <a:xfrm>
            <a:off x="5339237" y="1889469"/>
            <a:ext cx="3274986"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改定後（割合指数の基準）</a:t>
            </a:r>
          </a:p>
        </p:txBody>
      </p:sp>
      <p:graphicFrame>
        <p:nvGraphicFramePr>
          <p:cNvPr id="14" name="表 13">
            <a:extLst>
              <a:ext uri="{FF2B5EF4-FFF2-40B4-BE49-F238E27FC236}">
                <a16:creationId xmlns:a16="http://schemas.microsoft.com/office/drawing/2014/main" id="{A371AA84-F7DF-495C-7A21-D09216B34B60}"/>
              </a:ext>
            </a:extLst>
          </p:cNvPr>
          <p:cNvGraphicFramePr>
            <a:graphicFrameLocks noGrp="1"/>
          </p:cNvGraphicFramePr>
          <p:nvPr/>
        </p:nvGraphicFramePr>
        <p:xfrm>
          <a:off x="1458466" y="2210790"/>
          <a:ext cx="3268533" cy="3994489"/>
        </p:xfrm>
        <a:graphic>
          <a:graphicData uri="http://schemas.openxmlformats.org/drawingml/2006/table">
            <a:tbl>
              <a:tblPr firstRow="1" bandRow="1"/>
              <a:tblGrid>
                <a:gridCol w="1468533">
                  <a:extLst>
                    <a:ext uri="{9D8B030D-6E8A-4147-A177-3AD203B41FA5}">
                      <a16:colId xmlns:a16="http://schemas.microsoft.com/office/drawing/2014/main" val="2338475693"/>
                    </a:ext>
                  </a:extLst>
                </a:gridCol>
                <a:gridCol w="900000">
                  <a:extLst>
                    <a:ext uri="{9D8B030D-6E8A-4147-A177-3AD203B41FA5}">
                      <a16:colId xmlns:a16="http://schemas.microsoft.com/office/drawing/2014/main" val="440677298"/>
                    </a:ext>
                  </a:extLst>
                </a:gridCol>
                <a:gridCol w="900000">
                  <a:extLst>
                    <a:ext uri="{9D8B030D-6E8A-4147-A177-3AD203B41FA5}">
                      <a16:colId xmlns:a16="http://schemas.microsoft.com/office/drawing/2014/main" val="4027832240"/>
                    </a:ext>
                  </a:extLst>
                </a:gridCol>
              </a:tblGrid>
              <a:tr h="241489">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endParaRPr kumimoji="1" lang="ja-JP" altLang="en-US" sz="1000" b="1">
                        <a:solidFill>
                          <a:schemeClr val="tx1"/>
                        </a:solidFill>
                        <a:latin typeface="メイリオ" panose="020B0604030504040204" pitchFamily="50" charset="-128"/>
                        <a:ea typeface="メイリオ" panose="020B0604030504040204" pitchFamily="50" charset="-128"/>
                      </a:endParaRPr>
                    </a:p>
                  </a:txBody>
                  <a:tcPr marT="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A9C2E7"/>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ja-JP" altLang="en-US" sz="1000" b="1" kern="100">
                          <a:solidFill>
                            <a:schemeClr val="tx1"/>
                          </a:solidFill>
                          <a:effectLst/>
                          <a:latin typeface="メイリオ" panose="020B0604030504040204" pitchFamily="50" charset="-128"/>
                          <a:ea typeface="メイリオ" panose="020B0604030504040204" pitchFamily="50" charset="-128"/>
                        </a:rPr>
                        <a:t>必要度</a:t>
                      </a:r>
                      <a:r>
                        <a:rPr lang="en-US" altLang="ja-JP" sz="1000" b="1" kern="100">
                          <a:solidFill>
                            <a:schemeClr val="tx1"/>
                          </a:solidFill>
                          <a:effectLst/>
                          <a:latin typeface="メイリオ" panose="020B0604030504040204" pitchFamily="50" charset="-128"/>
                          <a:ea typeface="メイリオ" panose="020B0604030504040204" pitchFamily="50" charset="-128"/>
                        </a:rPr>
                        <a:t>Ⅰ</a:t>
                      </a:r>
                      <a:r>
                        <a:rPr lang="en-US" altLang="ja-JP" sz="1000" b="1" kern="100" baseline="30000">
                          <a:solidFill>
                            <a:schemeClr val="tx1"/>
                          </a:solidFill>
                          <a:effectLst/>
                          <a:latin typeface="メイリオ" panose="020B0604030504040204" pitchFamily="50" charset="-128"/>
                          <a:ea typeface="メイリオ" panose="020B0604030504040204" pitchFamily="50" charset="-128"/>
                        </a:rPr>
                        <a:t>※</a:t>
                      </a:r>
                      <a:r>
                        <a:rPr lang="ja-JP" altLang="en-US" sz="1000" b="1" kern="100" baseline="30000">
                          <a:solidFill>
                            <a:schemeClr val="tx1"/>
                          </a:solidFill>
                          <a:effectLst/>
                          <a:latin typeface="メイリオ" panose="020B0604030504040204" pitchFamily="50" charset="-128"/>
                          <a:ea typeface="メイリオ" panose="020B0604030504040204" pitchFamily="50" charset="-128"/>
                        </a:rPr>
                        <a:t>１</a:t>
                      </a:r>
                      <a:endParaRPr lang="ja-JP" sz="1000" b="1" kern="100" baseline="300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36000" marB="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A9C2E7"/>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1" kern="100">
                          <a:solidFill>
                            <a:schemeClr val="tx1"/>
                          </a:solidFill>
                          <a:effectLst/>
                          <a:latin typeface="メイリオ" panose="020B0604030504040204" pitchFamily="50" charset="-128"/>
                          <a:ea typeface="メイリオ" panose="020B0604030504040204" pitchFamily="50" charset="-128"/>
                        </a:rPr>
                        <a:t>必要度</a:t>
                      </a:r>
                      <a:r>
                        <a:rPr kumimoji="1" lang="en-US" altLang="ja-JP" sz="1000" b="1" kern="100">
                          <a:solidFill>
                            <a:schemeClr val="tx1"/>
                          </a:solidFill>
                          <a:effectLst/>
                          <a:latin typeface="メイリオ" panose="020B0604030504040204" pitchFamily="50" charset="-128"/>
                          <a:ea typeface="メイリオ" panose="020B0604030504040204" pitchFamily="50" charset="-128"/>
                        </a:rPr>
                        <a:t>Ⅱ</a:t>
                      </a:r>
                      <a:r>
                        <a:rPr lang="en-US" altLang="ja-JP" sz="1000" b="1" kern="100" baseline="30000">
                          <a:solidFill>
                            <a:schemeClr val="tx1"/>
                          </a:solidFill>
                          <a:effectLst/>
                          <a:latin typeface="メイリオ" panose="020B0604030504040204" pitchFamily="50" charset="-128"/>
                          <a:ea typeface="メイリオ" panose="020B0604030504040204" pitchFamily="50" charset="-128"/>
                        </a:rPr>
                        <a:t>※</a:t>
                      </a:r>
                      <a:r>
                        <a:rPr lang="ja-JP" altLang="en-US" sz="1000" b="1" kern="100" baseline="30000">
                          <a:solidFill>
                            <a:schemeClr val="tx1"/>
                          </a:solidFill>
                          <a:effectLst/>
                          <a:latin typeface="メイリオ" panose="020B0604030504040204" pitchFamily="50" charset="-128"/>
                          <a:ea typeface="メイリオ" panose="020B0604030504040204" pitchFamily="50" charset="-128"/>
                        </a:rPr>
                        <a:t>１</a:t>
                      </a:r>
                      <a:endParaRPr kumimoji="1" lang="ja-JP" altLang="ja-JP" sz="1000" b="1"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36000" marB="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A9C2E7"/>
                    </a:solidFill>
                  </a:tcPr>
                </a:tc>
                <a:extLst>
                  <a:ext uri="{0D108BD9-81ED-4DB2-BD59-A6C34878D82A}">
                    <a16:rowId xmlns:a16="http://schemas.microsoft.com/office/drawing/2014/main" val="1688120080"/>
                  </a:ext>
                </a:extLst>
              </a:tr>
              <a:tr h="61920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solidFill>
                            <a:schemeClr val="tx1"/>
                          </a:solidFill>
                          <a:latin typeface="メイリオ" panose="020B0604030504040204" pitchFamily="50" charset="-128"/>
                          <a:ea typeface="メイリオ" panose="020B0604030504040204" pitchFamily="50" charset="-128"/>
                        </a:rPr>
                        <a:t>急性期一般入院料１</a:t>
                      </a: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21</a:t>
                      </a: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28</a:t>
                      </a: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20</a:t>
                      </a: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27</a:t>
                      </a: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16413676"/>
                  </a:ext>
                </a:extLst>
              </a:tr>
              <a:tr h="2091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solidFill>
                            <a:schemeClr val="tx1"/>
                          </a:solidFill>
                          <a:latin typeface="メイリオ" panose="020B0604030504040204" pitchFamily="50" charset="-128"/>
                          <a:ea typeface="メイリオ" panose="020B0604030504040204" pitchFamily="50" charset="-128"/>
                        </a:rPr>
                        <a:t>急性期一般入院料２</a:t>
                      </a: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baseline="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22</a:t>
                      </a:r>
                      <a:r>
                        <a:rPr lang="ja-JP" altLang="en-US" sz="900" b="1" u="sng" kern="100" baseline="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21</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300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3574921852"/>
                  </a:ext>
                </a:extLst>
              </a:tr>
              <a:tr h="2091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solidFill>
                            <a:schemeClr val="tx1"/>
                          </a:solidFill>
                          <a:latin typeface="メイリオ" panose="020B0604030504040204" pitchFamily="50" charset="-128"/>
                          <a:ea typeface="メイリオ" panose="020B0604030504040204" pitchFamily="50" charset="-128"/>
                        </a:rPr>
                        <a:t>急性期一般入院料３</a:t>
                      </a: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19</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300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18</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altLang="ja-JP" sz="900" b="1" u="sng" kern="100" baseline="300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4756506"/>
                  </a:ext>
                </a:extLst>
              </a:tr>
              <a:tr h="2091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solidFill>
                            <a:schemeClr val="tx1"/>
                          </a:solidFill>
                          <a:latin typeface="メイリオ" panose="020B0604030504040204" pitchFamily="50" charset="-128"/>
                          <a:ea typeface="メイリオ" panose="020B0604030504040204" pitchFamily="50" charset="-128"/>
                        </a:rPr>
                        <a:t>急性期一般入院料４</a:t>
                      </a: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16</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300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15</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300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1893149929"/>
                  </a:ext>
                </a:extLst>
              </a:tr>
              <a:tr h="2091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solidFill>
                            <a:schemeClr val="tx1"/>
                          </a:solidFill>
                          <a:latin typeface="メイリオ" panose="020B0604030504040204" pitchFamily="50" charset="-128"/>
                          <a:ea typeface="メイリオ" panose="020B0604030504040204" pitchFamily="50" charset="-128"/>
                        </a:rPr>
                        <a:t>急性期一般入院料５</a:t>
                      </a: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12</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11</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94220333"/>
                  </a:ext>
                </a:extLst>
              </a:tr>
              <a:tr h="36000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solidFill>
                            <a:schemeClr val="tx1"/>
                          </a:solidFill>
                          <a:latin typeface="メイリオ" panose="020B0604030504040204" pitchFamily="50" charset="-128"/>
                          <a:ea typeface="メイリオ" panose="020B0604030504040204" pitchFamily="50" charset="-128"/>
                        </a:rPr>
                        <a:t>７対１入院基本料</a:t>
                      </a:r>
                      <a:br>
                        <a:rPr kumimoji="1" lang="en-US" altLang="ja-JP" sz="900">
                          <a:solidFill>
                            <a:schemeClr val="tx1"/>
                          </a:solidFill>
                          <a:latin typeface="メイリオ" panose="020B0604030504040204" pitchFamily="50" charset="-128"/>
                          <a:ea typeface="メイリオ" panose="020B0604030504040204" pitchFamily="50" charset="-128"/>
                        </a:rPr>
                      </a:br>
                      <a:r>
                        <a:rPr kumimoji="1" lang="ja-JP" altLang="en-US" sz="900">
                          <a:solidFill>
                            <a:schemeClr val="tx1"/>
                          </a:solidFill>
                          <a:latin typeface="メイリオ" panose="020B0604030504040204" pitchFamily="50" charset="-128"/>
                          <a:ea typeface="メイリオ" panose="020B0604030504040204" pitchFamily="50" charset="-128"/>
                        </a:rPr>
                        <a:t>（特定機能病院一般病棟）</a:t>
                      </a:r>
                      <a:endParaRPr kumimoji="1" lang="en-US" altLang="ja-JP" sz="900">
                        <a:solidFill>
                          <a:schemeClr val="tx1"/>
                        </a:solidFill>
                        <a:latin typeface="メイリオ" panose="020B0604030504040204" pitchFamily="50" charset="-128"/>
                        <a:ea typeface="メイリオ" panose="020B0604030504040204" pitchFamily="50" charset="-128"/>
                      </a:endParaRPr>
                    </a:p>
                  </a:txBody>
                  <a:tcPr marL="90000" marR="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20</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p>
                      <a:pPr algn="ctr">
                        <a:spcAft>
                          <a:spcPts val="0"/>
                        </a:spcAft>
                      </a:pP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27</a:t>
                      </a:r>
                      <a:r>
                        <a:rPr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2016258203"/>
                  </a:ext>
                </a:extLst>
              </a:tr>
              <a:tr h="57600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solidFill>
                            <a:schemeClr val="tx1"/>
                          </a:solidFill>
                          <a:latin typeface="メイリオ" panose="020B0604030504040204" pitchFamily="50" charset="-128"/>
                          <a:ea typeface="メイリオ" panose="020B0604030504040204" pitchFamily="50" charset="-128"/>
                        </a:rPr>
                        <a:t>総合入院体制加算１</a:t>
                      </a:r>
                      <a:endParaRPr kumimoji="1" lang="en-US" altLang="ja-JP" sz="900">
                        <a:solidFill>
                          <a:schemeClr val="tx1"/>
                        </a:solidFill>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en-US" altLang="ja-JP" sz="900" b="1"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33%</a:t>
                      </a:r>
                      <a:endPar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en-US" altLang="ja-JP" sz="900" b="1"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32%</a:t>
                      </a:r>
                      <a:endPar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33737687"/>
                  </a:ext>
                </a:extLst>
              </a:tr>
              <a:tr h="57600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solidFill>
                            <a:schemeClr val="tx1"/>
                          </a:solidFill>
                          <a:latin typeface="メイリオ" panose="020B0604030504040204" pitchFamily="50" charset="-128"/>
                          <a:ea typeface="メイリオ" panose="020B0604030504040204" pitchFamily="50" charset="-128"/>
                        </a:rPr>
                        <a:t>総合入院体制加算２</a:t>
                      </a:r>
                      <a:endParaRPr kumimoji="1" lang="en-US" altLang="ja-JP" sz="900">
                        <a:solidFill>
                          <a:schemeClr val="tx1"/>
                        </a:solidFill>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en-US" altLang="ja-JP" sz="900" b="1"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31%</a:t>
                      </a:r>
                      <a:endPar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en-US" altLang="ja-JP" sz="900" b="1"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30%</a:t>
                      </a:r>
                      <a:endPar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3159305994"/>
                  </a:ext>
                </a:extLst>
              </a:tr>
              <a:tr h="57600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solidFill>
                            <a:schemeClr val="tx1"/>
                          </a:solidFill>
                          <a:latin typeface="メイリオ" panose="020B0604030504040204" pitchFamily="50" charset="-128"/>
                          <a:ea typeface="メイリオ" panose="020B0604030504040204" pitchFamily="50" charset="-128"/>
                        </a:rPr>
                        <a:t>総合入院体制加算３</a:t>
                      </a:r>
                      <a:endParaRPr kumimoji="1" lang="en-US" altLang="ja-JP" sz="900">
                        <a:solidFill>
                          <a:schemeClr val="tx1"/>
                        </a:solidFill>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en-US" altLang="ja-JP" sz="900" b="1"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28%</a:t>
                      </a:r>
                      <a:endPar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en-US" altLang="ja-JP" sz="900" b="1"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27%</a:t>
                      </a:r>
                      <a:endPar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75266844"/>
                  </a:ext>
                </a:extLst>
              </a:tr>
              <a:tr h="209160">
                <a:tc>
                  <a:txBody>
                    <a:bodyPr/>
                    <a:lstStyle/>
                    <a:p>
                      <a:r>
                        <a:rPr kumimoji="1" lang="ja-JP" altLang="en-US" sz="900">
                          <a:solidFill>
                            <a:schemeClr val="tx1"/>
                          </a:solidFill>
                          <a:latin typeface="メイリオ" panose="020B0604030504040204" pitchFamily="50" charset="-128"/>
                          <a:ea typeface="メイリオ" panose="020B0604030504040204" pitchFamily="50" charset="-128"/>
                        </a:rPr>
                        <a:t>地域包括医療病棟</a:t>
                      </a:r>
                      <a:endParaRPr kumimoji="1" lang="en-US" altLang="ja-JP" sz="900">
                        <a:solidFill>
                          <a:schemeClr val="tx1"/>
                        </a:solidFill>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16%</a:t>
                      </a:r>
                      <a:endPar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400" marR="6840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15%</a:t>
                      </a:r>
                      <a:endParaRPr kumimoji="1" lang="ja-JP" altLang="en-US" sz="900" b="1" i="0" u="sng" strike="noStrike" cap="none" normalizeH="0" baseline="0">
                        <a:ln>
                          <a:noFill/>
                        </a:ln>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400" marR="6840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2930539260"/>
                  </a:ext>
                </a:extLst>
              </a:tr>
            </a:tbl>
          </a:graphicData>
        </a:graphic>
      </p:graphicFrame>
      <p:graphicFrame>
        <p:nvGraphicFramePr>
          <p:cNvPr id="17" name="表 16">
            <a:extLst>
              <a:ext uri="{FF2B5EF4-FFF2-40B4-BE49-F238E27FC236}">
                <a16:creationId xmlns:a16="http://schemas.microsoft.com/office/drawing/2014/main" id="{0176DD47-D3A2-08DE-1F53-0D257C9EF50D}"/>
              </a:ext>
            </a:extLst>
          </p:cNvPr>
          <p:cNvGraphicFramePr>
            <a:graphicFrameLocks noGrp="1"/>
          </p:cNvGraphicFramePr>
          <p:nvPr/>
        </p:nvGraphicFramePr>
        <p:xfrm>
          <a:off x="5339237" y="2210787"/>
          <a:ext cx="3274986" cy="3999240"/>
        </p:xfrm>
        <a:graphic>
          <a:graphicData uri="http://schemas.openxmlformats.org/drawingml/2006/table">
            <a:tbl>
              <a:tblPr firstRow="1" bandRow="1"/>
              <a:tblGrid>
                <a:gridCol w="1474986">
                  <a:extLst>
                    <a:ext uri="{9D8B030D-6E8A-4147-A177-3AD203B41FA5}">
                      <a16:colId xmlns:a16="http://schemas.microsoft.com/office/drawing/2014/main" val="2338475693"/>
                    </a:ext>
                  </a:extLst>
                </a:gridCol>
                <a:gridCol w="900000">
                  <a:extLst>
                    <a:ext uri="{9D8B030D-6E8A-4147-A177-3AD203B41FA5}">
                      <a16:colId xmlns:a16="http://schemas.microsoft.com/office/drawing/2014/main" val="440677298"/>
                    </a:ext>
                  </a:extLst>
                </a:gridCol>
                <a:gridCol w="900000">
                  <a:extLst>
                    <a:ext uri="{9D8B030D-6E8A-4147-A177-3AD203B41FA5}">
                      <a16:colId xmlns:a16="http://schemas.microsoft.com/office/drawing/2014/main" val="4027832240"/>
                    </a:ext>
                  </a:extLst>
                </a:gridCol>
              </a:tblGrid>
              <a:tr h="24120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endParaRPr kumimoji="1" lang="ja-JP" altLang="en-US" sz="1000" b="1" baseline="30000">
                        <a:latin typeface="メイリオ" panose="020B0604030504040204" pitchFamily="50" charset="-128"/>
                        <a:ea typeface="メイリオ" panose="020B0604030504040204" pitchFamily="50" charset="-128"/>
                      </a:endParaRPr>
                    </a:p>
                  </a:txBody>
                  <a:tcPr marT="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1FFB3"/>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ja-JP" altLang="en-US" sz="1000" b="1" kern="100">
                          <a:effectLst/>
                          <a:latin typeface="メイリオ" panose="020B0604030504040204" pitchFamily="50" charset="-128"/>
                          <a:ea typeface="メイリオ" panose="020B0604030504040204" pitchFamily="50" charset="-128"/>
                        </a:rPr>
                        <a:t>必要度</a:t>
                      </a:r>
                      <a:r>
                        <a:rPr lang="en-US" altLang="ja-JP" sz="1000" b="1" kern="100">
                          <a:effectLst/>
                          <a:latin typeface="メイリオ" panose="020B0604030504040204" pitchFamily="50" charset="-128"/>
                          <a:ea typeface="メイリオ" panose="020B0604030504040204" pitchFamily="50" charset="-128"/>
                        </a:rPr>
                        <a:t>Ⅰ</a:t>
                      </a:r>
                      <a:r>
                        <a:rPr lang="en-US" altLang="ja-JP" sz="1000" b="1" kern="100" baseline="30000">
                          <a:effectLst/>
                          <a:latin typeface="メイリオ" panose="020B0604030504040204" pitchFamily="50" charset="-128"/>
                          <a:ea typeface="メイリオ" panose="020B0604030504040204" pitchFamily="50" charset="-128"/>
                        </a:rPr>
                        <a:t>※</a:t>
                      </a:r>
                      <a:r>
                        <a:rPr lang="ja-JP" altLang="en-US" sz="1000" b="1" kern="100" baseline="30000">
                          <a:effectLst/>
                          <a:latin typeface="メイリオ" panose="020B0604030504040204" pitchFamily="50" charset="-128"/>
                          <a:ea typeface="メイリオ" panose="020B0604030504040204" pitchFamily="50" charset="-128"/>
                        </a:rPr>
                        <a:t>２</a:t>
                      </a:r>
                      <a:endParaRPr lang="en-US" altLang="ja-JP" sz="1000" b="1" kern="100" baseline="30000">
                        <a:effectLst/>
                        <a:latin typeface="メイリオ" panose="020B0604030504040204" pitchFamily="50" charset="-128"/>
                        <a:ea typeface="メイリオ" panose="020B0604030504040204" pitchFamily="50" charset="-128"/>
                      </a:endParaRPr>
                    </a:p>
                  </a:txBody>
                  <a:tcPr marL="68580" marR="68580" marT="3600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1FFB3"/>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1" kern="100">
                          <a:effectLst/>
                          <a:latin typeface="メイリオ" panose="020B0604030504040204" pitchFamily="50" charset="-128"/>
                          <a:ea typeface="メイリオ" panose="020B0604030504040204" pitchFamily="50" charset="-128"/>
                        </a:rPr>
                        <a:t>必要度</a:t>
                      </a:r>
                      <a:r>
                        <a:rPr kumimoji="1" lang="en-US" altLang="ja-JP" sz="1000" b="1" kern="100">
                          <a:effectLst/>
                          <a:latin typeface="メイリオ" panose="020B0604030504040204" pitchFamily="50" charset="-128"/>
                          <a:ea typeface="メイリオ" panose="020B0604030504040204" pitchFamily="50" charset="-128"/>
                        </a:rPr>
                        <a:t>Ⅱ</a:t>
                      </a:r>
                      <a:r>
                        <a:rPr kumimoji="1" lang="en-US" altLang="ja-JP" sz="1000" b="1" kern="100" baseline="30000">
                          <a:effectLst/>
                          <a:latin typeface="メイリオ" panose="020B0604030504040204" pitchFamily="50" charset="-128"/>
                          <a:ea typeface="メイリオ" panose="020B0604030504040204" pitchFamily="50" charset="-128"/>
                        </a:rPr>
                        <a:t>※</a:t>
                      </a:r>
                      <a:r>
                        <a:rPr kumimoji="1" lang="ja-JP" altLang="en-US" sz="1000" b="1" kern="100" baseline="30000">
                          <a:effectLst/>
                          <a:latin typeface="メイリオ" panose="020B0604030504040204" pitchFamily="50" charset="-128"/>
                          <a:ea typeface="メイリオ" panose="020B0604030504040204" pitchFamily="50" charset="-128"/>
                        </a:rPr>
                        <a:t>２</a:t>
                      </a:r>
                      <a:endParaRPr kumimoji="1" lang="ja-JP" altLang="ja-JP" sz="1000" b="1" kern="100" baseline="300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3600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1FFB3"/>
                    </a:solidFill>
                  </a:tcPr>
                </a:tc>
                <a:extLst>
                  <a:ext uri="{0D108BD9-81ED-4DB2-BD59-A6C34878D82A}">
                    <a16:rowId xmlns:a16="http://schemas.microsoft.com/office/drawing/2014/main" val="1688120080"/>
                  </a:ext>
                </a:extLst>
              </a:tr>
              <a:tr h="62064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急性期病院Ａ一般入院料</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急性期病院Ｂ一般入院料</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r>
                        <a:rPr kumimoji="1" lang="ja-JP" altLang="en-US" sz="900">
                          <a:latin typeface="メイリオ" panose="020B0604030504040204" pitchFamily="50" charset="-128"/>
                          <a:ea typeface="メイリオ" panose="020B0604030504040204" pitchFamily="50" charset="-128"/>
                        </a:rPr>
                        <a:t>急性期一般入院料１</a:t>
                      </a:r>
                      <a:endParaRPr kumimoji="1" lang="en-US" altLang="ja-JP" sz="900">
                        <a:latin typeface="メイリオ" panose="020B0604030504040204" pitchFamily="50" charset="-128"/>
                        <a:ea typeface="メイリオ" panose="020B0604030504040204" pitchFamily="50" charset="-128"/>
                      </a:endParaRPr>
                    </a:p>
                    <a:p>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看護・多職種協働加算</a:t>
                      </a: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28</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35</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27</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34</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16413676"/>
                  </a:ext>
                </a:extLst>
              </a:tr>
              <a:tr h="2091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急性期一般入院料２</a:t>
                      </a: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baseline="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28</a:t>
                      </a:r>
                      <a:r>
                        <a:rPr lang="ja-JP" altLang="en-US" sz="900" b="1" u="sng" kern="100" baseline="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27</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300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574921852"/>
                  </a:ext>
                </a:extLst>
              </a:tr>
              <a:tr h="2091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急性期一般入院料３</a:t>
                      </a: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24</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300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23</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altLang="ja-JP" sz="900" b="1" u="sng" kern="100" baseline="300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4756506"/>
                  </a:ext>
                </a:extLst>
              </a:tr>
              <a:tr h="2091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急性期一般入院料４</a:t>
                      </a: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20</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300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19</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baseline="300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1893149929"/>
                  </a:ext>
                </a:extLst>
              </a:tr>
              <a:tr h="2091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急性期一般入院料５</a:t>
                      </a: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15</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14</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94220333"/>
                  </a:ext>
                </a:extLst>
              </a:tr>
              <a:tr h="36000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７対１入院基本料</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（特定機能病院一般病棟）</a:t>
                      </a:r>
                      <a:endParaRPr kumimoji="1" lang="en-US" altLang="ja-JP" sz="900">
                        <a:latin typeface="メイリオ" panose="020B0604030504040204" pitchFamily="50" charset="-128"/>
                        <a:ea typeface="メイリオ" panose="020B0604030504040204" pitchFamily="50" charset="-128"/>
                      </a:endParaRPr>
                    </a:p>
                  </a:txBody>
                  <a:tcPr marR="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ja-JP" altLang="en-US" sz="900" b="0" u="none"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0" u="none"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l">
                        <a:spcAft>
                          <a:spcPts val="0"/>
                        </a:spcAft>
                      </a:pP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27</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algn="l">
                        <a:spcAft>
                          <a:spcPts val="0"/>
                        </a:spcAft>
                      </a:pP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34</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2016258203"/>
                  </a:ext>
                </a:extLst>
              </a:tr>
              <a:tr h="346320">
                <a:tc>
                  <a:txBody>
                    <a:bodyPr/>
                    <a:lstStyle/>
                    <a:p>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急性期総合体制加算１</a:t>
                      </a:r>
                    </a:p>
                  </a:txBody>
                  <a:tcPr marR="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ja-JP" altLang="en-US" sz="900" b="1" i="0" u="sng" strike="noStrike" cap="none" normalizeH="0" baseline="0">
                          <a:ln>
                            <a:noFill/>
                          </a:ln>
                          <a:solidFill>
                            <a:srgbClr val="0070C0"/>
                          </a:solidFill>
                          <a:effectLst/>
                          <a:latin typeface="メイリオ" panose="020B0604030504040204" pitchFamily="50" charset="-128"/>
                          <a:ea typeface="メイリオ" panose="020B0604030504040204" pitchFamily="50" charset="-128"/>
                          <a:cs typeface="Calibri"/>
                        </a:rPr>
                        <a:t>割合①：</a:t>
                      </a:r>
                      <a:r>
                        <a:rPr kumimoji="1" lang="en-US" altLang="ja-JP" sz="900" b="1" i="0" u="sng" strike="noStrike" cap="none" normalizeH="0" baseline="0">
                          <a:ln>
                            <a:noFill/>
                          </a:ln>
                          <a:solidFill>
                            <a:srgbClr val="0070C0"/>
                          </a:solidFill>
                          <a:effectLst/>
                          <a:latin typeface="メイリオ" panose="020B0604030504040204" pitchFamily="50" charset="-128"/>
                          <a:ea typeface="メイリオ" panose="020B0604030504040204" pitchFamily="50" charset="-128"/>
                          <a:cs typeface="Calibri"/>
                        </a:rPr>
                        <a:t>33%</a:t>
                      </a:r>
                    </a:p>
                    <a:p>
                      <a:pPr marL="0" marR="0" lvl="0" indent="0" algn="ctr" defTabSz="914400" rtl="0" eaLnBrk="1" fontAlgn="base" latinLnBrk="0" hangingPunct="1">
                        <a:lnSpc>
                          <a:spcPct val="100000"/>
                        </a:lnSpc>
                        <a:spcBef>
                          <a:spcPts val="0"/>
                        </a:spcBef>
                        <a:spcAft>
                          <a:spcPct val="0"/>
                        </a:spcAft>
                        <a:buClrTx/>
                        <a:buSzTx/>
                        <a:buFontTx/>
                        <a:buNone/>
                        <a:tabLst/>
                      </a:pPr>
                      <a:r>
                        <a:rPr kumimoji="1" lang="ja-JP" altLang="en-US" sz="900" b="1" i="0" u="sng" strike="noStrike" cap="none" normalizeH="0" baseline="0">
                          <a:ln>
                            <a:noFill/>
                          </a:ln>
                          <a:solidFill>
                            <a:srgbClr val="0070C0"/>
                          </a:solidFill>
                          <a:effectLst/>
                          <a:latin typeface="メイリオ" panose="020B0604030504040204" pitchFamily="50" charset="-128"/>
                          <a:ea typeface="メイリオ" panose="020B0604030504040204" pitchFamily="50" charset="-128"/>
                          <a:cs typeface="Calibri"/>
                        </a:rPr>
                        <a:t>割合②：</a:t>
                      </a:r>
                      <a:r>
                        <a:rPr kumimoji="1" lang="en-US" altLang="ja-JP" sz="900" b="1" i="0" u="sng" strike="noStrike" cap="none" normalizeH="0" baseline="0">
                          <a:ln>
                            <a:noFill/>
                          </a:ln>
                          <a:solidFill>
                            <a:srgbClr val="0070C0"/>
                          </a:solidFill>
                          <a:effectLst/>
                          <a:latin typeface="メイリオ" panose="020B0604030504040204" pitchFamily="50" charset="-128"/>
                          <a:ea typeface="メイリオ" panose="020B0604030504040204" pitchFamily="50" charset="-128"/>
                          <a:cs typeface="Calibri"/>
                        </a:rPr>
                        <a:t>40%</a:t>
                      </a:r>
                    </a:p>
                  </a:txBody>
                  <a:tcPr marL="0" marR="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32</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39</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72000" marR="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857341469"/>
                  </a:ext>
                </a:extLst>
              </a:tr>
              <a:tr h="346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急性期総合体制加算２</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R="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32</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39</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31</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38</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75699252"/>
                  </a:ext>
                </a:extLst>
              </a:tr>
              <a:tr h="346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急性期総合体制加算３</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R="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30</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37</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29</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36</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622500453"/>
                  </a:ext>
                </a:extLst>
              </a:tr>
              <a:tr h="346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急性期総合体制加算４</a:t>
                      </a:r>
                    </a:p>
                  </a:txBody>
                  <a:tcPr marR="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29</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36</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28</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35</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498734280"/>
                  </a:ext>
                </a:extLst>
              </a:tr>
              <a:tr h="346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急性期総合体制加算５</a:t>
                      </a:r>
                    </a:p>
                  </a:txBody>
                  <a:tcPr marR="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28</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35</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27</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34</a:t>
                      </a:r>
                      <a:r>
                        <a:rPr kumimoji="1"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1989275565"/>
                  </a:ext>
                </a:extLst>
              </a:tr>
              <a:tr h="209160">
                <a:tc>
                  <a:txBody>
                    <a:bodyPr/>
                    <a:lstStyle/>
                    <a:p>
                      <a:r>
                        <a:rPr kumimoji="1" lang="ja-JP" altLang="en-US" sz="900">
                          <a:latin typeface="メイリオ" panose="020B0604030504040204" pitchFamily="50" charset="-128"/>
                          <a:ea typeface="メイリオ" panose="020B0604030504040204" pitchFamily="50" charset="-128"/>
                        </a:rPr>
                        <a:t>地域包括医療病棟</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en-US" altLang="ja-JP" sz="900" b="1" i="0" u="sng" strike="noStrike" cap="none" normalizeH="0" baseline="0">
                          <a:ln>
                            <a:noFill/>
                          </a:ln>
                          <a:solidFill>
                            <a:srgbClr val="0070C0"/>
                          </a:solidFill>
                          <a:effectLst/>
                          <a:latin typeface="メイリオ" panose="020B0604030504040204" pitchFamily="50" charset="-128"/>
                          <a:ea typeface="メイリオ" panose="020B0604030504040204" pitchFamily="50" charset="-128"/>
                          <a:cs typeface="Calibri"/>
                        </a:rPr>
                        <a:t>19%</a:t>
                      </a:r>
                      <a:endParaRPr kumimoji="1" lang="ja-JP" altLang="en-US" sz="900" b="1" i="0" u="sng" strike="noStrike" cap="none" normalizeH="0" baseline="0">
                        <a:ln>
                          <a:noFill/>
                        </a:ln>
                        <a:solidFill>
                          <a:srgbClr val="0070C0"/>
                        </a:solidFill>
                        <a:effectLst/>
                        <a:latin typeface="メイリオ" panose="020B0604030504040204" pitchFamily="50" charset="-128"/>
                        <a:ea typeface="メイリオ" panose="020B0604030504040204" pitchFamily="50" charset="-128"/>
                        <a:cs typeface="Calibri"/>
                      </a:endParaRPr>
                    </a:p>
                  </a:txBody>
                  <a:tcPr marL="68400" marR="6840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1" lang="en-US" altLang="ja-JP" sz="900" b="1" i="0" u="sng" strike="noStrike" cap="none" normalizeH="0" baseline="0">
                          <a:ln>
                            <a:noFill/>
                          </a:ln>
                          <a:solidFill>
                            <a:srgbClr val="0070C0"/>
                          </a:solidFill>
                          <a:effectLst/>
                          <a:latin typeface="メイリオ" panose="020B0604030504040204" pitchFamily="50" charset="-128"/>
                          <a:ea typeface="メイリオ" panose="020B0604030504040204" pitchFamily="50" charset="-128"/>
                          <a:cs typeface="Calibri"/>
                        </a:rPr>
                        <a:t>18%</a:t>
                      </a:r>
                      <a:endParaRPr kumimoji="1" lang="ja-JP" altLang="en-US" sz="900" b="1" i="0" u="sng" strike="noStrike" cap="none" normalizeH="0" baseline="0">
                        <a:ln>
                          <a:noFill/>
                        </a:ln>
                        <a:solidFill>
                          <a:srgbClr val="0070C0"/>
                        </a:solidFill>
                        <a:effectLst/>
                        <a:latin typeface="メイリオ" panose="020B0604030504040204" pitchFamily="50" charset="-128"/>
                        <a:ea typeface="メイリオ" panose="020B0604030504040204" pitchFamily="50" charset="-128"/>
                        <a:cs typeface="Calibri"/>
                      </a:endParaRPr>
                    </a:p>
                  </a:txBody>
                  <a:tcPr marL="68400" marR="6840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942321609"/>
                  </a:ext>
                </a:extLst>
              </a:tr>
            </a:tbl>
          </a:graphicData>
        </a:graphic>
      </p:graphicFrame>
      <p:sp>
        <p:nvSpPr>
          <p:cNvPr id="18" name="正方形/長方形 17">
            <a:extLst>
              <a:ext uri="{FF2B5EF4-FFF2-40B4-BE49-F238E27FC236}">
                <a16:creationId xmlns:a16="http://schemas.microsoft.com/office/drawing/2014/main" id="{8612CBFA-CE04-0BD4-2106-C0F21445621A}"/>
              </a:ext>
            </a:extLst>
          </p:cNvPr>
          <p:cNvSpPr/>
          <p:nvPr/>
        </p:nvSpPr>
        <p:spPr>
          <a:xfrm>
            <a:off x="8768461" y="1908625"/>
            <a:ext cx="2190376" cy="288000"/>
          </a:xfrm>
          <a:prstGeom prst="rect">
            <a:avLst/>
          </a:prstGeom>
          <a:noFill/>
          <a:ln w="25400" cap="flat" cmpd="sng" algn="ctr">
            <a:noFill/>
            <a:prstDash val="solid"/>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0" cap="none" spc="0" normalizeH="0" baseline="0" noProof="0">
                <a:ln>
                  <a:noFill/>
                </a:ln>
                <a:solidFill>
                  <a:prstClr val="black"/>
                </a:solidFill>
                <a:effectLst/>
                <a:uLnTx/>
                <a:uFillTx/>
                <a:latin typeface="メイリオ"/>
                <a:ea typeface="メイリオ"/>
                <a:cs typeface="+mn-cs"/>
              </a:rPr>
              <a:t>【</a:t>
            </a: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該当患者の基準</a:t>
            </a:r>
            <a:r>
              <a:rPr kumimoji="1" lang="en-US" altLang="ja-JP" sz="1400" b="0" i="0" u="none" strike="noStrike" kern="0" cap="none" spc="0" normalizeH="0" baseline="0" noProof="0">
                <a:ln>
                  <a:noFill/>
                </a:ln>
                <a:solidFill>
                  <a:prstClr val="black"/>
                </a:solidFill>
                <a:effectLst/>
                <a:uLnTx/>
                <a:uFillTx/>
                <a:latin typeface="メイリオ"/>
                <a:ea typeface="メイリオ"/>
                <a:cs typeface="+mn-cs"/>
              </a:rPr>
              <a:t>】</a:t>
            </a:r>
            <a:endParaRPr kumimoji="1" lang="en-US" altLang="ja-JP" sz="1100" b="0" i="0" u="none" strike="noStrike" kern="0" cap="none" spc="0" normalizeH="0" baseline="0" noProof="0">
              <a:ln>
                <a:noFill/>
              </a:ln>
              <a:solidFill>
                <a:prstClr val="black"/>
              </a:solidFill>
              <a:effectLst/>
              <a:uLnTx/>
              <a:uFillTx/>
              <a:latin typeface="メイリオ"/>
              <a:ea typeface="メイリオ"/>
              <a:cs typeface="+mn-cs"/>
            </a:endParaRPr>
          </a:p>
        </p:txBody>
      </p:sp>
      <p:graphicFrame>
        <p:nvGraphicFramePr>
          <p:cNvPr id="19" name="表 7">
            <a:extLst>
              <a:ext uri="{FF2B5EF4-FFF2-40B4-BE49-F238E27FC236}">
                <a16:creationId xmlns:a16="http://schemas.microsoft.com/office/drawing/2014/main" id="{6200D19B-5232-9665-67AA-B83AC66A5FAD}"/>
              </a:ext>
            </a:extLst>
          </p:cNvPr>
          <p:cNvGraphicFramePr>
            <a:graphicFrameLocks noGrp="1"/>
          </p:cNvGraphicFramePr>
          <p:nvPr/>
        </p:nvGraphicFramePr>
        <p:xfrm>
          <a:off x="8681726" y="2214575"/>
          <a:ext cx="2311400" cy="2956560"/>
        </p:xfrm>
        <a:graphic>
          <a:graphicData uri="http://schemas.openxmlformats.org/drawingml/2006/table">
            <a:tbl>
              <a:tblPr firstRow="1" bandRow="1"/>
              <a:tblGrid>
                <a:gridCol w="935060">
                  <a:extLst>
                    <a:ext uri="{9D8B030D-6E8A-4147-A177-3AD203B41FA5}">
                      <a16:colId xmlns:a16="http://schemas.microsoft.com/office/drawing/2014/main" val="4053840471"/>
                    </a:ext>
                  </a:extLst>
                </a:gridCol>
                <a:gridCol w="1376340">
                  <a:extLst>
                    <a:ext uri="{9D8B030D-6E8A-4147-A177-3AD203B41FA5}">
                      <a16:colId xmlns:a16="http://schemas.microsoft.com/office/drawing/2014/main" val="3791729330"/>
                    </a:ext>
                  </a:extLst>
                </a:gridCol>
              </a:tblGrid>
              <a:tr h="701040">
                <a:tc rowSpan="2">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ts val="1200"/>
                        </a:lnSpc>
                        <a:spcBef>
                          <a:spcPts val="0"/>
                        </a:spcBef>
                        <a:spcAft>
                          <a:spcPts val="300"/>
                        </a:spcAft>
                        <a:buClrTx/>
                        <a:buSzTx/>
                        <a:buFontTx/>
                        <a:buNone/>
                        <a:tabLst/>
                        <a:defRPr/>
                      </a:pPr>
                      <a:r>
                        <a:rPr kumimoji="1" lang="ja-JP" altLang="en-US" sz="1000" b="1" i="0" u="sng" strike="noStrike" kern="1200">
                          <a:solidFill>
                            <a:srgbClr val="0070C0"/>
                          </a:solidFill>
                          <a:effectLst/>
                          <a:latin typeface="メイリオ" panose="020B0604030504040204" pitchFamily="50" charset="-128"/>
                          <a:ea typeface="メイリオ" panose="020B0604030504040204" pitchFamily="50" charset="-128"/>
                          <a:cs typeface="+mn-cs"/>
                        </a:rPr>
                        <a:t>急性期病院</a:t>
                      </a:r>
                      <a:r>
                        <a:rPr kumimoji="1" lang="en-US" altLang="ja-JP" sz="1000" baseline="30000">
                          <a:latin typeface="メイリオ" panose="020B0604030504040204" pitchFamily="50" charset="-128"/>
                          <a:ea typeface="メイリオ" panose="020B0604030504040204" pitchFamily="50" charset="-128"/>
                        </a:rPr>
                        <a:t>※a</a:t>
                      </a:r>
                      <a:r>
                        <a:rPr kumimoji="1" lang="ja-JP" altLang="en-US" sz="1000">
                          <a:latin typeface="メイリオ" panose="020B0604030504040204" pitchFamily="50" charset="-128"/>
                          <a:ea typeface="メイリオ" panose="020B0604030504040204" pitchFamily="50" charset="-128"/>
                        </a:rPr>
                        <a:t>、</a:t>
                      </a:r>
                      <a:endParaRPr kumimoji="1" lang="en-US" altLang="ja-JP" sz="1000">
                        <a:latin typeface="メイリオ" panose="020B0604030504040204" pitchFamily="50" charset="-128"/>
                        <a:ea typeface="メイリオ" panose="020B0604030504040204" pitchFamily="50" charset="-128"/>
                      </a:endParaRPr>
                    </a:p>
                    <a:p>
                      <a:pPr marL="0" marR="0" lvl="0" indent="0" algn="l" defTabSz="990570" rtl="0" eaLnBrk="1" fontAlgn="auto" latinLnBrk="0" hangingPunct="1">
                        <a:lnSpc>
                          <a:spcPts val="1200"/>
                        </a:lnSpc>
                        <a:spcBef>
                          <a:spcPts val="0"/>
                        </a:spcBef>
                        <a:spcAft>
                          <a:spcPts val="300"/>
                        </a:spcAft>
                        <a:buClrTx/>
                        <a:buSzTx/>
                        <a:buFontTx/>
                        <a:buNone/>
                        <a:tabLst/>
                        <a:defRPr/>
                      </a:pPr>
                      <a:r>
                        <a:rPr kumimoji="1" lang="ja-JP" altLang="en-US" sz="1000">
                          <a:latin typeface="メイリオ" panose="020B0604030504040204" pitchFamily="50" charset="-128"/>
                          <a:ea typeface="メイリオ" panose="020B0604030504040204" pitchFamily="50" charset="-128"/>
                        </a:rPr>
                        <a:t>急性期１</a:t>
                      </a:r>
                      <a:r>
                        <a:rPr kumimoji="1" lang="en-US" altLang="ja-JP" sz="1000" baseline="30000">
                          <a:latin typeface="メイリオ" panose="020B0604030504040204" pitchFamily="50" charset="-128"/>
                          <a:ea typeface="メイリオ" panose="020B0604030504040204" pitchFamily="50" charset="-128"/>
                        </a:rPr>
                        <a:t>※a</a:t>
                      </a:r>
                      <a:r>
                        <a:rPr kumimoji="1" lang="ja-JP" altLang="en-US" sz="1000">
                          <a:latin typeface="メイリオ" panose="020B0604030504040204" pitchFamily="50" charset="-128"/>
                          <a:ea typeface="メイリオ" panose="020B0604030504040204" pitchFamily="50" charset="-128"/>
                        </a:rPr>
                        <a:t>、</a:t>
                      </a:r>
                      <a:endParaRPr kumimoji="1" lang="en-US" altLang="ja-JP" sz="1000">
                        <a:latin typeface="メイリオ" panose="020B0604030504040204" pitchFamily="50" charset="-128"/>
                        <a:ea typeface="メイリオ" panose="020B0604030504040204" pitchFamily="50" charset="-128"/>
                      </a:endParaRPr>
                    </a:p>
                    <a:p>
                      <a:pPr marL="0" marR="0" lvl="0" indent="0" algn="l" defTabSz="990570" rtl="0" eaLnBrk="1" fontAlgn="auto" latinLnBrk="0" hangingPunct="1">
                        <a:lnSpc>
                          <a:spcPts val="1200"/>
                        </a:lnSpc>
                        <a:spcBef>
                          <a:spcPts val="0"/>
                        </a:spcBef>
                        <a:spcAft>
                          <a:spcPts val="300"/>
                        </a:spcAft>
                        <a:buClrTx/>
                        <a:buSzTx/>
                        <a:buFontTx/>
                        <a:buNone/>
                        <a:tabLst/>
                        <a:defRPr/>
                      </a:pPr>
                      <a:r>
                        <a:rPr kumimoji="1" lang="ja-JP" altLang="en-US" sz="1000" b="1" i="0" u="sng" strike="noStrike" kern="1200">
                          <a:solidFill>
                            <a:srgbClr val="0070C0"/>
                          </a:solidFill>
                          <a:effectLst/>
                          <a:latin typeface="メイリオ" panose="020B0604030504040204" pitchFamily="50" charset="-128"/>
                          <a:ea typeface="メイリオ" panose="020B0604030504040204" pitchFamily="50" charset="-128"/>
                          <a:cs typeface="+mn-cs"/>
                        </a:rPr>
                        <a:t>看護・多職種協働加算</a:t>
                      </a:r>
                      <a:r>
                        <a:rPr kumimoji="1" lang="ja-JP" altLang="en-US" sz="1000">
                          <a:latin typeface="メイリオ" panose="020B0604030504040204" pitchFamily="50" charset="-128"/>
                          <a:ea typeface="メイリオ" panose="020B0604030504040204" pitchFamily="50" charset="-128"/>
                        </a:rPr>
                        <a:t>、</a:t>
                      </a:r>
                      <a:endParaRPr kumimoji="1" lang="en-US" altLang="ja-JP" sz="1000">
                        <a:latin typeface="メイリオ" panose="020B0604030504040204" pitchFamily="50" charset="-128"/>
                        <a:ea typeface="メイリオ" panose="020B0604030504040204" pitchFamily="50" charset="-128"/>
                      </a:endParaRPr>
                    </a:p>
                    <a:p>
                      <a:pPr marL="0" marR="0" lvl="0" indent="0" algn="l" defTabSz="990570" rtl="0" eaLnBrk="1" fontAlgn="auto" latinLnBrk="0" hangingPunct="1">
                        <a:lnSpc>
                          <a:spcPts val="1200"/>
                        </a:lnSpc>
                        <a:spcBef>
                          <a:spcPts val="0"/>
                        </a:spcBef>
                        <a:spcAft>
                          <a:spcPts val="300"/>
                        </a:spcAft>
                        <a:buClrTx/>
                        <a:buSzTx/>
                        <a:buFontTx/>
                        <a:buNone/>
                        <a:tabLst/>
                        <a:defRPr/>
                      </a:pPr>
                      <a:r>
                        <a:rPr kumimoji="1" lang="ja-JP" altLang="en-US" sz="1000">
                          <a:latin typeface="メイリオ" panose="020B0604030504040204" pitchFamily="50" charset="-128"/>
                          <a:ea typeface="メイリオ" panose="020B0604030504040204" pitchFamily="50" charset="-128"/>
                        </a:rPr>
                        <a:t>７対１入院基本料</a:t>
                      </a:r>
                      <a:r>
                        <a:rPr kumimoji="1" lang="en-US" altLang="ja-JP" sz="1000">
                          <a:latin typeface="メイリオ" panose="020B0604030504040204" pitchFamily="50" charset="-128"/>
                          <a:ea typeface="メイリオ" panose="020B0604030504040204" pitchFamily="50" charset="-128"/>
                        </a:rPr>
                        <a:t>(</a:t>
                      </a:r>
                      <a:r>
                        <a:rPr kumimoji="1" lang="ja-JP" altLang="en-US" sz="1000">
                          <a:latin typeface="メイリオ" panose="020B0604030504040204" pitchFamily="50" charset="-128"/>
                          <a:ea typeface="メイリオ" panose="020B0604030504040204" pitchFamily="50" charset="-128"/>
                        </a:rPr>
                        <a:t>特定</a:t>
                      </a:r>
                      <a:r>
                        <a:rPr kumimoji="1" lang="en-US" altLang="ja-JP" sz="1000">
                          <a:latin typeface="メイリオ" panose="020B0604030504040204" pitchFamily="50" charset="-128"/>
                          <a:ea typeface="メイリオ" panose="020B0604030504040204" pitchFamily="50" charset="-128"/>
                        </a:rPr>
                        <a:t>)</a:t>
                      </a:r>
                      <a:r>
                        <a:rPr kumimoji="1" lang="en-US" altLang="ja-JP" sz="1000" baseline="30000">
                          <a:latin typeface="メイリオ" panose="020B0604030504040204" pitchFamily="50" charset="-128"/>
                          <a:ea typeface="メイリオ" panose="020B0604030504040204" pitchFamily="50" charset="-128"/>
                        </a:rPr>
                        <a:t>※a</a:t>
                      </a:r>
                      <a:r>
                        <a:rPr kumimoji="1" lang="ja-JP" altLang="en-US" sz="1000">
                          <a:latin typeface="メイリオ" panose="020B0604030504040204" pitchFamily="50" charset="-128"/>
                          <a:ea typeface="メイリオ" panose="020B0604030504040204" pitchFamily="50" charset="-128"/>
                        </a:rPr>
                        <a:t>、</a:t>
                      </a:r>
                      <a:endParaRPr kumimoji="1" lang="en-US" altLang="ja-JP" sz="1000">
                        <a:latin typeface="メイリオ" panose="020B0604030504040204" pitchFamily="50" charset="-128"/>
                        <a:ea typeface="メイリオ" panose="020B0604030504040204" pitchFamily="50" charset="-128"/>
                      </a:endParaRPr>
                    </a:p>
                    <a:p>
                      <a:pPr marL="0" marR="0" lvl="0" indent="0" algn="l" defTabSz="990570" rtl="0" eaLnBrk="1" fontAlgn="auto" latinLnBrk="0" hangingPunct="1">
                        <a:lnSpc>
                          <a:spcPts val="1200"/>
                        </a:lnSpc>
                        <a:spcBef>
                          <a:spcPts val="0"/>
                        </a:spcBef>
                        <a:spcAft>
                          <a:spcPts val="300"/>
                        </a:spcAft>
                        <a:buClrTx/>
                        <a:buSzTx/>
                        <a:buFontTx/>
                        <a:buNone/>
                        <a:tabLst/>
                        <a:defRPr/>
                      </a:pPr>
                      <a:r>
                        <a:rPr kumimoji="1" lang="ja-JP" altLang="en-US" sz="1000" b="1" i="0" u="sng" strike="noStrike" kern="1200">
                          <a:solidFill>
                            <a:srgbClr val="0070C0"/>
                          </a:solidFill>
                          <a:effectLst/>
                          <a:latin typeface="メイリオ" panose="020B0604030504040204" pitchFamily="50" charset="-128"/>
                          <a:ea typeface="メイリオ" panose="020B0604030504040204" pitchFamily="50" charset="-128"/>
                          <a:cs typeface="+mn-cs"/>
                        </a:rPr>
                        <a:t>急性期総合</a:t>
                      </a:r>
                      <a:r>
                        <a:rPr kumimoji="1" lang="en-US" altLang="ja-JP" sz="1000" baseline="30000">
                          <a:latin typeface="メイリオ" panose="020B0604030504040204" pitchFamily="50" charset="-128"/>
                          <a:ea typeface="メイリオ" panose="020B0604030504040204" pitchFamily="50" charset="-128"/>
                        </a:rPr>
                        <a:t>※a</a:t>
                      </a:r>
                      <a:endParaRPr kumimoji="1" lang="ja-JP" altLang="en-US" sz="1000" baseline="30000">
                        <a:latin typeface="メイリオ" panose="020B0604030504040204" pitchFamily="50" charset="-128"/>
                        <a:ea typeface="メイリオ" panose="020B0604030504040204" pitchFamily="50" charset="-128"/>
                      </a:endParaRPr>
                    </a:p>
                  </a:txBody>
                  <a:tcPr marL="54000" marR="36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72000" indent="-72000"/>
                      <a:r>
                        <a:rPr kumimoji="1" lang="ja-JP" altLang="en-US" sz="1000" b="1">
                          <a:latin typeface="メイリオ" panose="020B0604030504040204" pitchFamily="50" charset="-128"/>
                          <a:ea typeface="メイリオ" panose="020B0604030504040204" pitchFamily="50" charset="-128"/>
                        </a:rPr>
                        <a:t>割合①</a:t>
                      </a:r>
                      <a:endParaRPr kumimoji="1" lang="en-US" altLang="ja-JP" sz="1000" b="1">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以下のいずれか</a:t>
                      </a: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・Ａ得点が３点以上</a:t>
                      </a: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・Ｃ得点が１点以上</a:t>
                      </a:r>
                    </a:p>
                  </a:txBody>
                  <a:tcPr marL="54000">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27131579"/>
                  </a:ext>
                </a:extLst>
              </a:tr>
              <a:tr h="701040">
                <a:tc vMerge="1">
                  <a:txBody>
                    <a:bodyPr/>
                    <a:lstStyle/>
                    <a:p>
                      <a:endParaRPr kumimoji="1" lang="ja-JP" altLang="en-US" sz="1000"/>
                    </a:p>
                  </a:txBody>
                  <a:tcPr vert="eaVert"/>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72000" indent="-72000"/>
                      <a:r>
                        <a:rPr kumimoji="1" lang="ja-JP" altLang="en-US" sz="1000" b="1">
                          <a:latin typeface="メイリオ" panose="020B0604030504040204" pitchFamily="50" charset="-128"/>
                          <a:ea typeface="メイリオ" panose="020B0604030504040204" pitchFamily="50" charset="-128"/>
                        </a:rPr>
                        <a:t>割合②</a:t>
                      </a:r>
                      <a:endParaRPr kumimoji="1" lang="en-US" altLang="ja-JP" sz="1000" b="1">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以下のいずれか</a:t>
                      </a: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・Ａ得点が２点以上</a:t>
                      </a: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・Ｃ得点が１点以上</a:t>
                      </a:r>
                    </a:p>
                  </a:txBody>
                  <a:tcPr marL="54000">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dot"/>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77209540"/>
                  </a:ext>
                </a:extLst>
              </a:tr>
              <a:tr h="100584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a:latin typeface="メイリオ" panose="020B0604030504040204" pitchFamily="50" charset="-128"/>
                          <a:ea typeface="メイリオ" panose="020B0604030504040204" pitchFamily="50" charset="-128"/>
                        </a:rPr>
                        <a:t>急性期</a:t>
                      </a:r>
                      <a:endParaRPr kumimoji="1" lang="en-US" altLang="ja-JP" sz="1000">
                        <a:latin typeface="メイリオ" panose="020B0604030504040204" pitchFamily="50" charset="-128"/>
                        <a:ea typeface="メイリオ" panose="020B0604030504040204" pitchFamily="50" charset="-128"/>
                      </a:endParaRPr>
                    </a:p>
                    <a:p>
                      <a:pPr algn="ctr"/>
                      <a:r>
                        <a:rPr kumimoji="1" lang="ja-JP" altLang="en-US" sz="1000">
                          <a:latin typeface="メイリオ" panose="020B0604030504040204" pitchFamily="50" charset="-128"/>
                          <a:ea typeface="メイリオ" panose="020B0604030504040204" pitchFamily="50" charset="-128"/>
                        </a:rPr>
                        <a:t>２～５</a:t>
                      </a:r>
                      <a:endParaRPr kumimoji="1" lang="en-US" altLang="ja-JP" sz="1000" baseline="30000">
                        <a:latin typeface="メイリオ" panose="020B0604030504040204" pitchFamily="50" charset="-128"/>
                        <a:ea typeface="メイリオ" panose="020B0604030504040204" pitchFamily="50" charset="-128"/>
                      </a:endParaRPr>
                    </a:p>
                  </a:txBody>
                  <a:tcPr marL="54000" marR="72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72000" indent="-72000"/>
                      <a:r>
                        <a:rPr kumimoji="1" lang="ja-JP" altLang="en-US" sz="1000">
                          <a:latin typeface="メイリオ" panose="020B0604030504040204" pitchFamily="50" charset="-128"/>
                          <a:ea typeface="メイリオ" panose="020B0604030504040204" pitchFamily="50" charset="-128"/>
                        </a:rPr>
                        <a:t>以下のいずれか</a:t>
                      </a:r>
                      <a:endParaRPr kumimoji="1" lang="en-US" altLang="ja-JP" sz="1000">
                        <a:latin typeface="メイリオ" panose="020B0604030504040204" pitchFamily="50" charset="-128"/>
                        <a:ea typeface="メイリオ" panose="020B0604030504040204" pitchFamily="50" charset="-128"/>
                      </a:endParaRPr>
                    </a:p>
                    <a:p>
                      <a:pPr marL="85725" indent="-85725"/>
                      <a:r>
                        <a:rPr kumimoji="1" lang="ja-JP" altLang="en-US" sz="1000">
                          <a:latin typeface="メイリオ" panose="020B0604030504040204" pitchFamily="50" charset="-128"/>
                          <a:ea typeface="メイリオ" panose="020B0604030504040204" pitchFamily="50" charset="-128"/>
                        </a:rPr>
                        <a:t>・Ａ得点が２点以上かつＢ得点が３点以上</a:t>
                      </a:r>
                    </a:p>
                    <a:p>
                      <a:pPr marL="72000" indent="-72000"/>
                      <a:r>
                        <a:rPr kumimoji="1" lang="ja-JP" altLang="en-US" sz="1000">
                          <a:latin typeface="メイリオ" panose="020B0604030504040204" pitchFamily="50" charset="-128"/>
                          <a:ea typeface="メイリオ" panose="020B0604030504040204" pitchFamily="50" charset="-128"/>
                        </a:rPr>
                        <a:t>・Ａ得点が３点以上</a:t>
                      </a:r>
                    </a:p>
                    <a:p>
                      <a:pPr marL="72000" indent="-72000"/>
                      <a:r>
                        <a:rPr kumimoji="1" lang="ja-JP" altLang="en-US" sz="1000">
                          <a:latin typeface="メイリオ" panose="020B0604030504040204" pitchFamily="50" charset="-128"/>
                          <a:ea typeface="メイリオ" panose="020B0604030504040204" pitchFamily="50" charset="-128"/>
                        </a:rPr>
                        <a:t>・Ｃ得点が１点以上</a:t>
                      </a:r>
                    </a:p>
                  </a:txBody>
                  <a:tcPr marL="54000">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25548129"/>
                  </a:ext>
                </a:extLst>
              </a:tr>
              <a:tr h="548640">
                <a:tc>
                  <a:txBody>
                    <a:bodyPr/>
                    <a:lstStyle/>
                    <a:p>
                      <a:pPr marL="0" indent="85725" algn="l"/>
                      <a:r>
                        <a:rPr kumimoji="1" lang="ja-JP" altLang="en-US" sz="1000">
                          <a:latin typeface="メイリオ" panose="020B0604030504040204" pitchFamily="50" charset="-128"/>
                          <a:ea typeface="メイリオ" panose="020B0604030504040204" pitchFamily="50" charset="-128"/>
                        </a:rPr>
                        <a:t>地域包括</a:t>
                      </a:r>
                      <a:endParaRPr kumimoji="1" lang="en-US" altLang="ja-JP" sz="1000">
                        <a:latin typeface="メイリオ" panose="020B0604030504040204" pitchFamily="50" charset="-128"/>
                        <a:ea typeface="メイリオ" panose="020B0604030504040204" pitchFamily="50" charset="-128"/>
                      </a:endParaRPr>
                    </a:p>
                    <a:p>
                      <a:pPr marL="0" indent="85725" algn="l"/>
                      <a:r>
                        <a:rPr kumimoji="1" lang="ja-JP" altLang="en-US" sz="1000">
                          <a:latin typeface="メイリオ" panose="020B0604030504040204" pitchFamily="50" charset="-128"/>
                          <a:ea typeface="メイリオ" panose="020B0604030504040204" pitchFamily="50" charset="-128"/>
                        </a:rPr>
                        <a:t>医療病棟</a:t>
                      </a:r>
                      <a:r>
                        <a:rPr kumimoji="1" lang="en-US" altLang="ja-JP" sz="1000" baseline="30000">
                          <a:latin typeface="メイリオ" panose="020B0604030504040204" pitchFamily="50" charset="-128"/>
                          <a:ea typeface="メイリオ" panose="020B0604030504040204" pitchFamily="50" charset="-128"/>
                        </a:rPr>
                        <a:t>※ab</a:t>
                      </a:r>
                    </a:p>
                  </a:txBody>
                  <a:tcPr marL="54000" marR="72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72000" indent="-72000" algn="l" fontAlgn="ctr"/>
                      <a:r>
                        <a:rPr lang="ja-JP" altLang="en-US" sz="1000" b="1" i="0" u="sng" strike="noStrike">
                          <a:solidFill>
                            <a:srgbClr val="0070C0"/>
                          </a:solidFill>
                          <a:effectLst/>
                          <a:latin typeface="メイリオ" panose="020B0604030504040204" pitchFamily="50" charset="-128"/>
                          <a:ea typeface="メイリオ" panose="020B0604030504040204" pitchFamily="50" charset="-128"/>
                        </a:rPr>
                        <a:t>以下のいずれか</a:t>
                      </a:r>
                      <a:endParaRPr lang="en-US" altLang="ja-JP" sz="1000" b="1" i="0" u="sng" strike="noStrike">
                        <a:solidFill>
                          <a:srgbClr val="0070C0"/>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1" i="0" u="none" strike="noStrike">
                          <a:solidFill>
                            <a:srgbClr val="0070C0"/>
                          </a:solidFill>
                          <a:effectLst/>
                          <a:latin typeface="メイリオ" panose="020B0604030504040204" pitchFamily="50" charset="-128"/>
                          <a:ea typeface="メイリオ" panose="020B0604030504040204" pitchFamily="50" charset="-128"/>
                        </a:rPr>
                        <a:t>・</a:t>
                      </a:r>
                      <a:r>
                        <a:rPr lang="ja-JP" altLang="en-US" sz="1000" b="1" i="0" u="sng" strike="noStrike">
                          <a:solidFill>
                            <a:srgbClr val="0070C0"/>
                          </a:solidFill>
                          <a:effectLst/>
                          <a:latin typeface="メイリオ" panose="020B0604030504040204" pitchFamily="50" charset="-128"/>
                          <a:ea typeface="メイリオ" panose="020B0604030504040204" pitchFamily="50" charset="-128"/>
                        </a:rPr>
                        <a:t>Ａ得点が２点以上</a:t>
                      </a:r>
                      <a:endParaRPr lang="en-US" altLang="ja-JP" sz="1000" b="1" i="0" u="sng" strike="noStrike">
                        <a:solidFill>
                          <a:srgbClr val="0070C0"/>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1" i="0" u="none" strike="noStrike">
                          <a:solidFill>
                            <a:srgbClr val="0070C0"/>
                          </a:solidFill>
                          <a:effectLst/>
                          <a:latin typeface="メイリオ" panose="020B0604030504040204" pitchFamily="50" charset="-128"/>
                          <a:ea typeface="メイリオ" panose="020B0604030504040204" pitchFamily="50" charset="-128"/>
                        </a:rPr>
                        <a:t>・</a:t>
                      </a:r>
                      <a:r>
                        <a:rPr lang="ja-JP" altLang="en-US" sz="1000" b="1" i="0" u="sng" strike="noStrike">
                          <a:solidFill>
                            <a:srgbClr val="0070C0"/>
                          </a:solidFill>
                          <a:effectLst/>
                          <a:latin typeface="メイリオ" panose="020B0604030504040204" pitchFamily="50" charset="-128"/>
                          <a:ea typeface="メイリオ" panose="020B0604030504040204" pitchFamily="50" charset="-128"/>
                        </a:rPr>
                        <a:t>Ｃ得点が１点以上</a:t>
                      </a:r>
                      <a:endParaRPr lang="en-US" altLang="ja-JP" sz="1000" b="1" i="0" u="sng" strike="noStrike">
                        <a:solidFill>
                          <a:srgbClr val="0070C0"/>
                        </a:solidFill>
                        <a:effectLst/>
                        <a:latin typeface="メイリオ" panose="020B0604030504040204" pitchFamily="50" charset="-128"/>
                        <a:ea typeface="メイリオ" panose="020B0604030504040204" pitchFamily="50" charset="-128"/>
                      </a:endParaRPr>
                    </a:p>
                  </a:txBody>
                  <a:tcPr marL="54000" marR="36000">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9644943"/>
                  </a:ext>
                </a:extLst>
              </a:tr>
            </a:tbl>
          </a:graphicData>
        </a:graphic>
      </p:graphicFrame>
      <p:sp>
        <p:nvSpPr>
          <p:cNvPr id="7" name="テキスト ボックス 6">
            <a:extLst>
              <a:ext uri="{FF2B5EF4-FFF2-40B4-BE49-F238E27FC236}">
                <a16:creationId xmlns:a16="http://schemas.microsoft.com/office/drawing/2014/main" id="{82FD555A-06F9-F86D-8C81-634DC3B65374}"/>
              </a:ext>
            </a:extLst>
          </p:cNvPr>
          <p:cNvSpPr txBox="1"/>
          <p:nvPr/>
        </p:nvSpPr>
        <p:spPr>
          <a:xfrm>
            <a:off x="1336132" y="6329103"/>
            <a:ext cx="7352931" cy="390295"/>
          </a:xfrm>
          <a:prstGeom prst="rect">
            <a:avLst/>
          </a:prstGeom>
          <a:noFill/>
        </p:spPr>
        <p:txBody>
          <a:bodyPr wrap="square" bIns="36000" rtlCol="0">
            <a:spAutoFit/>
          </a:bodyPr>
          <a:lstStyle/>
          <a:p>
            <a:pPr marL="72004" marR="0" lvl="0" indent="-72004" algn="l" defTabSz="457224"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該当患者の基準を満たす患者割合が満たすべき基準</a:t>
            </a:r>
          </a:p>
          <a:p>
            <a:pPr marL="72004" marR="0" lvl="0" indent="-72004" algn="l" defTabSz="457224"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該当患者の基準を満たす患者割合に、救急患者応需係数を加えた、患者割合に係る指数（割合指数）が満たすべき基準</a:t>
            </a:r>
          </a:p>
        </p:txBody>
      </p:sp>
      <p:sp>
        <p:nvSpPr>
          <p:cNvPr id="6" name="テキスト ボックス 5">
            <a:extLst>
              <a:ext uri="{FF2B5EF4-FFF2-40B4-BE49-F238E27FC236}">
                <a16:creationId xmlns:a16="http://schemas.microsoft.com/office/drawing/2014/main" id="{CC7A8422-7C04-7ADC-F25C-9CAAF9988A6C}"/>
              </a:ext>
            </a:extLst>
          </p:cNvPr>
          <p:cNvSpPr txBox="1"/>
          <p:nvPr/>
        </p:nvSpPr>
        <p:spPr>
          <a:xfrm>
            <a:off x="8737600" y="5227635"/>
            <a:ext cx="2221236" cy="913515"/>
          </a:xfrm>
          <a:prstGeom prst="rect">
            <a:avLst/>
          </a:prstGeom>
          <a:noFill/>
          <a:ln>
            <a:solidFill>
              <a:schemeClr val="tx1"/>
            </a:solidFill>
            <a:prstDash val="dash"/>
          </a:ln>
        </p:spPr>
        <p:txBody>
          <a:bodyPr wrap="square" lIns="72000" rIns="36000" bIns="36000" rtlCol="0">
            <a:spAutoFit/>
          </a:bodyPr>
          <a:lstStyle/>
          <a:p>
            <a:pPr marL="180984" marR="0" lvl="0" indent="-180984"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Ｂ項目については、該当患者の</a:t>
            </a:r>
            <a:b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基準からは除外されているが、評価票を用いて評価を行っていること</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この他に、入院初日にＢ項目が</a:t>
            </a:r>
            <a:b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３点以上である患者の割合が５割を超えていること</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 name="スライド番号プレースホルダー 4">
            <a:extLst>
              <a:ext uri="{FF2B5EF4-FFF2-40B4-BE49-F238E27FC236}">
                <a16:creationId xmlns:a16="http://schemas.microsoft.com/office/drawing/2014/main" id="{97FEA9E5-372C-E3F1-9A73-865CECB8C5B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472E915C-0D3F-D576-5F17-28861DCA775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7219149"/>
      </p:ext>
    </p:extLst>
  </p:cSld>
  <p:clrMapOvr>
    <a:masterClrMapping/>
  </p:clrMapOvr>
  <mc:AlternateContent xmlns:mc="http://schemas.openxmlformats.org/markup-compatibility/2006" xmlns:p14="http://schemas.microsoft.com/office/powerpoint/2010/main">
    <mc:Choice Requires="p14">
      <p:transition spd="slow" p14:dur="2000" advTm="53679"/>
    </mc:Choice>
    <mc:Fallback xmlns="">
      <p:transition spd="slow" advTm="53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C2B01F-0155-B4A8-8E13-6201E738B507}"/>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C5111038-CA38-9ECF-732C-D0DB4587CC38}"/>
              </a:ext>
            </a:extLst>
          </p:cNvPr>
          <p:cNvSpPr txBox="1"/>
          <p:nvPr/>
        </p:nvSpPr>
        <p:spPr>
          <a:xfrm>
            <a:off x="1336134" y="1022236"/>
            <a:ext cx="9519743" cy="523220"/>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Ａ項目・Ｃ項目への対象コードの処置等の追加に伴い、一部の入院料で該当患者割合に係る基準を見直す。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E3E4136-7817-B720-7874-39FAA6A53541}"/>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一般病棟用の重症度、医療・看護必要度の施設基準の見直し②</a:t>
            </a:r>
          </a:p>
        </p:txBody>
      </p:sp>
      <p:sp>
        <p:nvSpPr>
          <p:cNvPr id="2" name="テキスト ボックス 1">
            <a:extLst>
              <a:ext uri="{FF2B5EF4-FFF2-40B4-BE49-F238E27FC236}">
                <a16:creationId xmlns:a16="http://schemas.microsoft.com/office/drawing/2014/main" id="{8FB8CEF5-8C3E-6018-8617-40E5EABA4DAD}"/>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患者のニーズ、病院の機能・特性、地域医療構想を踏まえた、医療提供体制の整備－②</a:t>
            </a:r>
          </a:p>
        </p:txBody>
      </p:sp>
      <p:sp>
        <p:nvSpPr>
          <p:cNvPr id="4" name="正方形/長方形 3">
            <a:extLst>
              <a:ext uri="{FF2B5EF4-FFF2-40B4-BE49-F238E27FC236}">
                <a16:creationId xmlns:a16="http://schemas.microsoft.com/office/drawing/2014/main" id="{EE4E8329-0034-B2D8-180C-001778C8783F}"/>
              </a:ext>
            </a:extLst>
          </p:cNvPr>
          <p:cNvSpPr/>
          <p:nvPr/>
        </p:nvSpPr>
        <p:spPr>
          <a:xfrm>
            <a:off x="1458467" y="914713"/>
            <a:ext cx="2761113"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重症度、医療・看護必要度の見直し</a:t>
            </a:r>
          </a:p>
        </p:txBody>
      </p:sp>
      <p:sp>
        <p:nvSpPr>
          <p:cNvPr id="10" name="正方形/長方形 9">
            <a:extLst>
              <a:ext uri="{FF2B5EF4-FFF2-40B4-BE49-F238E27FC236}">
                <a16:creationId xmlns:a16="http://schemas.microsoft.com/office/drawing/2014/main" id="{2CAFB030-5966-F9BF-F925-EF518B6B91D1}"/>
              </a:ext>
            </a:extLst>
          </p:cNvPr>
          <p:cNvSpPr/>
          <p:nvPr/>
        </p:nvSpPr>
        <p:spPr>
          <a:xfrm>
            <a:off x="1458466" y="1832319"/>
            <a:ext cx="3268533"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12" name="右矢印 89">
            <a:extLst>
              <a:ext uri="{FF2B5EF4-FFF2-40B4-BE49-F238E27FC236}">
                <a16:creationId xmlns:a16="http://schemas.microsoft.com/office/drawing/2014/main" id="{94E67193-49E4-3F59-2117-9543873419B5}"/>
              </a:ext>
            </a:extLst>
          </p:cNvPr>
          <p:cNvSpPr/>
          <p:nvPr/>
        </p:nvSpPr>
        <p:spPr>
          <a:xfrm>
            <a:off x="4850011" y="3057110"/>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3" name="正方形/長方形 12">
            <a:extLst>
              <a:ext uri="{FF2B5EF4-FFF2-40B4-BE49-F238E27FC236}">
                <a16:creationId xmlns:a16="http://schemas.microsoft.com/office/drawing/2014/main" id="{387D252C-D62C-45BB-DAD5-B6A8BC72982B}"/>
              </a:ext>
            </a:extLst>
          </p:cNvPr>
          <p:cNvSpPr/>
          <p:nvPr/>
        </p:nvSpPr>
        <p:spPr>
          <a:xfrm>
            <a:off x="5339237" y="1832319"/>
            <a:ext cx="3274986"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改定後（該当患者割合の基準）</a:t>
            </a:r>
          </a:p>
        </p:txBody>
      </p:sp>
      <p:graphicFrame>
        <p:nvGraphicFramePr>
          <p:cNvPr id="14" name="表 13">
            <a:extLst>
              <a:ext uri="{FF2B5EF4-FFF2-40B4-BE49-F238E27FC236}">
                <a16:creationId xmlns:a16="http://schemas.microsoft.com/office/drawing/2014/main" id="{00F1CA80-766E-B2ED-1E0C-CF2B7507577B}"/>
              </a:ext>
            </a:extLst>
          </p:cNvPr>
          <p:cNvGraphicFramePr>
            <a:graphicFrameLocks noGrp="1"/>
          </p:cNvGraphicFramePr>
          <p:nvPr/>
        </p:nvGraphicFramePr>
        <p:xfrm>
          <a:off x="1458466" y="2182211"/>
          <a:ext cx="3268533" cy="3761082"/>
        </p:xfrm>
        <a:graphic>
          <a:graphicData uri="http://schemas.openxmlformats.org/drawingml/2006/table">
            <a:tbl>
              <a:tblPr firstRow="1" bandRow="1"/>
              <a:tblGrid>
                <a:gridCol w="1468533">
                  <a:extLst>
                    <a:ext uri="{9D8B030D-6E8A-4147-A177-3AD203B41FA5}">
                      <a16:colId xmlns:a16="http://schemas.microsoft.com/office/drawing/2014/main" val="2338475693"/>
                    </a:ext>
                  </a:extLst>
                </a:gridCol>
                <a:gridCol w="900000">
                  <a:extLst>
                    <a:ext uri="{9D8B030D-6E8A-4147-A177-3AD203B41FA5}">
                      <a16:colId xmlns:a16="http://schemas.microsoft.com/office/drawing/2014/main" val="440677298"/>
                    </a:ext>
                  </a:extLst>
                </a:gridCol>
                <a:gridCol w="900000">
                  <a:extLst>
                    <a:ext uri="{9D8B030D-6E8A-4147-A177-3AD203B41FA5}">
                      <a16:colId xmlns:a16="http://schemas.microsoft.com/office/drawing/2014/main" val="4027832240"/>
                    </a:ext>
                  </a:extLst>
                </a:gridCol>
              </a:tblGrid>
              <a:tr h="293058">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endParaRPr kumimoji="1" lang="ja-JP" altLang="en-US" sz="1000" b="1">
                        <a:solidFill>
                          <a:schemeClr val="tx1"/>
                        </a:solidFill>
                        <a:latin typeface="メイリオ" panose="020B0604030504040204" pitchFamily="50" charset="-128"/>
                        <a:ea typeface="メイリオ" panose="020B0604030504040204" pitchFamily="50" charset="-128"/>
                      </a:endParaRPr>
                    </a:p>
                  </a:txBody>
                  <a:tcPr marT="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A9C2E7"/>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ja-JP" altLang="en-US" sz="1000" b="1" kern="100">
                          <a:solidFill>
                            <a:schemeClr val="tx1"/>
                          </a:solidFill>
                          <a:effectLst/>
                          <a:latin typeface="メイリオ" panose="020B0604030504040204" pitchFamily="50" charset="-128"/>
                          <a:ea typeface="メイリオ" panose="020B0604030504040204" pitchFamily="50" charset="-128"/>
                        </a:rPr>
                        <a:t>必要度</a:t>
                      </a:r>
                      <a:r>
                        <a:rPr lang="en-US" altLang="ja-JP" sz="1000" b="1" kern="100">
                          <a:solidFill>
                            <a:schemeClr val="tx1"/>
                          </a:solidFill>
                          <a:effectLst/>
                          <a:latin typeface="メイリオ" panose="020B0604030504040204" pitchFamily="50" charset="-128"/>
                          <a:ea typeface="メイリオ" panose="020B0604030504040204" pitchFamily="50" charset="-128"/>
                        </a:rPr>
                        <a:t>Ⅰ</a:t>
                      </a:r>
                      <a:r>
                        <a:rPr lang="en-US" altLang="ja-JP" sz="1000" b="1" kern="100" baseline="30000">
                          <a:solidFill>
                            <a:schemeClr val="tx1"/>
                          </a:solidFill>
                          <a:effectLst/>
                          <a:latin typeface="メイリオ" panose="020B0604030504040204" pitchFamily="50" charset="-128"/>
                          <a:ea typeface="メイリオ" panose="020B0604030504040204" pitchFamily="50" charset="-128"/>
                        </a:rPr>
                        <a:t>※</a:t>
                      </a:r>
                      <a:r>
                        <a:rPr lang="ja-JP" altLang="en-US" sz="1000" b="1" kern="100" baseline="30000">
                          <a:solidFill>
                            <a:schemeClr val="tx1"/>
                          </a:solidFill>
                          <a:effectLst/>
                          <a:latin typeface="メイリオ" panose="020B0604030504040204" pitchFamily="50" charset="-128"/>
                          <a:ea typeface="メイリオ" panose="020B0604030504040204" pitchFamily="50" charset="-128"/>
                        </a:rPr>
                        <a:t>１</a:t>
                      </a:r>
                      <a:endParaRPr lang="ja-JP" sz="1000" b="1" kern="100" baseline="300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36000" marB="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A9C2E7"/>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1" kern="100">
                          <a:solidFill>
                            <a:schemeClr val="tx1"/>
                          </a:solidFill>
                          <a:effectLst/>
                          <a:latin typeface="メイリオ" panose="020B0604030504040204" pitchFamily="50" charset="-128"/>
                          <a:ea typeface="メイリオ" panose="020B0604030504040204" pitchFamily="50" charset="-128"/>
                        </a:rPr>
                        <a:t>必要度</a:t>
                      </a:r>
                      <a:r>
                        <a:rPr kumimoji="1" lang="en-US" altLang="ja-JP" sz="1000" b="1" kern="100">
                          <a:solidFill>
                            <a:schemeClr val="tx1"/>
                          </a:solidFill>
                          <a:effectLst/>
                          <a:latin typeface="メイリオ" panose="020B0604030504040204" pitchFamily="50" charset="-128"/>
                          <a:ea typeface="メイリオ" panose="020B0604030504040204" pitchFamily="50" charset="-128"/>
                        </a:rPr>
                        <a:t>Ⅱ</a:t>
                      </a:r>
                      <a:r>
                        <a:rPr lang="en-US" altLang="ja-JP" sz="1000" b="1" kern="100" baseline="30000">
                          <a:solidFill>
                            <a:schemeClr val="tx1"/>
                          </a:solidFill>
                          <a:effectLst/>
                          <a:latin typeface="メイリオ" panose="020B0604030504040204" pitchFamily="50" charset="-128"/>
                          <a:ea typeface="メイリオ" panose="020B0604030504040204" pitchFamily="50" charset="-128"/>
                        </a:rPr>
                        <a:t>※</a:t>
                      </a:r>
                      <a:r>
                        <a:rPr lang="ja-JP" altLang="en-US" sz="1000" b="1" kern="100" baseline="30000">
                          <a:solidFill>
                            <a:schemeClr val="tx1"/>
                          </a:solidFill>
                          <a:effectLst/>
                          <a:latin typeface="メイリオ" panose="020B0604030504040204" pitchFamily="50" charset="-128"/>
                          <a:ea typeface="メイリオ" panose="020B0604030504040204" pitchFamily="50" charset="-128"/>
                        </a:rPr>
                        <a:t>１</a:t>
                      </a:r>
                      <a:endParaRPr kumimoji="1" lang="ja-JP" altLang="ja-JP" sz="1000" b="1" kern="1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36000" marB="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A9C2E7"/>
                    </a:solidFill>
                  </a:tcPr>
                </a:tc>
                <a:extLst>
                  <a:ext uri="{0D108BD9-81ED-4DB2-BD59-A6C34878D82A}">
                    <a16:rowId xmlns:a16="http://schemas.microsoft.com/office/drawing/2014/main" val="1688120080"/>
                  </a:ext>
                </a:extLst>
              </a:tr>
              <a:tr h="433503">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７対１入院基本料</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（結核病棟入院基本料）</a:t>
                      </a:r>
                      <a:endParaRPr kumimoji="1" lang="en-US" altLang="ja-JP" sz="900">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８％</a:t>
                      </a: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７％</a:t>
                      </a: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16413676"/>
                  </a:ext>
                </a:extLst>
              </a:tr>
              <a:tr h="433503">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７対１入院基本料</a:t>
                      </a:r>
                      <a:endParaRPr kumimoji="1" lang="en-US" altLang="ja-JP" sz="900">
                        <a:latin typeface="メイリオ" panose="020B0604030504040204" pitchFamily="50" charset="-128"/>
                        <a:ea typeface="メイリオ" panose="020B0604030504040204" pitchFamily="50" charset="-128"/>
                      </a:endParaRPr>
                    </a:p>
                    <a:p>
                      <a:r>
                        <a:rPr kumimoji="1" lang="ja-JP" altLang="en-US" sz="900">
                          <a:latin typeface="メイリオ" panose="020B0604030504040204" pitchFamily="50" charset="-128"/>
                          <a:ea typeface="メイリオ" panose="020B0604030504040204" pitchFamily="50" charset="-128"/>
                        </a:rPr>
                        <a:t>（専門病院入院基本料）</a:t>
                      </a:r>
                      <a:endParaRPr kumimoji="1" lang="en-US" altLang="ja-JP" sz="900">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21</a:t>
                      </a: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28</a:t>
                      </a: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20</a:t>
                      </a: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kumimoji="1" lang="en-US" altLang="ja-JP"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27</a:t>
                      </a:r>
                      <a:r>
                        <a:rPr kumimoji="1" lang="ja-JP" altLang="en-US" sz="900" b="1" u="sng"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p>
                  </a:txBody>
                  <a:tcPr marL="68580" marR="68580"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3574921852"/>
                  </a:ext>
                </a:extLst>
              </a:tr>
              <a:tr h="433503">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看護必要度加算１</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（特定、専門）</a:t>
                      </a:r>
                      <a:endParaRPr kumimoji="1" lang="en-US" altLang="ja-JP" sz="900">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18%</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17%</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4756506"/>
                  </a:ext>
                </a:extLst>
              </a:tr>
              <a:tr h="433503">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看護必要度加算２</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（特定、専門）</a:t>
                      </a:r>
                      <a:endParaRPr kumimoji="1" lang="en-US" altLang="ja-JP" sz="900">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16%</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15%</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1893149929"/>
                  </a:ext>
                </a:extLst>
              </a:tr>
              <a:tr h="433503">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看護必要度加算３</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（特定、専門）</a:t>
                      </a:r>
                      <a:endParaRPr kumimoji="1" lang="en-US" altLang="ja-JP" sz="900">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13%</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12%</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94220333"/>
                  </a:ext>
                </a:extLst>
              </a:tr>
              <a:tr h="433503">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急性期看護補助体制加算</a:t>
                      </a:r>
                      <a:endParaRPr kumimoji="1" lang="en-US" altLang="ja-JP" sz="900">
                        <a:latin typeface="メイリオ" panose="020B0604030504040204" pitchFamily="50" charset="-128"/>
                        <a:ea typeface="メイリオ" panose="020B0604030504040204" pitchFamily="50" charset="-128"/>
                      </a:endParaRPr>
                    </a:p>
                    <a:p>
                      <a:r>
                        <a:rPr kumimoji="1" lang="ja-JP" altLang="en-US" sz="900">
                          <a:latin typeface="メイリオ" panose="020B0604030504040204" pitchFamily="50" charset="-128"/>
                          <a:ea typeface="メイリオ" panose="020B0604030504040204" pitchFamily="50" charset="-128"/>
                        </a:rPr>
                        <a:t>看護職員夜間配置加算</a:t>
                      </a:r>
                      <a:endParaRPr kumimoji="1" lang="en-US" altLang="ja-JP" sz="900">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６</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５</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2016258203"/>
                  </a:ext>
                </a:extLst>
              </a:tr>
              <a:tr h="261814">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看護補助加算１</a:t>
                      </a:r>
                      <a:endParaRPr kumimoji="1" lang="en-US" altLang="ja-JP" sz="900">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４</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３</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33737687"/>
                  </a:ext>
                </a:extLst>
              </a:tr>
              <a:tr h="605192">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地域包括ケア病棟入院料</a:t>
                      </a:r>
                      <a:endParaRPr kumimoji="1" lang="en-US" altLang="ja-JP" sz="900">
                        <a:latin typeface="メイリオ" panose="020B0604030504040204" pitchFamily="50" charset="-128"/>
                        <a:ea typeface="メイリオ" panose="020B0604030504040204" pitchFamily="50" charset="-128"/>
                      </a:endParaRPr>
                    </a:p>
                    <a:p>
                      <a:r>
                        <a:rPr kumimoji="1" lang="ja-JP" altLang="en-US" sz="900">
                          <a:latin typeface="メイリオ" panose="020B0604030504040204" pitchFamily="50" charset="-128"/>
                          <a:ea typeface="メイリオ" panose="020B0604030504040204" pitchFamily="50" charset="-128"/>
                        </a:rPr>
                        <a:t>特定一般病棟入院料の注７</a:t>
                      </a:r>
                      <a:endParaRPr kumimoji="1" lang="en-US" altLang="ja-JP" sz="900">
                        <a:latin typeface="メイリオ" panose="020B0604030504040204" pitchFamily="50" charset="-128"/>
                        <a:ea typeface="メイリオ" panose="020B0604030504040204" pitchFamily="50" charset="-128"/>
                      </a:endParaRPr>
                    </a:p>
                  </a:txBody>
                  <a:tcPr marT="36000" marB="36000" anchor="ctr">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10%</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８</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3175" cap="flat" cmpd="sng" algn="ctr">
                      <a:solidFill>
                        <a:srgbClr val="1F497D"/>
                      </a:solidFill>
                      <a:prstDash val="solid"/>
                      <a:round/>
                      <a:headEnd type="none" w="med" len="med"/>
                      <a:tailEnd type="none" w="med" len="med"/>
                    </a:lnL>
                    <a:lnR w="3175" cap="flat" cmpd="sng" algn="ctr">
                      <a:solidFill>
                        <a:srgbClr val="1F497D"/>
                      </a:solidFill>
                      <a:prstDash val="solid"/>
                      <a:round/>
                      <a:headEnd type="none" w="med" len="med"/>
                      <a:tailEnd type="none" w="med" len="med"/>
                    </a:lnR>
                    <a:lnT w="3175" cap="flat" cmpd="sng" algn="ctr">
                      <a:solidFill>
                        <a:srgbClr val="1F497D"/>
                      </a:solidFill>
                      <a:prstDash val="solid"/>
                      <a:round/>
                      <a:headEnd type="none" w="med" len="med"/>
                      <a:tailEnd type="none" w="med" len="med"/>
                    </a:lnT>
                    <a:lnB w="3175" cap="flat" cmpd="sng" algn="ctr">
                      <a:solidFill>
                        <a:srgbClr val="1F497D"/>
                      </a:solidFill>
                      <a:prstDash val="solid"/>
                      <a:round/>
                      <a:headEnd type="none" w="med" len="med"/>
                      <a:tailEnd type="none" w="med" len="med"/>
                    </a:lnB>
                    <a:lnTlToBr w="12700" cmpd="sng">
                      <a:noFill/>
                      <a:prstDash val="solid"/>
                    </a:lnTlToBr>
                    <a:lnBlToTr w="12700" cmpd="sng">
                      <a:noFill/>
                      <a:prstDash val="solid"/>
                    </a:lnBlToTr>
                    <a:solidFill>
                      <a:srgbClr val="F3F8FF"/>
                    </a:solidFill>
                  </a:tcPr>
                </a:tc>
                <a:extLst>
                  <a:ext uri="{0D108BD9-81ED-4DB2-BD59-A6C34878D82A}">
                    <a16:rowId xmlns:a16="http://schemas.microsoft.com/office/drawing/2014/main" val="3159305994"/>
                  </a:ext>
                </a:extLst>
              </a:tr>
            </a:tbl>
          </a:graphicData>
        </a:graphic>
      </p:graphicFrame>
      <p:graphicFrame>
        <p:nvGraphicFramePr>
          <p:cNvPr id="17" name="表 16">
            <a:extLst>
              <a:ext uri="{FF2B5EF4-FFF2-40B4-BE49-F238E27FC236}">
                <a16:creationId xmlns:a16="http://schemas.microsoft.com/office/drawing/2014/main" id="{E191E76F-F6D8-99DF-CD2A-DCD0C3E332FC}"/>
              </a:ext>
            </a:extLst>
          </p:cNvPr>
          <p:cNvGraphicFramePr>
            <a:graphicFrameLocks noGrp="1"/>
          </p:cNvGraphicFramePr>
          <p:nvPr/>
        </p:nvGraphicFramePr>
        <p:xfrm>
          <a:off x="5339237" y="2182216"/>
          <a:ext cx="3274986" cy="3761081"/>
        </p:xfrm>
        <a:graphic>
          <a:graphicData uri="http://schemas.openxmlformats.org/drawingml/2006/table">
            <a:tbl>
              <a:tblPr firstRow="1" bandRow="1"/>
              <a:tblGrid>
                <a:gridCol w="1474986">
                  <a:extLst>
                    <a:ext uri="{9D8B030D-6E8A-4147-A177-3AD203B41FA5}">
                      <a16:colId xmlns:a16="http://schemas.microsoft.com/office/drawing/2014/main" val="2338475693"/>
                    </a:ext>
                  </a:extLst>
                </a:gridCol>
                <a:gridCol w="900000">
                  <a:extLst>
                    <a:ext uri="{9D8B030D-6E8A-4147-A177-3AD203B41FA5}">
                      <a16:colId xmlns:a16="http://schemas.microsoft.com/office/drawing/2014/main" val="440677298"/>
                    </a:ext>
                  </a:extLst>
                </a:gridCol>
                <a:gridCol w="900000">
                  <a:extLst>
                    <a:ext uri="{9D8B030D-6E8A-4147-A177-3AD203B41FA5}">
                      <a16:colId xmlns:a16="http://schemas.microsoft.com/office/drawing/2014/main" val="4027832240"/>
                    </a:ext>
                  </a:extLst>
                </a:gridCol>
              </a:tblGrid>
              <a:tr h="239472">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endParaRPr kumimoji="1" lang="ja-JP" altLang="en-US" sz="1000" b="1" baseline="30000">
                        <a:latin typeface="メイリオ" panose="020B0604030504040204" pitchFamily="50" charset="-128"/>
                        <a:ea typeface="メイリオ" panose="020B0604030504040204" pitchFamily="50" charset="-128"/>
                      </a:endParaRPr>
                    </a:p>
                  </a:txBody>
                  <a:tcPr marT="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1FFB3"/>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spcAft>
                          <a:spcPts val="0"/>
                        </a:spcAft>
                      </a:pPr>
                      <a:r>
                        <a:rPr lang="ja-JP" altLang="en-US" sz="1000" b="1" kern="100">
                          <a:effectLst/>
                          <a:latin typeface="メイリオ" panose="020B0604030504040204" pitchFamily="50" charset="-128"/>
                          <a:ea typeface="メイリオ" panose="020B0604030504040204" pitchFamily="50" charset="-128"/>
                        </a:rPr>
                        <a:t>必要度</a:t>
                      </a:r>
                      <a:r>
                        <a:rPr lang="en-US" altLang="ja-JP" sz="1000" b="1" kern="100">
                          <a:effectLst/>
                          <a:latin typeface="メイリオ" panose="020B0604030504040204" pitchFamily="50" charset="-128"/>
                          <a:ea typeface="メイリオ" panose="020B0604030504040204" pitchFamily="50" charset="-128"/>
                        </a:rPr>
                        <a:t>Ⅰ</a:t>
                      </a:r>
                      <a:r>
                        <a:rPr lang="en-US" altLang="ja-JP" sz="1000" b="1" kern="100" baseline="30000">
                          <a:effectLst/>
                          <a:latin typeface="メイリオ" panose="020B0604030504040204" pitchFamily="50" charset="-128"/>
                          <a:ea typeface="メイリオ" panose="020B0604030504040204" pitchFamily="50" charset="-128"/>
                        </a:rPr>
                        <a:t>※</a:t>
                      </a:r>
                      <a:r>
                        <a:rPr lang="ja-JP" altLang="en-US" sz="1000" b="1" kern="100" baseline="30000">
                          <a:effectLst/>
                          <a:latin typeface="メイリオ" panose="020B0604030504040204" pitchFamily="50" charset="-128"/>
                          <a:ea typeface="メイリオ" panose="020B0604030504040204" pitchFamily="50" charset="-128"/>
                        </a:rPr>
                        <a:t>１</a:t>
                      </a:r>
                      <a:endParaRPr lang="en-US" altLang="ja-JP" sz="1000" b="1" kern="100" baseline="30000">
                        <a:effectLst/>
                        <a:latin typeface="メイリオ" panose="020B0604030504040204" pitchFamily="50" charset="-128"/>
                        <a:ea typeface="メイリオ" panose="020B0604030504040204" pitchFamily="50" charset="-128"/>
                      </a:endParaRPr>
                    </a:p>
                  </a:txBody>
                  <a:tcPr marL="68580" marR="68580" marT="3600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1FFB3"/>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1" kern="100">
                          <a:effectLst/>
                          <a:latin typeface="メイリオ" panose="020B0604030504040204" pitchFamily="50" charset="-128"/>
                          <a:ea typeface="メイリオ" panose="020B0604030504040204" pitchFamily="50" charset="-128"/>
                        </a:rPr>
                        <a:t>必要度</a:t>
                      </a:r>
                      <a:r>
                        <a:rPr kumimoji="1" lang="en-US" altLang="ja-JP" sz="1000" b="1" kern="100">
                          <a:effectLst/>
                          <a:latin typeface="メイリオ" panose="020B0604030504040204" pitchFamily="50" charset="-128"/>
                          <a:ea typeface="メイリオ" panose="020B0604030504040204" pitchFamily="50" charset="-128"/>
                        </a:rPr>
                        <a:t>Ⅱ</a:t>
                      </a:r>
                      <a:r>
                        <a:rPr kumimoji="1" lang="en-US" altLang="ja-JP" sz="1000" b="1" kern="100" baseline="30000">
                          <a:effectLst/>
                          <a:latin typeface="メイリオ" panose="020B0604030504040204" pitchFamily="50" charset="-128"/>
                          <a:ea typeface="メイリオ" panose="020B0604030504040204" pitchFamily="50" charset="-128"/>
                        </a:rPr>
                        <a:t>※</a:t>
                      </a:r>
                      <a:r>
                        <a:rPr kumimoji="1" lang="ja-JP" altLang="en-US" sz="1000" b="1" kern="100" baseline="30000">
                          <a:effectLst/>
                          <a:latin typeface="メイリオ" panose="020B0604030504040204" pitchFamily="50" charset="-128"/>
                          <a:ea typeface="メイリオ" panose="020B0604030504040204" pitchFamily="50" charset="-128"/>
                        </a:rPr>
                        <a:t>１</a:t>
                      </a:r>
                      <a:endParaRPr kumimoji="1" lang="ja-JP" altLang="ja-JP" sz="1000" b="1" kern="100" baseline="30000">
                        <a:solidFill>
                          <a:schemeClr val="tx1"/>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68580" marR="68580" marT="3600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1FFB3"/>
                    </a:solidFill>
                  </a:tcPr>
                </a:tc>
                <a:extLst>
                  <a:ext uri="{0D108BD9-81ED-4DB2-BD59-A6C34878D82A}">
                    <a16:rowId xmlns:a16="http://schemas.microsoft.com/office/drawing/2014/main" val="1688120080"/>
                  </a:ext>
                </a:extLst>
              </a:tr>
              <a:tr h="440201">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７対１入院基本料</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（結核病棟入院基本料）</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８％</a:t>
                      </a: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７％</a:t>
                      </a: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16413676"/>
                  </a:ext>
                </a:extLst>
              </a:tr>
              <a:tr h="440201">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７対１入院基本料</a:t>
                      </a:r>
                      <a:endParaRPr kumimoji="1" lang="en-US" altLang="ja-JP" sz="900">
                        <a:latin typeface="メイリオ" panose="020B0604030504040204" pitchFamily="50" charset="-128"/>
                        <a:ea typeface="メイリオ" panose="020B0604030504040204" pitchFamily="50" charset="-128"/>
                      </a:endParaRPr>
                    </a:p>
                    <a:p>
                      <a:r>
                        <a:rPr kumimoji="1" lang="ja-JP" altLang="en-US" sz="900">
                          <a:latin typeface="メイリオ" panose="020B0604030504040204" pitchFamily="50" charset="-128"/>
                          <a:ea typeface="メイリオ" panose="020B0604030504040204" pitchFamily="50" charset="-128"/>
                        </a:rPr>
                        <a:t>（専門病院入院基本料）</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l">
                        <a:spcAft>
                          <a:spcPts val="0"/>
                        </a:spcAft>
                      </a:pP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22</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algn="l">
                        <a:spcAft>
                          <a:spcPts val="0"/>
                        </a:spcAft>
                      </a:pP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29</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l">
                        <a:spcAft>
                          <a:spcPts val="0"/>
                        </a:spcAft>
                      </a:pP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割合①：</a:t>
                      </a: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21</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p>
                      <a:pPr algn="l">
                        <a:spcAft>
                          <a:spcPts val="0"/>
                        </a:spcAft>
                      </a:pP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割合②：</a:t>
                      </a:r>
                      <a:r>
                        <a:rPr lang="en-US" alt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28</a:t>
                      </a:r>
                      <a:r>
                        <a:rPr lang="ja-JP" altLang="en-US"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rPr>
                        <a:t>％</a:t>
                      </a:r>
                      <a:endParaRPr lang="ja-JP" sz="900" b="1" u="sng" kern="100">
                        <a:solidFill>
                          <a:srgbClr val="0070C0"/>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68580" marR="68580"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574921852"/>
                  </a:ext>
                </a:extLst>
              </a:tr>
              <a:tr h="440201">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看護必要度加算１</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（特定、専門）</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18%</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17%</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4756506"/>
                  </a:ext>
                </a:extLst>
              </a:tr>
              <a:tr h="440201">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看護必要度加算２</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（特定、専門）</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16%</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15%</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1893149929"/>
                  </a:ext>
                </a:extLst>
              </a:tr>
              <a:tr h="440201">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900">
                          <a:latin typeface="メイリオ" panose="020B0604030504040204" pitchFamily="50" charset="-128"/>
                          <a:ea typeface="メイリオ" panose="020B0604030504040204" pitchFamily="50" charset="-128"/>
                        </a:rPr>
                        <a:t>看護必要度加算３</a:t>
                      </a:r>
                      <a:br>
                        <a:rPr kumimoji="1" lang="en-US" altLang="ja-JP" sz="900">
                          <a:latin typeface="メイリオ" panose="020B0604030504040204" pitchFamily="50" charset="-128"/>
                          <a:ea typeface="メイリオ" panose="020B0604030504040204" pitchFamily="50" charset="-128"/>
                        </a:rPr>
                      </a:br>
                      <a:r>
                        <a:rPr kumimoji="1" lang="ja-JP" altLang="en-US" sz="900">
                          <a:latin typeface="メイリオ" panose="020B0604030504040204" pitchFamily="50" charset="-128"/>
                          <a:ea typeface="メイリオ" panose="020B0604030504040204" pitchFamily="50" charset="-128"/>
                        </a:rPr>
                        <a:t>（特定、専門）</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13%</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12%</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94220333"/>
                  </a:ext>
                </a:extLst>
              </a:tr>
              <a:tr h="440201">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急性期看護補助体制加算</a:t>
                      </a:r>
                      <a:endParaRPr kumimoji="1" lang="en-US" altLang="ja-JP" sz="900">
                        <a:latin typeface="メイリオ" panose="020B0604030504040204" pitchFamily="50" charset="-128"/>
                        <a:ea typeface="メイリオ" panose="020B0604030504040204" pitchFamily="50" charset="-128"/>
                      </a:endParaRPr>
                    </a:p>
                    <a:p>
                      <a:r>
                        <a:rPr kumimoji="1" lang="ja-JP" altLang="en-US" sz="900">
                          <a:latin typeface="メイリオ" panose="020B0604030504040204" pitchFamily="50" charset="-128"/>
                          <a:ea typeface="メイリオ" panose="020B0604030504040204" pitchFamily="50" charset="-128"/>
                        </a:rPr>
                        <a:t>看護職員夜間配置加算</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６</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５</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2016258203"/>
                  </a:ext>
                </a:extLst>
              </a:tr>
              <a:tr h="26586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看護補助加算１</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４</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３</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857341469"/>
                  </a:ext>
                </a:extLst>
              </a:tr>
              <a:tr h="614543">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900">
                          <a:latin typeface="メイリオ" panose="020B0604030504040204" pitchFamily="50" charset="-128"/>
                          <a:ea typeface="メイリオ" panose="020B0604030504040204" pitchFamily="50" charset="-128"/>
                        </a:rPr>
                        <a:t>地域包括ケア病棟入院料</a:t>
                      </a:r>
                      <a:endParaRPr kumimoji="1" lang="en-US" altLang="ja-JP" sz="900">
                        <a:latin typeface="メイリオ" panose="020B0604030504040204" pitchFamily="50" charset="-128"/>
                        <a:ea typeface="メイリオ" panose="020B0604030504040204" pitchFamily="50" charset="-128"/>
                      </a:endParaRPr>
                    </a:p>
                    <a:p>
                      <a:r>
                        <a:rPr kumimoji="1" lang="ja-JP" altLang="en-US" sz="900">
                          <a:latin typeface="メイリオ" panose="020B0604030504040204" pitchFamily="50" charset="-128"/>
                          <a:ea typeface="メイリオ" panose="020B0604030504040204" pitchFamily="50" charset="-128"/>
                        </a:rPr>
                        <a:t>特定一般病棟入院料の注７</a:t>
                      </a:r>
                      <a:endParaRPr kumimoji="1" lang="en-US" altLang="ja-JP" sz="900">
                        <a:latin typeface="メイリオ" panose="020B0604030504040204" pitchFamily="50" charset="-128"/>
                        <a:ea typeface="メイリオ" panose="020B0604030504040204" pitchFamily="50" charset="-128"/>
                      </a:endParaRPr>
                    </a:p>
                  </a:txBody>
                  <a:tcPr marT="36000" marB="3600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10%</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８</a:t>
                      </a:r>
                      <a:r>
                        <a:rPr kumimoji="1" lang="en-US" altLang="ja-JP"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rPr>
                        <a:t>%</a:t>
                      </a:r>
                      <a:endParaRPr kumimoji="1" lang="ja-JP" altLang="en-US" sz="900" b="0" u="none" kern="100">
                        <a:solidFill>
                          <a:schemeClr val="tx1"/>
                        </a:solidFill>
                        <a:effectLst/>
                        <a:latin typeface="メイリオ" panose="020B0604030504040204" pitchFamily="50" charset="-128"/>
                        <a:ea typeface="メイリオ" panose="020B0604030504040204" pitchFamily="50" charset="-128"/>
                        <a:cs typeface="Calibri" panose="020F0502020204030204" pitchFamily="34" charset="0"/>
                      </a:endParaRPr>
                    </a:p>
                  </a:txBody>
                  <a:tcPr marL="99060" marR="99060" marT="36000" marB="36000"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75699252"/>
                  </a:ext>
                </a:extLst>
              </a:tr>
            </a:tbl>
          </a:graphicData>
        </a:graphic>
      </p:graphicFrame>
      <p:sp>
        <p:nvSpPr>
          <p:cNvPr id="18" name="正方形/長方形 17">
            <a:extLst>
              <a:ext uri="{FF2B5EF4-FFF2-40B4-BE49-F238E27FC236}">
                <a16:creationId xmlns:a16="http://schemas.microsoft.com/office/drawing/2014/main" id="{5E177E4E-3D5C-2B35-0D36-B534093DB7D0}"/>
              </a:ext>
            </a:extLst>
          </p:cNvPr>
          <p:cNvSpPr/>
          <p:nvPr/>
        </p:nvSpPr>
        <p:spPr>
          <a:xfrm>
            <a:off x="8768461" y="1908625"/>
            <a:ext cx="2190376" cy="288000"/>
          </a:xfrm>
          <a:prstGeom prst="rect">
            <a:avLst/>
          </a:prstGeom>
          <a:noFill/>
          <a:ln w="25400" cap="flat" cmpd="sng" algn="ctr">
            <a:noFill/>
            <a:prstDash val="solid"/>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0" cap="none" spc="0" normalizeH="0" baseline="0" noProof="0">
                <a:ln>
                  <a:noFill/>
                </a:ln>
                <a:solidFill>
                  <a:prstClr val="black"/>
                </a:solidFill>
                <a:effectLst/>
                <a:uLnTx/>
                <a:uFillTx/>
                <a:latin typeface="メイリオ"/>
                <a:ea typeface="メイリオ"/>
                <a:cs typeface="+mn-cs"/>
              </a:rPr>
              <a:t>【</a:t>
            </a:r>
            <a:r>
              <a:rPr kumimoji="1" lang="ja-JP" altLang="en-US" sz="1400" b="0" i="0" u="none" strike="noStrike" kern="0" cap="none" spc="0" normalizeH="0" baseline="0" noProof="0">
                <a:ln>
                  <a:noFill/>
                </a:ln>
                <a:solidFill>
                  <a:prstClr val="black"/>
                </a:solidFill>
                <a:effectLst/>
                <a:uLnTx/>
                <a:uFillTx/>
                <a:latin typeface="メイリオ"/>
                <a:ea typeface="メイリオ"/>
                <a:cs typeface="+mn-cs"/>
              </a:rPr>
              <a:t>該当患者の基準</a:t>
            </a:r>
            <a:r>
              <a:rPr kumimoji="1" lang="en-US" altLang="ja-JP" sz="1400" b="0" i="0" u="none" strike="noStrike" kern="0" cap="none" spc="0" normalizeH="0" baseline="0" noProof="0">
                <a:ln>
                  <a:noFill/>
                </a:ln>
                <a:solidFill>
                  <a:prstClr val="black"/>
                </a:solidFill>
                <a:effectLst/>
                <a:uLnTx/>
                <a:uFillTx/>
                <a:latin typeface="メイリオ"/>
                <a:ea typeface="メイリオ"/>
                <a:cs typeface="+mn-cs"/>
              </a:rPr>
              <a:t>】</a:t>
            </a:r>
            <a:endParaRPr kumimoji="1" lang="en-US" altLang="ja-JP" sz="1100" b="0" i="0" u="none" strike="noStrike" kern="0" cap="none" spc="0" normalizeH="0" baseline="0" noProof="0">
              <a:ln>
                <a:noFill/>
              </a:ln>
              <a:solidFill>
                <a:prstClr val="black"/>
              </a:solidFill>
              <a:effectLst/>
              <a:uLnTx/>
              <a:uFillTx/>
              <a:latin typeface="メイリオ"/>
              <a:ea typeface="メイリオ"/>
              <a:cs typeface="+mn-cs"/>
            </a:endParaRPr>
          </a:p>
        </p:txBody>
      </p:sp>
      <p:graphicFrame>
        <p:nvGraphicFramePr>
          <p:cNvPr id="19" name="表 7">
            <a:extLst>
              <a:ext uri="{FF2B5EF4-FFF2-40B4-BE49-F238E27FC236}">
                <a16:creationId xmlns:a16="http://schemas.microsoft.com/office/drawing/2014/main" id="{7FD27A49-4A83-9A35-B8FD-94F4E71DB832}"/>
              </a:ext>
            </a:extLst>
          </p:cNvPr>
          <p:cNvGraphicFramePr>
            <a:graphicFrameLocks noGrp="1"/>
          </p:cNvGraphicFramePr>
          <p:nvPr/>
        </p:nvGraphicFramePr>
        <p:xfrm>
          <a:off x="8726836" y="2203144"/>
          <a:ext cx="2232000" cy="3108960"/>
        </p:xfrm>
        <a:graphic>
          <a:graphicData uri="http://schemas.openxmlformats.org/drawingml/2006/table">
            <a:tbl>
              <a:tblPr firstRow="1" bandRow="1"/>
              <a:tblGrid>
                <a:gridCol w="931514">
                  <a:extLst>
                    <a:ext uri="{9D8B030D-6E8A-4147-A177-3AD203B41FA5}">
                      <a16:colId xmlns:a16="http://schemas.microsoft.com/office/drawing/2014/main" val="4053840471"/>
                    </a:ext>
                  </a:extLst>
                </a:gridCol>
                <a:gridCol w="1300486">
                  <a:extLst>
                    <a:ext uri="{9D8B030D-6E8A-4147-A177-3AD203B41FA5}">
                      <a16:colId xmlns:a16="http://schemas.microsoft.com/office/drawing/2014/main" val="3791729330"/>
                    </a:ext>
                  </a:extLst>
                </a:gridCol>
              </a:tblGrid>
              <a:tr h="701040">
                <a:tc rowSpan="2">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000">
                          <a:latin typeface="メイリオ" panose="020B0604030504040204" pitchFamily="50" charset="-128"/>
                          <a:ea typeface="メイリオ" panose="020B0604030504040204" pitchFamily="50" charset="-128"/>
                        </a:rPr>
                        <a:t>７対１</a:t>
                      </a:r>
                      <a:br>
                        <a:rPr kumimoji="1" lang="en-US" altLang="ja-JP" sz="1000">
                          <a:latin typeface="メイリオ" panose="020B0604030504040204" pitchFamily="50" charset="-128"/>
                          <a:ea typeface="メイリオ" panose="020B0604030504040204" pitchFamily="50" charset="-128"/>
                        </a:rPr>
                      </a:br>
                      <a:r>
                        <a:rPr kumimoji="1" lang="ja-JP" altLang="en-US" sz="1000">
                          <a:latin typeface="メイリオ" panose="020B0604030504040204" pitchFamily="50" charset="-128"/>
                          <a:ea typeface="メイリオ" panose="020B0604030504040204" pitchFamily="50" charset="-128"/>
                        </a:rPr>
                        <a:t>入院基本料</a:t>
                      </a:r>
                      <a:endParaRPr kumimoji="1" lang="en-US" altLang="ja-JP" sz="1000">
                        <a:latin typeface="メイリオ" panose="020B0604030504040204" pitchFamily="50" charset="-128"/>
                        <a:ea typeface="メイリオ" panose="020B0604030504040204"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000">
                          <a:latin typeface="メイリオ" panose="020B0604030504040204" pitchFamily="50" charset="-128"/>
                          <a:ea typeface="メイリオ" panose="020B0604030504040204" pitchFamily="50" charset="-128"/>
                        </a:rPr>
                        <a:t>（専門病院入院基本料）</a:t>
                      </a:r>
                      <a:r>
                        <a:rPr kumimoji="1" lang="en-US" altLang="ja-JP" sz="1000" baseline="30000">
                          <a:latin typeface="メイリオ" panose="020B0604030504040204" pitchFamily="50" charset="-128"/>
                          <a:ea typeface="メイリオ" panose="020B0604030504040204" pitchFamily="50" charset="-128"/>
                        </a:rPr>
                        <a:t>※a</a:t>
                      </a:r>
                      <a:endParaRPr kumimoji="1" lang="ja-JP" altLang="en-US" sz="1000" baseline="30000">
                        <a:latin typeface="メイリオ" panose="020B0604030504040204" pitchFamily="50" charset="-128"/>
                        <a:ea typeface="メイリオ" panose="020B0604030504040204" pitchFamily="50" charset="-128"/>
                      </a:endParaRPr>
                    </a:p>
                  </a:txBody>
                  <a:tcPr marL="54000" marR="54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72000" indent="-72000"/>
                      <a:r>
                        <a:rPr kumimoji="1" lang="ja-JP" altLang="en-US" sz="1000" b="1">
                          <a:latin typeface="メイリオ" panose="020B0604030504040204" pitchFamily="50" charset="-128"/>
                          <a:ea typeface="メイリオ" panose="020B0604030504040204" pitchFamily="50" charset="-128"/>
                        </a:rPr>
                        <a:t>割合①</a:t>
                      </a:r>
                      <a:endParaRPr kumimoji="1" lang="en-US" altLang="ja-JP" sz="1000" b="1">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以下のいずれか</a:t>
                      </a: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・Ａ得点が３点以上</a:t>
                      </a: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・Ｃ得点が１点以上</a:t>
                      </a:r>
                    </a:p>
                  </a:txBody>
                  <a:tcPr marL="54000" marR="54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27131579"/>
                  </a:ext>
                </a:extLst>
              </a:tr>
              <a:tr h="701040">
                <a:tc vMerge="1">
                  <a:txBody>
                    <a:bodyPr/>
                    <a:lstStyle/>
                    <a:p>
                      <a:endParaRPr kumimoji="1" lang="ja-JP" altLang="en-US" sz="1000"/>
                    </a:p>
                  </a:txBody>
                  <a:tcPr vert="eaVert"/>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72000" indent="-72000"/>
                      <a:r>
                        <a:rPr kumimoji="1" lang="ja-JP" altLang="en-US" sz="1000" b="1">
                          <a:latin typeface="メイリオ" panose="020B0604030504040204" pitchFamily="50" charset="-128"/>
                          <a:ea typeface="メイリオ" panose="020B0604030504040204" pitchFamily="50" charset="-128"/>
                        </a:rPr>
                        <a:t>割合②</a:t>
                      </a:r>
                      <a:endParaRPr kumimoji="1" lang="en-US" altLang="ja-JP" sz="1000" b="1">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以下のいずれか</a:t>
                      </a: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・Ａ得点が２点以上</a:t>
                      </a:r>
                      <a:endParaRPr lang="en-US" altLang="ja-JP" sz="1000" b="0" i="0" u="none" strike="noStrike">
                        <a:solidFill>
                          <a:schemeClr val="tx1"/>
                        </a:solidFill>
                        <a:effectLst/>
                        <a:latin typeface="メイリオ" panose="020B0604030504040204" pitchFamily="50" charset="-128"/>
                        <a:ea typeface="メイリオ" panose="020B0604030504040204" pitchFamily="50" charset="-128"/>
                      </a:endParaRPr>
                    </a:p>
                    <a:p>
                      <a:pPr marL="72000" indent="-72000" algn="l" fontAlgn="ct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・Ｃ得点が１点以上</a:t>
                      </a:r>
                    </a:p>
                  </a:txBody>
                  <a:tcPr marL="54000" marR="54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dot"/>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77209540"/>
                  </a:ext>
                </a:extLst>
              </a:tr>
              <a:tr h="100584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000">
                          <a:latin typeface="メイリオ" panose="020B0604030504040204" pitchFamily="50" charset="-128"/>
                          <a:ea typeface="メイリオ" panose="020B0604030504040204" pitchFamily="50" charset="-128"/>
                        </a:rPr>
                        <a:t>７対１</a:t>
                      </a:r>
                      <a:endParaRPr kumimoji="1" lang="en-US" altLang="ja-JP" sz="1000">
                        <a:latin typeface="メイリオ" panose="020B0604030504040204" pitchFamily="50" charset="-128"/>
                        <a:ea typeface="メイリオ" panose="020B0604030504040204"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000">
                          <a:latin typeface="メイリオ" panose="020B0604030504040204" pitchFamily="50" charset="-128"/>
                          <a:ea typeface="メイリオ" panose="020B0604030504040204" pitchFamily="50" charset="-128"/>
                        </a:rPr>
                        <a:t>入院基本料</a:t>
                      </a:r>
                      <a:br>
                        <a:rPr kumimoji="1" lang="en-US" altLang="ja-JP" sz="1000">
                          <a:latin typeface="メイリオ" panose="020B0604030504040204" pitchFamily="50" charset="-128"/>
                          <a:ea typeface="メイリオ" panose="020B0604030504040204" pitchFamily="50" charset="-128"/>
                        </a:rPr>
                      </a:br>
                      <a:r>
                        <a:rPr kumimoji="1" lang="ja-JP" altLang="en-US" sz="1000">
                          <a:latin typeface="メイリオ" panose="020B0604030504040204" pitchFamily="50" charset="-128"/>
                          <a:ea typeface="メイリオ" panose="020B0604030504040204" pitchFamily="50" charset="-128"/>
                        </a:rPr>
                        <a:t>（結核病棟入院基本料）、</a:t>
                      </a:r>
                      <a:endParaRPr kumimoji="1" lang="en-US" altLang="ja-JP" sz="1000">
                        <a:latin typeface="メイリオ" panose="020B0604030504040204" pitchFamily="50" charset="-128"/>
                        <a:ea typeface="メイリオ" panose="020B0604030504040204"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000">
                          <a:latin typeface="メイリオ" panose="020B0604030504040204" pitchFamily="50" charset="-128"/>
                          <a:ea typeface="メイリオ" panose="020B0604030504040204" pitchFamily="50" charset="-128"/>
                        </a:rPr>
                        <a:t>他</a:t>
                      </a:r>
                      <a:r>
                        <a:rPr kumimoji="1" lang="en-US" altLang="ja-JP" sz="1000" baseline="30000">
                          <a:latin typeface="メイリオ" panose="020B0604030504040204" pitchFamily="50" charset="-128"/>
                          <a:ea typeface="メイリオ" panose="020B0604030504040204" pitchFamily="50" charset="-128"/>
                        </a:rPr>
                        <a:t>※b</a:t>
                      </a:r>
                    </a:p>
                  </a:txBody>
                  <a:tcPr marL="54000" marR="54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72000" indent="-72000"/>
                      <a:r>
                        <a:rPr kumimoji="1" lang="ja-JP" altLang="en-US" sz="1000">
                          <a:latin typeface="メイリオ" panose="020B0604030504040204" pitchFamily="50" charset="-128"/>
                          <a:ea typeface="メイリオ" panose="020B0604030504040204" pitchFamily="50" charset="-128"/>
                        </a:rPr>
                        <a:t>以下のいずれか</a:t>
                      </a:r>
                      <a:endParaRPr kumimoji="1" lang="en-US" altLang="ja-JP" sz="1000">
                        <a:latin typeface="メイリオ" panose="020B0604030504040204" pitchFamily="50" charset="-128"/>
                        <a:ea typeface="メイリオ" panose="020B0604030504040204" pitchFamily="50" charset="-128"/>
                      </a:endParaRPr>
                    </a:p>
                    <a:p>
                      <a:pPr marL="72000" indent="-72000"/>
                      <a:r>
                        <a:rPr kumimoji="1" lang="ja-JP" altLang="en-US" sz="1000">
                          <a:latin typeface="メイリオ" panose="020B0604030504040204" pitchFamily="50" charset="-128"/>
                          <a:ea typeface="メイリオ" panose="020B0604030504040204" pitchFamily="50" charset="-128"/>
                        </a:rPr>
                        <a:t>・Ａ得点が２点以上かつＢ得点が３点以上</a:t>
                      </a:r>
                    </a:p>
                    <a:p>
                      <a:pPr marL="72000" indent="-72000"/>
                      <a:r>
                        <a:rPr kumimoji="1" lang="ja-JP" altLang="en-US" sz="1000">
                          <a:latin typeface="メイリオ" panose="020B0604030504040204" pitchFamily="50" charset="-128"/>
                          <a:ea typeface="メイリオ" panose="020B0604030504040204" pitchFamily="50" charset="-128"/>
                        </a:rPr>
                        <a:t>・Ａ得点が３点以上</a:t>
                      </a:r>
                    </a:p>
                    <a:p>
                      <a:pPr marL="72000" indent="-72000"/>
                      <a:r>
                        <a:rPr kumimoji="1" lang="ja-JP" altLang="en-US" sz="1000">
                          <a:latin typeface="メイリオ" panose="020B0604030504040204" pitchFamily="50" charset="-128"/>
                          <a:ea typeface="メイリオ" panose="020B0604030504040204" pitchFamily="50" charset="-128"/>
                        </a:rPr>
                        <a:t>・Ｃ得点が１点以上</a:t>
                      </a:r>
                    </a:p>
                  </a:txBody>
                  <a:tcPr marL="54000" marR="54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25548129"/>
                  </a:ext>
                </a:extLst>
              </a:tr>
              <a:tr h="701040">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ja-JP" altLang="en-US" sz="1000">
                          <a:latin typeface="メイリオ" panose="020B0604030504040204" pitchFamily="50" charset="-128"/>
                          <a:ea typeface="メイリオ" panose="020B0604030504040204" pitchFamily="50" charset="-128"/>
                        </a:rPr>
                        <a:t>地域包括ケア病棟、</a:t>
                      </a:r>
                      <a:endParaRPr kumimoji="1" lang="en-US" altLang="ja-JP" sz="1000">
                        <a:latin typeface="メイリオ" panose="020B0604030504040204" pitchFamily="50" charset="-128"/>
                        <a:ea typeface="メイリオ" panose="020B0604030504040204" pitchFamily="50" charset="-128"/>
                      </a:endParaRPr>
                    </a:p>
                    <a:p>
                      <a:r>
                        <a:rPr kumimoji="1" lang="ja-JP" altLang="en-US" sz="1000">
                          <a:latin typeface="メイリオ" panose="020B0604030504040204" pitchFamily="50" charset="-128"/>
                          <a:ea typeface="メイリオ" panose="020B0604030504040204" pitchFamily="50" charset="-128"/>
                        </a:rPr>
                        <a:t>特定一般病棟の注７</a:t>
                      </a:r>
                      <a:endParaRPr kumimoji="1" lang="en-US" altLang="ja-JP" sz="1000">
                        <a:latin typeface="メイリオ" panose="020B0604030504040204" pitchFamily="50" charset="-128"/>
                        <a:ea typeface="メイリオ" panose="020B0604030504040204" pitchFamily="50" charset="-128"/>
                      </a:endParaRPr>
                    </a:p>
                  </a:txBody>
                  <a:tcPr marL="54000" marR="54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72000" indent="-72000"/>
                      <a:r>
                        <a:rPr kumimoji="1" lang="ja-JP" altLang="en-US" sz="1000">
                          <a:latin typeface="メイリオ" panose="020B0604030504040204" pitchFamily="50" charset="-128"/>
                          <a:ea typeface="メイリオ" panose="020B0604030504040204" pitchFamily="50" charset="-128"/>
                        </a:rPr>
                        <a:t>以下のいずれか</a:t>
                      </a:r>
                      <a:endParaRPr kumimoji="1" lang="en-US" altLang="ja-JP" sz="1000">
                        <a:latin typeface="メイリオ" panose="020B0604030504040204" pitchFamily="50" charset="-128"/>
                        <a:ea typeface="メイリオ" panose="020B0604030504040204" pitchFamily="50" charset="-128"/>
                      </a:endParaRPr>
                    </a:p>
                    <a:p>
                      <a:pPr marL="72000" indent="-72000"/>
                      <a:r>
                        <a:rPr kumimoji="1" lang="ja-JP" altLang="en-US" sz="1000">
                          <a:latin typeface="メイリオ" panose="020B0604030504040204" pitchFamily="50" charset="-128"/>
                          <a:ea typeface="メイリオ" panose="020B0604030504040204" pitchFamily="50" charset="-128"/>
                        </a:rPr>
                        <a:t>・</a:t>
                      </a:r>
                      <a:r>
                        <a:rPr kumimoji="1" lang="en-US" altLang="ja-JP" sz="1000">
                          <a:latin typeface="メイリオ" panose="020B0604030504040204" pitchFamily="50" charset="-128"/>
                          <a:ea typeface="メイリオ" panose="020B0604030504040204" pitchFamily="50" charset="-128"/>
                        </a:rPr>
                        <a:t>A</a:t>
                      </a:r>
                      <a:r>
                        <a:rPr kumimoji="1" lang="ja-JP" altLang="en-US" sz="1000">
                          <a:latin typeface="メイリオ" panose="020B0604030504040204" pitchFamily="50" charset="-128"/>
                          <a:ea typeface="メイリオ" panose="020B0604030504040204" pitchFamily="50" charset="-128"/>
                        </a:rPr>
                        <a:t>得点が１点以上</a:t>
                      </a:r>
                      <a:endParaRPr kumimoji="1" lang="en-US" altLang="ja-JP" sz="1000">
                        <a:latin typeface="メイリオ" panose="020B0604030504040204" pitchFamily="50" charset="-128"/>
                        <a:ea typeface="メイリオ" panose="020B0604030504040204" pitchFamily="50" charset="-128"/>
                      </a:endParaRPr>
                    </a:p>
                    <a:p>
                      <a:pPr marL="72000" indent="-72000"/>
                      <a:r>
                        <a:rPr kumimoji="1" lang="ja-JP" altLang="en-US" sz="1000">
                          <a:latin typeface="メイリオ" panose="020B0604030504040204" pitchFamily="50" charset="-128"/>
                          <a:ea typeface="メイリオ" panose="020B0604030504040204" pitchFamily="50" charset="-128"/>
                        </a:rPr>
                        <a:t>・</a:t>
                      </a:r>
                      <a:r>
                        <a:rPr kumimoji="1" lang="en-US" altLang="ja-JP" sz="1000">
                          <a:latin typeface="メイリオ" panose="020B0604030504040204" pitchFamily="50" charset="-128"/>
                          <a:ea typeface="メイリオ" panose="020B0604030504040204" pitchFamily="50" charset="-128"/>
                        </a:rPr>
                        <a:t>C</a:t>
                      </a:r>
                      <a:r>
                        <a:rPr kumimoji="1" lang="ja-JP" altLang="en-US" sz="1000">
                          <a:latin typeface="メイリオ" panose="020B0604030504040204" pitchFamily="50" charset="-128"/>
                          <a:ea typeface="メイリオ" panose="020B0604030504040204" pitchFamily="50" charset="-128"/>
                        </a:rPr>
                        <a:t>得点が１点以上</a:t>
                      </a:r>
                    </a:p>
                  </a:txBody>
                  <a:tcPr marL="54000" marR="5400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30955138"/>
                  </a:ext>
                </a:extLst>
              </a:tr>
            </a:tbl>
          </a:graphicData>
        </a:graphic>
      </p:graphicFrame>
      <p:sp>
        <p:nvSpPr>
          <p:cNvPr id="7" name="テキスト ボックス 6">
            <a:extLst>
              <a:ext uri="{FF2B5EF4-FFF2-40B4-BE49-F238E27FC236}">
                <a16:creationId xmlns:a16="http://schemas.microsoft.com/office/drawing/2014/main" id="{CBB16C61-3DFA-346B-F870-BC4286A68BBB}"/>
              </a:ext>
            </a:extLst>
          </p:cNvPr>
          <p:cNvSpPr txBox="1"/>
          <p:nvPr/>
        </p:nvSpPr>
        <p:spPr>
          <a:xfrm>
            <a:off x="1336134" y="6110788"/>
            <a:ext cx="8863321" cy="253916"/>
          </a:xfrm>
          <a:prstGeom prst="rect">
            <a:avLst/>
          </a:prstGeom>
          <a:noFill/>
        </p:spPr>
        <p:txBody>
          <a:bodyPr wrap="square" rtlCol="0">
            <a:spAutoFit/>
          </a:bodyPr>
          <a:lstStyle/>
          <a:p>
            <a:pPr marL="72004" marR="0" lvl="0" indent="-72004" algn="l" defTabSz="457224"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該当患者の基準を満たす患者割合が満たすべき基準</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テキスト ボックス 5">
            <a:extLst>
              <a:ext uri="{FF2B5EF4-FFF2-40B4-BE49-F238E27FC236}">
                <a16:creationId xmlns:a16="http://schemas.microsoft.com/office/drawing/2014/main" id="{67C936AE-6377-BC76-9A4A-35E4D66A6BFE}"/>
              </a:ext>
            </a:extLst>
          </p:cNvPr>
          <p:cNvSpPr txBox="1"/>
          <p:nvPr/>
        </p:nvSpPr>
        <p:spPr>
          <a:xfrm>
            <a:off x="8737600" y="5402110"/>
            <a:ext cx="2221236" cy="913515"/>
          </a:xfrm>
          <a:prstGeom prst="rect">
            <a:avLst/>
          </a:prstGeom>
          <a:noFill/>
          <a:ln w="9525">
            <a:solidFill>
              <a:schemeClr val="tx1"/>
            </a:solidFill>
            <a:prstDash val="dash"/>
          </a:ln>
        </p:spPr>
        <p:txBody>
          <a:bodyPr wrap="square" lIns="72000" rIns="36000" bIns="36000" rtlCol="0">
            <a:spAutoFit/>
          </a:bodyPr>
          <a:lstStyle/>
          <a:p>
            <a:pPr marL="180984" marR="0" lvl="0" indent="-180984"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Ｂ項目については、該当患者の</a:t>
            </a:r>
            <a:b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基準からは除外されているが、評価票を用いて評価を行っていること</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看護必要度加算、急性期看護補助体制加算、看護職員夜間配置加算、看護補助加算も同様</a:t>
            </a:r>
          </a:p>
        </p:txBody>
      </p:sp>
      <p:sp>
        <p:nvSpPr>
          <p:cNvPr id="8" name="スライド番号プレースホルダー 4">
            <a:extLst>
              <a:ext uri="{FF2B5EF4-FFF2-40B4-BE49-F238E27FC236}">
                <a16:creationId xmlns:a16="http://schemas.microsoft.com/office/drawing/2014/main" id="{2C40928D-56BA-D68A-5E30-4545C5DFF10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149</a:t>
            </a:r>
          </a:p>
        </p:txBody>
      </p:sp>
      <p:pic>
        <p:nvPicPr>
          <p:cNvPr id="11" name="オーディオ 10">
            <a:hlinkClick r:id="" action="ppaction://media"/>
            <a:extLst>
              <a:ext uri="{FF2B5EF4-FFF2-40B4-BE49-F238E27FC236}">
                <a16:creationId xmlns:a16="http://schemas.microsoft.com/office/drawing/2014/main" id="{B5A62FA1-76C8-A89C-D0CA-6F266505B9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3341708"/>
      </p:ext>
    </p:extLst>
  </p:cSld>
  <p:clrMapOvr>
    <a:masterClrMapping/>
  </p:clrMapOvr>
  <mc:AlternateContent xmlns:mc="http://schemas.openxmlformats.org/markup-compatibility/2006" xmlns:p14="http://schemas.microsoft.com/office/powerpoint/2010/main">
    <mc:Choice Requires="p14">
      <p:transition spd="slow" p14:dur="2000" advTm="34253"/>
    </mc:Choice>
    <mc:Fallback xmlns="">
      <p:transition spd="slow" advTm="34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4AD987-D9DE-2527-FA31-D1A2E1C94369}"/>
            </a:ext>
          </a:extLst>
        </p:cNvPr>
        <p:cNvGrpSpPr/>
        <p:nvPr/>
      </p:nvGrpSpPr>
      <p:grpSpPr>
        <a:xfrm>
          <a:off x="0" y="0"/>
          <a:ext cx="0" cy="0"/>
          <a:chOff x="0" y="0"/>
          <a:chExt cx="0" cy="0"/>
        </a:xfrm>
      </p:grpSpPr>
      <p:sp>
        <p:nvSpPr>
          <p:cNvPr id="11" name="正方形/長方形 10">
            <a:extLst>
              <a:ext uri="{FF2B5EF4-FFF2-40B4-BE49-F238E27FC236}">
                <a16:creationId xmlns:a16="http://schemas.microsoft.com/office/drawing/2014/main" id="{6BB04FAD-EE90-DEE7-00DE-4ACDB1A49CDA}"/>
              </a:ext>
            </a:extLst>
          </p:cNvPr>
          <p:cNvSpPr/>
          <p:nvPr/>
        </p:nvSpPr>
        <p:spPr>
          <a:xfrm>
            <a:off x="6224448" y="2295232"/>
            <a:ext cx="4534700" cy="4358496"/>
          </a:xfrm>
          <a:prstGeom prst="rect">
            <a:avLst/>
          </a:prstGeom>
          <a:no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21" name="テキスト ボックス 120">
            <a:extLst>
              <a:ext uri="{FF2B5EF4-FFF2-40B4-BE49-F238E27FC236}">
                <a16:creationId xmlns:a16="http://schemas.microsoft.com/office/drawing/2014/main" id="{316C95F2-38A6-CC45-F265-F7649B046A79}"/>
              </a:ext>
            </a:extLst>
          </p:cNvPr>
          <p:cNvSpPr txBox="1"/>
          <p:nvPr/>
        </p:nvSpPr>
        <p:spPr>
          <a:xfrm>
            <a:off x="1336134" y="920907"/>
            <a:ext cx="9519743" cy="954107"/>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地域において総合性と手術等の集積性を持つ拠点的な病院を評価する観点から、総合入院体制加算及び急性期充実体制加算を見直し、新たに</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急性期総合体制加算として評価</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急性期総合体制加算５</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の要件は、</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人口</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万人未満の地域において救急搬送の受入を最も担う病院</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の特性に配慮したものする。</a:t>
            </a:r>
          </a:p>
        </p:txBody>
      </p:sp>
      <p:sp>
        <p:nvSpPr>
          <p:cNvPr id="5" name="正方形/長方形 4">
            <a:extLst>
              <a:ext uri="{FF2B5EF4-FFF2-40B4-BE49-F238E27FC236}">
                <a16:creationId xmlns:a16="http://schemas.microsoft.com/office/drawing/2014/main" id="{30A6A3DA-AA58-CB8C-4794-EE72A0F36087}"/>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急性期総合体制加算の新設①</a:t>
            </a:r>
          </a:p>
        </p:txBody>
      </p:sp>
      <p:sp>
        <p:nvSpPr>
          <p:cNvPr id="2" name="テキスト ボックス 1">
            <a:extLst>
              <a:ext uri="{FF2B5EF4-FFF2-40B4-BE49-F238E27FC236}">
                <a16:creationId xmlns:a16="http://schemas.microsoft.com/office/drawing/2014/main" id="{7BB37C86-224D-320E-7C42-4FB784F6F261}"/>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患者のニーズ、病院の機能・特性、地域医療構想を踏まえた、医療提供体制の整備－③ 　　</a:t>
            </a:r>
          </a:p>
        </p:txBody>
      </p:sp>
      <p:sp>
        <p:nvSpPr>
          <p:cNvPr id="47" name="四角形: 角を丸くする 46">
            <a:extLst>
              <a:ext uri="{FF2B5EF4-FFF2-40B4-BE49-F238E27FC236}">
                <a16:creationId xmlns:a16="http://schemas.microsoft.com/office/drawing/2014/main" id="{224B6DA2-DB96-AF4E-8E1E-59E08ED36567}"/>
              </a:ext>
            </a:extLst>
          </p:cNvPr>
          <p:cNvSpPr/>
          <p:nvPr/>
        </p:nvSpPr>
        <p:spPr>
          <a:xfrm>
            <a:off x="3580647" y="3072989"/>
            <a:ext cx="791969" cy="2262821"/>
          </a:xfrm>
          <a:prstGeom prst="roundRect">
            <a:avLst/>
          </a:prstGeom>
          <a:solidFill>
            <a:srgbClr val="8AA7DA"/>
          </a:solidFill>
        </p:spPr>
        <p:style>
          <a:lnRef idx="2">
            <a:schemeClr val="accent1">
              <a:shade val="15000"/>
            </a:schemeClr>
          </a:lnRef>
          <a:fillRef idx="1">
            <a:schemeClr val="accent1"/>
          </a:fillRef>
          <a:effectRef idx="0">
            <a:schemeClr val="accent1"/>
          </a:effectRef>
          <a:fontRef idx="minor">
            <a:schemeClr val="lt1"/>
          </a:fontRef>
        </p:style>
        <p:txBody>
          <a:bodyPr lIns="36000" r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a:t>
            </a:r>
            <a:b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充実体制加算２</a:t>
            </a:r>
          </a:p>
        </p:txBody>
      </p:sp>
      <p:sp>
        <p:nvSpPr>
          <p:cNvPr id="48" name="四角形: 角を丸くする 47">
            <a:extLst>
              <a:ext uri="{FF2B5EF4-FFF2-40B4-BE49-F238E27FC236}">
                <a16:creationId xmlns:a16="http://schemas.microsoft.com/office/drawing/2014/main" id="{D3BD069A-3545-626D-85AC-53D5AB0F23C4}"/>
              </a:ext>
            </a:extLst>
          </p:cNvPr>
          <p:cNvSpPr/>
          <p:nvPr/>
        </p:nvSpPr>
        <p:spPr>
          <a:xfrm>
            <a:off x="4382488" y="3072985"/>
            <a:ext cx="791454" cy="2268996"/>
          </a:xfrm>
          <a:prstGeom prst="roundRect">
            <a:avLst/>
          </a:prstGeom>
          <a:solidFill>
            <a:srgbClr val="8AA7DA"/>
          </a:solidFill>
        </p:spPr>
        <p:style>
          <a:lnRef idx="2">
            <a:schemeClr val="accent1">
              <a:shade val="15000"/>
            </a:schemeClr>
          </a:lnRef>
          <a:fillRef idx="1">
            <a:schemeClr val="accent1"/>
          </a:fillRef>
          <a:effectRef idx="0">
            <a:schemeClr val="accent1"/>
          </a:effectRef>
          <a:fontRef idx="minor">
            <a:schemeClr val="lt1"/>
          </a:fontRef>
        </p:style>
        <p:txBody>
          <a:bodyPr lIns="36000" r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a:t>
            </a:r>
            <a:b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充実体制加算１</a:t>
            </a:r>
          </a:p>
        </p:txBody>
      </p:sp>
      <p:sp>
        <p:nvSpPr>
          <p:cNvPr id="49" name="四角形: 角を丸くする 48">
            <a:extLst>
              <a:ext uri="{FF2B5EF4-FFF2-40B4-BE49-F238E27FC236}">
                <a16:creationId xmlns:a16="http://schemas.microsoft.com/office/drawing/2014/main" id="{4B034D29-F687-2C00-B016-242F57931EE9}"/>
              </a:ext>
            </a:extLst>
          </p:cNvPr>
          <p:cNvSpPr/>
          <p:nvPr/>
        </p:nvSpPr>
        <p:spPr>
          <a:xfrm>
            <a:off x="3610231" y="3107283"/>
            <a:ext cx="1551560" cy="540537"/>
          </a:xfrm>
          <a:prstGeom prst="roundRect">
            <a:avLst/>
          </a:prstGeom>
          <a:solidFill>
            <a:srgbClr val="FFFFFF">
              <a:alpha val="81961"/>
            </a:srgbClr>
          </a:solidFill>
          <a:ln>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小児・周産期・</a:t>
            </a:r>
            <a:b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精神科充実体制加算</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5" name="矢印: 右 54">
            <a:extLst>
              <a:ext uri="{FF2B5EF4-FFF2-40B4-BE49-F238E27FC236}">
                <a16:creationId xmlns:a16="http://schemas.microsoft.com/office/drawing/2014/main" id="{4E3E6F22-161F-B978-544B-9748B53B4BD5}"/>
              </a:ext>
            </a:extLst>
          </p:cNvPr>
          <p:cNvSpPr/>
          <p:nvPr/>
        </p:nvSpPr>
        <p:spPr>
          <a:xfrm>
            <a:off x="5792011" y="3905862"/>
            <a:ext cx="336495" cy="1121272"/>
          </a:xfrm>
          <a:prstGeom prst="rightArrow">
            <a:avLst>
              <a:gd name="adj1" fmla="val 51842"/>
              <a:gd name="adj2" fmla="val 48466"/>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100" b="1" i="0" u="none" strike="noStrike" kern="1200" cap="none" spc="0" normalizeH="0" baseline="0" noProof="0">
              <a:ln>
                <a:noFill/>
              </a:ln>
              <a:solidFill>
                <a:srgbClr val="44546A"/>
              </a:solidFill>
              <a:effectLst/>
              <a:uLnTx/>
              <a:uFillTx/>
              <a:latin typeface="メイリオ" panose="020B0604030504040204" pitchFamily="50" charset="-128"/>
              <a:ea typeface="メイリオ" panose="020B0604030504040204" pitchFamily="50" charset="-128"/>
              <a:cs typeface="+mn-cs"/>
            </a:endParaRPr>
          </a:p>
        </p:txBody>
      </p:sp>
      <p:sp>
        <p:nvSpPr>
          <p:cNvPr id="56" name="テキスト ボックス 55">
            <a:extLst>
              <a:ext uri="{FF2B5EF4-FFF2-40B4-BE49-F238E27FC236}">
                <a16:creationId xmlns:a16="http://schemas.microsoft.com/office/drawing/2014/main" id="{296609A6-DB29-DB40-4E5C-D48B441E6B72}"/>
              </a:ext>
            </a:extLst>
          </p:cNvPr>
          <p:cNvSpPr txBox="1"/>
          <p:nvPr/>
        </p:nvSpPr>
        <p:spPr>
          <a:xfrm>
            <a:off x="2077804" y="6379164"/>
            <a:ext cx="3161019" cy="276999"/>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手術等の集積性</a:t>
            </a:r>
          </a:p>
        </p:txBody>
      </p:sp>
      <p:sp>
        <p:nvSpPr>
          <p:cNvPr id="57" name="テキスト ボックス 56">
            <a:extLst>
              <a:ext uri="{FF2B5EF4-FFF2-40B4-BE49-F238E27FC236}">
                <a16:creationId xmlns:a16="http://schemas.microsoft.com/office/drawing/2014/main" id="{E8AB6186-53AF-FC89-600F-2B0E0424DE24}"/>
              </a:ext>
            </a:extLst>
          </p:cNvPr>
          <p:cNvSpPr txBox="1"/>
          <p:nvPr/>
        </p:nvSpPr>
        <p:spPr>
          <a:xfrm>
            <a:off x="1243762" y="3158178"/>
            <a:ext cx="369332" cy="1184153"/>
          </a:xfrm>
          <a:prstGeom prst="rect">
            <a:avLst/>
          </a:prstGeom>
          <a:noFill/>
        </p:spPr>
        <p:txBody>
          <a:bodyPr vert="eaVert"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総合性</a:t>
            </a:r>
          </a:p>
        </p:txBody>
      </p:sp>
      <p:sp>
        <p:nvSpPr>
          <p:cNvPr id="58" name="矢印: 右 57">
            <a:extLst>
              <a:ext uri="{FF2B5EF4-FFF2-40B4-BE49-F238E27FC236}">
                <a16:creationId xmlns:a16="http://schemas.microsoft.com/office/drawing/2014/main" id="{F05827F2-4D7D-F031-BE35-737D459DDEF8}"/>
              </a:ext>
            </a:extLst>
          </p:cNvPr>
          <p:cNvSpPr/>
          <p:nvPr/>
        </p:nvSpPr>
        <p:spPr>
          <a:xfrm>
            <a:off x="1780525" y="6096382"/>
            <a:ext cx="3362020" cy="296681"/>
          </a:xfrm>
          <a:prstGeom prst="rightArrow">
            <a:avLst/>
          </a:prstGeom>
          <a:gradFill flip="none" rotWithShape="1">
            <a:gsLst>
              <a:gs pos="0">
                <a:srgbClr val="4F81BD">
                  <a:lumMod val="5000"/>
                  <a:lumOff val="95000"/>
                </a:srgbClr>
              </a:gs>
              <a:gs pos="23000">
                <a:srgbClr val="4F81BD">
                  <a:lumMod val="40000"/>
                  <a:lumOff val="60000"/>
                </a:srgbClr>
              </a:gs>
              <a:gs pos="53000">
                <a:srgbClr val="4F81BD">
                  <a:lumMod val="60000"/>
                  <a:lumOff val="40000"/>
                </a:srgbClr>
              </a:gs>
              <a:gs pos="100000">
                <a:srgbClr val="4F81BD">
                  <a:lumMod val="75000"/>
                </a:srgbClr>
              </a:gs>
            </a:gsLst>
            <a:lin ang="0" scaled="0"/>
            <a:tileRect/>
          </a:gradFill>
          <a:ln w="25400" cap="flat" cmpd="sng" algn="ctr">
            <a:solidFill>
              <a:srgbClr val="4F81BD">
                <a:shade val="50000"/>
              </a:srgbClr>
            </a:solidFill>
            <a:prstDash val="solid"/>
          </a:ln>
          <a:effectLst/>
        </p:spPr>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0" lang="ja-JP" altLang="en-US" sz="1800" b="0" i="0" u="none" strike="noStrike" kern="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sp>
        <p:nvSpPr>
          <p:cNvPr id="59" name="矢印: 右 58">
            <a:extLst>
              <a:ext uri="{FF2B5EF4-FFF2-40B4-BE49-F238E27FC236}">
                <a16:creationId xmlns:a16="http://schemas.microsoft.com/office/drawing/2014/main" id="{69BEC38E-A5EF-39F4-6B79-36887CC302A8}"/>
              </a:ext>
            </a:extLst>
          </p:cNvPr>
          <p:cNvSpPr/>
          <p:nvPr/>
        </p:nvSpPr>
        <p:spPr>
          <a:xfrm rot="16200000">
            <a:off x="144201" y="4431376"/>
            <a:ext cx="3040749" cy="289254"/>
          </a:xfrm>
          <a:prstGeom prst="rightArrow">
            <a:avLst/>
          </a:prstGeom>
          <a:gradFill flip="none" rotWithShape="1">
            <a:gsLst>
              <a:gs pos="0">
                <a:srgbClr val="E994A7">
                  <a:tint val="66000"/>
                  <a:satMod val="160000"/>
                </a:srgbClr>
              </a:gs>
              <a:gs pos="50000">
                <a:srgbClr val="E994A7">
                  <a:tint val="44500"/>
                  <a:satMod val="160000"/>
                </a:srgbClr>
              </a:gs>
              <a:gs pos="100000">
                <a:srgbClr val="E994A7">
                  <a:tint val="23500"/>
                  <a:satMod val="160000"/>
                </a:srgbClr>
              </a:gs>
            </a:gsLst>
            <a:lin ang="10800000" scaled="1"/>
            <a:tileRect/>
          </a:gradFill>
          <a:ln w="25400" cap="flat" cmpd="sng" algn="ctr">
            <a:solidFill>
              <a:srgbClr val="F79646">
                <a:lumMod val="75000"/>
              </a:srgbClr>
            </a:solidFill>
            <a:prstDash val="solid"/>
          </a:ln>
          <a:effectLst/>
        </p:spPr>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0" lang="ja-JP" altLang="en-US" sz="1800" b="0" i="0" u="none" strike="noStrike" kern="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6" name="四角形: 角を丸くする 85">
            <a:extLst>
              <a:ext uri="{FF2B5EF4-FFF2-40B4-BE49-F238E27FC236}">
                <a16:creationId xmlns:a16="http://schemas.microsoft.com/office/drawing/2014/main" id="{C3EC4D46-D252-A68F-C9D6-A9B573951BCC}"/>
              </a:ext>
            </a:extLst>
          </p:cNvPr>
          <p:cNvSpPr/>
          <p:nvPr/>
        </p:nvSpPr>
        <p:spPr>
          <a:xfrm>
            <a:off x="2539877" y="3077705"/>
            <a:ext cx="1017626" cy="595032"/>
          </a:xfrm>
          <a:prstGeom prst="roundRect">
            <a:avLst/>
          </a:prstGeom>
          <a:solidFill>
            <a:srgbClr val="E995A9"/>
          </a:solidFill>
        </p:spPr>
        <p:style>
          <a:lnRef idx="2">
            <a:schemeClr val="accent1">
              <a:shade val="15000"/>
            </a:schemeClr>
          </a:lnRef>
          <a:fillRef idx="1">
            <a:schemeClr val="accent1"/>
          </a:fillRef>
          <a:effectRef idx="0">
            <a:schemeClr val="accent1"/>
          </a:effectRef>
          <a:fontRef idx="minor">
            <a:schemeClr val="lt1"/>
          </a:fontRef>
        </p:style>
        <p:txBody>
          <a:bodyPr lIns="36000" r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総合入院</a:t>
            </a:r>
            <a:b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体制加算１</a:t>
            </a:r>
          </a:p>
        </p:txBody>
      </p:sp>
      <p:sp>
        <p:nvSpPr>
          <p:cNvPr id="88" name="四角形: 角を丸くする 87">
            <a:extLst>
              <a:ext uri="{FF2B5EF4-FFF2-40B4-BE49-F238E27FC236}">
                <a16:creationId xmlns:a16="http://schemas.microsoft.com/office/drawing/2014/main" id="{73958FA2-7B3D-52F3-0939-E592C5B9D10E}"/>
              </a:ext>
            </a:extLst>
          </p:cNvPr>
          <p:cNvSpPr/>
          <p:nvPr/>
        </p:nvSpPr>
        <p:spPr>
          <a:xfrm>
            <a:off x="2661755" y="3680702"/>
            <a:ext cx="815847" cy="1029679"/>
          </a:xfrm>
          <a:prstGeom prst="roundRect">
            <a:avLst/>
          </a:prstGeom>
          <a:solidFill>
            <a:srgbClr val="E995A9"/>
          </a:solidFill>
        </p:spPr>
        <p:style>
          <a:lnRef idx="2">
            <a:schemeClr val="accent1">
              <a:shade val="15000"/>
            </a:schemeClr>
          </a:lnRef>
          <a:fillRef idx="1">
            <a:schemeClr val="accent1"/>
          </a:fillRef>
          <a:effectRef idx="0">
            <a:schemeClr val="accent1"/>
          </a:effectRef>
          <a:fontRef idx="minor">
            <a:schemeClr val="lt1"/>
          </a:fontRef>
        </p:style>
        <p:txBody>
          <a:bodyPr lIns="36000" r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総合入院</a:t>
            </a:r>
            <a:b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体制加算２</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0" name="四角形: 角を丸くする 89">
            <a:extLst>
              <a:ext uri="{FF2B5EF4-FFF2-40B4-BE49-F238E27FC236}">
                <a16:creationId xmlns:a16="http://schemas.microsoft.com/office/drawing/2014/main" id="{68E44A21-D06F-AA13-2AB9-290990355594}"/>
              </a:ext>
            </a:extLst>
          </p:cNvPr>
          <p:cNvSpPr/>
          <p:nvPr/>
        </p:nvSpPr>
        <p:spPr>
          <a:xfrm>
            <a:off x="1877777" y="3862534"/>
            <a:ext cx="778407" cy="1029679"/>
          </a:xfrm>
          <a:prstGeom prst="roundRect">
            <a:avLst/>
          </a:prstGeom>
          <a:solidFill>
            <a:srgbClr val="E995A9"/>
          </a:solidFill>
        </p:spPr>
        <p:style>
          <a:lnRef idx="2">
            <a:schemeClr val="accent1">
              <a:shade val="15000"/>
            </a:schemeClr>
          </a:lnRef>
          <a:fillRef idx="1">
            <a:schemeClr val="accent1"/>
          </a:fillRef>
          <a:effectRef idx="0">
            <a:schemeClr val="accent1"/>
          </a:effectRef>
          <a:fontRef idx="minor">
            <a:schemeClr val="lt1"/>
          </a:fontRef>
        </p:style>
        <p:txBody>
          <a:bodyPr lIns="36000" r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総合入院</a:t>
            </a:r>
            <a:b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体制加算３</a:t>
            </a:r>
            <a:endPar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2" name="四角形: 角を丸くする 91">
            <a:extLst>
              <a:ext uri="{FF2B5EF4-FFF2-40B4-BE49-F238E27FC236}">
                <a16:creationId xmlns:a16="http://schemas.microsoft.com/office/drawing/2014/main" id="{490012A7-1118-20F0-E762-6EF8E436A137}"/>
              </a:ext>
            </a:extLst>
          </p:cNvPr>
          <p:cNvSpPr/>
          <p:nvPr/>
        </p:nvSpPr>
        <p:spPr>
          <a:xfrm>
            <a:off x="6572150" y="2305661"/>
            <a:ext cx="3844912" cy="461665"/>
          </a:xfrm>
          <a:prstGeom prst="roundRect">
            <a:avLst/>
          </a:prstGeom>
          <a:noFill/>
          <a:ln>
            <a:no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a:ln>
                  <a:noFill/>
                </a:ln>
                <a:solidFill>
                  <a:srgbClr val="44546A"/>
                </a:solidFill>
                <a:effectLst/>
                <a:uLnTx/>
                <a:uFillTx/>
                <a:latin typeface="メイリオ" panose="020B0604030504040204" pitchFamily="50" charset="-128"/>
                <a:ea typeface="メイリオ" panose="020B0604030504040204" pitchFamily="50" charset="-128"/>
                <a:cs typeface="+mn-cs"/>
              </a:rPr>
              <a:t>急性期総合体制加算の要件のイメージ</a:t>
            </a:r>
          </a:p>
        </p:txBody>
      </p:sp>
      <p:grpSp>
        <p:nvGrpSpPr>
          <p:cNvPr id="9" name="グループ化 8">
            <a:extLst>
              <a:ext uri="{FF2B5EF4-FFF2-40B4-BE49-F238E27FC236}">
                <a16:creationId xmlns:a16="http://schemas.microsoft.com/office/drawing/2014/main" id="{E8C6EFA6-5A9C-A450-7C6A-FFDFF27B81AA}"/>
              </a:ext>
            </a:extLst>
          </p:cNvPr>
          <p:cNvGrpSpPr/>
          <p:nvPr/>
        </p:nvGrpSpPr>
        <p:grpSpPr>
          <a:xfrm>
            <a:off x="6170755" y="3072318"/>
            <a:ext cx="4562403" cy="3615481"/>
            <a:chOff x="4523820" y="2805536"/>
            <a:chExt cx="5296651" cy="4046356"/>
          </a:xfrm>
        </p:grpSpPr>
        <p:sp>
          <p:nvSpPr>
            <p:cNvPr id="50" name="四角形: 角を丸くする 49">
              <a:extLst>
                <a:ext uri="{FF2B5EF4-FFF2-40B4-BE49-F238E27FC236}">
                  <a16:creationId xmlns:a16="http://schemas.microsoft.com/office/drawing/2014/main" id="{64FD0100-CD1A-27F0-3128-3D45837BD085}"/>
                </a:ext>
              </a:extLst>
            </p:cNvPr>
            <p:cNvSpPr/>
            <p:nvPr/>
          </p:nvSpPr>
          <p:spPr>
            <a:xfrm>
              <a:off x="5641641" y="3427197"/>
              <a:ext cx="1235858" cy="1814590"/>
            </a:xfrm>
            <a:prstGeom prst="roundRect">
              <a:avLst>
                <a:gd name="adj" fmla="val 21889"/>
              </a:avLst>
            </a:prstGeom>
            <a:solidFill>
              <a:schemeClr val="accent2">
                <a:lumMod val="40000"/>
                <a:lumOff val="60000"/>
              </a:schemeClr>
            </a:solidFill>
            <a:ln w="9525">
              <a:solidFill>
                <a:srgbClr val="C0504D"/>
              </a:solidFill>
              <a:prstDash val="solid"/>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急性期総合</a:t>
              </a:r>
              <a:b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体制加算５</a:t>
              </a:r>
            </a:p>
          </p:txBody>
        </p:sp>
        <p:sp>
          <p:nvSpPr>
            <p:cNvPr id="51" name="テキスト ボックス 50">
              <a:extLst>
                <a:ext uri="{FF2B5EF4-FFF2-40B4-BE49-F238E27FC236}">
                  <a16:creationId xmlns:a16="http://schemas.microsoft.com/office/drawing/2014/main" id="{DAF954EF-167B-BD1C-5357-C917197B4CE3}"/>
                </a:ext>
              </a:extLst>
            </p:cNvPr>
            <p:cNvSpPr txBox="1"/>
            <p:nvPr/>
          </p:nvSpPr>
          <p:spPr>
            <a:xfrm>
              <a:off x="5949539" y="6507436"/>
              <a:ext cx="3677265" cy="344456"/>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手術等の集積性</a:t>
              </a:r>
            </a:p>
          </p:txBody>
        </p:sp>
        <p:sp>
          <p:nvSpPr>
            <p:cNvPr id="52" name="矢印: 右 51">
              <a:extLst>
                <a:ext uri="{FF2B5EF4-FFF2-40B4-BE49-F238E27FC236}">
                  <a16:creationId xmlns:a16="http://schemas.microsoft.com/office/drawing/2014/main" id="{1B57D039-EC00-000B-BDA6-1FE3F124A166}"/>
                </a:ext>
              </a:extLst>
            </p:cNvPr>
            <p:cNvSpPr/>
            <p:nvPr/>
          </p:nvSpPr>
          <p:spPr>
            <a:xfrm>
              <a:off x="5515798" y="6192459"/>
              <a:ext cx="4304673" cy="330456"/>
            </a:xfrm>
            <a:prstGeom prst="rightArrow">
              <a:avLst/>
            </a:prstGeom>
            <a:gradFill flip="none" rotWithShape="1">
              <a:gsLst>
                <a:gs pos="0">
                  <a:srgbClr val="4F81BD">
                    <a:lumMod val="5000"/>
                    <a:lumOff val="95000"/>
                  </a:srgbClr>
                </a:gs>
                <a:gs pos="23000">
                  <a:srgbClr val="4F81BD">
                    <a:lumMod val="40000"/>
                    <a:lumOff val="60000"/>
                  </a:srgbClr>
                </a:gs>
                <a:gs pos="53000">
                  <a:srgbClr val="4F81BD">
                    <a:lumMod val="60000"/>
                    <a:lumOff val="40000"/>
                  </a:srgbClr>
                </a:gs>
                <a:gs pos="100000">
                  <a:srgbClr val="4F81BD">
                    <a:lumMod val="75000"/>
                  </a:srgbClr>
                </a:gs>
              </a:gsLst>
              <a:lin ang="0" scaled="0"/>
              <a:tileRect/>
            </a:gradFill>
            <a:ln w="25400" cap="flat" cmpd="sng" algn="ctr">
              <a:solidFill>
                <a:srgbClr val="4F81BD">
                  <a:shade val="50000"/>
                </a:srgbClr>
              </a:solidFill>
              <a:prstDash val="solid"/>
            </a:ln>
            <a:effectLst/>
          </p:spPr>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0" lang="ja-JP" altLang="en-US" sz="1800" b="0" i="0" u="none" strike="noStrike" kern="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sp>
          <p:nvSpPr>
            <p:cNvPr id="53" name="矢印: 右 52">
              <a:extLst>
                <a:ext uri="{FF2B5EF4-FFF2-40B4-BE49-F238E27FC236}">
                  <a16:creationId xmlns:a16="http://schemas.microsoft.com/office/drawing/2014/main" id="{FCE33C41-4036-664F-B762-C6A036612EFB}"/>
                </a:ext>
              </a:extLst>
            </p:cNvPr>
            <p:cNvSpPr/>
            <p:nvPr/>
          </p:nvSpPr>
          <p:spPr>
            <a:xfrm rot="16200000">
              <a:off x="3718720" y="4330750"/>
              <a:ext cx="3386921" cy="336494"/>
            </a:xfrm>
            <a:prstGeom prst="rightArrow">
              <a:avLst/>
            </a:prstGeom>
            <a:gradFill flip="none" rotWithShape="1">
              <a:gsLst>
                <a:gs pos="0">
                  <a:srgbClr val="E994A7">
                    <a:tint val="66000"/>
                    <a:satMod val="160000"/>
                  </a:srgbClr>
                </a:gs>
                <a:gs pos="50000">
                  <a:srgbClr val="E994A7">
                    <a:tint val="44500"/>
                    <a:satMod val="160000"/>
                  </a:srgbClr>
                </a:gs>
                <a:gs pos="100000">
                  <a:srgbClr val="E994A7">
                    <a:tint val="23500"/>
                    <a:satMod val="160000"/>
                  </a:srgbClr>
                </a:gs>
              </a:gsLst>
              <a:lin ang="10800000" scaled="1"/>
              <a:tileRect/>
            </a:gradFill>
            <a:ln w="25400" cap="flat" cmpd="sng" algn="ctr">
              <a:solidFill>
                <a:srgbClr val="F79646">
                  <a:lumMod val="75000"/>
                </a:srgbClr>
              </a:solidFill>
              <a:prstDash val="solid"/>
            </a:ln>
            <a:effectLst/>
          </p:spPr>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0" lang="ja-JP" altLang="en-US" sz="1800" b="0" i="0" u="none" strike="noStrike" kern="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4" name="四角形: 角を丸くする 53">
              <a:extLst>
                <a:ext uri="{FF2B5EF4-FFF2-40B4-BE49-F238E27FC236}">
                  <a16:creationId xmlns:a16="http://schemas.microsoft.com/office/drawing/2014/main" id="{6E826741-3A8D-593B-ED44-FF13F2276E7D}"/>
                </a:ext>
              </a:extLst>
            </p:cNvPr>
            <p:cNvSpPr/>
            <p:nvPr/>
          </p:nvSpPr>
          <p:spPr>
            <a:xfrm>
              <a:off x="8583499" y="2806338"/>
              <a:ext cx="1193784" cy="833602"/>
            </a:xfrm>
            <a:prstGeom prst="roundRect">
              <a:avLst/>
            </a:prstGeom>
            <a:solidFill>
              <a:srgbClr val="B3A2C7"/>
            </a:solidFill>
            <a:ln w="12700">
              <a:solidFill>
                <a:srgbClr val="604A7B"/>
              </a:solidFill>
              <a:prstDash val="solid"/>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急性期総合</a:t>
              </a:r>
              <a:b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体制加算１</a:t>
              </a:r>
            </a:p>
          </p:txBody>
        </p:sp>
        <p:sp>
          <p:nvSpPr>
            <p:cNvPr id="93" name="テキスト ボックス 92">
              <a:extLst>
                <a:ext uri="{FF2B5EF4-FFF2-40B4-BE49-F238E27FC236}">
                  <a16:creationId xmlns:a16="http://schemas.microsoft.com/office/drawing/2014/main" id="{66794A34-B174-F2F7-025F-F8AD4024908E}"/>
                </a:ext>
              </a:extLst>
            </p:cNvPr>
            <p:cNvSpPr txBox="1"/>
            <p:nvPr/>
          </p:nvSpPr>
          <p:spPr>
            <a:xfrm>
              <a:off x="4523820" y="2837842"/>
              <a:ext cx="696751" cy="3799626"/>
            </a:xfrm>
            <a:prstGeom prst="rect">
              <a:avLst/>
            </a:prstGeom>
            <a:noFill/>
          </p:spPr>
          <p:txBody>
            <a:bodyPr vert="eaVert"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総合性 </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人口</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万人未満地域での拠点的な役割の発揮</a:t>
              </a:r>
            </a:p>
          </p:txBody>
        </p:sp>
        <p:sp>
          <p:nvSpPr>
            <p:cNvPr id="94" name="四角形: 角を丸くする 93">
              <a:extLst>
                <a:ext uri="{FF2B5EF4-FFF2-40B4-BE49-F238E27FC236}">
                  <a16:creationId xmlns:a16="http://schemas.microsoft.com/office/drawing/2014/main" id="{8F896B37-5304-35C7-6A28-094478F8CCFD}"/>
                </a:ext>
              </a:extLst>
            </p:cNvPr>
            <p:cNvSpPr/>
            <p:nvPr/>
          </p:nvSpPr>
          <p:spPr>
            <a:xfrm>
              <a:off x="7221669" y="2818387"/>
              <a:ext cx="1346930" cy="833602"/>
            </a:xfrm>
            <a:prstGeom prst="roundRect">
              <a:avLst/>
            </a:prstGeom>
            <a:solidFill>
              <a:schemeClr val="accent4">
                <a:lumMod val="60000"/>
                <a:lumOff val="40000"/>
              </a:schemeClr>
            </a:solidFill>
            <a:ln w="12700">
              <a:solidFill>
                <a:srgbClr val="604A7B"/>
              </a:solidFill>
              <a:prstDash val="solid"/>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急性期総合</a:t>
              </a:r>
              <a:b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体制加算２</a:t>
              </a:r>
            </a:p>
          </p:txBody>
        </p:sp>
        <p:sp>
          <p:nvSpPr>
            <p:cNvPr id="95" name="四角形: 角を丸くする 94">
              <a:extLst>
                <a:ext uri="{FF2B5EF4-FFF2-40B4-BE49-F238E27FC236}">
                  <a16:creationId xmlns:a16="http://schemas.microsoft.com/office/drawing/2014/main" id="{B042CB6D-AC3F-C818-2632-ABCFF4F3D071}"/>
                </a:ext>
              </a:extLst>
            </p:cNvPr>
            <p:cNvSpPr/>
            <p:nvPr/>
          </p:nvSpPr>
          <p:spPr>
            <a:xfrm>
              <a:off x="6892397" y="3664987"/>
              <a:ext cx="1436233" cy="1135329"/>
            </a:xfrm>
            <a:prstGeom prst="roundRect">
              <a:avLst/>
            </a:prstGeom>
            <a:solidFill>
              <a:srgbClr val="CCC1DA"/>
            </a:solidFill>
            <a:ln w="12700">
              <a:solidFill>
                <a:srgbClr val="604A7B"/>
              </a:solidFill>
              <a:prstDash val="solid"/>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急性期総合</a:t>
              </a:r>
              <a:b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体制加算４</a:t>
              </a:r>
            </a:p>
          </p:txBody>
        </p:sp>
        <p:sp>
          <p:nvSpPr>
            <p:cNvPr id="96" name="四角形: 角を丸くする 95">
              <a:extLst>
                <a:ext uri="{FF2B5EF4-FFF2-40B4-BE49-F238E27FC236}">
                  <a16:creationId xmlns:a16="http://schemas.microsoft.com/office/drawing/2014/main" id="{E56098F4-B2DB-D94E-5C32-2A5CCE37AEB2}"/>
                </a:ext>
              </a:extLst>
            </p:cNvPr>
            <p:cNvSpPr/>
            <p:nvPr/>
          </p:nvSpPr>
          <p:spPr>
            <a:xfrm>
              <a:off x="8341049" y="3651988"/>
              <a:ext cx="1436234" cy="1148327"/>
            </a:xfrm>
            <a:prstGeom prst="roundRect">
              <a:avLst/>
            </a:prstGeom>
            <a:solidFill>
              <a:schemeClr val="accent4">
                <a:lumMod val="40000"/>
                <a:lumOff val="60000"/>
              </a:schemeClr>
            </a:solidFill>
            <a:ln w="12700">
              <a:solidFill>
                <a:srgbClr val="604A7B"/>
              </a:solidFill>
              <a:prstDash val="solid"/>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急性期総合</a:t>
              </a:r>
              <a:b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体制加算３</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8" name="吹き出し: 角を丸めた四角形 97">
              <a:extLst>
                <a:ext uri="{FF2B5EF4-FFF2-40B4-BE49-F238E27FC236}">
                  <a16:creationId xmlns:a16="http://schemas.microsoft.com/office/drawing/2014/main" id="{4F55AE40-5D5F-B55C-C2EB-6568C4E9022D}"/>
                </a:ext>
              </a:extLst>
            </p:cNvPr>
            <p:cNvSpPr/>
            <p:nvPr/>
          </p:nvSpPr>
          <p:spPr>
            <a:xfrm>
              <a:off x="5959280" y="5412847"/>
              <a:ext cx="3100891" cy="597442"/>
            </a:xfrm>
            <a:prstGeom prst="wedgeRoundRectCallout">
              <a:avLst>
                <a:gd name="adj1" fmla="val -37616"/>
                <a:gd name="adj2" fmla="val -112790"/>
                <a:gd name="adj3" fmla="val 16667"/>
              </a:avLst>
            </a:prstGeom>
            <a:noFill/>
            <a:ln w="19050">
              <a:solidFill>
                <a:srgbClr val="C0504D"/>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人口</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万人未満の二次医療圏で、</a:t>
              </a:r>
            </a:p>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一定の総合性・集積性を有し、地域での拠点的な役割を担う病院に配慮した要件を設定</a:t>
              </a:r>
            </a:p>
          </p:txBody>
        </p:sp>
      </p:grpSp>
      <p:sp>
        <p:nvSpPr>
          <p:cNvPr id="4" name="正方形/長方形 3">
            <a:extLst>
              <a:ext uri="{FF2B5EF4-FFF2-40B4-BE49-F238E27FC236}">
                <a16:creationId xmlns:a16="http://schemas.microsoft.com/office/drawing/2014/main" id="{B5028A7D-2B1E-3F44-1056-4111FB02AE3F}"/>
              </a:ext>
            </a:extLst>
          </p:cNvPr>
          <p:cNvSpPr/>
          <p:nvPr/>
        </p:nvSpPr>
        <p:spPr>
          <a:xfrm>
            <a:off x="1317599" y="1935376"/>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6" name="正方形/長方形 5">
            <a:extLst>
              <a:ext uri="{FF2B5EF4-FFF2-40B4-BE49-F238E27FC236}">
                <a16:creationId xmlns:a16="http://schemas.microsoft.com/office/drawing/2014/main" id="{8D9F18E6-2FEC-403B-73C0-46235A2A0C29}"/>
              </a:ext>
            </a:extLst>
          </p:cNvPr>
          <p:cNvSpPr/>
          <p:nvPr/>
        </p:nvSpPr>
        <p:spPr>
          <a:xfrm>
            <a:off x="6224448" y="1935376"/>
            <a:ext cx="45347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7" name="テキスト ボックス 6">
            <a:extLst>
              <a:ext uri="{FF2B5EF4-FFF2-40B4-BE49-F238E27FC236}">
                <a16:creationId xmlns:a16="http://schemas.microsoft.com/office/drawing/2014/main" id="{45A3C84F-8E0F-1EBD-E735-7AA78ED5520C}"/>
              </a:ext>
            </a:extLst>
          </p:cNvPr>
          <p:cNvSpPr txBox="1"/>
          <p:nvPr/>
        </p:nvSpPr>
        <p:spPr>
          <a:xfrm>
            <a:off x="2029774" y="5504964"/>
            <a:ext cx="3362020" cy="577081"/>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周産期医療や精神科医療を含む総合性を総合入院体制加算として、手術等の集積性を急性期充実体制加算として評価</a:t>
            </a:r>
          </a:p>
        </p:txBody>
      </p:sp>
      <p:sp>
        <p:nvSpPr>
          <p:cNvPr id="12" name="正方形/長方形 11">
            <a:extLst>
              <a:ext uri="{FF2B5EF4-FFF2-40B4-BE49-F238E27FC236}">
                <a16:creationId xmlns:a16="http://schemas.microsoft.com/office/drawing/2014/main" id="{02EB4652-9545-A9E3-B6E0-A7885E3EE0B4}"/>
              </a:ext>
            </a:extLst>
          </p:cNvPr>
          <p:cNvSpPr/>
          <p:nvPr/>
        </p:nvSpPr>
        <p:spPr>
          <a:xfrm>
            <a:off x="1317599" y="2302750"/>
            <a:ext cx="4320000" cy="4358496"/>
          </a:xfrm>
          <a:prstGeom prst="rect">
            <a:avLst/>
          </a:prstGeom>
          <a:noFill/>
          <a:ln w="12700">
            <a:solidFill>
              <a:srgbClr val="A9C2E7"/>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スライド番号プレースホルダー 4">
            <a:extLst>
              <a:ext uri="{FF2B5EF4-FFF2-40B4-BE49-F238E27FC236}">
                <a16:creationId xmlns:a16="http://schemas.microsoft.com/office/drawing/2014/main" id="{015A4A0C-F6D5-2816-8B2C-6DFECE153BD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3" name="オーディオ 12">
            <a:hlinkClick r:id="" action="ppaction://media"/>
            <a:extLst>
              <a:ext uri="{FF2B5EF4-FFF2-40B4-BE49-F238E27FC236}">
                <a16:creationId xmlns:a16="http://schemas.microsoft.com/office/drawing/2014/main" id="{979604AC-AEA1-2037-375A-EEB92190869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1329961"/>
      </p:ext>
    </p:extLst>
  </p:cSld>
  <p:clrMapOvr>
    <a:masterClrMapping/>
  </p:clrMapOvr>
  <mc:AlternateContent xmlns:mc="http://schemas.openxmlformats.org/markup-compatibility/2006" xmlns:p14="http://schemas.microsoft.com/office/powerpoint/2010/main">
    <mc:Choice Requires="p14">
      <p:transition spd="slow" p14:dur="2000" advTm="62113"/>
    </mc:Choice>
    <mc:Fallback xmlns="">
      <p:transition spd="slow" advTm="62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4096B-24AC-DBE7-274F-A75A7F25B111}"/>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8CCD93C7-C52D-D84D-DA1F-B23F82FA7E47}"/>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急性期総合体制加算の新設</a:t>
            </a:r>
          </a:p>
        </p:txBody>
      </p:sp>
      <p:sp>
        <p:nvSpPr>
          <p:cNvPr id="7" name="スライド番号プレースホルダー 4">
            <a:extLst>
              <a:ext uri="{FF2B5EF4-FFF2-40B4-BE49-F238E27FC236}">
                <a16:creationId xmlns:a16="http://schemas.microsoft.com/office/drawing/2014/main" id="{D01C6346-B9AA-C725-68E2-0AD1568CD48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151</a:t>
            </a:r>
          </a:p>
        </p:txBody>
      </p:sp>
      <p:graphicFrame>
        <p:nvGraphicFramePr>
          <p:cNvPr id="3" name="表 2">
            <a:extLst>
              <a:ext uri="{FF2B5EF4-FFF2-40B4-BE49-F238E27FC236}">
                <a16:creationId xmlns:a16="http://schemas.microsoft.com/office/drawing/2014/main" id="{657461DA-0E84-4C04-CA05-99DF5F0184FE}"/>
              </a:ext>
            </a:extLst>
          </p:cNvPr>
          <p:cNvGraphicFramePr>
            <a:graphicFrameLocks noGrp="1"/>
          </p:cNvGraphicFramePr>
          <p:nvPr/>
        </p:nvGraphicFramePr>
        <p:xfrm>
          <a:off x="733510" y="1386892"/>
          <a:ext cx="5362489" cy="2843757"/>
        </p:xfrm>
        <a:graphic>
          <a:graphicData uri="http://schemas.openxmlformats.org/drawingml/2006/table">
            <a:tbl>
              <a:tblPr firstRow="1" bandRow="1">
                <a:tableStyleId>{F5AB1C69-6EDB-4FF4-983F-18BD219EF322}</a:tableStyleId>
              </a:tblPr>
              <a:tblGrid>
                <a:gridCol w="2075202">
                  <a:extLst>
                    <a:ext uri="{9D8B030D-6E8A-4147-A177-3AD203B41FA5}">
                      <a16:colId xmlns:a16="http://schemas.microsoft.com/office/drawing/2014/main" val="163001322"/>
                    </a:ext>
                  </a:extLst>
                </a:gridCol>
                <a:gridCol w="1052916">
                  <a:extLst>
                    <a:ext uri="{9D8B030D-6E8A-4147-A177-3AD203B41FA5}">
                      <a16:colId xmlns:a16="http://schemas.microsoft.com/office/drawing/2014/main" val="1813013631"/>
                    </a:ext>
                  </a:extLst>
                </a:gridCol>
                <a:gridCol w="1161873">
                  <a:extLst>
                    <a:ext uri="{9D8B030D-6E8A-4147-A177-3AD203B41FA5}">
                      <a16:colId xmlns:a16="http://schemas.microsoft.com/office/drawing/2014/main" val="3423827406"/>
                    </a:ext>
                  </a:extLst>
                </a:gridCol>
                <a:gridCol w="1072498">
                  <a:extLst>
                    <a:ext uri="{9D8B030D-6E8A-4147-A177-3AD203B41FA5}">
                      <a16:colId xmlns:a16="http://schemas.microsoft.com/office/drawing/2014/main" val="4097262922"/>
                    </a:ext>
                  </a:extLst>
                </a:gridCol>
              </a:tblGrid>
              <a:tr h="562502">
                <a:tc>
                  <a:txBody>
                    <a:bodyPr/>
                    <a:lstStyle/>
                    <a:p>
                      <a:r>
                        <a:rPr kumimoji="1" lang="ja-JP" altLang="en-US" sz="1200" dirty="0">
                          <a:latin typeface="BIZ UDPゴシック" panose="020B0400000000000000" pitchFamily="50" charset="-128"/>
                          <a:ea typeface="BIZ UDPゴシック" panose="020B0400000000000000" pitchFamily="50" charset="-128"/>
                        </a:rPr>
                        <a:t>急性期総合体制加算</a:t>
                      </a:r>
                    </a:p>
                  </a:txBody>
                  <a:tcPr anchor="ctr"/>
                </a:tc>
                <a:tc>
                  <a:txBody>
                    <a:bodyPr/>
                    <a:lstStyle/>
                    <a:p>
                      <a:pPr algn="ctr"/>
                      <a:r>
                        <a:rPr kumimoji="1" lang="ja-JP" altLang="en-US" sz="1200" dirty="0">
                          <a:latin typeface="BIZ UDPゴシック" panose="020B0400000000000000" pitchFamily="50" charset="-128"/>
                          <a:ea typeface="BIZ UDPゴシック" panose="020B0400000000000000" pitchFamily="50" charset="-128"/>
                        </a:rPr>
                        <a:t>７日以内</a:t>
                      </a:r>
                    </a:p>
                  </a:txBody>
                  <a:tcPr anchor="ctr"/>
                </a:tc>
                <a:tc>
                  <a:txBody>
                    <a:bodyPr/>
                    <a:lstStyle/>
                    <a:p>
                      <a:r>
                        <a:rPr kumimoji="1" lang="ja-JP" altLang="en-US" sz="1200" dirty="0">
                          <a:latin typeface="BIZ UDPゴシック" panose="020B0400000000000000" pitchFamily="50" charset="-128"/>
                          <a:ea typeface="BIZ UDPゴシック" panose="020B0400000000000000" pitchFamily="50" charset="-128"/>
                        </a:rPr>
                        <a:t>８日以上</a:t>
                      </a:r>
                      <a:endParaRPr kumimoji="1" lang="en-US" altLang="ja-JP" sz="1200" dirty="0">
                        <a:latin typeface="BIZ UDPゴシック" panose="020B0400000000000000" pitchFamily="50" charset="-128"/>
                        <a:ea typeface="BIZ UDPゴシック" panose="020B0400000000000000" pitchFamily="50" charset="-128"/>
                      </a:endParaRPr>
                    </a:p>
                    <a:p>
                      <a:r>
                        <a:rPr kumimoji="1" lang="ja-JP" altLang="en-US" sz="1200" dirty="0">
                          <a:latin typeface="BIZ UDPゴシック" panose="020B0400000000000000" pitchFamily="50" charset="-128"/>
                          <a:ea typeface="BIZ UDPゴシック" panose="020B0400000000000000" pitchFamily="50" charset="-128"/>
                        </a:rPr>
                        <a:t>　　</a:t>
                      </a:r>
                      <a:r>
                        <a:rPr kumimoji="1" lang="en-US" altLang="ja-JP" sz="1200" dirty="0">
                          <a:latin typeface="BIZ UDPゴシック" panose="020B0400000000000000" pitchFamily="50" charset="-128"/>
                          <a:ea typeface="BIZ UDPゴシック" panose="020B0400000000000000" pitchFamily="50" charset="-128"/>
                        </a:rPr>
                        <a:t>11</a:t>
                      </a:r>
                      <a:r>
                        <a:rPr kumimoji="1" lang="ja-JP" altLang="en-US" sz="1200" dirty="0">
                          <a:latin typeface="BIZ UDPゴシック" panose="020B0400000000000000" pitchFamily="50" charset="-128"/>
                          <a:ea typeface="BIZ UDPゴシック" panose="020B0400000000000000" pitchFamily="50" charset="-128"/>
                        </a:rPr>
                        <a:t>日以内</a:t>
                      </a:r>
                    </a:p>
                  </a:txBody>
                  <a:tcPr anchor="ctr"/>
                </a:tc>
                <a:tc>
                  <a:txBody>
                    <a:bodyPr/>
                    <a:lstStyle/>
                    <a:p>
                      <a:r>
                        <a:rPr kumimoji="1" lang="en-US" altLang="ja-JP" sz="1200" dirty="0">
                          <a:latin typeface="BIZ UDPゴシック" panose="020B0400000000000000" pitchFamily="50" charset="-128"/>
                          <a:ea typeface="BIZ UDPゴシック" panose="020B0400000000000000" pitchFamily="50" charset="-128"/>
                        </a:rPr>
                        <a:t>12</a:t>
                      </a:r>
                      <a:r>
                        <a:rPr kumimoji="1" lang="ja-JP" altLang="en-US" sz="1200" dirty="0">
                          <a:latin typeface="BIZ UDPゴシック" panose="020B0400000000000000" pitchFamily="50" charset="-128"/>
                          <a:ea typeface="BIZ UDPゴシック" panose="020B0400000000000000" pitchFamily="50" charset="-128"/>
                        </a:rPr>
                        <a:t>日以上</a:t>
                      </a:r>
                      <a:endParaRPr kumimoji="1" lang="en-US" altLang="ja-JP" sz="1200" dirty="0">
                        <a:latin typeface="BIZ UDPゴシック" panose="020B0400000000000000" pitchFamily="50" charset="-128"/>
                        <a:ea typeface="BIZ UDPゴシック" panose="020B0400000000000000" pitchFamily="50" charset="-128"/>
                      </a:endParaRPr>
                    </a:p>
                    <a:p>
                      <a:r>
                        <a:rPr kumimoji="1" lang="ja-JP" altLang="en-US" sz="1200" dirty="0">
                          <a:latin typeface="BIZ UDPゴシック" panose="020B0400000000000000" pitchFamily="50" charset="-128"/>
                          <a:ea typeface="BIZ UDPゴシック" panose="020B0400000000000000" pitchFamily="50" charset="-128"/>
                        </a:rPr>
                        <a:t>　　</a:t>
                      </a:r>
                      <a:r>
                        <a:rPr kumimoji="1" lang="en-US" altLang="ja-JP" sz="1200" dirty="0">
                          <a:latin typeface="BIZ UDPゴシック" panose="020B0400000000000000" pitchFamily="50" charset="-128"/>
                          <a:ea typeface="BIZ UDPゴシック" panose="020B0400000000000000" pitchFamily="50" charset="-128"/>
                        </a:rPr>
                        <a:t>14</a:t>
                      </a:r>
                      <a:r>
                        <a:rPr kumimoji="1" lang="ja-JP" altLang="en-US" sz="1200" dirty="0">
                          <a:latin typeface="BIZ UDPゴシック" panose="020B0400000000000000" pitchFamily="50" charset="-128"/>
                          <a:ea typeface="BIZ UDPゴシック" panose="020B0400000000000000" pitchFamily="50" charset="-128"/>
                        </a:rPr>
                        <a:t>日以内</a:t>
                      </a:r>
                    </a:p>
                  </a:txBody>
                  <a:tcPr anchor="ctr"/>
                </a:tc>
                <a:extLst>
                  <a:ext uri="{0D108BD9-81ED-4DB2-BD59-A6C34878D82A}">
                    <a16:rowId xmlns:a16="http://schemas.microsoft.com/office/drawing/2014/main" val="978713929"/>
                  </a:ext>
                </a:extLst>
              </a:tr>
              <a:tr h="456251">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急性期総合体制加算１</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530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290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210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2300215398"/>
                  </a:ext>
                </a:extLst>
              </a:tr>
              <a:tr h="456251">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急性期総合体制加算２</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470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230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150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707893751"/>
                  </a:ext>
                </a:extLst>
              </a:tr>
              <a:tr h="456251">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急性期総合体制加算３</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440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200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120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94710058"/>
                  </a:ext>
                </a:extLst>
              </a:tr>
              <a:tr h="456251">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急性期総合体制加算４</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360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150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90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3037940469"/>
                  </a:ext>
                </a:extLst>
              </a:tr>
              <a:tr h="456251">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急性期総合体制加算５</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300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120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60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35094415"/>
                  </a:ext>
                </a:extLst>
              </a:tr>
            </a:tbl>
          </a:graphicData>
        </a:graphic>
      </p:graphicFrame>
      <p:graphicFrame>
        <p:nvGraphicFramePr>
          <p:cNvPr id="4" name="表 3">
            <a:extLst>
              <a:ext uri="{FF2B5EF4-FFF2-40B4-BE49-F238E27FC236}">
                <a16:creationId xmlns:a16="http://schemas.microsoft.com/office/drawing/2014/main" id="{CCDA37BC-97C8-424A-ECF1-0AEB6910230D}"/>
              </a:ext>
            </a:extLst>
          </p:cNvPr>
          <p:cNvGraphicFramePr>
            <a:graphicFrameLocks noGrp="1"/>
          </p:cNvGraphicFramePr>
          <p:nvPr/>
        </p:nvGraphicFramePr>
        <p:xfrm>
          <a:off x="7024517" y="2854240"/>
          <a:ext cx="2689638" cy="1660328"/>
        </p:xfrm>
        <a:graphic>
          <a:graphicData uri="http://schemas.openxmlformats.org/drawingml/2006/table">
            <a:tbl>
              <a:tblPr firstRow="1" bandRow="1">
                <a:tableStyleId>{5C22544A-7EE6-4342-B048-85BDC9FD1C3A}</a:tableStyleId>
              </a:tblPr>
              <a:tblGrid>
                <a:gridCol w="1819461">
                  <a:extLst>
                    <a:ext uri="{9D8B030D-6E8A-4147-A177-3AD203B41FA5}">
                      <a16:colId xmlns:a16="http://schemas.microsoft.com/office/drawing/2014/main" val="163001322"/>
                    </a:ext>
                  </a:extLst>
                </a:gridCol>
                <a:gridCol w="870177">
                  <a:extLst>
                    <a:ext uri="{9D8B030D-6E8A-4147-A177-3AD203B41FA5}">
                      <a16:colId xmlns:a16="http://schemas.microsoft.com/office/drawing/2014/main" val="1813013631"/>
                    </a:ext>
                  </a:extLst>
                </a:gridCol>
              </a:tblGrid>
              <a:tr h="483590">
                <a:tc>
                  <a:txBody>
                    <a:bodyPr/>
                    <a:lstStyle/>
                    <a:p>
                      <a:r>
                        <a:rPr kumimoji="1" lang="ja-JP" altLang="en-US" sz="1200" dirty="0">
                          <a:latin typeface="BIZ UDPゴシック" panose="020B0400000000000000" pitchFamily="50" charset="-128"/>
                          <a:ea typeface="BIZ UDPゴシック" panose="020B0400000000000000" pitchFamily="50" charset="-128"/>
                        </a:rPr>
                        <a:t>総合入院体制加算</a:t>
                      </a:r>
                    </a:p>
                  </a:txBody>
                  <a:tcPr anchor="ctr"/>
                </a:tc>
                <a:tc>
                  <a:txBody>
                    <a:bodyPr/>
                    <a:lstStyle/>
                    <a:p>
                      <a:pPr algn="ctr"/>
                      <a:r>
                        <a:rPr kumimoji="1" lang="ja-JP" altLang="en-US" sz="1200" dirty="0">
                          <a:latin typeface="BIZ UDPゴシック" panose="020B0400000000000000" pitchFamily="50" charset="-128"/>
                          <a:ea typeface="BIZ UDPゴシック" panose="020B0400000000000000" pitchFamily="50" charset="-128"/>
                        </a:rPr>
                        <a:t>１４日</a:t>
                      </a:r>
                      <a:endParaRPr kumimoji="1" lang="en-US" altLang="ja-JP" sz="1200" dirty="0">
                        <a:latin typeface="BIZ UDPゴシック" panose="020B0400000000000000" pitchFamily="50" charset="-128"/>
                        <a:ea typeface="BIZ UDPゴシック" panose="020B0400000000000000" pitchFamily="50" charset="-128"/>
                      </a:endParaRPr>
                    </a:p>
                    <a:p>
                      <a:pPr algn="ctr"/>
                      <a:r>
                        <a:rPr kumimoji="1" lang="ja-JP" altLang="en-US" sz="1200" dirty="0">
                          <a:latin typeface="BIZ UDPゴシック" panose="020B0400000000000000" pitchFamily="50" charset="-128"/>
                          <a:ea typeface="BIZ UDPゴシック" panose="020B0400000000000000" pitchFamily="50" charset="-128"/>
                        </a:rPr>
                        <a:t>以内</a:t>
                      </a:r>
                    </a:p>
                  </a:txBody>
                  <a:tcPr anchor="ctr"/>
                </a:tc>
                <a:extLst>
                  <a:ext uri="{0D108BD9-81ED-4DB2-BD59-A6C34878D82A}">
                    <a16:rowId xmlns:a16="http://schemas.microsoft.com/office/drawing/2014/main" val="978713929"/>
                  </a:ext>
                </a:extLst>
              </a:tr>
              <a:tr h="392246">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総合入院体制加算１</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260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2300215398"/>
                  </a:ext>
                </a:extLst>
              </a:tr>
              <a:tr h="392246">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総合入院体制加算２</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200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707893751"/>
                  </a:ext>
                </a:extLst>
              </a:tr>
              <a:tr h="392246">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総合入院体制加算３</a:t>
                      </a:r>
                    </a:p>
                  </a:txBody>
                  <a:tcPr anchor="ctr"/>
                </a:tc>
                <a:tc>
                  <a:txBody>
                    <a:bodyPr/>
                    <a:lstStyle/>
                    <a:p>
                      <a:pPr algn="r"/>
                      <a:r>
                        <a:rPr kumimoji="1" lang="ja-JP" altLang="en-US" sz="1200" dirty="0">
                          <a:latin typeface="BIZ UDPゴシック" panose="020B0400000000000000" pitchFamily="50" charset="-128"/>
                          <a:ea typeface="BIZ UDPゴシック" panose="020B0400000000000000" pitchFamily="50" charset="-128"/>
                        </a:rPr>
                        <a:t>１２０点</a:t>
                      </a:r>
                    </a:p>
                  </a:txBody>
                  <a:tcPr anchor="ctr"/>
                </a:tc>
                <a:extLst>
                  <a:ext uri="{0D108BD9-81ED-4DB2-BD59-A6C34878D82A}">
                    <a16:rowId xmlns:a16="http://schemas.microsoft.com/office/drawing/2014/main" val="94710058"/>
                  </a:ext>
                </a:extLst>
              </a:tr>
            </a:tbl>
          </a:graphicData>
        </a:graphic>
      </p:graphicFrame>
      <p:graphicFrame>
        <p:nvGraphicFramePr>
          <p:cNvPr id="5" name="表 4">
            <a:extLst>
              <a:ext uri="{FF2B5EF4-FFF2-40B4-BE49-F238E27FC236}">
                <a16:creationId xmlns:a16="http://schemas.microsoft.com/office/drawing/2014/main" id="{6DA28CCB-7DA4-3C0C-8A32-5FEE9EB7A7D0}"/>
              </a:ext>
            </a:extLst>
          </p:cNvPr>
          <p:cNvGraphicFramePr>
            <a:graphicFrameLocks noGrp="1"/>
          </p:cNvGraphicFramePr>
          <p:nvPr/>
        </p:nvGraphicFramePr>
        <p:xfrm>
          <a:off x="7024517" y="1386892"/>
          <a:ext cx="4433973" cy="1332924"/>
        </p:xfrm>
        <a:graphic>
          <a:graphicData uri="http://schemas.openxmlformats.org/drawingml/2006/table">
            <a:tbl>
              <a:tblPr firstRow="1" bandRow="1">
                <a:tableStyleId>{5C22544A-7EE6-4342-B048-85BDC9FD1C3A}</a:tableStyleId>
              </a:tblPr>
              <a:tblGrid>
                <a:gridCol w="1775049">
                  <a:extLst>
                    <a:ext uri="{9D8B030D-6E8A-4147-A177-3AD203B41FA5}">
                      <a16:colId xmlns:a16="http://schemas.microsoft.com/office/drawing/2014/main" val="3317085382"/>
                    </a:ext>
                  </a:extLst>
                </a:gridCol>
                <a:gridCol w="824176">
                  <a:extLst>
                    <a:ext uri="{9D8B030D-6E8A-4147-A177-3AD203B41FA5}">
                      <a16:colId xmlns:a16="http://schemas.microsoft.com/office/drawing/2014/main" val="2613720444"/>
                    </a:ext>
                  </a:extLst>
                </a:gridCol>
                <a:gridCol w="917374">
                  <a:extLst>
                    <a:ext uri="{9D8B030D-6E8A-4147-A177-3AD203B41FA5}">
                      <a16:colId xmlns:a16="http://schemas.microsoft.com/office/drawing/2014/main" val="2331766464"/>
                    </a:ext>
                  </a:extLst>
                </a:gridCol>
                <a:gridCol w="917374">
                  <a:extLst>
                    <a:ext uri="{9D8B030D-6E8A-4147-A177-3AD203B41FA5}">
                      <a16:colId xmlns:a16="http://schemas.microsoft.com/office/drawing/2014/main" val="4108924104"/>
                    </a:ext>
                  </a:extLst>
                </a:gridCol>
              </a:tblGrid>
              <a:tr h="508318">
                <a:tc>
                  <a:txBody>
                    <a:bodyPr/>
                    <a:lstStyle/>
                    <a:p>
                      <a:r>
                        <a:rPr kumimoji="1" lang="ja-JP" altLang="en-US" sz="1200" dirty="0">
                          <a:latin typeface="BIZ UDPゴシック" panose="020B0400000000000000" pitchFamily="50" charset="-128"/>
                          <a:ea typeface="BIZ UDPゴシック" panose="020B0400000000000000" pitchFamily="50" charset="-128"/>
                        </a:rPr>
                        <a:t>急性期充実体制加算</a:t>
                      </a:r>
                    </a:p>
                  </a:txBody>
                  <a:tcPr anchor="ctr"/>
                </a:tc>
                <a:tc>
                  <a:txBody>
                    <a:bodyPr/>
                    <a:lstStyle/>
                    <a:p>
                      <a:r>
                        <a:rPr kumimoji="1" lang="ja-JP" altLang="en-US" sz="1200" dirty="0">
                          <a:latin typeface="BIZ UDPゴシック" panose="020B0400000000000000" pitchFamily="50" charset="-128"/>
                          <a:ea typeface="BIZ UDPゴシック" panose="020B0400000000000000" pitchFamily="50" charset="-128"/>
                        </a:rPr>
                        <a:t>７日以内</a:t>
                      </a:r>
                    </a:p>
                  </a:txBody>
                  <a:tcPr anchor="ctr"/>
                </a:tc>
                <a:tc>
                  <a:txBody>
                    <a:bodyPr/>
                    <a:lstStyle/>
                    <a:p>
                      <a:r>
                        <a:rPr kumimoji="1" lang="ja-JP" altLang="en-US" sz="1200" dirty="0">
                          <a:latin typeface="BIZ UDPゴシック" panose="020B0400000000000000" pitchFamily="50" charset="-128"/>
                          <a:ea typeface="BIZ UDPゴシック" panose="020B0400000000000000" pitchFamily="50" charset="-128"/>
                        </a:rPr>
                        <a:t>８日以上</a:t>
                      </a:r>
                      <a:endParaRPr kumimoji="1" lang="en-US" altLang="ja-JP" sz="1200" dirty="0">
                        <a:latin typeface="BIZ UDPゴシック" panose="020B0400000000000000" pitchFamily="50" charset="-128"/>
                        <a:ea typeface="BIZ UDPゴシック" panose="020B0400000000000000" pitchFamily="50" charset="-128"/>
                      </a:endParaRPr>
                    </a:p>
                    <a:p>
                      <a:r>
                        <a:rPr kumimoji="1" lang="en-US" altLang="ja-JP" sz="1200" dirty="0">
                          <a:latin typeface="BIZ UDPゴシック" panose="020B0400000000000000" pitchFamily="50" charset="-128"/>
                          <a:ea typeface="BIZ UDPゴシック" panose="020B0400000000000000" pitchFamily="50" charset="-128"/>
                        </a:rPr>
                        <a:t>11</a:t>
                      </a:r>
                      <a:r>
                        <a:rPr kumimoji="1" lang="ja-JP" altLang="en-US" sz="1200" dirty="0">
                          <a:latin typeface="BIZ UDPゴシック" panose="020B0400000000000000" pitchFamily="50" charset="-128"/>
                          <a:ea typeface="BIZ UDPゴシック" panose="020B0400000000000000" pitchFamily="50" charset="-128"/>
                        </a:rPr>
                        <a:t>日以内</a:t>
                      </a:r>
                    </a:p>
                  </a:txBody>
                  <a:tcPr anchor="ctr"/>
                </a:tc>
                <a:tc>
                  <a:txBody>
                    <a:bodyPr/>
                    <a:lstStyle/>
                    <a:p>
                      <a:r>
                        <a:rPr kumimoji="1" lang="en-US" altLang="ja-JP" sz="1200" dirty="0">
                          <a:latin typeface="BIZ UDPゴシック" panose="020B0400000000000000" pitchFamily="50" charset="-128"/>
                          <a:ea typeface="BIZ UDPゴシック" panose="020B0400000000000000" pitchFamily="50" charset="-128"/>
                        </a:rPr>
                        <a:t>12</a:t>
                      </a:r>
                      <a:r>
                        <a:rPr kumimoji="1" lang="ja-JP" altLang="en-US" sz="1200" dirty="0">
                          <a:latin typeface="BIZ UDPゴシック" panose="020B0400000000000000" pitchFamily="50" charset="-128"/>
                          <a:ea typeface="BIZ UDPゴシック" panose="020B0400000000000000" pitchFamily="50" charset="-128"/>
                        </a:rPr>
                        <a:t>日以上</a:t>
                      </a:r>
                      <a:r>
                        <a:rPr kumimoji="1" lang="en-US" altLang="ja-JP" sz="1200" dirty="0">
                          <a:latin typeface="BIZ UDPゴシック" panose="020B0400000000000000" pitchFamily="50" charset="-128"/>
                          <a:ea typeface="BIZ UDPゴシック" panose="020B0400000000000000" pitchFamily="50" charset="-128"/>
                        </a:rPr>
                        <a:t>14</a:t>
                      </a:r>
                      <a:r>
                        <a:rPr kumimoji="1" lang="ja-JP" altLang="en-US" sz="1200" dirty="0">
                          <a:latin typeface="BIZ UDPゴシック" panose="020B0400000000000000" pitchFamily="50" charset="-128"/>
                          <a:ea typeface="BIZ UDPゴシック" panose="020B0400000000000000" pitchFamily="50" charset="-128"/>
                        </a:rPr>
                        <a:t>日以内</a:t>
                      </a:r>
                    </a:p>
                  </a:txBody>
                  <a:tcPr anchor="ctr"/>
                </a:tc>
                <a:extLst>
                  <a:ext uri="{0D108BD9-81ED-4DB2-BD59-A6C34878D82A}">
                    <a16:rowId xmlns:a16="http://schemas.microsoft.com/office/drawing/2014/main" val="1145461617"/>
                  </a:ext>
                </a:extLst>
              </a:tr>
              <a:tr h="412303">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急性期充実体制加算１</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440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200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120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1834509081"/>
                  </a:ext>
                </a:extLst>
              </a:tr>
              <a:tr h="412303">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急性期充実体制加算２</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360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150</a:t>
                      </a:r>
                      <a:r>
                        <a:rPr kumimoji="1" lang="ja-JP" altLang="en-US" sz="1200" dirty="0">
                          <a:latin typeface="BIZ UDPゴシック" panose="020B0400000000000000" pitchFamily="50" charset="-128"/>
                          <a:ea typeface="BIZ UDPゴシック" panose="020B0400000000000000" pitchFamily="50" charset="-128"/>
                        </a:rPr>
                        <a:t>点</a:t>
                      </a:r>
                    </a:p>
                  </a:txBody>
                  <a:tcPr anchor="ctr"/>
                </a:tc>
                <a:tc>
                  <a:txBody>
                    <a:bodyPr/>
                    <a:lstStyle/>
                    <a:p>
                      <a:pPr algn="r"/>
                      <a:r>
                        <a:rPr kumimoji="1" lang="en-US" altLang="ja-JP" sz="1200" dirty="0">
                          <a:latin typeface="BIZ UDPゴシック" panose="020B0400000000000000" pitchFamily="50" charset="-128"/>
                          <a:ea typeface="BIZ UDPゴシック" panose="020B0400000000000000" pitchFamily="50" charset="-128"/>
                        </a:rPr>
                        <a:t>90</a:t>
                      </a:r>
                      <a:r>
                        <a:rPr kumimoji="1" lang="ja-JP" altLang="en-US" sz="1200" dirty="0">
                          <a:latin typeface="BIZ UDPゴシック" panose="020B0400000000000000" pitchFamily="50" charset="-128"/>
                          <a:ea typeface="BIZ UDPゴシック" panose="020B0400000000000000" pitchFamily="50" charset="-128"/>
                        </a:rPr>
                        <a:t>点</a:t>
                      </a:r>
                    </a:p>
                  </a:txBody>
                  <a:tcPr anchor="ctr"/>
                </a:tc>
                <a:extLst>
                  <a:ext uri="{0D108BD9-81ED-4DB2-BD59-A6C34878D82A}">
                    <a16:rowId xmlns:a16="http://schemas.microsoft.com/office/drawing/2014/main" val="824255967"/>
                  </a:ext>
                </a:extLst>
              </a:tr>
            </a:tbl>
          </a:graphicData>
        </a:graphic>
      </p:graphicFrame>
      <p:sp>
        <p:nvSpPr>
          <p:cNvPr id="10" name="テキスト ボックス 9">
            <a:extLst>
              <a:ext uri="{FF2B5EF4-FFF2-40B4-BE49-F238E27FC236}">
                <a16:creationId xmlns:a16="http://schemas.microsoft.com/office/drawing/2014/main" id="{83E1BEB0-1B60-C2A1-059B-725656855761}"/>
              </a:ext>
            </a:extLst>
          </p:cNvPr>
          <p:cNvSpPr txBox="1"/>
          <p:nvPr/>
        </p:nvSpPr>
        <p:spPr>
          <a:xfrm>
            <a:off x="4851947" y="5197376"/>
            <a:ext cx="333288" cy="36933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2" name="テキスト ボックス 11">
            <a:extLst>
              <a:ext uri="{FF2B5EF4-FFF2-40B4-BE49-F238E27FC236}">
                <a16:creationId xmlns:a16="http://schemas.microsoft.com/office/drawing/2014/main" id="{32C4B9A7-74DD-28A6-0208-3A460663DAD9}"/>
              </a:ext>
            </a:extLst>
          </p:cNvPr>
          <p:cNvSpPr txBox="1"/>
          <p:nvPr/>
        </p:nvSpPr>
        <p:spPr>
          <a:xfrm>
            <a:off x="733510" y="1044707"/>
            <a:ext cx="18722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改定後の点数</a:t>
            </a:r>
          </a:p>
        </p:txBody>
      </p:sp>
      <p:sp>
        <p:nvSpPr>
          <p:cNvPr id="13" name="テキスト ボックス 12">
            <a:extLst>
              <a:ext uri="{FF2B5EF4-FFF2-40B4-BE49-F238E27FC236}">
                <a16:creationId xmlns:a16="http://schemas.microsoft.com/office/drawing/2014/main" id="{21B096AE-E51B-11A7-A54E-035224DCBED1}"/>
              </a:ext>
            </a:extLst>
          </p:cNvPr>
          <p:cNvSpPr txBox="1"/>
          <p:nvPr/>
        </p:nvSpPr>
        <p:spPr>
          <a:xfrm>
            <a:off x="7024517" y="989290"/>
            <a:ext cx="329630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（参考）改定前の点数</a:t>
            </a:r>
          </a:p>
        </p:txBody>
      </p:sp>
      <p:graphicFrame>
        <p:nvGraphicFramePr>
          <p:cNvPr id="6" name="表 5">
            <a:extLst>
              <a:ext uri="{FF2B5EF4-FFF2-40B4-BE49-F238E27FC236}">
                <a16:creationId xmlns:a16="http://schemas.microsoft.com/office/drawing/2014/main" id="{B041EB83-5451-C099-C51E-B65C8A71F30C}"/>
              </a:ext>
            </a:extLst>
          </p:cNvPr>
          <p:cNvGraphicFramePr>
            <a:graphicFrameLocks noGrp="1"/>
          </p:cNvGraphicFramePr>
          <p:nvPr/>
        </p:nvGraphicFramePr>
        <p:xfrm>
          <a:off x="1597221" y="5175786"/>
          <a:ext cx="9012731" cy="1569174"/>
        </p:xfrm>
        <a:graphic>
          <a:graphicData uri="http://schemas.openxmlformats.org/drawingml/2006/table">
            <a:tbl>
              <a:tblPr/>
              <a:tblGrid>
                <a:gridCol w="1555693">
                  <a:extLst>
                    <a:ext uri="{9D8B030D-6E8A-4147-A177-3AD203B41FA5}">
                      <a16:colId xmlns:a16="http://schemas.microsoft.com/office/drawing/2014/main" val="3909701073"/>
                    </a:ext>
                  </a:extLst>
                </a:gridCol>
                <a:gridCol w="1709976">
                  <a:extLst>
                    <a:ext uri="{9D8B030D-6E8A-4147-A177-3AD203B41FA5}">
                      <a16:colId xmlns:a16="http://schemas.microsoft.com/office/drawing/2014/main" val="3972063300"/>
                    </a:ext>
                  </a:extLst>
                </a:gridCol>
                <a:gridCol w="1709976">
                  <a:extLst>
                    <a:ext uri="{9D8B030D-6E8A-4147-A177-3AD203B41FA5}">
                      <a16:colId xmlns:a16="http://schemas.microsoft.com/office/drawing/2014/main" val="3151828209"/>
                    </a:ext>
                  </a:extLst>
                </a:gridCol>
                <a:gridCol w="2018543">
                  <a:extLst>
                    <a:ext uri="{9D8B030D-6E8A-4147-A177-3AD203B41FA5}">
                      <a16:colId xmlns:a16="http://schemas.microsoft.com/office/drawing/2014/main" val="1702577819"/>
                    </a:ext>
                  </a:extLst>
                </a:gridCol>
                <a:gridCol w="2018543">
                  <a:extLst>
                    <a:ext uri="{9D8B030D-6E8A-4147-A177-3AD203B41FA5}">
                      <a16:colId xmlns:a16="http://schemas.microsoft.com/office/drawing/2014/main" val="490322782"/>
                    </a:ext>
                  </a:extLst>
                </a:gridCol>
              </a:tblGrid>
              <a:tr h="261529">
                <a:tc>
                  <a:txBody>
                    <a:bodyPr/>
                    <a:lstStyle/>
                    <a:p>
                      <a:pPr algn="ctr" fontAlgn="ctr"/>
                      <a:endParaRPr lang="ja-JP" altLang="en-US" sz="1100" b="0" i="0" u="none" strike="noStrike" dirty="0">
                        <a:solidFill>
                          <a:srgbClr val="000000"/>
                        </a:solidFill>
                        <a:effectLst/>
                        <a:latin typeface="メイリオ" panose="020B0604030504040204" pitchFamily="50" charset="-128"/>
                        <a:ea typeface="メイリオ" panose="020B0604030504040204" pitchFamily="50" charset="-128"/>
                      </a:endParaRP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91FFB3"/>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急性期病院</a:t>
                      </a:r>
                      <a:r>
                        <a:rPr lang="en-US" sz="1100" b="0" i="0" u="none" strike="noStrike">
                          <a:solidFill>
                            <a:srgbClr val="000000"/>
                          </a:solidFill>
                          <a:effectLst/>
                          <a:latin typeface="メイリオ" panose="020B0604030504040204" pitchFamily="50" charset="-128"/>
                          <a:ea typeface="メイリオ" panose="020B0604030504040204" pitchFamily="50" charset="-128"/>
                        </a:rPr>
                        <a:t>Ａ</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一般入院料</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91FFB3"/>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急性期病院</a:t>
                      </a:r>
                      <a:r>
                        <a:rPr lang="en-US" sz="1100" b="0" i="0" u="none" strike="noStrike">
                          <a:solidFill>
                            <a:srgbClr val="000000"/>
                          </a:solidFill>
                          <a:effectLst/>
                          <a:latin typeface="メイリオ" panose="020B0604030504040204" pitchFamily="50" charset="-128"/>
                          <a:ea typeface="メイリオ" panose="020B0604030504040204" pitchFamily="50" charset="-128"/>
                        </a:rPr>
                        <a:t>Ｂ</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一般入院料</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91FFB3"/>
                    </a:solidFill>
                  </a:tcPr>
                </a:tc>
                <a:tc>
                  <a:txBody>
                    <a:bodyPr/>
                    <a:lstStyle/>
                    <a:p>
                      <a:pPr algn="ctr" fontAlgn="ctr"/>
                      <a:r>
                        <a:rPr lang="zh-TW" altLang="en-US" sz="1100" b="0" i="0" u="none" strike="noStrike" dirty="0">
                          <a:solidFill>
                            <a:srgbClr val="000000"/>
                          </a:solidFill>
                          <a:effectLst/>
                          <a:latin typeface="メイリオ" panose="020B0604030504040204" pitchFamily="50" charset="-128"/>
                          <a:ea typeface="メイリオ" panose="020B0604030504040204" pitchFamily="50" charset="-128"/>
                        </a:rPr>
                        <a:t>急性期病院Ａ精神病棟入院料</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91FFB3"/>
                    </a:solid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急性期病院Ｂ精神病棟入院料</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91FFB3"/>
                    </a:solidFill>
                  </a:tcPr>
                </a:tc>
                <a:extLst>
                  <a:ext uri="{0D108BD9-81ED-4DB2-BD59-A6C34878D82A}">
                    <a16:rowId xmlns:a16="http://schemas.microsoft.com/office/drawing/2014/main" val="2558481522"/>
                  </a:ext>
                </a:extLst>
              </a:tr>
              <a:tr h="261529">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急性期総合体制加算１</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ー</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ー</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extLst>
                  <a:ext uri="{0D108BD9-81ED-4DB2-BD59-A6C34878D82A}">
                    <a16:rowId xmlns:a16="http://schemas.microsoft.com/office/drawing/2014/main" val="3402226672"/>
                  </a:ext>
                </a:extLst>
              </a:tr>
              <a:tr h="261529">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急性期総合体制加算２</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ー</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ー</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extLst>
                  <a:ext uri="{0D108BD9-81ED-4DB2-BD59-A6C34878D82A}">
                    <a16:rowId xmlns:a16="http://schemas.microsoft.com/office/drawing/2014/main" val="1123698571"/>
                  </a:ext>
                </a:extLst>
              </a:tr>
              <a:tr h="261529">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急性期総合体制加算３</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ー</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ー</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extLst>
                  <a:ext uri="{0D108BD9-81ED-4DB2-BD59-A6C34878D82A}">
                    <a16:rowId xmlns:a16="http://schemas.microsoft.com/office/drawing/2014/main" val="811927998"/>
                  </a:ext>
                </a:extLst>
              </a:tr>
              <a:tr h="261529">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急性期総合体制加算４</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ー</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ー</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E1FFEA"/>
                    </a:solidFill>
                  </a:tcPr>
                </a:tc>
                <a:extLst>
                  <a:ext uri="{0D108BD9-81ED-4DB2-BD59-A6C34878D82A}">
                    <a16:rowId xmlns:a16="http://schemas.microsoft.com/office/drawing/2014/main" val="3145288514"/>
                  </a:ext>
                </a:extLst>
              </a:tr>
              <a:tr h="261529">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急性期総合体制加算５</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a:t>
                      </a:r>
                    </a:p>
                  </a:txBody>
                  <a:tcPr marL="7313" marR="7313" marT="7313" marB="0" anchor="ctr">
                    <a:lnL w="12700" cap="flat" cmpd="sng" algn="ctr">
                      <a:solidFill>
                        <a:schemeClr val="bg2">
                          <a:lumMod val="75000"/>
                        </a:schemeClr>
                      </a:solidFill>
                      <a:prstDash val="solid"/>
                      <a:round/>
                      <a:headEnd type="none" w="med" len="med"/>
                      <a:tailEnd type="none" w="med" len="med"/>
                    </a:lnL>
                    <a:lnR w="12700" cap="flat" cmpd="sng" algn="ctr">
                      <a:solidFill>
                        <a:schemeClr val="bg2">
                          <a:lumMod val="75000"/>
                        </a:schemeClr>
                      </a:solidFill>
                      <a:prstDash val="solid"/>
                      <a:round/>
                      <a:headEnd type="none" w="med" len="med"/>
                      <a:tailEnd type="none" w="med" len="med"/>
                    </a:lnR>
                    <a:lnT w="12700" cap="flat" cmpd="sng" algn="ctr">
                      <a:solidFill>
                        <a:schemeClr val="bg2">
                          <a:lumMod val="75000"/>
                        </a:schemeClr>
                      </a:solidFill>
                      <a:prstDash val="solid"/>
                      <a:round/>
                      <a:headEnd type="none" w="med" len="med"/>
                      <a:tailEnd type="none" w="med" len="med"/>
                    </a:lnT>
                    <a:lnB w="12700" cap="flat" cmpd="sng" algn="ctr">
                      <a:solidFill>
                        <a:schemeClr val="bg2">
                          <a:lumMod val="75000"/>
                        </a:schemeClr>
                      </a:solidFill>
                      <a:prstDash val="solid"/>
                      <a:round/>
                      <a:headEnd type="none" w="med" len="med"/>
                      <a:tailEnd type="none" w="med" len="med"/>
                    </a:lnB>
                    <a:solidFill>
                      <a:srgbClr val="F3FFF6"/>
                    </a:solidFill>
                  </a:tcPr>
                </a:tc>
                <a:extLst>
                  <a:ext uri="{0D108BD9-81ED-4DB2-BD59-A6C34878D82A}">
                    <a16:rowId xmlns:a16="http://schemas.microsoft.com/office/drawing/2014/main" val="3025417333"/>
                  </a:ext>
                </a:extLst>
              </a:tr>
            </a:tbl>
          </a:graphicData>
        </a:graphic>
      </p:graphicFrame>
      <p:sp>
        <p:nvSpPr>
          <p:cNvPr id="9" name="テキスト ボックス 8">
            <a:extLst>
              <a:ext uri="{FF2B5EF4-FFF2-40B4-BE49-F238E27FC236}">
                <a16:creationId xmlns:a16="http://schemas.microsoft.com/office/drawing/2014/main" id="{BFC28BA7-6833-2C0D-E9F4-9D8696062DF5}"/>
              </a:ext>
            </a:extLst>
          </p:cNvPr>
          <p:cNvSpPr txBox="1"/>
          <p:nvPr/>
        </p:nvSpPr>
        <p:spPr>
          <a:xfrm>
            <a:off x="1506745" y="4770956"/>
            <a:ext cx="5259816" cy="307777"/>
          </a:xfrm>
          <a:prstGeom prst="rect">
            <a:avLst/>
          </a:prstGeom>
          <a:noFill/>
        </p:spPr>
        <p:txBody>
          <a:bodyPr wrap="square" rtlCol="0">
            <a:spAutoFit/>
          </a:bodyPr>
          <a:lstStyle/>
          <a:p>
            <a:pPr marL="171459" marR="0" lvl="0" indent="-171459"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急性期総合体制加算を算定可能な入院料は以下のとおり。</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14" name="オーディオ 13">
            <a:hlinkClick r:id="" action="ppaction://media"/>
            <a:extLst>
              <a:ext uri="{FF2B5EF4-FFF2-40B4-BE49-F238E27FC236}">
                <a16:creationId xmlns:a16="http://schemas.microsoft.com/office/drawing/2014/main" id="{D6831EEE-2828-E167-3C59-766324F10C2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3490562"/>
      </p:ext>
    </p:extLst>
  </p:cSld>
  <p:clrMapOvr>
    <a:masterClrMapping/>
  </p:clrMapOvr>
  <mc:AlternateContent xmlns:mc="http://schemas.openxmlformats.org/markup-compatibility/2006" xmlns:p14="http://schemas.microsoft.com/office/powerpoint/2010/main">
    <mc:Choice Requires="p14">
      <p:transition spd="slow" p14:dur="2000" advTm="36223"/>
    </mc:Choice>
    <mc:Fallback xmlns="">
      <p:transition spd="slow" advTm="36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DFF4A-24DF-46DD-4D4D-9A23DCFA749C}"/>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4E114A6-8761-BC0D-421E-CC0C0EF74198}"/>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急性期総合体制加算の新設③</a:t>
            </a:r>
          </a:p>
        </p:txBody>
      </p:sp>
      <p:sp>
        <p:nvSpPr>
          <p:cNvPr id="2" name="テキスト ボックス 1">
            <a:extLst>
              <a:ext uri="{FF2B5EF4-FFF2-40B4-BE49-F238E27FC236}">
                <a16:creationId xmlns:a16="http://schemas.microsoft.com/office/drawing/2014/main" id="{5F99E3B1-2192-33EF-B521-55BFE1FDDD41}"/>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患者のニーズ、病院の機能・特性、地域医療構想を踏まえた、医療提供体制の整備－③ 　　</a:t>
            </a:r>
          </a:p>
        </p:txBody>
      </p:sp>
      <p:graphicFrame>
        <p:nvGraphicFramePr>
          <p:cNvPr id="4" name="表 3">
            <a:extLst>
              <a:ext uri="{FF2B5EF4-FFF2-40B4-BE49-F238E27FC236}">
                <a16:creationId xmlns:a16="http://schemas.microsoft.com/office/drawing/2014/main" id="{13368BEB-6230-98A7-06C4-02B88AA87038}"/>
              </a:ext>
            </a:extLst>
          </p:cNvPr>
          <p:cNvGraphicFramePr>
            <a:graphicFrameLocks noGrp="1"/>
          </p:cNvGraphicFramePr>
          <p:nvPr/>
        </p:nvGraphicFramePr>
        <p:xfrm>
          <a:off x="1240282" y="888762"/>
          <a:ext cx="9717933" cy="5937046"/>
        </p:xfrm>
        <a:graphic>
          <a:graphicData uri="http://schemas.openxmlformats.org/drawingml/2006/table">
            <a:tbl>
              <a:tblPr firstRow="1" bandRow="1">
                <a:tableStyleId>{F5AB1C69-6EDB-4FF4-983F-18BD219EF322}</a:tableStyleId>
              </a:tblPr>
              <a:tblGrid>
                <a:gridCol w="1605063">
                  <a:extLst>
                    <a:ext uri="{9D8B030D-6E8A-4147-A177-3AD203B41FA5}">
                      <a16:colId xmlns:a16="http://schemas.microsoft.com/office/drawing/2014/main" val="2909052285"/>
                    </a:ext>
                  </a:extLst>
                </a:gridCol>
                <a:gridCol w="1622574">
                  <a:extLst>
                    <a:ext uri="{9D8B030D-6E8A-4147-A177-3AD203B41FA5}">
                      <a16:colId xmlns:a16="http://schemas.microsoft.com/office/drawing/2014/main" val="237099052"/>
                    </a:ext>
                  </a:extLst>
                </a:gridCol>
                <a:gridCol w="1622574">
                  <a:extLst>
                    <a:ext uri="{9D8B030D-6E8A-4147-A177-3AD203B41FA5}">
                      <a16:colId xmlns:a16="http://schemas.microsoft.com/office/drawing/2014/main" val="369541581"/>
                    </a:ext>
                  </a:extLst>
                </a:gridCol>
                <a:gridCol w="1622574">
                  <a:extLst>
                    <a:ext uri="{9D8B030D-6E8A-4147-A177-3AD203B41FA5}">
                      <a16:colId xmlns:a16="http://schemas.microsoft.com/office/drawing/2014/main" val="4153084501"/>
                    </a:ext>
                  </a:extLst>
                </a:gridCol>
                <a:gridCol w="1622574">
                  <a:extLst>
                    <a:ext uri="{9D8B030D-6E8A-4147-A177-3AD203B41FA5}">
                      <a16:colId xmlns:a16="http://schemas.microsoft.com/office/drawing/2014/main" val="1118498519"/>
                    </a:ext>
                  </a:extLst>
                </a:gridCol>
                <a:gridCol w="1622574">
                  <a:extLst>
                    <a:ext uri="{9D8B030D-6E8A-4147-A177-3AD203B41FA5}">
                      <a16:colId xmlns:a16="http://schemas.microsoft.com/office/drawing/2014/main" val="2234409937"/>
                    </a:ext>
                  </a:extLst>
                </a:gridCol>
              </a:tblGrid>
              <a:tr h="412975">
                <a:tc>
                  <a:txBody>
                    <a:bodyPr/>
                    <a:lstStyle/>
                    <a:p>
                      <a:pPr algn="ctr" rtl="0"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加算区分</a:t>
                      </a:r>
                    </a:p>
                    <a:p>
                      <a:pPr algn="ctr" rtl="0"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（１</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７日</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８</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-11</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日</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/12-14</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日）</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91FFB3"/>
                    </a:solidFill>
                  </a:tcPr>
                </a:tc>
                <a:tc>
                  <a:txBody>
                    <a:bodyPr/>
                    <a:lstStyle/>
                    <a:p>
                      <a:pPr algn="ctr" fontAlgn="ctr"/>
                      <a:r>
                        <a:rPr lang="ja-JP" altLang="en-US" sz="900" b="1" i="0" u="none" strike="noStrike">
                          <a:solidFill>
                            <a:srgbClr val="000000"/>
                          </a:solidFill>
                          <a:effectLst/>
                          <a:latin typeface="メイリオ" panose="020B0604030504040204" pitchFamily="50" charset="-128"/>
                          <a:ea typeface="メイリオ" panose="020B0604030504040204" pitchFamily="50" charset="-128"/>
                        </a:rPr>
                        <a:t>急性期総合体制加算１</a:t>
                      </a:r>
                    </a:p>
                    <a:p>
                      <a:pPr algn="ctr" fontAlgn="ct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a:t>
                      </a:r>
                      <a:r>
                        <a:rPr kumimoji="1" lang="en-US" altLang="zh-CN" sz="900" b="0" i="0" u="none" strike="noStrike" kern="1200">
                          <a:solidFill>
                            <a:srgbClr val="000000"/>
                          </a:solidFill>
                          <a:effectLst/>
                          <a:latin typeface="メイリオ" panose="020B0604030504040204" pitchFamily="50" charset="-128"/>
                          <a:ea typeface="メイリオ" panose="020B0604030504040204" pitchFamily="50" charset="-128"/>
                          <a:cs typeface="+mn-cs"/>
                        </a:rPr>
                        <a:t>530</a:t>
                      </a:r>
                      <a:r>
                        <a:rPr kumimoji="1" lang="zh-CN" altLang="en-US" sz="900" b="0" i="0" u="none" strike="noStrike" kern="1200">
                          <a:solidFill>
                            <a:srgbClr val="000000"/>
                          </a:solidFill>
                          <a:effectLst/>
                          <a:latin typeface="メイリオ" panose="020B0604030504040204" pitchFamily="50" charset="-128"/>
                          <a:ea typeface="メイリオ" panose="020B0604030504040204" pitchFamily="50" charset="-128"/>
                          <a:cs typeface="+mn-cs"/>
                        </a:rPr>
                        <a:t>点</a:t>
                      </a:r>
                      <a:r>
                        <a:rPr kumimoji="1" lang="en-US" altLang="zh-CN" sz="900" b="0" i="0" u="none" strike="noStrike" kern="1200">
                          <a:solidFill>
                            <a:srgbClr val="000000"/>
                          </a:solidFill>
                          <a:effectLst/>
                          <a:latin typeface="メイリオ" panose="020B0604030504040204" pitchFamily="50" charset="-128"/>
                          <a:ea typeface="メイリオ" panose="020B0604030504040204" pitchFamily="50" charset="-128"/>
                          <a:cs typeface="+mn-cs"/>
                        </a:rPr>
                        <a:t>/290</a:t>
                      </a:r>
                      <a:r>
                        <a:rPr kumimoji="1" lang="zh-CN" altLang="en-US" sz="900" b="0" i="0" u="none" strike="noStrike" kern="1200">
                          <a:solidFill>
                            <a:srgbClr val="000000"/>
                          </a:solidFill>
                          <a:effectLst/>
                          <a:latin typeface="メイリオ" panose="020B0604030504040204" pitchFamily="50" charset="-128"/>
                          <a:ea typeface="メイリオ" panose="020B0604030504040204" pitchFamily="50" charset="-128"/>
                          <a:cs typeface="+mn-cs"/>
                        </a:rPr>
                        <a:t>点</a:t>
                      </a:r>
                      <a:r>
                        <a:rPr kumimoji="1" lang="en-US" altLang="zh-CN" sz="900" b="0" i="0" u="none" strike="noStrike" kern="1200">
                          <a:solidFill>
                            <a:srgbClr val="000000"/>
                          </a:solidFill>
                          <a:effectLst/>
                          <a:latin typeface="メイリオ" panose="020B0604030504040204" pitchFamily="50" charset="-128"/>
                          <a:ea typeface="メイリオ" panose="020B0604030504040204" pitchFamily="50" charset="-128"/>
                          <a:cs typeface="+mn-cs"/>
                        </a:rPr>
                        <a:t>/210</a:t>
                      </a:r>
                      <a:r>
                        <a:rPr kumimoji="1" lang="zh-CN" altLang="en-US" sz="900" b="0" i="0" u="none" strike="noStrike" kern="1200">
                          <a:solidFill>
                            <a:srgbClr val="000000"/>
                          </a:solidFill>
                          <a:effectLst/>
                          <a:latin typeface="メイリオ" panose="020B0604030504040204" pitchFamily="50" charset="-128"/>
                          <a:ea typeface="メイリオ" panose="020B0604030504040204" pitchFamily="50" charset="-128"/>
                          <a:cs typeface="+mn-cs"/>
                        </a:rPr>
                        <a:t>点</a:t>
                      </a:r>
                      <a:r>
                        <a:rPr kumimoji="1" lang="en-US" altLang="zh-CN" sz="900" b="0" i="0" u="none" strike="noStrike" kern="1200">
                          <a:solidFill>
                            <a:srgbClr val="000000"/>
                          </a:solidFill>
                          <a:effectLst/>
                          <a:latin typeface="メイリオ" panose="020B0604030504040204" pitchFamily="50" charset="-128"/>
                          <a:ea typeface="メイリオ" panose="020B0604030504040204" pitchFamily="50" charset="-128"/>
                          <a:cs typeface="+mn-cs"/>
                        </a:rPr>
                        <a:t>)</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91FFB3"/>
                    </a:solidFill>
                  </a:tcPr>
                </a:tc>
                <a:tc>
                  <a:txBody>
                    <a:bodyPr/>
                    <a:lstStyle/>
                    <a:p>
                      <a:pPr algn="ctr" fontAlgn="ctr"/>
                      <a:r>
                        <a:rPr lang="ja-JP" altLang="en-US" sz="900" b="1" i="0" u="none" strike="noStrike">
                          <a:solidFill>
                            <a:srgbClr val="000000"/>
                          </a:solidFill>
                          <a:effectLst/>
                          <a:latin typeface="メイリオ" panose="020B0604030504040204" pitchFamily="50" charset="-128"/>
                          <a:ea typeface="メイリオ" panose="020B0604030504040204" pitchFamily="50" charset="-128"/>
                        </a:rPr>
                        <a:t>急性期総合体制加算２</a:t>
                      </a:r>
                    </a:p>
                    <a:p>
                      <a:pPr algn="ctr" fontAlgn="ct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(470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/230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/150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91FFB3"/>
                    </a:solidFill>
                  </a:tcPr>
                </a:tc>
                <a:tc>
                  <a:txBody>
                    <a:bodyPr/>
                    <a:lstStyle/>
                    <a:p>
                      <a:pPr algn="ctr" fontAlgn="ctr"/>
                      <a:r>
                        <a:rPr lang="ja-JP" altLang="en-US" sz="900" b="1" i="0" u="none" strike="noStrike">
                          <a:solidFill>
                            <a:srgbClr val="000000"/>
                          </a:solidFill>
                          <a:effectLst/>
                          <a:latin typeface="メイリオ" panose="020B0604030504040204" pitchFamily="50" charset="-128"/>
                          <a:ea typeface="メイリオ" panose="020B0604030504040204" pitchFamily="50" charset="-128"/>
                        </a:rPr>
                        <a:t>急性期総合体制加算３</a:t>
                      </a:r>
                    </a:p>
                    <a:p>
                      <a:pPr algn="ctr" fontAlgn="ct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(440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/200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/120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91FFB3"/>
                    </a:solidFill>
                  </a:tcPr>
                </a:tc>
                <a:tc>
                  <a:txBody>
                    <a:bodyPr/>
                    <a:lstStyle/>
                    <a:p>
                      <a:pPr algn="ctr" fontAlgn="ctr"/>
                      <a:r>
                        <a:rPr lang="ja-JP" altLang="en-US" sz="900" b="1" i="0" u="none" strike="noStrike">
                          <a:solidFill>
                            <a:srgbClr val="000000"/>
                          </a:solidFill>
                          <a:effectLst/>
                          <a:latin typeface="メイリオ" panose="020B0604030504040204" pitchFamily="50" charset="-128"/>
                          <a:ea typeface="メイリオ" panose="020B0604030504040204" pitchFamily="50" charset="-128"/>
                        </a:rPr>
                        <a:t>急性期総合体制加算４</a:t>
                      </a:r>
                    </a:p>
                    <a:p>
                      <a:pPr algn="ctr" fontAlgn="ct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(360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/150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/90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91FFB3"/>
                    </a:solidFill>
                  </a:tcPr>
                </a:tc>
                <a:tc>
                  <a:txBody>
                    <a:bodyPr/>
                    <a:lstStyle/>
                    <a:p>
                      <a:pPr algn="ctr" fontAlgn="ctr"/>
                      <a:r>
                        <a:rPr lang="ja-JP" altLang="en-US" sz="900" b="1" i="0" u="none" strike="noStrike">
                          <a:solidFill>
                            <a:srgbClr val="000000"/>
                          </a:solidFill>
                          <a:effectLst/>
                          <a:latin typeface="メイリオ" panose="020B0604030504040204" pitchFamily="50" charset="-128"/>
                          <a:ea typeface="メイリオ" panose="020B0604030504040204" pitchFamily="50" charset="-128"/>
                        </a:rPr>
                        <a:t>急性期総合体制加算５</a:t>
                      </a:r>
                    </a:p>
                    <a:p>
                      <a:pPr algn="ctr" fontAlgn="ct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(300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/120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/60</a:t>
                      </a:r>
                      <a:r>
                        <a:rPr lang="zh-CN" altLang="en-US" sz="900" b="0" i="0" u="none" strike="noStrike">
                          <a:solidFill>
                            <a:srgbClr val="000000"/>
                          </a:solidFill>
                          <a:effectLst/>
                          <a:latin typeface="メイリオ" panose="020B0604030504040204" pitchFamily="50" charset="-128"/>
                          <a:ea typeface="メイリオ" panose="020B0604030504040204" pitchFamily="50" charset="-128"/>
                        </a:rPr>
                        <a:t>点</a:t>
                      </a:r>
                      <a:r>
                        <a:rPr lang="en-US" altLang="zh-CN" sz="900" b="0" i="0" u="none" strike="noStrike">
                          <a:solidFill>
                            <a:srgbClr val="000000"/>
                          </a:solidFill>
                          <a:effectLst/>
                          <a:latin typeface="メイリオ" panose="020B0604030504040204" pitchFamily="50" charset="-128"/>
                          <a:ea typeface="メイリオ" panose="020B0604030504040204" pitchFamily="50" charset="-128"/>
                        </a:rPr>
                        <a:t>)</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91FFB3"/>
                    </a:solidFill>
                  </a:tcPr>
                </a:tc>
                <a:extLst>
                  <a:ext uri="{0D108BD9-81ED-4DB2-BD59-A6C34878D82A}">
                    <a16:rowId xmlns:a16="http://schemas.microsoft.com/office/drawing/2014/main" val="1135037741"/>
                  </a:ext>
                </a:extLst>
              </a:tr>
              <a:tr h="215830">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入院基本料の届出</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gridSpan="5">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・急性期病院Ａ一般入院料を届け出ている（加算５については急性期病院Ｂ一般入院料の届出でも可）</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756344616"/>
                  </a:ext>
                </a:extLst>
              </a:tr>
              <a:tr h="157207">
                <a:tc rowSpan="2">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救急医療体制</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gridSpan="5">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・救急時医療情報閲覧機能を有している</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4240917568"/>
                  </a:ext>
                </a:extLst>
              </a:tr>
              <a:tr h="309950">
                <a:tc vMerge="1">
                  <a:txBody>
                    <a:bodyPr/>
                    <a:lstStyle/>
                    <a:p>
                      <a:endParaRPr kumimoji="1" lang="ja-JP" altLang="en-US"/>
                    </a:p>
                  </a:txBody>
                  <a:tcPr/>
                </a:tc>
                <a:tc gridSpan="2">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救命救急センター又は</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高度救命救急センターの設置</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hMerge="1">
                  <a:txBody>
                    <a:bodyPr/>
                    <a:lstStyle/>
                    <a:p>
                      <a:endParaRPr kumimoji="1" lang="ja-JP" altLang="en-US"/>
                    </a:p>
                  </a:txBody>
                  <a:tcPr/>
                </a:tc>
                <a:tc gridSpan="3">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２次救急医療機関又は</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救命救急センター等の設置等</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595213689"/>
                  </a:ext>
                </a:extLst>
              </a:tr>
              <a:tr h="309950">
                <a:tc rowSpan="4">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総合性</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gridSpan="5">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・内科、精神科、小児科、外科、整形外科、脳神経外科及び産科又は産婦人科について標榜・入院医療を提供している。</a:t>
                      </a:r>
                      <a:br>
                        <a:rPr lang="en-US" altLang="ja-JP"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（地域医療構想調整会議で合意を得た場合に限り、小児科、産科又は産婦人科の標榜・入院医療の提供を行っていなくても良い。）</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438735196"/>
                  </a:ext>
                </a:extLst>
              </a:tr>
              <a:tr h="157207">
                <a:tc vMerge="1">
                  <a:txBody>
                    <a:bodyPr/>
                    <a:lstStyle/>
                    <a:p>
                      <a:endParaRPr kumimoji="1" lang="ja-JP" altLang="en-US"/>
                    </a:p>
                  </a:txBody>
                  <a:tcPr/>
                </a:tc>
                <a:tc gridSpan="5">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・精神科につき</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24</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時間対応できる体制があること</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647234840"/>
                  </a:ext>
                </a:extLst>
              </a:tr>
              <a:tr h="157207">
                <a:tc vMerge="1">
                  <a:txBody>
                    <a:bodyPr/>
                    <a:lstStyle/>
                    <a:p>
                      <a:endParaRPr kumimoji="1" lang="ja-JP" altLang="en-US"/>
                    </a:p>
                  </a:txBody>
                  <a:tcPr/>
                </a:tc>
                <a:tc rowSpan="2" gridSpan="2">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・精神患者の入院受入体制がある</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rowSpan="2" hMerge="1">
                  <a:txBody>
                    <a:bodyPr/>
                    <a:lstStyle/>
                    <a:p>
                      <a:endParaRPr kumimoji="1" lang="ja-JP" altLang="en-US"/>
                    </a:p>
                  </a:txBody>
                  <a:tcPr/>
                </a:tc>
                <a:tc gridSpan="2">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イ及びロを満たす</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hMerge="1">
                  <a:txBody>
                    <a:bodyPr/>
                    <a:lstStyle/>
                    <a:p>
                      <a:endParaRPr kumimoji="1" lang="ja-JP" altLang="en-US"/>
                    </a:p>
                  </a:txBody>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イ又はロを満たす</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extLst>
                  <a:ext uri="{0D108BD9-81ED-4DB2-BD59-A6C34878D82A}">
                    <a16:rowId xmlns:a16="http://schemas.microsoft.com/office/drawing/2014/main" val="506158158"/>
                  </a:ext>
                </a:extLst>
              </a:tr>
              <a:tr h="462694">
                <a:tc vMerge="1">
                  <a:txBody>
                    <a:bodyPr/>
                    <a:lstStyle/>
                    <a:p>
                      <a:endParaRPr kumimoji="1" lang="ja-JP" altLang="en-US"/>
                    </a:p>
                  </a:txBody>
                  <a:tcPr/>
                </a:tc>
                <a:tc gridSpan="2" vMerge="1">
                  <a:txBody>
                    <a:bodyPr/>
                    <a:lstStyle/>
                    <a:p>
                      <a:endParaRPr kumimoji="1" lang="ja-JP" altLang="en-US"/>
                    </a:p>
                  </a:txBody>
                  <a:tcPr/>
                </a:tc>
                <a:tc hMerge="1" vMerge="1">
                  <a:txBody>
                    <a:bodyPr/>
                    <a:lstStyle/>
                    <a:p>
                      <a:endParaRPr kumimoji="1" lang="ja-JP" altLang="en-US"/>
                    </a:p>
                  </a:txBody>
                  <a:tcPr/>
                </a:tc>
                <a:tc gridSpan="3">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イ　精神科リエゾンチーム加算又は認知症ケア加算１の届出</a:t>
                      </a:r>
                      <a:endParaRPr lang="en-US" altLang="ja-JP" sz="900" b="0" i="0" u="none" strike="noStrike">
                        <a:solidFill>
                          <a:srgbClr val="000000"/>
                        </a:solidFill>
                        <a:effectLst/>
                        <a:latin typeface="メイリオ" panose="020B0604030504040204" pitchFamily="50" charset="-128"/>
                        <a:ea typeface="メイリオ" panose="020B0604030504040204" pitchFamily="50" charset="-128"/>
                      </a:endParaRPr>
                    </a:p>
                    <a:p>
                      <a:pPr marL="174625" indent="-174625"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ロ　精神疾患診療体制加算２又は救急搬送患者の入院３日以内の入院精神療法若しくは救命救急入院料の注２の加算の算定件数が年間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683688047"/>
                  </a:ext>
                </a:extLst>
              </a:tr>
              <a:tr h="309950">
                <a:tc rowSpan="3">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手術等の集積性</a:t>
                      </a:r>
                      <a:br>
                        <a:rPr lang="en-US" altLang="ja-JP"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（年間の実績）</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gridSpan="3">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全身麻酔</a:t>
                      </a:r>
                      <a:r>
                        <a:rPr lang="zh-TW" altLang="en-US" sz="900" b="0" i="0" u="none" strike="noStrike">
                          <a:solidFill>
                            <a:srgbClr val="000000"/>
                          </a:solidFill>
                          <a:effectLst/>
                          <a:latin typeface="メイリオ" panose="020B0604030504040204" pitchFamily="50" charset="-128"/>
                          <a:ea typeface="メイリオ" panose="020B0604030504040204" pitchFamily="50" charset="-128"/>
                        </a:rPr>
                        <a:t>手術</a:t>
                      </a:r>
                      <a:r>
                        <a:rPr lang="en-US" altLang="zh-TW" sz="900" b="0" i="0" u="none" strike="noStrike">
                          <a:solidFill>
                            <a:srgbClr val="000000"/>
                          </a:solidFill>
                          <a:effectLst/>
                          <a:latin typeface="メイリオ" panose="020B0604030504040204" pitchFamily="50" charset="-128"/>
                          <a:ea typeface="メイリオ" panose="020B0604030504040204" pitchFamily="50" charset="-128"/>
                        </a:rPr>
                        <a:t>2000</a:t>
                      </a:r>
                      <a:r>
                        <a:rPr lang="zh-TW" altLang="en-US" sz="900" b="0" i="0" u="none" strike="noStrike">
                          <a:solidFill>
                            <a:srgbClr val="000000"/>
                          </a:solidFill>
                          <a:effectLst/>
                          <a:latin typeface="メイリオ" panose="020B0604030504040204" pitchFamily="50" charset="-128"/>
                          <a:ea typeface="メイリオ" panose="020B0604030504040204" pitchFamily="50" charset="-128"/>
                        </a:rPr>
                        <a:t>件以上</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hMerge="1">
                  <a:txBody>
                    <a:bodyPr/>
                    <a:lstStyle/>
                    <a:p>
                      <a:endParaRPr kumimoji="1" lang="ja-JP" altLang="en-US"/>
                    </a:p>
                  </a:txBody>
                  <a:tcPr/>
                </a:tc>
                <a:tc hMerge="1">
                  <a:txBody>
                    <a:bodyPr/>
                    <a:lstStyle/>
                    <a:p>
                      <a:endParaRPr kumimoji="1" lang="ja-JP" altLang="en-US"/>
                    </a:p>
                  </a:txBody>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全身麻酔</a:t>
                      </a:r>
                      <a:r>
                        <a:rPr lang="zh-TW" altLang="en-US" sz="900" b="0" i="0" u="none" strike="noStrike">
                          <a:solidFill>
                            <a:srgbClr val="000000"/>
                          </a:solidFill>
                          <a:effectLst/>
                          <a:latin typeface="メイリオ" panose="020B0604030504040204" pitchFamily="50" charset="-128"/>
                          <a:ea typeface="メイリオ" panose="020B0604030504040204" pitchFamily="50" charset="-128"/>
                        </a:rPr>
                        <a:t>手術</a:t>
                      </a:r>
                      <a:r>
                        <a:rPr lang="en-US" altLang="zh-TW" sz="900" b="0" i="0" u="none" strike="noStrike">
                          <a:solidFill>
                            <a:srgbClr val="000000"/>
                          </a:solidFill>
                          <a:effectLst/>
                          <a:latin typeface="メイリオ" panose="020B0604030504040204" pitchFamily="50" charset="-128"/>
                          <a:ea typeface="メイリオ" panose="020B0604030504040204" pitchFamily="50" charset="-128"/>
                        </a:rPr>
                        <a:t>1200</a:t>
                      </a:r>
                      <a:r>
                        <a:rPr lang="zh-TW" altLang="en-US" sz="900" b="0" i="0" u="none" strike="noStrike">
                          <a:solidFill>
                            <a:srgbClr val="000000"/>
                          </a:solidFill>
                          <a:effectLst/>
                          <a:latin typeface="メイリオ" panose="020B0604030504040204" pitchFamily="50" charset="-128"/>
                          <a:ea typeface="メイリオ" panose="020B0604030504040204" pitchFamily="50" charset="-128"/>
                        </a:rPr>
                        <a:t>件以上</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全身麻酔手術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800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（地域最多救急病院を除く）</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1278691313"/>
                  </a:ext>
                </a:extLst>
              </a:tr>
              <a:tr h="309950">
                <a:tc vMerge="1">
                  <a:txBody>
                    <a:bodyPr/>
                    <a:lstStyle/>
                    <a:p>
                      <a:endParaRPr kumimoji="1" lang="ja-JP" altLang="en-US"/>
                    </a:p>
                  </a:txBody>
                  <a:tcPr/>
                </a:tc>
                <a:tc>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下記アからキのうち６つ以上</a:t>
                      </a:r>
                      <a:br>
                        <a:rPr lang="en-US" altLang="ja-JP"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及びク、ケ</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rgbClr val="00BC3A"/>
                      </a:solidFill>
                      <a:prstDash val="solid"/>
                      <a:round/>
                      <a:headEnd type="none" w="med" len="med"/>
                      <a:tailEnd type="none" w="med" len="med"/>
                    </a:lnB>
                    <a:solidFill>
                      <a:srgbClr val="E1FFEA"/>
                    </a:solidFill>
                  </a:tcPr>
                </a:tc>
                <a:tc>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下記アからキのうち４つ以上</a:t>
                      </a:r>
                      <a:endParaRPr lang="en-US" altLang="ja-JP" sz="900" b="0" i="0" u="none" strike="noStrike">
                        <a:solidFill>
                          <a:srgbClr val="000000"/>
                        </a:solidFill>
                        <a:effectLst/>
                        <a:latin typeface="メイリオ" panose="020B0604030504040204" pitchFamily="50" charset="-128"/>
                        <a:ea typeface="メイリオ" panose="020B0604030504040204" pitchFamily="50" charset="-128"/>
                      </a:endParaRPr>
                    </a:p>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及びク又はケ</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rgbClr val="00BC3A"/>
                      </a:solidFill>
                      <a:prstDash val="solid"/>
                      <a:round/>
                      <a:headEnd type="none" w="med" len="med"/>
                      <a:tailEnd type="none" w="med" len="med"/>
                    </a:lnB>
                    <a:solidFill>
                      <a:srgbClr val="E1FFEA"/>
                    </a:solidFill>
                  </a:tcPr>
                </a:tc>
                <a:tc>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下記アからキのうち５つ以上</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rgbClr val="00BC3A"/>
                      </a:solidFill>
                      <a:prstDash val="solid"/>
                      <a:round/>
                      <a:headEnd type="none" w="med" len="med"/>
                      <a:tailEnd type="none" w="med" len="med"/>
                    </a:lnB>
                    <a:solidFill>
                      <a:srgbClr val="E1FFEA"/>
                    </a:solidFill>
                  </a:tcPr>
                </a:tc>
                <a:tc>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下記アからキのうち３つ以上</a:t>
                      </a:r>
                      <a:br>
                        <a:rPr lang="en-US" altLang="ja-JP"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及びク又はケ</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rgbClr val="00BC3A"/>
                      </a:solidFill>
                      <a:prstDash val="solid"/>
                      <a:round/>
                      <a:headEnd type="none" w="med" len="med"/>
                      <a:tailEnd type="none" w="med" len="med"/>
                    </a:lnB>
                    <a:solidFill>
                      <a:srgbClr val="E1FFEA"/>
                    </a:solidFill>
                  </a:tcPr>
                </a:tc>
                <a:tc>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下記アからク及びコのうち</a:t>
                      </a:r>
                      <a:br>
                        <a:rPr lang="en-US" altLang="ja-JP"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２つ以上</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rgbClr val="00BC3A"/>
                      </a:solidFill>
                      <a:prstDash val="solid"/>
                      <a:round/>
                      <a:headEnd type="none" w="med" len="med"/>
                      <a:tailEnd type="none" w="med" len="med"/>
                    </a:lnB>
                    <a:solidFill>
                      <a:srgbClr val="E1FFEA"/>
                    </a:solidFill>
                  </a:tcPr>
                </a:tc>
                <a:extLst>
                  <a:ext uri="{0D108BD9-81ED-4DB2-BD59-A6C34878D82A}">
                    <a16:rowId xmlns:a16="http://schemas.microsoft.com/office/drawing/2014/main" val="365501977"/>
                  </a:ext>
                </a:extLst>
              </a:tr>
              <a:tr h="811727">
                <a:tc vMerge="1">
                  <a:txBody>
                    <a:bodyPr/>
                    <a:lstStyle/>
                    <a:p>
                      <a:endParaRPr kumimoji="1" lang="ja-JP" altLang="en-US"/>
                    </a:p>
                  </a:txBody>
                  <a:tcPr/>
                </a:tc>
                <a:tc gridSpan="5">
                  <a:txBody>
                    <a:bodyPr/>
                    <a:lstStyle/>
                    <a:p>
                      <a:pPr lvl="1" algn="l" fontAlgn="ctr">
                        <a:tabLst>
                          <a:tab pos="2335213" algn="l"/>
                          <a:tab pos="4845050" algn="l"/>
                        </a:tabLst>
                      </a:pP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ア　悪性腫瘍手術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400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	</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　　イ　腹腔鏡下又は胸腔鏡下手術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400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	</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　　ウ　心臓カテーテル法手術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200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　</a:t>
                      </a:r>
                      <a:br>
                        <a:rPr lang="en-US" altLang="ja-JP"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エ　心臓胸部大血管手術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60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件以上（加算１及び３では</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100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	</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　　オ　消化管内視鏡手術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600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　</a:t>
                      </a:r>
                      <a:br>
                        <a:rPr lang="en-US" altLang="ja-JP"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カ　脳神経外科手術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50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a:t>
                      </a:r>
                      <a:r>
                        <a:rPr lang="en-US" altLang="ja-JP" sz="900" b="0" i="0" u="none" strike="noStrike" baseline="30000">
                          <a:solidFill>
                            <a:srgbClr val="000000"/>
                          </a:solidFill>
                          <a:effectLst/>
                          <a:latin typeface="メイリオ" panose="020B0604030504040204" pitchFamily="50" charset="-128"/>
                          <a:ea typeface="メイリオ" panose="020B0604030504040204" pitchFamily="50" charset="-128"/>
                        </a:rPr>
                        <a:t>※</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　</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	</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　　キ　放射線治療（対外照射法）</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200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例以上　</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ク　分娩件数</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100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　　</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	</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　　ケ　６歳未満の手術</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40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件以上　　</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	</a:t>
                      </a:r>
                    </a:p>
                    <a:p>
                      <a:pPr lvl="1" algn="l" fontAlgn="ctr">
                        <a:tabLst>
                          <a:tab pos="2062163" algn="l"/>
                          <a:tab pos="4211638" algn="l"/>
                        </a:tabLst>
                      </a:pP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コ　医療提供機能連携加算の届出（地域最多救急病院が加算５を算定する場合に限る）</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en-US" altLang="ja-JP" sz="800" b="0" i="0" u="none" strike="noStrike">
                          <a:solidFill>
                            <a:srgbClr val="000000"/>
                          </a:solidFill>
                          <a:effectLst/>
                          <a:latin typeface="メイリオ" panose="020B0604030504040204" pitchFamily="50" charset="-128"/>
                          <a:ea typeface="メイリオ" panose="020B0604030504040204" pitchFamily="50" charset="-128"/>
                        </a:rPr>
                        <a:t>※</a:t>
                      </a:r>
                      <a:r>
                        <a:rPr lang="ja-JP" altLang="en-US" sz="800" b="0" i="0" u="none" strike="noStrike">
                          <a:solidFill>
                            <a:srgbClr val="000000"/>
                          </a:solidFill>
                          <a:effectLst/>
                          <a:latin typeface="メイリオ" panose="020B0604030504040204" pitchFamily="50" charset="-128"/>
                          <a:ea typeface="メイリオ" panose="020B0604030504040204" pitchFamily="50" charset="-128"/>
                        </a:rPr>
                        <a:t>地域最多救急病院が加算５を算定する場合、急性期脳卒中加算等</a:t>
                      </a:r>
                      <a:r>
                        <a:rPr lang="en-US" altLang="ja-JP" sz="8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800" b="0" i="0" u="none" strike="noStrike">
                          <a:solidFill>
                            <a:srgbClr val="000000"/>
                          </a:solidFill>
                          <a:effectLst/>
                          <a:latin typeface="メイリオ" panose="020B0604030504040204" pitchFamily="50" charset="-128"/>
                          <a:ea typeface="メイリオ" panose="020B0604030504040204" pitchFamily="50" charset="-128"/>
                        </a:rPr>
                        <a:t>件以上を満たすことで差支えない</a:t>
                      </a:r>
                      <a:endParaRPr lang="ja-JP" altLang="en-US" sz="900" b="0" i="0" u="none" strike="noStrike">
                        <a:solidFill>
                          <a:srgbClr val="000000"/>
                        </a:solidFill>
                        <a:effectLst/>
                        <a:latin typeface="メイリオ" panose="020B0604030504040204" pitchFamily="50" charset="-128"/>
                        <a:ea typeface="メイリオ" panose="020B0604030504040204" pitchFamily="50" charset="-128"/>
                      </a:endParaRPr>
                    </a:p>
                  </a:txBody>
                  <a:tcPr marL="4007" marR="4007" marT="4007" marB="0" anchor="ctr">
                    <a:lnL w="12700" cap="flat" cmpd="sng" algn="ctr">
                      <a:solidFill>
                        <a:srgbClr val="00BC3A"/>
                      </a:solidFill>
                      <a:prstDash val="solid"/>
                      <a:round/>
                      <a:headEnd type="none" w="med" len="med"/>
                      <a:tailEnd type="none" w="med" len="med"/>
                    </a:lnL>
                    <a:lnR w="12700" cap="flat" cmpd="sng" algn="ctr">
                      <a:solidFill>
                        <a:srgbClr val="00BC3A"/>
                      </a:solidFill>
                      <a:prstDash val="solid"/>
                      <a:round/>
                      <a:headEnd type="none" w="med" len="med"/>
                      <a:tailEnd type="none" w="med" len="med"/>
                    </a:lnR>
                    <a:lnT w="12700" cap="flat" cmpd="sng" algn="ctr">
                      <a:solidFill>
                        <a:srgbClr val="00BC3A"/>
                      </a:solidFill>
                      <a:prstDash val="solid"/>
                      <a:round/>
                      <a:headEnd type="none" w="med" len="med"/>
                      <a:tailEnd type="none" w="med" len="med"/>
                    </a:lnT>
                    <a:lnB w="12700" cap="flat" cmpd="sng" algn="ctr">
                      <a:solidFill>
                        <a:srgbClr val="00BC3A"/>
                      </a:solidFill>
                      <a:prstDash val="solid"/>
                      <a:round/>
                      <a:headEnd type="none" w="med" len="med"/>
                      <a:tailEnd type="none" w="med" len="med"/>
                    </a:lnB>
                    <a:solidFill>
                      <a:schemeClr val="bg1"/>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40938452"/>
                  </a:ext>
                </a:extLst>
              </a:tr>
              <a:tr h="157207">
                <a:tc rowSpan="2">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医療提供機能に係る要件</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gridSpan="5">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・画像診断及び検査、調剤を</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24</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時間実施できる体制を確保している　　　　・外来を縮小する体制を有する</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12700" cap="flat" cmpd="sng" algn="ctr">
                      <a:solidFill>
                        <a:srgbClr val="00BC3A"/>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366606481"/>
                  </a:ext>
                </a:extLst>
              </a:tr>
              <a:tr h="768182">
                <a:tc vMerge="1">
                  <a:txBody>
                    <a:bodyPr/>
                    <a:lstStyle/>
                    <a:p>
                      <a:endParaRPr kumimoji="1" lang="ja-JP" altLang="en-US"/>
                    </a:p>
                  </a:txBody>
                  <a:tcPr/>
                </a:tc>
                <a:tc gridSpan="4">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・救命救急入院料、特定集中治療室管理料、ハイケアユニット入院医療管理料等の治療室の届出</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・院内迅速対応チームの設置、対応方法のマニュアルの整備等を行っている</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・一般病棟における平均在院日数が</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14</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日以内　　　　　　　　　　　　　　・感染対策向上加算１の届出</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・一般病棟の退棟患者に占める、同一の保険医療機関の一般病棟以外の病棟に転棟したものの割合が、１割未満</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・日本医療機能評価機構等が行う医療機能評価を受けている病院又はこれに準ずる病院である</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　</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extLst>
                  <a:ext uri="{0D108BD9-81ED-4DB2-BD59-A6C34878D82A}">
                    <a16:rowId xmlns:a16="http://schemas.microsoft.com/office/drawing/2014/main" val="613952033"/>
                  </a:ext>
                </a:extLst>
              </a:tr>
              <a:tr h="768182">
                <a:tc rowSpan="2">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併届出等に係る要件</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gridSpan="5">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・療養病棟入院基本料又は地域包括ケア病棟入院料（入院医療管理料）の届出を行っていない（地域最多救急病院等が加算５を算定する場合を除く）</a:t>
                      </a:r>
                      <a:br>
                        <a:rPr lang="en-US" altLang="ja-JP"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・地域包括医療病棟入院料の届出を行っていない </a:t>
                      </a:r>
                      <a:br>
                        <a:rPr lang="ja-JP" altLang="en-US" sz="900" b="0" i="0" u="none" strike="noStrike">
                          <a:solidFill>
                            <a:srgbClr val="000000"/>
                          </a:solidFill>
                          <a:effectLst/>
                          <a:latin typeface="メイリオ" panose="020B0604030504040204" pitchFamily="50" charset="-128"/>
                          <a:ea typeface="メイリオ" panose="020B0604030504040204" pitchFamily="50" charset="-128"/>
                        </a:rPr>
                      </a:b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・特定の保険薬局との間で不動産取引等その他の特別な関係がない（令和６年３月</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日以前に賃貸借関係にある場合を除く）</a:t>
                      </a:r>
                      <a:endParaRPr lang="en-US" altLang="ja-JP" sz="900" b="0" i="0" u="none" strike="noStrike">
                        <a:solidFill>
                          <a:srgbClr val="000000"/>
                        </a:solidFill>
                        <a:effectLst/>
                        <a:latin typeface="メイリオ" panose="020B0604030504040204" pitchFamily="50" charset="-128"/>
                        <a:ea typeface="メイリオ" panose="020B0604030504040204" pitchFamily="50" charset="-128"/>
                      </a:endParaRPr>
                    </a:p>
                    <a:p>
                      <a:pPr marL="87313" indent="-87313"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・同一建物内に特別養護老人ホーム、介護老人保健施設、介護医療院又は介護療養型医療施設を設置していない（平成</a:t>
                      </a:r>
                      <a:r>
                        <a:rPr lang="en-US" altLang="ja-JP" sz="9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年３月に総合入院体制加算に係る届出を行っており、当該施設を設置している場合を除く）</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091139698"/>
                  </a:ext>
                </a:extLst>
              </a:tr>
              <a:tr h="157207">
                <a:tc vMerge="1">
                  <a:txBody>
                    <a:bodyPr/>
                    <a:lstStyle/>
                    <a:p>
                      <a:endParaRPr kumimoji="1" lang="ja-JP" altLang="en-US"/>
                    </a:p>
                  </a:txBody>
                  <a:tcPr/>
                </a:tc>
                <a:tc gridSpan="4">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・一般病棟の病床数の合計が、当該医療機関の許可病床数の総数から精神病棟入院基本料等を除いた病床数の９割以上</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　</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4235716386"/>
                  </a:ext>
                </a:extLst>
              </a:tr>
              <a:tr h="157207">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その他共通の施設基準</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gridSpan="5">
                  <a:txBody>
                    <a:bodyPr/>
                    <a:lstStyle/>
                    <a:p>
                      <a:pPr algn="l"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・医療従事者の負担軽減及び処遇改善に資する体制整備　　　　・入退院支援加算１又は２の届出　　　　・敷地内禁煙に係る取組</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FFF6"/>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88394854"/>
                  </a:ext>
                </a:extLst>
              </a:tr>
              <a:tr h="157207">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基準①割合指数（必要度</a:t>
                      </a:r>
                      <a:r>
                        <a:rPr lang="en-US" sz="900" b="0" i="0" u="none" strike="noStrike">
                          <a:solidFill>
                            <a:srgbClr val="000000"/>
                          </a:solidFill>
                          <a:effectLst/>
                          <a:latin typeface="メイリオ" panose="020B0604030504040204" pitchFamily="50" charset="-128"/>
                          <a:ea typeface="メイリオ" panose="020B0604030504040204" pitchFamily="50" charset="-128"/>
                        </a:rPr>
                        <a:t>I/II）</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３割３分／３割２分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３割２分／３割１分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３割／２割９分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２割９分／２割８分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２割８分／２割７分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4153806043"/>
                  </a:ext>
                </a:extLst>
              </a:tr>
              <a:tr h="157207">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基準②割合指数（必要度</a:t>
                      </a:r>
                      <a:r>
                        <a:rPr lang="en-US" sz="900" b="0" i="0" u="none" strike="noStrike">
                          <a:solidFill>
                            <a:srgbClr val="000000"/>
                          </a:solidFill>
                          <a:effectLst/>
                          <a:latin typeface="メイリオ" panose="020B0604030504040204" pitchFamily="50" charset="-128"/>
                          <a:ea typeface="メイリオ" panose="020B0604030504040204" pitchFamily="50" charset="-128"/>
                        </a:rPr>
                        <a:t>I/II）</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４割／３割９分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３割９分／３割８分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３割７分／３割６分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a:solidFill>
                            <a:srgbClr val="000000"/>
                          </a:solidFill>
                          <a:effectLst/>
                          <a:latin typeface="メイリオ" panose="020B0604030504040204" pitchFamily="50" charset="-128"/>
                          <a:ea typeface="メイリオ" panose="020B0604030504040204" pitchFamily="50" charset="-128"/>
                        </a:rPr>
                        <a:t>３割６分／３割５分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tc>
                  <a:txBody>
                    <a:bodyPr/>
                    <a:lstStyle/>
                    <a:p>
                      <a:pPr algn="ctr" fontAlgn="ctr"/>
                      <a:r>
                        <a:rPr lang="ja-JP" altLang="en-US" sz="900" b="0" i="0" u="none" strike="noStrike" dirty="0">
                          <a:solidFill>
                            <a:srgbClr val="000000"/>
                          </a:solidFill>
                          <a:effectLst/>
                          <a:latin typeface="メイリオ" panose="020B0604030504040204" pitchFamily="50" charset="-128"/>
                          <a:ea typeface="メイリオ" panose="020B0604030504040204" pitchFamily="50" charset="-128"/>
                        </a:rPr>
                        <a:t>３割５分／３割４分</a:t>
                      </a:r>
                    </a:p>
                  </a:txBody>
                  <a:tcPr marL="4007" marR="4007" marT="4007" marB="0"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2776147780"/>
                  </a:ext>
                </a:extLst>
              </a:tr>
            </a:tbl>
          </a:graphicData>
        </a:graphic>
      </p:graphicFrame>
      <p:sp>
        <p:nvSpPr>
          <p:cNvPr id="6" name="スライド番号プレースホルダー 4">
            <a:extLst>
              <a:ext uri="{FF2B5EF4-FFF2-40B4-BE49-F238E27FC236}">
                <a16:creationId xmlns:a16="http://schemas.microsoft.com/office/drawing/2014/main" id="{F52E936C-3F84-4494-854F-303D68DB925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E1E76366-6588-69BF-F409-37E75C9B606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022703"/>
      </p:ext>
    </p:extLst>
  </p:cSld>
  <p:clrMapOvr>
    <a:masterClrMapping/>
  </p:clrMapOvr>
  <mc:AlternateContent xmlns:mc="http://schemas.openxmlformats.org/markup-compatibility/2006" xmlns:p14="http://schemas.microsoft.com/office/powerpoint/2010/main">
    <mc:Choice Requires="p14">
      <p:transition spd="slow" p14:dur="2000" advTm="12154"/>
    </mc:Choice>
    <mc:Fallback xmlns="">
      <p:transition spd="slow" advTm="12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B4270-C5BA-83B2-A77E-7E89D24FDDF5}"/>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8C54CBFC-B6B8-AE84-4F41-C8D68D02CB1B}"/>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リハビリテーション・栄養管理・口腔管理の一体的取組の全体像</a:t>
            </a:r>
          </a:p>
        </p:txBody>
      </p:sp>
      <p:sp>
        <p:nvSpPr>
          <p:cNvPr id="2" name="テキスト ボックス 1">
            <a:extLst>
              <a:ext uri="{FF2B5EF4-FFF2-40B4-BE49-F238E27FC236}">
                <a16:creationId xmlns:a16="http://schemas.microsoft.com/office/drawing/2014/main" id="{035F3B2A-1299-F095-F3CC-9018FFE37A3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－２－３　リハビリテーション・栄養管理・口腔管理等の高齢者の生活を支えるケアの推進－①</a:t>
            </a:r>
          </a:p>
        </p:txBody>
      </p:sp>
      <p:graphicFrame>
        <p:nvGraphicFramePr>
          <p:cNvPr id="8" name="表 7">
            <a:extLst>
              <a:ext uri="{FF2B5EF4-FFF2-40B4-BE49-F238E27FC236}">
                <a16:creationId xmlns:a16="http://schemas.microsoft.com/office/drawing/2014/main" id="{47EF4498-9304-B112-91E0-848826C00E6C}"/>
              </a:ext>
            </a:extLst>
          </p:cNvPr>
          <p:cNvGraphicFramePr>
            <a:graphicFrameLocks noGrp="1"/>
          </p:cNvGraphicFramePr>
          <p:nvPr/>
        </p:nvGraphicFramePr>
        <p:xfrm>
          <a:off x="1270690" y="938940"/>
          <a:ext cx="9650625" cy="5803799"/>
        </p:xfrm>
        <a:graphic>
          <a:graphicData uri="http://schemas.openxmlformats.org/drawingml/2006/table">
            <a:tbl>
              <a:tblPr bandRow="1">
                <a:tableStyleId>{5C22544A-7EE6-4342-B048-85BDC9FD1C3A}</a:tableStyleId>
              </a:tblPr>
              <a:tblGrid>
                <a:gridCol w="1190625">
                  <a:extLst>
                    <a:ext uri="{9D8B030D-6E8A-4147-A177-3AD203B41FA5}">
                      <a16:colId xmlns:a16="http://schemas.microsoft.com/office/drawing/2014/main" val="3787656833"/>
                    </a:ext>
                  </a:extLst>
                </a:gridCol>
                <a:gridCol w="1836000">
                  <a:extLst>
                    <a:ext uri="{9D8B030D-6E8A-4147-A177-3AD203B41FA5}">
                      <a16:colId xmlns:a16="http://schemas.microsoft.com/office/drawing/2014/main" val="1802408116"/>
                    </a:ext>
                  </a:extLst>
                </a:gridCol>
                <a:gridCol w="1836000">
                  <a:extLst>
                    <a:ext uri="{9D8B030D-6E8A-4147-A177-3AD203B41FA5}">
                      <a16:colId xmlns:a16="http://schemas.microsoft.com/office/drawing/2014/main" val="726799757"/>
                    </a:ext>
                  </a:extLst>
                </a:gridCol>
                <a:gridCol w="1188000">
                  <a:extLst>
                    <a:ext uri="{9D8B030D-6E8A-4147-A177-3AD203B41FA5}">
                      <a16:colId xmlns:a16="http://schemas.microsoft.com/office/drawing/2014/main" val="3038699915"/>
                    </a:ext>
                  </a:extLst>
                </a:gridCol>
                <a:gridCol w="1188000">
                  <a:extLst>
                    <a:ext uri="{9D8B030D-6E8A-4147-A177-3AD203B41FA5}">
                      <a16:colId xmlns:a16="http://schemas.microsoft.com/office/drawing/2014/main" val="3543807739"/>
                    </a:ext>
                  </a:extLst>
                </a:gridCol>
                <a:gridCol w="2412000">
                  <a:extLst>
                    <a:ext uri="{9D8B030D-6E8A-4147-A177-3AD203B41FA5}">
                      <a16:colId xmlns:a16="http://schemas.microsoft.com/office/drawing/2014/main" val="2247931001"/>
                    </a:ext>
                  </a:extLst>
                </a:gridCol>
              </a:tblGrid>
              <a:tr h="628065">
                <a:tc rowSpan="2">
                  <a:txBody>
                    <a:bodyPr/>
                    <a:lstStyle/>
                    <a:p>
                      <a:pPr algn="ctr"/>
                      <a:endParaRPr kumimoji="1" lang="ja-JP" altLang="en-US" sz="1400">
                        <a:latin typeface="メイリオ" panose="020B0604030504040204" pitchFamily="50" charset="-128"/>
                        <a:ea typeface="メイリオ" panose="020B0604030504040204" pitchFamily="50" charset="-128"/>
                      </a:endParaRPr>
                    </a:p>
                  </a:txBody>
                  <a:tcPr marT="72000" marB="36000">
                    <a:lnR w="9525" cap="flat" cmpd="sng" algn="ctr">
                      <a:solidFill>
                        <a:srgbClr val="00B050"/>
                      </a:solidFill>
                      <a:prstDash val="solid"/>
                      <a:round/>
                      <a:headEnd type="none" w="med" len="med"/>
                      <a:tailEnd type="none" w="med" len="med"/>
                    </a:lnR>
                    <a:lnB w="9525" cap="flat" cmpd="sng" algn="ctr">
                      <a:solidFill>
                        <a:srgbClr val="00B050"/>
                      </a:solidFill>
                      <a:prstDash val="solid"/>
                      <a:round/>
                      <a:headEnd type="none" w="med" len="med"/>
                      <a:tailEnd type="none" w="med" len="med"/>
                    </a:lnB>
                    <a:noFill/>
                  </a:tcPr>
                </a:tc>
                <a:tc gridSpan="2">
                  <a:txBody>
                    <a:bodyPr/>
                    <a:lstStyle/>
                    <a:p>
                      <a:pPr algn="ctr"/>
                      <a:r>
                        <a:rPr kumimoji="1" lang="en-US" altLang="ja-JP" sz="1100" b="1">
                          <a:latin typeface="メイリオ" panose="020B0604030504040204" pitchFamily="50" charset="-128"/>
                          <a:ea typeface="メイリオ" panose="020B0604030504040204" pitchFamily="50" charset="-128"/>
                        </a:rPr>
                        <a:t>A233</a:t>
                      </a:r>
                      <a:r>
                        <a:rPr kumimoji="1" lang="ja-JP" altLang="en-US" sz="1100" b="1">
                          <a:latin typeface="メイリオ" panose="020B0604030504040204" pitchFamily="50" charset="-128"/>
                          <a:ea typeface="メイリオ" panose="020B0604030504040204" pitchFamily="50" charset="-128"/>
                        </a:rPr>
                        <a:t>　リハビリテーション・栄養・口腔連携体制加算</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hMerge="1">
                  <a:txBody>
                    <a:bodyPr/>
                    <a:lstStyle/>
                    <a:p>
                      <a:endParaRPr kumimoji="1" lang="en-US" altLang="ja-JP" sz="1100">
                        <a:solidFill>
                          <a:schemeClr val="bg1"/>
                        </a:solidFill>
                        <a:latin typeface="メイリオ" panose="020B0604030504040204" pitchFamily="50" charset="-128"/>
                        <a:ea typeface="メイリオ" panose="020B0604030504040204" pitchFamily="50" charset="-128"/>
                      </a:endParaRPr>
                    </a:p>
                  </a:txBody>
                  <a:tcPr/>
                </a:tc>
                <a:tc gridSpan="2">
                  <a:txBody>
                    <a:bodyPr/>
                    <a:lstStyle/>
                    <a:p>
                      <a:pPr algn="ctr"/>
                      <a:r>
                        <a:rPr kumimoji="1" lang="en-US" altLang="ja-JP" sz="1100" b="1">
                          <a:latin typeface="メイリオ" panose="020B0604030504040204" pitchFamily="50" charset="-128"/>
                          <a:ea typeface="メイリオ" panose="020B0604030504040204" pitchFamily="50" charset="-128"/>
                        </a:rPr>
                        <a:t>A304</a:t>
                      </a:r>
                      <a:r>
                        <a:rPr kumimoji="1" lang="ja-JP" altLang="en-US" sz="1100" b="1">
                          <a:latin typeface="メイリオ" panose="020B0604030504040204" pitchFamily="50" charset="-128"/>
                          <a:ea typeface="メイリオ" panose="020B0604030504040204" pitchFamily="50" charset="-128"/>
                        </a:rPr>
                        <a:t>　地域包括医療病棟</a:t>
                      </a:r>
                      <a:endParaRPr kumimoji="1" lang="en-US" altLang="ja-JP" sz="1100" b="1">
                        <a:latin typeface="メイリオ" panose="020B0604030504040204" pitchFamily="50" charset="-128"/>
                        <a:ea typeface="メイリオ" panose="020B0604030504040204" pitchFamily="50" charset="-128"/>
                      </a:endParaRPr>
                    </a:p>
                    <a:p>
                      <a:pPr algn="ctr"/>
                      <a:r>
                        <a:rPr kumimoji="1" lang="ja-JP" altLang="en-US" sz="1100" b="1">
                          <a:latin typeface="メイリオ" panose="020B0604030504040204" pitchFamily="50" charset="-128"/>
                          <a:ea typeface="メイリオ" panose="020B0604030504040204" pitchFamily="50" charset="-128"/>
                        </a:rPr>
                        <a:t>リハビリテーション・栄養・</a:t>
                      </a:r>
                      <a:br>
                        <a:rPr kumimoji="1" lang="en-US" altLang="ja-JP" sz="1100" b="1">
                          <a:latin typeface="メイリオ" panose="020B0604030504040204" pitchFamily="50" charset="-128"/>
                          <a:ea typeface="メイリオ" panose="020B0604030504040204" pitchFamily="50" charset="-128"/>
                        </a:rPr>
                      </a:br>
                      <a:r>
                        <a:rPr kumimoji="1" lang="ja-JP" altLang="en-US" sz="1100" b="1">
                          <a:latin typeface="メイリオ" panose="020B0604030504040204" pitchFamily="50" charset="-128"/>
                          <a:ea typeface="メイリオ" panose="020B0604030504040204" pitchFamily="50" charset="-128"/>
                        </a:rPr>
                        <a:t>口腔連携加算</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hMerge="1">
                  <a:txBody>
                    <a:bodyPr/>
                    <a:lstStyle/>
                    <a:p>
                      <a:endParaRPr kumimoji="1" lang="ja-JP" altLang="en-US" sz="1100">
                        <a:latin typeface="メイリオ" panose="020B0604030504040204" pitchFamily="50" charset="-128"/>
                        <a:ea typeface="メイリオ" panose="020B0604030504040204" pitchFamily="50" charset="-128"/>
                      </a:endParaRPr>
                    </a:p>
                  </a:txBody>
                  <a:tcPr/>
                </a:tc>
                <a:tc rowSpan="2">
                  <a:txBody>
                    <a:bodyPr/>
                    <a:lstStyle/>
                    <a:p>
                      <a:pPr algn="ctr"/>
                      <a:r>
                        <a:rPr kumimoji="1" lang="ja-JP" altLang="en-US" sz="1100" b="1" u="sng">
                          <a:solidFill>
                            <a:srgbClr val="007FDE"/>
                          </a:solidFill>
                          <a:latin typeface="メイリオ" panose="020B0604030504040204" pitchFamily="50" charset="-128"/>
                          <a:ea typeface="メイリオ" panose="020B0604030504040204" pitchFamily="50" charset="-128"/>
                        </a:rPr>
                        <a:t>（新）</a:t>
                      </a:r>
                      <a:r>
                        <a:rPr kumimoji="1" lang="en-US" altLang="ja-JP" sz="1100" b="1" u="sng">
                          <a:solidFill>
                            <a:srgbClr val="007FDE"/>
                          </a:solidFill>
                          <a:latin typeface="メイリオ" panose="020B0604030504040204" pitchFamily="50" charset="-128"/>
                          <a:ea typeface="メイリオ" panose="020B0604030504040204" pitchFamily="50" charset="-128"/>
                        </a:rPr>
                        <a:t>A308-3</a:t>
                      </a:r>
                      <a:r>
                        <a:rPr kumimoji="1" lang="ja-JP" altLang="en-US" sz="1100" b="1" u="sng">
                          <a:solidFill>
                            <a:srgbClr val="007FDE"/>
                          </a:solidFill>
                          <a:latin typeface="メイリオ" panose="020B0604030504040204" pitchFamily="50" charset="-128"/>
                          <a:ea typeface="メイリオ" panose="020B0604030504040204" pitchFamily="50" charset="-128"/>
                        </a:rPr>
                        <a:t>　地域包括ケア病棟</a:t>
                      </a:r>
                      <a:endParaRPr kumimoji="1" lang="en-US" altLang="ja-JP" sz="1100" b="1" u="sng">
                        <a:solidFill>
                          <a:srgbClr val="007FDE"/>
                        </a:solidFill>
                        <a:latin typeface="メイリオ" panose="020B0604030504040204" pitchFamily="50" charset="-128"/>
                        <a:ea typeface="メイリオ" panose="020B0604030504040204" pitchFamily="50" charset="-128"/>
                      </a:endParaRPr>
                    </a:p>
                    <a:p>
                      <a:pPr algn="ctr"/>
                      <a:r>
                        <a:rPr kumimoji="1" lang="ja-JP" altLang="en-US" sz="1100" b="1" u="sng">
                          <a:solidFill>
                            <a:srgbClr val="007FDE"/>
                          </a:solidFill>
                          <a:latin typeface="メイリオ" panose="020B0604030504040204" pitchFamily="50" charset="-128"/>
                          <a:ea typeface="メイリオ" panose="020B0604030504040204" pitchFamily="50" charset="-128"/>
                        </a:rPr>
                        <a:t>リハビリテーション・栄養・</a:t>
                      </a:r>
                      <a:br>
                        <a:rPr kumimoji="1" lang="en-US" altLang="ja-JP" sz="1100" b="1" u="sng">
                          <a:solidFill>
                            <a:srgbClr val="007FDE"/>
                          </a:solidFill>
                          <a:latin typeface="メイリオ" panose="020B0604030504040204" pitchFamily="50" charset="-128"/>
                          <a:ea typeface="メイリオ" panose="020B0604030504040204" pitchFamily="50" charset="-128"/>
                        </a:rPr>
                      </a:br>
                      <a:r>
                        <a:rPr kumimoji="1" lang="ja-JP" altLang="en-US" sz="1100" b="1" u="sng">
                          <a:solidFill>
                            <a:srgbClr val="007FDE"/>
                          </a:solidFill>
                          <a:latin typeface="メイリオ" panose="020B0604030504040204" pitchFamily="50" charset="-128"/>
                          <a:ea typeface="メイリオ" panose="020B0604030504040204" pitchFamily="50" charset="-128"/>
                        </a:rPr>
                        <a:t>口腔連携加算</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extLst>
                  <a:ext uri="{0D108BD9-81ED-4DB2-BD59-A6C34878D82A}">
                    <a16:rowId xmlns:a16="http://schemas.microsoft.com/office/drawing/2014/main" val="4200747309"/>
                  </a:ext>
                </a:extLst>
              </a:tr>
              <a:tr h="288000">
                <a:tc vMerge="1">
                  <a:txBody>
                    <a:bodyPr/>
                    <a:lstStyle/>
                    <a:p>
                      <a:endParaRPr kumimoji="1" lang="ja-JP" altLang="en-US"/>
                    </a:p>
                  </a:txBody>
                  <a:tcPr/>
                </a:tc>
                <a:tc>
                  <a:txBody>
                    <a:bodyPr/>
                    <a:lstStyle/>
                    <a:p>
                      <a:pPr algn="ctr"/>
                      <a:r>
                        <a:rPr kumimoji="1" lang="ja-JP" altLang="en-US" sz="1100" b="1">
                          <a:latin typeface="メイリオ" panose="020B0604030504040204" pitchFamily="50" charset="-128"/>
                          <a:ea typeface="メイリオ" panose="020B0604030504040204" pitchFamily="50" charset="-128"/>
                        </a:rPr>
                        <a:t>加算１</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a:txBody>
                    <a:bodyPr/>
                    <a:lstStyle/>
                    <a:p>
                      <a:pPr algn="ctr"/>
                      <a:r>
                        <a:rPr kumimoji="1" lang="ja-JP" altLang="en-US" sz="1100" b="1">
                          <a:solidFill>
                            <a:srgbClr val="007FDE"/>
                          </a:solidFill>
                          <a:latin typeface="メイリオ" panose="020B0604030504040204" pitchFamily="50" charset="-128"/>
                          <a:ea typeface="メイリオ" panose="020B0604030504040204" pitchFamily="50" charset="-128"/>
                        </a:rPr>
                        <a:t>（新）加算２</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a:txBody>
                    <a:bodyPr/>
                    <a:lstStyle/>
                    <a:p>
                      <a:pPr algn="ctr"/>
                      <a:r>
                        <a:rPr kumimoji="1" lang="ja-JP" altLang="en-US" sz="1100" b="1">
                          <a:latin typeface="メイリオ" panose="020B0604030504040204" pitchFamily="50" charset="-128"/>
                          <a:ea typeface="メイリオ" panose="020B0604030504040204" pitchFamily="50" charset="-128"/>
                        </a:rPr>
                        <a:t>加算１</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a:txBody>
                    <a:bodyPr/>
                    <a:lstStyle/>
                    <a:p>
                      <a:pPr algn="ctr"/>
                      <a:r>
                        <a:rPr kumimoji="1" lang="ja-JP" altLang="en-US" sz="1100" b="1" u="sng">
                          <a:solidFill>
                            <a:srgbClr val="007FDE"/>
                          </a:solidFill>
                          <a:latin typeface="メイリオ" panose="020B0604030504040204" pitchFamily="50" charset="-128"/>
                          <a:ea typeface="メイリオ" panose="020B0604030504040204" pitchFamily="50" charset="-128"/>
                        </a:rPr>
                        <a:t>（新）加算２</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vMerge="1">
                  <a:txBody>
                    <a:bodyPr/>
                    <a:lstStyle/>
                    <a:p>
                      <a:endParaRPr kumimoji="1" lang="ja-JP" altLang="en-US"/>
                    </a:p>
                  </a:txBody>
                  <a:tcPr/>
                </a:tc>
                <a:extLst>
                  <a:ext uri="{0D108BD9-81ED-4DB2-BD59-A6C34878D82A}">
                    <a16:rowId xmlns:a16="http://schemas.microsoft.com/office/drawing/2014/main" val="1013079219"/>
                  </a:ext>
                </a:extLst>
              </a:tr>
              <a:tr h="468000">
                <a:tc>
                  <a:txBody>
                    <a:bodyPr/>
                    <a:lstStyle/>
                    <a:p>
                      <a:pPr algn="ctr"/>
                      <a:r>
                        <a:rPr kumimoji="1" lang="ja-JP" altLang="en-US" sz="1100">
                          <a:latin typeface="メイリオ" panose="020B0604030504040204" pitchFamily="50" charset="-128"/>
                          <a:ea typeface="メイリオ" panose="020B0604030504040204" pitchFamily="50" charset="-128"/>
                        </a:rPr>
                        <a:t>対象病棟</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2">
                  <a:txBody>
                    <a:bodyPr/>
                    <a:lstStyle/>
                    <a:p>
                      <a:pPr algn="ctr"/>
                      <a:r>
                        <a:rPr kumimoji="1" lang="ja-JP" altLang="en-US" sz="1100">
                          <a:latin typeface="メイリオ" panose="020B0604030504040204" pitchFamily="50" charset="-128"/>
                          <a:ea typeface="メイリオ" panose="020B0604030504040204" pitchFamily="50" charset="-128"/>
                        </a:rPr>
                        <a:t>急性期一般入院基本料、特定機能病院入院基本料、</a:t>
                      </a:r>
                      <a:br>
                        <a:rPr kumimoji="1" lang="en-US" altLang="ja-JP" sz="1100">
                          <a:latin typeface="メイリオ" panose="020B0604030504040204" pitchFamily="50" charset="-128"/>
                          <a:ea typeface="メイリオ" panose="020B0604030504040204" pitchFamily="50" charset="-128"/>
                        </a:rPr>
                      </a:br>
                      <a:r>
                        <a:rPr kumimoji="1" lang="ja-JP" altLang="en-US" sz="1100">
                          <a:latin typeface="メイリオ" panose="020B0604030504040204" pitchFamily="50" charset="-128"/>
                          <a:ea typeface="メイリオ" panose="020B0604030504040204" pitchFamily="50" charset="-128"/>
                        </a:rPr>
                        <a:t>専門病院入院基本料</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100">
                        <a:latin typeface="メイリオ" panose="020B0604030504040204" pitchFamily="50" charset="-128"/>
                        <a:ea typeface="メイリオ" panose="020B0604030504040204" pitchFamily="50" charset="-128"/>
                      </a:endParaRPr>
                    </a:p>
                  </a:txBody>
                  <a:tcPr anchor="ctr"/>
                </a:tc>
                <a:tc gridSpan="2">
                  <a:txBody>
                    <a:bodyPr/>
                    <a:lstStyle/>
                    <a:p>
                      <a:pPr algn="ctr"/>
                      <a:r>
                        <a:rPr kumimoji="1" lang="ja-JP" altLang="en-US" sz="1100">
                          <a:latin typeface="メイリオ" panose="020B0604030504040204" pitchFamily="50" charset="-128"/>
                          <a:ea typeface="メイリオ" panose="020B0604030504040204" pitchFamily="50" charset="-128"/>
                        </a:rPr>
                        <a:t>地域包括医療病棟</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anchor="ctr"/>
                </a:tc>
                <a:tc>
                  <a:txBody>
                    <a:bodyPr/>
                    <a:lstStyle/>
                    <a:p>
                      <a:pPr algn="ctr"/>
                      <a:r>
                        <a:rPr kumimoji="1" lang="ja-JP" altLang="en-US" sz="1100">
                          <a:latin typeface="メイリオ" panose="020B0604030504040204" pitchFamily="50" charset="-128"/>
                          <a:ea typeface="メイリオ" panose="020B0604030504040204" pitchFamily="50" charset="-128"/>
                        </a:rPr>
                        <a:t>地域包括ケア病棟</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extLst>
                  <a:ext uri="{0D108BD9-81ED-4DB2-BD59-A6C34878D82A}">
                    <a16:rowId xmlns:a16="http://schemas.microsoft.com/office/drawing/2014/main" val="219931289"/>
                  </a:ext>
                </a:extLst>
              </a:tr>
              <a:tr h="650518">
                <a:tc>
                  <a:txBody>
                    <a:bodyPr/>
                    <a:lstStyle/>
                    <a:p>
                      <a:pPr algn="ctr"/>
                      <a:r>
                        <a:rPr kumimoji="1" lang="ja-JP" altLang="en-US" sz="1100">
                          <a:latin typeface="メイリオ" panose="020B0604030504040204" pitchFamily="50" charset="-128"/>
                          <a:ea typeface="メイリオ" panose="020B0604030504040204" pitchFamily="50" charset="-128"/>
                        </a:rPr>
                        <a:t>専従・専任配置</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noFill/>
                  </a:tcPr>
                </a:tc>
                <a:tc gridSpan="2">
                  <a:txBody>
                    <a:bodyPr/>
                    <a:lstStyle/>
                    <a:p>
                      <a:pPr algn="ctr"/>
                      <a:r>
                        <a:rPr kumimoji="1" lang="ja-JP" altLang="en-US" sz="1100">
                          <a:latin typeface="メイリオ" panose="020B0604030504040204" pitchFamily="50" charset="-128"/>
                          <a:ea typeface="メイリオ" panose="020B0604030504040204" pitchFamily="50" charset="-128"/>
                        </a:rPr>
                        <a:t>専従の療法士　１名、専任の療法士　１名</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専任の管理栄養士　１名</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noFill/>
                  </a:tcPr>
                </a:tc>
                <a:tc hMerge="1">
                  <a:txBody>
                    <a:bodyPr/>
                    <a:lstStyle/>
                    <a:p>
                      <a:endParaRPr/>
                    </a:p>
                  </a:txBody>
                  <a:tcPr anchor="ctr"/>
                </a:tc>
                <a:tc gridSpan="2">
                  <a:txBody>
                    <a:bodyPr/>
                    <a:lstStyle/>
                    <a:p>
                      <a:pPr algn="ctr"/>
                      <a:r>
                        <a:rPr kumimoji="1" lang="ja-JP" altLang="en-US" sz="1100">
                          <a:latin typeface="メイリオ" panose="020B0604030504040204" pitchFamily="50" charset="-128"/>
                          <a:ea typeface="メイリオ" panose="020B0604030504040204" pitchFamily="50" charset="-128"/>
                        </a:rPr>
                        <a:t>病棟の配置職員のみ</a:t>
                      </a:r>
                      <a:br>
                        <a:rPr kumimoji="1" lang="en-US" altLang="ja-JP" sz="1100">
                          <a:latin typeface="メイリオ" panose="020B0604030504040204" pitchFamily="50" charset="-128"/>
                          <a:ea typeface="メイリオ" panose="020B0604030504040204" pitchFamily="50" charset="-128"/>
                        </a:rPr>
                      </a:br>
                      <a:r>
                        <a:rPr kumimoji="1" lang="ja-JP" altLang="en-US" sz="1100">
                          <a:latin typeface="メイリオ" panose="020B0604030504040204" pitchFamily="50" charset="-128"/>
                          <a:ea typeface="メイリオ" panose="020B0604030504040204" pitchFamily="50" charset="-128"/>
                        </a:rPr>
                        <a:t>（療法士　専従２名、</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　管理栄養士　専任１名）</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noFill/>
                  </a:tcPr>
                </a:tc>
                <a:tc hMerge="1">
                  <a:txBody>
                    <a:bodyPr/>
                    <a:lstStyle/>
                    <a:p>
                      <a:pPr algn="ctr"/>
                      <a:endParaRPr kumimoji="1" lang="en-US" altLang="ja-JP" sz="1100">
                        <a:latin typeface="メイリオ" panose="020B0604030504040204" pitchFamily="50" charset="-128"/>
                        <a:ea typeface="メイリオ" panose="020B0604030504040204" pitchFamily="50" charset="-128"/>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u="sng">
                          <a:solidFill>
                            <a:srgbClr val="007FDE"/>
                          </a:solidFill>
                          <a:latin typeface="メイリオ" panose="020B0604030504040204" pitchFamily="50" charset="-128"/>
                          <a:ea typeface="メイリオ" panose="020B0604030504040204" pitchFamily="50" charset="-128"/>
                        </a:rPr>
                        <a:t>専任の管理栄養士　１名</a:t>
                      </a:r>
                      <a:endParaRPr kumimoji="1" lang="en-US" altLang="ja-JP" sz="1100" b="1" u="sng">
                        <a:solidFill>
                          <a:srgbClr val="007FDE"/>
                        </a:solidFill>
                        <a:latin typeface="メイリオ" panose="020B0604030504040204" pitchFamily="50" charset="-128"/>
                        <a:ea typeface="メイリオ" panose="020B060403050404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＋病棟の配置職員</a:t>
                      </a:r>
                      <a:endParaRPr kumimoji="1" lang="en-US" altLang="ja-JP" sz="1100">
                        <a:latin typeface="メイリオ" panose="020B0604030504040204" pitchFamily="50" charset="-128"/>
                        <a:ea typeface="メイリオ" panose="020B060403050404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（療法士　専従１名）</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noFill/>
                  </a:tcPr>
                </a:tc>
                <a:extLst>
                  <a:ext uri="{0D108BD9-81ED-4DB2-BD59-A6C34878D82A}">
                    <a16:rowId xmlns:a16="http://schemas.microsoft.com/office/drawing/2014/main" val="1929847074"/>
                  </a:ext>
                </a:extLst>
              </a:tr>
              <a:tr h="864000">
                <a:tc>
                  <a:txBody>
                    <a:bodyPr/>
                    <a:lstStyle/>
                    <a:p>
                      <a:pPr algn="ctr"/>
                      <a:r>
                        <a:rPr kumimoji="1" lang="ja-JP" altLang="en-US" sz="1100">
                          <a:latin typeface="メイリオ" panose="020B0604030504040204" pitchFamily="50" charset="-128"/>
                          <a:ea typeface="メイリオ" panose="020B0604030504040204" pitchFamily="50" charset="-128"/>
                        </a:rPr>
                        <a:t>専従者の</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兼務規定</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r>
                        <a:rPr kumimoji="1" lang="ja-JP" altLang="en-US" sz="1100">
                          <a:latin typeface="メイリオ" panose="020B0604030504040204" pitchFamily="50" charset="-128"/>
                          <a:ea typeface="メイリオ" panose="020B0604030504040204" pitchFamily="50" charset="-128"/>
                        </a:rPr>
                        <a:t>専従者は、他の業務の</a:t>
                      </a:r>
                      <a:br>
                        <a:rPr kumimoji="1" lang="en-US" altLang="ja-JP" sz="1100">
                          <a:latin typeface="メイリオ" panose="020B0604030504040204" pitchFamily="50" charset="-128"/>
                          <a:ea typeface="メイリオ" panose="020B0604030504040204" pitchFamily="50" charset="-128"/>
                        </a:rPr>
                      </a:br>
                      <a:r>
                        <a:rPr kumimoji="1" lang="ja-JP" altLang="en-US" sz="1100">
                          <a:latin typeface="メイリオ" panose="020B0604030504040204" pitchFamily="50" charset="-128"/>
                          <a:ea typeface="メイリオ" panose="020B0604030504040204" pitchFamily="50" charset="-128"/>
                        </a:rPr>
                        <a:t>専従者との兼務は不可</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r>
                        <a:rPr kumimoji="1" lang="ja-JP" altLang="en-US" sz="1100" u="none">
                          <a:solidFill>
                            <a:schemeClr val="tx1"/>
                          </a:solidFill>
                          <a:latin typeface="メイリオ" panose="020B0604030504040204" pitchFamily="50" charset="-128"/>
                          <a:ea typeface="メイリオ" panose="020B0604030504040204" pitchFamily="50" charset="-128"/>
                        </a:rPr>
                        <a:t>専従者は、原則他の業務との専従者との兼務不可だが、</a:t>
                      </a:r>
                      <a:r>
                        <a:rPr kumimoji="1" lang="ja-JP" altLang="en-US" sz="1100" b="1" u="sng">
                          <a:solidFill>
                            <a:srgbClr val="007FDE"/>
                          </a:solidFill>
                          <a:latin typeface="メイリオ" panose="020B0604030504040204" pitchFamily="50" charset="-128"/>
                          <a:ea typeface="メイリオ" panose="020B0604030504040204" pitchFamily="50" charset="-128"/>
                        </a:rPr>
                        <a:t>チームに係る加算の専従者との兼務は可能</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2">
                  <a:txBody>
                    <a:bodyPr/>
                    <a:lstStyle/>
                    <a:p>
                      <a:pPr algn="ctr"/>
                      <a:r>
                        <a:rPr kumimoji="1" lang="ja-JP" altLang="en-US" sz="1100">
                          <a:latin typeface="メイリオ" panose="020B0604030504040204" pitchFamily="50" charset="-128"/>
                          <a:ea typeface="メイリオ" panose="020B0604030504040204" pitchFamily="50" charset="-128"/>
                        </a:rPr>
                        <a:t>病棟内の入院医療管理料を</a:t>
                      </a:r>
                      <a:br>
                        <a:rPr kumimoji="1" lang="en-US" altLang="ja-JP" sz="1100">
                          <a:latin typeface="メイリオ" panose="020B0604030504040204" pitchFamily="50" charset="-128"/>
                          <a:ea typeface="メイリオ" panose="020B0604030504040204" pitchFamily="50" charset="-128"/>
                        </a:rPr>
                      </a:br>
                      <a:r>
                        <a:rPr kumimoji="1" lang="ja-JP" altLang="en-US" sz="1100">
                          <a:latin typeface="メイリオ" panose="020B0604030504040204" pitchFamily="50" charset="-128"/>
                          <a:ea typeface="メイリオ" panose="020B0604030504040204" pitchFamily="50" charset="-128"/>
                        </a:rPr>
                        <a:t>算定する病床の専従者との兼務可</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anchor="ctr"/>
                </a:tc>
                <a:tc>
                  <a:txBody>
                    <a:bodyPr/>
                    <a:lstStyle/>
                    <a:p>
                      <a:pPr algn="ctr"/>
                      <a:r>
                        <a:rPr kumimoji="1" lang="ja-JP" altLang="en-US" sz="1100">
                          <a:latin typeface="メイリオ" panose="020B0604030504040204" pitchFamily="50" charset="-128"/>
                          <a:ea typeface="メイリオ" panose="020B0604030504040204" pitchFamily="50" charset="-128"/>
                        </a:rPr>
                        <a:t>病棟内の入院医療管理料を</a:t>
                      </a:r>
                      <a:br>
                        <a:rPr kumimoji="1" lang="en-US" altLang="ja-JP" sz="1100">
                          <a:latin typeface="メイリオ" panose="020B0604030504040204" pitchFamily="50" charset="-128"/>
                          <a:ea typeface="メイリオ" panose="020B0604030504040204" pitchFamily="50" charset="-128"/>
                        </a:rPr>
                      </a:br>
                      <a:r>
                        <a:rPr kumimoji="1" lang="ja-JP" altLang="en-US" sz="1100">
                          <a:latin typeface="メイリオ" panose="020B0604030504040204" pitchFamily="50" charset="-128"/>
                          <a:ea typeface="メイリオ" panose="020B0604030504040204" pitchFamily="50" charset="-128"/>
                        </a:rPr>
                        <a:t>算定する病床の専従者との兼務可</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入院医療管理料の場合、病棟のリハ栄養口腔体制加算との兼務可</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extLst>
                  <a:ext uri="{0D108BD9-81ED-4DB2-BD59-A6C34878D82A}">
                    <a16:rowId xmlns:a16="http://schemas.microsoft.com/office/drawing/2014/main" val="2370631537"/>
                  </a:ext>
                </a:extLst>
              </a:tr>
              <a:tr h="468000">
                <a:tc>
                  <a:txBody>
                    <a:bodyPr/>
                    <a:lstStyle/>
                    <a:p>
                      <a:pPr algn="ctr"/>
                      <a:r>
                        <a:rPr kumimoji="1" lang="ja-JP" altLang="en-US" sz="1100">
                          <a:latin typeface="メイリオ" panose="020B0604030504040204" pitchFamily="50" charset="-128"/>
                          <a:ea typeface="メイリオ" panose="020B0604030504040204" pitchFamily="50" charset="-128"/>
                        </a:rPr>
                        <a:t>業務内容</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gridSpan="5">
                  <a:txBody>
                    <a:bodyPr/>
                    <a:lstStyle/>
                    <a:p>
                      <a:pPr algn="ctr"/>
                      <a:r>
                        <a:rPr kumimoji="1" lang="en-US" altLang="ja-JP" sz="1100">
                          <a:latin typeface="メイリオ" panose="020B0604030504040204" pitchFamily="50" charset="-128"/>
                          <a:ea typeface="メイリオ" panose="020B0604030504040204" pitchFamily="50" charset="-128"/>
                        </a:rPr>
                        <a:t>48</a:t>
                      </a:r>
                      <a:r>
                        <a:rPr kumimoji="1" lang="ja-JP" altLang="en-US" sz="1100">
                          <a:latin typeface="メイリオ" panose="020B0604030504040204" pitchFamily="50" charset="-128"/>
                          <a:ea typeface="メイリオ" panose="020B0604030504040204" pitchFamily="50" charset="-128"/>
                        </a:rPr>
                        <a:t>時間以内の評価、</a:t>
                      </a:r>
                      <a:r>
                        <a:rPr lang="ja-JP" altLang="en-US" sz="1100" b="0" i="0">
                          <a:solidFill>
                            <a:srgbClr val="212529"/>
                          </a:solidFill>
                          <a:effectLst/>
                          <a:latin typeface="Meiryo" panose="020B0604030504040204" pitchFamily="50" charset="-128"/>
                          <a:ea typeface="Meiryo" panose="020B0604030504040204" pitchFamily="50" charset="-128"/>
                        </a:rPr>
                        <a:t>リハビリテーション・栄養管理・口腔管理の評価と計画についての定期的な</a:t>
                      </a:r>
                      <a:r>
                        <a:rPr kumimoji="1" lang="ja-JP" altLang="en-US" sz="1100">
                          <a:latin typeface="メイリオ" panose="020B0604030504040204" pitchFamily="50" charset="-128"/>
                          <a:ea typeface="メイリオ" panose="020B0604030504040204" pitchFamily="50" charset="-128"/>
                        </a:rPr>
                        <a:t>カンファレンス</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口腔管理を提供する体制と歯科診療との連携体制（望ましい要件）、指導内容を診療録に記録</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hMerge="1">
                  <a:txBody>
                    <a:bodyPr/>
                    <a:lstStyle/>
                    <a:p>
                      <a:endParaRPr/>
                    </a:p>
                  </a:txBody>
                  <a:tcPr anchor="ctr"/>
                </a:tc>
                <a:tc hMerge="1">
                  <a:txBody>
                    <a:bodyPr/>
                    <a:lstStyle/>
                    <a:p>
                      <a:endParaRPr/>
                    </a:p>
                  </a:txBody>
                  <a:tcPr anchor="ct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100">
                        <a:latin typeface="メイリオ" panose="020B0604030504040204" pitchFamily="50" charset="-128"/>
                        <a:ea typeface="メイリオ" panose="020B0604030504040204" pitchFamily="50" charset="-128"/>
                      </a:endParaRPr>
                    </a:p>
                  </a:txBody>
                  <a:tcPr anchor="ctr"/>
                </a:tc>
                <a:tc hMerge="1">
                  <a:txBody>
                    <a:bodyPr/>
                    <a:lstStyle/>
                    <a:p>
                      <a:endParaRPr/>
                    </a:p>
                  </a:txBody>
                  <a:tcPr anchor="ctr"/>
                </a:tc>
                <a:extLst>
                  <a:ext uri="{0D108BD9-81ED-4DB2-BD59-A6C34878D82A}">
                    <a16:rowId xmlns:a16="http://schemas.microsoft.com/office/drawing/2014/main" val="4040018579"/>
                  </a:ext>
                </a:extLst>
              </a:tr>
              <a:tr h="468000">
                <a:tc>
                  <a:txBody>
                    <a:bodyPr/>
                    <a:lstStyle/>
                    <a:p>
                      <a:pPr algn="ctr"/>
                      <a:r>
                        <a:rPr kumimoji="1" lang="en-US" altLang="ja-JP" sz="1100">
                          <a:latin typeface="メイリオ" panose="020B0604030504040204" pitchFamily="50" charset="-128"/>
                          <a:ea typeface="メイリオ" panose="020B0604030504040204" pitchFamily="50" charset="-128"/>
                        </a:rPr>
                        <a:t>3</a:t>
                      </a:r>
                      <a:r>
                        <a:rPr kumimoji="1" lang="ja-JP" altLang="en-US" sz="1100">
                          <a:latin typeface="メイリオ" panose="020B0604030504040204" pitchFamily="50" charset="-128"/>
                          <a:ea typeface="メイリオ" panose="020B0604030504040204" pitchFamily="50" charset="-128"/>
                        </a:rPr>
                        <a:t>日以内</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リハ実施割合</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4">
                  <a:txBody>
                    <a:bodyPr/>
                    <a:lstStyle/>
                    <a:p>
                      <a:pPr algn="ctr"/>
                      <a:r>
                        <a:rPr kumimoji="1" lang="ja-JP" altLang="en-US" sz="1100">
                          <a:latin typeface="メイリオ" panose="020B0604030504040204" pitchFamily="50" charset="-128"/>
                          <a:ea typeface="メイリオ" panose="020B0604030504040204" pitchFamily="50" charset="-128"/>
                        </a:rPr>
                        <a:t>疾患別リハを実施した患者のうち、３日以内に開始した患者が８割以上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endParaRPr/>
                    </a:p>
                  </a:txBody>
                  <a:tcPr anchor="ctr"/>
                </a:tc>
                <a:tc hMerge="1">
                  <a:txBody>
                    <a:bodyPr/>
                    <a:lstStyle/>
                    <a:p>
                      <a:endParaRPr/>
                    </a:p>
                  </a:txBody>
                  <a:tcPr anchor="ctr"/>
                </a:tc>
                <a:tc h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anchor="ctr"/>
                </a:tc>
                <a:tc>
                  <a:txBody>
                    <a:bodyPr/>
                    <a:lstStyle/>
                    <a:p>
                      <a:pPr algn="ctr"/>
                      <a:r>
                        <a:rPr kumimoji="1" lang="ja-JP" altLang="en-US" sz="1100" b="1" u="sng">
                          <a:solidFill>
                            <a:srgbClr val="007FDE"/>
                          </a:solidFill>
                          <a:latin typeface="メイリオ" panose="020B0604030504040204" pitchFamily="50" charset="-128"/>
                          <a:ea typeface="メイリオ" panose="020B0604030504040204" pitchFamily="50" charset="-128"/>
                        </a:rPr>
                        <a:t>入棟患者のうち、３日以内に</a:t>
                      </a:r>
                      <a:br>
                        <a:rPr kumimoji="1" lang="en-US" altLang="ja-JP" sz="1100" b="1" u="sng">
                          <a:solidFill>
                            <a:srgbClr val="007FDE"/>
                          </a:solidFill>
                          <a:latin typeface="メイリオ" panose="020B0604030504040204" pitchFamily="50" charset="-128"/>
                          <a:ea typeface="メイリオ" panose="020B0604030504040204" pitchFamily="50" charset="-128"/>
                        </a:rPr>
                      </a:br>
                      <a:r>
                        <a:rPr kumimoji="1" lang="ja-JP" altLang="en-US" sz="1100" b="1" u="sng">
                          <a:solidFill>
                            <a:srgbClr val="007FDE"/>
                          </a:solidFill>
                          <a:latin typeface="メイリオ" panose="020B0604030504040204" pitchFamily="50" charset="-128"/>
                          <a:ea typeface="メイリオ" panose="020B0604030504040204" pitchFamily="50" charset="-128"/>
                        </a:rPr>
                        <a:t>開始した患者が６割以上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extLst>
                  <a:ext uri="{0D108BD9-81ED-4DB2-BD59-A6C34878D82A}">
                    <a16:rowId xmlns:a16="http://schemas.microsoft.com/office/drawing/2014/main" val="1035153249"/>
                  </a:ext>
                </a:extLst>
              </a:tr>
              <a:tr h="468000">
                <a:tc>
                  <a:txBody>
                    <a:bodyPr/>
                    <a:lstStyle/>
                    <a:p>
                      <a:pPr algn="ctr"/>
                      <a:r>
                        <a:rPr kumimoji="1" lang="ja-JP" altLang="en-US" sz="1100">
                          <a:latin typeface="メイリオ" panose="020B0604030504040204" pitchFamily="50" charset="-128"/>
                          <a:ea typeface="メイリオ" panose="020B0604030504040204" pitchFamily="50" charset="-128"/>
                        </a:rPr>
                        <a:t>休日リハ</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実施割合</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r>
                        <a:rPr kumimoji="1" lang="ja-JP" altLang="en-US" sz="1100">
                          <a:latin typeface="メイリオ" panose="020B0604030504040204" pitchFamily="50" charset="-128"/>
                          <a:ea typeface="メイリオ" panose="020B0604030504040204" pitchFamily="50" charset="-128"/>
                        </a:rPr>
                        <a:t>８割以上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r>
                        <a:rPr kumimoji="1" lang="ja-JP" altLang="en-US" sz="1100" b="1" u="sng">
                          <a:solidFill>
                            <a:srgbClr val="007FDE"/>
                          </a:solidFill>
                          <a:latin typeface="メイリオ" panose="020B0604030504040204" pitchFamily="50" charset="-128"/>
                          <a:ea typeface="メイリオ" panose="020B0604030504040204" pitchFamily="50" charset="-128"/>
                        </a:rPr>
                        <a:t>７割</a:t>
                      </a:r>
                      <a:r>
                        <a:rPr kumimoji="1" lang="ja-JP" altLang="en-US" sz="1100">
                          <a:solidFill>
                            <a:schemeClr val="tx1"/>
                          </a:solidFill>
                          <a:latin typeface="メイリオ" panose="020B0604030504040204" pitchFamily="50" charset="-128"/>
                          <a:ea typeface="メイリオ" panose="020B0604030504040204" pitchFamily="50" charset="-128"/>
                        </a:rPr>
                        <a:t>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r>
                        <a:rPr kumimoji="1" lang="ja-JP" altLang="en-US" sz="1100">
                          <a:latin typeface="メイリオ" panose="020B0604030504040204" pitchFamily="50" charset="-128"/>
                          <a:ea typeface="メイリオ" panose="020B0604030504040204" pitchFamily="50" charset="-128"/>
                        </a:rPr>
                        <a:t>８割以上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r>
                        <a:rPr kumimoji="1" lang="ja-JP" altLang="en-US" sz="1100" b="1" u="sng">
                          <a:solidFill>
                            <a:srgbClr val="007FDE"/>
                          </a:solidFill>
                          <a:latin typeface="メイリオ" panose="020B0604030504040204" pitchFamily="50" charset="-128"/>
                          <a:ea typeface="メイリオ" panose="020B0604030504040204" pitchFamily="50" charset="-128"/>
                        </a:rPr>
                        <a:t>７割</a:t>
                      </a:r>
                      <a:r>
                        <a:rPr kumimoji="1" lang="ja-JP" altLang="en-US" sz="1100">
                          <a:solidFill>
                            <a:schemeClr val="tx1"/>
                          </a:solidFill>
                          <a:latin typeface="メイリオ" panose="020B0604030504040204" pitchFamily="50" charset="-128"/>
                          <a:ea typeface="メイリオ" panose="020B0604030504040204" pitchFamily="50" charset="-128"/>
                        </a:rPr>
                        <a:t>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u="sng">
                          <a:solidFill>
                            <a:srgbClr val="007FDE"/>
                          </a:solidFill>
                          <a:latin typeface="メイリオ" panose="020B0604030504040204" pitchFamily="50" charset="-128"/>
                          <a:ea typeface="メイリオ" panose="020B0604030504040204" pitchFamily="50" charset="-128"/>
                        </a:rPr>
                        <a:t>７割</a:t>
                      </a:r>
                      <a:r>
                        <a:rPr kumimoji="1" lang="ja-JP" altLang="en-US" sz="1100">
                          <a:latin typeface="メイリオ" panose="020B0604030504040204" pitchFamily="50" charset="-128"/>
                          <a:ea typeface="メイリオ" panose="020B0604030504040204" pitchFamily="50" charset="-128"/>
                        </a:rPr>
                        <a:t>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extLst>
                  <a:ext uri="{0D108BD9-81ED-4DB2-BD59-A6C34878D82A}">
                    <a16:rowId xmlns:a16="http://schemas.microsoft.com/office/drawing/2014/main" val="1151378954"/>
                  </a:ext>
                </a:extLst>
              </a:tr>
              <a:tr h="288000">
                <a:tc>
                  <a:txBody>
                    <a:bodyPr/>
                    <a:lstStyle/>
                    <a:p>
                      <a:pPr algn="ctr"/>
                      <a:r>
                        <a:rPr kumimoji="1" lang="en-US" altLang="ja-JP" sz="1100">
                          <a:latin typeface="メイリオ" panose="020B0604030504040204" pitchFamily="50" charset="-128"/>
                          <a:ea typeface="メイリオ" panose="020B0604030504040204" pitchFamily="50" charset="-128"/>
                        </a:rPr>
                        <a:t>ADL</a:t>
                      </a:r>
                      <a:r>
                        <a:rPr kumimoji="1" lang="ja-JP" altLang="en-US" sz="1100">
                          <a:latin typeface="メイリオ" panose="020B0604030504040204" pitchFamily="50" charset="-128"/>
                          <a:ea typeface="メイリオ" panose="020B0604030504040204" pitchFamily="50" charset="-128"/>
                        </a:rPr>
                        <a:t>低下割合</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r>
                        <a:rPr kumimoji="1" lang="ja-JP" altLang="en-US" sz="1100">
                          <a:latin typeface="メイリオ" panose="020B0604030504040204" pitchFamily="50" charset="-128"/>
                          <a:ea typeface="メイリオ" panose="020B0604030504040204" pitchFamily="50" charset="-128"/>
                        </a:rPr>
                        <a:t>３％未満</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r>
                        <a:rPr kumimoji="1" lang="ja-JP" altLang="en-US" sz="1100" b="1" u="sng">
                          <a:solidFill>
                            <a:srgbClr val="007FDE"/>
                          </a:solidFill>
                          <a:latin typeface="メイリオ" panose="020B0604030504040204" pitchFamily="50" charset="-128"/>
                          <a:ea typeface="メイリオ" panose="020B0604030504040204" pitchFamily="50" charset="-128"/>
                        </a:rPr>
                        <a:t>５％</a:t>
                      </a:r>
                      <a:r>
                        <a:rPr kumimoji="1" lang="ja-JP" altLang="en-US" sz="1100">
                          <a:solidFill>
                            <a:schemeClr val="tx1"/>
                          </a:solidFill>
                          <a:latin typeface="メイリオ" panose="020B0604030504040204" pitchFamily="50" charset="-128"/>
                          <a:ea typeface="メイリオ" panose="020B0604030504040204" pitchFamily="50" charset="-128"/>
                        </a:rPr>
                        <a:t>未満</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r>
                        <a:rPr kumimoji="1" lang="ja-JP" altLang="en-US" sz="1100">
                          <a:latin typeface="メイリオ" panose="020B0604030504040204" pitchFamily="50" charset="-128"/>
                          <a:ea typeface="メイリオ" panose="020B0604030504040204" pitchFamily="50" charset="-128"/>
                        </a:rPr>
                        <a:t>３％未満</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r>
                        <a:rPr kumimoji="1" lang="ja-JP" altLang="en-US" sz="1100" b="1" u="sng">
                          <a:solidFill>
                            <a:srgbClr val="007FDE"/>
                          </a:solidFill>
                          <a:latin typeface="メイリオ" panose="020B0604030504040204" pitchFamily="50" charset="-128"/>
                          <a:ea typeface="メイリオ" panose="020B0604030504040204" pitchFamily="50" charset="-128"/>
                        </a:rPr>
                        <a:t>５％</a:t>
                      </a:r>
                      <a:r>
                        <a:rPr kumimoji="1" lang="ja-JP" altLang="en-US" sz="1100">
                          <a:solidFill>
                            <a:schemeClr val="tx1"/>
                          </a:solidFill>
                          <a:latin typeface="メイリオ" panose="020B0604030504040204" pitchFamily="50" charset="-128"/>
                          <a:ea typeface="メイリオ" panose="020B0604030504040204" pitchFamily="50" charset="-128"/>
                        </a:rPr>
                        <a:t>未満</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r>
                        <a:rPr kumimoji="1" lang="ja-JP" altLang="en-US" sz="1100" b="1" u="sng">
                          <a:solidFill>
                            <a:srgbClr val="007FDE"/>
                          </a:solidFill>
                          <a:latin typeface="メイリオ" panose="020B0604030504040204" pitchFamily="50" charset="-128"/>
                          <a:ea typeface="メイリオ" panose="020B0604030504040204" pitchFamily="50" charset="-128"/>
                        </a:rPr>
                        <a:t>ー</a:t>
                      </a:r>
                      <a:r>
                        <a:rPr kumimoji="1" lang="ja-JP" altLang="en-US" sz="1100" b="1">
                          <a:solidFill>
                            <a:srgbClr val="007FDE"/>
                          </a:solidFill>
                          <a:latin typeface="メイリオ" panose="020B0604030504040204" pitchFamily="50" charset="-128"/>
                          <a:ea typeface="メイリオ" panose="020B0604030504040204" pitchFamily="50" charset="-128"/>
                        </a:rPr>
                        <a:t>（</a:t>
                      </a:r>
                      <a:r>
                        <a:rPr kumimoji="1" lang="ja-JP" altLang="en-US" sz="1100" b="1" u="none">
                          <a:solidFill>
                            <a:srgbClr val="007FDE"/>
                          </a:solidFill>
                          <a:latin typeface="メイリオ" panose="020B0604030504040204" pitchFamily="50" charset="-128"/>
                          <a:ea typeface="メイリオ" panose="020B0604030504040204" pitchFamily="50" charset="-128"/>
                        </a:rPr>
                        <a:t>要件なし</a:t>
                      </a:r>
                      <a:r>
                        <a:rPr kumimoji="1" lang="ja-JP" altLang="en-US" sz="1100" b="1">
                          <a:solidFill>
                            <a:srgbClr val="007FDE"/>
                          </a:solidFill>
                          <a:latin typeface="メイリオ" panose="020B0604030504040204" pitchFamily="50" charset="-128"/>
                          <a:ea typeface="メイリオ" panose="020B0604030504040204" pitchFamily="50" charset="-128"/>
                        </a:rPr>
                        <a:t>）</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extLst>
                  <a:ext uri="{0D108BD9-81ED-4DB2-BD59-A6C34878D82A}">
                    <a16:rowId xmlns:a16="http://schemas.microsoft.com/office/drawing/2014/main" val="1467409801"/>
                  </a:ext>
                </a:extLst>
              </a:tr>
              <a:tr h="288000">
                <a:tc>
                  <a:txBody>
                    <a:bodyPr/>
                    <a:lstStyle/>
                    <a:p>
                      <a:pPr algn="ctr"/>
                      <a:r>
                        <a:rPr kumimoji="1" lang="ja-JP" altLang="en-US" sz="1100">
                          <a:latin typeface="メイリオ" panose="020B0604030504040204" pitchFamily="50" charset="-128"/>
                          <a:ea typeface="メイリオ" panose="020B0604030504040204" pitchFamily="50" charset="-128"/>
                        </a:rPr>
                        <a:t>褥瘡</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gridSpan="5">
                  <a:txBody>
                    <a:bodyPr/>
                    <a:lstStyle/>
                    <a:p>
                      <a:pPr algn="ctr"/>
                      <a:r>
                        <a:rPr kumimoji="1" lang="en-US" altLang="ja-JP" sz="1100">
                          <a:latin typeface="メイリオ" panose="020B0604030504040204" pitchFamily="50" charset="-128"/>
                          <a:ea typeface="メイリオ" panose="020B0604030504040204" pitchFamily="50" charset="-128"/>
                        </a:rPr>
                        <a:t>2.5</a:t>
                      </a:r>
                      <a:r>
                        <a:rPr kumimoji="1" lang="ja-JP" altLang="en-US" sz="1100">
                          <a:latin typeface="メイリオ" panose="020B0604030504040204" pitchFamily="50" charset="-128"/>
                          <a:ea typeface="メイリオ" panose="020B0604030504040204" pitchFamily="50" charset="-128"/>
                        </a:rPr>
                        <a:t>％未満</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hMerge="1">
                  <a:txBody>
                    <a:bodyPr/>
                    <a:lstStyle/>
                    <a:p>
                      <a:endParaRPr/>
                    </a:p>
                  </a:txBody>
                  <a:tcPr anchor="ctr"/>
                </a:tc>
                <a:tc h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anchor="ctr"/>
                </a:tc>
                <a:tc h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anchor="ctr"/>
                </a:tc>
                <a:tc hMerge="1">
                  <a:txBody>
                    <a:bodyPr/>
                    <a:lstStyle/>
                    <a:p>
                      <a:endParaRPr/>
                    </a:p>
                  </a:txBody>
                  <a:tcPr anchor="ctr"/>
                </a:tc>
                <a:extLst>
                  <a:ext uri="{0D108BD9-81ED-4DB2-BD59-A6C34878D82A}">
                    <a16:rowId xmlns:a16="http://schemas.microsoft.com/office/drawing/2014/main" val="1214412540"/>
                  </a:ext>
                </a:extLst>
              </a:tr>
              <a:tr h="462608">
                <a:tc>
                  <a:txBody>
                    <a:bodyPr/>
                    <a:lstStyle/>
                    <a:p>
                      <a:pPr algn="ctr"/>
                      <a:r>
                        <a:rPr kumimoji="1" lang="ja-JP" altLang="en-US" sz="1100">
                          <a:latin typeface="メイリオ" panose="020B0604030504040204" pitchFamily="50" charset="-128"/>
                          <a:ea typeface="メイリオ" panose="020B0604030504040204" pitchFamily="50" charset="-128"/>
                        </a:rPr>
                        <a:t>疾患別リハの</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算定制限</a:t>
                      </a:r>
                      <a:endParaRPr kumimoji="1" lang="en-US" altLang="ja-JP" sz="1100">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2">
                  <a:txBody>
                    <a:bodyPr/>
                    <a:lstStyle/>
                    <a:p>
                      <a:pPr algn="ctr"/>
                      <a:r>
                        <a:rPr kumimoji="1" lang="ja-JP" altLang="en-US" sz="1100">
                          <a:latin typeface="メイリオ" panose="020B0604030504040204" pitchFamily="50" charset="-128"/>
                          <a:ea typeface="メイリオ" panose="020B0604030504040204" pitchFamily="50" charset="-128"/>
                        </a:rPr>
                        <a:t>専従・専任：９単位まで</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endParaRPr/>
                    </a:p>
                  </a:txBody>
                  <a:tcPr anchor="ctr"/>
                </a:tc>
                <a:tc gridSpan="2">
                  <a:txBody>
                    <a:bodyPr/>
                    <a:lstStyle/>
                    <a:p>
                      <a:pPr algn="ctr"/>
                      <a:r>
                        <a:rPr kumimoji="1" lang="ja-JP" altLang="en-US" sz="1100">
                          <a:latin typeface="メイリオ" panose="020B0604030504040204" pitchFamily="50" charset="-128"/>
                          <a:ea typeface="メイリオ" panose="020B0604030504040204" pitchFamily="50" charset="-128"/>
                        </a:rPr>
                        <a:t>専従：６単位まで</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anchor="ctr"/>
                </a:tc>
                <a:tc>
                  <a:txBody>
                    <a:bodyPr/>
                    <a:lstStyle/>
                    <a:p>
                      <a:pPr algn="ct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（病棟の専従者のため算定不可）</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extLst>
                  <a:ext uri="{0D108BD9-81ED-4DB2-BD59-A6C34878D82A}">
                    <a16:rowId xmlns:a16="http://schemas.microsoft.com/office/drawing/2014/main" val="2426565637"/>
                  </a:ext>
                </a:extLst>
              </a:tr>
              <a:tr h="462608">
                <a:tc>
                  <a:txBody>
                    <a:bodyPr/>
                    <a:lstStyle/>
                    <a:p>
                      <a:pPr algn="ctr"/>
                      <a:r>
                        <a:rPr kumimoji="1" lang="ja-JP" altLang="en-US" sz="1100">
                          <a:latin typeface="メイリオ" panose="020B0604030504040204" pitchFamily="50" charset="-128"/>
                          <a:ea typeface="メイリオ" panose="020B0604030504040204" pitchFamily="50" charset="-128"/>
                        </a:rPr>
                        <a:t>点数</a:t>
                      </a:r>
                      <a:endParaRPr kumimoji="1" lang="en-US" altLang="ja-JP" sz="1100">
                        <a:latin typeface="メイリオ" panose="020B0604030504040204" pitchFamily="50" charset="-128"/>
                        <a:ea typeface="メイリオ" panose="020B0604030504040204" pitchFamily="50" charset="-128"/>
                      </a:endParaRPr>
                    </a:p>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14</a:t>
                      </a:r>
                      <a:r>
                        <a:rPr kumimoji="1" lang="ja-JP" altLang="en-US" sz="1100">
                          <a:latin typeface="メイリオ" panose="020B0604030504040204" pitchFamily="50" charset="-128"/>
                          <a:ea typeface="メイリオ" panose="020B0604030504040204" pitchFamily="50" charset="-128"/>
                        </a:rPr>
                        <a:t>日間）</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r>
                        <a:rPr kumimoji="1" lang="en-US" altLang="ja-JP" sz="1100" b="1" u="sng">
                          <a:solidFill>
                            <a:srgbClr val="007FDE"/>
                          </a:solidFill>
                          <a:latin typeface="メイリオ" panose="020B0604030504040204" pitchFamily="50" charset="-128"/>
                          <a:ea typeface="メイリオ" panose="020B0604030504040204" pitchFamily="50" charset="-128"/>
                        </a:rPr>
                        <a:t>150</a:t>
                      </a:r>
                      <a:r>
                        <a:rPr kumimoji="1" lang="ja-JP" altLang="en-US" sz="1100" b="1" u="sng">
                          <a:solidFill>
                            <a:srgbClr val="007FDE"/>
                          </a:solidFill>
                          <a:latin typeface="メイリオ" panose="020B0604030504040204" pitchFamily="50" charset="-128"/>
                          <a:ea typeface="メイリオ" panose="020B0604030504040204" pitchFamily="50" charset="-128"/>
                        </a:rPr>
                        <a:t>点</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100" b="1" u="sng">
                          <a:solidFill>
                            <a:srgbClr val="007FDE"/>
                          </a:solidFill>
                          <a:latin typeface="メイリオ" panose="020B0604030504040204" pitchFamily="50" charset="-128"/>
                          <a:ea typeface="メイリオ" panose="020B0604030504040204" pitchFamily="50" charset="-128"/>
                        </a:rPr>
                        <a:t>90</a:t>
                      </a:r>
                      <a:r>
                        <a:rPr kumimoji="1" lang="ja-JP" altLang="en-US" sz="1100" b="1" u="sng">
                          <a:solidFill>
                            <a:srgbClr val="007FDE"/>
                          </a:solidFill>
                          <a:latin typeface="メイリオ" panose="020B0604030504040204" pitchFamily="50" charset="-128"/>
                          <a:ea typeface="メイリオ" panose="020B0604030504040204" pitchFamily="50" charset="-128"/>
                        </a:rPr>
                        <a:t>点</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r>
                        <a:rPr kumimoji="1" lang="en-US" altLang="ja-JP" sz="1100" b="1" u="sng">
                          <a:solidFill>
                            <a:srgbClr val="007FDE"/>
                          </a:solidFill>
                          <a:latin typeface="メイリオ" panose="020B0604030504040204" pitchFamily="50" charset="-128"/>
                          <a:ea typeface="メイリオ" panose="020B0604030504040204" pitchFamily="50" charset="-128"/>
                        </a:rPr>
                        <a:t>110</a:t>
                      </a:r>
                      <a:r>
                        <a:rPr kumimoji="1" lang="ja-JP" altLang="en-US" sz="1100" b="1" u="sng">
                          <a:solidFill>
                            <a:srgbClr val="007FDE"/>
                          </a:solidFill>
                          <a:latin typeface="メイリオ" panose="020B0604030504040204" pitchFamily="50" charset="-128"/>
                          <a:ea typeface="メイリオ" panose="020B0604030504040204" pitchFamily="50" charset="-128"/>
                        </a:rPr>
                        <a:t>点</a:t>
                      </a:r>
                      <a:endParaRPr kumimoji="1" lang="en-US" altLang="ja-JP" sz="1100" b="1" u="sng">
                        <a:solidFill>
                          <a:srgbClr val="007FDE"/>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r>
                        <a:rPr kumimoji="1" lang="en-US" altLang="ja-JP" sz="1100" b="1" u="sng">
                          <a:solidFill>
                            <a:srgbClr val="007FDE"/>
                          </a:solidFill>
                          <a:latin typeface="メイリオ" panose="020B0604030504040204" pitchFamily="50" charset="-128"/>
                          <a:ea typeface="メイリオ" panose="020B0604030504040204" pitchFamily="50" charset="-128"/>
                        </a:rPr>
                        <a:t>50</a:t>
                      </a:r>
                      <a:r>
                        <a:rPr kumimoji="1" lang="ja-JP" altLang="en-US" sz="1100" b="1" u="sng">
                          <a:solidFill>
                            <a:srgbClr val="007FDE"/>
                          </a:solidFill>
                          <a:latin typeface="メイリオ" panose="020B0604030504040204" pitchFamily="50" charset="-128"/>
                          <a:ea typeface="メイリオ" panose="020B0604030504040204" pitchFamily="50" charset="-128"/>
                        </a:rPr>
                        <a:t>点</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r>
                        <a:rPr kumimoji="1" lang="en-US" altLang="ja-JP" sz="1100" b="1" u="sng">
                          <a:solidFill>
                            <a:srgbClr val="007FDE"/>
                          </a:solidFill>
                          <a:latin typeface="メイリオ" panose="020B0604030504040204" pitchFamily="50" charset="-128"/>
                          <a:ea typeface="メイリオ" panose="020B0604030504040204" pitchFamily="50" charset="-128"/>
                        </a:rPr>
                        <a:t>30</a:t>
                      </a:r>
                      <a:r>
                        <a:rPr kumimoji="1" lang="ja-JP" altLang="en-US" sz="1100" b="1" u="sng">
                          <a:solidFill>
                            <a:srgbClr val="007FDE"/>
                          </a:solidFill>
                          <a:latin typeface="メイリオ" panose="020B0604030504040204" pitchFamily="50" charset="-128"/>
                          <a:ea typeface="メイリオ" panose="020B0604030504040204" pitchFamily="50" charset="-128"/>
                        </a:rPr>
                        <a:t>点</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extLst>
                  <a:ext uri="{0D108BD9-81ED-4DB2-BD59-A6C34878D82A}">
                    <a16:rowId xmlns:a16="http://schemas.microsoft.com/office/drawing/2014/main" val="1565257100"/>
                  </a:ext>
                </a:extLst>
              </a:tr>
            </a:tbl>
          </a:graphicData>
        </a:graphic>
      </p:graphicFrame>
      <p:sp>
        <p:nvSpPr>
          <p:cNvPr id="3" name="スライド番号プレースホルダー 4">
            <a:extLst>
              <a:ext uri="{FF2B5EF4-FFF2-40B4-BE49-F238E27FC236}">
                <a16:creationId xmlns:a16="http://schemas.microsoft.com/office/drawing/2014/main" id="{155EB3A9-5FB7-1DAA-7CD1-1472E0305EB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153</a:t>
            </a:r>
          </a:p>
        </p:txBody>
      </p:sp>
      <p:pic>
        <p:nvPicPr>
          <p:cNvPr id="7" name="オーディオ 6">
            <a:hlinkClick r:id="" action="ppaction://media"/>
            <a:extLst>
              <a:ext uri="{FF2B5EF4-FFF2-40B4-BE49-F238E27FC236}">
                <a16:creationId xmlns:a16="http://schemas.microsoft.com/office/drawing/2014/main" id="{241A6657-9DD9-EAC3-2350-4070D0EC0BE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9712657"/>
      </p:ext>
    </p:extLst>
  </p:cSld>
  <p:clrMapOvr>
    <a:masterClrMapping/>
  </p:clrMapOvr>
  <mc:AlternateContent xmlns:mc="http://schemas.openxmlformats.org/markup-compatibility/2006" xmlns:p14="http://schemas.microsoft.com/office/powerpoint/2010/main">
    <mc:Choice Requires="p14">
      <p:transition spd="slow" p14:dur="2000" advTm="68213"/>
    </mc:Choice>
    <mc:Fallback xmlns="">
      <p:transition spd="slow" advTm="68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05709-346C-9363-641E-32983E98F767}"/>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A2C4D190-3C08-48E6-689E-265EA175DF42}"/>
              </a:ext>
            </a:extLst>
          </p:cNvPr>
          <p:cNvSpPr txBox="1"/>
          <p:nvPr/>
        </p:nvSpPr>
        <p:spPr>
          <a:xfrm>
            <a:off x="1336134" y="1027912"/>
            <a:ext cx="9519743" cy="5786199"/>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若手の医師数が減少しており、かつ、医療提供体制の確保が必要とされている診療科について、当該診療科の医師を対象として勤務環境・処遇改善を行うとともに、研修体制を整えている医療機関を新たに評価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特定地域医療提供医師及び連携型特定地域医療提供医師の、時間外・休日労働時間の上限に係る基準を見直す。</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716CB8C1-835B-07ED-BA79-A206E999C5C7}"/>
              </a:ext>
            </a:extLst>
          </p:cNvPr>
          <p:cNvSpPr/>
          <p:nvPr/>
        </p:nvSpPr>
        <p:spPr>
          <a:xfrm>
            <a:off x="1458462" y="1842901"/>
            <a:ext cx="3517236" cy="24475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70834AB0-D3C7-3ABC-DC2C-BEB75E5652FD}"/>
              </a:ext>
            </a:extLst>
          </p:cNvPr>
          <p:cNvSpPr/>
          <p:nvPr/>
        </p:nvSpPr>
        <p:spPr>
          <a:xfrm>
            <a:off x="1458462" y="2130657"/>
            <a:ext cx="3517236" cy="4610579"/>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zh-TW"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zh-TW"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地域医療体制確保加算</a:t>
            </a:r>
            <a:r>
              <a:rPr kumimoji="1" lang="en-US" altLang="zh-TW"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・地域医療体制確保加算</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620</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地域医療体制確保加算の施設基準</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73064"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当該保険医療機関に勤務する対象医師の１年間の時間外・休日労働時間が、原則として、次のとおりであること。</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令和６年度においては、</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1,785</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時間以下</a:t>
            </a: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令和７年度においては、</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1,710</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時間以下</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73064"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5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B3E16F04-3846-5E76-CC20-568F23113540}"/>
              </a:ext>
            </a:extLst>
          </p:cNvPr>
          <p:cNvSpPr/>
          <p:nvPr/>
        </p:nvSpPr>
        <p:spPr>
          <a:xfrm>
            <a:off x="5021052" y="3931273"/>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95BB7F8E-0E3C-F3EB-6919-936FB5602C75}"/>
              </a:ext>
            </a:extLst>
          </p:cNvPr>
          <p:cNvSpPr/>
          <p:nvPr/>
        </p:nvSpPr>
        <p:spPr>
          <a:xfrm>
            <a:off x="5426404" y="1842902"/>
            <a:ext cx="5307134" cy="244751"/>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9A75F035-3147-5B64-68BD-F39D92CE16EC}"/>
              </a:ext>
            </a:extLst>
          </p:cNvPr>
          <p:cNvSpPr/>
          <p:nvPr/>
        </p:nvSpPr>
        <p:spPr>
          <a:xfrm>
            <a:off x="5426404" y="2120923"/>
            <a:ext cx="5307134" cy="4620308"/>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zh-TW"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zh-TW"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地域医療体制確保加算</a:t>
            </a:r>
            <a:r>
              <a:rPr kumimoji="1" lang="en-US" altLang="zh-TW"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１</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地域医療体制確保加算</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１</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620</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２</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地域医療体制確保加算２</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720</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zh-TW"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zh-TW"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r>
              <a:rPr kumimoji="1" lang="zh-TW"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zh-TW"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地域医療体制確保加算</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１</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の施設基準</a:t>
            </a:r>
            <a:endParaRPr kumimoji="1" lang="en-US" altLang="zh-TW"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73064"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当該保険医療機関に勤務する対象医師の１年間の時間外・休日労働時間が、原則として、次のとおりであること。</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令和</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８</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年度においては、</a:t>
            </a:r>
            <a:r>
              <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1,635</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時間以下</a:t>
            </a: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令和</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９</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年度においては、</a:t>
            </a:r>
            <a:r>
              <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1,560</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時間以下</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273064" algn="l"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73064"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２</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地域医療体制確保加算２の施設基準</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・特定機能病院入院基本料又は急性期総合体制加算を届け出ていること。</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87317" marR="0" lvl="0" indent="-87317"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若手医師数が減少傾向にある、消化器外科、心臓血管外科、小児外科及び循環器内科のうち、地域でも医師の確保が特に必要な診療科を３つ以内で特定（以下「特定診療科」という）し、以下の特別な配慮を行っていること。</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ア</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手術・高度な医療に関する機能分化・集約について、地域の他の保険医療機関と協議していること。</a:t>
            </a: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イ</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専門研修等を地域の他の保険医療機関と連携して行う等、医師の育成を図るための取組を実施していること。</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ウ</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特定診療科の医師の給与体系に、他の診療科の医師とは異なる特別な配慮を行っていること。</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87317" marR="0" lvl="0" indent="-87317"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・特定診療科において、交代勤務制又はチーム制による勤務環境改善の取組とともに、以下のいずれかの取組を実施していること。</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ア</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医師事務作業補助体制加算における医師事務作業補助者が、全ての特定診療科の病棟又は外来に配置されていること。</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97" marR="0" lvl="0" indent="-273064" algn="l"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イ</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各特定診療科の術前術後の管理等に携わる看護職員について、特定診療科に係る適切な研修を修了した者がいること。</a:t>
            </a:r>
            <a:endParaRPr kumimoji="1" lang="en-US" altLang="ja-JP" sz="105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539657E-8EAA-3275-304E-808A51E66A16}"/>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医師の働き方改革及び診療科偏在対策の推進①</a:t>
            </a:r>
          </a:p>
        </p:txBody>
      </p:sp>
      <p:sp>
        <p:nvSpPr>
          <p:cNvPr id="2" name="テキスト ボックス 1">
            <a:extLst>
              <a:ext uri="{FF2B5EF4-FFF2-40B4-BE49-F238E27FC236}">
                <a16:creationId xmlns:a16="http://schemas.microsoft.com/office/drawing/2014/main" id="{98BEA8A7-9BA6-4780-4A08-A27A1F943FDB}"/>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ー２－４　医師の働き方改革の推進／診療科偏在対策－①</a:t>
            </a:r>
          </a:p>
        </p:txBody>
      </p:sp>
      <p:sp>
        <p:nvSpPr>
          <p:cNvPr id="4" name="正方形/長方形 3">
            <a:extLst>
              <a:ext uri="{FF2B5EF4-FFF2-40B4-BE49-F238E27FC236}">
                <a16:creationId xmlns:a16="http://schemas.microsoft.com/office/drawing/2014/main" id="{F0AF581F-5482-F17F-BB6E-41211A08E837}"/>
              </a:ext>
            </a:extLst>
          </p:cNvPr>
          <p:cNvSpPr/>
          <p:nvPr/>
        </p:nvSpPr>
        <p:spPr>
          <a:xfrm>
            <a:off x="1384610" y="910657"/>
            <a:ext cx="2644686"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地域医療体制確保加算の見直し</a:t>
            </a:r>
          </a:p>
        </p:txBody>
      </p:sp>
      <p:sp>
        <p:nvSpPr>
          <p:cNvPr id="10" name="スライド番号プレースホルダー 4">
            <a:extLst>
              <a:ext uri="{FF2B5EF4-FFF2-40B4-BE49-F238E27FC236}">
                <a16:creationId xmlns:a16="http://schemas.microsoft.com/office/drawing/2014/main" id="{DBB5D1C1-C1C8-DDF2-9508-45D579E9652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154</a:t>
            </a:r>
          </a:p>
        </p:txBody>
      </p:sp>
      <p:pic>
        <p:nvPicPr>
          <p:cNvPr id="18" name="オーディオ 17">
            <a:hlinkClick r:id="" action="ppaction://media"/>
            <a:extLst>
              <a:ext uri="{FF2B5EF4-FFF2-40B4-BE49-F238E27FC236}">
                <a16:creationId xmlns:a16="http://schemas.microsoft.com/office/drawing/2014/main" id="{18287CBE-C515-98E3-2090-FE76E166DA7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6687607"/>
      </p:ext>
    </p:extLst>
  </p:cSld>
  <p:clrMapOvr>
    <a:masterClrMapping/>
  </p:clrMapOvr>
  <mc:AlternateContent xmlns:mc="http://schemas.openxmlformats.org/markup-compatibility/2006" xmlns:p14="http://schemas.microsoft.com/office/powerpoint/2010/main">
    <mc:Choice Requires="p14">
      <p:transition spd="slow" p14:dur="2000" advTm="47658"/>
    </mc:Choice>
    <mc:Fallback xmlns="">
      <p:transition spd="slow" advTm="47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48E02-4148-CFB0-CC55-7CE033E9F750}"/>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800D77E4-43A6-D374-7F1D-C81694E14D14}"/>
              </a:ext>
            </a:extLst>
          </p:cNvPr>
          <p:cNvSpPr txBox="1"/>
          <p:nvPr/>
        </p:nvSpPr>
        <p:spPr>
          <a:xfrm>
            <a:off x="1294678" y="1027912"/>
            <a:ext cx="9519743" cy="5601533"/>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地域の基幹的な医療機関において、高度手術を実施する体制を整備し、外科医の勤務環境の改善を図った上で、当該手術を実施した場合の加算を新設する。</a:t>
            </a:r>
            <a:endParaRPr kumimoji="1" lang="en-US" altLang="ja-JP" sz="1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別に厚生労働大臣が定める施設基準に適合しているものとして地方厚生局長等に届け出た保険医療機関において、</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長時間かつ高難度な手術を実施した場合であって、対象診療科の医師が、当該手術を行ったとき</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は、外科医療確保特別加算として、</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当該手術の所定点数の</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100</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分の</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15</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に相当する点数を加算</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（１）外科医療確保特別加算を算定する診療科を届け出ていること。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特定機能病院入院基本料又は急性期総合体制加算を届け出ている</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（３）医科点数表第２章第</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部に掲げる</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長時間かつ高難度な手術を合わせて年間</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例以上実施している</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（４）当該加算を算定する全ての診療科において、以下の全てを実施していること。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60381" marR="0" lvl="0" indent="-142882"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当該診療科の経験を５年以上有する常勤の医師が６名以上配置</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されていること。</a:t>
            </a:r>
          </a:p>
          <a:p>
            <a:pPr marL="360381" marR="0" lvl="0" indent="-142882"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チーム制</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又は</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交代勤務制</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を導入していること。</a:t>
            </a:r>
          </a:p>
          <a:p>
            <a:pPr marL="360381" marR="0" lvl="0" indent="-142882"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当該診療科に配置されている常勤の医師については、特定対象医師（</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水準、連携</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水準又は</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C</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水準が適用される医師）であるかどうかにかかわらず、特定対象医師に対するものと同様の</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勤務間インターバル及び代償休息を確保すること</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。また、宿日直勤務中の労働について、宿日直勤務後の休息時間を確保するよう配慮していること。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42882"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（５）他の保険医療機関との連携体制について、次のいずれにも該当していること。</a:t>
            </a:r>
          </a:p>
          <a:p>
            <a:pPr marL="360381" marR="0" lvl="0" indent="-142882"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地域の</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他の保険医療機関と、対象手術の実施体制及び術後フォローアップの体制等について、事前に協議を行っている</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p>
          <a:p>
            <a:pPr marL="360381" marR="0" lvl="0" indent="-142882"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当該保険医療機関及び当該他の保険医療機関において、</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対象手術の実施体制及び術後のフォローアップ体制等に係る協議内容について、公表するとともに、当該患者に説明している</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p>
          <a:p>
            <a:pPr marL="317516" marR="0" lvl="0" indent="-460398"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（６）外科医療確保特別加算を算定する診療科の</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専門研修体制が整備</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されていること。</a:t>
            </a:r>
          </a:p>
          <a:p>
            <a:pPr marL="317516" marR="0" lvl="0" indent="-460398"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外科医療確保特別加算を算定する診療科は、地域医療体制確保加算２において処遇等に係る配慮を行っている診療科（特定診療科）である</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p>
          <a:p>
            <a:pPr marL="317516" marR="0" lvl="0" indent="-460398"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（８）当該診療科の医師が行った対象手術件数に応じ、休日・時間外・深夜手当、当直手当等とは別に、</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当該加算額の</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100</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分の</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30</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以上に相当する手当を当該診療科の医師に支給</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（その８割以上を常勤医師に支給）しており、全ての医師に周知していること。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1" name="正方形/長方形 10">
            <a:extLst>
              <a:ext uri="{FF2B5EF4-FFF2-40B4-BE49-F238E27FC236}">
                <a16:creationId xmlns:a16="http://schemas.microsoft.com/office/drawing/2014/main" id="{43FA00D4-2791-DE76-107C-078C418493E0}"/>
              </a:ext>
            </a:extLst>
          </p:cNvPr>
          <p:cNvSpPr/>
          <p:nvPr/>
        </p:nvSpPr>
        <p:spPr>
          <a:xfrm>
            <a:off x="1676604" y="1666422"/>
            <a:ext cx="8324646" cy="301756"/>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外科医療</a:t>
            </a:r>
            <a:r>
              <a:rPr kumimoji="1" lang="zh-TW"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確保</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特別</a:t>
            </a:r>
            <a:r>
              <a:rPr kumimoji="1" lang="zh-TW"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加算</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（１回につき）</a:t>
            </a:r>
            <a:endParaRPr kumimoji="1" lang="en-US" altLang="zh-TW"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8AA8FBE8-3F36-5DBA-7E7C-AB0CBB789658}"/>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医師の働き方改革及び診療科偏在対策の推進②</a:t>
            </a:r>
          </a:p>
        </p:txBody>
      </p:sp>
      <p:sp>
        <p:nvSpPr>
          <p:cNvPr id="2" name="テキスト ボックス 1">
            <a:extLst>
              <a:ext uri="{FF2B5EF4-FFF2-40B4-BE49-F238E27FC236}">
                <a16:creationId xmlns:a16="http://schemas.microsoft.com/office/drawing/2014/main" id="{88618DCA-0481-9F88-E8E6-DD885D087CBE}"/>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ー２－４　医師の働き方改革の推進／診療科偏在対策－①</a:t>
            </a:r>
          </a:p>
        </p:txBody>
      </p:sp>
      <p:sp>
        <p:nvSpPr>
          <p:cNvPr id="4" name="正方形/長方形 3">
            <a:extLst>
              <a:ext uri="{FF2B5EF4-FFF2-40B4-BE49-F238E27FC236}">
                <a16:creationId xmlns:a16="http://schemas.microsoft.com/office/drawing/2014/main" id="{C4745C23-1383-F5A6-601A-99515BDCEDE4}"/>
              </a:ext>
            </a:extLst>
          </p:cNvPr>
          <p:cNvSpPr/>
          <p:nvPr/>
        </p:nvSpPr>
        <p:spPr>
          <a:xfrm>
            <a:off x="1384610" y="910657"/>
            <a:ext cx="2644686"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外科医療確保特別加算の新設</a:t>
            </a:r>
          </a:p>
        </p:txBody>
      </p:sp>
      <p:sp>
        <p:nvSpPr>
          <p:cNvPr id="6" name="スライド番号プレースホルダー 4">
            <a:extLst>
              <a:ext uri="{FF2B5EF4-FFF2-40B4-BE49-F238E27FC236}">
                <a16:creationId xmlns:a16="http://schemas.microsoft.com/office/drawing/2014/main" id="{E98D78DF-E749-89FC-7E06-7925B9E7266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9" name="オーディオ 8">
            <a:hlinkClick r:id="" action="ppaction://media"/>
            <a:extLst>
              <a:ext uri="{FF2B5EF4-FFF2-40B4-BE49-F238E27FC236}">
                <a16:creationId xmlns:a16="http://schemas.microsoft.com/office/drawing/2014/main" id="{E88D351A-5A85-0A2D-83AE-363F116C4A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6127303"/>
      </p:ext>
    </p:extLst>
  </p:cSld>
  <p:clrMapOvr>
    <a:masterClrMapping/>
  </p:clrMapOvr>
  <mc:AlternateContent xmlns:mc="http://schemas.openxmlformats.org/markup-compatibility/2006" xmlns:p14="http://schemas.microsoft.com/office/powerpoint/2010/main">
    <mc:Choice Requires="p14">
      <p:transition spd="slow" p14:dur="2000" advTm="56069"/>
    </mc:Choice>
    <mc:Fallback xmlns="">
      <p:transition spd="slow" advTm="56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表 4"/>
          <p:cNvGraphicFramePr>
            <a:graphicFrameLocks noGrp="1"/>
          </p:cNvGraphicFramePr>
          <p:nvPr/>
        </p:nvGraphicFramePr>
        <p:xfrm>
          <a:off x="1171579" y="892440"/>
          <a:ext cx="9839325" cy="5943592"/>
        </p:xfrm>
        <a:graphic>
          <a:graphicData uri="http://schemas.openxmlformats.org/drawingml/2006/table">
            <a:tbl>
              <a:tblPr bandRow="1"/>
              <a:tblGrid>
                <a:gridCol w="619125">
                  <a:extLst>
                    <a:ext uri="{9D8B030D-6E8A-4147-A177-3AD203B41FA5}">
                      <a16:colId xmlns:a16="http://schemas.microsoft.com/office/drawing/2014/main" val="20000"/>
                    </a:ext>
                  </a:extLst>
                </a:gridCol>
                <a:gridCol w="285750">
                  <a:extLst>
                    <a:ext uri="{9D8B030D-6E8A-4147-A177-3AD203B41FA5}">
                      <a16:colId xmlns:a16="http://schemas.microsoft.com/office/drawing/2014/main" val="20001"/>
                    </a:ext>
                  </a:extLst>
                </a:gridCol>
                <a:gridCol w="923925">
                  <a:extLst>
                    <a:ext uri="{9D8B030D-6E8A-4147-A177-3AD203B41FA5}">
                      <a16:colId xmlns:a16="http://schemas.microsoft.com/office/drawing/2014/main" val="20002"/>
                    </a:ext>
                  </a:extLst>
                </a:gridCol>
                <a:gridCol w="1485900">
                  <a:extLst>
                    <a:ext uri="{9D8B030D-6E8A-4147-A177-3AD203B41FA5}">
                      <a16:colId xmlns:a16="http://schemas.microsoft.com/office/drawing/2014/main" val="2721945915"/>
                    </a:ext>
                  </a:extLst>
                </a:gridCol>
                <a:gridCol w="1828800">
                  <a:extLst>
                    <a:ext uri="{9D8B030D-6E8A-4147-A177-3AD203B41FA5}">
                      <a16:colId xmlns:a16="http://schemas.microsoft.com/office/drawing/2014/main" val="1283779603"/>
                    </a:ext>
                  </a:extLst>
                </a:gridCol>
                <a:gridCol w="391119">
                  <a:extLst>
                    <a:ext uri="{9D8B030D-6E8A-4147-A177-3AD203B41FA5}">
                      <a16:colId xmlns:a16="http://schemas.microsoft.com/office/drawing/2014/main" val="20004"/>
                    </a:ext>
                  </a:extLst>
                </a:gridCol>
                <a:gridCol w="570906">
                  <a:extLst>
                    <a:ext uri="{9D8B030D-6E8A-4147-A177-3AD203B41FA5}">
                      <a16:colId xmlns:a16="http://schemas.microsoft.com/office/drawing/2014/main" val="3495785625"/>
                    </a:ext>
                  </a:extLst>
                </a:gridCol>
                <a:gridCol w="581025">
                  <a:extLst>
                    <a:ext uri="{9D8B030D-6E8A-4147-A177-3AD203B41FA5}">
                      <a16:colId xmlns:a16="http://schemas.microsoft.com/office/drawing/2014/main" val="20005"/>
                    </a:ext>
                  </a:extLst>
                </a:gridCol>
                <a:gridCol w="781050">
                  <a:extLst>
                    <a:ext uri="{9D8B030D-6E8A-4147-A177-3AD203B41FA5}">
                      <a16:colId xmlns:a16="http://schemas.microsoft.com/office/drawing/2014/main" val="126743025"/>
                    </a:ext>
                  </a:extLst>
                </a:gridCol>
                <a:gridCol w="542925">
                  <a:extLst>
                    <a:ext uri="{9D8B030D-6E8A-4147-A177-3AD203B41FA5}">
                      <a16:colId xmlns:a16="http://schemas.microsoft.com/office/drawing/2014/main" val="1550860301"/>
                    </a:ext>
                  </a:extLst>
                </a:gridCol>
                <a:gridCol w="1828800">
                  <a:extLst>
                    <a:ext uri="{9D8B030D-6E8A-4147-A177-3AD203B41FA5}">
                      <a16:colId xmlns:a16="http://schemas.microsoft.com/office/drawing/2014/main" val="20006"/>
                    </a:ext>
                  </a:extLst>
                </a:gridCol>
              </a:tblGrid>
              <a:tr h="372026">
                <a:tc gridSpan="2">
                  <a:txBody>
                    <a:bodyPr/>
                    <a:lstStyle/>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　</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solidFill>
                      <a:schemeClr val="accent3">
                        <a:lumMod val="20000"/>
                        <a:lumOff val="80000"/>
                      </a:schemeClr>
                    </a:solidFill>
                  </a:tcPr>
                </a:tc>
                <a:tc hMerge="1">
                  <a:txBody>
                    <a:bodyPr/>
                    <a:lstStyle/>
                    <a:p>
                      <a:endParaRPr kumimoji="1" lang="ja-JP" altLang="en-US"/>
                    </a:p>
                  </a:txBody>
                  <a:tcPr/>
                </a:tc>
                <a:tc>
                  <a:txBody>
                    <a:bodyPr/>
                    <a:lstStyle/>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点数</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病院の機能等</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3">
                        <a:lumMod val="20000"/>
                        <a:lumOff val="80000"/>
                      </a:schemeClr>
                    </a:solidFill>
                  </a:tcPr>
                </a:tc>
                <a:tc gridSpan="2">
                  <a:txBody>
                    <a:bodyPr/>
                    <a:lstStyle/>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職員の配置</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3">
                        <a:lumMod val="20000"/>
                        <a:lumOff val="80000"/>
                      </a:schemeClr>
                    </a:solidFill>
                  </a:tcPr>
                </a:tc>
                <a:tc hMerge="1">
                  <a:txBody>
                    <a:bodyPr/>
                    <a:lstStyle/>
                    <a:p>
                      <a:endParaRPr/>
                    </a:p>
                  </a:txBody>
                  <a:tcPr marL="4892" marR="4892" marT="4892" marB="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gridSpan="2">
                  <a:txBody>
                    <a:bodyPr/>
                    <a:lstStyle/>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必要度</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3">
                        <a:lumMod val="20000"/>
                        <a:lumOff val="80000"/>
                      </a:schemeClr>
                    </a:solidFill>
                  </a:tcPr>
                </a:tc>
                <a:tc hMerge="1">
                  <a:txBody>
                    <a:bodyPr/>
                    <a:lstStyle/>
                    <a:p>
                      <a:pPr algn="ctr" fontAlgn="ctr"/>
                      <a:r>
                        <a:rPr lang="ja-JP" altLang="en-US" sz="1000" b="1" i="0" u="none" strike="noStrike">
                          <a:solidFill>
                            <a:srgbClr val="FFFFFF"/>
                          </a:solidFill>
                          <a:effectLst/>
                          <a:latin typeface="ＭＳ Ｐゴシック"/>
                        </a:rPr>
                        <a:t>必要度</a:t>
                      </a:r>
                    </a:p>
                  </a:txBody>
                  <a:tcPr marL="4892" marR="4892" marT="489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5">
                        <a:lumMod val="75000"/>
                      </a:schemeClr>
                    </a:solidFill>
                  </a:tcPr>
                </a:tc>
                <a:tc>
                  <a:txBody>
                    <a:bodyPr/>
                    <a:lstStyle/>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入室日</a:t>
                      </a:r>
                      <a:endParaRPr lang="en-US" altLang="ja-JP" sz="1000" b="1"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en-US" altLang="ja-JP" sz="1000" b="1" i="0" u="none" strike="noStrike">
                          <a:solidFill>
                            <a:schemeClr val="tx1"/>
                          </a:solidFill>
                          <a:effectLst/>
                          <a:latin typeface="メイリオ" panose="020B0604030504040204" pitchFamily="50" charset="-128"/>
                          <a:ea typeface="メイリオ" panose="020B0604030504040204" pitchFamily="50" charset="-128"/>
                        </a:rPr>
                        <a:t>SOFA</a:t>
                      </a:r>
                      <a:endParaRPr lang="ja-JP" altLang="en-US" sz="1000" b="1"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１床の</a:t>
                      </a:r>
                      <a:endParaRPr lang="en-US" altLang="ja-JP" sz="1000" b="1"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面積</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ctr" fontAlgn="ctr"/>
                      <a:r>
                        <a:rPr lang="ja-JP" altLang="en-US" sz="1000" b="1" i="0" u="none" strike="noStrike">
                          <a:solidFill>
                            <a:schemeClr val="tx1"/>
                          </a:solidFill>
                          <a:effectLst/>
                          <a:latin typeface="メイリオ" panose="020B0604030504040204" pitchFamily="50" charset="-128"/>
                          <a:ea typeface="メイリオ" panose="020B0604030504040204" pitchFamily="50" charset="-128"/>
                        </a:rPr>
                        <a:t>その他</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0000"/>
                  </a:ext>
                </a:extLst>
              </a:tr>
              <a:tr h="433679">
                <a:tc rowSpan="2">
                  <a:txBody>
                    <a:bodyPr/>
                    <a:lstStyle/>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救命救急</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入院料</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入院</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料１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～３日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12,379</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４～７日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11,240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８日～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9,894</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2">
                  <a:txBody>
                    <a:bodyPr/>
                    <a:lstStyle/>
                    <a:p>
                      <a:pPr marL="85725" marR="0" lvl="0" indent="-85725" algn="l" defTabSz="914400" rtl="0" eaLnBrk="1" fontAlgn="ctr" latinLnBrk="0" hangingPunct="1">
                        <a:lnSpc>
                          <a:spcPct val="100000"/>
                        </a:lnSpc>
                        <a:spcBef>
                          <a:spcPts val="0"/>
                        </a:spcBef>
                        <a:spcAft>
                          <a:spcPts val="0"/>
                        </a:spcAft>
                        <a:buClrTx/>
                        <a:buSzTx/>
                        <a:buFont typeface="Arial" panose="020B0604020202020204" pitchFamily="34" charset="0"/>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・救命救急センターを有する</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2">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・宿日直ではない専任の医師が常時治療室内に勤務  （治療室内）</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400" rtl="0" eaLnBrk="1" fontAlgn="ctr" latinLnBrk="0" hangingPunct="1">
                        <a:lnSpc>
                          <a:spcPct val="100000"/>
                        </a:lnSpc>
                        <a:spcBef>
                          <a:spcPts val="0"/>
                        </a:spcBef>
                        <a:spcAft>
                          <a:spcPts val="0"/>
                        </a:spcAft>
                        <a:buClrTx/>
                        <a:buSzTx/>
                        <a:buFont typeface="Arial" panose="020B0604020202020204" pitchFamily="34" charset="0"/>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・手術に必要な麻酔科医の体制</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看護師</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２対１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US" altLang="ja-JP" sz="800" b="0" i="0" u="none" strike="noStrike">
                          <a:solidFill>
                            <a:schemeClr val="tx1"/>
                          </a:solidFill>
                          <a:effectLst/>
                          <a:latin typeface="メイリオ" panose="020B0604030504040204" pitchFamily="50" charset="-128"/>
                          <a:ea typeface="メイリオ" panose="020B0604030504040204" pitchFamily="50" charset="-128"/>
                        </a:rPr>
                        <a:t>ICU</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用</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Ⅱ</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７割以上</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indent="-85725"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15</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ｍ</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²</a:t>
                      </a:r>
                    </a:p>
                    <a:p>
                      <a:pPr marL="85725" indent="-85725"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（新生児用は９ｍ</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²</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2">
                  <a:txBody>
                    <a:bodyPr/>
                    <a:lstStyle/>
                    <a:p>
                      <a:pPr marL="85725" indent="-85725" algn="l"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・救急蘇生装置、ポータブルＸ線撮影装置等を備えている</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indent="-85725" algn="l"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・自家発電装置を有する病院であり、院内で必要な検査が常時実施できる</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indent="-85725" algn="l"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・医療安全対策加算１の届出がある</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indent="-85725" algn="l"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・救急時医療情報閲覧機能を有する</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45467">
                <a:tc vMerge="1">
                  <a:txBody>
                    <a:bodyPr/>
                    <a:lstStyle/>
                    <a:p>
                      <a:endParaRPr kumimoji="1" lang="ja-JP" altLang="en-US"/>
                    </a:p>
                  </a:txBody>
                  <a:tcPr>
                    <a:lnT w="6350" cap="flat" cmpd="sng" algn="ctr">
                      <a:solidFill>
                        <a:schemeClr val="tx1"/>
                      </a:solidFill>
                      <a:prstDash val="solid"/>
                      <a:round/>
                      <a:headEnd type="none" w="med" len="med"/>
                      <a:tailEnd type="none" w="med" len="med"/>
                    </a:lnT>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入院</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料２</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～３日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10,623</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４～７日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9,629</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８日～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8,469</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marL="176213" marR="0" lvl="0" indent="-84138" algn="l" defTabSz="914400" rtl="0" eaLnBrk="1" fontAlgn="ctr" latinLnBrk="0" hangingPunct="1">
                        <a:lnSpc>
                          <a:spcPct val="100000"/>
                        </a:lnSpc>
                        <a:spcBef>
                          <a:spcPts val="0"/>
                        </a:spcBef>
                        <a:spcAft>
                          <a:spcPts val="0"/>
                        </a:spcAft>
                        <a:buClrTx/>
                        <a:buSzTx/>
                        <a:buFontTx/>
                        <a:buNone/>
                        <a:tabLst/>
                        <a:defRPr/>
                      </a:pP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4892" marR="4892" marT="4892" marB="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a:p>
                  </a:txBody>
                  <a:tcPr marL="4892" marR="4892" marT="4892" marB="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看護師</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４対１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HCU</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用</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Ⅰ</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Ⅱ</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測定評価</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indent="-85725"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kumimoji="1" lang="ja-JP" altLang="en-US"/>
                    </a:p>
                  </a:txBody>
                  <a:tcPr>
                    <a:lnL w="6350" cap="flat" cmpd="sng" algn="ctr">
                      <a:solidFill>
                        <a:schemeClr val="tx1"/>
                      </a:solidFill>
                      <a:prstDash val="solid"/>
                      <a:round/>
                      <a:headEnd type="none" w="med" len="med"/>
                      <a:tailEnd type="none" w="med" len="med"/>
                    </a:lnL>
                    <a:lnT w="635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4"/>
                  </a:ext>
                </a:extLst>
              </a:tr>
              <a:tr h="918038">
                <a:tc rowSpan="3">
                  <a:txBody>
                    <a:bodyPr/>
                    <a:lstStyle/>
                    <a:p>
                      <a:pPr algn="ctr" fontAlgn="ctr"/>
                      <a:r>
                        <a:rPr lang="zh-TW" altLang="en-US" sz="900" b="0" i="0" u="none" strike="noStrike">
                          <a:solidFill>
                            <a:schemeClr val="tx1"/>
                          </a:solidFill>
                          <a:effectLst/>
                          <a:latin typeface="メイリオ" panose="020B0604030504040204" pitchFamily="50" charset="-128"/>
                          <a:ea typeface="メイリオ" panose="020B0604030504040204" pitchFamily="50" charset="-128"/>
                        </a:rPr>
                        <a:t>特定集中</a:t>
                      </a:r>
                      <a:endParaRPr lang="en-US" altLang="zh-TW"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zh-TW" altLang="en-US" sz="900" b="0" i="0" u="none" strike="noStrike">
                          <a:solidFill>
                            <a:schemeClr val="tx1"/>
                          </a:solidFill>
                          <a:effectLst/>
                          <a:latin typeface="メイリオ" panose="020B0604030504040204" pitchFamily="50" charset="-128"/>
                          <a:ea typeface="メイリオ" panose="020B0604030504040204" pitchFamily="50" charset="-128"/>
                        </a:rPr>
                        <a:t>治療室</a:t>
                      </a:r>
                      <a:endParaRPr lang="en-US" altLang="zh-TW"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zh-TW" altLang="en-US" sz="900" b="0" i="0" u="none" strike="noStrike">
                          <a:solidFill>
                            <a:schemeClr val="tx1"/>
                          </a:solidFill>
                          <a:effectLst/>
                          <a:latin typeface="メイリオ" panose="020B0604030504040204" pitchFamily="50" charset="-128"/>
                          <a:ea typeface="メイリオ" panose="020B0604030504040204" pitchFamily="50" charset="-128"/>
                        </a:rPr>
                        <a:t>管理料</a:t>
                      </a:r>
                      <a:endParaRPr lang="en-US" altLang="zh-TW"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（ＩＣＵ）</a:t>
                      </a:r>
                      <a:endParaRPr lang="zh-TW" altLang="en-US" sz="9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管理</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料１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～７日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14,980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８日～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13,371</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3">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・以下のいずれかを満たす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179388" marR="0" lvl="0" indent="-179388"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　ア　救急搬送件数</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1,000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件以上</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179388" marR="0" lvl="0" indent="-179388"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　イ　全身麻酔手術件数</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1,000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件以上</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179388" marR="0" lvl="0" indent="-179388"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　ウ　小児系病床が５割以上であって、全身麻酔手術件数が</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500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件以上</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400" rtl="0" eaLnBrk="1" fontAlgn="ctr" latinLnBrk="0" hangingPunct="1">
                        <a:lnSpc>
                          <a:spcPct val="100000"/>
                        </a:lnSpc>
                        <a:spcBef>
                          <a:spcPts val="0"/>
                        </a:spcBef>
                        <a:spcAft>
                          <a:spcPts val="0"/>
                        </a:spcAft>
                        <a:buClrTx/>
                        <a:buSzTx/>
                        <a:buFontTx/>
                        <a:buNone/>
                        <a:tabLst/>
                        <a:defRPr/>
                      </a:pP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別表に掲げる人口の少ない地域においては、上記の８割の件数で満たす</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・宿日直ではない専任の医師が常時治療室内に勤務（うち２人以上が</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ICU</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経験５年以上等を満たす）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・専任の専門性の高い常勤看護師が治療室内に週</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20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時間以上勤務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・専任の臨床工学技士が常時院内に勤務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3">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看護師</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２対１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3">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ICU</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用</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Ⅱ</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br>
                        <a:rPr lang="ja-JP" altLang="en-US" sz="800" b="0" i="0" u="none" strike="noStrike">
                          <a:solidFill>
                            <a:schemeClr val="tx1"/>
                          </a:solidFill>
                          <a:effectLst/>
                          <a:latin typeface="メイリオ" panose="020B0604030504040204" pitchFamily="50" charset="-128"/>
                          <a:ea typeface="メイリオ" panose="020B0604030504040204" pitchFamily="50" charset="-128"/>
                        </a:rPr>
                      </a:b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８割以上</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５以上の患者が</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0" marR="0" lvl="0" indent="0" algn="ctr" defTabSz="914395"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２割以上</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0" marR="0" lvl="0" indent="0" algn="ctr" defTabSz="914395"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（直近１年）</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indent="-85725"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20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ｍ</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²</a:t>
                      </a:r>
                    </a:p>
                    <a:p>
                      <a:pPr marL="85725" indent="-85725"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（新生児用は９ｍ</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²</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BlToTr w="12700" cap="flat" cmpd="sng" algn="ctr">
                      <a:noFill/>
                      <a:prstDash val="solid"/>
                      <a:round/>
                      <a:headEnd type="none" w="med" len="med"/>
                      <a:tailEnd type="none" w="med" len="med"/>
                    </a:lnBlToTr>
                  </a:tcPr>
                </a:tc>
                <a:tc rowSpan="3">
                  <a:txBody>
                    <a:bodyPr/>
                    <a:lstStyle/>
                    <a:p>
                      <a:pPr marL="85725" indent="-85725" algn="l" fontAlgn="ct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・救急蘇生装置、ポータブルＸ線撮影装置等を備えている</a:t>
                      </a:r>
                      <a:endParaRPr lang="en-US" altLang="ja-JP" sz="800" b="0" i="0" u="none" strike="noStrike" dirty="0">
                        <a:solidFill>
                          <a:schemeClr val="tx1"/>
                        </a:solidFill>
                        <a:effectLst/>
                        <a:latin typeface="メイリオ" panose="020B0604030504040204" pitchFamily="50" charset="-128"/>
                        <a:ea typeface="メイリオ" panose="020B0604030504040204" pitchFamily="50" charset="-128"/>
                      </a:endParaRPr>
                    </a:p>
                    <a:p>
                      <a:pPr marL="85725" indent="-85725" algn="l" fontAlgn="ct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・自家発電装置を有する病院であり、院内で必要な検査が常時実施できる</a:t>
                      </a:r>
                      <a:endParaRPr lang="en-US" altLang="ja-JP" sz="800" b="0" i="0" u="none" strike="noStrike" dirty="0">
                        <a:solidFill>
                          <a:schemeClr val="tx1"/>
                        </a:solidFill>
                        <a:effectLst/>
                        <a:latin typeface="メイリオ" panose="020B0604030504040204" pitchFamily="50" charset="-128"/>
                        <a:ea typeface="メイリオ" panose="020B0604030504040204" pitchFamily="50" charset="-128"/>
                      </a:endParaRPr>
                    </a:p>
                    <a:p>
                      <a:pPr marL="85725" indent="-85725" algn="l" fontAlgn="ct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・医療安全対策加算１の届出がある</a:t>
                      </a:r>
                      <a:endParaRPr lang="en-US" altLang="ja-JP" sz="800" b="0" i="0" u="none" strike="noStrike" dirty="0">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BlToTr w="12700" cap="flat" cmpd="sng" algn="ctr">
                      <a:noFill/>
                      <a:prstDash val="solid"/>
                      <a:round/>
                      <a:headEnd type="none" w="med" len="med"/>
                      <a:tailEnd type="none" w="med" len="med"/>
                    </a:lnBlToTr>
                  </a:tcPr>
                </a:tc>
                <a:extLst>
                  <a:ext uri="{0D108BD9-81ED-4DB2-BD59-A6C34878D82A}">
                    <a16:rowId xmlns:a16="http://schemas.microsoft.com/office/drawing/2014/main" val="10013"/>
                  </a:ext>
                </a:extLst>
              </a:tr>
              <a:tr h="554769">
                <a:tc vMerge="1">
                  <a:txBody>
                    <a:bodyPr/>
                    <a:lstStyle/>
                    <a:p>
                      <a:endParaRPr kumimoji="1" lang="ja-JP" altLang="en-US"/>
                    </a:p>
                  </a:txBody>
                  <a:tcPr>
                    <a:lnT w="6350" cap="flat" cmpd="sng" algn="ctr">
                      <a:solidFill>
                        <a:schemeClr val="tx1"/>
                      </a:solidFill>
                      <a:prstDash val="solid"/>
                      <a:round/>
                      <a:headEnd type="none" w="med" len="med"/>
                      <a:tailEnd type="none" w="med" len="med"/>
                    </a:lnT>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管理</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料２</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～７日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10,390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８日～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8,773</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marL="176213" marR="0" lvl="0" indent="-84138" algn="l" defTabSz="914400" rtl="0" eaLnBrk="1" fontAlgn="ctr" latinLnBrk="0" hangingPunct="1">
                        <a:lnSpc>
                          <a:spcPct val="100000"/>
                        </a:lnSpc>
                        <a:spcBef>
                          <a:spcPts val="0"/>
                        </a:spcBef>
                        <a:spcAft>
                          <a:spcPts val="0"/>
                        </a:spcAft>
                        <a:buClrTx/>
                        <a:buSzTx/>
                        <a:buFontTx/>
                        <a:buNone/>
                        <a:tabLst/>
                        <a:defRPr/>
                      </a:pP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0" marB="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・専任の医師（宿日直可）が常時、原則として治療室内に勤務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・専任の専門性の高い常勤看護師が治療室内に週</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20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時間以上勤務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kumimoji="1" lang="ja-JP" altLang="en-US"/>
                    </a:p>
                  </a:txBody>
                  <a:tcPr>
                    <a:lnL w="6350" cap="flat" cmpd="sng" algn="ctr">
                      <a:solidFill>
                        <a:schemeClr val="tx1"/>
                      </a:solidFill>
                      <a:prstDash val="solid"/>
                      <a:round/>
                      <a:headEnd type="none" w="med" len="med"/>
                      <a:tailEnd type="none" w="med" len="med"/>
                    </a:lnL>
                    <a:lnT w="6350" cap="flat" cmpd="sng" algn="ctr">
                      <a:solidFill>
                        <a:schemeClr val="tx1"/>
                      </a:solidFill>
                      <a:prstDash val="solid"/>
                      <a:round/>
                      <a:headEnd type="none" w="med" len="med"/>
                      <a:tailEnd type="none" w="med" len="med"/>
                    </a:lnT>
                  </a:tcPr>
                </a:tc>
                <a:tc vMerge="1">
                  <a:txBody>
                    <a:bodyPr/>
                    <a:lstStyle/>
                    <a:p>
                      <a:endParaRPr kumimoji="1" lang="ja-JP" altLang="en-US"/>
                    </a:p>
                  </a:txBody>
                  <a:tcPr>
                    <a:lnT w="6350" cap="flat" cmpd="sng" algn="ctr">
                      <a:solidFill>
                        <a:schemeClr val="tx1"/>
                      </a:solidFill>
                      <a:prstDash val="solid"/>
                      <a:round/>
                      <a:headEnd type="none" w="med" len="med"/>
                      <a:tailEnd type="none" w="med" len="med"/>
                    </a:lnT>
                  </a:tcPr>
                </a:tc>
                <a:tc rowSpan="2">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７割以上</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３以上の患者が</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２割以上</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（直近１年）</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2">
                  <a:txBody>
                    <a:bodyPr/>
                    <a:lstStyle/>
                    <a:p>
                      <a:pPr marL="85725" indent="-85725"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15</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ｍ</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²</a:t>
                      </a:r>
                    </a:p>
                    <a:p>
                      <a:pPr marL="85725" indent="-85725"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（新生児用は９ｍ</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²</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BlToTr w="12700" cap="flat" cmpd="sng" algn="ctr">
                      <a:noFill/>
                      <a:prstDash val="solid"/>
                      <a:round/>
                      <a:headEnd type="none" w="med" len="med"/>
                      <a:tailEnd type="none" w="med" len="med"/>
                    </a:lnBlToTr>
                  </a:tcPr>
                </a:tc>
                <a:tc vMerge="1">
                  <a:txBody>
                    <a:bodyPr/>
                    <a:lstStyle/>
                    <a:p>
                      <a:endParaRPr kumimoji="1" lang="ja-JP" altLang="en-US"/>
                    </a:p>
                  </a:txBody>
                  <a:tcPr>
                    <a:lnL w="6350" cap="flat" cmpd="sng" algn="ctr">
                      <a:solidFill>
                        <a:schemeClr val="tx1"/>
                      </a:solidFill>
                      <a:prstDash val="solid"/>
                      <a:round/>
                      <a:headEnd type="none" w="med" len="med"/>
                      <a:tailEnd type="none" w="med" len="med"/>
                    </a:lnL>
                    <a:lnT w="635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17"/>
                  </a:ext>
                </a:extLst>
              </a:tr>
              <a:tr h="312590">
                <a:tc vMerge="1">
                  <a:txBody>
                    <a:bodyPr/>
                    <a:lstStyle/>
                    <a:p>
                      <a:pPr algn="ctr" fontAlgn="ctr"/>
                      <a:endParaRPr lang="zh-TW" altLang="en-US" sz="1000" b="0" i="0" u="none" strike="noStrike">
                        <a:solidFill>
                          <a:srgbClr val="000000"/>
                        </a:solidFill>
                        <a:effectLst/>
                        <a:latin typeface="ＭＳ Ｐゴシック" panose="020B0600070205080204" pitchFamily="50" charset="-128"/>
                        <a:ea typeface="ＭＳ Ｐゴシック" panose="020B0600070205080204" pitchFamily="50" charset="-128"/>
                      </a:endParaRPr>
                    </a:p>
                  </a:txBody>
                  <a:tcPr marL="4892" marR="4892" marT="489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管理</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料３</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～７日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9,390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８日～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7,770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marL="176213" marR="0" lvl="0" indent="-84138" algn="l" defTabSz="914400" rtl="0" eaLnBrk="1" fontAlgn="ctr" latinLnBrk="0" hangingPunct="1">
                        <a:lnSpc>
                          <a:spcPct val="100000"/>
                        </a:lnSpc>
                        <a:spcBef>
                          <a:spcPts val="0"/>
                        </a:spcBef>
                        <a:spcAft>
                          <a:spcPts val="0"/>
                        </a:spcAft>
                        <a:buClrTx/>
                        <a:buSzTx/>
                        <a:buFontTx/>
                        <a:buNone/>
                        <a:tabLst/>
                        <a:defRPr/>
                      </a:pP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0" marB="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・専任の医師（宿日直可）が常時、原則として治療室内に勤務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algn="ctr" fontAlgn="ctr"/>
                      <a:endParaRPr lang="ja-JP" altLang="en-US" sz="800" b="0" i="0" u="none" strike="noStrike">
                        <a:solidFill>
                          <a:schemeClr val="tx1"/>
                        </a:solidFill>
                        <a:effectLst/>
                        <a:latin typeface="ＭＳ Ｐゴシック"/>
                      </a:endParaRPr>
                    </a:p>
                  </a:txBody>
                  <a:tcPr marL="4892" marR="4892" marT="4892" marB="0" anchor="ctr">
                    <a:lnL w="635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endParaRPr lang="ja-JP" altLang="en-US" sz="800" b="0" i="0" u="none" strike="noStrike">
                        <a:solidFill>
                          <a:schemeClr val="tx1"/>
                        </a:solidFill>
                        <a:effectLst/>
                        <a:latin typeface="ＭＳ Ｐゴシック"/>
                      </a:endParaRPr>
                    </a:p>
                  </a:txBody>
                  <a:tcPr marL="4892" marR="4892" marT="489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pPr algn="ctr" fontAlgn="ctr"/>
                      <a:endParaRPr lang="ja-JP" altLang="en-US" sz="800" b="0" i="0" u="none" strike="noStrike">
                        <a:solidFill>
                          <a:schemeClr val="tx1"/>
                        </a:solidFill>
                        <a:effectLst/>
                        <a:latin typeface="ＭＳ Ｐゴシック"/>
                      </a:endParaRPr>
                    </a:p>
                  </a:txBody>
                  <a:tcPr marL="4892" marR="4892" marT="489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kumimoji="1" lang="ja-JP" altLang="en-US"/>
                    </a:p>
                  </a:txBody>
                  <a:tcPr>
                    <a:lnL w="6350" cap="flat" cmpd="sng" algn="ctr">
                      <a:solidFill>
                        <a:schemeClr val="tx1"/>
                      </a:solidFill>
                      <a:prstDash val="solid"/>
                      <a:round/>
                      <a:headEnd type="none" w="med" len="med"/>
                      <a:tailEnd type="none" w="med" len="med"/>
                    </a:lnL>
                    <a:lnT w="6350" cap="flat" cmpd="sng" algn="ctr">
                      <a:solidFill>
                        <a:schemeClr val="tx1"/>
                      </a:solidFill>
                      <a:prstDash val="solid"/>
                      <a:round/>
                      <a:headEnd type="none" w="med" len="med"/>
                      <a:tailEnd type="none" w="med" len="med"/>
                    </a:lnT>
                  </a:tcPr>
                </a:tc>
                <a:tc vMerge="1">
                  <a:txBody>
                    <a:bodyPr/>
                    <a:lstStyle/>
                    <a:p>
                      <a:pPr algn="l" fontAlgn="ctr"/>
                      <a:endParaRPr lang="ja-JP" altLang="en-US" sz="800" b="0" i="0" u="none" strike="noStrike">
                        <a:solidFill>
                          <a:schemeClr val="tx1"/>
                        </a:solidFill>
                        <a:effectLst/>
                        <a:latin typeface="ＭＳ Ｐゴシック"/>
                      </a:endParaRPr>
                    </a:p>
                  </a:txBody>
                  <a:tcPr marL="4892" marR="4892" marT="4892" marB="0" anchor="ctr">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lnBlToTr w="12700" cap="flat" cmpd="sng" algn="ctr">
                      <a:noFill/>
                      <a:prstDash val="solid"/>
                      <a:round/>
                      <a:headEnd type="none" w="med" len="med"/>
                      <a:tailEnd type="none" w="med" len="med"/>
                    </a:lnBlToTr>
                  </a:tcPr>
                </a:tc>
                <a:extLst>
                  <a:ext uri="{0D108BD9-81ED-4DB2-BD59-A6C34878D82A}">
                    <a16:rowId xmlns:a16="http://schemas.microsoft.com/office/drawing/2014/main" val="2238615377"/>
                  </a:ext>
                </a:extLst>
              </a:tr>
              <a:tr h="554769">
                <a:tc rowSpan="3">
                  <a:txBody>
                    <a:bodyPr/>
                    <a:lstStyle/>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ハイケア</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ユニット</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入院医療</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管理料</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（ＨＣＵ）</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管理</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料１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21</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7,202</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2">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・以下のいずれかを満たす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179388" marR="0" lvl="0" indent="-179388"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　ア　救急搬送件数</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1,000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件以上</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179388" marR="0" lvl="0" indent="-179388"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　イ　全身麻酔手術件数</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500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件以上</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179388" marR="0" lvl="0" indent="-179388"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　ウ　小児系病床が５割以上であって、全身麻酔手術件数が</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250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件以上</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400" rtl="0" eaLnBrk="1" fontAlgn="ctr" latinLnBrk="0" hangingPunct="1">
                        <a:lnSpc>
                          <a:spcPct val="100000"/>
                        </a:lnSpc>
                        <a:spcBef>
                          <a:spcPts val="0"/>
                        </a:spcBef>
                        <a:spcAft>
                          <a:spcPts val="0"/>
                        </a:spcAft>
                        <a:buClrTx/>
                        <a:buSzTx/>
                        <a:buFontTx/>
                        <a:buNone/>
                        <a:tabLst/>
                        <a:defRPr/>
                      </a:pP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別表に掲げる人口の少ない地域においては、上記の８割の件数で満たす</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3">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・専任の常勤医師（宿日直可）が常時医療機関内にいる </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看護師</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４対１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3">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HCU</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用</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Ⅰ</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Ⅱ</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zh-TW" altLang="en-US" sz="800" b="0" i="0" u="none" strike="noStrike">
                          <a:solidFill>
                            <a:schemeClr val="tx1"/>
                          </a:solidFill>
                          <a:effectLst/>
                          <a:latin typeface="メイリオ" panose="020B0604030504040204" pitchFamily="50" charset="-128"/>
                          <a:ea typeface="メイリオ" panose="020B0604030504040204" pitchFamily="50" charset="-128"/>
                        </a:rPr>
                        <a:t>基準①</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が</a:t>
                      </a:r>
                      <a:endParaRPr lang="en-US" altLang="zh-TW"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en-US" altLang="zh-TW" sz="800" b="0" i="0" u="none" strike="noStrike">
                          <a:solidFill>
                            <a:schemeClr val="tx1"/>
                          </a:solidFill>
                          <a:effectLst/>
                          <a:latin typeface="メイリオ" panose="020B0604030504040204" pitchFamily="50" charset="-128"/>
                          <a:ea typeface="メイリオ" panose="020B0604030504040204" pitchFamily="50" charset="-128"/>
                        </a:rPr>
                        <a:t>20%</a:t>
                      </a:r>
                      <a:r>
                        <a:rPr lang="zh-TW" altLang="en-US" sz="800" b="0" i="0" u="none" strike="noStrike">
                          <a:solidFill>
                            <a:schemeClr val="tx1"/>
                          </a:solidFill>
                          <a:effectLst/>
                          <a:latin typeface="メイリオ" panose="020B0604030504040204" pitchFamily="50" charset="-128"/>
                          <a:ea typeface="メイリオ" panose="020B0604030504040204" pitchFamily="50" charset="-128"/>
                        </a:rPr>
                        <a:t>以上</a:t>
                      </a:r>
                    </a:p>
                    <a:p>
                      <a:pPr algn="ctr" fontAlgn="ctr"/>
                      <a:r>
                        <a:rPr lang="zh-TW" altLang="en-US" sz="800" b="0" i="0" u="none" strike="noStrike">
                          <a:solidFill>
                            <a:schemeClr val="tx1"/>
                          </a:solidFill>
                          <a:effectLst/>
                          <a:latin typeface="メイリオ" panose="020B0604030504040204" pitchFamily="50" charset="-128"/>
                          <a:ea typeface="メイリオ" panose="020B0604030504040204" pitchFamily="50" charset="-128"/>
                        </a:rPr>
                        <a:t>基準②</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が</a:t>
                      </a:r>
                      <a:endParaRPr lang="en-US" altLang="zh-TW"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en-US" altLang="zh-TW" sz="800" b="0" i="0" u="none" strike="noStrike">
                          <a:solidFill>
                            <a:schemeClr val="tx1"/>
                          </a:solidFill>
                          <a:effectLst/>
                          <a:latin typeface="メイリオ" panose="020B0604030504040204" pitchFamily="50" charset="-128"/>
                          <a:ea typeface="メイリオ" panose="020B0604030504040204" pitchFamily="50" charset="-128"/>
                        </a:rPr>
                        <a:t>80%</a:t>
                      </a:r>
                      <a:r>
                        <a:rPr lang="zh-TW" altLang="en-US" sz="800" b="0" i="0" u="none" strike="noStrike">
                          <a:solidFill>
                            <a:schemeClr val="tx1"/>
                          </a:solidFill>
                          <a:effectLst/>
                          <a:latin typeface="メイリオ" panose="020B0604030504040204" pitchFamily="50" charset="-128"/>
                          <a:ea typeface="メイリオ" panose="020B0604030504040204" pitchFamily="50" charset="-128"/>
                        </a:rPr>
                        <a:t>以上</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3">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rowSpan="3">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BlToTr w="6350" cap="flat" cmpd="sng" algn="ctr">
                      <a:noFill/>
                      <a:prstDash val="solid"/>
                      <a:round/>
                      <a:headEnd type="none" w="med" len="med"/>
                      <a:tailEnd type="none" w="med" len="med"/>
                    </a:lnBlToTr>
                  </a:tcPr>
                </a:tc>
                <a:tc rowSpan="2">
                  <a:txBody>
                    <a:bodyPr/>
                    <a:lstStyle/>
                    <a:p>
                      <a:pPr marL="85725" marR="0" lvl="0" indent="-85725" algn="l" defTabSz="914395"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・救急蘇生装置等を備えている</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395"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・診療録管理体制加算の届出がある</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395"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・医療安全対策加算１の届出がある</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BlToTr w="6350" cap="flat" cmpd="sng" algn="ctr">
                      <a:noFill/>
                      <a:prstDash val="solid"/>
                      <a:round/>
                      <a:headEnd type="none" w="med" len="med"/>
                      <a:tailEnd type="none" w="med" len="med"/>
                    </a:lnBlToTr>
                  </a:tcPr>
                </a:tc>
                <a:extLst>
                  <a:ext uri="{0D108BD9-81ED-4DB2-BD59-A6C34878D82A}">
                    <a16:rowId xmlns:a16="http://schemas.microsoft.com/office/drawing/2014/main" val="10021"/>
                  </a:ext>
                </a:extLst>
              </a:tr>
              <a:tr h="847627">
                <a:tc vMerge="1">
                  <a:txBody>
                    <a:bodyPr/>
                    <a:lstStyle/>
                    <a:p>
                      <a:endParaRPr kumimoji="1" lang="ja-JP" altLang="en-US"/>
                    </a:p>
                  </a:txBody>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管理</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料２</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21</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4,501</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kumimoji="1" lang="ja-JP" altLang="en-US"/>
                    </a:p>
                  </a:txBody>
                  <a:tcPr/>
                </a:tc>
                <a:tc vMerge="1">
                  <a:txBody>
                    <a:bodyPr/>
                    <a:lstStyle/>
                    <a:p>
                      <a:endParaRPr kumimoji="1" lang="ja-JP" altLang="en-US"/>
                    </a:p>
                  </a:txBody>
                  <a:tcPr/>
                </a:tc>
                <a:tc rowSpan="2">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看護師</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５対１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algn="ctr" fontAlgn="ctr"/>
                      <a:endParaRPr lang="ja-JP" altLang="en-US" sz="1100" b="0" i="0" u="none" strike="noStrike">
                        <a:solidFill>
                          <a:srgbClr val="000000"/>
                        </a:solidFill>
                        <a:effectLst/>
                        <a:latin typeface="ＭＳ Ｐゴシック"/>
                      </a:endParaRPr>
                    </a:p>
                  </a:txBody>
                  <a:tcPr marL="4892" marR="4892" marT="489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a:lstStyle/>
                    <a:p>
                      <a:pPr algn="ctr" fontAlgn="ctr"/>
                      <a:r>
                        <a:rPr kumimoji="1" lang="ja-JP" altLang="en-US" sz="800" kern="1200">
                          <a:solidFill>
                            <a:schemeClr val="dk1"/>
                          </a:solidFill>
                          <a:latin typeface="メイリオ" panose="020B0604030504040204" pitchFamily="50" charset="-128"/>
                          <a:ea typeface="メイリオ" panose="020B0604030504040204" pitchFamily="50" charset="-128"/>
                        </a:rPr>
                        <a:t>基準①が</a:t>
                      </a:r>
                      <a:endParaRPr kumimoji="1" lang="en-US" altLang="ja-JP" sz="800" kern="1200">
                        <a:solidFill>
                          <a:schemeClr val="dk1"/>
                        </a:solidFill>
                        <a:latin typeface="メイリオ" panose="020B0604030504040204" pitchFamily="50" charset="-128"/>
                        <a:ea typeface="メイリオ" panose="020B0604030504040204" pitchFamily="50" charset="-128"/>
                      </a:endParaRPr>
                    </a:p>
                    <a:p>
                      <a:pPr algn="ctr" fontAlgn="ctr"/>
                      <a:r>
                        <a:rPr kumimoji="1" lang="en-US" altLang="ja-JP" sz="800" kern="1200">
                          <a:solidFill>
                            <a:schemeClr val="dk1"/>
                          </a:solidFill>
                          <a:latin typeface="メイリオ" panose="020B0604030504040204" pitchFamily="50" charset="-128"/>
                          <a:ea typeface="メイリオ" panose="020B0604030504040204" pitchFamily="50" charset="-128"/>
                        </a:rPr>
                        <a:t>20%</a:t>
                      </a:r>
                      <a:r>
                        <a:rPr kumimoji="1" lang="ja-JP" altLang="en-US" sz="800" kern="1200">
                          <a:solidFill>
                            <a:schemeClr val="dk1"/>
                          </a:solidFill>
                          <a:latin typeface="メイリオ" panose="020B0604030504040204" pitchFamily="50" charset="-128"/>
                          <a:ea typeface="メイリオ" panose="020B0604030504040204" pitchFamily="50" charset="-128"/>
                        </a:rPr>
                        <a:t>以上</a:t>
                      </a:r>
                      <a:endParaRPr kumimoji="1" lang="en-US" altLang="ja-JP" sz="800" kern="1200">
                        <a:solidFill>
                          <a:schemeClr val="dk1"/>
                        </a:solidFill>
                        <a:latin typeface="メイリオ" panose="020B0604030504040204" pitchFamily="50" charset="-128"/>
                        <a:ea typeface="メイリオ" panose="020B0604030504040204" pitchFamily="50" charset="-128"/>
                      </a:endParaRPr>
                    </a:p>
                    <a:p>
                      <a:pPr algn="ctr" fontAlgn="ctr"/>
                      <a:r>
                        <a:rPr kumimoji="1" lang="ja-JP" altLang="en-US" sz="800" kern="1200">
                          <a:solidFill>
                            <a:schemeClr val="dk1"/>
                          </a:solidFill>
                          <a:latin typeface="メイリオ" panose="020B0604030504040204" pitchFamily="50" charset="-128"/>
                          <a:ea typeface="メイリオ" panose="020B0604030504040204" pitchFamily="50" charset="-128"/>
                        </a:rPr>
                        <a:t>基準②が</a:t>
                      </a:r>
                      <a:endParaRPr kumimoji="1" lang="en-US" altLang="ja-JP" sz="800" kern="1200">
                        <a:solidFill>
                          <a:schemeClr val="dk1"/>
                        </a:solidFill>
                        <a:latin typeface="メイリオ" panose="020B0604030504040204" pitchFamily="50" charset="-128"/>
                        <a:ea typeface="メイリオ" panose="020B0604030504040204" pitchFamily="50" charset="-128"/>
                      </a:endParaRPr>
                    </a:p>
                    <a:p>
                      <a:pPr algn="ctr" fontAlgn="ctr"/>
                      <a:r>
                        <a:rPr kumimoji="1" lang="en-US" altLang="ja-JP" sz="800" kern="1200">
                          <a:solidFill>
                            <a:schemeClr val="dk1"/>
                          </a:solidFill>
                          <a:latin typeface="メイリオ" panose="020B0604030504040204" pitchFamily="50" charset="-128"/>
                          <a:ea typeface="メイリオ" panose="020B0604030504040204" pitchFamily="50" charset="-128"/>
                        </a:rPr>
                        <a:t>65%</a:t>
                      </a:r>
                      <a:r>
                        <a:rPr kumimoji="1" lang="ja-JP" altLang="en-US" sz="800" kern="1200">
                          <a:solidFill>
                            <a:schemeClr val="dk1"/>
                          </a:solidFill>
                          <a:latin typeface="メイリオ" panose="020B0604030504040204" pitchFamily="50" charset="-128"/>
                          <a:ea typeface="メイリオ" panose="020B0604030504040204" pitchFamily="50" charset="-128"/>
                        </a:rPr>
                        <a:t>以上</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endParaRPr kumimoji="1" lang="ja-JP" altLang="en-US"/>
                    </a:p>
                  </a:txBody>
                  <a:tcPr/>
                </a:tc>
                <a:tc vMerge="1">
                  <a:txBody>
                    <a:bodyPr/>
                    <a:lstStyle/>
                    <a:p>
                      <a:endParaRPr kumimoji="1" lang="ja-JP" altLang="en-US"/>
                    </a:p>
                  </a:txBody>
                  <a:tcPr/>
                </a:tc>
                <a:extLst>
                  <a:ext uri="{0D108BD9-81ED-4DB2-BD59-A6C34878D82A}">
                    <a16:rowId xmlns:a16="http://schemas.microsoft.com/office/drawing/2014/main" val="3452021840"/>
                  </a:ext>
                </a:extLst>
              </a:tr>
              <a:tr h="433679">
                <a:tc vMerge="1">
                  <a:txBody>
                    <a:bodyPr/>
                    <a:lstStyle/>
                    <a:p>
                      <a:pPr algn="ctr" fontAlgn="ctr"/>
                      <a:endParaRPr lang="ja-JP" altLang="en-US" sz="9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注５</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21</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4,401</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marR="0" lvl="0" indent="-85725" algn="ctr" defTabSz="914400" rtl="0" eaLnBrk="1" fontAlgn="ctr" latinLnBrk="0" hangingPunct="1">
                        <a:lnSpc>
                          <a:spcPct val="100000"/>
                        </a:lnSpc>
                        <a:spcBef>
                          <a:spcPts val="0"/>
                        </a:spcBef>
                        <a:spcAft>
                          <a:spcPts val="0"/>
                        </a:spcAft>
                        <a:buClrTx/>
                        <a:buSzTx/>
                        <a:buFontTx/>
                        <a:buNone/>
                        <a:tabLst/>
                        <a:defRPr/>
                      </a:pP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algn="ctr" fontAlgn="ct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algn="ctr" fontAlgn="ct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algn="ctr" fontAlgn="ctr"/>
                      <a:endParaRPr kumimoji="1" lang="ja-JP" altLang="en-US" sz="800" kern="1200">
                        <a:solidFill>
                          <a:schemeClr val="dk1"/>
                        </a:solidFill>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algn="ctr" fontAlgn="ct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vMerge="1">
                  <a:txBody>
                    <a:bodyPr/>
                    <a:lstStyle/>
                    <a:p>
                      <a:pPr algn="ctr" fontAlgn="ct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BlToTr w="6350" cap="flat" cmpd="sng" algn="ctr">
                      <a:noFill/>
                      <a:prstDash val="solid"/>
                      <a:round/>
                      <a:headEnd type="none" w="med" len="med"/>
                      <a:tailEnd type="none" w="med" len="med"/>
                    </a:lnBlToTr>
                  </a:tcPr>
                </a:tc>
                <a:tc>
                  <a:txBody>
                    <a:bodyPr/>
                    <a:lstStyle/>
                    <a:p>
                      <a:pPr marL="85725" marR="0" lvl="0" indent="-85725" algn="l" defTabSz="914395" rtl="0" eaLnBrk="1" fontAlgn="ctr" latinLnBrk="0" hangingPunct="1">
                        <a:lnSpc>
                          <a:spcPct val="100000"/>
                        </a:lnSpc>
                        <a:spcBef>
                          <a:spcPts val="0"/>
                        </a:spcBef>
                        <a:spcAft>
                          <a:spcPts val="0"/>
                        </a:spcAft>
                        <a:buClrTx/>
                        <a:buSzTx/>
                        <a:buFontTx/>
                        <a:buNone/>
                        <a:tabLst/>
                        <a:defRPr/>
                      </a:pP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令和８年３月</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31</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日時点で</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ICU</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又は</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HCU</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の届出を行っていた治療室に限り、当面の間、算定可。</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BlToTr w="6350" cap="flat" cmpd="sng" algn="ctr">
                      <a:noFill/>
                      <a:prstDash val="solid"/>
                      <a:round/>
                      <a:headEnd type="none" w="med" len="med"/>
                      <a:tailEnd type="none" w="med" len="med"/>
                    </a:lnBlToTr>
                  </a:tcPr>
                </a:tc>
                <a:extLst>
                  <a:ext uri="{0D108BD9-81ED-4DB2-BD59-A6C34878D82A}">
                    <a16:rowId xmlns:a16="http://schemas.microsoft.com/office/drawing/2014/main" val="2249992729"/>
                  </a:ext>
                </a:extLst>
              </a:tr>
              <a:tr h="1039127">
                <a:tc gridSpan="2">
                  <a:txBody>
                    <a:bodyPr/>
                    <a:lstStyle/>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脳卒中</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ケアユニット</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入院医療管理料</a:t>
                      </a:r>
                      <a:endParaRPr lang="en-US" altLang="ja-JP" sz="9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900" b="0" i="0" u="none" strike="noStrike">
                          <a:solidFill>
                            <a:schemeClr val="tx1"/>
                          </a:solidFill>
                          <a:effectLst/>
                          <a:latin typeface="メイリオ" panose="020B0604030504040204" pitchFamily="50" charset="-128"/>
                          <a:ea typeface="メイリオ" panose="020B0604030504040204" pitchFamily="50" charset="-128"/>
                        </a:rPr>
                        <a:t>（ＳＣＵ）</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hMerge="1">
                  <a:txBody>
                    <a:bodyPr/>
                    <a:lstStyle/>
                    <a:p>
                      <a:endParaRPr kumimoji="1" lang="ja-JP" altLang="en-US"/>
                    </a:p>
                  </a:txBody>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14</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日　</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6,365</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点</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・「超急性期脳卒中加算」と「経皮的脳血栓回収術」を合計して年間</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20</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回以上算定</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・神経内科・脳外科の経験が５年以上の専任の医師（宿日直可）が常時医療機関内に勤務</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400" rtl="0" eaLnBrk="1" fontAlgn="ctr" latinLnBrk="0" hangingPunct="1">
                        <a:lnSpc>
                          <a:spcPct val="100000"/>
                        </a:lnSpc>
                        <a:spcBef>
                          <a:spcPts val="0"/>
                        </a:spcBef>
                        <a:spcAft>
                          <a:spcPts val="0"/>
                        </a:spcAft>
                        <a:buClrTx/>
                        <a:buSzTx/>
                        <a:buFontTx/>
                        <a:buNone/>
                        <a:tabLst/>
                        <a:defRPr/>
                      </a:pP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所定要件を満たす場合、当該科の経験が３年以上の専任の医師でも可。</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・脳血管リハの経験のある専任の常勤理学療法士・作業療法士が治療室に勤務</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看護師</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３対１</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一般病棟用</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Ⅰ</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a:solidFill>
                            <a:schemeClr val="tx1"/>
                          </a:solidFill>
                          <a:effectLst/>
                          <a:latin typeface="メイリオ" panose="020B0604030504040204" pitchFamily="50" charset="-128"/>
                          <a:ea typeface="メイリオ" panose="020B0604030504040204" pitchFamily="50" charset="-128"/>
                        </a:rPr>
                        <a:t>Ⅱ</a:t>
                      </a:r>
                      <a:r>
                        <a:rPr lang="ja-JP" altLang="en-US" sz="800" b="0" i="0" u="none" strike="noStrike">
                          <a:solidFill>
                            <a:schemeClr val="tx1"/>
                          </a:solidFill>
                          <a:effectLst/>
                          <a:latin typeface="メイリオ" panose="020B0604030504040204" pitchFamily="50" charset="-128"/>
                          <a:ea typeface="メイリオ" panose="020B0604030504040204" pitchFamily="50" charset="-128"/>
                        </a:rPr>
                        <a:t>）</a:t>
                      </a:r>
                      <a:endParaRPr lang="en-US" altLang="ja-JP"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ja-JP" altLang="en-US" sz="800" b="0" i="0" u="none" strike="noStrike">
                          <a:solidFill>
                            <a:schemeClr val="tx1"/>
                          </a:solidFill>
                          <a:effectLst/>
                          <a:latin typeface="メイリオ" panose="020B0604030504040204" pitchFamily="50" charset="-128"/>
                          <a:ea typeface="メイリオ" panose="020B0604030504040204" pitchFamily="50" charset="-128"/>
                        </a:rPr>
                        <a:t>測定評価</a:t>
                      </a: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indent="-85725" algn="ctr" fontAlgn="ctr"/>
                      <a:r>
                        <a:rPr lang="en-US" altLang="ja-JP" sz="800" b="0" i="0" u="none" strike="noStrike">
                          <a:solidFill>
                            <a:schemeClr val="tx1"/>
                          </a:solidFill>
                          <a:effectLst/>
                          <a:latin typeface="メイリオ" panose="020B0604030504040204" pitchFamily="50" charset="-128"/>
                          <a:ea typeface="メイリオ" panose="020B0604030504040204" pitchFamily="50" charset="-128"/>
                        </a:rPr>
                        <a:t>-</a:t>
                      </a:r>
                      <a:endParaRPr lang="ja-JP" altLang="en-US" sz="800" b="0" i="0" u="none" strike="noStrike">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marL="85725" indent="-85725" algn="l" fontAlgn="ct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・治療室の概ね８割以上が脳梗塞、脳出血、くも膜下出血の患者</a:t>
                      </a:r>
                      <a:endParaRPr lang="en-US" altLang="ja-JP" sz="800" b="0" i="0" u="none" strike="noStrike" dirty="0">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395" rtl="0" eaLnBrk="1" fontAlgn="ctr" latinLnBrk="0" hangingPunct="1">
                        <a:lnSpc>
                          <a:spcPct val="100000"/>
                        </a:lnSpc>
                        <a:spcBef>
                          <a:spcPts val="0"/>
                        </a:spcBef>
                        <a:spcAft>
                          <a:spcPts val="0"/>
                        </a:spcAft>
                        <a:buClrTx/>
                        <a:buSzTx/>
                        <a:buFontTx/>
                        <a:buNone/>
                        <a:tabLst/>
                        <a:defRPr/>
                      </a:pP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・救急蘇生装置等を備えている</a:t>
                      </a:r>
                      <a:endParaRPr lang="en-US" altLang="ja-JP" sz="800" b="0" i="0" u="none" strike="noStrike" dirty="0">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395" rtl="0" eaLnBrk="1" fontAlgn="ctr" latinLnBrk="0" hangingPunct="1">
                        <a:lnSpc>
                          <a:spcPct val="100000"/>
                        </a:lnSpc>
                        <a:spcBef>
                          <a:spcPts val="0"/>
                        </a:spcBef>
                        <a:spcAft>
                          <a:spcPts val="0"/>
                        </a:spcAft>
                        <a:buClrTx/>
                        <a:buSzTx/>
                        <a:buFontTx/>
                        <a:buNone/>
                        <a:tabLst/>
                        <a:defRPr/>
                      </a:pP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dirty="0">
                          <a:solidFill>
                            <a:schemeClr val="tx1"/>
                          </a:solidFill>
                          <a:effectLst/>
                          <a:latin typeface="メイリオ" panose="020B0604030504040204" pitchFamily="50" charset="-128"/>
                          <a:ea typeface="メイリオ" panose="020B0604030504040204" pitchFamily="50" charset="-128"/>
                        </a:rPr>
                        <a:t>CT</a:t>
                      </a: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a:t>
                      </a:r>
                      <a:r>
                        <a:rPr lang="en-US" altLang="ja-JP" sz="800" b="0" i="0" u="none" strike="noStrike" dirty="0">
                          <a:solidFill>
                            <a:schemeClr val="tx1"/>
                          </a:solidFill>
                          <a:effectLst/>
                          <a:latin typeface="メイリオ" panose="020B0604030504040204" pitchFamily="50" charset="-128"/>
                          <a:ea typeface="メイリオ" panose="020B0604030504040204" pitchFamily="50" charset="-128"/>
                        </a:rPr>
                        <a:t>MRI</a:t>
                      </a: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等の撮影・診断が常時可能</a:t>
                      </a:r>
                      <a:endParaRPr lang="en-US" altLang="ja-JP" sz="800" b="0" i="0" u="none" strike="noStrike" dirty="0">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395" rtl="0" eaLnBrk="1" fontAlgn="ctr" latinLnBrk="0" hangingPunct="1">
                        <a:lnSpc>
                          <a:spcPct val="100000"/>
                        </a:lnSpc>
                        <a:spcBef>
                          <a:spcPts val="0"/>
                        </a:spcBef>
                        <a:spcAft>
                          <a:spcPts val="0"/>
                        </a:spcAft>
                        <a:buClrTx/>
                        <a:buSzTx/>
                        <a:buFontTx/>
                        <a:buNone/>
                        <a:tabLst/>
                        <a:defRPr/>
                      </a:pP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・医療安全対策加算１の届出がある</a:t>
                      </a:r>
                      <a:endParaRPr lang="en-US" altLang="ja-JP" sz="800" b="0" i="0" u="none" strike="noStrike" dirty="0">
                        <a:solidFill>
                          <a:schemeClr val="tx1"/>
                        </a:solidFill>
                        <a:effectLst/>
                        <a:latin typeface="メイリオ" panose="020B0604030504040204" pitchFamily="50" charset="-128"/>
                        <a:ea typeface="メイリオ" panose="020B0604030504040204" pitchFamily="50" charset="-128"/>
                      </a:endParaRPr>
                    </a:p>
                    <a:p>
                      <a:pPr marL="85725" marR="0" lvl="0" indent="-85725" algn="l" defTabSz="914395" rtl="0" eaLnBrk="1" fontAlgn="ctr" latinLnBrk="0" hangingPunct="1">
                        <a:lnSpc>
                          <a:spcPct val="100000"/>
                        </a:lnSpc>
                        <a:spcBef>
                          <a:spcPts val="0"/>
                        </a:spcBef>
                        <a:spcAft>
                          <a:spcPts val="0"/>
                        </a:spcAft>
                        <a:buClrTx/>
                        <a:buSzTx/>
                        <a:buFontTx/>
                        <a:buNone/>
                        <a:tabLst/>
                        <a:defRPr/>
                      </a:pPr>
                      <a:r>
                        <a:rPr lang="ja-JP" altLang="en-US" sz="800" b="0" i="0" u="none" strike="noStrike" dirty="0">
                          <a:solidFill>
                            <a:schemeClr val="tx1"/>
                          </a:solidFill>
                          <a:effectLst/>
                          <a:latin typeface="メイリオ" panose="020B0604030504040204" pitchFamily="50" charset="-128"/>
                          <a:ea typeface="メイリオ" panose="020B0604030504040204" pitchFamily="50" charset="-128"/>
                        </a:rPr>
                        <a:t>・脳血管リハの届出を行っている</a:t>
                      </a:r>
                      <a:endParaRPr lang="en-US" altLang="ja-JP" sz="800" b="0" i="0" u="none" strike="noStrike" dirty="0">
                        <a:solidFill>
                          <a:schemeClr val="tx1"/>
                        </a:solidFill>
                        <a:effectLst/>
                        <a:latin typeface="メイリオ" panose="020B0604030504040204" pitchFamily="50" charset="-128"/>
                        <a:ea typeface="メイリオ" panose="020B0604030504040204" pitchFamily="50" charset="-128"/>
                      </a:endParaRPr>
                    </a:p>
                  </a:txBody>
                  <a:tcPr marL="0" marR="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23"/>
                  </a:ext>
                </a:extLst>
              </a:tr>
            </a:tbl>
          </a:graphicData>
        </a:graphic>
      </p:graphicFrame>
      <p:sp>
        <p:nvSpPr>
          <p:cNvPr id="2" name="正方形/長方形 1">
            <a:extLst>
              <a:ext uri="{FF2B5EF4-FFF2-40B4-BE49-F238E27FC236}">
                <a16:creationId xmlns:a16="http://schemas.microsoft.com/office/drawing/2014/main" id="{B0AC44FF-F0EC-332B-5413-48882D54F9A4}"/>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（参考）救命救急入院料等の主な施設基準</a:t>
            </a:r>
          </a:p>
        </p:txBody>
      </p:sp>
      <p:sp>
        <p:nvSpPr>
          <p:cNvPr id="4" name="テキスト ボックス 3">
            <a:extLst>
              <a:ext uri="{FF2B5EF4-FFF2-40B4-BE49-F238E27FC236}">
                <a16:creationId xmlns:a16="http://schemas.microsoft.com/office/drawing/2014/main" id="{6AE683A6-C7C4-A94D-5F03-389183BD1C54}"/>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患者のニーズ、病院の機能・特性、地域医療構想を踏まえた医療提供体制の整備－⑤⑥⑦⑧</a:t>
            </a:r>
          </a:p>
        </p:txBody>
      </p:sp>
      <p:sp>
        <p:nvSpPr>
          <p:cNvPr id="3" name="スライド番号プレースホルダー 4">
            <a:extLst>
              <a:ext uri="{FF2B5EF4-FFF2-40B4-BE49-F238E27FC236}">
                <a16:creationId xmlns:a16="http://schemas.microsoft.com/office/drawing/2014/main" id="{ED64FB7D-D13B-F8AA-FFD6-109343E7C7F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2DFE6898-92A7-6430-69E8-78BA498873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76409847"/>
      </p:ext>
    </p:extLst>
  </p:cSld>
  <p:clrMapOvr>
    <a:masterClrMapping/>
  </p:clrMapOvr>
  <mc:AlternateContent xmlns:mc="http://schemas.openxmlformats.org/markup-compatibility/2006" xmlns:p14="http://schemas.microsoft.com/office/powerpoint/2010/main">
    <mc:Choice Requires="p14">
      <p:transition spd="slow" p14:dur="2000" advTm="13095"/>
    </mc:Choice>
    <mc:Fallback xmlns="">
      <p:transition spd="slow" advTm="13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4EC15-67AA-A2BE-BE4A-6169472EAA3F}"/>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CA7D1B72-2778-C111-AA94-7E14F650CE50}"/>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包括期・慢性期入院医療</a:t>
            </a:r>
          </a:p>
        </p:txBody>
      </p:sp>
      <p:sp>
        <p:nvSpPr>
          <p:cNvPr id="3" name="スライド番号プレースホルダー 4">
            <a:extLst>
              <a:ext uri="{FF2B5EF4-FFF2-40B4-BE49-F238E27FC236}">
                <a16:creationId xmlns:a16="http://schemas.microsoft.com/office/drawing/2014/main" id="{B6AC381E-A120-8653-932B-948CAA74897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ED297FCE-B85C-1AF9-A010-C8F49E5C264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58555651"/>
      </p:ext>
    </p:extLst>
  </p:cSld>
  <p:clrMapOvr>
    <a:masterClrMapping/>
  </p:clrMapOvr>
  <mc:AlternateContent xmlns:mc="http://schemas.openxmlformats.org/markup-compatibility/2006" xmlns:p14="http://schemas.microsoft.com/office/powerpoint/2010/main">
    <mc:Choice Requires="p14">
      <p:transition spd="slow" p14:dur="2000" advTm="5206"/>
    </mc:Choice>
    <mc:Fallback xmlns="">
      <p:transition spd="slow" advTm="5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F8747-5DE3-6D70-CF5E-138AAE443FC4}"/>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0DF2FD34-9075-6B30-A16F-8409777EAAEE}"/>
              </a:ext>
            </a:extLst>
          </p:cNvPr>
          <p:cNvSpPr/>
          <p:nvPr/>
        </p:nvSpPr>
        <p:spPr>
          <a:xfrm>
            <a:off x="1143000" y="27802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2040</a:t>
            </a: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年とその先を見据えた地域包括ケアシステムの深化・推進</a:t>
            </a:r>
          </a:p>
        </p:txBody>
      </p:sp>
      <p:sp>
        <p:nvSpPr>
          <p:cNvPr id="2" name="テキスト ボックス 1">
            <a:extLst>
              <a:ext uri="{FF2B5EF4-FFF2-40B4-BE49-F238E27FC236}">
                <a16:creationId xmlns:a16="http://schemas.microsoft.com/office/drawing/2014/main" id="{490F11EA-C71A-B3B3-8ACF-0BA4612A7701}"/>
              </a:ext>
            </a:extLst>
          </p:cNvPr>
          <p:cNvSpPr txBox="1"/>
          <p:nvPr/>
        </p:nvSpPr>
        <p:spPr>
          <a:xfrm>
            <a:off x="1143000" y="55944"/>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p>
        </p:txBody>
      </p:sp>
      <p:sp>
        <p:nvSpPr>
          <p:cNvPr id="10" name="ドーナツ 60">
            <a:extLst>
              <a:ext uri="{FF2B5EF4-FFF2-40B4-BE49-F238E27FC236}">
                <a16:creationId xmlns:a16="http://schemas.microsoft.com/office/drawing/2014/main" id="{DF64DB8F-C486-B063-2038-DAA683B1B22A}"/>
              </a:ext>
            </a:extLst>
          </p:cNvPr>
          <p:cNvSpPr/>
          <p:nvPr/>
        </p:nvSpPr>
        <p:spPr>
          <a:xfrm>
            <a:off x="3829826" y="2928538"/>
            <a:ext cx="6314810" cy="3309754"/>
          </a:xfrm>
          <a:prstGeom prst="donut">
            <a:avLst>
              <a:gd name="adj" fmla="val 26543"/>
            </a:avLst>
          </a:prstGeom>
          <a:gradFill>
            <a:gsLst>
              <a:gs pos="0">
                <a:schemeClr val="accent6">
                  <a:lumMod val="20000"/>
                  <a:lumOff val="80000"/>
                  <a:alpha val="44000"/>
                </a:schemeClr>
              </a:gs>
              <a:gs pos="74000">
                <a:schemeClr val="accent6">
                  <a:lumMod val="40000"/>
                  <a:lumOff val="60000"/>
                </a:schemeClr>
              </a:gs>
              <a:gs pos="100000">
                <a:schemeClr val="accent6">
                  <a:alpha val="50000"/>
                  <a:lumMod val="19000"/>
                  <a:lumOff val="81000"/>
                </a:schemeClr>
              </a:gs>
            </a:gsLst>
            <a:lin ang="5400000" scaled="1"/>
          </a:gradFill>
          <a:ln w="82550">
            <a:noFill/>
            <a:prstDash val="sysDash"/>
          </a:ln>
          <a:effectLst>
            <a:outerShdw blurRad="50800" dist="38100" algn="l" rotWithShape="0">
              <a:schemeClr val="accent2">
                <a:lumMod val="20000"/>
                <a:lumOff val="80000"/>
                <a:alpha val="40000"/>
              </a:schemeClr>
            </a:outerShdw>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grpSp>
        <p:nvGrpSpPr>
          <p:cNvPr id="12" name="グループ化 11">
            <a:extLst>
              <a:ext uri="{FF2B5EF4-FFF2-40B4-BE49-F238E27FC236}">
                <a16:creationId xmlns:a16="http://schemas.microsoft.com/office/drawing/2014/main" id="{FE2D66C9-E9CC-A2B1-CF10-BCFE3013EB8B}"/>
              </a:ext>
            </a:extLst>
          </p:cNvPr>
          <p:cNvGrpSpPr/>
          <p:nvPr/>
        </p:nvGrpSpPr>
        <p:grpSpPr>
          <a:xfrm>
            <a:off x="1244300" y="3378058"/>
            <a:ext cx="2223136" cy="3168000"/>
            <a:chOff x="51243" y="3769122"/>
            <a:chExt cx="2539088" cy="3854345"/>
          </a:xfrm>
        </p:grpSpPr>
        <p:sp>
          <p:nvSpPr>
            <p:cNvPr id="13" name="正方形/長方形 12">
              <a:extLst>
                <a:ext uri="{FF2B5EF4-FFF2-40B4-BE49-F238E27FC236}">
                  <a16:creationId xmlns:a16="http://schemas.microsoft.com/office/drawing/2014/main" id="{2921F9EA-7961-37DD-CD51-84D364FFE1AA}"/>
                </a:ext>
              </a:extLst>
            </p:cNvPr>
            <p:cNvSpPr/>
            <p:nvPr/>
          </p:nvSpPr>
          <p:spPr>
            <a:xfrm>
              <a:off x="51243" y="3769122"/>
              <a:ext cx="2539088" cy="3854345"/>
            </a:xfrm>
            <a:prstGeom prst="rect">
              <a:avLst/>
            </a:prstGeom>
            <a:solidFill>
              <a:srgbClr val="C6D9F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72000" rIns="36000"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在宅療養支援診療所・病院</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14" name="テキスト ボックス 13">
              <a:extLst>
                <a:ext uri="{FF2B5EF4-FFF2-40B4-BE49-F238E27FC236}">
                  <a16:creationId xmlns:a16="http://schemas.microsoft.com/office/drawing/2014/main" id="{F42272EF-C9E0-1815-1F95-A10A660945ED}"/>
                </a:ext>
              </a:extLst>
            </p:cNvPr>
            <p:cNvSpPr txBox="1"/>
            <p:nvPr/>
          </p:nvSpPr>
          <p:spPr>
            <a:xfrm>
              <a:off x="135245" y="4123880"/>
              <a:ext cx="2371084" cy="3383668"/>
            </a:xfrm>
            <a:prstGeom prst="rect">
              <a:avLst/>
            </a:prstGeom>
            <a:solidFill>
              <a:srgbClr val="EBF6F9"/>
            </a:solidFill>
            <a:ln w="3175">
              <a:solidFill>
                <a:schemeClr val="tx1"/>
              </a:solidFill>
              <a:prstDash val="sysDash"/>
            </a:ln>
          </p:spPr>
          <p:txBody>
            <a:bodyPr wrap="square" lIns="72000" tIns="36000" rIns="36000" bIns="36000" rtlCol="0" anchor="t">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prstClr val="black"/>
                  </a:solidFill>
                  <a:effectLst/>
                  <a:uLnTx/>
                  <a:uFillTx/>
                  <a:latin typeface="Verdana"/>
                  <a:ea typeface="メイリオ"/>
                  <a:cs typeface="+mn-cs"/>
                </a:rPr>
                <a:t>地域において重症患者の訪問</a:t>
              </a:r>
              <a:br>
                <a:rPr kumimoji="1" lang="en-US" altLang="ja-JP" sz="1100" b="1" i="0" u="sng" strike="noStrike" kern="1200" cap="none" spc="0" normalizeH="0" baseline="0" noProof="0">
                  <a:ln>
                    <a:noFill/>
                  </a:ln>
                  <a:solidFill>
                    <a:prstClr val="black"/>
                  </a:solidFill>
                  <a:effectLst/>
                  <a:uLnTx/>
                  <a:uFillTx/>
                  <a:latin typeface="Verdana"/>
                  <a:ea typeface="メイリオ"/>
                  <a:cs typeface="+mn-cs"/>
                </a:rPr>
              </a:br>
              <a:r>
                <a:rPr kumimoji="1" lang="ja-JP" altLang="en-US" sz="1100" b="1" i="0" u="sng" strike="noStrike" kern="1200" cap="none" spc="0" normalizeH="0" baseline="0" noProof="0">
                  <a:ln>
                    <a:noFill/>
                  </a:ln>
                  <a:solidFill>
                    <a:prstClr val="black"/>
                  </a:solidFill>
                  <a:effectLst/>
                  <a:uLnTx/>
                  <a:uFillTx/>
                  <a:latin typeface="Verdana"/>
                  <a:ea typeface="メイリオ"/>
                  <a:cs typeface="+mn-cs"/>
                </a:rPr>
                <a:t>診療や在宅看取り等を積極的に担う医療機関を評価</a:t>
              </a: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重症患者への対応等、地域で積極的な役割を担う医療機関の評価を充実</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往診時医療情報連携加算の算定可能な範囲を拡大</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在支診／在支病の要件に、業務継続計画（</a:t>
              </a:r>
              <a:r>
                <a:rPr kumimoji="1" lang="en-US" altLang="ja-JP" sz="1100" b="0" i="0" u="none" strike="noStrike" kern="1200" cap="none" spc="0" normalizeH="0" baseline="0" noProof="0">
                  <a:ln>
                    <a:noFill/>
                  </a:ln>
                  <a:solidFill>
                    <a:prstClr val="black"/>
                  </a:solidFill>
                  <a:effectLst/>
                  <a:uLnTx/>
                  <a:uFillTx/>
                  <a:latin typeface="Verdana"/>
                  <a:ea typeface="メイリオ"/>
                  <a:cs typeface="+mn-cs"/>
                </a:rPr>
                <a:t>BCP</a:t>
              </a: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）の</a:t>
              </a:r>
              <a:br>
                <a:rPr kumimoji="1" lang="en-US" altLang="ja-JP" sz="1100" b="0" i="0" u="none" strike="noStrike" kern="1200" cap="none" spc="0" normalizeH="0" baseline="0" noProof="0">
                  <a:ln>
                    <a:noFill/>
                  </a:ln>
                  <a:solidFill>
                    <a:prstClr val="black"/>
                  </a:solidFill>
                  <a:effectLst/>
                  <a:uLnTx/>
                  <a:uFillTx/>
                  <a:latin typeface="Verdana"/>
                  <a:ea typeface="メイリオ"/>
                  <a:cs typeface="+mn-cs"/>
                </a:rPr>
              </a:b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策定及び定期見直しを追加</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医薬品適正処方に向けた医師／薬剤師同時訪問の評価</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要介護度の低い患者等に</a:t>
              </a:r>
              <a:br>
                <a:rPr kumimoji="1" lang="en-US" altLang="ja-JP" sz="1100" b="0" i="0" u="none" strike="noStrike" kern="1200" cap="none" spc="0" normalizeH="0" baseline="0" noProof="0">
                  <a:ln>
                    <a:noFill/>
                  </a:ln>
                  <a:solidFill>
                    <a:prstClr val="black"/>
                  </a:solidFill>
                  <a:effectLst/>
                  <a:uLnTx/>
                  <a:uFillTx/>
                  <a:latin typeface="Verdana"/>
                  <a:ea typeface="メイリオ"/>
                  <a:cs typeface="+mn-cs"/>
                </a:rPr>
              </a:b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一律月２回訪問管理を行う医療機関の評価を適正化</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p:txBody>
        </p:sp>
      </p:grpSp>
      <p:sp>
        <p:nvSpPr>
          <p:cNvPr id="15" name="正方形/長方形 14">
            <a:extLst>
              <a:ext uri="{FF2B5EF4-FFF2-40B4-BE49-F238E27FC236}">
                <a16:creationId xmlns:a16="http://schemas.microsoft.com/office/drawing/2014/main" id="{18E95539-29B1-970A-C93D-4484C5C8CC8D}"/>
              </a:ext>
            </a:extLst>
          </p:cNvPr>
          <p:cNvSpPr/>
          <p:nvPr/>
        </p:nvSpPr>
        <p:spPr>
          <a:xfrm>
            <a:off x="1263910" y="763609"/>
            <a:ext cx="9612000" cy="909274"/>
          </a:xfrm>
          <a:prstGeom prst="rect">
            <a:avLst/>
          </a:prstGeom>
          <a:ln>
            <a:solidFill>
              <a:schemeClr val="tx1"/>
            </a:solidFill>
          </a:ln>
        </p:spPr>
        <p:txBody>
          <a:bodyPr wrap="square" lIns="91440" tIns="72000" rIns="91440" bIns="36000" anchor="t">
            <a:spAutoFit/>
          </a:bodyPr>
          <a:lstStyle/>
          <a:p>
            <a:pPr marL="180984" marR="0" lvl="0" indent="-180984"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a:ea typeface="メイリオ"/>
                <a:cs typeface="+mn-cs"/>
              </a:rPr>
              <a:t>○　入院分野では、在宅・介護施設からの緊急入院の受け入れ、円滑な入退院の実現、高齢者で必要となるリハビリテーション・栄養管理・口腔管理の充実など見直しを実施。</a:t>
            </a:r>
            <a:endParaRPr kumimoji="0" lang="ja-JP" altLang="en-US" sz="1300" b="0" i="0" u="none" strike="noStrike" kern="1200" cap="none" spc="0" normalizeH="0" baseline="0" noProof="0">
              <a:ln>
                <a:noFill/>
              </a:ln>
              <a:solidFill>
                <a:prstClr val="black"/>
              </a:solidFill>
              <a:effectLst/>
              <a:uLnTx/>
              <a:uFillTx/>
              <a:latin typeface="メイリオ"/>
              <a:ea typeface="メイリオ"/>
              <a:cs typeface="+mn-cs"/>
            </a:endParaRPr>
          </a:p>
          <a:p>
            <a:pPr marL="180984" marR="0" lvl="0" indent="-180984"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a:ea typeface="メイリオ"/>
                <a:cs typeface="+mn-cs"/>
              </a:rPr>
              <a:t>○　在宅医療・訪問看護分野においては、平時からの</a:t>
            </a:r>
            <a:r>
              <a:rPr kumimoji="1" lang="en-US" altLang="ja-JP" sz="1300" b="0" i="0" u="none" strike="noStrike" kern="1200" cap="none" spc="0" normalizeH="0" baseline="0" noProof="0">
                <a:ln>
                  <a:noFill/>
                </a:ln>
                <a:solidFill>
                  <a:prstClr val="black"/>
                </a:solidFill>
                <a:effectLst/>
                <a:uLnTx/>
                <a:uFillTx/>
                <a:latin typeface="メイリオ"/>
                <a:ea typeface="メイリオ"/>
                <a:cs typeface="+mn-cs"/>
              </a:rPr>
              <a:t>ICT</a:t>
            </a:r>
            <a:r>
              <a:rPr kumimoji="1" lang="ja-JP" altLang="en-US" sz="1300" b="0" i="0" u="none" strike="noStrike" kern="1200" cap="none" spc="0" normalizeH="0" baseline="0" noProof="0">
                <a:ln>
                  <a:noFill/>
                </a:ln>
                <a:solidFill>
                  <a:prstClr val="black"/>
                </a:solidFill>
                <a:effectLst/>
                <a:uLnTx/>
                <a:uFillTx/>
                <a:latin typeface="メイリオ"/>
                <a:ea typeface="メイリオ"/>
                <a:cs typeface="+mn-cs"/>
              </a:rPr>
              <a:t>を用いた情報連携に関する評価の見直し等を行うとともに、重症患者や住まいの特性に合わせて評価の見直しを実施。</a:t>
            </a:r>
            <a:endParaRPr kumimoji="1" lang="en-US" altLang="ja-JP" sz="1300" b="0" i="0" u="none" strike="noStrike" kern="1200" cap="none" spc="0" normalizeH="0" baseline="0" noProof="0">
              <a:ln>
                <a:noFill/>
              </a:ln>
              <a:solidFill>
                <a:prstClr val="black"/>
              </a:solidFill>
              <a:effectLst/>
              <a:uLnTx/>
              <a:uFillTx/>
              <a:latin typeface="メイリオ"/>
              <a:ea typeface="メイリオ"/>
              <a:cs typeface="+mn-cs"/>
            </a:endParaRPr>
          </a:p>
        </p:txBody>
      </p:sp>
      <p:sp>
        <p:nvSpPr>
          <p:cNvPr id="22" name="左矢印 16">
            <a:extLst>
              <a:ext uri="{FF2B5EF4-FFF2-40B4-BE49-F238E27FC236}">
                <a16:creationId xmlns:a16="http://schemas.microsoft.com/office/drawing/2014/main" id="{7B6D0E0A-8D27-D70C-9D01-94327D28F239}"/>
              </a:ext>
            </a:extLst>
          </p:cNvPr>
          <p:cNvSpPr/>
          <p:nvPr/>
        </p:nvSpPr>
        <p:spPr>
          <a:xfrm rot="12031823">
            <a:off x="2209197" y="2595106"/>
            <a:ext cx="2575317" cy="608164"/>
          </a:xfrm>
          <a:prstGeom prst="leftArrow">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grpSp>
        <p:nvGrpSpPr>
          <p:cNvPr id="25" name="グループ化 24">
            <a:extLst>
              <a:ext uri="{FF2B5EF4-FFF2-40B4-BE49-F238E27FC236}">
                <a16:creationId xmlns:a16="http://schemas.microsoft.com/office/drawing/2014/main" id="{5D928932-2C6E-78CE-F377-75FC14FC3BD5}"/>
              </a:ext>
            </a:extLst>
          </p:cNvPr>
          <p:cNvGrpSpPr/>
          <p:nvPr/>
        </p:nvGrpSpPr>
        <p:grpSpPr>
          <a:xfrm>
            <a:off x="3025442" y="3771058"/>
            <a:ext cx="2358900" cy="1068604"/>
            <a:chOff x="4156607" y="5112504"/>
            <a:chExt cx="2761918" cy="920115"/>
          </a:xfrm>
        </p:grpSpPr>
        <p:pic>
          <p:nvPicPr>
            <p:cNvPr id="26" name="Picture 12">
              <a:extLst>
                <a:ext uri="{FF2B5EF4-FFF2-40B4-BE49-F238E27FC236}">
                  <a16:creationId xmlns:a16="http://schemas.microsoft.com/office/drawing/2014/main" id="{5FCB67A1-295F-B12A-E306-610D700A53FF}"/>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829616" y="5112504"/>
              <a:ext cx="1249037" cy="876020"/>
            </a:xfrm>
            <a:prstGeom prst="rect">
              <a:avLst/>
            </a:prstGeom>
            <a:noFill/>
            <a:ln w="9525">
              <a:noFill/>
              <a:miter lim="800000"/>
              <a:headEnd/>
              <a:tailEnd/>
            </a:ln>
          </p:spPr>
        </p:pic>
        <p:sp>
          <p:nvSpPr>
            <p:cNvPr id="27" name="正方形/長方形 26">
              <a:extLst>
                <a:ext uri="{FF2B5EF4-FFF2-40B4-BE49-F238E27FC236}">
                  <a16:creationId xmlns:a16="http://schemas.microsoft.com/office/drawing/2014/main" id="{85412510-2B9A-AB89-47F5-1011BC27BE4D}"/>
                </a:ext>
              </a:extLst>
            </p:cNvPr>
            <p:cNvSpPr/>
            <p:nvPr/>
          </p:nvSpPr>
          <p:spPr>
            <a:xfrm>
              <a:off x="4156607" y="5767610"/>
              <a:ext cx="2761918" cy="265009"/>
            </a:xfrm>
            <a:prstGeom prst="rect">
              <a:avLst/>
            </a:prstGeom>
            <a:noFill/>
            <a:ln w="6350" cap="flat" cmpd="sng" algn="ctr">
              <a:noFill/>
              <a:prstDash val="solid"/>
              <a:miter lim="800000"/>
            </a:ln>
            <a:effectLst/>
          </p:spPr>
          <p:txBody>
            <a:bodyPr wrap="square">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7FDE"/>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在支診・在支病</a:t>
              </a:r>
            </a:p>
          </p:txBody>
        </p:sp>
      </p:grpSp>
      <p:grpSp>
        <p:nvGrpSpPr>
          <p:cNvPr id="35" name="グループ化 34">
            <a:extLst>
              <a:ext uri="{FF2B5EF4-FFF2-40B4-BE49-F238E27FC236}">
                <a16:creationId xmlns:a16="http://schemas.microsoft.com/office/drawing/2014/main" id="{6A8371E2-EE7C-5FD5-16D3-4E90BD666DCF}"/>
              </a:ext>
            </a:extLst>
          </p:cNvPr>
          <p:cNvGrpSpPr/>
          <p:nvPr/>
        </p:nvGrpSpPr>
        <p:grpSpPr>
          <a:xfrm>
            <a:off x="9281698" y="1733086"/>
            <a:ext cx="1692000" cy="2138400"/>
            <a:chOff x="535655" y="3095569"/>
            <a:chExt cx="2085606" cy="1168724"/>
          </a:xfrm>
          <a:solidFill>
            <a:schemeClr val="bg2"/>
          </a:solidFill>
        </p:grpSpPr>
        <p:sp>
          <p:nvSpPr>
            <p:cNvPr id="36" name="正方形/長方形 35">
              <a:extLst>
                <a:ext uri="{FF2B5EF4-FFF2-40B4-BE49-F238E27FC236}">
                  <a16:creationId xmlns:a16="http://schemas.microsoft.com/office/drawing/2014/main" id="{0C0CFC5C-179A-C2E5-8F81-0897F9831AE3}"/>
                </a:ext>
              </a:extLst>
            </p:cNvPr>
            <p:cNvSpPr/>
            <p:nvPr/>
          </p:nvSpPr>
          <p:spPr>
            <a:xfrm>
              <a:off x="535655" y="3095569"/>
              <a:ext cx="2085606" cy="1168724"/>
            </a:xfrm>
            <a:prstGeom prst="rect">
              <a:avLst/>
            </a:prstGeom>
            <a:solidFill>
              <a:schemeClr val="accent3">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72000" rIns="36000"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慢性期入院医療</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37" name="テキスト ボックス 36">
              <a:extLst>
                <a:ext uri="{FF2B5EF4-FFF2-40B4-BE49-F238E27FC236}">
                  <a16:creationId xmlns:a16="http://schemas.microsoft.com/office/drawing/2014/main" id="{EAEB67AD-6652-5696-96D4-E939B396B7C5}"/>
                </a:ext>
              </a:extLst>
            </p:cNvPr>
            <p:cNvSpPr txBox="1"/>
            <p:nvPr/>
          </p:nvSpPr>
          <p:spPr>
            <a:xfrm>
              <a:off x="624301" y="3250913"/>
              <a:ext cx="1908315" cy="964905"/>
            </a:xfrm>
            <a:prstGeom prst="rect">
              <a:avLst/>
            </a:prstGeom>
            <a:solidFill>
              <a:srgbClr val="EEF8E4"/>
            </a:solidFill>
            <a:ln w="3175">
              <a:solidFill>
                <a:schemeClr val="tx1"/>
              </a:solidFill>
              <a:prstDash val="sysDash"/>
            </a:ln>
          </p:spPr>
          <p:txBody>
            <a:bodyPr wrap="square" lIns="72000" tIns="36000" rIns="36000" bIns="36000"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prstClr val="black"/>
                  </a:solidFill>
                  <a:effectLst/>
                  <a:uLnTx/>
                  <a:uFillTx/>
                  <a:latin typeface="Verdana"/>
                  <a:ea typeface="メイリオ"/>
                  <a:cs typeface="+mn-cs"/>
                </a:rPr>
                <a:t>より医療の必要性が</a:t>
              </a:r>
              <a:br>
                <a:rPr kumimoji="1" lang="en-US" altLang="ja-JP" sz="1100" b="1" i="0" u="sng" strike="noStrike" kern="1200" cap="none" spc="0" normalizeH="0" baseline="0" noProof="0">
                  <a:ln>
                    <a:noFill/>
                  </a:ln>
                  <a:solidFill>
                    <a:prstClr val="black"/>
                  </a:solidFill>
                  <a:effectLst/>
                  <a:uLnTx/>
                  <a:uFillTx/>
                  <a:latin typeface="Verdana"/>
                  <a:ea typeface="メイリオ"/>
                  <a:cs typeface="+mn-cs"/>
                </a:rPr>
              </a:br>
              <a:r>
                <a:rPr kumimoji="1" lang="ja-JP" altLang="en-US" sz="1100" b="1" i="0" u="sng" strike="noStrike" kern="1200" cap="none" spc="0" normalizeH="0" baseline="0" noProof="0">
                  <a:ln>
                    <a:noFill/>
                  </a:ln>
                  <a:solidFill>
                    <a:prstClr val="black"/>
                  </a:solidFill>
                  <a:effectLst/>
                  <a:uLnTx/>
                  <a:uFillTx/>
                  <a:latin typeface="Verdana"/>
                  <a:ea typeface="メイリオ"/>
                  <a:cs typeface="+mn-cs"/>
                </a:rPr>
                <a:t>高い患者の受入を推進</a:t>
              </a:r>
              <a:endParaRPr kumimoji="1" lang="en-US" altLang="ja-JP" sz="1100" b="1" i="0" u="sng"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悪性腫瘍以外の緩和ケアを受ける患者や重症の医療的ケア児を医療区分２・３に追加</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一部の医療区分２の処置等を重複して行う患者の評価引上げ</a:t>
              </a:r>
            </a:p>
          </p:txBody>
        </p:sp>
      </p:grpSp>
      <p:grpSp>
        <p:nvGrpSpPr>
          <p:cNvPr id="70" name="グループ化 69">
            <a:extLst>
              <a:ext uri="{FF2B5EF4-FFF2-40B4-BE49-F238E27FC236}">
                <a16:creationId xmlns:a16="http://schemas.microsoft.com/office/drawing/2014/main" id="{72822AE9-15D4-E1A6-7102-7CF1FB0D4DDF}"/>
              </a:ext>
            </a:extLst>
          </p:cNvPr>
          <p:cNvGrpSpPr/>
          <p:nvPr/>
        </p:nvGrpSpPr>
        <p:grpSpPr>
          <a:xfrm>
            <a:off x="5415701" y="3900479"/>
            <a:ext cx="3874520" cy="1114199"/>
            <a:chOff x="4653263" y="3828689"/>
            <a:chExt cx="3874520" cy="1114199"/>
          </a:xfrm>
        </p:grpSpPr>
        <p:pic>
          <p:nvPicPr>
            <p:cNvPr id="21" name="Picture 8" descr="C:\Users\SYUMB\AppData\Local\Microsoft\Windows\Temporary Internet Files\Content.IE5\7QUMZIRJ\MC900441738[1].png">
              <a:extLst>
                <a:ext uri="{FF2B5EF4-FFF2-40B4-BE49-F238E27FC236}">
                  <a16:creationId xmlns:a16="http://schemas.microsoft.com/office/drawing/2014/main" id="{C25C4A4E-EFE4-2A5D-F72F-81D4C601BADC}"/>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081004" y="3847097"/>
              <a:ext cx="912307" cy="912307"/>
            </a:xfrm>
            <a:prstGeom prst="rect">
              <a:avLst/>
            </a:prstGeom>
            <a:noFill/>
            <a:ln w="28575">
              <a:noFill/>
              <a:prstDash val="lgDashDotDot"/>
            </a:ln>
          </p:spPr>
        </p:pic>
        <p:pic>
          <p:nvPicPr>
            <p:cNvPr id="52" name="Picture 6" descr="C:\Users\SYUMB\AppData\Local\Microsoft\Windows\Temporary Internet Files\Content.IE5\D82NEVZQ\MC900433918[1].png">
              <a:extLst>
                <a:ext uri="{FF2B5EF4-FFF2-40B4-BE49-F238E27FC236}">
                  <a16:creationId xmlns:a16="http://schemas.microsoft.com/office/drawing/2014/main" id="{A191C30B-B1A8-C0A4-D768-D74BAF2399B0}"/>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5116137" y="3828689"/>
              <a:ext cx="1009469" cy="1009469"/>
            </a:xfrm>
            <a:prstGeom prst="rect">
              <a:avLst/>
            </a:prstGeom>
            <a:noFill/>
          </p:spPr>
        </p:pic>
        <p:sp>
          <p:nvSpPr>
            <p:cNvPr id="53" name="正方形/長方形 52">
              <a:extLst>
                <a:ext uri="{FF2B5EF4-FFF2-40B4-BE49-F238E27FC236}">
                  <a16:creationId xmlns:a16="http://schemas.microsoft.com/office/drawing/2014/main" id="{4328115D-AA7F-2D07-3729-30611A95DDF1}"/>
                </a:ext>
              </a:extLst>
            </p:cNvPr>
            <p:cNvSpPr/>
            <p:nvPr/>
          </p:nvSpPr>
          <p:spPr>
            <a:xfrm>
              <a:off x="4653263" y="4635111"/>
              <a:ext cx="3874520" cy="307777"/>
            </a:xfrm>
            <a:prstGeom prst="rect">
              <a:avLst/>
            </a:prstGeom>
            <a:noFill/>
            <a:ln w="6350" cap="flat" cmpd="sng" algn="ctr">
              <a:noFill/>
              <a:prstDash val="solid"/>
              <a:miter lim="800000"/>
            </a:ln>
            <a:effectLst/>
          </p:spPr>
          <p:txBody>
            <a:bodyPr wrap="square">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lumMod val="65000"/>
                      <a:lumOff val="35000"/>
                    </a:prstClr>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自宅・高齢者住まい・居住系介護サービス</a:t>
              </a:r>
            </a:p>
          </p:txBody>
        </p:sp>
      </p:grpSp>
      <p:grpSp>
        <p:nvGrpSpPr>
          <p:cNvPr id="60" name="グループ化 59">
            <a:extLst>
              <a:ext uri="{FF2B5EF4-FFF2-40B4-BE49-F238E27FC236}">
                <a16:creationId xmlns:a16="http://schemas.microsoft.com/office/drawing/2014/main" id="{7D7663C6-FE78-A044-6A8A-8B594051D0E5}"/>
              </a:ext>
            </a:extLst>
          </p:cNvPr>
          <p:cNvGrpSpPr/>
          <p:nvPr/>
        </p:nvGrpSpPr>
        <p:grpSpPr>
          <a:xfrm>
            <a:off x="8469565" y="5344801"/>
            <a:ext cx="2304146" cy="1315108"/>
            <a:chOff x="3286610" y="2403818"/>
            <a:chExt cx="3039978" cy="1699867"/>
          </a:xfrm>
          <a:solidFill>
            <a:schemeClr val="accent2">
              <a:lumMod val="40000"/>
              <a:lumOff val="60000"/>
            </a:schemeClr>
          </a:solidFill>
        </p:grpSpPr>
        <p:sp>
          <p:nvSpPr>
            <p:cNvPr id="61" name="正方形/長方形 60">
              <a:extLst>
                <a:ext uri="{FF2B5EF4-FFF2-40B4-BE49-F238E27FC236}">
                  <a16:creationId xmlns:a16="http://schemas.microsoft.com/office/drawing/2014/main" id="{F6246115-8DA2-C2C9-5D87-94CA279B67A5}"/>
                </a:ext>
              </a:extLst>
            </p:cNvPr>
            <p:cNvSpPr/>
            <p:nvPr/>
          </p:nvSpPr>
          <p:spPr>
            <a:xfrm>
              <a:off x="3286610" y="2403818"/>
              <a:ext cx="3039978" cy="1699867"/>
            </a:xfrm>
            <a:prstGeom prst="rect">
              <a:avLst/>
            </a:prstGeom>
            <a:solidFill>
              <a:schemeClr val="accent3">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72000" rIns="36000"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終末期・緩和ケア医療の充実</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62" name="テキスト ボックス 61">
              <a:extLst>
                <a:ext uri="{FF2B5EF4-FFF2-40B4-BE49-F238E27FC236}">
                  <a16:creationId xmlns:a16="http://schemas.microsoft.com/office/drawing/2014/main" id="{D0A194AD-0457-B398-4209-DCE2828856C0}"/>
                </a:ext>
              </a:extLst>
            </p:cNvPr>
            <p:cNvSpPr txBox="1"/>
            <p:nvPr/>
          </p:nvSpPr>
          <p:spPr>
            <a:xfrm>
              <a:off x="3411646" y="2799394"/>
              <a:ext cx="2789906" cy="1187985"/>
            </a:xfrm>
            <a:prstGeom prst="rect">
              <a:avLst/>
            </a:prstGeom>
            <a:solidFill>
              <a:schemeClr val="accent3">
                <a:lumMod val="20000"/>
                <a:lumOff val="80000"/>
              </a:schemeClr>
            </a:solidFill>
            <a:ln w="3175">
              <a:solidFill>
                <a:schemeClr val="tx1"/>
              </a:solidFill>
              <a:prstDash val="sysDash"/>
            </a:ln>
          </p:spPr>
          <p:txBody>
            <a:bodyPr wrap="square" lIns="72000" tIns="36000" rIns="36000" bIns="36000" rtlCol="0">
              <a:spAutoFit/>
            </a:bodyPr>
            <a:lstStyle/>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緩和ケア病棟において末期腎不全患者の受入を可能とする</a:t>
              </a:r>
              <a:endParaRPr kumimoji="1" lang="en-US" altLang="zh-TW"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入院／外来／在宅緩和ケア管理に係る評価の対象患者に、末期腎不全・呼吸不全を追加</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p:txBody>
        </p:sp>
      </p:grpSp>
      <p:grpSp>
        <p:nvGrpSpPr>
          <p:cNvPr id="63" name="グループ化 62">
            <a:extLst>
              <a:ext uri="{FF2B5EF4-FFF2-40B4-BE49-F238E27FC236}">
                <a16:creationId xmlns:a16="http://schemas.microsoft.com/office/drawing/2014/main" id="{6B5F6ABD-6026-16F4-A97B-3DE00572A18B}"/>
              </a:ext>
            </a:extLst>
          </p:cNvPr>
          <p:cNvGrpSpPr/>
          <p:nvPr/>
        </p:nvGrpSpPr>
        <p:grpSpPr>
          <a:xfrm>
            <a:off x="2696604" y="1880006"/>
            <a:ext cx="2445724" cy="917294"/>
            <a:chOff x="3789487" y="3091220"/>
            <a:chExt cx="2753310" cy="904462"/>
          </a:xfrm>
        </p:grpSpPr>
        <p:sp>
          <p:nvSpPr>
            <p:cNvPr id="64" name="正方形/長方形 63">
              <a:extLst>
                <a:ext uri="{FF2B5EF4-FFF2-40B4-BE49-F238E27FC236}">
                  <a16:creationId xmlns:a16="http://schemas.microsoft.com/office/drawing/2014/main" id="{7DDC2D8D-2FB1-42DF-5EEF-07E188E90CF8}"/>
                </a:ext>
              </a:extLst>
            </p:cNvPr>
            <p:cNvSpPr/>
            <p:nvPr/>
          </p:nvSpPr>
          <p:spPr>
            <a:xfrm>
              <a:off x="3789487" y="3091220"/>
              <a:ext cx="2753310" cy="904462"/>
            </a:xfrm>
            <a:prstGeom prst="rect">
              <a:avLst/>
            </a:prstGeom>
            <a:solidFill>
              <a:srgbClr val="DCC8E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救急患者連携搬送料</a:t>
              </a:r>
            </a:p>
          </p:txBody>
        </p:sp>
        <p:sp>
          <p:nvSpPr>
            <p:cNvPr id="65" name="テキスト ボックス 64">
              <a:extLst>
                <a:ext uri="{FF2B5EF4-FFF2-40B4-BE49-F238E27FC236}">
                  <a16:creationId xmlns:a16="http://schemas.microsoft.com/office/drawing/2014/main" id="{CD451D76-37B5-DB5D-9495-CCDF0FFD7CA0}"/>
                </a:ext>
              </a:extLst>
            </p:cNvPr>
            <p:cNvSpPr txBox="1"/>
            <p:nvPr/>
          </p:nvSpPr>
          <p:spPr>
            <a:xfrm>
              <a:off x="3889060" y="3338432"/>
              <a:ext cx="2554166" cy="572413"/>
            </a:xfrm>
            <a:prstGeom prst="rect">
              <a:avLst/>
            </a:prstGeom>
            <a:solidFill>
              <a:srgbClr val="F2EFF5"/>
            </a:solidFill>
            <a:ln w="3175">
              <a:solidFill>
                <a:schemeClr val="tx1"/>
              </a:solidFill>
              <a:prstDash val="sysDash"/>
            </a:ln>
          </p:spPr>
          <p:txBody>
            <a:bodyPr wrap="square" lIns="72000" tIns="36000" rIns="36000" bIns="36000"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地域連携し「下り搬送」を活用する場合の評価を充実</a:t>
              </a: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民間救急の活用、受入側評価等</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pSp>
      <p:grpSp>
        <p:nvGrpSpPr>
          <p:cNvPr id="67" name="グループ化 66">
            <a:extLst>
              <a:ext uri="{FF2B5EF4-FFF2-40B4-BE49-F238E27FC236}">
                <a16:creationId xmlns:a16="http://schemas.microsoft.com/office/drawing/2014/main" id="{6D88788B-6335-8EDB-D392-F599F78CAD1A}"/>
              </a:ext>
            </a:extLst>
          </p:cNvPr>
          <p:cNvGrpSpPr/>
          <p:nvPr/>
        </p:nvGrpSpPr>
        <p:grpSpPr>
          <a:xfrm>
            <a:off x="6248862" y="1734920"/>
            <a:ext cx="2920918" cy="2137831"/>
            <a:chOff x="245405" y="3102363"/>
            <a:chExt cx="2643889" cy="1643351"/>
          </a:xfrm>
          <a:solidFill>
            <a:schemeClr val="bg2"/>
          </a:solidFill>
        </p:grpSpPr>
        <p:sp>
          <p:nvSpPr>
            <p:cNvPr id="68" name="正方形/長方形 67">
              <a:extLst>
                <a:ext uri="{FF2B5EF4-FFF2-40B4-BE49-F238E27FC236}">
                  <a16:creationId xmlns:a16="http://schemas.microsoft.com/office/drawing/2014/main" id="{45446BB2-1BB3-FCE6-76D6-F9EE958584A0}"/>
                </a:ext>
              </a:extLst>
            </p:cNvPr>
            <p:cNvSpPr/>
            <p:nvPr/>
          </p:nvSpPr>
          <p:spPr>
            <a:xfrm>
              <a:off x="245405" y="3102363"/>
              <a:ext cx="2643889" cy="1643351"/>
            </a:xfrm>
            <a:prstGeom prst="rect">
              <a:avLst/>
            </a:prstGeom>
            <a:solidFill>
              <a:srgbClr val="FFEEB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72000" rIns="36000"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包括期入院医療</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69" name="テキスト ボックス 68">
              <a:extLst>
                <a:ext uri="{FF2B5EF4-FFF2-40B4-BE49-F238E27FC236}">
                  <a16:creationId xmlns:a16="http://schemas.microsoft.com/office/drawing/2014/main" id="{306D40ED-3A7A-1396-DA0F-625FC33784ED}"/>
                </a:ext>
              </a:extLst>
            </p:cNvPr>
            <p:cNvSpPr txBox="1"/>
            <p:nvPr/>
          </p:nvSpPr>
          <p:spPr>
            <a:xfrm>
              <a:off x="310215" y="3316336"/>
              <a:ext cx="2511701" cy="1357120"/>
            </a:xfrm>
            <a:prstGeom prst="rect">
              <a:avLst/>
            </a:prstGeom>
            <a:solidFill>
              <a:srgbClr val="FFF9E7"/>
            </a:solidFill>
            <a:ln w="3175">
              <a:solidFill>
                <a:schemeClr val="tx1"/>
              </a:solidFill>
              <a:prstDash val="sysDash"/>
            </a:ln>
          </p:spPr>
          <p:txBody>
            <a:bodyPr wrap="square" lIns="72000" tIns="36000" rIns="36000" bIns="36000"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prstClr val="black"/>
                  </a:solidFill>
                  <a:effectLst/>
                  <a:uLnTx/>
                  <a:uFillTx/>
                  <a:latin typeface="Verdana"/>
                  <a:ea typeface="メイリオ"/>
                  <a:cs typeface="+mn-cs"/>
                </a:rPr>
                <a:t>在宅患者・施設入所者の後方支援や円滑な入退院支援を推進</a:t>
              </a:r>
              <a:endParaRPr kumimoji="1" lang="en-US" altLang="ja-JP" sz="1100" b="1" i="0" u="sng"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包括期充実体制加算の新設</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緊急入院の入院料や初期加算を引上げ</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入退院支援加算１の充実</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介護支援等連携指導料２の新設</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出来高算定可能範囲を拡大</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 ー退院時訪問指導料（回リハ）</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 ー退院時共同指導料２等（地ケア）</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退院直後の訪問栄養食事指導料の新設</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p:txBody>
        </p:sp>
      </p:grpSp>
      <p:sp>
        <p:nvSpPr>
          <p:cNvPr id="72" name="矢印: 上下 71">
            <a:extLst>
              <a:ext uri="{FF2B5EF4-FFF2-40B4-BE49-F238E27FC236}">
                <a16:creationId xmlns:a16="http://schemas.microsoft.com/office/drawing/2014/main" id="{1B771648-CE27-B06A-62F7-B2ED2FB0A495}"/>
              </a:ext>
            </a:extLst>
          </p:cNvPr>
          <p:cNvSpPr/>
          <p:nvPr/>
        </p:nvSpPr>
        <p:spPr>
          <a:xfrm rot="19443243">
            <a:off x="5887723" y="3650661"/>
            <a:ext cx="323504" cy="474178"/>
          </a:xfrm>
          <a:prstGeom prst="upDownArrow">
            <a:avLst/>
          </a:prstGeom>
          <a:solidFill>
            <a:schemeClr val="accent5">
              <a:lumMod val="40000"/>
              <a:lumOff val="6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grpSp>
        <p:nvGrpSpPr>
          <p:cNvPr id="74" name="グループ化 73">
            <a:extLst>
              <a:ext uri="{FF2B5EF4-FFF2-40B4-BE49-F238E27FC236}">
                <a16:creationId xmlns:a16="http://schemas.microsoft.com/office/drawing/2014/main" id="{18AF84E0-0847-E582-4F44-40D59DFC6C7A}"/>
              </a:ext>
            </a:extLst>
          </p:cNvPr>
          <p:cNvGrpSpPr/>
          <p:nvPr/>
        </p:nvGrpSpPr>
        <p:grpSpPr>
          <a:xfrm>
            <a:off x="3552179" y="4971635"/>
            <a:ext cx="2859544" cy="1800000"/>
            <a:chOff x="51243" y="3769123"/>
            <a:chExt cx="2740384" cy="1751821"/>
          </a:xfrm>
        </p:grpSpPr>
        <p:sp>
          <p:nvSpPr>
            <p:cNvPr id="75" name="正方形/長方形 74">
              <a:extLst>
                <a:ext uri="{FF2B5EF4-FFF2-40B4-BE49-F238E27FC236}">
                  <a16:creationId xmlns:a16="http://schemas.microsoft.com/office/drawing/2014/main" id="{0E22C5EB-424B-380B-88D1-242941045CCB}"/>
                </a:ext>
              </a:extLst>
            </p:cNvPr>
            <p:cNvSpPr/>
            <p:nvPr/>
          </p:nvSpPr>
          <p:spPr>
            <a:xfrm>
              <a:off x="51243" y="3769123"/>
              <a:ext cx="2740384" cy="1751821"/>
            </a:xfrm>
            <a:prstGeom prst="rect">
              <a:avLst/>
            </a:prstGeom>
            <a:solidFill>
              <a:srgbClr val="C6D9F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72000" rIns="36000"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訪問看護ステーション</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76" name="テキスト ボックス 75">
              <a:extLst>
                <a:ext uri="{FF2B5EF4-FFF2-40B4-BE49-F238E27FC236}">
                  <a16:creationId xmlns:a16="http://schemas.microsoft.com/office/drawing/2014/main" id="{9D3BE796-2C66-5850-7E17-A3AC0724E8F0}"/>
                </a:ext>
              </a:extLst>
            </p:cNvPr>
            <p:cNvSpPr txBox="1"/>
            <p:nvPr/>
          </p:nvSpPr>
          <p:spPr>
            <a:xfrm>
              <a:off x="144941" y="4042025"/>
              <a:ext cx="2552989" cy="1388727"/>
            </a:xfrm>
            <a:prstGeom prst="rect">
              <a:avLst/>
            </a:prstGeom>
            <a:solidFill>
              <a:srgbClr val="EBF6F9"/>
            </a:solidFill>
            <a:ln w="3175">
              <a:solidFill>
                <a:schemeClr val="tx1"/>
              </a:solidFill>
              <a:prstDash val="sysDash"/>
            </a:ln>
          </p:spPr>
          <p:txBody>
            <a:bodyPr wrap="square" lIns="72000" tIns="36000" rIns="36000" bIns="36000" rtlCol="0" anchor="t">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prstClr val="black"/>
                  </a:solidFill>
                  <a:effectLst/>
                  <a:uLnTx/>
                  <a:uFillTx/>
                  <a:latin typeface="Verdana"/>
                  <a:ea typeface="メイリオ"/>
                  <a:cs typeface="+mn-cs"/>
                </a:rPr>
                <a:t>高齢者向け住まい等併設型訪問看護の適切な評価と重症者への対応等を評価</a:t>
              </a:r>
              <a:endParaRPr kumimoji="1" lang="en-US" altLang="ja-JP" sz="1100" b="1" i="0" u="sng"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同一建物居住利用者数と訪問日数に応じたきめ細やかな見直しと１日あたり包括評価体系の新設</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US" altLang="ja-JP" sz="1100" b="0" i="0" u="none" strike="noStrike" kern="1200" cap="none" spc="0" normalizeH="0" baseline="0" noProof="0">
                  <a:ln>
                    <a:noFill/>
                  </a:ln>
                  <a:solidFill>
                    <a:prstClr val="black"/>
                  </a:solidFill>
                  <a:effectLst/>
                  <a:uLnTx/>
                  <a:uFillTx/>
                  <a:latin typeface="Verdana"/>
                  <a:ea typeface="メイリオ"/>
                  <a:cs typeface="+mn-cs"/>
                </a:rPr>
                <a:t>ICT</a:t>
              </a: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を活用した地域連携の評価を新設</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a:p>
              <a:pPr marL="171459"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地域で連携し精神障害にも対応する</a:t>
              </a:r>
              <a:br>
                <a:rPr kumimoji="1" lang="en-US" altLang="ja-JP" sz="1100" b="0" i="0" u="none" strike="noStrike" kern="1200" cap="none" spc="0" normalizeH="0" baseline="0" noProof="0">
                  <a:ln>
                    <a:noFill/>
                  </a:ln>
                  <a:solidFill>
                    <a:prstClr val="black"/>
                  </a:solidFill>
                  <a:effectLst/>
                  <a:uLnTx/>
                  <a:uFillTx/>
                  <a:latin typeface="Verdana"/>
                  <a:ea typeface="メイリオ"/>
                  <a:cs typeface="+mn-cs"/>
                </a:rPr>
              </a:b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訪問看護</a:t>
              </a:r>
              <a:r>
                <a:rPr kumimoji="1" lang="en-US" altLang="ja-JP" sz="1100" b="0" i="0" u="none" strike="noStrike" kern="1200" cap="none" spc="0" normalizeH="0" baseline="0" noProof="0">
                  <a:ln>
                    <a:noFill/>
                  </a:ln>
                  <a:solidFill>
                    <a:prstClr val="black"/>
                  </a:solidFill>
                  <a:effectLst/>
                  <a:uLnTx/>
                  <a:uFillTx/>
                  <a:latin typeface="Verdana"/>
                  <a:ea typeface="メイリオ"/>
                  <a:cs typeface="+mn-cs"/>
                </a:rPr>
                <a:t>ST</a:t>
              </a:r>
              <a:r>
                <a:rPr kumimoji="1" lang="ja-JP" altLang="en-US" sz="1100" b="0" i="0" u="none" strike="noStrike" kern="1200" cap="none" spc="0" normalizeH="0" baseline="0" noProof="0">
                  <a:ln>
                    <a:noFill/>
                  </a:ln>
                  <a:solidFill>
                    <a:prstClr val="black"/>
                  </a:solidFill>
                  <a:effectLst/>
                  <a:uLnTx/>
                  <a:uFillTx/>
                  <a:latin typeface="Verdana"/>
                  <a:ea typeface="メイリオ"/>
                  <a:cs typeface="+mn-cs"/>
                </a:rPr>
                <a:t>に係る評価を新設</a:t>
              </a:r>
              <a:endParaRPr kumimoji="1" lang="en-US" altLang="ja-JP" sz="1100" b="0" i="0" u="none" strike="noStrike" kern="1200" cap="none" spc="0" normalizeH="0" baseline="0" noProof="0">
                <a:ln>
                  <a:noFill/>
                </a:ln>
                <a:solidFill>
                  <a:prstClr val="black"/>
                </a:solidFill>
                <a:effectLst/>
                <a:uLnTx/>
                <a:uFillTx/>
                <a:latin typeface="Verdana"/>
                <a:ea typeface="メイリオ"/>
                <a:cs typeface="+mn-cs"/>
              </a:endParaRPr>
            </a:p>
          </p:txBody>
        </p:sp>
      </p:grpSp>
      <p:sp>
        <p:nvSpPr>
          <p:cNvPr id="16" name="矢印: 上下 15">
            <a:extLst>
              <a:ext uri="{FF2B5EF4-FFF2-40B4-BE49-F238E27FC236}">
                <a16:creationId xmlns:a16="http://schemas.microsoft.com/office/drawing/2014/main" id="{3FF07A3B-3A26-9B86-6073-310838C0D350}"/>
              </a:ext>
            </a:extLst>
          </p:cNvPr>
          <p:cNvSpPr/>
          <p:nvPr/>
        </p:nvSpPr>
        <p:spPr>
          <a:xfrm rot="5580657">
            <a:off x="5087175" y="3741622"/>
            <a:ext cx="323504" cy="1135562"/>
          </a:xfrm>
          <a:prstGeom prst="upDownArrow">
            <a:avLst/>
          </a:prstGeom>
          <a:solidFill>
            <a:schemeClr val="accent5">
              <a:lumMod val="40000"/>
              <a:lumOff val="6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20" name="矢印: 上下 19">
            <a:extLst>
              <a:ext uri="{FF2B5EF4-FFF2-40B4-BE49-F238E27FC236}">
                <a16:creationId xmlns:a16="http://schemas.microsoft.com/office/drawing/2014/main" id="{04F8D0D9-FDC0-9302-19AF-53179C3EA3B3}"/>
              </a:ext>
            </a:extLst>
          </p:cNvPr>
          <p:cNvSpPr/>
          <p:nvPr/>
        </p:nvSpPr>
        <p:spPr>
          <a:xfrm rot="20444872">
            <a:off x="6705702" y="4928461"/>
            <a:ext cx="323504" cy="456256"/>
          </a:xfrm>
          <a:prstGeom prst="upDownArrow">
            <a:avLst/>
          </a:prstGeom>
          <a:solidFill>
            <a:schemeClr val="accent5">
              <a:lumMod val="40000"/>
              <a:lumOff val="6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cxnSp>
        <p:nvCxnSpPr>
          <p:cNvPr id="29" name="直線矢印コネクタ 28">
            <a:extLst>
              <a:ext uri="{FF2B5EF4-FFF2-40B4-BE49-F238E27FC236}">
                <a16:creationId xmlns:a16="http://schemas.microsoft.com/office/drawing/2014/main" id="{28850359-9A62-1518-CC93-649B20810814}"/>
              </a:ext>
            </a:extLst>
          </p:cNvPr>
          <p:cNvCxnSpPr>
            <a:cxnSpLocks/>
          </p:cNvCxnSpPr>
          <p:nvPr/>
        </p:nvCxnSpPr>
        <p:spPr>
          <a:xfrm flipH="1" flipV="1">
            <a:off x="2436645" y="2877701"/>
            <a:ext cx="1650162" cy="628830"/>
          </a:xfrm>
          <a:prstGeom prst="straightConnector1">
            <a:avLst/>
          </a:prstGeom>
          <a:ln>
            <a:solidFill>
              <a:schemeClr val="accent6">
                <a:lumMod val="60000"/>
                <a:lumOff val="40000"/>
              </a:schemeClr>
            </a:solidFill>
            <a:tailEnd type="triangle"/>
          </a:ln>
        </p:spPr>
        <p:style>
          <a:lnRef idx="2">
            <a:schemeClr val="accent6"/>
          </a:lnRef>
          <a:fillRef idx="0">
            <a:schemeClr val="accent6"/>
          </a:fillRef>
          <a:effectRef idx="1">
            <a:schemeClr val="accent6"/>
          </a:effectRef>
          <a:fontRef idx="minor">
            <a:schemeClr val="tx1"/>
          </a:fontRef>
        </p:style>
      </p:cxnSp>
      <p:sp>
        <p:nvSpPr>
          <p:cNvPr id="31" name="テキスト ボックス 30">
            <a:extLst>
              <a:ext uri="{FF2B5EF4-FFF2-40B4-BE49-F238E27FC236}">
                <a16:creationId xmlns:a16="http://schemas.microsoft.com/office/drawing/2014/main" id="{F5785B66-3F06-39D1-8FF3-11B33AE0036B}"/>
              </a:ext>
            </a:extLst>
          </p:cNvPr>
          <p:cNvSpPr txBox="1"/>
          <p:nvPr/>
        </p:nvSpPr>
        <p:spPr>
          <a:xfrm>
            <a:off x="1848621" y="3073606"/>
            <a:ext cx="2226813" cy="246221"/>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緊急性・専門性が高い救急患者等</a:t>
            </a:r>
          </a:p>
        </p:txBody>
      </p:sp>
      <p:grpSp>
        <p:nvGrpSpPr>
          <p:cNvPr id="66" name="グループ化 65">
            <a:extLst>
              <a:ext uri="{FF2B5EF4-FFF2-40B4-BE49-F238E27FC236}">
                <a16:creationId xmlns:a16="http://schemas.microsoft.com/office/drawing/2014/main" id="{15C69B5E-8A7F-2489-A9BE-A2882C9EAC4C}"/>
              </a:ext>
            </a:extLst>
          </p:cNvPr>
          <p:cNvGrpSpPr/>
          <p:nvPr/>
        </p:nvGrpSpPr>
        <p:grpSpPr>
          <a:xfrm>
            <a:off x="6317417" y="5357575"/>
            <a:ext cx="2141528" cy="1062298"/>
            <a:chOff x="2435634" y="5087738"/>
            <a:chExt cx="2100970" cy="739734"/>
          </a:xfrm>
        </p:grpSpPr>
        <p:pic>
          <p:nvPicPr>
            <p:cNvPr id="54" name="Picture 12">
              <a:extLst>
                <a:ext uri="{FF2B5EF4-FFF2-40B4-BE49-F238E27FC236}">
                  <a16:creationId xmlns:a16="http://schemas.microsoft.com/office/drawing/2014/main" id="{ED870674-EA8E-5A45-C5DB-6FF08E9C12C1}"/>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012467" y="5087738"/>
              <a:ext cx="986397" cy="691816"/>
            </a:xfrm>
            <a:prstGeom prst="rect">
              <a:avLst/>
            </a:prstGeom>
            <a:noFill/>
            <a:ln w="9525">
              <a:noFill/>
              <a:miter lim="800000"/>
              <a:headEnd/>
              <a:tailEnd/>
            </a:ln>
          </p:spPr>
        </p:pic>
        <p:sp>
          <p:nvSpPr>
            <p:cNvPr id="55" name="正方形/長方形 54">
              <a:extLst>
                <a:ext uri="{FF2B5EF4-FFF2-40B4-BE49-F238E27FC236}">
                  <a16:creationId xmlns:a16="http://schemas.microsoft.com/office/drawing/2014/main" id="{2E0C6902-44C4-767C-6BBD-2CD6B6E568C3}"/>
                </a:ext>
              </a:extLst>
            </p:cNvPr>
            <p:cNvSpPr/>
            <p:nvPr/>
          </p:nvSpPr>
          <p:spPr>
            <a:xfrm>
              <a:off x="2435634" y="5613151"/>
              <a:ext cx="2100970" cy="214321"/>
            </a:xfrm>
            <a:prstGeom prst="rect">
              <a:avLst/>
            </a:prstGeom>
            <a:noFill/>
            <a:ln w="6350" cap="flat" cmpd="sng" algn="ctr">
              <a:noFill/>
              <a:prstDash val="solid"/>
              <a:miter lim="800000"/>
            </a:ln>
            <a:effectLst/>
          </p:spPr>
          <p:txBody>
            <a:bodyPr wrap="square">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7FDE"/>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訪問看護ステーション</a:t>
              </a:r>
            </a:p>
          </p:txBody>
        </p:sp>
      </p:grpSp>
      <p:sp>
        <p:nvSpPr>
          <p:cNvPr id="34" name="矢印: 上下 33">
            <a:extLst>
              <a:ext uri="{FF2B5EF4-FFF2-40B4-BE49-F238E27FC236}">
                <a16:creationId xmlns:a16="http://schemas.microsoft.com/office/drawing/2014/main" id="{B5C54C70-3B13-F85C-A7C4-EB044D20EC94}"/>
              </a:ext>
            </a:extLst>
          </p:cNvPr>
          <p:cNvSpPr/>
          <p:nvPr/>
        </p:nvSpPr>
        <p:spPr>
          <a:xfrm rot="5879198">
            <a:off x="8420734" y="3709540"/>
            <a:ext cx="323504" cy="1517941"/>
          </a:xfrm>
          <a:prstGeom prst="upDownArrow">
            <a:avLst/>
          </a:prstGeom>
          <a:solidFill>
            <a:schemeClr val="accent5">
              <a:lumMod val="40000"/>
              <a:lumOff val="6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pic>
        <p:nvPicPr>
          <p:cNvPr id="23" name="図 22" descr="ダイアグラム, アイコン&#10;&#10;AI によって生成されたコンテンツは間違っている可能性があります。">
            <a:extLst>
              <a:ext uri="{FF2B5EF4-FFF2-40B4-BE49-F238E27FC236}">
                <a16:creationId xmlns:a16="http://schemas.microsoft.com/office/drawing/2014/main" id="{E8E26F5B-042D-0BC5-ED90-A466FC55EAEC}"/>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121" b="89577" l="4969" r="95963">
                        <a14:foregroundMark x1="23913" y1="11401" x2="41304" y2="9446"/>
                        <a14:foregroundMark x1="41304" y1="9446" x2="50000" y2="10749"/>
                        <a14:foregroundMark x1="49379" y1="12052" x2="40683" y2="36482"/>
                        <a14:foregroundMark x1="40683" y1="36482" x2="19565" y2="35505"/>
                        <a14:foregroundMark x1="13354" y1="60586" x2="22050" y2="60912"/>
                        <a14:foregroundMark x1="36025" y1="66450" x2="57453" y2="67752"/>
                        <a14:foregroundMark x1="31988" y1="77850" x2="31988" y2="77850"/>
                        <a14:foregroundMark x1="54348" y1="76221" x2="54348" y2="76221"/>
                        <a14:foregroundMark x1="93789" y1="76873" x2="90683" y2="66775"/>
                        <a14:foregroundMark x1="90062" y1="84691" x2="62112" y2="89577"/>
                        <a14:foregroundMark x1="62112" y1="89577" x2="26398" y2="85993"/>
                        <a14:foregroundMark x1="26398" y1="85993" x2="18634" y2="87622"/>
                        <a14:foregroundMark x1="89441" y1="88274" x2="89441" y2="88274"/>
                        <a14:foregroundMark x1="95342" y1="86645" x2="95963" y2="86319"/>
                        <a14:foregroundMark x1="4969" y1="85993" x2="8696" y2="86645"/>
                        <a14:foregroundMark x1="13975" y1="60586" x2="11801" y2="61564"/>
                        <a14:foregroundMark x1="31677" y1="73941" x2="31677" y2="73941"/>
                        <a14:foregroundMark x1="54658" y1="74267" x2="54658" y2="74267"/>
                        <a14:foregroundMark x1="27019" y1="20521" x2="27019" y2="20521"/>
                      </a14:backgroundRemoval>
                    </a14:imgEffect>
                  </a14:imgLayer>
                </a14:imgProps>
              </a:ext>
            </a:extLst>
          </a:blip>
          <a:stretch>
            <a:fillRect/>
          </a:stretch>
        </p:blipFill>
        <p:spPr>
          <a:xfrm>
            <a:off x="1344257" y="1681215"/>
            <a:ext cx="1204586" cy="1148472"/>
          </a:xfrm>
          <a:prstGeom prst="rect">
            <a:avLst/>
          </a:prstGeom>
        </p:spPr>
      </p:pic>
      <p:pic>
        <p:nvPicPr>
          <p:cNvPr id="28" name="図 27" descr="挿絵, 抽象 が含まれている画像&#10;&#10;AI によって生成されたコンテンツは間違っている可能性があります。">
            <a:extLst>
              <a:ext uri="{FF2B5EF4-FFF2-40B4-BE49-F238E27FC236}">
                <a16:creationId xmlns:a16="http://schemas.microsoft.com/office/drawing/2014/main" id="{B92B86F1-02FD-55F3-80F1-62473E1D1A82}"/>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8209" b="94403" l="5149" r="92141">
                        <a14:foregroundMark x1="29268" y1="95149" x2="29268" y2="95149"/>
                        <a14:foregroundMark x1="92141" y1="70522" x2="92141" y2="70522"/>
                        <a14:foregroundMark x1="82385" y1="65672" x2="82385" y2="65672"/>
                        <a14:foregroundMark x1="82114" y1="61194" x2="82114" y2="61194"/>
                        <a14:foregroundMark x1="85908" y1="91045" x2="85908" y2="91045"/>
                        <a14:foregroundMark x1="84282" y1="87687" x2="84282" y2="87687"/>
                        <a14:foregroundMark x1="83469" y1="82090" x2="83469" y2="82090"/>
                        <a14:foregroundMark x1="76965" y1="85821" x2="76965" y2="85821"/>
                        <a14:foregroundMark x1="68835" y1="94403" x2="68835" y2="94403"/>
                        <a14:foregroundMark x1="58808" y1="86194" x2="58808" y2="86194"/>
                        <a14:foregroundMark x1="56911" y1="79478" x2="56911" y2="79478"/>
                        <a14:foregroundMark x1="64499" y1="77239" x2="64499" y2="77239"/>
                        <a14:foregroundMark x1="63686" y1="70522" x2="63686" y2="70522"/>
                        <a14:foregroundMark x1="49864" y1="91791" x2="49864" y2="91791"/>
                        <a14:foregroundMark x1="55827" y1="94403" x2="55827" y2="94403"/>
                        <a14:foregroundMark x1="32791" y1="52239" x2="32791" y2="52239"/>
                        <a14:foregroundMark x1="75339" y1="51866" x2="63144" y2="45149"/>
                        <a14:foregroundMark x1="55556" y1="79851" x2="63144" y2="79104"/>
                        <a14:foregroundMark x1="13279" y1="86940" x2="27100" y2="94403"/>
                        <a14:foregroundMark x1="27100" y1="94403" x2="45799" y2="95149"/>
                        <a14:foregroundMark x1="15989" y1="46642" x2="45528" y2="48507"/>
                        <a14:foregroundMark x1="28997" y1="13433" x2="28997" y2="13433"/>
                        <a14:foregroundMark x1="28997" y1="13433" x2="45528" y2="12313"/>
                        <a14:foregroundMark x1="45528" y1="12313" x2="37127" y2="32836"/>
                        <a14:foregroundMark x1="37127" y1="32836" x2="27100" y2="25373"/>
                        <a14:foregroundMark x1="5691" y1="34701" x2="5691" y2="34701"/>
                        <a14:foregroundMark x1="5691" y1="34701" x2="5691" y2="34701"/>
                        <a14:foregroundMark x1="5420" y1="35075" x2="5420" y2="35075"/>
                        <a14:foregroundMark x1="7317" y1="35075" x2="36314" y2="34328"/>
                        <a14:foregroundMark x1="5149" y1="32090" x2="5149" y2="32090"/>
                      </a14:backgroundRemoval>
                    </a14:imgEffect>
                  </a14:imgLayer>
                </a14:imgProps>
              </a:ext>
            </a:extLst>
          </a:blip>
          <a:stretch>
            <a:fillRect/>
          </a:stretch>
        </p:blipFill>
        <p:spPr>
          <a:xfrm>
            <a:off x="9383165" y="3879967"/>
            <a:ext cx="1474389" cy="1070830"/>
          </a:xfrm>
          <a:prstGeom prst="rect">
            <a:avLst/>
          </a:prstGeom>
        </p:spPr>
      </p:pic>
      <p:sp>
        <p:nvSpPr>
          <p:cNvPr id="30" name="正方形/長方形 29">
            <a:extLst>
              <a:ext uri="{FF2B5EF4-FFF2-40B4-BE49-F238E27FC236}">
                <a16:creationId xmlns:a16="http://schemas.microsoft.com/office/drawing/2014/main" id="{2731723B-4992-CED7-DCE9-BC64BE3E9B1B}"/>
              </a:ext>
            </a:extLst>
          </p:cNvPr>
          <p:cNvSpPr/>
          <p:nvPr/>
        </p:nvSpPr>
        <p:spPr>
          <a:xfrm>
            <a:off x="9206309" y="4814283"/>
            <a:ext cx="1524712" cy="523220"/>
          </a:xfrm>
          <a:prstGeom prst="rect">
            <a:avLst/>
          </a:prstGeom>
          <a:noFill/>
          <a:ln w="6350" cap="flat" cmpd="sng" algn="ctr">
            <a:noFill/>
            <a:prstDash val="solid"/>
            <a:miter lim="800000"/>
          </a:ln>
          <a:effectLst/>
        </p:spPr>
        <p:txBody>
          <a:bodyPr wrap="square">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B050"/>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慢性期医療を</a:t>
            </a:r>
            <a:endParaRPr kumimoji="1" lang="en-US" altLang="ja-JP" sz="1400" b="1" i="0" u="none" strike="noStrike" kern="1200" cap="none" spc="0" normalizeH="0" baseline="0" noProof="0">
              <a:ln>
                <a:noFill/>
              </a:ln>
              <a:solidFill>
                <a:srgbClr val="00B050"/>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B050"/>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担う病院</a:t>
            </a:r>
          </a:p>
        </p:txBody>
      </p:sp>
      <p:sp>
        <p:nvSpPr>
          <p:cNvPr id="33" name="正方形/長方形 32">
            <a:extLst>
              <a:ext uri="{FF2B5EF4-FFF2-40B4-BE49-F238E27FC236}">
                <a16:creationId xmlns:a16="http://schemas.microsoft.com/office/drawing/2014/main" id="{9120B370-4CE5-919D-2C04-C85EF5088E9F}"/>
              </a:ext>
            </a:extLst>
          </p:cNvPr>
          <p:cNvSpPr/>
          <p:nvPr/>
        </p:nvSpPr>
        <p:spPr>
          <a:xfrm>
            <a:off x="1286567" y="2579494"/>
            <a:ext cx="1261885" cy="523220"/>
          </a:xfrm>
          <a:prstGeom prst="rect">
            <a:avLst/>
          </a:prstGeom>
          <a:noFill/>
          <a:ln w="6350" cap="flat" cmpd="sng" algn="ctr">
            <a:noFill/>
            <a:prstDash val="solid"/>
            <a:miter lim="800000"/>
          </a:ln>
          <a:effectLst/>
        </p:spPr>
        <p:txBody>
          <a:bodyPr wrap="none">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F93EC8"/>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急性期医療を</a:t>
            </a:r>
            <a:endParaRPr kumimoji="1" lang="en-US" altLang="ja-JP" sz="1400" b="1" i="0" u="none" strike="noStrike" kern="1200" cap="none" spc="0" normalizeH="0" baseline="0" noProof="0">
              <a:ln>
                <a:noFill/>
              </a:ln>
              <a:solidFill>
                <a:srgbClr val="F93EC8"/>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F93EC8"/>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担う病院</a:t>
            </a:r>
          </a:p>
        </p:txBody>
      </p:sp>
      <p:pic>
        <p:nvPicPr>
          <p:cNvPr id="3" name="図 2" descr="挿絵, 抽象 が含まれている画像&#10;&#10;AI によって生成されたコンテンツは間違っている可能性があります。">
            <a:extLst>
              <a:ext uri="{FF2B5EF4-FFF2-40B4-BE49-F238E27FC236}">
                <a16:creationId xmlns:a16="http://schemas.microsoft.com/office/drawing/2014/main" id="{F896C6E9-4516-CC64-3EA6-3E508BB24A57}"/>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9732" b="96980" l="6509" r="96746">
                        <a14:foregroundMark x1="6509" y1="38926" x2="6509" y2="38926"/>
                        <a14:foregroundMark x1="26331" y1="94966" x2="73669" y2="97651"/>
                        <a14:foregroundMark x1="73669" y1="97651" x2="81361" y2="94966"/>
                        <a14:foregroundMark x1="95858" y1="91946" x2="95858" y2="91946"/>
                        <a14:foregroundMark x1="96746" y1="71812" x2="96746" y2="71812"/>
                        <a14:foregroundMark x1="21302" y1="86913" x2="21302" y2="86913"/>
                        <a14:foregroundMark x1="20414" y1="85570" x2="34320" y2="65772"/>
                        <a14:foregroundMark x1="34320" y1="65772" x2="57692" y2="51007"/>
                        <a14:foregroundMark x1="57692" y1="51007" x2="71006" y2="69128"/>
                        <a14:foregroundMark x1="71006" y1="69128" x2="27515" y2="56376"/>
                        <a14:foregroundMark x1="27515" y1="56376" x2="13905" y2="47315"/>
                        <a14:foregroundMark x1="13905" y1="47315" x2="40828" y2="31208"/>
                        <a14:foregroundMark x1="40828" y1="31208" x2="31953" y2="13087"/>
                        <a14:foregroundMark x1="31953" y1="13087" x2="41716" y2="30537"/>
                        <a14:foregroundMark x1="41716" y1="30537" x2="53846" y2="15436"/>
                        <a14:foregroundMark x1="53846" y1="15436" x2="60651" y2="37584"/>
                        <a14:foregroundMark x1="60651" y1="37584" x2="73964" y2="59060"/>
                        <a14:foregroundMark x1="73964" y1="59060" x2="74260" y2="84564"/>
                        <a14:foregroundMark x1="74260" y1="84564" x2="55621" y2="78523"/>
                        <a14:foregroundMark x1="55621" y1="78523" x2="35207" y2="80201"/>
                        <a14:foregroundMark x1="35207" y1="80201" x2="16568" y2="62416"/>
                        <a14:foregroundMark x1="16568" y1="62416" x2="7396" y2="78188"/>
                        <a14:foregroundMark x1="7396" y1="78188" x2="12722" y2="56711"/>
                        <a14:foregroundMark x1="12722" y1="56711" x2="10355" y2="47315"/>
                        <a14:foregroundMark x1="27515" y1="45638" x2="74260" y2="50671"/>
                        <a14:foregroundMark x1="74260" y1="50671" x2="36095" y2="53691"/>
                        <a14:foregroundMark x1="31361" y1="30201" x2="32544" y2="12752"/>
                        <a14:foregroundMark x1="32544" y1="12752" x2="48225" y2="15436"/>
                        <a14:foregroundMark x1="48225" y1="15436" x2="51479" y2="32215"/>
                        <a14:foregroundMark x1="29882" y1="33557" x2="29882" y2="20805"/>
                        <a14:foregroundMark x1="25740" y1="19799" x2="25740" y2="19799"/>
                        <a14:foregroundMark x1="40237" y1="71141" x2="42012" y2="71141"/>
                        <a14:foregroundMark x1="33728" y1="84228" x2="33728" y2="84228"/>
                        <a14:foregroundMark x1="17456" y1="93289" x2="17456" y2="93289"/>
                        <a14:foregroundMark x1="14793" y1="94295" x2="14793" y2="94295"/>
                        <a14:foregroundMark x1="7988" y1="93960" x2="7988" y2="93960"/>
                      </a14:backgroundRemoval>
                    </a14:imgEffect>
                  </a14:imgLayer>
                </a14:imgProps>
              </a:ext>
              <a:ext uri="{28A0092B-C50C-407E-A947-70E740481C1C}">
                <a14:useLocalDpi xmlns:a14="http://schemas.microsoft.com/office/drawing/2010/main" val="0"/>
              </a:ext>
            </a:extLst>
          </a:blip>
          <a:stretch>
            <a:fillRect/>
          </a:stretch>
        </p:blipFill>
        <p:spPr>
          <a:xfrm>
            <a:off x="5063855" y="2231099"/>
            <a:ext cx="1283303" cy="1131433"/>
          </a:xfrm>
          <a:prstGeom prst="rect">
            <a:avLst/>
          </a:prstGeom>
        </p:spPr>
      </p:pic>
      <p:sp>
        <p:nvSpPr>
          <p:cNvPr id="4" name="正方形/長方形 3">
            <a:extLst>
              <a:ext uri="{FF2B5EF4-FFF2-40B4-BE49-F238E27FC236}">
                <a16:creationId xmlns:a16="http://schemas.microsoft.com/office/drawing/2014/main" id="{47B3E451-EE8E-5C0D-6373-6B382FB90883}"/>
              </a:ext>
            </a:extLst>
          </p:cNvPr>
          <p:cNvSpPr/>
          <p:nvPr/>
        </p:nvSpPr>
        <p:spPr>
          <a:xfrm>
            <a:off x="4829765" y="3267994"/>
            <a:ext cx="1536206" cy="523220"/>
          </a:xfrm>
          <a:prstGeom prst="rect">
            <a:avLst/>
          </a:prstGeom>
          <a:noFill/>
          <a:ln w="6350" cap="flat" cmpd="sng" algn="ctr">
            <a:noFill/>
            <a:prstDash val="solid"/>
            <a:miter lim="800000"/>
          </a:ln>
          <a:effectLst/>
        </p:spPr>
        <p:txBody>
          <a:bodyPr wrap="square">
            <a:spAutoFit/>
          </a:bodyPr>
          <a:lstStyle/>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FFC000"/>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包括期医療を</a:t>
            </a:r>
            <a:endParaRPr kumimoji="1" lang="en-US" altLang="ja-JP" sz="1400" b="1" i="0" u="none" strike="noStrike" kern="1200" cap="none" spc="0" normalizeH="0" baseline="0" noProof="0">
              <a:ln>
                <a:noFill/>
              </a:ln>
              <a:solidFill>
                <a:srgbClr val="FFC000"/>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ctr" defTabSz="685835"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FFC000"/>
                </a:solidFill>
                <a:effectLst>
                  <a:glow rad="381000">
                    <a:prstClr val="white"/>
                  </a:glow>
                </a:effectLst>
                <a:uLnTx/>
                <a:uFillTx/>
                <a:latin typeface="メイリオ" panose="020B0604030504040204" pitchFamily="50" charset="-128"/>
                <a:ea typeface="メイリオ" panose="020B0604030504040204" pitchFamily="50" charset="-128"/>
                <a:cs typeface="メイリオ" panose="020B0604030504040204" pitchFamily="50" charset="-128"/>
              </a:rPr>
              <a:t>担う病院</a:t>
            </a:r>
          </a:p>
        </p:txBody>
      </p:sp>
      <p:sp>
        <p:nvSpPr>
          <p:cNvPr id="6" name="スライド番号プレースホルダー 4">
            <a:extLst>
              <a:ext uri="{FF2B5EF4-FFF2-40B4-BE49-F238E27FC236}">
                <a16:creationId xmlns:a16="http://schemas.microsoft.com/office/drawing/2014/main" id="{9DBB29E3-20AE-F570-108A-4B0BACD826F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158</a:t>
            </a:r>
          </a:p>
        </p:txBody>
      </p:sp>
      <p:pic>
        <p:nvPicPr>
          <p:cNvPr id="9" name="オーディオ 8">
            <a:hlinkClick r:id="" action="ppaction://media"/>
            <a:extLst>
              <a:ext uri="{FF2B5EF4-FFF2-40B4-BE49-F238E27FC236}">
                <a16:creationId xmlns:a16="http://schemas.microsoft.com/office/drawing/2014/main" id="{31F36043-CD48-D03A-3C79-77F32CCB7ED2}"/>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4456282"/>
      </p:ext>
    </p:extLst>
  </p:cSld>
  <p:clrMapOvr>
    <a:masterClrMapping/>
  </p:clrMapOvr>
  <mc:AlternateContent xmlns:mc="http://schemas.openxmlformats.org/markup-compatibility/2006" xmlns:p14="http://schemas.microsoft.com/office/powerpoint/2010/main">
    <mc:Choice Requires="p14">
      <p:transition spd="slow" p14:dur="2000" advTm="43858"/>
    </mc:Choice>
    <mc:Fallback xmlns="">
      <p:transition spd="slow" advTm="43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3AD25-79BF-2889-6826-CD7D2365A9F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69E268EA-B89A-D7B2-284F-405E1310939A}"/>
              </a:ext>
            </a:extLst>
          </p:cNvPr>
          <p:cNvSpPr txBox="1"/>
          <p:nvPr/>
        </p:nvSpPr>
        <p:spPr>
          <a:xfrm>
            <a:off x="1336134" y="1033442"/>
            <a:ext cx="9519743" cy="5693866"/>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地域包括医療病棟において診療を担うことが期待される誤嚥性肺炎や尿路感染症の</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医療資源投入量</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その他の特徴を踏まえ、</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入院形態（予定入院／緊急入院）や手術の実施状況に応じて患者により異なる入院料を設定</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包括期の病棟のみで患者の診療を行う場合の救急受入等の負担を考慮し、</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急性期病棟の併設がない場合について更に評価</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D7D58B3C-9C23-EA93-D78E-5C19CBA78334}"/>
              </a:ext>
            </a:extLst>
          </p:cNvPr>
          <p:cNvSpPr/>
          <p:nvPr/>
        </p:nvSpPr>
        <p:spPr>
          <a:xfrm>
            <a:off x="1458462" y="2208169"/>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B8C1F943-3344-1E46-EA83-0F987DD73499}"/>
              </a:ext>
            </a:extLst>
          </p:cNvPr>
          <p:cNvSpPr/>
          <p:nvPr/>
        </p:nvSpPr>
        <p:spPr>
          <a:xfrm>
            <a:off x="1458462" y="2568029"/>
            <a:ext cx="4320000" cy="4128607"/>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地域包括医療病棟入院料</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地域包括医療病棟入院料（１日につき）　　　　</a:t>
            </a:r>
            <a:r>
              <a:rPr kumimoji="1" lang="en-US" altLang="ja-JP"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3,050</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301" marR="0" lvl="0" indent="-268301"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注１　別に厚生労働大臣が定める施設基準に適合しているものとして地方厚生局長等に届け出た病棟を有する保険医療機関において、当該届出に係る病棟に入院している患者について、所定点数を算定する。ただし、</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90</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日を超えて入院するものについては、区分番号Ａ１００に掲げる一般病棟入院基本料の地域一般入院料３の例により、算定する。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4CCB299C-CA75-06A6-8C77-8479A9803CFA}"/>
              </a:ext>
            </a:extLst>
          </p:cNvPr>
          <p:cNvSpPr/>
          <p:nvPr/>
        </p:nvSpPr>
        <p:spPr>
          <a:xfrm>
            <a:off x="5916002" y="3957984"/>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99648AEA-BE72-BF09-1B54-63913681DE1E}"/>
              </a:ext>
            </a:extLst>
          </p:cNvPr>
          <p:cNvSpPr/>
          <p:nvPr/>
        </p:nvSpPr>
        <p:spPr>
          <a:xfrm>
            <a:off x="6413538" y="2208169"/>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7CB9408C-3E8E-254B-9929-A85D64F72502}"/>
              </a:ext>
            </a:extLst>
          </p:cNvPr>
          <p:cNvSpPr/>
          <p:nvPr/>
        </p:nvSpPr>
        <p:spPr>
          <a:xfrm>
            <a:off x="6413538" y="2568025"/>
            <a:ext cx="4320000" cy="4128608"/>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地域包括医療病棟入院料</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地域包括医療病棟入院料（１日につき）　　　　</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　地域包括医療病棟入院料１</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イ　入院料１　　　　　　 　　</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3,367</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ロ　入院料２　　　　　　 　　</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3,267</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ハ　入院料３　　　　　　 　　</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3,117</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２　地域包括医療病棟入院料２</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イ　入院料１　　　　　　 　　</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3,316</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ロ　入院料２　　　　　　 　　</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3,216</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ハ　入院料３　　　　　　 　　</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3,066</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9398"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同一病院内の</a:t>
            </a:r>
            <a:r>
              <a:rPr kumimoji="1" lang="en-US" altLang="ja-JP"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A</a:t>
            </a: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１００一般病棟入院基本料算定病棟の有無</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に応じて、医療機関ごとに以下のいずれかを届け出る。</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358793" algn="l" defTabSz="914446"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地域包括医療病棟入院料１</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１００算定病棟</a:t>
            </a: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なし</a:t>
            </a:r>
            <a:endParaRPr kumimoji="1" lang="en-US" altLang="ja-JP"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358793" algn="l" defTabSz="914446" rtl="0" eaLnBrk="1" fontAlgn="auto" latinLnBrk="0" hangingPunct="1">
              <a:lnSpc>
                <a:spcPct val="100000"/>
              </a:lnSpc>
              <a:spcBef>
                <a:spcPts val="0"/>
              </a:spcBef>
              <a:spcAft>
                <a:spcPts val="600"/>
              </a:spcAft>
              <a:buClrTx/>
              <a:buSzTx/>
              <a:buFontTx/>
              <a:buNone/>
              <a:tabLst/>
              <a:defRPr/>
            </a:pP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地域包括医療病棟入院料２</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１００算定病棟</a:t>
            </a: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あり</a:t>
            </a:r>
            <a:endParaRPr kumimoji="1" lang="en-US" altLang="ja-JP"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179398"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入院料１～３については、</a:t>
            </a: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患者の入院形態及び治療予定</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に応じて、以下のいずれかを算定する。</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076379" marR="0" lvl="0" indent="-717586"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入院料１：</a:t>
            </a: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緊急入院</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で、主傷病に対して</a:t>
            </a: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手術を行わない</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もの</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076379" marR="0" lvl="0" indent="-717586"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入院料２：入院料１にも３にも該当しないもの</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076379" marR="0" lvl="0" indent="-717586"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入院料３：</a:t>
            </a: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予定入院</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で、主傷病に対して</a:t>
            </a:r>
            <a:r>
              <a:rPr kumimoji="1" lang="ja-JP" altLang="en-US" sz="11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手術を行う</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もの</a:t>
            </a:r>
          </a:p>
        </p:txBody>
      </p:sp>
      <p:sp>
        <p:nvSpPr>
          <p:cNvPr id="5" name="正方形/長方形 4">
            <a:extLst>
              <a:ext uri="{FF2B5EF4-FFF2-40B4-BE49-F238E27FC236}">
                <a16:creationId xmlns:a16="http://schemas.microsoft.com/office/drawing/2014/main" id="{FE798F3C-5E53-2E4E-A3BD-2A855F9D94D5}"/>
              </a:ext>
            </a:extLst>
          </p:cNvPr>
          <p:cNvSpPr/>
          <p:nvPr/>
        </p:nvSpPr>
        <p:spPr>
          <a:xfrm>
            <a:off x="1143000" y="371129"/>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地域包括医療病棟入院料の見直し</a:t>
            </a:r>
          </a:p>
        </p:txBody>
      </p:sp>
      <p:sp>
        <p:nvSpPr>
          <p:cNvPr id="2" name="テキスト ボックス 1">
            <a:extLst>
              <a:ext uri="{FF2B5EF4-FFF2-40B4-BE49-F238E27FC236}">
                <a16:creationId xmlns:a16="http://schemas.microsoft.com/office/drawing/2014/main" id="{8F531738-24B7-F312-9092-52304238D4D7}"/>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患者のニーズ、病院の機能・特性、地域医療構想を踏まえた医療提供体制の整備－⑨　　</a:t>
            </a:r>
          </a:p>
        </p:txBody>
      </p:sp>
      <p:sp>
        <p:nvSpPr>
          <p:cNvPr id="4" name="正方形/長方形 3">
            <a:extLst>
              <a:ext uri="{FF2B5EF4-FFF2-40B4-BE49-F238E27FC236}">
                <a16:creationId xmlns:a16="http://schemas.microsoft.com/office/drawing/2014/main" id="{04FDC9CE-6E85-1E77-10EA-153F14DC765A}"/>
              </a:ext>
            </a:extLst>
          </p:cNvPr>
          <p:cNvSpPr/>
          <p:nvPr/>
        </p:nvSpPr>
        <p:spPr>
          <a:xfrm>
            <a:off x="1458466" y="910524"/>
            <a:ext cx="3664867"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地域包括医療病棟入院料の評価の見直し</a:t>
            </a:r>
          </a:p>
        </p:txBody>
      </p:sp>
      <p:sp>
        <p:nvSpPr>
          <p:cNvPr id="10" name="テキスト ボックス 9">
            <a:extLst>
              <a:ext uri="{FF2B5EF4-FFF2-40B4-BE49-F238E27FC236}">
                <a16:creationId xmlns:a16="http://schemas.microsoft.com/office/drawing/2014/main" id="{1B00B804-9EDE-A89A-6A1C-C27A5F398A42}"/>
              </a:ext>
            </a:extLst>
          </p:cNvPr>
          <p:cNvSpPr txBox="1"/>
          <p:nvPr/>
        </p:nvSpPr>
        <p:spPr>
          <a:xfrm>
            <a:off x="6701119" y="6484920"/>
            <a:ext cx="4032420" cy="246221"/>
          </a:xfrm>
          <a:prstGeom prst="rect">
            <a:avLst/>
          </a:prstGeom>
          <a:noFill/>
        </p:spPr>
        <p:txBody>
          <a:bodyPr wrap="square" rtlCol="0">
            <a:spAutoFit/>
          </a:bodyPr>
          <a:lstStyle/>
          <a:p>
            <a:pPr marL="0" marR="0" lvl="0" indent="0" algn="r" defTabSz="457224"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手術：医科点数表の第二章第十部第一節に掲げるものに限る。</a:t>
            </a:r>
            <a:endParaRPr kumimoji="1" lang="ja-JP" altLang="en-US" sz="10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12" name="スライド番号プレースホルダー 4">
            <a:extLst>
              <a:ext uri="{FF2B5EF4-FFF2-40B4-BE49-F238E27FC236}">
                <a16:creationId xmlns:a16="http://schemas.microsoft.com/office/drawing/2014/main" id="{C47655A6-8BE2-5E1D-C7BA-4AF258E541A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4" name="オーディオ 13">
            <a:hlinkClick r:id="" action="ppaction://media"/>
            <a:extLst>
              <a:ext uri="{FF2B5EF4-FFF2-40B4-BE49-F238E27FC236}">
                <a16:creationId xmlns:a16="http://schemas.microsoft.com/office/drawing/2014/main" id="{D5385408-AE26-90E1-E83F-D20E04DCC9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3087695"/>
      </p:ext>
    </p:extLst>
  </p:cSld>
  <p:clrMapOvr>
    <a:masterClrMapping/>
  </p:clrMapOvr>
  <mc:AlternateContent xmlns:mc="http://schemas.openxmlformats.org/markup-compatibility/2006" xmlns:p14="http://schemas.microsoft.com/office/powerpoint/2010/main">
    <mc:Choice Requires="p14">
      <p:transition spd="slow" p14:dur="2000" advTm="92819"/>
    </mc:Choice>
    <mc:Fallback xmlns="">
      <p:transition spd="slow" advTm="9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F4E3E-1C24-7CBA-A546-ACF605DC3452}"/>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02823E82-6D97-B9D8-2A15-9080498B53F3}"/>
              </a:ext>
            </a:extLst>
          </p:cNvPr>
          <p:cNvSpPr txBox="1"/>
          <p:nvPr/>
        </p:nvSpPr>
        <p:spPr>
          <a:xfrm>
            <a:off x="1336134" y="1013424"/>
            <a:ext cx="9519743" cy="738664"/>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高齢者の中等症までの救急疾患等の幅広い受入を推進</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する観点から、高齢者の生理学的特徴や頻度の高い疾患の特徴を踏まえ、</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平均在院日数</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ADL</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低下割合</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及び</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重症度、医療・看護必要度の基準</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E6CCFB09-6758-67CB-3B8B-10DEF841F876}"/>
              </a:ext>
            </a:extLst>
          </p:cNvPr>
          <p:cNvSpPr/>
          <p:nvPr/>
        </p:nvSpPr>
        <p:spPr>
          <a:xfrm>
            <a:off x="1143000" y="371129"/>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地域包括医療病棟入院料の見直し</a:t>
            </a:r>
          </a:p>
        </p:txBody>
      </p:sp>
      <p:sp>
        <p:nvSpPr>
          <p:cNvPr id="2" name="テキスト ボックス 1">
            <a:extLst>
              <a:ext uri="{FF2B5EF4-FFF2-40B4-BE49-F238E27FC236}">
                <a16:creationId xmlns:a16="http://schemas.microsoft.com/office/drawing/2014/main" id="{54E14F8A-AFE9-940B-08BB-FABE4BE6D8BF}"/>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患者のニーズ、病院の機能・特性、地域医療構想を踏まえた医療提供体制の整備－⑨　　</a:t>
            </a:r>
          </a:p>
        </p:txBody>
      </p:sp>
      <p:sp>
        <p:nvSpPr>
          <p:cNvPr id="4" name="正方形/長方形 3">
            <a:extLst>
              <a:ext uri="{FF2B5EF4-FFF2-40B4-BE49-F238E27FC236}">
                <a16:creationId xmlns:a16="http://schemas.microsoft.com/office/drawing/2014/main" id="{CB9193D0-70CF-45B6-3E0E-6B612B20AB85}"/>
              </a:ext>
            </a:extLst>
          </p:cNvPr>
          <p:cNvSpPr/>
          <p:nvPr/>
        </p:nvSpPr>
        <p:spPr>
          <a:xfrm>
            <a:off x="1458462" y="890508"/>
            <a:ext cx="3646938"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地域包括医療病棟の施設基準の見直し</a:t>
            </a:r>
          </a:p>
        </p:txBody>
      </p:sp>
      <p:graphicFrame>
        <p:nvGraphicFramePr>
          <p:cNvPr id="10" name="表 9">
            <a:extLst>
              <a:ext uri="{FF2B5EF4-FFF2-40B4-BE49-F238E27FC236}">
                <a16:creationId xmlns:a16="http://schemas.microsoft.com/office/drawing/2014/main" id="{AED9C6A6-7F2A-72C9-64F6-ECEC91A56566}"/>
              </a:ext>
            </a:extLst>
          </p:cNvPr>
          <p:cNvGraphicFramePr>
            <a:graphicFrameLocks noGrp="1"/>
          </p:cNvGraphicFramePr>
          <p:nvPr/>
        </p:nvGraphicFramePr>
        <p:xfrm>
          <a:off x="890040" y="1780907"/>
          <a:ext cx="10411922" cy="5066730"/>
        </p:xfrm>
        <a:graphic>
          <a:graphicData uri="http://schemas.openxmlformats.org/drawingml/2006/table">
            <a:tbl>
              <a:tblPr firstRow="1" bandRow="1">
                <a:tableStyleId>{1FECB4D8-DB02-4DC6-A0A2-4F2EBAE1DC90}</a:tableStyleId>
              </a:tblPr>
              <a:tblGrid>
                <a:gridCol w="2667766">
                  <a:extLst>
                    <a:ext uri="{9D8B030D-6E8A-4147-A177-3AD203B41FA5}">
                      <a16:colId xmlns:a16="http://schemas.microsoft.com/office/drawing/2014/main" val="1790700666"/>
                    </a:ext>
                  </a:extLst>
                </a:gridCol>
                <a:gridCol w="2328988">
                  <a:extLst>
                    <a:ext uri="{9D8B030D-6E8A-4147-A177-3AD203B41FA5}">
                      <a16:colId xmlns:a16="http://schemas.microsoft.com/office/drawing/2014/main" val="2646391627"/>
                    </a:ext>
                  </a:extLst>
                </a:gridCol>
                <a:gridCol w="2707584">
                  <a:extLst>
                    <a:ext uri="{9D8B030D-6E8A-4147-A177-3AD203B41FA5}">
                      <a16:colId xmlns:a16="http://schemas.microsoft.com/office/drawing/2014/main" val="1226382434"/>
                    </a:ext>
                  </a:extLst>
                </a:gridCol>
                <a:gridCol w="2707584">
                  <a:extLst>
                    <a:ext uri="{9D8B030D-6E8A-4147-A177-3AD203B41FA5}">
                      <a16:colId xmlns:a16="http://schemas.microsoft.com/office/drawing/2014/main" val="2567344895"/>
                    </a:ext>
                  </a:extLst>
                </a:gridCol>
              </a:tblGrid>
              <a:tr h="402010">
                <a:tc>
                  <a:txBody>
                    <a:bodyPr/>
                    <a:lstStyle/>
                    <a:p>
                      <a:pPr algn="ctr">
                        <a:lnSpc>
                          <a:spcPts val="1150"/>
                        </a:lnSpc>
                      </a:pPr>
                      <a:endParaRPr kumimoji="1" lang="ja-JP" altLang="en-US" sz="12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a:txBody>
                    <a:bodyPr/>
                    <a:lstStyle/>
                    <a:p>
                      <a:pPr algn="ctr">
                        <a:lnSpc>
                          <a:spcPts val="1150"/>
                        </a:lnSpc>
                      </a:pPr>
                      <a:r>
                        <a:rPr kumimoji="1" lang="ja-JP" altLang="en-US" sz="1200">
                          <a:solidFill>
                            <a:schemeClr val="tx1"/>
                          </a:solidFill>
                          <a:latin typeface="メイリオ" panose="020B0604030504040204" pitchFamily="50" charset="-128"/>
                          <a:ea typeface="メイリオ" panose="020B0604030504040204" pitchFamily="50" charset="-128"/>
                        </a:rPr>
                        <a:t>改定前</a:t>
                      </a:r>
                      <a:endParaRPr kumimoji="1" lang="en-US" altLang="ja-JP" sz="120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000" b="0">
                          <a:solidFill>
                            <a:schemeClr val="tx1"/>
                          </a:solidFill>
                          <a:latin typeface="メイリオ" panose="020B0604030504040204" pitchFamily="50" charset="-128"/>
                          <a:ea typeface="メイリオ" panose="020B0604030504040204" pitchFamily="50" charset="-128"/>
                        </a:rPr>
                        <a:t>（変更のない項目は記載を省略）</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gridSpan="2">
                  <a:txBody>
                    <a:bodyPr/>
                    <a:lstStyle/>
                    <a:p>
                      <a:pPr algn="ctr">
                        <a:lnSpc>
                          <a:spcPts val="1150"/>
                        </a:lnSpc>
                      </a:pPr>
                      <a:r>
                        <a:rPr kumimoji="1" lang="ja-JP" altLang="en-US" sz="1200">
                          <a:solidFill>
                            <a:schemeClr val="tx1"/>
                          </a:solidFill>
                          <a:latin typeface="メイリオ" panose="020B0604030504040204" pitchFamily="50" charset="-128"/>
                          <a:ea typeface="メイリオ" panose="020B0604030504040204" pitchFamily="50" charset="-128"/>
                        </a:rPr>
                        <a:t>改定後</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hMerge="1">
                  <a:txBody>
                    <a:bodyPr/>
                    <a:lstStyle/>
                    <a:p>
                      <a:endParaRPr kumimoji="1" lang="ja-JP" altLang="en-US"/>
                    </a:p>
                  </a:txBody>
                  <a:tcPr/>
                </a:tc>
                <a:extLst>
                  <a:ext uri="{0D108BD9-81ED-4DB2-BD59-A6C34878D82A}">
                    <a16:rowId xmlns:a16="http://schemas.microsoft.com/office/drawing/2014/main" val="2891695474"/>
                  </a:ext>
                </a:extLst>
              </a:tr>
              <a:tr h="257304">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看護職員の配置</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lnSpc>
                          <a:spcPts val="1150"/>
                        </a:lnSpc>
                      </a:pPr>
                      <a:endParaRPr kumimoji="1" lang="ja-JP" altLang="en-US" sz="11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2">
                  <a:txBody>
                    <a:bodyPr/>
                    <a:lstStyle/>
                    <a:p>
                      <a:pPr algn="ctr">
                        <a:lnSpc>
                          <a:spcPts val="1150"/>
                        </a:lnSpc>
                      </a:pPr>
                      <a:r>
                        <a:rPr kumimoji="1" lang="en-US" altLang="ja-JP" sz="1100">
                          <a:solidFill>
                            <a:schemeClr val="tx1"/>
                          </a:solidFill>
                          <a:latin typeface="メイリオ" panose="020B0604030504040204" pitchFamily="50" charset="-128"/>
                          <a:ea typeface="メイリオ" panose="020B0604030504040204" pitchFamily="50" charset="-128"/>
                        </a:rPr>
                        <a:t>10</a:t>
                      </a:r>
                      <a:r>
                        <a:rPr kumimoji="1" lang="ja-JP" altLang="en-US" sz="1100">
                          <a:solidFill>
                            <a:schemeClr val="tx1"/>
                          </a:solidFill>
                          <a:latin typeface="メイリオ" panose="020B0604030504040204" pitchFamily="50" charset="-128"/>
                          <a:ea typeface="メイリオ" panose="020B0604030504040204" pitchFamily="50" charset="-128"/>
                        </a:rPr>
                        <a:t>対１（７割以上が看護師）</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endParaRPr kumimoji="1" lang="ja-JP" altLang="en-US"/>
                    </a:p>
                  </a:txBody>
                  <a:tcPr/>
                </a:tc>
                <a:extLst>
                  <a:ext uri="{0D108BD9-81ED-4DB2-BD59-A6C34878D82A}">
                    <a16:rowId xmlns:a16="http://schemas.microsoft.com/office/drawing/2014/main" val="3074147030"/>
                  </a:ext>
                </a:extLst>
              </a:tr>
              <a:tr h="405721">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多職種の配置</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tcPr>
                </a:tc>
                <a:tc>
                  <a:txBody>
                    <a:bodyPr/>
                    <a:lstStyle/>
                    <a:p>
                      <a:pPr algn="ctr">
                        <a:lnSpc>
                          <a:spcPts val="1150"/>
                        </a:lnSpc>
                      </a:pPr>
                      <a:endParaRPr kumimoji="1" lang="ja-JP" altLang="en-US" sz="11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tcPr>
                </a:tc>
                <a:tc gridSpan="2">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常勤の</a:t>
                      </a:r>
                      <a:r>
                        <a:rPr kumimoji="1" lang="en-US" altLang="ja-JP" sz="1100">
                          <a:solidFill>
                            <a:schemeClr val="tx1"/>
                          </a:solidFill>
                          <a:latin typeface="メイリオ" panose="020B0604030504040204" pitchFamily="50" charset="-128"/>
                          <a:ea typeface="メイリオ" panose="020B0604030504040204" pitchFamily="50" charset="-128"/>
                        </a:rPr>
                        <a:t>PT, OT, ST</a:t>
                      </a:r>
                      <a:r>
                        <a:rPr kumimoji="1" lang="ja-JP" altLang="en-US" sz="1100">
                          <a:solidFill>
                            <a:schemeClr val="tx1"/>
                          </a:solidFill>
                          <a:latin typeface="メイリオ" panose="020B0604030504040204" pitchFamily="50" charset="-128"/>
                          <a:ea typeface="メイリオ" panose="020B0604030504040204" pitchFamily="50" charset="-128"/>
                        </a:rPr>
                        <a:t>が専従で１名、専任で１名</a:t>
                      </a:r>
                      <a:endParaRPr kumimoji="1" lang="en-US" altLang="ja-JP" sz="110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常勤の管理栄養士が専任で１名</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600127653"/>
                  </a:ext>
                </a:extLst>
              </a:tr>
              <a:tr h="452111">
                <a:tc>
                  <a:txBody>
                    <a:bodyPr/>
                    <a:lstStyle/>
                    <a:p>
                      <a:pPr marL="0" marR="0" lvl="0" indent="0" algn="ctr" defTabSz="914400" rtl="0" eaLnBrk="1" fontAlgn="auto" latinLnBrk="0" hangingPunct="1">
                        <a:lnSpc>
                          <a:spcPts val="1150"/>
                        </a:lnSpc>
                        <a:spcBef>
                          <a:spcPts val="0"/>
                        </a:spcBef>
                        <a:spcAft>
                          <a:spcPts val="0"/>
                        </a:spcAft>
                        <a:buClrTx/>
                        <a:buSzTx/>
                        <a:buFontTx/>
                        <a:buNone/>
                        <a:tabLst/>
                        <a:defRPr/>
                      </a:pPr>
                      <a:r>
                        <a:rPr kumimoji="1" lang="ja-JP" altLang="en-US" sz="1100" dirty="0">
                          <a:solidFill>
                            <a:schemeClr val="tx1"/>
                          </a:solidFill>
                          <a:latin typeface="メイリオ" panose="020B0604030504040204" pitchFamily="50" charset="-128"/>
                          <a:ea typeface="メイリオ" panose="020B0604030504040204" pitchFamily="50" charset="-128"/>
                        </a:rPr>
                        <a:t>重症度、医療・看護必要度の基準</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以下のいずれかを満たす</a:t>
                      </a:r>
                      <a:endParaRPr kumimoji="1" lang="en-US" altLang="ja-JP" sz="110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en-US" altLang="ja-JP" sz="1100" u="sng">
                          <a:solidFill>
                            <a:schemeClr val="tx1"/>
                          </a:solidFill>
                          <a:latin typeface="メイリオ" panose="020B0604030504040204" pitchFamily="50" charset="-128"/>
                          <a:ea typeface="メイリオ" panose="020B0604030504040204" pitchFamily="50" charset="-128"/>
                        </a:rPr>
                        <a:t>A</a:t>
                      </a:r>
                      <a:r>
                        <a:rPr kumimoji="1" lang="ja-JP" altLang="en-US" sz="1100" u="sng">
                          <a:solidFill>
                            <a:schemeClr val="tx1"/>
                          </a:solidFill>
                          <a:latin typeface="メイリオ" panose="020B0604030504040204" pitchFamily="50" charset="-128"/>
                          <a:ea typeface="メイリオ" panose="020B0604030504040204" pitchFamily="50" charset="-128"/>
                        </a:rPr>
                        <a:t>３点以上、</a:t>
                      </a:r>
                      <a:r>
                        <a:rPr kumimoji="1" lang="en-US" altLang="ja-JP" sz="1100" u="sng">
                          <a:solidFill>
                            <a:schemeClr val="tx1"/>
                          </a:solidFill>
                          <a:latin typeface="メイリオ" panose="020B0604030504040204" pitchFamily="50" charset="-128"/>
                          <a:ea typeface="メイリオ" panose="020B0604030504040204" pitchFamily="50" charset="-128"/>
                        </a:rPr>
                        <a:t>A</a:t>
                      </a:r>
                      <a:r>
                        <a:rPr kumimoji="1" lang="ja-JP" altLang="en-US" sz="1100" u="sng">
                          <a:solidFill>
                            <a:schemeClr val="tx1"/>
                          </a:solidFill>
                          <a:latin typeface="メイリオ" panose="020B0604030504040204" pitchFamily="50" charset="-128"/>
                          <a:ea typeface="メイリオ" panose="020B0604030504040204" pitchFamily="50" charset="-128"/>
                        </a:rPr>
                        <a:t>２点以上かつ</a:t>
                      </a:r>
                      <a:br>
                        <a:rPr kumimoji="1" lang="en-US" altLang="ja-JP" sz="1100" u="sng">
                          <a:solidFill>
                            <a:schemeClr val="tx1"/>
                          </a:solidFill>
                          <a:latin typeface="メイリオ" panose="020B0604030504040204" pitchFamily="50" charset="-128"/>
                          <a:ea typeface="メイリオ" panose="020B0604030504040204" pitchFamily="50" charset="-128"/>
                        </a:rPr>
                      </a:br>
                      <a:r>
                        <a:rPr kumimoji="1" lang="en-US" altLang="ja-JP" sz="1100" u="sng">
                          <a:solidFill>
                            <a:schemeClr val="tx1"/>
                          </a:solidFill>
                          <a:latin typeface="メイリオ" panose="020B0604030504040204" pitchFamily="50" charset="-128"/>
                          <a:ea typeface="メイリオ" panose="020B0604030504040204" pitchFamily="50" charset="-128"/>
                        </a:rPr>
                        <a:t>B</a:t>
                      </a:r>
                      <a:r>
                        <a:rPr kumimoji="1" lang="ja-JP" altLang="en-US" sz="1100" u="sng">
                          <a:solidFill>
                            <a:schemeClr val="tx1"/>
                          </a:solidFill>
                          <a:latin typeface="メイリオ" panose="020B0604030504040204" pitchFamily="50" charset="-128"/>
                          <a:ea typeface="メイリオ" panose="020B0604030504040204" pitchFamily="50" charset="-128"/>
                        </a:rPr>
                        <a:t>３点以上、</a:t>
                      </a:r>
                      <a:r>
                        <a:rPr kumimoji="1" lang="en-US" altLang="ja-JP" sz="1100" u="sng">
                          <a:solidFill>
                            <a:schemeClr val="tx1"/>
                          </a:solidFill>
                          <a:latin typeface="メイリオ" panose="020B0604030504040204" pitchFamily="50" charset="-128"/>
                          <a:ea typeface="メイリオ" panose="020B0604030504040204" pitchFamily="50" charset="-128"/>
                        </a:rPr>
                        <a:t>C</a:t>
                      </a:r>
                      <a:r>
                        <a:rPr kumimoji="1" lang="ja-JP" altLang="en-US" sz="1100" u="sng">
                          <a:solidFill>
                            <a:schemeClr val="tx1"/>
                          </a:solidFill>
                          <a:latin typeface="メイリオ" panose="020B0604030504040204" pitchFamily="50" charset="-128"/>
                          <a:ea typeface="メイリオ" panose="020B0604030504040204" pitchFamily="50" charset="-128"/>
                        </a:rPr>
                        <a:t>１点以上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2">
                  <a:txBody>
                    <a:bodyPr/>
                    <a:lstStyle/>
                    <a:p>
                      <a:pPr algn="ctr">
                        <a:lnSpc>
                          <a:spcPts val="1150"/>
                        </a:lnSpc>
                      </a:pPr>
                      <a:r>
                        <a:rPr kumimoji="1" lang="ja-JP" altLang="en-US" sz="1100" u="none">
                          <a:solidFill>
                            <a:schemeClr val="tx1"/>
                          </a:solidFill>
                          <a:latin typeface="メイリオ" panose="020B0604030504040204" pitchFamily="50" charset="-128"/>
                          <a:ea typeface="メイリオ" panose="020B0604030504040204" pitchFamily="50" charset="-128"/>
                        </a:rPr>
                        <a:t>以下のいずれかを満たす</a:t>
                      </a:r>
                      <a:endParaRPr kumimoji="1" lang="en-US" altLang="ja-JP" sz="1100" u="none">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en-US" altLang="ja-JP" sz="1100" b="1" u="sng">
                          <a:solidFill>
                            <a:srgbClr val="007FDE"/>
                          </a:solidFill>
                          <a:latin typeface="メイリオ" panose="020B0604030504040204" pitchFamily="50" charset="-128"/>
                          <a:ea typeface="メイリオ" panose="020B0604030504040204" pitchFamily="50" charset="-128"/>
                        </a:rPr>
                        <a:t>A</a:t>
                      </a:r>
                      <a:r>
                        <a:rPr kumimoji="1" lang="ja-JP" altLang="en-US" sz="1100" b="1" u="sng">
                          <a:solidFill>
                            <a:srgbClr val="007FDE"/>
                          </a:solidFill>
                          <a:latin typeface="メイリオ" panose="020B0604030504040204" pitchFamily="50" charset="-128"/>
                          <a:ea typeface="メイリオ" panose="020B0604030504040204" pitchFamily="50" charset="-128"/>
                        </a:rPr>
                        <a:t>２点以上、</a:t>
                      </a:r>
                      <a:r>
                        <a:rPr kumimoji="1" lang="en-US" altLang="ja-JP" sz="1100" b="1" u="sng">
                          <a:solidFill>
                            <a:srgbClr val="007FDE"/>
                          </a:solidFill>
                          <a:latin typeface="メイリオ" panose="020B0604030504040204" pitchFamily="50" charset="-128"/>
                          <a:ea typeface="メイリオ" panose="020B0604030504040204" pitchFamily="50" charset="-128"/>
                        </a:rPr>
                        <a:t>C</a:t>
                      </a:r>
                      <a:r>
                        <a:rPr kumimoji="1" lang="ja-JP" altLang="en-US" sz="1100" b="1" u="sng">
                          <a:solidFill>
                            <a:srgbClr val="007FDE"/>
                          </a:solidFill>
                          <a:latin typeface="メイリオ" panose="020B0604030504040204" pitchFamily="50" charset="-128"/>
                          <a:ea typeface="メイリオ" panose="020B0604030504040204" pitchFamily="50" charset="-128"/>
                        </a:rPr>
                        <a:t>１点以上</a:t>
                      </a:r>
                      <a:endParaRPr kumimoji="1" lang="en-US" altLang="ja-JP" sz="1100" b="1" u="sng">
                        <a:solidFill>
                          <a:srgbClr val="007FDE"/>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endParaRPr kumimoji="1" lang="ja-JP" altLang="en-US"/>
                    </a:p>
                  </a:txBody>
                  <a:tcPr/>
                </a:tc>
                <a:extLst>
                  <a:ext uri="{0D108BD9-81ED-4DB2-BD59-A6C34878D82A}">
                    <a16:rowId xmlns:a16="http://schemas.microsoft.com/office/drawing/2014/main" val="4210806981"/>
                  </a:ext>
                </a:extLst>
              </a:tr>
              <a:tr h="397399">
                <a:tc>
                  <a:txBody>
                    <a:bodyPr/>
                    <a:lstStyle/>
                    <a:p>
                      <a:pPr marL="0" marR="0" lvl="0" indent="0" algn="ctr" defTabSz="914400" rtl="0" eaLnBrk="1" fontAlgn="auto" latinLnBrk="0" hangingPunct="1">
                        <a:lnSpc>
                          <a:spcPts val="1150"/>
                        </a:lnSpc>
                        <a:spcBef>
                          <a:spcPts val="0"/>
                        </a:spcBef>
                        <a:spcAft>
                          <a:spcPts val="0"/>
                        </a:spcAft>
                        <a:buClrTx/>
                        <a:buSzTx/>
                        <a:buFontTx/>
                        <a:buNone/>
                        <a:tabLst/>
                        <a:defRPr/>
                      </a:pPr>
                      <a:r>
                        <a:rPr kumimoji="1" lang="ja-JP" altLang="en-US" sz="1100">
                          <a:solidFill>
                            <a:schemeClr val="tx1"/>
                          </a:solidFill>
                          <a:latin typeface="メイリオ" panose="020B0604030504040204" pitchFamily="50" charset="-128"/>
                          <a:ea typeface="メイリオ" panose="020B0604030504040204" pitchFamily="50" charset="-128"/>
                        </a:rPr>
                        <a:t>重症度、医療・看護必要度</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noFill/>
                  </a:tcPr>
                </a:tc>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必要度</a:t>
                      </a:r>
                      <a:r>
                        <a:rPr kumimoji="1" lang="en-US" altLang="ja-JP" sz="1100">
                          <a:solidFill>
                            <a:schemeClr val="tx1"/>
                          </a:solidFill>
                          <a:latin typeface="メイリオ" panose="020B0604030504040204" pitchFamily="50" charset="-128"/>
                          <a:ea typeface="メイリオ" panose="020B0604030504040204" pitchFamily="50" charset="-128"/>
                        </a:rPr>
                        <a:t>Ⅰ</a:t>
                      </a:r>
                      <a:r>
                        <a:rPr kumimoji="1" lang="ja-JP" altLang="en-US" sz="1100">
                          <a:solidFill>
                            <a:schemeClr val="tx1"/>
                          </a:solidFill>
                          <a:latin typeface="メイリオ" panose="020B0604030504040204" pitchFamily="50" charset="-128"/>
                          <a:ea typeface="メイリオ" panose="020B0604030504040204" pitchFamily="50" charset="-128"/>
                        </a:rPr>
                        <a:t>　</a:t>
                      </a:r>
                      <a:r>
                        <a:rPr kumimoji="1" lang="en-US" altLang="ja-JP" sz="1100" u="sng">
                          <a:solidFill>
                            <a:schemeClr val="tx1"/>
                          </a:solidFill>
                          <a:latin typeface="メイリオ" panose="020B0604030504040204" pitchFamily="50" charset="-128"/>
                          <a:ea typeface="メイリオ" panose="020B0604030504040204" pitchFamily="50" charset="-128"/>
                        </a:rPr>
                        <a:t>16</a:t>
                      </a:r>
                      <a:r>
                        <a:rPr kumimoji="1" lang="ja-JP" altLang="en-US" sz="1100" u="sng">
                          <a:solidFill>
                            <a:schemeClr val="tx1"/>
                          </a:solidFill>
                          <a:latin typeface="メイリオ" panose="020B0604030504040204" pitchFamily="50" charset="-128"/>
                          <a:ea typeface="メイリオ" panose="020B0604030504040204" pitchFamily="50" charset="-128"/>
                        </a:rPr>
                        <a:t>％</a:t>
                      </a:r>
                      <a:endParaRPr kumimoji="1" lang="en-US" altLang="ja-JP" sz="1100" u="sng">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必要度</a:t>
                      </a:r>
                      <a:r>
                        <a:rPr kumimoji="1" lang="en-US" altLang="ja-JP" sz="1100">
                          <a:solidFill>
                            <a:schemeClr val="tx1"/>
                          </a:solidFill>
                          <a:latin typeface="メイリオ" panose="020B0604030504040204" pitchFamily="50" charset="-128"/>
                          <a:ea typeface="メイリオ" panose="020B0604030504040204" pitchFamily="50" charset="-128"/>
                        </a:rPr>
                        <a:t>Ⅱ</a:t>
                      </a:r>
                      <a:r>
                        <a:rPr kumimoji="1" lang="ja-JP" altLang="en-US" sz="1100">
                          <a:solidFill>
                            <a:schemeClr val="tx1"/>
                          </a:solidFill>
                          <a:latin typeface="メイリオ" panose="020B0604030504040204" pitchFamily="50" charset="-128"/>
                          <a:ea typeface="メイリオ" panose="020B0604030504040204" pitchFamily="50" charset="-128"/>
                        </a:rPr>
                        <a:t>　</a:t>
                      </a:r>
                      <a:r>
                        <a:rPr kumimoji="1" lang="en-US" altLang="ja-JP" sz="1100" u="sng">
                          <a:solidFill>
                            <a:schemeClr val="tx1"/>
                          </a:solidFill>
                          <a:latin typeface="メイリオ" panose="020B0604030504040204" pitchFamily="50" charset="-128"/>
                          <a:ea typeface="メイリオ" panose="020B0604030504040204" pitchFamily="50" charset="-128"/>
                        </a:rPr>
                        <a:t>15%</a:t>
                      </a:r>
                      <a:endParaRPr kumimoji="1" lang="ja-JP" altLang="en-US" sz="1100" u="sng">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noFill/>
                  </a:tcPr>
                </a:tc>
                <a:tc gridSpan="2">
                  <a:txBody>
                    <a:bodyPr/>
                    <a:lstStyle/>
                    <a:p>
                      <a:pPr algn="ctr">
                        <a:lnSpc>
                          <a:spcPts val="1150"/>
                        </a:lnSpc>
                      </a:pPr>
                      <a:r>
                        <a:rPr kumimoji="1" lang="ja-JP" altLang="en-US" sz="1100" b="1" u="sng">
                          <a:solidFill>
                            <a:srgbClr val="007FDE"/>
                          </a:solidFill>
                          <a:latin typeface="メイリオ" panose="020B0604030504040204" pitchFamily="50" charset="-128"/>
                          <a:ea typeface="メイリオ" panose="020B0604030504040204" pitchFamily="50" charset="-128"/>
                        </a:rPr>
                        <a:t>基準該当患者割合に係る指数</a:t>
                      </a:r>
                      <a:r>
                        <a:rPr kumimoji="1" lang="ja-JP" altLang="en-US" sz="1100">
                          <a:solidFill>
                            <a:schemeClr val="tx1"/>
                          </a:solidFill>
                          <a:latin typeface="メイリオ" panose="020B0604030504040204" pitchFamily="50" charset="-128"/>
                          <a:ea typeface="メイリオ" panose="020B0604030504040204" pitchFamily="50" charset="-128"/>
                        </a:rPr>
                        <a:t>（</a:t>
                      </a:r>
                      <a:r>
                        <a:rPr kumimoji="1" lang="en-US" altLang="ja-JP" sz="1100">
                          <a:solidFill>
                            <a:schemeClr val="tx1"/>
                          </a:solidFill>
                          <a:latin typeface="メイリオ" panose="020B0604030504040204" pitchFamily="50" charset="-128"/>
                          <a:ea typeface="メイリオ" panose="020B0604030504040204" pitchFamily="50" charset="-128"/>
                        </a:rPr>
                        <a:t>※</a:t>
                      </a:r>
                      <a:r>
                        <a:rPr kumimoji="1" lang="ja-JP" altLang="en-US" sz="1100">
                          <a:solidFill>
                            <a:schemeClr val="tx1"/>
                          </a:solidFill>
                          <a:latin typeface="メイリオ" panose="020B0604030504040204" pitchFamily="50" charset="-128"/>
                          <a:ea typeface="メイリオ" panose="020B0604030504040204" pitchFamily="50" charset="-128"/>
                        </a:rPr>
                        <a:t>）として</a:t>
                      </a:r>
                      <a:endParaRPr kumimoji="1" lang="en-US" altLang="ja-JP" sz="110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必要度</a:t>
                      </a:r>
                      <a:r>
                        <a:rPr kumimoji="1" lang="en-US" altLang="ja-JP" sz="1100">
                          <a:solidFill>
                            <a:schemeClr val="tx1"/>
                          </a:solidFill>
                          <a:latin typeface="メイリオ" panose="020B0604030504040204" pitchFamily="50" charset="-128"/>
                          <a:ea typeface="メイリオ" panose="020B0604030504040204" pitchFamily="50" charset="-128"/>
                        </a:rPr>
                        <a:t>Ⅰ</a:t>
                      </a:r>
                      <a:r>
                        <a:rPr kumimoji="1" lang="ja-JP" altLang="en-US" sz="1100">
                          <a:solidFill>
                            <a:schemeClr val="tx1"/>
                          </a:solidFill>
                          <a:latin typeface="メイリオ" panose="020B0604030504040204" pitchFamily="50" charset="-128"/>
                          <a:ea typeface="メイリオ" panose="020B0604030504040204" pitchFamily="50" charset="-128"/>
                        </a:rPr>
                        <a:t>　</a:t>
                      </a:r>
                      <a:r>
                        <a:rPr kumimoji="1" lang="en-US" altLang="ja-JP" sz="1100" b="1" u="sng">
                          <a:solidFill>
                            <a:srgbClr val="007FDE"/>
                          </a:solidFill>
                          <a:latin typeface="メイリオ" panose="020B0604030504040204" pitchFamily="50" charset="-128"/>
                          <a:ea typeface="メイリオ" panose="020B0604030504040204" pitchFamily="50" charset="-128"/>
                        </a:rPr>
                        <a:t>19</a:t>
                      </a:r>
                      <a:r>
                        <a:rPr kumimoji="1" lang="ja-JP" altLang="en-US" sz="1100" b="1" u="sng">
                          <a:solidFill>
                            <a:srgbClr val="007FDE"/>
                          </a:solidFill>
                          <a:latin typeface="メイリオ" panose="020B0604030504040204" pitchFamily="50" charset="-128"/>
                          <a:ea typeface="メイリオ" panose="020B0604030504040204" pitchFamily="50" charset="-128"/>
                        </a:rPr>
                        <a:t>％</a:t>
                      </a:r>
                      <a:endParaRPr kumimoji="1" lang="en-US" altLang="ja-JP" sz="1100" b="1" u="sng">
                        <a:solidFill>
                          <a:srgbClr val="007FDE"/>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必要度</a:t>
                      </a:r>
                      <a:r>
                        <a:rPr kumimoji="1" lang="en-US" altLang="ja-JP" sz="1100">
                          <a:solidFill>
                            <a:schemeClr val="tx1"/>
                          </a:solidFill>
                          <a:latin typeface="メイリオ" panose="020B0604030504040204" pitchFamily="50" charset="-128"/>
                          <a:ea typeface="メイリオ" panose="020B0604030504040204" pitchFamily="50" charset="-128"/>
                        </a:rPr>
                        <a:t>Ⅱ</a:t>
                      </a:r>
                      <a:r>
                        <a:rPr kumimoji="1" lang="ja-JP" altLang="en-US" sz="1100">
                          <a:solidFill>
                            <a:schemeClr val="tx1"/>
                          </a:solidFill>
                          <a:latin typeface="メイリオ" panose="020B0604030504040204" pitchFamily="50" charset="-128"/>
                          <a:ea typeface="メイリオ" panose="020B0604030504040204" pitchFamily="50" charset="-128"/>
                        </a:rPr>
                        <a:t>　</a:t>
                      </a:r>
                      <a:r>
                        <a:rPr kumimoji="1" lang="en-US" altLang="ja-JP" sz="1100" b="1" u="sng">
                          <a:solidFill>
                            <a:srgbClr val="007FDE"/>
                          </a:solidFill>
                          <a:latin typeface="メイリオ" panose="020B0604030504040204" pitchFamily="50" charset="-128"/>
                          <a:ea typeface="メイリオ" panose="020B0604030504040204" pitchFamily="50" charset="-128"/>
                        </a:rPr>
                        <a:t>18</a:t>
                      </a:r>
                      <a:r>
                        <a:rPr kumimoji="1" lang="ja-JP" altLang="en-US" sz="1100" b="1" u="sng">
                          <a:solidFill>
                            <a:srgbClr val="007FDE"/>
                          </a:solidFill>
                          <a:latin typeface="メイリオ" panose="020B0604030504040204" pitchFamily="50" charset="-128"/>
                          <a:ea typeface="メイリオ" panose="020B0604030504040204" pitchFamily="50" charset="-128"/>
                        </a:rPr>
                        <a:t>％</a:t>
                      </a:r>
                      <a:endParaRPr kumimoji="1" lang="en-US" altLang="ja-JP" sz="1100" b="1" u="sng">
                        <a:solidFill>
                          <a:srgbClr val="007FDE"/>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noFill/>
                  </a:tcPr>
                </a:tc>
                <a:tc hMerge="1">
                  <a:txBody>
                    <a:bodyPr/>
                    <a:lstStyle/>
                    <a:p>
                      <a:endParaRPr kumimoji="1" lang="ja-JP" altLang="en-US"/>
                    </a:p>
                  </a:txBody>
                  <a:tcPr/>
                </a:tc>
                <a:extLst>
                  <a:ext uri="{0D108BD9-81ED-4DB2-BD59-A6C34878D82A}">
                    <a16:rowId xmlns:a16="http://schemas.microsoft.com/office/drawing/2014/main" val="1427066260"/>
                  </a:ext>
                </a:extLst>
              </a:tr>
              <a:tr h="186920">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初日の</a:t>
                      </a:r>
                      <a:r>
                        <a:rPr kumimoji="1" lang="en-US" altLang="ja-JP" sz="1100">
                          <a:solidFill>
                            <a:schemeClr val="tx1"/>
                          </a:solidFill>
                          <a:latin typeface="メイリオ" panose="020B0604030504040204" pitchFamily="50" charset="-128"/>
                          <a:ea typeface="メイリオ" panose="020B0604030504040204" pitchFamily="50" charset="-128"/>
                        </a:rPr>
                        <a:t>B</a:t>
                      </a:r>
                      <a:r>
                        <a:rPr kumimoji="1" lang="ja-JP" altLang="en-US" sz="1100">
                          <a:solidFill>
                            <a:schemeClr val="tx1"/>
                          </a:solidFill>
                          <a:latin typeface="メイリオ" panose="020B0604030504040204" pitchFamily="50" charset="-128"/>
                          <a:ea typeface="メイリオ" panose="020B0604030504040204" pitchFamily="50" charset="-128"/>
                        </a:rPr>
                        <a:t>項目が３点以上の患者の割合</a:t>
                      </a:r>
                      <a:endParaRPr kumimoji="1" lang="en-US" altLang="ja-JP" sz="11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lnSpc>
                          <a:spcPts val="1150"/>
                        </a:lnSpc>
                      </a:pPr>
                      <a:endParaRPr kumimoji="1" lang="ja-JP" altLang="en-US" sz="1100" u="sng">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2">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５割以上</a:t>
                      </a:r>
                      <a:endParaRPr kumimoji="1" lang="en-US" altLang="ja-JP" sz="11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endParaRPr kumimoji="1" lang="ja-JP" altLang="en-US"/>
                    </a:p>
                  </a:txBody>
                  <a:tcPr/>
                </a:tc>
                <a:extLst>
                  <a:ext uri="{0D108BD9-81ED-4DB2-BD59-A6C34878D82A}">
                    <a16:rowId xmlns:a16="http://schemas.microsoft.com/office/drawing/2014/main" val="2037851947"/>
                  </a:ext>
                </a:extLst>
              </a:tr>
              <a:tr h="405721">
                <a:tc>
                  <a:txBody>
                    <a:bodyPr/>
                    <a:lstStyle/>
                    <a:p>
                      <a:pPr algn="ctr">
                        <a:lnSpc>
                          <a:spcPts val="1150"/>
                        </a:lnSpc>
                      </a:pPr>
                      <a:r>
                        <a:rPr kumimoji="1" lang="ja-JP" altLang="en-US" sz="1100" dirty="0">
                          <a:solidFill>
                            <a:schemeClr val="tx1"/>
                          </a:solidFill>
                          <a:latin typeface="メイリオ" panose="020B0604030504040204" pitchFamily="50" charset="-128"/>
                          <a:ea typeface="メイリオ" panose="020B0604030504040204" pitchFamily="50" charset="-128"/>
                        </a:rPr>
                        <a:t>平均在院日数</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lnSpc>
                          <a:spcPts val="1150"/>
                        </a:lnSpc>
                      </a:pPr>
                      <a:r>
                        <a:rPr kumimoji="1" lang="en-US" altLang="ja-JP" sz="1100" u="sng">
                          <a:solidFill>
                            <a:schemeClr val="tx1"/>
                          </a:solidFill>
                          <a:latin typeface="メイリオ" panose="020B0604030504040204" pitchFamily="50" charset="-128"/>
                          <a:ea typeface="メイリオ" panose="020B0604030504040204" pitchFamily="50" charset="-128"/>
                        </a:rPr>
                        <a:t>21</a:t>
                      </a:r>
                      <a:r>
                        <a:rPr kumimoji="1" lang="ja-JP" altLang="en-US" sz="1100" u="sng">
                          <a:solidFill>
                            <a:schemeClr val="tx1"/>
                          </a:solidFill>
                          <a:latin typeface="メイリオ" panose="020B0604030504040204" pitchFamily="50" charset="-128"/>
                          <a:ea typeface="メイリオ" panose="020B0604030504040204" pitchFamily="50" charset="-128"/>
                        </a:rPr>
                        <a:t>日</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gridSpan="2">
                  <a:txBody>
                    <a:bodyPr/>
                    <a:lstStyle/>
                    <a:p>
                      <a:pPr algn="ctr">
                        <a:lnSpc>
                          <a:spcPts val="1150"/>
                        </a:lnSpc>
                      </a:pPr>
                      <a:r>
                        <a:rPr kumimoji="1" lang="en-US" altLang="ja-JP" sz="1100" b="1" u="sng">
                          <a:solidFill>
                            <a:srgbClr val="007FDE"/>
                          </a:solidFill>
                          <a:latin typeface="メイリオ" panose="020B0604030504040204" pitchFamily="50" charset="-128"/>
                          <a:ea typeface="メイリオ" panose="020B0604030504040204" pitchFamily="50" charset="-128"/>
                        </a:rPr>
                        <a:t>20</a:t>
                      </a:r>
                      <a:r>
                        <a:rPr kumimoji="1" lang="ja-JP" altLang="en-US" sz="1100" b="1" u="sng">
                          <a:solidFill>
                            <a:srgbClr val="007FDE"/>
                          </a:solidFill>
                          <a:latin typeface="メイリオ" panose="020B0604030504040204" pitchFamily="50" charset="-128"/>
                          <a:ea typeface="メイリオ" panose="020B0604030504040204" pitchFamily="50" charset="-128"/>
                        </a:rPr>
                        <a:t>日を原則として、</a:t>
                      </a:r>
                      <a:r>
                        <a:rPr kumimoji="1" lang="en-US" altLang="ja-JP" sz="1100" b="1" u="sng">
                          <a:solidFill>
                            <a:srgbClr val="007FDE"/>
                          </a:solidFill>
                          <a:latin typeface="メイリオ" panose="020B0604030504040204" pitchFamily="50" charset="-128"/>
                          <a:ea typeface="メイリオ" panose="020B0604030504040204" pitchFamily="50" charset="-128"/>
                        </a:rPr>
                        <a:t>85</a:t>
                      </a:r>
                      <a:r>
                        <a:rPr kumimoji="1" lang="ja-JP" altLang="en-US" sz="1100" b="1" u="sng">
                          <a:solidFill>
                            <a:srgbClr val="007FDE"/>
                          </a:solidFill>
                          <a:latin typeface="メイリオ" panose="020B0604030504040204" pitchFamily="50" charset="-128"/>
                          <a:ea typeface="メイリオ" panose="020B0604030504040204" pitchFamily="50" charset="-128"/>
                        </a:rPr>
                        <a:t>歳以上の患者の割合が２割を増すごとに＋</a:t>
                      </a:r>
                      <a:r>
                        <a:rPr kumimoji="1" lang="en-US" altLang="ja-JP" sz="1100" b="1" u="sng">
                          <a:solidFill>
                            <a:srgbClr val="007FDE"/>
                          </a:solidFill>
                          <a:latin typeface="メイリオ" panose="020B0604030504040204" pitchFamily="50" charset="-128"/>
                          <a:ea typeface="メイリオ" panose="020B0604030504040204" pitchFamily="50" charset="-128"/>
                        </a:rPr>
                        <a:t>1</a:t>
                      </a:r>
                      <a:r>
                        <a:rPr kumimoji="1" lang="ja-JP" altLang="en-US" sz="1100" b="1" u="sng">
                          <a:solidFill>
                            <a:srgbClr val="007FDE"/>
                          </a:solidFill>
                          <a:latin typeface="メイリオ" panose="020B0604030504040204" pitchFamily="50" charset="-128"/>
                          <a:ea typeface="メイリオ" panose="020B0604030504040204" pitchFamily="50" charset="-128"/>
                        </a:rPr>
                        <a:t>日</a:t>
                      </a:r>
                      <a:endParaRPr kumimoji="1" lang="en-US" altLang="ja-JP" sz="1100" b="1" u="sng">
                        <a:solidFill>
                          <a:srgbClr val="007FDE"/>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a:t>
                      </a:r>
                      <a:r>
                        <a:rPr kumimoji="1" lang="en-US" altLang="ja-JP" sz="1100">
                          <a:solidFill>
                            <a:schemeClr val="tx1"/>
                          </a:solidFill>
                          <a:latin typeface="メイリオ" panose="020B0604030504040204" pitchFamily="50" charset="-128"/>
                          <a:ea typeface="メイリオ" panose="020B0604030504040204" pitchFamily="50" charset="-128"/>
                        </a:rPr>
                        <a:t>85</a:t>
                      </a:r>
                      <a:r>
                        <a:rPr kumimoji="1" lang="ja-JP" altLang="en-US" sz="1100">
                          <a:solidFill>
                            <a:schemeClr val="tx1"/>
                          </a:solidFill>
                          <a:latin typeface="メイリオ" panose="020B0604030504040204" pitchFamily="50" charset="-128"/>
                          <a:ea typeface="メイリオ" panose="020B0604030504040204" pitchFamily="50" charset="-128"/>
                        </a:rPr>
                        <a:t>歳以上が２割以上なら</a:t>
                      </a:r>
                      <a:r>
                        <a:rPr kumimoji="1" lang="en-US" altLang="ja-JP" sz="1100">
                          <a:solidFill>
                            <a:schemeClr val="tx1"/>
                          </a:solidFill>
                          <a:latin typeface="メイリオ" panose="020B0604030504040204" pitchFamily="50" charset="-128"/>
                          <a:ea typeface="メイリオ" panose="020B0604030504040204" pitchFamily="50" charset="-128"/>
                        </a:rPr>
                        <a:t>21</a:t>
                      </a:r>
                      <a:r>
                        <a:rPr kumimoji="1" lang="ja-JP" altLang="en-US" sz="1100">
                          <a:solidFill>
                            <a:schemeClr val="tx1"/>
                          </a:solidFill>
                          <a:latin typeface="メイリオ" panose="020B0604030504040204" pitchFamily="50" charset="-128"/>
                          <a:ea typeface="メイリオ" panose="020B0604030504040204" pitchFamily="50" charset="-128"/>
                        </a:rPr>
                        <a:t>日、４割以上なら</a:t>
                      </a:r>
                      <a:r>
                        <a:rPr kumimoji="1" lang="en-US" altLang="ja-JP" sz="1100">
                          <a:solidFill>
                            <a:schemeClr val="tx1"/>
                          </a:solidFill>
                          <a:latin typeface="メイリオ" panose="020B0604030504040204" pitchFamily="50" charset="-128"/>
                          <a:ea typeface="メイリオ" panose="020B0604030504040204" pitchFamily="50" charset="-128"/>
                        </a:rPr>
                        <a:t>22</a:t>
                      </a:r>
                      <a:r>
                        <a:rPr kumimoji="1" lang="ja-JP" altLang="en-US" sz="1100">
                          <a:solidFill>
                            <a:schemeClr val="tx1"/>
                          </a:solidFill>
                          <a:latin typeface="メイリオ" panose="020B0604030504040204" pitchFamily="50" charset="-128"/>
                          <a:ea typeface="メイリオ" panose="020B0604030504040204" pitchFamily="50" charset="-128"/>
                        </a:rPr>
                        <a:t>日、６割以上なら</a:t>
                      </a:r>
                      <a:r>
                        <a:rPr kumimoji="1" lang="en-US" altLang="ja-JP" sz="1100">
                          <a:solidFill>
                            <a:schemeClr val="tx1"/>
                          </a:solidFill>
                          <a:latin typeface="メイリオ" panose="020B0604030504040204" pitchFamily="50" charset="-128"/>
                          <a:ea typeface="メイリオ" panose="020B0604030504040204" pitchFamily="50" charset="-128"/>
                        </a:rPr>
                        <a:t>23</a:t>
                      </a:r>
                      <a:r>
                        <a:rPr kumimoji="1" lang="ja-JP" altLang="en-US" sz="1100">
                          <a:solidFill>
                            <a:schemeClr val="tx1"/>
                          </a:solidFill>
                          <a:latin typeface="メイリオ" panose="020B0604030504040204" pitchFamily="50" charset="-128"/>
                          <a:ea typeface="メイリオ" panose="020B0604030504040204" pitchFamily="50" charset="-128"/>
                        </a:rPr>
                        <a:t>日）</a:t>
                      </a:r>
                      <a:endParaRPr kumimoji="1" lang="en-US" altLang="ja-JP" sz="11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hMerge="1">
                  <a:txBody>
                    <a:bodyPr/>
                    <a:lstStyle/>
                    <a:p>
                      <a:endParaRPr kumimoji="1" lang="ja-JP" altLang="en-US"/>
                    </a:p>
                  </a:txBody>
                  <a:tcPr/>
                </a:tc>
                <a:extLst>
                  <a:ext uri="{0D108BD9-81ED-4DB2-BD59-A6C34878D82A}">
                    <a16:rowId xmlns:a16="http://schemas.microsoft.com/office/drawing/2014/main" val="177462548"/>
                  </a:ext>
                </a:extLst>
              </a:tr>
              <a:tr h="0">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在宅復帰率</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lnSpc>
                          <a:spcPts val="1150"/>
                        </a:lnSpc>
                      </a:pPr>
                      <a:endParaRPr kumimoji="1" lang="ja-JP" altLang="en-US" sz="11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2">
                  <a:txBody>
                    <a:bodyPr/>
                    <a:lstStyle/>
                    <a:p>
                      <a:pPr algn="ctr">
                        <a:lnSpc>
                          <a:spcPts val="1150"/>
                        </a:lnSpc>
                      </a:pPr>
                      <a:r>
                        <a:rPr kumimoji="1" lang="en-US" altLang="ja-JP" sz="1100">
                          <a:solidFill>
                            <a:schemeClr val="tx1"/>
                          </a:solidFill>
                          <a:latin typeface="メイリオ" panose="020B0604030504040204" pitchFamily="50" charset="-128"/>
                          <a:ea typeface="メイリオ" panose="020B0604030504040204" pitchFamily="50" charset="-128"/>
                        </a:rPr>
                        <a:t>80%</a:t>
                      </a:r>
                      <a:r>
                        <a:rPr kumimoji="1" lang="ja-JP" altLang="en-US" sz="1100">
                          <a:solidFill>
                            <a:schemeClr val="tx1"/>
                          </a:solidFill>
                          <a:latin typeface="メイリオ" panose="020B0604030504040204" pitchFamily="50" charset="-128"/>
                          <a:ea typeface="メイリオ" panose="020B0604030504040204" pitchFamily="50" charset="-128"/>
                        </a:rPr>
                        <a:t>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endParaRPr kumimoji="1" lang="ja-JP" altLang="en-US"/>
                    </a:p>
                  </a:txBody>
                  <a:tcPr/>
                </a:tc>
                <a:extLst>
                  <a:ext uri="{0D108BD9-81ED-4DB2-BD59-A6C34878D82A}">
                    <a16:rowId xmlns:a16="http://schemas.microsoft.com/office/drawing/2014/main" val="2282925496"/>
                  </a:ext>
                </a:extLst>
              </a:tr>
              <a:tr h="257304">
                <a:tc>
                  <a:txBody>
                    <a:bodyPr/>
                    <a:lstStyle/>
                    <a:p>
                      <a:pPr algn="ctr">
                        <a:lnSpc>
                          <a:spcPts val="1150"/>
                        </a:lnSpc>
                      </a:pPr>
                      <a:r>
                        <a:rPr kumimoji="1" lang="en-US" altLang="ja-JP" sz="1100">
                          <a:solidFill>
                            <a:schemeClr val="tx1"/>
                          </a:solidFill>
                          <a:latin typeface="メイリオ" panose="020B0604030504040204" pitchFamily="50" charset="-128"/>
                          <a:ea typeface="メイリオ" panose="020B0604030504040204" pitchFamily="50" charset="-128"/>
                        </a:rPr>
                        <a:t>ADL</a:t>
                      </a:r>
                      <a:r>
                        <a:rPr kumimoji="1" lang="ja-JP" altLang="en-US" sz="1100">
                          <a:solidFill>
                            <a:schemeClr val="tx1"/>
                          </a:solidFill>
                          <a:latin typeface="メイリオ" panose="020B0604030504040204" pitchFamily="50" charset="-128"/>
                          <a:ea typeface="メイリオ" panose="020B0604030504040204" pitchFamily="50" charset="-128"/>
                        </a:rPr>
                        <a:t>が低下した患者の割合</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lnSpc>
                          <a:spcPts val="1150"/>
                        </a:lnSpc>
                      </a:pPr>
                      <a:r>
                        <a:rPr kumimoji="1" lang="ja-JP" altLang="en-US" sz="1100" u="sng">
                          <a:solidFill>
                            <a:schemeClr val="tx1"/>
                          </a:solidFill>
                          <a:latin typeface="メイリオ" panose="020B0604030504040204" pitchFamily="50" charset="-128"/>
                          <a:ea typeface="メイリオ" panose="020B0604030504040204" pitchFamily="50" charset="-128"/>
                        </a:rPr>
                        <a:t>５％未満</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gridSpan="2">
                  <a:txBody>
                    <a:bodyPr/>
                    <a:lstStyle/>
                    <a:p>
                      <a:pPr algn="ctr">
                        <a:lnSpc>
                          <a:spcPts val="1150"/>
                        </a:lnSpc>
                      </a:pPr>
                      <a:r>
                        <a:rPr kumimoji="1" lang="ja-JP" altLang="en-US" sz="1100" b="1" u="sng">
                          <a:solidFill>
                            <a:srgbClr val="007FDE"/>
                          </a:solidFill>
                          <a:latin typeface="メイリオ" panose="020B0604030504040204" pitchFamily="50" charset="-128"/>
                          <a:ea typeface="メイリオ" panose="020B0604030504040204" pitchFamily="50" charset="-128"/>
                        </a:rPr>
                        <a:t>７％未満</a:t>
                      </a:r>
                      <a:r>
                        <a:rPr kumimoji="1" lang="ja-JP" altLang="en-US" sz="1100" b="0" u="none">
                          <a:solidFill>
                            <a:schemeClr val="tx1"/>
                          </a:solidFill>
                          <a:latin typeface="メイリオ" panose="020B0604030504040204" pitchFamily="50" charset="-128"/>
                          <a:ea typeface="メイリオ" panose="020B0604030504040204" pitchFamily="50" charset="-128"/>
                        </a:rPr>
                        <a:t>（</a:t>
                      </a:r>
                      <a:r>
                        <a:rPr kumimoji="1" lang="en-US" altLang="ja-JP" sz="1100" b="0" u="none">
                          <a:solidFill>
                            <a:schemeClr val="tx1"/>
                          </a:solidFill>
                          <a:latin typeface="メイリオ" panose="020B0604030504040204" pitchFamily="50" charset="-128"/>
                          <a:ea typeface="メイリオ" panose="020B0604030504040204" pitchFamily="50" charset="-128"/>
                        </a:rPr>
                        <a:t>85</a:t>
                      </a:r>
                      <a:r>
                        <a:rPr kumimoji="1" lang="ja-JP" altLang="en-US" sz="1100" b="0" u="none">
                          <a:solidFill>
                            <a:schemeClr val="tx1"/>
                          </a:solidFill>
                          <a:latin typeface="メイリオ" panose="020B0604030504040204" pitchFamily="50" charset="-128"/>
                          <a:ea typeface="メイリオ" panose="020B0604030504040204" pitchFamily="50" charset="-128"/>
                        </a:rPr>
                        <a:t>歳以上の患者の割合が２割未満の場合には５％）</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hMerge="1">
                  <a:txBody>
                    <a:bodyPr/>
                    <a:lstStyle/>
                    <a:p>
                      <a:endParaRPr kumimoji="1" lang="ja-JP" altLang="en-US"/>
                    </a:p>
                  </a:txBody>
                  <a:tcPr/>
                </a:tc>
                <a:extLst>
                  <a:ext uri="{0D108BD9-81ED-4DB2-BD59-A6C34878D82A}">
                    <a16:rowId xmlns:a16="http://schemas.microsoft.com/office/drawing/2014/main" val="1394325435"/>
                  </a:ext>
                </a:extLst>
              </a:tr>
              <a:tr h="168602">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同一医療機関の一般病棟からの転棟</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lnSpc>
                          <a:spcPts val="1150"/>
                        </a:lnSpc>
                      </a:pPr>
                      <a:endParaRPr kumimoji="1" lang="ja-JP" altLang="en-US" sz="11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gridSpan="2">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５</a:t>
                      </a:r>
                      <a:r>
                        <a:rPr kumimoji="1" lang="en-US" altLang="ja-JP" sz="1100">
                          <a:solidFill>
                            <a:schemeClr val="tx1"/>
                          </a:solidFill>
                          <a:latin typeface="メイリオ" panose="020B0604030504040204" pitchFamily="50" charset="-128"/>
                          <a:ea typeface="メイリオ" panose="020B0604030504040204" pitchFamily="50" charset="-128"/>
                        </a:rPr>
                        <a:t>%</a:t>
                      </a:r>
                      <a:r>
                        <a:rPr kumimoji="1" lang="ja-JP" altLang="en-US" sz="1100">
                          <a:solidFill>
                            <a:schemeClr val="tx1"/>
                          </a:solidFill>
                          <a:latin typeface="メイリオ" panose="020B0604030504040204" pitchFamily="50" charset="-128"/>
                          <a:ea typeface="メイリオ" panose="020B0604030504040204" pitchFamily="50" charset="-128"/>
                        </a:rPr>
                        <a:t>未満</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hMerge="1">
                  <a:txBody>
                    <a:bodyPr/>
                    <a:lstStyle/>
                    <a:p>
                      <a:endParaRPr kumimoji="1" lang="ja-JP" altLang="en-US"/>
                    </a:p>
                  </a:txBody>
                  <a:tcPr/>
                </a:tc>
                <a:extLst>
                  <a:ext uri="{0D108BD9-81ED-4DB2-BD59-A6C34878D82A}">
                    <a16:rowId xmlns:a16="http://schemas.microsoft.com/office/drawing/2014/main" val="2061868817"/>
                  </a:ext>
                </a:extLst>
              </a:tr>
              <a:tr h="0">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救急搬送後の患者の割合</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lnSpc>
                          <a:spcPts val="1150"/>
                        </a:lnSpc>
                      </a:pPr>
                      <a:endParaRPr kumimoji="1" lang="ja-JP" altLang="en-US" sz="1100">
                        <a:solidFill>
                          <a:schemeClr val="tx1"/>
                        </a:solidFill>
                        <a:latin typeface="メイリオ" panose="020B0604030504040204" pitchFamily="50" charset="-128"/>
                        <a:ea typeface="メイリオ" panose="020B0604030504040204" pitchFamily="50" charset="-128"/>
                      </a:endParaRP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gridSpan="2">
                  <a:txBody>
                    <a:bodyPr/>
                    <a:lstStyle/>
                    <a:p>
                      <a:pPr algn="ctr">
                        <a:lnSpc>
                          <a:spcPts val="1150"/>
                        </a:lnSpc>
                      </a:pPr>
                      <a:r>
                        <a:rPr kumimoji="1" lang="en-US" altLang="ja-JP" sz="1100">
                          <a:solidFill>
                            <a:schemeClr val="tx1"/>
                          </a:solidFill>
                          <a:latin typeface="メイリオ" panose="020B0604030504040204" pitchFamily="50" charset="-128"/>
                          <a:ea typeface="メイリオ" panose="020B0604030504040204" pitchFamily="50" charset="-128"/>
                        </a:rPr>
                        <a:t>15%</a:t>
                      </a:r>
                      <a:r>
                        <a:rPr kumimoji="1" lang="ja-JP" altLang="en-US" sz="1100">
                          <a:solidFill>
                            <a:schemeClr val="tx1"/>
                          </a:solidFill>
                          <a:latin typeface="メイリオ" panose="020B0604030504040204" pitchFamily="50" charset="-128"/>
                          <a:ea typeface="メイリオ" panose="020B0604030504040204" pitchFamily="50" charset="-128"/>
                        </a:rPr>
                        <a:t>以上</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hMerge="1">
                  <a:txBody>
                    <a:bodyPr/>
                    <a:lstStyle/>
                    <a:p>
                      <a:endParaRPr kumimoji="1" lang="ja-JP" altLang="en-US"/>
                    </a:p>
                  </a:txBody>
                  <a:tcPr/>
                </a:tc>
                <a:extLst>
                  <a:ext uri="{0D108BD9-81ED-4DB2-BD59-A6C34878D82A}">
                    <a16:rowId xmlns:a16="http://schemas.microsoft.com/office/drawing/2014/main" val="1724225730"/>
                  </a:ext>
                </a:extLst>
              </a:tr>
              <a:tr h="180843">
                <a:tc rowSpan="2">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届出・併設等不可</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rowSpan="2">
                  <a:txBody>
                    <a:bodyPr/>
                    <a:lstStyle/>
                    <a:p>
                      <a:pPr algn="ctr">
                        <a:lnSpc>
                          <a:spcPts val="1150"/>
                        </a:lnSpc>
                      </a:pPr>
                      <a:endParaRPr kumimoji="1" lang="en-US" altLang="ja-JP" sz="1100" dirty="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u="sng" dirty="0">
                          <a:solidFill>
                            <a:schemeClr val="tx1"/>
                          </a:solidFill>
                          <a:latin typeface="メイリオ" panose="020B0604030504040204" pitchFamily="50" charset="-128"/>
                          <a:ea typeface="メイリオ" panose="020B0604030504040204" pitchFamily="50" charset="-128"/>
                        </a:rPr>
                        <a:t>急性期充実体制加算１又は２</a:t>
                      </a:r>
                      <a:endParaRPr kumimoji="1" lang="en-US" altLang="ja-JP" sz="1100" u="sng" dirty="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dirty="0">
                          <a:solidFill>
                            <a:schemeClr val="tx1"/>
                          </a:solidFill>
                          <a:latin typeface="メイリオ" panose="020B0604030504040204" pitchFamily="50" charset="-128"/>
                          <a:ea typeface="メイリオ" panose="020B0604030504040204" pitchFamily="50" charset="-128"/>
                        </a:rPr>
                        <a:t>特定機能病院</a:t>
                      </a:r>
                      <a:endParaRPr kumimoji="1" lang="en-US" altLang="ja-JP" sz="1100" dirty="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dirty="0">
                          <a:solidFill>
                            <a:schemeClr val="tx1"/>
                          </a:solidFill>
                          <a:latin typeface="メイリオ" panose="020B0604030504040204" pitchFamily="50" charset="-128"/>
                          <a:ea typeface="メイリオ" panose="020B0604030504040204" pitchFamily="50" charset="-128"/>
                        </a:rPr>
                        <a:t>専門病院入院基本料</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地域包括医療病棟１</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地域包括医療病棟２</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91FFB3"/>
                    </a:solidFill>
                  </a:tcPr>
                </a:tc>
                <a:extLst>
                  <a:ext uri="{0D108BD9-81ED-4DB2-BD59-A6C34878D82A}">
                    <a16:rowId xmlns:a16="http://schemas.microsoft.com/office/drawing/2014/main" val="2901787847"/>
                  </a:ext>
                </a:extLst>
              </a:tr>
              <a:tr h="554137">
                <a:tc vMerge="1">
                  <a:txBody>
                    <a:bodyPr/>
                    <a:lstStyle/>
                    <a:p>
                      <a:endParaRPr kumimoji="1" lang="ja-JP" altLang="en-US"/>
                    </a:p>
                  </a:txBody>
                  <a:tcPr/>
                </a:tc>
                <a:tc vMerge="1">
                  <a:txBody>
                    <a:bodyPr/>
                    <a:lstStyle/>
                    <a:p>
                      <a:endParaRPr kumimoji="1" lang="ja-JP" altLang="en-US"/>
                    </a:p>
                  </a:txBody>
                  <a:tcPr/>
                </a:tc>
                <a:tc>
                  <a:txBody>
                    <a:bodyPr/>
                    <a:lstStyle/>
                    <a:p>
                      <a:pPr marL="0" marR="0" lvl="0" indent="0" algn="ctr" defTabSz="914400" rtl="0" eaLnBrk="1" fontAlgn="auto" latinLnBrk="0" hangingPunct="1">
                        <a:lnSpc>
                          <a:spcPts val="1150"/>
                        </a:lnSpc>
                        <a:spcBef>
                          <a:spcPts val="0"/>
                        </a:spcBef>
                        <a:spcAft>
                          <a:spcPts val="0"/>
                        </a:spcAft>
                        <a:buClrTx/>
                        <a:buSzTx/>
                        <a:buFontTx/>
                        <a:buNone/>
                        <a:tabLst/>
                        <a:defRPr/>
                      </a:pPr>
                      <a:r>
                        <a:rPr kumimoji="1" lang="ja-JP" altLang="en-US" sz="1100" b="1" u="sng">
                          <a:solidFill>
                            <a:srgbClr val="007FDE"/>
                          </a:solidFill>
                          <a:latin typeface="メイリオ" panose="020B0604030504040204" pitchFamily="50" charset="-128"/>
                          <a:ea typeface="メイリオ" panose="020B0604030504040204" pitchFamily="50" charset="-128"/>
                        </a:rPr>
                        <a:t>急性期総合体制加算</a:t>
                      </a:r>
                      <a:r>
                        <a:rPr kumimoji="1" lang="ja-JP" altLang="en-US" sz="1100">
                          <a:solidFill>
                            <a:schemeClr val="tx1"/>
                          </a:solidFill>
                          <a:latin typeface="メイリオ" panose="020B0604030504040204" pitchFamily="50" charset="-128"/>
                          <a:ea typeface="メイリオ" panose="020B0604030504040204" pitchFamily="50" charset="-128"/>
                        </a:rPr>
                        <a:t>★</a:t>
                      </a:r>
                      <a:endParaRPr kumimoji="1" lang="en-US" altLang="ja-JP" sz="110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b="1" u="sng">
                          <a:solidFill>
                            <a:srgbClr val="007FDE"/>
                          </a:solidFill>
                          <a:latin typeface="メイリオ" panose="020B0604030504040204" pitchFamily="50" charset="-128"/>
                          <a:ea typeface="メイリオ" panose="020B0604030504040204" pitchFamily="50" charset="-128"/>
                        </a:rPr>
                        <a:t>一般病棟入院基本料</a:t>
                      </a:r>
                      <a:endParaRPr kumimoji="1" lang="en-US" altLang="ja-JP" sz="1100" b="1" u="sng">
                        <a:solidFill>
                          <a:srgbClr val="007FDE"/>
                        </a:solidFill>
                        <a:latin typeface="メイリオ" panose="020B0604030504040204" pitchFamily="50" charset="-128"/>
                        <a:ea typeface="メイリオ" panose="020B0604030504040204" pitchFamily="50" charset="-128"/>
                      </a:endParaRPr>
                    </a:p>
                    <a:p>
                      <a:pPr marL="0" marR="0" lvl="0" indent="0" algn="ctr" defTabSz="914400" rtl="0" eaLnBrk="1" fontAlgn="auto" latinLnBrk="0" hangingPunct="1">
                        <a:lnSpc>
                          <a:spcPts val="1150"/>
                        </a:lnSpc>
                        <a:spcBef>
                          <a:spcPts val="0"/>
                        </a:spcBef>
                        <a:spcAft>
                          <a:spcPts val="0"/>
                        </a:spcAft>
                        <a:buClrTx/>
                        <a:buSzTx/>
                        <a:buFontTx/>
                        <a:buNone/>
                        <a:tabLst/>
                        <a:defRPr/>
                      </a:pPr>
                      <a:r>
                        <a:rPr kumimoji="1" lang="ja-JP" altLang="en-US" sz="1100">
                          <a:solidFill>
                            <a:schemeClr val="tx1"/>
                          </a:solidFill>
                          <a:latin typeface="メイリオ" panose="020B0604030504040204" pitchFamily="50" charset="-128"/>
                          <a:ea typeface="メイリオ" panose="020B0604030504040204" pitchFamily="50" charset="-128"/>
                        </a:rPr>
                        <a:t>特定機能病院、専門病院入院基本料</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tc>
                  <a:txBody>
                    <a:bodyPr/>
                    <a:lstStyle/>
                    <a:p>
                      <a:pPr marL="0" marR="0" lvl="0" indent="0" algn="ctr" defTabSz="914400" rtl="0" eaLnBrk="1" fontAlgn="auto" latinLnBrk="0" hangingPunct="1">
                        <a:lnSpc>
                          <a:spcPts val="1150"/>
                        </a:lnSpc>
                        <a:spcBef>
                          <a:spcPts val="0"/>
                        </a:spcBef>
                        <a:spcAft>
                          <a:spcPts val="0"/>
                        </a:spcAft>
                        <a:buClrTx/>
                        <a:buSzTx/>
                        <a:buFontTx/>
                        <a:buNone/>
                        <a:tabLst/>
                        <a:defRPr/>
                      </a:pPr>
                      <a:r>
                        <a:rPr kumimoji="1" lang="ja-JP" altLang="en-US" sz="1100" b="1" u="sng">
                          <a:solidFill>
                            <a:srgbClr val="007FDE"/>
                          </a:solidFill>
                          <a:latin typeface="メイリオ" panose="020B0604030504040204" pitchFamily="50" charset="-128"/>
                          <a:ea typeface="メイリオ" panose="020B0604030504040204" pitchFamily="50" charset="-128"/>
                        </a:rPr>
                        <a:t>急性期総合体制加算</a:t>
                      </a:r>
                      <a:r>
                        <a:rPr kumimoji="1" lang="ja-JP" altLang="en-US" sz="1100">
                          <a:solidFill>
                            <a:schemeClr val="tx1"/>
                          </a:solidFill>
                          <a:latin typeface="メイリオ" panose="020B0604030504040204" pitchFamily="50" charset="-128"/>
                          <a:ea typeface="メイリオ" panose="020B0604030504040204" pitchFamily="50" charset="-128"/>
                        </a:rPr>
                        <a:t>★</a:t>
                      </a:r>
                      <a:endParaRPr kumimoji="1" lang="en-US" altLang="ja-JP" sz="1100">
                        <a:solidFill>
                          <a:schemeClr val="tx1"/>
                        </a:solidFill>
                        <a:latin typeface="メイリオ" panose="020B0604030504040204" pitchFamily="50" charset="-128"/>
                        <a:ea typeface="メイリオ" panose="020B0604030504040204" pitchFamily="50" charset="-128"/>
                      </a:endParaRPr>
                    </a:p>
                    <a:p>
                      <a:pPr algn="ctr">
                        <a:lnSpc>
                          <a:spcPts val="1150"/>
                        </a:lnSpc>
                      </a:pPr>
                      <a:r>
                        <a:rPr kumimoji="1" lang="ja-JP" altLang="en-US" sz="1100" b="1" u="sng">
                          <a:solidFill>
                            <a:srgbClr val="007FDE"/>
                          </a:solidFill>
                          <a:latin typeface="メイリオ" panose="020B0604030504040204" pitchFamily="50" charset="-128"/>
                          <a:ea typeface="メイリオ" panose="020B0604030504040204" pitchFamily="50" charset="-128"/>
                        </a:rPr>
                        <a:t>急性期病院</a:t>
                      </a:r>
                      <a:r>
                        <a:rPr kumimoji="1" lang="en-US" altLang="ja-JP" sz="1100" b="1" u="sng">
                          <a:solidFill>
                            <a:srgbClr val="007FDE"/>
                          </a:solidFill>
                          <a:latin typeface="メイリオ" panose="020B0604030504040204" pitchFamily="50" charset="-128"/>
                          <a:ea typeface="メイリオ" panose="020B0604030504040204" pitchFamily="50" charset="-128"/>
                        </a:rPr>
                        <a:t>A, B</a:t>
                      </a:r>
                      <a:r>
                        <a:rPr kumimoji="1" lang="ja-JP" altLang="en-US" sz="1100" b="1" u="sng">
                          <a:solidFill>
                            <a:srgbClr val="007FDE"/>
                          </a:solidFill>
                          <a:latin typeface="メイリオ" panose="020B0604030504040204" pitchFamily="50" charset="-128"/>
                          <a:ea typeface="メイリオ" panose="020B0604030504040204" pitchFamily="50" charset="-128"/>
                        </a:rPr>
                        <a:t>入院料</a:t>
                      </a:r>
                      <a:r>
                        <a:rPr kumimoji="1" lang="ja-JP" altLang="en-US" sz="1100">
                          <a:solidFill>
                            <a:schemeClr val="tx1"/>
                          </a:solidFill>
                          <a:latin typeface="メイリオ" panose="020B0604030504040204" pitchFamily="50" charset="-128"/>
                          <a:ea typeface="メイリオ" panose="020B0604030504040204" pitchFamily="50" charset="-128"/>
                        </a:rPr>
                        <a:t>★</a:t>
                      </a:r>
                      <a:endParaRPr kumimoji="1" lang="en-US" altLang="ja-JP" sz="1100">
                        <a:solidFill>
                          <a:schemeClr val="tx1"/>
                        </a:solidFill>
                        <a:latin typeface="メイリオ" panose="020B0604030504040204" pitchFamily="50" charset="-128"/>
                        <a:ea typeface="メイリオ" panose="020B0604030504040204" pitchFamily="50" charset="-128"/>
                      </a:endParaRPr>
                    </a:p>
                    <a:p>
                      <a:pPr marL="0" marR="0" lvl="0" indent="0" algn="ctr" defTabSz="914400" rtl="0" eaLnBrk="1" fontAlgn="auto" latinLnBrk="0" hangingPunct="1">
                        <a:lnSpc>
                          <a:spcPts val="1150"/>
                        </a:lnSpc>
                        <a:spcBef>
                          <a:spcPts val="0"/>
                        </a:spcBef>
                        <a:spcAft>
                          <a:spcPts val="0"/>
                        </a:spcAft>
                        <a:buClrTx/>
                        <a:buSzTx/>
                        <a:buFontTx/>
                        <a:buNone/>
                        <a:tabLst/>
                        <a:defRPr/>
                      </a:pPr>
                      <a:r>
                        <a:rPr kumimoji="1" lang="ja-JP" altLang="en-US" sz="1100">
                          <a:solidFill>
                            <a:schemeClr val="tx1"/>
                          </a:solidFill>
                          <a:latin typeface="メイリオ" panose="020B0604030504040204" pitchFamily="50" charset="-128"/>
                          <a:ea typeface="メイリオ" panose="020B0604030504040204" pitchFamily="50" charset="-128"/>
                        </a:rPr>
                        <a:t>特定機能病院、専門病院入院基本料</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rgbClr val="E1FFEA"/>
                    </a:solidFill>
                  </a:tcPr>
                </a:tc>
                <a:extLst>
                  <a:ext uri="{0D108BD9-81ED-4DB2-BD59-A6C34878D82A}">
                    <a16:rowId xmlns:a16="http://schemas.microsoft.com/office/drawing/2014/main" val="1007861814"/>
                  </a:ext>
                </a:extLst>
              </a:tr>
              <a:tr h="257304">
                <a:tc>
                  <a:txBody>
                    <a:bodyPr/>
                    <a:lstStyle/>
                    <a:p>
                      <a:pPr algn="ctr">
                        <a:lnSpc>
                          <a:spcPts val="1150"/>
                        </a:lnSpc>
                      </a:pPr>
                      <a:r>
                        <a:rPr kumimoji="1" lang="ja-JP" altLang="en-US" sz="1100">
                          <a:solidFill>
                            <a:schemeClr val="tx1"/>
                          </a:solidFill>
                          <a:latin typeface="メイリオ" panose="020B0604030504040204" pitchFamily="50" charset="-128"/>
                          <a:ea typeface="メイリオ" panose="020B0604030504040204" pitchFamily="50" charset="-128"/>
                        </a:rPr>
                        <a:t>点数</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algn="ctr">
                        <a:lnSpc>
                          <a:spcPts val="1150"/>
                        </a:lnSpc>
                      </a:pPr>
                      <a:r>
                        <a:rPr kumimoji="1" lang="en-US" altLang="ja-JP" sz="1100" u="sng">
                          <a:solidFill>
                            <a:schemeClr val="tx1"/>
                          </a:solidFill>
                          <a:latin typeface="メイリオ" panose="020B0604030504040204" pitchFamily="50" charset="-128"/>
                          <a:ea typeface="メイリオ" panose="020B0604030504040204" pitchFamily="50" charset="-128"/>
                        </a:rPr>
                        <a:t>3,050</a:t>
                      </a:r>
                      <a:r>
                        <a:rPr kumimoji="1" lang="ja-JP" altLang="en-US" sz="1100" u="sng">
                          <a:solidFill>
                            <a:schemeClr val="tx1"/>
                          </a:solidFill>
                          <a:latin typeface="メイリオ" panose="020B0604030504040204" pitchFamily="50" charset="-128"/>
                          <a:ea typeface="メイリオ" panose="020B0604030504040204" pitchFamily="50" charset="-128"/>
                        </a:rPr>
                        <a:t>点</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ts val="1150"/>
                        </a:lnSpc>
                        <a:spcBef>
                          <a:spcPts val="0"/>
                        </a:spcBef>
                        <a:spcAft>
                          <a:spcPts val="0"/>
                        </a:spcAft>
                        <a:buClrTx/>
                        <a:buSzTx/>
                        <a:buFontTx/>
                        <a:buNone/>
                        <a:tabLst/>
                        <a:defRPr/>
                      </a:pPr>
                      <a:r>
                        <a:rPr kumimoji="1" lang="en-US" altLang="ja-JP" sz="1100" b="1" u="sng">
                          <a:solidFill>
                            <a:srgbClr val="007FDE"/>
                          </a:solidFill>
                          <a:latin typeface="メイリオ" panose="020B0604030504040204" pitchFamily="50" charset="-128"/>
                          <a:ea typeface="メイリオ" panose="020B0604030504040204" pitchFamily="50" charset="-128"/>
                        </a:rPr>
                        <a:t>3,117</a:t>
                      </a:r>
                      <a:r>
                        <a:rPr kumimoji="1" lang="ja-JP" altLang="en-US" sz="1100" b="1" u="sng">
                          <a:solidFill>
                            <a:srgbClr val="007FDE"/>
                          </a:solidFill>
                          <a:latin typeface="メイリオ" panose="020B0604030504040204" pitchFamily="50" charset="-128"/>
                          <a:ea typeface="メイリオ" panose="020B0604030504040204" pitchFamily="50" charset="-128"/>
                        </a:rPr>
                        <a:t>～</a:t>
                      </a:r>
                      <a:r>
                        <a:rPr kumimoji="1" lang="en-US" altLang="ja-JP" sz="1100" b="1" u="sng">
                          <a:solidFill>
                            <a:srgbClr val="007FDE"/>
                          </a:solidFill>
                          <a:latin typeface="メイリオ" panose="020B0604030504040204" pitchFamily="50" charset="-128"/>
                          <a:ea typeface="メイリオ" panose="020B0604030504040204" pitchFamily="50" charset="-128"/>
                        </a:rPr>
                        <a:t>3,367</a:t>
                      </a:r>
                      <a:r>
                        <a:rPr kumimoji="1" lang="ja-JP" altLang="en-US" sz="1100" b="1" u="sng">
                          <a:solidFill>
                            <a:srgbClr val="007FDE"/>
                          </a:solidFill>
                          <a:latin typeface="メイリオ" panose="020B0604030504040204" pitchFamily="50" charset="-128"/>
                          <a:ea typeface="メイリオ" panose="020B0604030504040204" pitchFamily="50" charset="-128"/>
                        </a:rPr>
                        <a:t>点</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ts val="1150"/>
                        </a:lnSpc>
                        <a:spcBef>
                          <a:spcPts val="0"/>
                        </a:spcBef>
                        <a:spcAft>
                          <a:spcPts val="0"/>
                        </a:spcAft>
                        <a:buClrTx/>
                        <a:buSzTx/>
                        <a:buFontTx/>
                        <a:buNone/>
                        <a:tabLst/>
                        <a:defRPr/>
                      </a:pPr>
                      <a:r>
                        <a:rPr kumimoji="1" lang="en-US" altLang="ja-JP" sz="1100" b="1" u="sng" dirty="0">
                          <a:solidFill>
                            <a:srgbClr val="007FDE"/>
                          </a:solidFill>
                          <a:latin typeface="メイリオ" panose="020B0604030504040204" pitchFamily="50" charset="-128"/>
                          <a:ea typeface="メイリオ" panose="020B0604030504040204" pitchFamily="50" charset="-128"/>
                        </a:rPr>
                        <a:t>3,066</a:t>
                      </a:r>
                      <a:r>
                        <a:rPr kumimoji="1" lang="ja-JP" altLang="en-US" sz="1100" b="1" u="sng" dirty="0">
                          <a:solidFill>
                            <a:srgbClr val="007FDE"/>
                          </a:solidFill>
                          <a:latin typeface="メイリオ" panose="020B0604030504040204" pitchFamily="50" charset="-128"/>
                          <a:ea typeface="メイリオ" panose="020B0604030504040204" pitchFamily="50" charset="-128"/>
                        </a:rPr>
                        <a:t>～</a:t>
                      </a:r>
                      <a:r>
                        <a:rPr kumimoji="1" lang="en-US" altLang="ja-JP" sz="1100" b="1" u="sng" dirty="0">
                          <a:solidFill>
                            <a:srgbClr val="007FDE"/>
                          </a:solidFill>
                          <a:latin typeface="メイリオ" panose="020B0604030504040204" pitchFamily="50" charset="-128"/>
                          <a:ea typeface="メイリオ" panose="020B0604030504040204" pitchFamily="50" charset="-128"/>
                        </a:rPr>
                        <a:t>3,316</a:t>
                      </a:r>
                      <a:r>
                        <a:rPr kumimoji="1" lang="ja-JP" altLang="en-US" sz="1100" b="1" u="sng" dirty="0">
                          <a:solidFill>
                            <a:srgbClr val="007FDE"/>
                          </a:solidFill>
                          <a:latin typeface="メイリオ" panose="020B0604030504040204" pitchFamily="50" charset="-128"/>
                          <a:ea typeface="メイリオ" panose="020B0604030504040204" pitchFamily="50" charset="-128"/>
                        </a:rPr>
                        <a:t>点</a:t>
                      </a:r>
                    </a:p>
                  </a:txBody>
                  <a:tcPr marT="72000" marB="36000" anchor="ctr">
                    <a:lnL w="9525" cap="flat" cmpd="sng" algn="ctr">
                      <a:solidFill>
                        <a:srgbClr val="00B050"/>
                      </a:solidFill>
                      <a:prstDash val="solid"/>
                      <a:round/>
                      <a:headEnd type="none" w="med" len="med"/>
                      <a:tailEnd type="none" w="med" len="med"/>
                    </a:lnL>
                    <a:lnR w="9525" cap="flat" cmpd="sng" algn="ctr">
                      <a:solidFill>
                        <a:srgbClr val="00B050"/>
                      </a:solidFill>
                      <a:prstDash val="solid"/>
                      <a:round/>
                      <a:headEnd type="none" w="med" len="med"/>
                      <a:tailEnd type="none" w="med" len="med"/>
                    </a:lnR>
                    <a:lnT w="9525" cap="flat" cmpd="sng" algn="ctr">
                      <a:solidFill>
                        <a:srgbClr val="00B050"/>
                      </a:solidFill>
                      <a:prstDash val="solid"/>
                      <a:round/>
                      <a:headEnd type="none" w="med" len="med"/>
                      <a:tailEnd type="none" w="med" len="med"/>
                    </a:lnT>
                    <a:lnB w="9525" cap="flat" cmpd="sng" algn="ctr">
                      <a:solidFill>
                        <a:srgbClr val="00B050"/>
                      </a:solidFill>
                      <a:prstDash val="solid"/>
                      <a:round/>
                      <a:headEnd type="none" w="med" len="med"/>
                      <a:tailEnd type="none" w="med" len="med"/>
                    </a:lnB>
                    <a:solidFill>
                      <a:schemeClr val="bg1"/>
                    </a:solidFill>
                  </a:tcPr>
                </a:tc>
                <a:extLst>
                  <a:ext uri="{0D108BD9-81ED-4DB2-BD59-A6C34878D82A}">
                    <a16:rowId xmlns:a16="http://schemas.microsoft.com/office/drawing/2014/main" val="3958975490"/>
                  </a:ext>
                </a:extLst>
              </a:tr>
            </a:tbl>
          </a:graphicData>
        </a:graphic>
      </p:graphicFrame>
      <p:sp>
        <p:nvSpPr>
          <p:cNvPr id="13" name="テキスト ボックス 12">
            <a:extLst>
              <a:ext uri="{FF2B5EF4-FFF2-40B4-BE49-F238E27FC236}">
                <a16:creationId xmlns:a16="http://schemas.microsoft.com/office/drawing/2014/main" id="{90037FB8-0E09-606E-61FE-29EACD07020E}"/>
              </a:ext>
            </a:extLst>
          </p:cNvPr>
          <p:cNvSpPr txBox="1"/>
          <p:nvPr/>
        </p:nvSpPr>
        <p:spPr>
          <a:xfrm>
            <a:off x="9234393" y="3763691"/>
            <a:ext cx="2067568" cy="230832"/>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該当患者割合＋</a:t>
            </a:r>
            <a:r>
              <a:rPr kumimoji="1" lang="ja-JP" altLang="en-US" sz="9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救急搬送応需係数</a:t>
            </a:r>
            <a:endParaRPr kumimoji="1" lang="en-US" altLang="ja-JP" sz="9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p:txBody>
      </p:sp>
      <p:sp>
        <p:nvSpPr>
          <p:cNvPr id="14" name="テキスト ボックス 13">
            <a:extLst>
              <a:ext uri="{FF2B5EF4-FFF2-40B4-BE49-F238E27FC236}">
                <a16:creationId xmlns:a16="http://schemas.microsoft.com/office/drawing/2014/main" id="{C961063E-E356-513D-B6AD-304A215E10D9}"/>
              </a:ext>
            </a:extLst>
          </p:cNvPr>
          <p:cNvSpPr txBox="1"/>
          <p:nvPr/>
        </p:nvSpPr>
        <p:spPr>
          <a:xfrm>
            <a:off x="9751227" y="1995371"/>
            <a:ext cx="1033900" cy="230832"/>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★経過措置あり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 name="スライド番号プレースホルダー 4">
            <a:extLst>
              <a:ext uri="{FF2B5EF4-FFF2-40B4-BE49-F238E27FC236}">
                <a16:creationId xmlns:a16="http://schemas.microsoft.com/office/drawing/2014/main" id="{618A78CF-D9CF-B620-9C9A-E5562D149BFE}"/>
              </a:ext>
            </a:extLst>
          </p:cNvPr>
          <p:cNvSpPr txBox="1">
            <a:spLocks noGrp="1"/>
          </p:cNvSpPr>
          <p:nvPr/>
        </p:nvSpPr>
        <p:spPr bwMode="auto">
          <a:xfrm>
            <a:off x="1005053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160</a:t>
            </a:r>
          </a:p>
        </p:txBody>
      </p:sp>
      <p:pic>
        <p:nvPicPr>
          <p:cNvPr id="8" name="オーディオ 7">
            <a:hlinkClick r:id="" action="ppaction://media"/>
            <a:extLst>
              <a:ext uri="{FF2B5EF4-FFF2-40B4-BE49-F238E27FC236}">
                <a16:creationId xmlns:a16="http://schemas.microsoft.com/office/drawing/2014/main" id="{682B6329-292A-2E7B-E6DF-6FAF43E844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3060040"/>
      </p:ext>
    </p:extLst>
  </p:cSld>
  <p:clrMapOvr>
    <a:masterClrMapping/>
  </p:clrMapOvr>
  <mc:AlternateContent xmlns:mc="http://schemas.openxmlformats.org/markup-compatibility/2006" xmlns:p14="http://schemas.microsoft.com/office/powerpoint/2010/main">
    <mc:Choice Requires="p14">
      <p:transition spd="slow" p14:dur="2000" advTm="132611"/>
    </mc:Choice>
    <mc:Fallback xmlns="">
      <p:transition spd="slow" advTm="132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F6B6F-8C29-5D05-CD3A-AD54AA873C06}"/>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22591E62-DC88-4023-C36A-0325F69DDB12}"/>
              </a:ext>
            </a:extLst>
          </p:cNvPr>
          <p:cNvSpPr txBox="1"/>
          <p:nvPr/>
        </p:nvSpPr>
        <p:spPr>
          <a:xfrm>
            <a:off x="1336134" y="1212736"/>
            <a:ext cx="9519743" cy="4832092"/>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地域包括ケア病棟における在宅医療や協力対象施設の後方支援の機能をより高く評価する観点から、</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在宅患者支援病床初期加算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について、①の対象を</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救急搬送された患者から緊急入院した患者に拡大</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するとともに、評価を見直す。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後方支援における連携を個別に評価する観点から、</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「Ｂ００５」退院時共同指導料２</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及び</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「Ｂ００５－１－２」介護支援等連携指導料</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について、包括範囲から除外し、</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出来高算定</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F6EF125A-1A53-FADB-C702-B0AB0FC9E869}"/>
              </a:ext>
            </a:extLst>
          </p:cNvPr>
          <p:cNvSpPr/>
          <p:nvPr/>
        </p:nvSpPr>
        <p:spPr>
          <a:xfrm>
            <a:off x="1458462" y="2181277"/>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1D7BB8D1-23A7-2174-2FA6-37A52DEC0CB6}"/>
              </a:ext>
            </a:extLst>
          </p:cNvPr>
          <p:cNvSpPr/>
          <p:nvPr/>
        </p:nvSpPr>
        <p:spPr>
          <a:xfrm>
            <a:off x="1458462" y="2541137"/>
            <a:ext cx="4320000" cy="2389455"/>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在宅患者支援病床初期加算</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介護老人保健施設から入院した患者の場合</a:t>
            </a:r>
          </a:p>
          <a:p>
            <a:pPr marL="268301"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救急搬送された患者又は救急患者連携搬送料を算定し他の保険医療機関から搬送された</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               </a:t>
            </a:r>
            <a:r>
              <a:rPr kumimoji="1" lang="en-US" altLang="ja-JP"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580</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①の患者以外の患者の場合                           </a:t>
            </a:r>
            <a:r>
              <a:rPr kumimoji="1" lang="en-US" altLang="ja-JP"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480</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268301" marR="0" lvl="0" indent="-268301"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301" marR="0" lvl="0" indent="-268301" algn="l"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介護医療院、特別養護老人ホーム、軽費老人ホーム、有料老人ホーム等又は自宅から入院した患者の場合</a:t>
            </a:r>
          </a:p>
          <a:p>
            <a:pPr marL="268301"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救急搬送された患者又は救急患者連携搬送料を算定し他の保険医療機関から搬送された</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              </a:t>
            </a:r>
            <a:r>
              <a:rPr kumimoji="1" lang="en-US" altLang="ja-JP"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480</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268301"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①の患者以外の患者の場合                          </a:t>
            </a:r>
            <a:r>
              <a:rPr kumimoji="1" lang="en-US" altLang="ja-JP"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380</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797A0BE3-F209-9FDD-1E5C-06051BA894E5}"/>
              </a:ext>
            </a:extLst>
          </p:cNvPr>
          <p:cNvSpPr/>
          <p:nvPr/>
        </p:nvSpPr>
        <p:spPr>
          <a:xfrm>
            <a:off x="5916002" y="3195985"/>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4A538FAA-44C5-FDC3-ACB8-FF191CDF31F0}"/>
              </a:ext>
            </a:extLst>
          </p:cNvPr>
          <p:cNvSpPr/>
          <p:nvPr/>
        </p:nvSpPr>
        <p:spPr>
          <a:xfrm>
            <a:off x="6413538" y="2181277"/>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187BA2CC-C3A0-C052-D3CA-FC09DF1DCC40}"/>
              </a:ext>
            </a:extLst>
          </p:cNvPr>
          <p:cNvSpPr/>
          <p:nvPr/>
        </p:nvSpPr>
        <p:spPr>
          <a:xfrm>
            <a:off x="6413538" y="2541137"/>
            <a:ext cx="4320000" cy="2389455"/>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在宅患者支援病床初期加算</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介護老人保健施設から入院した患者の場合</a:t>
            </a:r>
          </a:p>
          <a:p>
            <a:pPr marL="0"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緊急入院した</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患者の場合                             </a:t>
            </a:r>
            <a:r>
              <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590</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88905"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①の患者以外の患者の場合                          </a:t>
            </a:r>
            <a:r>
              <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410</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268301" marR="0" lvl="0" indent="-268301"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301" marR="0" lvl="0" indent="-268301" algn="l"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介護医療院、特別養護老人ホーム、軽費老人ホーム、有料老人ホーム等又は自宅から入院した患者の場合</a:t>
            </a:r>
          </a:p>
          <a:p>
            <a:pPr marL="0"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緊急入院した</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患者の場合                             </a:t>
            </a:r>
            <a:r>
              <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490</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88905"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①の患者以外の患者の場合                          </a:t>
            </a:r>
            <a:r>
              <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310</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DF170752-9E7D-843F-896E-6BF2CBF6F7C7}"/>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地域包括ケア病棟における初期加算等の評価の見直し</a:t>
            </a:r>
          </a:p>
        </p:txBody>
      </p:sp>
      <p:sp>
        <p:nvSpPr>
          <p:cNvPr id="2" name="テキスト ボックス 1">
            <a:extLst>
              <a:ext uri="{FF2B5EF4-FFF2-40B4-BE49-F238E27FC236}">
                <a16:creationId xmlns:a16="http://schemas.microsoft.com/office/drawing/2014/main" id="{3C033ACA-D28B-AE3B-B087-0ED2D20D371B}"/>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在宅療養患者や介護保険施設等入所者の後方支援（緊急入院等）を担う医療機関の評価－③</a:t>
            </a:r>
          </a:p>
        </p:txBody>
      </p:sp>
      <p:sp>
        <p:nvSpPr>
          <p:cNvPr id="4" name="正方形/長方形 3">
            <a:extLst>
              <a:ext uri="{FF2B5EF4-FFF2-40B4-BE49-F238E27FC236}">
                <a16:creationId xmlns:a16="http://schemas.microsoft.com/office/drawing/2014/main" id="{8F5F8CDF-6178-A5F9-C7F8-40B2817D810A}"/>
              </a:ext>
            </a:extLst>
          </p:cNvPr>
          <p:cNvSpPr/>
          <p:nvPr/>
        </p:nvSpPr>
        <p:spPr>
          <a:xfrm>
            <a:off x="1458468" y="1105214"/>
            <a:ext cx="308216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初期加算や連携に係る評価の見直し</a:t>
            </a:r>
          </a:p>
        </p:txBody>
      </p:sp>
      <p:sp>
        <p:nvSpPr>
          <p:cNvPr id="10" name="スライド番号プレースホルダー 4">
            <a:extLst>
              <a:ext uri="{FF2B5EF4-FFF2-40B4-BE49-F238E27FC236}">
                <a16:creationId xmlns:a16="http://schemas.microsoft.com/office/drawing/2014/main" id="{21B4B744-8E4C-5400-749C-6A48A0C77A3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161</a:t>
            </a:r>
          </a:p>
        </p:txBody>
      </p:sp>
      <p:pic>
        <p:nvPicPr>
          <p:cNvPr id="13" name="オーディオ 12">
            <a:hlinkClick r:id="" action="ppaction://media"/>
            <a:extLst>
              <a:ext uri="{FF2B5EF4-FFF2-40B4-BE49-F238E27FC236}">
                <a16:creationId xmlns:a16="http://schemas.microsoft.com/office/drawing/2014/main" id="{5EF64692-8D8E-7A7C-1D04-41CAAE1354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234546"/>
      </p:ext>
    </p:extLst>
  </p:cSld>
  <p:clrMapOvr>
    <a:masterClrMapping/>
  </p:clrMapOvr>
  <mc:AlternateContent xmlns:mc="http://schemas.openxmlformats.org/markup-compatibility/2006" xmlns:p14="http://schemas.microsoft.com/office/powerpoint/2010/main">
    <mc:Choice Requires="p14">
      <p:transition spd="slow" p14:dur="2000" advTm="36522"/>
    </mc:Choice>
    <mc:Fallback xmlns="">
      <p:transition spd="slow" advTm="36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10217-E674-6C73-95EB-FC449BD7720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DD062C7E-D871-A292-7823-167708561AF7}"/>
              </a:ext>
            </a:extLst>
          </p:cNvPr>
          <p:cNvSpPr txBox="1"/>
          <p:nvPr/>
        </p:nvSpPr>
        <p:spPr>
          <a:xfrm>
            <a:off x="1336134" y="1087231"/>
            <a:ext cx="9519743" cy="5262979"/>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地域包括ケア病棟</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においてもリハビリテーション・栄養管理・口腔管理の一体的な取組を推進する観点から、</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地域包括ケア病棟の配置等に合わせた</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リハビリテーション・栄養・口腔連携加算を新設</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（新）</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リハビリテーション・栄養・口腔連携加算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30</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38189" marR="0" lvl="0" indent="-358793"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注</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14</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リハビリテーション、栄養管理及び口腔管理を連携・推進する体制</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き別に厚生労働大臣が定める施設基準に適合しているものとして保険医療機関が地方厚生局長等に届け出た病棟に入院している患者については、リハビリテーション・栄養・口腔連携加算として、リハビリテーション、栄養管理及び口腔管理に係る計画を作成した日から起算して</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14</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日を限度として</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30</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を所定点数に加算する。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専任</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の常勤の</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管理栄養士が１名</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配置</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（専任として配置される病棟は、１名につき１病棟まで）</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経験・件数要件を満たす</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常勤医師が１名以上勤務</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適切な口腔ケアの提供、口腔状態に係る課題を認めた場合に、歯科への受診を促す体制（望ましい要件）</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プロセス・アウトカム評価</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ア　入棟した患者のうち、</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入棟後３日目までに疾患別リハビリテーションを実施した患者の割合が６割以上</a:t>
            </a:r>
            <a:endPar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イ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土曜日・日曜日・祝日</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における１日あたりの疾患別リハビリテーションの</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提供単位数が平日の７割以上</a:t>
            </a:r>
          </a:p>
          <a:p>
            <a:pPr marL="0"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ウ　院内で発生した褥瘡のある患者の割合が</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2.5%</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未満</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当該加算を算定する患者</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について、</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B</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００１の</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10</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」入院栄養食事指導料及び「</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B</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０１１の６」栄養情報連携料の算定を可能</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80FBA66-8AA1-12D3-7851-028E9982DE92}"/>
              </a:ext>
            </a:extLst>
          </p:cNvPr>
          <p:cNvSpPr/>
          <p:nvPr/>
        </p:nvSpPr>
        <p:spPr>
          <a:xfrm>
            <a:off x="1142999" y="412609"/>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地域包括ケア病棟におけるリハビリテーション・栄養管理・口腔管理の一体的取組</a:t>
            </a:r>
          </a:p>
        </p:txBody>
      </p:sp>
      <p:sp>
        <p:nvSpPr>
          <p:cNvPr id="2" name="テキスト ボックス 1">
            <a:extLst>
              <a:ext uri="{FF2B5EF4-FFF2-40B4-BE49-F238E27FC236}">
                <a16:creationId xmlns:a16="http://schemas.microsoft.com/office/drawing/2014/main" id="{1D6E4F35-702D-2674-B235-E2C999B2E099}"/>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－２－３　リハビリテーション・栄養管理・口腔管理等の高齢者の生活を支えるケアの推進－①</a:t>
            </a:r>
          </a:p>
        </p:txBody>
      </p:sp>
      <p:sp>
        <p:nvSpPr>
          <p:cNvPr id="4" name="正方形/長方形 3">
            <a:extLst>
              <a:ext uri="{FF2B5EF4-FFF2-40B4-BE49-F238E27FC236}">
                <a16:creationId xmlns:a16="http://schemas.microsoft.com/office/drawing/2014/main" id="{B7F643BF-6523-5AE8-A478-0BAD1CD267B0}"/>
              </a:ext>
            </a:extLst>
          </p:cNvPr>
          <p:cNvSpPr/>
          <p:nvPr/>
        </p:nvSpPr>
        <p:spPr>
          <a:xfrm>
            <a:off x="1458463" y="979705"/>
            <a:ext cx="592397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地域包括ケア病棟入院料におけるリハビリテーション・栄養・口腔連携加算の新設</a:t>
            </a:r>
          </a:p>
        </p:txBody>
      </p:sp>
      <p:sp>
        <p:nvSpPr>
          <p:cNvPr id="3" name="スライド番号プレースホルダー 4">
            <a:extLst>
              <a:ext uri="{FF2B5EF4-FFF2-40B4-BE49-F238E27FC236}">
                <a16:creationId xmlns:a16="http://schemas.microsoft.com/office/drawing/2014/main" id="{D37B113D-8AC4-B172-1070-CF1F9421493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162</a:t>
            </a:r>
          </a:p>
        </p:txBody>
      </p:sp>
      <p:pic>
        <p:nvPicPr>
          <p:cNvPr id="8" name="オーディオ 7">
            <a:hlinkClick r:id="" action="ppaction://media"/>
            <a:extLst>
              <a:ext uri="{FF2B5EF4-FFF2-40B4-BE49-F238E27FC236}">
                <a16:creationId xmlns:a16="http://schemas.microsoft.com/office/drawing/2014/main" id="{748079DE-05F6-E525-A76E-0E27B94E76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7333046"/>
      </p:ext>
    </p:extLst>
  </p:cSld>
  <p:clrMapOvr>
    <a:masterClrMapping/>
  </p:clrMapOvr>
  <mc:AlternateContent xmlns:mc="http://schemas.openxmlformats.org/markup-compatibility/2006" xmlns:p14="http://schemas.microsoft.com/office/powerpoint/2010/main">
    <mc:Choice Requires="p14">
      <p:transition spd="slow" p14:dur="2000" advTm="18041"/>
    </mc:Choice>
    <mc:Fallback xmlns="">
      <p:transition spd="slow" advTm="18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6163-FB81-D0BA-A96D-E32F2D5D316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C2EE102F-7A94-5EE9-C95F-FE9781D93DF5}"/>
              </a:ext>
            </a:extLst>
          </p:cNvPr>
          <p:cNvSpPr txBox="1"/>
          <p:nvPr/>
        </p:nvSpPr>
        <p:spPr>
          <a:xfrm>
            <a:off x="1336127" y="1099672"/>
            <a:ext cx="9519743" cy="5509200"/>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高齢者救急、在宅医療及び介護保険施設の後方支援を更に充実させる観点から、一定の体制及び実績を有する</a:t>
            </a:r>
            <a:b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許可病床数</a:t>
            </a: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200</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床未満の</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地域包括医療病棟又は地域包括ケア病棟</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で算定可能な</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包括期充実体制加算を新設</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（新）</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包括期充実体制加算（１日につき）</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80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179398"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60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注１　在宅医療及び介護保険施設等の後方支援を担う体制その他の事項につき別に厚生労働大臣が定める施設基準に適合しているものとして地方厚生局長等に届け出た保険医療機関に入院している患者について、入院した日から起算して</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14</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日を限度として</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所定点数に加算する。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許可病床数</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が</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200</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床未満</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（別表第六の二に掲げる人口の少ない地域に所在する場合は</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280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床未満）であること。</a:t>
            </a:r>
          </a:p>
          <a:p>
            <a:pPr marL="627095" marR="0" lvl="0" indent="-358793"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地域包括医療病棟入院料</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又は</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地域包括ケア病棟入院料</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を算定する病棟を有する病院であること。</a:t>
            </a:r>
          </a:p>
          <a:p>
            <a:pPr marL="627095" marR="0" lvl="0" indent="-358793"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「Ａ１００」のうち</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急性期病院一般入院基本料及び急性期一般入院基本料を算定する病棟を有しない病院</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p>
          <a:p>
            <a:pPr marL="627095" marR="0" lvl="0" indent="-358793"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協力対象施設入所者入院加算（</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）、入退院支援加算１に係る届出を行っている保険医療機関であること。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地域において</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高齢者の救急患者を受け入れ、在宅医療や介護保険施設等の後方支援を担うにつき十分な体制や実績</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を有していること。</a:t>
            </a:r>
          </a:p>
          <a:p>
            <a:pPr marL="627095" marR="0" lvl="0" indent="-358793" algn="just" defTabSz="914446" rtl="0" eaLnBrk="1" fontAlgn="auto" latinLnBrk="0" hangingPunct="1">
              <a:lnSpc>
                <a:spcPct val="100000"/>
              </a:lnSpc>
              <a:spcBef>
                <a:spcPts val="0"/>
              </a:spcBef>
              <a:spcAft>
                <a:spcPts val="0"/>
              </a:spcAft>
              <a:buClrTx/>
              <a:buSzTx/>
              <a:buFontTx/>
              <a:buNone/>
              <a:tabLst/>
              <a:defRPr/>
            </a:pPr>
            <a:endParaRPr kumimoji="1" lang="en-US" altLang="ja-JP" sz="1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just" defTabSz="914446"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5" name="楕円 14">
            <a:extLst>
              <a:ext uri="{FF2B5EF4-FFF2-40B4-BE49-F238E27FC236}">
                <a16:creationId xmlns:a16="http://schemas.microsoft.com/office/drawing/2014/main" id="{999869BE-01DA-FFAC-1304-DBF1EBCC9A1F}"/>
              </a:ext>
            </a:extLst>
          </p:cNvPr>
          <p:cNvSpPr/>
          <p:nvPr/>
        </p:nvSpPr>
        <p:spPr>
          <a:xfrm>
            <a:off x="6477005" y="2231748"/>
            <a:ext cx="3495675" cy="476041"/>
          </a:xfrm>
          <a:prstGeom prst="ellipse">
            <a:avLst/>
          </a:prstGeom>
          <a:solidFill>
            <a:schemeClr val="bg2">
              <a:lumMod val="90000"/>
            </a:schemeClr>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18FFA4BF-B5C0-30C1-8FD2-024D45387F42}"/>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包括期入院医療における充実した後方支援の評価</a:t>
            </a:r>
          </a:p>
        </p:txBody>
      </p:sp>
      <p:sp>
        <p:nvSpPr>
          <p:cNvPr id="2" name="テキスト ボックス 1">
            <a:extLst>
              <a:ext uri="{FF2B5EF4-FFF2-40B4-BE49-F238E27FC236}">
                <a16:creationId xmlns:a16="http://schemas.microsoft.com/office/drawing/2014/main" id="{DDD8376F-E495-200F-D935-6CA9E9463EDF}"/>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在宅療養患者や介護保険施設等入所者の後方支援機能（緊急入院等）を担う医療機関の評価－②　　</a:t>
            </a:r>
          </a:p>
        </p:txBody>
      </p:sp>
      <p:sp>
        <p:nvSpPr>
          <p:cNvPr id="4" name="正方形/長方形 3">
            <a:extLst>
              <a:ext uri="{FF2B5EF4-FFF2-40B4-BE49-F238E27FC236}">
                <a16:creationId xmlns:a16="http://schemas.microsoft.com/office/drawing/2014/main" id="{3ED6245F-E871-D872-930D-9620E6454530}"/>
              </a:ext>
            </a:extLst>
          </p:cNvPr>
          <p:cNvSpPr/>
          <p:nvPr/>
        </p:nvSpPr>
        <p:spPr>
          <a:xfrm>
            <a:off x="1458467" y="952812"/>
            <a:ext cx="218569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包括期充実体制加算の新設</a:t>
            </a:r>
          </a:p>
        </p:txBody>
      </p:sp>
      <p:graphicFrame>
        <p:nvGraphicFramePr>
          <p:cNvPr id="9" name="表 8">
            <a:extLst>
              <a:ext uri="{FF2B5EF4-FFF2-40B4-BE49-F238E27FC236}">
                <a16:creationId xmlns:a16="http://schemas.microsoft.com/office/drawing/2014/main" id="{D8C5557A-BDDA-8708-C11B-EBBA41D6E078}"/>
              </a:ext>
            </a:extLst>
          </p:cNvPr>
          <p:cNvGraphicFramePr>
            <a:graphicFrameLocks noGrp="1"/>
          </p:cNvGraphicFramePr>
          <p:nvPr/>
        </p:nvGraphicFramePr>
        <p:xfrm>
          <a:off x="1844039" y="4827706"/>
          <a:ext cx="8798074" cy="1742420"/>
        </p:xfrm>
        <a:graphic>
          <a:graphicData uri="http://schemas.openxmlformats.org/drawingml/2006/table">
            <a:tbl>
              <a:tblPr firstRow="1" firstCol="1">
                <a:tableStyleId>{5C22544A-7EE6-4342-B048-85BDC9FD1C3A}</a:tableStyleId>
              </a:tblPr>
              <a:tblGrid>
                <a:gridCol w="1955128">
                  <a:extLst>
                    <a:ext uri="{9D8B030D-6E8A-4147-A177-3AD203B41FA5}">
                      <a16:colId xmlns:a16="http://schemas.microsoft.com/office/drawing/2014/main" val="3046358412"/>
                    </a:ext>
                  </a:extLst>
                </a:gridCol>
                <a:gridCol w="6842946">
                  <a:extLst>
                    <a:ext uri="{9D8B030D-6E8A-4147-A177-3AD203B41FA5}">
                      <a16:colId xmlns:a16="http://schemas.microsoft.com/office/drawing/2014/main" val="1732555439"/>
                    </a:ext>
                  </a:extLst>
                </a:gridCol>
              </a:tblGrid>
              <a:tr h="230380">
                <a:tc gridSpan="2">
                  <a:txBody>
                    <a:bodyPr/>
                    <a:lstStyle/>
                    <a:p>
                      <a:pPr algn="ctr" fontAlgn="ctr"/>
                      <a:r>
                        <a:rPr kumimoji="1" lang="ja-JP" altLang="en-US" sz="1100" b="1" u="none">
                          <a:solidFill>
                            <a:schemeClr val="tx1"/>
                          </a:solidFill>
                          <a:latin typeface="メイリオ" panose="020B0604030504040204" pitchFamily="50" charset="-128"/>
                          <a:ea typeface="メイリオ" panose="020B0604030504040204" pitchFamily="50" charset="-128"/>
                        </a:rPr>
                        <a:t>地域において高齢者の救急患者を受け入れ、在宅医療や介護保険施設等の後方支援を担うにつき十分な体制や実績</a:t>
                      </a:r>
                      <a:endParaRPr lang="ja-JP" altLang="en-US" sz="1100" b="1" i="0" u="none" strike="noStrike">
                        <a:solidFill>
                          <a:schemeClr val="tx1"/>
                        </a:solidFill>
                        <a:effectLst/>
                        <a:latin typeface="メイリオ" panose="020B0604030504040204" pitchFamily="50" charset="-128"/>
                        <a:ea typeface="メイリオ" panose="020B0604030504040204" pitchFamily="50" charset="-128"/>
                      </a:endParaRPr>
                    </a:p>
                  </a:txBody>
                  <a:tcPr marL="5661" marR="5661" marT="5661" marB="0" anchor="ctr">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rgbClr val="91FFB3"/>
                    </a:solidFill>
                  </a:tcPr>
                </a:tc>
                <a:tc hMerge="1">
                  <a:txBody>
                    <a:bodyPr/>
                    <a:lstStyle/>
                    <a:p>
                      <a:endParaRP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91FFB3"/>
                    </a:solidFill>
                  </a:tcPr>
                </a:tc>
                <a:extLst>
                  <a:ext uri="{0D108BD9-81ED-4DB2-BD59-A6C34878D82A}">
                    <a16:rowId xmlns:a16="http://schemas.microsoft.com/office/drawing/2014/main" val="2220190413"/>
                  </a:ext>
                </a:extLst>
              </a:tr>
              <a:tr h="352377">
                <a:tc>
                  <a:txBody>
                    <a:bodyPr/>
                    <a:lstStyle/>
                    <a:p>
                      <a:pPr algn="ctr" fontAlgn="ctr"/>
                      <a:r>
                        <a:rPr lang="ja-JP" altLang="en-US" sz="1200" b="1" u="none" strike="noStrike">
                          <a:solidFill>
                            <a:sysClr val="windowText" lastClr="000000"/>
                          </a:solidFill>
                          <a:effectLst/>
                          <a:latin typeface="メイリオ" panose="020B0604030504040204" pitchFamily="50" charset="-128"/>
                          <a:ea typeface="メイリオ" panose="020B0604030504040204" pitchFamily="50" charset="-128"/>
                        </a:rPr>
                        <a:t>施設後方支援の体制（</a:t>
                      </a:r>
                      <a:r>
                        <a:rPr lang="en-US" altLang="ja-JP" sz="1200" b="1" u="none" strike="noStrike">
                          <a:solidFill>
                            <a:sysClr val="windowText" lastClr="000000"/>
                          </a:solidFill>
                          <a:effectLst/>
                          <a:latin typeface="メイリオ" panose="020B0604030504040204" pitchFamily="50" charset="-128"/>
                          <a:ea typeface="メイリオ" panose="020B0604030504040204" pitchFamily="50" charset="-128"/>
                        </a:rPr>
                        <a:t>※</a:t>
                      </a:r>
                      <a:r>
                        <a:rPr lang="ja-JP" altLang="en-US" sz="1200" b="1" u="none" strike="noStrike">
                          <a:solidFill>
                            <a:sysClr val="windowText" lastClr="000000"/>
                          </a:solidFill>
                          <a:effectLst/>
                          <a:latin typeface="メイリオ" panose="020B0604030504040204" pitchFamily="50" charset="-128"/>
                          <a:ea typeface="メイリオ" panose="020B0604030504040204" pitchFamily="50" charset="-128"/>
                        </a:rPr>
                        <a:t>）</a:t>
                      </a:r>
                      <a:endParaRPr lang="ja-JP" altLang="en-US" sz="1200" b="1" i="0" u="none" strike="noStrike">
                        <a:solidFill>
                          <a:sysClr val="windowText" lastClr="000000"/>
                        </a:solidFill>
                        <a:effectLst/>
                        <a:latin typeface="メイリオ" panose="020B0604030504040204" pitchFamily="50" charset="-128"/>
                        <a:ea typeface="メイリオ" panose="020B0604030504040204" pitchFamily="50" charset="-128"/>
                      </a:endParaRP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E1FFEA"/>
                    </a:solidFill>
                  </a:tcPr>
                </a:tc>
                <a:tc>
                  <a:txBody>
                    <a:bodyPr/>
                    <a:lstStyle/>
                    <a:p>
                      <a:pPr algn="l" fontAlgn="ctr"/>
                      <a:r>
                        <a:rPr lang="ja-JP" altLang="en-US" sz="1100" b="0" i="0" u="none" strike="noStrike">
                          <a:solidFill>
                            <a:schemeClr val="tx1"/>
                          </a:solidFill>
                          <a:effectLst/>
                          <a:latin typeface="メイリオ" panose="020B0604030504040204" pitchFamily="50" charset="-128"/>
                          <a:ea typeface="メイリオ" panose="020B0604030504040204" pitchFamily="50" charset="-128"/>
                        </a:rPr>
                        <a:t>　原則</a:t>
                      </a:r>
                      <a:r>
                        <a:rPr lang="ja-JP" altLang="en-US" sz="1100" b="1" i="0" u="sng" strike="noStrike">
                          <a:solidFill>
                            <a:srgbClr val="007FDE"/>
                          </a:solidFill>
                          <a:effectLst/>
                          <a:latin typeface="メイリオ" panose="020B0604030504040204" pitchFamily="50" charset="-128"/>
                          <a:ea typeface="メイリオ" panose="020B0604030504040204" pitchFamily="50" charset="-128"/>
                        </a:rPr>
                        <a:t>３以上の施設の協力医療機関</a:t>
                      </a:r>
                      <a:r>
                        <a:rPr lang="ja-JP" altLang="en-US" sz="1100" b="0" i="0" u="none" strike="noStrike">
                          <a:solidFill>
                            <a:schemeClr val="tx1"/>
                          </a:solidFill>
                          <a:effectLst/>
                          <a:latin typeface="メイリオ" panose="020B0604030504040204" pitchFamily="50" charset="-128"/>
                          <a:ea typeface="メイリオ" panose="020B0604030504040204" pitchFamily="50" charset="-128"/>
                        </a:rPr>
                        <a:t>になること</a:t>
                      </a:r>
                      <a:br>
                        <a:rPr lang="en-US" altLang="ja-JP" sz="1100" b="0" i="0" u="none" strike="noStrike">
                          <a:solidFill>
                            <a:schemeClr val="tx1"/>
                          </a:solidFill>
                          <a:effectLst/>
                          <a:latin typeface="メイリオ" panose="020B0604030504040204" pitchFamily="50" charset="-128"/>
                          <a:ea typeface="メイリオ" panose="020B0604030504040204" pitchFamily="50" charset="-128"/>
                        </a:rPr>
                      </a:br>
                      <a:r>
                        <a:rPr lang="en-US" altLang="ja-JP" sz="1100" b="0" i="0" u="none" strike="noStrike">
                          <a:solidFill>
                            <a:schemeClr val="tx1"/>
                          </a:solidFill>
                          <a:effectLst/>
                          <a:latin typeface="メイリオ" panose="020B0604030504040204" pitchFamily="50" charset="-128"/>
                          <a:ea typeface="メイリオ" panose="020B0604030504040204" pitchFamily="50" charset="-128"/>
                        </a:rPr>
                        <a:t>      </a:t>
                      </a:r>
                      <a:r>
                        <a:rPr lang="en-US" altLang="ja-JP" sz="1000" b="0" i="0" u="none" strike="noStrike">
                          <a:solidFill>
                            <a:schemeClr val="tx1"/>
                          </a:solidFill>
                          <a:effectLst/>
                          <a:latin typeface="メイリオ" panose="020B0604030504040204" pitchFamily="50" charset="-128"/>
                          <a:ea typeface="メイリオ" panose="020B0604030504040204" pitchFamily="50" charset="-128"/>
                        </a:rPr>
                        <a:t>※</a:t>
                      </a: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近隣</a:t>
                      </a:r>
                      <a:r>
                        <a:rPr lang="en-US" altLang="ja-JP" sz="1000" b="0" i="0" u="none" strike="noStrike">
                          <a:solidFill>
                            <a:schemeClr val="tx1"/>
                          </a:solidFill>
                          <a:effectLst/>
                          <a:latin typeface="メイリオ" panose="020B0604030504040204" pitchFamily="50" charset="-128"/>
                          <a:ea typeface="メイリオ" panose="020B0604030504040204" pitchFamily="50" charset="-128"/>
                        </a:rPr>
                        <a:t>&lt;</a:t>
                      </a: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半径</a:t>
                      </a:r>
                      <a:r>
                        <a:rPr lang="en-US" altLang="ja-JP" sz="1000" b="0" i="0" u="none" strike="noStrike">
                          <a:solidFill>
                            <a:schemeClr val="tx1"/>
                          </a:solidFill>
                          <a:effectLst/>
                          <a:latin typeface="メイリオ" panose="020B0604030504040204" pitchFamily="50" charset="-128"/>
                          <a:ea typeface="メイリオ" panose="020B0604030504040204" pitchFamily="50" charset="-128"/>
                        </a:rPr>
                        <a:t>10km</a:t>
                      </a: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以内</a:t>
                      </a:r>
                      <a:r>
                        <a:rPr lang="en-US" altLang="ja-JP" sz="1000" b="0" i="0" u="none" strike="noStrike">
                          <a:solidFill>
                            <a:schemeClr val="tx1"/>
                          </a:solidFill>
                          <a:effectLst/>
                          <a:latin typeface="メイリオ" panose="020B0604030504040204" pitchFamily="50" charset="-128"/>
                          <a:ea typeface="メイリオ" panose="020B0604030504040204" pitchFamily="50" charset="-128"/>
                        </a:rPr>
                        <a:t>&gt;</a:t>
                      </a:r>
                      <a:r>
                        <a:rPr lang="ja-JP" altLang="en-US" sz="1000" b="0" i="0" u="none" strike="noStrike">
                          <a:solidFill>
                            <a:schemeClr val="tx1"/>
                          </a:solidFill>
                          <a:effectLst/>
                          <a:latin typeface="メイリオ" panose="020B0604030504040204" pitchFamily="50" charset="-128"/>
                          <a:ea typeface="メイリオ" panose="020B0604030504040204" pitchFamily="50" charset="-128"/>
                        </a:rPr>
                        <a:t>に協力医療機関を定めていない施設がない場合を除く</a:t>
                      </a:r>
                      <a:endParaRPr lang="en-US" altLang="ja-JP" sz="1100" b="0" i="0" u="none" strike="noStrike">
                        <a:solidFill>
                          <a:schemeClr val="tx1"/>
                        </a:solidFill>
                        <a:effectLst/>
                        <a:latin typeface="メイリオ" panose="020B0604030504040204" pitchFamily="50" charset="-128"/>
                        <a:ea typeface="メイリオ" panose="020B0604030504040204" pitchFamily="50" charset="-128"/>
                      </a:endParaRP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68335031"/>
                  </a:ext>
                </a:extLst>
              </a:tr>
              <a:tr h="698903">
                <a:tc>
                  <a:txBody>
                    <a:bodyPr/>
                    <a:lstStyle/>
                    <a:p>
                      <a:pPr algn="ctr" fontAlgn="ctr"/>
                      <a:r>
                        <a:rPr lang="ja-JP" altLang="en-US" sz="1200" b="1" i="0" u="none" strike="noStrike">
                          <a:solidFill>
                            <a:sysClr val="windowText" lastClr="000000"/>
                          </a:solidFill>
                          <a:effectLst/>
                          <a:latin typeface="メイリオ" panose="020B0604030504040204" pitchFamily="50" charset="-128"/>
                          <a:ea typeface="メイリオ" panose="020B0604030504040204" pitchFamily="50" charset="-128"/>
                        </a:rPr>
                        <a:t>後方支援の実績</a:t>
                      </a: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E1FFEA"/>
                    </a:solidFill>
                  </a:tcPr>
                </a:tc>
                <a:tc>
                  <a:txBody>
                    <a:bodyPr/>
                    <a:lstStyle/>
                    <a:p>
                      <a:pPr algn="l" fontAlgn="ct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　①及び②を満たす</a:t>
                      </a:r>
                      <a:endParaRPr lang="en-US" altLang="ja-JP" sz="1100" b="0" i="0" u="none" strike="noStrike" dirty="0">
                        <a:solidFill>
                          <a:schemeClr val="tx1"/>
                        </a:solidFill>
                        <a:effectLst/>
                        <a:latin typeface="メイリオ" panose="020B0604030504040204" pitchFamily="50" charset="-128"/>
                        <a:ea typeface="メイリオ" panose="020B0604030504040204" pitchFamily="50" charset="-128"/>
                      </a:endParaRPr>
                    </a:p>
                    <a:p>
                      <a:pPr algn="l" fontAlgn="ct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　　①　自宅等からの</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緊急入院</a:t>
                      </a: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が</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直近３か月</a:t>
                      </a: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で</a:t>
                      </a:r>
                      <a:r>
                        <a:rPr lang="en-US" altLang="ja-JP" sz="1100" b="1" i="0" u="sng" strike="noStrike" dirty="0">
                          <a:solidFill>
                            <a:srgbClr val="007FDE"/>
                          </a:solidFill>
                          <a:effectLst/>
                          <a:latin typeface="メイリオ" panose="020B0604030504040204" pitchFamily="50" charset="-128"/>
                          <a:ea typeface="メイリオ" panose="020B0604030504040204" pitchFamily="50" charset="-128"/>
                        </a:rPr>
                        <a:t>15</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件以上</a:t>
                      </a:r>
                      <a:endParaRPr lang="en-US" altLang="ja-JP" sz="1100" b="1" i="0" u="sng" strike="noStrike" dirty="0">
                        <a:solidFill>
                          <a:srgbClr val="007FDE"/>
                        </a:solidFill>
                        <a:effectLst/>
                        <a:latin typeface="メイリオ" panose="020B0604030504040204" pitchFamily="50" charset="-128"/>
                        <a:ea typeface="メイリオ" panose="020B0604030504040204" pitchFamily="50" charset="-128"/>
                      </a:endParaRPr>
                    </a:p>
                    <a:p>
                      <a:pPr algn="l" fontAlgn="ct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　　②　</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在宅患者緊急入院診療加算１～３</a:t>
                      </a: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の算定回数が</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直近１年</a:t>
                      </a: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で合わせて</a:t>
                      </a:r>
                      <a:r>
                        <a:rPr lang="en-US" altLang="ja-JP" sz="1100" b="1" i="0" u="sng" strike="noStrike" dirty="0">
                          <a:solidFill>
                            <a:srgbClr val="007FDE"/>
                          </a:solidFill>
                          <a:effectLst/>
                          <a:latin typeface="メイリオ" panose="020B0604030504040204" pitchFamily="50" charset="-128"/>
                          <a:ea typeface="メイリオ" panose="020B0604030504040204" pitchFamily="50" charset="-128"/>
                        </a:rPr>
                        <a:t>12</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回以上</a:t>
                      </a: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　又は</a:t>
                      </a:r>
                      <a:endParaRPr lang="en-US" altLang="ja-JP" sz="1100" b="0" i="0" u="none" strike="noStrike" dirty="0">
                        <a:solidFill>
                          <a:schemeClr val="tx1"/>
                        </a:solidFill>
                        <a:effectLst/>
                        <a:latin typeface="メイリオ" panose="020B0604030504040204" pitchFamily="50" charset="-128"/>
                        <a:ea typeface="メイリオ" panose="020B0604030504040204"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100" b="0" i="0" u="none" strike="noStrike" dirty="0">
                          <a:solidFill>
                            <a:srgbClr val="FF0000"/>
                          </a:solidFill>
                          <a:effectLst/>
                          <a:latin typeface="メイリオ" panose="020B0604030504040204" pitchFamily="50" charset="-128"/>
                          <a:ea typeface="メイリオ" panose="020B0604030504040204" pitchFamily="50" charset="-128"/>
                        </a:rPr>
                        <a:t>　</a:t>
                      </a: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　　　</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協力対象施設入所者入院加算１・２</a:t>
                      </a: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の算定回数が</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直近１年</a:t>
                      </a:r>
                      <a:r>
                        <a:rPr lang="ja-JP" altLang="en-US" sz="1100" b="0" i="0" u="none" strike="noStrike" dirty="0">
                          <a:solidFill>
                            <a:schemeClr val="tx1"/>
                          </a:solidFill>
                          <a:effectLst/>
                          <a:latin typeface="メイリオ" panose="020B0604030504040204" pitchFamily="50" charset="-128"/>
                          <a:ea typeface="メイリオ" panose="020B0604030504040204" pitchFamily="50" charset="-128"/>
                        </a:rPr>
                        <a:t>で合わせて</a:t>
                      </a:r>
                      <a:r>
                        <a:rPr lang="ja-JP" altLang="en-US" sz="1100" b="1" i="0" u="sng" strike="noStrike" dirty="0">
                          <a:solidFill>
                            <a:srgbClr val="007FDE"/>
                          </a:solidFill>
                          <a:effectLst/>
                          <a:latin typeface="メイリオ" panose="020B0604030504040204" pitchFamily="50" charset="-128"/>
                          <a:ea typeface="メイリオ" panose="020B0604030504040204" pitchFamily="50" charset="-128"/>
                        </a:rPr>
                        <a:t>４回以上</a:t>
                      </a:r>
                      <a:endParaRPr lang="zh-TW" altLang="en-US" sz="1100" b="1" i="0" u="sng" strike="noStrike" dirty="0">
                        <a:solidFill>
                          <a:srgbClr val="007FDE"/>
                        </a:solidFill>
                        <a:effectLst/>
                        <a:latin typeface="メイリオ" panose="020B0604030504040204" pitchFamily="50" charset="-128"/>
                        <a:ea typeface="メイリオ" panose="020B0604030504040204" pitchFamily="50" charset="-128"/>
                      </a:endParaRP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87037699"/>
                  </a:ext>
                </a:extLst>
              </a:tr>
              <a:tr h="230380">
                <a:tc>
                  <a:txBody>
                    <a:bodyPr/>
                    <a:lstStyle/>
                    <a:p>
                      <a:pPr algn="ctr" fontAlgn="ctr"/>
                      <a:r>
                        <a:rPr lang="ja-JP" altLang="en-US" sz="1200" b="1" u="none" strike="noStrike">
                          <a:solidFill>
                            <a:sysClr val="windowText" lastClr="000000"/>
                          </a:solidFill>
                          <a:effectLst/>
                          <a:latin typeface="メイリオ" panose="020B0604030504040204" pitchFamily="50" charset="-128"/>
                          <a:ea typeface="メイリオ" panose="020B0604030504040204" pitchFamily="50" charset="-128"/>
                        </a:rPr>
                        <a:t>救急医療の実績</a:t>
                      </a:r>
                      <a:endParaRPr lang="en-US" altLang="ja-JP" sz="1200" b="1" u="none" strike="noStrike">
                        <a:solidFill>
                          <a:sysClr val="windowText" lastClr="000000"/>
                        </a:solidFill>
                        <a:effectLst/>
                        <a:latin typeface="メイリオ" panose="020B0604030504040204" pitchFamily="50" charset="-128"/>
                        <a:ea typeface="メイリオ" panose="020B0604030504040204" pitchFamily="50" charset="-128"/>
                      </a:endParaRP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E1FFEA"/>
                    </a:solidFill>
                  </a:tcPr>
                </a:tc>
                <a:tc>
                  <a:txBody>
                    <a:bodyPr/>
                    <a:lstStyle/>
                    <a:p>
                      <a:pPr algn="l" fontAlgn="ctr"/>
                      <a:r>
                        <a:rPr kumimoji="1" lang="ja-JP" altLang="en-US" sz="1100" b="0" i="0" u="none" strike="noStrike" kern="1200">
                          <a:solidFill>
                            <a:schemeClr val="tx1"/>
                          </a:solidFill>
                          <a:effectLst/>
                          <a:latin typeface="メイリオ" panose="020B0604030504040204" pitchFamily="50" charset="-128"/>
                          <a:ea typeface="メイリオ" panose="020B0604030504040204" pitchFamily="50" charset="-128"/>
                          <a:cs typeface="+mn-cs"/>
                        </a:rPr>
                        <a:t>　</a:t>
                      </a:r>
                      <a:r>
                        <a:rPr kumimoji="1" lang="ja-JP" altLang="en-US" sz="1100" b="1" i="0" u="sng" strike="noStrike" kern="1200">
                          <a:solidFill>
                            <a:srgbClr val="007FDE"/>
                          </a:solidFill>
                          <a:effectLst/>
                          <a:latin typeface="メイリオ" panose="020B0604030504040204" pitchFamily="50" charset="-128"/>
                          <a:ea typeface="メイリオ" panose="020B0604030504040204" pitchFamily="50" charset="-128"/>
                          <a:cs typeface="+mn-cs"/>
                        </a:rPr>
                        <a:t>救急搬送及び下り搬送からの入院</a:t>
                      </a:r>
                      <a:r>
                        <a:rPr kumimoji="1" lang="ja-JP" altLang="en-US" sz="1100" b="0" i="0" u="none" strike="noStrike" kern="1200">
                          <a:solidFill>
                            <a:schemeClr val="tx1"/>
                          </a:solidFill>
                          <a:effectLst/>
                          <a:latin typeface="メイリオ" panose="020B0604030504040204" pitchFamily="50" charset="-128"/>
                          <a:ea typeface="メイリオ" panose="020B0604030504040204" pitchFamily="50" charset="-128"/>
                          <a:cs typeface="+mn-cs"/>
                        </a:rPr>
                        <a:t>が全入院患者の</a:t>
                      </a:r>
                      <a:r>
                        <a:rPr kumimoji="1" lang="ja-JP" altLang="en-US" sz="1100" b="1" i="0" u="sng" strike="noStrike" kern="1200">
                          <a:solidFill>
                            <a:srgbClr val="007FDE"/>
                          </a:solidFill>
                          <a:effectLst/>
                          <a:latin typeface="メイリオ" panose="020B0604030504040204" pitchFamily="50" charset="-128"/>
                          <a:ea typeface="メイリオ" panose="020B0604030504040204" pitchFamily="50" charset="-128"/>
                          <a:cs typeface="+mn-cs"/>
                        </a:rPr>
                        <a:t>８％以上</a:t>
                      </a: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58372359"/>
                  </a:ext>
                </a:extLst>
              </a:tr>
              <a:tr h="230380">
                <a:tc>
                  <a:txBody>
                    <a:bodyPr/>
                    <a:lstStyle/>
                    <a:p>
                      <a:pPr algn="ctr" fontAlgn="ctr"/>
                      <a:r>
                        <a:rPr lang="ja-JP" altLang="en-US" sz="1200" b="1" u="none" strike="noStrike">
                          <a:solidFill>
                            <a:sysClr val="windowText" lastClr="000000"/>
                          </a:solidFill>
                          <a:effectLst/>
                          <a:latin typeface="メイリオ" panose="020B0604030504040204" pitchFamily="50" charset="-128"/>
                          <a:ea typeface="メイリオ" panose="020B0604030504040204" pitchFamily="50" charset="-128"/>
                        </a:rPr>
                        <a:t>入退院支援の実績</a:t>
                      </a:r>
                      <a:endParaRPr lang="ja-JP" altLang="en-US" sz="1200" b="1" i="0" u="none" strike="noStrike">
                        <a:solidFill>
                          <a:sysClr val="windowText" lastClr="000000"/>
                        </a:solidFill>
                        <a:effectLst/>
                        <a:latin typeface="メイリオ" panose="020B0604030504040204" pitchFamily="50" charset="-128"/>
                        <a:ea typeface="メイリオ" panose="020B0604030504040204" pitchFamily="50" charset="-128"/>
                      </a:endParaRP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E1FFEA"/>
                    </a:solidFill>
                  </a:tcPr>
                </a:tc>
                <a:tc>
                  <a:txBody>
                    <a:bodyPr/>
                    <a:lstStyle/>
                    <a:p>
                      <a:pPr algn="l" fontAlgn="ctr"/>
                      <a:r>
                        <a:rPr lang="ja-JP" altLang="en-US" sz="1100" u="none" strike="noStrike" dirty="0">
                          <a:solidFill>
                            <a:schemeClr val="tx1"/>
                          </a:solidFill>
                          <a:effectLst/>
                          <a:latin typeface="メイリオ" panose="020B0604030504040204" pitchFamily="50" charset="-128"/>
                          <a:ea typeface="メイリオ" panose="020B0604030504040204" pitchFamily="50" charset="-128"/>
                        </a:rPr>
                        <a:t>　</a:t>
                      </a:r>
                      <a:r>
                        <a:rPr lang="ja-JP" altLang="en-US" sz="1100" b="1" u="sng" strike="noStrike" dirty="0">
                          <a:solidFill>
                            <a:srgbClr val="007FDE"/>
                          </a:solidFill>
                          <a:effectLst/>
                          <a:latin typeface="メイリオ" panose="020B0604030504040204" pitchFamily="50" charset="-128"/>
                          <a:ea typeface="メイリオ" panose="020B0604030504040204" pitchFamily="50" charset="-128"/>
                        </a:rPr>
                        <a:t>退院時共同指導料２</a:t>
                      </a:r>
                      <a:r>
                        <a:rPr lang="ja-JP" altLang="en-US" sz="1100" u="none" strike="noStrike" dirty="0">
                          <a:solidFill>
                            <a:schemeClr val="tx1"/>
                          </a:solidFill>
                          <a:effectLst/>
                          <a:latin typeface="メイリオ" panose="020B0604030504040204" pitchFamily="50" charset="-128"/>
                          <a:ea typeface="メイリオ" panose="020B0604030504040204" pitchFamily="50" charset="-128"/>
                        </a:rPr>
                        <a:t>と</a:t>
                      </a:r>
                      <a:r>
                        <a:rPr lang="ja-JP" altLang="en-US" sz="1100" b="1" u="sng" strike="noStrike" dirty="0">
                          <a:solidFill>
                            <a:srgbClr val="007FDE"/>
                          </a:solidFill>
                          <a:effectLst/>
                          <a:latin typeface="メイリオ" panose="020B0604030504040204" pitchFamily="50" charset="-128"/>
                          <a:ea typeface="メイリオ" panose="020B0604030504040204" pitchFamily="50" charset="-128"/>
                        </a:rPr>
                        <a:t>介護支援等連携指導料２</a:t>
                      </a:r>
                      <a:r>
                        <a:rPr lang="ja-JP" altLang="en-US" sz="1100" u="none" strike="noStrike" dirty="0">
                          <a:solidFill>
                            <a:schemeClr val="tx1"/>
                          </a:solidFill>
                          <a:effectLst/>
                          <a:latin typeface="メイリオ" panose="020B0604030504040204" pitchFamily="50" charset="-128"/>
                          <a:ea typeface="メイリオ" panose="020B0604030504040204" pitchFamily="50" charset="-128"/>
                        </a:rPr>
                        <a:t>の算定回数が</a:t>
                      </a:r>
                      <a:r>
                        <a:rPr lang="ja-JP" altLang="en-US" sz="1100" b="1" u="sng" strike="noStrike" dirty="0">
                          <a:solidFill>
                            <a:srgbClr val="007FDE"/>
                          </a:solidFill>
                          <a:effectLst/>
                          <a:latin typeface="メイリオ" panose="020B0604030504040204" pitchFamily="50" charset="-128"/>
                          <a:ea typeface="メイリオ" panose="020B0604030504040204" pitchFamily="50" charset="-128"/>
                        </a:rPr>
                        <a:t>直近３か月</a:t>
                      </a:r>
                      <a:r>
                        <a:rPr lang="ja-JP" altLang="en-US" sz="1100" u="none" strike="noStrike" dirty="0">
                          <a:solidFill>
                            <a:schemeClr val="tx1"/>
                          </a:solidFill>
                          <a:effectLst/>
                          <a:latin typeface="メイリオ" panose="020B0604030504040204" pitchFamily="50" charset="-128"/>
                          <a:ea typeface="メイリオ" panose="020B0604030504040204" pitchFamily="50" charset="-128"/>
                        </a:rPr>
                        <a:t>で合わせて</a:t>
                      </a:r>
                      <a:r>
                        <a:rPr lang="ja-JP" altLang="en-US" sz="1100" b="1" u="sng" strike="noStrike" dirty="0">
                          <a:solidFill>
                            <a:srgbClr val="007FDE"/>
                          </a:solidFill>
                          <a:effectLst/>
                          <a:latin typeface="メイリオ" panose="020B0604030504040204" pitchFamily="50" charset="-128"/>
                          <a:ea typeface="メイリオ" panose="020B0604030504040204" pitchFamily="50" charset="-128"/>
                        </a:rPr>
                        <a:t>３回以上</a:t>
                      </a:r>
                      <a:endParaRPr lang="en-US" altLang="ja-JP" sz="1100" b="1" u="sng" strike="noStrike" dirty="0">
                        <a:solidFill>
                          <a:srgbClr val="007FDE"/>
                        </a:solidFill>
                        <a:effectLst/>
                        <a:latin typeface="メイリオ" panose="020B0604030504040204" pitchFamily="50" charset="-128"/>
                        <a:ea typeface="メイリオ" panose="020B0604030504040204" pitchFamily="50" charset="-128"/>
                      </a:endParaRPr>
                    </a:p>
                  </a:txBody>
                  <a:tcPr marL="5661" marR="5661" marT="5661"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05513430"/>
                  </a:ext>
                </a:extLst>
              </a:tr>
            </a:tbl>
          </a:graphicData>
        </a:graphic>
      </p:graphicFrame>
      <p:pic>
        <p:nvPicPr>
          <p:cNvPr id="11" name="図 10" descr="挿絵, 抽象 が含まれている画像&#10;&#10;AI によって生成されたコンテンツは間違っている可能性があります。">
            <a:extLst>
              <a:ext uri="{FF2B5EF4-FFF2-40B4-BE49-F238E27FC236}">
                <a16:creationId xmlns:a16="http://schemas.microsoft.com/office/drawing/2014/main" id="{40BBA491-E47F-AE86-F2D8-26F17B8B5D38}"/>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732" b="96980" l="6509" r="96746">
                        <a14:foregroundMark x1="6509" y1="38926" x2="6509" y2="38926"/>
                        <a14:foregroundMark x1="26331" y1="94966" x2="73669" y2="97651"/>
                        <a14:foregroundMark x1="73669" y1="97651" x2="81361" y2="94966"/>
                        <a14:foregroundMark x1="95858" y1="91946" x2="95858" y2="91946"/>
                        <a14:foregroundMark x1="96746" y1="71812" x2="96746" y2="71812"/>
                        <a14:foregroundMark x1="21302" y1="86913" x2="21302" y2="86913"/>
                        <a14:foregroundMark x1="20414" y1="85570" x2="34320" y2="65772"/>
                        <a14:foregroundMark x1="34320" y1="65772" x2="57692" y2="51007"/>
                        <a14:foregroundMark x1="57692" y1="51007" x2="71006" y2="69128"/>
                        <a14:foregroundMark x1="71006" y1="69128" x2="27515" y2="56376"/>
                        <a14:foregroundMark x1="27515" y1="56376" x2="13905" y2="47315"/>
                        <a14:foregroundMark x1="13905" y1="47315" x2="40828" y2="31208"/>
                        <a14:foregroundMark x1="40828" y1="31208" x2="31953" y2="13087"/>
                        <a14:foregroundMark x1="31953" y1="13087" x2="41716" y2="30537"/>
                        <a14:foregroundMark x1="41716" y1="30537" x2="53846" y2="15436"/>
                        <a14:foregroundMark x1="53846" y1="15436" x2="60651" y2="37584"/>
                        <a14:foregroundMark x1="60651" y1="37584" x2="73964" y2="59060"/>
                        <a14:foregroundMark x1="73964" y1="59060" x2="74260" y2="84564"/>
                        <a14:foregroundMark x1="74260" y1="84564" x2="55621" y2="78523"/>
                        <a14:foregroundMark x1="55621" y1="78523" x2="35207" y2="80201"/>
                        <a14:foregroundMark x1="35207" y1="80201" x2="16568" y2="62416"/>
                        <a14:foregroundMark x1="16568" y1="62416" x2="7396" y2="78188"/>
                        <a14:foregroundMark x1="7396" y1="78188" x2="12722" y2="56711"/>
                        <a14:foregroundMark x1="12722" y1="56711" x2="10355" y2="47315"/>
                        <a14:foregroundMark x1="27515" y1="45638" x2="74260" y2="50671"/>
                        <a14:foregroundMark x1="74260" y1="50671" x2="36095" y2="53691"/>
                        <a14:foregroundMark x1="31361" y1="30201" x2="32544" y2="12752"/>
                        <a14:foregroundMark x1="32544" y1="12752" x2="48225" y2="15436"/>
                        <a14:foregroundMark x1="48225" y1="15436" x2="51479" y2="32215"/>
                        <a14:foregroundMark x1="29882" y1="33557" x2="29882" y2="20805"/>
                        <a14:foregroundMark x1="25740" y1="19799" x2="25740" y2="19799"/>
                        <a14:foregroundMark x1="40237" y1="71141" x2="42012" y2="71141"/>
                        <a14:foregroundMark x1="33728" y1="84228" x2="33728" y2="84228"/>
                        <a14:foregroundMark x1="17456" y1="93289" x2="17456" y2="93289"/>
                        <a14:foregroundMark x1="14793" y1="94295" x2="14793" y2="94295"/>
                        <a14:foregroundMark x1="7988" y1="93960" x2="7988" y2="93960"/>
                      </a14:backgroundRemoval>
                    </a14:imgEffect>
                  </a14:imgLayer>
                </a14:imgProps>
              </a:ext>
              <a:ext uri="{28A0092B-C50C-407E-A947-70E740481C1C}">
                <a14:useLocalDpi xmlns:a14="http://schemas.microsoft.com/office/drawing/2010/main" val="0"/>
              </a:ext>
            </a:extLst>
          </a:blip>
          <a:stretch>
            <a:fillRect/>
          </a:stretch>
        </p:blipFill>
        <p:spPr>
          <a:xfrm>
            <a:off x="6873602" y="1949226"/>
            <a:ext cx="934698" cy="824083"/>
          </a:xfrm>
          <a:prstGeom prst="rect">
            <a:avLst/>
          </a:prstGeom>
        </p:spPr>
      </p:pic>
      <p:pic>
        <p:nvPicPr>
          <p:cNvPr id="13" name="Picture 8" descr="C:\Users\SYUMB\AppData\Local\Microsoft\Windows\Temporary Internet Files\Content.IE5\7QUMZIRJ\MC900441738[1].png">
            <a:extLst>
              <a:ext uri="{FF2B5EF4-FFF2-40B4-BE49-F238E27FC236}">
                <a16:creationId xmlns:a16="http://schemas.microsoft.com/office/drawing/2014/main" id="{BDB505C9-8133-E027-1668-F0AE066AC6E1}"/>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9096025" y="2355572"/>
            <a:ext cx="491179" cy="491179"/>
          </a:xfrm>
          <a:prstGeom prst="rect">
            <a:avLst/>
          </a:prstGeom>
          <a:noFill/>
          <a:ln w="28575">
            <a:noFill/>
            <a:prstDash val="lgDashDotDot"/>
          </a:ln>
        </p:spPr>
      </p:pic>
      <p:pic>
        <p:nvPicPr>
          <p:cNvPr id="14" name="Picture 6" descr="C:\Users\SYUMB\AppData\Local\Microsoft\Windows\Temporary Internet Files\Content.IE5\D82NEVZQ\MC900433918[1].png">
            <a:extLst>
              <a:ext uri="{FF2B5EF4-FFF2-40B4-BE49-F238E27FC236}">
                <a16:creationId xmlns:a16="http://schemas.microsoft.com/office/drawing/2014/main" id="{45CBB931-35E7-E1FF-159A-5108A51CB974}"/>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8624456" y="1994986"/>
            <a:ext cx="729099" cy="729099"/>
          </a:xfrm>
          <a:prstGeom prst="rect">
            <a:avLst/>
          </a:prstGeom>
          <a:noFill/>
        </p:spPr>
      </p:pic>
      <p:sp>
        <p:nvSpPr>
          <p:cNvPr id="16" name="矢印: 右カーブ 15">
            <a:extLst>
              <a:ext uri="{FF2B5EF4-FFF2-40B4-BE49-F238E27FC236}">
                <a16:creationId xmlns:a16="http://schemas.microsoft.com/office/drawing/2014/main" id="{BF550104-AD2E-BC1B-5410-0F2EDA3051E9}"/>
              </a:ext>
            </a:extLst>
          </p:cNvPr>
          <p:cNvSpPr/>
          <p:nvPr/>
        </p:nvSpPr>
        <p:spPr>
          <a:xfrm rot="5400000">
            <a:off x="8096508" y="1676674"/>
            <a:ext cx="202322" cy="934699"/>
          </a:xfrm>
          <a:prstGeom prst="curvedRightArrow">
            <a:avLst/>
          </a:prstGeom>
          <a:solidFill>
            <a:schemeClr val="bg1">
              <a:lumMod val="85000"/>
            </a:schemeClr>
          </a:solidFill>
          <a:ln w="12700" cap="flat" cmpd="sng" algn="ctr">
            <a:solidFill>
              <a:schemeClr val="tx1">
                <a:lumMod val="65000"/>
                <a:lumOff val="35000"/>
              </a:schemeClr>
            </a:solid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7" name="矢印: 右カーブ 16">
            <a:extLst>
              <a:ext uri="{FF2B5EF4-FFF2-40B4-BE49-F238E27FC236}">
                <a16:creationId xmlns:a16="http://schemas.microsoft.com/office/drawing/2014/main" id="{57613BC9-9BDB-DE69-76E9-99D09B714C12}"/>
              </a:ext>
            </a:extLst>
          </p:cNvPr>
          <p:cNvSpPr/>
          <p:nvPr/>
        </p:nvSpPr>
        <p:spPr>
          <a:xfrm rot="16200000">
            <a:off x="8143788" y="2210796"/>
            <a:ext cx="202322" cy="934699"/>
          </a:xfrm>
          <a:prstGeom prst="curvedRightArrow">
            <a:avLst/>
          </a:prstGeom>
          <a:solidFill>
            <a:schemeClr val="bg1">
              <a:lumMod val="85000"/>
            </a:schemeClr>
          </a:solidFill>
          <a:ln w="12700" cap="flat" cmpd="sng" algn="ctr">
            <a:solidFill>
              <a:schemeClr val="tx1">
                <a:lumMod val="65000"/>
                <a:lumOff val="35000"/>
              </a:schemeClr>
            </a:solid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8" name="テキスト ボックス 17">
            <a:extLst>
              <a:ext uri="{FF2B5EF4-FFF2-40B4-BE49-F238E27FC236}">
                <a16:creationId xmlns:a16="http://schemas.microsoft.com/office/drawing/2014/main" id="{1D98FAEC-AA84-11C9-E2BB-284FFC45A0D5}"/>
              </a:ext>
            </a:extLst>
          </p:cNvPr>
          <p:cNvSpPr txBox="1"/>
          <p:nvPr/>
        </p:nvSpPr>
        <p:spPr>
          <a:xfrm>
            <a:off x="6056039" y="1826452"/>
            <a:ext cx="4285802" cy="261610"/>
          </a:xfrm>
          <a:prstGeom prst="rect">
            <a:avLst/>
          </a:prstGeom>
          <a:no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a:ln>
                  <a:noFill/>
                </a:ln>
                <a:solidFill>
                  <a:srgbClr val="EEECE1">
                    <a:lumMod val="25000"/>
                  </a:srgbClr>
                </a:solidFill>
                <a:effectLst/>
                <a:uLnTx/>
                <a:uFillTx/>
                <a:latin typeface="メイリオ" panose="020B0604030504040204" pitchFamily="50" charset="-128"/>
                <a:ea typeface="メイリオ" panose="020B0604030504040204" pitchFamily="50" charset="-128"/>
                <a:cs typeface="+mn-cs"/>
              </a:rPr>
              <a:t>平時からの連携、必要時の入院受入と充実した退院支援</a:t>
            </a:r>
          </a:p>
        </p:txBody>
      </p:sp>
      <p:sp>
        <p:nvSpPr>
          <p:cNvPr id="19" name="テキスト ボックス 18">
            <a:extLst>
              <a:ext uri="{FF2B5EF4-FFF2-40B4-BE49-F238E27FC236}">
                <a16:creationId xmlns:a16="http://schemas.microsoft.com/office/drawing/2014/main" id="{447EF894-8E68-E28A-7A98-E7744D08C547}"/>
              </a:ext>
            </a:extLst>
          </p:cNvPr>
          <p:cNvSpPr txBox="1"/>
          <p:nvPr/>
        </p:nvSpPr>
        <p:spPr>
          <a:xfrm>
            <a:off x="5033409" y="6652968"/>
            <a:ext cx="5608704" cy="215444"/>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在宅療養支援病院、在宅療養後方支援病院、地域包括ケア病棟を有する医療機関のいずれでもない場合は除く。</a:t>
            </a:r>
          </a:p>
        </p:txBody>
      </p:sp>
      <p:sp>
        <p:nvSpPr>
          <p:cNvPr id="3" name="スライド番号プレースホルダー 4">
            <a:extLst>
              <a:ext uri="{FF2B5EF4-FFF2-40B4-BE49-F238E27FC236}">
                <a16:creationId xmlns:a16="http://schemas.microsoft.com/office/drawing/2014/main" id="{106A1C65-798A-0C54-08EB-5406F066F8D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163</a:t>
            </a:r>
          </a:p>
        </p:txBody>
      </p:sp>
      <p:pic>
        <p:nvPicPr>
          <p:cNvPr id="8" name="オーディオ 7">
            <a:hlinkClick r:id="" action="ppaction://media"/>
            <a:extLst>
              <a:ext uri="{FF2B5EF4-FFF2-40B4-BE49-F238E27FC236}">
                <a16:creationId xmlns:a16="http://schemas.microsoft.com/office/drawing/2014/main" id="{EDB57734-F864-05CF-D604-9A6A125E6AE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3033602"/>
      </p:ext>
    </p:extLst>
  </p:cSld>
  <p:clrMapOvr>
    <a:masterClrMapping/>
  </p:clrMapOvr>
  <mc:AlternateContent xmlns:mc="http://schemas.openxmlformats.org/markup-compatibility/2006" xmlns:p14="http://schemas.microsoft.com/office/powerpoint/2010/main">
    <mc:Choice Requires="p14">
      <p:transition spd="slow" p14:dur="2000" advTm="51021"/>
    </mc:Choice>
    <mc:Fallback xmlns="">
      <p:transition spd="slow" advTm="51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53DCF-5069-2A5B-7B33-69927982CFEF}"/>
            </a:ext>
          </a:extLst>
        </p:cNvPr>
        <p:cNvGrpSpPr/>
        <p:nvPr/>
      </p:nvGrpSpPr>
      <p:grpSpPr>
        <a:xfrm>
          <a:off x="0" y="0"/>
          <a:ext cx="0" cy="0"/>
          <a:chOff x="0" y="0"/>
          <a:chExt cx="0" cy="0"/>
        </a:xfrm>
      </p:grpSpPr>
      <p:sp>
        <p:nvSpPr>
          <p:cNvPr id="27" name="テキスト ボックス 26">
            <a:extLst>
              <a:ext uri="{FF2B5EF4-FFF2-40B4-BE49-F238E27FC236}">
                <a16:creationId xmlns:a16="http://schemas.microsoft.com/office/drawing/2014/main" id="{C1781EB1-15F1-477B-A3B1-43804FD68EB0}"/>
              </a:ext>
            </a:extLst>
          </p:cNvPr>
          <p:cNvSpPr txBox="1"/>
          <p:nvPr/>
        </p:nvSpPr>
        <p:spPr>
          <a:xfrm>
            <a:off x="6239305" y="4415412"/>
            <a:ext cx="4646885" cy="2246769"/>
          </a:xfrm>
          <a:prstGeom prst="rect">
            <a:avLst/>
          </a:prstGeom>
          <a:noFill/>
          <a:ln>
            <a:solidFill>
              <a:schemeClr val="tx1"/>
            </a:solidFill>
          </a:ln>
        </p:spPr>
        <p:txBody>
          <a:bodyPr wrap="square" lIns="91440" tIns="45720" rIns="91440" bIns="45720" anchor="t">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1459" marR="0" lvl="0" indent="-171459"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アウトカム評価の充実を踏まえ、実績指数と重複する観点を整理し、医療機関の入院受入を柔軟化する。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重症患者の基準に関する見直し</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1" indent="-180984" algn="just"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重症患者の対象の範囲を見直す</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とともに、入院が求められる</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重症患者の割合の基準を引き下げ</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542952" marR="0" lvl="1"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評価尺度の簡素化の観点から、日常生活機能評価よりもＦＩＭの測定が望ましいこととする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87" marR="0" lvl="1"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重症患者のうち退院時に改善した割合の要件を削除</a:t>
            </a:r>
            <a:endPar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21" name="テキスト ボックス 20">
            <a:extLst>
              <a:ext uri="{FF2B5EF4-FFF2-40B4-BE49-F238E27FC236}">
                <a16:creationId xmlns:a16="http://schemas.microsoft.com/office/drawing/2014/main" id="{BF535917-EF68-10CE-8716-6DAF4C52F60E}"/>
              </a:ext>
            </a:extLst>
          </p:cNvPr>
          <p:cNvSpPr txBox="1"/>
          <p:nvPr/>
        </p:nvSpPr>
        <p:spPr>
          <a:xfrm>
            <a:off x="6239305" y="1077705"/>
            <a:ext cx="4646885" cy="3016210"/>
          </a:xfrm>
          <a:prstGeom prst="rect">
            <a:avLst/>
          </a:prstGeom>
          <a:noFill/>
          <a:ln>
            <a:solidFill>
              <a:schemeClr val="tx1"/>
            </a:solidFill>
          </a:ln>
        </p:spPr>
        <p:txBody>
          <a:bodyPr wrap="square" lIns="91440" tIns="45720" rIns="91440" bIns="45720" anchor="t">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1459" marR="0" lvl="0" indent="-171459"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リハビリテーションによるアウトカムの改善状況を更に評価に活かすため、</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実績指数の算出方法と基準を見直す</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1459" marR="0" lvl="0" indent="-171459"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実績指数に関する基準の見直し</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1"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実績指数の基準の引上げ（入院料１，３）</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1"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実績指数の基準の導入（入院料２，４）</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1" indent="-180984"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１日につき６単位以上の疾患別リハを算定するための　実績指数の基準の見直し</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1" indent="-180984"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実績指数の算出方法の見直し</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1"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歩行・トイレ動作の自立をより高く評価</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1" indent="-180984"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実績指数の算出から除外できる患者の範囲を縮小し、</a:t>
            </a:r>
            <a:b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その分除外できる割合を低減</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7" name="テキスト ボックス 16">
            <a:extLst>
              <a:ext uri="{FF2B5EF4-FFF2-40B4-BE49-F238E27FC236}">
                <a16:creationId xmlns:a16="http://schemas.microsoft.com/office/drawing/2014/main" id="{4FBEA3B3-7D69-558C-71A0-E7C07F4C9F6A}"/>
              </a:ext>
            </a:extLst>
          </p:cNvPr>
          <p:cNvSpPr txBox="1"/>
          <p:nvPr/>
        </p:nvSpPr>
        <p:spPr>
          <a:xfrm>
            <a:off x="1305822" y="1077709"/>
            <a:ext cx="4646885" cy="1877437"/>
          </a:xfrm>
          <a:prstGeom prst="rect">
            <a:avLst/>
          </a:prstGeom>
          <a:noFill/>
          <a:ln>
            <a:solidFill>
              <a:schemeClr val="tx1"/>
            </a:solidFill>
          </a:ln>
        </p:spPr>
        <p:txBody>
          <a:bodyPr wrap="square" lIns="91440" tIns="45720" rIns="91440" bIns="45720" anchor="t">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1459" marR="0" lvl="0" indent="-171459"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回復期リハビリテーション病棟における特に質の高い取組を新たに評価する。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回復期リハビリテーション強化体制加算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の新設</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1" indent="-180984"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より高い実績指数、退院前訪問指導や排尿自立支援の</a:t>
            </a:r>
            <a:b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実施に関する基準を設定</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退院前訪問指導料</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の出来高算定化</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7" name="正方形/長方形 6">
            <a:extLst>
              <a:ext uri="{FF2B5EF4-FFF2-40B4-BE49-F238E27FC236}">
                <a16:creationId xmlns:a16="http://schemas.microsoft.com/office/drawing/2014/main" id="{A3117C36-A401-067A-FD96-AD8FE831243B}"/>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lIns="91440" tIns="72000" rIns="9144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a:ea typeface="メイリオ"/>
                <a:cs typeface="メイリオ" panose="020B0604030504040204" pitchFamily="50" charset="-128"/>
              </a:rPr>
              <a:t>回復期リハビリテーション病棟入院料の評価の見直しの全体像</a:t>
            </a:r>
            <a:endParaRPr kumimoji="0" lang="en-US" altLang="ja-JP" sz="2400" b="1" i="0" u="none" strike="noStrike" kern="0" cap="none" spc="0" normalizeH="0" baseline="0" noProof="0">
              <a:ln>
                <a:noFill/>
              </a:ln>
              <a:solidFill>
                <a:prstClr val="black"/>
              </a:solidFill>
              <a:effectLst/>
              <a:uLnTx/>
              <a:uFillTx/>
              <a:latin typeface="メイリオ"/>
              <a:ea typeface="メイリオ"/>
              <a:cs typeface="メイリオ" panose="020B0604030504040204" pitchFamily="50" charset="-128"/>
            </a:endParaRPr>
          </a:p>
        </p:txBody>
      </p:sp>
      <p:sp>
        <p:nvSpPr>
          <p:cNvPr id="108" name="テキスト ボックス 107">
            <a:extLst>
              <a:ext uri="{FF2B5EF4-FFF2-40B4-BE49-F238E27FC236}">
                <a16:creationId xmlns:a16="http://schemas.microsoft.com/office/drawing/2014/main" id="{53CB136B-62A8-944C-582E-12A91C682713}"/>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13" name="正方形/長方形 12">
            <a:extLst>
              <a:ext uri="{FF2B5EF4-FFF2-40B4-BE49-F238E27FC236}">
                <a16:creationId xmlns:a16="http://schemas.microsoft.com/office/drawing/2014/main" id="{E3A093D9-DDA9-028A-0B9E-94733952F32A}"/>
              </a:ext>
            </a:extLst>
          </p:cNvPr>
          <p:cNvSpPr/>
          <p:nvPr/>
        </p:nvSpPr>
        <p:spPr>
          <a:xfrm>
            <a:off x="1593334" y="938703"/>
            <a:ext cx="407185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より質の高い取組への新たな評価</a:t>
            </a:r>
          </a:p>
        </p:txBody>
      </p:sp>
      <p:sp>
        <p:nvSpPr>
          <p:cNvPr id="15" name="正方形/長方形 14">
            <a:extLst>
              <a:ext uri="{FF2B5EF4-FFF2-40B4-BE49-F238E27FC236}">
                <a16:creationId xmlns:a16="http://schemas.microsoft.com/office/drawing/2014/main" id="{68C6D2F6-0BD7-169B-8AEF-810F9507FE6D}"/>
              </a:ext>
            </a:extLst>
          </p:cNvPr>
          <p:cNvSpPr/>
          <p:nvPr/>
        </p:nvSpPr>
        <p:spPr>
          <a:xfrm>
            <a:off x="6376566" y="948228"/>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アウトカム評価の充実（実績指数に関する見直し）</a:t>
            </a:r>
          </a:p>
        </p:txBody>
      </p:sp>
      <p:sp>
        <p:nvSpPr>
          <p:cNvPr id="19" name="テキスト ボックス 18">
            <a:extLst>
              <a:ext uri="{FF2B5EF4-FFF2-40B4-BE49-F238E27FC236}">
                <a16:creationId xmlns:a16="http://schemas.microsoft.com/office/drawing/2014/main" id="{212650EE-9470-2399-CF2A-3771FC1F07CE}"/>
              </a:ext>
            </a:extLst>
          </p:cNvPr>
          <p:cNvSpPr txBox="1"/>
          <p:nvPr/>
        </p:nvSpPr>
        <p:spPr>
          <a:xfrm>
            <a:off x="1305818" y="3322932"/>
            <a:ext cx="4646884" cy="3339376"/>
          </a:xfrm>
          <a:prstGeom prst="rect">
            <a:avLst/>
          </a:prstGeom>
          <a:noFill/>
          <a:ln>
            <a:solidFill>
              <a:schemeClr val="tx1"/>
            </a:solidFill>
          </a:ln>
        </p:spPr>
        <p:txBody>
          <a:bodyPr wrap="square" lIns="91440" tIns="45720" rIns="91440" bIns="45720" anchor="t">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61933" marR="0" lvl="0" indent="-161933"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回復期リハビリテーション病棟に求められる質の高い取組を各入院料において要件化する。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13" marR="0" lvl="0" indent="-180984" algn="l"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土曜・休日を含め全ての日にリハビリテーションを提供できる体制</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を備えていることを入院料３，４においても要件化</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17463" algn="l"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患者数や実績指数の</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ウェブサイトでの公表</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を要件</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17463"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高次脳機能障害に係る退院支援</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の強化</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00035"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実施が望ましい取組について、望ましいこととする入院料の範囲を入院料３，４まで拡大する。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54065" marR="0" lvl="0" indent="-285764" algn="l"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地域支援事業</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への参加</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54065" marR="0" lvl="0" indent="-285764" algn="l" defTabSz="914446"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口腔管理体制</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の整備</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2" name="正方形/長方形 11">
            <a:extLst>
              <a:ext uri="{FF2B5EF4-FFF2-40B4-BE49-F238E27FC236}">
                <a16:creationId xmlns:a16="http://schemas.microsoft.com/office/drawing/2014/main" id="{751E1FE1-3E1F-3694-BB9F-C7ADEBA66466}"/>
              </a:ext>
            </a:extLst>
          </p:cNvPr>
          <p:cNvSpPr/>
          <p:nvPr/>
        </p:nvSpPr>
        <p:spPr>
          <a:xfrm>
            <a:off x="1533468" y="3183930"/>
            <a:ext cx="4191593"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質の高い取組の要件化</a:t>
            </a:r>
          </a:p>
        </p:txBody>
      </p:sp>
      <p:sp>
        <p:nvSpPr>
          <p:cNvPr id="26" name="正方形/長方形 25">
            <a:extLst>
              <a:ext uri="{FF2B5EF4-FFF2-40B4-BE49-F238E27FC236}">
                <a16:creationId xmlns:a16="http://schemas.microsoft.com/office/drawing/2014/main" id="{DDC72EF4-E1D4-AD3D-72C6-4BD56908B880}"/>
              </a:ext>
            </a:extLst>
          </p:cNvPr>
          <p:cNvSpPr/>
          <p:nvPr/>
        </p:nvSpPr>
        <p:spPr>
          <a:xfrm>
            <a:off x="6402744" y="4280934"/>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重症患者の基準等の実情に沿った見直し</a:t>
            </a:r>
          </a:p>
        </p:txBody>
      </p:sp>
      <p:sp>
        <p:nvSpPr>
          <p:cNvPr id="3" name="スライド番号プレースホルダー 4">
            <a:extLst>
              <a:ext uri="{FF2B5EF4-FFF2-40B4-BE49-F238E27FC236}">
                <a16:creationId xmlns:a16="http://schemas.microsoft.com/office/drawing/2014/main" id="{6986B6F3-2D9C-F54A-807C-763B595D34B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164</a:t>
            </a:r>
          </a:p>
        </p:txBody>
      </p:sp>
      <p:pic>
        <p:nvPicPr>
          <p:cNvPr id="5" name="オーディオ 4">
            <a:hlinkClick r:id="" action="ppaction://media"/>
            <a:extLst>
              <a:ext uri="{FF2B5EF4-FFF2-40B4-BE49-F238E27FC236}">
                <a16:creationId xmlns:a16="http://schemas.microsoft.com/office/drawing/2014/main" id="{E94A1294-3BEC-2091-2E50-4A4B7E2E8B5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3981389"/>
      </p:ext>
    </p:extLst>
  </p:cSld>
  <p:clrMapOvr>
    <a:masterClrMapping/>
  </p:clrMapOvr>
  <mc:AlternateContent xmlns:mc="http://schemas.openxmlformats.org/markup-compatibility/2006" xmlns:p14="http://schemas.microsoft.com/office/powerpoint/2010/main">
    <mc:Choice Requires="p14">
      <p:transition spd="slow" p14:dur="2000" advTm="18868"/>
    </mc:Choice>
    <mc:Fallback xmlns="">
      <p:transition spd="slow" advTm="18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E227E-6EFB-0D11-854B-AF6AE7D51250}"/>
            </a:ext>
          </a:extLst>
        </p:cNvPr>
        <p:cNvGrpSpPr/>
        <p:nvPr/>
      </p:nvGrpSpPr>
      <p:grpSpPr>
        <a:xfrm>
          <a:off x="0" y="0"/>
          <a:ext cx="0" cy="0"/>
          <a:chOff x="0" y="0"/>
          <a:chExt cx="0" cy="0"/>
        </a:xfrm>
      </p:grpSpPr>
      <p:sp>
        <p:nvSpPr>
          <p:cNvPr id="42" name="角丸四角形 68">
            <a:extLst>
              <a:ext uri="{FF2B5EF4-FFF2-40B4-BE49-F238E27FC236}">
                <a16:creationId xmlns:a16="http://schemas.microsoft.com/office/drawing/2014/main" id="{91C42036-A715-789B-7EA2-6125C8054BCD}"/>
              </a:ext>
            </a:extLst>
          </p:cNvPr>
          <p:cNvSpPr/>
          <p:nvPr/>
        </p:nvSpPr>
        <p:spPr>
          <a:xfrm>
            <a:off x="1272021" y="3692749"/>
            <a:ext cx="9671892" cy="3150178"/>
          </a:xfrm>
          <a:prstGeom prst="rect">
            <a:avLst/>
          </a:prstGeom>
          <a:solidFill>
            <a:srgbClr val="E1FFEA"/>
          </a:solidFill>
          <a:ln w="25400" cap="flat" cmpd="sng" algn="ctr">
            <a:no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41" name="角丸四角形 68">
            <a:extLst>
              <a:ext uri="{FF2B5EF4-FFF2-40B4-BE49-F238E27FC236}">
                <a16:creationId xmlns:a16="http://schemas.microsoft.com/office/drawing/2014/main" id="{7CB39CC3-7816-067A-CE71-E935245E4ACA}"/>
              </a:ext>
            </a:extLst>
          </p:cNvPr>
          <p:cNvSpPr/>
          <p:nvPr/>
        </p:nvSpPr>
        <p:spPr>
          <a:xfrm>
            <a:off x="1272021" y="1149787"/>
            <a:ext cx="9671892" cy="1912488"/>
          </a:xfrm>
          <a:prstGeom prst="rect">
            <a:avLst/>
          </a:prstGeom>
          <a:solidFill>
            <a:srgbClr val="E7EEF9"/>
          </a:solidFill>
          <a:ln w="25400" cap="flat" cmpd="sng" algn="ctr">
            <a:no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0" cap="none" spc="0" normalizeH="0" baseline="0" noProof="0">
              <a:ln>
                <a:noFill/>
              </a:ln>
              <a:solidFill>
                <a:prstClr val="white"/>
              </a:solidFill>
              <a:effectLst/>
              <a:uLnTx/>
              <a:uFillTx/>
              <a:latin typeface="メイリオ"/>
              <a:ea typeface="メイリオ"/>
              <a:cs typeface="+mn-cs"/>
            </a:endParaRPr>
          </a:p>
        </p:txBody>
      </p:sp>
      <p:sp>
        <p:nvSpPr>
          <p:cNvPr id="7" name="正方形/長方形 6">
            <a:extLst>
              <a:ext uri="{FF2B5EF4-FFF2-40B4-BE49-F238E27FC236}">
                <a16:creationId xmlns:a16="http://schemas.microsoft.com/office/drawing/2014/main" id="{E8404DF8-789A-675A-23D9-8CAC75A23302}"/>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lIns="91440" tIns="72000" rIns="9144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a:ea typeface="メイリオ"/>
                <a:cs typeface="メイリオ" panose="020B0604030504040204" pitchFamily="50" charset="-128"/>
              </a:rPr>
              <a:t>回復期リハビリテーション病棟入院料の施設基準等（イメージ）</a:t>
            </a:r>
            <a:endParaRPr kumimoji="0" lang="en-US" altLang="ja-JP" sz="2400" b="1" i="0" u="none" strike="noStrike" kern="0" cap="none" spc="0" normalizeH="0" baseline="0" noProof="0">
              <a:ln>
                <a:noFill/>
              </a:ln>
              <a:solidFill>
                <a:prstClr val="black"/>
              </a:solidFill>
              <a:effectLst/>
              <a:uLnTx/>
              <a:uFillTx/>
              <a:latin typeface="メイリオ"/>
              <a:ea typeface="メイリオ"/>
              <a:cs typeface="メイリオ" panose="020B0604030504040204" pitchFamily="50" charset="-128"/>
            </a:endParaRPr>
          </a:p>
        </p:txBody>
      </p:sp>
      <p:sp>
        <p:nvSpPr>
          <p:cNvPr id="108" name="テキスト ボックス 107">
            <a:extLst>
              <a:ext uri="{FF2B5EF4-FFF2-40B4-BE49-F238E27FC236}">
                <a16:creationId xmlns:a16="http://schemas.microsoft.com/office/drawing/2014/main" id="{4AA99605-9FC3-243F-E238-B49127D8FAEE}"/>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31" name="正方形/長方形 30">
            <a:extLst>
              <a:ext uri="{FF2B5EF4-FFF2-40B4-BE49-F238E27FC236}">
                <a16:creationId xmlns:a16="http://schemas.microsoft.com/office/drawing/2014/main" id="{418B0102-DB54-F61E-505A-4802E689F984}"/>
              </a:ext>
            </a:extLst>
          </p:cNvPr>
          <p:cNvSpPr/>
          <p:nvPr/>
        </p:nvSpPr>
        <p:spPr>
          <a:xfrm>
            <a:off x="2367095" y="6077214"/>
            <a:ext cx="1370187" cy="727003"/>
          </a:xfrm>
          <a:prstGeom prst="rect">
            <a:avLst/>
          </a:prstGeom>
          <a:solidFill>
            <a:srgbClr val="FFC000">
              <a:lumMod val="40000"/>
              <a:lumOff val="60000"/>
            </a:srgbClr>
          </a:solidFill>
          <a:ln w="19050" cap="flat" cmpd="sng" algn="ctr">
            <a:solidFill>
              <a:srgbClr val="FFC000"/>
            </a:solidFill>
            <a:prstDash val="solid"/>
            <a:miter lim="800000"/>
          </a:ln>
          <a:effectLst/>
        </p:spPr>
        <p:txBody>
          <a:bodyPr rtlCol="0" anchor="ctr"/>
          <a:lstStyle/>
          <a:p>
            <a:pPr marL="190509" marR="0" lvl="0" indent="-190509" algn="l" defTabSz="914446" rtl="0" eaLnBrk="1" fontAlgn="auto" latinLnBrk="0" hangingPunct="1">
              <a:lnSpc>
                <a:spcPct val="100000"/>
              </a:lnSpc>
              <a:spcBef>
                <a:spcPts val="0"/>
              </a:spcBef>
              <a:spcAft>
                <a:spcPts val="0"/>
              </a:spcAft>
              <a:buClrTx/>
              <a:buSzTx/>
              <a:buFontTx/>
              <a:buNone/>
              <a:tabLst/>
              <a:defRPr/>
            </a:pPr>
            <a:r>
              <a:rPr kumimoji="1" lang="en-US" altLang="ja-JP"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en-US" altLang="ja-JP"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回復期リハビリテーション強化体制加算</a:t>
            </a:r>
            <a:r>
              <a:rPr kumimoji="1" lang="ja-JP" altLang="en-US" sz="1000" b="1" i="0" u="none"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80</a:t>
            </a:r>
            <a:r>
              <a:rPr kumimoji="1" lang="ja-JP" altLang="en-US"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190509" marR="0" lvl="0" indent="-190509" algn="l" defTabSz="914446" rtl="0" eaLnBrk="1" fontAlgn="auto" latinLnBrk="0" hangingPunct="1">
              <a:lnSpc>
                <a:spcPct val="100000"/>
              </a:lnSpc>
              <a:spcBef>
                <a:spcPts val="0"/>
              </a:spcBef>
              <a:spcAft>
                <a:spcPts val="0"/>
              </a:spcAft>
              <a:buClrTx/>
              <a:buSzTx/>
              <a:buFontTx/>
              <a:buNone/>
              <a:tabLst/>
              <a:defRPr/>
            </a:pPr>
            <a:r>
              <a:rPr kumimoji="1" lang="en-US" altLang="ja-JP"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実績指数</a:t>
            </a:r>
            <a:r>
              <a:rPr kumimoji="1" lang="en-US" altLang="ja-JP"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48</a:t>
            </a:r>
            <a:r>
              <a:rPr kumimoji="1" lang="ja-JP" altLang="en-US"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以上</a:t>
            </a:r>
            <a:r>
              <a:rPr kumimoji="1" lang="ja-JP" altLang="en-US" sz="900" b="1" i="0" u="none"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等</a:t>
            </a:r>
            <a:endParaRPr kumimoji="1" lang="en-US" altLang="ja-JP"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45" name="テキスト ボックス 44">
            <a:extLst>
              <a:ext uri="{FF2B5EF4-FFF2-40B4-BE49-F238E27FC236}">
                <a16:creationId xmlns:a16="http://schemas.microsoft.com/office/drawing/2014/main" id="{573DA22F-48F6-8E3A-4706-323C4743715F}"/>
              </a:ext>
            </a:extLst>
          </p:cNvPr>
          <p:cNvSpPr txBox="1"/>
          <p:nvPr/>
        </p:nvSpPr>
        <p:spPr>
          <a:xfrm>
            <a:off x="4312007" y="6260417"/>
            <a:ext cx="6527652" cy="584775"/>
          </a:xfrm>
          <a:prstGeom prst="rect">
            <a:avLst/>
          </a:prstGeom>
          <a:noFill/>
        </p:spPr>
        <p:txBody>
          <a:bodyPr wrap="square" rtlCol="0">
            <a:spAutoFit/>
          </a:bodyPr>
          <a:lstStyle/>
          <a:p>
            <a:pPr marL="292116" marR="0" lvl="0" indent="-292116" algn="l" defTabSz="914446"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算定を開始した日から起算して２年（回復期リハビリテーション病棟入院料１、回復期リハビリテーション病棟入院料２、回復期リハビリテーション病棟入院料３又は回復期リハビリテーション病棟入院料４を算定していた病棟にあっては、１年）を超えて算定する場合、</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100</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分の</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80</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に相当する点数を算定する。</a:t>
            </a: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２：入院料２及び４について、令和８年９月</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30</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日までに限り、リハビリテーション実績指数に係る施設基準を満たすものとする。</a:t>
            </a: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8" name="正方形/長方形 47">
            <a:extLst>
              <a:ext uri="{FF2B5EF4-FFF2-40B4-BE49-F238E27FC236}">
                <a16:creationId xmlns:a16="http://schemas.microsoft.com/office/drawing/2014/main" id="{D23EE922-14BE-ADE7-3D94-BC38D134AA34}"/>
              </a:ext>
            </a:extLst>
          </p:cNvPr>
          <p:cNvSpPr/>
          <p:nvPr/>
        </p:nvSpPr>
        <p:spPr>
          <a:xfrm>
            <a:off x="2367948" y="3779075"/>
            <a:ext cx="1357194" cy="1784873"/>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入院料１</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2,346</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49" name="正方形/長方形 48">
            <a:extLst>
              <a:ext uri="{FF2B5EF4-FFF2-40B4-BE49-F238E27FC236}">
                <a16:creationId xmlns:a16="http://schemas.microsoft.com/office/drawing/2014/main" id="{C5C9B644-8545-B18A-000F-6AE2461C3B83}"/>
              </a:ext>
            </a:extLst>
          </p:cNvPr>
          <p:cNvSpPr/>
          <p:nvPr/>
        </p:nvSpPr>
        <p:spPr>
          <a:xfrm>
            <a:off x="3922085" y="3779074"/>
            <a:ext cx="1357194" cy="1790989"/>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2,274</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0" name="正方形/長方形 49">
            <a:extLst>
              <a:ext uri="{FF2B5EF4-FFF2-40B4-BE49-F238E27FC236}">
                <a16:creationId xmlns:a16="http://schemas.microsoft.com/office/drawing/2014/main" id="{ED15E2DD-184E-7199-E297-39AB58B0D2ED}"/>
              </a:ext>
            </a:extLst>
          </p:cNvPr>
          <p:cNvSpPr/>
          <p:nvPr/>
        </p:nvSpPr>
        <p:spPr>
          <a:xfrm>
            <a:off x="5476228" y="3779074"/>
            <a:ext cx="1342131" cy="1790989"/>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入院料３　</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2,062</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1" name="正方形/長方形 50">
            <a:extLst>
              <a:ext uri="{FF2B5EF4-FFF2-40B4-BE49-F238E27FC236}">
                <a16:creationId xmlns:a16="http://schemas.microsoft.com/office/drawing/2014/main" id="{32404BAC-9897-8B47-560F-7F2A4CB76885}"/>
              </a:ext>
            </a:extLst>
          </p:cNvPr>
          <p:cNvSpPr/>
          <p:nvPr/>
        </p:nvSpPr>
        <p:spPr>
          <a:xfrm>
            <a:off x="7015304" y="3779074"/>
            <a:ext cx="1342131" cy="1790989"/>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入院料４　</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2,000</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2" name="正方形/長方形 51">
            <a:extLst>
              <a:ext uri="{FF2B5EF4-FFF2-40B4-BE49-F238E27FC236}">
                <a16:creationId xmlns:a16="http://schemas.microsoft.com/office/drawing/2014/main" id="{EF221F2E-2BC2-CF5B-86BB-3C4399BFF2EC}"/>
              </a:ext>
            </a:extLst>
          </p:cNvPr>
          <p:cNvSpPr/>
          <p:nvPr/>
        </p:nvSpPr>
        <p:spPr>
          <a:xfrm>
            <a:off x="8554381" y="3779074"/>
            <a:ext cx="1354297" cy="1790989"/>
          </a:xfrm>
          <a:prstGeom prst="rect">
            <a:avLst/>
          </a:prstGeom>
          <a:solidFill>
            <a:schemeClr val="bg1"/>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入院料５</a:t>
            </a:r>
            <a:r>
              <a:rPr kumimoji="1" lang="en-US" altLang="ja-JP" sz="9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1,794</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3" name="正方形/長方形 52">
            <a:extLst>
              <a:ext uri="{FF2B5EF4-FFF2-40B4-BE49-F238E27FC236}">
                <a16:creationId xmlns:a16="http://schemas.microsoft.com/office/drawing/2014/main" id="{3EE5D376-81DE-CB7F-F8AC-1DC2F7F96892}"/>
              </a:ext>
            </a:extLst>
          </p:cNvPr>
          <p:cNvSpPr/>
          <p:nvPr/>
        </p:nvSpPr>
        <p:spPr>
          <a:xfrm>
            <a:off x="2367945" y="4214452"/>
            <a:ext cx="2911334" cy="432000"/>
          </a:xfrm>
          <a:prstGeom prst="rect">
            <a:avLst/>
          </a:prstGeom>
          <a:solidFill>
            <a:schemeClr val="bg1">
              <a:lumMod val="85000"/>
            </a:schemeClr>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・看護配置</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13</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（看護師７割）</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・専従</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PT3</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/OT2</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/ST1</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4" name="正方形/長方形 53">
            <a:extLst>
              <a:ext uri="{FF2B5EF4-FFF2-40B4-BE49-F238E27FC236}">
                <a16:creationId xmlns:a16="http://schemas.microsoft.com/office/drawing/2014/main" id="{07B504D0-A1FE-4EDA-D58B-11C8DE3C648D}"/>
              </a:ext>
            </a:extLst>
          </p:cNvPr>
          <p:cNvSpPr/>
          <p:nvPr/>
        </p:nvSpPr>
        <p:spPr>
          <a:xfrm>
            <a:off x="5476223" y="4214452"/>
            <a:ext cx="4432158" cy="432000"/>
          </a:xfrm>
          <a:prstGeom prst="rect">
            <a:avLst/>
          </a:prstGeom>
          <a:solidFill>
            <a:schemeClr val="bg1">
              <a:lumMod val="95000"/>
            </a:schemeClr>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・看護配置</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15</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（看護師４割）</a:t>
            </a:r>
            <a:b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・専従</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PT2</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/OT1</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5" name="正方形/長方形 54">
            <a:extLst>
              <a:ext uri="{FF2B5EF4-FFF2-40B4-BE49-F238E27FC236}">
                <a16:creationId xmlns:a16="http://schemas.microsoft.com/office/drawing/2014/main" id="{49282CEF-F924-3F85-3152-E89E180DAD3F}"/>
              </a:ext>
            </a:extLst>
          </p:cNvPr>
          <p:cNvSpPr/>
          <p:nvPr/>
        </p:nvSpPr>
        <p:spPr>
          <a:xfrm>
            <a:off x="2367949" y="4708224"/>
            <a:ext cx="2910637" cy="360805"/>
          </a:xfrm>
          <a:prstGeom prst="rect">
            <a:avLst/>
          </a:prstGeom>
          <a:solidFill>
            <a:srgbClr val="EDE24D"/>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３割５分以上</a:t>
            </a:r>
            <a:endParaRPr kumimoji="1" lang="en-US" altLang="ja-JP"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6" name="正方形/長方形 55">
            <a:extLst>
              <a:ext uri="{FF2B5EF4-FFF2-40B4-BE49-F238E27FC236}">
                <a16:creationId xmlns:a16="http://schemas.microsoft.com/office/drawing/2014/main" id="{81D2A548-1C5A-D67A-4E01-9E8D4038A4E1}"/>
              </a:ext>
            </a:extLst>
          </p:cNvPr>
          <p:cNvSpPr/>
          <p:nvPr/>
        </p:nvSpPr>
        <p:spPr>
          <a:xfrm>
            <a:off x="5476876" y="4708219"/>
            <a:ext cx="2881704" cy="360804"/>
          </a:xfrm>
          <a:prstGeom prst="rect">
            <a:avLst/>
          </a:prstGeom>
          <a:solidFill>
            <a:srgbClr val="F4ED90"/>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２割５分以上</a:t>
            </a:r>
            <a:endParaRPr kumimoji="1" lang="en-US" altLang="ja-JP"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7" name="正方形/長方形 56">
            <a:extLst>
              <a:ext uri="{FF2B5EF4-FFF2-40B4-BE49-F238E27FC236}">
                <a16:creationId xmlns:a16="http://schemas.microsoft.com/office/drawing/2014/main" id="{0F3CED26-C71B-87A5-6EED-A993638B435C}"/>
              </a:ext>
            </a:extLst>
          </p:cNvPr>
          <p:cNvSpPr/>
          <p:nvPr/>
        </p:nvSpPr>
        <p:spPr>
          <a:xfrm>
            <a:off x="2374019" y="5130032"/>
            <a:ext cx="1351120" cy="360805"/>
          </a:xfrm>
          <a:prstGeom prst="rect">
            <a:avLst/>
          </a:prstGeom>
          <a:solidFill>
            <a:srgbClr val="FFFF00"/>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42</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以上</a:t>
            </a:r>
            <a:endParaRPr kumimoji="1" lang="en-US" altLang="ja-JP"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8" name="正方形/長方形 57">
            <a:extLst>
              <a:ext uri="{FF2B5EF4-FFF2-40B4-BE49-F238E27FC236}">
                <a16:creationId xmlns:a16="http://schemas.microsoft.com/office/drawing/2014/main" id="{5C009EF2-A869-B224-8E02-2F2D8EBA4615}"/>
              </a:ext>
            </a:extLst>
          </p:cNvPr>
          <p:cNvSpPr/>
          <p:nvPr/>
        </p:nvSpPr>
        <p:spPr>
          <a:xfrm>
            <a:off x="5477499" y="5132866"/>
            <a:ext cx="1340020" cy="360804"/>
          </a:xfrm>
          <a:prstGeom prst="rect">
            <a:avLst/>
          </a:prstGeom>
          <a:solidFill>
            <a:srgbClr val="FFFF81"/>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37</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以上</a:t>
            </a:r>
            <a:endParaRPr kumimoji="1" lang="en-US" altLang="ja-JP"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9" name="テキスト ボックス 58">
            <a:extLst>
              <a:ext uri="{FF2B5EF4-FFF2-40B4-BE49-F238E27FC236}">
                <a16:creationId xmlns:a16="http://schemas.microsoft.com/office/drawing/2014/main" id="{AE48FB00-408D-5E7E-683E-2B11D6B7BAF5}"/>
              </a:ext>
            </a:extLst>
          </p:cNvPr>
          <p:cNvSpPr txBox="1"/>
          <p:nvPr/>
        </p:nvSpPr>
        <p:spPr>
          <a:xfrm>
            <a:off x="1503919" y="4289878"/>
            <a:ext cx="855718" cy="276999"/>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配置基準</a:t>
            </a:r>
          </a:p>
        </p:txBody>
      </p:sp>
      <p:sp>
        <p:nvSpPr>
          <p:cNvPr id="60" name="テキスト ボックス 59">
            <a:extLst>
              <a:ext uri="{FF2B5EF4-FFF2-40B4-BE49-F238E27FC236}">
                <a16:creationId xmlns:a16="http://schemas.microsoft.com/office/drawing/2014/main" id="{773C7B93-0BCF-BC26-7A58-358610574282}"/>
              </a:ext>
            </a:extLst>
          </p:cNvPr>
          <p:cNvSpPr txBox="1"/>
          <p:nvPr/>
        </p:nvSpPr>
        <p:spPr>
          <a:xfrm>
            <a:off x="1272023" y="4762639"/>
            <a:ext cx="1100325" cy="276999"/>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重症患者割合</a:t>
            </a:r>
          </a:p>
        </p:txBody>
      </p:sp>
      <p:sp>
        <p:nvSpPr>
          <p:cNvPr id="61" name="テキスト ボックス 60">
            <a:extLst>
              <a:ext uri="{FF2B5EF4-FFF2-40B4-BE49-F238E27FC236}">
                <a16:creationId xmlns:a16="http://schemas.microsoft.com/office/drawing/2014/main" id="{2D04E509-5823-0DF7-43F5-F1595AC04C60}"/>
              </a:ext>
            </a:extLst>
          </p:cNvPr>
          <p:cNvSpPr txBox="1"/>
          <p:nvPr/>
        </p:nvSpPr>
        <p:spPr>
          <a:xfrm>
            <a:off x="1403043" y="5199824"/>
            <a:ext cx="956056" cy="276999"/>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実績指数</a:t>
            </a:r>
          </a:p>
        </p:txBody>
      </p:sp>
      <p:sp>
        <p:nvSpPr>
          <p:cNvPr id="62" name="角丸四角形吹き出し 2">
            <a:extLst>
              <a:ext uri="{FF2B5EF4-FFF2-40B4-BE49-F238E27FC236}">
                <a16:creationId xmlns:a16="http://schemas.microsoft.com/office/drawing/2014/main" id="{D7893923-9025-99E4-C744-197F40D609AB}"/>
              </a:ext>
            </a:extLst>
          </p:cNvPr>
          <p:cNvSpPr/>
          <p:nvPr/>
        </p:nvSpPr>
        <p:spPr>
          <a:xfrm>
            <a:off x="4455800" y="5731094"/>
            <a:ext cx="6464183" cy="469443"/>
          </a:xfrm>
          <a:prstGeom prst="wedgeRoundRectCallout">
            <a:avLst>
              <a:gd name="adj1" fmla="val -28627"/>
              <a:gd name="adj2" fmla="val -67829"/>
              <a:gd name="adj3" fmla="val 16667"/>
            </a:avLst>
          </a:prstGeom>
          <a:solidFill>
            <a:sysClr val="window" lastClr="FFFFFF"/>
          </a:solidFill>
          <a:ln w="9525" cap="flat" cmpd="sng" algn="ctr">
            <a:solidFill>
              <a:sysClr val="windowText" lastClr="000000"/>
            </a:solidFill>
            <a:prstDash val="dash"/>
          </a:ln>
          <a:effectLst/>
        </p:spPr>
        <p:txBody>
          <a:bodyPr rtlCol="0" anchor="ctr"/>
          <a:lstStyle/>
          <a:p>
            <a:pPr marL="1239900" marR="0" lvl="0" indent="-1239900"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0" cap="none" spc="0" normalizeH="0" baseline="0" noProof="0">
                <a:ln>
                  <a:noFill/>
                </a:ln>
                <a:solidFill>
                  <a:prstClr val="black"/>
                </a:solidFill>
                <a:effectLst/>
                <a:uLnTx/>
                <a:uFillTx/>
                <a:latin typeface="Verdana"/>
                <a:ea typeface="メイリオ"/>
                <a:cs typeface="+mn-cs"/>
              </a:rPr>
              <a:t>・入院料１及び３：</a:t>
            </a:r>
            <a:r>
              <a:rPr kumimoji="1" lang="ja-JP" altLang="en-US" sz="11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実績指数の算出方法等を変更</a:t>
            </a:r>
            <a:r>
              <a:rPr kumimoji="1" lang="ja-JP" altLang="en-US" sz="1100" b="0" i="0" u="none" strike="noStrike" kern="0" cap="none" spc="0" normalizeH="0" baseline="0" noProof="0">
                <a:ln>
                  <a:noFill/>
                </a:ln>
                <a:solidFill>
                  <a:prstClr val="black"/>
                </a:solidFill>
                <a:effectLst/>
                <a:uLnTx/>
                <a:uFillTx/>
                <a:latin typeface="Verdana"/>
                <a:ea typeface="メイリオ"/>
                <a:cs typeface="+mn-cs"/>
              </a:rPr>
              <a:t>するとともに、</a:t>
            </a:r>
            <a:r>
              <a:rPr kumimoji="1" lang="ja-JP" altLang="en-US" sz="11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実績指数の基準を見直す</a:t>
            </a:r>
            <a:r>
              <a:rPr kumimoji="1" lang="ja-JP" altLang="en-US" sz="1100" b="0" i="0" u="none" strike="noStrike" kern="0" cap="none" spc="0" normalizeH="0" baseline="0" noProof="0">
                <a:ln>
                  <a:noFill/>
                </a:ln>
                <a:solidFill>
                  <a:prstClr val="black"/>
                </a:solidFill>
                <a:effectLst/>
                <a:uLnTx/>
                <a:uFillTx/>
                <a:latin typeface="Verdana"/>
                <a:ea typeface="メイリオ"/>
                <a:cs typeface="+mn-cs"/>
              </a:rPr>
              <a:t>。</a:t>
            </a:r>
            <a:endParaRPr kumimoji="1" lang="en-US" altLang="ja-JP" sz="1100" b="0" i="0" u="none" strike="noStrike" kern="0" cap="none" spc="0" normalizeH="0" baseline="0" noProof="0">
              <a:ln>
                <a:noFill/>
              </a:ln>
              <a:solidFill>
                <a:prstClr val="black"/>
              </a:solidFill>
              <a:effectLst/>
              <a:uLnTx/>
              <a:uFillTx/>
              <a:latin typeface="Verdana"/>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0" cap="none" spc="0" normalizeH="0" baseline="0" noProof="0">
                <a:ln>
                  <a:noFill/>
                </a:ln>
                <a:solidFill>
                  <a:prstClr val="black"/>
                </a:solidFill>
                <a:effectLst/>
                <a:uLnTx/>
                <a:uFillTx/>
                <a:latin typeface="Verdana"/>
                <a:ea typeface="メイリオ"/>
                <a:cs typeface="+mn-cs"/>
              </a:rPr>
              <a:t>・入院料２及び４：</a:t>
            </a:r>
            <a:r>
              <a:rPr kumimoji="1" lang="ja-JP" altLang="en-US" sz="11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新たに実績指数の要件を導入</a:t>
            </a:r>
            <a:r>
              <a:rPr kumimoji="1" lang="ja-JP" altLang="en-US" sz="1100" b="0" i="0" u="none" strike="noStrike" kern="0" cap="none" spc="0" normalizeH="0" baseline="0" noProof="0">
                <a:ln>
                  <a:noFill/>
                </a:ln>
                <a:solidFill>
                  <a:prstClr val="black"/>
                </a:solidFill>
                <a:effectLst/>
                <a:uLnTx/>
                <a:uFillTx/>
                <a:latin typeface="Verdana"/>
                <a:ea typeface="メイリオ"/>
                <a:cs typeface="+mn-cs"/>
              </a:rPr>
              <a:t>する。</a:t>
            </a:r>
          </a:p>
        </p:txBody>
      </p:sp>
      <p:sp>
        <p:nvSpPr>
          <p:cNvPr id="64" name="正方形/長方形 63">
            <a:extLst>
              <a:ext uri="{FF2B5EF4-FFF2-40B4-BE49-F238E27FC236}">
                <a16:creationId xmlns:a16="http://schemas.microsoft.com/office/drawing/2014/main" id="{4D642349-0A66-D40F-665A-CDE9472BDBEB}"/>
              </a:ext>
            </a:extLst>
          </p:cNvPr>
          <p:cNvSpPr/>
          <p:nvPr/>
        </p:nvSpPr>
        <p:spPr>
          <a:xfrm>
            <a:off x="3922568" y="5136408"/>
            <a:ext cx="1356192" cy="360805"/>
          </a:xfrm>
          <a:prstGeom prst="rect">
            <a:avLst/>
          </a:prstGeom>
          <a:solidFill>
            <a:srgbClr val="FFFFAF"/>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32</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以上</a:t>
            </a:r>
            <a:r>
              <a:rPr kumimoji="1" lang="en-US" altLang="ja-JP" sz="900" b="1" i="0" u="none"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２</a:t>
            </a:r>
            <a:endParaRPr kumimoji="1" lang="en-US" altLang="ja-JP" sz="900" b="1" i="0" u="none"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65" name="正方形/長方形 64">
            <a:extLst>
              <a:ext uri="{FF2B5EF4-FFF2-40B4-BE49-F238E27FC236}">
                <a16:creationId xmlns:a16="http://schemas.microsoft.com/office/drawing/2014/main" id="{3A72565C-C9F0-D8D5-2C24-DFECDF942BA4}"/>
              </a:ext>
            </a:extLst>
          </p:cNvPr>
          <p:cNvSpPr/>
          <p:nvPr/>
        </p:nvSpPr>
        <p:spPr>
          <a:xfrm>
            <a:off x="7015099" y="5133604"/>
            <a:ext cx="1343093" cy="360804"/>
          </a:xfrm>
          <a:prstGeom prst="rect">
            <a:avLst/>
          </a:prstGeom>
          <a:solidFill>
            <a:srgbClr val="FFFFAF"/>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32</a:t>
            </a: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以上</a:t>
            </a:r>
            <a:r>
              <a:rPr kumimoji="1" lang="en-US" altLang="ja-JP" sz="900" b="1" i="0" u="none"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２</a:t>
            </a:r>
            <a:endParaRPr kumimoji="1" lang="en-US" altLang="ja-JP" sz="900" b="1" i="0" u="none"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47" name="角丸四角形吹き出し 2">
            <a:extLst>
              <a:ext uri="{FF2B5EF4-FFF2-40B4-BE49-F238E27FC236}">
                <a16:creationId xmlns:a16="http://schemas.microsoft.com/office/drawing/2014/main" id="{FDE75182-8551-17D4-1731-903DF73EDDD2}"/>
              </a:ext>
            </a:extLst>
          </p:cNvPr>
          <p:cNvSpPr/>
          <p:nvPr/>
        </p:nvSpPr>
        <p:spPr>
          <a:xfrm>
            <a:off x="8479129" y="4784671"/>
            <a:ext cx="2239490" cy="432001"/>
          </a:xfrm>
          <a:prstGeom prst="wedgeRoundRectCallout">
            <a:avLst>
              <a:gd name="adj1" fmla="val -77814"/>
              <a:gd name="adj2" fmla="val -29218"/>
              <a:gd name="adj3" fmla="val 16667"/>
            </a:avLst>
          </a:prstGeom>
          <a:solidFill>
            <a:sysClr val="window" lastClr="FFFFFF"/>
          </a:solidFill>
          <a:ln w="9525" cap="flat" cmpd="sng" algn="ctr">
            <a:solidFill>
              <a:sysClr val="windowText" lastClr="000000"/>
            </a:solidFill>
            <a:prstDash val="dash"/>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重症患者の該当範囲を狭め、</a:t>
            </a:r>
            <a:endPar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重症患者割合の基準を引き下げる。</a:t>
            </a:r>
            <a:endParaRPr kumimoji="1"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3" name="十字形 2">
            <a:extLst>
              <a:ext uri="{FF2B5EF4-FFF2-40B4-BE49-F238E27FC236}">
                <a16:creationId xmlns:a16="http://schemas.microsoft.com/office/drawing/2014/main" id="{D8F9552A-BA20-9BBE-F03A-EC280C5A3496}"/>
              </a:ext>
            </a:extLst>
          </p:cNvPr>
          <p:cNvSpPr/>
          <p:nvPr/>
        </p:nvSpPr>
        <p:spPr>
          <a:xfrm>
            <a:off x="2897712" y="5672174"/>
            <a:ext cx="296815" cy="296815"/>
          </a:xfrm>
          <a:prstGeom prst="plus">
            <a:avLst>
              <a:gd name="adj" fmla="val 39569"/>
            </a:avLst>
          </a:prstGeom>
          <a:solidFill>
            <a:schemeClr val="tx1"/>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8" name="右矢印 89">
            <a:extLst>
              <a:ext uri="{FF2B5EF4-FFF2-40B4-BE49-F238E27FC236}">
                <a16:creationId xmlns:a16="http://schemas.microsoft.com/office/drawing/2014/main" id="{572EF53E-F1EA-F65D-388B-59BD7904A1C2}"/>
              </a:ext>
            </a:extLst>
          </p:cNvPr>
          <p:cNvSpPr/>
          <p:nvPr/>
        </p:nvSpPr>
        <p:spPr>
          <a:xfrm rot="5400000">
            <a:off x="6003293" y="1546467"/>
            <a:ext cx="288001" cy="337545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69" name="正方形/長方形 68">
            <a:extLst>
              <a:ext uri="{FF2B5EF4-FFF2-40B4-BE49-F238E27FC236}">
                <a16:creationId xmlns:a16="http://schemas.microsoft.com/office/drawing/2014/main" id="{DBE6FF19-C8DC-E6BB-754F-673D0BE6B89D}"/>
              </a:ext>
            </a:extLst>
          </p:cNvPr>
          <p:cNvSpPr/>
          <p:nvPr/>
        </p:nvSpPr>
        <p:spPr>
          <a:xfrm>
            <a:off x="1272025" y="3402265"/>
            <a:ext cx="9659867"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70" name="正方形/長方形 69">
            <a:extLst>
              <a:ext uri="{FF2B5EF4-FFF2-40B4-BE49-F238E27FC236}">
                <a16:creationId xmlns:a16="http://schemas.microsoft.com/office/drawing/2014/main" id="{1290D6A8-673E-C6B0-BE23-CC675133F4EA}"/>
              </a:ext>
            </a:extLst>
          </p:cNvPr>
          <p:cNvSpPr/>
          <p:nvPr/>
        </p:nvSpPr>
        <p:spPr>
          <a:xfrm>
            <a:off x="1272021" y="903027"/>
            <a:ext cx="9671892"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4" name="正方形/長方形 3">
            <a:extLst>
              <a:ext uri="{FF2B5EF4-FFF2-40B4-BE49-F238E27FC236}">
                <a16:creationId xmlns:a16="http://schemas.microsoft.com/office/drawing/2014/main" id="{D205317F-5B4B-4965-048B-A855D015319A}"/>
              </a:ext>
            </a:extLst>
          </p:cNvPr>
          <p:cNvSpPr/>
          <p:nvPr/>
        </p:nvSpPr>
        <p:spPr>
          <a:xfrm>
            <a:off x="2380085" y="1228469"/>
            <a:ext cx="1357194" cy="1790988"/>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入院料１</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2,229</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5E068993-EC07-DEAF-1149-C3DB88A20BFB}"/>
              </a:ext>
            </a:extLst>
          </p:cNvPr>
          <p:cNvSpPr/>
          <p:nvPr/>
        </p:nvSpPr>
        <p:spPr>
          <a:xfrm>
            <a:off x="3923759" y="1228470"/>
            <a:ext cx="1357194" cy="1790989"/>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2,166</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正方形/長方形 7">
            <a:extLst>
              <a:ext uri="{FF2B5EF4-FFF2-40B4-BE49-F238E27FC236}">
                <a16:creationId xmlns:a16="http://schemas.microsoft.com/office/drawing/2014/main" id="{CA532DEB-E1B1-AA64-D107-8FDD6E6F8123}"/>
              </a:ext>
            </a:extLst>
          </p:cNvPr>
          <p:cNvSpPr/>
          <p:nvPr/>
        </p:nvSpPr>
        <p:spPr>
          <a:xfrm>
            <a:off x="5477902" y="1228467"/>
            <a:ext cx="1342131" cy="1784456"/>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入院料３　</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1,917</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 name="正方形/長方形 8">
            <a:extLst>
              <a:ext uri="{FF2B5EF4-FFF2-40B4-BE49-F238E27FC236}">
                <a16:creationId xmlns:a16="http://schemas.microsoft.com/office/drawing/2014/main" id="{44626A3F-0145-6D32-E3D2-73E324F30F7E}"/>
              </a:ext>
            </a:extLst>
          </p:cNvPr>
          <p:cNvSpPr/>
          <p:nvPr/>
        </p:nvSpPr>
        <p:spPr>
          <a:xfrm>
            <a:off x="7016979" y="1228470"/>
            <a:ext cx="1342131" cy="1790989"/>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入院料４　</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1,859</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0" name="正方形/長方形 9">
            <a:extLst>
              <a:ext uri="{FF2B5EF4-FFF2-40B4-BE49-F238E27FC236}">
                <a16:creationId xmlns:a16="http://schemas.microsoft.com/office/drawing/2014/main" id="{A3516443-5AA2-B98F-5E19-060C455B9D55}"/>
              </a:ext>
            </a:extLst>
          </p:cNvPr>
          <p:cNvSpPr/>
          <p:nvPr/>
        </p:nvSpPr>
        <p:spPr>
          <a:xfrm>
            <a:off x="8556055" y="1228470"/>
            <a:ext cx="1354297" cy="1790989"/>
          </a:xfrm>
          <a:prstGeom prst="rect">
            <a:avLst/>
          </a:prstGeom>
          <a:solidFill>
            <a:schemeClr val="bg1"/>
          </a:solidFill>
          <a:ln w="12700" cap="flat" cmpd="sng" algn="ctr">
            <a:solidFill>
              <a:sysClr val="windowText" lastClr="000000"/>
            </a:solidFill>
            <a:prstDash val="solid"/>
            <a:miter lim="800000"/>
          </a:ln>
          <a:effectLst/>
        </p:spPr>
        <p:txBody>
          <a:bodyPr rtlCol="0" anchor="t"/>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入院料５</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1,696</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1" name="正方形/長方形 10">
            <a:extLst>
              <a:ext uri="{FF2B5EF4-FFF2-40B4-BE49-F238E27FC236}">
                <a16:creationId xmlns:a16="http://schemas.microsoft.com/office/drawing/2014/main" id="{A51EF90C-5B84-E359-638A-F36C87AD17BF}"/>
              </a:ext>
            </a:extLst>
          </p:cNvPr>
          <p:cNvSpPr/>
          <p:nvPr/>
        </p:nvSpPr>
        <p:spPr>
          <a:xfrm>
            <a:off x="2381255" y="1663848"/>
            <a:ext cx="2899703" cy="432000"/>
          </a:xfrm>
          <a:prstGeom prst="rect">
            <a:avLst/>
          </a:prstGeom>
          <a:solidFill>
            <a:schemeClr val="bg1">
              <a:lumMod val="85000"/>
            </a:schemeClr>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・看護配置</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13</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（看護師７割）</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・専従</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PT3</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/OT2</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/ST1</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8" name="正方形/長方形 17">
            <a:extLst>
              <a:ext uri="{FF2B5EF4-FFF2-40B4-BE49-F238E27FC236}">
                <a16:creationId xmlns:a16="http://schemas.microsoft.com/office/drawing/2014/main" id="{0BC56237-C99A-D6E8-382D-E2F7BA4C620B}"/>
              </a:ext>
            </a:extLst>
          </p:cNvPr>
          <p:cNvSpPr/>
          <p:nvPr/>
        </p:nvSpPr>
        <p:spPr>
          <a:xfrm>
            <a:off x="5477898" y="1663848"/>
            <a:ext cx="4432866" cy="432000"/>
          </a:xfrm>
          <a:prstGeom prst="rect">
            <a:avLst/>
          </a:prstGeom>
          <a:solidFill>
            <a:schemeClr val="bg1">
              <a:lumMod val="95000"/>
            </a:schemeClr>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・看護配置</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15</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（看護師４割）</a:t>
            </a:r>
            <a:b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・専従</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PT2</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/OT1</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名</a:t>
            </a:r>
            <a:endPar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0" name="正方形/長方形 19">
            <a:extLst>
              <a:ext uri="{FF2B5EF4-FFF2-40B4-BE49-F238E27FC236}">
                <a16:creationId xmlns:a16="http://schemas.microsoft.com/office/drawing/2014/main" id="{3C56A91F-B81C-9165-47D7-95EAFB7F9AA9}"/>
              </a:ext>
            </a:extLst>
          </p:cNvPr>
          <p:cNvSpPr/>
          <p:nvPr/>
        </p:nvSpPr>
        <p:spPr>
          <a:xfrm>
            <a:off x="2382382" y="2157620"/>
            <a:ext cx="2899235" cy="360805"/>
          </a:xfrm>
          <a:prstGeom prst="rect">
            <a:avLst/>
          </a:prstGeom>
          <a:solidFill>
            <a:srgbClr val="EDE24D"/>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４割以上</a:t>
            </a:r>
            <a:endParaRPr kumimoji="1" lang="en-US" altLang="ja-JP" sz="9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2" name="正方形/長方形 21">
            <a:extLst>
              <a:ext uri="{FF2B5EF4-FFF2-40B4-BE49-F238E27FC236}">
                <a16:creationId xmlns:a16="http://schemas.microsoft.com/office/drawing/2014/main" id="{7E9A41A0-9F69-F745-2340-36539BE17D32}"/>
              </a:ext>
            </a:extLst>
          </p:cNvPr>
          <p:cNvSpPr/>
          <p:nvPr/>
        </p:nvSpPr>
        <p:spPr>
          <a:xfrm>
            <a:off x="5476702" y="2157615"/>
            <a:ext cx="2881486" cy="360804"/>
          </a:xfrm>
          <a:prstGeom prst="rect">
            <a:avLst/>
          </a:prstGeom>
          <a:solidFill>
            <a:srgbClr val="F4ED90"/>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３割以上</a:t>
            </a:r>
            <a:endParaRPr kumimoji="1" lang="en-US" altLang="ja-JP" sz="9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5" name="テキスト ボックス 24">
            <a:extLst>
              <a:ext uri="{FF2B5EF4-FFF2-40B4-BE49-F238E27FC236}">
                <a16:creationId xmlns:a16="http://schemas.microsoft.com/office/drawing/2014/main" id="{0E5519AE-1C5F-EF5A-0C38-38BBD97C727A}"/>
              </a:ext>
            </a:extLst>
          </p:cNvPr>
          <p:cNvSpPr txBox="1"/>
          <p:nvPr/>
        </p:nvSpPr>
        <p:spPr>
          <a:xfrm>
            <a:off x="1523700" y="1749322"/>
            <a:ext cx="855718" cy="276999"/>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配置基準</a:t>
            </a:r>
          </a:p>
        </p:txBody>
      </p:sp>
      <p:sp>
        <p:nvSpPr>
          <p:cNvPr id="32" name="テキスト ボックス 31">
            <a:extLst>
              <a:ext uri="{FF2B5EF4-FFF2-40B4-BE49-F238E27FC236}">
                <a16:creationId xmlns:a16="http://schemas.microsoft.com/office/drawing/2014/main" id="{3DC08AA3-CFFE-821D-D66E-5B8DE4A89643}"/>
              </a:ext>
            </a:extLst>
          </p:cNvPr>
          <p:cNvSpPr txBox="1"/>
          <p:nvPr/>
        </p:nvSpPr>
        <p:spPr>
          <a:xfrm>
            <a:off x="1272019" y="2201987"/>
            <a:ext cx="1102000" cy="276999"/>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重症患者割合</a:t>
            </a:r>
          </a:p>
        </p:txBody>
      </p:sp>
      <p:sp>
        <p:nvSpPr>
          <p:cNvPr id="33" name="テキスト ボックス 32">
            <a:extLst>
              <a:ext uri="{FF2B5EF4-FFF2-40B4-BE49-F238E27FC236}">
                <a16:creationId xmlns:a16="http://schemas.microsoft.com/office/drawing/2014/main" id="{E49DE545-9CA3-FB38-8187-7008058EAB92}"/>
              </a:ext>
            </a:extLst>
          </p:cNvPr>
          <p:cNvSpPr txBox="1"/>
          <p:nvPr/>
        </p:nvSpPr>
        <p:spPr>
          <a:xfrm>
            <a:off x="1404717" y="2629125"/>
            <a:ext cx="956056" cy="276999"/>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実績指数</a:t>
            </a:r>
          </a:p>
        </p:txBody>
      </p:sp>
      <p:sp>
        <p:nvSpPr>
          <p:cNvPr id="2" name="テキスト ボックス 1">
            <a:extLst>
              <a:ext uri="{FF2B5EF4-FFF2-40B4-BE49-F238E27FC236}">
                <a16:creationId xmlns:a16="http://schemas.microsoft.com/office/drawing/2014/main" id="{19558699-749E-73FB-5B86-479EE309C8AF}"/>
              </a:ext>
            </a:extLst>
          </p:cNvPr>
          <p:cNvSpPr txBox="1"/>
          <p:nvPr/>
        </p:nvSpPr>
        <p:spPr>
          <a:xfrm>
            <a:off x="1569722" y="5618350"/>
            <a:ext cx="1594738" cy="415498"/>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特に質の高い取組を行っている場合</a:t>
            </a:r>
          </a:p>
        </p:txBody>
      </p:sp>
      <p:sp>
        <p:nvSpPr>
          <p:cNvPr id="23" name="正方形/長方形 22">
            <a:extLst>
              <a:ext uri="{FF2B5EF4-FFF2-40B4-BE49-F238E27FC236}">
                <a16:creationId xmlns:a16="http://schemas.microsoft.com/office/drawing/2014/main" id="{6C46E98B-A4AB-AA9E-99B5-8D80C3E22FC8}"/>
              </a:ext>
            </a:extLst>
          </p:cNvPr>
          <p:cNvSpPr/>
          <p:nvPr/>
        </p:nvSpPr>
        <p:spPr>
          <a:xfrm>
            <a:off x="2381253" y="2579428"/>
            <a:ext cx="1355611" cy="360805"/>
          </a:xfrm>
          <a:prstGeom prst="rect">
            <a:avLst/>
          </a:prstGeom>
          <a:solidFill>
            <a:srgbClr val="FFFF00"/>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a:t>
            </a:r>
            <a:endParaRPr kumimoji="1" lang="en-US" altLang="ja-JP" sz="9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4" name="正方形/長方形 23">
            <a:extLst>
              <a:ext uri="{FF2B5EF4-FFF2-40B4-BE49-F238E27FC236}">
                <a16:creationId xmlns:a16="http://schemas.microsoft.com/office/drawing/2014/main" id="{10610174-0AFB-3E5B-01DE-D1E44EA06996}"/>
              </a:ext>
            </a:extLst>
          </p:cNvPr>
          <p:cNvSpPr/>
          <p:nvPr/>
        </p:nvSpPr>
        <p:spPr>
          <a:xfrm>
            <a:off x="5477899" y="2582262"/>
            <a:ext cx="1342005" cy="360804"/>
          </a:xfrm>
          <a:prstGeom prst="rect">
            <a:avLst/>
          </a:prstGeom>
          <a:solidFill>
            <a:srgbClr val="FFFF81"/>
          </a:solidFill>
          <a:ln w="12700" cap="flat" cmpd="sng" algn="ctr">
            <a:solidFill>
              <a:sysClr val="windowText" lastClr="000000"/>
            </a:solidFill>
            <a:prstDash val="solid"/>
            <a:miter lim="800000"/>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en-US" altLang="ja-JP"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35</a:t>
            </a:r>
            <a:r>
              <a:rPr kumimoji="1" lang="ja-JP" altLang="en-US" sz="105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a:t>
            </a:r>
            <a:endParaRPr kumimoji="1" lang="en-US" altLang="ja-JP" sz="9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2" name="スライド番号プレースホルダー 4">
            <a:extLst>
              <a:ext uri="{FF2B5EF4-FFF2-40B4-BE49-F238E27FC236}">
                <a16:creationId xmlns:a16="http://schemas.microsoft.com/office/drawing/2014/main" id="{8EF05AD1-18D4-2EAD-3DCA-9DACDCD9C1A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4" name="オーディオ 13">
            <a:hlinkClick r:id="" action="ppaction://media"/>
            <a:extLst>
              <a:ext uri="{FF2B5EF4-FFF2-40B4-BE49-F238E27FC236}">
                <a16:creationId xmlns:a16="http://schemas.microsoft.com/office/drawing/2014/main" id="{B4C5DC21-3BAA-60E0-6ADD-A99516BDA4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4041214"/>
      </p:ext>
    </p:extLst>
  </p:cSld>
  <p:clrMapOvr>
    <a:masterClrMapping/>
  </p:clrMapOvr>
  <mc:AlternateContent xmlns:mc="http://schemas.openxmlformats.org/markup-compatibility/2006" xmlns:p14="http://schemas.microsoft.com/office/powerpoint/2010/main">
    <mc:Choice Requires="p14">
      <p:transition spd="slow" p14:dur="2000" advTm="43142"/>
    </mc:Choice>
    <mc:Fallback xmlns="">
      <p:transition spd="slow" advTm="43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A164A-1834-9D11-C121-B554403567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C506353C-AB0A-0E90-155E-C53BE1398DC2}"/>
              </a:ext>
            </a:extLst>
          </p:cNvPr>
          <p:cNvSpPr txBox="1"/>
          <p:nvPr/>
        </p:nvSpPr>
        <p:spPr>
          <a:xfrm>
            <a:off x="1336134" y="1196419"/>
            <a:ext cx="9519743" cy="4185761"/>
          </a:xfrm>
          <a:prstGeom prst="rect">
            <a:avLst/>
          </a:prstGeom>
          <a:noFill/>
          <a:ln>
            <a:solidFill>
              <a:schemeClr val="tx1"/>
            </a:solidFill>
          </a:ln>
        </p:spPr>
        <p:txBody>
          <a:bodyPr wrap="square" lIns="91440" tIns="45720" rIns="91440" bIns="45720" anchor="t">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
                <a:prstClr val="black"/>
              </a:buClr>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回復期リハビリテーション病棟入院料１を届け出ている病棟</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を対象に、実績指数、排尿自立支援加算の届出及び退院前訪問指導の実施割合等を要件とする</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回復期リハビリテーション強化体制加算を新設</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回復期リハビリテーション強化体制加算</a:t>
            </a: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80</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回復期リハビリテーション病棟入院料１を算定する病棟について、別に厚生労働大臣が定める施設基準を満たす場合は、回復期リハビリテーション強化体制加算として、</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患者１人につき１日につき</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80</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を所定点数に加算する。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回復期リハビリテーション病棟入院料１の届出を行っていること。</a:t>
            </a:r>
          </a:p>
          <a:p>
            <a:pPr marL="358793" marR="0" lvl="0" indent="-358793" algn="just"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届出を行う月及び各年度４月、７月、</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月及び１月に算出した</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リハビリテーション実績指数が</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48</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以上</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p>
          <a:p>
            <a:pPr marL="358793" marR="0" lvl="0" indent="-358793" algn="just"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Ａ２５１に掲げる</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排尿自立支援加算に係る届出を行っている保険医療機関</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であること。また、Ｈ００４摂食機能療法の注３に規定する</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摂食嚥下機能回復体制加算１に係る届出を行っている保険医療機関であることが望ましい</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直近６か月間に</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自宅へ退院した患者のうち、１割以上に退院前訪問指導を実施</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a:t>
            </a: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3AF3B923-342D-D2AD-8FEB-431FF4194B26}"/>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lIns="91440" tIns="72000" rIns="9144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a:ea typeface="メイリオ"/>
                <a:cs typeface="メイリオ" panose="020B0604030504040204" pitchFamily="50" charset="-128"/>
              </a:rPr>
              <a:t>回復期リハビリテーション強化体制加算の新設</a:t>
            </a:r>
          </a:p>
        </p:txBody>
      </p:sp>
      <p:sp>
        <p:nvSpPr>
          <p:cNvPr id="4" name="正方形/長方形 3">
            <a:extLst>
              <a:ext uri="{FF2B5EF4-FFF2-40B4-BE49-F238E27FC236}">
                <a16:creationId xmlns:a16="http://schemas.microsoft.com/office/drawing/2014/main" id="{FD260A93-6FC4-500D-6F35-0B7CB86A8E5E}"/>
              </a:ext>
            </a:extLst>
          </p:cNvPr>
          <p:cNvSpPr/>
          <p:nvPr/>
        </p:nvSpPr>
        <p:spPr>
          <a:xfrm>
            <a:off x="1458465" y="1054449"/>
            <a:ext cx="4323213" cy="324498"/>
          </a:xfrm>
          <a:prstGeom prst="rect">
            <a:avLst/>
          </a:prstGeom>
          <a:solidFill>
            <a:srgbClr val="CDFFDC"/>
          </a:solidFill>
          <a:ln w="12700" cap="flat" cmpd="sng" algn="ctr">
            <a:noFill/>
            <a:prstDash val="solid"/>
            <a:miter lim="800000"/>
          </a:ln>
          <a:effectLst/>
        </p:spPr>
        <p:txBody>
          <a:bodyPr wrap="square" lIns="91440" tIns="72000" rIns="9144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回復期リハビリテーション強化体制加算の新設</a:t>
            </a:r>
          </a:p>
        </p:txBody>
      </p:sp>
      <p:sp>
        <p:nvSpPr>
          <p:cNvPr id="12" name="テキスト ボックス 11">
            <a:extLst>
              <a:ext uri="{FF2B5EF4-FFF2-40B4-BE49-F238E27FC236}">
                <a16:creationId xmlns:a16="http://schemas.microsoft.com/office/drawing/2014/main" id="{16E813F8-5BA9-D8EE-0D9B-21463BC9597D}"/>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ー１ー１　患者のニーズ、病院の機能・特性、地域医療構想を踏まえた医療提供体制の整備－⑩</a:t>
            </a:r>
          </a:p>
        </p:txBody>
      </p:sp>
      <p:sp>
        <p:nvSpPr>
          <p:cNvPr id="2" name="スライド番号プレースホルダー 4">
            <a:extLst>
              <a:ext uri="{FF2B5EF4-FFF2-40B4-BE49-F238E27FC236}">
                <a16:creationId xmlns:a16="http://schemas.microsoft.com/office/drawing/2014/main" id="{92EF2A19-BF2B-6F13-76F9-6150A5C880E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166</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7" name="オーディオ 6">
            <a:hlinkClick r:id="" action="ppaction://media"/>
            <a:extLst>
              <a:ext uri="{FF2B5EF4-FFF2-40B4-BE49-F238E27FC236}">
                <a16:creationId xmlns:a16="http://schemas.microsoft.com/office/drawing/2014/main" id="{5905C983-B3D0-346D-C423-FC2B13A7609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1914136"/>
      </p:ext>
    </p:extLst>
  </p:cSld>
  <p:clrMapOvr>
    <a:masterClrMapping/>
  </p:clrMapOvr>
  <mc:AlternateContent xmlns:mc="http://schemas.openxmlformats.org/markup-compatibility/2006" xmlns:p14="http://schemas.microsoft.com/office/powerpoint/2010/main">
    <mc:Choice Requires="p14">
      <p:transition spd="slow" p14:dur="2000" advTm="42471"/>
    </mc:Choice>
    <mc:Fallback xmlns="">
      <p:transition spd="slow" advTm="42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58AF7-7697-AE08-1949-B32F7DC0E13C}"/>
            </a:ext>
          </a:extLst>
        </p:cNvPr>
        <p:cNvGrpSpPr/>
        <p:nvPr/>
      </p:nvGrpSpPr>
      <p:grpSpPr>
        <a:xfrm>
          <a:off x="0" y="0"/>
          <a:ext cx="0" cy="0"/>
          <a:chOff x="0" y="0"/>
          <a:chExt cx="0" cy="0"/>
        </a:xfrm>
      </p:grpSpPr>
      <p:sp>
        <p:nvSpPr>
          <p:cNvPr id="13" name="角丸四角形 8">
            <a:extLst>
              <a:ext uri="{FF2B5EF4-FFF2-40B4-BE49-F238E27FC236}">
                <a16:creationId xmlns:a16="http://schemas.microsoft.com/office/drawing/2014/main" id="{B98581EF-AEC8-D1DE-D8B9-4880DA1F65B2}"/>
              </a:ext>
            </a:extLst>
          </p:cNvPr>
          <p:cNvSpPr/>
          <p:nvPr/>
        </p:nvSpPr>
        <p:spPr>
          <a:xfrm>
            <a:off x="1323765" y="6240026"/>
            <a:ext cx="9534944" cy="564186"/>
          </a:xfrm>
          <a:prstGeom prst="roundRect">
            <a:avLst/>
          </a:prstGeom>
          <a:solidFill>
            <a:srgbClr val="E1FFEA"/>
          </a:solidFill>
          <a:ln w="25400" cap="flat" cmpd="sng" algn="ctr">
            <a:solidFill>
              <a:srgbClr val="9DCFC2"/>
            </a:solidFill>
            <a:prstDash val="solid"/>
          </a:ln>
          <a:effectLst/>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0"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0" lang="ja-JP" altLang="en-US"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入院料５については、算定を開始した日から起算して２年（回復期リハビリテーション病棟入院料１、回復期リハビリテーション病棟入院料２、回復期リハビリテーション病棟入院料３又は回復期リハビリテーション病棟入院料４を算定していた病棟にあっては、１年）を超えて算定する場合、</a:t>
            </a:r>
            <a:r>
              <a:rPr kumimoji="0" lang="en-US" altLang="ja-JP"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100</a:t>
            </a:r>
            <a:r>
              <a:rPr kumimoji="0" lang="ja-JP" altLang="en-US"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分の</a:t>
            </a:r>
            <a:r>
              <a:rPr kumimoji="0" lang="en-US" altLang="ja-JP"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80</a:t>
            </a:r>
            <a:r>
              <a:rPr kumimoji="0" lang="ja-JP" altLang="en-US"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に相当する点数を算定する。</a:t>
            </a:r>
            <a:endParaRPr kumimoji="0" lang="en-US" altLang="ja-JP" sz="10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D23300AB-792A-2967-31BE-32DE73CD8588}"/>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lIns="91440" tIns="72000" rIns="9144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a:ea typeface="メイリオ"/>
                <a:cs typeface="メイリオ" panose="020B0604030504040204" pitchFamily="50" charset="-128"/>
              </a:rPr>
              <a:t>回復期リハビリテーション病棟入院料（主な施設基準）</a:t>
            </a:r>
          </a:p>
        </p:txBody>
      </p:sp>
      <p:graphicFrame>
        <p:nvGraphicFramePr>
          <p:cNvPr id="10" name="表 9">
            <a:extLst>
              <a:ext uri="{FF2B5EF4-FFF2-40B4-BE49-F238E27FC236}">
                <a16:creationId xmlns:a16="http://schemas.microsoft.com/office/drawing/2014/main" id="{1F30FE37-5537-0A0C-E455-AD3DB8C43F2B}"/>
              </a:ext>
            </a:extLst>
          </p:cNvPr>
          <p:cNvGraphicFramePr>
            <a:graphicFrameLocks noGrp="1"/>
          </p:cNvGraphicFramePr>
          <p:nvPr/>
        </p:nvGraphicFramePr>
        <p:xfrm>
          <a:off x="1333285" y="994795"/>
          <a:ext cx="9525426" cy="4677300"/>
        </p:xfrm>
        <a:graphic>
          <a:graphicData uri="http://schemas.openxmlformats.org/drawingml/2006/table">
            <a:tbl>
              <a:tblPr firstRow="1" bandRow="1"/>
              <a:tblGrid>
                <a:gridCol w="696117">
                  <a:extLst>
                    <a:ext uri="{9D8B030D-6E8A-4147-A177-3AD203B41FA5}">
                      <a16:colId xmlns:a16="http://schemas.microsoft.com/office/drawing/2014/main" val="20000"/>
                    </a:ext>
                  </a:extLst>
                </a:gridCol>
                <a:gridCol w="1800814">
                  <a:extLst>
                    <a:ext uri="{9D8B030D-6E8A-4147-A177-3AD203B41FA5}">
                      <a16:colId xmlns:a16="http://schemas.microsoft.com/office/drawing/2014/main" val="3666959834"/>
                    </a:ext>
                  </a:extLst>
                </a:gridCol>
                <a:gridCol w="1405699">
                  <a:extLst>
                    <a:ext uri="{9D8B030D-6E8A-4147-A177-3AD203B41FA5}">
                      <a16:colId xmlns:a16="http://schemas.microsoft.com/office/drawing/2014/main" val="3556526596"/>
                    </a:ext>
                  </a:extLst>
                </a:gridCol>
                <a:gridCol w="1405699">
                  <a:extLst>
                    <a:ext uri="{9D8B030D-6E8A-4147-A177-3AD203B41FA5}">
                      <a16:colId xmlns:a16="http://schemas.microsoft.com/office/drawing/2014/main" val="294588702"/>
                    </a:ext>
                  </a:extLst>
                </a:gridCol>
                <a:gridCol w="1405699">
                  <a:extLst>
                    <a:ext uri="{9D8B030D-6E8A-4147-A177-3AD203B41FA5}">
                      <a16:colId xmlns:a16="http://schemas.microsoft.com/office/drawing/2014/main" val="20003"/>
                    </a:ext>
                  </a:extLst>
                </a:gridCol>
                <a:gridCol w="1405699">
                  <a:extLst>
                    <a:ext uri="{9D8B030D-6E8A-4147-A177-3AD203B41FA5}">
                      <a16:colId xmlns:a16="http://schemas.microsoft.com/office/drawing/2014/main" val="20004"/>
                    </a:ext>
                  </a:extLst>
                </a:gridCol>
                <a:gridCol w="1405699">
                  <a:extLst>
                    <a:ext uri="{9D8B030D-6E8A-4147-A177-3AD203B41FA5}">
                      <a16:colId xmlns:a16="http://schemas.microsoft.com/office/drawing/2014/main" val="20005"/>
                    </a:ext>
                  </a:extLst>
                </a:gridCol>
              </a:tblGrid>
              <a:tr h="324900">
                <a:tc gridSpan="2">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endParaRPr kumimoji="1" lang="ja-JP" altLang="en-US" sz="1000">
                        <a:latin typeface="メイリオ" panose="020B0604030504040204" pitchFamily="50" charset="-128"/>
                        <a:ea typeface="メイリオ" panose="020B0604030504040204" pitchFamily="50" charset="-128"/>
                      </a:endParaRPr>
                    </a:p>
                  </a:txBody>
                  <a:tcPr marL="54000" marR="54000" marT="36000" marB="36000" anchor="ctr">
                    <a:lnL w="28575"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381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100"/>
                        <a:t>入院料１</a:t>
                      </a:r>
                      <a:endParaRPr kumimoji="1" lang="en-US" altLang="ja-JP" sz="110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381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ja-JP" altLang="en-US" sz="1100"/>
                        <a:t>入院料２</a:t>
                      </a:r>
                      <a:endParaRPr kumimoji="1" lang="en-US" altLang="ja-JP" sz="110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381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ja-JP" altLang="en-US" sz="1100"/>
                        <a:t>入院料３</a:t>
                      </a:r>
                      <a:endParaRPr kumimoji="1" lang="en-US" altLang="ja-JP" sz="110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381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marL="0" marR="0" indent="0" algn="ctr" defTabSz="685800" rtl="0" eaLnBrk="1" fontAlgn="auto" latinLnBrk="0" hangingPunct="1">
                        <a:lnSpc>
                          <a:spcPct val="100000"/>
                        </a:lnSpc>
                        <a:spcBef>
                          <a:spcPts val="0"/>
                        </a:spcBef>
                        <a:spcAft>
                          <a:spcPts val="0"/>
                        </a:spcAft>
                        <a:buClrTx/>
                        <a:buSzTx/>
                        <a:buFontTx/>
                        <a:buNone/>
                        <a:tabLst/>
                        <a:defRPr/>
                      </a:pPr>
                      <a:r>
                        <a:rPr kumimoji="1" lang="ja-JP" altLang="en-US" sz="1100"/>
                        <a:t>入院料４</a:t>
                      </a:r>
                      <a:endParaRPr lang="ja-JP" altLang="en-US" sz="1100">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381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ja-JP" altLang="en-US" sz="1100" u="none">
                          <a:solidFill>
                            <a:schemeClr val="tx1"/>
                          </a:solidFill>
                        </a:rPr>
                        <a:t>入院料５ </a:t>
                      </a:r>
                      <a:r>
                        <a:rPr kumimoji="1" lang="en-US" altLang="ja-JP" sz="900" u="none">
                          <a:solidFill>
                            <a:schemeClr val="tx1"/>
                          </a:solidFill>
                        </a:rPr>
                        <a:t>※</a:t>
                      </a:r>
                      <a:endParaRPr kumimoji="1" lang="en-US" altLang="ja-JP" sz="1100" u="none">
                        <a:solidFill>
                          <a:schemeClr val="tx1"/>
                        </a:solidFill>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381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24400">
                <a:tc rowSpan="6">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900" b="0" u="none">
                          <a:solidFill>
                            <a:schemeClr val="tx1"/>
                          </a:solidFill>
                          <a:latin typeface="メイリオ" panose="020B0604030504040204" pitchFamily="50" charset="-128"/>
                          <a:ea typeface="メイリオ" panose="020B0604030504040204" pitchFamily="50" charset="-128"/>
                        </a:rPr>
                        <a:t>職員の配置に関する</a:t>
                      </a:r>
                      <a:endParaRPr kumimoji="1" lang="en-US" altLang="ja-JP" sz="900" b="0" u="none">
                        <a:solidFill>
                          <a:schemeClr val="tx1"/>
                        </a:solidFill>
                        <a:latin typeface="メイリオ" panose="020B0604030504040204" pitchFamily="50" charset="-128"/>
                        <a:ea typeface="メイリオ" panose="020B0604030504040204" pitchFamily="50" charset="-128"/>
                      </a:endParaRPr>
                    </a:p>
                    <a:p>
                      <a:pPr algn="ctr"/>
                      <a:r>
                        <a:rPr kumimoji="1" lang="ja-JP" altLang="en-US" sz="900" b="0" u="none">
                          <a:solidFill>
                            <a:schemeClr val="tx1"/>
                          </a:solidFill>
                          <a:latin typeface="メイリオ" panose="020B0604030504040204" pitchFamily="50" charset="-128"/>
                          <a:ea typeface="メイリオ" panose="020B0604030504040204" pitchFamily="50" charset="-128"/>
                        </a:rPr>
                        <a:t>施設基準</a:t>
                      </a:r>
                      <a:endParaRPr kumimoji="1" lang="en-US" altLang="ja-JP" sz="9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28575"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381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医師</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381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gridSpan="5">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indent="0" algn="ctr" defTabSz="6858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latin typeface="メイリオ" panose="020B0604030504040204" pitchFamily="50" charset="-128"/>
                          <a:ea typeface="メイリオ" panose="020B0604030504040204" pitchFamily="50" charset="-128"/>
                        </a:rPr>
                        <a:t>専任常勤１名以上</a:t>
                      </a: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381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marL="0" marR="0" indent="0" algn="ctr" defTabSz="685800" rtl="0" eaLnBrk="1" fontAlgn="auto" latinLnBrk="0" hangingPunct="1">
                        <a:lnSpc>
                          <a:spcPct val="100000"/>
                        </a:lnSpc>
                        <a:spcBef>
                          <a:spcPts val="0"/>
                        </a:spcBef>
                        <a:spcAft>
                          <a:spcPts val="0"/>
                        </a:spcAft>
                        <a:buClrTx/>
                        <a:buSzTx/>
                        <a:buFontTx/>
                        <a:buNone/>
                        <a:tabLst/>
                        <a:defRPr/>
                      </a:pPr>
                      <a:endParaRPr kumimoji="1" lang="ja-JP" altLang="en-US" sz="1100">
                        <a:latin typeface="+mn-ea"/>
                        <a:ea typeface="+mn-ea"/>
                      </a:endParaRPr>
                    </a:p>
                  </a:txBody>
                  <a:tcPr marL="54000" marR="54000" marT="36000" marB="36000" anchor="ctr"/>
                </a:tc>
                <a:tc hMerge="1">
                  <a:txBody>
                    <a:bodyPr/>
                    <a:lstStyle/>
                    <a:p>
                      <a:pPr marL="0" marR="0" indent="0" algn="ctr" defTabSz="685800" rtl="0" eaLnBrk="1" fontAlgn="auto" latinLnBrk="0" hangingPunct="1">
                        <a:lnSpc>
                          <a:spcPct val="100000"/>
                        </a:lnSpc>
                        <a:spcBef>
                          <a:spcPts val="0"/>
                        </a:spcBef>
                        <a:spcAft>
                          <a:spcPts val="0"/>
                        </a:spcAft>
                        <a:buClrTx/>
                        <a:buSzTx/>
                        <a:buFontTx/>
                        <a:buNone/>
                        <a:tabLst/>
                        <a:defRPr/>
                      </a:pPr>
                      <a:endParaRPr kumimoji="1" lang="ja-JP" altLang="en-US" sz="1100">
                        <a:latin typeface="ＭＳ ゴシック" panose="020B0609070205080204" pitchFamily="49" charset="-128"/>
                        <a:ea typeface="ＭＳ ゴシック" panose="020B0609070205080204" pitchFamily="49" charset="-128"/>
                      </a:endParaRPr>
                    </a:p>
                  </a:txBody>
                  <a:tcPr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kumimoji="1" lang="ja-JP" altLang="en-US"/>
                    </a:p>
                  </a:txBody>
                  <a:tcPr/>
                </a:tc>
                <a:tc hMerge="1">
                  <a:txBody>
                    <a:bodyPr/>
                    <a:lstStyle/>
                    <a:p>
                      <a:endParaRPr lang="ja-JP" alt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24400">
                <a:tc vMerge="1">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endParaRPr kumimoji="1" lang="ja-JP" altLang="en-US" sz="1100">
                        <a:latin typeface="+mn-ea"/>
                        <a:ea typeface="+mn-ea"/>
                      </a:endParaRPr>
                    </a:p>
                  </a:txBody>
                  <a:tcPr marL="54000" marR="54000" marT="36000" marB="36000" anchor="ct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看護職員</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latin typeface="メイリオ" panose="020B0604030504040204" pitchFamily="50" charset="-128"/>
                          <a:ea typeface="メイリオ" panose="020B0604030504040204" pitchFamily="50" charset="-128"/>
                        </a:rPr>
                        <a:t>１３対１以上（７割以上が看護師）</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kumimoji="1" lang="ja-JP" altLang="en-US" sz="1100">
                        <a:latin typeface="+mn-ea"/>
                        <a:ea typeface="+mn-ea"/>
                      </a:endParaRPr>
                    </a:p>
                  </a:txBody>
                  <a:tcPr marL="54000" marR="54000" marT="36000" marB="36000" anchor="ctr"/>
                </a:tc>
                <a:tc gridSpan="3">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１５対１以上（４割以上が看護師）</a:t>
                      </a: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hMerge="1">
                  <a:txBody>
                    <a:bodyPr/>
                    <a:lstStyle/>
                    <a:p>
                      <a:pPr algn="ctr"/>
                      <a:endParaRPr kumimoji="1" lang="en-US" altLang="ja-JP" sz="1100">
                        <a:latin typeface="+mn-ea"/>
                        <a:ea typeface="+mn-ea"/>
                      </a:endParaRPr>
                    </a:p>
                  </a:txBody>
                  <a:tcPr marL="54000" marR="54000" marT="36000" marB="36000" anchor="ctr"/>
                </a:tc>
                <a:extLst>
                  <a:ext uri="{0D108BD9-81ED-4DB2-BD59-A6C34878D82A}">
                    <a16:rowId xmlns:a16="http://schemas.microsoft.com/office/drawing/2014/main" val="10002"/>
                  </a:ext>
                </a:extLst>
              </a:tr>
              <a:tr h="224400">
                <a:tc vMerge="1">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endParaRPr kumimoji="1" lang="ja-JP" altLang="en-US" sz="1100">
                        <a:latin typeface="+mn-ea"/>
                        <a:ea typeface="+mn-ea"/>
                      </a:endParaRPr>
                    </a:p>
                  </a:txBody>
                  <a:tcPr marL="54000" marR="54000" marT="36000" marB="36000" anchor="ct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看護補助者</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gridSpan="5">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３０対１以上</a:t>
                      </a:r>
                      <a:endParaRPr kumimoji="1" lang="en-US" altLang="ja-JP"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algn="ctr"/>
                      <a:endParaRPr kumimoji="1" lang="en-US" altLang="ja-JP" sz="1100">
                        <a:latin typeface="+mn-ea"/>
                        <a:ea typeface="+mn-ea"/>
                      </a:endParaRPr>
                    </a:p>
                  </a:txBody>
                  <a:tcPr marL="54000" marR="54000" marT="36000" marB="36000" anchor="ctr"/>
                </a:tc>
                <a:tc hMerge="1">
                  <a:txBody>
                    <a:bodyPr/>
                    <a:lstStyle/>
                    <a:p>
                      <a:endParaRPr kumimoji="1" lang="ja-JP" altLang="en-US"/>
                    </a:p>
                  </a:txBody>
                  <a:tcPr/>
                </a:tc>
                <a:tc hMerge="1">
                  <a:txBody>
                    <a:bodyPr/>
                    <a:lstStyle/>
                    <a:p>
                      <a:endParaRPr kumimoji="1" lang="ja-JP" altLang="en-US"/>
                    </a:p>
                  </a:txBody>
                  <a:tcPr/>
                </a:tc>
                <a:tc hMerge="1">
                  <a:txBody>
                    <a:bodyPr/>
                    <a:lstStyle/>
                    <a:p>
                      <a:pPr algn="ctr"/>
                      <a:endParaRPr kumimoji="1" lang="ja-JP" altLang="en-US" sz="1100">
                        <a:latin typeface="+mn-ea"/>
                        <a:ea typeface="+mn-ea"/>
                      </a:endParaRPr>
                    </a:p>
                  </a:txBody>
                  <a:tcPr marL="54000" marR="54000" marT="36000" marB="36000" anchor="ctr"/>
                </a:tc>
                <a:extLst>
                  <a:ext uri="{0D108BD9-81ED-4DB2-BD59-A6C34878D82A}">
                    <a16:rowId xmlns:a16="http://schemas.microsoft.com/office/drawing/2014/main" val="10003"/>
                  </a:ext>
                </a:extLst>
              </a:tr>
              <a:tr h="376800">
                <a:tc vMerge="1">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endParaRPr kumimoji="1" lang="en-US" altLang="ja-JP" sz="1100">
                        <a:latin typeface="+mn-ea"/>
                        <a:ea typeface="+mn-ea"/>
                      </a:endParaRPr>
                    </a:p>
                  </a:txBody>
                  <a:tcPr marL="54000" marR="54000" marT="36000" marB="36000" anchor="ct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リハビリ専門職</a:t>
                      </a:r>
                      <a:endParaRPr kumimoji="1" lang="en-US" altLang="ja-JP"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専従常勤のＰＴ３名以上、</a:t>
                      </a:r>
                      <a:endParaRPr kumimoji="1" lang="en-US" altLang="ja-JP" sz="1000" b="0" u="none">
                        <a:solidFill>
                          <a:schemeClr val="tx1"/>
                        </a:solidFill>
                        <a:latin typeface="メイリオ" panose="020B0604030504040204" pitchFamily="50" charset="-128"/>
                        <a:ea typeface="メイリオ" panose="020B0604030504040204" pitchFamily="50" charset="-128"/>
                      </a:endParaRPr>
                    </a:p>
                    <a:p>
                      <a:pPr algn="ctr"/>
                      <a:r>
                        <a:rPr kumimoji="1" lang="ja-JP" altLang="en-US" sz="1000" b="0" u="none">
                          <a:solidFill>
                            <a:schemeClr val="tx1"/>
                          </a:solidFill>
                          <a:latin typeface="メイリオ" panose="020B0604030504040204" pitchFamily="50" charset="-128"/>
                          <a:ea typeface="メイリオ" panose="020B0604030504040204" pitchFamily="50" charset="-128"/>
                        </a:rPr>
                        <a:t>ＯＴ２名以上、ＳＴ１名以上</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kumimoji="1" lang="ja-JP" altLang="en-US" sz="1100">
                        <a:latin typeface="+mn-ea"/>
                        <a:ea typeface="+mn-ea"/>
                      </a:endParaRPr>
                    </a:p>
                  </a:txBody>
                  <a:tcPr marL="54000" marR="54000" marT="36000" marB="36000" anchor="ctr"/>
                </a:tc>
                <a:tc gridSpan="3">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専従常勤の</a:t>
                      </a:r>
                      <a:endParaRPr kumimoji="1" lang="en-US" altLang="ja-JP" sz="1000" b="0" u="none">
                        <a:solidFill>
                          <a:schemeClr val="tx1"/>
                        </a:solidFill>
                        <a:latin typeface="メイリオ" panose="020B0604030504040204" pitchFamily="50" charset="-128"/>
                        <a:ea typeface="メイリオ" panose="020B0604030504040204" pitchFamily="50" charset="-128"/>
                      </a:endParaRPr>
                    </a:p>
                    <a:p>
                      <a:pPr algn="ctr"/>
                      <a:r>
                        <a:rPr kumimoji="1" lang="ja-JP" altLang="en-US" sz="1000" b="0" u="none">
                          <a:solidFill>
                            <a:schemeClr val="tx1"/>
                          </a:solidFill>
                          <a:latin typeface="メイリオ" panose="020B0604030504040204" pitchFamily="50" charset="-128"/>
                          <a:ea typeface="メイリオ" panose="020B0604030504040204" pitchFamily="50" charset="-128"/>
                        </a:rPr>
                        <a:t>ＰＴ２名以上、ＯＴ１名以上</a:t>
                      </a: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hMerge="1">
                  <a:txBody>
                    <a:bodyPr/>
                    <a:lstStyle/>
                    <a:p>
                      <a:pPr algn="ctr"/>
                      <a:endParaRPr kumimoji="1" lang="ja-JP" altLang="en-US" sz="1100">
                        <a:latin typeface="+mn-ea"/>
                        <a:ea typeface="+mn-ea"/>
                      </a:endParaRPr>
                    </a:p>
                  </a:txBody>
                  <a:tcPr marL="54000" marR="54000" marT="36000" marB="36000" anchor="ctr"/>
                </a:tc>
                <a:extLst>
                  <a:ext uri="{0D108BD9-81ED-4DB2-BD59-A6C34878D82A}">
                    <a16:rowId xmlns:a16="http://schemas.microsoft.com/office/drawing/2014/main" val="10004"/>
                  </a:ext>
                </a:extLst>
              </a:tr>
              <a:tr h="224400">
                <a:tc vMerge="1">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endParaRPr kumimoji="1" lang="ja-JP" altLang="en-US" sz="1100">
                        <a:latin typeface="+mn-ea"/>
                        <a:ea typeface="+mn-ea"/>
                      </a:endParaRPr>
                    </a:p>
                  </a:txBody>
                  <a:tcPr marL="54000" marR="54000" marT="36000" marB="36000" anchor="ct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社会福祉士</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latin typeface="メイリオ" panose="020B0604030504040204" pitchFamily="50" charset="-128"/>
                          <a:ea typeface="メイリオ" panose="020B0604030504040204" pitchFamily="50" charset="-128"/>
                        </a:rPr>
                        <a:t>専従常勤１名以上</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100" b="0" i="0" u="none" strike="noStrike" kern="1200" cap="none" spc="0" normalizeH="0" baseline="0" noProof="0">
                        <a:ln>
                          <a:noFill/>
                        </a:ln>
                        <a:solidFill>
                          <a:prstClr val="black"/>
                        </a:solidFill>
                        <a:effectLst/>
                        <a:uLnTx/>
                        <a:uFillTx/>
                        <a:latin typeface="ＭＳ Ｐゴシック"/>
                        <a:ea typeface="+mn-ea"/>
                        <a:cs typeface="+mn-cs"/>
                      </a:endParaRPr>
                    </a:p>
                  </a:txBody>
                  <a:tcPr marL="54000" marR="54000" marT="36000" marB="36000" anchor="ct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専従常勤１名以上が望ましい</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000" b="0"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rgbClr val="9BBB59"/>
                      </a:solidFill>
                      <a:prstDash val="solid"/>
                      <a:round/>
                      <a:headEnd type="none" w="med" len="med"/>
                      <a:tailEnd type="none" w="med" len="med"/>
                    </a:lnL>
                    <a:lnR w="12700" cap="flat" cmpd="sng" algn="ctr">
                      <a:solidFill>
                        <a:srgbClr val="9BBB59"/>
                      </a:solidFill>
                      <a:prstDash val="solid"/>
                      <a:round/>
                      <a:headEnd type="none" w="med" len="med"/>
                      <a:tailEnd type="none" w="med" len="med"/>
                    </a:lnR>
                    <a:lnT w="12700" cap="flat" cmpd="sng" algn="ctr">
                      <a:solidFill>
                        <a:srgbClr val="9BBB59"/>
                      </a:solidFill>
                      <a:prstDash val="solid"/>
                      <a:round/>
                      <a:headEnd type="none" w="med" len="med"/>
                      <a:tailEnd type="none" w="med" len="med"/>
                    </a:lnT>
                    <a:lnB w="12700" cap="flat" cmpd="sng" algn="ctr">
                      <a:solidFill>
                        <a:srgbClr val="9BBB59"/>
                      </a:solidFill>
                      <a:prstDash val="solid"/>
                      <a:round/>
                      <a:headEnd type="none" w="med" len="med"/>
                      <a:tailEnd type="none" w="med" len="med"/>
                    </a:lnB>
                    <a:lnTlToBr w="12700" cmpd="sng">
                      <a:noFill/>
                      <a:prstDash val="solid"/>
                    </a:lnTlToBr>
                    <a:lnBlToTr w="12700" cmpd="sng">
                      <a:noFill/>
                      <a:prstDash val="solid"/>
                    </a:lnBlToTr>
                    <a:solidFill>
                      <a:srgbClr val="9BBB59">
                        <a:alpha val="20000"/>
                      </a:srgb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ー</a:t>
                      </a: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10005"/>
                  </a:ext>
                </a:extLst>
              </a:tr>
              <a:tr h="224400">
                <a:tc vMerge="1">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endParaRPr kumimoji="1" lang="ja-JP" altLang="en-US" sz="1100">
                        <a:latin typeface="+mn-ea"/>
                        <a:ea typeface="+mn-ea"/>
                      </a:endParaRPr>
                    </a:p>
                  </a:txBody>
                  <a:tcPr marL="54000" marR="54000" marT="36000" marB="36000" anchor="ct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管理栄養士 </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latin typeface="メイリオ" panose="020B0604030504040204" pitchFamily="50" charset="-128"/>
                          <a:ea typeface="メイリオ" panose="020B0604030504040204" pitchFamily="50" charset="-128"/>
                        </a:rPr>
                        <a:t>専任常勤１名</a:t>
                      </a:r>
                      <a:endParaRPr kumimoji="1" lang="en-US" altLang="ja-JP"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gridSpan="4">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専任常勤１名以上の配置が望ましい</a:t>
                      </a: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kumimoji="1" lang="ja-JP" altLang="en-US" sz="1200">
                        <a:latin typeface="ＭＳ ゴシック" panose="020B0609070205080204" pitchFamily="49" charset="-128"/>
                        <a:ea typeface="ＭＳ ゴシック" panose="020B0609070205080204" pitchFamily="49" charset="-128"/>
                      </a:endParaRPr>
                    </a:p>
                  </a:txBody>
                  <a:tcPr marL="54000" marR="54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solidFill>
                        <a:schemeClr val="tx1"/>
                      </a:solidFill>
                      <a:prstDash val="solid"/>
                      <a:round/>
                      <a:headEnd type="none" w="med" len="med"/>
                      <a:tailEnd type="none" w="med" len="med"/>
                    </a:lnTlToBr>
                    <a:lnBlToTr w="12700" cmpd="sng">
                      <a:noFill/>
                      <a:prstDash val="solid"/>
                    </a:lnBlToTr>
                    <a:solidFill>
                      <a:srgbClr val="FFFF55"/>
                    </a:solidFill>
                  </a:tcPr>
                </a:tc>
                <a:tc hMerge="1">
                  <a:txBody>
                    <a:bodyPr/>
                    <a:lstStyle/>
                    <a:p>
                      <a:endParaRPr kumimoji="1" lang="ja-JP" altLang="en-US"/>
                    </a:p>
                  </a:txBody>
                  <a:tcPr/>
                </a:tc>
                <a:tc hMerge="1">
                  <a:txBody>
                    <a:bodyPr/>
                    <a:lstStyle/>
                    <a:p>
                      <a:endParaRPr lang="ja-JP" alt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solidFill>
                        <a:schemeClr val="tx1"/>
                      </a:solidFill>
                      <a:prstDash val="solid"/>
                      <a:round/>
                      <a:headEnd type="none" w="med" len="med"/>
                      <a:tailEnd type="none" w="med" len="med"/>
                    </a:lnTlToBr>
                    <a:lnBlToTr w="12700" cmpd="sng">
                      <a:noFill/>
                      <a:prstDash val="solid"/>
                    </a:lnBlToTr>
                    <a:noFill/>
                  </a:tcPr>
                </a:tc>
                <a:extLst>
                  <a:ext uri="{0D108BD9-81ED-4DB2-BD59-A6C34878D82A}">
                    <a16:rowId xmlns:a16="http://schemas.microsoft.com/office/drawing/2014/main" val="10006"/>
                  </a:ext>
                </a:extLst>
              </a:tr>
              <a:tr h="224400">
                <a:tc rowSpan="7">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900" b="0" u="none">
                          <a:solidFill>
                            <a:schemeClr val="tx1"/>
                          </a:solidFill>
                          <a:latin typeface="メイリオ" panose="020B0604030504040204" pitchFamily="50" charset="-128"/>
                          <a:ea typeface="メイリオ" panose="020B0604030504040204" pitchFamily="50" charset="-128"/>
                        </a:rPr>
                        <a:t>リハビリテーションの提供体制等に関する施設基準</a:t>
                      </a:r>
                    </a:p>
                  </a:txBody>
                  <a:tcPr marL="54000" marR="54000" marT="36000" marB="36000" anchor="ctr">
                    <a:lnL w="28575"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休日のリハビリテーション</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lang="ja-JP" altLang="en-US" sz="1000" b="0" u="none">
                          <a:solidFill>
                            <a:schemeClr val="tx1"/>
                          </a:solidFill>
                          <a:latin typeface="メイリオ" panose="020B0604030504040204" pitchFamily="50" charset="-128"/>
                          <a:ea typeface="メイリオ" panose="020B0604030504040204" pitchFamily="50" charset="-128"/>
                        </a:rPr>
                        <a:t>○</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algn="ctr"/>
                      <a:endParaRPr lang="ja-JP" altLang="en-US" sz="1200">
                        <a:latin typeface="ＭＳ ゴシック" panose="020B0609070205080204" pitchFamily="49" charset="-128"/>
                        <a:ea typeface="ＭＳ ゴシック" panose="020B0609070205080204" pitchFamily="49" charset="-128"/>
                      </a:endParaRPr>
                    </a:p>
                  </a:txBody>
                  <a:tcPr marT="36000" marB="36000" anchor="ct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1" u="sng">
                          <a:solidFill>
                            <a:srgbClr val="0070C0"/>
                          </a:solidFill>
                          <a:latin typeface="メイリオ" panose="020B0604030504040204" pitchFamily="50" charset="-128"/>
                          <a:ea typeface="メイリオ" panose="020B0604030504040204" pitchFamily="50" charset="-128"/>
                        </a:rPr>
                        <a:t>○</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algn="ct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a:t>
                      </a: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70692447"/>
                  </a:ext>
                </a:extLst>
              </a:tr>
              <a:tr h="376800">
                <a:tc vMerge="1">
                  <a:txBody>
                    <a:bodyPr/>
                    <a:lstStyle/>
                    <a:p>
                      <a:endParaRPr kumimoji="1" lang="ja-JP" altLang="en-US"/>
                    </a:p>
                  </a:txBody>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en-US" altLang="ja-JP" sz="1000" b="0" u="none">
                          <a:solidFill>
                            <a:schemeClr val="tx1"/>
                          </a:solidFill>
                          <a:latin typeface="メイリオ" panose="020B0604030504040204" pitchFamily="50" charset="-128"/>
                          <a:ea typeface="メイリオ" panose="020B0604030504040204" pitchFamily="50" charset="-128"/>
                        </a:rPr>
                        <a:t>FIM</a:t>
                      </a:r>
                      <a:r>
                        <a:rPr kumimoji="1" lang="ja-JP" altLang="en-US" sz="1000" b="0" u="none">
                          <a:solidFill>
                            <a:schemeClr val="tx1"/>
                          </a:solidFill>
                          <a:latin typeface="メイリオ" panose="020B0604030504040204" pitchFamily="50" charset="-128"/>
                          <a:ea typeface="メイリオ" panose="020B0604030504040204" pitchFamily="50" charset="-128"/>
                        </a:rPr>
                        <a:t>の測定に関する</a:t>
                      </a:r>
                      <a:endParaRPr kumimoji="1" lang="en-US" altLang="ja-JP" sz="1000" b="0" u="none">
                        <a:solidFill>
                          <a:schemeClr val="tx1"/>
                        </a:solidFill>
                        <a:latin typeface="メイリオ" panose="020B0604030504040204" pitchFamily="50" charset="-128"/>
                        <a:ea typeface="メイリオ" panose="020B0604030504040204" pitchFamily="50" charset="-128"/>
                      </a:endParaRPr>
                    </a:p>
                    <a:p>
                      <a:pPr algn="ctr"/>
                      <a:r>
                        <a:rPr kumimoji="1" lang="ja-JP" altLang="en-US" sz="1000" b="0" u="none">
                          <a:solidFill>
                            <a:schemeClr val="tx1"/>
                          </a:solidFill>
                          <a:latin typeface="メイリオ" panose="020B0604030504040204" pitchFamily="50" charset="-128"/>
                          <a:ea typeface="メイリオ" panose="020B0604030504040204" pitchFamily="50" charset="-128"/>
                        </a:rPr>
                        <a:t>院内研修会</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latin typeface="メイリオ" panose="020B0604030504040204" pitchFamily="50" charset="-128"/>
                          <a:ea typeface="メイリオ" panose="020B0604030504040204" pitchFamily="50" charset="-128"/>
                        </a:rPr>
                        <a:t>年１回以上開催</a:t>
                      </a:r>
                      <a:endParaRPr kumimoji="1" lang="en-US" altLang="ja-JP"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1" u="sng">
                          <a:solidFill>
                            <a:srgbClr val="0070C0"/>
                          </a:solidFill>
                          <a:latin typeface="メイリオ" panose="020B0604030504040204" pitchFamily="50" charset="-128"/>
                          <a:ea typeface="メイリオ" panose="020B0604030504040204" pitchFamily="50" charset="-128"/>
                        </a:rPr>
                        <a:t>年１回以上開催</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年１回以上開催</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1" u="sng">
                          <a:solidFill>
                            <a:srgbClr val="0070C0"/>
                          </a:solidFill>
                          <a:latin typeface="メイリオ" panose="020B0604030504040204" pitchFamily="50" charset="-128"/>
                          <a:ea typeface="メイリオ" panose="020B0604030504040204" pitchFamily="50" charset="-128"/>
                        </a:rPr>
                        <a:t>年１回以上開催</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0" u="none">
                          <a:solidFill>
                            <a:schemeClr val="tx1"/>
                          </a:solidFill>
                        </a:rPr>
                        <a:t>－</a:t>
                      </a: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81748663"/>
                  </a:ext>
                </a:extLst>
              </a:tr>
              <a:tr h="376800">
                <a:tc vMerge="1">
                  <a:txBody>
                    <a:bodyPr/>
                    <a:lstStyle/>
                    <a:p>
                      <a:endParaRPr kumimoji="1" lang="ja-JP" altLang="en-US"/>
                    </a:p>
                  </a:txBody>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リハビリ計画書への栄養項目記載／</a:t>
                      </a:r>
                      <a:r>
                        <a:rPr kumimoji="1" lang="en-US" altLang="ja-JP" sz="1000" b="0" u="none">
                          <a:solidFill>
                            <a:schemeClr val="tx1"/>
                          </a:solidFill>
                          <a:latin typeface="メイリオ" panose="020B0604030504040204" pitchFamily="50" charset="-128"/>
                          <a:ea typeface="メイリオ" panose="020B0604030504040204" pitchFamily="50" charset="-128"/>
                        </a:rPr>
                        <a:t>GLIM</a:t>
                      </a:r>
                      <a:r>
                        <a:rPr kumimoji="1" lang="ja-JP" altLang="en-US" sz="1000" b="0" u="none">
                          <a:solidFill>
                            <a:schemeClr val="tx1"/>
                          </a:solidFill>
                          <a:latin typeface="メイリオ" panose="020B0604030504040204" pitchFamily="50" charset="-128"/>
                          <a:ea typeface="メイリオ" panose="020B0604030504040204" pitchFamily="50" charset="-128"/>
                        </a:rPr>
                        <a:t>基準による評価</a:t>
                      </a:r>
                      <a:endParaRPr kumimoji="1" lang="en-US" altLang="ja-JP"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lang="ja-JP" altLang="en-US" sz="1000" b="0" u="none">
                          <a:solidFill>
                            <a:schemeClr val="tx1"/>
                          </a:solidFill>
                          <a:latin typeface="メイリオ" panose="020B0604030504040204" pitchFamily="50" charset="-128"/>
                          <a:ea typeface="メイリオ" panose="020B0604030504040204" pitchFamily="50" charset="-128"/>
                        </a:rPr>
                        <a:t>○</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gridSpan="4">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lang="en-US" altLang="ja-JP" sz="1000" b="0" u="none">
                          <a:solidFill>
                            <a:schemeClr val="tx1"/>
                          </a:solidFill>
                          <a:latin typeface="メイリオ" panose="020B0604030504040204" pitchFamily="50" charset="-128"/>
                          <a:ea typeface="メイリオ" panose="020B0604030504040204" pitchFamily="50" charset="-128"/>
                        </a:rPr>
                        <a:t>GLIM</a:t>
                      </a:r>
                      <a:r>
                        <a:rPr lang="ja-JP" altLang="en-US" sz="1000" b="0" u="none">
                          <a:solidFill>
                            <a:schemeClr val="tx1"/>
                          </a:solidFill>
                          <a:latin typeface="メイリオ" panose="020B0604030504040204" pitchFamily="50" charset="-128"/>
                          <a:ea typeface="メイリオ" panose="020B0604030504040204" pitchFamily="50" charset="-128"/>
                        </a:rPr>
                        <a:t>基準を用いることが望ましい</a:t>
                      </a: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1000" b="1" u="sng">
                          <a:solidFill>
                            <a:srgbClr val="0070C0"/>
                          </a:solidFill>
                          <a:latin typeface="メイリオ" panose="020B0604030504040204" pitchFamily="50" charset="-128"/>
                          <a:ea typeface="メイリオ" panose="020B0604030504040204" pitchFamily="50" charset="-128"/>
                        </a:rPr>
                        <a:t>用いることが望ましい</a:t>
                      </a:r>
                    </a:p>
                  </a:txBody>
                  <a:tcPr marL="54000" marR="54000" marT="36000" marB="36000" anchor="ctr"/>
                </a:tc>
                <a:tc hMerge="1">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1000" b="1" u="sng">
                          <a:solidFill>
                            <a:srgbClr val="0070C0"/>
                          </a:solidFill>
                          <a:latin typeface="メイリオ" panose="020B0604030504040204" pitchFamily="50" charset="-128"/>
                          <a:ea typeface="メイリオ" panose="020B0604030504040204" pitchFamily="50" charset="-128"/>
                        </a:rPr>
                        <a:t>用いることが望ましい</a:t>
                      </a:r>
                    </a:p>
                  </a:txBody>
                  <a:tcPr marL="54000" marR="54000" marT="36000" marB="36000" anchor="ctr"/>
                </a:tc>
                <a:tc hMerge="1">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1000" b="1" u="sng">
                          <a:solidFill>
                            <a:srgbClr val="0070C0"/>
                          </a:solidFill>
                          <a:latin typeface="メイリオ" panose="020B0604030504040204" pitchFamily="50" charset="-128"/>
                          <a:ea typeface="メイリオ" panose="020B0604030504040204" pitchFamily="50" charset="-128"/>
                        </a:rPr>
                        <a:t>用いることが望ましい</a:t>
                      </a:r>
                    </a:p>
                  </a:txBody>
                  <a:tcPr marL="54000" marR="54000" marT="36000" marB="36000" anchor="ctr"/>
                </a:tc>
                <a:extLst>
                  <a:ext uri="{0D108BD9-81ED-4DB2-BD59-A6C34878D82A}">
                    <a16:rowId xmlns:a16="http://schemas.microsoft.com/office/drawing/2014/main" val="606486272"/>
                  </a:ext>
                </a:extLst>
              </a:tr>
              <a:tr h="224400">
                <a:tc vMerge="1">
                  <a:txBody>
                    <a:bodyPr/>
                    <a:lstStyle/>
                    <a:p>
                      <a:endParaRPr kumimoji="1" lang="ja-JP" altLang="en-US"/>
                    </a:p>
                  </a:txBody>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口腔管理</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lang="ja-JP" altLang="en-US" sz="1000" b="0" u="none">
                          <a:solidFill>
                            <a:schemeClr val="tx1"/>
                          </a:solidFill>
                          <a:latin typeface="メイリオ" panose="020B0604030504040204" pitchFamily="50" charset="-128"/>
                          <a:ea typeface="メイリオ" panose="020B0604030504040204" pitchFamily="50" charset="-128"/>
                        </a:rPr>
                        <a:t>○</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ja-JP" altLang="en-US" sz="1200">
                        <a:latin typeface="ＭＳ ゴシック" panose="020B0609070205080204" pitchFamily="49" charset="-128"/>
                        <a:ea typeface="ＭＳ ゴシック" panose="020B0609070205080204" pitchFamily="49" charset="-128"/>
                      </a:endParaRPr>
                    </a:p>
                  </a:txBody>
                  <a:tcPr marT="36000" marB="36000" anchor="ct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1" u="sng">
                          <a:solidFill>
                            <a:srgbClr val="0070C0"/>
                          </a:solidFill>
                          <a:latin typeface="メイリオ" panose="020B0604030504040204" pitchFamily="50" charset="-128"/>
                          <a:ea typeface="メイリオ" panose="020B0604030504040204" pitchFamily="50" charset="-128"/>
                        </a:rPr>
                        <a:t>体制整備が望ましい</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0" u="none">
                          <a:solidFill>
                            <a:schemeClr val="tx1"/>
                          </a:solidFill>
                        </a:rPr>
                        <a:t>－</a:t>
                      </a: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70651177"/>
                  </a:ext>
                </a:extLst>
              </a:tr>
              <a:tr h="376800">
                <a:tc v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marL="54000" marR="54000" marT="36000" marB="36000" anchor="ct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第三者評価</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lang="ja-JP" altLang="en-US" sz="1000" b="0" u="none">
                          <a:solidFill>
                            <a:schemeClr val="tx1"/>
                          </a:solidFill>
                          <a:latin typeface="メイリオ" panose="020B0604030504040204" pitchFamily="50" charset="-128"/>
                          <a:ea typeface="メイリオ" panose="020B0604030504040204" pitchFamily="50" charset="-128"/>
                        </a:rPr>
                        <a:t>受けていることが</a:t>
                      </a:r>
                      <a:endParaRPr lang="en-US" altLang="ja-JP" sz="1000" b="0" u="none">
                        <a:solidFill>
                          <a:schemeClr val="tx1"/>
                        </a:solidFill>
                        <a:latin typeface="メイリオ" panose="020B0604030504040204" pitchFamily="50" charset="-128"/>
                        <a:ea typeface="メイリオ" panose="020B0604030504040204" pitchFamily="50" charset="-128"/>
                      </a:endParaRPr>
                    </a:p>
                    <a:p>
                      <a:pPr algn="ctr"/>
                      <a:r>
                        <a:rPr lang="ja-JP" altLang="en-US" sz="1000" b="0" u="none">
                          <a:solidFill>
                            <a:schemeClr val="tx1"/>
                          </a:solidFill>
                          <a:latin typeface="メイリオ" panose="020B0604030504040204" pitchFamily="50" charset="-128"/>
                          <a:ea typeface="メイリオ" panose="020B0604030504040204" pitchFamily="50" charset="-128"/>
                        </a:rPr>
                        <a:t>望ましい</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marL="0" algn="ctr" defTabSz="990570" rtl="0" eaLnBrk="1" latinLnBrk="0" hangingPunct="1"/>
                      <a:r>
                        <a:rPr kumimoji="1" lang="ja-JP" altLang="en-US" sz="1000" b="0" u="none" kern="1200">
                          <a:solidFill>
                            <a:schemeClr val="tx1"/>
                          </a:solidFill>
                          <a:latin typeface="メイリオ" panose="020B0604030504040204" pitchFamily="50" charset="-128"/>
                          <a:ea typeface="メイリオ" panose="020B0604030504040204" pitchFamily="50" charset="-128"/>
                        </a:rPr>
                        <a:t>受けていることが</a:t>
                      </a:r>
                      <a:endParaRPr kumimoji="1" lang="en-US" altLang="ja-JP" sz="1000" b="0" u="none" kern="1200">
                        <a:solidFill>
                          <a:schemeClr val="tx1"/>
                        </a:solidFill>
                        <a:latin typeface="メイリオ" panose="020B0604030504040204" pitchFamily="50" charset="-128"/>
                        <a:ea typeface="メイリオ" panose="020B0604030504040204" pitchFamily="50" charset="-128"/>
                      </a:endParaRPr>
                    </a:p>
                    <a:p>
                      <a:pPr marL="0" algn="ctr" defTabSz="990570" rtl="0" eaLnBrk="1" latinLnBrk="0" hangingPunct="1"/>
                      <a:r>
                        <a:rPr kumimoji="1" lang="ja-JP" altLang="en-US" sz="1000" b="0" u="none" kern="1200">
                          <a:solidFill>
                            <a:schemeClr val="tx1"/>
                          </a:solidFill>
                          <a:latin typeface="メイリオ" panose="020B0604030504040204" pitchFamily="50" charset="-128"/>
                          <a:ea typeface="メイリオ" panose="020B0604030504040204" pitchFamily="50" charset="-128"/>
                        </a:rPr>
                        <a:t>望ましい</a:t>
                      </a:r>
                      <a:endParaRPr kumimoji="1" lang="ja-JP" altLang="en-US" sz="1000" b="0" u="none" kern="1200">
                        <a:solidFill>
                          <a:schemeClr val="tx1"/>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a:t>
                      </a: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1972016850"/>
                  </a:ext>
                </a:extLst>
              </a:tr>
              <a:tr h="224400">
                <a:tc vMerge="1">
                  <a:txBody>
                    <a:bodyPr/>
                    <a:lstStyle/>
                    <a:p>
                      <a:pPr algn="ctr"/>
                      <a:endParaRPr kumimoji="1" lang="ja-JP" altLang="en-US" sz="900">
                        <a:latin typeface="メイリオ" panose="020B0604030504040204" pitchFamily="50" charset="-128"/>
                        <a:ea typeface="メイリオ" panose="020B0604030504040204" pitchFamily="50" charset="-128"/>
                      </a:endParaRPr>
                    </a:p>
                  </a:txBody>
                  <a:tcPr marL="54000" marR="54000" marT="36000" marB="36000" anchor="ctr">
                    <a:solidFill>
                      <a:srgbClr val="E9EDF4"/>
                    </a:solid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地域貢献活動</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lang="ja-JP" altLang="en-US" sz="1000" b="0" u="none">
                          <a:solidFill>
                            <a:schemeClr val="tx1"/>
                          </a:solidFill>
                          <a:latin typeface="メイリオ" panose="020B0604030504040204" pitchFamily="50" charset="-128"/>
                          <a:ea typeface="メイリオ" panose="020B0604030504040204" pitchFamily="50" charset="-128"/>
                        </a:rPr>
                        <a:t>参加することが望ましい</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ja-JP" altLang="en-US" sz="1200">
                        <a:latin typeface="ＭＳ ゴシック" panose="020B0609070205080204" pitchFamily="49" charset="-128"/>
                        <a:ea typeface="ＭＳ ゴシック" panose="020B0609070205080204" pitchFamily="49" charset="-128"/>
                      </a:endParaRPr>
                    </a:p>
                  </a:txBody>
                  <a:tcPr marT="36000" marB="36000" anchor="ct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1000" b="1" u="sng">
                          <a:solidFill>
                            <a:srgbClr val="0070C0"/>
                          </a:solidFill>
                          <a:latin typeface="メイリオ" panose="020B0604030504040204" pitchFamily="50" charset="-128"/>
                          <a:ea typeface="メイリオ" panose="020B0604030504040204" pitchFamily="50" charset="-128"/>
                        </a:rPr>
                        <a:t>参加することが望ましい</a:t>
                      </a:r>
                      <a:r>
                        <a:rPr kumimoji="1" lang="ja-JP" altLang="en-US" sz="1000" b="1" u="sng">
                          <a:solidFill>
                            <a:srgbClr val="0070C0"/>
                          </a:solidFill>
                          <a:latin typeface="メイリオ" panose="020B0604030504040204" pitchFamily="50" charset="-128"/>
                          <a:ea typeface="メイリオ" panose="020B0604030504040204" pitchFamily="50" charset="-128"/>
                        </a:rPr>
                        <a:t>　</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a:t>
                      </a: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49835451"/>
                  </a:ext>
                </a:extLst>
              </a:tr>
              <a:tr h="224400">
                <a:tc vMerge="1">
                  <a:txBody>
                    <a:bodyPr/>
                    <a:lstStyle/>
                    <a:p>
                      <a:pPr algn="ctr"/>
                      <a:endParaRPr kumimoji="1" lang="ja-JP" altLang="en-US" sz="9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1" u="sng">
                          <a:solidFill>
                            <a:srgbClr val="0070C0"/>
                          </a:solidFill>
                          <a:latin typeface="メイリオ" panose="020B0604030504040204" pitchFamily="50" charset="-128"/>
                          <a:ea typeface="メイリオ" panose="020B0604030504040204" pitchFamily="50" charset="-128"/>
                        </a:rPr>
                        <a:t>高次脳機能障害の退院支援</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gridSpan="5">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lang="ja-JP" altLang="en-US" sz="1000" b="1" u="sng">
                          <a:solidFill>
                            <a:srgbClr val="0070C0"/>
                          </a:solidFill>
                          <a:latin typeface="メイリオ" panose="020B0604030504040204" pitchFamily="50" charset="-128"/>
                          <a:ea typeface="メイリオ" panose="020B0604030504040204" pitchFamily="50" charset="-128"/>
                        </a:rPr>
                        <a:t>○</a:t>
                      </a: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algn="ctr"/>
                      <a:endParaRPr lang="ja-JP" altLang="en-US" sz="1000" b="1" u="sng">
                        <a:solidFill>
                          <a:srgbClr val="0070C0"/>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BBB59"/>
                      </a:solidFill>
                      <a:prstDash val="solid"/>
                      <a:round/>
                      <a:headEnd type="none" w="med" len="med"/>
                      <a:tailEnd type="none" w="med" len="med"/>
                    </a:lnL>
                    <a:lnR w="12700" cap="flat" cmpd="sng" algn="ctr">
                      <a:solidFill>
                        <a:srgbClr val="9BBB59"/>
                      </a:solidFill>
                      <a:prstDash val="solid"/>
                      <a:round/>
                      <a:headEnd type="none" w="med" len="med"/>
                      <a:tailEnd type="none" w="med" len="med"/>
                    </a:lnR>
                    <a:lnT w="12700" cap="flat" cmpd="sng" algn="ctr">
                      <a:solidFill>
                        <a:srgbClr val="9BBB59"/>
                      </a:solidFill>
                      <a:prstDash val="solid"/>
                      <a:round/>
                      <a:headEnd type="none" w="med" len="med"/>
                      <a:tailEnd type="none" w="med" len="med"/>
                    </a:lnT>
                    <a:lnB w="12700" cap="flat" cmpd="sng" algn="ctr">
                      <a:solidFill>
                        <a:srgbClr val="9BBB59"/>
                      </a:solidFill>
                      <a:prstDash val="solid"/>
                      <a:round/>
                      <a:headEnd type="none" w="med" len="med"/>
                      <a:tailEnd type="none" w="med" len="med"/>
                    </a:lnB>
                    <a:lnTlToBr w="12700" cmpd="sng">
                      <a:noFill/>
                      <a:prstDash val="solid"/>
                    </a:lnTlToBr>
                    <a:lnBlToTr w="12700" cmpd="sng">
                      <a:noFill/>
                      <a:prstDash val="solid"/>
                    </a:lnBlToTr>
                    <a:solidFill>
                      <a:srgbClr val="9BBB59">
                        <a:alpha val="20000"/>
                      </a:srgbClr>
                    </a:solidFill>
                  </a:tcPr>
                </a:tc>
                <a:tc hMerge="1">
                  <a:txBody>
                    <a:bodyPr/>
                    <a:lstStyle/>
                    <a:p>
                      <a:pPr algn="ctr"/>
                      <a:endParaRPr lang="ja-JP" altLang="en-US" sz="1000" b="1" u="sng">
                        <a:solidFill>
                          <a:srgbClr val="0070C0"/>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BBB59"/>
                      </a:solidFill>
                      <a:prstDash val="solid"/>
                      <a:round/>
                      <a:headEnd type="none" w="med" len="med"/>
                      <a:tailEnd type="none" w="med" len="med"/>
                    </a:lnL>
                    <a:lnR w="12700" cap="flat" cmpd="sng" algn="ctr">
                      <a:solidFill>
                        <a:srgbClr val="9BBB59"/>
                      </a:solidFill>
                      <a:prstDash val="solid"/>
                      <a:round/>
                      <a:headEnd type="none" w="med" len="med"/>
                      <a:tailEnd type="none" w="med" len="med"/>
                    </a:lnR>
                    <a:lnT w="12700" cap="flat" cmpd="sng" algn="ctr">
                      <a:solidFill>
                        <a:srgbClr val="9BBB59"/>
                      </a:solidFill>
                      <a:prstDash val="solid"/>
                      <a:round/>
                      <a:headEnd type="none" w="med" len="med"/>
                      <a:tailEnd type="none" w="med" len="med"/>
                    </a:lnT>
                    <a:lnB w="12700" cap="flat" cmpd="sng" algn="ctr">
                      <a:solidFill>
                        <a:srgbClr val="9BBB59"/>
                      </a:solidFill>
                      <a:prstDash val="solid"/>
                      <a:round/>
                      <a:headEnd type="none" w="med" len="med"/>
                      <a:tailEnd type="none" w="med" len="med"/>
                    </a:lnB>
                    <a:lnTlToBr w="12700" cmpd="sng">
                      <a:noFill/>
                      <a:prstDash val="solid"/>
                    </a:lnTlToBr>
                    <a:lnBlToTr w="12700" cmpd="sng">
                      <a:noFill/>
                      <a:prstDash val="solid"/>
                    </a:lnBlToTr>
                    <a:solidFill>
                      <a:srgbClr val="9BBB59">
                        <a:alpha val="20000"/>
                      </a:srgbClr>
                    </a:solidFill>
                  </a:tcPr>
                </a:tc>
                <a:tc hMerge="1">
                  <a:txBody>
                    <a:bodyPr/>
                    <a:lstStyle/>
                    <a:p>
                      <a:pPr algn="ctr"/>
                      <a:endParaRPr lang="ja-JP" altLang="en-US" sz="1000" b="1" u="sng">
                        <a:solidFill>
                          <a:srgbClr val="0070C0"/>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BBB59"/>
                      </a:solidFill>
                      <a:prstDash val="solid"/>
                      <a:round/>
                      <a:headEnd type="none" w="med" len="med"/>
                      <a:tailEnd type="none" w="med" len="med"/>
                    </a:lnL>
                    <a:lnR w="12700" cap="flat" cmpd="sng" algn="ctr">
                      <a:solidFill>
                        <a:srgbClr val="9BBB59"/>
                      </a:solidFill>
                      <a:prstDash val="solid"/>
                      <a:round/>
                      <a:headEnd type="none" w="med" len="med"/>
                      <a:tailEnd type="none" w="med" len="med"/>
                    </a:lnR>
                    <a:lnT w="12700" cap="flat" cmpd="sng" algn="ctr">
                      <a:solidFill>
                        <a:srgbClr val="9BBB59"/>
                      </a:solidFill>
                      <a:prstDash val="solid"/>
                      <a:round/>
                      <a:headEnd type="none" w="med" len="med"/>
                      <a:tailEnd type="none" w="med" len="med"/>
                    </a:lnT>
                    <a:lnB w="12700" cap="flat" cmpd="sng" algn="ctr">
                      <a:solidFill>
                        <a:srgbClr val="9BBB59"/>
                      </a:solidFill>
                      <a:prstDash val="solid"/>
                      <a:round/>
                      <a:headEnd type="none" w="med" len="med"/>
                      <a:tailEnd type="none" w="med" len="med"/>
                    </a:lnB>
                    <a:lnTlToBr w="12700" cmpd="sng">
                      <a:noFill/>
                      <a:prstDash val="solid"/>
                    </a:lnTlToBr>
                    <a:lnBlToTr w="12700" cmpd="sng">
                      <a:noFill/>
                      <a:prstDash val="solid"/>
                    </a:lnBlToTr>
                    <a:solidFill>
                      <a:srgbClr val="9BBB59">
                        <a:alpha val="20000"/>
                      </a:srgbClr>
                    </a:solidFill>
                  </a:tcPr>
                </a:tc>
                <a:tc hMerge="1">
                  <a:txBody>
                    <a:bodyPr/>
                    <a:lstStyle/>
                    <a:p>
                      <a:endParaRPr lang="ja-JP" altLang="en-US"/>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272323468"/>
                  </a:ext>
                </a:extLst>
              </a:tr>
              <a:tr h="376800">
                <a:tc rowSpan="3">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900" b="0" u="none">
                          <a:solidFill>
                            <a:schemeClr val="tx1"/>
                          </a:solidFill>
                          <a:latin typeface="メイリオ" panose="020B0604030504040204" pitchFamily="50" charset="-128"/>
                          <a:ea typeface="メイリオ" panose="020B0604030504040204" pitchFamily="50" charset="-128"/>
                        </a:rPr>
                        <a:t>アウトカムに関する</a:t>
                      </a:r>
                      <a:endParaRPr kumimoji="1" lang="en-US" altLang="ja-JP" sz="900" b="0" u="none">
                        <a:solidFill>
                          <a:schemeClr val="tx1"/>
                        </a:solidFill>
                        <a:latin typeface="メイリオ" panose="020B0604030504040204" pitchFamily="50" charset="-128"/>
                        <a:ea typeface="メイリオ" panose="020B0604030504040204" pitchFamily="50" charset="-128"/>
                      </a:endParaRPr>
                    </a:p>
                    <a:p>
                      <a:pPr algn="ctr"/>
                      <a:r>
                        <a:rPr kumimoji="1" lang="ja-JP" altLang="en-US" sz="900" b="0" u="none">
                          <a:solidFill>
                            <a:schemeClr val="tx1"/>
                          </a:solidFill>
                          <a:latin typeface="メイリオ" panose="020B0604030504040204" pitchFamily="50" charset="-128"/>
                          <a:ea typeface="メイリオ" panose="020B0604030504040204" pitchFamily="50" charset="-128"/>
                        </a:rPr>
                        <a:t>施設基準</a:t>
                      </a:r>
                    </a:p>
                  </a:txBody>
                  <a:tcPr marL="54000" marR="54000" marT="36000" marB="36000" anchor="ctr">
                    <a:lnL w="28575"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新規入院患者のうちの、</a:t>
                      </a:r>
                      <a:endParaRPr kumimoji="1" lang="en-US" altLang="ja-JP" sz="1000" b="0" u="none">
                        <a:solidFill>
                          <a:schemeClr val="tx1"/>
                        </a:solidFill>
                        <a:latin typeface="メイリオ" panose="020B0604030504040204" pitchFamily="50" charset="-128"/>
                        <a:ea typeface="メイリオ" panose="020B0604030504040204" pitchFamily="50" charset="-128"/>
                      </a:endParaRPr>
                    </a:p>
                    <a:p>
                      <a:pPr algn="ctr"/>
                      <a:r>
                        <a:rPr kumimoji="1" lang="ja-JP" altLang="en-US" sz="1000" b="0" u="none">
                          <a:solidFill>
                            <a:schemeClr val="tx1"/>
                          </a:solidFill>
                          <a:latin typeface="メイリオ" panose="020B0604030504040204" pitchFamily="50" charset="-128"/>
                          <a:ea typeface="メイリオ" panose="020B0604030504040204" pitchFamily="50" charset="-128"/>
                        </a:rPr>
                        <a:t>重症の患者の割合</a:t>
                      </a:r>
                      <a:endParaRPr kumimoji="1" lang="en-US" altLang="ja-JP"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1" u="sng" kern="1200">
                          <a:solidFill>
                            <a:srgbClr val="0070C0"/>
                          </a:solidFill>
                          <a:latin typeface="メイリオ" panose="020B0604030504040204" pitchFamily="50" charset="-128"/>
                          <a:ea typeface="メイリオ" panose="020B0604030504040204" pitchFamily="50" charset="-128"/>
                        </a:rPr>
                        <a:t>３割５分以上</a:t>
                      </a:r>
                      <a:endParaRPr kumimoji="1" lang="ja-JP" altLang="en-US" sz="10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100">
                        <a:latin typeface="+mn-ea"/>
                        <a:ea typeface="+mn-ea"/>
                      </a:endParaRPr>
                    </a:p>
                  </a:txBody>
                  <a:tcPr marL="54000" marR="54000" marT="36000" marB="36000" anchor="ctr"/>
                </a:tc>
                <a:tc gridSpan="2">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000" b="1" u="sng" kern="1200">
                          <a:solidFill>
                            <a:srgbClr val="0070C0"/>
                          </a:solidFill>
                          <a:latin typeface="メイリオ" panose="020B0604030504040204" pitchFamily="50" charset="-128"/>
                          <a:ea typeface="メイリオ" panose="020B0604030504040204" pitchFamily="50" charset="-128"/>
                        </a:rPr>
                        <a:t>２割５分以上</a:t>
                      </a:r>
                      <a:endParaRPr kumimoji="1" lang="ja-JP" altLang="en-US" sz="1000" b="1" u="sng" kern="1200">
                        <a:solidFill>
                          <a:srgbClr val="0070C0"/>
                        </a:solidFill>
                        <a:latin typeface="メイリオ" panose="020B0604030504040204" pitchFamily="50" charset="-128"/>
                        <a:ea typeface="メイリオ" panose="020B0604030504040204" pitchFamily="50" charset="-128"/>
                        <a:cs typeface="+mn-cs"/>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100">
                        <a:latin typeface="+mn-ea"/>
                        <a:ea typeface="+mn-ea"/>
                      </a:endParaRPr>
                    </a:p>
                  </a:txBody>
                  <a:tcPr marL="54000" marR="54000" marT="36000" marB="36000" anchor="ct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rPr>
                        <a:t>－</a:t>
                      </a: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83255994"/>
                  </a:ext>
                </a:extLst>
              </a:tr>
              <a:tr h="224400">
                <a:tc v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marL="54000" marR="54000" marT="36000" marB="36000" anchor="ct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自宅等に退院する割合</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gridSpan="4">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en-US" altLang="ja-JP" sz="1000" b="0" u="none">
                          <a:solidFill>
                            <a:schemeClr val="tx1"/>
                          </a:solidFill>
                          <a:latin typeface="メイリオ" panose="020B0604030504040204" pitchFamily="50" charset="-128"/>
                          <a:ea typeface="メイリオ" panose="020B0604030504040204" pitchFamily="50" charset="-128"/>
                        </a:rPr>
                        <a:t>7</a:t>
                      </a:r>
                      <a:r>
                        <a:rPr kumimoji="1" lang="ja-JP" altLang="en-US" sz="1000" b="0" u="none">
                          <a:solidFill>
                            <a:schemeClr val="tx1"/>
                          </a:solidFill>
                          <a:latin typeface="メイリオ" panose="020B0604030504040204" pitchFamily="50" charset="-128"/>
                          <a:ea typeface="メイリオ" panose="020B0604030504040204" pitchFamily="50" charset="-128"/>
                        </a:rPr>
                        <a:t>割以上</a:t>
                      </a:r>
                      <a:endParaRPr kumimoji="1" lang="en-US" altLang="ja-JP"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hMerge="1">
                  <a:txBody>
                    <a:bodyPr/>
                    <a:lstStyle/>
                    <a:p>
                      <a:pPr algn="ctr"/>
                      <a:endParaRPr kumimoji="1" lang="ja-JP" altLang="en-US" sz="140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tc>
                <a:tc hMerge="1">
                  <a:txBody>
                    <a:bodyPr/>
                    <a:lstStyle/>
                    <a:p>
                      <a:pPr algn="ctr"/>
                      <a:endParaRPr kumimoji="1" lang="ja-JP" altLang="en-US" sz="140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tc>
                <a:tc hMerge="1">
                  <a:txBody>
                    <a:bodyPr/>
                    <a:lstStyle/>
                    <a:p>
                      <a:pPr algn="ctr"/>
                      <a:endParaRPr kumimoji="1" lang="ja-JP" altLang="en-US" sz="140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a:t>
                      </a: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12700"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1203102455"/>
                  </a:ext>
                </a:extLst>
              </a:tr>
              <a:tr h="224400">
                <a:tc vMerge="1">
                  <a:txBody>
                    <a:bodyPr/>
                    <a:lstStyle/>
                    <a:p>
                      <a:pPr algn="ctr"/>
                      <a:endParaRPr kumimoji="1" lang="ja-JP" altLang="en-US" sz="1100">
                        <a:latin typeface="メイリオ" panose="020B0604030504040204" pitchFamily="50" charset="-128"/>
                        <a:ea typeface="メイリオ" panose="020B0604030504040204" pitchFamily="50" charset="-128"/>
                      </a:endParaRPr>
                    </a:p>
                  </a:txBody>
                  <a:tcPr marL="54000" marR="54000" marT="36000" marB="36000" anchor="ct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ja-JP" altLang="en-US" sz="1000" b="0" u="none">
                          <a:solidFill>
                            <a:schemeClr val="tx1"/>
                          </a:solidFill>
                          <a:latin typeface="メイリオ" panose="020B0604030504040204" pitchFamily="50" charset="-128"/>
                          <a:ea typeface="メイリオ" panose="020B0604030504040204" pitchFamily="50" charset="-128"/>
                        </a:rPr>
                        <a:t>リハビリテーション実績指数</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en-US" altLang="ja-JP" sz="1000" b="1" u="sng">
                          <a:solidFill>
                            <a:srgbClr val="0070C0"/>
                          </a:solidFill>
                          <a:latin typeface="メイリオ" panose="020B0604030504040204" pitchFamily="50" charset="-128"/>
                          <a:ea typeface="メイリオ" panose="020B0604030504040204" pitchFamily="50" charset="-128"/>
                        </a:rPr>
                        <a:t>42</a:t>
                      </a:r>
                      <a:r>
                        <a:rPr kumimoji="1" lang="ja-JP" altLang="en-US" sz="1000" b="1" u="sng">
                          <a:solidFill>
                            <a:srgbClr val="0070C0"/>
                          </a:solidFill>
                          <a:latin typeface="メイリオ" panose="020B0604030504040204" pitchFamily="50" charset="-128"/>
                          <a:ea typeface="メイリオ" panose="020B0604030504040204" pitchFamily="50" charset="-128"/>
                        </a:rPr>
                        <a:t>以上</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en-US" altLang="ja-JP" sz="1000" b="1" u="sng">
                          <a:solidFill>
                            <a:srgbClr val="0070C0"/>
                          </a:solidFill>
                          <a:latin typeface="メイリオ" panose="020B0604030504040204" pitchFamily="50" charset="-128"/>
                          <a:ea typeface="メイリオ" panose="020B0604030504040204" pitchFamily="50" charset="-128"/>
                        </a:rPr>
                        <a:t>32</a:t>
                      </a:r>
                      <a:r>
                        <a:rPr kumimoji="1" lang="ja-JP" altLang="en-US" sz="1000" b="1" u="sng">
                          <a:solidFill>
                            <a:srgbClr val="0070C0"/>
                          </a:solidFill>
                          <a:latin typeface="メイリオ" panose="020B0604030504040204" pitchFamily="50" charset="-128"/>
                          <a:ea typeface="メイリオ" panose="020B0604030504040204" pitchFamily="50" charset="-128"/>
                        </a:rPr>
                        <a:t>以上</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en-US" altLang="ja-JP" sz="1000" b="1" u="sng">
                          <a:solidFill>
                            <a:srgbClr val="0070C0"/>
                          </a:solidFill>
                          <a:latin typeface="メイリオ" panose="020B0604030504040204" pitchFamily="50" charset="-128"/>
                          <a:ea typeface="メイリオ" panose="020B0604030504040204" pitchFamily="50" charset="-128"/>
                        </a:rPr>
                        <a:t>37</a:t>
                      </a:r>
                      <a:r>
                        <a:rPr kumimoji="1" lang="ja-JP" altLang="en-US" sz="1000" b="1" u="sng">
                          <a:solidFill>
                            <a:srgbClr val="0070C0"/>
                          </a:solidFill>
                          <a:latin typeface="メイリオ" panose="020B0604030504040204" pitchFamily="50" charset="-128"/>
                          <a:ea typeface="メイリオ" panose="020B0604030504040204" pitchFamily="50" charset="-128"/>
                        </a:rPr>
                        <a:t>以上</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algn="ctr"/>
                      <a:r>
                        <a:rPr kumimoji="1" lang="en-US" altLang="ja-JP" sz="1000" b="1" u="sng">
                          <a:solidFill>
                            <a:srgbClr val="0070C0"/>
                          </a:solidFill>
                          <a:latin typeface="メイリオ" panose="020B0604030504040204" pitchFamily="50" charset="-128"/>
                          <a:ea typeface="メイリオ" panose="020B0604030504040204" pitchFamily="50" charset="-128"/>
                        </a:rPr>
                        <a:t>32</a:t>
                      </a:r>
                      <a:r>
                        <a:rPr kumimoji="1" lang="ja-JP" altLang="en-US" sz="1000" b="1" u="sng">
                          <a:solidFill>
                            <a:srgbClr val="0070C0"/>
                          </a:solidFill>
                          <a:latin typeface="メイリオ" panose="020B0604030504040204" pitchFamily="50" charset="-128"/>
                          <a:ea typeface="メイリオ" panose="020B0604030504040204" pitchFamily="50" charset="-128"/>
                        </a:rPr>
                        <a:t>以上</a:t>
                      </a:r>
                    </a:p>
                  </a:txBody>
                  <a:tcPr marL="54000" marR="54000" marT="36000" marB="36000" anchor="ctr">
                    <a:lnL w="12700" cap="flat" cmpd="sng" algn="ctr">
                      <a:solidFill>
                        <a:srgbClr val="9DCFC2"/>
                      </a:solidFill>
                      <a:prstDash val="solid"/>
                      <a:round/>
                      <a:headEnd type="none" w="med" len="med"/>
                      <a:tailEnd type="none" w="med" len="med"/>
                    </a:lnL>
                    <a:lnR w="12700"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70" rtl="0" eaLnBrk="1" latinLnBrk="0" hangingPunct="1">
                        <a:defRPr kumimoji="1" sz="1950" kern="1200">
                          <a:solidFill>
                            <a:schemeClr val="tx1"/>
                          </a:solidFill>
                          <a:latin typeface="Calibri"/>
                          <a:ea typeface="メイリオ"/>
                        </a:defRPr>
                      </a:lvl1pPr>
                      <a:lvl2pPr marL="495285" algn="l" defTabSz="990570" rtl="0" eaLnBrk="1" latinLnBrk="0" hangingPunct="1">
                        <a:defRPr kumimoji="1" sz="1950" kern="1200">
                          <a:solidFill>
                            <a:schemeClr val="tx1"/>
                          </a:solidFill>
                          <a:latin typeface="Calibri"/>
                          <a:ea typeface="メイリオ"/>
                        </a:defRPr>
                      </a:lvl2pPr>
                      <a:lvl3pPr marL="990570" algn="l" defTabSz="990570" rtl="0" eaLnBrk="1" latinLnBrk="0" hangingPunct="1">
                        <a:defRPr kumimoji="1" sz="1950" kern="1200">
                          <a:solidFill>
                            <a:schemeClr val="tx1"/>
                          </a:solidFill>
                          <a:latin typeface="Calibri"/>
                          <a:ea typeface="メイリオ"/>
                        </a:defRPr>
                      </a:lvl3pPr>
                      <a:lvl4pPr marL="1485854" algn="l" defTabSz="990570" rtl="0" eaLnBrk="1" latinLnBrk="0" hangingPunct="1">
                        <a:defRPr kumimoji="1" sz="1950" kern="1200">
                          <a:solidFill>
                            <a:schemeClr val="tx1"/>
                          </a:solidFill>
                          <a:latin typeface="Calibri"/>
                          <a:ea typeface="メイリオ"/>
                        </a:defRPr>
                      </a:lvl4pPr>
                      <a:lvl5pPr marL="1981139" algn="l" defTabSz="990570" rtl="0" eaLnBrk="1" latinLnBrk="0" hangingPunct="1">
                        <a:defRPr kumimoji="1" sz="1950" kern="1200">
                          <a:solidFill>
                            <a:schemeClr val="tx1"/>
                          </a:solidFill>
                          <a:latin typeface="Calibri"/>
                          <a:ea typeface="メイリオ"/>
                        </a:defRPr>
                      </a:lvl5pPr>
                      <a:lvl6pPr marL="2476424" algn="l" defTabSz="990570" rtl="0" eaLnBrk="1" latinLnBrk="0" hangingPunct="1">
                        <a:defRPr kumimoji="1" sz="1950" kern="1200">
                          <a:solidFill>
                            <a:schemeClr val="tx1"/>
                          </a:solidFill>
                          <a:latin typeface="Calibri"/>
                          <a:ea typeface="メイリオ"/>
                        </a:defRPr>
                      </a:lvl6pPr>
                      <a:lvl7pPr marL="2971709" algn="l" defTabSz="990570" rtl="0" eaLnBrk="1" latinLnBrk="0" hangingPunct="1">
                        <a:defRPr kumimoji="1" sz="1950" kern="1200">
                          <a:solidFill>
                            <a:schemeClr val="tx1"/>
                          </a:solidFill>
                          <a:latin typeface="Calibri"/>
                          <a:ea typeface="メイリオ"/>
                        </a:defRPr>
                      </a:lvl7pPr>
                      <a:lvl8pPr marL="3466993" algn="l" defTabSz="990570" rtl="0" eaLnBrk="1" latinLnBrk="0" hangingPunct="1">
                        <a:defRPr kumimoji="1" sz="1950" kern="1200">
                          <a:solidFill>
                            <a:schemeClr val="tx1"/>
                          </a:solidFill>
                          <a:latin typeface="Calibri"/>
                          <a:ea typeface="メイリオ"/>
                        </a:defRPr>
                      </a:lvl8pPr>
                      <a:lvl9pPr marL="3962278" algn="l" defTabSz="990570" rtl="0" eaLnBrk="1" latinLnBrk="0" hangingPunct="1">
                        <a:defRPr kumimoji="1" sz="1950" kern="1200">
                          <a:solidFill>
                            <a:schemeClr val="tx1"/>
                          </a:solidFill>
                          <a:latin typeface="Calibr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a:t>
                      </a:r>
                      <a:endParaRPr kumimoji="1" lang="ja-JP" altLang="en-US" sz="1000" b="0" u="none">
                        <a:solidFill>
                          <a:schemeClr val="tx1"/>
                        </a:solidFill>
                        <a:latin typeface="メイリオ" panose="020B0604030504040204" pitchFamily="50" charset="-128"/>
                        <a:ea typeface="メイリオ" panose="020B0604030504040204" pitchFamily="50" charset="-128"/>
                      </a:endParaRPr>
                    </a:p>
                  </a:txBody>
                  <a:tcPr marL="54000" marR="54000" marT="36000" marB="36000" anchor="ctr">
                    <a:lnL w="12700"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12700"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95942642"/>
                  </a:ext>
                </a:extLst>
              </a:tr>
            </a:tbl>
          </a:graphicData>
        </a:graphic>
      </p:graphicFrame>
      <p:graphicFrame>
        <p:nvGraphicFramePr>
          <p:cNvPr id="12" name="表 11">
            <a:extLst>
              <a:ext uri="{FF2B5EF4-FFF2-40B4-BE49-F238E27FC236}">
                <a16:creationId xmlns:a16="http://schemas.microsoft.com/office/drawing/2014/main" id="{E966F268-A2A6-5F48-AD05-09AC495788DE}"/>
              </a:ext>
            </a:extLst>
          </p:cNvPr>
          <p:cNvGraphicFramePr>
            <a:graphicFrameLocks noGrp="1"/>
          </p:cNvGraphicFramePr>
          <p:nvPr/>
        </p:nvGraphicFramePr>
        <p:xfrm>
          <a:off x="1333287" y="5758312"/>
          <a:ext cx="9525422" cy="418711"/>
        </p:xfrm>
        <a:graphic>
          <a:graphicData uri="http://schemas.openxmlformats.org/drawingml/2006/table">
            <a:tbl>
              <a:tblPr firstRow="1" bandRow="1"/>
              <a:tblGrid>
                <a:gridCol w="2496927">
                  <a:extLst>
                    <a:ext uri="{9D8B030D-6E8A-4147-A177-3AD203B41FA5}">
                      <a16:colId xmlns:a16="http://schemas.microsoft.com/office/drawing/2014/main" val="20000"/>
                    </a:ext>
                  </a:extLst>
                </a:gridCol>
                <a:gridCol w="1405699">
                  <a:extLst>
                    <a:ext uri="{9D8B030D-6E8A-4147-A177-3AD203B41FA5}">
                      <a16:colId xmlns:a16="http://schemas.microsoft.com/office/drawing/2014/main" val="3556526596"/>
                    </a:ext>
                  </a:extLst>
                </a:gridCol>
                <a:gridCol w="1405699">
                  <a:extLst>
                    <a:ext uri="{9D8B030D-6E8A-4147-A177-3AD203B41FA5}">
                      <a16:colId xmlns:a16="http://schemas.microsoft.com/office/drawing/2014/main" val="294588702"/>
                    </a:ext>
                  </a:extLst>
                </a:gridCol>
                <a:gridCol w="1405699">
                  <a:extLst>
                    <a:ext uri="{9D8B030D-6E8A-4147-A177-3AD203B41FA5}">
                      <a16:colId xmlns:a16="http://schemas.microsoft.com/office/drawing/2014/main" val="20003"/>
                    </a:ext>
                  </a:extLst>
                </a:gridCol>
                <a:gridCol w="1405699">
                  <a:extLst>
                    <a:ext uri="{9D8B030D-6E8A-4147-A177-3AD203B41FA5}">
                      <a16:colId xmlns:a16="http://schemas.microsoft.com/office/drawing/2014/main" val="20004"/>
                    </a:ext>
                  </a:extLst>
                </a:gridCol>
                <a:gridCol w="1405699">
                  <a:extLst>
                    <a:ext uri="{9D8B030D-6E8A-4147-A177-3AD203B41FA5}">
                      <a16:colId xmlns:a16="http://schemas.microsoft.com/office/drawing/2014/main" val="20005"/>
                    </a:ext>
                  </a:extLst>
                </a:gridCol>
              </a:tblGrid>
              <a:tr h="418711">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ja-JP" altLang="en-US" sz="1100" b="0"/>
                        <a:t>点数</a:t>
                      </a:r>
                      <a:endParaRPr kumimoji="1" lang="en-US" altLang="ja-JP" sz="1100" b="0"/>
                    </a:p>
                    <a:p>
                      <a:pPr algn="ctr"/>
                      <a:r>
                        <a:rPr kumimoji="1" lang="ja-JP" altLang="en-US" sz="1000" b="0"/>
                        <a:t>（）内は生活療養を受ける場合</a:t>
                      </a:r>
                      <a:endParaRPr kumimoji="1" lang="en-US" altLang="ja-JP" sz="1000" b="0">
                        <a:latin typeface="メイリオ" panose="020B0604030504040204" pitchFamily="50" charset="-128"/>
                        <a:ea typeface="メイリオ" panose="020B0604030504040204" pitchFamily="50" charset="-128"/>
                      </a:endParaRPr>
                    </a:p>
                  </a:txBody>
                  <a:tcPr marL="54000" marR="54000" marT="36000" marB="36000" anchor="ctr">
                    <a:lnL w="28575"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en-US" altLang="ja-JP" sz="1100" b="1" u="sng">
                          <a:solidFill>
                            <a:srgbClr val="0070C0"/>
                          </a:solidFill>
                          <a:latin typeface="メイリオ" panose="020B0604030504040204" pitchFamily="50" charset="-128"/>
                          <a:ea typeface="メイリオ" panose="020B0604030504040204" pitchFamily="50" charset="-128"/>
                        </a:rPr>
                        <a:t>2,346</a:t>
                      </a:r>
                      <a:r>
                        <a:rPr kumimoji="1" lang="ja-JP" altLang="en-US" sz="1100" b="1" u="sng">
                          <a:solidFill>
                            <a:srgbClr val="0070C0"/>
                          </a:solidFill>
                          <a:latin typeface="メイリオ" panose="020B0604030504040204" pitchFamily="50" charset="-128"/>
                          <a:ea typeface="メイリオ" panose="020B0604030504040204" pitchFamily="50" charset="-128"/>
                        </a:rPr>
                        <a:t>点</a:t>
                      </a:r>
                      <a:endParaRPr kumimoji="1" lang="en-US" altLang="ja-JP" sz="1100" b="1" u="sng">
                        <a:solidFill>
                          <a:srgbClr val="0070C0"/>
                        </a:solidFill>
                        <a:latin typeface="メイリオ" panose="020B0604030504040204" pitchFamily="50" charset="-128"/>
                        <a:ea typeface="メイリオ" panose="020B0604030504040204" pitchFamily="50" charset="-128"/>
                      </a:endParaRPr>
                    </a:p>
                    <a:p>
                      <a:pPr algn="ctr"/>
                      <a:r>
                        <a:rPr kumimoji="1" lang="ja-JP" altLang="en-US" sz="1100" b="1" u="sng">
                          <a:solidFill>
                            <a:srgbClr val="0070C0"/>
                          </a:solidFill>
                          <a:latin typeface="メイリオ" panose="020B0604030504040204" pitchFamily="50" charset="-128"/>
                          <a:ea typeface="メイリオ" panose="020B0604030504040204" pitchFamily="50" charset="-128"/>
                        </a:rPr>
                        <a:t>（</a:t>
                      </a:r>
                      <a:r>
                        <a:rPr kumimoji="1" lang="en-US" altLang="ja-JP" sz="1100" b="1" u="sng">
                          <a:solidFill>
                            <a:srgbClr val="0070C0"/>
                          </a:solidFill>
                          <a:latin typeface="メイリオ" panose="020B0604030504040204" pitchFamily="50" charset="-128"/>
                          <a:ea typeface="メイリオ" panose="020B0604030504040204" pitchFamily="50" charset="-128"/>
                        </a:rPr>
                        <a:t>2,326</a:t>
                      </a:r>
                      <a:r>
                        <a:rPr kumimoji="1" lang="ja-JP" altLang="en-US" sz="1100" b="1" u="sng">
                          <a:solidFill>
                            <a:srgbClr val="0070C0"/>
                          </a:solidFill>
                          <a:latin typeface="メイリオ" panose="020B0604030504040204" pitchFamily="50" charset="-128"/>
                          <a:ea typeface="メイリオ" panose="020B0604030504040204" pitchFamily="50" charset="-128"/>
                        </a:rPr>
                        <a:t>点）</a:t>
                      </a:r>
                    </a:p>
                  </a:txBody>
                  <a:tcPr marL="54000" marR="54000" marT="36000" marB="36000" anchor="ctr">
                    <a:lnL w="28575"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kumimoji="1" lang="en-US" altLang="ja-JP" sz="1100" b="1" u="sng">
                          <a:solidFill>
                            <a:srgbClr val="0070C0"/>
                          </a:solidFill>
                          <a:latin typeface="メイリオ" panose="020B0604030504040204" pitchFamily="50" charset="-128"/>
                          <a:ea typeface="メイリオ" panose="020B0604030504040204" pitchFamily="50" charset="-128"/>
                        </a:rPr>
                        <a:t>2,274</a:t>
                      </a:r>
                      <a:r>
                        <a:rPr kumimoji="1" lang="ja-JP" altLang="en-US" sz="1100" b="1" u="sng">
                          <a:solidFill>
                            <a:srgbClr val="0070C0"/>
                          </a:solidFill>
                          <a:latin typeface="メイリオ" panose="020B0604030504040204" pitchFamily="50" charset="-128"/>
                          <a:ea typeface="メイリオ" panose="020B0604030504040204" pitchFamily="50" charset="-128"/>
                        </a:rPr>
                        <a:t>点</a:t>
                      </a:r>
                      <a:endParaRPr kumimoji="1" lang="en-US" altLang="ja-JP" sz="1100" b="1" u="sng">
                        <a:solidFill>
                          <a:srgbClr val="0070C0"/>
                        </a:solidFill>
                        <a:latin typeface="メイリオ" panose="020B0604030504040204" pitchFamily="50" charset="-128"/>
                        <a:ea typeface="メイリオ" panose="020B0604030504040204" pitchFamily="50" charset="-128"/>
                      </a:endParaRPr>
                    </a:p>
                    <a:p>
                      <a:pPr algn="ctr"/>
                      <a:r>
                        <a:rPr kumimoji="1" lang="ja-JP" altLang="en-US" sz="1100" b="1" u="sng">
                          <a:solidFill>
                            <a:srgbClr val="0070C0"/>
                          </a:solidFill>
                          <a:latin typeface="メイリオ" panose="020B0604030504040204" pitchFamily="50" charset="-128"/>
                          <a:ea typeface="メイリオ" panose="020B0604030504040204" pitchFamily="50" charset="-128"/>
                        </a:rPr>
                        <a:t>（</a:t>
                      </a:r>
                      <a:r>
                        <a:rPr kumimoji="1" lang="en-US" altLang="ja-JP" sz="1100" b="1" u="sng">
                          <a:solidFill>
                            <a:srgbClr val="0070C0"/>
                          </a:solidFill>
                          <a:latin typeface="メイリオ" panose="020B0604030504040204" pitchFamily="50" charset="-128"/>
                          <a:ea typeface="メイリオ" panose="020B0604030504040204" pitchFamily="50" charset="-128"/>
                        </a:rPr>
                        <a:t>2,253</a:t>
                      </a:r>
                      <a:r>
                        <a:rPr kumimoji="1" lang="ja-JP" altLang="en-US" sz="1100" b="1" u="sng">
                          <a:solidFill>
                            <a:srgbClr val="0070C0"/>
                          </a:solidFill>
                          <a:latin typeface="メイリオ" panose="020B0604030504040204" pitchFamily="50" charset="-128"/>
                          <a:ea typeface="メイリオ" panose="020B0604030504040204" pitchFamily="50" charset="-128"/>
                        </a:rPr>
                        <a:t>点）</a:t>
                      </a:r>
                    </a:p>
                  </a:txBody>
                  <a:tcPr marL="54000" marR="54000" marT="36000" marB="36000" anchor="ctr">
                    <a:lnL w="28575"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lang="en-US" altLang="ja-JP" sz="1100" b="1" u="sng">
                          <a:solidFill>
                            <a:srgbClr val="0070C0"/>
                          </a:solidFill>
                          <a:latin typeface="メイリオ" panose="020B0604030504040204" pitchFamily="50" charset="-128"/>
                          <a:ea typeface="メイリオ" panose="020B0604030504040204" pitchFamily="50" charset="-128"/>
                        </a:rPr>
                        <a:t>2,062</a:t>
                      </a:r>
                      <a:r>
                        <a:rPr lang="ja-JP" altLang="en-US" sz="1100" b="1" u="sng">
                          <a:solidFill>
                            <a:srgbClr val="0070C0"/>
                          </a:solidFill>
                          <a:latin typeface="メイリオ" panose="020B0604030504040204" pitchFamily="50" charset="-128"/>
                          <a:ea typeface="メイリオ" panose="020B0604030504040204" pitchFamily="50" charset="-128"/>
                        </a:rPr>
                        <a:t>点</a:t>
                      </a:r>
                      <a:endParaRPr lang="en-US" altLang="ja-JP" sz="1100" b="1" u="sng">
                        <a:solidFill>
                          <a:srgbClr val="0070C0"/>
                        </a:solidFill>
                        <a:latin typeface="メイリオ" panose="020B0604030504040204" pitchFamily="50" charset="-128"/>
                        <a:ea typeface="メイリオ" panose="020B0604030504040204" pitchFamily="50" charset="-128"/>
                      </a:endParaRPr>
                    </a:p>
                    <a:p>
                      <a:pPr algn="ctr"/>
                      <a:r>
                        <a:rPr lang="ja-JP" altLang="en-US" sz="1100" b="1" u="sng">
                          <a:solidFill>
                            <a:srgbClr val="0070C0"/>
                          </a:solidFill>
                          <a:latin typeface="メイリオ" panose="020B0604030504040204" pitchFamily="50" charset="-128"/>
                          <a:ea typeface="メイリオ" panose="020B0604030504040204" pitchFamily="50" charset="-128"/>
                        </a:rPr>
                        <a:t>（</a:t>
                      </a:r>
                      <a:r>
                        <a:rPr lang="en-US" altLang="ja-JP" sz="1100" b="1" u="sng">
                          <a:solidFill>
                            <a:srgbClr val="0070C0"/>
                          </a:solidFill>
                          <a:latin typeface="メイリオ" panose="020B0604030504040204" pitchFamily="50" charset="-128"/>
                          <a:ea typeface="メイリオ" panose="020B0604030504040204" pitchFamily="50" charset="-128"/>
                        </a:rPr>
                        <a:t>2,041</a:t>
                      </a:r>
                      <a:r>
                        <a:rPr lang="ja-JP" altLang="en-US" sz="1100" b="1" u="sng">
                          <a:solidFill>
                            <a:srgbClr val="0070C0"/>
                          </a:solidFill>
                          <a:latin typeface="メイリオ" panose="020B0604030504040204" pitchFamily="50" charset="-128"/>
                          <a:ea typeface="メイリオ" panose="020B0604030504040204" pitchFamily="50" charset="-128"/>
                        </a:rPr>
                        <a:t>点）</a:t>
                      </a:r>
                    </a:p>
                  </a:txBody>
                  <a:tcPr marL="54000" marR="54000" marT="36000" marB="36000" anchor="ctr">
                    <a:lnL w="28575"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lang="en-US" altLang="ja-JP" sz="1100" b="1" u="sng">
                          <a:solidFill>
                            <a:srgbClr val="0070C0"/>
                          </a:solidFill>
                          <a:latin typeface="メイリオ" panose="020B0604030504040204" pitchFamily="50" charset="-128"/>
                          <a:ea typeface="メイリオ" panose="020B0604030504040204" pitchFamily="50" charset="-128"/>
                        </a:rPr>
                        <a:t>2,000</a:t>
                      </a:r>
                      <a:r>
                        <a:rPr lang="ja-JP" altLang="en-US" sz="1100" b="1" u="sng">
                          <a:solidFill>
                            <a:srgbClr val="0070C0"/>
                          </a:solidFill>
                          <a:latin typeface="メイリオ" panose="020B0604030504040204" pitchFamily="50" charset="-128"/>
                          <a:ea typeface="メイリオ" panose="020B0604030504040204" pitchFamily="50" charset="-128"/>
                        </a:rPr>
                        <a:t>点</a:t>
                      </a:r>
                      <a:endParaRPr lang="en-US" altLang="ja-JP" sz="1100" b="1" u="sng">
                        <a:solidFill>
                          <a:srgbClr val="0070C0"/>
                        </a:solidFill>
                        <a:latin typeface="メイリオ" panose="020B0604030504040204" pitchFamily="50" charset="-128"/>
                        <a:ea typeface="メイリオ" panose="020B0604030504040204" pitchFamily="50" charset="-128"/>
                      </a:endParaRPr>
                    </a:p>
                    <a:p>
                      <a:pPr algn="ctr"/>
                      <a:r>
                        <a:rPr lang="ja-JP" altLang="en-US" sz="1100" b="1" u="sng">
                          <a:solidFill>
                            <a:srgbClr val="0070C0"/>
                          </a:solidFill>
                          <a:latin typeface="メイリオ" panose="020B0604030504040204" pitchFamily="50" charset="-128"/>
                          <a:ea typeface="メイリオ" panose="020B0604030504040204" pitchFamily="50" charset="-128"/>
                        </a:rPr>
                        <a:t>（</a:t>
                      </a:r>
                      <a:r>
                        <a:rPr lang="en-US" altLang="ja-JP" sz="1100" b="1" u="sng">
                          <a:solidFill>
                            <a:srgbClr val="0070C0"/>
                          </a:solidFill>
                          <a:latin typeface="メイリオ" panose="020B0604030504040204" pitchFamily="50" charset="-128"/>
                          <a:ea typeface="メイリオ" panose="020B0604030504040204" pitchFamily="50" charset="-128"/>
                        </a:rPr>
                        <a:t>1,980</a:t>
                      </a:r>
                      <a:r>
                        <a:rPr lang="ja-JP" altLang="en-US" sz="1100" b="1" u="sng">
                          <a:solidFill>
                            <a:srgbClr val="0070C0"/>
                          </a:solidFill>
                          <a:latin typeface="メイリオ" panose="020B0604030504040204" pitchFamily="50" charset="-128"/>
                          <a:ea typeface="メイリオ" panose="020B0604030504040204" pitchFamily="50" charset="-128"/>
                        </a:rPr>
                        <a:t>点）</a:t>
                      </a:r>
                    </a:p>
                  </a:txBody>
                  <a:tcPr marL="54000" marR="54000" marT="36000" marB="36000" anchor="ctr">
                    <a:lnL w="28575"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tc>
                  <a:txBody>
                    <a:bodyPr/>
                    <a:lstStyle>
                      <a:lvl1pPr marL="0" algn="l" defTabSz="990570" rtl="0" eaLnBrk="1" latinLnBrk="0" hangingPunct="1">
                        <a:defRPr kumimoji="1" sz="1950" b="1" kern="1200">
                          <a:solidFill>
                            <a:schemeClr val="tx1"/>
                          </a:solidFill>
                          <a:latin typeface="Calibri"/>
                          <a:ea typeface="メイリオ"/>
                        </a:defRPr>
                      </a:lvl1pPr>
                      <a:lvl2pPr marL="495285" algn="l" defTabSz="990570" rtl="0" eaLnBrk="1" latinLnBrk="0" hangingPunct="1">
                        <a:defRPr kumimoji="1" sz="1950" b="1" kern="1200">
                          <a:solidFill>
                            <a:schemeClr val="tx1"/>
                          </a:solidFill>
                          <a:latin typeface="Calibri"/>
                          <a:ea typeface="メイリオ"/>
                        </a:defRPr>
                      </a:lvl2pPr>
                      <a:lvl3pPr marL="990570" algn="l" defTabSz="990570" rtl="0" eaLnBrk="1" latinLnBrk="0" hangingPunct="1">
                        <a:defRPr kumimoji="1" sz="1950" b="1" kern="1200">
                          <a:solidFill>
                            <a:schemeClr val="tx1"/>
                          </a:solidFill>
                          <a:latin typeface="Calibri"/>
                          <a:ea typeface="メイリオ"/>
                        </a:defRPr>
                      </a:lvl3pPr>
                      <a:lvl4pPr marL="1485854" algn="l" defTabSz="990570" rtl="0" eaLnBrk="1" latinLnBrk="0" hangingPunct="1">
                        <a:defRPr kumimoji="1" sz="1950" b="1" kern="1200">
                          <a:solidFill>
                            <a:schemeClr val="tx1"/>
                          </a:solidFill>
                          <a:latin typeface="Calibri"/>
                          <a:ea typeface="メイリオ"/>
                        </a:defRPr>
                      </a:lvl4pPr>
                      <a:lvl5pPr marL="1981139" algn="l" defTabSz="990570" rtl="0" eaLnBrk="1" latinLnBrk="0" hangingPunct="1">
                        <a:defRPr kumimoji="1" sz="1950" b="1" kern="1200">
                          <a:solidFill>
                            <a:schemeClr val="tx1"/>
                          </a:solidFill>
                          <a:latin typeface="Calibri"/>
                          <a:ea typeface="メイリオ"/>
                        </a:defRPr>
                      </a:lvl5pPr>
                      <a:lvl6pPr marL="2476424" algn="l" defTabSz="990570" rtl="0" eaLnBrk="1" latinLnBrk="0" hangingPunct="1">
                        <a:defRPr kumimoji="1" sz="1950" b="1" kern="1200">
                          <a:solidFill>
                            <a:schemeClr val="tx1"/>
                          </a:solidFill>
                          <a:latin typeface="Calibri"/>
                          <a:ea typeface="メイリオ"/>
                        </a:defRPr>
                      </a:lvl6pPr>
                      <a:lvl7pPr marL="2971709" algn="l" defTabSz="990570" rtl="0" eaLnBrk="1" latinLnBrk="0" hangingPunct="1">
                        <a:defRPr kumimoji="1" sz="1950" b="1" kern="1200">
                          <a:solidFill>
                            <a:schemeClr val="tx1"/>
                          </a:solidFill>
                          <a:latin typeface="Calibri"/>
                          <a:ea typeface="メイリオ"/>
                        </a:defRPr>
                      </a:lvl7pPr>
                      <a:lvl8pPr marL="3466993" algn="l" defTabSz="990570" rtl="0" eaLnBrk="1" latinLnBrk="0" hangingPunct="1">
                        <a:defRPr kumimoji="1" sz="1950" b="1" kern="1200">
                          <a:solidFill>
                            <a:schemeClr val="tx1"/>
                          </a:solidFill>
                          <a:latin typeface="Calibri"/>
                          <a:ea typeface="メイリオ"/>
                        </a:defRPr>
                      </a:lvl8pPr>
                      <a:lvl9pPr marL="3962278" algn="l" defTabSz="990570" rtl="0" eaLnBrk="1" latinLnBrk="0" hangingPunct="1">
                        <a:defRPr kumimoji="1" sz="1950" b="1" kern="1200">
                          <a:solidFill>
                            <a:schemeClr val="tx1"/>
                          </a:solidFill>
                          <a:latin typeface="Calibri"/>
                          <a:ea typeface="メイリオ"/>
                        </a:defRPr>
                      </a:lvl9pPr>
                    </a:lstStyle>
                    <a:p>
                      <a:pPr algn="ctr"/>
                      <a:r>
                        <a:rPr lang="en-US" altLang="ja-JP" sz="1100" b="1" u="sng">
                          <a:solidFill>
                            <a:srgbClr val="0070C0"/>
                          </a:solidFill>
                          <a:latin typeface="メイリオ" panose="020B0604030504040204" pitchFamily="50" charset="-128"/>
                          <a:ea typeface="メイリオ" panose="020B0604030504040204" pitchFamily="50" charset="-128"/>
                        </a:rPr>
                        <a:t>1,794</a:t>
                      </a:r>
                      <a:r>
                        <a:rPr lang="ja-JP" altLang="en-US" sz="1100" b="1" u="sng">
                          <a:solidFill>
                            <a:srgbClr val="0070C0"/>
                          </a:solidFill>
                          <a:latin typeface="メイリオ" panose="020B0604030504040204" pitchFamily="50" charset="-128"/>
                          <a:ea typeface="メイリオ" panose="020B0604030504040204" pitchFamily="50" charset="-128"/>
                        </a:rPr>
                        <a:t>点</a:t>
                      </a:r>
                      <a:endParaRPr lang="en-US" altLang="ja-JP" sz="1100" b="1" u="sng">
                        <a:solidFill>
                          <a:srgbClr val="0070C0"/>
                        </a:solidFill>
                        <a:latin typeface="メイリオ" panose="020B0604030504040204" pitchFamily="50" charset="-128"/>
                        <a:ea typeface="メイリオ" panose="020B0604030504040204" pitchFamily="50" charset="-128"/>
                      </a:endParaRPr>
                    </a:p>
                    <a:p>
                      <a:pPr algn="ctr"/>
                      <a:r>
                        <a:rPr lang="ja-JP" altLang="en-US" sz="1100" b="1" u="sng">
                          <a:solidFill>
                            <a:srgbClr val="0070C0"/>
                          </a:solidFill>
                          <a:latin typeface="メイリオ" panose="020B0604030504040204" pitchFamily="50" charset="-128"/>
                          <a:ea typeface="メイリオ" panose="020B0604030504040204" pitchFamily="50" charset="-128"/>
                        </a:rPr>
                        <a:t>（</a:t>
                      </a:r>
                      <a:r>
                        <a:rPr lang="en-US" altLang="ja-JP" sz="1100" b="1" u="sng">
                          <a:solidFill>
                            <a:srgbClr val="0070C0"/>
                          </a:solidFill>
                          <a:latin typeface="メイリオ" panose="020B0604030504040204" pitchFamily="50" charset="-128"/>
                          <a:ea typeface="メイリオ" panose="020B0604030504040204" pitchFamily="50" charset="-128"/>
                        </a:rPr>
                        <a:t>1,774</a:t>
                      </a:r>
                      <a:r>
                        <a:rPr lang="ja-JP" altLang="en-US" sz="1100" b="1" u="sng">
                          <a:solidFill>
                            <a:srgbClr val="0070C0"/>
                          </a:solidFill>
                          <a:latin typeface="メイリオ" panose="020B0604030504040204" pitchFamily="50" charset="-128"/>
                          <a:ea typeface="メイリオ" panose="020B0604030504040204" pitchFamily="50" charset="-128"/>
                        </a:rPr>
                        <a:t>点）</a:t>
                      </a:r>
                    </a:p>
                  </a:txBody>
                  <a:tcPr marL="54000" marR="54000" marT="36000" marB="36000" anchor="ctr">
                    <a:lnL w="28575" cap="flat" cmpd="sng" algn="ctr">
                      <a:solidFill>
                        <a:srgbClr val="9DCFC2"/>
                      </a:solidFill>
                      <a:prstDash val="solid"/>
                      <a:round/>
                      <a:headEnd type="none" w="med" len="med"/>
                      <a:tailEnd type="none" w="med" len="med"/>
                    </a:lnL>
                    <a:lnR w="28575" cap="flat" cmpd="sng" algn="ctr">
                      <a:solidFill>
                        <a:srgbClr val="9DCFC2"/>
                      </a:solidFill>
                      <a:prstDash val="solid"/>
                      <a:round/>
                      <a:headEnd type="none" w="med" len="med"/>
                      <a:tailEnd type="none" w="med" len="med"/>
                    </a:lnR>
                    <a:lnT w="28575" cap="flat" cmpd="sng" algn="ctr">
                      <a:solidFill>
                        <a:srgbClr val="9DCFC2"/>
                      </a:solidFill>
                      <a:prstDash val="solid"/>
                      <a:round/>
                      <a:headEnd type="none" w="med" len="med"/>
                      <a:tailEnd type="none" w="med" len="med"/>
                    </a:lnT>
                    <a:lnB w="28575" cap="flat" cmpd="sng" algn="ctr">
                      <a:solidFill>
                        <a:srgbClr val="9DCFC2"/>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10014"/>
                  </a:ext>
                </a:extLst>
              </a:tr>
            </a:tbl>
          </a:graphicData>
        </a:graphic>
      </p:graphicFrame>
      <p:sp>
        <p:nvSpPr>
          <p:cNvPr id="4" name="テキスト ボックス 3">
            <a:extLst>
              <a:ext uri="{FF2B5EF4-FFF2-40B4-BE49-F238E27FC236}">
                <a16:creationId xmlns:a16="http://schemas.microsoft.com/office/drawing/2014/main" id="{4CEDEFF6-8481-5BB2-679B-1CC2146CD2A7}"/>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ー１ー１　患者のニーズ、病院の機能・特性、地域医療構想を踏まえた医療提供体制の整備－⑩</a:t>
            </a:r>
          </a:p>
        </p:txBody>
      </p:sp>
      <p:sp>
        <p:nvSpPr>
          <p:cNvPr id="2" name="スライド番号プレースホルダー 4">
            <a:extLst>
              <a:ext uri="{FF2B5EF4-FFF2-40B4-BE49-F238E27FC236}">
                <a16:creationId xmlns:a16="http://schemas.microsoft.com/office/drawing/2014/main" id="{749F437E-7961-F9F6-B521-20239B5C7BF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167</a:t>
            </a:r>
          </a:p>
        </p:txBody>
      </p:sp>
      <p:pic>
        <p:nvPicPr>
          <p:cNvPr id="7" name="オーディオ 6">
            <a:hlinkClick r:id="" action="ppaction://media"/>
            <a:extLst>
              <a:ext uri="{FF2B5EF4-FFF2-40B4-BE49-F238E27FC236}">
                <a16:creationId xmlns:a16="http://schemas.microsoft.com/office/drawing/2014/main" id="{10DB450A-4F79-FF42-228C-5A51E66251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1400263"/>
      </p:ext>
    </p:extLst>
  </p:cSld>
  <p:clrMapOvr>
    <a:masterClrMapping/>
  </p:clrMapOvr>
  <mc:AlternateContent xmlns:mc="http://schemas.openxmlformats.org/markup-compatibility/2006" xmlns:p14="http://schemas.microsoft.com/office/powerpoint/2010/main">
    <mc:Choice Requires="p14">
      <p:transition spd="slow" p14:dur="2000" advTm="41946"/>
    </mc:Choice>
    <mc:Fallback xmlns="">
      <p:transition spd="slow" advTm="41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12FC9-04F9-84A2-57A6-7DA5B1FE0EA8}"/>
            </a:ext>
          </a:extLst>
        </p:cNvPr>
        <p:cNvGrpSpPr/>
        <p:nvPr/>
      </p:nvGrpSpPr>
      <p:grpSpPr>
        <a:xfrm>
          <a:off x="0" y="0"/>
          <a:ext cx="0" cy="0"/>
          <a:chOff x="0" y="0"/>
          <a:chExt cx="0" cy="0"/>
        </a:xfrm>
      </p:grpSpPr>
      <p:sp>
        <p:nvSpPr>
          <p:cNvPr id="13" name="テキスト ボックス 12">
            <a:extLst>
              <a:ext uri="{FF2B5EF4-FFF2-40B4-BE49-F238E27FC236}">
                <a16:creationId xmlns:a16="http://schemas.microsoft.com/office/drawing/2014/main" id="{97036702-DF8A-2A11-C7E8-27B759C8A63F}"/>
              </a:ext>
            </a:extLst>
          </p:cNvPr>
          <p:cNvSpPr txBox="1"/>
          <p:nvPr/>
        </p:nvSpPr>
        <p:spPr>
          <a:xfrm>
            <a:off x="1336134" y="3640032"/>
            <a:ext cx="9519743" cy="2354491"/>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療養病棟入院基本料２において求める</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医療区分２・３の患者の割合</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を、５割から</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６割に引き上げ</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17586" marR="0" lvl="0" indent="-717586" algn="just" defTabSz="914446"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［経過措置］令和８年３月</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31</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日において現に療養病棟入院料２を届け出ている保険医療機関については、令和８年９月</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30</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日までの間に限り、基本診療料の施設基準等第５の３の（１）のハに該当するものとみなす。</a:t>
            </a: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21" name="テキスト ボックス 120">
            <a:extLst>
              <a:ext uri="{FF2B5EF4-FFF2-40B4-BE49-F238E27FC236}">
                <a16:creationId xmlns:a16="http://schemas.microsoft.com/office/drawing/2014/main" id="{954F5C6F-D772-39E2-5F8F-1856C50F8DEF}"/>
              </a:ext>
            </a:extLst>
          </p:cNvPr>
          <p:cNvSpPr txBox="1"/>
          <p:nvPr/>
        </p:nvSpPr>
        <p:spPr>
          <a:xfrm>
            <a:off x="1336134" y="1212741"/>
            <a:ext cx="9519743" cy="2031325"/>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処置等の医療区分２に複数該当する場合の医療資源投入量を踏まえ、</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感染症にかかる処置が、他の一部の処置と併せて行われている場合</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には、</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処置等に係る医療区分３</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の患者として入院料を算定することとする。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非がん疾患に対する緩和ケアを評価</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する観点から、悪性腫瘍以外にも、心不全、呼吸不全、腎不全で医療用麻薬等の薬剤投与による苦痛のコントロールが必要な状態について、疾患・状態に係る医療区分２に追加する。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医療的ケア児の受入について評価</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する観点から、超重症児・準超重症児に該当する小児について、超重症児は疾患・状態に係る医療区分３に、準超重症児は医療区分２に追加する。</a:t>
            </a:r>
          </a:p>
        </p:txBody>
      </p:sp>
      <p:sp>
        <p:nvSpPr>
          <p:cNvPr id="6" name="正方形/長方形 5">
            <a:extLst>
              <a:ext uri="{FF2B5EF4-FFF2-40B4-BE49-F238E27FC236}">
                <a16:creationId xmlns:a16="http://schemas.microsoft.com/office/drawing/2014/main" id="{506E860A-7A63-00DC-0168-2A039870E9EF}"/>
              </a:ext>
            </a:extLst>
          </p:cNvPr>
          <p:cNvSpPr/>
          <p:nvPr/>
        </p:nvSpPr>
        <p:spPr>
          <a:xfrm>
            <a:off x="1458462" y="4186887"/>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32A49A09-5B1A-D252-30AE-915992ED3EF3}"/>
              </a:ext>
            </a:extLst>
          </p:cNvPr>
          <p:cNvSpPr/>
          <p:nvPr/>
        </p:nvSpPr>
        <p:spPr>
          <a:xfrm>
            <a:off x="1458462" y="4546745"/>
            <a:ext cx="4320000" cy="921608"/>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療養病棟入院料２</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5"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・当該病棟の入院患者のうち医療区分三の患者と医療区分二の患者との合計が</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五割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以上であること。</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64F8DCF3-10F1-FCF5-3DEA-2200151E94D2}"/>
              </a:ext>
            </a:extLst>
          </p:cNvPr>
          <p:cNvSpPr/>
          <p:nvPr/>
        </p:nvSpPr>
        <p:spPr>
          <a:xfrm>
            <a:off x="5916002" y="4583024"/>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E5CEE46F-0C72-2B30-BA33-474B1F0DAD2C}"/>
              </a:ext>
            </a:extLst>
          </p:cNvPr>
          <p:cNvSpPr/>
          <p:nvPr/>
        </p:nvSpPr>
        <p:spPr>
          <a:xfrm>
            <a:off x="6413538" y="4186887"/>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FB9239B0-3C52-0604-A107-E6FC8C75D9BF}"/>
              </a:ext>
            </a:extLst>
          </p:cNvPr>
          <p:cNvSpPr/>
          <p:nvPr/>
        </p:nvSpPr>
        <p:spPr>
          <a:xfrm>
            <a:off x="6413538" y="4546745"/>
            <a:ext cx="4320000" cy="921608"/>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療養病棟入院料２</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5"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・当該病棟の入院患者のうち医療区分三の患者と医療区分二の患者との合計が</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六割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以上であること。</a:t>
            </a:r>
          </a:p>
        </p:txBody>
      </p:sp>
      <p:sp>
        <p:nvSpPr>
          <p:cNvPr id="5" name="正方形/長方形 4">
            <a:extLst>
              <a:ext uri="{FF2B5EF4-FFF2-40B4-BE49-F238E27FC236}">
                <a16:creationId xmlns:a16="http://schemas.microsoft.com/office/drawing/2014/main" id="{695FCCCE-123A-DA76-0FC7-B93BC4CDB45D}"/>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療養病棟入院基本料の見直し</a:t>
            </a:r>
          </a:p>
        </p:txBody>
      </p:sp>
      <p:sp>
        <p:nvSpPr>
          <p:cNvPr id="2" name="テキスト ボックス 1">
            <a:extLst>
              <a:ext uri="{FF2B5EF4-FFF2-40B4-BE49-F238E27FC236}">
                <a16:creationId xmlns:a16="http://schemas.microsoft.com/office/drawing/2014/main" id="{E728F70B-651E-BF84-E0DB-0D7DA2C6A9E8}"/>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ー１ー１　　患者のニーズ、病院の機能・特性、地域医療構想を踏まえた医療提供体制の整備ー⑪　　</a:t>
            </a:r>
          </a:p>
        </p:txBody>
      </p:sp>
      <p:sp>
        <p:nvSpPr>
          <p:cNvPr id="4" name="正方形/長方形 3">
            <a:extLst>
              <a:ext uri="{FF2B5EF4-FFF2-40B4-BE49-F238E27FC236}">
                <a16:creationId xmlns:a16="http://schemas.microsoft.com/office/drawing/2014/main" id="{4EF81A19-3C08-6B98-76E4-6E0F34A92812}"/>
              </a:ext>
            </a:extLst>
          </p:cNvPr>
          <p:cNvSpPr/>
          <p:nvPr/>
        </p:nvSpPr>
        <p:spPr>
          <a:xfrm>
            <a:off x="1458467" y="1105214"/>
            <a:ext cx="218569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医療区分の見直し</a:t>
            </a:r>
          </a:p>
        </p:txBody>
      </p:sp>
      <p:sp>
        <p:nvSpPr>
          <p:cNvPr id="14" name="正方形/長方形 13">
            <a:extLst>
              <a:ext uri="{FF2B5EF4-FFF2-40B4-BE49-F238E27FC236}">
                <a16:creationId xmlns:a16="http://schemas.microsoft.com/office/drawing/2014/main" id="{B2F2DD2C-D0BC-C4A4-689F-0D854B0BBE58}"/>
              </a:ext>
            </a:extLst>
          </p:cNvPr>
          <p:cNvSpPr/>
          <p:nvPr/>
        </p:nvSpPr>
        <p:spPr>
          <a:xfrm>
            <a:off x="1458467" y="3480317"/>
            <a:ext cx="2849079"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求める医療区分２・３割合の見直し</a:t>
            </a:r>
          </a:p>
        </p:txBody>
      </p:sp>
      <p:sp>
        <p:nvSpPr>
          <p:cNvPr id="10" name="スライド番号プレースホルダー 4">
            <a:extLst>
              <a:ext uri="{FF2B5EF4-FFF2-40B4-BE49-F238E27FC236}">
                <a16:creationId xmlns:a16="http://schemas.microsoft.com/office/drawing/2014/main" id="{50F9644F-DEA8-F51E-12B1-1C9EA0647A5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5" name="オーディオ 14">
            <a:hlinkClick r:id="" action="ppaction://media"/>
            <a:extLst>
              <a:ext uri="{FF2B5EF4-FFF2-40B4-BE49-F238E27FC236}">
                <a16:creationId xmlns:a16="http://schemas.microsoft.com/office/drawing/2014/main" id="{EE8D8350-B72B-EAA1-0677-51FC4270AC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1611729"/>
      </p:ext>
    </p:extLst>
  </p:cSld>
  <p:clrMapOvr>
    <a:masterClrMapping/>
  </p:clrMapOvr>
  <mc:AlternateContent xmlns:mc="http://schemas.openxmlformats.org/markup-compatibility/2006" xmlns:p14="http://schemas.microsoft.com/office/powerpoint/2010/main">
    <mc:Choice Requires="p14">
      <p:transition spd="slow" p14:dur="2000" advTm="53745"/>
    </mc:Choice>
    <mc:Fallback xmlns="">
      <p:transition spd="slow" advTm="53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3958C-2C99-63E7-CB78-29AB48E40E62}"/>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E1EED68C-D0ED-4DB5-BFD3-2BEF88FB06CB}"/>
              </a:ext>
            </a:extLst>
          </p:cNvPr>
          <p:cNvSpPr>
            <a:spLocks noGrp="1"/>
          </p:cNvSpPr>
          <p:nvPr>
            <p:ph type="title"/>
          </p:nvPr>
        </p:nvSpPr>
        <p:spPr>
          <a:solidFill>
            <a:srgbClr val="CDFFDC"/>
          </a:solidFill>
        </p:spPr>
        <p:txBody>
          <a:bodyPr>
            <a:noAutofit/>
          </a:bodyPr>
          <a:lstStyle/>
          <a:p>
            <a:r>
              <a:rPr kumimoji="1" lang="ja-JP" altLang="en-US" b="1">
                <a:latin typeface="メイリオ" panose="020B0604030504040204" pitchFamily="50" charset="-128"/>
                <a:ea typeface="メイリオ" panose="020B0604030504040204" pitchFamily="50" charset="-128"/>
              </a:rPr>
              <a:t>療養病棟入院基本料に係る医療区分について</a:t>
            </a:r>
          </a:p>
        </p:txBody>
      </p:sp>
      <p:sp>
        <p:nvSpPr>
          <p:cNvPr id="84" name="テキスト ボックス 83">
            <a:extLst>
              <a:ext uri="{FF2B5EF4-FFF2-40B4-BE49-F238E27FC236}">
                <a16:creationId xmlns:a16="http://schemas.microsoft.com/office/drawing/2014/main" id="{38252141-036D-691D-5726-BC3D361306B3}"/>
              </a:ext>
            </a:extLst>
          </p:cNvPr>
          <p:cNvSpPr txBox="1"/>
          <p:nvPr/>
        </p:nvSpPr>
        <p:spPr>
          <a:xfrm>
            <a:off x="1143000" y="3"/>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ー１ー１　　患者のニーズ、病院の機能・特性、地域医療構想を踏まえた医療提供体制の整備ー⑪　　</a:t>
            </a:r>
          </a:p>
        </p:txBody>
      </p:sp>
      <p:graphicFrame>
        <p:nvGraphicFramePr>
          <p:cNvPr id="3" name="表 4">
            <a:extLst>
              <a:ext uri="{FF2B5EF4-FFF2-40B4-BE49-F238E27FC236}">
                <a16:creationId xmlns:a16="http://schemas.microsoft.com/office/drawing/2014/main" id="{172DA77E-C970-CB96-4057-0BD97AA48713}"/>
              </a:ext>
            </a:extLst>
          </p:cNvPr>
          <p:cNvGraphicFramePr>
            <a:graphicFrameLocks noGrp="1"/>
          </p:cNvGraphicFramePr>
          <p:nvPr/>
        </p:nvGraphicFramePr>
        <p:xfrm>
          <a:off x="1267522" y="824086"/>
          <a:ext cx="9656956" cy="5984028"/>
        </p:xfrm>
        <a:graphic>
          <a:graphicData uri="http://schemas.openxmlformats.org/drawingml/2006/table">
            <a:tbl>
              <a:tblPr firstRow="1" bandRow="1">
                <a:tableStyleId>{5C22544A-7EE6-4342-B048-85BDC9FD1C3A}</a:tableStyleId>
              </a:tblPr>
              <a:tblGrid>
                <a:gridCol w="397640">
                  <a:extLst>
                    <a:ext uri="{9D8B030D-6E8A-4147-A177-3AD203B41FA5}">
                      <a16:colId xmlns:a16="http://schemas.microsoft.com/office/drawing/2014/main" val="2767021199"/>
                    </a:ext>
                  </a:extLst>
                </a:gridCol>
                <a:gridCol w="1692807">
                  <a:extLst>
                    <a:ext uri="{9D8B030D-6E8A-4147-A177-3AD203B41FA5}">
                      <a16:colId xmlns:a16="http://schemas.microsoft.com/office/drawing/2014/main" val="837933118"/>
                    </a:ext>
                  </a:extLst>
                </a:gridCol>
                <a:gridCol w="2823196">
                  <a:extLst>
                    <a:ext uri="{9D8B030D-6E8A-4147-A177-3AD203B41FA5}">
                      <a16:colId xmlns:a16="http://schemas.microsoft.com/office/drawing/2014/main" val="366193601"/>
                    </a:ext>
                  </a:extLst>
                </a:gridCol>
                <a:gridCol w="4743313">
                  <a:extLst>
                    <a:ext uri="{9D8B030D-6E8A-4147-A177-3AD203B41FA5}">
                      <a16:colId xmlns:a16="http://schemas.microsoft.com/office/drawing/2014/main" val="724248486"/>
                    </a:ext>
                  </a:extLst>
                </a:gridCol>
              </a:tblGrid>
              <a:tr h="264795">
                <a:tc>
                  <a:txBody>
                    <a:bodyPr/>
                    <a:lstStyle/>
                    <a:p>
                      <a:pPr algn="ctr"/>
                      <a:endParaRPr kumimoji="1" lang="ja-JP" altLang="en-US" sz="1100" b="1">
                        <a:solidFill>
                          <a:schemeClr val="tx1"/>
                        </a:solidFill>
                        <a:latin typeface="メイリオ" panose="020B0604030504040204" pitchFamily="50" charset="-128"/>
                        <a:ea typeface="メイリオ" panose="020B0604030504040204" pitchFamily="50" charset="-128"/>
                      </a:endParaRPr>
                    </a:p>
                  </a:txBody>
                  <a:tcPr vert="ea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1FFB3"/>
                    </a:solidFill>
                  </a:tcPr>
                </a:tc>
                <a:tc gridSpan="2">
                  <a:txBody>
                    <a:bodyPr/>
                    <a:lstStyle/>
                    <a:p>
                      <a:pPr algn="ctr"/>
                      <a:r>
                        <a:rPr kumimoji="1" lang="ja-JP" altLang="en-US" sz="1100" b="1">
                          <a:solidFill>
                            <a:schemeClr val="tx1"/>
                          </a:solidFill>
                          <a:latin typeface="メイリオ" panose="020B0604030504040204" pitchFamily="50" charset="-128"/>
                          <a:ea typeface="メイリオ" panose="020B0604030504040204" pitchFamily="50" charset="-128"/>
                        </a:rPr>
                        <a:t>疾患・状態</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1FFB3"/>
                    </a:solidFill>
                  </a:tcPr>
                </a:tc>
                <a:tc hMerge="1">
                  <a:txBody>
                    <a:bodyPr/>
                    <a:lstStyle/>
                    <a:p>
                      <a:pPr algn="ctr"/>
                      <a:r>
                        <a:rPr kumimoji="1" lang="ja-JP" altLang="en-US" sz="1050" b="1">
                          <a:solidFill>
                            <a:schemeClr val="tx1"/>
                          </a:solidFill>
                          <a:latin typeface="メイリオ" panose="020B0604030504040204" pitchFamily="50" charset="-128"/>
                          <a:ea typeface="メイリオ" panose="020B0604030504040204" pitchFamily="50" charset="-128"/>
                        </a:rPr>
                        <a:t>疾患・状態</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b="1">
                          <a:solidFill>
                            <a:schemeClr val="tx1"/>
                          </a:solidFill>
                          <a:latin typeface="メイリオ" panose="020B0604030504040204" pitchFamily="50" charset="-128"/>
                          <a:ea typeface="メイリオ" panose="020B0604030504040204" pitchFamily="50" charset="-128"/>
                        </a:rPr>
                        <a:t>処置等</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1FFB3"/>
                    </a:solidFill>
                  </a:tcPr>
                </a:tc>
                <a:extLst>
                  <a:ext uri="{0D108BD9-81ED-4DB2-BD59-A6C34878D82A}">
                    <a16:rowId xmlns:a16="http://schemas.microsoft.com/office/drawing/2014/main" val="296050924"/>
                  </a:ext>
                </a:extLst>
              </a:tr>
              <a:tr h="1600200">
                <a:tc>
                  <a:txBody>
                    <a:bodyPr/>
                    <a:lstStyle/>
                    <a:p>
                      <a:pPr algn="ctr"/>
                      <a:r>
                        <a:rPr kumimoji="1" lang="ja-JP" altLang="en-US" sz="1100" b="1">
                          <a:solidFill>
                            <a:schemeClr val="tx1"/>
                          </a:solidFill>
                          <a:latin typeface="メイリオ" panose="020B0604030504040204" pitchFamily="50" charset="-128"/>
                          <a:ea typeface="メイリオ" panose="020B0604030504040204" pitchFamily="50" charset="-128"/>
                        </a:rPr>
                        <a:t>医療区分３</a:t>
                      </a:r>
                    </a:p>
                  </a:txBody>
                  <a:tcPr vert="ea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l"/>
                      <a:r>
                        <a:rPr kumimoji="1" lang="ja-JP" altLang="en-US" sz="900" b="0">
                          <a:solidFill>
                            <a:schemeClr val="tx1"/>
                          </a:solidFill>
                          <a:latin typeface="メイリオ" panose="020B0604030504040204" pitchFamily="50" charset="-128"/>
                          <a:ea typeface="メイリオ" panose="020B0604030504040204" pitchFamily="50" charset="-128"/>
                        </a:rPr>
                        <a:t>・スモン　</a:t>
                      </a:r>
                      <a:endParaRPr kumimoji="1" lang="en-US" altLang="ja-JP" sz="900" b="0">
                        <a:solidFill>
                          <a:schemeClr val="tx1"/>
                        </a:solidFill>
                        <a:latin typeface="メイリオ" panose="020B0604030504040204" pitchFamily="50" charset="-128"/>
                        <a:ea typeface="メイリオ" panose="020B0604030504040204" pitchFamily="50" charset="-128"/>
                      </a:endParaRPr>
                    </a:p>
                    <a:p>
                      <a:pPr marL="92075" indent="-92075" algn="l"/>
                      <a:r>
                        <a:rPr kumimoji="1" lang="ja-JP" altLang="en-US" sz="900" b="0">
                          <a:solidFill>
                            <a:schemeClr val="tx1"/>
                          </a:solidFill>
                          <a:latin typeface="メイリオ" panose="020B0604030504040204" pitchFamily="50" charset="-128"/>
                          <a:ea typeface="メイリオ" panose="020B0604030504040204" pitchFamily="50" charset="-128"/>
                        </a:rPr>
                        <a:t>・医師及び看護職員により、常時、監視及び管理を実施している状態</a:t>
                      </a:r>
                      <a:endParaRPr kumimoji="1" lang="en-US" altLang="ja-JP" sz="900" b="0">
                        <a:solidFill>
                          <a:schemeClr val="tx1"/>
                        </a:solidFill>
                        <a:latin typeface="メイリオ" panose="020B0604030504040204" pitchFamily="50" charset="-128"/>
                        <a:ea typeface="メイリオ" panose="020B0604030504040204" pitchFamily="50" charset="-128"/>
                      </a:endParaRPr>
                    </a:p>
                    <a:p>
                      <a:pPr marL="92075" indent="-92075" algn="l"/>
                      <a:r>
                        <a:rPr kumimoji="1" lang="ja-JP" altLang="en-US" sz="900" b="1" u="none">
                          <a:solidFill>
                            <a:schemeClr val="tx1"/>
                          </a:solidFill>
                          <a:latin typeface="メイリオ" panose="020B0604030504040204" pitchFamily="50" charset="-128"/>
                          <a:ea typeface="メイリオ" panose="020B0604030504040204" pitchFamily="50" charset="-128"/>
                        </a:rPr>
                        <a:t>・</a:t>
                      </a:r>
                      <a:r>
                        <a:rPr kumimoji="1" lang="ja-JP" altLang="en-US" sz="900" b="1" u="sng">
                          <a:solidFill>
                            <a:srgbClr val="007FDE"/>
                          </a:solidFill>
                          <a:latin typeface="メイリオ" panose="020B0604030504040204" pitchFamily="50" charset="-128"/>
                          <a:ea typeface="メイリオ" panose="020B0604030504040204" pitchFamily="50" charset="-128"/>
                        </a:rPr>
                        <a:t>区分番号Ａ２１２に掲げる超重症児（者）入院診療加算・準超重症児（者）入院診療加算の注１に規定する超重症の状態（</a:t>
                      </a:r>
                      <a:r>
                        <a:rPr kumimoji="1" lang="en-US" altLang="ja-JP" sz="900" b="1" u="sng">
                          <a:solidFill>
                            <a:srgbClr val="007FDE"/>
                          </a:solidFill>
                          <a:latin typeface="メイリオ" panose="020B0604030504040204" pitchFamily="50" charset="-128"/>
                          <a:ea typeface="メイリオ" panose="020B0604030504040204" pitchFamily="50" charset="-128"/>
                        </a:rPr>
                        <a:t>15</a:t>
                      </a:r>
                      <a:r>
                        <a:rPr kumimoji="1" lang="ja-JP" altLang="en-US" sz="900" b="1" u="sng">
                          <a:solidFill>
                            <a:srgbClr val="007FDE"/>
                          </a:solidFill>
                          <a:latin typeface="メイリオ" panose="020B0604030504040204" pitchFamily="50" charset="-128"/>
                          <a:ea typeface="メイリオ" panose="020B0604030504040204" pitchFamily="50" charset="-128"/>
                        </a:rPr>
                        <a:t>歳未満の小児患者に限る。）</a:t>
                      </a:r>
                    </a:p>
                    <a:p>
                      <a:pPr marL="92075" indent="-92075" algn="l"/>
                      <a:endParaRPr kumimoji="1" lang="ja-JP" altLang="en-US" sz="900" b="0">
                        <a:solidFill>
                          <a:schemeClr val="tx1"/>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pPr algn="ctr"/>
                      <a:endParaRPr kumimoji="1" lang="ja-JP" altLang="en-US" sz="1050" b="1">
                        <a:solidFill>
                          <a:schemeClr val="tx1"/>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88900" indent="-88900" algn="l"/>
                      <a:r>
                        <a:rPr kumimoji="1" lang="ja-JP" altLang="en-US" sz="900" b="0">
                          <a:solidFill>
                            <a:schemeClr val="tx1"/>
                          </a:solidFill>
                          <a:latin typeface="メイリオ" panose="020B0604030504040204" pitchFamily="50" charset="-128"/>
                          <a:ea typeface="メイリオ" panose="020B0604030504040204" pitchFamily="50" charset="-128"/>
                        </a:rPr>
                        <a:t>・中心静脈栄養</a:t>
                      </a:r>
                      <a:r>
                        <a:rPr kumimoji="1" lang="ja-JP" altLang="en-US" sz="900" b="0" u="none">
                          <a:solidFill>
                            <a:schemeClr val="tx1"/>
                          </a:solidFill>
                          <a:latin typeface="メイリオ" panose="020B0604030504040204" pitchFamily="50" charset="-128"/>
                          <a:ea typeface="メイリオ" panose="020B0604030504040204" pitchFamily="50" charset="-128"/>
                        </a:rPr>
                        <a:t>（療養病棟入院基本料を算定する場合にあっては、広汎性腹膜炎、腸閉塞、難治性嘔吐、難治性下痢、活動性の消化管出血、炎症性腸疾患、短腸症候群、消化管瘻若しくは急性膵炎を有する患者を対象とする場合又は中心静脈栄養を開始した日から</a:t>
                      </a:r>
                      <a:r>
                        <a:rPr kumimoji="1" lang="en-US" altLang="ja-JP" sz="900" b="0" u="none">
                          <a:solidFill>
                            <a:schemeClr val="tx1"/>
                          </a:solidFill>
                          <a:latin typeface="メイリオ" panose="020B0604030504040204" pitchFamily="50" charset="-128"/>
                          <a:ea typeface="メイリオ" panose="020B0604030504040204" pitchFamily="50" charset="-128"/>
                        </a:rPr>
                        <a:t>30</a:t>
                      </a:r>
                      <a:r>
                        <a:rPr kumimoji="1" lang="ja-JP" altLang="en-US" sz="900" b="0" u="none">
                          <a:solidFill>
                            <a:schemeClr val="tx1"/>
                          </a:solidFill>
                          <a:latin typeface="メイリオ" panose="020B0604030504040204" pitchFamily="50" charset="-128"/>
                          <a:ea typeface="メイリオ" panose="020B0604030504040204" pitchFamily="50" charset="-128"/>
                        </a:rPr>
                        <a:t>日以内の場合に実施するものに限る）</a:t>
                      </a:r>
                      <a:endParaRPr kumimoji="1" lang="en-US" altLang="ja-JP" sz="900" b="0" u="none">
                        <a:solidFill>
                          <a:schemeClr val="tx1"/>
                        </a:solidFill>
                        <a:latin typeface="メイリオ" panose="020B0604030504040204" pitchFamily="50" charset="-128"/>
                        <a:ea typeface="メイリオ" panose="020B0604030504040204" pitchFamily="50" charset="-128"/>
                      </a:endParaRPr>
                    </a:p>
                    <a:p>
                      <a:pPr marL="88900" indent="-88900" algn="l"/>
                      <a:r>
                        <a:rPr kumimoji="1" lang="ja-JP" altLang="en-US" sz="900" b="0">
                          <a:solidFill>
                            <a:schemeClr val="tx1"/>
                          </a:solidFill>
                          <a:latin typeface="メイリオ" panose="020B0604030504040204" pitchFamily="50" charset="-128"/>
                          <a:ea typeface="メイリオ" panose="020B0604030504040204" pitchFamily="50" charset="-128"/>
                        </a:rPr>
                        <a:t>・二十四時間持続点滴</a:t>
                      </a:r>
                    </a:p>
                    <a:p>
                      <a:pPr marL="88900" indent="-88900" algn="l"/>
                      <a:r>
                        <a:rPr kumimoji="1" lang="ja-JP" altLang="en-US" sz="900" b="0">
                          <a:solidFill>
                            <a:schemeClr val="tx1"/>
                          </a:solidFill>
                          <a:latin typeface="メイリオ" panose="020B0604030504040204" pitchFamily="50" charset="-128"/>
                          <a:ea typeface="メイリオ" panose="020B0604030504040204" pitchFamily="50" charset="-128"/>
                        </a:rPr>
                        <a:t>・人工呼吸器の使用　</a:t>
                      </a:r>
                      <a:endParaRPr kumimoji="1" lang="en-US" altLang="ja-JP" sz="900" b="0">
                        <a:solidFill>
                          <a:schemeClr val="tx1"/>
                        </a:solidFill>
                        <a:latin typeface="メイリオ" panose="020B0604030504040204" pitchFamily="50" charset="-128"/>
                        <a:ea typeface="メイリオ" panose="020B0604030504040204" pitchFamily="50" charset="-128"/>
                      </a:endParaRPr>
                    </a:p>
                    <a:p>
                      <a:pPr marL="88900" indent="-88900" algn="l"/>
                      <a:r>
                        <a:rPr kumimoji="1" lang="ja-JP" altLang="en-US" sz="900" b="0">
                          <a:solidFill>
                            <a:schemeClr val="tx1"/>
                          </a:solidFill>
                          <a:latin typeface="メイリオ" panose="020B0604030504040204" pitchFamily="50" charset="-128"/>
                          <a:ea typeface="メイリオ" panose="020B0604030504040204" pitchFamily="50" charset="-128"/>
                        </a:rPr>
                        <a:t>・ドレーン法又は胸腔若しくは腹腔の洗浄</a:t>
                      </a:r>
                      <a:endParaRPr kumimoji="1" lang="en-US" altLang="ja-JP" sz="900" b="0">
                        <a:solidFill>
                          <a:schemeClr val="tx1"/>
                        </a:solidFill>
                        <a:latin typeface="メイリオ" panose="020B0604030504040204" pitchFamily="50" charset="-128"/>
                        <a:ea typeface="メイリオ" panose="020B0604030504040204" pitchFamily="50" charset="-128"/>
                      </a:endParaRPr>
                    </a:p>
                    <a:p>
                      <a:pPr marL="88900" indent="-88900" algn="l"/>
                      <a:r>
                        <a:rPr kumimoji="1" lang="ja-JP" altLang="en-US" sz="900" b="0">
                          <a:solidFill>
                            <a:schemeClr val="tx1"/>
                          </a:solidFill>
                          <a:latin typeface="メイリオ" panose="020B0604030504040204" pitchFamily="50" charset="-128"/>
                          <a:ea typeface="メイリオ" panose="020B0604030504040204" pitchFamily="50" charset="-128"/>
                        </a:rPr>
                        <a:t>・気管切開又は気管内挿管（発熱を伴う状態の患者に対するものに限る）　　</a:t>
                      </a:r>
                      <a:endParaRPr kumimoji="1" lang="en-US" altLang="ja-JP" sz="900" b="0">
                        <a:solidFill>
                          <a:schemeClr val="tx1"/>
                        </a:solidFill>
                        <a:latin typeface="メイリオ" panose="020B0604030504040204" pitchFamily="50" charset="-128"/>
                        <a:ea typeface="メイリオ" panose="020B0604030504040204" pitchFamily="50" charset="-128"/>
                      </a:endParaRPr>
                    </a:p>
                    <a:p>
                      <a:pPr marL="88900" indent="-88900" algn="l"/>
                      <a:r>
                        <a:rPr kumimoji="1" lang="ja-JP" altLang="en-US" sz="900" b="0">
                          <a:solidFill>
                            <a:schemeClr val="tx1"/>
                          </a:solidFill>
                          <a:latin typeface="メイリオ" panose="020B0604030504040204" pitchFamily="50" charset="-128"/>
                          <a:ea typeface="メイリオ" panose="020B0604030504040204" pitchFamily="50" charset="-128"/>
                        </a:rPr>
                        <a:t>・酸素療法（密度の高い治療を要する状態の患者に対するものに限る）</a:t>
                      </a:r>
                    </a:p>
                    <a:p>
                      <a:pPr marL="88900" indent="-88900" algn="l"/>
                      <a:r>
                        <a:rPr kumimoji="1" lang="ja-JP" altLang="en-US" sz="900" b="0">
                          <a:solidFill>
                            <a:schemeClr val="tx1"/>
                          </a:solidFill>
                          <a:latin typeface="メイリオ" panose="020B0604030504040204" pitchFamily="50" charset="-128"/>
                          <a:ea typeface="メイリオ" panose="020B0604030504040204" pitchFamily="50" charset="-128"/>
                        </a:rPr>
                        <a:t>・感染症の治療の必要性から実施する隔離室での管理</a:t>
                      </a:r>
                      <a:endParaRPr kumimoji="1" lang="en-US" altLang="ja-JP" sz="900" b="0">
                        <a:solidFill>
                          <a:schemeClr val="tx1"/>
                        </a:solidFill>
                        <a:latin typeface="メイリオ" panose="020B0604030504040204" pitchFamily="50" charset="-128"/>
                        <a:ea typeface="メイリオ" panose="020B0604030504040204" pitchFamily="50" charset="-128"/>
                      </a:endParaRPr>
                    </a:p>
                    <a:p>
                      <a:pPr marL="88900" indent="-88900" algn="l"/>
                      <a:r>
                        <a:rPr kumimoji="1" lang="ja-JP" altLang="en-US" sz="900" b="1">
                          <a:solidFill>
                            <a:schemeClr val="tx1"/>
                          </a:solidFill>
                          <a:latin typeface="メイリオ" panose="020B0604030504040204" pitchFamily="50" charset="-128"/>
                          <a:ea typeface="メイリオ" panose="020B0604030504040204" pitchFamily="50" charset="-128"/>
                        </a:rPr>
                        <a:t>・</a:t>
                      </a:r>
                      <a:r>
                        <a:rPr kumimoji="1" lang="ja-JP" altLang="en-US" sz="900" b="1" u="sng">
                          <a:solidFill>
                            <a:srgbClr val="007FDE"/>
                          </a:solidFill>
                          <a:latin typeface="メイリオ" panose="020B0604030504040204" pitchFamily="50" charset="-128"/>
                          <a:ea typeface="メイリオ" panose="020B0604030504040204" pitchFamily="50" charset="-128"/>
                        </a:rPr>
                        <a:t>医療区分２の処置等のうち、</a:t>
                      </a:r>
                      <a:r>
                        <a:rPr kumimoji="1" lang="en-US" altLang="ja-JP" sz="900" b="1" u="sng">
                          <a:solidFill>
                            <a:srgbClr val="007FDE"/>
                          </a:solidFill>
                          <a:latin typeface="メイリオ" panose="020B0604030504040204" pitchFamily="50" charset="-128"/>
                          <a:ea typeface="メイリオ" panose="020B0604030504040204" pitchFamily="50" charset="-128"/>
                        </a:rPr>
                        <a:t>(</a:t>
                      </a:r>
                      <a:r>
                        <a:rPr kumimoji="1" lang="ja-JP" altLang="en-US" sz="900" b="1" u="sng">
                          <a:solidFill>
                            <a:srgbClr val="007FDE"/>
                          </a:solidFill>
                          <a:latin typeface="メイリオ" panose="020B0604030504040204" pitchFamily="50" charset="-128"/>
                          <a:ea typeface="メイリオ" panose="020B0604030504040204" pitchFamily="50" charset="-128"/>
                        </a:rPr>
                        <a:t>１</a:t>
                      </a:r>
                      <a:r>
                        <a:rPr kumimoji="1" lang="en-US" altLang="ja-JP" sz="900" b="1" u="sng">
                          <a:solidFill>
                            <a:srgbClr val="007FDE"/>
                          </a:solidFill>
                          <a:latin typeface="メイリオ" panose="020B0604030504040204" pitchFamily="50" charset="-128"/>
                          <a:ea typeface="メイリオ" panose="020B0604030504040204" pitchFamily="50" charset="-128"/>
                        </a:rPr>
                        <a:t>)</a:t>
                      </a:r>
                      <a:r>
                        <a:rPr kumimoji="1" lang="ja-JP" altLang="en-US" sz="900" b="1" u="sng">
                          <a:solidFill>
                            <a:srgbClr val="007FDE"/>
                          </a:solidFill>
                          <a:latin typeface="メイリオ" panose="020B0604030504040204" pitchFamily="50" charset="-128"/>
                          <a:ea typeface="メイリオ" panose="020B0604030504040204" pitchFamily="50" charset="-128"/>
                        </a:rPr>
                        <a:t>及び</a:t>
                      </a:r>
                      <a:r>
                        <a:rPr kumimoji="1" lang="en-US" altLang="ja-JP" sz="900" b="1" u="sng">
                          <a:solidFill>
                            <a:srgbClr val="007FDE"/>
                          </a:solidFill>
                          <a:latin typeface="メイリオ" panose="020B0604030504040204" pitchFamily="50" charset="-128"/>
                          <a:ea typeface="メイリオ" panose="020B0604030504040204" pitchFamily="50" charset="-128"/>
                        </a:rPr>
                        <a:t>(</a:t>
                      </a:r>
                      <a:r>
                        <a:rPr kumimoji="1" lang="ja-JP" altLang="en-US" sz="900" b="1" u="sng">
                          <a:solidFill>
                            <a:srgbClr val="007FDE"/>
                          </a:solidFill>
                          <a:latin typeface="メイリオ" panose="020B0604030504040204" pitchFamily="50" charset="-128"/>
                          <a:ea typeface="メイリオ" panose="020B0604030504040204" pitchFamily="50" charset="-128"/>
                        </a:rPr>
                        <a:t>２</a:t>
                      </a:r>
                      <a:r>
                        <a:rPr kumimoji="1" lang="en-US" altLang="ja-JP" sz="900" b="1" u="sng">
                          <a:solidFill>
                            <a:srgbClr val="007FDE"/>
                          </a:solidFill>
                          <a:latin typeface="メイリオ" panose="020B0604030504040204" pitchFamily="50" charset="-128"/>
                          <a:ea typeface="メイリオ" panose="020B0604030504040204" pitchFamily="50" charset="-128"/>
                        </a:rPr>
                        <a:t>)</a:t>
                      </a:r>
                      <a:r>
                        <a:rPr kumimoji="1" lang="ja-JP" altLang="en-US" sz="900" b="1" u="sng">
                          <a:solidFill>
                            <a:srgbClr val="007FDE"/>
                          </a:solidFill>
                          <a:latin typeface="メイリオ" panose="020B0604030504040204" pitchFamily="50" charset="-128"/>
                          <a:ea typeface="メイリオ" panose="020B0604030504040204" pitchFamily="50" charset="-128"/>
                        </a:rPr>
                        <a:t>のいずれにも該当するもの</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30527029"/>
                  </a:ext>
                </a:extLst>
              </a:tr>
              <a:tr h="914400">
                <a:tc rowSpan="4">
                  <a:txBody>
                    <a:bodyPr/>
                    <a:lstStyle/>
                    <a:p>
                      <a:pPr algn="ctr"/>
                      <a:r>
                        <a:rPr kumimoji="1" lang="ja-JP" altLang="en-US" sz="1100" b="1">
                          <a:solidFill>
                            <a:schemeClr val="tx1"/>
                          </a:solidFill>
                          <a:latin typeface="メイリオ" panose="020B0604030504040204" pitchFamily="50" charset="-128"/>
                          <a:ea typeface="メイリオ" panose="020B0604030504040204" pitchFamily="50" charset="-128"/>
                        </a:rPr>
                        <a:t>医療区分２</a:t>
                      </a:r>
                    </a:p>
                  </a:txBody>
                  <a:tcPr vert="eaVert"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4" gridSpan="2">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・筋ジストロフィー症</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・多発性硬化症</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・筋萎縮性側索硬化症、</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・パーキンソン病関連疾患（進行性核上性麻痺、大脳皮質基底核変性症、パーキンソン病（ホーエン・ヤールの重症度分類がステージ三以上であって生活機能障害度が</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度又は</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度の状態に限る。））</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・その他の指定難病等（スモンを除く。）</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・脊髄損傷（頸椎損傷を原因とする麻痺が四肢全てに認められる場合に限る。）</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・慢性閉塞性肺疾患</a:t>
                      </a:r>
                      <a:b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（ヒュー・ジョーンズの分類が</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Ⅴ</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度の状態に該当する場合に限る。）</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・悪性腫瘍</a:t>
                      </a:r>
                      <a:b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（医療用麻薬等の薬剤投与による疼痛コントロールが必要な場合に限る。）</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末期呼吸器疾患（適切な治療が実施されているにもかかわらず、ヒュー・ジョーンズの分類が</a:t>
                      </a:r>
                      <a:r>
                        <a:rPr kumimoji="1" lang="en-US" altLang="ja-JP"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Ⅴ</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度の状態に該当し 、医療用麻薬等の投与によるコントロールが必要な状態に限る。）</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末期心不全（器質的な心機能障害により、適切な治療が実施されているにもかかわらず、慢性的にＮＹＨＡ重症度分類</a:t>
                      </a:r>
                      <a:r>
                        <a:rPr kumimoji="1" lang="en-US" altLang="ja-JP"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Ⅳ</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度の症状に該当し、頻回若しくは持続的に医療用麻薬の投与又はその他の点滴薬物療法による苦痛及び症状のコントロールが必要な状態に限る。）</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末期腎不全（器質的な腎障害により、適切な治療が実施されているにもかかわらず、慢性的に日本腎臓学会慢性腎臓病重症度分類</a:t>
                      </a:r>
                      <a:r>
                        <a:rPr kumimoji="1" lang="en-US" altLang="ja-JP"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Stage G5</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以上に該当し、腎代替療法を必要とする状態であるが、透析療法の開始又は継続が困難である場合であって、医療用麻薬等の投与による苦痛のコントロールが必要な状態に限る。）</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・消化管等の体内からの出血が反復継続している状態</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・他者に対する暴行が毎日認められる状態</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区分番号Ａ２１２に掲げる超重症児（者）入院診療加算・準超重症児（者）入院診療加算の注２に規定する準超重症の状態（</a:t>
                      </a:r>
                      <a:r>
                        <a:rPr kumimoji="1" lang="en-US" altLang="ja-JP"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15</a:t>
                      </a:r>
                      <a:r>
                        <a:rPr kumimoji="1" lang="ja-JP" altLang="en-US"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歳未満の小児患者に限る。）</a:t>
                      </a:r>
                      <a:endParaRPr kumimoji="1" lang="en-US" altLang="ja-JP" sz="9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4" hMerge="1">
                  <a:txBody>
                    <a:bodyPr/>
                    <a:lstStyle/>
                    <a:p>
                      <a:pPr algn="ctr"/>
                      <a:endParaRPr kumimoji="1" lang="ja-JP" altLang="en-US" sz="1050" b="1">
                        <a:solidFill>
                          <a:schemeClr val="tx1"/>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感染症の治療に係る処置</a:t>
                      </a:r>
                      <a:endPar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・肺炎に対する治療</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・尿路感染症に対する治療</a:t>
                      </a: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・脱水に対する治療（発熱を伴う状態の患者に対するものに限る）　　</a:t>
                      </a: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・頻回の嘔吐に対する治療（発熱を伴う状態の患者に対するものに限る）</a:t>
                      </a: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・経鼻胃管や胃瘻等の経腸栄養（発熱又は嘔吐を伴う状態の患者に対するものに限る</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ysDash"/>
                      <a:round/>
                      <a:headEnd type="none" w="med" len="med"/>
                      <a:tailEnd type="none" w="med" len="med"/>
                    </a:lnB>
                    <a:solidFill>
                      <a:srgbClr val="E7FFEE"/>
                    </a:solidFill>
                  </a:tcPr>
                </a:tc>
                <a:extLst>
                  <a:ext uri="{0D108BD9-81ED-4DB2-BD59-A6C34878D82A}">
                    <a16:rowId xmlns:a16="http://schemas.microsoft.com/office/drawing/2014/main" val="3606482764"/>
                  </a:ext>
                </a:extLst>
              </a:tr>
              <a:tr h="1600200">
                <a:tc vMerge="1">
                  <a:txBody>
                    <a:bodyPr/>
                    <a:lstStyle/>
                    <a:p>
                      <a:endParaRPr kumimoji="1" lang="ja-JP" altLang="en-US"/>
                    </a:p>
                  </a:txBody>
                  <a:tcPr/>
                </a:tc>
                <a:tc gridSpan="2" vMerge="1">
                  <a:txBody>
                    <a:bodyPr/>
                    <a:lstStyle/>
                    <a:p>
                      <a:endParaRPr kumimoji="1" lang="ja-JP" altLang="en-US"/>
                    </a:p>
                  </a:txBody>
                  <a:tcPr/>
                </a:tc>
                <a:tc hMerge="1" vMerge="1">
                  <a:txBody>
                    <a:bodyPr/>
                    <a:lstStyle/>
                    <a:p>
                      <a:endParaRPr kumimoji="1" lang="ja-JP" altLang="en-US"/>
                    </a:p>
                  </a:txBody>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創傷の治療に係る処置及び器具の管理等を伴う処置</a:t>
                      </a:r>
                      <a:endPar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・褥瘡に対する治療（皮膚層の部分的喪失が認められる場合又は褥瘡が二箇所以上に認められる場合に限る。）</a:t>
                      </a: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・末梢循環障害による下肢末端の開放創に対する治療</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・創傷（手術創や感染創を含む。）、皮膚潰瘍又は下腿</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たい</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若しくは足部の蜂巣炎、膿</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のう</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等の感染症に対する治療</a:t>
                      </a: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中心静脈栄養（広汎性腹膜炎、腸閉塞、難治性嘔吐、難治性下痢、活動性の消化管出血、炎症性腸疾患、短腸症候群、消化管瘻又は急性膵炎を有する患者以外を対象として、中心静脈栄養を開始した日から</a:t>
                      </a:r>
                      <a:r>
                        <a:rPr kumimoji="1" lang="en-US" altLang="ja-JP" sz="900" b="0"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30</a:t>
                      </a:r>
                      <a:r>
                        <a:rPr kumimoji="1" lang="ja-JP" altLang="en-US" sz="900" b="0"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rPr>
                        <a:t>日を超えて実施するものに限る）</a:t>
                      </a:r>
                      <a:endParaRPr kumimoji="1" lang="en-US" altLang="ja-JP" sz="900" b="0" i="0" u="none" strike="noStrike" kern="1200" cap="none" spc="0" normalizeH="0" baseline="0" noProof="0">
                        <a:ln>
                          <a:noFill/>
                        </a:ln>
                        <a:solidFill>
                          <a:schemeClr val="tx1"/>
                        </a:solidFill>
                        <a:effectLst/>
                        <a:uLnTx/>
                        <a:uFillTx/>
                        <a:latin typeface="メイリオ" panose="020B0604030504040204" pitchFamily="50" charset="-128"/>
                        <a:ea typeface="メイリオ" panose="020B0604030504040204" pitchFamily="50" charset="-128"/>
                        <a:cs typeface="+mn-cs"/>
                      </a:endParaRP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・人工腎臓、持続緩徐式血液濾過、腹膜灌流又は血漿交換療法</a:t>
                      </a: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・気管切開又は気管内挿管が行われている状態（発熱を伴う状態を除く）　</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tx1"/>
                      </a:solidFill>
                      <a:prstDash val="sysDash"/>
                      <a:round/>
                      <a:headEnd type="none" w="med" len="med"/>
                      <a:tailEnd type="none" w="med" len="med"/>
                    </a:lnT>
                    <a:lnB w="6350" cap="flat" cmpd="sng" algn="ctr">
                      <a:solidFill>
                        <a:schemeClr val="tx1"/>
                      </a:solidFill>
                      <a:prstDash val="sysDash"/>
                      <a:round/>
                      <a:headEnd type="none" w="med" len="med"/>
                      <a:tailEnd type="none" w="med" len="med"/>
                    </a:lnB>
                    <a:solidFill>
                      <a:srgbClr val="E7FFEE"/>
                    </a:solidFill>
                  </a:tcPr>
                </a:tc>
                <a:extLst>
                  <a:ext uri="{0D108BD9-81ED-4DB2-BD59-A6C34878D82A}">
                    <a16:rowId xmlns:a16="http://schemas.microsoft.com/office/drawing/2014/main" val="2906520830"/>
                  </a:ext>
                </a:extLst>
              </a:tr>
              <a:tr h="914400">
                <a:tc vMerge="1">
                  <a:txBody>
                    <a:bodyPr/>
                    <a:lstStyle/>
                    <a:p>
                      <a:endParaRPr kumimoji="1" lang="ja-JP" altLang="en-US"/>
                    </a:p>
                  </a:txBody>
                  <a:tcPr/>
                </a:tc>
                <a:tc gridSpan="2" vMerge="1">
                  <a:txBody>
                    <a:bodyPr/>
                    <a:lstStyle/>
                    <a:p>
                      <a:endParaRPr kumimoji="1" lang="ja-JP" altLang="en-US"/>
                    </a:p>
                  </a:txBody>
                  <a:tcPr/>
                </a:tc>
                <a:tc hMerge="1" vMerge="1">
                  <a:txBody>
                    <a:bodyPr/>
                    <a:lstStyle/>
                    <a:p>
                      <a:endParaRPr kumimoji="1" lang="ja-JP" altLang="en-US"/>
                    </a:p>
                  </a:txBody>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その他の処置</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・一日八回以上の喀痰</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かくたん</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吸引</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・頻回の血糖検査</a:t>
                      </a: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・酸素療法（密度の高い治療を要する状態を除く）　　</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・せん妄に対する治療</a:t>
                      </a:r>
                    </a:p>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・うつ症状に対する治療</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tx1"/>
                      </a:solidFill>
                      <a:prstDash val="sysDash"/>
                      <a:round/>
                      <a:headEnd type="none" w="med" len="med"/>
                      <a:tailEnd type="none" w="med" len="med"/>
                    </a:lnT>
                    <a:lnB w="6350" cap="flat" cmpd="sng" algn="ctr">
                      <a:solidFill>
                        <a:schemeClr val="tx1"/>
                      </a:solidFill>
                      <a:prstDash val="sysDash"/>
                      <a:round/>
                      <a:headEnd type="none" w="med" len="med"/>
                      <a:tailEnd type="none" w="med" len="med"/>
                    </a:lnB>
                    <a:noFill/>
                  </a:tcPr>
                </a:tc>
                <a:extLst>
                  <a:ext uri="{0D108BD9-81ED-4DB2-BD59-A6C34878D82A}">
                    <a16:rowId xmlns:a16="http://schemas.microsoft.com/office/drawing/2014/main" val="1677234768"/>
                  </a:ext>
                </a:extLst>
              </a:tr>
              <a:tr h="425238">
                <a:tc vMerge="1">
                  <a:txBody>
                    <a:bodyPr/>
                    <a:lstStyle/>
                    <a:p>
                      <a:endParaRPr kumimoji="1" lang="ja-JP" altLang="en-US"/>
                    </a:p>
                  </a:txBody>
                  <a:tcPr/>
                </a:tc>
                <a:tc gridSpan="2" vMerge="1">
                  <a:txBody>
                    <a:bodyPr/>
                    <a:lstStyle/>
                    <a:p>
                      <a:endParaRPr kumimoji="1" lang="ja-JP" altLang="en-US"/>
                    </a:p>
                  </a:txBody>
                  <a:tcPr/>
                </a:tc>
                <a:tc hMerge="1" vMerge="1">
                  <a:txBody>
                    <a:bodyPr/>
                    <a:lstStyle/>
                    <a:p>
                      <a:endParaRPr kumimoji="1" lang="ja-JP" altLang="en-US"/>
                    </a:p>
                  </a:txBody>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傷病等によるリハビリテーション（原因となる傷病等の発症後、三十日以内の場合で、実際にリハビリテーションを行っている場合に限る）</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tx1"/>
                      </a:solidFill>
                      <a:prstDash val="sysDash"/>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06906448"/>
                  </a:ext>
                </a:extLst>
              </a:tr>
              <a:tr h="264795">
                <a:tc gridSpan="2">
                  <a:txBody>
                    <a:bodyPr/>
                    <a:lstStyle/>
                    <a:p>
                      <a:pPr algn="ctr"/>
                      <a:r>
                        <a:rPr kumimoji="1" lang="ja-JP" altLang="en-US" sz="1100" b="1">
                          <a:solidFill>
                            <a:schemeClr val="tx1"/>
                          </a:solidFill>
                          <a:latin typeface="メイリオ" panose="020B0604030504040204" pitchFamily="50" charset="-128"/>
                          <a:ea typeface="メイリオ" panose="020B0604030504040204" pitchFamily="50" charset="-128"/>
                        </a:rPr>
                        <a:t>医療区分１</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pPr algn="ctr"/>
                      <a:endParaRPr kumimoji="1" lang="ja-JP" altLang="en-US" sz="1050">
                        <a:solidFill>
                          <a:schemeClr val="tx1"/>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kumimoji="1" lang="ja-JP" altLang="en-US" sz="1000" dirty="0">
                          <a:solidFill>
                            <a:schemeClr val="tx1"/>
                          </a:solidFill>
                          <a:latin typeface="メイリオ" panose="020B0604030504040204" pitchFamily="50" charset="-128"/>
                          <a:ea typeface="メイリオ" panose="020B0604030504040204" pitchFamily="50" charset="-128"/>
                        </a:rPr>
                        <a:t>医療区分２・３に該当しない者</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kumimoji="1" lang="ja-JP" altLang="en-US" sz="1050">
                        <a:solidFill>
                          <a:schemeClr val="tx1"/>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49425825"/>
                  </a:ext>
                </a:extLst>
              </a:tr>
            </a:tbl>
          </a:graphicData>
        </a:graphic>
      </p:graphicFrame>
      <p:sp>
        <p:nvSpPr>
          <p:cNvPr id="5" name="スライド番号プレースホルダー 4">
            <a:extLst>
              <a:ext uri="{FF2B5EF4-FFF2-40B4-BE49-F238E27FC236}">
                <a16:creationId xmlns:a16="http://schemas.microsoft.com/office/drawing/2014/main" id="{02B3CBBB-5783-9EB2-5DB1-7B7A4432F70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7" name="オーディオ 6">
            <a:hlinkClick r:id="" action="ppaction://media"/>
            <a:extLst>
              <a:ext uri="{FF2B5EF4-FFF2-40B4-BE49-F238E27FC236}">
                <a16:creationId xmlns:a16="http://schemas.microsoft.com/office/drawing/2014/main" id="{1FE258D0-9ECE-3280-BC57-0A9F872C26A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442038"/>
      </p:ext>
    </p:extLst>
  </p:cSld>
  <p:clrMapOvr>
    <a:masterClrMapping/>
  </p:clrMapOvr>
  <mc:AlternateContent xmlns:mc="http://schemas.openxmlformats.org/markup-compatibility/2006" xmlns:p14="http://schemas.microsoft.com/office/powerpoint/2010/main">
    <mc:Choice Requires="p14">
      <p:transition spd="slow" p14:dur="2000" advTm="5750"/>
    </mc:Choice>
    <mc:Fallback xmlns="">
      <p:transition spd="slow" advTm="5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86CF5-B577-53F7-BCCD-325960FD203D}"/>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C4660CB0-6572-CAA7-A808-64EE75132EB6}"/>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身体的拘束最小化に係る特に高い取組の評価</a:t>
            </a:r>
          </a:p>
        </p:txBody>
      </p:sp>
      <p:sp>
        <p:nvSpPr>
          <p:cNvPr id="2" name="テキスト ボックス 1">
            <a:extLst>
              <a:ext uri="{FF2B5EF4-FFF2-40B4-BE49-F238E27FC236}">
                <a16:creationId xmlns:a16="http://schemas.microsoft.com/office/drawing/2014/main" id="{2E5FAC94-ACE8-0637-8F87-25298996E782}"/>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身体的拘束の最小化の推進－①</a:t>
            </a:r>
          </a:p>
        </p:txBody>
      </p:sp>
      <p:pic>
        <p:nvPicPr>
          <p:cNvPr id="1028" name="Picture 4" descr="チーム医療で多職種のスタッフが集まっているイラスト">
            <a:extLst>
              <a:ext uri="{FF2B5EF4-FFF2-40B4-BE49-F238E27FC236}">
                <a16:creationId xmlns:a16="http://schemas.microsoft.com/office/drawing/2014/main" id="{4EFB083F-2B77-3AEB-07B1-3DA23D14E1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31233" y="1735083"/>
            <a:ext cx="1693921" cy="1693921"/>
          </a:xfrm>
          <a:prstGeom prst="rect">
            <a:avLst/>
          </a:prstGeom>
          <a:noFill/>
          <a:extLst>
            <a:ext uri="{909E8E84-426E-40DD-AFC4-6F175D3DCCD1}">
              <a14:hiddenFill xmlns:a14="http://schemas.microsoft.com/office/drawing/2010/main">
                <a:solidFill>
                  <a:srgbClr val="FFFFFF"/>
                </a:solidFill>
              </a14:hiddenFill>
            </a:ext>
          </a:extLst>
        </p:spPr>
      </p:pic>
      <p:sp>
        <p:nvSpPr>
          <p:cNvPr id="8" name="テキスト ボックス 7">
            <a:extLst>
              <a:ext uri="{FF2B5EF4-FFF2-40B4-BE49-F238E27FC236}">
                <a16:creationId xmlns:a16="http://schemas.microsoft.com/office/drawing/2014/main" id="{B4C5693B-9074-2667-4511-C15567F6F633}"/>
              </a:ext>
            </a:extLst>
          </p:cNvPr>
          <p:cNvSpPr txBox="1"/>
          <p:nvPr/>
        </p:nvSpPr>
        <p:spPr>
          <a:xfrm>
            <a:off x="1336134" y="1212736"/>
            <a:ext cx="9519743" cy="5416868"/>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身体的拘束の最小化</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に向け、</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管理者等を中心として</a:t>
            </a:r>
            <a:r>
              <a:rPr kumimoji="1" lang="ja-JP"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身体的拘束を原則として行わないという</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組織風土を醸成し、組織的に特に質の高い取組を行う体制</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について、新たな評価を設ける。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（新）</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身体的拘束最小化推進体制加算（１日につき）</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40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［対象病棟］</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療養病棟入院基本料、障害者施設等入院基本料、有床診療所療養病床入院基本料、</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特殊疾患入院医療管理料、地域包括ケア病棟入院料、特殊疾患病棟入院料を算定している病棟</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sng"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同じ入院料を算定する病棟全体</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で届け出る）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［施設基準（抜粋）］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病院長や看護部長</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が、</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身体的拘束の最小化に向けて病院全体で取り組むことについて表明</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し、職員に周知していること。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院内で身体的拘束の最小化に関する</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講習が年２回以上</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実施されており、入院患者に関わる全ての職員が受講していること。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身体的拘束最小化チームにより、</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身体的拘束に使用する用具が病棟外の１か所で管理</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され、使用状況、解除に向けた検討状況を把握するとともに、必要に応じて解除に向けた提案が行われていること。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身体的拘束の最小化に向けた</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具体的な取組を検討するための委員会を３か月に１回以上</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実施していること。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身体的拘束を行われている患者がいる場合、</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最小化チームによる巡回</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が定期的に行われ、病棟の職員と共に解除に向けた具体的な検討が行われていること。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身体的拘束を行わずにケアするための用具の導入</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について職員が提案することができ、積極的に導入するような仕組みを有すること。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身体的拘束を検討する可能性のある患者の入棟を制限していないこと。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身体的拘束が実施される可能性のある全ての患者に対し、病院として身体的拘束を原則行わない方針であることや、身体的拘束を行うリスクと行わないリスク等について</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説明し、患者及び家族の意向を十分に聴取</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加算を算定することのできる入院料を算定した日数に占める</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身体的拘束を実施した日数の割合が３％以下</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（届出から１年間は５％以下）であること。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身体的拘束を原則として行わない方針であること、取組の内容、</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身体的拘束の実施状況（実施割合等）について院内掲示及びウェブ</a:t>
            </a:r>
            <a:b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b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サイトに掲載</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 name="正方形/長方形 8">
            <a:extLst>
              <a:ext uri="{FF2B5EF4-FFF2-40B4-BE49-F238E27FC236}">
                <a16:creationId xmlns:a16="http://schemas.microsoft.com/office/drawing/2014/main" id="{BF9689DD-8F7F-30F7-29AF-58D7A71DCBB8}"/>
              </a:ext>
            </a:extLst>
          </p:cNvPr>
          <p:cNvSpPr/>
          <p:nvPr/>
        </p:nvSpPr>
        <p:spPr>
          <a:xfrm>
            <a:off x="1458463" y="1105214"/>
            <a:ext cx="2965620"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身体的拘束最小化推進体制加算の新設</a:t>
            </a:r>
          </a:p>
        </p:txBody>
      </p:sp>
      <p:sp>
        <p:nvSpPr>
          <p:cNvPr id="3" name="スライド番号プレースホルダー 4">
            <a:extLst>
              <a:ext uri="{FF2B5EF4-FFF2-40B4-BE49-F238E27FC236}">
                <a16:creationId xmlns:a16="http://schemas.microsoft.com/office/drawing/2014/main" id="{C5D95305-2482-8D85-9D17-62DFC5B5F08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7" name="オーディオ 6">
            <a:hlinkClick r:id="" action="ppaction://media"/>
            <a:extLst>
              <a:ext uri="{FF2B5EF4-FFF2-40B4-BE49-F238E27FC236}">
                <a16:creationId xmlns:a16="http://schemas.microsoft.com/office/drawing/2014/main" id="{08C2C380-FDD3-93E4-3815-4AA2788142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7781537"/>
      </p:ext>
    </p:extLst>
  </p:cSld>
  <p:clrMapOvr>
    <a:masterClrMapping/>
  </p:clrMapOvr>
  <mc:AlternateContent xmlns:mc="http://schemas.openxmlformats.org/markup-compatibility/2006" xmlns:p14="http://schemas.microsoft.com/office/powerpoint/2010/main">
    <mc:Choice Requires="p14">
      <p:transition spd="slow" p14:dur="2000" advTm="65537"/>
    </mc:Choice>
    <mc:Fallback xmlns="">
      <p:transition spd="slow" advTm="65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E6A01-B115-6279-A48C-CEFB180E87FA}"/>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8A8BDDA2-5F9A-5C79-56CC-B1A01BD87D1B}"/>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入院（</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精神科入院医療</a:t>
            </a: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a:t>
            </a:r>
          </a:p>
        </p:txBody>
      </p:sp>
      <p:sp>
        <p:nvSpPr>
          <p:cNvPr id="4" name="スライド番号プレースホルダー 4">
            <a:extLst>
              <a:ext uri="{FF2B5EF4-FFF2-40B4-BE49-F238E27FC236}">
                <a16:creationId xmlns:a16="http://schemas.microsoft.com/office/drawing/2014/main" id="{ED448FB3-5A1C-604E-15E2-AC74F9B063C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6C24DC88-6D44-7666-DF40-5578FE7E60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8422864"/>
      </p:ext>
    </p:extLst>
  </p:cSld>
  <p:clrMapOvr>
    <a:masterClrMapping/>
  </p:clrMapOvr>
  <mc:AlternateContent xmlns:mc="http://schemas.openxmlformats.org/markup-compatibility/2006" xmlns:p14="http://schemas.microsoft.com/office/powerpoint/2010/main">
    <mc:Choice Requires="p14">
      <p:transition spd="slow" p14:dur="2000" advTm="4913"/>
    </mc:Choice>
    <mc:Fallback xmlns="">
      <p:transition spd="slow" advTm="4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5CF4B-79F9-5725-BE31-F844416D7D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C44BBA4-A70D-94F3-CA2C-EC8D0ACB0B8E}"/>
              </a:ext>
            </a:extLst>
          </p:cNvPr>
          <p:cNvSpPr txBox="1"/>
          <p:nvPr/>
        </p:nvSpPr>
        <p:spPr>
          <a:xfrm>
            <a:off x="1336128" y="1018745"/>
            <a:ext cx="9519743" cy="5570756"/>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多職種の協働による質の高い精神医療の提供を推進する観点から、精神病棟入院基本料等の入院料における看護職員、精神保健福祉士、作業療法士又は公認心理師の協働について評価を行う。</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精神病棟入院料</a:t>
            </a: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36000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ja-JP" altLang="en-US" sz="16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精神病棟看護・多職種協働加算</a:t>
            </a:r>
            <a:endPar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36000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13</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対１入院基本料の場合</a:t>
            </a:r>
            <a:r>
              <a:rPr kumimoji="1" lang="ja-JP" altLang="en-US" sz="16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357</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36000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15</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対１入院基本料の場合</a:t>
            </a:r>
            <a:r>
              <a:rPr kumimoji="1" lang="ja-JP" altLang="en-US" sz="16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196</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0" i="0" u="sng"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精神病棟看護・多職種協働加算（</a:t>
            </a: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13</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対１入院基本料の場合）の施設基準</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77800" algn="just" defTabSz="914400" rtl="0" eaLnBrk="1" fontAlgn="auto" latinLnBrk="0" hangingPunct="1">
              <a:lnSpc>
                <a:spcPct val="100000"/>
              </a:lnSpc>
              <a:spcBef>
                <a:spcPts val="0"/>
              </a:spcBef>
              <a:spcAft>
                <a:spcPts val="0"/>
              </a:spcAft>
              <a:buClrTx/>
              <a:buSzTx/>
              <a:buFontTx/>
              <a:buNone/>
              <a:tabLst>
                <a:tab pos="447675" algn="l"/>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①　当該病棟において、一日に看護を行う看護職員、作業療法士、精神保健福祉士及び公認心理師の数は、常時、当該病棟の入院患者の数が</a:t>
            </a:r>
            <a:r>
              <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10</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又はその端数を増すごとに１以上であること。</a:t>
            </a:r>
            <a:endPar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75" marR="0" lvl="0" indent="-177800" algn="just" defTabSz="914400" rtl="0" eaLnBrk="1" fontAlgn="auto" latinLnBrk="0" hangingPunct="1">
              <a:lnSpc>
                <a:spcPct val="100000"/>
              </a:lnSpc>
              <a:spcBef>
                <a:spcPts val="0"/>
              </a:spcBef>
              <a:spcAft>
                <a:spcPts val="0"/>
              </a:spcAft>
              <a:buClrTx/>
              <a:buSzTx/>
              <a:buFontTx/>
              <a:buNone/>
              <a:tabLst>
                <a:tab pos="447675" algn="l"/>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②　①の規定にかかわらず、</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当該病棟において、作業療法士、精神保健福祉士又は公認心理師の数は、１以上であること。</a:t>
            </a:r>
            <a:endPar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75" marR="0" lvl="0" indent="-177800" algn="just" defTabSz="914400" rtl="0" eaLnBrk="1" fontAlgn="auto" latinLnBrk="0" hangingPunct="1">
              <a:lnSpc>
                <a:spcPct val="100000"/>
              </a:lnSpc>
              <a:spcBef>
                <a:spcPts val="0"/>
              </a:spcBef>
              <a:spcAft>
                <a:spcPts val="0"/>
              </a:spcAft>
              <a:buClrTx/>
              <a:buSzTx/>
              <a:buFontTx/>
              <a:buNone/>
              <a:tabLst>
                <a:tab pos="447675" algn="l"/>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③　</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当該病棟の入院患者の平均在院日数が</a:t>
            </a:r>
            <a:r>
              <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60</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日以内であること。</a:t>
            </a:r>
            <a:endPar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88000" marR="0" lvl="0" indent="-14400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精神病棟看護・多職種協働加算（</a:t>
            </a: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15</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対１入院基本料の場合）の施設基準</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77800" algn="just" defTabSz="914400" rtl="0" eaLnBrk="1" fontAlgn="auto" latinLnBrk="0" hangingPunct="1">
              <a:lnSpc>
                <a:spcPct val="100000"/>
              </a:lnSpc>
              <a:spcBef>
                <a:spcPts val="0"/>
              </a:spcBef>
              <a:spcAft>
                <a:spcPts val="0"/>
              </a:spcAft>
              <a:buClrTx/>
              <a:buSzTx/>
              <a:buFontTx/>
              <a:buNone/>
              <a:tabLst>
                <a:tab pos="447675" algn="l"/>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①　当該病棟において、一日に看護を行う看護職員、作業療法士、精神保健福祉士及び公認心理師の数は、常時、当該病棟の入院患者の数が</a:t>
            </a:r>
            <a:r>
              <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13</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又はその端数を増すごとに１以上であること。</a:t>
            </a:r>
            <a:endPar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75" marR="0" lvl="0" indent="-177800" algn="just" defTabSz="914400" rtl="0" eaLnBrk="1" fontAlgn="auto" latinLnBrk="0" hangingPunct="1">
              <a:lnSpc>
                <a:spcPct val="100000"/>
              </a:lnSpc>
              <a:spcBef>
                <a:spcPts val="0"/>
              </a:spcBef>
              <a:spcAft>
                <a:spcPts val="0"/>
              </a:spcAft>
              <a:buClrTx/>
              <a:buSzTx/>
              <a:buFontTx/>
              <a:buNone/>
              <a:tabLst>
                <a:tab pos="447675" algn="l"/>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②　①の規定にかかわらず、</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当該病棟において、作業療法士、精神保健福祉士又は公認心理師の数は、１以上であること。</a:t>
            </a:r>
            <a:endPar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75" marR="0" lvl="0" indent="-177800" algn="just" defTabSz="914400" rtl="0" eaLnBrk="1" fontAlgn="auto" latinLnBrk="0" hangingPunct="1">
              <a:lnSpc>
                <a:spcPct val="100000"/>
              </a:lnSpc>
              <a:spcBef>
                <a:spcPts val="0"/>
              </a:spcBef>
              <a:spcAft>
                <a:spcPts val="0"/>
              </a:spcAft>
              <a:buClrTx/>
              <a:buSzTx/>
              <a:buFontTx/>
              <a:buNone/>
              <a:tabLst>
                <a:tab pos="447675" algn="l"/>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③　</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当該病棟の入院患者の平均在院日数が</a:t>
            </a:r>
            <a:r>
              <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100</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日以内であること。</a:t>
            </a:r>
            <a:endPar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447675" marR="0" lvl="0" indent="-177800" algn="just" defTabSz="914400" rtl="0" eaLnBrk="1" fontAlgn="auto" latinLnBrk="0" hangingPunct="1">
              <a:lnSpc>
                <a:spcPct val="100000"/>
              </a:lnSpc>
              <a:spcBef>
                <a:spcPts val="0"/>
              </a:spcBef>
              <a:spcAft>
                <a:spcPts val="0"/>
              </a:spcAft>
              <a:buClrTx/>
              <a:buSzTx/>
              <a:buFontTx/>
              <a:buNone/>
              <a:tabLst>
                <a:tab pos="447675" algn="l"/>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361950" algn="just" defTabSz="914400" rtl="0" eaLnBrk="1" fontAlgn="auto" latinLnBrk="0" hangingPunct="1">
              <a:lnSpc>
                <a:spcPct val="100000"/>
              </a:lnSpc>
              <a:spcBef>
                <a:spcPts val="0"/>
              </a:spcBef>
              <a:spcAft>
                <a:spcPts val="0"/>
              </a:spcAft>
              <a:buClrTx/>
              <a:buSzTx/>
              <a:buFontTx/>
              <a:buNone/>
              <a:tabLst>
                <a:tab pos="447675" algn="l"/>
              </a:tabLst>
              <a:defRPr/>
            </a:pP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zh-TW"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急性期病院精神病棟入院基本料</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、特定機能病院入院基本料（精神病棟の場合）、</a:t>
            </a:r>
            <a:r>
              <a:rPr kumimoji="1" lang="zh-TW"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精神科急性期治療病棟入院料２</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においても同様の評価を設ける。</a:t>
            </a:r>
            <a:endParaRPr kumimoji="1" lang="en-US" altLang="zh-TW"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21A0EF2-E273-7420-9DE1-95AFD9C7D2F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精神病床における多職種協働の推進</a:t>
            </a:r>
          </a:p>
        </p:txBody>
      </p:sp>
      <p:sp>
        <p:nvSpPr>
          <p:cNvPr id="2" name="テキスト ボックス 1">
            <a:extLst>
              <a:ext uri="{FF2B5EF4-FFF2-40B4-BE49-F238E27FC236}">
                <a16:creationId xmlns:a16="http://schemas.microsoft.com/office/drawing/2014/main" id="{57F98CB3-B9E3-B2B8-59A8-16273E27ECFC}"/>
              </a:ext>
            </a:extLst>
          </p:cNvPr>
          <p:cNvSpPr txBox="1"/>
          <p:nvPr/>
        </p:nvSpPr>
        <p:spPr>
          <a:xfrm>
            <a:off x="1143000" y="53262"/>
            <a:ext cx="521657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－５－４ 質の高い精神医療の評価－①　　</a:t>
            </a:r>
          </a:p>
        </p:txBody>
      </p:sp>
      <p:pic>
        <p:nvPicPr>
          <p:cNvPr id="6" name="図 5" descr="挿絵 が含まれている画像&#10;&#10;AI によって生成されたコンテンツは間違っている可能性があります。">
            <a:extLst>
              <a:ext uri="{FF2B5EF4-FFF2-40B4-BE49-F238E27FC236}">
                <a16:creationId xmlns:a16="http://schemas.microsoft.com/office/drawing/2014/main" id="{C3330670-AF5D-94A3-477A-DF7EE55E2C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23515" y="1545772"/>
            <a:ext cx="1883228" cy="1883228"/>
          </a:xfrm>
          <a:prstGeom prst="ellipse">
            <a:avLst/>
          </a:prstGeom>
        </p:spPr>
      </p:pic>
      <p:sp>
        <p:nvSpPr>
          <p:cNvPr id="4" name="スライド番号プレースホルダー 4">
            <a:extLst>
              <a:ext uri="{FF2B5EF4-FFF2-40B4-BE49-F238E27FC236}">
                <a16:creationId xmlns:a16="http://schemas.microsoft.com/office/drawing/2014/main" id="{29C9F75B-EEDD-2213-A7D8-2F955762689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F002FE54-8A0B-2676-B5C2-958691C21A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7974762"/>
      </p:ext>
    </p:extLst>
  </p:cSld>
  <p:clrMapOvr>
    <a:masterClrMapping/>
  </p:clrMapOvr>
  <mc:AlternateContent xmlns:mc="http://schemas.openxmlformats.org/markup-compatibility/2006" xmlns:p14="http://schemas.microsoft.com/office/powerpoint/2010/main">
    <mc:Choice Requires="p14">
      <p:transition spd="slow" p14:dur="2000" advTm="72011"/>
    </mc:Choice>
    <mc:Fallback xmlns="">
      <p:transition spd="slow" advTm="72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3838C-DD21-00D6-02CB-217395D4AFCF}"/>
            </a:ext>
          </a:extLst>
        </p:cNvPr>
        <p:cNvGrpSpPr/>
        <p:nvPr/>
      </p:nvGrpSpPr>
      <p:grpSpPr>
        <a:xfrm>
          <a:off x="0" y="0"/>
          <a:ext cx="0" cy="0"/>
          <a:chOff x="0" y="0"/>
          <a:chExt cx="0" cy="0"/>
        </a:xfrm>
      </p:grpSpPr>
      <p:sp>
        <p:nvSpPr>
          <p:cNvPr id="6" name="正方形/長方形 5">
            <a:extLst>
              <a:ext uri="{FF2B5EF4-FFF2-40B4-BE49-F238E27FC236}">
                <a16:creationId xmlns:a16="http://schemas.microsoft.com/office/drawing/2014/main" id="{9D0575C0-E76D-270B-340C-BBD87CD01499}"/>
              </a:ext>
            </a:extLst>
          </p:cNvPr>
          <p:cNvSpPr/>
          <p:nvPr/>
        </p:nvSpPr>
        <p:spPr>
          <a:xfrm>
            <a:off x="1792089" y="4913326"/>
            <a:ext cx="2149822" cy="1614617"/>
          </a:xfrm>
          <a:prstGeom prst="rect">
            <a:avLst/>
          </a:prstGeom>
          <a:solidFill>
            <a:srgbClr val="00E668"/>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121" name="テキスト ボックス 120">
            <a:extLst>
              <a:ext uri="{FF2B5EF4-FFF2-40B4-BE49-F238E27FC236}">
                <a16:creationId xmlns:a16="http://schemas.microsoft.com/office/drawing/2014/main" id="{06A7D7DC-2258-2D36-63FB-FDBBAB3964A5}"/>
              </a:ext>
            </a:extLst>
          </p:cNvPr>
          <p:cNvSpPr txBox="1"/>
          <p:nvPr/>
        </p:nvSpPr>
        <p:spPr>
          <a:xfrm>
            <a:off x="1336128" y="921011"/>
            <a:ext cx="9519743" cy="5883202"/>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精神病床に入院する患者数が減少する中で、精神障害にも対応した地域包括ケアシステムの構築に貢献する医療機関を将来にわたって確保する必要があること等を踏まえ、小規模医療機関又は病床数を削減する取組を行っている医療機関が、多職種の配置等による質の高い入院医療、地域定着に係る外来医療や障害福祉サービス等の提供等を一体的に行うことについて、新たな評価を行う。</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6000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（新）　精神科地域密着多機能体制加算（１日につき）</a:t>
            </a:r>
            <a:r>
              <a:rPr kumimoji="1" lang="en-US" altLang="ja-JP" sz="16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加算１</a:t>
            </a:r>
            <a:r>
              <a:rPr kumimoji="1" lang="ja-JP" altLang="en-US" sz="16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800</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点　　</a:t>
            </a:r>
            <a:endPar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36000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0"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加算２</a:t>
            </a:r>
            <a:r>
              <a:rPr kumimoji="1" lang="ja-JP" altLang="en-US" sz="16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250</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点　</a:t>
            </a:r>
            <a:endPar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36000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0"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加算３</a:t>
            </a:r>
            <a:r>
              <a:rPr kumimoji="1" lang="ja-JP" altLang="en-US" sz="16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50</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0" i="0" u="none" strike="noStrike" kern="1200" cap="none" spc="0" normalizeH="0" baseline="0" noProof="0" dirty="0">
              <a:ln>
                <a:noFill/>
              </a:ln>
              <a:solidFill>
                <a:prstClr val="black"/>
              </a:solidFill>
              <a:effectLst/>
              <a:highlight>
                <a:srgbClr val="FFFF00"/>
              </a:highligh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［対象患者］</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75"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・精神病棟入院料（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 </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対１入院基本料、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13 </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対１入院基本料又は </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15 </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対１入院基本料を算定するものに限る。）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75"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・精神科急性期治療病棟入院料　　　　　　　　　　　　　　　　　　　　　　　　　　　　　　　　　　　を算定している患者</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75"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5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［主な施設基準］</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（１）通則（抜粋）</a:t>
            </a:r>
          </a:p>
          <a:p>
            <a:pPr marL="447675" marR="0" lvl="0" indent="-1809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○当該医療機関における</a:t>
            </a:r>
            <a:r>
              <a:rPr kumimoji="1" lang="ja-JP" altLang="en-US" sz="12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許可病床数が</a:t>
            </a:r>
            <a:r>
              <a:rPr kumimoji="1" lang="en-US" altLang="ja-JP" sz="12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350</a:t>
            </a:r>
            <a:r>
              <a:rPr kumimoji="1" lang="ja-JP" altLang="en-US" sz="12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床以下であり</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、許可病床数に占める</a:t>
            </a:r>
            <a:r>
              <a:rPr kumimoji="1" lang="ja-JP" altLang="en-US" sz="12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精神病床の割合が</a:t>
            </a:r>
            <a:r>
              <a:rPr kumimoji="1" lang="en-US" altLang="ja-JP" sz="12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65</a:t>
            </a:r>
            <a:r>
              <a:rPr kumimoji="1" lang="ja-JP" altLang="en-US" sz="12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％以上であること。</a:t>
            </a:r>
          </a:p>
          <a:p>
            <a:pPr marL="447675" marR="0" lvl="0" indent="-1809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○当該保険医療機関に、常勤の精神保健指定医が２名以上配置されていること。</a:t>
            </a:r>
          </a:p>
          <a:p>
            <a:pPr marL="447675" marR="0" lvl="0" indent="-1809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○当該地域における精神科救急医療体制の確保に協力するにつき必要な体制及び実績を有している保険医療機関であること。</a:t>
            </a:r>
          </a:p>
          <a:p>
            <a:pPr marL="447675" marR="0" lvl="0" indent="-1809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○当該保険医療機関において、入院患者の退院に係る支援に関する部門が設置されていること。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7AA07B0D-2F9E-00BF-506B-6E7494CFDD4C}"/>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精神科地域密着多機能体制加算の新設①</a:t>
            </a:r>
          </a:p>
        </p:txBody>
      </p:sp>
      <p:sp>
        <p:nvSpPr>
          <p:cNvPr id="2" name="テキスト ボックス 1">
            <a:extLst>
              <a:ext uri="{FF2B5EF4-FFF2-40B4-BE49-F238E27FC236}">
                <a16:creationId xmlns:a16="http://schemas.microsoft.com/office/drawing/2014/main" id="{26EC7C22-2EA2-32D7-BB63-D43B9FBED55D}"/>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－５－４ 質の高い精神医療の評価－②　　</a:t>
            </a:r>
          </a:p>
        </p:txBody>
      </p:sp>
      <p:sp>
        <p:nvSpPr>
          <p:cNvPr id="4" name="正方形/長方形 3">
            <a:extLst>
              <a:ext uri="{FF2B5EF4-FFF2-40B4-BE49-F238E27FC236}">
                <a16:creationId xmlns:a16="http://schemas.microsoft.com/office/drawing/2014/main" id="{1E731466-C7AB-6D89-2B4B-588856B5A942}"/>
              </a:ext>
            </a:extLst>
          </p:cNvPr>
          <p:cNvSpPr/>
          <p:nvPr/>
        </p:nvSpPr>
        <p:spPr>
          <a:xfrm>
            <a:off x="3941911" y="5461358"/>
            <a:ext cx="1071177" cy="1061071"/>
          </a:xfrm>
          <a:prstGeom prst="rect">
            <a:avLst/>
          </a:prstGeom>
          <a:solidFill>
            <a:srgbClr val="91FF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7" name="正方形/長方形 6">
            <a:extLst>
              <a:ext uri="{FF2B5EF4-FFF2-40B4-BE49-F238E27FC236}">
                <a16:creationId xmlns:a16="http://schemas.microsoft.com/office/drawing/2014/main" id="{F7DA97EB-96E8-3601-1B10-1C9149F89CF5}"/>
              </a:ext>
            </a:extLst>
          </p:cNvPr>
          <p:cNvSpPr/>
          <p:nvPr/>
        </p:nvSpPr>
        <p:spPr>
          <a:xfrm>
            <a:off x="5003361" y="5461358"/>
            <a:ext cx="2149821" cy="1068955"/>
          </a:xfrm>
          <a:prstGeom prst="rect">
            <a:avLst/>
          </a:prstGeom>
          <a:solidFill>
            <a:srgbClr val="B1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cxnSp>
        <p:nvCxnSpPr>
          <p:cNvPr id="8" name="直線矢印コネクタ 7">
            <a:extLst>
              <a:ext uri="{FF2B5EF4-FFF2-40B4-BE49-F238E27FC236}">
                <a16:creationId xmlns:a16="http://schemas.microsoft.com/office/drawing/2014/main" id="{279EE79E-E43D-709E-9D76-66442FD0B892}"/>
              </a:ext>
            </a:extLst>
          </p:cNvPr>
          <p:cNvCxnSpPr>
            <a:cxnSpLocks/>
          </p:cNvCxnSpPr>
          <p:nvPr/>
        </p:nvCxnSpPr>
        <p:spPr>
          <a:xfrm flipV="1">
            <a:off x="1667247" y="6514420"/>
            <a:ext cx="8761790" cy="3153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テキスト ボックス 8">
            <a:extLst>
              <a:ext uri="{FF2B5EF4-FFF2-40B4-BE49-F238E27FC236}">
                <a16:creationId xmlns:a16="http://schemas.microsoft.com/office/drawing/2014/main" id="{40B4409B-6CFF-4704-5B93-E88A9160ED8E}"/>
              </a:ext>
            </a:extLst>
          </p:cNvPr>
          <p:cNvSpPr txBox="1"/>
          <p:nvPr/>
        </p:nvSpPr>
        <p:spPr>
          <a:xfrm>
            <a:off x="9973719" y="6530188"/>
            <a:ext cx="865492"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病床数</a:t>
            </a:r>
          </a:p>
        </p:txBody>
      </p:sp>
      <p:cxnSp>
        <p:nvCxnSpPr>
          <p:cNvPr id="12" name="直線コネクタ 11">
            <a:extLst>
              <a:ext uri="{FF2B5EF4-FFF2-40B4-BE49-F238E27FC236}">
                <a16:creationId xmlns:a16="http://schemas.microsoft.com/office/drawing/2014/main" id="{768C6F27-7859-599C-738C-6C030C7AFA17}"/>
              </a:ext>
            </a:extLst>
          </p:cNvPr>
          <p:cNvCxnSpPr>
            <a:cxnSpLocks/>
          </p:cNvCxnSpPr>
          <p:nvPr/>
        </p:nvCxnSpPr>
        <p:spPr>
          <a:xfrm>
            <a:off x="1792089" y="6285152"/>
            <a:ext cx="0" cy="34046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直線コネクタ 12">
            <a:extLst>
              <a:ext uri="{FF2B5EF4-FFF2-40B4-BE49-F238E27FC236}">
                <a16:creationId xmlns:a16="http://schemas.microsoft.com/office/drawing/2014/main" id="{65F29950-58A1-598D-FFD6-48B4A5DCC905}"/>
              </a:ext>
            </a:extLst>
          </p:cNvPr>
          <p:cNvCxnSpPr>
            <a:cxnSpLocks/>
          </p:cNvCxnSpPr>
          <p:nvPr/>
        </p:nvCxnSpPr>
        <p:spPr>
          <a:xfrm>
            <a:off x="3934800" y="6336428"/>
            <a:ext cx="13461" cy="28919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直線コネクタ 13">
            <a:extLst>
              <a:ext uri="{FF2B5EF4-FFF2-40B4-BE49-F238E27FC236}">
                <a16:creationId xmlns:a16="http://schemas.microsoft.com/office/drawing/2014/main" id="{08340C0B-DF22-F15A-114A-3AFC44762AB7}"/>
              </a:ext>
            </a:extLst>
          </p:cNvPr>
          <p:cNvCxnSpPr>
            <a:cxnSpLocks/>
          </p:cNvCxnSpPr>
          <p:nvPr/>
        </p:nvCxnSpPr>
        <p:spPr>
          <a:xfrm>
            <a:off x="6093035" y="6268680"/>
            <a:ext cx="0" cy="34046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直線コネクタ 14">
            <a:extLst>
              <a:ext uri="{FF2B5EF4-FFF2-40B4-BE49-F238E27FC236}">
                <a16:creationId xmlns:a16="http://schemas.microsoft.com/office/drawing/2014/main" id="{9F62CD01-8037-59EB-95BD-DD8A42D6F234}"/>
              </a:ext>
            </a:extLst>
          </p:cNvPr>
          <p:cNvCxnSpPr>
            <a:cxnSpLocks/>
          </p:cNvCxnSpPr>
          <p:nvPr/>
        </p:nvCxnSpPr>
        <p:spPr>
          <a:xfrm>
            <a:off x="8223045" y="6243080"/>
            <a:ext cx="0" cy="34046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直線矢印コネクタ 15">
            <a:extLst>
              <a:ext uri="{FF2B5EF4-FFF2-40B4-BE49-F238E27FC236}">
                <a16:creationId xmlns:a16="http://schemas.microsoft.com/office/drawing/2014/main" id="{B3AC8C0C-342B-46FA-C981-7130613B9B22}"/>
              </a:ext>
            </a:extLst>
          </p:cNvPr>
          <p:cNvCxnSpPr>
            <a:cxnSpLocks/>
          </p:cNvCxnSpPr>
          <p:nvPr/>
        </p:nvCxnSpPr>
        <p:spPr>
          <a:xfrm flipV="1">
            <a:off x="1667247" y="4937762"/>
            <a:ext cx="0" cy="160270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テキスト ボックス 17">
            <a:extLst>
              <a:ext uri="{FF2B5EF4-FFF2-40B4-BE49-F238E27FC236}">
                <a16:creationId xmlns:a16="http://schemas.microsoft.com/office/drawing/2014/main" id="{C8EED848-080D-6361-1848-C4888F80A7ED}"/>
              </a:ext>
            </a:extLst>
          </p:cNvPr>
          <p:cNvSpPr txBox="1"/>
          <p:nvPr/>
        </p:nvSpPr>
        <p:spPr>
          <a:xfrm>
            <a:off x="2422538" y="5009395"/>
            <a:ext cx="960927" cy="338554"/>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加算１</a:t>
            </a:r>
          </a:p>
        </p:txBody>
      </p:sp>
      <p:sp>
        <p:nvSpPr>
          <p:cNvPr id="19" name="テキスト ボックス 18">
            <a:extLst>
              <a:ext uri="{FF2B5EF4-FFF2-40B4-BE49-F238E27FC236}">
                <a16:creationId xmlns:a16="http://schemas.microsoft.com/office/drawing/2014/main" id="{0C5F1478-D88F-2C41-B456-B9635F446865}"/>
              </a:ext>
            </a:extLst>
          </p:cNvPr>
          <p:cNvSpPr txBox="1"/>
          <p:nvPr/>
        </p:nvSpPr>
        <p:spPr>
          <a:xfrm>
            <a:off x="5119476" y="5849117"/>
            <a:ext cx="928666"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加算２</a:t>
            </a:r>
          </a:p>
        </p:txBody>
      </p:sp>
      <p:sp>
        <p:nvSpPr>
          <p:cNvPr id="22" name="テキスト ボックス 21">
            <a:extLst>
              <a:ext uri="{FF2B5EF4-FFF2-40B4-BE49-F238E27FC236}">
                <a16:creationId xmlns:a16="http://schemas.microsoft.com/office/drawing/2014/main" id="{4AA0C3CA-6265-6068-C9AF-28718D1CD6C4}"/>
              </a:ext>
            </a:extLst>
          </p:cNvPr>
          <p:cNvSpPr txBox="1"/>
          <p:nvPr/>
        </p:nvSpPr>
        <p:spPr>
          <a:xfrm>
            <a:off x="1547100" y="4681851"/>
            <a:ext cx="1319900"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体制の充実</a:t>
            </a:r>
          </a:p>
        </p:txBody>
      </p:sp>
      <p:sp>
        <p:nvSpPr>
          <p:cNvPr id="25" name="正方形/長方形 24">
            <a:extLst>
              <a:ext uri="{FF2B5EF4-FFF2-40B4-BE49-F238E27FC236}">
                <a16:creationId xmlns:a16="http://schemas.microsoft.com/office/drawing/2014/main" id="{080A8950-8318-65BB-247F-C6F3D674C939}"/>
              </a:ext>
            </a:extLst>
          </p:cNvPr>
          <p:cNvSpPr/>
          <p:nvPr/>
        </p:nvSpPr>
        <p:spPr>
          <a:xfrm>
            <a:off x="3941910" y="5453474"/>
            <a:ext cx="3211270" cy="106895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30" name="正方形/長方形 29">
            <a:extLst>
              <a:ext uri="{FF2B5EF4-FFF2-40B4-BE49-F238E27FC236}">
                <a16:creationId xmlns:a16="http://schemas.microsoft.com/office/drawing/2014/main" id="{C5F3E4C1-9EEF-94EC-0E97-41CD38D24201}"/>
              </a:ext>
            </a:extLst>
          </p:cNvPr>
          <p:cNvSpPr/>
          <p:nvPr/>
        </p:nvSpPr>
        <p:spPr>
          <a:xfrm>
            <a:off x="1547100" y="4447113"/>
            <a:ext cx="9097800" cy="2344322"/>
          </a:xfrm>
          <a:prstGeom prst="rect">
            <a:avLst/>
          </a:prstGeom>
          <a:noFill/>
          <a:ln>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29" name="正方形/長方形 28">
            <a:extLst>
              <a:ext uri="{FF2B5EF4-FFF2-40B4-BE49-F238E27FC236}">
                <a16:creationId xmlns:a16="http://schemas.microsoft.com/office/drawing/2014/main" id="{68234BCA-C75A-439E-8460-F84F9EE72223}"/>
              </a:ext>
            </a:extLst>
          </p:cNvPr>
          <p:cNvSpPr/>
          <p:nvPr/>
        </p:nvSpPr>
        <p:spPr>
          <a:xfrm>
            <a:off x="1667248" y="4315431"/>
            <a:ext cx="1332783" cy="278332"/>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1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施設基準イメージ</a:t>
            </a:r>
          </a:p>
        </p:txBody>
      </p:sp>
      <p:sp>
        <p:nvSpPr>
          <p:cNvPr id="24" name="正方形/長方形 23">
            <a:extLst>
              <a:ext uri="{FF2B5EF4-FFF2-40B4-BE49-F238E27FC236}">
                <a16:creationId xmlns:a16="http://schemas.microsoft.com/office/drawing/2014/main" id="{DF11B488-5D03-F893-98CF-A8368E94A36E}"/>
              </a:ext>
            </a:extLst>
          </p:cNvPr>
          <p:cNvSpPr/>
          <p:nvPr/>
        </p:nvSpPr>
        <p:spPr>
          <a:xfrm>
            <a:off x="1792089" y="6173110"/>
            <a:ext cx="5361092" cy="349318"/>
          </a:xfrm>
          <a:prstGeom prst="rect">
            <a:avLst/>
          </a:prstGeom>
          <a:solidFill>
            <a:srgbClr val="E7EEF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加算３</a:t>
            </a:r>
          </a:p>
        </p:txBody>
      </p:sp>
      <p:sp>
        <p:nvSpPr>
          <p:cNvPr id="33" name="四角形: 角を丸くする 32">
            <a:extLst>
              <a:ext uri="{FF2B5EF4-FFF2-40B4-BE49-F238E27FC236}">
                <a16:creationId xmlns:a16="http://schemas.microsoft.com/office/drawing/2014/main" id="{F66B4356-0816-0BDD-64EA-FF4C7F383BA4}"/>
              </a:ext>
            </a:extLst>
          </p:cNvPr>
          <p:cNvSpPr/>
          <p:nvPr/>
        </p:nvSpPr>
        <p:spPr>
          <a:xfrm>
            <a:off x="5031587" y="4823039"/>
            <a:ext cx="2149820" cy="546399"/>
          </a:xfrm>
          <a:prstGeom prst="roundRect">
            <a:avLst/>
          </a:prstGeom>
          <a:noFill/>
          <a:ln>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精神病床を</a:t>
            </a:r>
            <a:r>
              <a:rPr kumimoji="0"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a:t>
            </a:r>
            <a:r>
              <a:rPr kumimoji="0" lang="ja-JP"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３年前の入院患者数よりも一定程度削減</a:t>
            </a:r>
            <a:endParaRPr kumimoji="0"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6" name="テキスト ボックス 35">
            <a:extLst>
              <a:ext uri="{FF2B5EF4-FFF2-40B4-BE49-F238E27FC236}">
                <a16:creationId xmlns:a16="http://schemas.microsoft.com/office/drawing/2014/main" id="{C2A32D4F-EF09-4DBD-2A13-8D84C521D89C}"/>
              </a:ext>
            </a:extLst>
          </p:cNvPr>
          <p:cNvSpPr txBox="1"/>
          <p:nvPr/>
        </p:nvSpPr>
        <p:spPr>
          <a:xfrm>
            <a:off x="7906321" y="4684473"/>
            <a:ext cx="2493590" cy="1446550"/>
          </a:xfrm>
          <a:prstGeom prst="rect">
            <a:avLst/>
          </a:prstGeom>
          <a:noFill/>
          <a:ln>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・精神病床全体の平均在院日数</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・外来診療実績</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・自宅等移行率</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・精神科在宅医療の提供</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・障害福祉サービス等の提供</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・精神保健福祉士、作業療法士、</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公認心理師の配置</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4" name="テキスト ボックス 33">
            <a:extLst>
              <a:ext uri="{FF2B5EF4-FFF2-40B4-BE49-F238E27FC236}">
                <a16:creationId xmlns:a16="http://schemas.microsoft.com/office/drawing/2014/main" id="{5D64A22C-BC26-4EA4-98A0-B5C95FFD9550}"/>
              </a:ext>
            </a:extLst>
          </p:cNvPr>
          <p:cNvSpPr txBox="1"/>
          <p:nvPr/>
        </p:nvSpPr>
        <p:spPr>
          <a:xfrm>
            <a:off x="8038341" y="4521814"/>
            <a:ext cx="857248" cy="276999"/>
          </a:xfrm>
          <a:prstGeom prst="rect">
            <a:avLst/>
          </a:prstGeom>
          <a:solidFill>
            <a:schemeClr val="bg1"/>
          </a:solidFill>
          <a:ln>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要件の例</a:t>
            </a:r>
          </a:p>
        </p:txBody>
      </p:sp>
      <p:sp>
        <p:nvSpPr>
          <p:cNvPr id="17" name="テキスト ボックス 16">
            <a:extLst>
              <a:ext uri="{FF2B5EF4-FFF2-40B4-BE49-F238E27FC236}">
                <a16:creationId xmlns:a16="http://schemas.microsoft.com/office/drawing/2014/main" id="{1C1A8E4B-E7A4-3456-77C1-43F9F8561E50}"/>
              </a:ext>
            </a:extLst>
          </p:cNvPr>
          <p:cNvSpPr txBox="1"/>
          <p:nvPr/>
        </p:nvSpPr>
        <p:spPr>
          <a:xfrm>
            <a:off x="3713975" y="6596853"/>
            <a:ext cx="468570" cy="2462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100</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0" name="テキスト ボックス 19">
            <a:extLst>
              <a:ext uri="{FF2B5EF4-FFF2-40B4-BE49-F238E27FC236}">
                <a16:creationId xmlns:a16="http://schemas.microsoft.com/office/drawing/2014/main" id="{1E54B916-9F02-9240-A77A-35EA8AFDFA95}"/>
              </a:ext>
            </a:extLst>
          </p:cNvPr>
          <p:cNvSpPr txBox="1"/>
          <p:nvPr/>
        </p:nvSpPr>
        <p:spPr>
          <a:xfrm>
            <a:off x="5843985" y="6583549"/>
            <a:ext cx="468570" cy="2462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200</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1" name="テキスト ボックス 20">
            <a:extLst>
              <a:ext uri="{FF2B5EF4-FFF2-40B4-BE49-F238E27FC236}">
                <a16:creationId xmlns:a16="http://schemas.microsoft.com/office/drawing/2014/main" id="{F2C20F09-CD64-9F9C-1A47-19E3C8280343}"/>
              </a:ext>
            </a:extLst>
          </p:cNvPr>
          <p:cNvSpPr txBox="1"/>
          <p:nvPr/>
        </p:nvSpPr>
        <p:spPr>
          <a:xfrm>
            <a:off x="7998395" y="6545215"/>
            <a:ext cx="468570" cy="2462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300</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1" name="四角形: 角を丸くする 10">
            <a:extLst>
              <a:ext uri="{FF2B5EF4-FFF2-40B4-BE49-F238E27FC236}">
                <a16:creationId xmlns:a16="http://schemas.microsoft.com/office/drawing/2014/main" id="{30574902-2F05-2202-489C-93BE4B614711}"/>
              </a:ext>
            </a:extLst>
          </p:cNvPr>
          <p:cNvSpPr/>
          <p:nvPr/>
        </p:nvSpPr>
        <p:spPr>
          <a:xfrm>
            <a:off x="1833700" y="5491302"/>
            <a:ext cx="3134736" cy="386769"/>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病床数が一定以下になったら</a:t>
            </a:r>
            <a:endParaRPr kumimoji="1" lang="en-US" altLang="ja-JP" sz="10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病床数の削減実績は問わない</a:t>
            </a:r>
          </a:p>
        </p:txBody>
      </p:sp>
      <p:sp>
        <p:nvSpPr>
          <p:cNvPr id="10" name="矢印: 左 9">
            <a:extLst>
              <a:ext uri="{FF2B5EF4-FFF2-40B4-BE49-F238E27FC236}">
                <a16:creationId xmlns:a16="http://schemas.microsoft.com/office/drawing/2014/main" id="{3E250591-280A-D2C2-F782-8E72FB4B8034}"/>
              </a:ext>
            </a:extLst>
          </p:cNvPr>
          <p:cNvSpPr/>
          <p:nvPr/>
        </p:nvSpPr>
        <p:spPr>
          <a:xfrm>
            <a:off x="5031587" y="5458050"/>
            <a:ext cx="2680423" cy="435690"/>
          </a:xfrm>
          <a:prstGeom prst="leftArrow">
            <a:avLst>
              <a:gd name="adj1" fmla="val 61765"/>
              <a:gd name="adj2" fmla="val 50000"/>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病床数の減少実績が必要</a:t>
            </a:r>
          </a:p>
        </p:txBody>
      </p:sp>
      <p:sp>
        <p:nvSpPr>
          <p:cNvPr id="23" name="スライド番号プレースホルダー 4">
            <a:extLst>
              <a:ext uri="{FF2B5EF4-FFF2-40B4-BE49-F238E27FC236}">
                <a16:creationId xmlns:a16="http://schemas.microsoft.com/office/drawing/2014/main" id="{3218695A-1994-A881-F33E-A6E5ECC6661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37" name="オーディオ 36">
            <a:hlinkClick r:id="" action="ppaction://media"/>
            <a:extLst>
              <a:ext uri="{FF2B5EF4-FFF2-40B4-BE49-F238E27FC236}">
                <a16:creationId xmlns:a16="http://schemas.microsoft.com/office/drawing/2014/main" id="{F840A00B-4ACA-A21C-9B6D-C76E569370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1257003"/>
      </p:ext>
    </p:extLst>
  </p:cSld>
  <p:clrMapOvr>
    <a:masterClrMapping/>
  </p:clrMapOvr>
  <mc:AlternateContent xmlns:mc="http://schemas.openxmlformats.org/markup-compatibility/2006" xmlns:p14="http://schemas.microsoft.com/office/powerpoint/2010/main">
    <mc:Choice Requires="p14">
      <p:transition spd="slow" p14:dur="2000" advTm="61264"/>
    </mc:Choice>
    <mc:Fallback xmlns="">
      <p:transition spd="slow" advTm="61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385423-4378-D25D-994F-851106641135}"/>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5F38C2CD-D156-5443-126C-42D5FCE6C55A}"/>
              </a:ext>
            </a:extLst>
          </p:cNvPr>
          <p:cNvSpPr txBox="1"/>
          <p:nvPr/>
        </p:nvSpPr>
        <p:spPr>
          <a:xfrm>
            <a:off x="1336127" y="902524"/>
            <a:ext cx="9519743" cy="5832366"/>
          </a:xfrm>
          <a:prstGeom prst="rect">
            <a:avLst/>
          </a:prstGeom>
          <a:noFill/>
          <a:ln>
            <a:solidFill>
              <a:schemeClr val="tx1"/>
            </a:solidFill>
          </a:ln>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［施設基準］（概要）</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5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○病床数に係る要件</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95350" marR="0" lvl="0" indent="-895350" algn="just" defTabSz="914400" rtl="0" eaLnBrk="1" fontAlgn="auto" latinLnBrk="0" hangingPunct="1">
              <a:lnSpc>
                <a:spcPct val="100000"/>
              </a:lnSpc>
              <a:spcBef>
                <a:spcPts val="0"/>
              </a:spcBef>
              <a:spcAft>
                <a:spcPts val="0"/>
              </a:spcAft>
              <a:buClrTx/>
              <a:buSzTx/>
              <a:buFontTx/>
              <a:buNone/>
              <a:tabLst/>
              <a:defRPr/>
            </a:pP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D6EB12B0-F1B2-11A2-AC86-784B4FAC6289}"/>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精神科地域密着多機能体制加算の新設②</a:t>
            </a:r>
          </a:p>
        </p:txBody>
      </p:sp>
      <p:sp>
        <p:nvSpPr>
          <p:cNvPr id="2" name="テキスト ボックス 1">
            <a:extLst>
              <a:ext uri="{FF2B5EF4-FFF2-40B4-BE49-F238E27FC236}">
                <a16:creationId xmlns:a16="http://schemas.microsoft.com/office/drawing/2014/main" id="{795A4E94-FFAB-5BD8-EA0F-293FE343E97A}"/>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－５－４ 質の高い精神医療の評価－②　　</a:t>
            </a:r>
          </a:p>
        </p:txBody>
      </p:sp>
      <p:graphicFrame>
        <p:nvGraphicFramePr>
          <p:cNvPr id="4" name="表 3">
            <a:extLst>
              <a:ext uri="{FF2B5EF4-FFF2-40B4-BE49-F238E27FC236}">
                <a16:creationId xmlns:a16="http://schemas.microsoft.com/office/drawing/2014/main" id="{9708D37F-F969-5359-7219-58F309A1C53A}"/>
              </a:ext>
            </a:extLst>
          </p:cNvPr>
          <p:cNvGraphicFramePr>
            <a:graphicFrameLocks noGrp="1"/>
          </p:cNvGraphicFramePr>
          <p:nvPr/>
        </p:nvGraphicFramePr>
        <p:xfrm>
          <a:off x="1457321" y="1194435"/>
          <a:ext cx="9277354" cy="3505200"/>
        </p:xfrm>
        <a:graphic>
          <a:graphicData uri="http://schemas.openxmlformats.org/drawingml/2006/table">
            <a:tbl>
              <a:tblPr firstRow="1" bandRow="1">
                <a:tableStyleId>{F5AB1C69-6EDB-4FF4-983F-18BD219EF322}</a:tableStyleId>
              </a:tblPr>
              <a:tblGrid>
                <a:gridCol w="3276602">
                  <a:extLst>
                    <a:ext uri="{9D8B030D-6E8A-4147-A177-3AD203B41FA5}">
                      <a16:colId xmlns:a16="http://schemas.microsoft.com/office/drawing/2014/main" val="2389900158"/>
                    </a:ext>
                  </a:extLst>
                </a:gridCol>
                <a:gridCol w="3762374">
                  <a:extLst>
                    <a:ext uri="{9D8B030D-6E8A-4147-A177-3AD203B41FA5}">
                      <a16:colId xmlns:a16="http://schemas.microsoft.com/office/drawing/2014/main" val="673089504"/>
                    </a:ext>
                  </a:extLst>
                </a:gridCol>
                <a:gridCol w="746126">
                  <a:extLst>
                    <a:ext uri="{9D8B030D-6E8A-4147-A177-3AD203B41FA5}">
                      <a16:colId xmlns:a16="http://schemas.microsoft.com/office/drawing/2014/main" val="899223908"/>
                    </a:ext>
                  </a:extLst>
                </a:gridCol>
                <a:gridCol w="746126">
                  <a:extLst>
                    <a:ext uri="{9D8B030D-6E8A-4147-A177-3AD203B41FA5}">
                      <a16:colId xmlns:a16="http://schemas.microsoft.com/office/drawing/2014/main" val="2600686925"/>
                    </a:ext>
                  </a:extLst>
                </a:gridCol>
                <a:gridCol w="746126">
                  <a:extLst>
                    <a:ext uri="{9D8B030D-6E8A-4147-A177-3AD203B41FA5}">
                      <a16:colId xmlns:a16="http://schemas.microsoft.com/office/drawing/2014/main" val="2226420417"/>
                    </a:ext>
                  </a:extLst>
                </a:gridCol>
              </a:tblGrid>
              <a:tr h="241716">
                <a:tc gridSpan="2">
                  <a:txBody>
                    <a:bodyPr/>
                    <a:lstStyle/>
                    <a:p>
                      <a:endParaRPr kumimoji="1" lang="ja-JP" altLang="en-US" sz="1100">
                        <a:latin typeface="メイリオ" panose="020B0604030504040204" pitchFamily="50" charset="-128"/>
                        <a:ea typeface="メイリオ" panose="020B0604030504040204" pitchFamily="50" charset="-128"/>
                      </a:endParaRPr>
                    </a:p>
                  </a:txBody>
                  <a:tcPr/>
                </a:tc>
                <a:tc h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加算１</a:t>
                      </a:r>
                    </a:p>
                  </a:txBody>
                  <a:tcPr/>
                </a:tc>
                <a:tc>
                  <a:txBody>
                    <a:bodyPr/>
                    <a:lstStyle/>
                    <a:p>
                      <a:r>
                        <a:rPr kumimoji="1" lang="ja-JP" altLang="en-US" sz="1100">
                          <a:latin typeface="メイリオ" panose="020B0604030504040204" pitchFamily="50" charset="-128"/>
                          <a:ea typeface="メイリオ" panose="020B0604030504040204" pitchFamily="50" charset="-128"/>
                        </a:rPr>
                        <a:t>加算２</a:t>
                      </a:r>
                    </a:p>
                  </a:txBody>
                  <a:tcPr/>
                </a:tc>
                <a:tc>
                  <a:txBody>
                    <a:bodyPr/>
                    <a:lstStyle/>
                    <a:p>
                      <a:r>
                        <a:rPr kumimoji="1" lang="ja-JP" altLang="en-US" sz="1100">
                          <a:latin typeface="メイリオ" panose="020B0604030504040204" pitchFamily="50" charset="-128"/>
                          <a:ea typeface="メイリオ" panose="020B0604030504040204" pitchFamily="50" charset="-128"/>
                        </a:rPr>
                        <a:t>加算３</a:t>
                      </a:r>
                    </a:p>
                  </a:txBody>
                  <a:tcPr/>
                </a:tc>
                <a:extLst>
                  <a:ext uri="{0D108BD9-81ED-4DB2-BD59-A6C34878D82A}">
                    <a16:rowId xmlns:a16="http://schemas.microsoft.com/office/drawing/2014/main" val="4114530056"/>
                  </a:ext>
                </a:extLst>
              </a:tr>
              <a:tr h="241716">
                <a:tc gridSpan="2">
                  <a:txBody>
                    <a:bodyPr/>
                    <a:lstStyle/>
                    <a:p>
                      <a:r>
                        <a:rPr kumimoji="1" lang="ja-JP" altLang="en-US" sz="1100">
                          <a:latin typeface="メイリオ" panose="020B0604030504040204" pitchFamily="50" charset="-128"/>
                          <a:ea typeface="メイリオ" panose="020B0604030504040204" pitchFamily="50" charset="-128"/>
                        </a:rPr>
                        <a:t>精神病床の入院患者の平均在院日数</a:t>
                      </a:r>
                    </a:p>
                  </a:txBody>
                  <a:tcPr/>
                </a:tc>
                <a:tc hMerge="1">
                  <a:txBody>
                    <a:bodyPr/>
                    <a:lstStyle/>
                    <a:p>
                      <a:endParaRPr kumimoji="1" lang="ja-JP" altLang="en-US"/>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150</a:t>
                      </a:r>
                      <a:r>
                        <a:rPr kumimoji="1" lang="ja-JP" altLang="en-US" sz="1100">
                          <a:latin typeface="メイリオ" panose="020B0604030504040204" pitchFamily="50" charset="-128"/>
                          <a:ea typeface="メイリオ" panose="020B0604030504040204" pitchFamily="50" charset="-128"/>
                        </a:rPr>
                        <a:t>日</a:t>
                      </a:r>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150</a:t>
                      </a:r>
                      <a:r>
                        <a:rPr kumimoji="1" lang="ja-JP" altLang="en-US" sz="1100">
                          <a:latin typeface="メイリオ" panose="020B0604030504040204" pitchFamily="50" charset="-128"/>
                          <a:ea typeface="メイリオ" panose="020B0604030504040204" pitchFamily="50" charset="-128"/>
                        </a:rPr>
                        <a:t>日</a:t>
                      </a:r>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250</a:t>
                      </a:r>
                      <a:r>
                        <a:rPr kumimoji="1" lang="ja-JP" altLang="en-US" sz="1100">
                          <a:latin typeface="メイリオ" panose="020B0604030504040204" pitchFamily="50" charset="-128"/>
                          <a:ea typeface="メイリオ" panose="020B0604030504040204" pitchFamily="50" charset="-128"/>
                        </a:rPr>
                        <a:t>日</a:t>
                      </a:r>
                    </a:p>
                  </a:txBody>
                  <a:tcPr/>
                </a:tc>
                <a:extLst>
                  <a:ext uri="{0D108BD9-81ED-4DB2-BD59-A6C34878D82A}">
                    <a16:rowId xmlns:a16="http://schemas.microsoft.com/office/drawing/2014/main" val="2440476412"/>
                  </a:ext>
                </a:extLst>
              </a:tr>
              <a:tr h="402861">
                <a:tc gridSpan="2">
                  <a:txBody>
                    <a:bodyPr/>
                    <a:lstStyle/>
                    <a:p>
                      <a:r>
                        <a:rPr kumimoji="1" lang="ja-JP" altLang="en-US" sz="1100">
                          <a:latin typeface="メイリオ" panose="020B0604030504040204" pitchFamily="50" charset="-128"/>
                          <a:ea typeface="メイリオ" panose="020B0604030504040204" pitchFamily="50" charset="-128"/>
                        </a:rPr>
                        <a:t>令和８年１月１日以降に新たに精神病床に入院となった患者のうち</a:t>
                      </a:r>
                      <a:r>
                        <a:rPr kumimoji="1" lang="ja-JP" altLang="en-US" sz="1100" b="1" u="sng">
                          <a:solidFill>
                            <a:srgbClr val="007FDE"/>
                          </a:solidFill>
                          <a:latin typeface="メイリオ" panose="020B0604030504040204" pitchFamily="50" charset="-128"/>
                          <a:ea typeface="メイリオ" panose="020B0604030504040204" pitchFamily="50" charset="-128"/>
                        </a:rPr>
                        <a:t>６割以上</a:t>
                      </a:r>
                      <a:r>
                        <a:rPr kumimoji="1" lang="ja-JP" altLang="en-US" sz="1100">
                          <a:latin typeface="メイリオ" panose="020B0604030504040204" pitchFamily="50" charset="-128"/>
                          <a:ea typeface="メイリオ" panose="020B0604030504040204" pitchFamily="50" charset="-128"/>
                        </a:rPr>
                        <a:t>が、当該保険医療機関に入院した日から起算して</a:t>
                      </a:r>
                      <a:r>
                        <a:rPr kumimoji="1" lang="ja-JP" altLang="en-US" sz="1100" b="1" u="sng">
                          <a:solidFill>
                            <a:srgbClr val="007FDE"/>
                          </a:solidFill>
                          <a:latin typeface="メイリオ" panose="020B0604030504040204" pitchFamily="50" charset="-128"/>
                          <a:ea typeface="メイリオ" panose="020B0604030504040204" pitchFamily="50" charset="-128"/>
                        </a:rPr>
                        <a:t>６月以内</a:t>
                      </a:r>
                      <a:r>
                        <a:rPr kumimoji="1" lang="ja-JP" altLang="en-US" sz="1100">
                          <a:latin typeface="メイリオ" panose="020B0604030504040204" pitchFamily="50" charset="-128"/>
                          <a:ea typeface="メイリオ" panose="020B0604030504040204" pitchFamily="50" charset="-128"/>
                        </a:rPr>
                        <a:t>に退院し、自宅等へ移行すること。</a:t>
                      </a:r>
                    </a:p>
                  </a:txBody>
                  <a:tcPr/>
                </a:tc>
                <a:tc hMerge="1">
                  <a:txBody>
                    <a:bodyPr/>
                    <a:lstStyle/>
                    <a:p>
                      <a:endParaRPr kumimoji="1" lang="ja-JP" altLang="en-US"/>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p>
                  </a:txBody>
                  <a:tcPr anchor="ctr"/>
                </a:tc>
                <a:tc>
                  <a:txBody>
                    <a:bodyPr/>
                    <a:lstStyle/>
                    <a:p>
                      <a:pPr algn="ctr"/>
                      <a:r>
                        <a:rPr kumimoji="1" lang="ja-JP" altLang="en-US" sz="1100">
                          <a:latin typeface="メイリオ" panose="020B0604030504040204" pitchFamily="50" charset="-128"/>
                          <a:ea typeface="メイリオ" panose="020B0604030504040204" pitchFamily="50" charset="-128"/>
                        </a:rPr>
                        <a:t>○</a:t>
                      </a:r>
                    </a:p>
                  </a:txBody>
                  <a:tcPr anchor="ctr"/>
                </a:tc>
                <a:tc>
                  <a:txBody>
                    <a:bodyPr/>
                    <a:lstStyle/>
                    <a:p>
                      <a:pPr algn="ctr"/>
                      <a:r>
                        <a:rPr kumimoji="1" lang="ja-JP" altLang="en-US" sz="1100">
                          <a:latin typeface="メイリオ" panose="020B0604030504040204" pitchFamily="50" charset="-128"/>
                          <a:ea typeface="メイリオ" panose="020B0604030504040204" pitchFamily="50" charset="-128"/>
                        </a:rPr>
                        <a:t>－</a:t>
                      </a:r>
                    </a:p>
                  </a:txBody>
                  <a:tcPr anchor="ctr"/>
                </a:tc>
                <a:extLst>
                  <a:ext uri="{0D108BD9-81ED-4DB2-BD59-A6C34878D82A}">
                    <a16:rowId xmlns:a16="http://schemas.microsoft.com/office/drawing/2014/main" val="731695060"/>
                  </a:ext>
                </a:extLst>
              </a:tr>
              <a:tr h="845185">
                <a:tc gridSpan="2">
                  <a:txBody>
                    <a:bodyPr/>
                    <a:lstStyle/>
                    <a:p>
                      <a:r>
                        <a:rPr kumimoji="1" lang="ja-JP" altLang="en-US" sz="1100">
                          <a:latin typeface="メイリオ" panose="020B0604030504040204" pitchFamily="50" charset="-128"/>
                          <a:ea typeface="メイリオ" panose="020B0604030504040204" pitchFamily="50" charset="-128"/>
                        </a:rPr>
                        <a:t>ア又はイ及びウからカまでのいずれかを満たしていること。</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いずれも直近３か月間の算定回数</a:t>
                      </a:r>
                    </a:p>
                    <a:p>
                      <a:r>
                        <a:rPr kumimoji="1" lang="ja-JP" altLang="en-US" sz="1100">
                          <a:latin typeface="メイリオ" panose="020B0604030504040204" pitchFamily="50" charset="-128"/>
                          <a:ea typeface="メイリオ" panose="020B0604030504040204" pitchFamily="50" charset="-128"/>
                        </a:rPr>
                        <a:t>ア　精神科訪問看護・指導料（</a:t>
                      </a:r>
                      <a:r>
                        <a:rPr kumimoji="1" lang="en-US" altLang="ja-JP" sz="1100">
                          <a:latin typeface="メイリオ" panose="020B0604030504040204" pitchFamily="50" charset="-128"/>
                          <a:ea typeface="メイリオ" panose="020B0604030504040204" pitchFamily="50" charset="-128"/>
                        </a:rPr>
                        <a:t>Ⅰ</a:t>
                      </a:r>
                      <a:r>
                        <a:rPr kumimoji="1" lang="ja-JP" altLang="en-US" sz="1100">
                          <a:latin typeface="メイリオ" panose="020B0604030504040204" pitchFamily="50" charset="-128"/>
                          <a:ea typeface="メイリオ" panose="020B0604030504040204" pitchFamily="50" charset="-128"/>
                        </a:rPr>
                        <a:t>）及び（</a:t>
                      </a:r>
                      <a:r>
                        <a:rPr kumimoji="1" lang="en-US" altLang="ja-JP" sz="1100">
                          <a:latin typeface="メイリオ" panose="020B0604030504040204" pitchFamily="50" charset="-128"/>
                          <a:ea typeface="メイリオ" panose="020B0604030504040204" pitchFamily="50" charset="-128"/>
                        </a:rPr>
                        <a:t>Ⅲ</a:t>
                      </a: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:60</a:t>
                      </a:r>
                      <a:r>
                        <a:rPr kumimoji="1" lang="ja-JP" altLang="en-US" sz="1100">
                          <a:latin typeface="メイリオ" panose="020B0604030504040204" pitchFamily="50" charset="-128"/>
                          <a:ea typeface="メイリオ" panose="020B0604030504040204" pitchFamily="50" charset="-128"/>
                        </a:rPr>
                        <a:t>回以上　</a:t>
                      </a:r>
                      <a:endParaRPr kumimoji="1" lang="en-US" altLang="ja-JP" sz="1100">
                        <a:latin typeface="メイリオ" panose="020B0604030504040204" pitchFamily="50" charset="-128"/>
                        <a:ea typeface="メイリオ" panose="020B0604030504040204" pitchFamily="50" charset="-128"/>
                      </a:endParaRPr>
                    </a:p>
                    <a:p>
                      <a:r>
                        <a:rPr kumimoji="1" lang="ja-JP" altLang="en-US" sz="1100">
                          <a:latin typeface="メイリオ" panose="020B0604030504040204" pitchFamily="50" charset="-128"/>
                          <a:ea typeface="メイリオ" panose="020B0604030504040204" pitchFamily="50" charset="-128"/>
                        </a:rPr>
                        <a:t>イ　訪問看護ステーションにおける精神科訪問看護基本療養費</a:t>
                      </a:r>
                      <a:r>
                        <a:rPr kumimoji="1" lang="en-US" altLang="ja-JP" sz="1100">
                          <a:latin typeface="メイリオ" panose="020B0604030504040204" pitchFamily="50" charset="-128"/>
                          <a:ea typeface="メイリオ" panose="020B0604030504040204" pitchFamily="50" charset="-128"/>
                        </a:rPr>
                        <a:t>:300</a:t>
                      </a:r>
                      <a:r>
                        <a:rPr kumimoji="1" lang="ja-JP" altLang="en-US" sz="1100">
                          <a:latin typeface="メイリオ" panose="020B0604030504040204" pitchFamily="50" charset="-128"/>
                          <a:ea typeface="メイリオ" panose="020B0604030504040204" pitchFamily="50" charset="-128"/>
                        </a:rPr>
                        <a:t>回以上</a:t>
                      </a:r>
                    </a:p>
                    <a:p>
                      <a:r>
                        <a:rPr kumimoji="1" lang="ja-JP" altLang="en-US" sz="1100">
                          <a:latin typeface="メイリオ" panose="020B0604030504040204" pitchFamily="50" charset="-128"/>
                          <a:ea typeface="メイリオ" panose="020B0604030504040204" pitchFamily="50" charset="-128"/>
                        </a:rPr>
                        <a:t>ウ 精神科退院時共同指導料</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３回以上　エ 在宅精神療法</a:t>
                      </a:r>
                      <a:r>
                        <a:rPr kumimoji="1" lang="en-US" altLang="ja-JP" sz="1100">
                          <a:latin typeface="メイリオ" panose="020B0604030504040204" pitchFamily="50" charset="-128"/>
                          <a:ea typeface="メイリオ" panose="020B0604030504040204" pitchFamily="50" charset="-128"/>
                        </a:rPr>
                        <a:t>:20</a:t>
                      </a:r>
                      <a:r>
                        <a:rPr kumimoji="1" lang="ja-JP" altLang="en-US" sz="1100">
                          <a:latin typeface="メイリオ" panose="020B0604030504040204" pitchFamily="50" charset="-128"/>
                          <a:ea typeface="メイリオ" panose="020B0604030504040204" pitchFamily="50" charset="-128"/>
                        </a:rPr>
                        <a:t>回以上　オ 精神科在宅患者支援管理料</a:t>
                      </a:r>
                      <a:r>
                        <a:rPr kumimoji="1" lang="en-US" altLang="ja-JP" sz="1100">
                          <a:latin typeface="メイリオ" panose="020B0604030504040204" pitchFamily="50" charset="-128"/>
                          <a:ea typeface="メイリオ" panose="020B0604030504040204" pitchFamily="50" charset="-128"/>
                        </a:rPr>
                        <a:t>:10</a:t>
                      </a:r>
                      <a:r>
                        <a:rPr kumimoji="1" lang="ja-JP" altLang="en-US" sz="1100">
                          <a:latin typeface="メイリオ" panose="020B0604030504040204" pitchFamily="50" charset="-128"/>
                          <a:ea typeface="メイリオ" panose="020B0604030504040204" pitchFamily="50" charset="-128"/>
                        </a:rPr>
                        <a:t>回以上　</a:t>
                      </a:r>
                      <a:endParaRPr kumimoji="1" lang="en-US" altLang="ja-JP" sz="1100">
                        <a:latin typeface="メイリオ" panose="020B0604030504040204" pitchFamily="50" charset="-128"/>
                        <a:ea typeface="メイリオ" panose="020B0604030504040204" pitchFamily="50" charset="-128"/>
                      </a:endParaRPr>
                    </a:p>
                    <a:p>
                      <a:r>
                        <a:rPr kumimoji="1" lang="ja-JP" altLang="en-US" sz="1100">
                          <a:latin typeface="メイリオ" panose="020B0604030504040204" pitchFamily="50" charset="-128"/>
                          <a:ea typeface="メイリオ" panose="020B0604030504040204" pitchFamily="50" charset="-128"/>
                        </a:rPr>
                        <a:t>カ　在宅時医学総合管理料又は施設入居時等医学総合管理料</a:t>
                      </a:r>
                      <a:r>
                        <a:rPr kumimoji="1" lang="en-US" altLang="ja-JP" sz="1100">
                          <a:latin typeface="メイリオ" panose="020B0604030504040204" pitchFamily="50" charset="-128"/>
                          <a:ea typeface="メイリオ" panose="020B0604030504040204" pitchFamily="50" charset="-128"/>
                        </a:rPr>
                        <a:t>:10</a:t>
                      </a:r>
                      <a:r>
                        <a:rPr kumimoji="1" lang="ja-JP" altLang="en-US" sz="1100">
                          <a:latin typeface="メイリオ" panose="020B0604030504040204" pitchFamily="50" charset="-128"/>
                          <a:ea typeface="メイリオ" panose="020B0604030504040204" pitchFamily="50" charset="-128"/>
                        </a:rPr>
                        <a:t>回以上</a:t>
                      </a:r>
                      <a:endParaRPr kumimoji="1" lang="en-US" altLang="ja-JP" sz="1100">
                        <a:latin typeface="メイリオ" panose="020B0604030504040204" pitchFamily="50" charset="-128"/>
                        <a:ea typeface="メイリオ" panose="020B0604030504040204" pitchFamily="50" charset="-128"/>
                      </a:endParaRPr>
                    </a:p>
                  </a:txBody>
                  <a:tcPr/>
                </a:tc>
                <a:tc hMerge="1">
                  <a:txBody>
                    <a:bodyPr/>
                    <a:lstStyle/>
                    <a:p>
                      <a:endParaRPr kumimoji="1" lang="ja-JP" altLang="en-US"/>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a:t>
                      </a:r>
                    </a:p>
                  </a:txBody>
                  <a:tcPr anchor="ctr"/>
                </a:tc>
                <a:tc rowSpan="2">
                  <a:txBody>
                    <a:bodyPr/>
                    <a:lstStyle/>
                    <a:p>
                      <a:pPr algn="ctr"/>
                      <a:r>
                        <a:rPr kumimoji="1" lang="ja-JP" altLang="en-US" sz="1050">
                          <a:latin typeface="メイリオ" panose="020B0604030504040204" pitchFamily="50" charset="-128"/>
                          <a:ea typeface="メイリオ" panose="020B0604030504040204" pitchFamily="50" charset="-128"/>
                        </a:rPr>
                        <a:t>いずれか</a:t>
                      </a:r>
                    </a:p>
                  </a:txBody>
                  <a:tcPr anchor="ctr"/>
                </a:tc>
                <a:extLst>
                  <a:ext uri="{0D108BD9-81ED-4DB2-BD59-A6C34878D82A}">
                    <a16:rowId xmlns:a16="http://schemas.microsoft.com/office/drawing/2014/main" val="634397152"/>
                  </a:ext>
                </a:extLst>
              </a:tr>
              <a:tr h="402861">
                <a:tc gridSpan="2">
                  <a:txBody>
                    <a:bodyPr/>
                    <a:lstStyle/>
                    <a:p>
                      <a:r>
                        <a:rPr kumimoji="1" lang="ja-JP" altLang="en-US" sz="1100">
                          <a:latin typeface="メイリオ" panose="020B0604030504040204" pitchFamily="50" charset="-128"/>
                          <a:ea typeface="メイリオ" panose="020B0604030504040204" pitchFamily="50" charset="-128"/>
                        </a:rPr>
                        <a:t>当該保険医療機関の所在する市区町村内または、当該保険医療機関から半径</a:t>
                      </a:r>
                      <a:r>
                        <a:rPr kumimoji="1" lang="en-US" altLang="ja-JP" sz="1100">
                          <a:latin typeface="メイリオ" panose="020B0604030504040204" pitchFamily="50" charset="-128"/>
                          <a:ea typeface="メイリオ" panose="020B0604030504040204" pitchFamily="50" charset="-128"/>
                        </a:rPr>
                        <a:t>10km</a:t>
                      </a:r>
                      <a:r>
                        <a:rPr kumimoji="1" lang="ja-JP" altLang="en-US" sz="1100">
                          <a:latin typeface="メイリオ" panose="020B0604030504040204" pitchFamily="50" charset="-128"/>
                          <a:ea typeface="メイリオ" panose="020B0604030504040204" pitchFamily="50" charset="-128"/>
                        </a:rPr>
                        <a:t>以内に、障害福祉サービス事業所等を開設していること。</a:t>
                      </a:r>
                      <a:r>
                        <a:rPr kumimoji="1" lang="en-US" altLang="ja-JP" sz="1000">
                          <a:latin typeface="メイリオ" panose="020B0604030504040204" pitchFamily="50" charset="-128"/>
                          <a:ea typeface="メイリオ" panose="020B0604030504040204" pitchFamily="50" charset="-128"/>
                        </a:rPr>
                        <a:t>※</a:t>
                      </a:r>
                      <a:r>
                        <a:rPr kumimoji="1" lang="ja-JP" altLang="en-US" sz="1000">
                          <a:latin typeface="メイリオ" panose="020B0604030504040204" pitchFamily="50" charset="-128"/>
                          <a:ea typeface="メイリオ" panose="020B0604030504040204" pitchFamily="50" charset="-128"/>
                        </a:rPr>
                        <a:t>障害福祉サービス事業所等の代表者を務めていることでも可</a:t>
                      </a:r>
                      <a:endParaRPr kumimoji="1" lang="ja-JP" altLang="en-US" sz="1100">
                        <a:latin typeface="メイリオ" panose="020B0604030504040204" pitchFamily="50" charset="-128"/>
                        <a:ea typeface="メイリオ" panose="020B0604030504040204" pitchFamily="50" charset="-128"/>
                      </a:endParaRPr>
                    </a:p>
                  </a:txBody>
                  <a:tcPr/>
                </a:tc>
                <a:tc hMerge="1">
                  <a:txBody>
                    <a:bodyPr/>
                    <a:lstStyle/>
                    <a:p>
                      <a:endParaRPr kumimoji="1" lang="ja-JP" altLang="en-US"/>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a:t>
                      </a:r>
                    </a:p>
                  </a:txBody>
                  <a:tcPr anchor="ctr"/>
                </a:tc>
                <a:tc vMerge="1">
                  <a:txBody>
                    <a:bodyPr/>
                    <a:lstStyle/>
                    <a:p>
                      <a:endParaRPr kumimoji="1" lang="ja-JP" altLang="en-US" sz="1200"/>
                    </a:p>
                  </a:txBody>
                  <a:tcPr/>
                </a:tc>
                <a:extLst>
                  <a:ext uri="{0D108BD9-81ED-4DB2-BD59-A6C34878D82A}">
                    <a16:rowId xmlns:a16="http://schemas.microsoft.com/office/drawing/2014/main" val="2406441467"/>
                  </a:ext>
                </a:extLst>
              </a:tr>
              <a:tr h="402861">
                <a:tc gridSpan="2">
                  <a:txBody>
                    <a:bodyPr/>
                    <a:lstStyle/>
                    <a:p>
                      <a:r>
                        <a:rPr kumimoji="1" lang="ja-JP" altLang="en-US" sz="1100">
                          <a:latin typeface="メイリオ" panose="020B0604030504040204" pitchFamily="50" charset="-128"/>
                          <a:ea typeface="メイリオ" panose="020B0604030504040204" pitchFamily="50" charset="-128"/>
                        </a:rPr>
                        <a:t>過去６か月間の「Ｉ００２」通院・在宅精神療法、「Ｉ００３－２」認知療法・認知行動療法を算定する患者の延べ診療月数を、当該保険医療機関の精神病床の許可病床数で除した数</a:t>
                      </a:r>
                    </a:p>
                  </a:txBody>
                  <a:tcPr/>
                </a:tc>
                <a:tc hMerge="1">
                  <a:txBody>
                    <a:bodyPr/>
                    <a:lstStyle/>
                    <a:p>
                      <a:endParaRPr kumimoji="1" lang="ja-JP" altLang="en-US"/>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36</a:t>
                      </a:r>
                      <a:endParaRPr kumimoji="1" lang="ja-JP" altLang="en-US" sz="1100">
                        <a:latin typeface="メイリオ" panose="020B0604030504040204" pitchFamily="50" charset="-128"/>
                        <a:ea typeface="メイリオ" panose="020B0604030504040204" pitchFamily="50" charset="-128"/>
                      </a:endParaRPr>
                    </a:p>
                  </a:txBody>
                  <a:tcPr anchor="ctr"/>
                </a:tc>
                <a:tc>
                  <a:txBody>
                    <a:bodyPr/>
                    <a:lstStyle/>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36</a:t>
                      </a:r>
                      <a:endParaRPr kumimoji="1" lang="ja-JP" altLang="en-US" sz="1100">
                        <a:latin typeface="メイリオ" panose="020B0604030504040204" pitchFamily="50" charset="-128"/>
                        <a:ea typeface="メイリオ" panose="020B0604030504040204" pitchFamily="50" charset="-128"/>
                      </a:endParaRPr>
                    </a:p>
                  </a:txBody>
                  <a:tcPr anchor="ctr"/>
                </a:tc>
                <a:tc>
                  <a:txBody>
                    <a:bodyPr/>
                    <a:lstStyle/>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27</a:t>
                      </a:r>
                      <a:endParaRPr kumimoji="1" lang="ja-JP" altLang="en-US" sz="1100">
                        <a:latin typeface="メイリオ" panose="020B0604030504040204" pitchFamily="50" charset="-128"/>
                        <a:ea typeface="メイリオ" panose="020B0604030504040204" pitchFamily="50" charset="-128"/>
                      </a:endParaRPr>
                    </a:p>
                  </a:txBody>
                  <a:tcPr anchor="ctr"/>
                </a:tc>
                <a:extLst>
                  <a:ext uri="{0D108BD9-81ED-4DB2-BD59-A6C34878D82A}">
                    <a16:rowId xmlns:a16="http://schemas.microsoft.com/office/drawing/2014/main" val="408741958"/>
                  </a:ext>
                </a:extLst>
              </a:tr>
              <a:tr h="253493">
                <a:tc>
                  <a:txBody>
                    <a:bodyPr/>
                    <a:lstStyle/>
                    <a:p>
                      <a:r>
                        <a:rPr kumimoji="1" lang="ja-JP" altLang="en-US" sz="1100">
                          <a:latin typeface="メイリオ" panose="020B0604030504040204" pitchFamily="50" charset="-128"/>
                          <a:ea typeface="メイリオ" panose="020B0604030504040204" pitchFamily="50" charset="-128"/>
                        </a:rPr>
                        <a:t>常勤の精神保健福祉士</a:t>
                      </a:r>
                    </a:p>
                  </a:txBody>
                  <a:tcPr/>
                </a:tc>
                <a:tc rowSpan="3">
                  <a:txBody>
                    <a:bodyPr/>
                    <a:lstStyle/>
                    <a:p>
                      <a:endParaRPr kumimoji="1" lang="en-US" altLang="ja-JP" sz="1050">
                        <a:latin typeface="メイリオ" panose="020B0604030504040204" pitchFamily="50" charset="-128"/>
                        <a:ea typeface="メイリオ" panose="020B0604030504040204" pitchFamily="50" charset="-128"/>
                      </a:endParaRPr>
                    </a:p>
                    <a:p>
                      <a:pPr marL="180975" indent="-180975"/>
                      <a:r>
                        <a:rPr kumimoji="1" lang="en-US" altLang="ja-JP" sz="1050">
                          <a:latin typeface="メイリオ" panose="020B0604030504040204" pitchFamily="50" charset="-128"/>
                          <a:ea typeface="メイリオ" panose="020B0604030504040204" pitchFamily="50" charset="-128"/>
                        </a:rPr>
                        <a:t>※</a:t>
                      </a:r>
                      <a:r>
                        <a:rPr kumimoji="1" lang="ja-JP" altLang="en-US" sz="1050">
                          <a:latin typeface="メイリオ" panose="020B0604030504040204" pitchFamily="50" charset="-128"/>
                          <a:ea typeface="メイリオ" panose="020B0604030504040204" pitchFamily="50" charset="-128"/>
                        </a:rPr>
                        <a:t>　病棟に配置されている（専任の場合を除く）精神保健福祉士、作業療法士又は公認心理師は含めることができない。</a:t>
                      </a:r>
                      <a:endParaRPr kumimoji="1" lang="ja-JP" altLang="en-US" sz="1000">
                        <a:latin typeface="メイリオ" panose="020B0604030504040204" pitchFamily="50" charset="-128"/>
                        <a:ea typeface="メイリオ" panose="020B0604030504040204" pitchFamily="50" charset="-128"/>
                      </a:endParaRPr>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2</a:t>
                      </a:r>
                      <a:r>
                        <a:rPr kumimoji="1" lang="ja-JP" altLang="en-US" sz="1100">
                          <a:latin typeface="メイリオ" panose="020B0604030504040204" pitchFamily="50" charset="-128"/>
                          <a:ea typeface="メイリオ" panose="020B0604030504040204" pitchFamily="50" charset="-128"/>
                        </a:rPr>
                        <a:t>名</a:t>
                      </a:r>
                      <a:endParaRPr kumimoji="1" lang="en-US" altLang="ja-JP" sz="1100">
                        <a:latin typeface="メイリオ" panose="020B0604030504040204" pitchFamily="50" charset="-128"/>
                        <a:ea typeface="メイリオ" panose="020B0604030504040204" pitchFamily="50" charset="-128"/>
                      </a:endParaRPr>
                    </a:p>
                  </a:txBody>
                  <a:tcPr/>
                </a:tc>
                <a:tc>
                  <a:txBody>
                    <a:bodyPr/>
                    <a:lstStyle/>
                    <a:p>
                      <a:pPr algn="ct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2</a:t>
                      </a:r>
                      <a:r>
                        <a:rPr kumimoji="1" lang="ja-JP" altLang="en-US" sz="1100">
                          <a:latin typeface="メイリオ" panose="020B0604030504040204" pitchFamily="50" charset="-128"/>
                          <a:ea typeface="メイリオ" panose="020B0604030504040204" pitchFamily="50" charset="-128"/>
                        </a:rPr>
                        <a:t>名</a:t>
                      </a:r>
                      <a:endParaRPr kumimoji="1" lang="en-US" altLang="ja-JP" sz="1100">
                        <a:latin typeface="メイリオ" panose="020B0604030504040204" pitchFamily="50" charset="-128"/>
                        <a:ea typeface="メイリオ" panose="020B0604030504040204" pitchFamily="50" charset="-128"/>
                      </a:endParaRPr>
                    </a:p>
                  </a:txBody>
                  <a:tcPr/>
                </a:tc>
                <a:tc rowSpan="3">
                  <a:txBody>
                    <a:bodyPr/>
                    <a:lstStyle/>
                    <a:p>
                      <a:pPr algn="ctr"/>
                      <a:r>
                        <a:rPr kumimoji="1" lang="ja-JP" altLang="en-US" sz="1100">
                          <a:latin typeface="メイリオ" panose="020B0604030504040204" pitchFamily="50" charset="-128"/>
                          <a:ea typeface="メイリオ" panose="020B0604030504040204" pitchFamily="50" charset="-128"/>
                        </a:rPr>
                        <a:t>計</a:t>
                      </a:r>
                      <a:endParaRPr kumimoji="1" lang="en-US" altLang="ja-JP" sz="1100">
                        <a:latin typeface="メイリオ" panose="020B0604030504040204" pitchFamily="50" charset="-128"/>
                        <a:ea typeface="メイリオ" panose="020B0604030504040204" pitchFamily="50" charset="-128"/>
                      </a:endParaRPr>
                    </a:p>
                    <a:p>
                      <a:pPr algn="ctr"/>
                      <a:r>
                        <a:rPr kumimoji="1" lang="en-US" altLang="ja-JP" sz="1100">
                          <a:latin typeface="メイリオ" panose="020B0604030504040204" pitchFamily="50" charset="-128"/>
                          <a:ea typeface="メイリオ" panose="020B0604030504040204" pitchFamily="50" charset="-128"/>
                        </a:rPr>
                        <a:t>2</a:t>
                      </a:r>
                      <a:r>
                        <a:rPr kumimoji="1" lang="ja-JP" altLang="en-US" sz="1100">
                          <a:latin typeface="メイリオ" panose="020B0604030504040204" pitchFamily="50" charset="-128"/>
                          <a:ea typeface="メイリオ" panose="020B0604030504040204" pitchFamily="50" charset="-128"/>
                        </a:rPr>
                        <a:t>名以上</a:t>
                      </a:r>
                    </a:p>
                  </a:txBody>
                  <a:tcPr anchor="ctr"/>
                </a:tc>
                <a:extLst>
                  <a:ext uri="{0D108BD9-81ED-4DB2-BD59-A6C34878D82A}">
                    <a16:rowId xmlns:a16="http://schemas.microsoft.com/office/drawing/2014/main" val="1661400491"/>
                  </a:ext>
                </a:extLst>
              </a:tr>
              <a:tr h="234270">
                <a:tc>
                  <a:txBody>
                    <a:bodyPr/>
                    <a:lstStyle/>
                    <a:p>
                      <a:r>
                        <a:rPr kumimoji="1" lang="ja-JP" altLang="en-US" sz="1100">
                          <a:latin typeface="メイリオ" panose="020B0604030504040204" pitchFamily="50" charset="-128"/>
                          <a:ea typeface="メイリオ" panose="020B0604030504040204" pitchFamily="50" charset="-128"/>
                        </a:rPr>
                        <a:t>常勤の作業療法士</a:t>
                      </a:r>
                    </a:p>
                  </a:txBody>
                  <a:tcPr/>
                </a:tc>
                <a:tc vMerge="1">
                  <a:txBody>
                    <a:bodyPr/>
                    <a:lstStyle/>
                    <a:p>
                      <a:endParaRPr kumimoji="1" lang="ja-JP" altLang="en-US" sz="120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1</a:t>
                      </a:r>
                      <a:r>
                        <a:rPr kumimoji="1" lang="ja-JP" altLang="en-US" sz="1100">
                          <a:latin typeface="メイリオ" panose="020B0604030504040204" pitchFamily="50" charset="-128"/>
                          <a:ea typeface="メイリオ" panose="020B0604030504040204" pitchFamily="50" charset="-128"/>
                        </a:rPr>
                        <a:t>名</a:t>
                      </a:r>
                      <a:endParaRPr kumimoji="1" lang="en-US" altLang="ja-JP" sz="1100">
                        <a:latin typeface="メイリオ" panose="020B0604030504040204" pitchFamily="50" charset="-128"/>
                        <a:ea typeface="メイリオ" panose="020B0604030504040204" pitchFamily="50" charset="-128"/>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1</a:t>
                      </a:r>
                      <a:r>
                        <a:rPr kumimoji="1" lang="ja-JP" altLang="en-US" sz="1100">
                          <a:latin typeface="メイリオ" panose="020B0604030504040204" pitchFamily="50" charset="-128"/>
                          <a:ea typeface="メイリオ" panose="020B0604030504040204" pitchFamily="50" charset="-128"/>
                        </a:rPr>
                        <a:t>名</a:t>
                      </a:r>
                      <a:endParaRPr kumimoji="1" lang="en-US" altLang="ja-JP" sz="1100">
                        <a:latin typeface="メイリオ" panose="020B0604030504040204" pitchFamily="50" charset="-128"/>
                        <a:ea typeface="メイリオ" panose="020B0604030504040204" pitchFamily="50" charset="-128"/>
                      </a:endParaRPr>
                    </a:p>
                  </a:txBody>
                  <a:tcPr/>
                </a:tc>
                <a:tc vMerge="1">
                  <a:txBody>
                    <a:bodyPr/>
                    <a:lstStyle/>
                    <a:p>
                      <a:endParaRPr kumimoji="1" lang="ja-JP" altLang="en-US" sz="1200"/>
                    </a:p>
                  </a:txBody>
                  <a:tcPr/>
                </a:tc>
                <a:extLst>
                  <a:ext uri="{0D108BD9-81ED-4DB2-BD59-A6C34878D82A}">
                    <a16:rowId xmlns:a16="http://schemas.microsoft.com/office/drawing/2014/main" val="97340784"/>
                  </a:ext>
                </a:extLst>
              </a:tr>
              <a:tr h="253493">
                <a:tc>
                  <a:txBody>
                    <a:bodyPr/>
                    <a:lstStyle/>
                    <a:p>
                      <a:r>
                        <a:rPr kumimoji="1" lang="ja-JP" altLang="en-US" sz="1100">
                          <a:latin typeface="メイリオ" panose="020B0604030504040204" pitchFamily="50" charset="-128"/>
                          <a:ea typeface="メイリオ" panose="020B0604030504040204" pitchFamily="50" charset="-128"/>
                        </a:rPr>
                        <a:t>常勤の公認心理師</a:t>
                      </a:r>
                    </a:p>
                  </a:txBody>
                  <a:tcPr/>
                </a:tc>
                <a:tc vMerge="1">
                  <a:txBody>
                    <a:bodyPr/>
                    <a:lstStyle/>
                    <a:p>
                      <a:endParaRPr kumimoji="1" lang="ja-JP" altLang="en-US" sz="120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1</a:t>
                      </a:r>
                      <a:r>
                        <a:rPr kumimoji="1" lang="ja-JP" altLang="en-US" sz="1100">
                          <a:latin typeface="メイリオ" panose="020B0604030504040204" pitchFamily="50" charset="-128"/>
                          <a:ea typeface="メイリオ" panose="020B0604030504040204" pitchFamily="50" charset="-128"/>
                        </a:rPr>
                        <a:t>名</a:t>
                      </a:r>
                      <a:endParaRPr kumimoji="1" lang="en-US" altLang="ja-JP" sz="1100">
                        <a:latin typeface="メイリオ" panose="020B0604030504040204" pitchFamily="50" charset="-128"/>
                        <a:ea typeface="メイリオ" panose="020B0604030504040204" pitchFamily="50" charset="-128"/>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a:t>
                      </a:r>
                      <a:r>
                        <a:rPr kumimoji="1" lang="en-US" altLang="ja-JP" sz="1100">
                          <a:latin typeface="メイリオ" panose="020B0604030504040204" pitchFamily="50" charset="-128"/>
                          <a:ea typeface="メイリオ" panose="020B0604030504040204" pitchFamily="50" charset="-128"/>
                        </a:rPr>
                        <a:t>1</a:t>
                      </a:r>
                      <a:r>
                        <a:rPr kumimoji="1" lang="ja-JP" altLang="en-US" sz="1100">
                          <a:latin typeface="メイリオ" panose="020B0604030504040204" pitchFamily="50" charset="-128"/>
                          <a:ea typeface="メイリオ" panose="020B0604030504040204" pitchFamily="50" charset="-128"/>
                        </a:rPr>
                        <a:t>名</a:t>
                      </a:r>
                      <a:endParaRPr kumimoji="1" lang="en-US" altLang="ja-JP" sz="1100">
                        <a:latin typeface="メイリオ" panose="020B0604030504040204" pitchFamily="50" charset="-128"/>
                        <a:ea typeface="メイリオ" panose="020B0604030504040204" pitchFamily="50" charset="-128"/>
                      </a:endParaRPr>
                    </a:p>
                  </a:txBody>
                  <a:tcPr/>
                </a:tc>
                <a:tc vMerge="1">
                  <a:txBody>
                    <a:bodyPr/>
                    <a:lstStyle/>
                    <a:p>
                      <a:endParaRPr kumimoji="1" lang="ja-JP" altLang="en-US" sz="1200"/>
                    </a:p>
                  </a:txBody>
                  <a:tcPr/>
                </a:tc>
                <a:extLst>
                  <a:ext uri="{0D108BD9-81ED-4DB2-BD59-A6C34878D82A}">
                    <a16:rowId xmlns:a16="http://schemas.microsoft.com/office/drawing/2014/main" val="454243099"/>
                  </a:ext>
                </a:extLst>
              </a:tr>
            </a:tbl>
          </a:graphicData>
        </a:graphic>
      </p:graphicFrame>
      <p:graphicFrame>
        <p:nvGraphicFramePr>
          <p:cNvPr id="9" name="表 8">
            <a:extLst>
              <a:ext uri="{FF2B5EF4-FFF2-40B4-BE49-F238E27FC236}">
                <a16:creationId xmlns:a16="http://schemas.microsoft.com/office/drawing/2014/main" id="{92AFA408-425D-4990-5741-936A0EE559BF}"/>
              </a:ext>
            </a:extLst>
          </p:cNvPr>
          <p:cNvGraphicFramePr>
            <a:graphicFrameLocks noGrp="1"/>
          </p:cNvGraphicFramePr>
          <p:nvPr/>
        </p:nvGraphicFramePr>
        <p:xfrm>
          <a:off x="1521367" y="4916664"/>
          <a:ext cx="9277353" cy="1802215"/>
        </p:xfrm>
        <a:graphic>
          <a:graphicData uri="http://schemas.openxmlformats.org/drawingml/2006/table">
            <a:tbl>
              <a:tblPr firstRow="1" bandRow="1">
                <a:tableStyleId>{8799B23B-EC83-4686-B30A-512413B5E67A}</a:tableStyleId>
              </a:tblPr>
              <a:tblGrid>
                <a:gridCol w="1476378">
                  <a:extLst>
                    <a:ext uri="{9D8B030D-6E8A-4147-A177-3AD203B41FA5}">
                      <a16:colId xmlns:a16="http://schemas.microsoft.com/office/drawing/2014/main" val="1319000901"/>
                    </a:ext>
                  </a:extLst>
                </a:gridCol>
                <a:gridCol w="3549106">
                  <a:extLst>
                    <a:ext uri="{9D8B030D-6E8A-4147-A177-3AD203B41FA5}">
                      <a16:colId xmlns:a16="http://schemas.microsoft.com/office/drawing/2014/main" val="138077507"/>
                    </a:ext>
                  </a:extLst>
                </a:gridCol>
                <a:gridCol w="4251869">
                  <a:extLst>
                    <a:ext uri="{9D8B030D-6E8A-4147-A177-3AD203B41FA5}">
                      <a16:colId xmlns:a16="http://schemas.microsoft.com/office/drawing/2014/main" val="2203303204"/>
                    </a:ext>
                  </a:extLst>
                </a:gridCol>
              </a:tblGrid>
              <a:tr h="251641">
                <a:tc>
                  <a:txBody>
                    <a:bodyPr/>
                    <a:lstStyle/>
                    <a:p>
                      <a:r>
                        <a:rPr kumimoji="1" lang="ja-JP" altLang="en-US" sz="1100"/>
                        <a:t>加算１</a:t>
                      </a:r>
                      <a:endParaRPr kumimoji="1" lang="ja-JP" altLang="en-US" sz="1100">
                        <a:latin typeface="メイリオ" panose="020B0604030504040204" pitchFamily="50" charset="-128"/>
                        <a:ea typeface="メイリオ" panose="020B0604030504040204" pitchFamily="50" charset="-128"/>
                      </a:endParaRPr>
                    </a:p>
                  </a:txBody>
                  <a:tcPr/>
                </a:tc>
                <a:tc>
                  <a:txBody>
                    <a:bodyPr/>
                    <a:lstStyle/>
                    <a:p>
                      <a:r>
                        <a:rPr kumimoji="1" lang="ja-JP" altLang="en-US" sz="1100"/>
                        <a:t>加算２</a:t>
                      </a:r>
                      <a:endParaRPr kumimoji="1" lang="ja-JP" altLang="en-US" sz="1100">
                        <a:latin typeface="メイリオ" panose="020B0604030504040204" pitchFamily="50" charset="-128"/>
                        <a:ea typeface="メイリオ" panose="020B0604030504040204" pitchFamily="50" charset="-128"/>
                      </a:endParaRPr>
                    </a:p>
                  </a:txBody>
                  <a:tcPr/>
                </a:tc>
                <a:tc>
                  <a:txBody>
                    <a:bodyPr/>
                    <a:lstStyle/>
                    <a:p>
                      <a:r>
                        <a:rPr kumimoji="1" lang="ja-JP" altLang="en-US" sz="1100"/>
                        <a:t>加算３</a:t>
                      </a:r>
                      <a:endParaRPr kumimoji="1" lang="ja-JP" altLang="en-US" sz="11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12309877"/>
                  </a:ext>
                </a:extLst>
              </a:tr>
              <a:tr h="1228601">
                <a:tc>
                  <a:txBody>
                    <a:bodyPr/>
                    <a:lstStyle/>
                    <a:p>
                      <a:r>
                        <a:rPr kumimoji="1" lang="ja-JP" altLang="en-US" sz="1100"/>
                        <a:t>・精神病床≦ </a:t>
                      </a:r>
                      <a:r>
                        <a:rPr kumimoji="1" lang="en-US" altLang="ja-JP" sz="1100"/>
                        <a:t>100</a:t>
                      </a:r>
                      <a:r>
                        <a:rPr kumimoji="1" lang="ja-JP" altLang="en-US" sz="1100"/>
                        <a:t>床</a:t>
                      </a:r>
                      <a:endParaRPr kumimoji="1" lang="ja-JP" altLang="en-US" sz="1100">
                        <a:latin typeface="メイリオ" panose="020B0604030504040204" pitchFamily="50" charset="-128"/>
                        <a:ea typeface="メイリオ" panose="020B0604030504040204" pitchFamily="50" charset="-128"/>
                      </a:endParaRPr>
                    </a:p>
                  </a:txBody>
                  <a:tcPr/>
                </a:tc>
                <a:tc>
                  <a:txBody>
                    <a:bodyPr/>
                    <a:lstStyle/>
                    <a:p>
                      <a:pPr marL="85725" indent="-85725"/>
                      <a:r>
                        <a:rPr kumimoji="1" lang="ja-JP" altLang="en-US" sz="1100"/>
                        <a:t>・</a:t>
                      </a:r>
                      <a:r>
                        <a:rPr kumimoji="1" lang="en-US" altLang="ja-JP" sz="1100"/>
                        <a:t>101</a:t>
                      </a:r>
                      <a:r>
                        <a:rPr kumimoji="1" lang="ja-JP" altLang="en-US" sz="1100"/>
                        <a:t>床≦精神病床≦</a:t>
                      </a:r>
                      <a:r>
                        <a:rPr kumimoji="1" lang="en-US" altLang="ja-JP" sz="1100"/>
                        <a:t>150</a:t>
                      </a:r>
                      <a:r>
                        <a:rPr kumimoji="1" lang="ja-JP" altLang="en-US" sz="1100"/>
                        <a:t>床</a:t>
                      </a:r>
                    </a:p>
                    <a:p>
                      <a:pPr marL="85725" indent="-85725"/>
                      <a:r>
                        <a:rPr kumimoji="1" lang="ja-JP" altLang="en-US" sz="1100"/>
                        <a:t>又は以下を全て満たすこと。</a:t>
                      </a:r>
                      <a:endParaRPr kumimoji="1" lang="en-US" altLang="ja-JP" sz="1100"/>
                    </a:p>
                    <a:p>
                      <a:pPr marL="85725" indent="-85725"/>
                      <a:r>
                        <a:rPr kumimoji="1" lang="ja-JP" altLang="en-US" sz="1100"/>
                        <a:t>・</a:t>
                      </a:r>
                      <a:r>
                        <a:rPr kumimoji="1" lang="en-US" altLang="ja-JP" sz="1100"/>
                        <a:t>151</a:t>
                      </a:r>
                      <a:r>
                        <a:rPr kumimoji="1" lang="ja-JP" altLang="en-US" sz="1100"/>
                        <a:t>床≦精神病床≦</a:t>
                      </a:r>
                      <a:r>
                        <a:rPr kumimoji="1" lang="en-US" altLang="ja-JP" sz="1100"/>
                        <a:t>250</a:t>
                      </a:r>
                      <a:r>
                        <a:rPr kumimoji="1" lang="ja-JP" altLang="en-US" sz="1100"/>
                        <a:t>床</a:t>
                      </a:r>
                    </a:p>
                    <a:p>
                      <a:pPr marL="85725" indent="-85725"/>
                      <a:r>
                        <a:rPr kumimoji="1" lang="ja-JP" altLang="en-US" sz="1100"/>
                        <a:t>・届出前月及び届け出から１年が経過するごとに以下で算出される数値が</a:t>
                      </a:r>
                      <a:r>
                        <a:rPr kumimoji="1" lang="en-US" altLang="ja-JP" sz="1100"/>
                        <a:t>0.95</a:t>
                      </a:r>
                      <a:r>
                        <a:rPr kumimoji="1" lang="ja-JP" altLang="en-US" sz="1100"/>
                        <a:t>以下であること。</a:t>
                      </a:r>
                    </a:p>
                    <a:p>
                      <a:pPr marL="180975" indent="-85725"/>
                      <a:r>
                        <a:rPr kumimoji="1" lang="ja-JP" altLang="en-US" sz="1100"/>
                        <a:t>精神病床の許可病床数</a:t>
                      </a:r>
                      <a:r>
                        <a:rPr kumimoji="1" lang="en-US" altLang="ja-JP" sz="1100"/>
                        <a:t>/</a:t>
                      </a:r>
                      <a:r>
                        <a:rPr kumimoji="1" lang="ja-JP" altLang="en-US" sz="1100"/>
                        <a:t>その３年前の日の属する年度の１日当たりの精神病床における入院料算定患者</a:t>
                      </a:r>
                      <a:endParaRPr kumimoji="1" lang="en-US" altLang="ja-JP" sz="1100">
                        <a:latin typeface="メイリオ" panose="020B0604030504040204" pitchFamily="50" charset="-128"/>
                        <a:ea typeface="メイリオ" panose="020B0604030504040204" pitchFamily="50" charset="-128"/>
                      </a:endParaRPr>
                    </a:p>
                  </a:txBody>
                  <a:tcPr/>
                </a:tc>
                <a:tc>
                  <a:txBody>
                    <a:bodyPr/>
                    <a:lstStyle/>
                    <a:p>
                      <a:r>
                        <a:rPr kumimoji="1" lang="ja-JP" altLang="en-US" sz="1100"/>
                        <a:t>・</a:t>
                      </a:r>
                      <a:r>
                        <a:rPr kumimoji="1" lang="ja-JP" altLang="en-US" sz="1100">
                          <a:solidFill>
                            <a:prstClr val="black"/>
                          </a:solidFill>
                        </a:rPr>
                        <a:t>精神病床≦</a:t>
                      </a:r>
                      <a:r>
                        <a:rPr kumimoji="1" lang="en-US" altLang="ja-JP" sz="1100">
                          <a:solidFill>
                            <a:prstClr val="black"/>
                          </a:solidFill>
                        </a:rPr>
                        <a:t>250</a:t>
                      </a:r>
                      <a:r>
                        <a:rPr kumimoji="1" lang="ja-JP" altLang="en-US" sz="1100">
                          <a:solidFill>
                            <a:prstClr val="black"/>
                          </a:solidFill>
                        </a:rPr>
                        <a:t>床</a:t>
                      </a:r>
                      <a:endParaRPr kumimoji="1" lang="en-US" altLang="ja-JP" sz="1100"/>
                    </a:p>
                    <a:p>
                      <a:pPr marL="85725" indent="-85725"/>
                      <a:r>
                        <a:rPr kumimoji="1" lang="ja-JP" altLang="en-US" sz="1100"/>
                        <a:t>・届出前月末日時点での精神病床の許可病床数</a:t>
                      </a:r>
                      <a:r>
                        <a:rPr kumimoji="1" lang="en-US" altLang="ja-JP" sz="1100"/>
                        <a:t>/</a:t>
                      </a:r>
                      <a:r>
                        <a:rPr kumimoji="1" lang="ja-JP" altLang="en-US" sz="1100"/>
                        <a:t>その３年前の日の属する年度の１日当たりの精神病床における入院料算定患者数≦</a:t>
                      </a:r>
                      <a:r>
                        <a:rPr kumimoji="1" lang="en-US" altLang="ja-JP" sz="1100"/>
                        <a:t>0.97</a:t>
                      </a:r>
                    </a:p>
                    <a:p>
                      <a:pPr marL="85725" indent="-85725"/>
                      <a:r>
                        <a:rPr kumimoji="1" lang="ja-JP" altLang="en-US" sz="1100"/>
                        <a:t>・届出時の精神病床の許可病床数を上回っていないこと</a:t>
                      </a:r>
                    </a:p>
                    <a:p>
                      <a:pPr marL="85725" indent="-85725"/>
                      <a:r>
                        <a:rPr kumimoji="1" lang="ja-JP" altLang="en-US" sz="1100"/>
                        <a:t>・当該月の末日時点での精神病床の許可病床数</a:t>
                      </a:r>
                      <a:r>
                        <a:rPr kumimoji="1" lang="en-US" altLang="ja-JP" sz="1100"/>
                        <a:t>/</a:t>
                      </a:r>
                      <a:r>
                        <a:rPr kumimoji="1" lang="ja-JP" altLang="en-US" sz="1100"/>
                        <a:t>当該月の末日から３年前精神病床の許可病床数≦</a:t>
                      </a:r>
                      <a:r>
                        <a:rPr kumimoji="1" lang="en-US" altLang="ja-JP" sz="1100"/>
                        <a:t>0.95(</a:t>
                      </a:r>
                      <a:r>
                        <a:rPr kumimoji="1" lang="ja-JP" altLang="en-US" sz="1100"/>
                        <a:t>届け出から１年ごと</a:t>
                      </a:r>
                      <a:r>
                        <a:rPr kumimoji="1" lang="en-US" altLang="ja-JP" sz="1100"/>
                        <a:t>)</a:t>
                      </a:r>
                      <a:endParaRPr kumimoji="1" lang="ja-JP" altLang="en-US" sz="11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20827067"/>
                  </a:ext>
                </a:extLst>
              </a:tr>
              <a:tr h="278215">
                <a:tc gridSpan="2">
                  <a:txBody>
                    <a:bodyPr/>
                    <a:lstStyle/>
                    <a:p>
                      <a:r>
                        <a:rPr kumimoji="1" lang="ja-JP" altLang="en-US" sz="1000"/>
                        <a:t>精神療養病棟入院料又は認知症治療病棟入院料を算定する病床数</a:t>
                      </a:r>
                      <a:r>
                        <a:rPr kumimoji="1" lang="en-US" altLang="ja-JP" sz="1000"/>
                        <a:t>/</a:t>
                      </a:r>
                      <a:r>
                        <a:rPr kumimoji="1" lang="ja-JP" altLang="en-US" sz="1000"/>
                        <a:t>精神病床数≦</a:t>
                      </a:r>
                      <a:r>
                        <a:rPr kumimoji="1" lang="en-US" altLang="ja-JP" sz="1000"/>
                        <a:t>0.3</a:t>
                      </a:r>
                      <a:endParaRPr kumimoji="1" lang="en-US" altLang="ja-JP" sz="1000">
                        <a:latin typeface="メイリオ" panose="020B0604030504040204" pitchFamily="50" charset="-128"/>
                        <a:ea typeface="メイリオ" panose="020B0604030504040204" pitchFamily="50" charset="-128"/>
                      </a:endParaRPr>
                    </a:p>
                  </a:txBody>
                  <a:tcPr/>
                </a:tc>
                <a:tc hMerge="1">
                  <a:txBody>
                    <a:bodyPr/>
                    <a:lstStyle/>
                    <a:p>
                      <a:endParaRPr kumimoji="1" lang="ja-JP" altLang="en-US"/>
                    </a:p>
                  </a:txBody>
                  <a:tcPr/>
                </a:tc>
                <a:tc>
                  <a:txBody>
                    <a:bodyPr/>
                    <a:lstStyle/>
                    <a:p>
                      <a:r>
                        <a:rPr kumimoji="1" lang="ja-JP" altLang="en-US" sz="1100"/>
                        <a:t>精神療養病棟入院料を算定する病床数</a:t>
                      </a:r>
                      <a:r>
                        <a:rPr kumimoji="1" lang="en-US" altLang="ja-JP" sz="1100"/>
                        <a:t>/</a:t>
                      </a:r>
                      <a:r>
                        <a:rPr kumimoji="1" lang="ja-JP" altLang="en-US" sz="1100"/>
                        <a:t>精神病床数≦</a:t>
                      </a:r>
                      <a:r>
                        <a:rPr kumimoji="1" lang="en-US" altLang="ja-JP" sz="1100"/>
                        <a:t>0.3</a:t>
                      </a:r>
                      <a:endParaRPr kumimoji="1" lang="en-US" altLang="ja-JP" sz="11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2906197163"/>
                  </a:ext>
                </a:extLst>
              </a:tr>
            </a:tbl>
          </a:graphicData>
        </a:graphic>
      </p:graphicFrame>
      <p:sp>
        <p:nvSpPr>
          <p:cNvPr id="6" name="スライド番号プレースホルダー 4">
            <a:extLst>
              <a:ext uri="{FF2B5EF4-FFF2-40B4-BE49-F238E27FC236}">
                <a16:creationId xmlns:a16="http://schemas.microsoft.com/office/drawing/2014/main" id="{62716620-8044-BCE7-3B68-2EA105D9400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174</a:t>
            </a:r>
          </a:p>
        </p:txBody>
      </p:sp>
      <p:pic>
        <p:nvPicPr>
          <p:cNvPr id="10" name="オーディオ 9">
            <a:hlinkClick r:id="" action="ppaction://media"/>
            <a:extLst>
              <a:ext uri="{FF2B5EF4-FFF2-40B4-BE49-F238E27FC236}">
                <a16:creationId xmlns:a16="http://schemas.microsoft.com/office/drawing/2014/main" id="{82373F5E-D139-EC27-2D9F-9E0938052E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4182258"/>
      </p:ext>
    </p:extLst>
  </p:cSld>
  <p:clrMapOvr>
    <a:masterClrMapping/>
  </p:clrMapOvr>
  <mc:AlternateContent xmlns:mc="http://schemas.openxmlformats.org/markup-compatibility/2006" xmlns:p14="http://schemas.microsoft.com/office/powerpoint/2010/main">
    <mc:Choice Requires="p14">
      <p:transition spd="slow" p14:dur="2000" advTm="20192"/>
    </mc:Choice>
    <mc:Fallback xmlns="">
      <p:transition spd="slow" advTm="20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E6A01-B115-6279-A48C-CEFB180E87FA}"/>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8A8BDDA2-5F9A-5C79-56CC-B1A01BD87D1B}"/>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入院（共通事項）</a:t>
            </a:r>
          </a:p>
        </p:txBody>
      </p:sp>
      <p:sp>
        <p:nvSpPr>
          <p:cNvPr id="3" name="スライド番号プレースホルダー 4">
            <a:extLst>
              <a:ext uri="{FF2B5EF4-FFF2-40B4-BE49-F238E27FC236}">
                <a16:creationId xmlns:a16="http://schemas.microsoft.com/office/drawing/2014/main" id="{97FB341D-7B6C-211D-CFE2-2A49FD63F33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F6358EDC-911F-1048-FC09-2C0CC91CB4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0867554"/>
      </p:ext>
    </p:extLst>
  </p:cSld>
  <p:clrMapOvr>
    <a:masterClrMapping/>
  </p:clrMapOvr>
  <mc:AlternateContent xmlns:mc="http://schemas.openxmlformats.org/markup-compatibility/2006" xmlns:p14="http://schemas.microsoft.com/office/powerpoint/2010/main">
    <mc:Choice Requires="p14">
      <p:transition spd="slow" p14:dur="2000" advTm="5511"/>
    </mc:Choice>
    <mc:Fallback xmlns="">
      <p:transition spd="slow" advTm="5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7609F-131D-B159-440C-47D495AA1BFC}"/>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DE3B3655-D896-7C52-5CEB-59218F06853D}"/>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入院基本料等の通則の見直し</a:t>
            </a:r>
          </a:p>
        </p:txBody>
      </p:sp>
      <p:sp>
        <p:nvSpPr>
          <p:cNvPr id="2" name="テキスト ボックス 1">
            <a:extLst>
              <a:ext uri="{FF2B5EF4-FFF2-40B4-BE49-F238E27FC236}">
                <a16:creationId xmlns:a16="http://schemas.microsoft.com/office/drawing/2014/main" id="{7B8ABEB2-A46E-146E-A7DC-8C384847B16E}"/>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15" name="テキスト ボックス 14">
            <a:extLst>
              <a:ext uri="{FF2B5EF4-FFF2-40B4-BE49-F238E27FC236}">
                <a16:creationId xmlns:a16="http://schemas.microsoft.com/office/drawing/2014/main" id="{6D2803E7-C499-32F7-5736-0E61EF54FD3E}"/>
              </a:ext>
            </a:extLst>
          </p:cNvPr>
          <p:cNvSpPr txBox="1"/>
          <p:nvPr/>
        </p:nvSpPr>
        <p:spPr>
          <a:xfrm>
            <a:off x="1290000" y="4982045"/>
            <a:ext cx="9612000" cy="1600438"/>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正当な理由なく</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入院中の患者に対する家族等による面会を妨げない</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よう、入院基本料等の通則及び入退院支援加算に新たに規定を設ける。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6" name="正方形/長方形 15">
            <a:extLst>
              <a:ext uri="{FF2B5EF4-FFF2-40B4-BE49-F238E27FC236}">
                <a16:creationId xmlns:a16="http://schemas.microsoft.com/office/drawing/2014/main" id="{213E250A-759B-693D-5464-5D62A083D2E0}"/>
              </a:ext>
            </a:extLst>
          </p:cNvPr>
          <p:cNvSpPr/>
          <p:nvPr/>
        </p:nvSpPr>
        <p:spPr>
          <a:xfrm>
            <a:off x="1391524" y="4897666"/>
            <a:ext cx="5228915"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入院中の患者への家族等による面会に係る基準の新設</a:t>
            </a:r>
          </a:p>
        </p:txBody>
      </p:sp>
      <p:sp>
        <p:nvSpPr>
          <p:cNvPr id="18" name="正方形/長方形 17">
            <a:extLst>
              <a:ext uri="{FF2B5EF4-FFF2-40B4-BE49-F238E27FC236}">
                <a16:creationId xmlns:a16="http://schemas.microsoft.com/office/drawing/2014/main" id="{31529DEB-710D-205A-D1F7-B872DE21FE7C}"/>
              </a:ext>
            </a:extLst>
          </p:cNvPr>
          <p:cNvSpPr/>
          <p:nvPr/>
        </p:nvSpPr>
        <p:spPr>
          <a:xfrm>
            <a:off x="1504050" y="5670460"/>
            <a:ext cx="9288000" cy="89973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70014" marR="0" lvl="0" indent="-270014" algn="l" defTabSz="914446"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第五　病院の入院基本料の施設基準等　一 通則</a:t>
            </a:r>
          </a:p>
          <a:p>
            <a:pPr marL="270014" marR="0" lvl="0" indent="-270014" algn="l" defTabSz="914446"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入院中の患者への家族等による面会については、感染対策等の正当な理由なく面会を妨げないよう、面会に係る規定を策定する等の配慮をすることが望ましい</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特定入院料の施設基準等においても同様。</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9" name="テキスト ボックス 18">
            <a:extLst>
              <a:ext uri="{FF2B5EF4-FFF2-40B4-BE49-F238E27FC236}">
                <a16:creationId xmlns:a16="http://schemas.microsoft.com/office/drawing/2014/main" id="{F3F053C9-2F53-1C6C-7396-EF95B178FB60}"/>
              </a:ext>
            </a:extLst>
          </p:cNvPr>
          <p:cNvSpPr txBox="1"/>
          <p:nvPr/>
        </p:nvSpPr>
        <p:spPr>
          <a:xfrm>
            <a:off x="1287326" y="1032733"/>
            <a:ext cx="9612000" cy="3754874"/>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入院診療計画の基準について、</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入院期間が２日以内</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であると見込まれる場合等であって、診療や退院後の治療や生活に支障がないと認められる患者に対して入院診療に関する必要な説明を行った場合は、</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患者への文書を用いた説明及び交付は行わなくても差し支えない</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こととする。さらに、</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医師や患者等の署名は不要と</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説明日及び説明者を診療録に記載</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することとする。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身体的拘束最小化の基準</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は、令和６年度改定で新設された部分を「体制に係る基準」と位置づけたうえで、</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実績や取組に係る基準を新設</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し、体制のみを満たし実績等を満たさない場合は、入院基本料等を</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点減算することとする。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1" name="正方形/長方形 20">
            <a:extLst>
              <a:ext uri="{FF2B5EF4-FFF2-40B4-BE49-F238E27FC236}">
                <a16:creationId xmlns:a16="http://schemas.microsoft.com/office/drawing/2014/main" id="{6EF0923E-2092-376F-1BE6-DCFF467A2341}"/>
              </a:ext>
            </a:extLst>
          </p:cNvPr>
          <p:cNvSpPr/>
          <p:nvPr/>
        </p:nvSpPr>
        <p:spPr>
          <a:xfrm>
            <a:off x="1447051" y="936189"/>
            <a:ext cx="517338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入院診療計画、身体的拘束最小化についての基準の変更</a:t>
            </a:r>
          </a:p>
        </p:txBody>
      </p:sp>
      <p:sp>
        <p:nvSpPr>
          <p:cNvPr id="12" name="テキスト ボックス 11">
            <a:extLst>
              <a:ext uri="{FF2B5EF4-FFF2-40B4-BE49-F238E27FC236}">
                <a16:creationId xmlns:a16="http://schemas.microsoft.com/office/drawing/2014/main" id="{3E99D9AC-124E-3ECE-60A2-AA72D4EAEB76}"/>
              </a:ext>
            </a:extLst>
          </p:cNvPr>
          <p:cNvSpPr txBox="1"/>
          <p:nvPr/>
        </p:nvSpPr>
        <p:spPr>
          <a:xfrm>
            <a:off x="1485155" y="3140154"/>
            <a:ext cx="4228186" cy="786163"/>
          </a:xfrm>
          <a:prstGeom prst="rect">
            <a:avLst/>
          </a:prstGeom>
          <a:solidFill>
            <a:srgbClr val="E7EEF9"/>
          </a:solidFill>
        </p:spPr>
        <p:txBody>
          <a:bodyPr wrap="square" tIns="72000" rIns="36000" bIns="36000" rtlCol="0" anchor="ctr">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・身体的拘束を行う場合は実施状況や緊急やむを得ない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理由を記録</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・身体的拘束最小化チームの設置</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・身体的拘束の実施状況把握、指針の作成、定期的な研修実施等</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3" name="正方形/長方形 12">
            <a:extLst>
              <a:ext uri="{FF2B5EF4-FFF2-40B4-BE49-F238E27FC236}">
                <a16:creationId xmlns:a16="http://schemas.microsoft.com/office/drawing/2014/main" id="{1C793D33-2A03-5926-C9A8-7EC13CE03DF9}"/>
              </a:ext>
            </a:extLst>
          </p:cNvPr>
          <p:cNvSpPr/>
          <p:nvPr/>
        </p:nvSpPr>
        <p:spPr>
          <a:xfrm>
            <a:off x="1485152" y="2841824"/>
            <a:ext cx="4228186" cy="252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身体的拘束最小化の体制に係る基準（</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R</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６改定～）</a:t>
            </a:r>
          </a:p>
        </p:txBody>
      </p:sp>
      <p:sp>
        <p:nvSpPr>
          <p:cNvPr id="14" name="テキスト ボックス 13">
            <a:extLst>
              <a:ext uri="{FF2B5EF4-FFF2-40B4-BE49-F238E27FC236}">
                <a16:creationId xmlns:a16="http://schemas.microsoft.com/office/drawing/2014/main" id="{29608304-127F-FFE9-EC73-E1C8447C5058}"/>
              </a:ext>
            </a:extLst>
          </p:cNvPr>
          <p:cNvSpPr txBox="1"/>
          <p:nvPr/>
        </p:nvSpPr>
        <p:spPr>
          <a:xfrm>
            <a:off x="5773068" y="3141509"/>
            <a:ext cx="4228187" cy="786163"/>
          </a:xfrm>
          <a:prstGeom prst="rect">
            <a:avLst/>
          </a:prstGeom>
          <a:solidFill>
            <a:srgbClr val="E1FFEA"/>
          </a:solidFill>
          <a:ln>
            <a:solidFill>
              <a:srgbClr val="00B050"/>
            </a:solidFill>
          </a:ln>
        </p:spPr>
        <p:txBody>
          <a:bodyPr wrap="square" tIns="72000" bIns="36000" rtlCol="0">
            <a:spAutoFit/>
          </a:bodyPr>
          <a:lstStyle/>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いずれかを満たすこと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・身体的拘束の実施割合が１割５分以下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・身体的拘束の最小化に向けて、委員会や職員向け研修の開催、</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巡回等により、解除に向けた具体的な取組を行うこと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7" name="正方形/長方形 16">
            <a:extLst>
              <a:ext uri="{FF2B5EF4-FFF2-40B4-BE49-F238E27FC236}">
                <a16:creationId xmlns:a16="http://schemas.microsoft.com/office/drawing/2014/main" id="{590354F0-E0A6-E11E-5896-8C098DAF8F32}"/>
              </a:ext>
            </a:extLst>
          </p:cNvPr>
          <p:cNvSpPr/>
          <p:nvPr/>
        </p:nvSpPr>
        <p:spPr>
          <a:xfrm>
            <a:off x="5773063" y="2841824"/>
            <a:ext cx="4228188" cy="252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身体的拘束最小化の実績等に係る基準（</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R</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８改定で新設）</a:t>
            </a:r>
          </a:p>
        </p:txBody>
      </p:sp>
      <p:graphicFrame>
        <p:nvGraphicFramePr>
          <p:cNvPr id="23" name="表 22">
            <a:extLst>
              <a:ext uri="{FF2B5EF4-FFF2-40B4-BE49-F238E27FC236}">
                <a16:creationId xmlns:a16="http://schemas.microsoft.com/office/drawing/2014/main" id="{F91BAAD0-EDF2-85F0-DC34-92E50E2C5664}"/>
              </a:ext>
            </a:extLst>
          </p:cNvPr>
          <p:cNvGraphicFramePr>
            <a:graphicFrameLocks noGrp="1"/>
          </p:cNvGraphicFramePr>
          <p:nvPr/>
        </p:nvGraphicFramePr>
        <p:xfrm>
          <a:off x="1475626" y="3972639"/>
          <a:ext cx="9316424" cy="794385"/>
        </p:xfrm>
        <a:graphic>
          <a:graphicData uri="http://schemas.openxmlformats.org/drawingml/2006/table">
            <a:tbl>
              <a:tblPr bandRow="1">
                <a:tableStyleId>{5C22544A-7EE6-4342-B048-85BDC9FD1C3A}</a:tableStyleId>
              </a:tblPr>
              <a:tblGrid>
                <a:gridCol w="4277474">
                  <a:extLst>
                    <a:ext uri="{9D8B030D-6E8A-4147-A177-3AD203B41FA5}">
                      <a16:colId xmlns:a16="http://schemas.microsoft.com/office/drawing/2014/main" val="2434070323"/>
                    </a:ext>
                  </a:extLst>
                </a:gridCol>
                <a:gridCol w="4229953">
                  <a:extLst>
                    <a:ext uri="{9D8B030D-6E8A-4147-A177-3AD203B41FA5}">
                      <a16:colId xmlns:a16="http://schemas.microsoft.com/office/drawing/2014/main" val="1827845629"/>
                    </a:ext>
                  </a:extLst>
                </a:gridCol>
                <a:gridCol w="808997">
                  <a:extLst>
                    <a:ext uri="{9D8B030D-6E8A-4147-A177-3AD203B41FA5}">
                      <a16:colId xmlns:a16="http://schemas.microsoft.com/office/drawing/2014/main" val="1134228474"/>
                    </a:ext>
                  </a:extLst>
                </a:gridCol>
              </a:tblGrid>
              <a:tr h="264795">
                <a:tc>
                  <a:txBody>
                    <a:bodyPr/>
                    <a:lstStyle/>
                    <a:p>
                      <a:pPr algn="ctr"/>
                      <a:r>
                        <a:rPr kumimoji="1" lang="ja-JP" altLang="en-US" sz="1100">
                          <a:latin typeface="メイリオ" panose="020B0604030504040204" pitchFamily="50" charset="-128"/>
                          <a:ea typeface="メイリオ" panose="020B0604030504040204" pitchFamily="50" charset="-128"/>
                        </a:rPr>
                        <a:t>○（満たしている）</a:t>
                      </a: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ctr"/>
                      <a:r>
                        <a:rPr kumimoji="1" lang="ja-JP" altLang="en-US" sz="1100">
                          <a:latin typeface="メイリオ" panose="020B0604030504040204" pitchFamily="50" charset="-128"/>
                          <a:ea typeface="メイリオ" panose="020B0604030504040204" pitchFamily="50" charset="-128"/>
                        </a:rPr>
                        <a:t>○（満たしている）</a:t>
                      </a: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ctr"/>
                      <a:r>
                        <a:rPr kumimoji="1" lang="ja-JP" altLang="en-US" sz="1100">
                          <a:latin typeface="メイリオ" panose="020B0604030504040204" pitchFamily="50" charset="-128"/>
                          <a:ea typeface="メイリオ" panose="020B0604030504040204" pitchFamily="50" charset="-128"/>
                        </a:rPr>
                        <a:t>減算なし</a:t>
                      </a: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11624216"/>
                  </a:ext>
                </a:extLst>
              </a:tr>
              <a:tr h="264795">
                <a:tc>
                  <a:txBody>
                    <a:bodyPr/>
                    <a:lstStyle/>
                    <a:p>
                      <a:pPr algn="ctr"/>
                      <a:r>
                        <a:rPr kumimoji="1" lang="ja-JP" altLang="en-US" sz="1100">
                          <a:latin typeface="メイリオ" panose="020B0604030504040204" pitchFamily="50" charset="-128"/>
                          <a:ea typeface="メイリオ" panose="020B0604030504040204" pitchFamily="50" charset="-128"/>
                        </a:rPr>
                        <a:t>○（満たしている）</a:t>
                      </a: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メイリオ" panose="020B0604030504040204" pitchFamily="50" charset="-128"/>
                          <a:ea typeface="メイリオ" panose="020B0604030504040204" pitchFamily="50" charset="-128"/>
                        </a:rPr>
                        <a:t>×</a:t>
                      </a:r>
                      <a:endParaRPr kumimoji="1" lang="ja-JP" altLang="en-US" sz="1100">
                        <a:latin typeface="メイリオ" panose="020B0604030504040204" pitchFamily="50" charset="-128"/>
                        <a:ea typeface="メイリオ" panose="020B0604030504040204" pitchFamily="50" charset="-128"/>
                      </a:endParaRP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メイリオ" panose="020B0604030504040204" pitchFamily="50" charset="-128"/>
                          <a:ea typeface="メイリオ" panose="020B0604030504040204" pitchFamily="50" charset="-128"/>
                        </a:rPr>
                        <a:t>20</a:t>
                      </a:r>
                      <a:r>
                        <a:rPr kumimoji="1" lang="ja-JP" altLang="en-US" sz="1100">
                          <a:latin typeface="メイリオ" panose="020B0604030504040204" pitchFamily="50" charset="-128"/>
                          <a:ea typeface="メイリオ" panose="020B0604030504040204" pitchFamily="50" charset="-128"/>
                        </a:rPr>
                        <a:t>点減算</a:t>
                      </a: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82720954"/>
                  </a:ext>
                </a:extLst>
              </a:tr>
              <a:tr h="264795">
                <a:tc>
                  <a:txBody>
                    <a:bodyPr/>
                    <a:lstStyle/>
                    <a:p>
                      <a:pPr algn="ctr"/>
                      <a:r>
                        <a:rPr kumimoji="1" lang="en-US" altLang="ja-JP" sz="1100">
                          <a:latin typeface="メイリオ" panose="020B0604030504040204" pitchFamily="50" charset="-128"/>
                          <a:ea typeface="メイリオ" panose="020B0604030504040204" pitchFamily="50" charset="-128"/>
                        </a:rPr>
                        <a:t>×</a:t>
                      </a:r>
                      <a:endParaRPr kumimoji="1" lang="ja-JP" altLang="en-US" sz="1100">
                        <a:latin typeface="メイリオ" panose="020B0604030504040204" pitchFamily="50" charset="-128"/>
                        <a:ea typeface="メイリオ" panose="020B0604030504040204" pitchFamily="50" charset="-128"/>
                      </a:endParaRP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メイリオ" panose="020B0604030504040204" pitchFamily="50" charset="-128"/>
                          <a:ea typeface="メイリオ" panose="020B0604030504040204" pitchFamily="50" charset="-128"/>
                        </a:rPr>
                        <a:t>×</a:t>
                      </a:r>
                      <a:endParaRPr kumimoji="1" lang="ja-JP" altLang="en-US" sz="1100">
                        <a:latin typeface="メイリオ" panose="020B0604030504040204" pitchFamily="50" charset="-128"/>
                        <a:ea typeface="メイリオ" panose="020B0604030504040204" pitchFamily="50" charset="-128"/>
                      </a:endParaRP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メイリオ" panose="020B0604030504040204" pitchFamily="50" charset="-128"/>
                          <a:ea typeface="メイリオ" panose="020B0604030504040204" pitchFamily="50" charset="-128"/>
                        </a:rPr>
                        <a:t>40</a:t>
                      </a:r>
                      <a:r>
                        <a:rPr kumimoji="1" lang="ja-JP" altLang="en-US" sz="1100">
                          <a:latin typeface="メイリオ" panose="020B0604030504040204" pitchFamily="50" charset="-128"/>
                          <a:ea typeface="メイリオ" panose="020B0604030504040204" pitchFamily="50" charset="-128"/>
                        </a:rPr>
                        <a:t>点減算</a:t>
                      </a:r>
                    </a:p>
                  </a:txBody>
                  <a:tcPr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98425477"/>
                  </a:ext>
                </a:extLst>
              </a:tr>
            </a:tbl>
          </a:graphicData>
        </a:graphic>
      </p:graphicFrame>
      <p:sp>
        <p:nvSpPr>
          <p:cNvPr id="3" name="スライド番号プレースホルダー 4">
            <a:extLst>
              <a:ext uri="{FF2B5EF4-FFF2-40B4-BE49-F238E27FC236}">
                <a16:creationId xmlns:a16="http://schemas.microsoft.com/office/drawing/2014/main" id="{719418BC-0535-EE4D-7137-56A6CEEAE7F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176</a:t>
            </a:r>
          </a:p>
        </p:txBody>
      </p:sp>
      <p:pic>
        <p:nvPicPr>
          <p:cNvPr id="7" name="オーディオ 6">
            <a:hlinkClick r:id="" action="ppaction://media"/>
            <a:extLst>
              <a:ext uri="{FF2B5EF4-FFF2-40B4-BE49-F238E27FC236}">
                <a16:creationId xmlns:a16="http://schemas.microsoft.com/office/drawing/2014/main" id="{D8FEA9ED-F7C4-A1AB-BD08-08DC1200C7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7552999"/>
      </p:ext>
    </p:extLst>
  </p:cSld>
  <p:clrMapOvr>
    <a:masterClrMapping/>
  </p:clrMapOvr>
  <mc:AlternateContent xmlns:mc="http://schemas.openxmlformats.org/markup-compatibility/2006" xmlns:p14="http://schemas.microsoft.com/office/powerpoint/2010/main">
    <mc:Choice Requires="p14">
      <p:transition spd="slow" p14:dur="2000" advTm="67278"/>
    </mc:Choice>
    <mc:Fallback xmlns="">
      <p:transition spd="slow" advTm="67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C7541-5E67-ECF2-7210-CD3B559E0D4B}"/>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2A211A02-3119-4F72-17B5-972D7E850307}"/>
              </a:ext>
            </a:extLst>
          </p:cNvPr>
          <p:cNvSpPr txBox="1"/>
          <p:nvPr/>
        </p:nvSpPr>
        <p:spPr>
          <a:xfrm>
            <a:off x="1336134" y="1212736"/>
            <a:ext cx="9519743" cy="4616648"/>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入院料の通則における身体的拘束最小化の基準に、</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組織風土を醸成することの重要性</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や、医療機関が定期的に行う</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研修において身体的拘束の代替手段や患者の尊厳の保持に関する内容を含むことが望ましい</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ことを追加する。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また、身体的拘束最小化チームが作成する指針に盛り込むことが望ましいとしていた内容について、必ず含めることとする。（経過措置あり）</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77DC86A3-09F6-456E-5921-1233EC39449C}"/>
              </a:ext>
            </a:extLst>
          </p:cNvPr>
          <p:cNvSpPr/>
          <p:nvPr/>
        </p:nvSpPr>
        <p:spPr>
          <a:xfrm>
            <a:off x="1458462" y="2432289"/>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10C29349-B376-1E60-801E-1C1E13455106}"/>
              </a:ext>
            </a:extLst>
          </p:cNvPr>
          <p:cNvSpPr/>
          <p:nvPr/>
        </p:nvSpPr>
        <p:spPr>
          <a:xfrm>
            <a:off x="1458462" y="2792146"/>
            <a:ext cx="4320000" cy="2853118"/>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入院料通則：身体的拘束最小化の基準</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［施設基準（通知）］</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5"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・当該保険医療機関において、患者又は他の患者等の生命又は身体を保護するため緊急やむを得ない場合を除き、身体的拘束を行ってはならないこと。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・身体的拘束最小化チームでは、以下の業務を実施すること。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93"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身体的拘束の実施状況把握と職員への周知徹底</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93"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身体的拘束を最小化するための指針の作成（薬物の適正使用等に係る内容を盛り込むことが</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望ましい</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358793"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身体的拘束の最小化に関する定期的な研修</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171B7723-F55F-0671-2E60-13D8A7BFB6E3}"/>
              </a:ext>
            </a:extLst>
          </p:cNvPr>
          <p:cNvSpPr/>
          <p:nvPr/>
        </p:nvSpPr>
        <p:spPr>
          <a:xfrm>
            <a:off x="5916002" y="2900148"/>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036B8ACA-A20A-32B4-130E-DD38A1FCC65A}"/>
              </a:ext>
            </a:extLst>
          </p:cNvPr>
          <p:cNvSpPr/>
          <p:nvPr/>
        </p:nvSpPr>
        <p:spPr>
          <a:xfrm>
            <a:off x="6413538" y="2432289"/>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6D664244-3776-3CE1-C4F4-B4BCA4B3D052}"/>
              </a:ext>
            </a:extLst>
          </p:cNvPr>
          <p:cNvSpPr/>
          <p:nvPr/>
        </p:nvSpPr>
        <p:spPr>
          <a:xfrm>
            <a:off x="6413538" y="2792144"/>
            <a:ext cx="4320000" cy="285312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入院料通則：身体的拘束最小化の基準</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［施設基準（通知）］</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5" marR="0" lvl="0" indent="-88905"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患者の尊厳の保持及び療養環境の質の確保の観点から、</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当該保険医療機関において、患者又は他の患者等の生命又は身体を保護するため緊急やむを得ない場合を除き、身体的拘束を行ってはならないこと。</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また、こうした組織風土の醸成に努めること。</a:t>
            </a:r>
            <a:endPar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・身体的拘束最小化チームでは、以下の業務を実施すること。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93"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身体的拘束の実施状況把握と職員への周知徹底</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93"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身体的拘束を最小化するための指針の作成（薬物の適正使用等に係る内容を盛り込むこと。）</a:t>
            </a:r>
          </a:p>
          <a:p>
            <a:pPr marL="358793" marR="0" lvl="0" indent="-179398"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身体的拘束の最小化に関する定期的な研修（</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身体的拘束の代替手段</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に関する内容のほか、</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患者の尊厳の保持の重要性</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に関する内容を含むことが望ましい。）</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1B245E43-B3D3-3F38-A301-0B2EDF7A27F2}"/>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身体的拘束最小化の取組の更なる推進①</a:t>
            </a:r>
          </a:p>
        </p:txBody>
      </p:sp>
      <p:sp>
        <p:nvSpPr>
          <p:cNvPr id="2" name="テキスト ボックス 1">
            <a:extLst>
              <a:ext uri="{FF2B5EF4-FFF2-40B4-BE49-F238E27FC236}">
                <a16:creationId xmlns:a16="http://schemas.microsoft.com/office/drawing/2014/main" id="{64576D0F-73B0-B3EB-6490-3E7A83E87B3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身体的拘束の最小化の推進－①</a:t>
            </a:r>
          </a:p>
        </p:txBody>
      </p:sp>
      <p:sp>
        <p:nvSpPr>
          <p:cNvPr id="4" name="正方形/長方形 3">
            <a:extLst>
              <a:ext uri="{FF2B5EF4-FFF2-40B4-BE49-F238E27FC236}">
                <a16:creationId xmlns:a16="http://schemas.microsoft.com/office/drawing/2014/main" id="{9730B7AC-3125-E1A2-3D10-775881DB1556}"/>
              </a:ext>
            </a:extLst>
          </p:cNvPr>
          <p:cNvSpPr/>
          <p:nvPr/>
        </p:nvSpPr>
        <p:spPr>
          <a:xfrm>
            <a:off x="1538847" y="1105214"/>
            <a:ext cx="370387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身体的拘束最小化の基準（入院料通則）の充実</a:t>
            </a:r>
          </a:p>
        </p:txBody>
      </p:sp>
      <p:sp>
        <p:nvSpPr>
          <p:cNvPr id="10" name="スライド番号プレースホルダー 4">
            <a:extLst>
              <a:ext uri="{FF2B5EF4-FFF2-40B4-BE49-F238E27FC236}">
                <a16:creationId xmlns:a16="http://schemas.microsoft.com/office/drawing/2014/main" id="{3155433A-7FF5-3643-D3AC-6275BC98AF5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3" name="オーディオ 12">
            <a:hlinkClick r:id="" action="ppaction://media"/>
            <a:extLst>
              <a:ext uri="{FF2B5EF4-FFF2-40B4-BE49-F238E27FC236}">
                <a16:creationId xmlns:a16="http://schemas.microsoft.com/office/drawing/2014/main" id="{15C00720-CA58-C506-A822-F1F2A40E49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64470790"/>
      </p:ext>
    </p:extLst>
  </p:cSld>
  <p:clrMapOvr>
    <a:masterClrMapping/>
  </p:clrMapOvr>
  <mc:AlternateContent xmlns:mc="http://schemas.openxmlformats.org/markup-compatibility/2006" xmlns:p14="http://schemas.microsoft.com/office/powerpoint/2010/main">
    <mc:Choice Requires="p14">
      <p:transition spd="slow" p14:dur="2000" advTm="45734"/>
    </mc:Choice>
    <mc:Fallback xmlns="">
      <p:transition spd="slow" advTm="45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7122E-755A-A8FD-480F-267370BECA01}"/>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3A77B580-B73F-BC01-DC39-66CB8DB52B51}"/>
              </a:ext>
            </a:extLst>
          </p:cNvPr>
          <p:cNvSpPr txBox="1"/>
          <p:nvPr/>
        </p:nvSpPr>
        <p:spPr>
          <a:xfrm>
            <a:off x="1286487" y="1145564"/>
            <a:ext cx="9519743" cy="5640006"/>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令和６年度診療報酬改定で新設された入院料の通則における身体的拘束最小化の基準を、身体的拘束最小化の</a:t>
            </a:r>
            <a:b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基準のうち「体制に係る基準」と位置づける。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身体的拘束最小化の基準として、新たに</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「実績等に係る基準」</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を設ける。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身体的拘束最小化の基準のうち</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「実績等に係る基準」のみ満たせない場合</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は、入院料を</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１日につき</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20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点減算</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5" name="テキスト ボックス 14">
            <a:extLst>
              <a:ext uri="{FF2B5EF4-FFF2-40B4-BE49-F238E27FC236}">
                <a16:creationId xmlns:a16="http://schemas.microsoft.com/office/drawing/2014/main" id="{CE53D739-0FDB-37FA-BD03-301466F7E263}"/>
              </a:ext>
            </a:extLst>
          </p:cNvPr>
          <p:cNvSpPr txBox="1"/>
          <p:nvPr/>
        </p:nvSpPr>
        <p:spPr>
          <a:xfrm>
            <a:off x="1705338" y="4741800"/>
            <a:ext cx="8991184" cy="1678715"/>
          </a:xfrm>
          <a:prstGeom prst="rect">
            <a:avLst/>
          </a:prstGeom>
          <a:solidFill>
            <a:srgbClr val="CDFFDC"/>
          </a:solidFill>
          <a:ln>
            <a:solidFill>
              <a:srgbClr val="00B050"/>
            </a:solidFill>
          </a:ln>
        </p:spPr>
        <p:txBody>
          <a:bodyPr wrap="square" tIns="72000" bIns="36000" rtlCol="0">
            <a:spAutoFit/>
          </a:bodyPr>
          <a:lstStyle/>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以下のいずれかを満たすこと。</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身体的拘束の</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実施割合が集計</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されており、</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１割５分以下</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身体的拘束の</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原則廃止に向けて、以下の全ての取組を継続</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して行っていること。</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委員会を３か月に１回以上開催</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し、身体的拘束の実施状況を踏まえて最小化に向けた具体的な取組を検討する。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ロ</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身体的拘束が行われている病棟では、以下のいずれかにより、</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解除や代替策の導入に向けた具体的な検討</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を行う。</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①　身体的拘束最小化チームによる巡回を行い、チームの職員と病棟の職員が協働して検討</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②　病棟内の複数人の職員が協働して検討</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ハ</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入院患者に関わる職員を対象として、</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身体的拘束最小化に関する研修（拘束の代替策等を含む）を年に２回以上</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実施する。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5C804C8D-0003-C0A2-788F-C61278962394}"/>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身体的拘束最小化の取組の更なる推進②</a:t>
            </a:r>
          </a:p>
        </p:txBody>
      </p:sp>
      <p:sp>
        <p:nvSpPr>
          <p:cNvPr id="2" name="テキスト ボックス 1">
            <a:extLst>
              <a:ext uri="{FF2B5EF4-FFF2-40B4-BE49-F238E27FC236}">
                <a16:creationId xmlns:a16="http://schemas.microsoft.com/office/drawing/2014/main" id="{8632147A-D1A4-10EC-1823-8F8F3EA99996}"/>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身体的拘束の最小化の推進－①</a:t>
            </a:r>
          </a:p>
        </p:txBody>
      </p:sp>
      <p:sp>
        <p:nvSpPr>
          <p:cNvPr id="4" name="正方形/長方形 3">
            <a:extLst>
              <a:ext uri="{FF2B5EF4-FFF2-40B4-BE49-F238E27FC236}">
                <a16:creationId xmlns:a16="http://schemas.microsoft.com/office/drawing/2014/main" id="{8F1585B0-449C-2E43-29AF-2ED90C0AB02C}"/>
              </a:ext>
            </a:extLst>
          </p:cNvPr>
          <p:cNvSpPr/>
          <p:nvPr/>
        </p:nvSpPr>
        <p:spPr>
          <a:xfrm>
            <a:off x="1458467" y="988670"/>
            <a:ext cx="4637537"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身体的拘束最小化の実績等に係る基準（入院料通則）を新設</a:t>
            </a:r>
          </a:p>
        </p:txBody>
      </p:sp>
      <p:sp>
        <p:nvSpPr>
          <p:cNvPr id="14" name="テキスト ボックス 13">
            <a:extLst>
              <a:ext uri="{FF2B5EF4-FFF2-40B4-BE49-F238E27FC236}">
                <a16:creationId xmlns:a16="http://schemas.microsoft.com/office/drawing/2014/main" id="{DA6E4477-6D5C-9146-A2CB-0F5C1BBB7D2E}"/>
              </a:ext>
            </a:extLst>
          </p:cNvPr>
          <p:cNvSpPr txBox="1"/>
          <p:nvPr/>
        </p:nvSpPr>
        <p:spPr>
          <a:xfrm>
            <a:off x="1705337" y="3111912"/>
            <a:ext cx="8964000" cy="755385"/>
          </a:xfrm>
          <a:prstGeom prst="rect">
            <a:avLst/>
          </a:prstGeom>
          <a:solidFill>
            <a:srgbClr val="E7EEF9"/>
          </a:solidFill>
        </p:spPr>
        <p:txBody>
          <a:bodyPr wrap="square" tIns="72000" bIns="36000"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・身体的拘束を行う場合は、その態様及び時間、患者の心身の状況並びに緊急やむを得ない理由を記録</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・身体的拘束最小化チームの設置</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・チームによる身体的拘束の実施状況把握、指針の作成、定期的な研修の実施　等</a:t>
            </a:r>
          </a:p>
        </p:txBody>
      </p:sp>
      <p:sp>
        <p:nvSpPr>
          <p:cNvPr id="18" name="正方形/長方形 17">
            <a:extLst>
              <a:ext uri="{FF2B5EF4-FFF2-40B4-BE49-F238E27FC236}">
                <a16:creationId xmlns:a16="http://schemas.microsoft.com/office/drawing/2014/main" id="{CA428A77-071C-1157-9343-93DBDC395FFB}"/>
              </a:ext>
            </a:extLst>
          </p:cNvPr>
          <p:cNvSpPr/>
          <p:nvPr/>
        </p:nvSpPr>
        <p:spPr>
          <a:xfrm>
            <a:off x="1617235" y="2739484"/>
            <a:ext cx="4854965"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身体的拘束最小化の体制に係る基準（</a:t>
            </a:r>
            <a:r>
              <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R</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６改定～）</a:t>
            </a:r>
          </a:p>
        </p:txBody>
      </p:sp>
      <p:sp>
        <p:nvSpPr>
          <p:cNvPr id="19" name="正方形/長方形 18">
            <a:extLst>
              <a:ext uri="{FF2B5EF4-FFF2-40B4-BE49-F238E27FC236}">
                <a16:creationId xmlns:a16="http://schemas.microsoft.com/office/drawing/2014/main" id="{238004C5-6FEF-204B-83EE-CCDC999B1CE0}"/>
              </a:ext>
            </a:extLst>
          </p:cNvPr>
          <p:cNvSpPr/>
          <p:nvPr/>
        </p:nvSpPr>
        <p:spPr>
          <a:xfrm>
            <a:off x="1617232" y="4379108"/>
            <a:ext cx="4830018"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身体的拘束最小化の実績等に係る基準（</a:t>
            </a:r>
            <a:r>
              <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R</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８改定で新設）</a:t>
            </a:r>
          </a:p>
        </p:txBody>
      </p:sp>
      <p:sp>
        <p:nvSpPr>
          <p:cNvPr id="25" name="テキスト ボックス 24">
            <a:extLst>
              <a:ext uri="{FF2B5EF4-FFF2-40B4-BE49-F238E27FC236}">
                <a16:creationId xmlns:a16="http://schemas.microsoft.com/office/drawing/2014/main" id="{989457F2-9E38-B68C-6AAB-4CD9D3C4FA3A}"/>
              </a:ext>
            </a:extLst>
          </p:cNvPr>
          <p:cNvSpPr txBox="1"/>
          <p:nvPr/>
        </p:nvSpPr>
        <p:spPr>
          <a:xfrm>
            <a:off x="6983194" y="2750371"/>
            <a:ext cx="4089250" cy="307777"/>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基準を満たせない場合は、入院料を</a:t>
            </a:r>
            <a:r>
              <a:rPr kumimoji="1" lang="en-US" altLang="ja-JP" sz="14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14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点減算</a:t>
            </a: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矢印: 右 5">
            <a:extLst>
              <a:ext uri="{FF2B5EF4-FFF2-40B4-BE49-F238E27FC236}">
                <a16:creationId xmlns:a16="http://schemas.microsoft.com/office/drawing/2014/main" id="{E2535347-8F60-FDE3-9751-48901448F789}"/>
              </a:ext>
            </a:extLst>
          </p:cNvPr>
          <p:cNvSpPr/>
          <p:nvPr/>
        </p:nvSpPr>
        <p:spPr>
          <a:xfrm>
            <a:off x="6569546" y="4394345"/>
            <a:ext cx="394157" cy="225282"/>
          </a:xfrm>
          <a:prstGeom prst="right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7" name="テキスト ボックス 6">
            <a:extLst>
              <a:ext uri="{FF2B5EF4-FFF2-40B4-BE49-F238E27FC236}">
                <a16:creationId xmlns:a16="http://schemas.microsoft.com/office/drawing/2014/main" id="{2CA03DF6-5AF9-2BC6-FA11-D05E5DE5D5BA}"/>
              </a:ext>
            </a:extLst>
          </p:cNvPr>
          <p:cNvSpPr txBox="1"/>
          <p:nvPr/>
        </p:nvSpPr>
        <p:spPr>
          <a:xfrm>
            <a:off x="7007516" y="4245377"/>
            <a:ext cx="3936354" cy="523220"/>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実績等に係る基準だけを満たせない場合</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は、</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点の減算ではなく、入院料を</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20</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点減算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p>
        </p:txBody>
      </p:sp>
      <p:sp>
        <p:nvSpPr>
          <p:cNvPr id="8" name="四角形: 角を丸くする 7">
            <a:extLst>
              <a:ext uri="{FF2B5EF4-FFF2-40B4-BE49-F238E27FC236}">
                <a16:creationId xmlns:a16="http://schemas.microsoft.com/office/drawing/2014/main" id="{E2CBC0DC-CD78-0379-F47F-85D64170E693}"/>
              </a:ext>
            </a:extLst>
          </p:cNvPr>
          <p:cNvSpPr/>
          <p:nvPr/>
        </p:nvSpPr>
        <p:spPr>
          <a:xfrm>
            <a:off x="1458467" y="2346895"/>
            <a:ext cx="4094611" cy="33546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身体的拘束最小化の基準（入院料通則）</a:t>
            </a:r>
          </a:p>
        </p:txBody>
      </p:sp>
      <p:sp>
        <p:nvSpPr>
          <p:cNvPr id="9" name="加算記号 8">
            <a:extLst>
              <a:ext uri="{FF2B5EF4-FFF2-40B4-BE49-F238E27FC236}">
                <a16:creationId xmlns:a16="http://schemas.microsoft.com/office/drawing/2014/main" id="{0D279E27-4CD0-46FC-586B-DAB1F7AE94C8}"/>
              </a:ext>
            </a:extLst>
          </p:cNvPr>
          <p:cNvSpPr/>
          <p:nvPr/>
        </p:nvSpPr>
        <p:spPr>
          <a:xfrm>
            <a:off x="3312461" y="3854827"/>
            <a:ext cx="540000" cy="540000"/>
          </a:xfrm>
          <a:prstGeom prst="mathPlus">
            <a:avLst/>
          </a:prstGeom>
          <a:solidFill>
            <a:srgbClr val="CDFFDC"/>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10" name="テキスト ボックス 9">
            <a:extLst>
              <a:ext uri="{FF2B5EF4-FFF2-40B4-BE49-F238E27FC236}">
                <a16:creationId xmlns:a16="http://schemas.microsoft.com/office/drawing/2014/main" id="{6797F7B0-A6F0-0751-8222-5BB350122A91}"/>
              </a:ext>
            </a:extLst>
          </p:cNvPr>
          <p:cNvSpPr txBox="1"/>
          <p:nvPr/>
        </p:nvSpPr>
        <p:spPr>
          <a:xfrm>
            <a:off x="2568388" y="6563058"/>
            <a:ext cx="8258941" cy="253916"/>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精神病床においては、</a:t>
            </a:r>
            <a:r>
              <a:rPr kumimoji="0" lang="ja-JP"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精神保健及び精神障害者福祉に関する法律の規定</a:t>
            </a:r>
            <a:r>
              <a:rPr kumimoji="0"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に基づいて取り扱う場合は基準を満たしているものとみなす。</a:t>
            </a:r>
            <a:endPar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1" name="矢印: 右 10">
            <a:extLst>
              <a:ext uri="{FF2B5EF4-FFF2-40B4-BE49-F238E27FC236}">
                <a16:creationId xmlns:a16="http://schemas.microsoft.com/office/drawing/2014/main" id="{0F7D9DC2-E852-D0C9-A71D-727610B83680}"/>
              </a:ext>
            </a:extLst>
          </p:cNvPr>
          <p:cNvSpPr/>
          <p:nvPr/>
        </p:nvSpPr>
        <p:spPr>
          <a:xfrm>
            <a:off x="6569548" y="2768168"/>
            <a:ext cx="394157" cy="225282"/>
          </a:xfrm>
          <a:prstGeom prst="right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12" name="スライド番号プレースホルダー 4">
            <a:extLst>
              <a:ext uri="{FF2B5EF4-FFF2-40B4-BE49-F238E27FC236}">
                <a16:creationId xmlns:a16="http://schemas.microsoft.com/office/drawing/2014/main" id="{C83D0BDC-4BB1-02FA-DF9B-00DF320601F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178</a:t>
            </a:r>
          </a:p>
        </p:txBody>
      </p:sp>
      <p:pic>
        <p:nvPicPr>
          <p:cNvPr id="16" name="オーディオ 15">
            <a:hlinkClick r:id="" action="ppaction://media"/>
            <a:extLst>
              <a:ext uri="{FF2B5EF4-FFF2-40B4-BE49-F238E27FC236}">
                <a16:creationId xmlns:a16="http://schemas.microsoft.com/office/drawing/2014/main" id="{AA980439-8901-42E0-2DF1-E930B8C8C4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33882466"/>
      </p:ext>
    </p:extLst>
  </p:cSld>
  <p:clrMapOvr>
    <a:masterClrMapping/>
  </p:clrMapOvr>
  <mc:AlternateContent xmlns:mc="http://schemas.openxmlformats.org/markup-compatibility/2006" xmlns:p14="http://schemas.microsoft.com/office/powerpoint/2010/main">
    <mc:Choice Requires="p14">
      <p:transition spd="slow" p14:dur="2000" advTm="98816"/>
    </mc:Choice>
    <mc:Fallback xmlns="">
      <p:transition spd="slow" advTm="98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14B2D-E47C-FFE4-37B3-E57A13E5CAA5}"/>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569191CD-C0F8-AE5F-6DA3-1B0CE32D32F8}"/>
              </a:ext>
            </a:extLst>
          </p:cNvPr>
          <p:cNvSpPr txBox="1"/>
          <p:nvPr/>
        </p:nvSpPr>
        <p:spPr>
          <a:xfrm>
            <a:off x="1336134" y="1051369"/>
            <a:ext cx="9519743" cy="5693866"/>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入院時の食事療養の質の向上を図る観点から、入院時食事療養費に係る食事療養等の特別食加算の対象として、</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おいしく安全な食形態で適切な栄養量を有する嚥下調整食</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を新たに評価する。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8DB10E1C-1604-F5E5-5837-D62F8FC025AC}"/>
              </a:ext>
            </a:extLst>
          </p:cNvPr>
          <p:cNvSpPr/>
          <p:nvPr/>
        </p:nvSpPr>
        <p:spPr>
          <a:xfrm>
            <a:off x="1527232" y="1789923"/>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60736320-6A88-AF66-0EAD-111937525C6C}"/>
              </a:ext>
            </a:extLst>
          </p:cNvPr>
          <p:cNvSpPr/>
          <p:nvPr/>
        </p:nvSpPr>
        <p:spPr>
          <a:xfrm>
            <a:off x="1527232" y="2149780"/>
            <a:ext cx="4320000" cy="1882412"/>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特別食加算　１食につき</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76</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円　（１日につき３食を限度）</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二　入院時食事療養及び入院時生活療養の食事の提供たる療養に係る特別食</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疾病治療の直接手段として、医師の発行する食事箋に基づき提供された適切な栄養量及び内容を有する腎臓食、肝臓食、糖尿食、胃潰瘍食、貧血食、膵臓食、脂質異常症食、痛風食、てんかん食、フェニールケトン尿症食、楓糖尿症食、ホモシスチン尿症食、ガラクトース血症食、治療乳、無菌食及び特別な場合の検査食（単なる流動食及び軟食を除く。）</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a:t>
            </a: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DCA0AAB3-9447-7885-1B08-7F69BD1FC6CA}"/>
              </a:ext>
            </a:extLst>
          </p:cNvPr>
          <p:cNvSpPr/>
          <p:nvPr/>
        </p:nvSpPr>
        <p:spPr>
          <a:xfrm>
            <a:off x="5946583" y="3175778"/>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338093F7-5067-24F0-ADC3-B159A239E643}"/>
              </a:ext>
            </a:extLst>
          </p:cNvPr>
          <p:cNvSpPr/>
          <p:nvPr/>
        </p:nvSpPr>
        <p:spPr>
          <a:xfrm>
            <a:off x="6405937" y="1789923"/>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D77C2ECB-2578-0CD0-D4B5-64E07D8D72B2}"/>
              </a:ext>
            </a:extLst>
          </p:cNvPr>
          <p:cNvSpPr/>
          <p:nvPr/>
        </p:nvSpPr>
        <p:spPr>
          <a:xfrm>
            <a:off x="6405937" y="2149782"/>
            <a:ext cx="4320000" cy="240857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特別食加算　１食につき</a:t>
            </a:r>
            <a:r>
              <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76</a:t>
            </a: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円　（１日につき３食を限度）</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二　入院時食事療養及び入院時生活療養の食事の提供たる療養に係る特別食</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一</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治療食</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疾病治療の直接手段として、医師の発行する食事箋に基づき提供された適切な栄養量及び内容を有する腎臓食、肝臓食、糖尿食、胃潰瘍食、貧血食、膵臓食、脂質異常症食、痛風食、てんかん食、フェニールケトン尿症食、楓糖尿症食、ホモシスチン尿症食、ガラクトース血症食、治療乳、無菌食及び特別な場合の検査食（単なる流動食及び軟食を除く。）</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二</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嚥下調整食</a:t>
            </a: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摂食機能又は嚥下機能が低下した患者に対して、医師の発行する食事箋に基づき提供された適切な栄養量及び内容を有する嚥下調整食</a:t>
            </a:r>
          </a:p>
        </p:txBody>
      </p:sp>
      <p:sp>
        <p:nvSpPr>
          <p:cNvPr id="5" name="正方形/長方形 4">
            <a:extLst>
              <a:ext uri="{FF2B5EF4-FFF2-40B4-BE49-F238E27FC236}">
                <a16:creationId xmlns:a16="http://schemas.microsoft.com/office/drawing/2014/main" id="{F2E03841-3846-8B09-6DE5-70F657DE856C}"/>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入院時の食事療養に係る見直し①</a:t>
            </a:r>
          </a:p>
        </p:txBody>
      </p:sp>
      <p:sp>
        <p:nvSpPr>
          <p:cNvPr id="2" name="テキスト ボックス 1">
            <a:extLst>
              <a:ext uri="{FF2B5EF4-FFF2-40B4-BE49-F238E27FC236}">
                <a16:creationId xmlns:a16="http://schemas.microsoft.com/office/drawing/2014/main" id="{27ADE3BB-9189-B253-BA09-EBA47F43F7B8}"/>
              </a:ext>
            </a:extLst>
          </p:cNvPr>
          <p:cNvSpPr txBox="1"/>
          <p:nvPr/>
        </p:nvSpPr>
        <p:spPr>
          <a:xfrm>
            <a:off x="1143000" y="53791"/>
            <a:ext cx="9906000" cy="461665"/>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医療機関等が直面する人件費や、医療材料費、食材料費、光熱水費及び委託費等といった物件費の高騰を踏まえた対応－④　</a:t>
            </a:r>
          </a:p>
        </p:txBody>
      </p:sp>
      <p:sp>
        <p:nvSpPr>
          <p:cNvPr id="4" name="正方形/長方形 3">
            <a:extLst>
              <a:ext uri="{FF2B5EF4-FFF2-40B4-BE49-F238E27FC236}">
                <a16:creationId xmlns:a16="http://schemas.microsoft.com/office/drawing/2014/main" id="{16E8EBF7-18C1-9062-42C6-87FB858C517E}"/>
              </a:ext>
            </a:extLst>
          </p:cNvPr>
          <p:cNvSpPr/>
          <p:nvPr/>
        </p:nvSpPr>
        <p:spPr>
          <a:xfrm>
            <a:off x="1458462" y="943846"/>
            <a:ext cx="1872000"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嚥下調整食の評価</a:t>
            </a:r>
          </a:p>
        </p:txBody>
      </p:sp>
      <p:graphicFrame>
        <p:nvGraphicFramePr>
          <p:cNvPr id="14" name="表 13">
            <a:extLst>
              <a:ext uri="{FF2B5EF4-FFF2-40B4-BE49-F238E27FC236}">
                <a16:creationId xmlns:a16="http://schemas.microsoft.com/office/drawing/2014/main" id="{237BB96E-AB1C-A5E7-DFC4-7B2BC1353BF9}"/>
              </a:ext>
            </a:extLst>
          </p:cNvPr>
          <p:cNvGraphicFramePr>
            <a:graphicFrameLocks noGrp="1"/>
          </p:cNvGraphicFramePr>
          <p:nvPr/>
        </p:nvGraphicFramePr>
        <p:xfrm>
          <a:off x="1385536" y="4990821"/>
          <a:ext cx="4940625" cy="1577212"/>
        </p:xfrm>
        <a:graphic>
          <a:graphicData uri="http://schemas.openxmlformats.org/drawingml/2006/table">
            <a:tbl>
              <a:tblPr firstRow="1" bandRow="1">
                <a:tableStyleId>{5940675A-B579-460E-94D1-54222C63F5DA}</a:tableStyleId>
              </a:tblPr>
              <a:tblGrid>
                <a:gridCol w="988125">
                  <a:extLst>
                    <a:ext uri="{9D8B030D-6E8A-4147-A177-3AD203B41FA5}">
                      <a16:colId xmlns:a16="http://schemas.microsoft.com/office/drawing/2014/main" val="4045724389"/>
                    </a:ext>
                  </a:extLst>
                </a:gridCol>
                <a:gridCol w="988125">
                  <a:extLst>
                    <a:ext uri="{9D8B030D-6E8A-4147-A177-3AD203B41FA5}">
                      <a16:colId xmlns:a16="http://schemas.microsoft.com/office/drawing/2014/main" val="1828705878"/>
                    </a:ext>
                  </a:extLst>
                </a:gridCol>
                <a:gridCol w="988125">
                  <a:extLst>
                    <a:ext uri="{9D8B030D-6E8A-4147-A177-3AD203B41FA5}">
                      <a16:colId xmlns:a16="http://schemas.microsoft.com/office/drawing/2014/main" val="1146327745"/>
                    </a:ext>
                  </a:extLst>
                </a:gridCol>
                <a:gridCol w="988125">
                  <a:extLst>
                    <a:ext uri="{9D8B030D-6E8A-4147-A177-3AD203B41FA5}">
                      <a16:colId xmlns:a16="http://schemas.microsoft.com/office/drawing/2014/main" val="3426737989"/>
                    </a:ext>
                  </a:extLst>
                </a:gridCol>
                <a:gridCol w="988125">
                  <a:extLst>
                    <a:ext uri="{9D8B030D-6E8A-4147-A177-3AD203B41FA5}">
                      <a16:colId xmlns:a16="http://schemas.microsoft.com/office/drawing/2014/main" val="1143025841"/>
                    </a:ext>
                  </a:extLst>
                </a:gridCol>
              </a:tblGrid>
              <a:tr h="227855">
                <a:tc>
                  <a:txBody>
                    <a:bodyPr/>
                    <a:lstStyle/>
                    <a:p>
                      <a:pPr algn="ctr"/>
                      <a:r>
                        <a:rPr kumimoji="1" lang="zh-TW" altLang="en-US" sz="800" b="1">
                          <a:latin typeface="メイリオ" panose="020B0604030504040204" pitchFamily="50" charset="-128"/>
                          <a:ea typeface="メイリオ" panose="020B0604030504040204" pitchFamily="50" charset="-128"/>
                        </a:rPr>
                        <a:t>嚥下調整食１ｊ</a:t>
                      </a:r>
                    </a:p>
                  </a:txBody>
                  <a:tcPr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accent6">
                        <a:lumMod val="20000"/>
                        <a:lumOff val="80000"/>
                      </a:schemeClr>
                    </a:solidFill>
                  </a:tcPr>
                </a:tc>
                <a:tc>
                  <a:txBody>
                    <a:bodyPr/>
                    <a:lstStyle/>
                    <a:p>
                      <a:pPr algn="ctr"/>
                      <a:r>
                        <a:rPr kumimoji="1" lang="ja-JP" altLang="en-US" sz="800" b="1">
                          <a:latin typeface="メイリオ" panose="020B0604030504040204" pitchFamily="50" charset="-128"/>
                          <a:ea typeface="メイリオ" panose="020B0604030504040204" pitchFamily="50" charset="-128"/>
                        </a:rPr>
                        <a:t>嚥下調整食</a:t>
                      </a:r>
                      <a:r>
                        <a:rPr kumimoji="1" lang="en-US" altLang="ja-JP" sz="800" b="1">
                          <a:latin typeface="メイリオ" panose="020B0604030504040204" pitchFamily="50" charset="-128"/>
                          <a:ea typeface="メイリオ" panose="020B0604030504040204" pitchFamily="50" charset="-128"/>
                        </a:rPr>
                        <a:t>2</a:t>
                      </a:r>
                      <a:r>
                        <a:rPr kumimoji="1" lang="ja-JP" altLang="en-US" sz="800" b="1">
                          <a:latin typeface="メイリオ" panose="020B0604030504040204" pitchFamily="50" charset="-128"/>
                          <a:ea typeface="メイリオ" panose="020B0604030504040204" pitchFamily="50" charset="-128"/>
                        </a:rPr>
                        <a:t>－</a:t>
                      </a:r>
                      <a:r>
                        <a:rPr kumimoji="1" lang="en-US" altLang="ja-JP" sz="800" b="1">
                          <a:latin typeface="メイリオ" panose="020B0604030504040204" pitchFamily="50" charset="-128"/>
                          <a:ea typeface="メイリオ" panose="020B0604030504040204" pitchFamily="50" charset="-128"/>
                        </a:rPr>
                        <a:t>1</a:t>
                      </a:r>
                      <a:endParaRPr kumimoji="1" lang="ja-JP" altLang="en-US" sz="800" b="1">
                        <a:latin typeface="メイリオ" panose="020B0604030504040204" pitchFamily="50" charset="-128"/>
                        <a:ea typeface="メイリオ" panose="020B0604030504040204" pitchFamily="50" charset="-128"/>
                      </a:endParaRPr>
                    </a:p>
                  </a:txBody>
                  <a:tcPr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accent6">
                        <a:lumMod val="20000"/>
                        <a:lumOff val="80000"/>
                      </a:schemeClr>
                    </a:solidFill>
                  </a:tcPr>
                </a:tc>
                <a:tc>
                  <a:txBody>
                    <a:bodyPr/>
                    <a:lstStyle/>
                    <a:p>
                      <a:pPr algn="ctr"/>
                      <a:r>
                        <a:rPr kumimoji="1" lang="ja-JP" altLang="en-US" sz="800" b="1">
                          <a:latin typeface="メイリオ" panose="020B0604030504040204" pitchFamily="50" charset="-128"/>
                          <a:ea typeface="メイリオ" panose="020B0604030504040204" pitchFamily="50" charset="-128"/>
                        </a:rPr>
                        <a:t>嚥下調整食</a:t>
                      </a:r>
                      <a:r>
                        <a:rPr kumimoji="1" lang="en-US" altLang="ja-JP" sz="800" b="1">
                          <a:latin typeface="メイリオ" panose="020B0604030504040204" pitchFamily="50" charset="-128"/>
                          <a:ea typeface="メイリオ" panose="020B0604030504040204" pitchFamily="50" charset="-128"/>
                        </a:rPr>
                        <a:t>2</a:t>
                      </a:r>
                      <a:r>
                        <a:rPr kumimoji="1" lang="ja-JP" altLang="en-US" sz="800" b="1">
                          <a:latin typeface="メイリオ" panose="020B0604030504040204" pitchFamily="50" charset="-128"/>
                          <a:ea typeface="メイリオ" panose="020B0604030504040204" pitchFamily="50" charset="-128"/>
                        </a:rPr>
                        <a:t>－</a:t>
                      </a:r>
                      <a:r>
                        <a:rPr kumimoji="1" lang="en-US" altLang="ja-JP" sz="800" b="1">
                          <a:latin typeface="メイリオ" panose="020B0604030504040204" pitchFamily="50" charset="-128"/>
                          <a:ea typeface="メイリオ" panose="020B0604030504040204" pitchFamily="50" charset="-128"/>
                        </a:rPr>
                        <a:t>2</a:t>
                      </a:r>
                      <a:endParaRPr kumimoji="1" lang="ja-JP" altLang="en-US" sz="800" b="1">
                        <a:latin typeface="メイリオ" panose="020B0604030504040204" pitchFamily="50" charset="-128"/>
                        <a:ea typeface="メイリオ" panose="020B0604030504040204" pitchFamily="50" charset="-128"/>
                      </a:endParaRPr>
                    </a:p>
                  </a:txBody>
                  <a:tcPr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accent6">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800" b="1">
                          <a:latin typeface="メイリオ" panose="020B0604030504040204" pitchFamily="50" charset="-128"/>
                          <a:ea typeface="メイリオ" panose="020B0604030504040204" pitchFamily="50" charset="-128"/>
                        </a:rPr>
                        <a:t>嚥下調整食３</a:t>
                      </a:r>
                    </a:p>
                  </a:txBody>
                  <a:tcPr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accent6">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800" b="1">
                          <a:latin typeface="メイリオ" panose="020B0604030504040204" pitchFamily="50" charset="-128"/>
                          <a:ea typeface="メイリオ" panose="020B0604030504040204" pitchFamily="50" charset="-128"/>
                        </a:rPr>
                        <a:t>嚥下調整食４</a:t>
                      </a:r>
                    </a:p>
                  </a:txBody>
                  <a:tcPr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812702836"/>
                  </a:ext>
                </a:extLst>
              </a:tr>
              <a:tr h="1349357">
                <a:tc>
                  <a:txBody>
                    <a:bodyPr/>
                    <a:lstStyle/>
                    <a:p>
                      <a:endParaRPr kumimoji="1" lang="ja-JP" altLang="en-US" sz="2200">
                        <a:latin typeface="メイリオ" panose="020B0604030504040204" pitchFamily="50" charset="-128"/>
                        <a:ea typeface="メイリオ" panose="020B0604030504040204" pitchFamily="50" charset="-128"/>
                      </a:endParaRPr>
                    </a:p>
                  </a:txBody>
                  <a:tcP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tcPr>
                </a:tc>
                <a:tc>
                  <a:txBody>
                    <a:bodyPr/>
                    <a:lstStyle/>
                    <a:p>
                      <a:endParaRPr kumimoji="1" lang="ja-JP" altLang="en-US" sz="2200">
                        <a:latin typeface="メイリオ" panose="020B0604030504040204" pitchFamily="50" charset="-128"/>
                        <a:ea typeface="メイリオ" panose="020B0604030504040204" pitchFamily="50" charset="-128"/>
                      </a:endParaRPr>
                    </a:p>
                  </a:txBody>
                  <a:tcP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tcPr>
                </a:tc>
                <a:tc>
                  <a:txBody>
                    <a:bodyPr/>
                    <a:lstStyle/>
                    <a:p>
                      <a:endParaRPr kumimoji="1" lang="en-US" altLang="ja-JP" sz="2200">
                        <a:latin typeface="メイリオ" panose="020B0604030504040204" pitchFamily="50" charset="-128"/>
                        <a:ea typeface="メイリオ" panose="020B0604030504040204" pitchFamily="50" charset="-128"/>
                      </a:endParaRPr>
                    </a:p>
                    <a:p>
                      <a:endParaRPr kumimoji="1" lang="en-US" altLang="ja-JP" sz="2200">
                        <a:latin typeface="メイリオ" panose="020B0604030504040204" pitchFamily="50" charset="-128"/>
                        <a:ea typeface="メイリオ" panose="020B0604030504040204" pitchFamily="50" charset="-128"/>
                      </a:endParaRPr>
                    </a:p>
                    <a:p>
                      <a:endParaRPr kumimoji="1" lang="ja-JP" altLang="en-US" sz="2200">
                        <a:latin typeface="メイリオ" panose="020B0604030504040204" pitchFamily="50" charset="-128"/>
                        <a:ea typeface="メイリオ" panose="020B0604030504040204" pitchFamily="50" charset="-128"/>
                      </a:endParaRPr>
                    </a:p>
                  </a:txBody>
                  <a:tcP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tcPr>
                </a:tc>
                <a:tc>
                  <a:txBody>
                    <a:bodyPr/>
                    <a:lstStyle/>
                    <a:p>
                      <a:endParaRPr kumimoji="1" lang="ja-JP" altLang="en-US" sz="2200">
                        <a:latin typeface="メイリオ" panose="020B0604030504040204" pitchFamily="50" charset="-128"/>
                        <a:ea typeface="メイリオ" panose="020B0604030504040204" pitchFamily="50" charset="-128"/>
                      </a:endParaRPr>
                    </a:p>
                  </a:txBody>
                  <a:tcP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tcPr>
                </a:tc>
                <a:tc>
                  <a:txBody>
                    <a:bodyPr/>
                    <a:lstStyle/>
                    <a:p>
                      <a:endParaRPr kumimoji="1" lang="ja-JP" altLang="en-US" sz="2200">
                        <a:latin typeface="メイリオ" panose="020B0604030504040204" pitchFamily="50" charset="-128"/>
                        <a:ea typeface="メイリオ" panose="020B0604030504040204" pitchFamily="50" charset="-128"/>
                      </a:endParaRPr>
                    </a:p>
                  </a:txBody>
                  <a:tcP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tcPr>
                </a:tc>
                <a:extLst>
                  <a:ext uri="{0D108BD9-81ED-4DB2-BD59-A6C34878D82A}">
                    <a16:rowId xmlns:a16="http://schemas.microsoft.com/office/drawing/2014/main" val="3890032025"/>
                  </a:ext>
                </a:extLst>
              </a:tr>
            </a:tbl>
          </a:graphicData>
        </a:graphic>
      </p:graphicFrame>
      <p:pic>
        <p:nvPicPr>
          <p:cNvPr id="15" name="図 14">
            <a:extLst>
              <a:ext uri="{FF2B5EF4-FFF2-40B4-BE49-F238E27FC236}">
                <a16:creationId xmlns:a16="http://schemas.microsoft.com/office/drawing/2014/main" id="{ACE5D0BC-B46F-9274-2DB2-F81FE213EEC0}"/>
              </a:ext>
            </a:extLst>
          </p:cNvPr>
          <p:cNvPicPr>
            <a:picLocks noChangeAspect="1"/>
          </p:cNvPicPr>
          <p:nvPr/>
        </p:nvPicPr>
        <p:blipFill>
          <a:blip r:embed="rId5"/>
          <a:stretch>
            <a:fillRect/>
          </a:stretch>
        </p:blipFill>
        <p:spPr>
          <a:xfrm>
            <a:off x="1459636" y="5308935"/>
            <a:ext cx="853400" cy="596550"/>
          </a:xfrm>
          <a:prstGeom prst="rect">
            <a:avLst/>
          </a:prstGeom>
          <a:ln>
            <a:noFill/>
          </a:ln>
        </p:spPr>
        <p:style>
          <a:lnRef idx="2">
            <a:schemeClr val="dk1"/>
          </a:lnRef>
          <a:fillRef idx="1">
            <a:schemeClr val="lt1"/>
          </a:fillRef>
          <a:effectRef idx="0">
            <a:schemeClr val="dk1"/>
          </a:effectRef>
          <a:fontRef idx="minor">
            <a:schemeClr val="dk1"/>
          </a:fontRef>
        </p:style>
      </p:pic>
      <p:pic>
        <p:nvPicPr>
          <p:cNvPr id="16" name="図 15">
            <a:extLst>
              <a:ext uri="{FF2B5EF4-FFF2-40B4-BE49-F238E27FC236}">
                <a16:creationId xmlns:a16="http://schemas.microsoft.com/office/drawing/2014/main" id="{A169EC8D-23AA-0955-F409-0175849B01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69849" y="5308935"/>
            <a:ext cx="795399" cy="596550"/>
          </a:xfrm>
          <a:prstGeom prst="rect">
            <a:avLst/>
          </a:prstGeom>
        </p:spPr>
      </p:pic>
      <p:pic>
        <p:nvPicPr>
          <p:cNvPr id="17" name="図 16">
            <a:extLst>
              <a:ext uri="{FF2B5EF4-FFF2-40B4-BE49-F238E27FC236}">
                <a16:creationId xmlns:a16="http://schemas.microsoft.com/office/drawing/2014/main" id="{DEC1A441-CCBA-85F1-C253-BAA70DD436B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54396" y="5308940"/>
            <a:ext cx="795399" cy="596549"/>
          </a:xfrm>
          <a:prstGeom prst="rect">
            <a:avLst/>
          </a:prstGeom>
        </p:spPr>
      </p:pic>
      <p:pic>
        <p:nvPicPr>
          <p:cNvPr id="18" name="図 17">
            <a:extLst>
              <a:ext uri="{FF2B5EF4-FFF2-40B4-BE49-F238E27FC236}">
                <a16:creationId xmlns:a16="http://schemas.microsoft.com/office/drawing/2014/main" id="{2CDE1C35-E17D-2B17-46C8-54BBF5839428}"/>
              </a:ext>
            </a:extLst>
          </p:cNvPr>
          <p:cNvPicPr>
            <a:picLocks noChangeAspect="1"/>
          </p:cNvPicPr>
          <p:nvPr/>
        </p:nvPicPr>
        <p:blipFill>
          <a:blip r:embed="rId8"/>
          <a:srcRect l="14563" t="20861" r="6633" b="10081"/>
          <a:stretch>
            <a:fillRect/>
          </a:stretch>
        </p:blipFill>
        <p:spPr>
          <a:xfrm>
            <a:off x="4401075" y="5308940"/>
            <a:ext cx="884331" cy="596549"/>
          </a:xfrm>
          <a:prstGeom prst="rect">
            <a:avLst/>
          </a:prstGeom>
        </p:spPr>
      </p:pic>
      <p:pic>
        <p:nvPicPr>
          <p:cNvPr id="19" name="図 18">
            <a:extLst>
              <a:ext uri="{FF2B5EF4-FFF2-40B4-BE49-F238E27FC236}">
                <a16:creationId xmlns:a16="http://schemas.microsoft.com/office/drawing/2014/main" id="{0BE82D11-640B-6D1C-0C22-06B35D018240}"/>
              </a:ext>
            </a:extLst>
          </p:cNvPr>
          <p:cNvPicPr>
            <a:picLocks noChangeAspect="1"/>
          </p:cNvPicPr>
          <p:nvPr/>
        </p:nvPicPr>
        <p:blipFill>
          <a:blip r:embed="rId9">
            <a:extLst>
              <a:ext uri="{28A0092B-C50C-407E-A947-70E740481C1C}">
                <a14:useLocalDpi xmlns:a14="http://schemas.microsoft.com/office/drawing/2010/main" val="0"/>
              </a:ext>
            </a:extLst>
          </a:blip>
          <a:srcRect l="1690" t="-2532" r="846" b="-2413"/>
          <a:stretch>
            <a:fillRect/>
          </a:stretch>
        </p:blipFill>
        <p:spPr>
          <a:xfrm>
            <a:off x="5436686" y="5308940"/>
            <a:ext cx="795399" cy="642321"/>
          </a:xfrm>
          <a:prstGeom prst="rect">
            <a:avLst/>
          </a:prstGeom>
        </p:spPr>
      </p:pic>
      <p:sp>
        <p:nvSpPr>
          <p:cNvPr id="22" name="テキスト ボックス 21">
            <a:extLst>
              <a:ext uri="{FF2B5EF4-FFF2-40B4-BE49-F238E27FC236}">
                <a16:creationId xmlns:a16="http://schemas.microsoft.com/office/drawing/2014/main" id="{5EC54EA5-2772-3140-7814-B5F09C163C1B}"/>
              </a:ext>
            </a:extLst>
          </p:cNvPr>
          <p:cNvSpPr txBox="1"/>
          <p:nvPr/>
        </p:nvSpPr>
        <p:spPr>
          <a:xfrm>
            <a:off x="1410046" y="5969480"/>
            <a:ext cx="963811" cy="523220"/>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1" i="0" u="none" strike="noStrike" kern="1200" cap="none" spc="0" normalizeH="0" baseline="0" noProof="0">
                <a:ln>
                  <a:noFill/>
                </a:ln>
                <a:solidFill>
                  <a:srgbClr val="000000"/>
                </a:solidFill>
                <a:effectLst/>
                <a:uLnTx/>
                <a:uFillTx/>
                <a:latin typeface="Segoe UI"/>
                <a:ea typeface="メイリオ"/>
                <a:cs typeface="+mn-cs"/>
              </a:rPr>
              <a:t>トマトゼリ</a:t>
            </a:r>
            <a:r>
              <a:rPr kumimoji="1" lang="ja-JP" altLang="en-US" sz="700" b="0" i="0" u="none" strike="noStrike" kern="1200" cap="none" spc="0" normalizeH="0" baseline="0" noProof="0">
                <a:ln>
                  <a:noFill/>
                </a:ln>
                <a:solidFill>
                  <a:srgbClr val="000000"/>
                </a:solidFill>
                <a:effectLst/>
                <a:uLnTx/>
                <a:uFillTx/>
                <a:latin typeface="Segoe UI"/>
                <a:ea typeface="メイリオ"/>
                <a:cs typeface="+mn-cs"/>
              </a:rPr>
              <a:t>ー</a:t>
            </a:r>
            <a:endParaRPr kumimoji="1" lang="en-US" altLang="ja-JP" sz="7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just"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0" i="0" u="none" strike="noStrike" kern="1200" cap="none" spc="0" normalizeH="0" baseline="0" noProof="0">
                <a:ln>
                  <a:noFill/>
                </a:ln>
                <a:solidFill>
                  <a:srgbClr val="000000"/>
                </a:solidFill>
                <a:effectLst/>
                <a:uLnTx/>
                <a:uFillTx/>
                <a:latin typeface="Segoe UI"/>
                <a:ea typeface="メイリオ"/>
                <a:cs typeface="+mn-cs"/>
              </a:rPr>
              <a:t>トマトジュースを</a:t>
            </a:r>
            <a:endParaRPr kumimoji="1" lang="en-US" altLang="ja-JP" sz="7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just"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0" i="0" u="none" strike="noStrike" kern="1200" cap="none" spc="0" normalizeH="0" baseline="0" noProof="0">
                <a:ln>
                  <a:noFill/>
                </a:ln>
                <a:solidFill>
                  <a:srgbClr val="000000"/>
                </a:solidFill>
                <a:effectLst/>
                <a:uLnTx/>
                <a:uFillTx/>
                <a:latin typeface="Segoe UI"/>
                <a:ea typeface="メイリオ"/>
                <a:cs typeface="+mn-cs"/>
              </a:rPr>
              <a:t>ゼリー状に固めたもの</a:t>
            </a:r>
          </a:p>
        </p:txBody>
      </p:sp>
      <p:sp>
        <p:nvSpPr>
          <p:cNvPr id="24" name="テキスト ボックス 23">
            <a:extLst>
              <a:ext uri="{FF2B5EF4-FFF2-40B4-BE49-F238E27FC236}">
                <a16:creationId xmlns:a16="http://schemas.microsoft.com/office/drawing/2014/main" id="{7DCEDE49-57FC-27A4-D84C-F93012475238}"/>
              </a:ext>
            </a:extLst>
          </p:cNvPr>
          <p:cNvSpPr txBox="1"/>
          <p:nvPr/>
        </p:nvSpPr>
        <p:spPr>
          <a:xfrm>
            <a:off x="2385642" y="5969480"/>
            <a:ext cx="963811" cy="630942"/>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1" i="0" u="none" strike="noStrike" kern="1200" cap="none" spc="0" normalizeH="0" baseline="0" noProof="0">
                <a:ln>
                  <a:noFill/>
                </a:ln>
                <a:solidFill>
                  <a:srgbClr val="000000"/>
                </a:solidFill>
                <a:effectLst/>
                <a:uLnTx/>
                <a:uFillTx/>
                <a:latin typeface="メイリオ"/>
                <a:ea typeface="メイリオ"/>
                <a:cs typeface="+mn-cs"/>
              </a:rPr>
              <a:t>にんじんの</a:t>
            </a:r>
            <a:endParaRPr kumimoji="1" lang="en-US" altLang="ja-JP" sz="700" b="1" i="0" u="none" strike="noStrike" kern="1200" cap="none" spc="0" normalizeH="0" baseline="0" noProof="0">
              <a:ln>
                <a:noFill/>
              </a:ln>
              <a:solidFill>
                <a:srgbClr val="000000"/>
              </a:solidFill>
              <a:effectLst/>
              <a:uLnTx/>
              <a:uFillTx/>
              <a:latin typeface="メイリオ"/>
              <a:ea typeface="メイリオ"/>
              <a:cs typeface="+mn-cs"/>
            </a:endParaRPr>
          </a:p>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1" i="0" u="none" strike="noStrike" kern="1200" cap="none" spc="0" normalizeH="0" baseline="0" noProof="0">
                <a:ln>
                  <a:noFill/>
                </a:ln>
                <a:solidFill>
                  <a:srgbClr val="000000"/>
                </a:solidFill>
                <a:effectLst/>
                <a:uLnTx/>
                <a:uFillTx/>
                <a:latin typeface="メイリオ"/>
                <a:ea typeface="メイリオ"/>
                <a:cs typeface="+mn-cs"/>
              </a:rPr>
              <a:t>グラッセ</a:t>
            </a:r>
            <a:endParaRPr kumimoji="1" lang="en-US" altLang="ja-JP" sz="700" b="1" i="0" u="none" strike="noStrike" kern="1200" cap="none" spc="0" normalizeH="0" baseline="0" noProof="0">
              <a:ln>
                <a:noFill/>
              </a:ln>
              <a:solidFill>
                <a:srgbClr val="000000"/>
              </a:solidFill>
              <a:effectLst/>
              <a:uLnTx/>
              <a:uFillTx/>
              <a:latin typeface="メイリオ"/>
              <a:ea typeface="メイリオ"/>
              <a:cs typeface="+mn-cs"/>
            </a:endParaRPr>
          </a:p>
          <a:p>
            <a:pPr marL="0" marR="0" lvl="0" indent="0" algn="just" defTabSz="914446" rtl="0" eaLnBrk="1" fontAlgn="auto" latinLnBrk="0" hangingPunct="1">
              <a:lnSpc>
                <a:spcPct val="100000"/>
              </a:lnSpc>
              <a:spcBef>
                <a:spcPts val="0"/>
              </a:spcBef>
              <a:spcAft>
                <a:spcPts val="0"/>
              </a:spcAft>
              <a:buClr>
                <a:srgbClr val="103185"/>
              </a:buClr>
              <a:buSzTx/>
              <a:buFontTx/>
              <a:buNone/>
              <a:tabLst/>
              <a:defRPr/>
            </a:pPr>
            <a:r>
              <a:rPr kumimoji="1" lang="en-US" altLang="ja-JP" sz="700" b="0" i="0" u="none" strike="noStrike" kern="1200" cap="none" spc="0" normalizeH="0" baseline="0" noProof="0">
                <a:ln>
                  <a:noFill/>
                </a:ln>
                <a:solidFill>
                  <a:srgbClr val="000000"/>
                </a:solidFill>
                <a:effectLst/>
                <a:uLnTx/>
                <a:uFillTx/>
                <a:latin typeface="メイリオ"/>
                <a:ea typeface="メイリオ"/>
                <a:cs typeface="+mn-cs"/>
              </a:rPr>
              <a:t>600μ</a:t>
            </a:r>
            <a:r>
              <a:rPr kumimoji="1" lang="ja-JP" altLang="en-US" sz="700" b="0" i="0" u="none" strike="noStrike" kern="1200" cap="none" spc="0" normalizeH="0" baseline="0" noProof="0">
                <a:ln>
                  <a:noFill/>
                </a:ln>
                <a:solidFill>
                  <a:srgbClr val="000000"/>
                </a:solidFill>
                <a:effectLst/>
                <a:uLnTx/>
                <a:uFillTx/>
                <a:latin typeface="メイリオ"/>
                <a:ea typeface="メイリオ"/>
                <a:cs typeface="+mn-cs"/>
              </a:rPr>
              <a:t>のメッシュに通し、なめらかにしたもの</a:t>
            </a:r>
          </a:p>
        </p:txBody>
      </p:sp>
      <p:sp>
        <p:nvSpPr>
          <p:cNvPr id="26" name="テキスト ボックス 25">
            <a:extLst>
              <a:ext uri="{FF2B5EF4-FFF2-40B4-BE49-F238E27FC236}">
                <a16:creationId xmlns:a16="http://schemas.microsoft.com/office/drawing/2014/main" id="{29EC425B-CE06-B923-C9FB-2663BF855B90}"/>
              </a:ext>
            </a:extLst>
          </p:cNvPr>
          <p:cNvSpPr txBox="1"/>
          <p:nvPr/>
        </p:nvSpPr>
        <p:spPr>
          <a:xfrm>
            <a:off x="3351197" y="5969480"/>
            <a:ext cx="1008000" cy="630942"/>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1" i="0" u="none" strike="noStrike" kern="1200" cap="none" spc="0" normalizeH="0" baseline="0" noProof="0">
                <a:ln>
                  <a:noFill/>
                </a:ln>
                <a:solidFill>
                  <a:srgbClr val="000000"/>
                </a:solidFill>
                <a:effectLst/>
                <a:uLnTx/>
                <a:uFillTx/>
                <a:latin typeface="メイリオ"/>
                <a:ea typeface="メイリオ"/>
                <a:cs typeface="+mn-cs"/>
              </a:rPr>
              <a:t>カレーライス</a:t>
            </a:r>
            <a:endParaRPr kumimoji="1" lang="en-US" altLang="ja-JP" sz="700" b="1" i="0" u="none" strike="noStrike" kern="1200" cap="none" spc="0" normalizeH="0" baseline="0" noProof="0">
              <a:ln>
                <a:noFill/>
              </a:ln>
              <a:solidFill>
                <a:srgbClr val="000000"/>
              </a:solidFill>
              <a:effectLst/>
              <a:uLnTx/>
              <a:uFillTx/>
              <a:latin typeface="メイリオ"/>
              <a:ea typeface="メイリオ"/>
              <a:cs typeface="+mn-cs"/>
            </a:endParaRPr>
          </a:p>
          <a:p>
            <a:pPr marL="0" marR="0" lvl="0" indent="0" algn="just"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0" i="0" u="none" strike="noStrike" kern="1200" cap="none" spc="0" normalizeH="0" baseline="0" noProof="0">
                <a:ln>
                  <a:noFill/>
                </a:ln>
                <a:solidFill>
                  <a:srgbClr val="000000"/>
                </a:solidFill>
                <a:effectLst/>
                <a:uLnTx/>
                <a:uFillTx/>
                <a:latin typeface="メイリオ"/>
                <a:ea typeface="メイリオ"/>
                <a:cs typeface="+mn-cs"/>
              </a:rPr>
              <a:t>全粥とカレールーをそれぞれミキサーにかけ、まとまりやすくしたもの</a:t>
            </a:r>
          </a:p>
        </p:txBody>
      </p:sp>
      <p:sp>
        <p:nvSpPr>
          <p:cNvPr id="27" name="テキスト ボックス 26">
            <a:extLst>
              <a:ext uri="{FF2B5EF4-FFF2-40B4-BE49-F238E27FC236}">
                <a16:creationId xmlns:a16="http://schemas.microsoft.com/office/drawing/2014/main" id="{E1833CEF-7E81-3B1A-9FE0-7EEFFA11F8FC}"/>
              </a:ext>
            </a:extLst>
          </p:cNvPr>
          <p:cNvSpPr txBox="1"/>
          <p:nvPr/>
        </p:nvSpPr>
        <p:spPr>
          <a:xfrm>
            <a:off x="4318839" y="5969480"/>
            <a:ext cx="1011509" cy="630942"/>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1" i="0" u="none" strike="noStrike" kern="1200" cap="none" spc="0" normalizeH="0" baseline="0" noProof="0">
                <a:ln>
                  <a:noFill/>
                </a:ln>
                <a:solidFill>
                  <a:srgbClr val="000000"/>
                </a:solidFill>
                <a:effectLst/>
                <a:uLnTx/>
                <a:uFillTx/>
                <a:latin typeface="メイリオ"/>
                <a:ea typeface="メイリオ"/>
                <a:cs typeface="+mn-cs"/>
              </a:rPr>
              <a:t>棒々鶏</a:t>
            </a:r>
            <a:endParaRPr kumimoji="1" lang="en-US" altLang="ja-JP" sz="700" b="1" i="0" u="none" strike="noStrike" kern="1200" cap="none" spc="0" normalizeH="0" baseline="0" noProof="0">
              <a:ln>
                <a:noFill/>
              </a:ln>
              <a:solidFill>
                <a:srgbClr val="000000"/>
              </a:solidFill>
              <a:effectLst/>
              <a:uLnTx/>
              <a:uFillTx/>
              <a:latin typeface="メイリオ"/>
              <a:ea typeface="メイリオ"/>
              <a:cs typeface="+mn-cs"/>
            </a:endParaRPr>
          </a:p>
          <a:p>
            <a:pPr marL="0" marR="0" lvl="0" indent="0" algn="just"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0" i="0" u="none" strike="noStrike" kern="1200" cap="none" spc="0" normalizeH="0" baseline="0" noProof="0">
                <a:ln>
                  <a:noFill/>
                </a:ln>
                <a:solidFill>
                  <a:srgbClr val="000000"/>
                </a:solidFill>
                <a:effectLst/>
                <a:uLnTx/>
                <a:uFillTx/>
                <a:latin typeface="メイリオ"/>
                <a:ea typeface="メイリオ"/>
                <a:cs typeface="+mn-cs"/>
              </a:rPr>
              <a:t>食材をミキサーにかけ舌で押しつぶしができるムース状にしたもの</a:t>
            </a:r>
          </a:p>
        </p:txBody>
      </p:sp>
      <p:sp>
        <p:nvSpPr>
          <p:cNvPr id="28" name="テキスト ボックス 27">
            <a:extLst>
              <a:ext uri="{FF2B5EF4-FFF2-40B4-BE49-F238E27FC236}">
                <a16:creationId xmlns:a16="http://schemas.microsoft.com/office/drawing/2014/main" id="{6B0627D1-4FA7-3C00-0B63-434511150C16}"/>
              </a:ext>
            </a:extLst>
          </p:cNvPr>
          <p:cNvSpPr txBox="1"/>
          <p:nvPr/>
        </p:nvSpPr>
        <p:spPr>
          <a:xfrm>
            <a:off x="5329587" y="5969480"/>
            <a:ext cx="1011509" cy="630942"/>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1" i="0" u="none" strike="noStrike" kern="1200" cap="none" spc="0" normalizeH="0" baseline="0" noProof="0">
                <a:ln>
                  <a:noFill/>
                </a:ln>
                <a:solidFill>
                  <a:srgbClr val="000000"/>
                </a:solidFill>
                <a:effectLst/>
                <a:uLnTx/>
                <a:uFillTx/>
                <a:latin typeface="Segoe UI"/>
                <a:ea typeface="メイリオ"/>
                <a:cs typeface="+mn-cs"/>
              </a:rPr>
              <a:t>鮭とほうれん草の</a:t>
            </a:r>
            <a:endParaRPr kumimoji="1" lang="en-US" altLang="ja-JP" sz="700" b="1"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ctr"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1" i="0" u="none" strike="noStrike" kern="1200" cap="none" spc="0" normalizeH="0" baseline="0" noProof="0">
                <a:ln>
                  <a:noFill/>
                </a:ln>
                <a:solidFill>
                  <a:srgbClr val="000000"/>
                </a:solidFill>
                <a:effectLst/>
                <a:uLnTx/>
                <a:uFillTx/>
                <a:latin typeface="Segoe UI"/>
                <a:ea typeface="メイリオ"/>
                <a:cs typeface="+mn-cs"/>
              </a:rPr>
              <a:t>グラタン</a:t>
            </a:r>
          </a:p>
          <a:p>
            <a:pPr marL="0" marR="0" lvl="0" indent="0" algn="just"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700" b="0" i="0" u="none" strike="noStrike" kern="1200" cap="none" spc="0" normalizeH="0" baseline="0" noProof="0">
                <a:ln>
                  <a:noFill/>
                </a:ln>
                <a:solidFill>
                  <a:srgbClr val="000000"/>
                </a:solidFill>
                <a:effectLst/>
                <a:uLnTx/>
                <a:uFillTx/>
                <a:latin typeface="メイリオ"/>
                <a:ea typeface="メイリオ"/>
                <a:cs typeface="+mn-cs"/>
              </a:rPr>
              <a:t>歯茎で押しつぶせる程度のやわらかさにしたもの</a:t>
            </a:r>
            <a:endParaRPr kumimoji="1" lang="en-US" altLang="ja-JP" sz="700" b="0" i="0" u="none" strike="noStrike" kern="1200" cap="none" spc="0" normalizeH="0" baseline="0" noProof="0">
              <a:ln>
                <a:noFill/>
              </a:ln>
              <a:solidFill>
                <a:srgbClr val="000000"/>
              </a:solidFill>
              <a:effectLst/>
              <a:uLnTx/>
              <a:uFillTx/>
              <a:latin typeface="メイリオ"/>
              <a:ea typeface="メイリオ"/>
              <a:cs typeface="+mn-cs"/>
            </a:endParaRPr>
          </a:p>
        </p:txBody>
      </p:sp>
      <p:sp>
        <p:nvSpPr>
          <p:cNvPr id="31" name="テキスト ボックス 30">
            <a:extLst>
              <a:ext uri="{FF2B5EF4-FFF2-40B4-BE49-F238E27FC236}">
                <a16:creationId xmlns:a16="http://schemas.microsoft.com/office/drawing/2014/main" id="{9F861BAA-72EB-756E-7FA9-11E92E0289E5}"/>
              </a:ext>
            </a:extLst>
          </p:cNvPr>
          <p:cNvSpPr txBox="1"/>
          <p:nvPr/>
        </p:nvSpPr>
        <p:spPr>
          <a:xfrm>
            <a:off x="1385532" y="4754696"/>
            <a:ext cx="4921052" cy="230832"/>
          </a:xfrm>
          <a:prstGeom prst="rect">
            <a:avLst/>
          </a:prstGeom>
          <a:noFill/>
        </p:spPr>
        <p:txBody>
          <a:bodyPr wrap="square">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学会コード（日本摂食嚥下リハビリテーション学会　嚥下調整食分類</a:t>
            </a:r>
            <a:r>
              <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2021</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endParaRPr kumimoji="1" lang="en-US" altLang="ja-JP"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pic>
        <p:nvPicPr>
          <p:cNvPr id="32" name="図 31">
            <a:extLst>
              <a:ext uri="{FF2B5EF4-FFF2-40B4-BE49-F238E27FC236}">
                <a16:creationId xmlns:a16="http://schemas.microsoft.com/office/drawing/2014/main" id="{CF069731-5DB7-7F1F-EB0D-D819EB66BAE8}"/>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614674" y="3928471"/>
            <a:ext cx="939993" cy="835419"/>
          </a:xfrm>
          <a:prstGeom prst="rect">
            <a:avLst/>
          </a:prstGeom>
        </p:spPr>
      </p:pic>
      <p:sp>
        <p:nvSpPr>
          <p:cNvPr id="33" name="テキスト ボックス 32">
            <a:extLst>
              <a:ext uri="{FF2B5EF4-FFF2-40B4-BE49-F238E27FC236}">
                <a16:creationId xmlns:a16="http://schemas.microsoft.com/office/drawing/2014/main" id="{6E6FB4B7-AE76-8163-C3AC-06925708147B}"/>
              </a:ext>
            </a:extLst>
          </p:cNvPr>
          <p:cNvSpPr txBox="1"/>
          <p:nvPr/>
        </p:nvSpPr>
        <p:spPr>
          <a:xfrm>
            <a:off x="1298524" y="6577405"/>
            <a:ext cx="4051863" cy="214618"/>
          </a:xfrm>
          <a:prstGeom prst="rect">
            <a:avLst/>
          </a:prstGeom>
          <a:noFill/>
        </p:spPr>
        <p:txBody>
          <a:bodyPr wrap="square" lIns="90616" tIns="45311" rIns="90616" bIns="45311" rtlCol="0">
            <a:spAutoFit/>
          </a:bodyPr>
          <a:lstStyle/>
          <a:p>
            <a:pPr marL="177761" marR="0" lvl="0" indent="-177761" algn="l" defTabSz="914446"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（写真）老年栄養ドットコム　</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hlinkClick r:id="" action="ppaction://noaction"/>
              </a:rPr>
              <a:t>https://geriatrics.jp/</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　</a:t>
            </a: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4" name="テキスト ボックス 33">
            <a:extLst>
              <a:ext uri="{FF2B5EF4-FFF2-40B4-BE49-F238E27FC236}">
                <a16:creationId xmlns:a16="http://schemas.microsoft.com/office/drawing/2014/main" id="{BAC4ACDB-EFE7-BFD2-0FDA-6FF24B60F417}"/>
              </a:ext>
            </a:extLst>
          </p:cNvPr>
          <p:cNvSpPr txBox="1"/>
          <p:nvPr/>
        </p:nvSpPr>
        <p:spPr>
          <a:xfrm>
            <a:off x="1443561" y="4290496"/>
            <a:ext cx="2484000" cy="400110"/>
          </a:xfrm>
          <a:prstGeom prst="rect">
            <a:avLst/>
          </a:prstGeom>
          <a:solidFill>
            <a:schemeClr val="accent4">
              <a:lumMod val="20000"/>
              <a:lumOff val="80000"/>
              <a:alpha val="50000"/>
            </a:schemeClr>
          </a:solidFill>
        </p:spPr>
        <p:txBody>
          <a:bodyPr wrap="square">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おいしく安全な食形態で適切な栄養量を</a:t>
            </a: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有する嚥下調整食（イメージ）</a:t>
            </a: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2" name="テキスト ボックス 11">
            <a:extLst>
              <a:ext uri="{FF2B5EF4-FFF2-40B4-BE49-F238E27FC236}">
                <a16:creationId xmlns:a16="http://schemas.microsoft.com/office/drawing/2014/main" id="{A2D66A26-7848-ADE7-429E-0C57F00A50E8}"/>
              </a:ext>
            </a:extLst>
          </p:cNvPr>
          <p:cNvSpPr txBox="1"/>
          <p:nvPr/>
        </p:nvSpPr>
        <p:spPr>
          <a:xfrm>
            <a:off x="6543789" y="4630209"/>
            <a:ext cx="4088597" cy="2131353"/>
          </a:xfrm>
          <a:prstGeom prst="rect">
            <a:avLst/>
          </a:prstGeom>
          <a:noFill/>
          <a:ln>
            <a:solidFill>
              <a:schemeClr val="tx1">
                <a:lumMod val="50000"/>
                <a:lumOff val="50000"/>
              </a:schemeClr>
            </a:solidFill>
            <a:prstDash val="sysDash"/>
          </a:ln>
        </p:spPr>
        <p:txBody>
          <a:bodyPr wrap="square">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00" b="1" i="0" u="none" strike="noStrike" kern="1200" cap="none" spc="0" normalizeH="0" baseline="0" noProof="0">
                <a:ln>
                  <a:noFill/>
                </a:ln>
                <a:solidFill>
                  <a:srgbClr val="00B050"/>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［主な算定要件］</a:t>
            </a:r>
            <a:endParaRPr kumimoji="1" lang="en-US" altLang="ja-JP" sz="1000" b="1" i="0" u="none" strike="noStrike" kern="1200" cap="none" spc="0" normalizeH="0" baseline="0" noProof="0">
              <a:ln>
                <a:noFill/>
              </a:ln>
              <a:solidFill>
                <a:srgbClr val="00B050"/>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　加算の対象となる嚥下調整食は、</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288014"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0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安全性と食欲を促す食感とを両立した食形態</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であり、</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288014" marR="0" lvl="0"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献立として、</a:t>
            </a:r>
            <a:r>
              <a:rPr kumimoji="1" lang="ja-JP" altLang="en-US" sz="10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常食と同等の盛り付け、味や香り、適切な温度、栄養量</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に配慮されたものであること。</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144007" marR="0" lvl="0" indent="-457224"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　</a:t>
            </a:r>
            <a:r>
              <a:rPr kumimoji="1" lang="ja-JP" altLang="en-US" sz="10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定期的に多職種によるミールラウンド</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を行い、嚥下調整食の必要性等を確認し、</a:t>
            </a:r>
            <a:r>
              <a:rPr kumimoji="1" lang="ja-JP" altLang="en-US" sz="10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常食が適している場合は、速やかに食事変更</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を行うこと。</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144007" marR="0" lvl="0" indent="-457224" algn="l" defTabSz="914446" rtl="0" eaLnBrk="1" fontAlgn="auto" latinLnBrk="0" hangingPunct="1">
              <a:lnSpc>
                <a:spcPct val="100000"/>
              </a:lnSpc>
              <a:spcBef>
                <a:spcPts val="300"/>
              </a:spcBef>
              <a:spcAft>
                <a:spcPts val="0"/>
              </a:spcAft>
              <a:buClrTx/>
              <a:buSzTx/>
              <a:buFontTx/>
              <a:buNone/>
              <a:tabLst/>
              <a:defRPr/>
            </a:pPr>
            <a:r>
              <a:rPr kumimoji="1" lang="ja-JP" altLang="en-US" sz="1000" b="1" i="0" u="none" strike="noStrike" kern="1200" cap="none" spc="0" normalizeH="0" baseline="0" noProof="0">
                <a:ln>
                  <a:noFill/>
                </a:ln>
                <a:solidFill>
                  <a:srgbClr val="00B050"/>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［主な施設基準］</a:t>
            </a:r>
            <a:endParaRPr kumimoji="1" lang="en-US" altLang="ja-JP" sz="1000" b="1" i="0" u="none" strike="noStrike" kern="1200" cap="none" spc="0" normalizeH="0" baseline="0" noProof="0">
              <a:ln>
                <a:noFill/>
              </a:ln>
              <a:solidFill>
                <a:srgbClr val="00B050"/>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144007" marR="0" lvl="0" indent="-457224"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　検食が毎日行われるとともに、</a:t>
            </a:r>
            <a:r>
              <a:rPr kumimoji="1" lang="ja-JP" altLang="en-US" sz="10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定期的に多職種による試食会やカンファレンス</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が開催されていること。</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a:p>
            <a:pPr marL="144007" marR="0" lvl="0" indent="-457224"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　</a:t>
            </a:r>
            <a:r>
              <a:rPr kumimoji="1" lang="ja-JP" altLang="en-US" sz="10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責任者は、一定の要件を満たした実習を伴う研修を修了した当該保険医療機関の管理栄養士</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であること。</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スライド番号プレースホルダー 4">
            <a:extLst>
              <a:ext uri="{FF2B5EF4-FFF2-40B4-BE49-F238E27FC236}">
                <a16:creationId xmlns:a16="http://schemas.microsoft.com/office/drawing/2014/main" id="{42A07A1F-66D7-0F1A-1D0A-189A26354E7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35" name="オーディオ 34">
            <a:hlinkClick r:id="" action="ppaction://media"/>
            <a:extLst>
              <a:ext uri="{FF2B5EF4-FFF2-40B4-BE49-F238E27FC236}">
                <a16:creationId xmlns:a16="http://schemas.microsoft.com/office/drawing/2014/main" id="{F9139A38-71A3-71D7-562B-0A43188C74DE}"/>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390437"/>
      </p:ext>
    </p:extLst>
  </p:cSld>
  <p:clrMapOvr>
    <a:masterClrMapping/>
  </p:clrMapOvr>
  <mc:AlternateContent xmlns:mc="http://schemas.openxmlformats.org/markup-compatibility/2006" xmlns:p14="http://schemas.microsoft.com/office/powerpoint/2010/main">
    <mc:Choice Requires="p14">
      <p:transition spd="slow" p14:dur="2000" advTm="64062"/>
    </mc:Choice>
    <mc:Fallback xmlns="">
      <p:transition spd="slow" advTm="64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FC9E5-DBEA-C0E1-C758-1A9ABF9C7CCE}"/>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ADB2BBC6-D1F0-C950-0625-C1A67D670E9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入院時の食事療養に係る見直し②</a:t>
            </a:r>
          </a:p>
        </p:txBody>
      </p:sp>
      <p:sp>
        <p:nvSpPr>
          <p:cNvPr id="2" name="テキスト ボックス 1">
            <a:extLst>
              <a:ext uri="{FF2B5EF4-FFF2-40B4-BE49-F238E27FC236}">
                <a16:creationId xmlns:a16="http://schemas.microsoft.com/office/drawing/2014/main" id="{833994F4-5809-FAAE-EAFB-589EEDA54CBD}"/>
              </a:ext>
            </a:extLst>
          </p:cNvPr>
          <p:cNvSpPr txBox="1"/>
          <p:nvPr/>
        </p:nvSpPr>
        <p:spPr>
          <a:xfrm>
            <a:off x="1143000" y="53791"/>
            <a:ext cx="9906000" cy="461665"/>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医療機関等が直面する人件費や、医療材料費、食材料費、光熱水費及び委託費等といった物件費の高騰を踏まえた対応－④　</a:t>
            </a:r>
          </a:p>
        </p:txBody>
      </p:sp>
      <p:sp>
        <p:nvSpPr>
          <p:cNvPr id="10" name="テキスト ボックス 9">
            <a:extLst>
              <a:ext uri="{FF2B5EF4-FFF2-40B4-BE49-F238E27FC236}">
                <a16:creationId xmlns:a16="http://schemas.microsoft.com/office/drawing/2014/main" id="{748623F1-CC56-259A-6DF3-4CB235460394}"/>
              </a:ext>
            </a:extLst>
          </p:cNvPr>
          <p:cNvSpPr txBox="1"/>
          <p:nvPr/>
        </p:nvSpPr>
        <p:spPr>
          <a:xfrm>
            <a:off x="1264417" y="1054579"/>
            <a:ext cx="9519743" cy="1169551"/>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基本メニュー以外のメニューを準備するためにかかる追加的な費用</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について標準額を削除し、</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保険医療機関が柔軟に妥当な額を設定</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できることとする。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患者の自由な選択と同意に基づき、</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行事食やハラール食等の宗教に配慮した食事</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を提供した場合も、特別の料金の支払いを受けることができることを明確化する。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3" name="正方形/長方形 12">
            <a:extLst>
              <a:ext uri="{FF2B5EF4-FFF2-40B4-BE49-F238E27FC236}">
                <a16:creationId xmlns:a16="http://schemas.microsoft.com/office/drawing/2014/main" id="{34EFA105-887E-85E3-9820-479B4B5C5B1C}"/>
              </a:ext>
            </a:extLst>
          </p:cNvPr>
          <p:cNvSpPr/>
          <p:nvPr/>
        </p:nvSpPr>
        <p:spPr>
          <a:xfrm>
            <a:off x="1386746" y="954948"/>
            <a:ext cx="3978632"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特別料金の支払を受けることができる食事の見直し</a:t>
            </a:r>
          </a:p>
        </p:txBody>
      </p:sp>
      <p:sp>
        <p:nvSpPr>
          <p:cNvPr id="20" name="テキスト ボックス 19">
            <a:extLst>
              <a:ext uri="{FF2B5EF4-FFF2-40B4-BE49-F238E27FC236}">
                <a16:creationId xmlns:a16="http://schemas.microsoft.com/office/drawing/2014/main" id="{06EDF904-7EF1-E2E7-22A3-E631DDC6AF15}"/>
              </a:ext>
            </a:extLst>
          </p:cNvPr>
          <p:cNvSpPr txBox="1"/>
          <p:nvPr/>
        </p:nvSpPr>
        <p:spPr>
          <a:xfrm>
            <a:off x="1558272" y="2413610"/>
            <a:ext cx="9075454" cy="4262705"/>
          </a:xfrm>
          <a:prstGeom prst="rect">
            <a:avLst/>
          </a:prstGeom>
          <a:noFill/>
        </p:spPr>
        <p:txBody>
          <a:bodyPr wrap="square">
            <a:spAutoFit/>
          </a:bodyPr>
          <a:lstStyle/>
          <a:p>
            <a:pPr marL="0" marR="0" lvl="1" indent="0" algn="just"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＜特別料金の支払いを受けることができる食事＞</a:t>
            </a:r>
            <a:endParaRPr kumimoji="1" lang="en-US" altLang="ja-JP" sz="1400" b="0" i="0" u="none" strike="noStrike" kern="1200" cap="none" spc="0" normalizeH="0" baseline="0" noProof="0">
              <a:ln>
                <a:noFill/>
              </a:ln>
              <a:solidFill>
                <a:srgbClr val="000000"/>
              </a:solidFill>
              <a:effectLst/>
              <a:uLnTx/>
              <a:uFillTx/>
              <a:latin typeface="メイリオ"/>
              <a:ea typeface="メイリオ"/>
              <a:cs typeface="+mn-cs"/>
            </a:endParaRPr>
          </a:p>
          <a:p>
            <a:pPr marL="0" marR="0" lvl="1" indent="0" algn="just" defTabSz="914446" rtl="0" eaLnBrk="1" fontAlgn="auto" latinLnBrk="0" hangingPunct="1">
              <a:lnSpc>
                <a:spcPct val="100000"/>
              </a:lnSpc>
              <a:spcBef>
                <a:spcPts val="600"/>
              </a:spcBef>
              <a:spcAft>
                <a:spcPts val="0"/>
              </a:spcAft>
              <a:buClrTx/>
              <a:buSzTx/>
              <a:buFontTx/>
              <a:buNone/>
              <a:tabLst/>
              <a:defRPr/>
            </a:pPr>
            <a:r>
              <a:rPr kumimoji="1" lang="ja-JP" altLang="en-US" sz="1200" b="1" i="0" u="none" strike="noStrike" kern="1200" cap="none" spc="0" normalizeH="0" baseline="0" noProof="0">
                <a:ln>
                  <a:noFill/>
                </a:ln>
                <a:solidFill>
                  <a:srgbClr val="000000"/>
                </a:solidFill>
                <a:effectLst/>
                <a:uLnTx/>
                <a:uFillTx/>
                <a:latin typeface="メイリオ"/>
                <a:ea typeface="メイリオ"/>
                <a:cs typeface="+mn-cs"/>
              </a:rPr>
              <a:t>入院患者に提供される食事に関して多様なニーズがあることに対応して、患者から特別の料金の支払を受ける特別メニューの食事（以下「特別メニューの食事」という。）を別に用意し、提供した場合は、下記の要件を満たした場合に妥当な範囲内の患者の負担は差し支えない。</a:t>
            </a:r>
            <a:endParaRPr kumimoji="1" lang="en-US" altLang="ja-JP" sz="1200" b="1" i="0" u="none" strike="noStrike" kern="1200" cap="none" spc="0" normalizeH="0" baseline="0" noProof="0">
              <a:ln>
                <a:noFill/>
              </a:ln>
              <a:solidFill>
                <a:srgbClr val="000000"/>
              </a:solidFill>
              <a:effectLst/>
              <a:uLnTx/>
              <a:uFillTx/>
              <a:latin typeface="メイリオ"/>
              <a:ea typeface="メイリオ"/>
              <a:cs typeface="+mn-cs"/>
            </a:endParaRPr>
          </a:p>
          <a:p>
            <a:pPr marL="0" marR="0" lvl="1" indent="0" algn="just"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srgbClr val="000000"/>
              </a:solidFill>
              <a:effectLst/>
              <a:uLnTx/>
              <a:uFillTx/>
              <a:latin typeface="メイリオ"/>
              <a:ea typeface="メイリオ"/>
              <a:cs typeface="+mn-cs"/>
            </a:endParaRPr>
          </a:p>
          <a:p>
            <a:pPr marL="0" marR="0" lvl="1" indent="0" algn="just"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srgbClr val="000000"/>
              </a:solidFill>
              <a:effectLst/>
              <a:uLnTx/>
              <a:uFillTx/>
              <a:latin typeface="メイリオ"/>
              <a:ea typeface="メイリオ"/>
              <a:cs typeface="+mn-cs"/>
            </a:endParaRPr>
          </a:p>
          <a:p>
            <a:pPr marL="180009" marR="0" lvl="2" indent="-360018" algn="just" defTabSz="914446" rtl="0" eaLnBrk="1" fontAlgn="auto" latinLnBrk="0" hangingPunct="1">
              <a:lnSpc>
                <a:spcPct val="100000"/>
              </a:lnSpc>
              <a:spcBef>
                <a:spcPts val="0"/>
              </a:spcBef>
              <a:spcAft>
                <a:spcPts val="0"/>
              </a:spcAft>
              <a:buClrTx/>
              <a:buSzTx/>
              <a:buFont typeface="Wingdings" panose="05000000000000000000" pitchFamily="2" charset="2"/>
              <a:buChar char="u"/>
              <a:tabLst/>
              <a:defRPr/>
            </a:pPr>
            <a:r>
              <a:rPr kumimoji="1" lang="ja-JP" altLang="en-US" sz="1200" b="0" i="0" u="none" strike="noStrike" kern="1200" cap="none" spc="0" normalizeH="0" baseline="0" noProof="0">
                <a:ln>
                  <a:noFill/>
                </a:ln>
                <a:solidFill>
                  <a:srgbClr val="000000"/>
                </a:solidFill>
                <a:effectLst/>
                <a:uLnTx/>
                <a:uFillTx/>
                <a:latin typeface="メイリオ"/>
                <a:ea typeface="メイリオ"/>
                <a:cs typeface="+mn-cs"/>
              </a:rPr>
              <a:t>特別メニューの食事の提供に際しては、患者への十分な情報提供を行い、患者の自由な選択と同意に基づいて行われる必要があり、患者の意に反して特別メニューの食事が提供されることのないようにしなければならないものであり、患者の同意がない場合は通常の食費の支払を受けることによる食事（以下「標準食」という。）を提供しなければならない。</a:t>
            </a:r>
            <a:endParaRPr kumimoji="1" lang="en-US" altLang="ja-JP" sz="1200" b="0" i="0" u="none" strike="noStrike" kern="1200" cap="none" spc="0" normalizeH="0" baseline="0" noProof="0">
              <a:ln>
                <a:noFill/>
              </a:ln>
              <a:solidFill>
                <a:srgbClr val="000000"/>
              </a:solidFill>
              <a:effectLst/>
              <a:uLnTx/>
              <a:uFillTx/>
              <a:latin typeface="メイリオ"/>
              <a:ea typeface="メイリオ"/>
              <a:cs typeface="+mn-cs"/>
            </a:endParaRPr>
          </a:p>
          <a:p>
            <a:pPr marL="180009" marR="0" lvl="2" indent="-360018" algn="just" defTabSz="914446" rtl="0" eaLnBrk="1" fontAlgn="auto" latinLnBrk="0" hangingPunct="1">
              <a:lnSpc>
                <a:spcPct val="100000"/>
              </a:lnSpc>
              <a:spcBef>
                <a:spcPts val="0"/>
              </a:spcBef>
              <a:spcAft>
                <a:spcPts val="0"/>
              </a:spcAft>
              <a:buClrTx/>
              <a:buSzTx/>
              <a:buFont typeface="Wingdings" panose="05000000000000000000" pitchFamily="2" charset="2"/>
              <a:buChar char="u"/>
              <a:tabLst/>
              <a:defRPr/>
            </a:pPr>
            <a:r>
              <a:rPr kumimoji="1" lang="ja-JP" altLang="en-US" sz="1200" b="0" i="0" u="none" strike="noStrike" kern="1200" cap="none" spc="0" normalizeH="0" baseline="0" noProof="0">
                <a:ln>
                  <a:noFill/>
                </a:ln>
                <a:solidFill>
                  <a:srgbClr val="000000"/>
                </a:solidFill>
                <a:effectLst/>
                <a:uLnTx/>
                <a:uFillTx/>
                <a:latin typeface="メイリオ"/>
                <a:ea typeface="メイリオ"/>
                <a:cs typeface="+mn-cs"/>
              </a:rPr>
              <a:t>特別メニューの食事は、通常の食費では提供が困難な高価な材料を使用し特別な調理を行う場合や標準食の材料と同程度の価格であるが、異なる材料を用いるため別途費用が掛かる場合などであって、その内容が通常の食費の額を超える特別の料金の支払を受けるのにふさわしいものでなければならない。</a:t>
            </a:r>
            <a:r>
              <a:rPr kumimoji="1" lang="ja-JP" altLang="en-US" sz="1200" b="0" i="0" u="none" strike="noStrike" kern="1200" cap="none" spc="0" normalizeH="0" baseline="0" noProof="0">
                <a:ln>
                  <a:noFill/>
                </a:ln>
                <a:solidFill>
                  <a:prstClr val="black"/>
                </a:solidFill>
                <a:effectLst/>
                <a:uLnTx/>
                <a:uFillTx/>
                <a:latin typeface="メイリオ"/>
                <a:ea typeface="メイリオ"/>
                <a:cs typeface="+mn-cs"/>
              </a:rPr>
              <a:t>なお、</a:t>
            </a:r>
            <a:r>
              <a:rPr kumimoji="1" lang="ja-JP" altLang="en-US" sz="1200" b="1" i="0" u="sng" strike="noStrike" kern="1200" cap="none" spc="0" normalizeH="0" baseline="0" noProof="0">
                <a:ln>
                  <a:noFill/>
                </a:ln>
                <a:solidFill>
                  <a:srgbClr val="4472C4"/>
                </a:solidFill>
                <a:effectLst/>
                <a:uLnTx/>
                <a:uFillTx/>
                <a:latin typeface="メイリオ"/>
                <a:ea typeface="メイリオ"/>
                <a:cs typeface="+mn-cs"/>
              </a:rPr>
              <a:t>患者のニーズに応じて、行事食やハラール等の宗教に対応した食事を提供した場合も含まれる</a:t>
            </a:r>
            <a:r>
              <a:rPr kumimoji="1" lang="ja-JP" altLang="en-US" sz="1200" b="0" i="0" u="none" strike="noStrike" kern="1200" cap="none" spc="0" normalizeH="0" baseline="0" noProof="0">
                <a:ln>
                  <a:noFill/>
                </a:ln>
                <a:solidFill>
                  <a:srgbClr val="000000"/>
                </a:solidFill>
                <a:effectLst/>
                <a:uLnTx/>
                <a:uFillTx/>
                <a:latin typeface="メイリオ"/>
                <a:ea typeface="メイリオ"/>
                <a:cs typeface="+mn-cs"/>
              </a:rPr>
              <a:t>。また、特別メニューの食事を提供する場合は、当該患者の療養上支障がないことについて、当該患者の診療を担う保険医の確認を得る必要がある。なお、複数メニューの選択については、あらかじめ決められた基本となるメニューと患者の選択により代替可能なメニューのうち、患者が後者を選択した場合に限り、基本メニュー以外のメニューを準備するためにかかる</a:t>
            </a:r>
            <a:r>
              <a:rPr kumimoji="1" lang="ja-JP" altLang="en-US" sz="1200" b="1" i="0" u="sng" strike="noStrike" kern="1200" cap="none" spc="0" normalizeH="0" baseline="0" noProof="0">
                <a:ln>
                  <a:noFill/>
                </a:ln>
                <a:solidFill>
                  <a:srgbClr val="4472C4"/>
                </a:solidFill>
                <a:effectLst/>
                <a:uLnTx/>
                <a:uFillTx/>
                <a:latin typeface="メイリオ"/>
                <a:ea typeface="メイリオ"/>
                <a:cs typeface="+mn-cs"/>
              </a:rPr>
              <a:t>追加的な費用として、保険医療機関が設定した社会的に妥当な額の支払を受けることができる</a:t>
            </a:r>
            <a:r>
              <a:rPr kumimoji="1" lang="ja-JP" altLang="en-US" sz="1200" b="0" i="0" u="none" strike="noStrike" kern="1200" cap="none" spc="0" normalizeH="0" baseline="0" noProof="0">
                <a:ln>
                  <a:noFill/>
                </a:ln>
                <a:solidFill>
                  <a:srgbClr val="000000"/>
                </a:solidFill>
                <a:effectLst/>
                <a:uLnTx/>
                <a:uFillTx/>
                <a:latin typeface="メイリオ"/>
                <a:ea typeface="メイリオ"/>
                <a:cs typeface="+mn-cs"/>
              </a:rPr>
              <a:t>こと。この場合においても、入院時食事療養又は入院時生活療養の食事の提供たる療養に当たる部分については、入院時食事療養費及び入院時生活療養費が支給されること。</a:t>
            </a:r>
            <a:endParaRPr kumimoji="1" lang="en-US" altLang="ja-JP" sz="1200" b="0" i="0" u="none" strike="noStrike" kern="1200" cap="none" spc="0" normalizeH="0" baseline="0" noProof="0">
              <a:ln>
                <a:noFill/>
              </a:ln>
              <a:solidFill>
                <a:srgbClr val="000000"/>
              </a:solidFill>
              <a:effectLst/>
              <a:uLnTx/>
              <a:uFillTx/>
              <a:latin typeface="メイリオ"/>
              <a:ea typeface="メイリオ"/>
              <a:cs typeface="+mn-cs"/>
            </a:endParaRPr>
          </a:p>
          <a:p>
            <a:pPr marL="180009" marR="0" lvl="2" indent="-360018" algn="just" defTabSz="914446" rtl="0" eaLnBrk="1" fontAlgn="auto" latinLnBrk="0" hangingPunct="1">
              <a:lnSpc>
                <a:spcPct val="100000"/>
              </a:lnSpc>
              <a:spcBef>
                <a:spcPts val="0"/>
              </a:spcBef>
              <a:spcAft>
                <a:spcPts val="0"/>
              </a:spcAft>
              <a:buClrTx/>
              <a:buSzTx/>
              <a:buFont typeface="Wingdings" panose="05000000000000000000" pitchFamily="2" charset="2"/>
              <a:buChar char="u"/>
              <a:tabLst/>
              <a:defRPr/>
            </a:pPr>
            <a:r>
              <a:rPr kumimoji="1" lang="ja-JP" altLang="en-US" sz="1200" b="0" i="0" u="none" strike="noStrike" kern="1200" cap="none" spc="0" normalizeH="0" baseline="0" noProof="0">
                <a:ln>
                  <a:noFill/>
                </a:ln>
                <a:solidFill>
                  <a:srgbClr val="212529"/>
                </a:solidFill>
                <a:effectLst/>
                <a:uLnTx/>
                <a:uFillTx/>
                <a:latin typeface="メイリオ"/>
                <a:ea typeface="メイリオ"/>
                <a:cs typeface="+mn-cs"/>
              </a:rPr>
              <a:t>当該保険医療機関は、特別メニューの食事を提供することにより、それ以外の食事の内容及び質を損なうことがないように配慮する。</a:t>
            </a:r>
          </a:p>
          <a:p>
            <a:pPr marL="180009" marR="0" lvl="2" indent="-360018" algn="just" defTabSz="914446" rtl="0" eaLnBrk="1" fontAlgn="auto" latinLnBrk="0" hangingPunct="1">
              <a:lnSpc>
                <a:spcPct val="100000"/>
              </a:lnSpc>
              <a:spcBef>
                <a:spcPts val="0"/>
              </a:spcBef>
              <a:spcAft>
                <a:spcPts val="0"/>
              </a:spcAft>
              <a:buClrTx/>
              <a:buSzTx/>
              <a:buFont typeface="Wingdings" panose="05000000000000000000" pitchFamily="2" charset="2"/>
              <a:buChar char="u"/>
              <a:tabLst/>
              <a:defRPr/>
            </a:pPr>
            <a:r>
              <a:rPr kumimoji="1" lang="ja-JP" altLang="en-US" sz="1200" b="0" i="0" u="none" strike="noStrike" kern="1200" cap="none" spc="0" normalizeH="0" baseline="0" noProof="0">
                <a:ln>
                  <a:noFill/>
                </a:ln>
                <a:solidFill>
                  <a:srgbClr val="000000"/>
                </a:solidFill>
                <a:effectLst/>
                <a:uLnTx/>
                <a:uFillTx/>
                <a:latin typeface="メイリオ"/>
                <a:ea typeface="メイリオ"/>
                <a:cs typeface="+mn-cs"/>
              </a:rPr>
              <a:t>栄養補給量については、当該保険医療機関においては、患者ごとに栄養記録を作成し、医師との連携の下に管理栄養士又は栄養士により個別的な医学的・栄養学的管理が行われることが望ましい。</a:t>
            </a:r>
          </a:p>
        </p:txBody>
      </p:sp>
      <p:sp>
        <p:nvSpPr>
          <p:cNvPr id="23" name="正方形/長方形 22">
            <a:extLst>
              <a:ext uri="{FF2B5EF4-FFF2-40B4-BE49-F238E27FC236}">
                <a16:creationId xmlns:a16="http://schemas.microsoft.com/office/drawing/2014/main" id="{3C4D8FA2-4F35-B8CB-B170-8A4B92225FCD}"/>
              </a:ext>
            </a:extLst>
          </p:cNvPr>
          <p:cNvSpPr/>
          <p:nvPr/>
        </p:nvSpPr>
        <p:spPr>
          <a:xfrm>
            <a:off x="1432040" y="3307494"/>
            <a:ext cx="760301" cy="252000"/>
          </a:xfrm>
          <a:prstGeom prst="rect">
            <a:avLst/>
          </a:prstGeom>
          <a:solidFill>
            <a:srgbClr val="007FDE"/>
          </a:solidFill>
          <a:ln>
            <a:noFill/>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100" b="1" i="0" u="none" strike="noStrike" kern="0" cap="none" spc="0" normalizeH="0" baseline="0" noProof="0">
                <a:ln>
                  <a:noFill/>
                </a:ln>
                <a:solidFill>
                  <a:srgbClr val="FFFFFF"/>
                </a:solidFill>
                <a:effectLst/>
                <a:uLnTx/>
                <a:uFillTx/>
                <a:latin typeface="Segoe UI"/>
                <a:ea typeface="メイリオ"/>
                <a:cs typeface="+mn-cs"/>
              </a:rPr>
              <a:t>主な要件</a:t>
            </a:r>
          </a:p>
        </p:txBody>
      </p:sp>
      <p:sp>
        <p:nvSpPr>
          <p:cNvPr id="25" name="正方形/長方形 24">
            <a:extLst>
              <a:ext uri="{FF2B5EF4-FFF2-40B4-BE49-F238E27FC236}">
                <a16:creationId xmlns:a16="http://schemas.microsoft.com/office/drawing/2014/main" id="{0E984597-F8F7-98DE-33DE-7F746B2DB867}"/>
              </a:ext>
            </a:extLst>
          </p:cNvPr>
          <p:cNvSpPr/>
          <p:nvPr/>
        </p:nvSpPr>
        <p:spPr>
          <a:xfrm>
            <a:off x="1264417" y="2345133"/>
            <a:ext cx="9519743" cy="4300402"/>
          </a:xfrm>
          <a:prstGeom prst="rect">
            <a:avLst/>
          </a:prstGeom>
          <a:noFill/>
          <a:ln>
            <a:solidFill>
              <a:schemeClr val="tx1">
                <a:lumMod val="50000"/>
                <a:lumOff val="50000"/>
              </a:schemeClr>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tIns="144000" bIns="72000"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panose="020F0502020204030204"/>
              <a:ea typeface="游ゴシック" panose="020B0400000000000000" pitchFamily="50" charset="-128"/>
              <a:cs typeface="+mn-cs"/>
            </a:endParaRPr>
          </a:p>
        </p:txBody>
      </p:sp>
      <p:sp>
        <p:nvSpPr>
          <p:cNvPr id="4" name="スライド番号プレースホルダー 4">
            <a:extLst>
              <a:ext uri="{FF2B5EF4-FFF2-40B4-BE49-F238E27FC236}">
                <a16:creationId xmlns:a16="http://schemas.microsoft.com/office/drawing/2014/main" id="{8E051EB0-B694-86E8-5EE7-00CBC9C72B1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CA8CFF38-2A23-2CB9-8C00-A6BC674B8F1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6237302"/>
      </p:ext>
    </p:extLst>
  </p:cSld>
  <p:clrMapOvr>
    <a:masterClrMapping/>
  </p:clrMapOvr>
  <mc:AlternateContent xmlns:mc="http://schemas.openxmlformats.org/markup-compatibility/2006" xmlns:p14="http://schemas.microsoft.com/office/powerpoint/2010/main">
    <mc:Choice Requires="p14">
      <p:transition spd="slow" p14:dur="2000" advTm="39576"/>
    </mc:Choice>
    <mc:Fallback xmlns="">
      <p:transition spd="slow" advTm="39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6CBBD-F0DF-05D3-BAFA-613D9EBBF875}"/>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7CBE11C2-98EE-FBC7-63B6-7D054F4097B2}"/>
              </a:ext>
            </a:extLst>
          </p:cNvPr>
          <p:cNvSpPr txBox="1"/>
          <p:nvPr/>
        </p:nvSpPr>
        <p:spPr>
          <a:xfrm>
            <a:off x="1336134" y="1060336"/>
            <a:ext cx="9519743" cy="5047536"/>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料ごとに医療機能を適切に評価し、機能に応じた患者の入棟を円滑にする観点から、入院料に薬剤料が包括されない薬剤及び注射薬について、以下の見直しを行い、介護保険との給付調整についても同様の対応を行う。</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別表第５の１の２、４及び５が適用されていた入院料（除外薬剤の種類が限られていた入院料）のうち、</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回復期リハビリテーション病棟入院料や精神病棟で算定される特定入院料</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等（緩和ケア病棟入院料以外）において、</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①　抗悪性腫瘍剤</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②　疼痛コントロールのための医療用麻薬</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③　エリスロポエチン等の腎性貧血に対して使用する薬剤</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を出来高算定可能な薬剤に追加し、</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地域包括ケア病棟入院料等と薬剤の包括範囲を統一</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b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これに伴い、除外薬剤・注射薬の別表を１つにまとめる。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血友病の患者に使用する医薬品について、</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血友病類縁疾患に使用する場合も出来高算定可能</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出来高算定可能な薬剤として、新たに</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生物学的製剤及び </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JAK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阻害薬</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（いずれも</a:t>
            </a:r>
            <a:r>
              <a:rPr kumimoji="1" lang="ja-JP" altLang="en-US" sz="1400" b="0"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免疫・アレルギー疾患の維持期の治療に用いられており、他の治療薬で代替不能な場合に限る</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を追加</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６年度診療報酬改定による恒常的な感染症対応への見直しを踏まえた新型コロナウイルス感染症に係る診療報酬上の取扱い等について」（令和６年３月５日厚生労働省保険局医療課事務連絡）に示された、</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抗ウイルス剤（新型コロナウイルス感染症の効能又は効果を有するものに限る。）に係る取扱いについて、令和８年５月 </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31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日をもって終了</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し、以降は包括対象とする。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52" marR="0" lvl="0" indent="-361968" algn="l" defTabSz="914446" rtl="0" eaLnBrk="1" fontAlgn="auto" latinLnBrk="0" hangingPunct="1">
              <a:lnSpc>
                <a:spcPct val="100000"/>
              </a:lnSpc>
              <a:spcBef>
                <a:spcPts val="0"/>
              </a:spcBef>
              <a:spcAft>
                <a:spcPts val="0"/>
              </a:spcAft>
              <a:buClrTx/>
              <a:buSzTx/>
              <a:buFont typeface="+mj-lt"/>
              <a:buAutoNum type="arabicPeriod"/>
              <a:tabLst>
                <a:tab pos="9153983" algn="l"/>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介護保険との給付調整において医療保険で算定する薬剤の範囲について、上記１～４と同様に整理する。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D1E3254-0ACD-0ACE-11C4-48C2F8053885}"/>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入院料に包括されない除外薬剤・注射薬の範囲の見直し</a:t>
            </a:r>
          </a:p>
        </p:txBody>
      </p:sp>
      <p:sp>
        <p:nvSpPr>
          <p:cNvPr id="2" name="テキスト ボックス 1">
            <a:extLst>
              <a:ext uri="{FF2B5EF4-FFF2-40B4-BE49-F238E27FC236}">
                <a16:creationId xmlns:a16="http://schemas.microsoft.com/office/drawing/2014/main" id="{85D82F68-88F4-1D08-FE3B-2B92DBFC847B}"/>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患者のニーズ、病院の機能・特性、地域医療構想を踏まえた医療提供体制の整備－⑭</a:t>
            </a:r>
          </a:p>
        </p:txBody>
      </p:sp>
      <p:sp>
        <p:nvSpPr>
          <p:cNvPr id="4" name="正方形/長方形 3">
            <a:extLst>
              <a:ext uri="{FF2B5EF4-FFF2-40B4-BE49-F238E27FC236}">
                <a16:creationId xmlns:a16="http://schemas.microsoft.com/office/drawing/2014/main" id="{41B6F221-58A7-9ED1-A450-9CF902F9D214}"/>
              </a:ext>
            </a:extLst>
          </p:cNvPr>
          <p:cNvSpPr/>
          <p:nvPr/>
        </p:nvSpPr>
        <p:spPr>
          <a:xfrm>
            <a:off x="1458463" y="952812"/>
            <a:ext cx="400888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入院料ごとの役割に応じた出来高算定可能な見直し</a:t>
            </a:r>
          </a:p>
        </p:txBody>
      </p:sp>
      <p:sp>
        <p:nvSpPr>
          <p:cNvPr id="6" name="スライド番号プレースホルダー 4">
            <a:extLst>
              <a:ext uri="{FF2B5EF4-FFF2-40B4-BE49-F238E27FC236}">
                <a16:creationId xmlns:a16="http://schemas.microsoft.com/office/drawing/2014/main" id="{F7AF1E65-11BE-1D64-A1F5-EACEF18D146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181</a:t>
            </a:r>
          </a:p>
        </p:txBody>
      </p:sp>
      <p:pic>
        <p:nvPicPr>
          <p:cNvPr id="8" name="オーディオ 7">
            <a:hlinkClick r:id="" action="ppaction://media"/>
            <a:extLst>
              <a:ext uri="{FF2B5EF4-FFF2-40B4-BE49-F238E27FC236}">
                <a16:creationId xmlns:a16="http://schemas.microsoft.com/office/drawing/2014/main" id="{4C89A778-20A6-052D-9E62-B31529AF04B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0981196"/>
      </p:ext>
    </p:extLst>
  </p:cSld>
  <p:clrMapOvr>
    <a:masterClrMapping/>
  </p:clrMapOvr>
  <mc:AlternateContent xmlns:mc="http://schemas.openxmlformats.org/markup-compatibility/2006" xmlns:p14="http://schemas.microsoft.com/office/powerpoint/2010/main">
    <mc:Choice Requires="p14">
      <p:transition spd="slow" p14:dur="2000" advTm="45244"/>
    </mc:Choice>
    <mc:Fallback xmlns="">
      <p:transition spd="slow" advTm="4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9E9F7-7181-50E5-A7E8-89934D5B062B}"/>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F8CA72BE-0EB0-C654-1949-3C4906A431A3}"/>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入院料に包括されない除外薬剤・注射薬の範囲</a:t>
            </a:r>
          </a:p>
        </p:txBody>
      </p:sp>
      <p:sp>
        <p:nvSpPr>
          <p:cNvPr id="2" name="テキスト ボックス 1">
            <a:extLst>
              <a:ext uri="{FF2B5EF4-FFF2-40B4-BE49-F238E27FC236}">
                <a16:creationId xmlns:a16="http://schemas.microsoft.com/office/drawing/2014/main" id="{8EEC9469-F7D1-487E-A5C6-694C94240D7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患者のニーズ、病院の機能・特性、地域医療構想を踏まえた医療提供体制の整備－⑭</a:t>
            </a:r>
          </a:p>
        </p:txBody>
      </p:sp>
      <p:graphicFrame>
        <p:nvGraphicFramePr>
          <p:cNvPr id="6" name="表 5">
            <a:extLst>
              <a:ext uri="{FF2B5EF4-FFF2-40B4-BE49-F238E27FC236}">
                <a16:creationId xmlns:a16="http://schemas.microsoft.com/office/drawing/2014/main" id="{BE431A3A-ED66-AEE1-887E-62D6D4A4D9AC}"/>
              </a:ext>
            </a:extLst>
          </p:cNvPr>
          <p:cNvGraphicFramePr>
            <a:graphicFrameLocks noGrp="1"/>
          </p:cNvGraphicFramePr>
          <p:nvPr/>
        </p:nvGraphicFramePr>
        <p:xfrm>
          <a:off x="1142998" y="952271"/>
          <a:ext cx="10112024" cy="5611702"/>
        </p:xfrm>
        <a:graphic>
          <a:graphicData uri="http://schemas.openxmlformats.org/drawingml/2006/table">
            <a:tbl>
              <a:tblPr firstRow="1" bandRow="1"/>
              <a:tblGrid>
                <a:gridCol w="2191579">
                  <a:extLst>
                    <a:ext uri="{9D8B030D-6E8A-4147-A177-3AD203B41FA5}">
                      <a16:colId xmlns:a16="http://schemas.microsoft.com/office/drawing/2014/main" val="1550781527"/>
                    </a:ext>
                  </a:extLst>
                </a:gridCol>
                <a:gridCol w="1422604">
                  <a:extLst>
                    <a:ext uri="{9D8B030D-6E8A-4147-A177-3AD203B41FA5}">
                      <a16:colId xmlns:a16="http://schemas.microsoft.com/office/drawing/2014/main" val="4032191304"/>
                    </a:ext>
                  </a:extLst>
                </a:gridCol>
                <a:gridCol w="768975">
                  <a:extLst>
                    <a:ext uri="{9D8B030D-6E8A-4147-A177-3AD203B41FA5}">
                      <a16:colId xmlns:a16="http://schemas.microsoft.com/office/drawing/2014/main" val="856593901"/>
                    </a:ext>
                  </a:extLst>
                </a:gridCol>
                <a:gridCol w="768975">
                  <a:extLst>
                    <a:ext uri="{9D8B030D-6E8A-4147-A177-3AD203B41FA5}">
                      <a16:colId xmlns:a16="http://schemas.microsoft.com/office/drawing/2014/main" val="3438871498"/>
                    </a:ext>
                  </a:extLst>
                </a:gridCol>
                <a:gridCol w="1038117">
                  <a:extLst>
                    <a:ext uri="{9D8B030D-6E8A-4147-A177-3AD203B41FA5}">
                      <a16:colId xmlns:a16="http://schemas.microsoft.com/office/drawing/2014/main" val="2938115060"/>
                    </a:ext>
                  </a:extLst>
                </a:gridCol>
                <a:gridCol w="1960887">
                  <a:extLst>
                    <a:ext uri="{9D8B030D-6E8A-4147-A177-3AD203B41FA5}">
                      <a16:colId xmlns:a16="http://schemas.microsoft.com/office/drawing/2014/main" val="89946049"/>
                    </a:ext>
                  </a:extLst>
                </a:gridCol>
                <a:gridCol w="1960887">
                  <a:extLst>
                    <a:ext uri="{9D8B030D-6E8A-4147-A177-3AD203B41FA5}">
                      <a16:colId xmlns:a16="http://schemas.microsoft.com/office/drawing/2014/main" val="3529060711"/>
                    </a:ext>
                  </a:extLst>
                </a:gridCol>
              </a:tblGrid>
              <a:tr h="552966">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100" b="0">
                          <a:ln>
                            <a:noFill/>
                          </a:ln>
                          <a:solidFill>
                            <a:schemeClr val="tx1"/>
                          </a:solidFill>
                        </a:rPr>
                        <a:t>改定前の別表番号</a:t>
                      </a:r>
                      <a:endParaRPr kumimoji="1" lang="en-US" altLang="ja-JP" sz="1100" b="0">
                        <a:ln>
                          <a:noFill/>
                        </a:ln>
                        <a:solidFill>
                          <a:schemeClr val="tx1"/>
                        </a:solidFill>
                      </a:endParaRPr>
                    </a:p>
                    <a:p>
                      <a:pPr algn="ctr"/>
                      <a:r>
                        <a:rPr kumimoji="1" lang="ja-JP" altLang="en-US" sz="1100" b="0">
                          <a:ln>
                            <a:noFill/>
                          </a:ln>
                          <a:solidFill>
                            <a:schemeClr val="tx1"/>
                          </a:solidFill>
                        </a:rPr>
                        <a:t>（改定後は別表第５の１の２）</a:t>
                      </a:r>
                      <a:endParaRPr kumimoji="1" lang="en-US" altLang="ja-JP" sz="1100" b="0">
                        <a:ln>
                          <a:noFill/>
                        </a:ln>
                        <a:solidFill>
                          <a:schemeClr val="tx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100" b="0">
                          <a:ln>
                            <a:noFill/>
                          </a:ln>
                          <a:solidFill>
                            <a:schemeClr val="tx1"/>
                          </a:solidFill>
                        </a:rPr>
                        <a:t>第５ </a:t>
                      </a:r>
                      <a:r>
                        <a:rPr kumimoji="1" lang="en-US" altLang="ja-JP" sz="1100" b="0">
                          <a:ln>
                            <a:noFill/>
                          </a:ln>
                          <a:solidFill>
                            <a:schemeClr val="tx1"/>
                          </a:solidFill>
                        </a:rPr>
                        <a:t>+</a:t>
                      </a:r>
                      <a:br>
                        <a:rPr kumimoji="1" lang="en-US" altLang="ja-JP" sz="1100" b="0">
                          <a:ln>
                            <a:noFill/>
                          </a:ln>
                          <a:solidFill>
                            <a:schemeClr val="tx1"/>
                          </a:solidFill>
                        </a:rPr>
                      </a:br>
                      <a:r>
                        <a:rPr kumimoji="1" lang="ja-JP" altLang="en-US" sz="1100" b="0">
                          <a:ln>
                            <a:noFill/>
                          </a:ln>
                          <a:solidFill>
                            <a:schemeClr val="tx1"/>
                          </a:solidFill>
                        </a:rPr>
                        <a:t>第５の１の２</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gridSpan="2">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100" b="0">
                          <a:ln>
                            <a:noFill/>
                          </a:ln>
                          <a:solidFill>
                            <a:schemeClr val="tx1"/>
                          </a:solidFill>
                        </a:rPr>
                        <a:t>第５の１の２</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p>
                      <a:endParaRPr kumimoji="1" lang="ja-JP" altLang="en-US"/>
                    </a:p>
                  </a:txBody>
                  <a:tcPr>
                    <a:lnL w="12700" cap="flat" cmpd="sng" algn="ctr">
                      <a:solidFill>
                        <a:srgbClr val="000000"/>
                      </a:solidFill>
                      <a:prstDash val="solid"/>
                      <a:round/>
                      <a:headEnd type="none" w="med" len="med"/>
                      <a:tailEnd type="none" w="med" len="med"/>
                    </a:lnL>
                  </a:tcPr>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100" b="0">
                          <a:ln>
                            <a:noFill/>
                          </a:ln>
                          <a:solidFill>
                            <a:schemeClr val="tx1"/>
                          </a:solidFill>
                        </a:rPr>
                        <a:t>第５の１の３</a:t>
                      </a:r>
                      <a:endParaRPr kumimoji="1" lang="en-US" altLang="ja-JP" sz="1100" b="0">
                        <a:ln>
                          <a:noFill/>
                        </a:ln>
                        <a:solidFill>
                          <a:schemeClr val="tx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a:ln>
                            <a:noFill/>
                          </a:ln>
                          <a:solidFill>
                            <a:schemeClr val="tx1"/>
                          </a:solidFill>
                        </a:rPr>
                        <a:t>第５の１の４又は５</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100" b="0">
                          <a:ln>
                            <a:noFill/>
                          </a:ln>
                          <a:solidFill>
                            <a:schemeClr val="tx1"/>
                          </a:solidFill>
                        </a:rPr>
                        <a:t>特掲診療料</a:t>
                      </a:r>
                      <a:endParaRPr kumimoji="1" lang="en-US" altLang="ja-JP" sz="1100" b="0">
                        <a:ln>
                          <a:noFill/>
                        </a:ln>
                        <a:solidFill>
                          <a:schemeClr val="tx1"/>
                        </a:solidFill>
                      </a:endParaRPr>
                    </a:p>
                    <a:p>
                      <a:pPr algn="ctr"/>
                      <a:r>
                        <a:rPr kumimoji="1" lang="ja-JP" altLang="en-US" sz="1100" b="0">
                          <a:ln>
                            <a:noFill/>
                          </a:ln>
                          <a:solidFill>
                            <a:schemeClr val="tx1"/>
                          </a:solidFill>
                        </a:rPr>
                        <a:t>第</a:t>
                      </a:r>
                      <a:r>
                        <a:rPr kumimoji="1" lang="en-US" altLang="ja-JP" sz="1100" b="0">
                          <a:ln>
                            <a:noFill/>
                          </a:ln>
                          <a:solidFill>
                            <a:schemeClr val="tx1"/>
                          </a:solidFill>
                        </a:rPr>
                        <a:t>16</a:t>
                      </a:r>
                      <a:endParaRPr kumimoji="1" lang="ja-JP" altLang="en-US" sz="1100" b="0">
                        <a:ln>
                          <a:noFill/>
                        </a:ln>
                        <a:solidFill>
                          <a:schemeClr val="tx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077480293"/>
                  </a:ext>
                </a:extLst>
              </a:tr>
              <a:tr h="834217">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100" b="0">
                          <a:ln>
                            <a:noFill/>
                          </a:ln>
                          <a:solidFill>
                            <a:schemeClr val="tx1"/>
                          </a:solidFill>
                        </a:rPr>
                        <a:t>入院料等</a:t>
                      </a:r>
                      <a:endParaRPr kumimoji="1" lang="en-US" altLang="ja-JP" sz="1100" b="0">
                        <a:ln>
                          <a:noFill/>
                        </a:ln>
                        <a:solidFill>
                          <a:schemeClr val="tx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b="0">
                          <a:ln>
                            <a:noFill/>
                          </a:ln>
                          <a:solidFill>
                            <a:schemeClr val="tx1"/>
                          </a:solidFill>
                        </a:rPr>
                        <a:t>療養病棟</a:t>
                      </a:r>
                      <a:endParaRPr kumimoji="1" lang="en-US" altLang="ja-JP" sz="1000" b="0">
                        <a:ln>
                          <a:noFill/>
                        </a:ln>
                        <a:solidFill>
                          <a:schemeClr val="tx1"/>
                        </a:solidFill>
                      </a:endParaRPr>
                    </a:p>
                    <a:p>
                      <a:pPr marL="85725" indent="-85725" algn="l"/>
                      <a:r>
                        <a:rPr kumimoji="1" lang="ja-JP" altLang="en-US" sz="1000" b="0">
                          <a:ln>
                            <a:noFill/>
                          </a:ln>
                          <a:solidFill>
                            <a:schemeClr val="tx1"/>
                          </a:solidFill>
                        </a:rPr>
                        <a:t>障害者施設等の注６、</a:t>
                      </a:r>
                      <a:r>
                        <a:rPr kumimoji="1" lang="en-US" altLang="ja-JP" sz="1000" b="0">
                          <a:ln>
                            <a:noFill/>
                          </a:ln>
                          <a:solidFill>
                            <a:schemeClr val="tx1"/>
                          </a:solidFill>
                        </a:rPr>
                        <a:t>13</a:t>
                      </a:r>
                      <a:r>
                        <a:rPr kumimoji="1" lang="ja-JP" altLang="en-US" sz="1000" b="0">
                          <a:ln>
                            <a:noFill/>
                          </a:ln>
                          <a:solidFill>
                            <a:schemeClr val="tx1"/>
                          </a:solidFill>
                        </a:rPr>
                        <a:t>、</a:t>
                      </a:r>
                      <a:r>
                        <a:rPr kumimoji="1" lang="en-US" altLang="ja-JP" sz="1000" b="0">
                          <a:ln>
                            <a:noFill/>
                          </a:ln>
                          <a:solidFill>
                            <a:schemeClr val="tx1"/>
                          </a:solidFill>
                        </a:rPr>
                        <a:t>14</a:t>
                      </a:r>
                    </a:p>
                    <a:p>
                      <a:pPr algn="l"/>
                      <a:r>
                        <a:rPr kumimoji="1" lang="ja-JP" altLang="en-US" sz="1000" b="0">
                          <a:ln>
                            <a:noFill/>
                          </a:ln>
                          <a:solidFill>
                            <a:schemeClr val="tx1"/>
                          </a:solidFill>
                        </a:rPr>
                        <a:t>有床診療所療養病床</a:t>
                      </a:r>
                      <a:endParaRPr kumimoji="1" lang="en-US" altLang="ja-JP" sz="1000" b="0">
                        <a:ln>
                          <a:noFill/>
                        </a:ln>
                        <a:solidFill>
                          <a:schemeClr val="tx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b="0">
                          <a:ln>
                            <a:noFill/>
                          </a:ln>
                          <a:solidFill>
                            <a:schemeClr val="tx1"/>
                          </a:solidFill>
                        </a:rPr>
                        <a:t>緩和ケア</a:t>
                      </a:r>
                      <a:endParaRPr kumimoji="1" lang="en-US" altLang="ja-JP" sz="1000" b="0">
                        <a:ln>
                          <a:noFill/>
                        </a:ln>
                        <a:solidFill>
                          <a:schemeClr val="tx1"/>
                        </a:solidFill>
                      </a:endParaRPr>
                    </a:p>
                  </a:txBody>
                  <a:tcPr anchor="ctr">
                    <a:lnL w="12700" cap="flat" cmpd="sng" algn="ctr">
                      <a:solidFill>
                        <a:srgbClr val="000000"/>
                      </a:solidFill>
                      <a:prstDash val="solid"/>
                      <a:round/>
                      <a:headEnd type="none" w="med" len="med"/>
                      <a:tailEnd type="none" w="med" len="med"/>
                    </a:lnL>
                    <a:lnR w="6350" cap="flat" cmpd="sng" algn="ctr">
                      <a:solidFill>
                        <a:srgbClr val="000000"/>
                      </a:solidFill>
                      <a:prstDash val="sys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85725" indent="-85725" algn="l"/>
                      <a:r>
                        <a:rPr kumimoji="1" lang="ja-JP" altLang="en-US" sz="1000" b="1" u="none">
                          <a:ln>
                            <a:noFill/>
                          </a:ln>
                          <a:solidFill>
                            <a:srgbClr val="007FDE"/>
                          </a:solidFill>
                        </a:rPr>
                        <a:t>特定入院基本料</a:t>
                      </a:r>
                      <a:endParaRPr kumimoji="1" lang="en-US" altLang="ja-JP" sz="1000" b="1" u="none">
                        <a:ln>
                          <a:noFill/>
                        </a:ln>
                        <a:solidFill>
                          <a:srgbClr val="007FDE"/>
                        </a:solidFill>
                      </a:endParaRPr>
                    </a:p>
                    <a:p>
                      <a:pPr algn="l"/>
                      <a:r>
                        <a:rPr kumimoji="1" lang="ja-JP" altLang="en-US" sz="1000" b="1" u="none">
                          <a:ln>
                            <a:noFill/>
                          </a:ln>
                          <a:solidFill>
                            <a:srgbClr val="007FDE"/>
                          </a:solidFill>
                        </a:rPr>
                        <a:t>回リハ</a:t>
                      </a:r>
                      <a:endParaRPr kumimoji="1" lang="en-US" altLang="ja-JP" sz="1000" b="1" u="none">
                        <a:ln>
                          <a:noFill/>
                        </a:ln>
                        <a:solidFill>
                          <a:srgbClr val="007FDE"/>
                        </a:solidFill>
                      </a:endParaRPr>
                    </a:p>
                    <a:p>
                      <a:pPr algn="l"/>
                      <a:r>
                        <a:rPr kumimoji="1" lang="ja-JP" altLang="en-US" sz="1000" b="1" u="none">
                          <a:ln>
                            <a:noFill/>
                          </a:ln>
                          <a:solidFill>
                            <a:srgbClr val="007FDE"/>
                          </a:solidFill>
                        </a:rPr>
                        <a:t>特殊疾患</a:t>
                      </a:r>
                      <a:endParaRPr kumimoji="1" lang="en-US" altLang="ja-JP" sz="1000" b="1" u="none">
                        <a:ln>
                          <a:noFill/>
                        </a:ln>
                        <a:solidFill>
                          <a:srgbClr val="007FDE"/>
                        </a:solidFill>
                      </a:endParaRPr>
                    </a:p>
                  </a:txBody>
                  <a:tcPr anchor="ctr">
                    <a:lnL w="6350" cap="flat" cmpd="sng" algn="ctr">
                      <a:solidFill>
                        <a:srgbClr val="000000"/>
                      </a:solidFill>
                      <a:prstDash val="sysDash"/>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b="0">
                          <a:ln>
                            <a:noFill/>
                          </a:ln>
                          <a:solidFill>
                            <a:schemeClr val="tx1"/>
                          </a:solidFill>
                        </a:rPr>
                        <a:t>地域包括医療</a:t>
                      </a:r>
                      <a:endParaRPr kumimoji="1" lang="en-US" altLang="ja-JP" sz="1000" b="0">
                        <a:ln>
                          <a:noFill/>
                        </a:ln>
                        <a:solidFill>
                          <a:schemeClr val="tx1"/>
                        </a:solidFill>
                      </a:endParaRPr>
                    </a:p>
                    <a:p>
                      <a:pPr algn="l"/>
                      <a:r>
                        <a:rPr kumimoji="1" lang="ja-JP" altLang="en-US" sz="1000" b="0">
                          <a:ln>
                            <a:noFill/>
                          </a:ln>
                          <a:solidFill>
                            <a:schemeClr val="tx1"/>
                          </a:solidFill>
                        </a:rPr>
                        <a:t>地域包括ケア</a:t>
                      </a:r>
                      <a:endParaRPr kumimoji="1" lang="en-US" altLang="ja-JP" sz="1000" b="0">
                        <a:ln>
                          <a:noFill/>
                        </a:ln>
                        <a:solidFill>
                          <a:srgbClr val="FF0000"/>
                        </a:solidFill>
                      </a:endParaRPr>
                    </a:p>
                    <a:p>
                      <a:pPr algn="l"/>
                      <a:r>
                        <a:rPr kumimoji="1" lang="ja-JP" altLang="en-US" sz="1000" b="0">
                          <a:ln>
                            <a:noFill/>
                          </a:ln>
                          <a:solidFill>
                            <a:schemeClr val="tx1"/>
                          </a:solidFill>
                        </a:rPr>
                        <a:t>短期滞在手術</a:t>
                      </a:r>
                      <a:endParaRPr kumimoji="1" lang="en-US" altLang="ja-JP" sz="1000" b="0">
                        <a:ln>
                          <a:noFill/>
                        </a:ln>
                        <a:solidFill>
                          <a:schemeClr val="tx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b="0">
                          <a:ln>
                            <a:noFill/>
                          </a:ln>
                          <a:solidFill>
                            <a:schemeClr val="tx1"/>
                          </a:solidFill>
                        </a:rPr>
                        <a:t>精神科救急急性期医療入院料</a:t>
                      </a:r>
                      <a:endParaRPr kumimoji="1" lang="en-US" altLang="ja-JP" sz="1000" b="0">
                        <a:ln>
                          <a:noFill/>
                        </a:ln>
                        <a:solidFill>
                          <a:schemeClr val="tx1"/>
                        </a:solidFill>
                      </a:endParaRPr>
                    </a:p>
                    <a:p>
                      <a:pPr algn="l"/>
                      <a:r>
                        <a:rPr kumimoji="1" lang="ja-JP" altLang="en-US" sz="1000" b="0">
                          <a:ln>
                            <a:noFill/>
                          </a:ln>
                          <a:solidFill>
                            <a:schemeClr val="tx1"/>
                          </a:solidFill>
                        </a:rPr>
                        <a:t>精神科急性期治療病棟入院料</a:t>
                      </a:r>
                      <a:endParaRPr kumimoji="1" lang="en-US" altLang="ja-JP" sz="1000" b="0">
                        <a:ln>
                          <a:noFill/>
                        </a:ln>
                        <a:solidFill>
                          <a:schemeClr val="tx1"/>
                        </a:solidFill>
                      </a:endParaRPr>
                    </a:p>
                    <a:p>
                      <a:pPr algn="l"/>
                      <a:r>
                        <a:rPr kumimoji="1" lang="ja-JP" altLang="en-US" sz="1000" b="0">
                          <a:ln>
                            <a:noFill/>
                          </a:ln>
                          <a:solidFill>
                            <a:schemeClr val="tx1"/>
                          </a:solidFill>
                        </a:rPr>
                        <a:t>精神科救急・合併症入院料</a:t>
                      </a:r>
                      <a:endParaRPr kumimoji="1" lang="en-US" altLang="ja-JP" sz="1000" b="0">
                        <a:ln>
                          <a:noFill/>
                        </a:ln>
                        <a:solidFill>
                          <a:schemeClr val="tx1"/>
                        </a:solidFill>
                      </a:endParaRPr>
                    </a:p>
                    <a:p>
                      <a:pPr algn="l"/>
                      <a:r>
                        <a:rPr kumimoji="1" lang="ja-JP" altLang="en-US" sz="1000" b="0">
                          <a:ln>
                            <a:noFill/>
                          </a:ln>
                          <a:solidFill>
                            <a:schemeClr val="tx1"/>
                          </a:solidFill>
                        </a:rPr>
                        <a:t>精神療養病棟入院料</a:t>
                      </a:r>
                      <a:endParaRPr kumimoji="1" lang="en-US" altLang="ja-JP" sz="1000" b="0">
                        <a:ln>
                          <a:noFill/>
                        </a:ln>
                        <a:solidFill>
                          <a:schemeClr val="tx1"/>
                        </a:solidFill>
                      </a:endParaRPr>
                    </a:p>
                    <a:p>
                      <a:pPr algn="l"/>
                      <a:r>
                        <a:rPr kumimoji="1" lang="ja-JP" altLang="en-US" sz="1000" b="0">
                          <a:ln>
                            <a:noFill/>
                          </a:ln>
                          <a:solidFill>
                            <a:schemeClr val="tx1"/>
                          </a:solidFill>
                        </a:rPr>
                        <a:t>地域移行機能強化病棟入院料</a:t>
                      </a:r>
                      <a:endParaRPr kumimoji="1" lang="en-US" altLang="ja-JP" sz="1000" b="0">
                        <a:ln>
                          <a:noFill/>
                        </a:ln>
                        <a:solidFill>
                          <a:schemeClr val="tx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b="0">
                          <a:ln>
                            <a:noFill/>
                          </a:ln>
                          <a:solidFill>
                            <a:schemeClr val="tx1"/>
                          </a:solidFill>
                        </a:rPr>
                        <a:t>介護老人保健施設・介護医療院等に入所中の患者、入院中の患者であって短期入所療養介護を受けている患者</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701615446"/>
                  </a:ext>
                </a:extLst>
              </a:tr>
              <a:tr h="476696">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a:t>抗悪性腫瘍剤</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（包括）</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ys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（包括）</a:t>
                      </a:r>
                      <a:r>
                        <a:rPr kumimoji="1" lang="ja-JP" altLang="en-US" sz="1000" b="1" u="none">
                          <a:solidFill>
                            <a:schemeClr val="tx1"/>
                          </a:solidFill>
                        </a:rPr>
                        <a:t>→</a:t>
                      </a:r>
                      <a:r>
                        <a:rPr kumimoji="1" lang="ja-JP" altLang="en-US" sz="1000" b="1" u="none">
                          <a:solidFill>
                            <a:srgbClr val="007FDE"/>
                          </a:solidFill>
                        </a:rPr>
                        <a:t>○</a:t>
                      </a:r>
                      <a:endParaRPr kumimoji="1" lang="en-US" altLang="ja-JP" sz="1000" b="1" u="none" strike="sngStrike">
                        <a:solidFill>
                          <a:srgbClr val="007FDE"/>
                        </a:solidFill>
                      </a:endParaRPr>
                    </a:p>
                  </a:txBody>
                  <a:tcPr marL="0" marR="0" marT="0" marB="0" anchor="ctr">
                    <a:lnL w="6350" cap="flat" cmpd="sng" algn="ctr">
                      <a:solidFill>
                        <a:srgbClr val="000000"/>
                      </a:solidFill>
                      <a:prstDash val="sys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（包括）→</a:t>
                      </a:r>
                      <a:r>
                        <a:rPr kumimoji="1" lang="ja-JP" altLang="en-US" sz="1000" b="1" u="none">
                          <a:solidFill>
                            <a:srgbClr val="007FDE"/>
                          </a:solidFill>
                        </a:rPr>
                        <a:t>○</a:t>
                      </a:r>
                      <a:endParaRPr kumimoji="1" lang="en-US" altLang="ja-JP" sz="1000" b="1" u="none" strike="sngStrike">
                        <a:solidFill>
                          <a:srgbClr val="007FDE"/>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r>
                        <a:rPr kumimoji="1" lang="en-US" altLang="ja-JP" sz="1000" baseline="30000"/>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ja-JP" sz="800"/>
                        <a:t>※</a:t>
                      </a:r>
                      <a:r>
                        <a:rPr lang="ja-JP" altLang="en-US" sz="800"/>
                        <a:t>入院中の患者であって短期入所療養介護を受けている患者を除く</a:t>
                      </a:r>
                      <a:endParaRPr kumimoji="1" lang="ja-JP" altLang="en-US" sz="800" baseline="30000"/>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82124490"/>
                  </a:ext>
                </a:extLst>
              </a:tr>
              <a:tr h="387315">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a:t>疼痛コントロールのための</a:t>
                      </a:r>
                      <a:br>
                        <a:rPr kumimoji="1" lang="en-US" altLang="ja-JP" sz="1000"/>
                      </a:br>
                      <a:r>
                        <a:rPr kumimoji="1" lang="ja-JP" altLang="en-US" sz="1000"/>
                        <a:t>医療用麻薬</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（包括）</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ys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（包括）→</a:t>
                      </a:r>
                      <a:r>
                        <a:rPr kumimoji="1" lang="ja-JP" altLang="en-US" sz="1000" b="1" u="none">
                          <a:solidFill>
                            <a:srgbClr val="007FDE"/>
                          </a:solidFill>
                        </a:rPr>
                        <a:t>○</a:t>
                      </a:r>
                      <a:endParaRPr kumimoji="1" lang="en-US" altLang="ja-JP" sz="1000" b="1" u="none" strike="sngStrike">
                        <a:solidFill>
                          <a:srgbClr val="007FDE"/>
                        </a:solidFill>
                      </a:endParaRPr>
                    </a:p>
                  </a:txBody>
                  <a:tcPr marL="0" marR="0" marT="0" marB="0" anchor="ctr">
                    <a:lnL w="6350" cap="flat" cmpd="sng" algn="ctr">
                      <a:solidFill>
                        <a:srgbClr val="000000"/>
                      </a:solidFill>
                      <a:prstDash val="sys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（包括）→</a:t>
                      </a:r>
                      <a:r>
                        <a:rPr kumimoji="1" lang="ja-JP" altLang="en-US" sz="1000" b="1" u="none">
                          <a:solidFill>
                            <a:srgbClr val="007FDE"/>
                          </a:solidFill>
                        </a:rPr>
                        <a:t>○</a:t>
                      </a:r>
                      <a:endParaRPr kumimoji="1" lang="en-US" altLang="ja-JP" sz="1000" b="1" u="none" strike="sngStrike">
                        <a:solidFill>
                          <a:srgbClr val="007FDE"/>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103022299"/>
                  </a:ext>
                </a:extLst>
              </a:tr>
              <a:tr h="536283">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a:t>エリスロポエチン、ダルベポエチン、エポエチンベータペゴル、</a:t>
                      </a:r>
                      <a:r>
                        <a:rPr kumimoji="1" lang="en-US" altLang="ja-JP" sz="1000"/>
                        <a:t>HIF-PH</a:t>
                      </a:r>
                      <a:r>
                        <a:rPr kumimoji="1" lang="ja-JP" altLang="en-US" sz="1000"/>
                        <a:t>阻害薬</a:t>
                      </a:r>
                      <a:endParaRPr kumimoji="1" lang="en-US" altLang="ja-JP" sz="1000"/>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strike="noStrike">
                          <a:solidFill>
                            <a:schemeClr val="tx1"/>
                          </a:solidFill>
                        </a:rPr>
                        <a:t>（包括）</a:t>
                      </a:r>
                      <a:endParaRPr kumimoji="1" lang="en-US" altLang="ja-JP" sz="1000" strike="noStrike">
                        <a:solidFill>
                          <a:schemeClr val="tx1"/>
                        </a:solidFill>
                      </a:endParaRP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ys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（包括）→</a:t>
                      </a:r>
                      <a:r>
                        <a:rPr kumimoji="1" lang="ja-JP" altLang="en-US" sz="1000" b="1" u="none">
                          <a:solidFill>
                            <a:srgbClr val="007FDE"/>
                          </a:solidFill>
                        </a:rPr>
                        <a:t>○</a:t>
                      </a:r>
                      <a:endParaRPr kumimoji="1" lang="en-US" altLang="ja-JP" sz="1000" b="1" u="none" strike="sngStrike">
                        <a:solidFill>
                          <a:srgbClr val="007FDE"/>
                        </a:solidFill>
                      </a:endParaRPr>
                    </a:p>
                  </a:txBody>
                  <a:tcPr marL="0" marR="0" marT="0" marB="0" anchor="ctr">
                    <a:lnL w="6350" cap="flat" cmpd="sng" algn="ctr">
                      <a:solidFill>
                        <a:srgbClr val="000000"/>
                      </a:solidFill>
                      <a:prstDash val="sys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（包括）→</a:t>
                      </a:r>
                      <a:r>
                        <a:rPr kumimoji="1" lang="ja-JP" altLang="en-US" sz="1000" b="1" u="none">
                          <a:solidFill>
                            <a:srgbClr val="007FDE"/>
                          </a:solidFill>
                        </a:rPr>
                        <a:t>○</a:t>
                      </a:r>
                      <a:endParaRPr kumimoji="1" lang="en-US" altLang="ja-JP" sz="1000" b="1" u="none" strike="sngStrike">
                        <a:solidFill>
                          <a:srgbClr val="007FDE"/>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259393949"/>
                  </a:ext>
                </a:extLst>
              </a:tr>
              <a:tr h="238348">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a:t>インターフェロン製剤</a:t>
                      </a:r>
                      <a:endParaRPr kumimoji="1" lang="en-US" altLang="ja-JP" sz="1000"/>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gridSpan="2">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15309894"/>
                  </a:ext>
                </a:extLst>
              </a:tr>
              <a:tr h="238348">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a:t>抗ウイルス剤</a:t>
                      </a:r>
                      <a:endParaRPr kumimoji="1" lang="en-US" altLang="ja-JP" sz="1000"/>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gridSpan="2">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9582165"/>
                  </a:ext>
                </a:extLst>
              </a:tr>
              <a:tr h="455693">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a:solidFill>
                            <a:srgbClr val="007FDE"/>
                          </a:solidFill>
                        </a:rPr>
                        <a:t>抗ウイルス剤</a:t>
                      </a:r>
                      <a:endParaRPr kumimoji="1" lang="en-US" altLang="ja-JP" sz="1000" b="1">
                        <a:solidFill>
                          <a:srgbClr val="007FDE"/>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a:solidFill>
                            <a:srgbClr val="007FDE"/>
                          </a:solidFill>
                        </a:rPr>
                        <a:t>（新型コロナウイルス治療薬）</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1">
                          <a:solidFill>
                            <a:schemeClr val="tx1"/>
                          </a:solidFill>
                        </a:rPr>
                        <a:t>○→</a:t>
                      </a:r>
                      <a:r>
                        <a:rPr kumimoji="1" lang="ja-JP" altLang="en-US" sz="1000" b="1">
                          <a:solidFill>
                            <a:srgbClr val="007FDE"/>
                          </a:solidFill>
                        </a:rPr>
                        <a:t>（包括）</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gridSpan="2">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1">
                          <a:solidFill>
                            <a:schemeClr val="tx1"/>
                          </a:solidFill>
                        </a:rPr>
                        <a:t>○→</a:t>
                      </a:r>
                      <a:r>
                        <a:rPr kumimoji="1" lang="ja-JP" altLang="en-US" sz="1000" b="1">
                          <a:solidFill>
                            <a:srgbClr val="007FDE"/>
                          </a:solidFill>
                        </a:rPr>
                        <a:t>（包括）</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h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1">
                          <a:solidFill>
                            <a:schemeClr val="tx1"/>
                          </a:solidFill>
                        </a:rPr>
                        <a:t>○→</a:t>
                      </a:r>
                      <a:r>
                        <a:rPr kumimoji="1" lang="ja-JP" altLang="en-US" sz="1000" b="1">
                          <a:solidFill>
                            <a:srgbClr val="007FDE"/>
                          </a:solidFill>
                        </a:rPr>
                        <a:t>（包括）</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1">
                          <a:solidFill>
                            <a:schemeClr val="tx1"/>
                          </a:solidFill>
                        </a:rPr>
                        <a:t>○→</a:t>
                      </a:r>
                      <a:r>
                        <a:rPr kumimoji="1" lang="ja-JP" altLang="en-US" sz="1000" b="1">
                          <a:solidFill>
                            <a:srgbClr val="007FDE"/>
                          </a:solidFill>
                        </a:rPr>
                        <a:t>（包括）</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1">
                          <a:solidFill>
                            <a:schemeClr val="tx1"/>
                          </a:solidFill>
                        </a:rPr>
                        <a:t>○→</a:t>
                      </a:r>
                      <a:r>
                        <a:rPr kumimoji="1" lang="ja-JP" altLang="en-US" sz="1000" b="1">
                          <a:solidFill>
                            <a:srgbClr val="007FDE"/>
                          </a:solidFill>
                        </a:rPr>
                        <a:t>（包括）</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extLst>
                  <a:ext uri="{0D108BD9-81ED-4DB2-BD59-A6C34878D82A}">
                    <a16:rowId xmlns:a16="http://schemas.microsoft.com/office/drawing/2014/main" val="3043601503"/>
                  </a:ext>
                </a:extLst>
              </a:tr>
              <a:tr h="238348">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strike="noStrike">
                          <a:solidFill>
                            <a:schemeClr val="tx1"/>
                          </a:solidFill>
                        </a:rPr>
                        <a:t>血友病</a:t>
                      </a:r>
                      <a:r>
                        <a:rPr kumimoji="1" lang="ja-JP" altLang="en-US" sz="1000">
                          <a:solidFill>
                            <a:schemeClr val="tx1"/>
                          </a:solidFill>
                        </a:rPr>
                        <a:t>の患者に使用する医薬品</a:t>
                      </a:r>
                      <a:endParaRPr kumimoji="1" lang="en-US" altLang="ja-JP" sz="1000">
                        <a:solidFill>
                          <a:schemeClr val="tx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gridSpan="2">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endParaRPr kumimoji="1" lang="en-US" altLang="ja-JP" sz="1000"/>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ysDash"/>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714672149"/>
                  </a:ext>
                </a:extLst>
              </a:tr>
              <a:tr h="488243">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b="1" u="none">
                          <a:solidFill>
                            <a:srgbClr val="007FDE"/>
                          </a:solidFill>
                        </a:rPr>
                        <a:t>血液凝固因子障害等（血友病以外）の患者に使用する医薬品</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0" u="none">
                          <a:solidFill>
                            <a:schemeClr val="tx1"/>
                          </a:solidFill>
                        </a:rPr>
                        <a:t>（包括）→</a:t>
                      </a:r>
                      <a:r>
                        <a:rPr kumimoji="1" lang="ja-JP" altLang="en-US" sz="1000" b="1" u="none">
                          <a:solidFill>
                            <a:srgbClr val="007FDE"/>
                          </a:solidFill>
                        </a:rPr>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gridSpan="2">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（包括）→</a:t>
                      </a:r>
                      <a:r>
                        <a:rPr kumimoji="1" lang="ja-JP" altLang="en-US" sz="1000" b="1" u="none">
                          <a:solidFill>
                            <a:srgbClr val="007FDE"/>
                          </a:solidFill>
                        </a:rPr>
                        <a:t>○</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h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000">
                        <a:solidFill>
                          <a:schemeClr val="accent1"/>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0" u="none">
                          <a:solidFill>
                            <a:schemeClr val="tx1"/>
                          </a:solidFill>
                        </a:rPr>
                        <a:t>（包括）→</a:t>
                      </a:r>
                      <a:r>
                        <a:rPr kumimoji="1" lang="ja-JP" altLang="en-US" sz="1000" b="1" u="none">
                          <a:solidFill>
                            <a:srgbClr val="007FDE"/>
                          </a:solidFill>
                        </a:rPr>
                        <a:t>○</a:t>
                      </a:r>
                      <a:endParaRPr kumimoji="1" lang="en-US" altLang="ja-JP" sz="1000" b="1" u="none">
                        <a:solidFill>
                          <a:srgbClr val="007FDE"/>
                        </a:solidFil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0" u="none">
                          <a:solidFill>
                            <a:schemeClr val="tx1"/>
                          </a:solidFill>
                        </a:rPr>
                        <a:t>（包括）→</a:t>
                      </a:r>
                      <a:r>
                        <a:rPr kumimoji="1" lang="ja-JP" altLang="en-US" sz="1000" b="1" u="none">
                          <a:solidFill>
                            <a:srgbClr val="007FDE"/>
                          </a:solidFill>
                        </a:rPr>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0" u="none">
                          <a:solidFill>
                            <a:schemeClr val="tx1"/>
                          </a:solidFill>
                        </a:rPr>
                        <a:t>（包括）→</a:t>
                      </a:r>
                      <a:r>
                        <a:rPr kumimoji="1" lang="ja-JP" altLang="en-US" sz="1000" b="1" u="none">
                          <a:solidFill>
                            <a:srgbClr val="007FDE"/>
                          </a:solidFill>
                        </a:rPr>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ysDash"/>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extLst>
                  <a:ext uri="{0D108BD9-81ED-4DB2-BD59-A6C34878D82A}">
                    <a16:rowId xmlns:a16="http://schemas.microsoft.com/office/drawing/2014/main" val="3119819007"/>
                  </a:ext>
                </a:extLst>
              </a:tr>
              <a:tr h="685250">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b="1" u="none">
                          <a:solidFill>
                            <a:srgbClr val="007FDE"/>
                          </a:solidFill>
                        </a:rPr>
                        <a:t>生物学的製剤、ＪＡＫ阻害剤</a:t>
                      </a:r>
                      <a:br>
                        <a:rPr kumimoji="1" lang="en-US" altLang="ja-JP" sz="1000" b="1" u="none">
                          <a:solidFill>
                            <a:srgbClr val="007FDE"/>
                          </a:solidFill>
                        </a:rPr>
                      </a:br>
                      <a:r>
                        <a:rPr kumimoji="1" lang="ja-JP" altLang="en-US" sz="1000" b="1" u="none">
                          <a:solidFill>
                            <a:srgbClr val="007FDE"/>
                          </a:solidFill>
                        </a:rPr>
                        <a:t>（免疫・アレルギー疾患の維持期の治療のために使用され、他剤で代替不能な場合に限る。）</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0" u="none">
                          <a:solidFill>
                            <a:schemeClr val="tx1"/>
                          </a:solidFill>
                        </a:rPr>
                        <a:t>（包括）→</a:t>
                      </a:r>
                      <a:r>
                        <a:rPr kumimoji="1" lang="ja-JP" altLang="en-US" sz="1000" b="1" u="none">
                          <a:solidFill>
                            <a:srgbClr val="007FDE"/>
                          </a:solidFill>
                        </a:rPr>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solidFill>
                            <a:schemeClr val="tx1"/>
                          </a:solidFill>
                        </a:rPr>
                        <a:t>（包括）</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ys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0" u="none">
                          <a:solidFill>
                            <a:schemeClr val="tx1"/>
                          </a:solidFill>
                        </a:rPr>
                        <a:t>（包括）</a:t>
                      </a:r>
                      <a:br>
                        <a:rPr kumimoji="1" lang="en-US" altLang="ja-JP" sz="1000" b="0" u="none">
                          <a:solidFill>
                            <a:schemeClr val="tx1"/>
                          </a:solidFill>
                        </a:rPr>
                      </a:br>
                      <a:r>
                        <a:rPr kumimoji="1" lang="ja-JP" altLang="en-US" sz="1000" b="0" u="none">
                          <a:solidFill>
                            <a:schemeClr val="tx1"/>
                          </a:solidFill>
                        </a:rPr>
                        <a:t>→</a:t>
                      </a:r>
                      <a:r>
                        <a:rPr kumimoji="1" lang="ja-JP" altLang="en-US" sz="1000" b="1" u="none">
                          <a:solidFill>
                            <a:srgbClr val="007FDE"/>
                          </a:solidFill>
                        </a:rPr>
                        <a:t>○</a:t>
                      </a:r>
                      <a:endParaRPr kumimoji="1" lang="en-US" altLang="ja-JP" sz="1000" b="1" u="none">
                        <a:solidFill>
                          <a:srgbClr val="007FDE"/>
                        </a:solidFill>
                      </a:endParaRPr>
                    </a:p>
                  </a:txBody>
                  <a:tcPr marL="0" marR="0" marT="0" marB="0" anchor="ctr">
                    <a:lnL w="6350" cap="flat" cmpd="sng" algn="ctr">
                      <a:solidFill>
                        <a:srgbClr val="000000"/>
                      </a:solidFill>
                      <a:prstDash val="sys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0" u="none">
                          <a:solidFill>
                            <a:schemeClr val="tx1"/>
                          </a:solidFill>
                        </a:rPr>
                        <a:t>（包括）→</a:t>
                      </a:r>
                      <a:r>
                        <a:rPr kumimoji="1" lang="ja-JP" altLang="en-US" sz="1000" b="1" u="none">
                          <a:solidFill>
                            <a:srgbClr val="007FDE"/>
                          </a:solidFill>
                        </a:rPr>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u="none">
                          <a:solidFill>
                            <a:schemeClr val="tx1"/>
                          </a:solidFill>
                        </a:rPr>
                        <a:t>（包括）→</a:t>
                      </a:r>
                      <a:r>
                        <a:rPr kumimoji="1" lang="ja-JP" altLang="en-US" sz="1000" b="1" u="none">
                          <a:solidFill>
                            <a:srgbClr val="007FDE"/>
                          </a:solidFill>
                        </a:rPr>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b="0" u="none">
                          <a:solidFill>
                            <a:schemeClr val="tx1"/>
                          </a:solidFill>
                        </a:rPr>
                        <a:t>（包括）→</a:t>
                      </a:r>
                      <a:r>
                        <a:rPr kumimoji="1" lang="ja-JP" altLang="en-US" sz="1000" b="1" u="none">
                          <a:solidFill>
                            <a:srgbClr val="007FDE"/>
                          </a:solidFill>
                        </a:rPr>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CC"/>
                    </a:solidFill>
                  </a:tcPr>
                </a:tc>
                <a:extLst>
                  <a:ext uri="{0D108BD9-81ED-4DB2-BD59-A6C34878D82A}">
                    <a16:rowId xmlns:a16="http://schemas.microsoft.com/office/drawing/2014/main" val="40546194"/>
                  </a:ext>
                </a:extLst>
              </a:tr>
              <a:tr h="387315">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l"/>
                      <a:r>
                        <a:rPr kumimoji="1" lang="ja-JP" altLang="en-US" sz="1000"/>
                        <a:t>クロザピン</a:t>
                      </a:r>
                    </a:p>
                    <a:p>
                      <a:pPr algn="l"/>
                      <a:r>
                        <a:rPr kumimoji="1" lang="ja-JP" altLang="en-US" sz="1000"/>
                        <a:t>持続性抗精神病注射薬剤</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ー</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ー</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ys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ー</a:t>
                      </a:r>
                    </a:p>
                  </a:txBody>
                  <a:tcPr marL="0" marR="0" marT="0" marB="0" anchor="ctr">
                    <a:lnL w="6350" cap="flat" cmpd="sng" algn="ctr">
                      <a:solidFill>
                        <a:srgbClr val="000000"/>
                      </a:solidFill>
                      <a:prstDash val="sys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ー</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algn="ctr"/>
                      <a:r>
                        <a:rPr kumimoji="1" lang="ja-JP" altLang="en-US" sz="1000" dirty="0"/>
                        <a:t>ー</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060446891"/>
                  </a:ext>
                </a:extLst>
              </a:tr>
            </a:tbl>
          </a:graphicData>
        </a:graphic>
      </p:graphicFrame>
      <p:sp>
        <p:nvSpPr>
          <p:cNvPr id="7" name="テキスト ボックス 6">
            <a:extLst>
              <a:ext uri="{FF2B5EF4-FFF2-40B4-BE49-F238E27FC236}">
                <a16:creationId xmlns:a16="http://schemas.microsoft.com/office/drawing/2014/main" id="{C3C40BA7-E911-535F-9112-907B2A13964E}"/>
              </a:ext>
            </a:extLst>
          </p:cNvPr>
          <p:cNvSpPr txBox="1"/>
          <p:nvPr/>
        </p:nvSpPr>
        <p:spPr>
          <a:xfrm>
            <a:off x="3867150" y="6575928"/>
            <a:ext cx="6908850" cy="246221"/>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
                <a:srgbClr val="103185"/>
              </a:buClr>
              <a:buSzTx/>
              <a:buFontTx/>
              <a:buNone/>
              <a:tabLst/>
              <a:defRPr/>
            </a:pPr>
            <a:r>
              <a:rPr kumimoji="1" lang="ja-JP" altLang="en-US" sz="1000" b="0" i="0" u="none" strike="noStrike" kern="1200" cap="none" spc="0" normalizeH="0" baseline="0" noProof="0">
                <a:ln>
                  <a:noFill/>
                </a:ln>
                <a:solidFill>
                  <a:srgbClr val="000000"/>
                </a:solidFill>
                <a:effectLst/>
                <a:uLnTx/>
                <a:uFillTx/>
                <a:latin typeface="Segoe UI"/>
                <a:ea typeface="メイリオ"/>
                <a:cs typeface="+mn-cs"/>
              </a:rPr>
              <a:t>○：包括範囲からの除外薬剤として基本診療料の施設基準等の別表第５等に記載されており、出来高算定されるもの</a:t>
            </a:r>
          </a:p>
        </p:txBody>
      </p:sp>
      <p:sp>
        <p:nvSpPr>
          <p:cNvPr id="9" name="テキスト ボックス 8">
            <a:extLst>
              <a:ext uri="{FF2B5EF4-FFF2-40B4-BE49-F238E27FC236}">
                <a16:creationId xmlns:a16="http://schemas.microsoft.com/office/drawing/2014/main" id="{59C39409-DEBF-97DA-FA87-74605EB90EE7}"/>
              </a:ext>
            </a:extLst>
          </p:cNvPr>
          <p:cNvSpPr txBox="1"/>
          <p:nvPr/>
        </p:nvSpPr>
        <p:spPr>
          <a:xfrm>
            <a:off x="9708218" y="533400"/>
            <a:ext cx="1109938" cy="303536"/>
          </a:xfrm>
          <a:prstGeom prst="rect">
            <a:avLst/>
          </a:prstGeom>
          <a:solidFill>
            <a:schemeClr val="bg1"/>
          </a:solidFill>
          <a:ln>
            <a:solidFill>
              <a:schemeClr val="tx1"/>
            </a:solidFill>
          </a:ln>
        </p:spPr>
        <p:txBody>
          <a:bodyPr wrap="square" tIns="72000"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青字</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が変更点</a:t>
            </a:r>
          </a:p>
        </p:txBody>
      </p:sp>
      <p:sp>
        <p:nvSpPr>
          <p:cNvPr id="3" name="スライド番号プレースホルダー 4">
            <a:extLst>
              <a:ext uri="{FF2B5EF4-FFF2-40B4-BE49-F238E27FC236}">
                <a16:creationId xmlns:a16="http://schemas.microsoft.com/office/drawing/2014/main" id="{7076463B-61AF-2617-4440-A24858C3DBF2}"/>
              </a:ext>
            </a:extLst>
          </p:cNvPr>
          <p:cNvSpPr txBox="1">
            <a:spLocks noGrp="1"/>
          </p:cNvSpPr>
          <p:nvPr/>
        </p:nvSpPr>
        <p:spPr bwMode="auto">
          <a:xfrm>
            <a:off x="1006196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182</a:t>
            </a:r>
          </a:p>
        </p:txBody>
      </p:sp>
      <p:pic>
        <p:nvPicPr>
          <p:cNvPr id="10" name="オーディオ 9">
            <a:hlinkClick r:id="" action="ppaction://media"/>
            <a:extLst>
              <a:ext uri="{FF2B5EF4-FFF2-40B4-BE49-F238E27FC236}">
                <a16:creationId xmlns:a16="http://schemas.microsoft.com/office/drawing/2014/main" id="{36527DC0-6614-1546-7ED5-BAC67727088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5866770"/>
      </p:ext>
    </p:extLst>
  </p:cSld>
  <p:clrMapOvr>
    <a:masterClrMapping/>
  </p:clrMapOvr>
  <mc:AlternateContent xmlns:mc="http://schemas.openxmlformats.org/markup-compatibility/2006" xmlns:p14="http://schemas.microsoft.com/office/powerpoint/2010/main">
    <mc:Choice Requires="p14">
      <p:transition spd="slow" p14:dur="2000" advTm="12622"/>
    </mc:Choice>
    <mc:Fallback xmlns="">
      <p:transition spd="slow" advTm="12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E5CB73-2966-90B1-F562-74DE6E675CB7}"/>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E969B9DE-8F2E-9A86-8032-70D1A3685F09}"/>
              </a:ext>
            </a:extLst>
          </p:cNvPr>
          <p:cNvSpPr txBox="1"/>
          <p:nvPr/>
        </p:nvSpPr>
        <p:spPr>
          <a:xfrm>
            <a:off x="1228726" y="923616"/>
            <a:ext cx="9744074" cy="5947782"/>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ICT</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機器等の活用により看護業務を軽減したうえで、適切に患者の看護を行うことができる体制がある場合</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に、病棟の看護職員・看護補助者の数等について</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１割以内の範囲の減少である場合は、入院基本料等の基準を満たす</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ものとして、</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所定点数を算定できる</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よう見直す。</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看護業務において、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機器等を活用することで業務の更なる効率化や負担軽減を推進する観点から、</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①見守り、②記録、③医療従事者間の情報共有に関して業務効率化に有用な</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ICT</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機器等を組織的に活用した場合</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入院基本料等に規定する看護要員の配置基準を柔軟化</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［算定要件（概要）］</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情報通信機器等を用いた看護職員及び看護補助者の業務の効率化について別に厚生労働大臣が定める施設基準を満たす病棟の入院料については、１日に看護を行う看護職員及び看護補助を行う看護補助者の数に関する規定並びに看護師及び准看護師の数に対する看護師の比率に関する規定を満たさない場合であっても、入院料の所定点数を算定する。</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［施設基準（概要）］</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看護及び看護補助業務の効率化等に当たって、当該病棟において、以下の</a:t>
            </a:r>
            <a:r>
              <a:rPr kumimoji="1" lang="en-US" altLang="ja-JP"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AI</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IoT</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の機器等（以下「</a:t>
            </a:r>
            <a:r>
              <a:rPr kumimoji="1" lang="en-US" altLang="ja-JP"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機器等」という。）を全て導入</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しており、当該病棟の看護職員等が広く使用していること。</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機器等を導入した病棟の看護要員（常勤職員に限る。）の</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１人１月当たりの超過勤務時間の状況について、平均</a:t>
            </a:r>
            <a:r>
              <a:rPr kumimoji="1" lang="en-US" altLang="ja-JP"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時間以下</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であるとともに、非常勤職員を含めて</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導入前と比較して増加する傾向にない</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機器等の導入前後における看護要員の業務内容、</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業務量及び業務時間並びに看護要員の事務作業時間及び業務負担等</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について、</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年１回程度、定量的又は定性的な評価を実施</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すること。その結果を病院内の職員に周知するとともに、労働安全衛生法第</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条に規定する衛生委員会その他これに準ずる会議体において確認し、</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必要に応じて適切な対策を講じる</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厚生労働大臣が実施する</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機器等の活用状況や看護業務の改善に係る継続的な取組状況等に関する</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随時調査に適切に参加</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すること。</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１日当たり勤務する看護要員の数、看護要員の数と入院患者の比率並びに看護職員の数に対する看護師の比率については、基本診療料の施設基準等の第五、第九及び第十に規定する基準に対し、</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１割以内の減少</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1" name="正方形/長方形 10">
            <a:extLst>
              <a:ext uri="{FF2B5EF4-FFF2-40B4-BE49-F238E27FC236}">
                <a16:creationId xmlns:a16="http://schemas.microsoft.com/office/drawing/2014/main" id="{3F126AFA-1C29-90AC-F46B-8EBFADBFF952}"/>
              </a:ext>
            </a:extLst>
          </p:cNvPr>
          <p:cNvSpPr/>
          <p:nvPr/>
        </p:nvSpPr>
        <p:spPr>
          <a:xfrm>
            <a:off x="1729132" y="2112879"/>
            <a:ext cx="9095707" cy="318123"/>
          </a:xfrm>
          <a:prstGeom prst="rect">
            <a:avLst/>
          </a:prstGeom>
          <a:solidFill>
            <a:srgbClr val="EEECE1"/>
          </a:solidFill>
          <a:ln w="12700">
            <a:noFill/>
            <a:prstDash val="dash"/>
          </a:ln>
        </p:spPr>
        <p:style>
          <a:lnRef idx="2">
            <a:schemeClr val="dk1"/>
          </a:lnRef>
          <a:fillRef idx="1">
            <a:schemeClr val="lt1"/>
          </a:fillRef>
          <a:effectRef idx="0">
            <a:schemeClr val="dk1"/>
          </a:effectRef>
          <a:fontRef idx="minor">
            <a:schemeClr val="dk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対象となる入院料を算定する病棟</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急性期一般入院料１～６、急性期病院一般入院料Ａ</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B </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、７対１入院基本料、</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対１入院基本料、</a:t>
            </a:r>
            <a:r>
              <a:rPr kumimoji="1" lang="zh-TW"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地域包括医療病棟入院料１</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・２、小児入院医療管理料１～４</a:t>
            </a: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zh-TW"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特殊疾患病棟入院料１</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・２、緩和ケア病棟入院料１・２</a:t>
            </a:r>
          </a:p>
        </p:txBody>
      </p:sp>
      <p:sp>
        <p:nvSpPr>
          <p:cNvPr id="5" name="正方形/長方形 4">
            <a:extLst>
              <a:ext uri="{FF2B5EF4-FFF2-40B4-BE49-F238E27FC236}">
                <a16:creationId xmlns:a16="http://schemas.microsoft.com/office/drawing/2014/main" id="{9B03D192-BD2D-01DC-5F8D-2A9D62D5DC97}"/>
              </a:ext>
            </a:extLst>
          </p:cNvPr>
          <p:cNvSpPr/>
          <p:nvPr/>
        </p:nvSpPr>
        <p:spPr>
          <a:xfrm>
            <a:off x="1142999" y="305880"/>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ICT</a:t>
            </a: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等の活用による看護業務効率化の推進</a:t>
            </a:r>
          </a:p>
        </p:txBody>
      </p:sp>
      <p:sp>
        <p:nvSpPr>
          <p:cNvPr id="2" name="テキスト ボックス 1">
            <a:extLst>
              <a:ext uri="{FF2B5EF4-FFF2-40B4-BE49-F238E27FC236}">
                <a16:creationId xmlns:a16="http://schemas.microsoft.com/office/drawing/2014/main" id="{E4CD8017-4C3C-760D-C4A2-E7C8BD58A6E0}"/>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－２－２　業務の効率化に資する</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AI</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IoT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等の利活用の推進－①</a:t>
            </a:r>
          </a:p>
        </p:txBody>
      </p:sp>
      <p:sp>
        <p:nvSpPr>
          <p:cNvPr id="4" name="正方形/長方形 3">
            <a:extLst>
              <a:ext uri="{FF2B5EF4-FFF2-40B4-BE49-F238E27FC236}">
                <a16:creationId xmlns:a16="http://schemas.microsoft.com/office/drawing/2014/main" id="{CD574598-0A84-106C-E92A-410EDFC6E48D}"/>
              </a:ext>
            </a:extLst>
          </p:cNvPr>
          <p:cNvSpPr/>
          <p:nvPr/>
        </p:nvSpPr>
        <p:spPr>
          <a:xfrm>
            <a:off x="1413638" y="832137"/>
            <a:ext cx="456133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altLang="ja-JP"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ICT</a:t>
            </a: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等の活用による看護業務の更なる効率化や負担軽減を推進</a:t>
            </a:r>
          </a:p>
        </p:txBody>
      </p:sp>
      <p:sp>
        <p:nvSpPr>
          <p:cNvPr id="7" name="正方形/長方形 6">
            <a:extLst>
              <a:ext uri="{FF2B5EF4-FFF2-40B4-BE49-F238E27FC236}">
                <a16:creationId xmlns:a16="http://schemas.microsoft.com/office/drawing/2014/main" id="{7BCEC25E-AC85-E5E3-F070-8215C9857D80}"/>
              </a:ext>
            </a:extLst>
          </p:cNvPr>
          <p:cNvSpPr/>
          <p:nvPr/>
        </p:nvSpPr>
        <p:spPr>
          <a:xfrm>
            <a:off x="1628599" y="3468975"/>
            <a:ext cx="8970399" cy="118163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8" name="表 7">
            <a:extLst>
              <a:ext uri="{FF2B5EF4-FFF2-40B4-BE49-F238E27FC236}">
                <a16:creationId xmlns:a16="http://schemas.microsoft.com/office/drawing/2014/main" id="{5B886D51-3E14-3F34-23DD-CDDFABC7A422}"/>
              </a:ext>
            </a:extLst>
          </p:cNvPr>
          <p:cNvGraphicFramePr>
            <a:graphicFrameLocks noGrp="1"/>
          </p:cNvGraphicFramePr>
          <p:nvPr/>
        </p:nvGraphicFramePr>
        <p:xfrm>
          <a:off x="1641879" y="3624919"/>
          <a:ext cx="9180000" cy="1791840"/>
        </p:xfrm>
        <a:graphic>
          <a:graphicData uri="http://schemas.openxmlformats.org/drawingml/2006/table">
            <a:tbl>
              <a:tblPr firstRow="1" bandRow="1">
                <a:tableStyleId>{5C22544A-7EE6-4342-B048-85BDC9FD1C3A}</a:tableStyleId>
              </a:tblPr>
              <a:tblGrid>
                <a:gridCol w="3060000">
                  <a:extLst>
                    <a:ext uri="{9D8B030D-6E8A-4147-A177-3AD203B41FA5}">
                      <a16:colId xmlns:a16="http://schemas.microsoft.com/office/drawing/2014/main" val="1653764965"/>
                    </a:ext>
                  </a:extLst>
                </a:gridCol>
                <a:gridCol w="3060000">
                  <a:extLst>
                    <a:ext uri="{9D8B030D-6E8A-4147-A177-3AD203B41FA5}">
                      <a16:colId xmlns:a16="http://schemas.microsoft.com/office/drawing/2014/main" val="3062638065"/>
                    </a:ext>
                  </a:extLst>
                </a:gridCol>
                <a:gridCol w="3060000">
                  <a:extLst>
                    <a:ext uri="{9D8B030D-6E8A-4147-A177-3AD203B41FA5}">
                      <a16:colId xmlns:a16="http://schemas.microsoft.com/office/drawing/2014/main" val="2987889039"/>
                    </a:ext>
                  </a:extLst>
                </a:gridCol>
              </a:tblGrid>
              <a:tr h="243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1" u="none">
                          <a:solidFill>
                            <a:schemeClr val="tx1"/>
                          </a:solidFill>
                          <a:latin typeface="Meiryo UI" panose="020B0604030504040204" pitchFamily="50" charset="-128"/>
                          <a:ea typeface="Meiryo UI" panose="020B0604030504040204" pitchFamily="50" charset="-128"/>
                        </a:rPr>
                        <a:t>見守り</a:t>
                      </a:r>
                      <a:endParaRPr kumimoji="1" lang="en-US" altLang="ja-JP" sz="1000" u="none">
                        <a:solidFill>
                          <a:schemeClr val="tx1"/>
                        </a:solidFill>
                        <a:latin typeface="Meiryo UI" panose="020B0604030504040204" pitchFamily="50" charset="-128"/>
                        <a:ea typeface="Meiryo UI" panose="020B0604030504040204" pitchFamily="50" charset="-128"/>
                      </a:endParaRP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EBF1DE"/>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1" u="none">
                          <a:solidFill>
                            <a:schemeClr val="tx1"/>
                          </a:solidFill>
                          <a:latin typeface="Meiryo UI" panose="020B0604030504040204" pitchFamily="50" charset="-128"/>
                          <a:ea typeface="Meiryo UI" panose="020B0604030504040204" pitchFamily="50" charset="-128"/>
                        </a:rPr>
                        <a:t>記録</a:t>
                      </a:r>
                      <a:endParaRPr kumimoji="1" lang="en-US" altLang="ja-JP" sz="1000" u="none">
                        <a:solidFill>
                          <a:schemeClr val="tx1"/>
                        </a:solidFill>
                        <a:latin typeface="Meiryo UI" panose="020B0604030504040204" pitchFamily="50" charset="-128"/>
                        <a:ea typeface="Meiryo UI" panose="020B0604030504040204" pitchFamily="50" charset="-128"/>
                      </a:endParaRP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1" u="none">
                          <a:solidFill>
                            <a:schemeClr val="tx1"/>
                          </a:solidFill>
                          <a:latin typeface="Meiryo UI" panose="020B0604030504040204" pitchFamily="50" charset="-128"/>
                          <a:ea typeface="Meiryo UI" panose="020B0604030504040204" pitchFamily="50" charset="-128"/>
                        </a:rPr>
                        <a:t>医療従事者間の情報共有</a:t>
                      </a:r>
                      <a:endParaRPr kumimoji="1" lang="ja-JP" altLang="en-US" sz="1000" u="none">
                        <a:solidFill>
                          <a:schemeClr val="tx1"/>
                        </a:solidFill>
                        <a:latin typeface="Meiryo UI" panose="020B0604030504040204" pitchFamily="50" charset="-128"/>
                        <a:ea typeface="Meiryo UI" panose="020B0604030504040204" pitchFamily="50" charset="-128"/>
                      </a:endParaRP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2375566395"/>
                  </a:ext>
                </a:extLst>
              </a:tr>
              <a:tr h="1548000">
                <a:tc>
                  <a:txBody>
                    <a:bodyPr/>
                    <a:lstStyle/>
                    <a:p>
                      <a:pPr marL="171450" indent="-171450">
                        <a:lnSpc>
                          <a:spcPts val="1100"/>
                        </a:lnSpc>
                        <a:buFont typeface="Arial" panose="020B0604020202020204" pitchFamily="34" charset="0"/>
                        <a:buChar char="•"/>
                      </a:pPr>
                      <a:r>
                        <a:rPr kumimoji="1" lang="ja-JP" altLang="en-US" sz="900">
                          <a:solidFill>
                            <a:schemeClr val="tx1"/>
                          </a:solidFill>
                          <a:latin typeface="Meiryo UI" panose="020B0604030504040204" pitchFamily="50" charset="-128"/>
                          <a:ea typeface="Meiryo UI" panose="020B0604030504040204" pitchFamily="50" charset="-128"/>
                        </a:rPr>
                        <a:t>病室に設置されたカメラ等から送信された映像や病床に設置されたセンサー等の機器</a:t>
                      </a:r>
                      <a:endParaRPr kumimoji="1" lang="en-US" altLang="ja-JP" sz="900">
                        <a:solidFill>
                          <a:schemeClr val="tx1"/>
                        </a:solidFill>
                        <a:latin typeface="Meiryo UI" panose="020B0604030504040204" pitchFamily="50" charset="-128"/>
                        <a:ea typeface="Meiryo UI" panose="020B0604030504040204" pitchFamily="50" charset="-128"/>
                      </a:endParaRPr>
                    </a:p>
                    <a:p>
                      <a:pPr marL="171450" indent="-171450">
                        <a:lnSpc>
                          <a:spcPts val="1100"/>
                        </a:lnSpc>
                        <a:buFont typeface="Arial" panose="020B0604020202020204" pitchFamily="34" charset="0"/>
                        <a:buChar char="•"/>
                      </a:pPr>
                      <a:r>
                        <a:rPr kumimoji="1" lang="ja-JP" altLang="en-US" sz="900">
                          <a:solidFill>
                            <a:schemeClr val="tx1"/>
                          </a:solidFill>
                          <a:latin typeface="Meiryo UI" panose="020B0604030504040204" pitchFamily="50" charset="-128"/>
                          <a:ea typeface="Meiryo UI" panose="020B0604030504040204" pitchFamily="50" charset="-128"/>
                        </a:rPr>
                        <a:t>看護職員が遠隔で複数の患者の行動・体動・日常生活の状況等を総合的かつ効率的に把握できる</a:t>
                      </a:r>
                      <a:endParaRPr kumimoji="1" lang="en-US" altLang="ja-JP" sz="1100">
                        <a:solidFill>
                          <a:schemeClr val="tx1"/>
                        </a:solidFill>
                        <a:latin typeface="Meiryo UI" panose="020B0604030504040204" pitchFamily="50" charset="-128"/>
                        <a:ea typeface="Meiryo UI" panose="020B0604030504040204" pitchFamily="50" charset="-128"/>
                      </a:endParaRPr>
                    </a:p>
                    <a:p>
                      <a:pPr>
                        <a:lnSpc>
                          <a:spcPts val="1100"/>
                        </a:lnSpc>
                      </a:pPr>
                      <a:endParaRPr kumimoji="1" lang="en-US" altLang="ja-JP" sz="1100">
                        <a:solidFill>
                          <a:schemeClr val="tx1"/>
                        </a:solidFill>
                        <a:latin typeface="Meiryo UI" panose="020B0604030504040204" pitchFamily="50" charset="-128"/>
                        <a:ea typeface="Meiryo UI" panose="020B0604030504040204" pitchFamily="50" charset="-128"/>
                      </a:endParaRPr>
                    </a:p>
                    <a:p>
                      <a:pPr>
                        <a:lnSpc>
                          <a:spcPts val="1100"/>
                        </a:lnSpc>
                      </a:pPr>
                      <a:endParaRPr kumimoji="1" lang="en-US" altLang="ja-JP" sz="1100">
                        <a:solidFill>
                          <a:schemeClr val="tx1"/>
                        </a:solidFill>
                        <a:latin typeface="Meiryo UI" panose="020B0604030504040204" pitchFamily="50" charset="-128"/>
                        <a:ea typeface="Meiryo UI" panose="020B0604030504040204" pitchFamily="50" charset="-128"/>
                      </a:endParaRPr>
                    </a:p>
                    <a:p>
                      <a:pPr>
                        <a:lnSpc>
                          <a:spcPts val="1100"/>
                        </a:lnSpc>
                      </a:pPr>
                      <a:endParaRPr kumimoji="1" lang="en-US" altLang="ja-JP" sz="1100">
                        <a:solidFill>
                          <a:schemeClr val="tx1"/>
                        </a:solidFill>
                        <a:latin typeface="Meiryo UI" panose="020B0604030504040204" pitchFamily="50" charset="-128"/>
                        <a:ea typeface="Meiryo UI" panose="020B0604030504040204" pitchFamily="50" charset="-128"/>
                      </a:endParaRPr>
                    </a:p>
                    <a:p>
                      <a:pPr>
                        <a:lnSpc>
                          <a:spcPts val="1100"/>
                        </a:lnSpc>
                      </a:pPr>
                      <a:endParaRPr kumimoji="1" lang="en-US" altLang="ja-JP" sz="1100">
                        <a:solidFill>
                          <a:schemeClr val="tx1"/>
                        </a:solidFill>
                        <a:latin typeface="Meiryo UI" panose="020B0604030504040204" pitchFamily="50" charset="-128"/>
                        <a:ea typeface="Meiryo UI" panose="020B0604030504040204" pitchFamily="50" charset="-128"/>
                      </a:endParaRPr>
                    </a:p>
                    <a:p>
                      <a:pPr>
                        <a:lnSpc>
                          <a:spcPts val="1100"/>
                        </a:lnSpc>
                      </a:pPr>
                      <a:endParaRPr kumimoji="1" lang="en-US" altLang="ja-JP" sz="1100">
                        <a:solidFill>
                          <a:schemeClr val="tx1"/>
                        </a:solidFill>
                        <a:latin typeface="Meiryo UI" panose="020B0604030504040204" pitchFamily="50" charset="-128"/>
                        <a:ea typeface="Meiryo UI" panose="020B0604030504040204" pitchFamily="50" charset="-128"/>
                      </a:endParaRPr>
                    </a:p>
                    <a:p>
                      <a:pPr>
                        <a:lnSpc>
                          <a:spcPts val="1100"/>
                        </a:lnSpc>
                      </a:pPr>
                      <a:endParaRPr kumimoji="1" lang="ja-JP" altLang="en-US" sz="1100">
                        <a:solidFill>
                          <a:schemeClr val="tx1"/>
                        </a:solidFill>
                        <a:latin typeface="Meiryo UI" panose="020B0604030504040204" pitchFamily="50" charset="-128"/>
                        <a:ea typeface="Meiryo UI" panose="020B0604030504040204" pitchFamily="50" charset="-128"/>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marL="171450" marR="0" lvl="0" indent="-171450" algn="l" defTabSz="914400" rtl="0" eaLnBrk="1" fontAlgn="auto" latinLnBrk="0" hangingPunct="1">
                        <a:lnSpc>
                          <a:spcPts val="1100"/>
                        </a:lnSpc>
                        <a:spcBef>
                          <a:spcPts val="0"/>
                        </a:spcBef>
                        <a:spcAft>
                          <a:spcPts val="0"/>
                        </a:spcAft>
                        <a:buClrTx/>
                        <a:buSzTx/>
                        <a:buFont typeface="Arial" panose="020B0604020202020204" pitchFamily="34" charset="0"/>
                        <a:buChar char="•"/>
                        <a:tabLst/>
                        <a:defRPr/>
                      </a:pPr>
                      <a:r>
                        <a:rPr kumimoji="1" lang="ja-JP" altLang="en-US"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rPr>
                        <a:t>音声入力による看護記録の作成や電子カルテの情報からの自動的なサマリーの生成等、看護記録の作成等の効率化に大きく資する機器</a:t>
                      </a:r>
                      <a:endParaRPr kumimoji="1" lang="en-US" altLang="ja-JP"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marL="171450" marR="0" lvl="0" indent="-171450" algn="l" defTabSz="914400" rtl="0" eaLnBrk="1" fontAlgn="auto" latinLnBrk="0" hangingPunct="1">
                        <a:lnSpc>
                          <a:spcPts val="1100"/>
                        </a:lnSpc>
                        <a:spcBef>
                          <a:spcPts val="0"/>
                        </a:spcBef>
                        <a:spcAft>
                          <a:spcPts val="0"/>
                        </a:spcAft>
                        <a:buClrTx/>
                        <a:buSzTx/>
                        <a:buFont typeface="Arial" panose="020B0604020202020204" pitchFamily="34" charset="0"/>
                        <a:buChar char="•"/>
                        <a:tabLst/>
                        <a:defRPr/>
                      </a:pPr>
                      <a:r>
                        <a:rPr kumimoji="1" lang="ja-JP" altLang="en-US"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rPr>
                        <a:t>業務中に手に持たずに複数人と同時に通話できる機器や、病棟の看護職員と病院の医師が携帯しリアルタイムに情報を共有できる端末等、直接対面せずに、多人数の職員間での情報共有を効率的に実施できる機器</a:t>
                      </a:r>
                      <a:endParaRPr kumimoji="1" lang="en-US" altLang="ja-JP" sz="11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63261159"/>
                  </a:ext>
                </a:extLst>
              </a:tr>
            </a:tbl>
          </a:graphicData>
        </a:graphic>
      </p:graphicFrame>
      <p:sp>
        <p:nvSpPr>
          <p:cNvPr id="10" name="テキスト ボックス 9">
            <a:extLst>
              <a:ext uri="{FF2B5EF4-FFF2-40B4-BE49-F238E27FC236}">
                <a16:creationId xmlns:a16="http://schemas.microsoft.com/office/drawing/2014/main" id="{761B2621-4110-E40D-BB77-F7A9E828F906}"/>
              </a:ext>
            </a:extLst>
          </p:cNvPr>
          <p:cNvSpPr txBox="1"/>
          <p:nvPr/>
        </p:nvSpPr>
        <p:spPr>
          <a:xfrm>
            <a:off x="1546827" y="4455999"/>
            <a:ext cx="1837508" cy="230832"/>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rPr>
              <a:t>（例）見守りカメラ、スマートグラス</a:t>
            </a:r>
          </a:p>
        </p:txBody>
      </p:sp>
      <p:pic>
        <p:nvPicPr>
          <p:cNvPr id="12" name="図 11">
            <a:extLst>
              <a:ext uri="{FF2B5EF4-FFF2-40B4-BE49-F238E27FC236}">
                <a16:creationId xmlns:a16="http://schemas.microsoft.com/office/drawing/2014/main" id="{FC4FF670-F2DB-3359-0E74-7E40D3142952}"/>
              </a:ext>
            </a:extLst>
          </p:cNvPr>
          <p:cNvPicPr>
            <a:picLocks noChangeAspect="1"/>
          </p:cNvPicPr>
          <p:nvPr/>
        </p:nvPicPr>
        <p:blipFill>
          <a:blip r:embed="rId5"/>
          <a:stretch>
            <a:fillRect/>
          </a:stretch>
        </p:blipFill>
        <p:spPr>
          <a:xfrm>
            <a:off x="2136961" y="4690258"/>
            <a:ext cx="1913573" cy="684000"/>
          </a:xfrm>
          <a:prstGeom prst="rect">
            <a:avLst/>
          </a:prstGeom>
        </p:spPr>
      </p:pic>
      <p:sp>
        <p:nvSpPr>
          <p:cNvPr id="13" name="テキスト ボックス 12">
            <a:extLst>
              <a:ext uri="{FF2B5EF4-FFF2-40B4-BE49-F238E27FC236}">
                <a16:creationId xmlns:a16="http://schemas.microsoft.com/office/drawing/2014/main" id="{4D29D8CD-34D8-0741-F317-64D52EB0471A}"/>
              </a:ext>
            </a:extLst>
          </p:cNvPr>
          <p:cNvSpPr txBox="1"/>
          <p:nvPr/>
        </p:nvSpPr>
        <p:spPr>
          <a:xfrm>
            <a:off x="4601818" y="4413899"/>
            <a:ext cx="2323433" cy="230832"/>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rPr>
              <a:t>（例）スマートフォン、音声入力システム</a:t>
            </a:r>
          </a:p>
        </p:txBody>
      </p:sp>
      <p:grpSp>
        <p:nvGrpSpPr>
          <p:cNvPr id="9" name="グループ化 8">
            <a:extLst>
              <a:ext uri="{FF2B5EF4-FFF2-40B4-BE49-F238E27FC236}">
                <a16:creationId xmlns:a16="http://schemas.microsoft.com/office/drawing/2014/main" id="{274D060A-94AE-C575-8597-FE7ABAFAB6AA}"/>
              </a:ext>
            </a:extLst>
          </p:cNvPr>
          <p:cNvGrpSpPr/>
          <p:nvPr/>
        </p:nvGrpSpPr>
        <p:grpSpPr>
          <a:xfrm>
            <a:off x="5085049" y="4632347"/>
            <a:ext cx="2225486" cy="720000"/>
            <a:chOff x="3972815" y="4434208"/>
            <a:chExt cx="2195994" cy="920037"/>
          </a:xfrm>
        </p:grpSpPr>
        <p:pic>
          <p:nvPicPr>
            <p:cNvPr id="15" name="図 14">
              <a:extLst>
                <a:ext uri="{FF2B5EF4-FFF2-40B4-BE49-F238E27FC236}">
                  <a16:creationId xmlns:a16="http://schemas.microsoft.com/office/drawing/2014/main" id="{AE8BB0D3-7F99-7ED6-4035-83EE891F3F2D}"/>
                </a:ext>
              </a:extLst>
            </p:cNvPr>
            <p:cNvPicPr>
              <a:picLocks noChangeAspect="1"/>
            </p:cNvPicPr>
            <p:nvPr/>
          </p:nvPicPr>
          <p:blipFill>
            <a:blip r:embed="rId6"/>
            <a:stretch>
              <a:fillRect/>
            </a:stretch>
          </p:blipFill>
          <p:spPr>
            <a:xfrm>
              <a:off x="3972815" y="4434208"/>
              <a:ext cx="912668" cy="919826"/>
            </a:xfrm>
            <a:prstGeom prst="rect">
              <a:avLst/>
            </a:prstGeom>
          </p:spPr>
        </p:pic>
        <p:pic>
          <p:nvPicPr>
            <p:cNvPr id="16" name="図 15">
              <a:extLst>
                <a:ext uri="{FF2B5EF4-FFF2-40B4-BE49-F238E27FC236}">
                  <a16:creationId xmlns:a16="http://schemas.microsoft.com/office/drawing/2014/main" id="{0D8D9379-15A9-167C-072C-A0D36650D6A5}"/>
                </a:ext>
              </a:extLst>
            </p:cNvPr>
            <p:cNvPicPr>
              <a:picLocks noChangeAspect="1"/>
            </p:cNvPicPr>
            <p:nvPr/>
          </p:nvPicPr>
          <p:blipFill>
            <a:blip r:embed="rId7"/>
            <a:stretch>
              <a:fillRect/>
            </a:stretch>
          </p:blipFill>
          <p:spPr>
            <a:xfrm>
              <a:off x="4926408" y="4437235"/>
              <a:ext cx="1242401" cy="917010"/>
            </a:xfrm>
            <a:prstGeom prst="rect">
              <a:avLst/>
            </a:prstGeom>
          </p:spPr>
        </p:pic>
      </p:grpSp>
      <p:sp>
        <p:nvSpPr>
          <p:cNvPr id="17" name="テキスト ボックス 16">
            <a:extLst>
              <a:ext uri="{FF2B5EF4-FFF2-40B4-BE49-F238E27FC236}">
                <a16:creationId xmlns:a16="http://schemas.microsoft.com/office/drawing/2014/main" id="{97575CF0-5F4C-9522-598E-FD5CACB60E09}"/>
              </a:ext>
            </a:extLst>
          </p:cNvPr>
          <p:cNvSpPr txBox="1"/>
          <p:nvPr/>
        </p:nvSpPr>
        <p:spPr>
          <a:xfrm>
            <a:off x="7616923" y="4475528"/>
            <a:ext cx="1980000" cy="230832"/>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rPr>
              <a:t>（例）</a:t>
            </a:r>
            <a:r>
              <a:rPr kumimoji="1" lang="ja-JP" altLang="en-US" sz="8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rPr>
              <a:t>インターコミュニケーションシステム</a:t>
            </a:r>
            <a:endParaRPr kumimoji="1" lang="ja-JP" altLang="en-US"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endParaRPr>
          </a:p>
        </p:txBody>
      </p:sp>
      <p:pic>
        <p:nvPicPr>
          <p:cNvPr id="18" name="図 17">
            <a:extLst>
              <a:ext uri="{FF2B5EF4-FFF2-40B4-BE49-F238E27FC236}">
                <a16:creationId xmlns:a16="http://schemas.microsoft.com/office/drawing/2014/main" id="{B2C3212B-BF47-357B-FAFE-CC82FEBF5455}"/>
              </a:ext>
            </a:extLst>
          </p:cNvPr>
          <p:cNvPicPr>
            <a:picLocks noChangeAspect="1"/>
          </p:cNvPicPr>
          <p:nvPr/>
        </p:nvPicPr>
        <p:blipFill>
          <a:blip r:embed="rId8"/>
          <a:stretch>
            <a:fillRect/>
          </a:stretch>
        </p:blipFill>
        <p:spPr>
          <a:xfrm>
            <a:off x="8727337" y="4694969"/>
            <a:ext cx="536755" cy="695633"/>
          </a:xfrm>
          <a:prstGeom prst="rect">
            <a:avLst/>
          </a:prstGeom>
        </p:spPr>
      </p:pic>
      <p:pic>
        <p:nvPicPr>
          <p:cNvPr id="19" name="図 18">
            <a:extLst>
              <a:ext uri="{FF2B5EF4-FFF2-40B4-BE49-F238E27FC236}">
                <a16:creationId xmlns:a16="http://schemas.microsoft.com/office/drawing/2014/main" id="{D8CEE607-EA75-1A0D-C179-73D2224B614F}"/>
              </a:ext>
            </a:extLst>
          </p:cNvPr>
          <p:cNvPicPr>
            <a:picLocks noChangeAspect="1"/>
          </p:cNvPicPr>
          <p:nvPr/>
        </p:nvPicPr>
        <p:blipFill>
          <a:blip r:embed="rId9"/>
          <a:stretch>
            <a:fillRect/>
          </a:stretch>
        </p:blipFill>
        <p:spPr>
          <a:xfrm>
            <a:off x="7809428" y="4712646"/>
            <a:ext cx="886734" cy="625261"/>
          </a:xfrm>
          <a:prstGeom prst="rect">
            <a:avLst/>
          </a:prstGeom>
        </p:spPr>
      </p:pic>
      <p:pic>
        <p:nvPicPr>
          <p:cNvPr id="6" name="図 5">
            <a:extLst>
              <a:ext uri="{FF2B5EF4-FFF2-40B4-BE49-F238E27FC236}">
                <a16:creationId xmlns:a16="http://schemas.microsoft.com/office/drawing/2014/main" id="{0DF669AF-37EB-7A9E-141B-332182884725}"/>
              </a:ext>
            </a:extLst>
          </p:cNvPr>
          <p:cNvPicPr>
            <a:picLocks noChangeAspect="1"/>
          </p:cNvPicPr>
          <p:nvPr/>
        </p:nvPicPr>
        <p:blipFill>
          <a:blip r:embed="rId10"/>
          <a:srcRect l="9511" t="1251" r="14246" b="-1251"/>
          <a:stretch/>
        </p:blipFill>
        <p:spPr>
          <a:xfrm>
            <a:off x="9922832" y="4714969"/>
            <a:ext cx="513417" cy="684000"/>
          </a:xfrm>
          <a:prstGeom prst="rect">
            <a:avLst/>
          </a:prstGeom>
        </p:spPr>
      </p:pic>
      <p:sp>
        <p:nvSpPr>
          <p:cNvPr id="14" name="テキスト ボックス 13">
            <a:extLst>
              <a:ext uri="{FF2B5EF4-FFF2-40B4-BE49-F238E27FC236}">
                <a16:creationId xmlns:a16="http://schemas.microsoft.com/office/drawing/2014/main" id="{7AB8CE49-AA22-751A-E326-66CD31E3B6A9}"/>
              </a:ext>
            </a:extLst>
          </p:cNvPr>
          <p:cNvSpPr txBox="1"/>
          <p:nvPr/>
        </p:nvSpPr>
        <p:spPr>
          <a:xfrm>
            <a:off x="9285011" y="4493131"/>
            <a:ext cx="1691555" cy="230832"/>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rPr>
              <a:t>（例）</a:t>
            </a:r>
            <a:r>
              <a:rPr kumimoji="1" lang="ja-JP" altLang="en-US" sz="8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rPr>
              <a:t>モバイル端末のチャット機能</a:t>
            </a:r>
            <a:endParaRPr kumimoji="1" lang="ja-JP" altLang="en-US" sz="900" b="0" i="0" u="none" strike="noStrike" kern="1200" cap="none" spc="0" normalizeH="0" baseline="0" noProof="0">
              <a:ln>
                <a:noFill/>
              </a:ln>
              <a:solidFill>
                <a:prstClr val="black"/>
              </a:solidFill>
              <a:effectLst/>
              <a:uLnTx/>
              <a:uFillTx/>
              <a:latin typeface="Meiryo UI" panose="020B0604030504040204" pitchFamily="50" charset="-128"/>
              <a:ea typeface="Meiryo UI" panose="020B0604030504040204" pitchFamily="50" charset="-128"/>
              <a:cs typeface="+mn-cs"/>
            </a:endParaRPr>
          </a:p>
        </p:txBody>
      </p:sp>
      <p:sp>
        <p:nvSpPr>
          <p:cNvPr id="3" name="スライド番号プレースホルダー 4">
            <a:extLst>
              <a:ext uri="{FF2B5EF4-FFF2-40B4-BE49-F238E27FC236}">
                <a16:creationId xmlns:a16="http://schemas.microsoft.com/office/drawing/2014/main" id="{F5122343-858E-8EF5-33D9-DFF6A3AA7D0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27" name="オーディオ 26">
            <a:hlinkClick r:id="" action="ppaction://media"/>
            <a:extLst>
              <a:ext uri="{FF2B5EF4-FFF2-40B4-BE49-F238E27FC236}">
                <a16:creationId xmlns:a16="http://schemas.microsoft.com/office/drawing/2014/main" id="{05077E9F-2C39-011B-EC85-9B446FF9400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8211659"/>
      </p:ext>
    </p:extLst>
  </p:cSld>
  <p:clrMapOvr>
    <a:masterClrMapping/>
  </p:clrMapOvr>
  <mc:AlternateContent xmlns:mc="http://schemas.openxmlformats.org/markup-compatibility/2006" xmlns:p14="http://schemas.microsoft.com/office/powerpoint/2010/main">
    <mc:Choice Requires="p14">
      <p:transition spd="slow" p14:dur="2000" advTm="80135"/>
    </mc:Choice>
    <mc:Fallback xmlns="">
      <p:transition spd="slow" advTm="80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4D7CF8-1E01-070A-F1F7-9CE9EE48819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D6238C8B-E47C-A698-0F05-68A93EA755CD}"/>
              </a:ext>
            </a:extLst>
          </p:cNvPr>
          <p:cNvSpPr txBox="1"/>
          <p:nvPr/>
        </p:nvSpPr>
        <p:spPr>
          <a:xfrm>
            <a:off x="1336130" y="1018179"/>
            <a:ext cx="9519743" cy="3508653"/>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ts val="1200"/>
              </a:lnSpc>
              <a:spcBef>
                <a:spcPts val="0"/>
              </a:spcBef>
              <a:spcAft>
                <a:spcPts val="0"/>
              </a:spcAft>
              <a:buClrTx/>
              <a:buSzTx/>
              <a:buFont typeface="Wingdings" panose="05000000000000000000" pitchFamily="2" charset="2"/>
              <a:buChar char="Ø"/>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機器等の活用による医師事務に係る業務効率化・負担軽減等の業務改善推進の観点から、医師事務作業補助体制加算の人員配置基準を柔軟化する。</a:t>
            </a:r>
            <a:endParaRPr kumimoji="1" lang="en-US" altLang="ja-JP"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ts val="1200"/>
              </a:lnSpc>
              <a:spcBef>
                <a:spcPts val="0"/>
              </a:spcBef>
              <a:spcAft>
                <a:spcPts val="0"/>
              </a:spcAft>
              <a:buClrTx/>
              <a:buSzTx/>
              <a:buFont typeface="Wingdings" panose="05000000000000000000" pitchFamily="2" charset="2"/>
              <a:buChar char="Ø"/>
              <a:tabLst/>
              <a:defRPr/>
            </a:pPr>
            <a:endParaRPr kumimoji="1" lang="en-US" altLang="ja-JP" sz="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1" name="正方形/長方形 10">
            <a:extLst>
              <a:ext uri="{FF2B5EF4-FFF2-40B4-BE49-F238E27FC236}">
                <a16:creationId xmlns:a16="http://schemas.microsoft.com/office/drawing/2014/main" id="{ED86768B-E184-B429-3D61-15DC08A18FD4}"/>
              </a:ext>
            </a:extLst>
          </p:cNvPr>
          <p:cNvSpPr/>
          <p:nvPr/>
        </p:nvSpPr>
        <p:spPr>
          <a:xfrm>
            <a:off x="1458462" y="1799923"/>
            <a:ext cx="9275076" cy="2684529"/>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医師事務作業補助体制加算</a:t>
            </a:r>
            <a:r>
              <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○「ア（①のみ）」＋ 「イ～エの全て」に該当する場合には、医師事務作業補助者１人を</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1.2</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人として配置人数に算入できる。</a:t>
            </a:r>
            <a:endPar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○「ア（①は必須　＋　②③④のうち少なくとも</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種類以上を広く活用）」＋「イ～エの全て」に該当する場合は、１人を</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1.3</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人として配置人数に算入できる。</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ア</a:t>
            </a: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医師の事務作業に関して、①を含むものを組織的に導入し、医師・医師事務作業補助者が日常的に活用することで、業務効率化が図られていること。</a:t>
            </a:r>
          </a:p>
          <a:p>
            <a:pPr marL="27305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①</a:t>
            </a: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生成</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AI</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を活用した医療文書等の文書作成補助システム</a:t>
            </a:r>
          </a:p>
          <a:p>
            <a:pPr marL="27305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②</a:t>
            </a: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医療文書等への入力を行う医療文書用の音声入力システム（汎用音声入力機能を除く。）</a:t>
            </a:r>
          </a:p>
          <a:p>
            <a:pPr marL="27305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③</a:t>
            </a: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医療データ等の定型的な入力作業等を自動化するロボティック・プロセス・オートメーション（</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RPA</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a:t>
            </a:r>
          </a:p>
          <a:p>
            <a:pPr marL="27305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④</a:t>
            </a: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入退院時の説明、検査・処置等に関する</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10</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種類以上の患者向け説明動画</a:t>
            </a:r>
          </a:p>
          <a:p>
            <a:pPr marL="273050" marR="0" lvl="0" indent="-98425"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イ</a:t>
            </a: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アの①から④までのうち、電子カルテ等と連動して医療情報を取り扱うものについては、「医療情報システムの安全管理に関するガイドライン」等（いわゆる３省２ガイドライン）に準拠していること。</a:t>
            </a:r>
          </a:p>
          <a:p>
            <a:pPr marL="273050" marR="0" lvl="0" indent="-98425"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ウ</a:t>
            </a: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アの①から④までのうち、</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AI</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技術を用いる製品・サービスについては、「</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AI</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事業者ガイドライン」が遵守されていること。</a:t>
            </a:r>
          </a:p>
          <a:p>
            <a:pPr marL="273050" marR="0" lvl="0" indent="-98425" algn="l" defTabSz="914400" rtl="0" eaLnBrk="1" fontAlgn="auto" latinLnBrk="0" hangingPunct="1">
              <a:lnSpc>
                <a:spcPct val="100000"/>
              </a:lnSpc>
              <a:spcBef>
                <a:spcPts val="0"/>
              </a:spcBef>
              <a:spcAft>
                <a:spcPts val="60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エ</a:t>
            </a:r>
            <a:r>
              <a:rPr kumimoji="1" lang="ja-JP" altLang="en-US" sz="10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アの①から④までのうち、導入・活用しているとして届け出たものについて、全ての医師事務作業補助者に対し、操作方法及び生成</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AI</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の適切な利用に関する研修を実施し、全ての医師事務作業補助者が、常時、当該</a:t>
            </a:r>
            <a:r>
              <a:rPr kumimoji="1" lang="en-US" altLang="ja-JP"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ICT</a:t>
            </a: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機器を用いて、医師事務業務を遂行できる体制を整備していること。</a:t>
            </a:r>
          </a:p>
          <a:p>
            <a:pPr marL="174625" marR="0" lvl="0" indent="-174625"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○上記算入方法により新たに届け出る場合には、直近３月以上の期間、当該算入方法を用いずに、当該配置区分以上の配置区分を引き続き算定していること。</a:t>
            </a:r>
          </a:p>
          <a:p>
            <a:pPr marL="174625" marR="0" lvl="0" indent="-174625"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○上記算入方法により届け出る保険医療機関は、医師事務・医師の事務作業時間・負担感等について年１回程度評価・確認し、適宜、適切な対策を講じること。</a:t>
            </a:r>
          </a:p>
        </p:txBody>
      </p:sp>
      <p:sp>
        <p:nvSpPr>
          <p:cNvPr id="5" name="正方形/長方形 4">
            <a:extLst>
              <a:ext uri="{FF2B5EF4-FFF2-40B4-BE49-F238E27FC236}">
                <a16:creationId xmlns:a16="http://schemas.microsoft.com/office/drawing/2014/main" id="{058EAFA2-3FE3-CB9D-5194-30552D97E97C}"/>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医師事務作業補助体制加算の見直し</a:t>
            </a:r>
          </a:p>
        </p:txBody>
      </p:sp>
      <p:sp>
        <p:nvSpPr>
          <p:cNvPr id="2" name="テキスト ボックス 1">
            <a:extLst>
              <a:ext uri="{FF2B5EF4-FFF2-40B4-BE49-F238E27FC236}">
                <a16:creationId xmlns:a16="http://schemas.microsoft.com/office/drawing/2014/main" id="{7097B977-431E-7F36-1D02-A610E0D474B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－２－２　業務の効率化に資する</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AI</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IoT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等の利活用の推進－②</a:t>
            </a:r>
          </a:p>
        </p:txBody>
      </p:sp>
      <p:sp>
        <p:nvSpPr>
          <p:cNvPr id="4" name="正方形/長方形 3">
            <a:extLst>
              <a:ext uri="{FF2B5EF4-FFF2-40B4-BE49-F238E27FC236}">
                <a16:creationId xmlns:a16="http://schemas.microsoft.com/office/drawing/2014/main" id="{24D6D991-9C6C-36EC-E1B9-1B46E824ABCC}"/>
              </a:ext>
            </a:extLst>
          </p:cNvPr>
          <p:cNvSpPr/>
          <p:nvPr/>
        </p:nvSpPr>
        <p:spPr>
          <a:xfrm>
            <a:off x="1458462" y="910650"/>
            <a:ext cx="3818793"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ja-JP"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ICT</a:t>
            </a: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機器を活用した場合の配置人数の算入方法</a:t>
            </a:r>
          </a:p>
        </p:txBody>
      </p:sp>
      <p:sp>
        <p:nvSpPr>
          <p:cNvPr id="10" name="正方形/長方形 9">
            <a:extLst>
              <a:ext uri="{FF2B5EF4-FFF2-40B4-BE49-F238E27FC236}">
                <a16:creationId xmlns:a16="http://schemas.microsoft.com/office/drawing/2014/main" id="{90F7F060-CD30-CE3F-6E82-EEC783FFEAE7}"/>
              </a:ext>
            </a:extLst>
          </p:cNvPr>
          <p:cNvSpPr/>
          <p:nvPr/>
        </p:nvSpPr>
        <p:spPr>
          <a:xfrm>
            <a:off x="1458462" y="1580803"/>
            <a:ext cx="9275077" cy="188516"/>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2" name="テキスト ボックス 11">
            <a:extLst>
              <a:ext uri="{FF2B5EF4-FFF2-40B4-BE49-F238E27FC236}">
                <a16:creationId xmlns:a16="http://schemas.microsoft.com/office/drawing/2014/main" id="{3B961599-389E-4D9F-D62A-07AE1F74D2D4}"/>
              </a:ext>
            </a:extLst>
          </p:cNvPr>
          <p:cNvSpPr txBox="1"/>
          <p:nvPr/>
        </p:nvSpPr>
        <p:spPr>
          <a:xfrm>
            <a:off x="1336130" y="4711940"/>
            <a:ext cx="9519743" cy="2062103"/>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ts val="12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医師事務業務の実態を踏まえ、医師事務作業補助者が実施可能な業務範囲を明確化する。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ts val="12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ts val="12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3" name="正方形/長方形 12">
            <a:extLst>
              <a:ext uri="{FF2B5EF4-FFF2-40B4-BE49-F238E27FC236}">
                <a16:creationId xmlns:a16="http://schemas.microsoft.com/office/drawing/2014/main" id="{C7991395-7D62-5E36-D6A0-C055701FA989}"/>
              </a:ext>
            </a:extLst>
          </p:cNvPr>
          <p:cNvSpPr/>
          <p:nvPr/>
        </p:nvSpPr>
        <p:spPr>
          <a:xfrm>
            <a:off x="6215432" y="5318585"/>
            <a:ext cx="4572000" cy="139350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ts val="1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○医師事務作業補助者の業務は、医師（歯科医師を含む。）の指示の下に、診断書・</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診療情報提供書・返信・診療サマリー・診療計画書</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等の文書作成補助、診療記録・</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検査オーダー・食事オーダー・クリニカルパス・地域連携パスへ</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の代行入力、</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患者・家族への説明文書の準備・作成、診療録・画像検査結果等の整理</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、医療の質の向上に資する事務作業（診療に関するデータ整理、院内がん登録等の統計・調査・</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入力作業</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教育や研修・カンファレンスのための準備作業等）、入院時の案内等の病棟における患者対応業務及び行政上の業務（救急医療情報システムへの入力、感染症サーベイランス事業に係る入力等）への対応に限定するものであること。</a:t>
            </a:r>
          </a:p>
        </p:txBody>
      </p:sp>
      <p:sp>
        <p:nvSpPr>
          <p:cNvPr id="14" name="正方形/長方形 13">
            <a:extLst>
              <a:ext uri="{FF2B5EF4-FFF2-40B4-BE49-F238E27FC236}">
                <a16:creationId xmlns:a16="http://schemas.microsoft.com/office/drawing/2014/main" id="{2696DC57-91D5-432A-E5E8-4FFEF9C86BDF}"/>
              </a:ext>
            </a:extLst>
          </p:cNvPr>
          <p:cNvSpPr/>
          <p:nvPr/>
        </p:nvSpPr>
        <p:spPr>
          <a:xfrm>
            <a:off x="1458462" y="4604411"/>
            <a:ext cx="195108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医師事務業務の明確化</a:t>
            </a:r>
          </a:p>
        </p:txBody>
      </p:sp>
      <p:sp>
        <p:nvSpPr>
          <p:cNvPr id="15" name="正方形/長方形 14">
            <a:extLst>
              <a:ext uri="{FF2B5EF4-FFF2-40B4-BE49-F238E27FC236}">
                <a16:creationId xmlns:a16="http://schemas.microsoft.com/office/drawing/2014/main" id="{F45AF521-2712-EE6D-19EF-8F2ADB6D0315}"/>
              </a:ext>
            </a:extLst>
          </p:cNvPr>
          <p:cNvSpPr/>
          <p:nvPr/>
        </p:nvSpPr>
        <p:spPr>
          <a:xfrm>
            <a:off x="6215432" y="5156944"/>
            <a:ext cx="4572000" cy="150493"/>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6" name="正方形/長方形 15">
            <a:extLst>
              <a:ext uri="{FF2B5EF4-FFF2-40B4-BE49-F238E27FC236}">
                <a16:creationId xmlns:a16="http://schemas.microsoft.com/office/drawing/2014/main" id="{584DEA54-7AAB-2E30-8830-ED7CC3D9ECBB}"/>
              </a:ext>
            </a:extLst>
          </p:cNvPr>
          <p:cNvSpPr/>
          <p:nvPr/>
        </p:nvSpPr>
        <p:spPr>
          <a:xfrm>
            <a:off x="1400096" y="5156944"/>
            <a:ext cx="4572000" cy="175711"/>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17" name="正方形/長方形 16">
            <a:extLst>
              <a:ext uri="{FF2B5EF4-FFF2-40B4-BE49-F238E27FC236}">
                <a16:creationId xmlns:a16="http://schemas.microsoft.com/office/drawing/2014/main" id="{E902AE4A-F96E-647D-F482-0FFFDBCB11F6}"/>
              </a:ext>
            </a:extLst>
          </p:cNvPr>
          <p:cNvSpPr/>
          <p:nvPr/>
        </p:nvSpPr>
        <p:spPr>
          <a:xfrm>
            <a:off x="1400096" y="5318585"/>
            <a:ext cx="4572000" cy="1393499"/>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ts val="1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b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師事務作業補助者の業務は、医師（歯科医師を含む。）の指示の下に、診断書等の文書作成補助、診療記録への代行入力、医療の質の向上に資する事務作業（診療に関するデータ整理、院内がん登録等の統計・調査、教育や研修・カンファレンスのための準備作業等）、入院時の案内等の病棟における患者対応業務及び行政上の業務（救急医療情報システムへの入力、感染症サーベイランス事業に係る入力等）への対応に限定するものであること。</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8" name="右矢印 89">
            <a:extLst>
              <a:ext uri="{FF2B5EF4-FFF2-40B4-BE49-F238E27FC236}">
                <a16:creationId xmlns:a16="http://schemas.microsoft.com/office/drawing/2014/main" id="{BE9E8A6C-41A2-8D9E-D976-7A7331FED8A1}"/>
              </a:ext>
            </a:extLst>
          </p:cNvPr>
          <p:cNvSpPr/>
          <p:nvPr/>
        </p:nvSpPr>
        <p:spPr>
          <a:xfrm>
            <a:off x="6003764" y="5522050"/>
            <a:ext cx="18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6" name="スライド番号プレースホルダー 4">
            <a:extLst>
              <a:ext uri="{FF2B5EF4-FFF2-40B4-BE49-F238E27FC236}">
                <a16:creationId xmlns:a16="http://schemas.microsoft.com/office/drawing/2014/main" id="{30545F5C-5A1B-275A-B663-233E15CEF99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44E2BEE3-EF47-8725-5686-F578C6819C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5485538"/>
      </p:ext>
    </p:extLst>
  </p:cSld>
  <p:clrMapOvr>
    <a:masterClrMapping/>
  </p:clrMapOvr>
  <mc:AlternateContent xmlns:mc="http://schemas.openxmlformats.org/markup-compatibility/2006" xmlns:p14="http://schemas.microsoft.com/office/powerpoint/2010/main">
    <mc:Choice Requires="p14">
      <p:transition spd="slow" p14:dur="2000" advTm="49337"/>
    </mc:Choice>
    <mc:Fallback xmlns="">
      <p:transition spd="slow" advTm="49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21EE7-E384-4693-7355-2B446833FCF2}"/>
            </a:ext>
          </a:extLst>
        </p:cNvPr>
        <p:cNvGrpSpPr/>
        <p:nvPr/>
      </p:nvGrpSpPr>
      <p:grpSpPr>
        <a:xfrm>
          <a:off x="0" y="0"/>
          <a:ext cx="0" cy="0"/>
          <a:chOff x="0" y="0"/>
          <a:chExt cx="0" cy="0"/>
        </a:xfrm>
      </p:grpSpPr>
      <p:sp>
        <p:nvSpPr>
          <p:cNvPr id="10" name="正方形/長方形 9">
            <a:extLst>
              <a:ext uri="{FF2B5EF4-FFF2-40B4-BE49-F238E27FC236}">
                <a16:creationId xmlns:a16="http://schemas.microsoft.com/office/drawing/2014/main" id="{0BB25F67-1228-ADAD-F9E3-03B878D1D76B}"/>
              </a:ext>
            </a:extLst>
          </p:cNvPr>
          <p:cNvSpPr/>
          <p:nvPr/>
        </p:nvSpPr>
        <p:spPr>
          <a:xfrm>
            <a:off x="1349149" y="997528"/>
            <a:ext cx="9519743" cy="5806685"/>
          </a:xfrm>
          <a:prstGeom prst="rect">
            <a:avLst/>
          </a:prstGeom>
          <a:noFill/>
          <a:ln w="12700" cap="flat" cmpd="sng" algn="ctr">
            <a:solidFill>
              <a:schemeClr val="tx1"/>
            </a:solid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21" name="テキスト ボックス 120">
            <a:extLst>
              <a:ext uri="{FF2B5EF4-FFF2-40B4-BE49-F238E27FC236}">
                <a16:creationId xmlns:a16="http://schemas.microsoft.com/office/drawing/2014/main" id="{35286A49-EB3F-A0C6-7954-B5FF091564EF}"/>
              </a:ext>
            </a:extLst>
          </p:cNvPr>
          <p:cNvSpPr txBox="1"/>
          <p:nvPr/>
        </p:nvSpPr>
        <p:spPr>
          <a:xfrm>
            <a:off x="1336130" y="1018179"/>
            <a:ext cx="9519743" cy="5632311"/>
          </a:xfrm>
          <a:prstGeom prst="rect">
            <a:avLst/>
          </a:prstGeom>
          <a:noFill/>
          <a:ln>
            <a:no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一般職の職員の勤務時間、休暇等に関する法律に規定されている１日当たり勤務時間を踏まえ、常勤職員の柔軟な配置を促進する観点から、常勤職員の常勤要件に係る所定労働時間数を見直す。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60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5767E19-8F10-F087-C9F1-8958F7C602C4}"/>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常勤職員の常勤要件に係る勤務時間数の見直し</a:t>
            </a:r>
          </a:p>
        </p:txBody>
      </p:sp>
      <p:sp>
        <p:nvSpPr>
          <p:cNvPr id="2" name="テキスト ボックス 1">
            <a:extLst>
              <a:ext uri="{FF2B5EF4-FFF2-40B4-BE49-F238E27FC236}">
                <a16:creationId xmlns:a16="http://schemas.microsoft.com/office/drawing/2014/main" id="{37D203C7-728F-702D-F878-3DED720C96D7}"/>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－２－２　業務の効率化に資する</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AI</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IoT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等の利活用の推進－②</a:t>
            </a:r>
          </a:p>
        </p:txBody>
      </p:sp>
      <p:sp>
        <p:nvSpPr>
          <p:cNvPr id="4" name="正方形/長方形 3">
            <a:extLst>
              <a:ext uri="{FF2B5EF4-FFF2-40B4-BE49-F238E27FC236}">
                <a16:creationId xmlns:a16="http://schemas.microsoft.com/office/drawing/2014/main" id="{2E54FC54-6737-C2A1-33A8-3DD2EC727622}"/>
              </a:ext>
            </a:extLst>
          </p:cNvPr>
          <p:cNvSpPr/>
          <p:nvPr/>
        </p:nvSpPr>
        <p:spPr>
          <a:xfrm>
            <a:off x="1458462" y="910650"/>
            <a:ext cx="3818793"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常勤職員の常勤要件に係る勤務時間数の見直し</a:t>
            </a:r>
          </a:p>
        </p:txBody>
      </p:sp>
      <p:sp>
        <p:nvSpPr>
          <p:cNvPr id="6" name="正方形/長方形 5">
            <a:extLst>
              <a:ext uri="{FF2B5EF4-FFF2-40B4-BE49-F238E27FC236}">
                <a16:creationId xmlns:a16="http://schemas.microsoft.com/office/drawing/2014/main" id="{789945D1-8C1B-FC1E-7D73-5931EEB6BA2D}"/>
              </a:ext>
            </a:extLst>
          </p:cNvPr>
          <p:cNvSpPr/>
          <p:nvPr/>
        </p:nvSpPr>
        <p:spPr>
          <a:xfrm>
            <a:off x="6215432" y="1855525"/>
            <a:ext cx="4572000" cy="4794964"/>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ts val="1100"/>
              </a:lnSpc>
              <a:spcBef>
                <a:spcPts val="0"/>
              </a:spcBef>
              <a:spcAft>
                <a:spcPts val="0"/>
              </a:spcAft>
              <a:buClrTx/>
              <a:buSzTx/>
              <a:buFontTx/>
              <a:buNone/>
              <a:tabLst/>
              <a:defRPr/>
            </a:pP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病院の入院基本料等に関する施設基準</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05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○急常勤の医師の数</a:t>
            </a: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ア　医師数は、常勤（週４日以上常態として勤務しており、かつ、所定労働時間が</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週</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31</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時間以上</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であることをいう。ただし、正職員として勤務する者について、育児・介護休業法第</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23</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条第１項、同条第３項又は同法第</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条の規定による措置が講じられ、当該労働者の所定労働時間が短縮された場合にあっては、所定労働時間が週</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30</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時間以上であることをいう。）の医師の他、非常勤医師の実労働時間数を常勤換算し算入することができる。</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この場合においては、当該保険医療機関における常勤職員の所定労働時間（</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32</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時間未満の場合は、</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32</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時間）の勤務をもって常勤１名として換算する。</a:t>
            </a: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イ～ウ（略）</a:t>
            </a: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診療所の入院基本料等に関する施設基準</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b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○施設基準に係る当該有床診療所における医師数は、常勤の医師（週４日以上常態として勤務しており、かつ、所定労働時間が</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週</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31</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時間以上</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である者をいう。）の他、非常勤医師の実労働時間数を常勤換算し算入することができる。</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この場合においては、当該保険医療機関における常勤職員の所定労働時間（</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32</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時間未満の場合は、</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32</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時間）の勤務をもって常勤１名として換算する。</a:t>
            </a:r>
            <a:endPar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医師事務作業補助体制加算</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b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師事務作業補助者は、雇用形態を問わない（派遣職員を含むが、指揮命令権が当該保険医療機関にない請負方式などを除く。）が、当該保険医療機関の常勤職員（週４日以上常態として勤務し、かつ所定労働時間が</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週</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31</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時間以上</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である者をいう。なお、当該職員は、医師事務作業補助に専従する職員の常勤換算による場合であっても差し支えない。</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この場合においては、当該保険医療機関における常勤職員の所定労働時間（</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32</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時間未満の場合は、</a:t>
            </a:r>
            <a:r>
              <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32</a:t>
            </a:r>
            <a:r>
              <a:rPr kumimoji="1" lang="ja-JP" altLang="en-US"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時間）の勤務をもって常勤１名として換算する。</a:t>
            </a:r>
            <a:endParaRPr kumimoji="1" lang="en-US" altLang="ja-JP" sz="105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7" name="正方形/長方形 6">
            <a:extLst>
              <a:ext uri="{FF2B5EF4-FFF2-40B4-BE49-F238E27FC236}">
                <a16:creationId xmlns:a16="http://schemas.microsoft.com/office/drawing/2014/main" id="{66B0B67F-2F78-11FD-3145-D09113E6D9F3}"/>
              </a:ext>
            </a:extLst>
          </p:cNvPr>
          <p:cNvSpPr/>
          <p:nvPr/>
        </p:nvSpPr>
        <p:spPr>
          <a:xfrm>
            <a:off x="6215432" y="1693886"/>
            <a:ext cx="4572000" cy="150493"/>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8" name="正方形/長方形 7">
            <a:extLst>
              <a:ext uri="{FF2B5EF4-FFF2-40B4-BE49-F238E27FC236}">
                <a16:creationId xmlns:a16="http://schemas.microsoft.com/office/drawing/2014/main" id="{D31472AD-FA60-BCCE-072F-0BBF25B77508}"/>
              </a:ext>
            </a:extLst>
          </p:cNvPr>
          <p:cNvSpPr/>
          <p:nvPr/>
        </p:nvSpPr>
        <p:spPr>
          <a:xfrm>
            <a:off x="1400096" y="1693886"/>
            <a:ext cx="4572000" cy="175711"/>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9" name="正方形/長方形 8">
            <a:extLst>
              <a:ext uri="{FF2B5EF4-FFF2-40B4-BE49-F238E27FC236}">
                <a16:creationId xmlns:a16="http://schemas.microsoft.com/office/drawing/2014/main" id="{A53E070A-966C-058F-DDEA-67BF76A5A9F3}"/>
              </a:ext>
            </a:extLst>
          </p:cNvPr>
          <p:cNvSpPr/>
          <p:nvPr/>
        </p:nvSpPr>
        <p:spPr>
          <a:xfrm>
            <a:off x="1400096" y="1855526"/>
            <a:ext cx="4572000" cy="4794963"/>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ts val="1100"/>
              </a:lnSpc>
              <a:spcBef>
                <a:spcPts val="0"/>
              </a:spcBef>
              <a:spcAft>
                <a:spcPts val="0"/>
              </a:spcAft>
              <a:buClrTx/>
              <a:buSzTx/>
              <a:buFontTx/>
              <a:buNone/>
              <a:tabLst/>
              <a:defRPr/>
            </a:pP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病院の入院基本料等に関する施設基準</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b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○常勤の医師の数</a:t>
            </a: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ア　医師数は、常勤（週４日以上常態として勤務しており、かつ、所定労働時間が週</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32</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時間以上であることをいう。ただし、正職員として勤務する者について、育児・介護休業法第</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23</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条第１項、同条第３項又は同法第</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条の規定による措置が講じられ、当該労働者の所定労働時間が短縮された場合にあっては、所定労働時間が週</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30</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時間以上であることをいう。）の医師の他、非常勤医師の実労働時間数を常勤換算し算入することができる。</a:t>
            </a: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イ～ウ（略）</a:t>
            </a: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診療所の入院基本料等に関する施設基準</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b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○施設基準に係る当該有床診療所における医師数は、常勤の医師（週４日以上常態として勤務しており、かつ、所定労働時間が週</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32</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時間以上である者をいう。）の他、非常勤医師の実労働時間数を常勤換算し算入することができる。</a:t>
            </a: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endPar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ts val="1100"/>
              </a:lnSpc>
              <a:spcBef>
                <a:spcPts val="0"/>
              </a:spcBef>
              <a:spcAft>
                <a:spcPts val="0"/>
              </a:spcAft>
              <a:buClrTx/>
              <a:buSzTx/>
              <a:buFontTx/>
              <a:buNone/>
              <a:tabLst/>
              <a:defRPr/>
            </a:pP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医師事務作業補助体制加算</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ts val="11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b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b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師事務作業補助者は、雇用形態を問わない（派遣職員を含むが、指揮命令権が当該保険医療機関にない請負方式などを除く。）が、当該保険医療機関の常勤職員（週４日以上常態として勤務し、かつ所定労働時間が週</a:t>
            </a:r>
            <a:r>
              <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32</a:t>
            </a:r>
            <a:r>
              <a:rPr kumimoji="1" lang="ja-JP" altLang="en-US"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時間以上である者をいう。なお、当該職員は、医師事務作業補助に専従する職員の常勤換算による場合であっても差し支えない。</a:t>
            </a:r>
            <a:endParaRPr kumimoji="1" lang="en-US" altLang="ja-JP" sz="105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9" name="右矢印 89">
            <a:extLst>
              <a:ext uri="{FF2B5EF4-FFF2-40B4-BE49-F238E27FC236}">
                <a16:creationId xmlns:a16="http://schemas.microsoft.com/office/drawing/2014/main" id="{D82A273B-7453-49E8-A91C-1CB1B4843BC2}"/>
              </a:ext>
            </a:extLst>
          </p:cNvPr>
          <p:cNvSpPr/>
          <p:nvPr/>
        </p:nvSpPr>
        <p:spPr>
          <a:xfrm>
            <a:off x="6003764" y="3887795"/>
            <a:ext cx="18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1" name="スライド番号プレースホルダー 4">
            <a:extLst>
              <a:ext uri="{FF2B5EF4-FFF2-40B4-BE49-F238E27FC236}">
                <a16:creationId xmlns:a16="http://schemas.microsoft.com/office/drawing/2014/main" id="{E32F0964-D0A5-C723-24C4-35E6DDEEEAA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185</a:t>
            </a:r>
          </a:p>
        </p:txBody>
      </p:sp>
      <p:pic>
        <p:nvPicPr>
          <p:cNvPr id="14" name="オーディオ 13">
            <a:hlinkClick r:id="" action="ppaction://media"/>
            <a:extLst>
              <a:ext uri="{FF2B5EF4-FFF2-40B4-BE49-F238E27FC236}">
                <a16:creationId xmlns:a16="http://schemas.microsoft.com/office/drawing/2014/main" id="{6D63418E-3964-ACD4-7117-3BAF3FEF0B4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96746572"/>
      </p:ext>
    </p:extLst>
  </p:cSld>
  <p:clrMapOvr>
    <a:masterClrMapping/>
  </p:clrMapOvr>
  <mc:AlternateContent xmlns:mc="http://schemas.openxmlformats.org/markup-compatibility/2006" xmlns:p14="http://schemas.microsoft.com/office/powerpoint/2010/main">
    <mc:Choice Requires="p14">
      <p:transition spd="slow" p14:dur="2000" advTm="50770"/>
    </mc:Choice>
    <mc:Fallback xmlns="">
      <p:transition spd="slow" advTm="50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586D4-522A-AB96-7CB8-A524F35B0C7D}"/>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9942739D-411F-5BB7-6B44-255D3F5E8853}"/>
              </a:ext>
            </a:extLst>
          </p:cNvPr>
          <p:cNvSpPr txBox="1"/>
          <p:nvPr/>
        </p:nvSpPr>
        <p:spPr>
          <a:xfrm>
            <a:off x="1280930" y="1073377"/>
            <a:ext cx="9612000" cy="1879176"/>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地域包括医療病棟入院料、回復期リハビリテーション病棟入院料、地域包括ケア病棟入院料における入退院支援加算１の評価を見直す。</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45683660-F948-79D3-5725-DEE11476B399}"/>
              </a:ext>
            </a:extLst>
          </p:cNvPr>
          <p:cNvSpPr/>
          <p:nvPr/>
        </p:nvSpPr>
        <p:spPr>
          <a:xfrm>
            <a:off x="1552976" y="1750386"/>
            <a:ext cx="3128835" cy="216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D706164A-6D81-05D1-15C1-FEAD851E6D88}"/>
              </a:ext>
            </a:extLst>
          </p:cNvPr>
          <p:cNvSpPr/>
          <p:nvPr/>
        </p:nvSpPr>
        <p:spPr>
          <a:xfrm>
            <a:off x="1552976" y="1996882"/>
            <a:ext cx="3128835" cy="576000"/>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 入退院支援加算１</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イ　一般病棟入院基本料等の場合  　 </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700</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ロ　療養病棟入院基本料等の場合　</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1,300</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AC1C2C3C-93FB-3D33-CA20-09FDF0001335}"/>
              </a:ext>
            </a:extLst>
          </p:cNvPr>
          <p:cNvSpPr/>
          <p:nvPr/>
        </p:nvSpPr>
        <p:spPr>
          <a:xfrm>
            <a:off x="4781200" y="2040854"/>
            <a:ext cx="244056" cy="578389"/>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DEECF8F1-251E-0B33-16D0-9FB1DC875E42}"/>
              </a:ext>
            </a:extLst>
          </p:cNvPr>
          <p:cNvSpPr/>
          <p:nvPr/>
        </p:nvSpPr>
        <p:spPr>
          <a:xfrm>
            <a:off x="5124647" y="1749664"/>
            <a:ext cx="5652000" cy="216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A9A40195-E598-A621-FE56-5CA3361223D5}"/>
              </a:ext>
            </a:extLst>
          </p:cNvPr>
          <p:cNvSpPr/>
          <p:nvPr/>
        </p:nvSpPr>
        <p:spPr>
          <a:xfrm>
            <a:off x="5124647" y="1996160"/>
            <a:ext cx="5652000" cy="90000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 入退院支援加算１</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イ　一般病棟入院基本料等の場合 　　　　　　　　　　　　　　　　　  </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700</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en-US" altLang="ja-JP"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ja-JP" altLang="en-US" sz="11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ロ</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地域包括医療病棟入院料、回復期リハビリテーション病棟入院料</a:t>
            </a:r>
            <a:endParaRPr kumimoji="1" lang="en-US" altLang="ja-JP"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及び地域包括ケア病棟入院料の場合</a:t>
            </a:r>
            <a:r>
              <a:rPr kumimoji="1" lang="ja-JP" altLang="en-US" sz="1100" b="1" i="0" u="none"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1,000</a:t>
            </a:r>
            <a:r>
              <a:rPr kumimoji="1" lang="ja-JP" altLang="en-US"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点　　　　</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ハ　療養病棟入院基本料等の場合　　　　　　　　　　　　　　　　   </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1,300</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3BD3ED58-541F-B1FF-46B0-A39DA0712457}"/>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入退院支援加算の見直し①</a:t>
            </a:r>
          </a:p>
        </p:txBody>
      </p:sp>
      <p:sp>
        <p:nvSpPr>
          <p:cNvPr id="2" name="テキスト ボックス 1">
            <a:extLst>
              <a:ext uri="{FF2B5EF4-FFF2-40B4-BE49-F238E27FC236}">
                <a16:creationId xmlns:a16="http://schemas.microsoft.com/office/drawing/2014/main" id="{31E8946B-3BA9-9888-794D-0E15C1BD3A08}"/>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－２－２　円滑な入退院の実現－①</a:t>
            </a:r>
          </a:p>
        </p:txBody>
      </p:sp>
      <p:sp>
        <p:nvSpPr>
          <p:cNvPr id="4" name="正方形/長方形 3">
            <a:extLst>
              <a:ext uri="{FF2B5EF4-FFF2-40B4-BE49-F238E27FC236}">
                <a16:creationId xmlns:a16="http://schemas.microsoft.com/office/drawing/2014/main" id="{D8497323-9A57-D2E7-89C9-94C0F234DABD}"/>
              </a:ext>
            </a:extLst>
          </p:cNvPr>
          <p:cNvSpPr/>
          <p:nvPr/>
        </p:nvSpPr>
        <p:spPr>
          <a:xfrm>
            <a:off x="1463498" y="967577"/>
            <a:ext cx="2494412"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入退院支援加算１の評価の見直し</a:t>
            </a:r>
          </a:p>
        </p:txBody>
      </p:sp>
      <p:sp>
        <p:nvSpPr>
          <p:cNvPr id="13" name="テキスト ボックス 12">
            <a:extLst>
              <a:ext uri="{FF2B5EF4-FFF2-40B4-BE49-F238E27FC236}">
                <a16:creationId xmlns:a16="http://schemas.microsoft.com/office/drawing/2014/main" id="{5B3EE801-E64F-15D4-C085-4AD779038D66}"/>
              </a:ext>
            </a:extLst>
          </p:cNvPr>
          <p:cNvSpPr txBox="1"/>
          <p:nvPr/>
        </p:nvSpPr>
        <p:spPr>
          <a:xfrm>
            <a:off x="1285965" y="3167664"/>
            <a:ext cx="9612000" cy="1879176"/>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正当な理由なく入院中の患者に対する家族等による面会を妨げないよう、入退院支援加算に規定を設ける。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正方形/長方形 13">
            <a:extLst>
              <a:ext uri="{FF2B5EF4-FFF2-40B4-BE49-F238E27FC236}">
                <a16:creationId xmlns:a16="http://schemas.microsoft.com/office/drawing/2014/main" id="{3554D064-D099-9885-E03D-7A1878E66AE7}"/>
              </a:ext>
            </a:extLst>
          </p:cNvPr>
          <p:cNvSpPr/>
          <p:nvPr/>
        </p:nvSpPr>
        <p:spPr>
          <a:xfrm>
            <a:off x="1408299" y="3063930"/>
            <a:ext cx="561161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入院中の患者に対する家族等による面会に係る基準（入退院支援加算）の新設</a:t>
            </a:r>
          </a:p>
        </p:txBody>
      </p:sp>
      <p:sp>
        <p:nvSpPr>
          <p:cNvPr id="16" name="正方形/長方形 15">
            <a:extLst>
              <a:ext uri="{FF2B5EF4-FFF2-40B4-BE49-F238E27FC236}">
                <a16:creationId xmlns:a16="http://schemas.microsoft.com/office/drawing/2014/main" id="{9519B071-57CD-D27E-0A21-C833C40B619F}"/>
              </a:ext>
            </a:extLst>
          </p:cNvPr>
          <p:cNvSpPr/>
          <p:nvPr/>
        </p:nvSpPr>
        <p:spPr>
          <a:xfrm>
            <a:off x="1476999" y="3666926"/>
            <a:ext cx="9299648" cy="1311424"/>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第</a:t>
            </a:r>
            <a:r>
              <a:rPr kumimoji="1" lang="en-US" altLang="ja-JP"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26</a:t>
            </a:r>
            <a:r>
              <a:rPr kumimoji="1" lang="ja-JP" altLang="en-US"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の５ 入退院支援加算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入退院支援加算１に関する施設基準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入退院支援加算２及び入退院支援加算３においても同様。</a:t>
            </a: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第</a:t>
            </a:r>
            <a:r>
              <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35</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の６（１）ホの規定について、入院中の患者とその家族等との面会は、患者の療養生活の質の向上及び尊厳の保持に資するのみならず、円滑な退院支援を行う上でも重要であることから、感染対策等の正当な理由なく、入院中の患者に対する家族等による面会を妨げてはならないこと。また、やむを得ず面会の制限を行う場合であっても、当該制限が必要以上に厳格なものとならないよう配慮すること。なお、これらを踏まえ、面会に関する規定を策定するとともに、当該規定について定期的に見直しを行うこと。併せて、患者及びその家族等に対し、当該規定の内容が十分に周知されるよう、病棟等の見やすい場所に掲示すること。</a:t>
            </a:r>
          </a:p>
        </p:txBody>
      </p:sp>
      <p:sp>
        <p:nvSpPr>
          <p:cNvPr id="21" name="テキスト ボックス 20">
            <a:extLst>
              <a:ext uri="{FF2B5EF4-FFF2-40B4-BE49-F238E27FC236}">
                <a16:creationId xmlns:a16="http://schemas.microsoft.com/office/drawing/2014/main" id="{EA3A080E-4495-8FC7-D2E0-CA4489D7BD73}"/>
              </a:ext>
            </a:extLst>
          </p:cNvPr>
          <p:cNvSpPr txBox="1"/>
          <p:nvPr/>
        </p:nvSpPr>
        <p:spPr>
          <a:xfrm>
            <a:off x="1294120" y="5261953"/>
            <a:ext cx="9612000" cy="1384995"/>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退院支援を行うにあたり、保険医療機関から退院先となる介護保険施設等への誘導を行うことによって、当該介護保険施設等から金品を収受し、誘引その他の財産上の利益を収受していないことを施設基準に規定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2" name="正方形/長方形 21">
            <a:extLst>
              <a:ext uri="{FF2B5EF4-FFF2-40B4-BE49-F238E27FC236}">
                <a16:creationId xmlns:a16="http://schemas.microsoft.com/office/drawing/2014/main" id="{51E9E449-FB45-7B1B-F85D-C81A700AD542}"/>
              </a:ext>
            </a:extLst>
          </p:cNvPr>
          <p:cNvSpPr/>
          <p:nvPr/>
        </p:nvSpPr>
        <p:spPr>
          <a:xfrm>
            <a:off x="1403264" y="5154425"/>
            <a:ext cx="4033830"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退院先となる介護保険施設等への誘導に係る基準の新設</a:t>
            </a:r>
          </a:p>
        </p:txBody>
      </p:sp>
      <p:sp>
        <p:nvSpPr>
          <p:cNvPr id="28" name="正方形/長方形 27">
            <a:extLst>
              <a:ext uri="{FF2B5EF4-FFF2-40B4-BE49-F238E27FC236}">
                <a16:creationId xmlns:a16="http://schemas.microsoft.com/office/drawing/2014/main" id="{8108E232-EE4A-A8A7-5AD5-7118DEAA01E7}"/>
              </a:ext>
            </a:extLst>
          </p:cNvPr>
          <p:cNvSpPr/>
          <p:nvPr/>
        </p:nvSpPr>
        <p:spPr>
          <a:xfrm>
            <a:off x="1477847" y="5962629"/>
            <a:ext cx="9298800" cy="47359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入退院支援加算１に関する施設基準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入退院支援加算２～３も同様。</a:t>
            </a:r>
          </a:p>
          <a:p>
            <a:pPr marL="270000" marR="0" lvl="0" indent="-27000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ホ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退院患者を特定の介護保険施設等へ誘導することによって、当該介護施設等から金品その他の財産上の利益を収受していないこと。</a:t>
            </a:r>
            <a:endPar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10" name="スライド番号プレースホルダー 4">
            <a:extLst>
              <a:ext uri="{FF2B5EF4-FFF2-40B4-BE49-F238E27FC236}">
                <a16:creationId xmlns:a16="http://schemas.microsoft.com/office/drawing/2014/main" id="{DE619940-6DAD-DB21-CB9F-BCEB35ACE38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186</a:t>
            </a:r>
          </a:p>
        </p:txBody>
      </p:sp>
      <p:pic>
        <p:nvPicPr>
          <p:cNvPr id="23" name="オーディオ 22">
            <a:hlinkClick r:id="" action="ppaction://media"/>
            <a:extLst>
              <a:ext uri="{FF2B5EF4-FFF2-40B4-BE49-F238E27FC236}">
                <a16:creationId xmlns:a16="http://schemas.microsoft.com/office/drawing/2014/main" id="{ABBA8C7E-0AB2-5F2D-2646-AEED2B0215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99466856"/>
      </p:ext>
    </p:extLst>
  </p:cSld>
  <p:clrMapOvr>
    <a:masterClrMapping/>
  </p:clrMapOvr>
  <mc:AlternateContent xmlns:mc="http://schemas.openxmlformats.org/markup-compatibility/2006" xmlns:p14="http://schemas.microsoft.com/office/powerpoint/2010/main">
    <mc:Choice Requires="p14">
      <p:transition spd="slow" p14:dur="2000" advTm="86423"/>
    </mc:Choice>
    <mc:Fallback xmlns="">
      <p:transition spd="slow" advTm="86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1CB8C-74CC-70C9-94B2-596028FFFB8E}"/>
            </a:ext>
          </a:extLst>
        </p:cNvPr>
        <p:cNvGrpSpPr/>
        <p:nvPr/>
      </p:nvGrpSpPr>
      <p:grpSpPr>
        <a:xfrm>
          <a:off x="0" y="0"/>
          <a:ext cx="0" cy="0"/>
          <a:chOff x="0" y="0"/>
          <a:chExt cx="0" cy="0"/>
        </a:xfrm>
      </p:grpSpPr>
      <p:sp>
        <p:nvSpPr>
          <p:cNvPr id="23" name="テキスト ボックス 22">
            <a:extLst>
              <a:ext uri="{FF2B5EF4-FFF2-40B4-BE49-F238E27FC236}">
                <a16:creationId xmlns:a16="http://schemas.microsoft.com/office/drawing/2014/main" id="{32532DB4-C6AF-F654-7CD9-B8B3691C0C1E}"/>
              </a:ext>
            </a:extLst>
          </p:cNvPr>
          <p:cNvSpPr txBox="1"/>
          <p:nvPr/>
        </p:nvSpPr>
        <p:spPr>
          <a:xfrm>
            <a:off x="1280929" y="1101248"/>
            <a:ext cx="9612000" cy="3108543"/>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算定対象となる患者における退院困難な要因について、</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家族や親族との連絡が困難であること等を追加</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3EE3DDE-A9D2-3559-040F-C17E0837804D}"/>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入退院支援加算の見直し②</a:t>
            </a:r>
          </a:p>
        </p:txBody>
      </p:sp>
      <p:sp>
        <p:nvSpPr>
          <p:cNvPr id="2" name="テキスト ボックス 1">
            <a:extLst>
              <a:ext uri="{FF2B5EF4-FFF2-40B4-BE49-F238E27FC236}">
                <a16:creationId xmlns:a16="http://schemas.microsoft.com/office/drawing/2014/main" id="{D6658F3F-1E1C-43FF-AB45-C5569421CAFD}"/>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－２－２　円滑な入退院の実現－①</a:t>
            </a:r>
          </a:p>
        </p:txBody>
      </p:sp>
      <p:sp>
        <p:nvSpPr>
          <p:cNvPr id="10" name="テキスト ボックス 9">
            <a:extLst>
              <a:ext uri="{FF2B5EF4-FFF2-40B4-BE49-F238E27FC236}">
                <a16:creationId xmlns:a16="http://schemas.microsoft.com/office/drawing/2014/main" id="{09ED5A47-715E-3D38-0344-A791C64EC119}"/>
              </a:ext>
            </a:extLst>
          </p:cNvPr>
          <p:cNvSpPr txBox="1"/>
          <p:nvPr/>
        </p:nvSpPr>
        <p:spPr>
          <a:xfrm>
            <a:off x="1290000" y="4518131"/>
            <a:ext cx="9612000" cy="1261884"/>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地域連携診療計画加算に係る情報提供時に患者の検査・画像情報の提供を行った場合の加算を新設する。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2" name="正方形/長方形 11">
            <a:extLst>
              <a:ext uri="{FF2B5EF4-FFF2-40B4-BE49-F238E27FC236}">
                <a16:creationId xmlns:a16="http://schemas.microsoft.com/office/drawing/2014/main" id="{CB0552B7-03BA-4E98-AB61-7976E04CD9D6}"/>
              </a:ext>
            </a:extLst>
          </p:cNvPr>
          <p:cNvSpPr/>
          <p:nvPr/>
        </p:nvSpPr>
        <p:spPr>
          <a:xfrm>
            <a:off x="1463498" y="4404769"/>
            <a:ext cx="4002446"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患者の検査・画像情報の提供を行った場合の加算の新設</a:t>
            </a:r>
          </a:p>
        </p:txBody>
      </p:sp>
      <p:sp>
        <p:nvSpPr>
          <p:cNvPr id="17" name="正方形/長方形 16">
            <a:extLst>
              <a:ext uri="{FF2B5EF4-FFF2-40B4-BE49-F238E27FC236}">
                <a16:creationId xmlns:a16="http://schemas.microsoft.com/office/drawing/2014/main" id="{D6642DA6-987D-3D4D-8D81-76E0B8E23C97}"/>
              </a:ext>
            </a:extLst>
          </p:cNvPr>
          <p:cNvSpPr/>
          <p:nvPr/>
        </p:nvSpPr>
        <p:spPr>
          <a:xfrm>
            <a:off x="1463499" y="5034269"/>
            <a:ext cx="9358897" cy="61200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注５</a:t>
            </a:r>
            <a:r>
              <a:rPr kumimoji="1" lang="ja-JP" altLang="en-US" sz="11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注４の加算を算定する患者について、添付の必要を認め、当該患者の同意を得て、別の保険医療機関、精神障害者施設又は介護老人保健施設若しくは介護医療院に対して、退院後の治療計画、検査結果、画像診断に係る画像情報その他の必要な情報を添付して情報提供を行った場合は更に</a:t>
            </a:r>
            <a:r>
              <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点を所定点数に加算する。</a:t>
            </a:r>
          </a:p>
        </p:txBody>
      </p:sp>
      <p:sp>
        <p:nvSpPr>
          <p:cNvPr id="24" name="正方形/長方形 23">
            <a:extLst>
              <a:ext uri="{FF2B5EF4-FFF2-40B4-BE49-F238E27FC236}">
                <a16:creationId xmlns:a16="http://schemas.microsoft.com/office/drawing/2014/main" id="{8F747D71-C367-E00D-BB68-70EC76B78773}"/>
              </a:ext>
            </a:extLst>
          </p:cNvPr>
          <p:cNvSpPr/>
          <p:nvPr/>
        </p:nvSpPr>
        <p:spPr>
          <a:xfrm>
            <a:off x="1463498" y="994161"/>
            <a:ext cx="2694496"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入退院支援加算の算定対象の見直し</a:t>
            </a:r>
          </a:p>
        </p:txBody>
      </p:sp>
      <p:sp>
        <p:nvSpPr>
          <p:cNvPr id="25" name="正方形/長方形 24">
            <a:extLst>
              <a:ext uri="{FF2B5EF4-FFF2-40B4-BE49-F238E27FC236}">
                <a16:creationId xmlns:a16="http://schemas.microsoft.com/office/drawing/2014/main" id="{D0F0EC44-4F34-37B0-C66A-A641EFD7CC5A}"/>
              </a:ext>
            </a:extLst>
          </p:cNvPr>
          <p:cNvSpPr/>
          <p:nvPr/>
        </p:nvSpPr>
        <p:spPr>
          <a:xfrm>
            <a:off x="1463498" y="1851118"/>
            <a:ext cx="3636000" cy="2298907"/>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入退院支援加算１及び２</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［算定要件］退院困難な要因</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ア～イ　（略）</a:t>
            </a: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要介護状態であるとの疑いがあるが要介護認定が未申請であること又は要支援状態であるとの疑いがあるが要支援認定が未申請であること（介護保険法施行令第２条各号に規定する特定疾病を有する</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歳以上</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65</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歳未満の者及び</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65</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歳以上の者に限る。）</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エ～ソ　（略）</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タ　  その他患者の状況から判断してアからソまでに準ずると認められる場合</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6" name="右矢印 89">
            <a:extLst>
              <a:ext uri="{FF2B5EF4-FFF2-40B4-BE49-F238E27FC236}">
                <a16:creationId xmlns:a16="http://schemas.microsoft.com/office/drawing/2014/main" id="{7A9AAD6A-813A-36B2-7C15-F28ED44B5084}"/>
              </a:ext>
            </a:extLst>
          </p:cNvPr>
          <p:cNvSpPr/>
          <p:nvPr/>
        </p:nvSpPr>
        <p:spPr>
          <a:xfrm>
            <a:off x="5130947" y="2500517"/>
            <a:ext cx="209174"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3" name="正方形/長方形 12">
            <a:extLst>
              <a:ext uri="{FF2B5EF4-FFF2-40B4-BE49-F238E27FC236}">
                <a16:creationId xmlns:a16="http://schemas.microsoft.com/office/drawing/2014/main" id="{A27999F8-4507-E10C-98B3-031DB5F34E64}"/>
              </a:ext>
            </a:extLst>
          </p:cNvPr>
          <p:cNvSpPr/>
          <p:nvPr/>
        </p:nvSpPr>
        <p:spPr>
          <a:xfrm>
            <a:off x="5458395" y="1847494"/>
            <a:ext cx="5364000" cy="2298908"/>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入退院支援加算１及び２</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［算定要件］退院困難な要因</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ア～イ　（略）</a:t>
            </a: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要介護状態であるとの疑いがあるが要介護認定が未申請であること</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若しくは</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要支援状態であるとの疑いがあるが要支援認定が未申請であることと</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又は現に認定を受けていている要介護状態区分若しくは要支援状態区分以外の区分に該当する疑いがあるが変更の申請がされていないこと</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（介護保険法施行令第２条各号に規定する特定疾病を有する</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歳以上</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65</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歳未満の者及び</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65</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歳以上の者に限る。）</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エ～ソ　（略）</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タ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患者の意思決定支援及び退院後の生活に向けた調整を行うに当たって、家族及び親族との連絡が困難であること</a:t>
            </a:r>
            <a:endPar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チ　  その他患者の状況から判断してアからソまでに準ずると認められる場合</a:t>
            </a:r>
          </a:p>
        </p:txBody>
      </p:sp>
      <p:sp>
        <p:nvSpPr>
          <p:cNvPr id="4" name="正方形/長方形 3">
            <a:extLst>
              <a:ext uri="{FF2B5EF4-FFF2-40B4-BE49-F238E27FC236}">
                <a16:creationId xmlns:a16="http://schemas.microsoft.com/office/drawing/2014/main" id="{C98DFB60-639C-F166-CD60-8AB4BD43CE3F}"/>
              </a:ext>
            </a:extLst>
          </p:cNvPr>
          <p:cNvSpPr/>
          <p:nvPr/>
        </p:nvSpPr>
        <p:spPr>
          <a:xfrm>
            <a:off x="1463498" y="1589946"/>
            <a:ext cx="3636000" cy="216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6" name="正方形/長方形 5">
            <a:extLst>
              <a:ext uri="{FF2B5EF4-FFF2-40B4-BE49-F238E27FC236}">
                <a16:creationId xmlns:a16="http://schemas.microsoft.com/office/drawing/2014/main" id="{B8874B7B-0652-A380-2CCC-A24177B5AC3C}"/>
              </a:ext>
            </a:extLst>
          </p:cNvPr>
          <p:cNvSpPr/>
          <p:nvPr/>
        </p:nvSpPr>
        <p:spPr>
          <a:xfrm>
            <a:off x="5458395" y="1589946"/>
            <a:ext cx="5364000" cy="216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7" name="スライド番号プレースホルダー 4">
            <a:extLst>
              <a:ext uri="{FF2B5EF4-FFF2-40B4-BE49-F238E27FC236}">
                <a16:creationId xmlns:a16="http://schemas.microsoft.com/office/drawing/2014/main" id="{76437A34-A56C-8975-415B-1DF704B7639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9" name="オーディオ 18">
            <a:hlinkClick r:id="" action="ppaction://media"/>
            <a:extLst>
              <a:ext uri="{FF2B5EF4-FFF2-40B4-BE49-F238E27FC236}">
                <a16:creationId xmlns:a16="http://schemas.microsoft.com/office/drawing/2014/main" id="{3AC69944-0574-2D7F-B7C3-F93A3A0C1D0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1682919"/>
      </p:ext>
    </p:extLst>
  </p:cSld>
  <p:clrMapOvr>
    <a:masterClrMapping/>
  </p:clrMapOvr>
  <mc:AlternateContent xmlns:mc="http://schemas.openxmlformats.org/markup-compatibility/2006" xmlns:p14="http://schemas.microsoft.com/office/powerpoint/2010/main">
    <mc:Choice Requires="p14">
      <p:transition spd="slow" p14:dur="2000" advTm="40094"/>
    </mc:Choice>
    <mc:Fallback xmlns="">
      <p:transition spd="slow" advTm="40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5CF4B-79F9-5725-BE31-F844416D7D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C44BBA4-A70D-94F3-CA2C-EC8D0ACB0B8E}"/>
              </a:ext>
            </a:extLst>
          </p:cNvPr>
          <p:cNvSpPr txBox="1"/>
          <p:nvPr/>
        </p:nvSpPr>
        <p:spPr>
          <a:xfrm>
            <a:off x="1336134" y="1212736"/>
            <a:ext cx="9519743" cy="5465970"/>
          </a:xfrm>
          <a:prstGeom prst="rect">
            <a:avLst/>
          </a:prstGeom>
          <a:noFill/>
          <a:ln>
            <a:solidFill>
              <a:schemeClr val="tx1"/>
            </a:solidFill>
          </a:ln>
        </p:spPr>
        <p:txBody>
          <a:bodyPr wrap="square" rIns="216000">
            <a:no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医療機関等における医療</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への対応及び業務の簡素化を図る観点から、診療に係る様式の簡素化や署名・記名押印の見直し、施設基準等に係る届出や報告事項を見直す。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への対応を見据え、既存の様式も含め、各種様式の共通項目については、可能な範囲で記載の統一を図る。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診療計画書のような業務負担の大きい計画書やその他煩雑な計画書について、様式の簡素化や運用の見直しを行うとともに、各種様式の署名又は記名・押印について、代替方法で担保できるものは廃止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施設基準等届出のオンライン化を引き続き進めるとともに、円滑にオンライン化が進むよう、届出様式の削減や届出項目を最小化する。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等の適合性や診療報酬に関する実績を確認するために、毎年、地方厚生（支）局長や厚生労働省に報告を求めている様式について、他に代替方法がないものや次期報酬改定に必要なものに限定するとともに、添付書類の省略等の簡素化を図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00140" marR="0" lvl="1" indent="-342916" algn="just" defTabSz="914446" rtl="0" eaLnBrk="1" fontAlgn="auto" latinLnBrk="0" hangingPunct="1">
              <a:lnSpc>
                <a:spcPct val="100000"/>
              </a:lnSpc>
              <a:spcBef>
                <a:spcPts val="0"/>
              </a:spcBef>
              <a:spcAft>
                <a:spcPts val="0"/>
              </a:spcAft>
              <a:buClrTx/>
              <a:buSzTx/>
              <a:buFont typeface="Wingdings" panose="05000000000000000000" pitchFamily="2" charset="2"/>
              <a:buChar char="n"/>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歯科診療報酬において保険適用について事前承認を求めることとされているもののうち、通知等で明確化されているものを、事前承認の対象から除外する。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21A0EF2-E273-7420-9DE1-95AFD9C7D2FF}"/>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医療機関等における事務等の簡素化・効率化</a:t>
            </a:r>
          </a:p>
        </p:txBody>
      </p:sp>
      <p:sp>
        <p:nvSpPr>
          <p:cNvPr id="2" name="テキスト ボックス 1">
            <a:extLst>
              <a:ext uri="{FF2B5EF4-FFF2-40B4-BE49-F238E27FC236}">
                <a16:creationId xmlns:a16="http://schemas.microsoft.com/office/drawing/2014/main" id="{57F98CB3-B9E3-B2B8-59A8-16273E27ECF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－２－２　業務の効率化に資する</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AI</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IoT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等の利活用の推進－③　　　</a:t>
            </a:r>
          </a:p>
        </p:txBody>
      </p:sp>
      <p:sp>
        <p:nvSpPr>
          <p:cNvPr id="4" name="正方形/長方形 3">
            <a:extLst>
              <a:ext uri="{FF2B5EF4-FFF2-40B4-BE49-F238E27FC236}">
                <a16:creationId xmlns:a16="http://schemas.microsoft.com/office/drawing/2014/main" id="{8F3F7136-E701-7090-417B-65C931F8B1FA}"/>
              </a:ext>
            </a:extLst>
          </p:cNvPr>
          <p:cNvSpPr/>
          <p:nvPr/>
        </p:nvSpPr>
        <p:spPr>
          <a:xfrm>
            <a:off x="1458467" y="1105214"/>
            <a:ext cx="218569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事務等の簡素化・効率化</a:t>
            </a:r>
          </a:p>
        </p:txBody>
      </p:sp>
      <p:graphicFrame>
        <p:nvGraphicFramePr>
          <p:cNvPr id="6" name="表 5">
            <a:extLst>
              <a:ext uri="{FF2B5EF4-FFF2-40B4-BE49-F238E27FC236}">
                <a16:creationId xmlns:a16="http://schemas.microsoft.com/office/drawing/2014/main" id="{B68CAF72-C84E-9043-E579-6E531716B35B}"/>
              </a:ext>
            </a:extLst>
          </p:cNvPr>
          <p:cNvGraphicFramePr>
            <a:graphicFrameLocks noGrp="1"/>
          </p:cNvGraphicFramePr>
          <p:nvPr/>
        </p:nvGraphicFramePr>
        <p:xfrm>
          <a:off x="2057400" y="3306195"/>
          <a:ext cx="8633012" cy="1111568"/>
        </p:xfrm>
        <a:graphic>
          <a:graphicData uri="http://schemas.openxmlformats.org/drawingml/2006/table">
            <a:tbl>
              <a:tblPr firstRow="1" bandRow="1">
                <a:tableStyleId>{5940675A-B579-460E-94D1-54222C63F5DA}</a:tableStyleId>
              </a:tblPr>
              <a:tblGrid>
                <a:gridCol w="4715587">
                  <a:extLst>
                    <a:ext uri="{9D8B030D-6E8A-4147-A177-3AD203B41FA5}">
                      <a16:colId xmlns:a16="http://schemas.microsoft.com/office/drawing/2014/main" val="4147445545"/>
                    </a:ext>
                  </a:extLst>
                </a:gridCol>
                <a:gridCol w="3917425">
                  <a:extLst>
                    <a:ext uri="{9D8B030D-6E8A-4147-A177-3AD203B41FA5}">
                      <a16:colId xmlns:a16="http://schemas.microsoft.com/office/drawing/2014/main" val="3212061163"/>
                    </a:ext>
                  </a:extLst>
                </a:gridCol>
              </a:tblGrid>
              <a:tr h="462915">
                <a:tc>
                  <a:txBody>
                    <a:bodyPr/>
                    <a:lstStyle/>
                    <a:p>
                      <a:r>
                        <a:rPr kumimoji="1" lang="en-US" altLang="ja-JP" sz="1200" b="1" dirty="0">
                          <a:latin typeface="メイリオ" panose="020B0604030504040204" pitchFamily="50" charset="-128"/>
                          <a:ea typeface="メイリオ" panose="020B0604030504040204" pitchFamily="50" charset="-128"/>
                        </a:rPr>
                        <a:t>【</a:t>
                      </a:r>
                      <a:r>
                        <a:rPr kumimoji="1" lang="ja-JP" altLang="en-US" sz="1200" b="1" dirty="0">
                          <a:latin typeface="メイリオ" panose="020B0604030504040204" pitchFamily="50" charset="-128"/>
                          <a:ea typeface="メイリオ" panose="020B0604030504040204" pitchFamily="50" charset="-128"/>
                        </a:rPr>
                        <a:t>廃止</a:t>
                      </a:r>
                      <a:r>
                        <a:rPr kumimoji="1" lang="en-US" altLang="ja-JP" sz="1200" b="1" dirty="0">
                          <a:latin typeface="メイリオ" panose="020B0604030504040204" pitchFamily="50" charset="-128"/>
                          <a:ea typeface="メイリオ" panose="020B0604030504040204" pitchFamily="50" charset="-128"/>
                        </a:rPr>
                        <a:t>】</a:t>
                      </a:r>
                      <a:r>
                        <a:rPr kumimoji="1" lang="ja-JP" altLang="en-US" sz="1200" dirty="0">
                          <a:latin typeface="メイリオ" panose="020B0604030504040204" pitchFamily="50" charset="-128"/>
                          <a:ea typeface="メイリオ" panose="020B0604030504040204" pitchFamily="50" charset="-128"/>
                        </a:rPr>
                        <a:t>院内で使用したり、院内で直接患者に手渡されるものは、署名又は記名・押印を廃止（記名のみ）</a:t>
                      </a:r>
                    </a:p>
                  </a:txBody>
                  <a:tcPr anchor="ctr"/>
                </a:tc>
                <a:tc>
                  <a:txBody>
                    <a:bodyPr/>
                    <a:lstStyle/>
                    <a:p>
                      <a:r>
                        <a:rPr kumimoji="1" lang="ja-JP" altLang="en-US" sz="1200" dirty="0">
                          <a:latin typeface="メイリオ" panose="020B0604030504040204" pitchFamily="50" charset="-128"/>
                          <a:ea typeface="メイリオ" panose="020B0604030504040204" pitchFamily="50" charset="-128"/>
                        </a:rPr>
                        <a:t>入院診療計画書、リハビリテーション実施計画書、</a:t>
                      </a:r>
                    </a:p>
                    <a:p>
                      <a:r>
                        <a:rPr kumimoji="1" lang="ja-JP" altLang="en-US" sz="1200" dirty="0">
                          <a:latin typeface="メイリオ" panose="020B0604030504040204" pitchFamily="50" charset="-128"/>
                          <a:ea typeface="メイリオ" panose="020B0604030504040204" pitchFamily="50" charset="-128"/>
                        </a:rPr>
                        <a:t>生活習慣病　療養計画書　等</a:t>
                      </a:r>
                    </a:p>
                  </a:txBody>
                  <a:tcPr anchor="ctr"/>
                </a:tc>
                <a:extLst>
                  <a:ext uri="{0D108BD9-81ED-4DB2-BD59-A6C34878D82A}">
                    <a16:rowId xmlns:a16="http://schemas.microsoft.com/office/drawing/2014/main" val="2637431863"/>
                  </a:ext>
                </a:extLst>
              </a:tr>
              <a:tr h="648653">
                <a:tc>
                  <a:txBody>
                    <a:bodyPr/>
                    <a:lstStyle/>
                    <a:p>
                      <a:r>
                        <a:rPr kumimoji="1" lang="en-US" altLang="ja-JP" sz="1200" b="1" dirty="0">
                          <a:latin typeface="メイリオ" panose="020B0604030504040204" pitchFamily="50" charset="-128"/>
                          <a:ea typeface="メイリオ" panose="020B0604030504040204" pitchFamily="50" charset="-128"/>
                        </a:rPr>
                        <a:t>【</a:t>
                      </a:r>
                      <a:r>
                        <a:rPr kumimoji="1" lang="ja-JP" altLang="en-US" sz="1200" b="1" dirty="0">
                          <a:latin typeface="メイリオ" panose="020B0604030504040204" pitchFamily="50" charset="-128"/>
                          <a:ea typeface="メイリオ" panose="020B0604030504040204" pitchFamily="50" charset="-128"/>
                        </a:rPr>
                        <a:t>一部簡素化</a:t>
                      </a:r>
                      <a:r>
                        <a:rPr kumimoji="1" lang="en-US" altLang="ja-JP" sz="1200" b="1" dirty="0">
                          <a:latin typeface="メイリオ" panose="020B0604030504040204" pitchFamily="50" charset="-128"/>
                          <a:ea typeface="メイリオ" panose="020B0604030504040204" pitchFamily="50" charset="-128"/>
                        </a:rPr>
                        <a:t>】</a:t>
                      </a:r>
                      <a:r>
                        <a:rPr kumimoji="1" lang="ja-JP" altLang="en-US" sz="1200" dirty="0">
                          <a:latin typeface="メイリオ" panose="020B0604030504040204" pitchFamily="50" charset="-128"/>
                          <a:ea typeface="メイリオ" panose="020B0604030504040204" pitchFamily="50" charset="-128"/>
                        </a:rPr>
                        <a:t>他機関に交付される書類であっても、２回目以降や直接手渡すなど作成した医療機関から送付されたものであることが明らかな場合は、署名又は記名・押印を省略可</a:t>
                      </a:r>
                    </a:p>
                  </a:txBody>
                  <a:tcPr anchor="ctr"/>
                </a:tc>
                <a:tc>
                  <a:txBody>
                    <a:bodyPr/>
                    <a:lstStyle/>
                    <a:p>
                      <a:r>
                        <a:rPr kumimoji="1" lang="ja-JP" altLang="en-US" sz="1200" dirty="0">
                          <a:latin typeface="メイリオ" panose="020B0604030504040204" pitchFamily="50" charset="-128"/>
                          <a:ea typeface="メイリオ" panose="020B0604030504040204" pitchFamily="50" charset="-128"/>
                        </a:rPr>
                        <a:t>診療情報提供書、</a:t>
                      </a:r>
                      <a:endParaRPr kumimoji="1" lang="en-US" altLang="ja-JP" sz="1200" dirty="0">
                        <a:latin typeface="メイリオ" panose="020B0604030504040204" pitchFamily="50" charset="-128"/>
                        <a:ea typeface="メイリオ" panose="020B0604030504040204" pitchFamily="50" charset="-128"/>
                      </a:endParaRPr>
                    </a:p>
                    <a:p>
                      <a:r>
                        <a:rPr kumimoji="1" lang="ja-JP" altLang="en-US" sz="1200" dirty="0">
                          <a:latin typeface="メイリオ" panose="020B0604030504040204" pitchFamily="50" charset="-128"/>
                          <a:ea typeface="メイリオ" panose="020B0604030504040204" pitchFamily="50" charset="-128"/>
                        </a:rPr>
                        <a:t>保険医療機関間の病理診断に係る情報提供様式　等</a:t>
                      </a:r>
                    </a:p>
                  </a:txBody>
                  <a:tcPr anchor="ctr"/>
                </a:tc>
                <a:extLst>
                  <a:ext uri="{0D108BD9-81ED-4DB2-BD59-A6C34878D82A}">
                    <a16:rowId xmlns:a16="http://schemas.microsoft.com/office/drawing/2014/main" val="3471190956"/>
                  </a:ext>
                </a:extLst>
              </a:tr>
            </a:tbl>
          </a:graphicData>
        </a:graphic>
      </p:graphicFrame>
      <p:sp>
        <p:nvSpPr>
          <p:cNvPr id="7" name="スライド番号プレースホルダー 4">
            <a:extLst>
              <a:ext uri="{FF2B5EF4-FFF2-40B4-BE49-F238E27FC236}">
                <a16:creationId xmlns:a16="http://schemas.microsoft.com/office/drawing/2014/main" id="{5FA74E62-598B-1CDD-FC1D-A9AABA3D662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188</a:t>
            </a:r>
          </a:p>
        </p:txBody>
      </p:sp>
      <p:pic>
        <p:nvPicPr>
          <p:cNvPr id="10" name="オーディオ 9">
            <a:hlinkClick r:id="" action="ppaction://media"/>
            <a:extLst>
              <a:ext uri="{FF2B5EF4-FFF2-40B4-BE49-F238E27FC236}">
                <a16:creationId xmlns:a16="http://schemas.microsoft.com/office/drawing/2014/main" id="{7B2B434B-DFE8-358C-A0F6-BE591D9F57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1385829"/>
      </p:ext>
    </p:extLst>
  </p:cSld>
  <p:clrMapOvr>
    <a:masterClrMapping/>
  </p:clrMapOvr>
  <mc:AlternateContent xmlns:mc="http://schemas.openxmlformats.org/markup-compatibility/2006" xmlns:p14="http://schemas.microsoft.com/office/powerpoint/2010/main">
    <mc:Choice Requires="p14">
      <p:transition spd="slow" p14:dur="2000" advTm="68724"/>
    </mc:Choice>
    <mc:Fallback xmlns="">
      <p:transition spd="slow" advTm="68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421F6-A365-C29C-AF01-D39CCA36ECD1}"/>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36F9ED89-CF1D-61F1-4844-58F7521EF5A2}"/>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短期滞在手術等基本料３の見直し</a:t>
            </a:r>
          </a:p>
        </p:txBody>
      </p:sp>
      <p:sp>
        <p:nvSpPr>
          <p:cNvPr id="2" name="テキスト ボックス 1">
            <a:extLst>
              <a:ext uri="{FF2B5EF4-FFF2-40B4-BE49-F238E27FC236}">
                <a16:creationId xmlns:a16="http://schemas.microsoft.com/office/drawing/2014/main" id="{CA873B53-DCAA-1B41-64F3-9F445ED6B3D6}"/>
              </a:ext>
            </a:extLst>
          </p:cNvPr>
          <p:cNvSpPr txBox="1"/>
          <p:nvPr/>
        </p:nvSpPr>
        <p:spPr>
          <a:xfrm>
            <a:off x="1142999" y="983724"/>
            <a:ext cx="9905999" cy="5801846"/>
          </a:xfrm>
          <a:prstGeom prst="rect">
            <a:avLst/>
          </a:prstGeom>
          <a:noFill/>
          <a:ln>
            <a:solidFill>
              <a:schemeClr val="tx1"/>
            </a:solidFill>
          </a:ln>
        </p:spPr>
        <p:txBody>
          <a:bodyPr wrap="square">
            <a:no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en-US" altLang="ja-JP" sz="1400" b="1" i="0" u="none" strike="noStrike" kern="1200" cap="none" spc="0" normalizeH="0" baseline="0" noProof="0" dirty="0">
                <a:ln>
                  <a:noFill/>
                </a:ln>
                <a:solidFill>
                  <a:srgbClr val="000000"/>
                </a:solidFill>
                <a:effectLst/>
                <a:uLnTx/>
                <a:uFillTx/>
                <a:latin typeface="メイリオ"/>
                <a:ea typeface="メイリオ"/>
                <a:cs typeface="+mn-cs"/>
              </a:rPr>
              <a:t> </a:t>
            </a:r>
            <a:r>
              <a:rPr kumimoji="1" lang="en-US" altLang="ja-JP" sz="1400" b="1" i="0" u="sng" strike="noStrike" kern="1200" cap="none" spc="0" normalizeH="0" baseline="0" noProof="0" dirty="0">
                <a:ln>
                  <a:noFill/>
                </a:ln>
                <a:solidFill>
                  <a:srgbClr val="0070C0"/>
                </a:solidFill>
                <a:effectLst/>
                <a:uLnTx/>
                <a:uFillTx/>
                <a:latin typeface="メイリオ"/>
                <a:ea typeface="メイリオ"/>
                <a:cs typeface="+mn-cs"/>
              </a:rPr>
              <a:t>DPC</a:t>
            </a:r>
            <a:r>
              <a:rPr kumimoji="1" lang="ja-JP" altLang="en-US" sz="1400" b="1" i="0" u="sng" strike="noStrike" kern="1200" cap="none" spc="0" normalizeH="0" baseline="0" noProof="0" dirty="0">
                <a:ln>
                  <a:noFill/>
                </a:ln>
                <a:solidFill>
                  <a:srgbClr val="0070C0"/>
                </a:solidFill>
                <a:effectLst/>
                <a:uLnTx/>
                <a:uFillTx/>
                <a:latin typeface="メイリオ"/>
                <a:ea typeface="メイリオ"/>
                <a:cs typeface="+mn-cs"/>
              </a:rPr>
              <a:t>対象病院であっても短期滞在手術等基本料３を算定</a:t>
            </a:r>
            <a:r>
              <a:rPr kumimoji="1" lang="ja-JP" altLang="en-US" sz="1400" b="0" i="0" u="none" strike="noStrike" kern="1200" cap="none" spc="0" normalizeH="0" baseline="0" noProof="0" dirty="0">
                <a:ln>
                  <a:noFill/>
                </a:ln>
                <a:solidFill>
                  <a:prstClr val="black"/>
                </a:solidFill>
                <a:effectLst/>
                <a:uLnTx/>
                <a:uFillTx/>
                <a:latin typeface="メイリオ"/>
                <a:ea typeface="メイリオ"/>
                <a:cs typeface="+mn-cs"/>
              </a:rPr>
              <a:t>するよう、要件を見直す。</a:t>
            </a: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100" b="0" i="0" u="none" strike="noStrike" kern="1200" cap="none" spc="0" normalizeH="0" baseline="0" noProof="0" dirty="0">
              <a:ln>
                <a:noFill/>
              </a:ln>
              <a:solidFill>
                <a:srgbClr val="000000"/>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a:ea typeface="メイリオ"/>
                <a:cs typeface="+mn-cs"/>
              </a:rPr>
              <a:t> 対象手術等を追加するとともに、実態を踏まえ、物件費の高騰及び賃上げへの措置も考慮し、評価を見直す。</a:t>
            </a:r>
            <a:endParaRPr kumimoji="1" lang="en-US" altLang="ja-JP" sz="1400" b="0" i="0" u="none" strike="noStrike" kern="1200" cap="none" spc="0" normalizeH="0" baseline="0" noProof="0" dirty="0">
              <a:ln>
                <a:noFill/>
              </a:ln>
              <a:solidFill>
                <a:srgbClr val="000000"/>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300" b="0" i="0" u="none" strike="noStrike" kern="1200" cap="none" spc="0" normalizeH="0" baseline="0" noProof="0" dirty="0">
              <a:ln>
                <a:noFill/>
              </a:ln>
              <a:solidFill>
                <a:prstClr val="black"/>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300" b="0" i="0" u="none" strike="noStrike" kern="1200" cap="none" spc="0" normalizeH="0" baseline="0" noProof="0" dirty="0">
              <a:ln>
                <a:noFill/>
              </a:ln>
              <a:solidFill>
                <a:prstClr val="black"/>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300" b="0" i="0" u="none" strike="noStrike" kern="1200" cap="none" spc="0" normalizeH="0" baseline="0" noProof="0" dirty="0">
              <a:ln>
                <a:noFill/>
              </a:ln>
              <a:solidFill>
                <a:prstClr val="black"/>
              </a:solidFill>
              <a:effectLst/>
              <a:uLnTx/>
              <a:uFillTx/>
              <a:latin typeface="メイリオ"/>
              <a:ea typeface="メイリオ"/>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endParaRPr kumimoji="1" lang="en-US" altLang="ja-JP" sz="300" b="0" i="0" u="none" strike="noStrike" kern="1200" cap="none" spc="0" normalizeH="0" baseline="0" noProof="0" dirty="0">
              <a:ln>
                <a:noFill/>
              </a:ln>
              <a:solidFill>
                <a:prstClr val="black"/>
              </a:solidFill>
              <a:effectLst/>
              <a:uLnTx/>
              <a:uFillTx/>
              <a:latin typeface="メイリオ"/>
              <a:ea typeface="メイリオ"/>
              <a:cs typeface="+mn-cs"/>
            </a:endParaRPr>
          </a:p>
          <a:p>
            <a:pPr marL="285764" marR="0" lvl="0" indent="-285764" algn="l"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a:ea typeface="メイリオ"/>
                <a:cs typeface="+mn-cs"/>
              </a:rPr>
              <a:t> 外来での実施率が特に高い手術等について、評価を見直すとともに、これらを外来で一定程度実施している医療機関において、医学的に入院での手術等が特に必要な患者に対して、入院でこれらの手術等を実施した場合の評価を行う。</a:t>
            </a:r>
            <a:endParaRPr kumimoji="1" lang="en-US" altLang="ja-JP" sz="1400" b="0" i="0" u="none" strike="noStrike" kern="1200" cap="none" spc="0" normalizeH="0" baseline="0" noProof="0" dirty="0">
              <a:ln>
                <a:noFill/>
              </a:ln>
              <a:solidFill>
                <a:prstClr val="black"/>
              </a:solidFill>
              <a:effectLst/>
              <a:uLnTx/>
              <a:uFillTx/>
              <a:latin typeface="メイリオ"/>
              <a:ea typeface="メイリオ"/>
              <a:cs typeface="+mn-cs"/>
            </a:endParaRPr>
          </a:p>
          <a:p>
            <a:pPr marL="457224" marR="0" lvl="1" indent="0" algn="l" defTabSz="914446"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（新）入院手術対応加算</a:t>
            </a:r>
            <a:r>
              <a:rPr kumimoji="1" lang="ja-JP" altLang="en-US" sz="1100" b="1" i="0" u="sng" strike="noStrike" kern="1200" cap="none" spc="-15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a:t>
            </a:r>
            <a:r>
              <a:rPr kumimoji="1" lang="en-US" altLang="ja-JP" sz="1100" b="1" i="0" u="sng" strike="noStrike" kern="1200" cap="none" spc="-15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K721</a:t>
            </a:r>
            <a:r>
              <a:rPr kumimoji="1" lang="ja-JP" altLang="en-US" sz="1100" b="1" i="0" u="sng" strike="noStrike" kern="1200" cap="none" spc="-15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内視鏡的大腸ポリープ・粘膜切除術 １ 長径２センチメートル未満）</a:t>
            </a:r>
            <a:r>
              <a:rPr kumimoji="1" lang="ja-JP" altLang="en-US" sz="1100" b="1" i="0" u="none" strike="noStrike" kern="1200" cap="none" spc="-15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366</a:t>
            </a:r>
            <a:r>
              <a:rPr kumimoji="1"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点</a:t>
            </a:r>
            <a:r>
              <a:rPr kumimoji="1" lang="ja-JP" altLang="en-US" sz="11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手術毎に異なる加算を設定</a:t>
            </a:r>
            <a:endPar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457224" marR="0" lvl="1" indent="0" algn="l" defTabSz="914446" rtl="0" eaLnBrk="1" fontAlgn="auto" latinLnBrk="0" hangingPunct="1">
              <a:lnSpc>
                <a:spcPct val="100000"/>
              </a:lnSpc>
              <a:spcBef>
                <a:spcPts val="0"/>
              </a:spcBef>
              <a:spcAft>
                <a:spcPts val="0"/>
              </a:spcAft>
              <a:buClrTx/>
              <a:buSzTx/>
              <a:buFontTx/>
              <a:buNone/>
              <a:tabLst/>
              <a:defRPr/>
            </a:pPr>
            <a:endParaRPr kumimoji="1" lang="en-US" altLang="ja-JP" sz="3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457224" marR="0" lvl="1"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［施設基準］（概要）</a:t>
            </a:r>
            <a:endPar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628681" marR="0" lvl="1" indent="-171459" algn="l" defTabSz="91444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当該保険医療機関における、対象手術の外来実施率を、対象手術毎の全病院における外来実施率に、当該保険医療機関の対象手術毎の患者構成割合を乗じたものの総和で除した値が、</a:t>
            </a: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1.3</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以上であること。</a:t>
            </a:r>
            <a:endParaRPr kumimoji="1" lang="en-US" altLang="ja-JP" sz="1200" b="0" i="0" u="none" strike="noStrike" kern="1200" cap="none" spc="0" normalizeH="0" baseline="0" noProof="0" dirty="0">
              <a:ln>
                <a:noFill/>
              </a:ln>
              <a:solidFill>
                <a:prstClr val="black"/>
              </a:solidFill>
              <a:effectLst/>
              <a:uLnTx/>
              <a:uFillTx/>
              <a:latin typeface="メイリオ"/>
              <a:ea typeface="メイリオ"/>
              <a:cs typeface="+mn-cs"/>
            </a:endParaRPr>
          </a:p>
        </p:txBody>
      </p:sp>
      <p:sp>
        <p:nvSpPr>
          <p:cNvPr id="3" name="正方形/長方形 2">
            <a:extLst>
              <a:ext uri="{FF2B5EF4-FFF2-40B4-BE49-F238E27FC236}">
                <a16:creationId xmlns:a16="http://schemas.microsoft.com/office/drawing/2014/main" id="{75C57ADD-2058-3684-C4B2-FBC8B13215EB}"/>
              </a:ext>
            </a:extLst>
          </p:cNvPr>
          <p:cNvSpPr/>
          <p:nvPr/>
        </p:nvSpPr>
        <p:spPr>
          <a:xfrm>
            <a:off x="1458462" y="914713"/>
            <a:ext cx="253531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短期滞在手術等基本料３の見直し</a:t>
            </a:r>
          </a:p>
        </p:txBody>
      </p:sp>
      <p:sp>
        <p:nvSpPr>
          <p:cNvPr id="13" name="正方形/長方形 12">
            <a:extLst>
              <a:ext uri="{FF2B5EF4-FFF2-40B4-BE49-F238E27FC236}">
                <a16:creationId xmlns:a16="http://schemas.microsoft.com/office/drawing/2014/main" id="{E2302128-4404-0A37-ECFF-3135947868B7}"/>
              </a:ext>
            </a:extLst>
          </p:cNvPr>
          <p:cNvSpPr/>
          <p:nvPr/>
        </p:nvSpPr>
        <p:spPr>
          <a:xfrm>
            <a:off x="1524590" y="2821282"/>
            <a:ext cx="4320000" cy="202541"/>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14" name="右矢印 89">
            <a:extLst>
              <a:ext uri="{FF2B5EF4-FFF2-40B4-BE49-F238E27FC236}">
                <a16:creationId xmlns:a16="http://schemas.microsoft.com/office/drawing/2014/main" id="{5071ACB5-AC68-40AA-66D4-111B960A641C}"/>
              </a:ext>
            </a:extLst>
          </p:cNvPr>
          <p:cNvSpPr/>
          <p:nvPr/>
        </p:nvSpPr>
        <p:spPr>
          <a:xfrm>
            <a:off x="5981381" y="3101391"/>
            <a:ext cx="342138" cy="68098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5" name="正方形/長方形 14">
            <a:extLst>
              <a:ext uri="{FF2B5EF4-FFF2-40B4-BE49-F238E27FC236}">
                <a16:creationId xmlns:a16="http://schemas.microsoft.com/office/drawing/2014/main" id="{44695E8C-66FE-C367-863C-B24D709D8502}"/>
              </a:ext>
            </a:extLst>
          </p:cNvPr>
          <p:cNvSpPr/>
          <p:nvPr/>
        </p:nvSpPr>
        <p:spPr>
          <a:xfrm>
            <a:off x="6395677" y="3030702"/>
            <a:ext cx="4337863" cy="873196"/>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t"/>
          <a:lstStyle/>
          <a:p>
            <a:pPr marL="0" marR="0" lvl="0" indent="0" algn="l" defTabSz="360018"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対象手術の追加・評価の見直しの例</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360018"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Ｋ２８２　水晶体再建術　１　眼内レンズを挿入する場合　ロ　その他のもの（片側）</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18,001</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360018"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Ｋ８７２－３</a:t>
            </a:r>
            <a:r>
              <a:rPr kumimoji="1" lang="ja-JP" altLang="en-US" sz="11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子宮鏡下有茎粘膜下筋腫切出術、子宮内膜ポリープ切除術</a:t>
            </a:r>
            <a:r>
              <a:rPr kumimoji="1" lang="ja-JP" altLang="en-US" sz="11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２</a:t>
            </a:r>
            <a:r>
              <a:rPr kumimoji="1" lang="ja-JP" altLang="en-US" sz="11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組織切除回収システム利用によるもの</a:t>
            </a:r>
            <a:r>
              <a:rPr kumimoji="1" lang="en-US" altLang="ja-JP" sz="11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16,876</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16" name="正方形/長方形 15">
            <a:extLst>
              <a:ext uri="{FF2B5EF4-FFF2-40B4-BE49-F238E27FC236}">
                <a16:creationId xmlns:a16="http://schemas.microsoft.com/office/drawing/2014/main" id="{716E12AB-18BE-FFA1-A95E-D7C741988301}"/>
              </a:ext>
            </a:extLst>
          </p:cNvPr>
          <p:cNvSpPr/>
          <p:nvPr/>
        </p:nvSpPr>
        <p:spPr>
          <a:xfrm>
            <a:off x="6404603" y="2799980"/>
            <a:ext cx="4320000" cy="205517"/>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7" name="正方形/長方形 16">
            <a:extLst>
              <a:ext uri="{FF2B5EF4-FFF2-40B4-BE49-F238E27FC236}">
                <a16:creationId xmlns:a16="http://schemas.microsoft.com/office/drawing/2014/main" id="{DAD8D8BC-4909-A7C4-CA1E-0955FB15FF9A}"/>
              </a:ext>
            </a:extLst>
          </p:cNvPr>
          <p:cNvSpPr/>
          <p:nvPr/>
        </p:nvSpPr>
        <p:spPr>
          <a:xfrm>
            <a:off x="1524590" y="3054716"/>
            <a:ext cx="4320000" cy="774339"/>
          </a:xfrm>
          <a:prstGeom prst="rect">
            <a:avLst/>
          </a:prstGeom>
          <a:solidFill>
            <a:srgbClr val="E7EEF9"/>
          </a:solidFill>
          <a:ln w="12700" cap="flat" cmpd="sng" algn="ctr">
            <a:noFill/>
            <a:prstDash val="solid"/>
          </a:ln>
          <a:effectLst/>
        </p:spPr>
        <p:txBody>
          <a:bodyPr lIns="36000" tIns="36000" rIns="36000" bIns="36000" rtlCol="0" anchor="t"/>
          <a:lstStyle/>
          <a:p>
            <a:pPr marL="0" marR="0" lvl="0" indent="0" algn="l" defTabSz="360018"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対象手術の追加・評価の見直しの例</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360018"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Ｋ２８２　水晶体再建術　１　眼内レンズを挿入する場合　ロ　その他のもの（片側）</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17,457</a:t>
            </a:r>
            <a:r>
              <a:rPr kumimoji="1" lang="ja-JP" altLang="en-US" sz="11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360018"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19" name="表 18">
            <a:extLst>
              <a:ext uri="{FF2B5EF4-FFF2-40B4-BE49-F238E27FC236}">
                <a16:creationId xmlns:a16="http://schemas.microsoft.com/office/drawing/2014/main" id="{F9563E3C-FA92-E751-49A8-5C905C0E8AA5}"/>
              </a:ext>
            </a:extLst>
          </p:cNvPr>
          <p:cNvGraphicFramePr>
            <a:graphicFrameLocks noGrp="1"/>
          </p:cNvGraphicFramePr>
          <p:nvPr/>
        </p:nvGraphicFramePr>
        <p:xfrm>
          <a:off x="1524595" y="1537863"/>
          <a:ext cx="8450911" cy="930876"/>
        </p:xfrm>
        <a:graphic>
          <a:graphicData uri="http://schemas.openxmlformats.org/drawingml/2006/table">
            <a:tbl>
              <a:tblPr firstRow="1" firstCol="1" bandRow="1">
                <a:tableStyleId>{0505E3EF-67EA-436B-97B2-0124C06EBD24}</a:tableStyleId>
              </a:tblPr>
              <a:tblGrid>
                <a:gridCol w="1062263">
                  <a:extLst>
                    <a:ext uri="{9D8B030D-6E8A-4147-A177-3AD203B41FA5}">
                      <a16:colId xmlns:a16="http://schemas.microsoft.com/office/drawing/2014/main" val="1048415035"/>
                    </a:ext>
                  </a:extLst>
                </a:gridCol>
                <a:gridCol w="1230017">
                  <a:extLst>
                    <a:ext uri="{9D8B030D-6E8A-4147-A177-3AD203B41FA5}">
                      <a16:colId xmlns:a16="http://schemas.microsoft.com/office/drawing/2014/main" val="2507770231"/>
                    </a:ext>
                  </a:extLst>
                </a:gridCol>
                <a:gridCol w="2741036">
                  <a:extLst>
                    <a:ext uri="{9D8B030D-6E8A-4147-A177-3AD203B41FA5}">
                      <a16:colId xmlns:a16="http://schemas.microsoft.com/office/drawing/2014/main" val="1773128959"/>
                    </a:ext>
                  </a:extLst>
                </a:gridCol>
                <a:gridCol w="541757">
                  <a:extLst>
                    <a:ext uri="{9D8B030D-6E8A-4147-A177-3AD203B41FA5}">
                      <a16:colId xmlns:a16="http://schemas.microsoft.com/office/drawing/2014/main" val="933957520"/>
                    </a:ext>
                  </a:extLst>
                </a:gridCol>
                <a:gridCol w="2875838">
                  <a:extLst>
                    <a:ext uri="{9D8B030D-6E8A-4147-A177-3AD203B41FA5}">
                      <a16:colId xmlns:a16="http://schemas.microsoft.com/office/drawing/2014/main" val="298802300"/>
                    </a:ext>
                  </a:extLst>
                </a:gridCol>
              </a:tblGrid>
              <a:tr h="232719">
                <a:tc gridSpan="2">
                  <a:txBody>
                    <a:bodyPr/>
                    <a:lstStyle/>
                    <a:p>
                      <a:pPr algn="ctr">
                        <a:spcAft>
                          <a:spcPts val="0"/>
                        </a:spcAft>
                      </a:pPr>
                      <a:r>
                        <a:rPr lang="ja-JP" altLang="en-US" sz="1100" kern="0">
                          <a:effectLst/>
                          <a:latin typeface="メイリオ" panose="020B0604030504040204" pitchFamily="50" charset="-128"/>
                          <a:ea typeface="メイリオ" panose="020B0604030504040204" pitchFamily="50" charset="-128"/>
                        </a:rPr>
                        <a:t>区分</a:t>
                      </a:r>
                      <a:endParaRPr lang="en-US" altLang="ja-JP" sz="1100" kern="0">
                        <a:effectLst/>
                        <a:latin typeface="メイリオ" panose="020B0604030504040204" pitchFamily="50" charset="-128"/>
                        <a:ea typeface="メイリオ" panose="020B0604030504040204" pitchFamily="50" charset="-128"/>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noFill/>
                  </a:tcPr>
                </a:tc>
                <a:tc hMerge="1">
                  <a:txBody>
                    <a:bodyPr/>
                    <a:lstStyle/>
                    <a:p>
                      <a:pPr algn="l">
                        <a:spcAft>
                          <a:spcPts val="0"/>
                        </a:spcAft>
                      </a:pP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tc>
                <a:tc>
                  <a:txBody>
                    <a:bodyPr/>
                    <a:lstStyle/>
                    <a:p>
                      <a:pPr algn="ctr">
                        <a:spcAft>
                          <a:spcPts val="0"/>
                        </a:spcAft>
                      </a:pPr>
                      <a:r>
                        <a:rPr lang="ja-JP" altLang="en-US" sz="1100" kern="100">
                          <a:effectLst/>
                          <a:latin typeface="メイリオ" panose="020B0604030504040204" pitchFamily="50" charset="-128"/>
                          <a:ea typeface="メイリオ" panose="020B0604030504040204" pitchFamily="50" charset="-128"/>
                        </a:rPr>
                        <a:t>現行</a:t>
                      </a: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rgbClr val="A9C2E7"/>
                      </a:solidFill>
                      <a:prstDash val="solid"/>
                      <a:round/>
                      <a:headEnd type="none" w="med" len="med"/>
                      <a:tailEnd type="none" w="med" len="med"/>
                    </a:lnR>
                    <a:lnT w="9525" cap="flat" cmpd="sng" algn="ctr">
                      <a:solidFill>
                        <a:srgbClr val="A9C2E7"/>
                      </a:solidFill>
                      <a:prstDash val="solid"/>
                      <a:round/>
                      <a:headEnd type="none" w="med" len="med"/>
                      <a:tailEnd type="none" w="med" len="med"/>
                    </a:lnT>
                    <a:lnB w="9525" cap="flat" cmpd="sng" algn="ctr">
                      <a:solidFill>
                        <a:srgbClr val="A9C2E7"/>
                      </a:solidFill>
                      <a:prstDash val="solid"/>
                      <a:round/>
                      <a:headEnd type="none" w="med" len="med"/>
                      <a:tailEnd type="none" w="med" len="med"/>
                    </a:lnB>
                    <a:lnTlToBr w="12700" cmpd="sng">
                      <a:noFill/>
                      <a:prstDash val="solid"/>
                    </a:lnTlToBr>
                    <a:lnBlToTr w="12700" cmpd="sng">
                      <a:noFill/>
                      <a:prstDash val="solid"/>
                    </a:lnBlToTr>
                    <a:solidFill>
                      <a:srgbClr val="A9C2E7"/>
                    </a:solidFill>
                  </a:tcPr>
                </a:tc>
                <a:tc>
                  <a:txBody>
                    <a:bodyPr/>
                    <a:lstStyle/>
                    <a:p>
                      <a:pPr algn="ctr">
                        <a:spcAft>
                          <a:spcPts val="0"/>
                        </a:spcAft>
                      </a:pP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rgbClr val="A9C2E7"/>
                      </a:solid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spcAft>
                          <a:spcPts val="0"/>
                        </a:spcAft>
                      </a:pPr>
                      <a:r>
                        <a:rPr lang="ja-JP" altLang="en-US" sz="1100" kern="100">
                          <a:effectLst/>
                          <a:latin typeface="メイリオ" panose="020B0604030504040204" pitchFamily="50" charset="-128"/>
                          <a:ea typeface="メイリオ" panose="020B0604030504040204" pitchFamily="50" charset="-128"/>
                        </a:rPr>
                        <a:t>改定後</a:t>
                      </a: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rgbClr val="91FFB3"/>
                    </a:solidFill>
                  </a:tcPr>
                </a:tc>
                <a:extLst>
                  <a:ext uri="{0D108BD9-81ED-4DB2-BD59-A6C34878D82A}">
                    <a16:rowId xmlns:a16="http://schemas.microsoft.com/office/drawing/2014/main" val="46511275"/>
                  </a:ext>
                </a:extLst>
              </a:tr>
              <a:tr h="232719">
                <a:tc rowSpan="2">
                  <a:txBody>
                    <a:bodyPr/>
                    <a:lstStyle/>
                    <a:p>
                      <a:pPr algn="ctr">
                        <a:spcAft>
                          <a:spcPts val="0"/>
                        </a:spcAft>
                      </a:pPr>
                      <a:r>
                        <a:rPr lang="en-US" altLang="ja-JP" sz="1100" kern="0">
                          <a:effectLst/>
                          <a:latin typeface="メイリオ" panose="020B0604030504040204" pitchFamily="50" charset="-128"/>
                          <a:ea typeface="メイリオ" panose="020B0604030504040204" pitchFamily="50" charset="-128"/>
                        </a:rPr>
                        <a:t>DPC</a:t>
                      </a:r>
                      <a:r>
                        <a:rPr lang="ja-JP" sz="1100" kern="0">
                          <a:effectLst/>
                          <a:latin typeface="メイリオ" panose="020B0604030504040204" pitchFamily="50" charset="-128"/>
                          <a:ea typeface="メイリオ" panose="020B0604030504040204" pitchFamily="50" charset="-128"/>
                        </a:rPr>
                        <a:t>対象病院</a:t>
                      </a:r>
                      <a:endParaRPr lang="en-US" altLang="ja-JP" sz="1100" kern="0">
                        <a:effectLst/>
                        <a:latin typeface="メイリオ" panose="020B0604030504040204" pitchFamily="50" charset="-128"/>
                        <a:ea typeface="メイリオ" panose="020B0604030504040204" pitchFamily="50" charset="-128"/>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noFill/>
                  </a:tcPr>
                </a:tc>
                <a:tc>
                  <a:txBody>
                    <a:bodyPr/>
                    <a:lstStyle/>
                    <a:p>
                      <a:pPr algn="ctr">
                        <a:spcAft>
                          <a:spcPts val="0"/>
                        </a:spcAft>
                      </a:pPr>
                      <a:r>
                        <a:rPr lang="en-US" altLang="ja-JP" sz="1100" kern="0">
                          <a:effectLst/>
                          <a:latin typeface="メイリオ" panose="020B0604030504040204" pitchFamily="50" charset="-128"/>
                          <a:ea typeface="メイリオ" panose="020B0604030504040204" pitchFamily="50" charset="-128"/>
                        </a:rPr>
                        <a:t>DPC</a:t>
                      </a:r>
                      <a:r>
                        <a:rPr lang="ja-JP" altLang="en-US" sz="1100" kern="0">
                          <a:effectLst/>
                          <a:latin typeface="メイリオ" panose="020B0604030504040204" pitchFamily="50" charset="-128"/>
                          <a:ea typeface="メイリオ" panose="020B0604030504040204" pitchFamily="50" charset="-128"/>
                        </a:rPr>
                        <a:t>病床</a:t>
                      </a: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noFill/>
                  </a:tcPr>
                </a:tc>
                <a:tc>
                  <a:txBody>
                    <a:bodyPr/>
                    <a:lstStyle/>
                    <a:p>
                      <a:pPr algn="ctr">
                        <a:spcAft>
                          <a:spcPts val="0"/>
                        </a:spcAft>
                      </a:pPr>
                      <a:r>
                        <a:rPr lang="en-US" altLang="ja-JP" sz="1100" kern="100">
                          <a:effectLst/>
                          <a:latin typeface="メイリオ" panose="020B0604030504040204" pitchFamily="50" charset="-128"/>
                          <a:ea typeface="メイリオ" panose="020B0604030504040204" pitchFamily="50" charset="-128"/>
                        </a:rPr>
                        <a:t>DPC</a:t>
                      </a:r>
                      <a:r>
                        <a:rPr lang="ja-JP" altLang="en-US" sz="1100" kern="100">
                          <a:effectLst/>
                          <a:latin typeface="メイリオ" panose="020B0604030504040204" pitchFamily="50" charset="-128"/>
                          <a:ea typeface="メイリオ" panose="020B0604030504040204" pitchFamily="50" charset="-128"/>
                        </a:rPr>
                        <a:t>算定</a:t>
                      </a: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rgbClr val="A9C2E7"/>
                      </a:solidFill>
                      <a:prstDash val="solid"/>
                      <a:round/>
                      <a:headEnd type="none" w="med" len="med"/>
                      <a:tailEnd type="none" w="med" len="med"/>
                    </a:lnR>
                    <a:lnT w="9525" cap="flat" cmpd="sng" algn="ctr">
                      <a:solidFill>
                        <a:srgbClr val="A9C2E7"/>
                      </a:solidFill>
                      <a:prstDash val="solid"/>
                      <a:round/>
                      <a:headEnd type="none" w="med" len="med"/>
                      <a:tailEnd type="none" w="med" len="med"/>
                    </a:lnT>
                    <a:lnB w="9525" cap="flat" cmpd="sng" algn="ctr">
                      <a:solidFill>
                        <a:srgbClr val="A9C2E7"/>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a:txBody>
                    <a:bodyPr/>
                    <a:lstStyle/>
                    <a:p>
                      <a:pPr algn="ctr">
                        <a:spcAft>
                          <a:spcPts val="0"/>
                        </a:spcAft>
                      </a:pP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rgbClr val="A9C2E7"/>
                      </a:solid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rowSpan="3">
                  <a:txBody>
                    <a:bodyPr/>
                    <a:lstStyle/>
                    <a:p>
                      <a:pPr algn="ctr">
                        <a:spcAft>
                          <a:spcPts val="0"/>
                        </a:spcAft>
                      </a:pPr>
                      <a:r>
                        <a:rPr lang="ja-JP" altLang="en-US" sz="1400" b="1" u="sng" kern="100">
                          <a:solidFill>
                            <a:srgbClr val="0070C0"/>
                          </a:solidFill>
                          <a:effectLst/>
                          <a:latin typeface="メイリオ" panose="020B0604030504040204" pitchFamily="50" charset="-128"/>
                          <a:ea typeface="メイリオ" panose="020B0604030504040204" pitchFamily="50" charset="-128"/>
                        </a:rPr>
                        <a:t>短期滞在手術等基本料３</a:t>
                      </a:r>
                      <a:endParaRPr lang="ja-JP" sz="1600" b="1" u="sng" kern="100">
                        <a:solidFill>
                          <a:srgbClr val="0070C0"/>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108000" marR="10800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747668136"/>
                  </a:ext>
                </a:extLst>
              </a:tr>
              <a:tr h="232719">
                <a:tc vMerge="1">
                  <a:txBody>
                    <a:bodyPr/>
                    <a:lstStyle/>
                    <a:p>
                      <a:endParaRPr/>
                    </a:p>
                  </a:txBody>
                  <a:tcPr marL="59892" marR="598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ja-JP" altLang="en-US" sz="1100" kern="0">
                          <a:effectLst/>
                          <a:latin typeface="メイリオ" panose="020B0604030504040204" pitchFamily="50" charset="-128"/>
                          <a:ea typeface="メイリオ" panose="020B0604030504040204" pitchFamily="50" charset="-128"/>
                        </a:rPr>
                        <a:t>非</a:t>
                      </a:r>
                      <a:r>
                        <a:rPr lang="en-US" altLang="ja-JP" sz="1100" kern="0">
                          <a:effectLst/>
                          <a:latin typeface="メイリオ" panose="020B0604030504040204" pitchFamily="50" charset="-128"/>
                          <a:ea typeface="メイリオ" panose="020B0604030504040204" pitchFamily="50" charset="-128"/>
                        </a:rPr>
                        <a:t>DPC</a:t>
                      </a:r>
                      <a:r>
                        <a:rPr lang="ja-JP" altLang="en-US" sz="1100" kern="0">
                          <a:effectLst/>
                          <a:latin typeface="メイリオ" panose="020B0604030504040204" pitchFamily="50" charset="-128"/>
                          <a:ea typeface="メイリオ" panose="020B0604030504040204" pitchFamily="50" charset="-128"/>
                        </a:rPr>
                        <a:t>病床</a:t>
                      </a:r>
                      <a:endParaRPr lang="ja-JP" alt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noFill/>
                  </a:tcPr>
                </a:tc>
                <a:tc>
                  <a:txBody>
                    <a:bodyPr/>
                    <a:lstStyle/>
                    <a:p>
                      <a:pPr algn="ctr">
                        <a:spcAft>
                          <a:spcPts val="0"/>
                        </a:spcAft>
                      </a:pPr>
                      <a:r>
                        <a:rPr lang="ja-JP" altLang="en-US" sz="1100" kern="100">
                          <a:effectLst/>
                          <a:latin typeface="メイリオ" panose="020B0604030504040204" pitchFamily="50" charset="-128"/>
                          <a:ea typeface="メイリオ" panose="020B0604030504040204" pitchFamily="50" charset="-128"/>
                        </a:rPr>
                        <a:t>出来高算定</a:t>
                      </a: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rgbClr val="A9C2E7"/>
                      </a:solidFill>
                      <a:prstDash val="solid"/>
                      <a:round/>
                      <a:headEnd type="none" w="med" len="med"/>
                      <a:tailEnd type="none" w="med" len="med"/>
                    </a:lnR>
                    <a:lnT w="9525" cap="flat" cmpd="sng" algn="ctr">
                      <a:solidFill>
                        <a:srgbClr val="A9C2E7"/>
                      </a:solidFill>
                      <a:prstDash val="solid"/>
                      <a:round/>
                      <a:headEnd type="none" w="med" len="med"/>
                      <a:tailEnd type="none" w="med" len="med"/>
                    </a:lnT>
                    <a:lnB w="9525" cap="flat" cmpd="sng" algn="ctr">
                      <a:solidFill>
                        <a:srgbClr val="A9C2E7"/>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a:txBody>
                    <a:bodyPr/>
                    <a:lstStyle/>
                    <a:p>
                      <a:pPr algn="ctr">
                        <a:spcAft>
                          <a:spcPts val="0"/>
                        </a:spcAft>
                      </a:pP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rgbClr val="A9C2E7"/>
                      </a:solid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vMerge="1">
                  <a:txBody>
                    <a:bodyPr/>
                    <a:lstStyle/>
                    <a:p>
                      <a:pPr algn="ctr">
                        <a:spcAft>
                          <a:spcPts val="0"/>
                        </a:spcAft>
                      </a:pP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tc>
                <a:extLst>
                  <a:ext uri="{0D108BD9-81ED-4DB2-BD59-A6C34878D82A}">
                    <a16:rowId xmlns:a16="http://schemas.microsoft.com/office/drawing/2014/main" val="3069632394"/>
                  </a:ext>
                </a:extLst>
              </a:tr>
              <a:tr h="232719">
                <a:tc gridSpan="2">
                  <a:txBody>
                    <a:bodyPr/>
                    <a:lstStyle/>
                    <a:p>
                      <a:pPr algn="ctr">
                        <a:spcAft>
                          <a:spcPts val="0"/>
                        </a:spcAft>
                      </a:pPr>
                      <a:r>
                        <a:rPr lang="ja-JP" altLang="en-US" sz="1100" kern="100">
                          <a:effectLst/>
                          <a:latin typeface="メイリオ" panose="020B0604030504040204" pitchFamily="50" charset="-128"/>
                          <a:ea typeface="メイリオ" panose="020B0604030504040204" pitchFamily="50" charset="-128"/>
                        </a:rPr>
                        <a:t>出来高算定病院</a:t>
                      </a: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chemeClr val="tx1">
                          <a:lumMod val="50000"/>
                          <a:lumOff val="50000"/>
                        </a:schemeClr>
                      </a:solidFill>
                      <a:prstDash val="solid"/>
                      <a:round/>
                      <a:headEnd type="none" w="med" len="med"/>
                      <a:tailEnd type="none" w="med" len="me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noFill/>
                  </a:tcPr>
                </a:tc>
                <a:tc hMerge="1">
                  <a:txBody>
                    <a:bodyPr/>
                    <a:lstStyle/>
                    <a:p>
                      <a:endParaRPr kumimoji="1" lang="ja-JP" altLang="en-US"/>
                    </a:p>
                  </a:txBody>
                  <a:tcPr/>
                </a:tc>
                <a:tc>
                  <a:txBody>
                    <a:bodyPr/>
                    <a:lstStyle/>
                    <a:p>
                      <a:pPr algn="ctr">
                        <a:spcAft>
                          <a:spcPts val="0"/>
                        </a:spcAft>
                      </a:pPr>
                      <a:r>
                        <a:rPr lang="ja-JP" altLang="en-US" sz="1100" kern="100">
                          <a:effectLst/>
                          <a:latin typeface="メイリオ" panose="020B0604030504040204" pitchFamily="50" charset="-128"/>
                          <a:ea typeface="メイリオ" panose="020B0604030504040204" pitchFamily="50" charset="-128"/>
                        </a:rPr>
                        <a:t>短期滞在手術等基本料３</a:t>
                      </a:r>
                      <a:endParaRPr lang="en-US" altLang="ja-JP" sz="1100" kern="100">
                        <a:effectLst/>
                        <a:latin typeface="メイリオ" panose="020B0604030504040204" pitchFamily="50" charset="-128"/>
                        <a:ea typeface="メイリオ" panose="020B0604030504040204" pitchFamily="50" charset="-128"/>
                      </a:endParaRPr>
                    </a:p>
                  </a:txBody>
                  <a:tcPr marL="59892" marR="59892" marT="0" marB="0" anchor="ctr">
                    <a:lnL w="9525" cap="flat" cmpd="sng" algn="ctr">
                      <a:solidFill>
                        <a:schemeClr val="tx1">
                          <a:lumMod val="50000"/>
                          <a:lumOff val="50000"/>
                        </a:schemeClr>
                      </a:solidFill>
                      <a:prstDash val="solid"/>
                      <a:round/>
                      <a:headEnd type="none" w="med" len="med"/>
                      <a:tailEnd type="none" w="med" len="med"/>
                    </a:lnL>
                    <a:lnR w="9525" cap="flat" cmpd="sng" algn="ctr">
                      <a:solidFill>
                        <a:srgbClr val="A9C2E7"/>
                      </a:solidFill>
                      <a:prstDash val="solid"/>
                      <a:round/>
                      <a:headEnd type="none" w="med" len="med"/>
                      <a:tailEnd type="none" w="med" len="med"/>
                    </a:lnR>
                    <a:lnT w="9525" cap="flat" cmpd="sng" algn="ctr">
                      <a:solidFill>
                        <a:srgbClr val="A9C2E7"/>
                      </a:solidFill>
                      <a:prstDash val="solid"/>
                      <a:round/>
                      <a:headEnd type="none" w="med" len="med"/>
                      <a:tailEnd type="none" w="med" len="med"/>
                    </a:lnT>
                    <a:lnB w="9525" cap="flat" cmpd="sng" algn="ctr">
                      <a:solidFill>
                        <a:srgbClr val="A9C2E7"/>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a:txBody>
                    <a:bodyPr/>
                    <a:lstStyle/>
                    <a:p>
                      <a:pPr algn="ctr">
                        <a:spcAft>
                          <a:spcPts val="0"/>
                        </a:spcAft>
                      </a:pPr>
                      <a:endParaRPr lang="en-US" altLang="ja-JP" sz="1100" kern="100">
                        <a:effectLst/>
                        <a:latin typeface="メイリオ" panose="020B0604030504040204" pitchFamily="50" charset="-128"/>
                        <a:ea typeface="メイリオ" panose="020B0604030504040204" pitchFamily="50" charset="-128"/>
                      </a:endParaRPr>
                    </a:p>
                  </a:txBody>
                  <a:tcPr marL="59892" marR="59892" marT="0" marB="0" anchor="ctr">
                    <a:lnL w="9525" cap="flat" cmpd="sng" algn="ctr">
                      <a:solidFill>
                        <a:srgbClr val="A9C2E7"/>
                      </a:solid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vMerge="1">
                  <a:txBody>
                    <a:bodyPr/>
                    <a:lstStyle/>
                    <a:p>
                      <a:pPr algn="ctr">
                        <a:spcAft>
                          <a:spcPts val="0"/>
                        </a:spcAft>
                      </a:pPr>
                      <a:endParaRPr lang="ja-JP" sz="1100" kern="100">
                        <a:effectLst/>
                        <a:latin typeface="メイリオ" panose="020B0604030504040204" pitchFamily="50" charset="-128"/>
                        <a:ea typeface="メイリオ" panose="020B0604030504040204" pitchFamily="50" charset="-128"/>
                        <a:cs typeface="Times New Roman" panose="02020603050405020304" pitchFamily="18" charset="0"/>
                      </a:endParaRPr>
                    </a:p>
                  </a:txBody>
                  <a:tcPr marL="59892" marR="59892" marT="0" marB="0" anchor="ctr"/>
                </a:tc>
                <a:extLst>
                  <a:ext uri="{0D108BD9-81ED-4DB2-BD59-A6C34878D82A}">
                    <a16:rowId xmlns:a16="http://schemas.microsoft.com/office/drawing/2014/main" val="301786723"/>
                  </a:ext>
                </a:extLst>
              </a:tr>
            </a:tbl>
          </a:graphicData>
        </a:graphic>
      </p:graphicFrame>
      <p:sp>
        <p:nvSpPr>
          <p:cNvPr id="4" name="テキスト ボックス 3">
            <a:extLst>
              <a:ext uri="{FF2B5EF4-FFF2-40B4-BE49-F238E27FC236}">
                <a16:creationId xmlns:a16="http://schemas.microsoft.com/office/drawing/2014/main" id="{66DC4346-FB4A-98A2-4809-8F9DBE93B593}"/>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患者のニーズ、病院の機能・特性、地域医療構想を踏まえた、医療提供体制の整備－⑯</a:t>
            </a:r>
          </a:p>
        </p:txBody>
      </p:sp>
      <p:sp>
        <p:nvSpPr>
          <p:cNvPr id="6" name="右矢印 89">
            <a:extLst>
              <a:ext uri="{FF2B5EF4-FFF2-40B4-BE49-F238E27FC236}">
                <a16:creationId xmlns:a16="http://schemas.microsoft.com/office/drawing/2014/main" id="{5109F7B4-E5F9-B2F6-EE63-4AF58902E25D}"/>
              </a:ext>
            </a:extLst>
          </p:cNvPr>
          <p:cNvSpPr/>
          <p:nvPr/>
        </p:nvSpPr>
        <p:spPr>
          <a:xfrm>
            <a:off x="6666597" y="1607855"/>
            <a:ext cx="360000" cy="790901"/>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graphicFrame>
        <p:nvGraphicFramePr>
          <p:cNvPr id="7" name="表 6">
            <a:extLst>
              <a:ext uri="{FF2B5EF4-FFF2-40B4-BE49-F238E27FC236}">
                <a16:creationId xmlns:a16="http://schemas.microsoft.com/office/drawing/2014/main" id="{6150CBD7-7C77-6A2F-1B17-49B794B761D2}"/>
              </a:ext>
            </a:extLst>
          </p:cNvPr>
          <p:cNvGraphicFramePr>
            <a:graphicFrameLocks noGrp="1"/>
          </p:cNvGraphicFramePr>
          <p:nvPr/>
        </p:nvGraphicFramePr>
        <p:xfrm>
          <a:off x="2573867" y="5679288"/>
          <a:ext cx="4623779" cy="914340"/>
        </p:xfrm>
        <a:graphic>
          <a:graphicData uri="http://schemas.openxmlformats.org/drawingml/2006/table">
            <a:tbl>
              <a:tblPr>
                <a:tableStyleId>{616DA210-FB5B-4158-B5E0-FEB733F419BA}</a:tableStyleId>
              </a:tblPr>
              <a:tblGrid>
                <a:gridCol w="469032">
                  <a:extLst>
                    <a:ext uri="{9D8B030D-6E8A-4147-A177-3AD203B41FA5}">
                      <a16:colId xmlns:a16="http://schemas.microsoft.com/office/drawing/2014/main" val="3199360436"/>
                    </a:ext>
                  </a:extLst>
                </a:gridCol>
                <a:gridCol w="793948">
                  <a:extLst>
                    <a:ext uri="{9D8B030D-6E8A-4147-A177-3AD203B41FA5}">
                      <a16:colId xmlns:a16="http://schemas.microsoft.com/office/drawing/2014/main" val="3279989758"/>
                    </a:ext>
                  </a:extLst>
                </a:gridCol>
                <a:gridCol w="876752">
                  <a:extLst>
                    <a:ext uri="{9D8B030D-6E8A-4147-A177-3AD203B41FA5}">
                      <a16:colId xmlns:a16="http://schemas.microsoft.com/office/drawing/2014/main" val="2924009460"/>
                    </a:ext>
                  </a:extLst>
                </a:gridCol>
                <a:gridCol w="1161199">
                  <a:extLst>
                    <a:ext uri="{9D8B030D-6E8A-4147-A177-3AD203B41FA5}">
                      <a16:colId xmlns:a16="http://schemas.microsoft.com/office/drawing/2014/main" val="1777971057"/>
                    </a:ext>
                  </a:extLst>
                </a:gridCol>
                <a:gridCol w="1322848">
                  <a:extLst>
                    <a:ext uri="{9D8B030D-6E8A-4147-A177-3AD203B41FA5}">
                      <a16:colId xmlns:a16="http://schemas.microsoft.com/office/drawing/2014/main" val="159341809"/>
                    </a:ext>
                  </a:extLst>
                </a:gridCol>
              </a:tblGrid>
              <a:tr h="382845">
                <a:tc>
                  <a:txBody>
                    <a:bodyPr/>
                    <a:lstStyle/>
                    <a:p>
                      <a:pPr algn="l" fontAlgn="ct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ctr" fontAlgn="ctr"/>
                      <a:r>
                        <a:rPr lang="ja-JP" altLang="en-US" sz="1100" u="none" strike="noStrike" dirty="0">
                          <a:effectLst/>
                          <a:latin typeface="メイリオ" panose="020B0604030504040204" pitchFamily="50" charset="-128"/>
                          <a:ea typeface="メイリオ" panose="020B0604030504040204" pitchFamily="50" charset="-128"/>
                        </a:rPr>
                        <a:t>症例数</a:t>
                      </a:r>
                      <a:endParaRPr lang="ja-JP" altLang="en-US" sz="1100" b="0" i="0" u="none" strike="noStrike" dirty="0">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ctr" fontAlgn="ctr"/>
                      <a:r>
                        <a:rPr lang="zh-CN" altLang="en-US" sz="1100" u="none" strike="noStrike">
                          <a:effectLst/>
                          <a:latin typeface="メイリオ" panose="020B0604030504040204" pitchFamily="50" charset="-128"/>
                          <a:ea typeface="メイリオ" panose="020B0604030504040204" pitchFamily="50" charset="-128"/>
                        </a:rPr>
                        <a:t>外来実施件数</a:t>
                      </a:r>
                      <a:endParaRPr lang="zh-CN"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ctr" fontAlgn="ctr"/>
                      <a:r>
                        <a:rPr lang="ja-JP" altLang="en-US" sz="1100" u="none" strike="noStrike">
                          <a:effectLst/>
                          <a:latin typeface="メイリオ" panose="020B0604030504040204" pitchFamily="50" charset="-128"/>
                          <a:ea typeface="メイリオ" panose="020B0604030504040204" pitchFamily="50" charset="-128"/>
                        </a:rPr>
                        <a:t>当該病院での</a:t>
                      </a:r>
                      <a:endParaRPr lang="en-US" altLang="ja-JP" sz="1100" u="none" strike="noStrike">
                        <a:effectLst/>
                        <a:latin typeface="メイリオ" panose="020B0604030504040204" pitchFamily="50" charset="-128"/>
                        <a:ea typeface="メイリオ" panose="020B0604030504040204" pitchFamily="50" charset="-128"/>
                      </a:endParaRPr>
                    </a:p>
                    <a:p>
                      <a:pPr algn="ctr" fontAlgn="ctr"/>
                      <a:r>
                        <a:rPr lang="ja-JP" altLang="en-US" sz="1100" u="none" strike="noStrike">
                          <a:effectLst/>
                          <a:latin typeface="メイリオ" panose="020B0604030504040204" pitchFamily="50" charset="-128"/>
                          <a:ea typeface="メイリオ" panose="020B0604030504040204" pitchFamily="50" charset="-128"/>
                        </a:rPr>
                        <a:t>外来実施率</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ctr" fontAlgn="ctr"/>
                      <a:r>
                        <a:rPr lang="ja-JP" altLang="en-US" sz="1100" u="none" strike="noStrike">
                          <a:effectLst/>
                          <a:latin typeface="メイリオ" panose="020B0604030504040204" pitchFamily="50" charset="-128"/>
                          <a:ea typeface="メイリオ" panose="020B0604030504040204" pitchFamily="50" charset="-128"/>
                        </a:rPr>
                        <a:t>全病院での</a:t>
                      </a:r>
                      <a:endParaRPr lang="en-US" altLang="ja-JP" sz="1100" u="none" strike="noStrike">
                        <a:effectLst/>
                        <a:latin typeface="メイリオ" panose="020B0604030504040204" pitchFamily="50" charset="-128"/>
                        <a:ea typeface="メイリオ" panose="020B0604030504040204" pitchFamily="50" charset="-128"/>
                      </a:endParaRPr>
                    </a:p>
                    <a:p>
                      <a:pPr algn="ctr" fontAlgn="ctr"/>
                      <a:r>
                        <a:rPr lang="ja-JP" altLang="en-US" sz="1100" u="none" strike="noStrike">
                          <a:effectLst/>
                          <a:latin typeface="メイリオ" panose="020B0604030504040204" pitchFamily="50" charset="-128"/>
                          <a:ea typeface="メイリオ" panose="020B0604030504040204" pitchFamily="50" charset="-128"/>
                        </a:rPr>
                        <a:t>平均的な外来実施率</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extLst>
                  <a:ext uri="{0D108BD9-81ED-4DB2-BD59-A6C34878D82A}">
                    <a16:rowId xmlns:a16="http://schemas.microsoft.com/office/drawing/2014/main" val="2467904870"/>
                  </a:ext>
                </a:extLst>
              </a:tr>
              <a:tr h="163933">
                <a:tc>
                  <a:txBody>
                    <a:bodyPr/>
                    <a:lstStyle/>
                    <a:p>
                      <a:pPr algn="l" fontAlgn="ctr"/>
                      <a:r>
                        <a:rPr lang="en-US" sz="1100" u="none" strike="noStrike">
                          <a:effectLst/>
                          <a:latin typeface="メイリオ" panose="020B0604030504040204" pitchFamily="50" charset="-128"/>
                          <a:ea typeface="メイリオ" panose="020B0604030504040204" pitchFamily="50" charset="-128"/>
                        </a:rPr>
                        <a:t>A</a:t>
                      </a:r>
                      <a:r>
                        <a:rPr lang="ja-JP" altLang="en-US" sz="1100" u="none" strike="noStrike">
                          <a:effectLst/>
                          <a:latin typeface="メイリオ" panose="020B0604030504040204" pitchFamily="50" charset="-128"/>
                          <a:ea typeface="メイリオ" panose="020B0604030504040204" pitchFamily="50" charset="-128"/>
                        </a:rPr>
                        <a:t>手術</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100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90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90%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60%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extLst>
                  <a:ext uri="{0D108BD9-81ED-4DB2-BD59-A6C34878D82A}">
                    <a16:rowId xmlns:a16="http://schemas.microsoft.com/office/drawing/2014/main" val="68641775"/>
                  </a:ext>
                </a:extLst>
              </a:tr>
              <a:tr h="163933">
                <a:tc>
                  <a:txBody>
                    <a:bodyPr/>
                    <a:lstStyle/>
                    <a:p>
                      <a:pPr algn="l" fontAlgn="ctr"/>
                      <a:r>
                        <a:rPr lang="en-US" sz="1100" u="none" strike="noStrike">
                          <a:effectLst/>
                          <a:latin typeface="メイリオ" panose="020B0604030504040204" pitchFamily="50" charset="-128"/>
                          <a:ea typeface="メイリオ" panose="020B0604030504040204" pitchFamily="50" charset="-128"/>
                        </a:rPr>
                        <a:t>B</a:t>
                      </a:r>
                      <a:r>
                        <a:rPr lang="ja-JP" altLang="en-US" sz="1100" u="none" strike="noStrike">
                          <a:effectLst/>
                          <a:latin typeface="メイリオ" panose="020B0604030504040204" pitchFamily="50" charset="-128"/>
                          <a:ea typeface="メイリオ" panose="020B0604030504040204" pitchFamily="50" charset="-128"/>
                        </a:rPr>
                        <a:t>手術</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20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10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50%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80%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extLst>
                  <a:ext uri="{0D108BD9-81ED-4DB2-BD59-A6C34878D82A}">
                    <a16:rowId xmlns:a16="http://schemas.microsoft.com/office/drawing/2014/main" val="162938286"/>
                  </a:ext>
                </a:extLst>
              </a:tr>
              <a:tr h="163933">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計</a:t>
                      </a: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120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80</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a:effectLst/>
                          <a:latin typeface="メイリオ" panose="020B0604030504040204" pitchFamily="50" charset="-128"/>
                          <a:ea typeface="メイリオ" panose="020B0604030504040204" pitchFamily="50" charset="-128"/>
                        </a:rPr>
                        <a:t>67%</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tc>
                  <a:txBody>
                    <a:bodyPr/>
                    <a:lstStyle/>
                    <a:p>
                      <a:pPr algn="r" fontAlgn="ctr"/>
                      <a:r>
                        <a:rPr lang="en-US" altLang="ja-JP" sz="1100" u="none" strike="noStrike" dirty="0">
                          <a:effectLst/>
                          <a:latin typeface="メイリオ" panose="020B0604030504040204" pitchFamily="50" charset="-128"/>
                          <a:ea typeface="メイリオ" panose="020B0604030504040204" pitchFamily="50" charset="-128"/>
                        </a:rPr>
                        <a:t>-</a:t>
                      </a:r>
                      <a:endParaRPr lang="en-US" altLang="ja-JP" sz="1100" b="0" i="0" u="none" strike="noStrike" dirty="0">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tc>
                <a:extLst>
                  <a:ext uri="{0D108BD9-81ED-4DB2-BD59-A6C34878D82A}">
                    <a16:rowId xmlns:a16="http://schemas.microsoft.com/office/drawing/2014/main" val="2185325271"/>
                  </a:ext>
                </a:extLst>
              </a:tr>
            </a:tbl>
          </a:graphicData>
        </a:graphic>
      </p:graphicFrame>
      <p:sp>
        <p:nvSpPr>
          <p:cNvPr id="8" name="テキスト ボックス 7">
            <a:extLst>
              <a:ext uri="{FF2B5EF4-FFF2-40B4-BE49-F238E27FC236}">
                <a16:creationId xmlns:a16="http://schemas.microsoft.com/office/drawing/2014/main" id="{4BE3CFE0-D46E-C350-A682-817A789AD9E0}"/>
              </a:ext>
            </a:extLst>
          </p:cNvPr>
          <p:cNvSpPr txBox="1"/>
          <p:nvPr/>
        </p:nvSpPr>
        <p:spPr>
          <a:xfrm>
            <a:off x="1766146" y="5633404"/>
            <a:ext cx="899526" cy="276999"/>
          </a:xfrm>
          <a:prstGeom prst="rect">
            <a:avLst/>
          </a:prstGeom>
          <a:noFill/>
        </p:spPr>
        <p:txBody>
          <a:bodyPr wrap="square">
            <a:spAutoFit/>
          </a:bodyPr>
          <a:lstStyle/>
          <a:p>
            <a:pPr marL="0" marR="0" lvl="0" indent="0" algn="l" defTabSz="457224" rtl="0" eaLnBrk="1" fontAlgn="ctr" latinLnBrk="0" hangingPunct="1">
              <a:lnSpc>
                <a:spcPct val="100000"/>
              </a:lnSpc>
              <a:spcBef>
                <a:spcPts val="0"/>
              </a:spcBef>
              <a:spcAft>
                <a:spcPts val="0"/>
              </a:spcAft>
              <a:buClrTx/>
              <a:buSzTx/>
              <a:buFontTx/>
              <a:buNone/>
              <a:tabLst/>
              <a:defRPr/>
            </a:pPr>
            <a:r>
              <a:rPr kumimoji="0" lang="ja-JP" altLang="en-US" sz="12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計算の例</a:t>
            </a:r>
          </a:p>
        </p:txBody>
      </p:sp>
      <p:cxnSp>
        <p:nvCxnSpPr>
          <p:cNvPr id="9" name="直線矢印コネクタ 8">
            <a:extLst>
              <a:ext uri="{FF2B5EF4-FFF2-40B4-BE49-F238E27FC236}">
                <a16:creationId xmlns:a16="http://schemas.microsoft.com/office/drawing/2014/main" id="{1E4A6284-0039-E85D-802C-98CF2FF0EA8F}"/>
              </a:ext>
            </a:extLst>
          </p:cNvPr>
          <p:cNvCxnSpPr>
            <a:cxnSpLocks/>
          </p:cNvCxnSpPr>
          <p:nvPr/>
        </p:nvCxnSpPr>
        <p:spPr>
          <a:xfrm>
            <a:off x="7317342" y="6135795"/>
            <a:ext cx="343246" cy="0"/>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grpSp>
        <p:nvGrpSpPr>
          <p:cNvPr id="10" name="グループ化 9">
            <a:extLst>
              <a:ext uri="{FF2B5EF4-FFF2-40B4-BE49-F238E27FC236}">
                <a16:creationId xmlns:a16="http://schemas.microsoft.com/office/drawing/2014/main" id="{8686AD6F-585B-7646-518E-D245312FEEE9}"/>
              </a:ext>
            </a:extLst>
          </p:cNvPr>
          <p:cNvGrpSpPr/>
          <p:nvPr/>
        </p:nvGrpSpPr>
        <p:grpSpPr>
          <a:xfrm>
            <a:off x="7621598" y="5771904"/>
            <a:ext cx="3296905" cy="795543"/>
            <a:chOff x="2629623" y="3210792"/>
            <a:chExt cx="3296905" cy="795541"/>
          </a:xfrm>
        </p:grpSpPr>
        <p:sp>
          <p:nvSpPr>
            <p:cNvPr id="11" name="テキスト ボックス 10">
              <a:extLst>
                <a:ext uri="{FF2B5EF4-FFF2-40B4-BE49-F238E27FC236}">
                  <a16:creationId xmlns:a16="http://schemas.microsoft.com/office/drawing/2014/main" id="{EF97361B-F258-B98E-D721-F2869AD17F34}"/>
                </a:ext>
              </a:extLst>
            </p:cNvPr>
            <p:cNvSpPr txBox="1"/>
            <p:nvPr/>
          </p:nvSpPr>
          <p:spPr>
            <a:xfrm>
              <a:off x="2629623" y="3210792"/>
              <a:ext cx="1090434" cy="415497"/>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当該医療機関の外来実施率</a:t>
              </a:r>
            </a:p>
          </p:txBody>
        </p:sp>
        <p:sp>
          <p:nvSpPr>
            <p:cNvPr id="12" name="テキスト ボックス 11">
              <a:extLst>
                <a:ext uri="{FF2B5EF4-FFF2-40B4-BE49-F238E27FC236}">
                  <a16:creationId xmlns:a16="http://schemas.microsoft.com/office/drawing/2014/main" id="{13AAB0FD-7D58-47B9-60E3-E03A5ABFF04C}"/>
                </a:ext>
              </a:extLst>
            </p:cNvPr>
            <p:cNvSpPr txBox="1"/>
            <p:nvPr/>
          </p:nvSpPr>
          <p:spPr>
            <a:xfrm>
              <a:off x="2762253" y="3590836"/>
              <a:ext cx="1090434" cy="415497"/>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想定される</a:t>
              </a:r>
              <a:endPar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外来実施率</a:t>
              </a:r>
            </a:p>
          </p:txBody>
        </p:sp>
        <p:grpSp>
          <p:nvGrpSpPr>
            <p:cNvPr id="18" name="グループ化 17">
              <a:extLst>
                <a:ext uri="{FF2B5EF4-FFF2-40B4-BE49-F238E27FC236}">
                  <a16:creationId xmlns:a16="http://schemas.microsoft.com/office/drawing/2014/main" id="{1CA5C66E-1D99-BF7A-4021-F27E1D4CCC79}"/>
                </a:ext>
              </a:extLst>
            </p:cNvPr>
            <p:cNvGrpSpPr/>
            <p:nvPr/>
          </p:nvGrpSpPr>
          <p:grpSpPr>
            <a:xfrm>
              <a:off x="3469133" y="3247437"/>
              <a:ext cx="2457395" cy="738662"/>
              <a:chOff x="503816" y="5527794"/>
              <a:chExt cx="2828797" cy="738662"/>
            </a:xfrm>
          </p:grpSpPr>
          <p:grpSp>
            <p:nvGrpSpPr>
              <p:cNvPr id="22" name="グループ化 21">
                <a:extLst>
                  <a:ext uri="{FF2B5EF4-FFF2-40B4-BE49-F238E27FC236}">
                    <a16:creationId xmlns:a16="http://schemas.microsoft.com/office/drawing/2014/main" id="{3A023530-0F24-9674-9D12-BBACA9101320}"/>
                  </a:ext>
                </a:extLst>
              </p:cNvPr>
              <p:cNvGrpSpPr/>
              <p:nvPr/>
            </p:nvGrpSpPr>
            <p:grpSpPr>
              <a:xfrm>
                <a:off x="503816" y="5527794"/>
                <a:ext cx="2346960" cy="738662"/>
                <a:chOff x="1606612" y="5523157"/>
                <a:chExt cx="2756190" cy="738662"/>
              </a:xfrm>
            </p:grpSpPr>
            <p:sp>
              <p:nvSpPr>
                <p:cNvPr id="24" name="テキスト ボックス 23">
                  <a:extLst>
                    <a:ext uri="{FF2B5EF4-FFF2-40B4-BE49-F238E27FC236}">
                      <a16:creationId xmlns:a16="http://schemas.microsoft.com/office/drawing/2014/main" id="{7CEEBEFE-E704-AF35-2CA8-56FFA519607D}"/>
                    </a:ext>
                  </a:extLst>
                </p:cNvPr>
                <p:cNvSpPr txBox="1"/>
                <p:nvPr/>
              </p:nvSpPr>
              <p:spPr>
                <a:xfrm>
                  <a:off x="1606612" y="5523157"/>
                  <a:ext cx="2756190" cy="738662"/>
                </a:xfrm>
                <a:prstGeom prst="rect">
                  <a:avLst/>
                </a:prstGeom>
                <a:noFill/>
              </p:spPr>
              <p:txBody>
                <a:bodyPr wrap="square">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9</a:t>
                  </a:r>
                  <a:r>
                    <a:rPr kumimoji="0"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0+10</a:t>
                  </a:r>
                  <a:endPar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0"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100+20</a:t>
                  </a:r>
                  <a:endPar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0"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0×60%＋</a:t>
                  </a:r>
                  <a:r>
                    <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2</a:t>
                  </a:r>
                  <a:r>
                    <a:rPr kumimoji="0"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0×80%</a:t>
                  </a:r>
                  <a:endPar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24" rtl="0" eaLnBrk="1" fontAlgn="auto" latinLnBrk="0" hangingPunct="1">
                    <a:lnSpc>
                      <a:spcPct val="100000"/>
                    </a:lnSpc>
                    <a:spcBef>
                      <a:spcPts val="0"/>
                    </a:spcBef>
                    <a:spcAft>
                      <a:spcPts val="0"/>
                    </a:spcAft>
                    <a:buClrTx/>
                    <a:buSzTx/>
                    <a:buFontTx/>
                    <a:buNone/>
                    <a:tabLst/>
                    <a:defRPr/>
                  </a:pPr>
                  <a:r>
                    <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0"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0+</a:t>
                  </a:r>
                  <a:r>
                    <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2</a:t>
                  </a:r>
                  <a:r>
                    <a:rPr kumimoji="0"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0</a:t>
                  </a:r>
                </a:p>
              </p:txBody>
            </p:sp>
            <p:cxnSp>
              <p:nvCxnSpPr>
                <p:cNvPr id="25" name="直線コネクタ 24">
                  <a:extLst>
                    <a:ext uri="{FF2B5EF4-FFF2-40B4-BE49-F238E27FC236}">
                      <a16:creationId xmlns:a16="http://schemas.microsoft.com/office/drawing/2014/main" id="{999EC7C7-A2EE-2E7D-BB70-A58A98FB04C5}"/>
                    </a:ext>
                  </a:extLst>
                </p:cNvPr>
                <p:cNvCxnSpPr>
                  <a:cxnSpLocks/>
                </p:cNvCxnSpPr>
                <p:nvPr/>
              </p:nvCxnSpPr>
              <p:spPr>
                <a:xfrm>
                  <a:off x="1882369" y="5873495"/>
                  <a:ext cx="212184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直線コネクタ 25">
                  <a:extLst>
                    <a:ext uri="{FF2B5EF4-FFF2-40B4-BE49-F238E27FC236}">
                      <a16:creationId xmlns:a16="http://schemas.microsoft.com/office/drawing/2014/main" id="{2E2C0B5D-A7C7-9D86-3BAD-E85655021688}"/>
                    </a:ext>
                  </a:extLst>
                </p:cNvPr>
                <p:cNvCxnSpPr>
                  <a:cxnSpLocks/>
                </p:cNvCxnSpPr>
                <p:nvPr/>
              </p:nvCxnSpPr>
              <p:spPr>
                <a:xfrm>
                  <a:off x="2556292" y="5711267"/>
                  <a:ext cx="856824"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直線コネクタ 26">
                  <a:extLst>
                    <a:ext uri="{FF2B5EF4-FFF2-40B4-BE49-F238E27FC236}">
                      <a16:creationId xmlns:a16="http://schemas.microsoft.com/office/drawing/2014/main" id="{082E2DD7-62FA-BF0D-A410-E6399383AF53}"/>
                    </a:ext>
                  </a:extLst>
                </p:cNvPr>
                <p:cNvCxnSpPr>
                  <a:cxnSpLocks/>
                </p:cNvCxnSpPr>
                <p:nvPr/>
              </p:nvCxnSpPr>
              <p:spPr>
                <a:xfrm>
                  <a:off x="2043214" y="6039570"/>
                  <a:ext cx="1950942"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3" name="テキスト ボックス 22">
                <a:extLst>
                  <a:ext uri="{FF2B5EF4-FFF2-40B4-BE49-F238E27FC236}">
                    <a16:creationId xmlns:a16="http://schemas.microsoft.com/office/drawing/2014/main" id="{4CB643C7-797C-7D03-2BA7-673304828911}"/>
                  </a:ext>
                </a:extLst>
              </p:cNvPr>
              <p:cNvSpPr txBox="1"/>
              <p:nvPr/>
            </p:nvSpPr>
            <p:spPr>
              <a:xfrm>
                <a:off x="2491275" y="5782597"/>
                <a:ext cx="841338" cy="253915"/>
              </a:xfrm>
              <a:prstGeom prst="rect">
                <a:avLst/>
              </a:prstGeom>
              <a:noFill/>
            </p:spPr>
            <p:txBody>
              <a:bodyPr wrap="square">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0"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0"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1.32</a:t>
                </a:r>
                <a:endParaRPr kumimoji="0"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grpSp>
        <p:sp>
          <p:nvSpPr>
            <p:cNvPr id="20" name="左中かっこ 19">
              <a:extLst>
                <a:ext uri="{FF2B5EF4-FFF2-40B4-BE49-F238E27FC236}">
                  <a16:creationId xmlns:a16="http://schemas.microsoft.com/office/drawing/2014/main" id="{37172148-8071-CDC5-6515-6B859784D6F1}"/>
                </a:ext>
              </a:extLst>
            </p:cNvPr>
            <p:cNvSpPr/>
            <p:nvPr/>
          </p:nvSpPr>
          <p:spPr>
            <a:xfrm>
              <a:off x="3574036" y="3245255"/>
              <a:ext cx="82665" cy="325073"/>
            </a:xfrm>
            <a:prstGeom prst="leftBrace">
              <a:avLst/>
            </a:prstGeom>
            <a:ln w="9525"/>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sp>
          <p:nvSpPr>
            <p:cNvPr id="21" name="左中かっこ 20">
              <a:extLst>
                <a:ext uri="{FF2B5EF4-FFF2-40B4-BE49-F238E27FC236}">
                  <a16:creationId xmlns:a16="http://schemas.microsoft.com/office/drawing/2014/main" id="{73B2DDFB-BB19-A960-F379-1C2F7AC59A5D}"/>
                </a:ext>
              </a:extLst>
            </p:cNvPr>
            <p:cNvSpPr/>
            <p:nvPr/>
          </p:nvSpPr>
          <p:spPr>
            <a:xfrm>
              <a:off x="3582265" y="3616769"/>
              <a:ext cx="82665" cy="325073"/>
            </a:xfrm>
            <a:prstGeom prst="leftBrace">
              <a:avLst/>
            </a:prstGeom>
            <a:ln w="9525"/>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grpSp>
      <p:sp>
        <p:nvSpPr>
          <p:cNvPr id="28" name="スライド番号プレースホルダー 4">
            <a:extLst>
              <a:ext uri="{FF2B5EF4-FFF2-40B4-BE49-F238E27FC236}">
                <a16:creationId xmlns:a16="http://schemas.microsoft.com/office/drawing/2014/main" id="{017F5AFF-FB97-4EDD-29CC-854C9B4E75C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189</a:t>
            </a:r>
          </a:p>
        </p:txBody>
      </p:sp>
      <p:pic>
        <p:nvPicPr>
          <p:cNvPr id="36" name="オーディオ 35">
            <a:hlinkClick r:id="" action="ppaction://media"/>
            <a:extLst>
              <a:ext uri="{FF2B5EF4-FFF2-40B4-BE49-F238E27FC236}">
                <a16:creationId xmlns:a16="http://schemas.microsoft.com/office/drawing/2014/main" id="{50BE24F5-C681-9101-4191-377BC30D56E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7231992"/>
      </p:ext>
    </p:extLst>
  </p:cSld>
  <p:clrMapOvr>
    <a:masterClrMapping/>
  </p:clrMapOvr>
  <mc:AlternateContent xmlns:mc="http://schemas.openxmlformats.org/markup-compatibility/2006" xmlns:p14="http://schemas.microsoft.com/office/powerpoint/2010/main">
    <mc:Choice Requires="p14">
      <p:transition spd="slow" p14:dur="2000" advTm="53070"/>
    </mc:Choice>
    <mc:Fallback xmlns="">
      <p:transition spd="slow" advTm="53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63417-358A-6168-411A-F0414D27CFE3}"/>
            </a:ext>
          </a:extLst>
        </p:cNvPr>
        <p:cNvGrpSpPr/>
        <p:nvPr/>
      </p:nvGrpSpPr>
      <p:grpSpPr>
        <a:xfrm>
          <a:off x="0" y="0"/>
          <a:ext cx="0" cy="0"/>
          <a:chOff x="0" y="0"/>
          <a:chExt cx="0" cy="0"/>
        </a:xfrm>
      </p:grpSpPr>
      <p:sp>
        <p:nvSpPr>
          <p:cNvPr id="8" name="正方形/長方形 7">
            <a:extLst>
              <a:ext uri="{FF2B5EF4-FFF2-40B4-BE49-F238E27FC236}">
                <a16:creationId xmlns:a16="http://schemas.microsoft.com/office/drawing/2014/main" id="{AF6A2AA7-1964-1098-80AB-21873F8C4A42}"/>
              </a:ext>
            </a:extLst>
          </p:cNvPr>
          <p:cNvSpPr/>
          <p:nvPr/>
        </p:nvSpPr>
        <p:spPr>
          <a:xfrm>
            <a:off x="6114921" y="1259032"/>
            <a:ext cx="4824000" cy="5524162"/>
          </a:xfrm>
          <a:prstGeom prst="rect">
            <a:avLst/>
          </a:prstGeom>
          <a:solidFill>
            <a:schemeClr val="accent3">
              <a:lumMod val="20000"/>
              <a:lumOff val="8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Ｋ４７４　乳腺腫瘍摘出術　２　長径５センチメートル以上</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Ｋ６１６</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　経皮的シャント拡張術・血栓除去術　１　初回（透析シャント閉塞又は高度狭窄の場合）</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Ｋ６１６</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　経皮的シャント拡張術・血栓除去術　１　初回（その他の場合）</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Ｋ６１６</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　経皮的シャント拡張術・血栓除去術　２　１の実施後３月以内に実施する場合</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Ｋ６１７　下肢静脈瘤手術　１　抜去切除術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Ｋ６１７　下肢静脈瘤手術　２　硬化療法（一連として）</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Ｋ６１７　下肢静脈瘤手術　３　高位結紮術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大伏在静脈抜去術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　下肢静脈瘤血管内焼灼術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Ｋ６１７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　下肢静脈瘤血管内塞栓術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Ｋ６３３　ヘルニア手術　５　鼠径ヘルニア</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Ｋ６３４　腹腔鏡下鼠径ヘルニア手術（両側）</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Ｋ７２１　内視鏡的大腸ポリープ・粘膜切除術　１　長径二センチメートル未満</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Ｋ７２１　内視鏡的大腸ポリープ・粘膜切除術　２　長径二センチメートル以上</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Ｋ７４３　痔核手術（脱肛を含む。）　２　硬化療法（四段階注射法によるもの）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Ｋ７４７　肛門良性腫瘍、肛門ポリープ、肛門尖圭コンジローム切除術（肛門ポリープ切除術に限る。）</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Ｋ７４７　肛門良性腫瘍、肛門ポリープ、肛門尖圭コンジローム切除術（肛門尖圭コンジローム切除術に限る。）</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Ｋ７６８　体外衝撃波腎・尿管結石破砕術（一連につき）</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Ｋ８２３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　尿失禁手術（ボツリヌス毒素によるもの）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Ｋ８３４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顕微鏡下精索静脈瘤手術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Ｋ８６７　子宮頸部（腟部）切除術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Ｋ８７２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子宮鏡下有茎粘膜下筋腫切出術、子宮内膜ポリープ切除術　１　電解質溶液利用のもの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Ｋ８７２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子宮鏡下有茎粘膜下筋腫切出術、子宮内膜ポリープ切除術　２　組織切除回収システム利用によるもの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Ｋ８７２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子宮鏡下有茎粘膜下筋腫切出術、子宮内膜ポリープ切除術　３　その他のもの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Ｋ８７３　子宮鏡下子宮筋腫摘出術　１　電解質溶液利用のもの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Ｋ８７３　子宮鏡下子宮筋腫摘出術　２　その他のもの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Ｋ８９０</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腹腔鏡下卵管形成術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Ｍ００１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ガンマナイフによる定位放射線治療</a:t>
            </a:r>
          </a:p>
        </p:txBody>
      </p:sp>
      <p:sp>
        <p:nvSpPr>
          <p:cNvPr id="5" name="正方形/長方形 4">
            <a:extLst>
              <a:ext uri="{FF2B5EF4-FFF2-40B4-BE49-F238E27FC236}">
                <a16:creationId xmlns:a16="http://schemas.microsoft.com/office/drawing/2014/main" id="{021A455D-0219-788D-6FD6-103F186C6AD8}"/>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24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（参考）短期滞在手術等基本料の対象手術等</a:t>
            </a:r>
            <a:endPar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417B8E07-E80E-BAEB-AE5D-DE4749412396}"/>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－１－１ 患者のニーズ、病院の機能・特性、地域医療構想を踏まえた、医療提供体制の整備－⑯</a:t>
            </a:r>
          </a:p>
        </p:txBody>
      </p:sp>
      <p:sp>
        <p:nvSpPr>
          <p:cNvPr id="3" name="正方形/長方形 2">
            <a:extLst>
              <a:ext uri="{FF2B5EF4-FFF2-40B4-BE49-F238E27FC236}">
                <a16:creationId xmlns:a16="http://schemas.microsoft.com/office/drawing/2014/main" id="{CF1E8640-3599-ED72-90EF-929AB072C0D7}"/>
              </a:ext>
            </a:extLst>
          </p:cNvPr>
          <p:cNvSpPr/>
          <p:nvPr/>
        </p:nvSpPr>
        <p:spPr>
          <a:xfrm>
            <a:off x="1250871" y="918900"/>
            <a:ext cx="9625602" cy="293224"/>
          </a:xfrm>
          <a:prstGeom prst="rect">
            <a:avLst/>
          </a:prstGeom>
          <a:solidFill>
            <a:srgbClr val="E1FFEA"/>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短期滞在手術等基本料３の対象手術等</a:t>
            </a:r>
          </a:p>
        </p:txBody>
      </p:sp>
      <p:sp>
        <p:nvSpPr>
          <p:cNvPr id="4" name="正方形/長方形 3">
            <a:extLst>
              <a:ext uri="{FF2B5EF4-FFF2-40B4-BE49-F238E27FC236}">
                <a16:creationId xmlns:a16="http://schemas.microsoft.com/office/drawing/2014/main" id="{1B1CF623-881D-D14D-F274-5852537FE0F6}"/>
              </a:ext>
            </a:extLst>
          </p:cNvPr>
          <p:cNvSpPr/>
          <p:nvPr/>
        </p:nvSpPr>
        <p:spPr>
          <a:xfrm>
            <a:off x="1253080" y="1259032"/>
            <a:ext cx="4824000" cy="5524162"/>
          </a:xfrm>
          <a:prstGeom prst="rect">
            <a:avLst/>
          </a:prstGeom>
          <a:solidFill>
            <a:schemeClr val="accent3">
              <a:lumMod val="20000"/>
              <a:lumOff val="8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Ｄ２３７　終夜睡眠ポリグラフィー　３　１及び２以外の場合　イ　安全精度管理下で行うもの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Ｄ２３７　終夜睡眠ポリグラフィー　３　１及び２以外の場合　ロ　保険医療機関内で又は訪問して実施するもの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Ｄ２３７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反復睡眠潜時試験（ＭＳＬＴ）</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Ｄ２８７　内分泌負荷試験　１　下垂体前葉負荷試験　イ　成長ホルモン（ＧＨ）（一連として）</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Ｄ２９１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小児食物アレルギー負荷検査</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Ｄ４１３　前立腺針生検法　２　その他のもの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Ｋ００７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経皮的放射線治療用金属マーカー留置術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Ｋ０３０　四肢・躯幹軟部腫瘍摘出術　７　手軟部腫瘍摘出術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Ｋ０４６　骨折観血的手術　６　手舟状骨骨折観血的手術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Ｋ０４８　骨内異物（挿入物を含む。）除去術　６　前腕骨骨内異物除去術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Ｋ０４８　骨内異物（挿入物を含む。）除去術　８　鎖骨骨内異物除去術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Ｋ０４８　骨内異物（挿入物を含む。）除去術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手根骨骨内異物除去術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Ｋ０４８　骨内異物（挿入物を含む。）除去術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中手骨骨内異物除去術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Ｋ０７０　ガングリオン摘出術　１　手部ガングリオン摘出術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Ｋ０９３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手根管開放手術（内視鏡下）</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Ｋ１９６</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胸腔鏡下交感神経節切除術（両側）</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Ｋ２０２　涙管チューブ挿入術　１　涙道内視鏡を用いるもの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Ｋ２１７　眼瞼</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内反症手術　２　皮膚切開法</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Ｋ２１９　眼瞼下垂症手術　１　眼瞼挙筋前転法</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Ｋ２１９　眼瞼下垂症手術　３　その他のもの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Ｋ２２４　翼状片手術（弁の移植を要するもの）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Ｋ２４２　斜視手術　２　後転法</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Ｋ２４２　斜視手術　３　前転法及び後転法の併施</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Ｋ２５４　治療的角膜切除術　１　エキシマレーザーによるもの（角膜ジストロフィー又は帯状角膜変性に係るものに限る。）</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Ｋ２６８　緑内障手術　６　水晶体再建術併用眼内ドレーン挿入術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Ｋ２８２　水晶体再建術　１　眼内レンズを挿入する場合　ロ　その他のもの</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Ｋ２８２　水晶体再建術　２　眼内レンズを挿入しない場合</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Ｋ３１８　鼓膜形成手術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Ｋ３３３　鼻骨骨折整復固定術</a:t>
            </a: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Ｋ３８９　喉頭・声帯ポリープ切除術　２　直達喉頭鏡又はファイバースコープによるもの</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36603" marR="0" lvl="0" indent="-536603" algn="l" defTabSz="914446"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Ｋ４７４　乳腺腫瘍摘出術　１　長径５センチメートル未満</a:t>
            </a:r>
          </a:p>
        </p:txBody>
      </p:sp>
      <p:sp>
        <p:nvSpPr>
          <p:cNvPr id="2" name="スライド番号プレースホルダー 4">
            <a:extLst>
              <a:ext uri="{FF2B5EF4-FFF2-40B4-BE49-F238E27FC236}">
                <a16:creationId xmlns:a16="http://schemas.microsoft.com/office/drawing/2014/main" id="{23F4F3AC-4FFC-8AC3-038D-F7034592834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190</a:t>
            </a:r>
          </a:p>
        </p:txBody>
      </p:sp>
      <p:pic>
        <p:nvPicPr>
          <p:cNvPr id="16" name="オーディオ 15">
            <a:hlinkClick r:id="" action="ppaction://media"/>
            <a:extLst>
              <a:ext uri="{FF2B5EF4-FFF2-40B4-BE49-F238E27FC236}">
                <a16:creationId xmlns:a16="http://schemas.microsoft.com/office/drawing/2014/main" id="{49D14E2D-2FCC-2172-F224-A85DD06D0A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5284786"/>
      </p:ext>
    </p:extLst>
  </p:cSld>
  <p:clrMapOvr>
    <a:masterClrMapping/>
  </p:clrMapOvr>
  <mc:AlternateContent xmlns:mc="http://schemas.openxmlformats.org/markup-compatibility/2006" xmlns:p14="http://schemas.microsoft.com/office/powerpoint/2010/main">
    <mc:Choice Requires="p14">
      <p:transition spd="slow" p14:dur="2000" advTm="10261"/>
    </mc:Choice>
    <mc:Fallback xmlns="">
      <p:transition spd="slow" advTm="10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3A14C-565F-CF46-E8A8-A5673B015D29}"/>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CD39C885-750D-D237-8702-C56A0915D393}"/>
              </a:ext>
            </a:extLst>
          </p:cNvPr>
          <p:cNvSpPr txBox="1"/>
          <p:nvPr/>
        </p:nvSpPr>
        <p:spPr>
          <a:xfrm>
            <a:off x="1336134" y="1069301"/>
            <a:ext cx="9519743" cy="5709255"/>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入院患者が有する口腔状態の課題への質の高い対応を推進する観点から、医科点数表により診療報酬を算定する保険医療機関が、</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歯科医療機関とあらかじめ連携体制を構築し、口腔状態の課題を有する入院患者が歯科診療を受けられるよう連携を行った場合</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の評価として、</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口腔管理連携加算を新設</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（新）</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口腔管理連携加算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600</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179398"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179398"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95" marR="0" lvl="0" indent="-358793"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注１　別に厚生労働大臣が定める施設基準を満たす保険医療機関に入院している患者のうち、</a:t>
            </a:r>
            <a:r>
              <a:rPr kumimoji="1" lang="ja-JP" altLang="en-US" sz="13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口腔状態に係る課題のために医科における治療上の課題を生じており、医師等が入院中の歯科受診が必要と判断した者</a:t>
            </a: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について、</a:t>
            </a:r>
            <a:r>
              <a:rPr kumimoji="1" lang="ja-JP" altLang="en-US" sz="13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連携体制を構築している他の歯科医療機関</a:t>
            </a: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に対し、患者の同意を得て、</a:t>
            </a:r>
            <a:r>
              <a:rPr kumimoji="1" lang="ja-JP" altLang="en-US" sz="13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診療状況を示す文書を添えて患者の紹介を行い、入院中に歯科診療が行われた場合</a:t>
            </a: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に、歯科診療が行われた日に入院中１回に限り算定する。この場合において、区分番号Ｂ００９診療情報提供料（</a:t>
            </a:r>
            <a:r>
              <a:rPr kumimoji="1" lang="en-US" altLang="ja-JP"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）は、所定点数に含まれるものとする。</a:t>
            </a:r>
            <a:endParaRPr kumimoji="1" lang="en-US" altLang="ja-JP"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179398" algn="just" defTabSz="914446"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179398"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266713"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3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歯科診療を行わない保険医療機関</a:t>
            </a: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であって、歯科診療を行う別の保険医療機関と</a:t>
            </a:r>
            <a:r>
              <a:rPr kumimoji="1" lang="ja-JP" altLang="en-US" sz="13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入院中の患者に対する歯科訪問診療に係る連携体制を構築</a:t>
            </a: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していること。歯科訪問診療を依頼する際の方法等について文書により提供を受けていること。</a:t>
            </a:r>
            <a:endParaRPr kumimoji="1" lang="en-US" altLang="ja-JP"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266713"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連携体制を構築していることについて、当該保険医療機関の見やすい場所に</a:t>
            </a:r>
            <a:r>
              <a:rPr kumimoji="1" lang="ja-JP" altLang="en-US" sz="13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掲示及びウェブサイトに掲載</a:t>
            </a: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a:t>
            </a:r>
            <a:endParaRPr kumimoji="1" lang="en-US" altLang="ja-JP"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266713"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過去１年間に以下の実績を有すること。</a:t>
            </a:r>
            <a:endParaRPr kumimoji="1" lang="en-US" altLang="ja-JP"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97" marR="0" lvl="0" indent="-266713"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ア　入院中の患者に対し、連携歯科医療機関から</a:t>
            </a:r>
            <a:r>
              <a:rPr kumimoji="1" lang="ja-JP" altLang="en-US" sz="13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歯科訪問診療を受けた実績が３件以上</a:t>
            </a:r>
          </a:p>
          <a:p>
            <a:pPr marL="447697" marR="0" lvl="0" indent="-266713"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イ　退院時に「Ｂ００９」の注</a:t>
            </a:r>
            <a:r>
              <a:rPr kumimoji="1" lang="en-US" altLang="ja-JP"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14</a:t>
            </a: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に規定する</a:t>
            </a:r>
            <a:r>
              <a:rPr kumimoji="1" lang="ja-JP" altLang="en-US" sz="13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歯科医療機関連携加算１を算定した実績が３件以上</a:t>
            </a:r>
          </a:p>
          <a:p>
            <a:pPr marL="447697" marR="0" lvl="0" indent="-266713" algn="l" defTabSz="914446" rtl="0" eaLnBrk="1" fontAlgn="auto" latinLnBrk="0" hangingPunct="1">
              <a:lnSpc>
                <a:spcPct val="100000"/>
              </a:lnSpc>
              <a:spcBef>
                <a:spcPts val="0"/>
              </a:spcBef>
              <a:spcAft>
                <a:spcPts val="0"/>
              </a:spcAft>
              <a:buClrTx/>
              <a:buSzTx/>
              <a:buFontTx/>
              <a:buNone/>
              <a:tabLst/>
              <a:defRPr/>
            </a:pPr>
            <a:r>
              <a:rPr kumimoji="1" lang="ja-JP" altLang="en-US" sz="13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入院後速やかに口腔状態に係る課題を評価する体制や、口腔状態に問題があれば、入院中の受診を必要としない場合であっても、退院後に歯科への受診を促す体制が整備されていることが望ましい。</a:t>
            </a:r>
          </a:p>
        </p:txBody>
      </p:sp>
      <p:sp>
        <p:nvSpPr>
          <p:cNvPr id="5" name="正方形/長方形 4">
            <a:extLst>
              <a:ext uri="{FF2B5EF4-FFF2-40B4-BE49-F238E27FC236}">
                <a16:creationId xmlns:a16="http://schemas.microsoft.com/office/drawing/2014/main" id="{C39A5DB9-343D-2FCB-9D51-B3583868F1B4}"/>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歯科医療機関との連携の推進</a:t>
            </a:r>
          </a:p>
        </p:txBody>
      </p:sp>
      <p:sp>
        <p:nvSpPr>
          <p:cNvPr id="2" name="テキスト ボックス 1">
            <a:extLst>
              <a:ext uri="{FF2B5EF4-FFF2-40B4-BE49-F238E27FC236}">
                <a16:creationId xmlns:a16="http://schemas.microsoft.com/office/drawing/2014/main" id="{8EB3E057-E1DE-E302-84E6-68FAE87D783F}"/>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－２－３　リハビリテーション・栄養管理・口腔管理等の高齢者の生活を支えるケアの推進－③</a:t>
            </a:r>
          </a:p>
        </p:txBody>
      </p:sp>
      <p:sp>
        <p:nvSpPr>
          <p:cNvPr id="4" name="正方形/長方形 3">
            <a:extLst>
              <a:ext uri="{FF2B5EF4-FFF2-40B4-BE49-F238E27FC236}">
                <a16:creationId xmlns:a16="http://schemas.microsoft.com/office/drawing/2014/main" id="{C1BBA073-9121-D67B-F87D-E17BF7695E24}"/>
              </a:ext>
            </a:extLst>
          </p:cNvPr>
          <p:cNvSpPr/>
          <p:nvPr/>
        </p:nvSpPr>
        <p:spPr>
          <a:xfrm>
            <a:off x="1458467" y="961775"/>
            <a:ext cx="218569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口腔管理連携加算の新設</a:t>
            </a:r>
          </a:p>
        </p:txBody>
      </p:sp>
      <p:sp>
        <p:nvSpPr>
          <p:cNvPr id="6" name="矢印: 左右 5">
            <a:extLst>
              <a:ext uri="{FF2B5EF4-FFF2-40B4-BE49-F238E27FC236}">
                <a16:creationId xmlns:a16="http://schemas.microsoft.com/office/drawing/2014/main" id="{12465AD0-6D1F-A621-2FD1-80635D5FA77A}"/>
              </a:ext>
            </a:extLst>
          </p:cNvPr>
          <p:cNvSpPr/>
          <p:nvPr/>
        </p:nvSpPr>
        <p:spPr>
          <a:xfrm>
            <a:off x="6758812" y="2226327"/>
            <a:ext cx="2447623" cy="259976"/>
          </a:xfrm>
          <a:prstGeom prst="leftRightArrow">
            <a:avLst/>
          </a:prstGeom>
          <a:solidFill>
            <a:srgbClr val="E1FFEA"/>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7" name="テキスト ボックス 6">
            <a:extLst>
              <a:ext uri="{FF2B5EF4-FFF2-40B4-BE49-F238E27FC236}">
                <a16:creationId xmlns:a16="http://schemas.microsoft.com/office/drawing/2014/main" id="{51F7198E-DDFD-0E1C-6DD2-8CA457A7DA1C}"/>
              </a:ext>
            </a:extLst>
          </p:cNvPr>
          <p:cNvSpPr txBox="1"/>
          <p:nvPr/>
        </p:nvSpPr>
        <p:spPr>
          <a:xfrm>
            <a:off x="6939402" y="2049926"/>
            <a:ext cx="2063357" cy="276999"/>
          </a:xfrm>
          <a:prstGeom prst="rect">
            <a:avLst/>
          </a:prstGeom>
          <a:no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あらかじめ連携体制を構築</a:t>
            </a:r>
          </a:p>
        </p:txBody>
      </p:sp>
      <p:pic>
        <p:nvPicPr>
          <p:cNvPr id="19" name="図 18">
            <a:extLst>
              <a:ext uri="{FF2B5EF4-FFF2-40B4-BE49-F238E27FC236}">
                <a16:creationId xmlns:a16="http://schemas.microsoft.com/office/drawing/2014/main" id="{B9435B5D-1F3C-CF8D-5668-DFD632D8BA80}"/>
              </a:ext>
            </a:extLst>
          </p:cNvPr>
          <p:cNvPicPr>
            <a:picLocks noChangeAspect="1"/>
          </p:cNvPicPr>
          <p:nvPr/>
        </p:nvPicPr>
        <p:blipFill>
          <a:blip r:embed="rId5"/>
          <a:stretch>
            <a:fillRect/>
          </a:stretch>
        </p:blipFill>
        <p:spPr>
          <a:xfrm>
            <a:off x="9179541" y="1829482"/>
            <a:ext cx="1298307" cy="1298307"/>
          </a:xfrm>
          <a:prstGeom prst="rect">
            <a:avLst/>
          </a:prstGeom>
        </p:spPr>
      </p:pic>
      <p:grpSp>
        <p:nvGrpSpPr>
          <p:cNvPr id="22" name="グループ化 21">
            <a:extLst>
              <a:ext uri="{FF2B5EF4-FFF2-40B4-BE49-F238E27FC236}">
                <a16:creationId xmlns:a16="http://schemas.microsoft.com/office/drawing/2014/main" id="{7565F999-3DCC-FD46-C0F3-21160933B6B6}"/>
              </a:ext>
            </a:extLst>
          </p:cNvPr>
          <p:cNvGrpSpPr/>
          <p:nvPr/>
        </p:nvGrpSpPr>
        <p:grpSpPr>
          <a:xfrm>
            <a:off x="6353920" y="2748294"/>
            <a:ext cx="756811" cy="805286"/>
            <a:chOff x="4495800" y="2971800"/>
            <a:chExt cx="914400" cy="914400"/>
          </a:xfrm>
        </p:grpSpPr>
        <p:pic>
          <p:nvPicPr>
            <p:cNvPr id="15" name="グラフィックス 14" descr="入院 枠線">
              <a:extLst>
                <a:ext uri="{FF2B5EF4-FFF2-40B4-BE49-F238E27FC236}">
                  <a16:creationId xmlns:a16="http://schemas.microsoft.com/office/drawing/2014/main" id="{D8A11631-6E39-2955-EC27-82DA3FBB6B5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495800" y="2971800"/>
              <a:ext cx="914400" cy="914400"/>
            </a:xfrm>
            <a:prstGeom prst="rect">
              <a:avLst/>
            </a:prstGeom>
          </p:spPr>
        </p:pic>
        <p:sp>
          <p:nvSpPr>
            <p:cNvPr id="20" name="正方形/長方形 19">
              <a:extLst>
                <a:ext uri="{FF2B5EF4-FFF2-40B4-BE49-F238E27FC236}">
                  <a16:creationId xmlns:a16="http://schemas.microsoft.com/office/drawing/2014/main" id="{4C0AA770-EC7E-E96E-EF2B-4FD153AF7B9E}"/>
                </a:ext>
              </a:extLst>
            </p:cNvPr>
            <p:cNvSpPr/>
            <p:nvPr/>
          </p:nvSpPr>
          <p:spPr>
            <a:xfrm>
              <a:off x="4885765" y="3065929"/>
              <a:ext cx="358710" cy="27633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grpSp>
      <p:pic>
        <p:nvPicPr>
          <p:cNvPr id="24" name="図 23">
            <a:extLst>
              <a:ext uri="{FF2B5EF4-FFF2-40B4-BE49-F238E27FC236}">
                <a16:creationId xmlns:a16="http://schemas.microsoft.com/office/drawing/2014/main" id="{7235C8E4-894B-024E-37C0-716C01C16F74}"/>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5262610" y="1703290"/>
            <a:ext cx="1526740" cy="1526740"/>
          </a:xfrm>
          <a:prstGeom prst="rect">
            <a:avLst/>
          </a:prstGeom>
        </p:spPr>
      </p:pic>
      <p:pic>
        <p:nvPicPr>
          <p:cNvPr id="23" name="グラフィックス 22" descr="歯 単色塗りつぶし">
            <a:extLst>
              <a:ext uri="{FF2B5EF4-FFF2-40B4-BE49-F238E27FC236}">
                <a16:creationId xmlns:a16="http://schemas.microsoft.com/office/drawing/2014/main" id="{EF4B704E-F5F6-D080-00B6-66B2ACF8E47E}"/>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704679" y="2901162"/>
            <a:ext cx="346777" cy="346777"/>
          </a:xfrm>
          <a:prstGeom prst="rect">
            <a:avLst/>
          </a:prstGeom>
        </p:spPr>
      </p:pic>
      <p:sp>
        <p:nvSpPr>
          <p:cNvPr id="27" name="矢印: 下カーブ 26">
            <a:extLst>
              <a:ext uri="{FF2B5EF4-FFF2-40B4-BE49-F238E27FC236}">
                <a16:creationId xmlns:a16="http://schemas.microsoft.com/office/drawing/2014/main" id="{CC0EB74B-CE61-0F6C-60BF-8E3F9C2C0212}"/>
              </a:ext>
            </a:extLst>
          </p:cNvPr>
          <p:cNvSpPr/>
          <p:nvPr/>
        </p:nvSpPr>
        <p:spPr>
          <a:xfrm>
            <a:off x="7216153" y="2764080"/>
            <a:ext cx="1653714" cy="260911"/>
          </a:xfrm>
          <a:prstGeom prst="curvedDownArrow">
            <a:avLst/>
          </a:prstGeom>
          <a:solidFill>
            <a:schemeClr val="bg1">
              <a:lumMod val="85000"/>
            </a:schemeClr>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28" name="矢印: 左カーブ 27">
            <a:extLst>
              <a:ext uri="{FF2B5EF4-FFF2-40B4-BE49-F238E27FC236}">
                <a16:creationId xmlns:a16="http://schemas.microsoft.com/office/drawing/2014/main" id="{3D57C606-CF49-9E8F-C5D3-47BE719739CD}"/>
              </a:ext>
            </a:extLst>
          </p:cNvPr>
          <p:cNvSpPr/>
          <p:nvPr/>
        </p:nvSpPr>
        <p:spPr>
          <a:xfrm rot="5400000">
            <a:off x="7893617" y="2426242"/>
            <a:ext cx="239073" cy="1653713"/>
          </a:xfrm>
          <a:prstGeom prst="curvedLeftArrow">
            <a:avLst/>
          </a:prstGeom>
          <a:solidFill>
            <a:schemeClr val="bg1">
              <a:lumMod val="85000"/>
            </a:schemeClr>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32" name="テキスト ボックス 31">
            <a:extLst>
              <a:ext uri="{FF2B5EF4-FFF2-40B4-BE49-F238E27FC236}">
                <a16:creationId xmlns:a16="http://schemas.microsoft.com/office/drawing/2014/main" id="{20EC8A67-3927-5464-800C-634C0FE97A46}"/>
              </a:ext>
            </a:extLst>
          </p:cNvPr>
          <p:cNvSpPr txBox="1"/>
          <p:nvPr/>
        </p:nvSpPr>
        <p:spPr>
          <a:xfrm>
            <a:off x="6979359" y="2520815"/>
            <a:ext cx="2094888" cy="253916"/>
          </a:xfrm>
          <a:prstGeom prst="rect">
            <a:avLst/>
          </a:prstGeom>
          <a:no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診療情報を添えて患者を紹介</a:t>
            </a:r>
          </a:p>
        </p:txBody>
      </p:sp>
      <p:sp>
        <p:nvSpPr>
          <p:cNvPr id="33" name="テキスト ボックス 32">
            <a:extLst>
              <a:ext uri="{FF2B5EF4-FFF2-40B4-BE49-F238E27FC236}">
                <a16:creationId xmlns:a16="http://schemas.microsoft.com/office/drawing/2014/main" id="{96859F84-1D70-CFD0-7970-328B4A14C2F1}"/>
              </a:ext>
            </a:extLst>
          </p:cNvPr>
          <p:cNvSpPr txBox="1"/>
          <p:nvPr/>
        </p:nvSpPr>
        <p:spPr>
          <a:xfrm>
            <a:off x="6865359" y="3386630"/>
            <a:ext cx="2466528" cy="253916"/>
          </a:xfrm>
          <a:prstGeom prst="rect">
            <a:avLst/>
          </a:prstGeom>
          <a:noFill/>
        </p:spPr>
        <p:txBody>
          <a:bodyPr wrap="square" rtlCol="0">
            <a:spAutoFit/>
          </a:bodyPr>
          <a:lstStyle/>
          <a:p>
            <a:pPr marL="0" marR="0" lvl="0" indent="0" algn="ctr" defTabSz="457224"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入院中に歯科診療が行われたら算定</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35" name="図 34">
            <a:extLst>
              <a:ext uri="{FF2B5EF4-FFF2-40B4-BE49-F238E27FC236}">
                <a16:creationId xmlns:a16="http://schemas.microsoft.com/office/drawing/2014/main" id="{813D15C1-1338-7589-A0B0-501630DE89ED}"/>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8797221" y="2824638"/>
            <a:ext cx="626176" cy="626176"/>
          </a:xfrm>
          <a:prstGeom prst="rect">
            <a:avLst/>
          </a:prstGeom>
        </p:spPr>
      </p:pic>
      <p:sp>
        <p:nvSpPr>
          <p:cNvPr id="8" name="スライド番号プレースホルダー 4">
            <a:extLst>
              <a:ext uri="{FF2B5EF4-FFF2-40B4-BE49-F238E27FC236}">
                <a16:creationId xmlns:a16="http://schemas.microsoft.com/office/drawing/2014/main" id="{50046317-68C2-DCF5-C6F7-9F07AAFAAA7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191</a:t>
            </a:r>
          </a:p>
        </p:txBody>
      </p:sp>
      <p:pic>
        <p:nvPicPr>
          <p:cNvPr id="12" name="オーディオ 11">
            <a:hlinkClick r:id="" action="ppaction://media"/>
            <a:extLst>
              <a:ext uri="{FF2B5EF4-FFF2-40B4-BE49-F238E27FC236}">
                <a16:creationId xmlns:a16="http://schemas.microsoft.com/office/drawing/2014/main" id="{223B5466-D09A-2A88-87A4-F40529CE73E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9093353"/>
      </p:ext>
    </p:extLst>
  </p:cSld>
  <p:clrMapOvr>
    <a:masterClrMapping/>
  </p:clrMapOvr>
  <mc:AlternateContent xmlns:mc="http://schemas.openxmlformats.org/markup-compatibility/2006" xmlns:p14="http://schemas.microsoft.com/office/powerpoint/2010/main">
    <mc:Choice Requires="p14">
      <p:transition spd="slow" p14:dur="2000" advTm="41766"/>
    </mc:Choice>
    <mc:Fallback xmlns="">
      <p:transition spd="slow" advTm="41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43E68-E9CB-D098-7A53-28E83AB0F10F}"/>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88796ECF-F3C7-886C-E65B-63E85FCF5F94}"/>
              </a:ext>
            </a:extLst>
          </p:cNvPr>
          <p:cNvSpPr txBox="1"/>
          <p:nvPr/>
        </p:nvSpPr>
        <p:spPr>
          <a:xfrm>
            <a:off x="1336134" y="1212737"/>
            <a:ext cx="9519743" cy="3754874"/>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令和６年人事院勧告における国家公務員の地域手当の見直しに伴い、地域加算の対象地域及び評価を見直す。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［対象地域］</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対象地域は、一般職の職員の給与に関する法律（昭和 </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25 </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年法律第 </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95</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号）第 </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 </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条の３第１項に規定する</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人事院規則で定める地域</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及び</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当該地域に準じる地域</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当該地域に準じる地域</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は、「地方公務員の給与改定等に関する取扱いについて」（令和７年</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日総務副大臣通知）別紙２にて定める地域手当の支給地域を参考に、設定する。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0B826D75-3FAB-E315-DB35-4DCA3BD73D17}"/>
              </a:ext>
            </a:extLst>
          </p:cNvPr>
          <p:cNvSpPr/>
          <p:nvPr/>
        </p:nvSpPr>
        <p:spPr>
          <a:xfrm>
            <a:off x="1458462" y="1698864"/>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58F30F34-1383-A88D-E51B-39982F0850FB}"/>
              </a:ext>
            </a:extLst>
          </p:cNvPr>
          <p:cNvSpPr/>
          <p:nvPr/>
        </p:nvSpPr>
        <p:spPr>
          <a:xfrm>
            <a:off x="1458462" y="2058725"/>
            <a:ext cx="4320000" cy="1560779"/>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地域加算</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（１日につき）</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１級地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18</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２級地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15</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３級地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　４級地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11</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　５級地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９点</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　６級地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５点</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　７級地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３点</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27EB9DA2-DFBB-E17F-92A4-D7B715C8F269}"/>
              </a:ext>
            </a:extLst>
          </p:cNvPr>
          <p:cNvSpPr/>
          <p:nvPr/>
        </p:nvSpPr>
        <p:spPr>
          <a:xfrm>
            <a:off x="5916002" y="2166723"/>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699F8B36-01E3-631C-7AFB-0224CEE16003}"/>
              </a:ext>
            </a:extLst>
          </p:cNvPr>
          <p:cNvSpPr/>
          <p:nvPr/>
        </p:nvSpPr>
        <p:spPr>
          <a:xfrm>
            <a:off x="6413538" y="1698864"/>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33056CA3-0A76-AE5F-91F1-84A20D4A4806}"/>
              </a:ext>
            </a:extLst>
          </p:cNvPr>
          <p:cNvSpPr/>
          <p:nvPr/>
        </p:nvSpPr>
        <p:spPr>
          <a:xfrm>
            <a:off x="6413538" y="2058725"/>
            <a:ext cx="4320000" cy="1560779"/>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地域加算</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（１日につき）</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１級地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18</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２級地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14</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３級地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11</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　４級地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７点</a:t>
            </a:r>
            <a:endPar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　５級地</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４点</a:t>
            </a:r>
            <a:endParaRPr kumimoji="1" lang="en-US" altLang="ja-JP"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（削除）</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（削除）</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EED0E9D3-5CBC-0903-C2E6-EE7CF27E19D7}"/>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地域加算の見直し</a:t>
            </a:r>
          </a:p>
        </p:txBody>
      </p:sp>
      <p:sp>
        <p:nvSpPr>
          <p:cNvPr id="2" name="テキスト ボックス 1">
            <a:extLst>
              <a:ext uri="{FF2B5EF4-FFF2-40B4-BE49-F238E27FC236}">
                <a16:creationId xmlns:a16="http://schemas.microsoft.com/office/drawing/2014/main" id="{37DB790F-3F49-FFFC-2521-0384645CB662}"/>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ー１ー１　患者のニーズ、病院の機能・特性、地域医療構想を踏まえた、医療提供体制の整備⑰　　</a:t>
            </a:r>
          </a:p>
        </p:txBody>
      </p:sp>
      <p:sp>
        <p:nvSpPr>
          <p:cNvPr id="4" name="正方形/長方形 3">
            <a:extLst>
              <a:ext uri="{FF2B5EF4-FFF2-40B4-BE49-F238E27FC236}">
                <a16:creationId xmlns:a16="http://schemas.microsoft.com/office/drawing/2014/main" id="{B8C45FCF-00A9-49C2-3085-87A279F9869F}"/>
              </a:ext>
            </a:extLst>
          </p:cNvPr>
          <p:cNvSpPr/>
          <p:nvPr/>
        </p:nvSpPr>
        <p:spPr>
          <a:xfrm>
            <a:off x="1458467" y="1089819"/>
            <a:ext cx="2185691"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地域加算の見直し</a:t>
            </a:r>
          </a:p>
        </p:txBody>
      </p:sp>
      <p:sp>
        <p:nvSpPr>
          <p:cNvPr id="10" name="スライド番号プレースホルダー 4">
            <a:extLst>
              <a:ext uri="{FF2B5EF4-FFF2-40B4-BE49-F238E27FC236}">
                <a16:creationId xmlns:a16="http://schemas.microsoft.com/office/drawing/2014/main" id="{8635BB9E-F0AC-79EE-8609-E82C609D00A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3" name="オーディオ 12">
            <a:hlinkClick r:id="" action="ppaction://media"/>
            <a:extLst>
              <a:ext uri="{FF2B5EF4-FFF2-40B4-BE49-F238E27FC236}">
                <a16:creationId xmlns:a16="http://schemas.microsoft.com/office/drawing/2014/main" id="{91D57995-CAF6-2B4F-1981-59022ED7D8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8389036"/>
      </p:ext>
    </p:extLst>
  </p:cSld>
  <p:clrMapOvr>
    <a:masterClrMapping/>
  </p:clrMapOvr>
  <mc:AlternateContent xmlns:mc="http://schemas.openxmlformats.org/markup-compatibility/2006" xmlns:p14="http://schemas.microsoft.com/office/powerpoint/2010/main">
    <mc:Choice Requires="p14">
      <p:transition spd="slow" p14:dur="2000" advTm="15888"/>
    </mc:Choice>
    <mc:Fallback xmlns="">
      <p:transition spd="slow" advTm="15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E2104-D8FB-A19F-1DD9-C93861B4DA52}"/>
            </a:ext>
          </a:extLst>
        </p:cNvPr>
        <p:cNvGrpSpPr/>
        <p:nvPr/>
      </p:nvGrpSpPr>
      <p:grpSpPr>
        <a:xfrm>
          <a:off x="0" y="0"/>
          <a:ext cx="0" cy="0"/>
          <a:chOff x="0" y="0"/>
          <a:chExt cx="0" cy="0"/>
        </a:xfrm>
      </p:grpSpPr>
      <p:graphicFrame>
        <p:nvGraphicFramePr>
          <p:cNvPr id="7" name="表 6">
            <a:extLst>
              <a:ext uri="{FF2B5EF4-FFF2-40B4-BE49-F238E27FC236}">
                <a16:creationId xmlns:a16="http://schemas.microsoft.com/office/drawing/2014/main" id="{F92C0E49-CD31-9329-252E-E2826DFFD4BD}"/>
              </a:ext>
            </a:extLst>
          </p:cNvPr>
          <p:cNvGraphicFramePr>
            <a:graphicFrameLocks noGrp="1"/>
          </p:cNvGraphicFramePr>
          <p:nvPr/>
        </p:nvGraphicFramePr>
        <p:xfrm>
          <a:off x="323669" y="921013"/>
          <a:ext cx="5723466" cy="5907415"/>
        </p:xfrm>
        <a:graphic>
          <a:graphicData uri="http://schemas.openxmlformats.org/drawingml/2006/table">
            <a:tbl>
              <a:tblPr/>
              <a:tblGrid>
                <a:gridCol w="794300">
                  <a:extLst>
                    <a:ext uri="{9D8B030D-6E8A-4147-A177-3AD203B41FA5}">
                      <a16:colId xmlns:a16="http://schemas.microsoft.com/office/drawing/2014/main" val="1903733411"/>
                    </a:ext>
                  </a:extLst>
                </a:gridCol>
                <a:gridCol w="788667">
                  <a:extLst>
                    <a:ext uri="{9D8B030D-6E8A-4147-A177-3AD203B41FA5}">
                      <a16:colId xmlns:a16="http://schemas.microsoft.com/office/drawing/2014/main" val="2927025155"/>
                    </a:ext>
                  </a:extLst>
                </a:gridCol>
                <a:gridCol w="4140499">
                  <a:extLst>
                    <a:ext uri="{9D8B030D-6E8A-4147-A177-3AD203B41FA5}">
                      <a16:colId xmlns:a16="http://schemas.microsoft.com/office/drawing/2014/main" val="1130389459"/>
                    </a:ext>
                  </a:extLst>
                </a:gridCol>
              </a:tblGrid>
              <a:tr h="281848">
                <a:tc>
                  <a:txBody>
                    <a:bodyPr/>
                    <a:lstStyle/>
                    <a:p>
                      <a:pPr algn="ctr" fontAlgn="ctr"/>
                      <a:r>
                        <a:rPr lang="ja-JP" altLang="en-US" sz="1200" b="1" i="0" u="none" strike="noStrike">
                          <a:solidFill>
                            <a:srgbClr val="000000"/>
                          </a:solidFill>
                          <a:effectLst/>
                          <a:latin typeface="メイリオ" panose="020B0604030504040204" pitchFamily="50" charset="-128"/>
                          <a:ea typeface="メイリオ" panose="020B0604030504040204" pitchFamily="50" charset="-128"/>
                        </a:rPr>
                        <a:t>級地区分</a:t>
                      </a:r>
                    </a:p>
                  </a:txBody>
                  <a:tcPr marL="4526" marR="4526" marT="4526"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D8E4BC"/>
                    </a:solidFill>
                  </a:tcPr>
                </a:tc>
                <a:tc>
                  <a:txBody>
                    <a:bodyPr/>
                    <a:lstStyle/>
                    <a:p>
                      <a:pPr algn="ctr" fontAlgn="ctr"/>
                      <a:r>
                        <a:rPr lang="ja-JP" altLang="en-US" sz="1200" b="1" i="0" u="none" strike="noStrike">
                          <a:solidFill>
                            <a:srgbClr val="000000"/>
                          </a:solidFill>
                          <a:effectLst/>
                          <a:latin typeface="メイリオ" panose="020B0604030504040204" pitchFamily="50" charset="-128"/>
                          <a:ea typeface="メイリオ" panose="020B0604030504040204" pitchFamily="50" charset="-128"/>
                        </a:rPr>
                        <a:t>都道府県</a:t>
                      </a:r>
                    </a:p>
                  </a:txBody>
                  <a:tcPr marL="4526" marR="4526" marT="4526"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D8E4BC"/>
                    </a:solidFill>
                  </a:tcPr>
                </a:tc>
                <a:tc>
                  <a:txBody>
                    <a:bodyPr/>
                    <a:lstStyle/>
                    <a:p>
                      <a:pPr algn="ctr" fontAlgn="ctr"/>
                      <a:r>
                        <a:rPr lang="ja-JP" altLang="en-US" sz="1200" b="1" i="0" u="none" strike="noStrike" dirty="0">
                          <a:solidFill>
                            <a:srgbClr val="000000"/>
                          </a:solidFill>
                          <a:effectLst/>
                          <a:latin typeface="メイリオ" panose="020B0604030504040204" pitchFamily="50" charset="-128"/>
                          <a:ea typeface="メイリオ" panose="020B0604030504040204" pitchFamily="50" charset="-128"/>
                        </a:rPr>
                        <a:t>地域</a:t>
                      </a:r>
                    </a:p>
                  </a:txBody>
                  <a:tcPr marL="4526" marR="4526" marT="4526"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D8E4BC"/>
                    </a:solidFill>
                  </a:tcPr>
                </a:tc>
                <a:extLst>
                  <a:ext uri="{0D108BD9-81ED-4DB2-BD59-A6C34878D82A}">
                    <a16:rowId xmlns:a16="http://schemas.microsoft.com/office/drawing/2014/main" val="1788349527"/>
                  </a:ext>
                </a:extLst>
              </a:tr>
              <a:tr h="164336">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級地</a:t>
                      </a:r>
                    </a:p>
                  </a:txBody>
                  <a:tcPr marL="4526" marR="4526" marT="4526"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東京都</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特別区</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00461064"/>
                  </a:ext>
                </a:extLst>
              </a:tr>
              <a:tr h="164336">
                <a:tc rowSpan="4">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２級地</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茨城県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つくば市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3162237261"/>
                  </a:ext>
                </a:extLst>
              </a:tr>
              <a:tr h="164336">
                <a:tc vMerge="1">
                  <a:txBody>
                    <a:bodyPr/>
                    <a:lstStyle/>
                    <a:p>
                      <a:endParaRPr kumimoji="1" lang="ja-JP" altLang="en-US"/>
                    </a:p>
                  </a:txBody>
                  <a:tcPr>
                    <a:lnT w="6350" cap="flat" cmpd="sng" algn="ctr">
                      <a:solidFill>
                        <a:srgbClr val="000000"/>
                      </a:solidFill>
                      <a:prstDash val="solid"/>
                      <a:round/>
                      <a:headEnd type="none" w="med" len="med"/>
                      <a:tailEnd type="none" w="med" len="med"/>
                    </a:lnT>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東京都</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特別区以外の地域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4212968735"/>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神奈川県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zh-CN" altLang="en-US" sz="1100" b="0" i="0" u="none" strike="noStrike">
                          <a:solidFill>
                            <a:srgbClr val="000000"/>
                          </a:solidFill>
                          <a:effectLst/>
                          <a:latin typeface="メイリオ" panose="020B0604030504040204" pitchFamily="50" charset="-128"/>
                          <a:ea typeface="メイリオ" panose="020B0604030504040204" pitchFamily="50" charset="-128"/>
                        </a:rPr>
                        <a:t>横浜市、川崎市、藤沢市、厚木市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3296588318"/>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大阪府</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大阪市、吹田市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2120350171"/>
                  </a:ext>
                </a:extLst>
              </a:tr>
              <a:tr h="164336">
                <a:tc rowSpan="9">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３級地</a:t>
                      </a:r>
                      <a:endParaRPr 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茨城県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取手市、守谷市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31301566"/>
                  </a:ext>
                </a:extLst>
              </a:tr>
              <a:tr h="164336">
                <a:tc vMerge="1">
                  <a:txBody>
                    <a:bodyPr/>
                    <a:lstStyle/>
                    <a:p>
                      <a:endParaRPr kumimoji="1" lang="ja-JP" altLang="en-US"/>
                    </a:p>
                  </a:txBody>
                  <a:tcPr>
                    <a:lnT w="6350" cap="flat" cmpd="sng" algn="ctr">
                      <a:solidFill>
                        <a:srgbClr val="000000"/>
                      </a:solidFill>
                      <a:prstDash val="solid"/>
                      <a:round/>
                      <a:headEnd type="none" w="med" len="med"/>
                      <a:tailEnd type="none" w="med" len="med"/>
                    </a:lnT>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埼玉県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さいたま市、志木市、和光市、蕨市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23670216"/>
                  </a:ext>
                </a:extLst>
              </a:tr>
              <a:tr h="319837">
                <a:tc vMerge="1">
                  <a:txBody>
                    <a:bodyPr/>
                    <a:lstStyle/>
                    <a:p>
                      <a:endParaRPr kumimoji="1" lang="ja-JP" altLang="en-US"/>
                    </a:p>
                  </a:txBody>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千葉県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千葉市、成田市、袖ケ浦市、印西市、</a:t>
                      </a: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習志野市、</a:t>
                      </a:r>
                      <a:endParaRPr lang="en-US" altLang="zh-TW" sz="1100" b="0" i="0" u="none" strike="noStrike">
                        <a:solidFill>
                          <a:srgbClr val="000000"/>
                        </a:solidFill>
                        <a:effectLst/>
                        <a:latin typeface="メイリオ" panose="020B0604030504040204" pitchFamily="50" charset="-128"/>
                        <a:ea typeface="メイリオ" panose="020B0604030504040204" pitchFamily="50" charset="-128"/>
                      </a:endParaRPr>
                    </a:p>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我孫子市</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42812492"/>
                  </a:ext>
                </a:extLst>
              </a:tr>
              <a:tr h="164336">
                <a:tc vMerge="1">
                  <a:txBody>
                    <a:bodyPr/>
                    <a:lstStyle/>
                    <a:p>
                      <a:endParaRPr kumimoji="1" lang="ja-JP" altLang="en-US"/>
                    </a:p>
                  </a:txBody>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神奈川県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横浜市、川崎市、藤沢市、厚木市以外の地域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48143284"/>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静岡県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裾野市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6766084"/>
                  </a:ext>
                </a:extLst>
              </a:tr>
              <a:tr h="164336">
                <a:tc vMerge="1">
                  <a:txBody>
                    <a:bodyPr/>
                    <a:lstStyle/>
                    <a:p>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愛知県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名古屋市、刈谷市、豊田市、豊明市</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、日進市</a:t>
                      </a:r>
                      <a:endParaRPr lang="zh-TW"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09773664"/>
                  </a:ext>
                </a:extLst>
              </a:tr>
              <a:tr h="164336">
                <a:tc vMerge="1">
                  <a:txBody>
                    <a:bodyPr/>
                    <a:lstStyle/>
                    <a:p>
                      <a:pPr algn="ctr" fontAlgn="ctr"/>
                      <a:endParaRPr lang="ja-JP" altLang="en-US" sz="900" b="0" i="0" u="none" strike="noStrike">
                        <a:solidFill>
                          <a:srgbClr val="000000"/>
                        </a:solidFill>
                        <a:effectLst/>
                        <a:latin typeface="メイリオ" panose="020B0604030504040204" pitchFamily="50" charset="-128"/>
                        <a:ea typeface="メイリオ" panose="020B0604030504040204" pitchFamily="50" charset="-128"/>
                      </a:endParaRPr>
                    </a:p>
                  </a:txBody>
                  <a:tcPr marL="4526" marR="4526" marT="4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大阪府</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大阪市、吹田市以外の地域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26967340"/>
                  </a:ext>
                </a:extLst>
              </a:tr>
              <a:tr h="164336">
                <a:tc vMerge="1">
                  <a:txBody>
                    <a:bodyPr/>
                    <a:lstStyle/>
                    <a:p>
                      <a:endParaRPr kumimoji="1" lang="ja-JP" altLang="en-US"/>
                    </a:p>
                  </a:txBody>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京都府</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長岡京市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59090770"/>
                  </a:ext>
                </a:extLst>
              </a:tr>
              <a:tr h="164336">
                <a:tc vMerge="1">
                  <a:txBody>
                    <a:bodyPr/>
                    <a:lstStyle/>
                    <a:p>
                      <a:pPr algn="ctr" fontAlgn="ctr"/>
                      <a:endParaRPr lang="ja-JP" altLang="en-US" sz="900" b="0" i="0" u="none" strike="noStrike">
                        <a:solidFill>
                          <a:srgbClr val="000000"/>
                        </a:solidFill>
                        <a:effectLst/>
                        <a:latin typeface="メイリオ" panose="020B0604030504040204" pitchFamily="50" charset="-128"/>
                        <a:ea typeface="メイリオ" panose="020B0604030504040204" pitchFamily="50" charset="-128"/>
                      </a:endParaRPr>
                    </a:p>
                  </a:txBody>
                  <a:tcPr marL="4526" marR="4526" marT="4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兵庫県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西宮市、芦屋市、宝塚市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46571381"/>
                  </a:ext>
                </a:extLst>
              </a:tr>
              <a:tr h="164336">
                <a:tc rowSpan="13">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４級地</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宮城県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仙台市、多賀城市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4081865993"/>
                  </a:ext>
                </a:extLst>
              </a:tr>
              <a:tr h="164336">
                <a:tc vMerge="1">
                  <a:txBody>
                    <a:bodyPr/>
                    <a:lstStyle/>
                    <a:p>
                      <a:endParaRPr kumimoji="1" lang="ja-JP" altLang="en-US"/>
                    </a:p>
                  </a:txBody>
                  <a:tcPr>
                    <a:lnT w="6350" cap="flat" cmpd="sng" algn="ctr">
                      <a:solidFill>
                        <a:srgbClr val="000000"/>
                      </a:solidFill>
                      <a:prstDash val="solid"/>
                      <a:round/>
                      <a:headEnd type="none" w="med" len="med"/>
                      <a:tailEnd type="none" w="med" len="med"/>
                    </a:lnT>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茨城県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水戸市、日立市、土浦市、龍ケ崎市、牛久市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2803888717"/>
                  </a:ext>
                </a:extLst>
              </a:tr>
              <a:tr h="414622">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埼玉県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川越市、東松山市、上尾市、朝霞市、坂戸市、狭山市、新座市、桶川市、富士見市、鶴ヶ島市、ふじみ野市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3187651600"/>
                  </a:ext>
                </a:extLst>
              </a:tr>
              <a:tr h="319837">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千葉県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市川市、船橋市、松戸市、佐倉市、柏市、市原市、</a:t>
                      </a:r>
                      <a:endParaRPr lang="en-US" altLang="zh-TW" sz="1100" b="0" i="0" u="none" strike="noStrike">
                        <a:solidFill>
                          <a:srgbClr val="000000"/>
                        </a:solidFill>
                        <a:effectLst/>
                        <a:latin typeface="メイリオ" panose="020B0604030504040204" pitchFamily="50" charset="-128"/>
                        <a:ea typeface="メイリオ" panose="020B0604030504040204" pitchFamily="50" charset="-128"/>
                      </a:endParaRPr>
                    </a:p>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富津市、浦安市</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八千代市、四街道市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3837389180"/>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静岡県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静岡市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4159639396"/>
                  </a:ext>
                </a:extLst>
              </a:tr>
              <a:tr h="278900">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愛知県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名古屋市、刈谷市、豊田市、豊明市、日進市以外の地域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4205042746"/>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三重県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四日市市、鈴鹿市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901246187"/>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滋賀県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大津市、草津市、栗東市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1204025060"/>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京都府</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長岡京市以外の地域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3870172451"/>
                  </a:ext>
                </a:extLst>
              </a:tr>
              <a:tr h="319837">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兵庫県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神戸市、尼崎市、明石市、伊丹市、川西市、三田市、</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高砂市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3402844474"/>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奈良県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奈良市、大和郡山市、天理市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906189489"/>
                  </a:ext>
                </a:extLst>
              </a:tr>
              <a:tr h="16433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広島県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広島市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4234993301"/>
                  </a:ext>
                </a:extLst>
              </a:tr>
              <a:tr h="164336">
                <a:tc vMerge="1">
                  <a:txBody>
                    <a:bodyPr/>
                    <a:lstStyle/>
                    <a:p>
                      <a:endParaRPr kumimoji="1" lang="ja-JP" altLang="en-US"/>
                    </a:p>
                  </a:txBody>
                  <a:tcPr>
                    <a:lnT w="6350" cap="flat" cmpd="sng" algn="ctr">
                      <a:solidFill>
                        <a:srgbClr val="000000"/>
                      </a:solidFill>
                      <a:prstDash val="solid"/>
                      <a:round/>
                      <a:headEnd type="none" w="med" len="med"/>
                      <a:tailEnd type="none" w="med" len="med"/>
                    </a:lnT>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福岡県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tc>
                  <a:txBody>
                    <a:bodyPr/>
                    <a:lstStyle/>
                    <a:p>
                      <a:pPr algn="l" fontAlgn="ctr"/>
                      <a:r>
                        <a:rPr lang="zh-TW" altLang="en-US" sz="1100" b="0" i="0" u="none" strike="noStrike" dirty="0">
                          <a:solidFill>
                            <a:srgbClr val="000000"/>
                          </a:solidFill>
                          <a:effectLst/>
                          <a:latin typeface="メイリオ" panose="020B0604030504040204" pitchFamily="50" charset="-128"/>
                          <a:ea typeface="メイリオ" panose="020B0604030504040204" pitchFamily="50" charset="-128"/>
                        </a:rPr>
                        <a:t>福岡市、春日市、福津市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rgbClr val="EBF1DE"/>
                    </a:solidFill>
                  </a:tcPr>
                </a:tc>
                <a:extLst>
                  <a:ext uri="{0D108BD9-81ED-4DB2-BD59-A6C34878D82A}">
                    <a16:rowId xmlns:a16="http://schemas.microsoft.com/office/drawing/2014/main" val="3534761806"/>
                  </a:ext>
                </a:extLst>
              </a:tr>
            </a:tbl>
          </a:graphicData>
        </a:graphic>
      </p:graphicFrame>
      <p:sp>
        <p:nvSpPr>
          <p:cNvPr id="9" name="正方形/長方形 8">
            <a:extLst>
              <a:ext uri="{FF2B5EF4-FFF2-40B4-BE49-F238E27FC236}">
                <a16:creationId xmlns:a16="http://schemas.microsoft.com/office/drawing/2014/main" id="{0745D67E-3407-1DE5-92AA-47AA83D1D094}"/>
              </a:ext>
            </a:extLst>
          </p:cNvPr>
          <p:cNvSpPr/>
          <p:nvPr/>
        </p:nvSpPr>
        <p:spPr>
          <a:xfrm>
            <a:off x="1143000"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（参考）地域加算の対象地域</a:t>
            </a:r>
          </a:p>
        </p:txBody>
      </p:sp>
      <p:sp>
        <p:nvSpPr>
          <p:cNvPr id="2" name="テキスト ボックス 1">
            <a:extLst>
              <a:ext uri="{FF2B5EF4-FFF2-40B4-BE49-F238E27FC236}">
                <a16:creationId xmlns:a16="http://schemas.microsoft.com/office/drawing/2014/main" id="{EA025018-9E50-7656-FA93-0B2C1544C07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ー１ー１　患者のニーズ、病院の機能・特性、地域医療構想を踏まえた、医療提供体制の整備⑰　　</a:t>
            </a:r>
          </a:p>
        </p:txBody>
      </p:sp>
      <p:graphicFrame>
        <p:nvGraphicFramePr>
          <p:cNvPr id="3" name="表 2">
            <a:extLst>
              <a:ext uri="{FF2B5EF4-FFF2-40B4-BE49-F238E27FC236}">
                <a16:creationId xmlns:a16="http://schemas.microsoft.com/office/drawing/2014/main" id="{2F4CCAC4-606C-ACA8-1697-D2A670726995}"/>
              </a:ext>
            </a:extLst>
          </p:cNvPr>
          <p:cNvGraphicFramePr>
            <a:graphicFrameLocks noGrp="1"/>
          </p:cNvGraphicFramePr>
          <p:nvPr/>
        </p:nvGraphicFramePr>
        <p:xfrm>
          <a:off x="6265332" y="921013"/>
          <a:ext cx="5723466" cy="5423490"/>
        </p:xfrm>
        <a:graphic>
          <a:graphicData uri="http://schemas.openxmlformats.org/drawingml/2006/table">
            <a:tbl>
              <a:tblPr/>
              <a:tblGrid>
                <a:gridCol w="805021">
                  <a:extLst>
                    <a:ext uri="{9D8B030D-6E8A-4147-A177-3AD203B41FA5}">
                      <a16:colId xmlns:a16="http://schemas.microsoft.com/office/drawing/2014/main" val="1598871803"/>
                    </a:ext>
                  </a:extLst>
                </a:gridCol>
                <a:gridCol w="786951">
                  <a:extLst>
                    <a:ext uri="{9D8B030D-6E8A-4147-A177-3AD203B41FA5}">
                      <a16:colId xmlns:a16="http://schemas.microsoft.com/office/drawing/2014/main" val="2952763225"/>
                    </a:ext>
                  </a:extLst>
                </a:gridCol>
                <a:gridCol w="4131494">
                  <a:extLst>
                    <a:ext uri="{9D8B030D-6E8A-4147-A177-3AD203B41FA5}">
                      <a16:colId xmlns:a16="http://schemas.microsoft.com/office/drawing/2014/main" val="3682353631"/>
                    </a:ext>
                  </a:extLst>
                </a:gridCol>
              </a:tblGrid>
              <a:tr h="360000">
                <a:tc>
                  <a:txBody>
                    <a:bodyPr/>
                    <a:lstStyle/>
                    <a:p>
                      <a:pPr algn="ctr" fontAlgn="ctr"/>
                      <a:r>
                        <a:rPr lang="ja-JP" altLang="en-US" sz="1200" b="1" i="0" u="none" strike="noStrike">
                          <a:solidFill>
                            <a:srgbClr val="000000"/>
                          </a:solidFill>
                          <a:effectLst/>
                          <a:latin typeface="メイリオ" panose="020B0604030504040204" pitchFamily="50" charset="-128"/>
                          <a:ea typeface="メイリオ" panose="020B0604030504040204" pitchFamily="50" charset="-128"/>
                        </a:rPr>
                        <a:t>級地区分</a:t>
                      </a:r>
                    </a:p>
                  </a:txBody>
                  <a:tcPr marL="4526" marR="4526" marT="4526"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D8E4BC"/>
                    </a:solidFill>
                  </a:tcPr>
                </a:tc>
                <a:tc>
                  <a:txBody>
                    <a:bodyPr/>
                    <a:lstStyle/>
                    <a:p>
                      <a:pPr algn="ctr" fontAlgn="ctr"/>
                      <a:r>
                        <a:rPr lang="ja-JP" altLang="en-US" sz="1200" b="1" i="0" u="none" strike="noStrike">
                          <a:solidFill>
                            <a:srgbClr val="000000"/>
                          </a:solidFill>
                          <a:effectLst/>
                          <a:latin typeface="メイリオ" panose="020B0604030504040204" pitchFamily="50" charset="-128"/>
                          <a:ea typeface="メイリオ" panose="020B0604030504040204" pitchFamily="50" charset="-128"/>
                        </a:rPr>
                        <a:t>都道府県</a:t>
                      </a:r>
                    </a:p>
                  </a:txBody>
                  <a:tcPr marL="4526" marR="4526" marT="4526"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D8E4BC"/>
                    </a:solidFill>
                  </a:tcPr>
                </a:tc>
                <a:tc>
                  <a:txBody>
                    <a:bodyPr/>
                    <a:lstStyle/>
                    <a:p>
                      <a:pPr algn="ctr" fontAlgn="ctr"/>
                      <a:r>
                        <a:rPr lang="ja-JP" altLang="en-US" sz="1200" b="1" i="0" u="none" strike="noStrike">
                          <a:solidFill>
                            <a:srgbClr val="000000"/>
                          </a:solidFill>
                          <a:effectLst/>
                          <a:latin typeface="メイリオ" panose="020B0604030504040204" pitchFamily="50" charset="-128"/>
                          <a:ea typeface="メイリオ" panose="020B0604030504040204" pitchFamily="50" charset="-128"/>
                        </a:rPr>
                        <a:t>地域</a:t>
                      </a:r>
                    </a:p>
                  </a:txBody>
                  <a:tcPr marL="4526" marR="4526" marT="4526"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D8E4BC"/>
                    </a:solidFill>
                  </a:tcPr>
                </a:tc>
                <a:extLst>
                  <a:ext uri="{0D108BD9-81ED-4DB2-BD59-A6C34878D82A}">
                    <a16:rowId xmlns:a16="http://schemas.microsoft.com/office/drawing/2014/main" val="2036842327"/>
                  </a:ext>
                </a:extLst>
              </a:tr>
              <a:tr h="182880">
                <a:tc rowSpan="22">
                  <a:txBody>
                    <a:bodyPr/>
                    <a:lstStyle/>
                    <a:p>
                      <a:pPr marL="0" marR="0" lvl="0" indent="0" algn="ctr" defTabSz="990570" rtl="0" eaLnBrk="1" fontAlgn="ctr" latinLnBrk="0" hangingPunct="1">
                        <a:lnSpc>
                          <a:spcPct val="100000"/>
                        </a:lnSpc>
                        <a:spcBef>
                          <a:spcPts val="0"/>
                        </a:spcBef>
                        <a:spcAft>
                          <a:spcPts val="0"/>
                        </a:spcAft>
                        <a:buClrTx/>
                        <a:buSzTx/>
                        <a:buFontTx/>
                        <a:buNone/>
                        <a:tabLst/>
                        <a:defRPr/>
                      </a:pP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級地</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北海道</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札幌市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3271853659"/>
                  </a:ext>
                </a:extLst>
              </a:tr>
              <a:tr h="182880">
                <a:tc vMerge="1">
                  <a:txBody>
                    <a:bodyPr/>
                    <a:lstStyle/>
                    <a:p>
                      <a:pPr marL="0" marR="0" lvl="0" indent="0" algn="ctr" defTabSz="990570" rtl="0" eaLnBrk="1" fontAlgn="ctr" latinLnBrk="0" hangingPunct="1">
                        <a:lnSpc>
                          <a:spcPct val="100000"/>
                        </a:lnSpc>
                        <a:spcBef>
                          <a:spcPts val="0"/>
                        </a:spcBef>
                        <a:spcAft>
                          <a:spcPts val="0"/>
                        </a:spcAft>
                        <a:buClrTx/>
                        <a:buSzTx/>
                        <a:buFontTx/>
                        <a:buNone/>
                        <a:tabLst/>
                        <a:defRPr/>
                      </a:pPr>
                      <a:endParaRPr lang="en-US" altLang="ja-JP" sz="9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宮城県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富谷市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658016497"/>
                  </a:ext>
                </a:extLst>
              </a:tr>
              <a:tr h="356235">
                <a:tc vMerge="1">
                  <a:txBody>
                    <a:bodyPr/>
                    <a:lstStyle/>
                    <a:p>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FFFFF"/>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茨城県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つくば市、取手市、守谷市、水戸市、日立市、土浦市、龍ケ崎市、牛久市以外の地域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3357973675"/>
                  </a:ext>
                </a:extLst>
              </a:tr>
              <a:tr h="182880">
                <a:tc vMerge="1">
                  <a:txBody>
                    <a:bodyPr/>
                    <a:lstStyle/>
                    <a:p>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栃木県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全域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975157931"/>
                  </a:ext>
                </a:extLst>
              </a:tr>
              <a:tr h="182880">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群馬県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前橋市、高崎市、太田市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3640352992"/>
                  </a:ext>
                </a:extLst>
              </a:tr>
              <a:tr h="529590">
                <a:tc vMerge="1">
                  <a:txBody>
                    <a:bodyPr/>
                    <a:lstStyle/>
                    <a:p>
                      <a:endParaRPr kumimoji="1" lang="ja-JP" altLang="en-US"/>
                    </a:p>
                  </a:txBody>
                  <a:tcPr>
                    <a:lnT w="6350" cap="flat" cmpd="sng" algn="ctr">
                      <a:solidFill>
                        <a:srgbClr val="000000"/>
                      </a:solidFill>
                      <a:prstDash val="solid"/>
                      <a:round/>
                      <a:headEnd type="none" w="med" len="med"/>
                      <a:tailEnd type="none" w="med" len="med"/>
                    </a:lnT>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埼玉県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marL="0" marR="0" lvl="0" indent="0" algn="l" defTabSz="990570" rtl="0" eaLnBrk="1" fontAlgn="ctr" latinLnBrk="0" hangingPunct="1">
                        <a:lnSpc>
                          <a:spcPct val="100000"/>
                        </a:lnSpc>
                        <a:spcBef>
                          <a:spcPts val="0"/>
                        </a:spcBef>
                        <a:spcAft>
                          <a:spcPts val="0"/>
                        </a:spcAft>
                        <a:buClrTx/>
                        <a:buSzTx/>
                        <a:buFontTx/>
                        <a:buNone/>
                        <a:tabLst/>
                        <a:defRPr/>
                      </a:pP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さいたま市、志木市、和光市、川越市、東松山市、</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marL="0" marR="0" lvl="0" indent="0" algn="l" defTabSz="990570" rtl="0" eaLnBrk="1" fontAlgn="ctr" latinLnBrk="0" hangingPunct="1">
                        <a:lnSpc>
                          <a:spcPct val="100000"/>
                        </a:lnSpc>
                        <a:spcBef>
                          <a:spcPts val="0"/>
                        </a:spcBef>
                        <a:spcAft>
                          <a:spcPts val="0"/>
                        </a:spcAft>
                        <a:buClrTx/>
                        <a:buSzTx/>
                        <a:buFontTx/>
                        <a:buNone/>
                        <a:tabLst/>
                        <a:defRPr/>
                      </a:pP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上尾市、朝霞市、坂戸市、狭山市、新座市、桶川市、富士見市、鶴ヶ島市、ふじみ野市以外の地域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7327500"/>
                  </a:ext>
                </a:extLst>
              </a:tr>
              <a:tr h="529590">
                <a:tc vMerge="1">
                  <a:txBody>
                    <a:bodyPr/>
                    <a:lstStyle/>
                    <a:p>
                      <a:endParaRPr kumimoji="1" lang="ja-JP" altLang="en-US"/>
                    </a:p>
                  </a:txBody>
                  <a:tcPr>
                    <a:lnT w="12700" cap="flat" cmpd="sng" algn="ctr">
                      <a:solidFill>
                        <a:schemeClr val="tx1"/>
                      </a:solidFill>
                      <a:prstDash val="solid"/>
                      <a:round/>
                      <a:headEnd type="none" w="med" len="med"/>
                      <a:tailEnd type="none" w="med" len="med"/>
                    </a:lnT>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千葉県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千葉市、成田市、袖ケ浦市、印西市、市川市、船橋市、松戸市、佐倉市、柏市、市原市、富津市、浦安市以外の地域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817842158"/>
                  </a:ext>
                </a:extLst>
              </a:tr>
              <a:tr h="182880">
                <a:tc vMerge="1">
                  <a:txBody>
                    <a:bodyPr/>
                    <a:lstStyle/>
                    <a:p>
                      <a:pPr algn="ctr" fontAlgn="ctr"/>
                      <a:endParaRPr lang="en-US" sz="500" b="0" i="0" u="none" strike="noStrike">
                        <a:solidFill>
                          <a:srgbClr val="000000"/>
                        </a:solidFill>
                        <a:effectLst/>
                        <a:latin typeface="Times New Roman" panose="02020603050405020304" pitchFamily="18" charset="0"/>
                        <a:ea typeface="游ゴシック" panose="020B0400000000000000"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富山県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富山市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3212861200"/>
                  </a:ext>
                </a:extLst>
              </a:tr>
              <a:tr h="182880">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石川県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金沢市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3334890901"/>
                  </a:ext>
                </a:extLst>
              </a:tr>
              <a:tr h="182880">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山梨県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甲府市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709442541"/>
                  </a:ext>
                </a:extLst>
              </a:tr>
              <a:tr h="182880">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長野県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長野市、松本市、塩尻市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72268524"/>
                  </a:ext>
                </a:extLst>
              </a:tr>
              <a:tr h="182880">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岐阜県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岐阜市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336689979"/>
                  </a:ext>
                </a:extLst>
              </a:tr>
              <a:tr h="182880">
                <a:tc vMerge="1">
                  <a:txBody>
                    <a:bodyPr/>
                    <a:lstStyle/>
                    <a:p>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静岡県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裾野市、静岡市以外の地域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771278213"/>
                  </a:ext>
                </a:extLst>
              </a:tr>
              <a:tr h="182880">
                <a:tc vMerge="1">
                  <a:txBody>
                    <a:bodyPr/>
                    <a:lstStyle/>
                    <a:p>
                      <a:pPr algn="ctr" fontAlgn="ctr"/>
                      <a:endParaRPr lang="ja-JP" altLang="en-US" sz="900" b="0" i="0" u="none" strike="noStrike">
                        <a:solidFill>
                          <a:srgbClr val="000000"/>
                        </a:solidFill>
                        <a:effectLst/>
                        <a:latin typeface="メイリオ" panose="020B0604030504040204" pitchFamily="50" charset="-128"/>
                        <a:ea typeface="メイリオ" panose="020B0604030504040204" pitchFamily="50" charset="-128"/>
                      </a:endParaRPr>
                    </a:p>
                  </a:txBody>
                  <a:tcPr marL="4526" marR="4526" marT="4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三重県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四日市市、鈴鹿市以外の地域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2935385279"/>
                  </a:ext>
                </a:extLst>
              </a:tr>
              <a:tr h="182880">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滋賀県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大津市、草津市、栗東市以外の地域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779965138"/>
                  </a:ext>
                </a:extLst>
              </a:tr>
              <a:tr h="356235">
                <a:tc vMerge="1">
                  <a:txBody>
                    <a:bodyPr/>
                    <a:lstStyle/>
                    <a:p>
                      <a:pPr algn="ctr" fontAlgn="ctr"/>
                      <a:endParaRPr lang="ja-JP" altLang="en-US" sz="900" b="0" i="0" u="none" strike="noStrike">
                        <a:solidFill>
                          <a:srgbClr val="000000"/>
                        </a:solidFill>
                        <a:effectLst/>
                        <a:latin typeface="メイリオ" panose="020B0604030504040204" pitchFamily="50" charset="-128"/>
                        <a:ea typeface="メイリオ" panose="020B0604030504040204" pitchFamily="50" charset="-128"/>
                      </a:endParaRPr>
                    </a:p>
                  </a:txBody>
                  <a:tcPr marL="4526" marR="4526" marT="4526" marB="0" anchor="ctr">
                    <a:lnT w="6350" cap="flat" cmpd="sng" algn="ctr">
                      <a:solidFill>
                        <a:srgbClr val="000000"/>
                      </a:solidFill>
                      <a:prstDash val="solid"/>
                      <a:round/>
                      <a:headEnd type="none" w="med" len="med"/>
                      <a:tailEnd type="none" w="med" len="med"/>
                    </a:lnT>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兵庫県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西宮市、芦屋市、宝塚市、神戸市、尼崎市、明石市、伊丹市、川西市、三田市、高砂市以外の地域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3436652775"/>
                  </a:ext>
                </a:extLst>
              </a:tr>
              <a:tr h="182880">
                <a:tc vMerge="1">
                  <a:txBody>
                    <a:bodyPr/>
                    <a:lstStyle/>
                    <a:p>
                      <a:pPr algn="ctr" fontAlgn="ctr"/>
                      <a:endParaRPr lang="ja-JP" altLang="en-US" sz="700" b="0" i="0" u="none" strike="noStrike">
                        <a:solidFill>
                          <a:srgbClr val="000000"/>
                        </a:solidFill>
                        <a:effectLst/>
                        <a:latin typeface="ＭＳ 明朝" panose="02020609040205080304" pitchFamily="17" charset="-128"/>
                        <a:ea typeface="ＭＳ 明朝" panose="02020609040205080304" pitchFamily="17"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奈良県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奈良市、大和郡山市、天理市以外の地域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319434007"/>
                  </a:ext>
                </a:extLst>
              </a:tr>
              <a:tr h="182880">
                <a:tc vMerge="1">
                  <a:txBody>
                    <a:bodyPr/>
                    <a:lstStyle/>
                    <a:p>
                      <a:endParaRPr kumimoji="1" lang="ja-JP" altLang="en-US"/>
                    </a:p>
                  </a:txBody>
                  <a:tcPr>
                    <a:lnT w="6350" cap="flat" cmpd="sng" algn="ctr">
                      <a:solidFill>
                        <a:srgbClr val="000000"/>
                      </a:solidFill>
                      <a:prstDash val="solid"/>
                      <a:round/>
                      <a:headEnd type="none" w="med" len="med"/>
                      <a:tailEnd type="none" w="med" len="med"/>
                    </a:lnT>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和歌山県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和歌山市、橋本市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109964298"/>
                  </a:ext>
                </a:extLst>
              </a:tr>
              <a:tr h="182880">
                <a:tc vMerge="1">
                  <a:txBody>
                    <a:bodyPr/>
                    <a:lstStyle/>
                    <a:p>
                      <a:endParaRPr kumimoji="1" lang="ja-JP" altLang="en-US"/>
                    </a:p>
                  </a:txBody>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岡山県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岡山市、倉敷市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77136291"/>
                  </a:ext>
                </a:extLst>
              </a:tr>
              <a:tr h="182880">
                <a:tc vMerge="1">
                  <a:txBody>
                    <a:bodyPr/>
                    <a:lstStyle/>
                    <a:p>
                      <a:endParaRPr kumimoji="1" lang="ja-JP" altLang="en-US"/>
                    </a:p>
                  </a:txBody>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広島県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広島市以外の地域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718923931"/>
                  </a:ext>
                </a:extLst>
              </a:tr>
              <a:tr h="182880">
                <a:tc vMerge="1">
                  <a:txBody>
                    <a:bodyPr/>
                    <a:lstStyle/>
                    <a:p>
                      <a:pPr algn="ctr" fontAlgn="ctr"/>
                      <a:endParaRPr lang="en-US" sz="500" b="0" i="0" u="none" strike="noStrike">
                        <a:solidFill>
                          <a:srgbClr val="000000"/>
                        </a:solidFill>
                        <a:effectLst/>
                        <a:latin typeface="Times New Roman" panose="02020603050405020304" pitchFamily="18" charset="0"/>
                        <a:ea typeface="游ゴシック" panose="020B0400000000000000" pitchFamily="50" charset="-128"/>
                      </a:endParaRPr>
                    </a:p>
                  </a:txBody>
                  <a:tcPr marL="9525" marR="9525" marT="9525" marB="0" anchor="ct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香川県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高松市</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871384771"/>
                  </a:ext>
                </a:extLst>
              </a:tr>
              <a:tr h="182880">
                <a:tc vMerge="1">
                  <a:txBody>
                    <a:bodyPr/>
                    <a:lstStyle/>
                    <a:p>
                      <a:endParaRPr kumimoji="1" lang="ja-JP" altLang="en-US"/>
                    </a:p>
                  </a:txBody>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福岡県</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福岡市、春日市、福津市以外の地域</a:t>
                      </a:r>
                    </a:p>
                  </a:txBody>
                  <a:tcPr marL="9525" marR="9525" marT="9525" marB="0" anchor="ctr">
                    <a:lnL w="12700" cap="flat" cmpd="sng" algn="ctr">
                      <a:solidFill>
                        <a:schemeClr val="tx1">
                          <a:lumMod val="50000"/>
                          <a:lumOff val="50000"/>
                        </a:schemeClr>
                      </a:solidFill>
                      <a:prstDash val="solid"/>
                      <a:round/>
                      <a:headEnd type="none" w="med" len="med"/>
                      <a:tailEnd type="none" w="med" len="med"/>
                    </a:lnL>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3716415899"/>
                  </a:ext>
                </a:extLst>
              </a:tr>
            </a:tbl>
          </a:graphicData>
        </a:graphic>
      </p:graphicFrame>
      <p:sp>
        <p:nvSpPr>
          <p:cNvPr id="4" name="スライド番号プレースホルダー 4">
            <a:extLst>
              <a:ext uri="{FF2B5EF4-FFF2-40B4-BE49-F238E27FC236}">
                <a16:creationId xmlns:a16="http://schemas.microsoft.com/office/drawing/2014/main" id="{ACBCD0D9-683E-CD14-1D1E-BB1DE95CA20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193</a:t>
            </a:r>
          </a:p>
        </p:txBody>
      </p:sp>
      <p:pic>
        <p:nvPicPr>
          <p:cNvPr id="8" name="オーディオ 7">
            <a:hlinkClick r:id="" action="ppaction://media"/>
            <a:extLst>
              <a:ext uri="{FF2B5EF4-FFF2-40B4-BE49-F238E27FC236}">
                <a16:creationId xmlns:a16="http://schemas.microsoft.com/office/drawing/2014/main" id="{C68AB955-242F-38F7-F398-F39EC0D201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893451"/>
      </p:ext>
    </p:extLst>
  </p:cSld>
  <p:clrMapOvr>
    <a:masterClrMapping/>
  </p:clrMapOvr>
  <mc:AlternateContent xmlns:mc="http://schemas.openxmlformats.org/markup-compatibility/2006" xmlns:p14="http://schemas.microsoft.com/office/powerpoint/2010/main">
    <mc:Choice Requires="p14">
      <p:transition spd="slow" p14:dur="2000" advTm="6477"/>
    </mc:Choice>
    <mc:Fallback xmlns="">
      <p:transition spd="slow" advTm="6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720F8-BC23-E581-0355-E766324B4BAE}"/>
            </a:ext>
          </a:extLst>
        </p:cNvPr>
        <p:cNvGrpSpPr/>
        <p:nvPr/>
      </p:nvGrpSpPr>
      <p:grpSpPr>
        <a:xfrm>
          <a:off x="0" y="0"/>
          <a:ext cx="0" cy="0"/>
          <a:chOff x="0" y="0"/>
          <a:chExt cx="0" cy="0"/>
        </a:xfrm>
      </p:grpSpPr>
      <p:graphicFrame>
        <p:nvGraphicFramePr>
          <p:cNvPr id="7" name="表 6">
            <a:extLst>
              <a:ext uri="{FF2B5EF4-FFF2-40B4-BE49-F238E27FC236}">
                <a16:creationId xmlns:a16="http://schemas.microsoft.com/office/drawing/2014/main" id="{96EAC285-6A7B-C054-0AEE-DDCCC042DABD}"/>
              </a:ext>
            </a:extLst>
          </p:cNvPr>
          <p:cNvGraphicFramePr>
            <a:graphicFrameLocks noGrp="1"/>
          </p:cNvGraphicFramePr>
          <p:nvPr/>
        </p:nvGraphicFramePr>
        <p:xfrm>
          <a:off x="654756" y="1627890"/>
          <a:ext cx="10961510" cy="5157675"/>
        </p:xfrm>
        <a:graphic>
          <a:graphicData uri="http://schemas.openxmlformats.org/drawingml/2006/table">
            <a:tbl>
              <a:tblPr/>
              <a:tblGrid>
                <a:gridCol w="1337001">
                  <a:extLst>
                    <a:ext uri="{9D8B030D-6E8A-4147-A177-3AD203B41FA5}">
                      <a16:colId xmlns:a16="http://schemas.microsoft.com/office/drawing/2014/main" val="1903733411"/>
                    </a:ext>
                  </a:extLst>
                </a:gridCol>
                <a:gridCol w="1327519">
                  <a:extLst>
                    <a:ext uri="{9D8B030D-6E8A-4147-A177-3AD203B41FA5}">
                      <a16:colId xmlns:a16="http://schemas.microsoft.com/office/drawing/2014/main" val="1654744024"/>
                    </a:ext>
                  </a:extLst>
                </a:gridCol>
                <a:gridCol w="1327519">
                  <a:extLst>
                    <a:ext uri="{9D8B030D-6E8A-4147-A177-3AD203B41FA5}">
                      <a16:colId xmlns:a16="http://schemas.microsoft.com/office/drawing/2014/main" val="2927025155"/>
                    </a:ext>
                  </a:extLst>
                </a:gridCol>
                <a:gridCol w="6969471">
                  <a:extLst>
                    <a:ext uri="{9D8B030D-6E8A-4147-A177-3AD203B41FA5}">
                      <a16:colId xmlns:a16="http://schemas.microsoft.com/office/drawing/2014/main" val="1130389459"/>
                    </a:ext>
                  </a:extLst>
                </a:gridCol>
              </a:tblGrid>
              <a:tr h="603304">
                <a:tc>
                  <a:txBody>
                    <a:bodyPr/>
                    <a:lstStyle/>
                    <a:p>
                      <a:pPr algn="ctr" fontAlgn="ctr"/>
                      <a:r>
                        <a:rPr lang="ja-JP" sz="1100" b="1" i="0" u="none" strike="noStrike">
                          <a:solidFill>
                            <a:srgbClr val="FF0000"/>
                          </a:solidFill>
                          <a:effectLst/>
                          <a:latin typeface="メイリオ" panose="020B0604030504040204" pitchFamily="50" charset="-128"/>
                          <a:ea typeface="メイリオ" panose="020B0604030504040204" pitchFamily="50" charset="-128"/>
                        </a:rPr>
                        <a:t>令和９年５月31日</a:t>
                      </a:r>
                      <a:endParaRPr lang="en-US" altLang="ja-JP" sz="1100" b="1" i="0" u="none" strike="noStrike">
                        <a:solidFill>
                          <a:srgbClr val="FF0000"/>
                        </a:solidFill>
                        <a:effectLst/>
                        <a:latin typeface="メイリオ" panose="020B0604030504040204" pitchFamily="50" charset="-128"/>
                        <a:ea typeface="メイリオ" panose="020B0604030504040204" pitchFamily="50" charset="-128"/>
                      </a:endParaRPr>
                    </a:p>
                    <a:p>
                      <a:pPr algn="ctr" fontAlgn="ctr"/>
                      <a:r>
                        <a:rPr lang="ja-JP" sz="1100" b="1" i="0" u="none" strike="noStrike">
                          <a:solidFill>
                            <a:srgbClr val="FF0000"/>
                          </a:solidFill>
                          <a:effectLst/>
                          <a:latin typeface="メイリオ" panose="020B0604030504040204" pitchFamily="50" charset="-128"/>
                          <a:ea typeface="メイリオ" panose="020B0604030504040204" pitchFamily="50" charset="-128"/>
                        </a:rPr>
                        <a:t>までの級地区分</a:t>
                      </a:r>
                      <a:endParaRPr lang="en-US" altLang="ja-JP" sz="1100" b="1" i="0" u="none" strike="noStrike">
                        <a:solidFill>
                          <a:srgbClr val="FF0000"/>
                        </a:solidFill>
                        <a:effectLst/>
                        <a:latin typeface="メイリオ" panose="020B0604030504040204" pitchFamily="50" charset="-128"/>
                        <a:ea typeface="メイリオ" panose="020B0604030504040204" pitchFamily="50" charset="-128"/>
                      </a:endParaRPr>
                    </a:p>
                    <a:p>
                      <a:pPr algn="ctr" fontAlgn="ctr"/>
                      <a:r>
                        <a:rPr lang="ja-JP" altLang="en-US" sz="1100" b="1" i="0" u="none" strike="noStrike">
                          <a:solidFill>
                            <a:srgbClr val="FF0000"/>
                          </a:solidFill>
                          <a:effectLst/>
                          <a:latin typeface="メイリオ" panose="020B0604030504040204" pitchFamily="50" charset="-128"/>
                          <a:ea typeface="メイリオ" panose="020B0604030504040204" pitchFamily="50" charset="-128"/>
                        </a:rPr>
                        <a:t>（激変緩和措置）</a:t>
                      </a:r>
                      <a:endParaRPr lang="ja-JP" sz="1100" b="1" i="0" u="none" strike="noStrike">
                        <a:solidFill>
                          <a:srgbClr val="FF0000"/>
                        </a:solidFill>
                        <a:effectLst/>
                        <a:latin typeface="メイリオ" panose="020B0604030504040204" pitchFamily="50" charset="-128"/>
                        <a:ea typeface="メイリオ" panose="020B0604030504040204"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ctr" fontAlgn="ctr"/>
                      <a:r>
                        <a:rPr lang="ja-JP" sz="1100" b="1" i="0" u="none" strike="noStrike">
                          <a:solidFill>
                            <a:schemeClr val="tx1"/>
                          </a:solidFill>
                          <a:effectLst/>
                          <a:latin typeface="メイリオ" panose="020B0604030504040204" pitchFamily="50" charset="-128"/>
                          <a:ea typeface="メイリオ" panose="020B0604030504040204" pitchFamily="50" charset="-128"/>
                        </a:rPr>
                        <a:t>令和９年６月１日</a:t>
                      </a:r>
                      <a:endParaRPr lang="en-US" altLang="ja-JP" sz="1100" b="1" i="0" u="none" strike="noStrike">
                        <a:solidFill>
                          <a:schemeClr val="tx1"/>
                        </a:solidFill>
                        <a:effectLst/>
                        <a:latin typeface="メイリオ" panose="020B0604030504040204" pitchFamily="50" charset="-128"/>
                        <a:ea typeface="メイリオ" panose="020B0604030504040204" pitchFamily="50" charset="-128"/>
                      </a:endParaRPr>
                    </a:p>
                    <a:p>
                      <a:pPr algn="ctr" fontAlgn="ctr"/>
                      <a:r>
                        <a:rPr lang="ja-JP" sz="1100" b="1" i="0" u="none" strike="noStrike">
                          <a:solidFill>
                            <a:schemeClr val="tx1"/>
                          </a:solidFill>
                          <a:effectLst/>
                          <a:latin typeface="メイリオ" panose="020B0604030504040204" pitchFamily="50" charset="-128"/>
                          <a:ea typeface="メイリオ" panose="020B0604030504040204" pitchFamily="50" charset="-128"/>
                        </a:rPr>
                        <a:t>以降の級地区分</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ctr" fontAlgn="ctr"/>
                      <a:r>
                        <a:rPr lang="ja-JP" sz="1200" b="1" i="0" u="none" strike="noStrike">
                          <a:solidFill>
                            <a:schemeClr val="tx1"/>
                          </a:solidFill>
                          <a:effectLst/>
                          <a:latin typeface="メイリオ" panose="020B0604030504040204" pitchFamily="50" charset="-128"/>
                          <a:ea typeface="メイリオ" panose="020B0604030504040204" pitchFamily="50" charset="-128"/>
                        </a:rPr>
                        <a:t>都道府県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tc>
                  <a:txBody>
                    <a:bodyPr/>
                    <a:lstStyle/>
                    <a:p>
                      <a:pPr algn="ctr" fontAlgn="ctr"/>
                      <a:r>
                        <a:rPr lang="ja-JP" sz="1200" b="1" i="0" u="none" strike="noStrike">
                          <a:solidFill>
                            <a:srgbClr val="000000"/>
                          </a:solidFill>
                          <a:effectLst/>
                          <a:latin typeface="メイリオ" panose="020B0604030504040204" pitchFamily="50" charset="-128"/>
                          <a:ea typeface="メイリオ" panose="020B0604030504040204" pitchFamily="50" charset="-128"/>
                        </a:rPr>
                        <a:t>地 域</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E4BC"/>
                    </a:solidFill>
                  </a:tcPr>
                </a:tc>
                <a:extLst>
                  <a:ext uri="{0D108BD9-81ED-4DB2-BD59-A6C34878D82A}">
                    <a16:rowId xmlns:a16="http://schemas.microsoft.com/office/drawing/2014/main" val="1788349527"/>
                  </a:ext>
                </a:extLst>
              </a:tr>
              <a:tr h="483955">
                <a:tc rowSpan="2">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３級地</a:t>
                      </a:r>
                      <a:endParaRPr 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２級地</a:t>
                      </a:r>
                      <a:endParaRPr 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東京都</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三鷹市、小金井市、東大和市、武蔵村山市、羽村市、あきる野市、瑞穂町、日ノ出町、檜原村、</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奥多摩町、大島町、利島村、新島村、神津島村、三宅村、御蔵島村、八丈町、青ヶ島村、小笠原村</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0461064"/>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４級地</a:t>
                      </a:r>
                      <a:endParaRPr 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愛知県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大府市</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306704494"/>
                  </a:ext>
                </a:extLst>
              </a:tr>
              <a:tr h="183171">
                <a:tc rowSpan="11">
                  <a:txBody>
                    <a:bodyPr/>
                    <a:lstStyle/>
                    <a:p>
                      <a:pPr algn="ctr" fontAlgn="ctr"/>
                      <a:r>
                        <a:rPr lang="en-US" sz="1100" b="0" i="0" u="none" strike="noStrike" dirty="0">
                          <a:solidFill>
                            <a:srgbClr val="000000"/>
                          </a:solidFill>
                          <a:effectLst/>
                          <a:latin typeface="メイリオ" panose="020B0604030504040204" pitchFamily="50" charset="-128"/>
                          <a:ea typeface="メイリオ" panose="020B0604030504040204" pitchFamily="50" charset="-128"/>
                        </a:rPr>
                        <a:t>４級地</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rowSpan="6">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３級地</a:t>
                      </a:r>
                      <a:endParaRPr 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埼玉県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蕨市</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2717395196"/>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千葉県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我孫子市</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3103172564"/>
                  </a:ext>
                </a:extLst>
              </a:tr>
              <a:tr h="36460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神奈川県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逗子市、三浦市、南足柄市、葉山町、大磯町、二宮町、中井町、大井町、松田町、山北町、開成町、</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箱根町、真鶴町、湯河原町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388869020"/>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静岡県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裾野市</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3162237261"/>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京都府</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長岡京市</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4212968735"/>
                  </a:ext>
                </a:extLst>
              </a:tr>
              <a:tr h="529818">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大阪府</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岸和田市、泉大津市、貝塚市、泉佐野市、富田林市、河内長野市、松原市、和泉市、高石市、</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藤井寺市、泉南市、大阪狭山市、阪南市、豊能町、能勢町、忠岡町、熊取町、田尻町、岬町、太子町、河南町、千早赤阪村</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631301566"/>
                  </a:ext>
                </a:extLst>
              </a:tr>
              <a:tr h="183171">
                <a:tc vMerge="1">
                  <a:txBody>
                    <a:bodyPr/>
                    <a:lstStyle/>
                    <a:p>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5">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５級地</a:t>
                      </a:r>
                      <a:endParaRPr 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茨城県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稲敷市、つくばみらい市、阿見町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2623670216"/>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滋賀県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大津市、草津市、栗東市</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442812492"/>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兵庫県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川西市、猪名川町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2048143284"/>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奈良県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生駒市、平群町、川西町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1136766084"/>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広島県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府中町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extLst>
                  <a:ext uri="{0D108BD9-81ED-4DB2-BD59-A6C34878D82A}">
                    <a16:rowId xmlns:a16="http://schemas.microsoft.com/office/drawing/2014/main" val="1909773664"/>
                  </a:ext>
                </a:extLst>
              </a:tr>
              <a:tr h="183171">
                <a:tc rowSpan="7">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５級地</a:t>
                      </a:r>
                      <a:endParaRPr 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rowSpan="3">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４級地</a:t>
                      </a:r>
                      <a:endParaRPr 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埼玉県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ふじみ野市</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726967340"/>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愛知県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大治町、南知多町、美浜町、設楽町、東栄町、豊根村</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946571381"/>
                  </a:ext>
                </a:extLst>
              </a:tr>
              <a:tr h="245256">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京都府</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福知山市、舞鶴市、綾部市、宮津市、長岡京市、京丹後市、大山崎町、京丹波町、伊根町、与謝野町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81865993"/>
                  </a:ext>
                </a:extLst>
              </a:tr>
              <a:tr h="183171">
                <a:tc vMerge="1">
                  <a:txBody>
                    <a:bodyPr/>
                    <a:lstStyle/>
                    <a:p>
                      <a:endParaRPr kumimoji="1" lang="ja-JP" altLang="en-US"/>
                    </a:p>
                  </a:txBody>
                  <a:tcPr/>
                </a:tc>
                <a:tc rowSpan="4">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対象外地域</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宮城県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七ヶ浜町、利府町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803888717"/>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群馬県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明和町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187651600"/>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1DE"/>
                    </a:solid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和歌山県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紀の川市、岩出市、かつらぎ町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37389180"/>
                  </a:ext>
                </a:extLst>
              </a:tr>
              <a:tr h="183171">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kumimoji="1" lang="ja-JP"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sz="1100" b="0" i="0" u="none" strike="noStrike">
                          <a:solidFill>
                            <a:srgbClr val="000000"/>
                          </a:solidFill>
                          <a:effectLst/>
                          <a:latin typeface="メイリオ" panose="020B0604030504040204" pitchFamily="50" charset="-128"/>
                          <a:ea typeface="メイリオ" panose="020B0604030504040204" pitchFamily="50" charset="-128"/>
                        </a:rPr>
                        <a:t>佐賀県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ja-JP" sz="1100" b="0" i="0" u="none" strike="noStrike" dirty="0">
                          <a:solidFill>
                            <a:srgbClr val="000000"/>
                          </a:solidFill>
                          <a:effectLst/>
                          <a:latin typeface="メイリオ" panose="020B0604030504040204" pitchFamily="50" charset="-128"/>
                          <a:ea typeface="メイリオ" panose="020B0604030504040204" pitchFamily="50" charset="-128"/>
                        </a:rPr>
                        <a:t>佐賀市</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59639396"/>
                  </a:ext>
                </a:extLst>
              </a:tr>
            </a:tbl>
          </a:graphicData>
        </a:graphic>
      </p:graphicFrame>
      <p:sp>
        <p:nvSpPr>
          <p:cNvPr id="9" name="正方形/長方形 8">
            <a:extLst>
              <a:ext uri="{FF2B5EF4-FFF2-40B4-BE49-F238E27FC236}">
                <a16:creationId xmlns:a16="http://schemas.microsoft.com/office/drawing/2014/main" id="{A3EACA38-631D-F9DB-0E76-D9086FCC4A34}"/>
              </a:ext>
            </a:extLst>
          </p:cNvPr>
          <p:cNvSpPr/>
          <p:nvPr/>
        </p:nvSpPr>
        <p:spPr>
          <a:xfrm>
            <a:off x="1143000"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altLang="ja-JP"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a:t>
            </a:r>
            <a:r>
              <a:rPr kumimoji="0" lang="en-US" altLang="ja-JP"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a:t>
            </a: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令和９年５月までの間に限り、級地の調整を行う地域</a:t>
            </a:r>
          </a:p>
        </p:txBody>
      </p:sp>
      <p:sp>
        <p:nvSpPr>
          <p:cNvPr id="2" name="テキスト ボックス 1">
            <a:extLst>
              <a:ext uri="{FF2B5EF4-FFF2-40B4-BE49-F238E27FC236}">
                <a16:creationId xmlns:a16="http://schemas.microsoft.com/office/drawing/2014/main" id="{28925D91-7D3B-9FB5-47B5-C2954C4ED46D}"/>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ー１ー１　患者のニーズ、病院の機能・特性、地域医療構想を踏まえた、医療提供体制の整備⑰　　</a:t>
            </a:r>
          </a:p>
        </p:txBody>
      </p:sp>
      <p:sp>
        <p:nvSpPr>
          <p:cNvPr id="3" name="テキスト ボックス 2">
            <a:extLst>
              <a:ext uri="{FF2B5EF4-FFF2-40B4-BE49-F238E27FC236}">
                <a16:creationId xmlns:a16="http://schemas.microsoft.com/office/drawing/2014/main" id="{15556058-C4AD-D9AA-73C4-00DA9078E573}"/>
              </a:ext>
            </a:extLst>
          </p:cNvPr>
          <p:cNvSpPr txBox="1"/>
          <p:nvPr/>
        </p:nvSpPr>
        <p:spPr>
          <a:xfrm>
            <a:off x="1336134" y="936511"/>
            <a:ext cx="9519743" cy="523220"/>
          </a:xfrm>
          <a:prstGeom prst="rect">
            <a:avLst/>
          </a:prstGeom>
          <a:noFill/>
          <a:ln>
            <a:solidFill>
              <a:schemeClr val="tx1"/>
            </a:solidFill>
          </a:ln>
        </p:spPr>
        <p:txBody>
          <a:bodyPr wrap="square">
            <a:spAutoFit/>
          </a:bodyPr>
          <a:lstStyle/>
          <a:p>
            <a:pPr marL="285764" marR="0" lvl="0" indent="-285764" algn="just" defTabSz="914446"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改定前と比較して５点以上点数が変動する以下の地域については、激変緩和措置として、令和９年５月</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31</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日までの間に限り、算定する区分の調整を行う。</a:t>
            </a:r>
          </a:p>
        </p:txBody>
      </p:sp>
      <p:sp>
        <p:nvSpPr>
          <p:cNvPr id="4" name="スライド番号プレースホルダー 4">
            <a:extLst>
              <a:ext uri="{FF2B5EF4-FFF2-40B4-BE49-F238E27FC236}">
                <a16:creationId xmlns:a16="http://schemas.microsoft.com/office/drawing/2014/main" id="{20BBA97A-295F-7F4A-EB68-9A229402843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194</a:t>
            </a:r>
          </a:p>
        </p:txBody>
      </p:sp>
      <p:pic>
        <p:nvPicPr>
          <p:cNvPr id="8" name="オーディオ 7">
            <a:hlinkClick r:id="" action="ppaction://media"/>
            <a:extLst>
              <a:ext uri="{FF2B5EF4-FFF2-40B4-BE49-F238E27FC236}">
                <a16:creationId xmlns:a16="http://schemas.microsoft.com/office/drawing/2014/main" id="{4B603B7F-8593-7F90-A11F-6D10FD85783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5937770"/>
      </p:ext>
    </p:extLst>
  </p:cSld>
  <p:clrMapOvr>
    <a:masterClrMapping/>
  </p:clrMapOvr>
  <mc:AlternateContent xmlns:mc="http://schemas.openxmlformats.org/markup-compatibility/2006" xmlns:p14="http://schemas.microsoft.com/office/powerpoint/2010/main">
    <mc:Choice Requires="p14">
      <p:transition spd="slow" p14:dur="2000" advTm="17667"/>
    </mc:Choice>
    <mc:Fallback xmlns="">
      <p:transition spd="slow" advTm="17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F207D-6774-8A60-C624-E58BFDAC7412}"/>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961AB110-40C2-4D99-17F1-639F66B1CBB5}"/>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経過措置</a:t>
            </a:r>
          </a:p>
        </p:txBody>
      </p:sp>
      <p:sp>
        <p:nvSpPr>
          <p:cNvPr id="3" name="スライド番号プレースホルダー 4">
            <a:extLst>
              <a:ext uri="{FF2B5EF4-FFF2-40B4-BE49-F238E27FC236}">
                <a16:creationId xmlns:a16="http://schemas.microsoft.com/office/drawing/2014/main" id="{09FBF33A-4CD0-F667-4773-9DD96B7BC4C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5" name="オーディオ 4">
            <a:hlinkClick r:id="" action="ppaction://media"/>
            <a:extLst>
              <a:ext uri="{FF2B5EF4-FFF2-40B4-BE49-F238E27FC236}">
                <a16:creationId xmlns:a16="http://schemas.microsoft.com/office/drawing/2014/main" id="{D5BEF6B8-2E6E-BC08-6303-C44102B7D2B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3785109"/>
      </p:ext>
    </p:extLst>
  </p:cSld>
  <p:clrMapOvr>
    <a:masterClrMapping/>
  </p:clrMapOvr>
  <mc:AlternateContent xmlns:mc="http://schemas.openxmlformats.org/markup-compatibility/2006" xmlns:p14="http://schemas.microsoft.com/office/powerpoint/2010/main">
    <mc:Choice Requires="p14">
      <p:transition spd="slow" p14:dur="2000" advTm="11045"/>
    </mc:Choice>
    <mc:Fallback xmlns="">
      <p:transition spd="slow" advTm="11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03B8A-EDFC-1FBC-5AE6-2AA1168AE572}"/>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FA93487E-D467-FA87-D203-4FB9F2287D7A}"/>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経過措置について①</a:t>
            </a:r>
          </a:p>
        </p:txBody>
      </p:sp>
      <p:sp>
        <p:nvSpPr>
          <p:cNvPr id="10" name="テキスト ボックス 9">
            <a:extLst>
              <a:ext uri="{FF2B5EF4-FFF2-40B4-BE49-F238E27FC236}">
                <a16:creationId xmlns:a16="http://schemas.microsoft.com/office/drawing/2014/main" id="{0923ECCA-94BF-5405-ABF9-7CC304CDB7D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B4F7CE71-BA85-53D1-8144-93DC317F1AA8}"/>
              </a:ext>
            </a:extLst>
          </p:cNvPr>
          <p:cNvSpPr txBox="1"/>
          <p:nvPr/>
        </p:nvSpPr>
        <p:spPr>
          <a:xfrm>
            <a:off x="1257300" y="65532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7" name="表 6">
            <a:extLst>
              <a:ext uri="{FF2B5EF4-FFF2-40B4-BE49-F238E27FC236}">
                <a16:creationId xmlns:a16="http://schemas.microsoft.com/office/drawing/2014/main" id="{654E70DD-F809-EC3E-C270-9CD245A57AB0}"/>
              </a:ext>
            </a:extLst>
          </p:cNvPr>
          <p:cNvGraphicFramePr>
            <a:graphicFrameLocks noGrp="1"/>
          </p:cNvGraphicFramePr>
          <p:nvPr/>
        </p:nvGraphicFramePr>
        <p:xfrm>
          <a:off x="541865" y="961521"/>
          <a:ext cx="11108268" cy="5591679"/>
        </p:xfrm>
        <a:graphic>
          <a:graphicData uri="http://schemas.openxmlformats.org/drawingml/2006/table">
            <a:tbl>
              <a:tblPr/>
              <a:tblGrid>
                <a:gridCol w="740553">
                  <a:extLst>
                    <a:ext uri="{9D8B030D-6E8A-4147-A177-3AD203B41FA5}">
                      <a16:colId xmlns:a16="http://schemas.microsoft.com/office/drawing/2014/main" val="3705036825"/>
                    </a:ext>
                  </a:extLst>
                </a:gridCol>
                <a:gridCol w="1261680">
                  <a:extLst>
                    <a:ext uri="{9D8B030D-6E8A-4147-A177-3AD203B41FA5}">
                      <a16:colId xmlns:a16="http://schemas.microsoft.com/office/drawing/2014/main" val="185618707"/>
                    </a:ext>
                  </a:extLst>
                </a:gridCol>
                <a:gridCol w="2756495">
                  <a:extLst>
                    <a:ext uri="{9D8B030D-6E8A-4147-A177-3AD203B41FA5}">
                      <a16:colId xmlns:a16="http://schemas.microsoft.com/office/drawing/2014/main" val="3865769013"/>
                    </a:ext>
                  </a:extLst>
                </a:gridCol>
                <a:gridCol w="2207940">
                  <a:extLst>
                    <a:ext uri="{9D8B030D-6E8A-4147-A177-3AD203B41FA5}">
                      <a16:colId xmlns:a16="http://schemas.microsoft.com/office/drawing/2014/main" val="3379963953"/>
                    </a:ext>
                  </a:extLst>
                </a:gridCol>
                <a:gridCol w="4141600">
                  <a:extLst>
                    <a:ext uri="{9D8B030D-6E8A-4147-A177-3AD203B41FA5}">
                      <a16:colId xmlns:a16="http://schemas.microsoft.com/office/drawing/2014/main" val="2649807951"/>
                    </a:ext>
                  </a:extLst>
                </a:gridCol>
              </a:tblGrid>
              <a:tr h="170582">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07325541"/>
                  </a:ext>
                </a:extLst>
              </a:tr>
              <a:tr h="817847">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初診料の注１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電子処方箋システムを有していない場合には、オンライン資格確認等システム又は医療機関間で電子的に医療情報を共有するネットワークのいずれかを用いて薬剤情報を確認した場合でも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3692741"/>
                  </a:ext>
                </a:extLst>
              </a:tr>
              <a:tr h="49070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A000</a:t>
                      </a:r>
                      <a:br>
                        <a:rPr lang="en-US" sz="1100" b="0" i="0" u="none" strike="noStrike">
                          <a:solidFill>
                            <a:srgbClr val="000000"/>
                          </a:solidFill>
                          <a:effectLst/>
                          <a:latin typeface="メイリオ" panose="020B0604030504040204" pitchFamily="50" charset="-128"/>
                          <a:ea typeface="メイリオ" panose="020B0604030504040204" pitchFamily="50" charset="-128"/>
                        </a:rPr>
                      </a:br>
                      <a:r>
                        <a:rPr lang="en-US" sz="1100" b="0" i="0" u="none" strike="noStrike">
                          <a:solidFill>
                            <a:srgbClr val="000000"/>
                          </a:solidFill>
                          <a:effectLst/>
                          <a:latin typeface="メイリオ" panose="020B0604030504040204" pitchFamily="50" charset="-128"/>
                          <a:ea typeface="メイリオ" panose="020B0604030504040204" pitchFamily="50" charset="-128"/>
                        </a:rPr>
                        <a:t>A002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初診料の注２及び注３</a:t>
                      </a:r>
                      <a:br>
                        <a:rPr lang="ja-JP" altLang="en-US"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外来診療料の注２及び注３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日時点で、現に逆紹介割合の基準を満たしていた病院にあっては、当該基準を満たすものとみなす。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00737474"/>
                  </a:ext>
                </a:extLst>
              </a:tr>
              <a:tr h="511745">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機能強化加算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日において現に機能強化加算の届出を行っている保険医療機関については、業務継続計画に係る要件に該当するものとみなす。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925360"/>
                  </a:ext>
                </a:extLst>
              </a:tr>
              <a:tr h="981417">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入院基本料等の通則</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入院基本料又は特定入院料に係る届出を行っている病棟又は病室については、身体的拘束最小化の体制に係る基準のうち身体的拘束を最小化するための指針の内容及び身体的拘束最小化の実績等に係る基準については、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1186562"/>
                  </a:ext>
                </a:extLst>
              </a:tr>
              <a:tr h="164944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一般病棟用の重症度、医療・看護</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必要度の施設基準</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急性期一般入院料１～５、７対１入院基本料（結核、特定機能病院（一般病棟）、専門病院）、看護必要度加算（特定、専門）、急性期看護補助体制加算、看護職員夜間配置加算、看護補助加算１（地域一般入院料１若しくは地域一般入院料２又は十三対一入院基本料に係る届出を行っている保険医療機関に限る。）、地域包括医療病棟、地域包括ケア病棟、特定一般病棟入院料の注７を届け出ている病棟又は病室については、「重症度、医療・看護必要度」に係る施設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99099534"/>
                  </a:ext>
                </a:extLst>
              </a:tr>
              <a:tr h="96993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一般病棟用の重症度、医療・看護</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必要度の施設基準</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において、現に急性期一般入院料１に係る届出を行っている病棟であって、現に旧算定方法における重症度、医療・看護必要度の基準を満たす病棟については、急性期病院一般入院基本料の重症度、医療・看護必要度の基準を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5885161"/>
                  </a:ext>
                </a:extLst>
              </a:tr>
            </a:tbl>
          </a:graphicData>
        </a:graphic>
      </p:graphicFrame>
      <p:sp>
        <p:nvSpPr>
          <p:cNvPr id="3" name="スライド番号プレースホルダー 4">
            <a:extLst>
              <a:ext uri="{FF2B5EF4-FFF2-40B4-BE49-F238E27FC236}">
                <a16:creationId xmlns:a16="http://schemas.microsoft.com/office/drawing/2014/main" id="{2EDDCC57-51F0-29DC-B326-12B8F7E56F1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196</a:t>
            </a:r>
          </a:p>
        </p:txBody>
      </p:sp>
      <p:pic>
        <p:nvPicPr>
          <p:cNvPr id="9" name="オーディオ 8">
            <a:hlinkClick r:id="" action="ppaction://media"/>
            <a:extLst>
              <a:ext uri="{FF2B5EF4-FFF2-40B4-BE49-F238E27FC236}">
                <a16:creationId xmlns:a16="http://schemas.microsoft.com/office/drawing/2014/main" id="{F2EA1D01-31EB-97AE-DA57-3D6DB40030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1015374"/>
      </p:ext>
    </p:extLst>
  </p:cSld>
  <p:clrMapOvr>
    <a:masterClrMapping/>
  </p:clrMapOvr>
  <mc:AlternateContent xmlns:mc="http://schemas.openxmlformats.org/markup-compatibility/2006" xmlns:p14="http://schemas.microsoft.com/office/powerpoint/2010/main">
    <mc:Choice Requires="p14">
      <p:transition spd="slow" p14:dur="2000" advTm="56196"/>
    </mc:Choice>
    <mc:Fallback xmlns="">
      <p:transition spd="slow" advTm="56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CAB3E4-B48F-7BB4-5254-C76F412790DC}"/>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13D5CF41-3C26-9FCF-402C-FC42524ACB51}"/>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経過措置について②</a:t>
            </a:r>
          </a:p>
        </p:txBody>
      </p:sp>
      <p:sp>
        <p:nvSpPr>
          <p:cNvPr id="10" name="テキスト ボックス 9">
            <a:extLst>
              <a:ext uri="{FF2B5EF4-FFF2-40B4-BE49-F238E27FC236}">
                <a16:creationId xmlns:a16="http://schemas.microsoft.com/office/drawing/2014/main" id="{1A6FAB31-E0A4-EEEE-B3FE-5A9FC41662DA}"/>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EE2BF457-AD14-BB42-CBC6-2A918612A6BC}"/>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7E470C32-799D-34D3-1269-4109E49EE6E8}"/>
              </a:ext>
            </a:extLst>
          </p:cNvPr>
          <p:cNvGraphicFramePr>
            <a:graphicFrameLocks noGrp="1"/>
          </p:cNvGraphicFramePr>
          <p:nvPr/>
        </p:nvGraphicFramePr>
        <p:xfrm>
          <a:off x="541867" y="919162"/>
          <a:ext cx="11063109" cy="5672137"/>
        </p:xfrm>
        <a:graphic>
          <a:graphicData uri="http://schemas.openxmlformats.org/drawingml/2006/table">
            <a:tbl>
              <a:tblPr/>
              <a:tblGrid>
                <a:gridCol w="874005">
                  <a:extLst>
                    <a:ext uri="{9D8B030D-6E8A-4147-A177-3AD203B41FA5}">
                      <a16:colId xmlns:a16="http://schemas.microsoft.com/office/drawing/2014/main" val="1551413962"/>
                    </a:ext>
                  </a:extLst>
                </a:gridCol>
                <a:gridCol w="1239945">
                  <a:extLst>
                    <a:ext uri="{9D8B030D-6E8A-4147-A177-3AD203B41FA5}">
                      <a16:colId xmlns:a16="http://schemas.microsoft.com/office/drawing/2014/main" val="3996056094"/>
                    </a:ext>
                  </a:extLst>
                </a:gridCol>
                <a:gridCol w="2709008">
                  <a:extLst>
                    <a:ext uri="{9D8B030D-6E8A-4147-A177-3AD203B41FA5}">
                      <a16:colId xmlns:a16="http://schemas.microsoft.com/office/drawing/2014/main" val="1877567030"/>
                    </a:ext>
                  </a:extLst>
                </a:gridCol>
                <a:gridCol w="2169901">
                  <a:extLst>
                    <a:ext uri="{9D8B030D-6E8A-4147-A177-3AD203B41FA5}">
                      <a16:colId xmlns:a16="http://schemas.microsoft.com/office/drawing/2014/main" val="1108894079"/>
                    </a:ext>
                  </a:extLst>
                </a:gridCol>
                <a:gridCol w="4070250">
                  <a:extLst>
                    <a:ext uri="{9D8B030D-6E8A-4147-A177-3AD203B41FA5}">
                      <a16:colId xmlns:a16="http://schemas.microsoft.com/office/drawing/2014/main" val="3228305213"/>
                    </a:ext>
                  </a:extLst>
                </a:gridCol>
              </a:tblGrid>
              <a:tr h="176648">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864206936"/>
                  </a:ext>
                </a:extLst>
              </a:tr>
              <a:tr h="883243">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自宅等に退院するものの割合</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日時点で現に急性期一般入院料１、７対１入院基本料（特定機能病院入院基本料（一般病棟に限る。）及び専門病院入院基本料）に係る届出を行っている病棟については、令和９年５月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日までの間、自宅等に退院するものの割合の計算について、なお従前の例によることができる。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7425968"/>
                  </a:ext>
                </a:extLst>
              </a:tr>
              <a:tr h="883243">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一般病棟入院基本料</a:t>
                      </a:r>
                      <a:br>
                        <a:rPr lang="zh-TW" altLang="en-US"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地域包括医療病棟入院料に係る届出を行っている保険医療機関については、当分の間、急性期病院一般入院基本料及び急性期病院精神病棟入院基本料における地域包括医療病棟を届け出ていないこととする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58834405"/>
                  </a:ext>
                </a:extLst>
              </a:tr>
              <a:tr h="105989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一般病棟入院基本料</a:t>
                      </a:r>
                      <a:br>
                        <a:rPr lang="zh-TW" altLang="en-US"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日において現に地域包括ケア病棟入院料又は地域包括ケア入院医療管理料に係る届出を行っている保険医療機関については、当分の間、急性期病院</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A</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一般入院料及び急性期病院</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A</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精神病棟入院料における地域包括ケア病棟入院料又は地域包括ケア入院医療管理料に係る届出を行っていないこととする要件に該当するものとみなす。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59534073"/>
                  </a:ext>
                </a:extLst>
              </a:tr>
              <a:tr h="1943134">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一般病棟入院基本料</a:t>
                      </a:r>
                      <a:br>
                        <a:rPr lang="zh-TW" altLang="en-US"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人口</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万人未満で地域最多救急病院又は離島からなる二次医療圏で地域最多救急病院のいずれかに該当する保険医療機関について、当該保険医療機関が所属する二次医療圏において再編統合が行われた場合には、当分の間、人口</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万人未満で地域最多救急病院に該当する保険医療機関については、人口</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万人未満の地域に所在する保険医療機関であって、当該所属二次医療圏に所在する保険医療機関のうち、救急用の自動車又は救急医療用ヘリコプターによる搬送件数が最大であるものとみなし、離島からなる二次医療圏で地域最多救急病院に該当する保険医療機関については、離島からなる二次医療圏で地域最多救急病院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2741157"/>
                  </a:ext>
                </a:extLst>
              </a:tr>
              <a:tr h="72597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急性期病院の搬送件数カウント</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9</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介護保険施設に入所中の患者の救急搬送に関しては搬送件数に算入しないということにかかわらず、全ての救急用の自動車又は救急医療用ヘリコプターによる前年度の搬送件数を算入でき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5450569"/>
                  </a:ext>
                </a:extLst>
              </a:tr>
            </a:tbl>
          </a:graphicData>
        </a:graphic>
      </p:graphicFrame>
      <p:sp>
        <p:nvSpPr>
          <p:cNvPr id="4" name="スライド番号プレースホルダー 4">
            <a:extLst>
              <a:ext uri="{FF2B5EF4-FFF2-40B4-BE49-F238E27FC236}">
                <a16:creationId xmlns:a16="http://schemas.microsoft.com/office/drawing/2014/main" id="{13D9B622-9283-92D6-8B73-83BEE266733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197</a:t>
            </a:r>
          </a:p>
        </p:txBody>
      </p:sp>
      <p:pic>
        <p:nvPicPr>
          <p:cNvPr id="8" name="オーディオ 7">
            <a:hlinkClick r:id="" action="ppaction://media"/>
            <a:extLst>
              <a:ext uri="{FF2B5EF4-FFF2-40B4-BE49-F238E27FC236}">
                <a16:creationId xmlns:a16="http://schemas.microsoft.com/office/drawing/2014/main" id="{E2A30B97-8756-A75C-73F7-96B3210B5C9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6620737"/>
      </p:ext>
    </p:extLst>
  </p:cSld>
  <p:clrMapOvr>
    <a:masterClrMapping/>
  </p:clrMapOvr>
  <mc:AlternateContent xmlns:mc="http://schemas.openxmlformats.org/markup-compatibility/2006" xmlns:p14="http://schemas.microsoft.com/office/powerpoint/2010/main">
    <mc:Choice Requires="p14">
      <p:transition spd="slow" p14:dur="2000" advTm="25244"/>
    </mc:Choice>
    <mc:Fallback xmlns="">
      <p:transition spd="slow" advTm="2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1E4BD-7267-B6A9-9E0B-E2541DB095E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6CAB19D1-B8CC-8BD4-EB9C-973A88B99874}"/>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経過措置について③</a:t>
            </a:r>
          </a:p>
        </p:txBody>
      </p:sp>
      <p:sp>
        <p:nvSpPr>
          <p:cNvPr id="10" name="テキスト ボックス 9">
            <a:extLst>
              <a:ext uri="{FF2B5EF4-FFF2-40B4-BE49-F238E27FC236}">
                <a16:creationId xmlns:a16="http://schemas.microsoft.com/office/drawing/2014/main" id="{5DA2ADA3-33DE-3165-3EA6-161FDCA14739}"/>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BCF9F0BA-9275-EE38-6386-3E6D3BF73130}"/>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4" name="表 3">
            <a:extLst>
              <a:ext uri="{FF2B5EF4-FFF2-40B4-BE49-F238E27FC236}">
                <a16:creationId xmlns:a16="http://schemas.microsoft.com/office/drawing/2014/main" id="{5CB6C27D-C0D2-4102-0E97-6E16EC0A59D0}"/>
              </a:ext>
            </a:extLst>
          </p:cNvPr>
          <p:cNvGraphicFramePr>
            <a:graphicFrameLocks noGrp="1"/>
          </p:cNvGraphicFramePr>
          <p:nvPr/>
        </p:nvGraphicFramePr>
        <p:xfrm>
          <a:off x="553155" y="921014"/>
          <a:ext cx="11096977" cy="5670283"/>
        </p:xfrm>
        <a:graphic>
          <a:graphicData uri="http://schemas.openxmlformats.org/drawingml/2006/table">
            <a:tbl>
              <a:tblPr/>
              <a:tblGrid>
                <a:gridCol w="739798">
                  <a:extLst>
                    <a:ext uri="{9D8B030D-6E8A-4147-A177-3AD203B41FA5}">
                      <a16:colId xmlns:a16="http://schemas.microsoft.com/office/drawing/2014/main" val="1368617268"/>
                    </a:ext>
                  </a:extLst>
                </a:gridCol>
                <a:gridCol w="1260397">
                  <a:extLst>
                    <a:ext uri="{9D8B030D-6E8A-4147-A177-3AD203B41FA5}">
                      <a16:colId xmlns:a16="http://schemas.microsoft.com/office/drawing/2014/main" val="4206539189"/>
                    </a:ext>
                  </a:extLst>
                </a:gridCol>
                <a:gridCol w="2753694">
                  <a:extLst>
                    <a:ext uri="{9D8B030D-6E8A-4147-A177-3AD203B41FA5}">
                      <a16:colId xmlns:a16="http://schemas.microsoft.com/office/drawing/2014/main" val="1646639144"/>
                    </a:ext>
                  </a:extLst>
                </a:gridCol>
                <a:gridCol w="2205694">
                  <a:extLst>
                    <a:ext uri="{9D8B030D-6E8A-4147-A177-3AD203B41FA5}">
                      <a16:colId xmlns:a16="http://schemas.microsoft.com/office/drawing/2014/main" val="801267969"/>
                    </a:ext>
                  </a:extLst>
                </a:gridCol>
                <a:gridCol w="4137394">
                  <a:extLst>
                    <a:ext uri="{9D8B030D-6E8A-4147-A177-3AD203B41FA5}">
                      <a16:colId xmlns:a16="http://schemas.microsoft.com/office/drawing/2014/main" val="3823369085"/>
                    </a:ext>
                  </a:extLst>
                </a:gridCol>
              </a:tblGrid>
              <a:tr h="170850">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2807583861"/>
                  </a:ext>
                </a:extLst>
              </a:tr>
              <a:tr h="93504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急性期病院の搬送件数カウント</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9</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日時点で総合入院体制加算又は急性期充実体制加算の届出を行っている保険医療機関については、夜間時間帯（この項において、午後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時から午前８時までをいう。）に受け入れた救急搬送件数が１割以上あることに係る基準を満たしているものとみなす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64858060"/>
                  </a:ext>
                </a:extLst>
              </a:tr>
              <a:tr h="7792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急性期病院の搬送件数カウント</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9</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夜間時間帯に受け入れた救急搬送件数の実績の年間の記録がない医療機関については、夜間時間帯に受けれた救急搬送に係る実績は、届出前直近１ヶ月の実績により届け出ることで差し支えない。</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6589506"/>
                  </a:ext>
                </a:extLst>
              </a:tr>
              <a:tr h="935041">
                <a:tc>
                  <a:txBody>
                    <a:bodyPr/>
                    <a:lstStyle/>
                    <a:p>
                      <a:pPr algn="ctr" fontAlgn="ct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14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療養病棟入院基本料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令和６年３月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令和６年度改定前の医科点数表の療養病棟入院基本料に係る届出を行っている病棟に入院している患者であって、令和６年度の改正前の基本診療料の施設基準等別表第五の二の二に掲げる中心静脈注射を実施している状態にあるものについては、処置等に係る医療区分３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97733571"/>
                  </a:ext>
                </a:extLst>
              </a:tr>
              <a:tr h="51255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療養病棟入院基本料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日において現に療養病棟入院料２を届け出ている保険医療機関については、医療区分２及び３の患者が６割である要件に該当するものとみなす。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3060484"/>
                  </a:ext>
                </a:extLst>
              </a:tr>
              <a:tr h="7792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日において現に総合入院体制加算１若しくは２又は急性期充実体制加算の届出を行っている保険医療機関については、令和８年９月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日までの間に限り、急性期病院Ａ一般入院料を算定していることの基準を満たしているものとみなす。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986221"/>
                  </a:ext>
                </a:extLst>
              </a:tr>
              <a:tr h="7792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A200</a:t>
                      </a:r>
                      <a:endParaRPr 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急性期総合入院体制加算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日において現に総合入院体制加算３の届出を行っている保険医療機関については、令和９年５月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日までの間に限り、急性期病院Ｂ一般入院料を算定していることの基準を満たしているものとみなす。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44259871"/>
                  </a:ext>
                </a:extLst>
              </a:tr>
              <a:tr h="7792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日において現に急性期充実体制加算の届出を行っている保険医療機関については、令和９年５月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日までの間に限り、医療従事者の負担軽減及び処遇の改善に資する体制の基準を満たしているものとみなす。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6744943"/>
                  </a:ext>
                </a:extLst>
              </a:tr>
            </a:tbl>
          </a:graphicData>
        </a:graphic>
      </p:graphicFrame>
      <p:sp>
        <p:nvSpPr>
          <p:cNvPr id="3" name="スライド番号プレースホルダー 4">
            <a:extLst>
              <a:ext uri="{FF2B5EF4-FFF2-40B4-BE49-F238E27FC236}">
                <a16:creationId xmlns:a16="http://schemas.microsoft.com/office/drawing/2014/main" id="{72A5B923-696C-2BC8-68B4-6FB7D1F4C55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400104511"/>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AAA10-96CF-7CB6-3299-B681E2A1D71F}"/>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C98B206-2394-E1CE-2D62-EE70EC265BB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経過措置について④</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ACA5AF6F-B21B-B872-6DA0-DB0FA41B5C50}"/>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7B4820F4-D720-146B-3133-2DB1104511EF}"/>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D43939E6-D7AC-F89E-3A56-D243A864F295}"/>
              </a:ext>
            </a:extLst>
          </p:cNvPr>
          <p:cNvGraphicFramePr>
            <a:graphicFrameLocks noGrp="1"/>
          </p:cNvGraphicFramePr>
          <p:nvPr/>
        </p:nvGraphicFramePr>
        <p:xfrm>
          <a:off x="508000" y="921010"/>
          <a:ext cx="11130844" cy="5679492"/>
        </p:xfrm>
        <a:graphic>
          <a:graphicData uri="http://schemas.openxmlformats.org/drawingml/2006/table">
            <a:tbl>
              <a:tblPr/>
              <a:tblGrid>
                <a:gridCol w="742058">
                  <a:extLst>
                    <a:ext uri="{9D8B030D-6E8A-4147-A177-3AD203B41FA5}">
                      <a16:colId xmlns:a16="http://schemas.microsoft.com/office/drawing/2014/main" val="2494187691"/>
                    </a:ext>
                  </a:extLst>
                </a:gridCol>
                <a:gridCol w="1264244">
                  <a:extLst>
                    <a:ext uri="{9D8B030D-6E8A-4147-A177-3AD203B41FA5}">
                      <a16:colId xmlns:a16="http://schemas.microsoft.com/office/drawing/2014/main" val="3832631406"/>
                    </a:ext>
                  </a:extLst>
                </a:gridCol>
                <a:gridCol w="2762097">
                  <a:extLst>
                    <a:ext uri="{9D8B030D-6E8A-4147-A177-3AD203B41FA5}">
                      <a16:colId xmlns:a16="http://schemas.microsoft.com/office/drawing/2014/main" val="2755616518"/>
                    </a:ext>
                  </a:extLst>
                </a:gridCol>
                <a:gridCol w="2212428">
                  <a:extLst>
                    <a:ext uri="{9D8B030D-6E8A-4147-A177-3AD203B41FA5}">
                      <a16:colId xmlns:a16="http://schemas.microsoft.com/office/drawing/2014/main" val="2920997397"/>
                    </a:ext>
                  </a:extLst>
                </a:gridCol>
                <a:gridCol w="4150017">
                  <a:extLst>
                    <a:ext uri="{9D8B030D-6E8A-4147-A177-3AD203B41FA5}">
                      <a16:colId xmlns:a16="http://schemas.microsoft.com/office/drawing/2014/main" val="661347661"/>
                    </a:ext>
                  </a:extLst>
                </a:gridCol>
              </a:tblGrid>
              <a:tr h="165800">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4022573432"/>
                  </a:ext>
                </a:extLst>
              </a:tr>
              <a:tr h="66319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日までの間に限り、入退院支援加算１又は２の届出の基準を満たしているものとみなす。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99489261"/>
                  </a:ext>
                </a:extLst>
              </a:tr>
              <a:tr h="60516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日において現に総合入院体制加算２又は３の届出を行っている保険医療機関については、令和９年５月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日までの間に限り、敷地内禁煙の基準を満たしているものとみなす。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37303777"/>
                  </a:ext>
                </a:extLst>
              </a:tr>
              <a:tr h="105903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日において現に総合入院体制加算１又は２の届出を行っている保険医療機関については、令和９年５月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日までの間に限り、院内迅速対応チーム、平均在院日数</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14</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日以内、退棟患者に占める病院内転棟割合１割未満、感染対策向上加算１の届出、救命救急入院料等の高度急性期医療に係る治療室の届出に係る基準を満たしているものとみなす。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37192781"/>
                  </a:ext>
                </a:extLst>
              </a:tr>
              <a:tr h="756452">
                <a:tc>
                  <a:txBody>
                    <a:bodyPr/>
                    <a:lstStyle/>
                    <a:p>
                      <a:pPr algn="ctr" fontAlgn="ct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22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日において現に急性期充実体制加算の届出を行っている保険医療機関については、令和９年５月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日までの間に限り、急性期総合体制加算３から５における、総合性に係る基準を満たしているものとみなす。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16570076"/>
                  </a:ext>
                </a:extLst>
              </a:tr>
              <a:tr h="90774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日において現に急性期充実体制加算の届出を行っている保険医療機関については、令和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日までの間に限り、急性期総合体制加算３から５における、総合性に係る基準のうち、地域医療構想調整会議での合意に係る基準を満たしているものとみなす。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62332209"/>
                  </a:ext>
                </a:extLst>
              </a:tr>
              <a:tr h="75645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日において現に総合入院体制加算１又は急性期充実体制加算１の届出を行っている保険医療機関については、令和９年５月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日までの間に限り、急性期総合体制加算２から５における手術等の集積性に係る基準を満たしているものとみなす。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61216575"/>
                  </a:ext>
                </a:extLst>
              </a:tr>
              <a:tr h="75645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日において現に総合入院体制加算２又は急性期充実体制加算２の届出を行っている保険医療機関については、令和９年５月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日までの間に限り、急性期総合体制加算４及び５における手術等の集積性に係る基準を満たしているものとみなす。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59478908"/>
                  </a:ext>
                </a:extLst>
              </a:tr>
            </a:tbl>
          </a:graphicData>
        </a:graphic>
      </p:graphicFrame>
      <p:sp>
        <p:nvSpPr>
          <p:cNvPr id="4" name="スライド番号プレースホルダー 4">
            <a:extLst>
              <a:ext uri="{FF2B5EF4-FFF2-40B4-BE49-F238E27FC236}">
                <a16:creationId xmlns:a16="http://schemas.microsoft.com/office/drawing/2014/main" id="{6C4AE79F-44A0-038A-073D-2393D23497A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1</a:t>
            </a:r>
            <a:fld id="{8E067961-EC55-4815-9B2E-C9E7B8471E1C}" type="slidenum">
              <a:rPr kumimoji="1" lang="en-US" altLang="ja-JP" sz="3200" b="0" i="0" u="none" strike="noStrike" kern="0" cap="none" spc="0" normalizeH="0" baseline="0" noProof="0" smtClean="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99240817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768C6-9132-4EC1-36C5-33A5970C2BF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6801CDAA-6A2A-180E-F8FA-ADD92956B1B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経過措置について⑤</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8F89DA06-3ADB-10AA-2824-B2B114B5216B}"/>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0E349CE5-1B34-39BF-6D75-1DCD044470C1}"/>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4" name="表 3">
            <a:extLst>
              <a:ext uri="{FF2B5EF4-FFF2-40B4-BE49-F238E27FC236}">
                <a16:creationId xmlns:a16="http://schemas.microsoft.com/office/drawing/2014/main" id="{D6CC06E8-99AA-6DD7-DEA2-43877D079330}"/>
              </a:ext>
            </a:extLst>
          </p:cNvPr>
          <p:cNvGraphicFramePr>
            <a:graphicFrameLocks noGrp="1"/>
          </p:cNvGraphicFramePr>
          <p:nvPr/>
        </p:nvGraphicFramePr>
        <p:xfrm>
          <a:off x="508000" y="921015"/>
          <a:ext cx="11142132" cy="5670284"/>
        </p:xfrm>
        <a:graphic>
          <a:graphicData uri="http://schemas.openxmlformats.org/drawingml/2006/table">
            <a:tbl>
              <a:tblPr/>
              <a:tblGrid>
                <a:gridCol w="742807">
                  <a:extLst>
                    <a:ext uri="{9D8B030D-6E8A-4147-A177-3AD203B41FA5}">
                      <a16:colId xmlns:a16="http://schemas.microsoft.com/office/drawing/2014/main" val="1389122254"/>
                    </a:ext>
                  </a:extLst>
                </a:gridCol>
                <a:gridCol w="1265526">
                  <a:extLst>
                    <a:ext uri="{9D8B030D-6E8A-4147-A177-3AD203B41FA5}">
                      <a16:colId xmlns:a16="http://schemas.microsoft.com/office/drawing/2014/main" val="2182727756"/>
                    </a:ext>
                  </a:extLst>
                </a:gridCol>
                <a:gridCol w="2764900">
                  <a:extLst>
                    <a:ext uri="{9D8B030D-6E8A-4147-A177-3AD203B41FA5}">
                      <a16:colId xmlns:a16="http://schemas.microsoft.com/office/drawing/2014/main" val="3150214960"/>
                    </a:ext>
                  </a:extLst>
                </a:gridCol>
                <a:gridCol w="2214672">
                  <a:extLst>
                    <a:ext uri="{9D8B030D-6E8A-4147-A177-3AD203B41FA5}">
                      <a16:colId xmlns:a16="http://schemas.microsoft.com/office/drawing/2014/main" val="2243505955"/>
                    </a:ext>
                  </a:extLst>
                </a:gridCol>
                <a:gridCol w="4154227">
                  <a:extLst>
                    <a:ext uri="{9D8B030D-6E8A-4147-A177-3AD203B41FA5}">
                      <a16:colId xmlns:a16="http://schemas.microsoft.com/office/drawing/2014/main" val="2442176801"/>
                    </a:ext>
                  </a:extLst>
                </a:gridCol>
              </a:tblGrid>
              <a:tr h="193046">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3854296862"/>
                  </a:ext>
                </a:extLst>
              </a:tr>
              <a:tr h="850974">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日において現に総合入院体制加算３の届出を行っている保険医療機関については、令和９年５月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日までの間に限り、急性期総合体制加算５における手術等の集積性に係る基準を満たしているものとみなす。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2610011"/>
                  </a:ext>
                </a:extLst>
              </a:tr>
              <a:tr h="1021169">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総合入院体制加算及び地域包括医療病棟入院料の届出を行っている保険医療機関については、当分の間、急性期総合体制加算１から５までにおける地域包括医療病棟入院料に係る届出を行っていないこととする要件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82385460"/>
                  </a:ext>
                </a:extLst>
              </a:tr>
              <a:tr h="850974">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又は２の届出を行っている保険医療機関については、当分の間、急性期総合体制加算２及び４における、許可病床数に占める一般病棟入院基本料等の届出が９割以上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04430987"/>
                  </a:ext>
                </a:extLst>
              </a:tr>
              <a:tr h="184037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の届出を行っている保険医療機関については、急性期総合体制加算１から５まで、総合入院体制加算２の届出を行っている保険医療機関については、急性期総合体制加算の３から５まで、総合入院体制加算３の届出を行っている保険医療機関については、急性期総合体制加算の５、急性期充実体制加算の届出を行っている保険医療機関については、急性期総合体制加算１から５までにおける、一般病棟用の重症度、医療・看護必要度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3394095"/>
                  </a:ext>
                </a:extLst>
              </a:tr>
              <a:tr h="91375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A218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地域加算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激変緩和措置として、一部地域については令和９年５月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日までの間に限り、級地の調整を行う。</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86925522"/>
                  </a:ext>
                </a:extLst>
              </a:tr>
            </a:tbl>
          </a:graphicData>
        </a:graphic>
      </p:graphicFrame>
      <p:sp>
        <p:nvSpPr>
          <p:cNvPr id="3" name="スライド番号プレースホルダー 4">
            <a:extLst>
              <a:ext uri="{FF2B5EF4-FFF2-40B4-BE49-F238E27FC236}">
                <a16:creationId xmlns:a16="http://schemas.microsoft.com/office/drawing/2014/main" id="{A88A2EEE-3A2A-F1D9-85F4-AE3FA0AB5F6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200</a:t>
            </a:r>
          </a:p>
        </p:txBody>
      </p:sp>
    </p:spTree>
    <p:extLst>
      <p:ext uri="{BB962C8B-B14F-4D97-AF65-F5344CB8AC3E}">
        <p14:creationId xmlns:p14="http://schemas.microsoft.com/office/powerpoint/2010/main" val="1495344773"/>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D0AC2-3EF7-BE5F-1F23-32B28AF0AE0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F8BCE2EC-D4E5-DB01-391D-B19D52FA0377}"/>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経過措置について⑥</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83EF1BED-D19B-F88A-8CB4-FAE432B77307}"/>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67A19F9B-2825-E6B0-21C2-DD78A86CFD28}"/>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2B2E6F63-1BC7-C902-F305-6622CA2B5072}"/>
              </a:ext>
            </a:extLst>
          </p:cNvPr>
          <p:cNvGraphicFramePr>
            <a:graphicFrameLocks noGrp="1"/>
          </p:cNvGraphicFramePr>
          <p:nvPr/>
        </p:nvGraphicFramePr>
        <p:xfrm>
          <a:off x="519288" y="920435"/>
          <a:ext cx="11142134" cy="5044365"/>
        </p:xfrm>
        <a:graphic>
          <a:graphicData uri="http://schemas.openxmlformats.org/drawingml/2006/table">
            <a:tbl>
              <a:tblPr/>
              <a:tblGrid>
                <a:gridCol w="742809">
                  <a:extLst>
                    <a:ext uri="{9D8B030D-6E8A-4147-A177-3AD203B41FA5}">
                      <a16:colId xmlns:a16="http://schemas.microsoft.com/office/drawing/2014/main" val="4169460041"/>
                    </a:ext>
                  </a:extLst>
                </a:gridCol>
                <a:gridCol w="1265526">
                  <a:extLst>
                    <a:ext uri="{9D8B030D-6E8A-4147-A177-3AD203B41FA5}">
                      <a16:colId xmlns:a16="http://schemas.microsoft.com/office/drawing/2014/main" val="2096953735"/>
                    </a:ext>
                  </a:extLst>
                </a:gridCol>
                <a:gridCol w="2764900">
                  <a:extLst>
                    <a:ext uri="{9D8B030D-6E8A-4147-A177-3AD203B41FA5}">
                      <a16:colId xmlns:a16="http://schemas.microsoft.com/office/drawing/2014/main" val="3108827671"/>
                    </a:ext>
                  </a:extLst>
                </a:gridCol>
                <a:gridCol w="2214671">
                  <a:extLst>
                    <a:ext uri="{9D8B030D-6E8A-4147-A177-3AD203B41FA5}">
                      <a16:colId xmlns:a16="http://schemas.microsoft.com/office/drawing/2014/main" val="3300532692"/>
                    </a:ext>
                  </a:extLst>
                </a:gridCol>
                <a:gridCol w="4154228">
                  <a:extLst>
                    <a:ext uri="{9D8B030D-6E8A-4147-A177-3AD203B41FA5}">
                      <a16:colId xmlns:a16="http://schemas.microsoft.com/office/drawing/2014/main" val="3952152848"/>
                    </a:ext>
                  </a:extLst>
                </a:gridCol>
              </a:tblGrid>
              <a:tr h="190425">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994781605"/>
                  </a:ext>
                </a:extLst>
              </a:tr>
              <a:tr h="69342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A243-2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バイオ後続品使用体制加算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日時点で、現にバイオ後続品使用体制加算の届出を行っている保険医療機関にあっては、原則として、新たに追加された成分に係る割合の基準を満たすものとみなす。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8808338"/>
                  </a:ext>
                </a:extLst>
              </a:tr>
              <a:tr h="69342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A245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データ提出加算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日時点で、精神病棟入院基本料（</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15</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対１、</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18</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対１、</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対１）に係る届出を行っている保険医療機関については、データ提出加算に係る要件を満たしているものとみなす。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24513284"/>
                  </a:ext>
                </a:extLst>
              </a:tr>
              <a:tr h="34671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A245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データ提出加算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日時点で、急性期病院一般入院基本料、急性期一般入院基本料、特定機能病院入院基本料（一般病棟）、専門病院入院基本料（７対１、</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対１）、地域包括医療病棟、地域包括ケア病棟入院料、回復期リハビリテーション病棟入院料１～４を算定する病棟又は病室のいずれも有しない保険医療機関であって、以下のいずれかに該当するもの、かつ、データ提出加算に係る届出を行うことが困難であることについて正当な理由があるものに限り、データ提出加算に係る要件を満たしているものとみなす。</a:t>
                      </a:r>
                      <a:b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・地域一般入院基本料、療養病棟入院基本料、専門病院入院基本料（</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13</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対１）、障害者施設等入院基本料、特殊疾患入院医療管理料、回復期リハビリテーション病棟５、特殊疾患病棟入院料、緩和ケア病棟入院料又は精神科救急急性期医療入院料を算定する病棟又は病室のいずれかを有するもののうち、これらの病棟又は病室の病床数の合計が</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200</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床未満のもの</a:t>
                      </a:r>
                      <a:b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・精神病棟入院基本料、精神科急性期治療病棟入院料、児童・思春期精神科入院医療管理料を算定する病棟又は病室のいずれかを有するもの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2817132"/>
                  </a:ext>
                </a:extLst>
              </a:tr>
            </a:tbl>
          </a:graphicData>
        </a:graphic>
      </p:graphicFrame>
      <p:sp>
        <p:nvSpPr>
          <p:cNvPr id="4" name="スライド番号プレースホルダー 4">
            <a:extLst>
              <a:ext uri="{FF2B5EF4-FFF2-40B4-BE49-F238E27FC236}">
                <a16:creationId xmlns:a16="http://schemas.microsoft.com/office/drawing/2014/main" id="{308EF8A7-DC0A-3737-4896-B020A44CEA6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201</a:t>
            </a:r>
          </a:p>
        </p:txBody>
      </p:sp>
    </p:spTree>
    <p:extLst>
      <p:ext uri="{BB962C8B-B14F-4D97-AF65-F5344CB8AC3E}">
        <p14:creationId xmlns:p14="http://schemas.microsoft.com/office/powerpoint/2010/main" val="485123779"/>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F7EC6-3038-54AB-630C-0C8858CF0AF8}"/>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5B704870-E644-81FB-90DE-DE4DECCA6B2F}"/>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経過措置について⑦</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3F4569EE-A4C3-CA77-4846-65672D1EF6B1}"/>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57D5F724-A8DD-D7EE-68D8-99B9DB6D7F07}"/>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6" name="表 5">
            <a:extLst>
              <a:ext uri="{FF2B5EF4-FFF2-40B4-BE49-F238E27FC236}">
                <a16:creationId xmlns:a16="http://schemas.microsoft.com/office/drawing/2014/main" id="{438EE718-12F1-9E84-A5E6-5940DBAFAA75}"/>
              </a:ext>
            </a:extLst>
          </p:cNvPr>
          <p:cNvGraphicFramePr>
            <a:graphicFrameLocks noGrp="1"/>
          </p:cNvGraphicFramePr>
          <p:nvPr/>
        </p:nvGraphicFramePr>
        <p:xfrm>
          <a:off x="530577" y="921010"/>
          <a:ext cx="11119555" cy="5670287"/>
        </p:xfrm>
        <a:graphic>
          <a:graphicData uri="http://schemas.openxmlformats.org/drawingml/2006/table">
            <a:tbl>
              <a:tblPr/>
              <a:tblGrid>
                <a:gridCol w="741302">
                  <a:extLst>
                    <a:ext uri="{9D8B030D-6E8A-4147-A177-3AD203B41FA5}">
                      <a16:colId xmlns:a16="http://schemas.microsoft.com/office/drawing/2014/main" val="3831262526"/>
                    </a:ext>
                  </a:extLst>
                </a:gridCol>
                <a:gridCol w="1262963">
                  <a:extLst>
                    <a:ext uri="{9D8B030D-6E8A-4147-A177-3AD203B41FA5}">
                      <a16:colId xmlns:a16="http://schemas.microsoft.com/office/drawing/2014/main" val="1098623185"/>
                    </a:ext>
                  </a:extLst>
                </a:gridCol>
                <a:gridCol w="2759298">
                  <a:extLst>
                    <a:ext uri="{9D8B030D-6E8A-4147-A177-3AD203B41FA5}">
                      <a16:colId xmlns:a16="http://schemas.microsoft.com/office/drawing/2014/main" val="115559086"/>
                    </a:ext>
                  </a:extLst>
                </a:gridCol>
                <a:gridCol w="2210184">
                  <a:extLst>
                    <a:ext uri="{9D8B030D-6E8A-4147-A177-3AD203B41FA5}">
                      <a16:colId xmlns:a16="http://schemas.microsoft.com/office/drawing/2014/main" val="3086974026"/>
                    </a:ext>
                  </a:extLst>
                </a:gridCol>
                <a:gridCol w="4145808">
                  <a:extLst>
                    <a:ext uri="{9D8B030D-6E8A-4147-A177-3AD203B41FA5}">
                      <a16:colId xmlns:a16="http://schemas.microsoft.com/office/drawing/2014/main" val="1413819467"/>
                    </a:ext>
                  </a:extLst>
                </a:gridCol>
              </a:tblGrid>
              <a:tr h="177395">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209725635"/>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特定入院料の施設基準等　通則</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日においに現に特定入院料に係る届出を行っている病棟又は病室については、一病棟（看護単位）における特定入院料の届出は二までとする基準に該当するものとみなす。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87424989"/>
                  </a:ext>
                </a:extLst>
              </a:tr>
              <a:tr h="497603">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特定集中治療室管理料２</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「集中治療を必要とする患者の看護に係る適切な研修を修了した専任の常勤看護師」の規定に該当するものとみなす。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76880960"/>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特定集中治療室管理料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日時点で、現に特定集中治療室管理料の届出を行っている治療室にあっては、救急搬送件数又は全身麻酔による手術件数の要件に該当するものとみなす。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08052344"/>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特定集中治療室管理料１、２</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日時点で特定集中治療室管理料を行っている治療室にあっては、入室時に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SOFA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スコアが一定以上である患者割合の基準を満たすものとみなす。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60507738"/>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ハイケアユニット入院医療管理料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日時点で、現にハイケアユニット入院医療管理料の届出を行っている治療室にあっては、救急搬送件数又は全身麻酔による手術件数の要件に該当するものとみなす。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20507890"/>
                  </a:ext>
                </a:extLst>
              </a:tr>
              <a:tr h="995207">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ハイケアユニット入院医療管理料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ハイケアユニット入院医療管理料１又はハイケアユニット入院医療管理料２に係る届出を行っている治療室であって、旧算定方法における重症度、医療・看護必要度の基準を満たす治療室については、令和８年度改定後の基準をそれぞれ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5206601"/>
                  </a:ext>
                </a:extLst>
              </a:tr>
              <a:tr h="68273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脳卒中ケアユニット入院医療管理料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日時点において現に脳卒中ケアユニット入院医療管理料の届出を行っている治療室にあっては、「超急性期脳卒中加算」「経皮的脳血栓回収術」に関する実績要件に該当するものとみなす。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8653100"/>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母体・胎児集中治療室管理料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日の時点で、現に母体・胎児集中治療室管理料の届出を行っている治療室にあっては、妊産婦の搬送受入件数に関する実績要件に該当するものとみなす。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8175244"/>
                  </a:ext>
                </a:extLst>
              </a:tr>
            </a:tbl>
          </a:graphicData>
        </a:graphic>
      </p:graphicFrame>
      <p:sp>
        <p:nvSpPr>
          <p:cNvPr id="3" name="スライド番号プレースホルダー 4">
            <a:extLst>
              <a:ext uri="{FF2B5EF4-FFF2-40B4-BE49-F238E27FC236}">
                <a16:creationId xmlns:a16="http://schemas.microsoft.com/office/drawing/2014/main" id="{00BBC345-CF9A-D47C-6D98-A8A33EDC629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202</a:t>
            </a:r>
          </a:p>
        </p:txBody>
      </p:sp>
    </p:spTree>
    <p:extLst>
      <p:ext uri="{BB962C8B-B14F-4D97-AF65-F5344CB8AC3E}">
        <p14:creationId xmlns:p14="http://schemas.microsoft.com/office/powerpoint/2010/main" val="2668163599"/>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9D027-1FE7-2A65-8A6E-A397E5C2D1D7}"/>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01C48494-BB5D-33CE-C53C-D0FD70A19E4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経過措置について⑧</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0A3A32A6-1EE6-9B55-6507-A466456D6282}"/>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333C47B7-CEA3-7CE7-825F-81640C8ED26E}"/>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4AE12F11-D849-ED7D-3CA1-BD86B5DC74DD}"/>
              </a:ext>
            </a:extLst>
          </p:cNvPr>
          <p:cNvGraphicFramePr>
            <a:graphicFrameLocks noGrp="1"/>
          </p:cNvGraphicFramePr>
          <p:nvPr/>
        </p:nvGraphicFramePr>
        <p:xfrm>
          <a:off x="508000" y="921015"/>
          <a:ext cx="11142133" cy="5677367"/>
        </p:xfrm>
        <a:graphic>
          <a:graphicData uri="http://schemas.openxmlformats.org/drawingml/2006/table">
            <a:tbl>
              <a:tblPr/>
              <a:tblGrid>
                <a:gridCol w="742809">
                  <a:extLst>
                    <a:ext uri="{9D8B030D-6E8A-4147-A177-3AD203B41FA5}">
                      <a16:colId xmlns:a16="http://schemas.microsoft.com/office/drawing/2014/main" val="1621544689"/>
                    </a:ext>
                  </a:extLst>
                </a:gridCol>
                <a:gridCol w="1265525">
                  <a:extLst>
                    <a:ext uri="{9D8B030D-6E8A-4147-A177-3AD203B41FA5}">
                      <a16:colId xmlns:a16="http://schemas.microsoft.com/office/drawing/2014/main" val="1525974668"/>
                    </a:ext>
                  </a:extLst>
                </a:gridCol>
                <a:gridCol w="2764899">
                  <a:extLst>
                    <a:ext uri="{9D8B030D-6E8A-4147-A177-3AD203B41FA5}">
                      <a16:colId xmlns:a16="http://schemas.microsoft.com/office/drawing/2014/main" val="1909210096"/>
                    </a:ext>
                  </a:extLst>
                </a:gridCol>
                <a:gridCol w="2214671">
                  <a:extLst>
                    <a:ext uri="{9D8B030D-6E8A-4147-A177-3AD203B41FA5}">
                      <a16:colId xmlns:a16="http://schemas.microsoft.com/office/drawing/2014/main" val="306205946"/>
                    </a:ext>
                  </a:extLst>
                </a:gridCol>
                <a:gridCol w="4154229">
                  <a:extLst>
                    <a:ext uri="{9D8B030D-6E8A-4147-A177-3AD203B41FA5}">
                      <a16:colId xmlns:a16="http://schemas.microsoft.com/office/drawing/2014/main" val="2556797886"/>
                    </a:ext>
                  </a:extLst>
                </a:gridCol>
              </a:tblGrid>
              <a:tr h="160558">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721475557"/>
                  </a:ext>
                </a:extLst>
              </a:tr>
              <a:tr h="80278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地域包括医療病棟</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総合入院体制加算及び地域包括医療病棟入院料に係る届出を行っている保険医療機関については、地域包括医療病棟において、急性期総合体制加算に係る届出を行っている保険医療機関でないことの要件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47801236"/>
                  </a:ext>
                </a:extLst>
              </a:tr>
              <a:tr h="64223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回復期リハビリテーション病棟入院料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日において、現に回復期リハビリテーション病棟入院料２又は４に係る届出を行っている病棟にあっては、リハビリテーション実績指数に関する実績要件に該当するものとみなす。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12449253"/>
                  </a:ext>
                </a:extLst>
              </a:tr>
              <a:tr h="80278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回復期リハビリテーション病棟入院料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回復期リハビリテーション病棟入院料３又は４に係る届出を行っている病棟にあっては、休日を含め、週七日間リハビリテーションを提供できる体制に関する施設基準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29843822"/>
                  </a:ext>
                </a:extLst>
              </a:tr>
              <a:tr h="963346">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A311,A311-3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精神科救急急性期医療入院料、精神科救急・合併症入院料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新規に入院した患者については、措置入院、緊急措置入院、医療保護入院、応急入院、鑑定入院又は医療観察法入院のいずれかに係るものであった場合、「精神科救急等病棟必要性チェックリスト」において、３点以上であること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02229124"/>
                  </a:ext>
                </a:extLst>
              </a:tr>
              <a:tr h="1123903">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A311-2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精神科急性期治療病棟入院料２</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精神科地域包括ケア病棟入院料に係る届出を行っていた病棟が、令和８年６月１日までに区分番号Ａ３１１－２に掲げる精神科急性期治療病棟入院料２に係る届出を行った場合は、精神科地域包括ケア病棟入院料を算定した期間と通算して</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180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日を限度としてＡ３１１－２に掲げる精神科急性期治療病棟入院料２のハを算定できるものとする。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84012181"/>
                  </a:ext>
                </a:extLst>
              </a:tr>
              <a:tr h="117467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A311-2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精神科急性期治療病棟入院料２</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日において現に令和６年度医科点数表における精神科地域包括ケア病棟入院料に係る届出を行っている病棟については、令和８年９月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日までの間に限り、精神科急性期治療病棟入院料の看護配置に係る要件以外を満たすこととする。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8211573"/>
                  </a:ext>
                </a:extLst>
              </a:tr>
            </a:tbl>
          </a:graphicData>
        </a:graphic>
      </p:graphicFrame>
      <p:sp>
        <p:nvSpPr>
          <p:cNvPr id="4" name="スライド番号プレースホルダー 4">
            <a:extLst>
              <a:ext uri="{FF2B5EF4-FFF2-40B4-BE49-F238E27FC236}">
                <a16:creationId xmlns:a16="http://schemas.microsoft.com/office/drawing/2014/main" id="{B22221AB-70D4-294F-4A30-7D66350BA38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203</a:t>
            </a:r>
          </a:p>
        </p:txBody>
      </p:sp>
    </p:spTree>
    <p:extLst>
      <p:ext uri="{BB962C8B-B14F-4D97-AF65-F5344CB8AC3E}">
        <p14:creationId xmlns:p14="http://schemas.microsoft.com/office/powerpoint/2010/main" val="2023477239"/>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998C9-F955-8B80-E471-9867EBFB12DF}"/>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34A3D033-10D4-F6BF-4E95-7298A9CEC1BF}"/>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経過措置について⑨</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920C7467-8C18-93DB-92D9-BC047A8DC799}"/>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9B3D37A0-DDCF-46F4-DB66-086360B731F4}"/>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4" name="表 3">
            <a:extLst>
              <a:ext uri="{FF2B5EF4-FFF2-40B4-BE49-F238E27FC236}">
                <a16:creationId xmlns:a16="http://schemas.microsoft.com/office/drawing/2014/main" id="{99FF464A-FCD6-69EB-5E34-DFF3460A4FD1}"/>
              </a:ext>
            </a:extLst>
          </p:cNvPr>
          <p:cNvGraphicFramePr>
            <a:graphicFrameLocks noGrp="1"/>
          </p:cNvGraphicFramePr>
          <p:nvPr/>
        </p:nvGraphicFramePr>
        <p:xfrm>
          <a:off x="530578" y="933454"/>
          <a:ext cx="11119555" cy="5657847"/>
        </p:xfrm>
        <a:graphic>
          <a:graphicData uri="http://schemas.openxmlformats.org/drawingml/2006/table">
            <a:tbl>
              <a:tblPr/>
              <a:tblGrid>
                <a:gridCol w="741303">
                  <a:extLst>
                    <a:ext uri="{9D8B030D-6E8A-4147-A177-3AD203B41FA5}">
                      <a16:colId xmlns:a16="http://schemas.microsoft.com/office/drawing/2014/main" val="2339706307"/>
                    </a:ext>
                  </a:extLst>
                </a:gridCol>
                <a:gridCol w="1262962">
                  <a:extLst>
                    <a:ext uri="{9D8B030D-6E8A-4147-A177-3AD203B41FA5}">
                      <a16:colId xmlns:a16="http://schemas.microsoft.com/office/drawing/2014/main" val="417540897"/>
                    </a:ext>
                  </a:extLst>
                </a:gridCol>
                <a:gridCol w="2759297">
                  <a:extLst>
                    <a:ext uri="{9D8B030D-6E8A-4147-A177-3AD203B41FA5}">
                      <a16:colId xmlns:a16="http://schemas.microsoft.com/office/drawing/2014/main" val="2080400221"/>
                    </a:ext>
                  </a:extLst>
                </a:gridCol>
                <a:gridCol w="2210184">
                  <a:extLst>
                    <a:ext uri="{9D8B030D-6E8A-4147-A177-3AD203B41FA5}">
                      <a16:colId xmlns:a16="http://schemas.microsoft.com/office/drawing/2014/main" val="2768503301"/>
                    </a:ext>
                  </a:extLst>
                </a:gridCol>
                <a:gridCol w="4145809">
                  <a:extLst>
                    <a:ext uri="{9D8B030D-6E8A-4147-A177-3AD203B41FA5}">
                      <a16:colId xmlns:a16="http://schemas.microsoft.com/office/drawing/2014/main" val="2065827486"/>
                    </a:ext>
                  </a:extLst>
                </a:gridCol>
              </a:tblGrid>
              <a:tr h="259358">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602917124"/>
                  </a:ext>
                </a:extLst>
              </a:tr>
              <a:tr h="692946">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別表第六の二</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医療資源の少ない地域の対象地域</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令和６年３月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日において、現に令和６年度診療報酬改定前の医療資源の少ない地域に所在する保険医療機関が、医療資源の少ない地域の評価に係る届出を行っている場合、なお効力を有するものとする。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070380"/>
                  </a:ext>
                </a:extLst>
              </a:tr>
              <a:tr h="884347">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別表第六の二</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医療資源の少ない地域の対象地域</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14</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日において、現に令和８年度診療報酬改定前の医療資源の少ない地域に所在する保険医療機関が、医療資源の少ない地域の評価に係る届出を行っている場合、なお効力を有するものとする。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73533410"/>
                  </a:ext>
                </a:extLst>
              </a:tr>
              <a:tr h="899105">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B001-2-6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100" b="0" i="0" u="none" strike="noStrike">
                          <a:solidFill>
                            <a:srgbClr val="000000"/>
                          </a:solidFill>
                          <a:effectLst/>
                          <a:latin typeface="メイリオ" panose="020B0604030504040204" pitchFamily="50" charset="-128"/>
                          <a:ea typeface="メイリオ" panose="020B0604030504040204" pitchFamily="50" charset="-128"/>
                        </a:rPr>
                        <a:t>救急外来医学管理料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救急外来医学管理料に係る届出を行う保険医療機関については、地域の救急医療に関する取組の要件に該当するものとみなす。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4731305"/>
                  </a:ext>
                </a:extLst>
              </a:tr>
              <a:tr h="112388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dirty="0">
                          <a:solidFill>
                            <a:srgbClr val="000000"/>
                          </a:solidFill>
                          <a:effectLst/>
                          <a:latin typeface="メイリオ" panose="020B0604030504040204" pitchFamily="50" charset="-128"/>
                          <a:ea typeface="メイリオ" panose="020B0604030504040204" pitchFamily="50" charset="-128"/>
                        </a:rPr>
                        <a:t>B001-2-12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外来腫瘍化学療法診療料１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日時点で、現に外来腫瘍化学療法診療料１の届出を行っている保険医療機関については、患者の急変時の緊急事態等に対応するための指針の整備に係る基準を満たしているものとする。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22173391"/>
                  </a:ext>
                </a:extLst>
              </a:tr>
              <a:tr h="899105">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B001-3</a:t>
                      </a:r>
                      <a:br>
                        <a:rPr lang="en-US" sz="1100" b="0" i="0" u="none" strike="noStrike">
                          <a:solidFill>
                            <a:srgbClr val="000000"/>
                          </a:solidFill>
                          <a:effectLst/>
                          <a:latin typeface="メイリオ" panose="020B0604030504040204" pitchFamily="50" charset="-128"/>
                          <a:ea typeface="メイリオ" panose="020B0604030504040204" pitchFamily="50" charset="-128"/>
                        </a:rPr>
                      </a:br>
                      <a:r>
                        <a:rPr lang="en-US" sz="1100" b="0" i="0" u="none" strike="noStrike">
                          <a:solidFill>
                            <a:srgbClr val="000000"/>
                          </a:solidFill>
                          <a:effectLst/>
                          <a:latin typeface="メイリオ" panose="020B0604030504040204" pitchFamily="50" charset="-128"/>
                          <a:ea typeface="メイリオ" panose="020B0604030504040204" pitchFamily="50" charset="-128"/>
                        </a:rPr>
                        <a:t>B001-3-3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生活習慣病管理料（</a:t>
                      </a:r>
                      <a:r>
                        <a:rPr lang="en-US" altLang="zh-TW" sz="1100" b="0" i="0" u="none" strike="noStrike">
                          <a:solidFill>
                            <a:srgbClr val="000000"/>
                          </a:solidFill>
                          <a:effectLst/>
                          <a:latin typeface="メイリオ" panose="020B0604030504040204" pitchFamily="50" charset="-128"/>
                          <a:ea typeface="メイリオ" panose="020B0604030504040204" pitchFamily="50" charset="-128"/>
                        </a:rPr>
                        <a:t>Ⅰ</a:t>
                      </a: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）注４</a:t>
                      </a:r>
                      <a:br>
                        <a:rPr lang="zh-TW" altLang="en-US"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生活習慣病管理料（</a:t>
                      </a:r>
                      <a:r>
                        <a:rPr lang="en-US" altLang="zh-TW" sz="1100" b="0" i="0" u="none" strike="noStrike">
                          <a:solidFill>
                            <a:srgbClr val="000000"/>
                          </a:solidFill>
                          <a:effectLst/>
                          <a:latin typeface="メイリオ" panose="020B0604030504040204" pitchFamily="50" charset="-128"/>
                          <a:ea typeface="メイリオ" panose="020B0604030504040204" pitchFamily="50" charset="-128"/>
                        </a:rPr>
                        <a:t>Ⅱ</a:t>
                      </a: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）注４</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日において、現に生活習慣病管理料（</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Ⅰ</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）又は生活習慣病管理料（</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Ⅱ</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）の注４に係る届出を行っている保険医療機関については、充実管理加算１に係る実績要件に該当するものとみなす。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12122649"/>
                  </a:ext>
                </a:extLst>
              </a:tr>
              <a:tr h="899105">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C005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在宅患者訪問看護・指導料　注</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19</a:t>
                      </a:r>
                      <a:br>
                        <a:rPr lang="en-US" altLang="ja-JP"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C005-1-2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同一建物居住者訪問看護・指導料の注８の規定により準用する場合を含む）</a:t>
                      </a:r>
                      <a:br>
                        <a:rPr lang="ja-JP" altLang="en-US"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訪問看護医療情報連携加算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ウェブサイト掲載の基準に該当するものとみなす。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5130069"/>
                  </a:ext>
                </a:extLst>
              </a:tr>
            </a:tbl>
          </a:graphicData>
        </a:graphic>
      </p:graphicFrame>
      <p:sp>
        <p:nvSpPr>
          <p:cNvPr id="3" name="スライド番号プレースホルダー 4">
            <a:extLst>
              <a:ext uri="{FF2B5EF4-FFF2-40B4-BE49-F238E27FC236}">
                <a16:creationId xmlns:a16="http://schemas.microsoft.com/office/drawing/2014/main" id="{22D978DA-1F38-1857-A706-5C0483FA270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204</a:t>
            </a:r>
          </a:p>
        </p:txBody>
      </p:sp>
      <p:pic>
        <p:nvPicPr>
          <p:cNvPr id="8" name="オーディオ 7">
            <a:hlinkClick r:id="" action="ppaction://media"/>
            <a:extLst>
              <a:ext uri="{FF2B5EF4-FFF2-40B4-BE49-F238E27FC236}">
                <a16:creationId xmlns:a16="http://schemas.microsoft.com/office/drawing/2014/main" id="{2B96F713-24D6-E02E-D63A-756369BAD40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6534048"/>
      </p:ext>
    </p:extLst>
  </p:cSld>
  <p:clrMapOvr>
    <a:masterClrMapping/>
  </p:clrMapOvr>
  <mc:AlternateContent xmlns:mc="http://schemas.openxmlformats.org/markup-compatibility/2006" xmlns:p14="http://schemas.microsoft.com/office/powerpoint/2010/main">
    <mc:Choice Requires="p14">
      <p:transition spd="slow" p14:dur="2000" advTm="38669"/>
    </mc:Choice>
    <mc:Fallback xmlns="">
      <p:transition spd="slow" advTm="38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224EE-CFAF-876A-F3E1-70E3FED96195}"/>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894CD77-D891-1829-6746-8F628557E6B6}"/>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経過措置について⑩</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4DD32F8F-DA80-CD20-7154-2C154E44EA5F}"/>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39D71795-FCE4-4F05-1412-9F04CAD3D67D}"/>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41CC3A59-2EDE-16BB-F17C-456943CDBAC5}"/>
              </a:ext>
            </a:extLst>
          </p:cNvPr>
          <p:cNvGraphicFramePr>
            <a:graphicFrameLocks noGrp="1"/>
          </p:cNvGraphicFramePr>
          <p:nvPr/>
        </p:nvGraphicFramePr>
        <p:xfrm>
          <a:off x="541867" y="921010"/>
          <a:ext cx="11108266" cy="5476626"/>
        </p:xfrm>
        <a:graphic>
          <a:graphicData uri="http://schemas.openxmlformats.org/drawingml/2006/table">
            <a:tbl>
              <a:tblPr/>
              <a:tblGrid>
                <a:gridCol w="740551">
                  <a:extLst>
                    <a:ext uri="{9D8B030D-6E8A-4147-A177-3AD203B41FA5}">
                      <a16:colId xmlns:a16="http://schemas.microsoft.com/office/drawing/2014/main" val="628073565"/>
                    </a:ext>
                  </a:extLst>
                </a:gridCol>
                <a:gridCol w="1261679">
                  <a:extLst>
                    <a:ext uri="{9D8B030D-6E8A-4147-A177-3AD203B41FA5}">
                      <a16:colId xmlns:a16="http://schemas.microsoft.com/office/drawing/2014/main" val="2301913474"/>
                    </a:ext>
                  </a:extLst>
                </a:gridCol>
                <a:gridCol w="2656440">
                  <a:extLst>
                    <a:ext uri="{9D8B030D-6E8A-4147-A177-3AD203B41FA5}">
                      <a16:colId xmlns:a16="http://schemas.microsoft.com/office/drawing/2014/main" val="159480301"/>
                    </a:ext>
                  </a:extLst>
                </a:gridCol>
                <a:gridCol w="2307995">
                  <a:extLst>
                    <a:ext uri="{9D8B030D-6E8A-4147-A177-3AD203B41FA5}">
                      <a16:colId xmlns:a16="http://schemas.microsoft.com/office/drawing/2014/main" val="4031969539"/>
                    </a:ext>
                  </a:extLst>
                </a:gridCol>
                <a:gridCol w="4141601">
                  <a:extLst>
                    <a:ext uri="{9D8B030D-6E8A-4147-A177-3AD203B41FA5}">
                      <a16:colId xmlns:a16="http://schemas.microsoft.com/office/drawing/2014/main" val="1447779024"/>
                    </a:ext>
                  </a:extLst>
                </a:gridCol>
              </a:tblGrid>
              <a:tr h="245356">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225402103"/>
                  </a:ext>
                </a:extLst>
              </a:tr>
              <a:tr h="96777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54</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特掲診療料の</a:t>
                      </a:r>
                      <a:br>
                        <a:rPr lang="ja-JP" altLang="en-US"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施設基準</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在宅療養支援診療所・病院</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日において現に在宅療養支援診療所又は在宅療養支援病院の届出を行っている保険医療機関については、令和９年５月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日までの間に限り、業務継続計画の策定等に係る要件を満たしているものとする。</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7120465"/>
                  </a:ext>
                </a:extLst>
              </a:tr>
              <a:tr h="1112131">
                <a:tc>
                  <a:txBody>
                    <a:bodyPr/>
                    <a:lstStyle/>
                    <a:p>
                      <a:endParaRPr kumimoji="1" lang="ja-JP" altLang="en-US" sz="2200"/>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Ｊ通則</a:t>
                      </a:r>
                      <a:endParaRPr lang="en-US" altLang="ja-JP" sz="1100" b="0" i="0" u="none" strike="noStrike" dirty="0">
                        <a:solidFill>
                          <a:srgbClr val="000000"/>
                        </a:solidFill>
                        <a:effectLst/>
                        <a:latin typeface="メイリオ" panose="020B0604030504040204" pitchFamily="50" charset="-128"/>
                        <a:ea typeface="メイリオ" panose="020B0604030504040204" pitchFamily="50" charset="-128"/>
                      </a:endParaRPr>
                    </a:p>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Ｋ通則</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休日加算１時間外加算１</a:t>
                      </a:r>
                      <a:br>
                        <a:rPr lang="ja-JP" altLang="en-US"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及び深夜加算１</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日の時点で休日加算１、時間外加算１及び深夜加算１の届出を行っている保険医療機関については、令和９年５月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日までの間に限り、夜勤時間帯に緊急呼出し当番を行った者について、翌日を休日としていること又は勤務間インターバルを満たしているものとみなす。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65618183"/>
                  </a:ext>
                </a:extLst>
              </a:tr>
              <a:tr h="5960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55</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2">
                  <a:txBody>
                    <a:bodyPr/>
                    <a:lstStyle/>
                    <a:p>
                      <a:pPr algn="ctr" fontAlgn="ct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J038</a:t>
                      </a:r>
                      <a:endParaRPr lang="ja-JP" altLang="en-US" sz="1100" b="0" i="0" u="none" strike="noStrike" dirty="0">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2">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人工腎臓　注</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15</a:t>
                      </a:r>
                    </a:p>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腎代替療法診療体制充実加算</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「日本透析医会、日本透析医会支部又は都道府県等による災害時の情報伝達訓練に年に１回以上参加していること。」の基準に該当するものとみなす。</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71925784"/>
                  </a:ext>
                </a:extLst>
              </a:tr>
              <a:tr h="5960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56</a:t>
                      </a:r>
                    </a:p>
                  </a:txBody>
                  <a:tcPr marL="36000" marR="36000" marT="36000" marB="36000" anchor="ctr">
                    <a:lnT w="6350" cap="flat" cmpd="sng" algn="ctr">
                      <a:solidFill>
                        <a:srgbClr val="000000"/>
                      </a:solidFill>
                      <a:prstDash val="solid"/>
                      <a:round/>
                      <a:headEnd type="none" w="med" len="med"/>
                      <a:tailEnd type="none" w="med" len="med"/>
                    </a:lnT>
                  </a:tcPr>
                </a:tc>
                <a:tc vMerge="1">
                  <a:txBody>
                    <a:bodyPr/>
                    <a:lstStyle/>
                    <a:p>
                      <a:endParaRPr kumimoji="1" lang="ja-JP" altLang="en-US"/>
                    </a:p>
                  </a:txBody>
                  <a:tcPr/>
                </a:tc>
                <a:tc vMerge="1">
                  <a:txBody>
                    <a:bodyPr/>
                    <a:lstStyle/>
                    <a:p>
                      <a:endParaRPr kumimoji="1" lang="ja-JP" altLang="en-US"/>
                    </a:p>
                  </a:txBody>
                  <a:tcPr/>
                </a:tc>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在宅自己腹膜灌流指導管理料の算定実績又は腎移植に向けた手続きを行った患者の実績の基準に該当するものとみなす。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0662842"/>
                  </a:ext>
                </a:extLst>
              </a:tr>
              <a:tr h="94845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57</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noFill/>
                  </a:tcPr>
                </a:tc>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K939-4</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内視鏡手術用支援機器加算</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「内視鏡手術用支援機器を用いた手術の前年の実績（症例数及び平均在院日数）について、ウェブサイトに掲載していること」の基準に該当するものとみなす。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9238252"/>
                  </a:ext>
                </a:extLst>
              </a:tr>
              <a:tr h="41871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58</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訪問看護</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訪問看護管理療養費　注</a:t>
                      </a:r>
                      <a:r>
                        <a:rPr lang="en-US" altLang="zh-TW" sz="1100" b="0" i="0" u="none" strike="noStrike">
                          <a:solidFill>
                            <a:srgbClr val="000000"/>
                          </a:solidFill>
                          <a:effectLst/>
                          <a:latin typeface="メイリオ" panose="020B0604030504040204" pitchFamily="50" charset="-128"/>
                          <a:ea typeface="メイリオ" panose="020B0604030504040204" pitchFamily="50" charset="-128"/>
                        </a:rPr>
                        <a:t>14</a:t>
                      </a:r>
                      <a:br>
                        <a:rPr lang="en-US" altLang="zh-TW"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訪問看護医療情報連携加算</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ウェブサイト掲載の基準に該当するものとみなす。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49628481"/>
                  </a:ext>
                </a:extLst>
              </a:tr>
              <a:tr h="592066">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59</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訪問看護</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包括型訪問看護療養費</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合同の研修及び事例検討会等の地域の保険医療機関又は訪問看護ステーションとの連携について相当な実績に係る基準に該当するものとみなす。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29716652"/>
                  </a:ext>
                </a:extLst>
              </a:tr>
            </a:tbl>
          </a:graphicData>
        </a:graphic>
      </p:graphicFrame>
      <p:sp>
        <p:nvSpPr>
          <p:cNvPr id="4" name="スライド番号プレースホルダー 4">
            <a:extLst>
              <a:ext uri="{FF2B5EF4-FFF2-40B4-BE49-F238E27FC236}">
                <a16:creationId xmlns:a16="http://schemas.microsoft.com/office/drawing/2014/main" id="{33F85B8D-AD35-861B-30D7-5F599E3B11C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205</a:t>
            </a:r>
          </a:p>
        </p:txBody>
      </p:sp>
      <p:pic>
        <p:nvPicPr>
          <p:cNvPr id="14" name="オーディオ 13">
            <a:hlinkClick r:id="" action="ppaction://media"/>
            <a:extLst>
              <a:ext uri="{FF2B5EF4-FFF2-40B4-BE49-F238E27FC236}">
                <a16:creationId xmlns:a16="http://schemas.microsoft.com/office/drawing/2014/main" id="{E4BE4F45-E4F6-75DB-BBCE-12A4495DA3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4919979"/>
      </p:ext>
    </p:extLst>
  </p:cSld>
  <p:clrMapOvr>
    <a:masterClrMapping/>
  </p:clrMapOvr>
  <mc:AlternateContent xmlns:mc="http://schemas.openxmlformats.org/markup-compatibility/2006" xmlns:p14="http://schemas.microsoft.com/office/powerpoint/2010/main">
    <mc:Choice Requires="p14">
      <p:transition spd="slow" p14:dur="2000" advTm="27289"/>
    </mc:Choice>
    <mc:Fallback xmlns="">
      <p:transition spd="slow" advTm="27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5E2DD-9930-47DB-D845-69950590BFD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23DDC2E7-E2A4-198A-CE1D-E1E433E35BEC}"/>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附帯意見</a:t>
            </a:r>
          </a:p>
        </p:txBody>
      </p:sp>
      <p:sp>
        <p:nvSpPr>
          <p:cNvPr id="3" name="スライド番号プレースホルダー 4">
            <a:extLst>
              <a:ext uri="{FF2B5EF4-FFF2-40B4-BE49-F238E27FC236}">
                <a16:creationId xmlns:a16="http://schemas.microsoft.com/office/drawing/2014/main" id="{9A3368F9-D169-A379-C757-62516860322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206</a:t>
            </a:r>
          </a:p>
        </p:txBody>
      </p:sp>
      <p:pic>
        <p:nvPicPr>
          <p:cNvPr id="11" name="オーディオ 10">
            <a:hlinkClick r:id="" action="ppaction://media"/>
            <a:extLst>
              <a:ext uri="{FF2B5EF4-FFF2-40B4-BE49-F238E27FC236}">
                <a16:creationId xmlns:a16="http://schemas.microsoft.com/office/drawing/2014/main" id="{A962D462-B842-6710-AA07-BDEC52487F8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4948181"/>
      </p:ext>
    </p:extLst>
  </p:cSld>
  <p:clrMapOvr>
    <a:masterClrMapping/>
  </p:clrMapOvr>
  <mc:AlternateContent xmlns:mc="http://schemas.openxmlformats.org/markup-compatibility/2006" xmlns:p14="http://schemas.microsoft.com/office/powerpoint/2010/main">
    <mc:Choice Requires="p14">
      <p:transition spd="slow" p14:dur="2000" advTm="6144"/>
    </mc:Choice>
    <mc:Fallback xmlns="">
      <p:transition spd="slow" advTm="6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5CF4B-79F9-5725-BE31-F844416D7D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C44BBA4-A70D-94F3-CA2C-EC8D0ACB0B8E}"/>
              </a:ext>
            </a:extLst>
          </p:cNvPr>
          <p:cNvSpPr txBox="1"/>
          <p:nvPr/>
        </p:nvSpPr>
        <p:spPr>
          <a:xfrm>
            <a:off x="1336134" y="994509"/>
            <a:ext cx="9519743" cy="5632311"/>
          </a:xfrm>
          <a:prstGeom prst="rect">
            <a:avLst/>
          </a:prstGeom>
          <a:noFill/>
          <a:ln>
            <a:solidFill>
              <a:schemeClr val="tx1"/>
            </a:solidFill>
          </a:ln>
        </p:spPr>
        <p:txBody>
          <a:bodyPr wrap="square">
            <a:spAutoFit/>
          </a:bodyPr>
          <a:lstStyle/>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（全般的事項）</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近年、診療報酬体系が複雑化していることを踏まえ、患者をはじめとする関係者にとって分かりやすい診療報酬体系となるよう検討すること。また、施設基準届出のオンライン化や共通算定モジュールの活用を進めるなど、診療報酬の請求手続きの負担軽減を図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（物価対応）</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物価対応に係る評価について、医療機関等の経営状況等を把握した上で、実際の経済・物価の動向を踏まえて必要な場合には、令和９年度における更なる対応について検討すること。また、物価対応に関する基本料・技術料を含めた今後の評価のあり方について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（賃上げ）</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賃上げに係る評価について、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歳未満の勤務医師・勤務歯科医師・薬局の勤務薬剤師、事務職員、歯科技工士等を含む幅広い医療関係職種において賃上げが適切に実施されているか、実態を迅速かつ詳細に把握した上で、医療機関等の経営状況及び実際の経済・物価の動向を踏まえて必要な場合には、令和９年度における更なる対応について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（病棟業務等の向上・効率化・タスクシフト</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シェア）</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　看護業務や医師の事務作業等の更なる向上や業務効率化・負担軽減を推進する観点から導入した、看護職員と他の医療職種が協働して病棟業務を行う体制、</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AI</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IoT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の活用による看護職員等の配置基準の柔軟化、専従業務の柔軟化等について、職員の業務負担、医療の質、医療安全への影響、生産性向上、医療従事者の確保等の観点から、病棟の種別ごとに今回改定による影響を幅広く調査・検証するとともに、適切な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（入院医療）</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　急性期病院一般入院基本料や急性期総合体制加算を新設したことによる影響の調査・検証を行うとともに、病院や病床の機能に応じた急性期入院医療の適切な評価について、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対１急性期病棟の在り方も含め、引き続き検討すること。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　特定集中治療室管理料等、高度急性期入院医療に係る今回改定による影響の調査・検証を行うとともに、重症度、医療・看護必要度の項目、</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SOFA</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スコア等、入院患者のより適切な評価指標や測定方法等、病院や病室の機能に応じた入院料の評価の在り方等について、引き続き検討すること。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　救急外来応需体制の評価、下り搬送の評価、在宅療養を行う高齢者・介護保険施設等入所者の後方支援機能の評価等、救急搬送に係る今回改定による影響について、在宅療養を行う高齢者や介護保険施設入所者の救急搬送・緊急入院の受入れや高次医療機関への転院搬送の実態を把握する等、幅広く調査・検証を行うとともに、病院や病床の機能に応じた高齢者救急受入れや三次救急医療機関の評価の在り方について、介護保険施設等の協力医療機関が果たす役割の観点も含め、引き続き検討を行う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21A0EF2-E273-7420-9DE1-95AFD9C7D2FF}"/>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令和８年度診療報酬改定に係る答申書 附帯意見①</a:t>
            </a:r>
          </a:p>
        </p:txBody>
      </p:sp>
      <p:sp>
        <p:nvSpPr>
          <p:cNvPr id="2" name="テキスト ボックス 1">
            <a:extLst>
              <a:ext uri="{FF2B5EF4-FFF2-40B4-BE49-F238E27FC236}">
                <a16:creationId xmlns:a16="http://schemas.microsoft.com/office/drawing/2014/main" id="{57F98CB3-B9E3-B2B8-59A8-16273E27ECF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スライド番号プレースホルダー 4">
            <a:extLst>
              <a:ext uri="{FF2B5EF4-FFF2-40B4-BE49-F238E27FC236}">
                <a16:creationId xmlns:a16="http://schemas.microsoft.com/office/drawing/2014/main" id="{C3234C70-A98A-03B8-245D-763234B15A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207</a:t>
            </a:r>
          </a:p>
        </p:txBody>
      </p:sp>
      <p:pic>
        <p:nvPicPr>
          <p:cNvPr id="12" name="オーディオ 11">
            <a:hlinkClick r:id="" action="ppaction://media"/>
            <a:extLst>
              <a:ext uri="{FF2B5EF4-FFF2-40B4-BE49-F238E27FC236}">
                <a16:creationId xmlns:a16="http://schemas.microsoft.com/office/drawing/2014/main" id="{8E2E4660-D579-FBB2-61C7-5EA846E1153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6037756"/>
      </p:ext>
    </p:extLst>
  </p:cSld>
  <p:clrMapOvr>
    <a:masterClrMapping/>
  </p:clrMapOvr>
  <mc:AlternateContent xmlns:mc="http://schemas.openxmlformats.org/markup-compatibility/2006" xmlns:p14="http://schemas.microsoft.com/office/powerpoint/2010/main">
    <mc:Choice Requires="p14">
      <p:transition spd="slow" p14:dur="2000" advTm="43038"/>
    </mc:Choice>
    <mc:Fallback xmlns="">
      <p:transition spd="slow" advTm="43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D78BC-0A43-83F0-B482-E7EA6608FC7B}"/>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B201F7A8-2F3E-AA25-9A87-346CACE70528}"/>
              </a:ext>
            </a:extLst>
          </p:cNvPr>
          <p:cNvSpPr txBox="1"/>
          <p:nvPr/>
        </p:nvSpPr>
        <p:spPr>
          <a:xfrm>
            <a:off x="1336134" y="994505"/>
            <a:ext cx="9519743" cy="5724644"/>
          </a:xfrm>
          <a:prstGeom prst="rect">
            <a:avLst/>
          </a:prstGeom>
          <a:noFill/>
          <a:ln>
            <a:solidFill>
              <a:schemeClr val="tx1"/>
            </a:solidFill>
          </a:ln>
        </p:spPr>
        <p:txBody>
          <a:bodyPr wrap="square">
            <a:spAutoFit/>
          </a:bodyPr>
          <a:lstStyle/>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　地域包括医療病棟、地域包括ケア病棟、回復期リハビリテーション病棟の評価の見直し等、包括期入院医療に係る今回改定による影響の調査・検証を行うとともに、リハビリテーション・栄養管理・口腔管理、円滑な入退院や早期の在宅復帰等、質の高い入院医療の実現に向けて、これらの病棟の適切な評価の在り方について、引き続き検討すること。また、療養病棟等の慢性期入院医療について、今回改定による影響の調査・検証を行うとともに、在宅医療や介護保険施設等との役割分担や連携等の観点も踏まえ、評価の在り方を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９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DPC/PDPS</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及び短期滞在手術等基本料について、今回改定による影響等について調査・検証を行うとともに、医療の質の向上と標準化に向け、診療実態を踏まえた更なる包括払い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（人口少数地域の医療・医師偏在対策）</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人口の少ない地域の外来・在宅医療提供体制の確保のための支援に対する評価や、外科医療確保特別加算の新設等、医師の地域偏在・診療科偏在対策等に係る今回改定による影響等について調査・検証を行うとともに、人口構成の地域差や病院薬剤師を含む医療従事者の偏在等を踏まえた適切な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（外来医療）</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初診料・外来診療料における逆紹介割合に基づく減算規定の見直しや連携強化診療情報提供料の見直し等、外来機能分化に係る今回改定による影響の調査・検証を行うとともに、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12</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生活習慣病管理料（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や特定疾患療養管理料等について、今回改定による影響の調査・検証を行うとともに、診療ガイドラインに沿った質の高い計画的な医学管理が推進されるよう、提供される医療の実態に基づく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13</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かかりつけ医機能を有する医療機関について、今回改定による影響の調査・検証を行うとともに、かかりつけ医機能報告制度の施行状況等を踏まえ、評価の在り方を検討すること。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（在宅医療・訪問看護）</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医療、在宅歯科医療、在宅訪問薬剤管理及び訪問看護の質の向上に向け、今回改定による影響の調査・検証を行うとともに、地域における医療提供体制の実態等も踏まえつつ、往診、訪問診療、歯科訪問診療、訪問薬剤管理指導、訪問看護等における適切な評価の在り方を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15</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訪問看護について、同一建物居住者への訪問看護の評価の見直しや、一連の訪問看護を１日あたりで包括的に評価する仕組みが新設されたこと等を踏まえ、指定訪問看護事業所の経営状況等の把握や今回改定の検証を行った上で、評価の在り方について引き続き検討すること。また、精神科訪問看護の利用者が増加傾向にある状況を踏まえ、利用者の状態や訪問看護の提供内容等も含め、実態を踏まえた適切な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0546DC11-FCDE-9346-A69E-4EAE525B7BF8}"/>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令和８年度診療報酬改定に係る答申書 附帯意見②</a:t>
            </a:r>
          </a:p>
        </p:txBody>
      </p:sp>
      <p:sp>
        <p:nvSpPr>
          <p:cNvPr id="2" name="テキスト ボックス 1">
            <a:extLst>
              <a:ext uri="{FF2B5EF4-FFF2-40B4-BE49-F238E27FC236}">
                <a16:creationId xmlns:a16="http://schemas.microsoft.com/office/drawing/2014/main" id="{6D2A126F-2BAC-E254-048B-2AF410E6DD58}"/>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スライド番号プレースホルダー 4">
            <a:extLst>
              <a:ext uri="{FF2B5EF4-FFF2-40B4-BE49-F238E27FC236}">
                <a16:creationId xmlns:a16="http://schemas.microsoft.com/office/drawing/2014/main" id="{53291488-3398-4601-0028-AAC381B7EDC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208</a:t>
            </a:r>
          </a:p>
        </p:txBody>
      </p:sp>
      <p:pic>
        <p:nvPicPr>
          <p:cNvPr id="10" name="オーディオ 9">
            <a:hlinkClick r:id="" action="ppaction://media"/>
            <a:extLst>
              <a:ext uri="{FF2B5EF4-FFF2-40B4-BE49-F238E27FC236}">
                <a16:creationId xmlns:a16="http://schemas.microsoft.com/office/drawing/2014/main" id="{D8EE4C07-5F47-2D7A-B053-523C356B06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406741"/>
      </p:ext>
    </p:extLst>
  </p:cSld>
  <p:clrMapOvr>
    <a:masterClrMapping/>
  </p:clrMapOvr>
  <mc:AlternateContent xmlns:mc="http://schemas.openxmlformats.org/markup-compatibility/2006" xmlns:p14="http://schemas.microsoft.com/office/powerpoint/2010/main">
    <mc:Choice Requires="p14">
      <p:transition spd="slow" p14:dur="2000" advTm="55951"/>
    </mc:Choice>
    <mc:Fallback xmlns="">
      <p:transition spd="slow" advTm="55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0F9A9-B333-F8CC-5F80-81C8D0F77484}"/>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C500C3D7-2B07-060A-EDD3-FA3EBF7037D4}"/>
              </a:ext>
            </a:extLst>
          </p:cNvPr>
          <p:cNvSpPr txBox="1"/>
          <p:nvPr/>
        </p:nvSpPr>
        <p:spPr>
          <a:xfrm>
            <a:off x="1336134" y="994510"/>
            <a:ext cx="9519743" cy="5447645"/>
          </a:xfrm>
          <a:prstGeom prst="rect">
            <a:avLst/>
          </a:prstGeom>
          <a:noFill/>
          <a:ln>
            <a:solidFill>
              <a:schemeClr val="tx1"/>
            </a:solidFill>
          </a:ln>
        </p:spPr>
        <p:txBody>
          <a:bodyPr wrap="square">
            <a:spAutoFit/>
          </a:bodyPr>
          <a:lstStyle/>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（精神医療）</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16</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今回新設された精神科地域密着多機能体制加算の効果・影響等を検証する等、診療に当たって精神保健福祉法に基づく判断や手続きを伴う等の精神医療の特性を踏まえ、引き続き地域移行・地域生活支援の充実を含む質の高い精神医療の評価について検討すること。また、地域の重度な精神身体合併症患者を診療する役割を担う総合病院精神科に係る評価の在り方について、今回改定の効果検証を行った上で、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・オンライン診療）</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17</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医療</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（電子処方箋、電子カルテ共有サービス等）、オンライン診療（</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 to P with D</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 to P with N</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など）、改正医療法に基づくオンライン診療受診施設の活用状況等について調査・検証を行うとともに、適切な評価の在り方について引き続き検討すること。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（医療技術の評価）</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リアルワールドデータの解析結果、臨床的位置付け、効果の有無に係るエビデンス等を踏まえ、体系的な分類に基づいて見直しを行った医療技術を含め、医療技術の適切な再評価を継続的に行うこと。また、今回実施した特定保険医療材料の不採算品再算定やシェアが分散している場合の対応を踏まえ、なお市場実勢価格が償還価格を上回る機能区分が生じる要因の把握等を行うとともに、迅速かつ安定的に患者へ供給・提供させる観点も踏まえた革新的な医療機器や検査等のイノベーションを含む先進的な医療技術についての適切な評価の在り方を、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（歯科診療報酬）</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かかりつけ歯科医による歯科疾患・口腔機能の管理等の評価の見直しや歯科治療のデジタル化の実施状況、入院患者等に対する医科歯科連携の評価の影響等を調査・検証し、口腔管理や治療の在り方や多職種連携の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（調剤報酬）</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敷地内薬局の開設状況の変化等に加え、いわゆる門前薬局や医療モール薬局等に関して今回の改定による影響の調査・検証を行うとともに、適切な医薬品提供拠点の在り方も含め、薬局ビジョンを踏まえた薬局・薬剤師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21</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薬局の都市部偏在に関して今回の改定による影響の調査・検証を行うとともに、地域支援体制加算・在宅薬学総合体制加算における実績要件や人員要件の在り方も含め、都市部における小規模乱立を解消するための評価の在り方、また、医療資源の少ない地域へ配慮した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（長期処方やリフィル処方等）</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22</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長期処方やリフィル処方に係る取組について、今回改定による影響の調査・検証を行うとともに、積極的な活用策について引き続き検討すること。また、医薬分業の現状やポリファーマシー対策の観点を踏まえた処方の評価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EFB60B0-C142-BFE8-200C-5BAF75E858D7}"/>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令和８年度診療報酬改定に係る答申書 附帯意見③</a:t>
            </a:r>
          </a:p>
        </p:txBody>
      </p:sp>
      <p:sp>
        <p:nvSpPr>
          <p:cNvPr id="2" name="テキスト ボックス 1">
            <a:extLst>
              <a:ext uri="{FF2B5EF4-FFF2-40B4-BE49-F238E27FC236}">
                <a16:creationId xmlns:a16="http://schemas.microsoft.com/office/drawing/2014/main" id="{5B8212FE-704C-F5BB-D0EE-0FF02C172269}"/>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スライド番号プレースホルダー 4">
            <a:extLst>
              <a:ext uri="{FF2B5EF4-FFF2-40B4-BE49-F238E27FC236}">
                <a16:creationId xmlns:a16="http://schemas.microsoft.com/office/drawing/2014/main" id="{E234C3FF-F009-9336-BF74-41119C38BE3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209</a:t>
            </a:r>
          </a:p>
        </p:txBody>
      </p:sp>
      <p:pic>
        <p:nvPicPr>
          <p:cNvPr id="9" name="オーディオ 8">
            <a:hlinkClick r:id="" action="ppaction://media"/>
            <a:extLst>
              <a:ext uri="{FF2B5EF4-FFF2-40B4-BE49-F238E27FC236}">
                <a16:creationId xmlns:a16="http://schemas.microsoft.com/office/drawing/2014/main" id="{87DE1BB0-A3A3-5DA1-D5AF-180CD4FFDB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8496173"/>
      </p:ext>
    </p:extLst>
  </p:cSld>
  <p:clrMapOvr>
    <a:masterClrMapping/>
  </p:clrMapOvr>
  <mc:AlternateContent xmlns:mc="http://schemas.openxmlformats.org/markup-compatibility/2006" xmlns:p14="http://schemas.microsoft.com/office/powerpoint/2010/main">
    <mc:Choice Requires="p14">
      <p:transition spd="slow" p14:dur="2000" advTm="17766"/>
    </mc:Choice>
    <mc:Fallback xmlns="">
      <p:transition spd="slow" advTm="17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015C20-E3F2-F1A5-CC8F-F0EA1716E751}"/>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B3253ECF-4692-36A6-AEF9-DF7C67407D3F}"/>
              </a:ext>
            </a:extLst>
          </p:cNvPr>
          <p:cNvSpPr txBox="1"/>
          <p:nvPr/>
        </p:nvSpPr>
        <p:spPr>
          <a:xfrm>
            <a:off x="1336134" y="994504"/>
            <a:ext cx="9519743" cy="2862322"/>
          </a:xfrm>
          <a:prstGeom prst="rect">
            <a:avLst/>
          </a:prstGeom>
          <a:noFill/>
          <a:ln>
            <a:solidFill>
              <a:schemeClr val="tx1"/>
            </a:solidFill>
          </a:ln>
        </p:spPr>
        <p:txBody>
          <a:bodyPr wrap="square">
            <a:spAutoFit/>
          </a:bodyPr>
          <a:lstStyle/>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（後発医薬品の使用促進）</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23</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バイオ後続品を含む後発医薬品の使用促進について、今回改定による影響の調査・検証を行うとともに、後発医薬品の供給状況や医療機関や薬局における使用状況等も踏まえ、診療報酬における後発医薬品の使用に係る評価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（医薬品の保険給付）</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長期収載品や食品類似薬について、今回改定による影響の調査・検証を行うとともに、医薬品の保険給付の在り方について、供給状況や患者の負担増に配慮しつつ、引き続き検討すること。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（薬価制度、保険医療材料制度、費用対効果評価制度）</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25</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イノベーションの推進、安定供給の確保、現役世代の保険料負担を含む国民負担の軽減の観点から、諸外国の動向も踏まえつつ、各制度の在り方について引き続き検討すること。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（施策の検証）</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26</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施策の効果や医療の質を含む患者への影響等について、データやエビデンスに基づいて迅速・正確に把握・検証できるようにするための方策について、引き続き検討すること。</a:t>
            </a:r>
          </a:p>
        </p:txBody>
      </p:sp>
      <p:sp>
        <p:nvSpPr>
          <p:cNvPr id="5" name="正方形/長方形 4">
            <a:extLst>
              <a:ext uri="{FF2B5EF4-FFF2-40B4-BE49-F238E27FC236}">
                <a16:creationId xmlns:a16="http://schemas.microsoft.com/office/drawing/2014/main" id="{FD0C2C89-0C7F-137D-1231-3BA6951F10B1}"/>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令和８年度診療報酬改定に係る答申書 附帯意見④</a:t>
            </a:r>
          </a:p>
        </p:txBody>
      </p:sp>
      <p:sp>
        <p:nvSpPr>
          <p:cNvPr id="2" name="テキスト ボックス 1">
            <a:extLst>
              <a:ext uri="{FF2B5EF4-FFF2-40B4-BE49-F238E27FC236}">
                <a16:creationId xmlns:a16="http://schemas.microsoft.com/office/drawing/2014/main" id="{2278DF4A-7271-A831-A4E8-95390E0F6131}"/>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スライド番号プレースホルダー 4">
            <a:extLst>
              <a:ext uri="{FF2B5EF4-FFF2-40B4-BE49-F238E27FC236}">
                <a16:creationId xmlns:a16="http://schemas.microsoft.com/office/drawing/2014/main" id="{7A7B3CA5-747B-B74B-2EB6-3FCE4EC9FDA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210</a:t>
            </a:r>
          </a:p>
        </p:txBody>
      </p:sp>
    </p:spTree>
    <p:extLst>
      <p:ext uri="{BB962C8B-B14F-4D97-AF65-F5344CB8AC3E}">
        <p14:creationId xmlns:p14="http://schemas.microsoft.com/office/powerpoint/2010/main" val="330170762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11759-A12E-3215-5F92-CB2521385C03}"/>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F61B0C67-76CA-AC7D-1525-F179EAB4D199}"/>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届出について</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CA4EAEE3-8F9D-B572-7213-BC6035F7A70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211</a:t>
            </a:r>
          </a:p>
        </p:txBody>
      </p:sp>
      <p:pic>
        <p:nvPicPr>
          <p:cNvPr id="8" name="オーディオ 7">
            <a:hlinkClick r:id="" action="ppaction://media"/>
            <a:extLst>
              <a:ext uri="{FF2B5EF4-FFF2-40B4-BE49-F238E27FC236}">
                <a16:creationId xmlns:a16="http://schemas.microsoft.com/office/drawing/2014/main" id="{24A43514-362F-07E8-1901-4DD310A07B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7540826"/>
      </p:ext>
    </p:extLst>
  </p:cSld>
  <p:clrMapOvr>
    <a:masterClrMapping/>
  </p:clrMapOvr>
  <mc:AlternateContent xmlns:mc="http://schemas.openxmlformats.org/markup-compatibility/2006" xmlns:p14="http://schemas.microsoft.com/office/powerpoint/2010/main">
    <mc:Choice Requires="p14">
      <p:transition spd="slow" p14:dur="2000" advTm="22348"/>
    </mc:Choice>
    <mc:Fallback xmlns="">
      <p:transition spd="slow" advTm="22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AD6B8-9EBE-028A-F2E7-F3058EA05A4E}"/>
            </a:ext>
          </a:extLst>
        </p:cNvPr>
        <p:cNvGrpSpPr/>
        <p:nvPr/>
      </p:nvGrpSpPr>
      <p:grpSpPr>
        <a:xfrm>
          <a:off x="0" y="0"/>
          <a:ext cx="0" cy="0"/>
          <a:chOff x="0" y="0"/>
          <a:chExt cx="0" cy="0"/>
        </a:xfrm>
      </p:grpSpPr>
      <p:sp>
        <p:nvSpPr>
          <p:cNvPr id="13" name="テキスト ボックス 12">
            <a:extLst>
              <a:ext uri="{FF2B5EF4-FFF2-40B4-BE49-F238E27FC236}">
                <a16:creationId xmlns:a16="http://schemas.microsoft.com/office/drawing/2014/main" id="{55AD7B80-7D04-6932-7031-4FB79109B036}"/>
              </a:ext>
            </a:extLst>
          </p:cNvPr>
          <p:cNvSpPr txBox="1"/>
          <p:nvPr/>
        </p:nvSpPr>
        <p:spPr>
          <a:xfrm>
            <a:off x="1395547" y="1648631"/>
            <a:ext cx="9261568" cy="3139321"/>
          </a:xfrm>
          <a:prstGeom prst="rect">
            <a:avLst/>
          </a:prstGeom>
          <a:noFill/>
          <a:ln w="28575">
            <a:solidFill>
              <a:srgbClr val="66BAB7"/>
            </a:solidFill>
          </a:ln>
        </p:spPr>
        <p:txBody>
          <a:bodyPr wrap="square">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8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いつでも申請可能で、即時受付されます。</a:t>
            </a: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サービス時間内（</a:t>
            </a:r>
            <a:r>
              <a:rPr kumimoji="1" lang="zh-TW"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月曜日～土曜日（</a:t>
            </a:r>
            <a:r>
              <a:rPr kumimoji="1" lang="en-US" altLang="zh-TW"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1" lang="zh-TW"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a:t>
            </a:r>
            <a:r>
              <a:rPr kumimoji="1" lang="en-US" altLang="zh-TW"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21</a:t>
            </a:r>
            <a:r>
              <a:rPr kumimoji="1" lang="zh-TW"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）であれば、いつでも提出可能です。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また、オンライン申請した内容は即時に受付され、審査状況の確認が可能です。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8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時間・費用が効率化できます。</a:t>
            </a:r>
            <a:endParaRPr kumimoji="1" lang="en-US" altLang="ja-JP" sz="18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　紙の申請様式を作成する時間や郵送にかかる時間が削減できます。</a:t>
            </a: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　郵送費用が節約でき、ペーパーレス化を図ることができます。</a:t>
            </a: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800" b="1"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再提出のリスクを軽減できます。</a:t>
            </a: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　システムが入力漏れや入力誤り等の最低限の入力チェック機能を備えているため、</a:t>
            </a: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　申請を行う前の点検が容易になり、差戻し等のリスクを軽減できます。</a:t>
            </a: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80EC1BDC-330B-254F-6055-89A321A73BD7}"/>
              </a:ext>
            </a:extLst>
          </p:cNvPr>
          <p:cNvSpPr/>
          <p:nvPr/>
        </p:nvSpPr>
        <p:spPr>
          <a:xfrm>
            <a:off x="1143000" y="-17661"/>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保険医療機関等電子申請・届出等システム　施設基準等届出のオンライン申請</a:t>
            </a:r>
          </a:p>
        </p:txBody>
      </p:sp>
      <p:sp>
        <p:nvSpPr>
          <p:cNvPr id="10" name="テキスト ボックス 9">
            <a:extLst>
              <a:ext uri="{FF2B5EF4-FFF2-40B4-BE49-F238E27FC236}">
                <a16:creationId xmlns:a16="http://schemas.microsoft.com/office/drawing/2014/main" id="{34C692B4-BE26-2AB5-4A06-A3C88DD1BA1D}"/>
              </a:ext>
            </a:extLst>
          </p:cNvPr>
          <p:cNvSpPr txBox="1"/>
          <p:nvPr/>
        </p:nvSpPr>
        <p:spPr>
          <a:xfrm>
            <a:off x="1336131" y="439025"/>
            <a:ext cx="8907329" cy="584775"/>
          </a:xfrm>
          <a:prstGeom prst="rect">
            <a:avLst/>
          </a:prstGeom>
          <a:noFill/>
          <a:ln>
            <a:no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各厚生</a:t>
            </a:r>
            <a:r>
              <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支</a:t>
            </a:r>
            <a:r>
              <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局あての申請・届出の一部については、オンライン申請が可能となっています。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オンライン申請のメリットをご確認いただき、ぜひご利用をお願いします。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5" name="角丸四角形 12">
            <a:extLst>
              <a:ext uri="{FF2B5EF4-FFF2-40B4-BE49-F238E27FC236}">
                <a16:creationId xmlns:a16="http://schemas.microsoft.com/office/drawing/2014/main" id="{1178D477-9143-F234-81D8-449A7B5998F0}"/>
              </a:ext>
            </a:extLst>
          </p:cNvPr>
          <p:cNvSpPr/>
          <p:nvPr/>
        </p:nvSpPr>
        <p:spPr>
          <a:xfrm>
            <a:off x="1395546" y="1294594"/>
            <a:ext cx="3148150" cy="449493"/>
          </a:xfrm>
          <a:prstGeom prst="roundRect">
            <a:avLst>
              <a:gd name="adj" fmla="val 0"/>
            </a:avLst>
          </a:prstGeom>
          <a:solidFill>
            <a:srgbClr val="CDFFDC"/>
          </a:solidFill>
          <a:ln w="76200">
            <a:solidFill>
              <a:srgbClr val="FFFFFF"/>
            </a:solidFill>
          </a:ln>
        </p:spPr>
        <p:txBody>
          <a:bodyPr anchor="ctr"/>
          <a:lstStyle/>
          <a:p>
            <a:pPr marL="0" marR="0" lvl="0" indent="0" algn="ctr" defTabSz="591084" rtl="0" eaLnBrk="1" fontAlgn="auto" latinLnBrk="0" hangingPunct="1">
              <a:lnSpc>
                <a:spcPct val="130000"/>
              </a:lnSpc>
              <a:spcBef>
                <a:spcPts val="0"/>
              </a:spcBef>
              <a:spcAft>
                <a:spcPts val="796"/>
              </a:spcAft>
              <a:buClrTx/>
              <a:buSzTx/>
              <a:buFontTx/>
              <a:buNone/>
              <a:tabLst/>
              <a:defRPr/>
            </a:pPr>
            <a:r>
              <a:rPr kumimoji="1" lang="ja-JP" altLang="en-US" sz="1200" b="1" i="0" u="none" strike="noStrike" kern="0" cap="none" spc="0" normalizeH="0" baseline="0" noProof="0">
                <a:ln>
                  <a:noFill/>
                </a:ln>
                <a:solidFill>
                  <a:sysClr val="windowText" lastClr="000000"/>
                </a:solidFill>
                <a:effectLst/>
                <a:uLnTx/>
                <a:uFillTx/>
                <a:latin typeface="Segoe UI"/>
                <a:ea typeface="メイリオ"/>
                <a:cs typeface="+mn-cs"/>
              </a:rPr>
              <a:t>オンライン申請の特徴</a:t>
            </a:r>
            <a:endParaRPr kumimoji="0" lang="ja-JP" altLang="en-US" sz="1200" b="1" i="0" u="none" strike="noStrike" kern="0" cap="none" spc="239" normalizeH="0" baseline="0" noProof="0">
              <a:ln>
                <a:noFill/>
              </a:ln>
              <a:solidFill>
                <a:srgbClr val="000000"/>
              </a:solidFill>
              <a:effectLst/>
              <a:uLnTx/>
              <a:uFillTx/>
              <a:latin typeface="メイリオ"/>
              <a:ea typeface="メイリオ"/>
              <a:cs typeface="+mn-cs"/>
            </a:endParaRPr>
          </a:p>
        </p:txBody>
      </p:sp>
      <p:grpSp>
        <p:nvGrpSpPr>
          <p:cNvPr id="8" name="グループ化 7">
            <a:extLst>
              <a:ext uri="{FF2B5EF4-FFF2-40B4-BE49-F238E27FC236}">
                <a16:creationId xmlns:a16="http://schemas.microsoft.com/office/drawing/2014/main" id="{98AE2E99-2DB9-BB85-8C19-F8DB3D660297}"/>
              </a:ext>
            </a:extLst>
          </p:cNvPr>
          <p:cNvGrpSpPr/>
          <p:nvPr/>
        </p:nvGrpSpPr>
        <p:grpSpPr>
          <a:xfrm>
            <a:off x="1534890" y="5500503"/>
            <a:ext cx="9122229" cy="655457"/>
            <a:chOff x="252547" y="5368126"/>
            <a:chExt cx="9122229" cy="655457"/>
          </a:xfrm>
        </p:grpSpPr>
        <p:sp>
          <p:nvSpPr>
            <p:cNvPr id="9" name="テキスト ボックス 8">
              <a:extLst>
                <a:ext uri="{FF2B5EF4-FFF2-40B4-BE49-F238E27FC236}">
                  <a16:creationId xmlns:a16="http://schemas.microsoft.com/office/drawing/2014/main" id="{CC97BC01-92BD-E578-9501-D7FC02164E73}"/>
                </a:ext>
              </a:extLst>
            </p:cNvPr>
            <p:cNvSpPr txBox="1"/>
            <p:nvPr/>
          </p:nvSpPr>
          <p:spPr>
            <a:xfrm>
              <a:off x="252547" y="5368126"/>
              <a:ext cx="9122229" cy="369332"/>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8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保険医療機関等の指定に係る各種届出、</a:t>
              </a:r>
              <a:r>
                <a:rPr kumimoji="1" lang="en-US" altLang="ja-JP" sz="18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324</a:t>
              </a:r>
              <a:r>
                <a:rPr kumimoji="1" lang="ja-JP" altLang="en-US" sz="18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施設基準の届出がオンライン申請可能です</a:t>
              </a:r>
              <a:endParaRPr kumimoji="1" lang="ja-JP" altLang="en-US" sz="1800" b="0"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11" name="テキスト ボックス 10">
              <a:extLst>
                <a:ext uri="{FF2B5EF4-FFF2-40B4-BE49-F238E27FC236}">
                  <a16:creationId xmlns:a16="http://schemas.microsoft.com/office/drawing/2014/main" id="{308CDC38-457C-6983-EAD5-C8DB558D2A91}"/>
                </a:ext>
              </a:extLst>
            </p:cNvPr>
            <p:cNvSpPr txBox="1"/>
            <p:nvPr/>
          </p:nvSpPr>
          <p:spPr>
            <a:xfrm>
              <a:off x="7127965" y="5715806"/>
              <a:ext cx="2246811" cy="307777"/>
            </a:xfrm>
            <a:prstGeom prst="rect">
              <a:avLst/>
            </a:prstGeom>
            <a:noFill/>
          </p:spPr>
          <p:txBody>
            <a:bodyPr wrap="square" rtlCol="0">
              <a:spAutoFit/>
            </a:bodyPr>
            <a:lstStyle/>
            <a:p>
              <a:pPr marL="0" marR="0" lvl="0" indent="0" algn="r" defTabSz="457224"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※R8.1.26</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時点</a:t>
              </a:r>
            </a:p>
          </p:txBody>
        </p:sp>
      </p:grpSp>
      <p:sp>
        <p:nvSpPr>
          <p:cNvPr id="2" name="スライド番号プレースホルダー 4">
            <a:extLst>
              <a:ext uri="{FF2B5EF4-FFF2-40B4-BE49-F238E27FC236}">
                <a16:creationId xmlns:a16="http://schemas.microsoft.com/office/drawing/2014/main" id="{89019BFF-7AD4-331E-0125-AAE76AF76AF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212</a:t>
            </a:r>
          </a:p>
        </p:txBody>
      </p:sp>
      <p:pic>
        <p:nvPicPr>
          <p:cNvPr id="14" name="オーディオ 11">
            <a:hlinkClick r:id="" action="ppaction://media"/>
            <a:extLst>
              <a:ext uri="{FF2B5EF4-FFF2-40B4-BE49-F238E27FC236}">
                <a16:creationId xmlns:a16="http://schemas.microsoft.com/office/drawing/2014/main" id="{2727734D-E85A-F73E-F395-FD5A18C041E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17205253"/>
      </p:ext>
    </p:extLst>
  </p:cSld>
  <p:clrMapOvr>
    <a:masterClrMapping/>
  </p:clrMapOvr>
  <mc:AlternateContent xmlns:mc="http://schemas.openxmlformats.org/markup-compatibility/2006" xmlns:p14="http://schemas.microsoft.com/office/powerpoint/2010/main">
    <mc:Choice Requires="p14">
      <p:transition spd="slow" p14:dur="2000" advTm="63142"/>
    </mc:Choice>
    <mc:Fallback xmlns="">
      <p:transition spd="slow" advTm="63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42"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CF6E7-201B-9260-32A7-94A1DA364EE8}"/>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B90B50E2-441C-F9A7-8970-5A91078D1E36}"/>
              </a:ext>
            </a:extLst>
          </p:cNvPr>
          <p:cNvSpPr/>
          <p:nvPr/>
        </p:nvSpPr>
        <p:spPr>
          <a:xfrm>
            <a:off x="1143000" y="-17661"/>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保険医療機関等電子申請・届出等システム　施設基準等届出のオンライン申請</a:t>
            </a:r>
          </a:p>
        </p:txBody>
      </p:sp>
      <p:sp>
        <p:nvSpPr>
          <p:cNvPr id="10" name="テキスト ボックス 9">
            <a:extLst>
              <a:ext uri="{FF2B5EF4-FFF2-40B4-BE49-F238E27FC236}">
                <a16:creationId xmlns:a16="http://schemas.microsoft.com/office/drawing/2014/main" id="{3D46FDFE-371A-D90F-3F11-2551D5EAFC8F}"/>
              </a:ext>
            </a:extLst>
          </p:cNvPr>
          <p:cNvSpPr txBox="1"/>
          <p:nvPr/>
        </p:nvSpPr>
        <p:spPr>
          <a:xfrm>
            <a:off x="1344840" y="431923"/>
            <a:ext cx="8907329" cy="584775"/>
          </a:xfrm>
          <a:prstGeom prst="rect">
            <a:avLst/>
          </a:prstGeom>
          <a:noFill/>
          <a:ln>
            <a:no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実際の画面イメージ（ログイン→届出選択）</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13" name="図 12">
            <a:extLst>
              <a:ext uri="{FF2B5EF4-FFF2-40B4-BE49-F238E27FC236}">
                <a16:creationId xmlns:a16="http://schemas.microsoft.com/office/drawing/2014/main" id="{A4360470-4CC9-B968-3810-981D173DA9B7}"/>
              </a:ext>
            </a:extLst>
          </p:cNvPr>
          <p:cNvPicPr>
            <a:picLocks noChangeAspect="1"/>
          </p:cNvPicPr>
          <p:nvPr/>
        </p:nvPicPr>
        <p:blipFill>
          <a:blip r:embed="rId5">
            <a:extLst>
              <a:ext uri="{28A0092B-C50C-407E-A947-70E740481C1C}">
                <a14:useLocalDpi xmlns:a14="http://schemas.microsoft.com/office/drawing/2010/main" val="0"/>
              </a:ext>
            </a:extLst>
          </a:blip>
          <a:srcRect l="30634" t="10121" r="49144" b="59191"/>
          <a:stretch/>
        </p:blipFill>
        <p:spPr>
          <a:xfrm>
            <a:off x="1227138" y="1016699"/>
            <a:ext cx="2875599" cy="4330667"/>
          </a:xfrm>
          <a:prstGeom prst="rect">
            <a:avLst/>
          </a:prstGeom>
          <a:ln w="12700">
            <a:solidFill>
              <a:srgbClr val="66BAB7"/>
            </a:solidFill>
          </a:ln>
        </p:spPr>
      </p:pic>
      <p:pic>
        <p:nvPicPr>
          <p:cNvPr id="15" name="図 14">
            <a:extLst>
              <a:ext uri="{FF2B5EF4-FFF2-40B4-BE49-F238E27FC236}">
                <a16:creationId xmlns:a16="http://schemas.microsoft.com/office/drawing/2014/main" id="{61F4AAF8-F333-FF3A-E6C1-DB8358A21D65}"/>
              </a:ext>
            </a:extLst>
          </p:cNvPr>
          <p:cNvPicPr>
            <a:picLocks noChangeAspect="1"/>
          </p:cNvPicPr>
          <p:nvPr/>
        </p:nvPicPr>
        <p:blipFill>
          <a:blip r:embed="rId6">
            <a:extLst>
              <a:ext uri="{28A0092B-C50C-407E-A947-70E740481C1C}">
                <a14:useLocalDpi xmlns:a14="http://schemas.microsoft.com/office/drawing/2010/main" val="0"/>
              </a:ext>
            </a:extLst>
          </a:blip>
          <a:srcRect l="8730" t="5493" r="65524" b="29222"/>
          <a:stretch/>
        </p:blipFill>
        <p:spPr>
          <a:xfrm>
            <a:off x="3750984" y="1315902"/>
            <a:ext cx="3915537" cy="4745625"/>
          </a:xfrm>
          <a:prstGeom prst="rect">
            <a:avLst/>
          </a:prstGeom>
          <a:ln w="12700">
            <a:solidFill>
              <a:srgbClr val="66BAB7"/>
            </a:solidFill>
          </a:ln>
        </p:spPr>
      </p:pic>
      <p:sp>
        <p:nvSpPr>
          <p:cNvPr id="9" name="矢印: 折線 8">
            <a:extLst>
              <a:ext uri="{FF2B5EF4-FFF2-40B4-BE49-F238E27FC236}">
                <a16:creationId xmlns:a16="http://schemas.microsoft.com/office/drawing/2014/main" id="{9D82ED1D-3DBB-E0E6-65A2-1A45C1AE6C7A}"/>
              </a:ext>
            </a:extLst>
          </p:cNvPr>
          <p:cNvSpPr/>
          <p:nvPr/>
        </p:nvSpPr>
        <p:spPr>
          <a:xfrm rot="10800000" flipH="1">
            <a:off x="3599532" y="3850413"/>
            <a:ext cx="503200" cy="499914"/>
          </a:xfrm>
          <a:prstGeom prst="bentArrow">
            <a:avLst>
              <a:gd name="adj1" fmla="val 25000"/>
              <a:gd name="adj2" fmla="val 24350"/>
              <a:gd name="adj3" fmla="val 26299"/>
              <a:gd name="adj4"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19" name="テキスト ボックス 18">
            <a:extLst>
              <a:ext uri="{FF2B5EF4-FFF2-40B4-BE49-F238E27FC236}">
                <a16:creationId xmlns:a16="http://schemas.microsoft.com/office/drawing/2014/main" id="{F17745AB-DFCC-A362-5003-3FF46A54A1B6}"/>
              </a:ext>
            </a:extLst>
          </p:cNvPr>
          <p:cNvSpPr txBox="1"/>
          <p:nvPr/>
        </p:nvSpPr>
        <p:spPr>
          <a:xfrm>
            <a:off x="6163980" y="888918"/>
            <a:ext cx="4805703" cy="1077218"/>
          </a:xfrm>
          <a:prstGeom prst="rect">
            <a:avLst/>
          </a:prstGeom>
          <a:solidFill>
            <a:srgbClr val="CDFFDC"/>
          </a:solidFill>
          <a:ln>
            <a:solidFill>
              <a:srgbClr val="66BAB7"/>
            </a:solid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専用画面からログインし、申請したい届出等を検索後、作成する様式等を選択をします。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様式によっては添付にて申請を行っていただくものもございます。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11" name="図 10">
            <a:extLst>
              <a:ext uri="{FF2B5EF4-FFF2-40B4-BE49-F238E27FC236}">
                <a16:creationId xmlns:a16="http://schemas.microsoft.com/office/drawing/2014/main" id="{5B77D4C1-8F8D-7971-B700-3AEB7B34897D}"/>
              </a:ext>
            </a:extLst>
          </p:cNvPr>
          <p:cNvPicPr>
            <a:picLocks noChangeAspect="1"/>
          </p:cNvPicPr>
          <p:nvPr/>
        </p:nvPicPr>
        <p:blipFill>
          <a:blip r:embed="rId7"/>
          <a:stretch>
            <a:fillRect/>
          </a:stretch>
        </p:blipFill>
        <p:spPr>
          <a:xfrm>
            <a:off x="6475134" y="3138215"/>
            <a:ext cx="4549293" cy="3326378"/>
          </a:xfrm>
          <a:prstGeom prst="rect">
            <a:avLst/>
          </a:prstGeom>
          <a:ln w="12700">
            <a:solidFill>
              <a:srgbClr val="66BAB7"/>
            </a:solidFill>
          </a:ln>
        </p:spPr>
      </p:pic>
      <p:sp>
        <p:nvSpPr>
          <p:cNvPr id="2" name="矢印: 折線 1">
            <a:extLst>
              <a:ext uri="{FF2B5EF4-FFF2-40B4-BE49-F238E27FC236}">
                <a16:creationId xmlns:a16="http://schemas.microsoft.com/office/drawing/2014/main" id="{94E27A53-9CFB-8126-8C6A-A89F29D6C21A}"/>
              </a:ext>
            </a:extLst>
          </p:cNvPr>
          <p:cNvSpPr/>
          <p:nvPr/>
        </p:nvSpPr>
        <p:spPr>
          <a:xfrm rot="10800000" flipH="1">
            <a:off x="6163977" y="5041621"/>
            <a:ext cx="503200" cy="499914"/>
          </a:xfrm>
          <a:prstGeom prst="bentArrow">
            <a:avLst>
              <a:gd name="adj1" fmla="val 25000"/>
              <a:gd name="adj2" fmla="val 24350"/>
              <a:gd name="adj3" fmla="val 26299"/>
              <a:gd name="adj4"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4" name="スライド番号プレースホルダー 4">
            <a:extLst>
              <a:ext uri="{FF2B5EF4-FFF2-40B4-BE49-F238E27FC236}">
                <a16:creationId xmlns:a16="http://schemas.microsoft.com/office/drawing/2014/main" id="{90DBEE20-F833-5B81-E37F-7F191FBBC53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213</a:t>
            </a:r>
          </a:p>
        </p:txBody>
      </p:sp>
      <p:pic>
        <p:nvPicPr>
          <p:cNvPr id="17" name="オーディオ 16">
            <a:hlinkClick r:id="" action="ppaction://media"/>
            <a:extLst>
              <a:ext uri="{FF2B5EF4-FFF2-40B4-BE49-F238E27FC236}">
                <a16:creationId xmlns:a16="http://schemas.microsoft.com/office/drawing/2014/main" id="{EBBAD1D0-404F-9078-2AD2-6EA45A69E91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5241586"/>
      </p:ext>
    </p:extLst>
  </p:cSld>
  <p:clrMapOvr>
    <a:masterClrMapping/>
  </p:clrMapOvr>
  <mc:AlternateContent xmlns:mc="http://schemas.openxmlformats.org/markup-compatibility/2006" xmlns:p14="http://schemas.microsoft.com/office/powerpoint/2010/main">
    <mc:Choice Requires="p14">
      <p:transition spd="slow" p14:dur="2000" advTm="10120"/>
    </mc:Choice>
    <mc:Fallback xmlns="">
      <p:transition spd="slow" advTm="10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A0FDD-CA82-88E2-775D-D6E33503E095}"/>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77683A18-C2CA-5891-5E3D-DC76F91AD929}"/>
              </a:ext>
            </a:extLst>
          </p:cNvPr>
          <p:cNvSpPr/>
          <p:nvPr/>
        </p:nvSpPr>
        <p:spPr>
          <a:xfrm>
            <a:off x="1143000" y="-17661"/>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保険医療機関等電子申請・届出等システム　施設基準等届出のオンライン申請</a:t>
            </a:r>
          </a:p>
        </p:txBody>
      </p:sp>
      <p:sp>
        <p:nvSpPr>
          <p:cNvPr id="10" name="テキスト ボックス 9">
            <a:extLst>
              <a:ext uri="{FF2B5EF4-FFF2-40B4-BE49-F238E27FC236}">
                <a16:creationId xmlns:a16="http://schemas.microsoft.com/office/drawing/2014/main" id="{C3F5CFC2-27A8-CCC5-8161-6D9005EEECA2}"/>
              </a:ext>
            </a:extLst>
          </p:cNvPr>
          <p:cNvSpPr txBox="1"/>
          <p:nvPr/>
        </p:nvSpPr>
        <p:spPr>
          <a:xfrm>
            <a:off x="1344840" y="431923"/>
            <a:ext cx="8907329" cy="830997"/>
          </a:xfrm>
          <a:prstGeom prst="rect">
            <a:avLst/>
          </a:prstGeom>
          <a:noFill/>
          <a:ln>
            <a:no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実際の画面イメージ（時間外対応加算の届出）</a:t>
            </a:r>
            <a:r>
              <a:rPr kumimoji="0" lang="ja-JP"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※令和８年６月から名称が「時間外対応体制加算」に変わります。</a:t>
            </a: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7" name="矢印: 下 6">
            <a:extLst>
              <a:ext uri="{FF2B5EF4-FFF2-40B4-BE49-F238E27FC236}">
                <a16:creationId xmlns:a16="http://schemas.microsoft.com/office/drawing/2014/main" id="{4F9F9843-B2BE-9422-27EB-EA4D804E5F01}"/>
              </a:ext>
            </a:extLst>
          </p:cNvPr>
          <p:cNvSpPr/>
          <p:nvPr/>
        </p:nvSpPr>
        <p:spPr>
          <a:xfrm rot="16200000">
            <a:off x="5611534" y="2946739"/>
            <a:ext cx="290950" cy="614649"/>
          </a:xfrm>
          <a:prstGeom prst="downArrow">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8" name="テキスト ボックス 7">
            <a:extLst>
              <a:ext uri="{FF2B5EF4-FFF2-40B4-BE49-F238E27FC236}">
                <a16:creationId xmlns:a16="http://schemas.microsoft.com/office/drawing/2014/main" id="{B7CB168B-85E0-D5EA-4384-14D2A0A6EE70}"/>
              </a:ext>
            </a:extLst>
          </p:cNvPr>
          <p:cNvSpPr txBox="1"/>
          <p:nvPr/>
        </p:nvSpPr>
        <p:spPr>
          <a:xfrm>
            <a:off x="1673111" y="5504046"/>
            <a:ext cx="9062936" cy="1077218"/>
          </a:xfrm>
          <a:prstGeom prst="rect">
            <a:avLst/>
          </a:prstGeom>
          <a:noFill/>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紙の届出様式と同じものをオンライン申請画面にて作成いただき、そのまま</a:t>
            </a:r>
            <a:r>
              <a:rPr kumimoji="1" lang="ja-JP" altLang="en-US" sz="16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各厚生（支）局へ届出を行うことが可能なため、郵送等のご負担が解消されます。</a:t>
            </a:r>
            <a:endParaRPr kumimoji="1" lang="en-US" altLang="ja-JP" sz="16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申請内容が電子で保管されるため、申請書の控えを紙で保存する必要はなくなります。 </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4" name="図 3">
            <a:extLst>
              <a:ext uri="{FF2B5EF4-FFF2-40B4-BE49-F238E27FC236}">
                <a16:creationId xmlns:a16="http://schemas.microsoft.com/office/drawing/2014/main" id="{55D32A07-A3F4-02FF-C832-69EE62896FC8}"/>
              </a:ext>
            </a:extLst>
          </p:cNvPr>
          <p:cNvPicPr>
            <a:picLocks noChangeAspect="1"/>
          </p:cNvPicPr>
          <p:nvPr/>
        </p:nvPicPr>
        <p:blipFill>
          <a:blip r:embed="rId5"/>
          <a:srcRect l="2938" r="3962"/>
          <a:stretch/>
        </p:blipFill>
        <p:spPr>
          <a:xfrm>
            <a:off x="1440630" y="925739"/>
            <a:ext cx="3913260" cy="4401813"/>
          </a:xfrm>
          <a:prstGeom prst="rect">
            <a:avLst/>
          </a:prstGeom>
        </p:spPr>
      </p:pic>
      <p:sp>
        <p:nvSpPr>
          <p:cNvPr id="22" name="正方形/長方形 21">
            <a:extLst>
              <a:ext uri="{FF2B5EF4-FFF2-40B4-BE49-F238E27FC236}">
                <a16:creationId xmlns:a16="http://schemas.microsoft.com/office/drawing/2014/main" id="{93243167-9C03-3CDA-D47B-F28855679B24}"/>
              </a:ext>
            </a:extLst>
          </p:cNvPr>
          <p:cNvSpPr/>
          <p:nvPr/>
        </p:nvSpPr>
        <p:spPr>
          <a:xfrm>
            <a:off x="1344840" y="888242"/>
            <a:ext cx="8907329" cy="4476804"/>
          </a:xfrm>
          <a:prstGeom prst="rect">
            <a:avLst/>
          </a:prstGeom>
          <a:noFill/>
          <a:ln w="25400" cap="rnd" cmpd="sng" algn="ctr">
            <a:solidFill>
              <a:srgbClr val="66BAB7"/>
            </a:solidFill>
            <a:prstDash val="solid"/>
            <a:bevel/>
          </a:ln>
          <a:effectLst/>
        </p:spPr>
        <p:txBody>
          <a:bodyPr lIns="216000" tIns="288000" rIns="108000" bIns="36000" rtlCol="0" anchor="t">
            <a:noAutofit/>
          </a:bodyPr>
          <a:lstStyle/>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p:txBody>
      </p:sp>
      <p:pic>
        <p:nvPicPr>
          <p:cNvPr id="9" name="図 8">
            <a:extLst>
              <a:ext uri="{FF2B5EF4-FFF2-40B4-BE49-F238E27FC236}">
                <a16:creationId xmlns:a16="http://schemas.microsoft.com/office/drawing/2014/main" id="{2D551FDD-545B-7661-67B3-E2222A934A03}"/>
              </a:ext>
            </a:extLst>
          </p:cNvPr>
          <p:cNvPicPr>
            <a:picLocks noChangeAspect="1"/>
          </p:cNvPicPr>
          <p:nvPr/>
        </p:nvPicPr>
        <p:blipFill>
          <a:blip r:embed="rId6"/>
          <a:stretch>
            <a:fillRect/>
          </a:stretch>
        </p:blipFill>
        <p:spPr>
          <a:xfrm>
            <a:off x="6110702" y="925735"/>
            <a:ext cx="4095105" cy="4401812"/>
          </a:xfrm>
          <a:prstGeom prst="rect">
            <a:avLst/>
          </a:prstGeom>
        </p:spPr>
      </p:pic>
      <p:sp>
        <p:nvSpPr>
          <p:cNvPr id="2" name="スライド番号プレースホルダー 4">
            <a:extLst>
              <a:ext uri="{FF2B5EF4-FFF2-40B4-BE49-F238E27FC236}">
                <a16:creationId xmlns:a16="http://schemas.microsoft.com/office/drawing/2014/main" id="{1DE62533-DDEC-0B68-9B6C-32E9134A90AC}"/>
              </a:ext>
            </a:extLst>
          </p:cNvPr>
          <p:cNvSpPr txBox="1">
            <a:spLocks noGrp="1"/>
          </p:cNvSpPr>
          <p:nvPr/>
        </p:nvSpPr>
        <p:spPr bwMode="auto">
          <a:xfrm>
            <a:off x="10052304" y="6310884"/>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214</a:t>
            </a:r>
          </a:p>
        </p:txBody>
      </p:sp>
      <p:pic>
        <p:nvPicPr>
          <p:cNvPr id="19" name="オーディオ 18">
            <a:hlinkClick r:id="" action="ppaction://media"/>
            <a:extLst>
              <a:ext uri="{FF2B5EF4-FFF2-40B4-BE49-F238E27FC236}">
                <a16:creationId xmlns:a16="http://schemas.microsoft.com/office/drawing/2014/main" id="{8D6DF784-971E-C053-B7B2-D6137BD63D7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4114984"/>
      </p:ext>
    </p:extLst>
  </p:cSld>
  <p:clrMapOvr>
    <a:masterClrMapping/>
  </p:clrMapOvr>
  <mc:AlternateContent xmlns:mc="http://schemas.openxmlformats.org/markup-compatibility/2006" xmlns:p14="http://schemas.microsoft.com/office/powerpoint/2010/main">
    <mc:Choice Requires="p14">
      <p:transition spd="slow" p14:dur="2000" advTm="7371"/>
    </mc:Choice>
    <mc:Fallback xmlns="">
      <p:transition spd="slow" advTm="7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FCBD2-9C0D-954F-BC1F-9EA1BC425269}"/>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D03AB436-1317-CDC1-0DBF-E63689816B13}"/>
              </a:ext>
            </a:extLst>
          </p:cNvPr>
          <p:cNvSpPr/>
          <p:nvPr/>
        </p:nvSpPr>
        <p:spPr>
          <a:xfrm>
            <a:off x="1143000" y="-17661"/>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保険医療機関等電子申請・届出等システム　施設基準等届出のオンライン申請</a:t>
            </a:r>
          </a:p>
        </p:txBody>
      </p:sp>
      <p:sp>
        <p:nvSpPr>
          <p:cNvPr id="2" name="正方形/長方形 1">
            <a:extLst>
              <a:ext uri="{FF2B5EF4-FFF2-40B4-BE49-F238E27FC236}">
                <a16:creationId xmlns:a16="http://schemas.microsoft.com/office/drawing/2014/main" id="{0D8C84F5-DE7C-F8F6-75EF-991604AE6885}"/>
              </a:ext>
            </a:extLst>
          </p:cNvPr>
          <p:cNvSpPr/>
          <p:nvPr/>
        </p:nvSpPr>
        <p:spPr>
          <a:xfrm>
            <a:off x="1473924" y="1176438"/>
            <a:ext cx="9296400" cy="2238422"/>
          </a:xfrm>
          <a:prstGeom prst="rect">
            <a:avLst/>
          </a:prstGeom>
          <a:noFill/>
          <a:ln w="25400" cap="rnd" cmpd="sng" algn="ctr">
            <a:solidFill>
              <a:srgbClr val="66BAB7"/>
            </a:solidFill>
            <a:prstDash val="solid"/>
            <a:bevel/>
          </a:ln>
          <a:effectLst/>
        </p:spPr>
        <p:txBody>
          <a:bodyPr lIns="216000" tIns="288000" rIns="108000" bIns="36000" rtlCol="0" anchor="t">
            <a:noAutofit/>
          </a:bodyPr>
          <a:lstStyle/>
          <a:p>
            <a:pPr marL="268301" marR="0" lvl="0" indent="-268301" algn="l" defTabSz="914446" rtl="0" eaLnBrk="1" fontAlgn="auto" latinLnBrk="0" hangingPunct="1">
              <a:lnSpc>
                <a:spcPct val="100000"/>
              </a:lnSpc>
              <a:spcBef>
                <a:spcPts val="0"/>
              </a:spcBef>
              <a:spcAft>
                <a:spcPts val="300"/>
              </a:spcAft>
              <a:buClr>
                <a:srgbClr val="66BAB7"/>
              </a:buClr>
              <a:buSzTx/>
              <a:buFont typeface="Wingdings" panose="05000000000000000000" pitchFamily="2" charset="2"/>
              <a:buChar char="n"/>
              <a:tabLst/>
              <a:defRPr/>
            </a:pPr>
            <a:r>
              <a:rPr kumimoji="1" lang="ja-JP" altLang="en-US"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「保険医療機関等電子申請・届出等システム」の利用にあたっては、オンライン請求ネットワークへ接続された端末と、専用の</a:t>
            </a:r>
            <a:r>
              <a:rPr kumimoji="1" lang="en-US" altLang="ja-JP"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ID</a:t>
            </a:r>
            <a:r>
              <a:rPr kumimoji="1" lang="ja-JP" altLang="en-US"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・パスワードが必要です。</a:t>
            </a:r>
            <a:r>
              <a:rPr kumimoji="1" lang="en-US" altLang="ja-JP"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ID</a:t>
            </a:r>
            <a:r>
              <a:rPr kumimoji="1" lang="ja-JP" altLang="en-US"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・パスワードが分からない場合、再発行が可能ですので各厚生（支）局のホームページのチャットボットからお問い合わせください。</a:t>
            </a:r>
            <a:endParaRPr kumimoji="1" lang="en-US" altLang="ja-JP"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268301" marR="0" lvl="0" indent="-268301" algn="l" defTabSz="914446" rtl="0" eaLnBrk="1" fontAlgn="auto" latinLnBrk="0" hangingPunct="1">
              <a:lnSpc>
                <a:spcPct val="100000"/>
              </a:lnSpc>
              <a:spcBef>
                <a:spcPts val="0"/>
              </a:spcBef>
              <a:spcAft>
                <a:spcPts val="300"/>
              </a:spcAft>
              <a:buClr>
                <a:srgbClr val="66BAB7"/>
              </a:buClr>
              <a:buSzTx/>
              <a:buFont typeface="Wingdings" panose="05000000000000000000" pitchFamily="2" charset="2"/>
              <a:buChar char="n"/>
              <a:tabLst/>
              <a:defRPr/>
            </a:pP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r>
              <a:rPr kumimoji="1" lang="ja-JP" altLang="en-US"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　　　↓ ↓詳しくは、管轄の各厚生（支）局のホームページをご参照ください↓ ↓</a:t>
            </a: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r>
              <a:rPr kumimoji="1" lang="ja-JP" altLang="en-US"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　　　　　　　　</a:t>
            </a: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p:txBody>
      </p:sp>
      <p:sp>
        <p:nvSpPr>
          <p:cNvPr id="4" name="角丸四角形 12">
            <a:extLst>
              <a:ext uri="{FF2B5EF4-FFF2-40B4-BE49-F238E27FC236}">
                <a16:creationId xmlns:a16="http://schemas.microsoft.com/office/drawing/2014/main" id="{A108D6E1-5050-ECAB-FEA4-E13A98E6901B}"/>
              </a:ext>
            </a:extLst>
          </p:cNvPr>
          <p:cNvSpPr/>
          <p:nvPr/>
        </p:nvSpPr>
        <p:spPr>
          <a:xfrm>
            <a:off x="1473924" y="1000077"/>
            <a:ext cx="2514602" cy="381000"/>
          </a:xfrm>
          <a:prstGeom prst="roundRect">
            <a:avLst>
              <a:gd name="adj" fmla="val 0"/>
            </a:avLst>
          </a:prstGeom>
          <a:solidFill>
            <a:srgbClr val="CDFFDC"/>
          </a:solidFill>
          <a:ln w="76200">
            <a:solidFill>
              <a:srgbClr val="FFFFFF"/>
            </a:solidFill>
          </a:ln>
        </p:spPr>
        <p:txBody>
          <a:bodyPr anchor="ctr"/>
          <a:lstStyle/>
          <a:p>
            <a:pPr marL="0" marR="0" lvl="0" indent="0" algn="ctr" defTabSz="591084" rtl="0" eaLnBrk="1" fontAlgn="auto" latinLnBrk="0" hangingPunct="1">
              <a:lnSpc>
                <a:spcPct val="130000"/>
              </a:lnSpc>
              <a:spcBef>
                <a:spcPts val="0"/>
              </a:spcBef>
              <a:spcAft>
                <a:spcPts val="796"/>
              </a:spcAft>
              <a:buClrTx/>
              <a:buSzTx/>
              <a:buFontTx/>
              <a:buNone/>
              <a:tabLst/>
              <a:defRPr/>
            </a:pPr>
            <a:r>
              <a:rPr kumimoji="0" lang="ja-JP" altLang="en-US" sz="1200" b="1" i="0" u="none" strike="noStrike" kern="0" cap="none" spc="239" normalizeH="0" baseline="0" noProof="0">
                <a:ln>
                  <a:noFill/>
                </a:ln>
                <a:solidFill>
                  <a:srgbClr val="000000"/>
                </a:solidFill>
                <a:effectLst/>
                <a:uLnTx/>
                <a:uFillTx/>
                <a:latin typeface="メイリオ"/>
                <a:ea typeface="メイリオ"/>
                <a:cs typeface="+mn-cs"/>
              </a:rPr>
              <a:t>オンライン申請の利用方法</a:t>
            </a:r>
          </a:p>
        </p:txBody>
      </p:sp>
      <p:sp>
        <p:nvSpPr>
          <p:cNvPr id="11" name="テキスト ボックス 10">
            <a:extLst>
              <a:ext uri="{FF2B5EF4-FFF2-40B4-BE49-F238E27FC236}">
                <a16:creationId xmlns:a16="http://schemas.microsoft.com/office/drawing/2014/main" id="{B200B8BD-170A-240C-A111-FEDD5BA2AEAF}"/>
              </a:ext>
            </a:extLst>
          </p:cNvPr>
          <p:cNvSpPr txBox="1"/>
          <p:nvPr/>
        </p:nvSpPr>
        <p:spPr>
          <a:xfrm>
            <a:off x="1336131" y="431923"/>
            <a:ext cx="9210905" cy="584775"/>
          </a:xfrm>
          <a:prstGeom prst="rect">
            <a:avLst/>
          </a:prstGeom>
          <a:noFill/>
          <a:ln>
            <a:no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オンライン申請を行う「保険医療機関等電子申請・届出等システム」の利用方法は、</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各厚生（支）局のホームページに詳細を示しておりますので、ご参照ください。</a:t>
            </a:r>
          </a:p>
        </p:txBody>
      </p:sp>
      <p:sp>
        <p:nvSpPr>
          <p:cNvPr id="15" name="正方形/長方形 14">
            <a:extLst>
              <a:ext uri="{FF2B5EF4-FFF2-40B4-BE49-F238E27FC236}">
                <a16:creationId xmlns:a16="http://schemas.microsoft.com/office/drawing/2014/main" id="{9D01727B-9621-7ED8-AA3A-1654C8611DBB}"/>
              </a:ext>
            </a:extLst>
          </p:cNvPr>
          <p:cNvSpPr>
            <a:spLocks/>
          </p:cNvSpPr>
          <p:nvPr/>
        </p:nvSpPr>
        <p:spPr>
          <a:xfrm>
            <a:off x="1473924" y="3969741"/>
            <a:ext cx="9296400" cy="2324578"/>
          </a:xfrm>
          <a:prstGeom prst="rect">
            <a:avLst/>
          </a:prstGeom>
          <a:noFill/>
          <a:ln w="25400" cap="rnd" cmpd="sng" algn="ctr">
            <a:solidFill>
              <a:srgbClr val="66BAB7"/>
            </a:solidFill>
            <a:prstDash val="solid"/>
            <a:bevel/>
          </a:ln>
          <a:effectLst/>
        </p:spPr>
        <p:txBody>
          <a:bodyPr lIns="216000" tIns="288000" rIns="108000" bIns="36000" rtlCol="0" anchor="t">
            <a:noAutofit/>
          </a:bodyPr>
          <a:lstStyle/>
          <a:p>
            <a:pPr marL="268301" marR="0" lvl="0" indent="-268301" algn="l" defTabSz="914446" rtl="0" eaLnBrk="1" fontAlgn="auto" latinLnBrk="0" hangingPunct="1">
              <a:lnSpc>
                <a:spcPct val="100000"/>
              </a:lnSpc>
              <a:spcBef>
                <a:spcPts val="0"/>
              </a:spcBef>
              <a:spcAft>
                <a:spcPts val="300"/>
              </a:spcAft>
              <a:buClr>
                <a:srgbClr val="66BAB7"/>
              </a:buClr>
              <a:buSzTx/>
              <a:buFont typeface="Wingdings" panose="05000000000000000000" pitchFamily="2" charset="2"/>
              <a:buChar char="n"/>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厚生労働省の</a:t>
            </a:r>
            <a:r>
              <a:rPr kumimoji="1" lang="en-US" altLang="ja-JP" sz="1400" b="0" i="0" u="none" strike="noStrike" kern="1200" cap="none" spc="0" normalizeH="0" baseline="0" noProof="0" err="1">
                <a:ln>
                  <a:noFill/>
                </a:ln>
                <a:solidFill>
                  <a:prstClr val="black"/>
                </a:solidFill>
                <a:effectLst/>
                <a:uLnTx/>
                <a:uFillTx/>
                <a:latin typeface="メイリオ" panose="020B0604030504040204" pitchFamily="50" charset="-128"/>
                <a:ea typeface="メイリオ" panose="020B0604030504040204" pitchFamily="50" charset="-128"/>
                <a:cs typeface="+mn-cs"/>
              </a:rPr>
              <a:t>Youtube</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公式チャンネル内の再生リスト「保険医療機関等電子申請・届出等システムについて」では、システム利用のためのセットアップ手順を動画形式で確認できます。また、よく使われる手続きを例に、オンライン申請の詳細な手順を、実際の操作画面と併せて解説しておりま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301" marR="0" lvl="0" indent="-268301" algn="l" defTabSz="914446" rtl="0" eaLnBrk="1" fontAlgn="auto" latinLnBrk="0" hangingPunct="1">
              <a:lnSpc>
                <a:spcPct val="100000"/>
              </a:lnSpc>
              <a:spcBef>
                <a:spcPts val="0"/>
              </a:spcBef>
              <a:spcAft>
                <a:spcPts val="300"/>
              </a:spcAft>
              <a:buClr>
                <a:srgbClr val="66BAB7"/>
              </a:buClr>
              <a:buSzTx/>
              <a:buFont typeface="Wingdings" panose="05000000000000000000" pitchFamily="2" charset="2"/>
              <a:buChar char="n"/>
              <a:tabLst/>
              <a:defRPr/>
            </a:pPr>
            <a:endParaRPr kumimoji="1" lang="ja-JP" altLang="en-US"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r>
              <a:rPr kumimoji="1" lang="ja-JP" altLang="en-US"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　　　↓ ↓下記の</a:t>
            </a:r>
            <a:r>
              <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URL</a:t>
            </a:r>
            <a:r>
              <a:rPr kumimoji="1" lang="ja-JP" altLang="en-US"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からぜひ動画をご覧ください↓ ↓</a:t>
            </a: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p:txBody>
      </p:sp>
      <p:sp>
        <p:nvSpPr>
          <p:cNvPr id="14" name="角丸四角形 12">
            <a:extLst>
              <a:ext uri="{FF2B5EF4-FFF2-40B4-BE49-F238E27FC236}">
                <a16:creationId xmlns:a16="http://schemas.microsoft.com/office/drawing/2014/main" id="{2E5EBB1A-CAC1-4D65-20FB-C4103C61863B}"/>
              </a:ext>
            </a:extLst>
          </p:cNvPr>
          <p:cNvSpPr/>
          <p:nvPr/>
        </p:nvSpPr>
        <p:spPr>
          <a:xfrm>
            <a:off x="1473924" y="3779242"/>
            <a:ext cx="2514602" cy="381000"/>
          </a:xfrm>
          <a:prstGeom prst="roundRect">
            <a:avLst>
              <a:gd name="adj" fmla="val 0"/>
            </a:avLst>
          </a:prstGeom>
          <a:solidFill>
            <a:srgbClr val="CDFFDC"/>
          </a:solidFill>
          <a:ln w="76200">
            <a:solidFill>
              <a:srgbClr val="FFFFFF"/>
            </a:solidFill>
          </a:ln>
        </p:spPr>
        <p:txBody>
          <a:bodyPr anchor="ctr"/>
          <a:lstStyle/>
          <a:p>
            <a:pPr marL="0" marR="0" lvl="0" indent="0" algn="ctr" defTabSz="591084" rtl="0" eaLnBrk="1" fontAlgn="auto" latinLnBrk="0" hangingPunct="1">
              <a:lnSpc>
                <a:spcPct val="130000"/>
              </a:lnSpc>
              <a:spcBef>
                <a:spcPts val="0"/>
              </a:spcBef>
              <a:spcAft>
                <a:spcPts val="796"/>
              </a:spcAft>
              <a:buClrTx/>
              <a:buSzTx/>
              <a:buFontTx/>
              <a:buNone/>
              <a:tabLst/>
              <a:defRPr/>
            </a:pPr>
            <a:r>
              <a:rPr kumimoji="0" lang="ja-JP" altLang="en-US" sz="1200" b="1" i="0" u="none" strike="noStrike" kern="0" cap="none" spc="239" normalizeH="0" baseline="0" noProof="0">
                <a:ln>
                  <a:noFill/>
                </a:ln>
                <a:solidFill>
                  <a:srgbClr val="000000"/>
                </a:solidFill>
                <a:effectLst/>
                <a:uLnTx/>
                <a:uFillTx/>
                <a:latin typeface="メイリオ"/>
                <a:ea typeface="メイリオ"/>
                <a:cs typeface="+mn-cs"/>
              </a:rPr>
              <a:t>システム解説動画</a:t>
            </a:r>
          </a:p>
        </p:txBody>
      </p:sp>
      <p:pic>
        <p:nvPicPr>
          <p:cNvPr id="1030" name="Picture 6">
            <a:extLst>
              <a:ext uri="{FF2B5EF4-FFF2-40B4-BE49-F238E27FC236}">
                <a16:creationId xmlns:a16="http://schemas.microsoft.com/office/drawing/2014/main" id="{978DE77D-A408-812A-0D19-1127967A32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38847" y="4823622"/>
            <a:ext cx="1308191" cy="1308191"/>
          </a:xfrm>
          <a:prstGeom prst="rect">
            <a:avLst/>
          </a:prstGeom>
          <a:noFill/>
          <a:extLst>
            <a:ext uri="{909E8E84-426E-40DD-AFC4-6F175D3DCCD1}">
              <a14:hiddenFill xmlns:a14="http://schemas.microsoft.com/office/drawing/2010/main">
                <a:solidFill>
                  <a:srgbClr val="FFFFFF"/>
                </a:solidFill>
              </a14:hiddenFill>
            </a:ext>
          </a:extLst>
        </p:spPr>
      </p:pic>
      <p:pic>
        <p:nvPicPr>
          <p:cNvPr id="6" name="図 5" descr="ダイアグラム&#10;&#10;AI によって生成されたコンテンツは間違っている可能性があります。">
            <a:extLst>
              <a:ext uri="{FF2B5EF4-FFF2-40B4-BE49-F238E27FC236}">
                <a16:creationId xmlns:a16="http://schemas.microsoft.com/office/drawing/2014/main" id="{7604C5C7-0C6B-7886-78A8-6718445EF7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85825" y="2594570"/>
            <a:ext cx="5208594" cy="707688"/>
          </a:xfrm>
          <a:prstGeom prst="rect">
            <a:avLst/>
          </a:prstGeom>
        </p:spPr>
      </p:pic>
      <p:sp>
        <p:nvSpPr>
          <p:cNvPr id="10" name="テキスト ボックス 9">
            <a:extLst>
              <a:ext uri="{FF2B5EF4-FFF2-40B4-BE49-F238E27FC236}">
                <a16:creationId xmlns:a16="http://schemas.microsoft.com/office/drawing/2014/main" id="{B8C8AA45-4417-A40F-AB86-8E8908E4B8E1}"/>
              </a:ext>
            </a:extLst>
          </p:cNvPr>
          <p:cNvSpPr txBox="1"/>
          <p:nvPr/>
        </p:nvSpPr>
        <p:spPr>
          <a:xfrm>
            <a:off x="1965397" y="5304895"/>
            <a:ext cx="6594407" cy="553998"/>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200" b="0" i="0" u="sng" strike="noStrike" kern="0" cap="none" spc="0" normalizeH="0" baseline="0" noProof="0">
                <a:ln>
                  <a:noFill/>
                </a:ln>
                <a:solidFill>
                  <a:srgbClr val="007FDE"/>
                </a:solidFill>
                <a:effectLst/>
                <a:uLnTx/>
                <a:uFillTx/>
                <a:latin typeface="Meiryo" panose="020B0604030504040204" pitchFamily="34" charset="-128"/>
                <a:ea typeface="Meiryo" panose="020B0604030504040204" pitchFamily="34" charset="-128"/>
                <a:cs typeface="+mn-cs"/>
                <a:hlinkClick r:id="rId7"/>
              </a:rPr>
              <a:t>https://www.youtube.com/playlist?list=PLMG33RKISnWgSb6dLP4zmNropige5BoOp</a:t>
            </a:r>
            <a:endParaRPr kumimoji="1" lang="en-US" altLang="ja-JP" sz="1200" b="0" i="0" u="sng" strike="noStrike" kern="0" cap="none" spc="0" normalizeH="0" baseline="0" noProof="0">
              <a:ln>
                <a:noFill/>
              </a:ln>
              <a:solidFill>
                <a:srgbClr val="007FDE"/>
              </a:solidFill>
              <a:effectLst/>
              <a:uLnTx/>
              <a:uFillTx/>
              <a:latin typeface="Meiryo" panose="020B0604030504040204" pitchFamily="34" charset="-128"/>
              <a:ea typeface="Meiryo" panose="020B0604030504040204" pitchFamily="34"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7" name="スライド番号プレースホルダー 4">
            <a:extLst>
              <a:ext uri="{FF2B5EF4-FFF2-40B4-BE49-F238E27FC236}">
                <a16:creationId xmlns:a16="http://schemas.microsoft.com/office/drawing/2014/main" id="{3F4A381B-78F0-2B12-3C5B-FC19BB0303F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215</a:t>
            </a:r>
          </a:p>
        </p:txBody>
      </p:sp>
      <p:pic>
        <p:nvPicPr>
          <p:cNvPr id="25" name="オーディオ 24">
            <a:hlinkClick r:id="" action="ppaction://media"/>
            <a:extLst>
              <a:ext uri="{FF2B5EF4-FFF2-40B4-BE49-F238E27FC236}">
                <a16:creationId xmlns:a16="http://schemas.microsoft.com/office/drawing/2014/main" id="{7F4C1722-642E-776F-0180-E5256E2270C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9748947"/>
      </p:ext>
    </p:extLst>
  </p:cSld>
  <p:clrMapOvr>
    <a:masterClrMapping/>
  </p:clrMapOvr>
  <mc:AlternateContent xmlns:mc="http://schemas.openxmlformats.org/markup-compatibility/2006" xmlns:p14="http://schemas.microsoft.com/office/powerpoint/2010/main">
    <mc:Choice Requires="p14">
      <p:transition spd="slow" p14:dur="2000" advTm="26620"/>
    </mc:Choice>
    <mc:Fallback xmlns="">
      <p:transition spd="slow" advTm="2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37"/>
          <p:cNvSpPr>
            <a:spLocks noChangeArrowheads="1"/>
          </p:cNvSpPr>
          <p:nvPr/>
        </p:nvSpPr>
        <p:spPr bwMode="auto">
          <a:xfrm>
            <a:off x="1410904" y="1344268"/>
            <a:ext cx="9370201" cy="4937720"/>
          </a:xfrm>
          <a:prstGeom prst="rect">
            <a:avLst/>
          </a:prstGeom>
          <a:noFill/>
          <a:ln w="9525">
            <a:solidFill>
              <a:schemeClr val="tx1"/>
            </a:solidFill>
            <a:miter lim="800000"/>
            <a:headEnd/>
            <a:tailEnd/>
          </a:ln>
        </p:spPr>
        <p:txBody>
          <a:bodyPr lIns="91440" tIns="45720" rIns="91440" bIns="45720" anchor="t"/>
          <a:lstStyle/>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13" marR="0" lvl="0" indent="-266713" algn="just" defTabSz="914446" rtl="0" eaLnBrk="1" fontAlgn="auto" latinLnBrk="0" hangingPunct="1">
              <a:lnSpc>
                <a:spcPct val="100000"/>
              </a:lnSpc>
              <a:spcBef>
                <a:spcPts val="0"/>
              </a:spcBef>
              <a:spcAft>
                <a:spcPts val="0"/>
              </a:spcAft>
              <a:buClrTx/>
              <a:buSzTx/>
              <a:buFont typeface="Wingdings" pitchFamily="2" charset="2"/>
              <a:buChar char="Ø"/>
              <a:tabLst/>
              <a:defRPr/>
            </a:pP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令和８年６月１日から算定を行うためには、</a:t>
            </a:r>
            <a:r>
              <a:rPr kumimoji="1" lang="ja-JP" altLang="en-US" sz="2800" b="1" i="0" u="sng" strike="noStrike" kern="1200" cap="none" spc="0" normalizeH="0" baseline="0" noProof="0">
                <a:ln>
                  <a:noFill/>
                </a:ln>
                <a:solidFill>
                  <a:srgbClr val="FF0000"/>
                </a:solidFill>
                <a:effectLst/>
                <a:uLnTx/>
                <a:uFillTx/>
                <a:latin typeface="メイリオ" panose="020B0604030504040204" pitchFamily="50" charset="-128"/>
                <a:ea typeface="メイリオ" panose="020B0604030504040204" pitchFamily="50" charset="-128"/>
                <a:cs typeface="+mn-cs"/>
              </a:rPr>
              <a:t>令和８年５月７日から６月１日まで（必着）</a:t>
            </a: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a:t>
            </a:r>
            <a:r>
              <a:rPr kumimoji="1" lang="ja-JP" altLang="en-US" sz="28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届出を行う保険医療機関等の所在地を管轄する地方厚生（支）局の都道府県事務所へ届出</a:t>
            </a: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が必要となりますので、ご注意願います。</a:t>
            </a:r>
            <a:endParaRPr kumimoji="1" lang="en-US" altLang="ja-JP"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13" marR="0" lvl="0" indent="-266713" algn="just" defTabSz="914446" rtl="0" eaLnBrk="1" fontAlgn="auto" latinLnBrk="0" hangingPunct="1">
              <a:lnSpc>
                <a:spcPct val="100000"/>
              </a:lnSpc>
              <a:spcBef>
                <a:spcPts val="0"/>
              </a:spcBef>
              <a:spcAft>
                <a:spcPts val="0"/>
              </a:spcAft>
              <a:buClrTx/>
              <a:buSzTx/>
              <a:buFont typeface="Wingdings" pitchFamily="2" charset="2"/>
              <a:buChar char="Ø"/>
              <a:tabLst/>
              <a:defRPr/>
            </a:pP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締切日直前に届出が集中することが予想されますので、できる限り早期にご提出いただくようお願いします。 </a:t>
            </a:r>
          </a:p>
          <a:p>
            <a:pPr marL="177808" marR="0" lvl="0" indent="-177808" algn="just" defTabSz="914446" rtl="0" eaLnBrk="1" fontAlgn="auto" latinLnBrk="0" hangingPunct="1">
              <a:lnSpc>
                <a:spcPct val="100000"/>
              </a:lnSpc>
              <a:spcBef>
                <a:spcPts val="0"/>
              </a:spcBef>
              <a:spcAft>
                <a:spcPts val="0"/>
              </a:spcAft>
              <a:buClrTx/>
              <a:buSzTx/>
              <a:buFont typeface="Wingdings" pitchFamily="2" charset="2"/>
              <a:buChar char="Ø"/>
              <a:tabLst/>
              <a:defRPr/>
            </a:pPr>
            <a:endParaRPr kumimoji="1" lang="en-US" altLang="ja-JP" sz="1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テキスト ボックス 13"/>
          <p:cNvSpPr txBox="1"/>
          <p:nvPr/>
        </p:nvSpPr>
        <p:spPr>
          <a:xfrm>
            <a:off x="1143000" y="-2767"/>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15" name="正方形/長方形 14"/>
          <p:cNvSpPr/>
          <p:nvPr/>
        </p:nvSpPr>
        <p:spPr>
          <a:xfrm>
            <a:off x="1559496" y="1007352"/>
            <a:ext cx="1440160" cy="673832"/>
          </a:xfrm>
          <a:prstGeom prst="rect">
            <a:avLst/>
          </a:prstGeom>
          <a:solidFill>
            <a:srgbClr val="FFB5BA"/>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お願い</a:t>
            </a:r>
          </a:p>
        </p:txBody>
      </p:sp>
      <p:sp>
        <p:nvSpPr>
          <p:cNvPr id="2" name="正方形/長方形 1">
            <a:extLst>
              <a:ext uri="{FF2B5EF4-FFF2-40B4-BE49-F238E27FC236}">
                <a16:creationId xmlns:a16="http://schemas.microsoft.com/office/drawing/2014/main" id="{8869E331-F9D5-8A39-32F8-A759FEF57521}"/>
              </a:ext>
            </a:extLst>
          </p:cNvPr>
          <p:cNvSpPr/>
          <p:nvPr/>
        </p:nvSpPr>
        <p:spPr>
          <a:xfrm>
            <a:off x="1143000" y="241851"/>
            <a:ext cx="9906000" cy="478387"/>
          </a:xfrm>
          <a:prstGeom prst="rect">
            <a:avLst/>
          </a:prstGeom>
          <a:solidFill>
            <a:srgbClr val="CDFFDC"/>
          </a:solidFill>
          <a:ln w="12700" cap="flat" cmpd="sng" algn="ctr">
            <a:noFill/>
            <a:prstDash val="solid"/>
            <a:miter lim="800000"/>
          </a:ln>
          <a:effectLst/>
        </p:spPr>
        <p:txBody>
          <a:bodyPr vert="horz" lIns="72000" tIns="72000" r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施設基準の届出について</a:t>
            </a:r>
          </a:p>
        </p:txBody>
      </p:sp>
      <p:sp>
        <p:nvSpPr>
          <p:cNvPr id="3" name="スライド番号プレースホルダー 4">
            <a:extLst>
              <a:ext uri="{FF2B5EF4-FFF2-40B4-BE49-F238E27FC236}">
                <a16:creationId xmlns:a16="http://schemas.microsoft.com/office/drawing/2014/main" id="{59362C93-7C45-BEA6-FAC9-166F7333B856}"/>
              </a:ext>
            </a:extLst>
          </p:cNvPr>
          <p:cNvSpPr txBox="1">
            <a:spLocks noGrp="1"/>
          </p:cNvSpPr>
          <p:nvPr/>
        </p:nvSpPr>
        <p:spPr bwMode="auto">
          <a:xfrm>
            <a:off x="1006196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rPr>
              <a:t>216.</a:t>
            </a:r>
          </a:p>
        </p:txBody>
      </p:sp>
      <p:pic>
        <p:nvPicPr>
          <p:cNvPr id="21" name="オーディオ 20">
            <a:hlinkClick r:id="" action="ppaction://media"/>
            <a:extLst>
              <a:ext uri="{FF2B5EF4-FFF2-40B4-BE49-F238E27FC236}">
                <a16:creationId xmlns:a16="http://schemas.microsoft.com/office/drawing/2014/main" id="{6E889304-E195-8D0F-0105-3CA09057D7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3395996"/>
      </p:ext>
    </p:extLst>
  </p:cSld>
  <p:clrMapOvr>
    <a:masterClrMapping/>
  </p:clrMapOvr>
  <mc:AlternateContent xmlns:mc="http://schemas.openxmlformats.org/markup-compatibility/2006" xmlns:p14="http://schemas.microsoft.com/office/powerpoint/2010/main">
    <mc:Choice Requires="p14">
      <p:transition spd="slow" p14:dur="2000" advTm="29768"/>
    </mc:Choice>
    <mc:Fallback xmlns="">
      <p:transition spd="slow" advTm="29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theme/theme1.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ユーザー定義 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テーマ">
  <a:themeElements>
    <a:clrScheme name="Co-color">
      <a:dk1>
        <a:srgbClr val="000000"/>
      </a:dk1>
      <a:lt1>
        <a:srgbClr val="FFFFFF"/>
      </a:lt1>
      <a:dk2>
        <a:srgbClr val="103185"/>
      </a:dk2>
      <a:lt2>
        <a:srgbClr val="E4E2ED"/>
      </a:lt2>
      <a:accent1>
        <a:srgbClr val="005CAF"/>
      </a:accent1>
      <a:accent2>
        <a:srgbClr val="DB4D6D"/>
      </a:accent2>
      <a:accent3>
        <a:srgbClr val="66BAB7"/>
      </a:accent3>
      <a:accent4>
        <a:srgbClr val="FEDFE1"/>
      </a:accent4>
      <a:accent5>
        <a:srgbClr val="C9E7E7"/>
      </a:accent5>
      <a:accent6>
        <a:srgbClr val="FDF3B9"/>
      </a:accent6>
      <a:hlink>
        <a:srgbClr val="00489E"/>
      </a:hlink>
      <a:folHlink>
        <a:srgbClr val="00489E"/>
      </a:folHlink>
    </a:clrScheme>
    <a:fontScheme name="Co-font">
      <a:majorFont>
        <a:latin typeface="Segoe UI"/>
        <a:ea typeface="メイリオ"/>
        <a:cs typeface=""/>
      </a:majorFont>
      <a:minorFont>
        <a:latin typeface="Segoe UI"/>
        <a:ea typeface="メイリオ"/>
        <a:cs typeface=""/>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5"/>
        </a:solidFill>
        <a:ln>
          <a:noFill/>
        </a:ln>
      </a:spPr>
      <a:bodyPr rtlCol="0" anchor="ctr"/>
      <a:lstStyle>
        <a:defPPr algn="ctr">
          <a:defRPr kumimoji="1" sz="1200" dirty="0" smtClean="0">
            <a:solidFill>
              <a:sysClr val="windowText" lastClr="000000"/>
            </a:solidFill>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lnSpc>
            <a:spcPct val="120000"/>
          </a:lnSpc>
          <a:spcAft>
            <a:spcPts val="600"/>
          </a:spcAft>
          <a:buClr>
            <a:schemeClr val="tx2"/>
          </a:buClr>
          <a:defRPr kumimoji="1" sz="1200" smtClean="0"/>
        </a:defPPr>
      </a:lstStyle>
    </a:txDef>
  </a:objectDefaults>
  <a:extraClrSchemeLst/>
  <a:extLst>
    <a:ext uri="{05A4C25C-085E-4340-85A3-A5531E510DB2}">
      <thm15:themeFamily xmlns:thm15="http://schemas.microsoft.com/office/thememl/2012/main" name="【軽量データ版】パワーポイント統一様式_A4横標.pptx" id="{872C9596-7187-4048-B4CC-7E1F36E7897D}" vid="{9DE5A050-1ABD-4AB4-95DD-F6E1D5E6F9F0}"/>
    </a:ext>
  </a:extLst>
</a:theme>
</file>

<file path=ppt/theme/theme3.xml><?xml version="1.0" encoding="utf-8"?>
<a:theme xmlns:a="http://schemas.openxmlformats.org/drawingml/2006/main" name="3_Office テーマ">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9C2E7"/>
        </a:solidFill>
        <a:ln w="12700" cap="flat" cmpd="sng" algn="ctr">
          <a:noFill/>
          <a:prstDash val="solid"/>
        </a:ln>
        <a:effectLst/>
      </a:spPr>
      <a:bodyPr tIns="72000" bIns="36000"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0"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defRPr>
        </a:defPPr>
      </a:lst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4_Office テーマ">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11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Mod val="20000"/>
            <a:lumOff val="80000"/>
          </a:schemeClr>
        </a:solidFill>
        <a:ln>
          <a:noFill/>
        </a:ln>
      </a:spPr>
      <a:bodyPr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1" sz="900" dirty="0">
            <a:solidFill>
              <a:prstClr val="black"/>
            </a:solidFill>
            <a:latin typeface="メイリオ" panose="020B0604030504040204" pitchFamily="50" charset="-128"/>
            <a:ea typeface="メイリオ" panose="020B0604030504040204" pitchFamily="50" charset="-128"/>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プレゼンテーション1" id="{765FE0DA-D247-486C-BF42-DBB9705F90D8}" vid="{BD63521F-5098-41E8-9264-55C75258C882}"/>
    </a:ext>
  </a:extLst>
</a:theme>
</file>

<file path=ppt/theme/theme6.xml><?xml version="1.0" encoding="utf-8"?>
<a:theme xmlns:a="http://schemas.openxmlformats.org/drawingml/2006/main" name="Office Theme">
  <a:themeElements>
    <a:clrScheme name="ユーザー定義 1">
      <a:dk1>
        <a:srgbClr val="000000"/>
      </a:dk1>
      <a:lt1>
        <a:srgbClr val="FFFFFF"/>
      </a:lt1>
      <a:dk2>
        <a:srgbClr val="103185"/>
      </a:dk2>
      <a:lt2>
        <a:srgbClr val="E4E2ED"/>
      </a:lt2>
      <a:accent1>
        <a:srgbClr val="005CAF"/>
      </a:accent1>
      <a:accent2>
        <a:srgbClr val="DB4D6D"/>
      </a:accent2>
      <a:accent3>
        <a:srgbClr val="66BAB7"/>
      </a:accent3>
      <a:accent4>
        <a:srgbClr val="FEDFE1"/>
      </a:accent4>
      <a:accent5>
        <a:srgbClr val="C9E7E7"/>
      </a:accent5>
      <a:accent6>
        <a:srgbClr val="FDF3B9"/>
      </a:accent6>
      <a:hlink>
        <a:srgbClr val="00489E"/>
      </a:hlink>
      <a:folHlink>
        <a:srgbClr val="00489E"/>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7.xml><?xml version="1.0" encoding="utf-8"?>
<a:theme xmlns:a="http://schemas.openxmlformats.org/drawingml/2006/main" name="Office 2013 - 2022 テーマ">
  <a:themeElements>
    <a:clrScheme name="Office 2013 - 2022 テーマ">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テーマ">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8.xml><?xml version="1.0" encoding="utf-8"?>
<a:theme xmlns:a="http://schemas.openxmlformats.org/drawingml/2006/main" name="11_Office テーマ">
  <a:themeElements>
    <a:clrScheme name="Co-color">
      <a:dk1>
        <a:srgbClr val="000000"/>
      </a:dk1>
      <a:lt1>
        <a:srgbClr val="FFFFFF"/>
      </a:lt1>
      <a:dk2>
        <a:srgbClr val="103185"/>
      </a:dk2>
      <a:lt2>
        <a:srgbClr val="E4E2ED"/>
      </a:lt2>
      <a:accent1>
        <a:srgbClr val="005CAF"/>
      </a:accent1>
      <a:accent2>
        <a:srgbClr val="DB4D6D"/>
      </a:accent2>
      <a:accent3>
        <a:srgbClr val="66BAB7"/>
      </a:accent3>
      <a:accent4>
        <a:srgbClr val="FEDFE1"/>
      </a:accent4>
      <a:accent5>
        <a:srgbClr val="C9E7E7"/>
      </a:accent5>
      <a:accent6>
        <a:srgbClr val="FDF3B9"/>
      </a:accent6>
      <a:hlink>
        <a:srgbClr val="00489E"/>
      </a:hlink>
      <a:folHlink>
        <a:srgbClr val="00489E"/>
      </a:folHlink>
    </a:clrScheme>
    <a:fontScheme name="Co-font">
      <a:majorFont>
        <a:latin typeface="Segoe UI"/>
        <a:ea typeface="メイリオ"/>
        <a:cs typeface=""/>
      </a:majorFont>
      <a:minorFont>
        <a:latin typeface="Segoe UI"/>
        <a:ea typeface="メイリオ"/>
        <a:cs typeface=""/>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pPr>
      <a:bodyPr rtlCol="0" anchor="ctr"/>
      <a:lstStyle>
        <a:defPPr marL="0" marR="0" indent="0" algn="l" defTabSz="844065" rtl="0" eaLnBrk="1" fontAlgn="auto" latinLnBrk="0" hangingPunct="1">
          <a:lnSpc>
            <a:spcPct val="100000"/>
          </a:lnSpc>
          <a:spcBef>
            <a:spcPts val="0"/>
          </a:spcBef>
          <a:spcAft>
            <a:spcPts val="0"/>
          </a:spcAft>
          <a:buClrTx/>
          <a:buSzTx/>
          <a:buFontTx/>
          <a:buNone/>
          <a:tabLst/>
          <a:defRPr kumimoji="1" sz="969" b="0" i="0" u="none" strike="noStrike" kern="1200" cap="none" spc="0" normalizeH="0" baseline="0" noProof="0" dirty="0">
            <a:ln>
              <a:noFill/>
            </a:ln>
            <a:solidFill>
              <a:srgbClr val="44546A">
                <a:lumMod val="75000"/>
              </a:srgbClr>
            </a:solidFill>
            <a:effectLst/>
            <a:uLnTx/>
            <a:uFillTx/>
            <a:latin typeface="游ゴシック" panose="020B0400000000000000" pitchFamily="50" charset="-128"/>
            <a:ea typeface="游ゴシック" panose="020B0400000000000000" pitchFamily="50" charset="-128"/>
            <a:cs typeface="+mn-cs"/>
          </a:defRPr>
        </a:defPPr>
      </a:lstStyle>
      <a:style>
        <a:lnRef idx="1">
          <a:schemeClr val="accent4"/>
        </a:lnRef>
        <a:fillRef idx="2">
          <a:schemeClr val="accent4"/>
        </a:fillRef>
        <a:effectRef idx="1">
          <a:schemeClr val="accent4"/>
        </a:effectRef>
        <a:fontRef idx="minor">
          <a:schemeClr val="dk1"/>
        </a:fontRef>
      </a:style>
    </a:spDef>
    <a:txDef>
      <a:spPr>
        <a:noFill/>
      </a:spPr>
      <a:bodyPr wrap="square" rtlCol="0">
        <a:spAutoFit/>
      </a:bodyPr>
      <a:lstStyle>
        <a:defPPr algn="l">
          <a:lnSpc>
            <a:spcPct val="120000"/>
          </a:lnSpc>
          <a:spcAft>
            <a:spcPts val="600"/>
          </a:spcAft>
          <a:buClr>
            <a:schemeClr val="tx2"/>
          </a:buClr>
          <a:defRPr kumimoji="1" sz="1200" smtClean="0"/>
        </a:defPPr>
      </a:lstStyle>
    </a:txDef>
  </a:objectDefaults>
  <a:extraClrSchemeLst/>
  <a:extLst>
    <a:ext uri="{05A4C25C-085E-4340-85A3-A5531E510DB2}">
      <thm15:themeFamily xmlns:thm15="http://schemas.microsoft.com/office/thememl/2012/main" name="パワポ様式ーA4横標準v16.pptx" id="{B1E3EA2A-E5A3-4DFE-97FD-0B466684FC1C}" vid="{BE51988C-80F6-49EA-B19A-5358C68E081E}"/>
    </a:ext>
  </a:extLst>
</a:theme>
</file>

<file path=ppt/theme/theme9.xml><?xml version="1.0" encoding="utf-8"?>
<a:theme xmlns:a="http://schemas.openxmlformats.org/drawingml/2006/main" name="5_Office テーマ">
  <a:themeElements>
    <a:clrScheme name="Office テーマ">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0.xml><?xml version="1.0" encoding="utf-8"?>
<a:theme xmlns:a="http://schemas.openxmlformats.org/drawingml/2006/main" name="1_Office 2013 - 2022 テーマ">
  <a:themeElements>
    <a:clrScheme name="Office 2013 - 2022 テーマ">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テーマ">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11.xml><?xml version="1.0" encoding="utf-8"?>
<a:theme xmlns:a="http://schemas.openxmlformats.org/drawingml/2006/main" name="6_Office テーマ">
  <a:themeElements>
    <a:clrScheme name="Office テーマ">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テーマ">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プレゼンテーション10" id="{BBE34F76-8A57-403A-978E-32447D5CCFD4}" vid="{B7FC3B19-72D1-4B7A-B7F3-A4162616F81E}"/>
    </a:ext>
  </a:extLst>
</a:theme>
</file>

<file path=ppt/theme/theme12.xml><?xml version="1.0" encoding="utf-8"?>
<a:theme xmlns:a="http://schemas.openxmlformats.org/drawingml/2006/main" name="13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Mod val="20000"/>
            <a:lumOff val="80000"/>
          </a:schemeClr>
        </a:solidFill>
        <a:ln>
          <a:noFill/>
        </a:ln>
      </a:spPr>
      <a:bodyPr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1" sz="900" dirty="0">
            <a:solidFill>
              <a:prstClr val="black"/>
            </a:solidFill>
            <a:latin typeface="メイリオ" panose="020B0604030504040204" pitchFamily="50" charset="-128"/>
            <a:ea typeface="メイリオ" panose="020B0604030504040204" pitchFamily="50" charset="-128"/>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プレゼンテーション1" id="{765FE0DA-D247-486C-BF42-DBB9705F90D8}" vid="{BD63521F-5098-41E8-9264-55C75258C882}"/>
    </a:ext>
  </a:extLst>
</a:theme>
</file>

<file path=ppt/theme/theme13.xml><?xml version="1.0" encoding="utf-8"?>
<a:theme xmlns:a="http://schemas.openxmlformats.org/drawingml/2006/main" name="5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プレゼンテーション1" id="{765FE0DA-D247-486C-BF42-DBB9705F90D8}" vid="{BD63521F-5098-41E8-9264-55C75258C882}"/>
    </a:ext>
  </a:extLst>
</a:theme>
</file>

<file path=ppt/theme/theme14.xml><?xml version="1.0" encoding="utf-8"?>
<a:theme xmlns:a="http://schemas.openxmlformats.org/drawingml/2006/main" name="3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プレゼンテーション1" id="{765FE0DA-D247-486C-BF42-DBB9705F90D8}" vid="{BD63521F-5098-41E8-9264-55C75258C882}"/>
    </a:ext>
  </a:extLst>
</a:theme>
</file>

<file path=ppt/theme/theme15.xml><?xml version="1.0" encoding="utf-8"?>
<a:theme xmlns:a="http://schemas.openxmlformats.org/drawingml/2006/main" name="2_Office 2013 - 2022 テーマ">
  <a:themeElements>
    <a:clrScheme name="Office 2013 - 2022 テーマ">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テーマ">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16.xml><?xml version="1.0" encoding="utf-8"?>
<a:theme xmlns:a="http://schemas.openxmlformats.org/drawingml/2006/main" name="1_Office Theme">
  <a:themeElements>
    <a:clrScheme name="Office テーマ">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17.xml><?xml version="1.0" encoding="utf-8"?>
<a:theme xmlns:a="http://schemas.openxmlformats.org/drawingml/2006/main" name="9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プレゼンテーション1" id="{765FE0DA-D247-486C-BF42-DBB9705F90D8}" vid="{BD63521F-5098-41E8-9264-55C75258C882}"/>
    </a:ext>
  </a:extLst>
</a:theme>
</file>

<file path=ppt/theme/theme18.xml><?xml version="1.0" encoding="utf-8"?>
<a:theme xmlns:a="http://schemas.openxmlformats.org/drawingml/2006/main" name="7_Office テーマ">
  <a:themeElements>
    <a:clrScheme name="Office テーマ">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9.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1904</TotalTime>
  <Words>49662</Words>
  <Application>Microsoft Office PowerPoint</Application>
  <PresentationFormat>ワイド画面</PresentationFormat>
  <Paragraphs>5518</Paragraphs>
  <Slides>116</Slides>
  <Notes>91</Notes>
  <HiddenSlides>0</HiddenSlides>
  <MMClips>92</MMClips>
  <ScaleCrop>false</ScaleCrop>
  <HeadingPairs>
    <vt:vector size="6" baseType="variant">
      <vt:variant>
        <vt:lpstr>使用されているフォント</vt:lpstr>
      </vt:variant>
      <vt:variant>
        <vt:i4>15</vt:i4>
      </vt:variant>
      <vt:variant>
        <vt:lpstr>テーマ</vt:lpstr>
      </vt:variant>
      <vt:variant>
        <vt:i4>18</vt:i4>
      </vt:variant>
      <vt:variant>
        <vt:lpstr>スライド タイトル</vt:lpstr>
      </vt:variant>
      <vt:variant>
        <vt:i4>116</vt:i4>
      </vt:variant>
    </vt:vector>
  </HeadingPairs>
  <TitlesOfParts>
    <vt:vector size="149" baseType="lpstr">
      <vt:lpstr>BIZ UDPゴシック</vt:lpstr>
      <vt:lpstr>Meiryo UI</vt:lpstr>
      <vt:lpstr>ＭＳ Ｐゴシック</vt:lpstr>
      <vt:lpstr>メイリオ</vt:lpstr>
      <vt:lpstr>メイリオ</vt:lpstr>
      <vt:lpstr>游ゴシック</vt:lpstr>
      <vt:lpstr>Aptos</vt:lpstr>
      <vt:lpstr>Aptos Display</vt:lpstr>
      <vt:lpstr>Arial</vt:lpstr>
      <vt:lpstr>Calibri</vt:lpstr>
      <vt:lpstr>Calibri Light</vt:lpstr>
      <vt:lpstr>Cambria Math</vt:lpstr>
      <vt:lpstr>Segoe UI</vt:lpstr>
      <vt:lpstr>Verdana</vt:lpstr>
      <vt:lpstr>Wingdings</vt:lpstr>
      <vt:lpstr>Office ​​テーマ</vt:lpstr>
      <vt:lpstr>2_Office テーマ</vt:lpstr>
      <vt:lpstr>3_Office テーマ</vt:lpstr>
      <vt:lpstr>4_Office テーマ</vt:lpstr>
      <vt:lpstr>11_Office ​​テーマ</vt:lpstr>
      <vt:lpstr>Office Theme</vt:lpstr>
      <vt:lpstr>Office 2013 - 2022 テーマ</vt:lpstr>
      <vt:lpstr>11_Office テーマ</vt:lpstr>
      <vt:lpstr>5_Office テーマ</vt:lpstr>
      <vt:lpstr>1_Office 2013 - 2022 テーマ</vt:lpstr>
      <vt:lpstr>6_Office テーマ</vt:lpstr>
      <vt:lpstr>13_Office ​​テーマ</vt:lpstr>
      <vt:lpstr>5_Office ​​テーマ</vt:lpstr>
      <vt:lpstr>3_Office ​​テーマ</vt:lpstr>
      <vt:lpstr>2_Office 2013 - 2022 テーマ</vt:lpstr>
      <vt:lpstr>1_Office Theme</vt:lpstr>
      <vt:lpstr>9_Office ​​テーマ</vt:lpstr>
      <vt:lpstr>7_Office テーマ</vt:lpstr>
      <vt:lpstr>PowerPoint プレゼンテーション</vt:lpstr>
      <vt:lpstr>連携型の機能強化型在宅療養支援診療所の見直し②</vt:lpstr>
      <vt:lpstr>PowerPoint プレゼンテーション</vt:lpstr>
      <vt:lpstr>在宅時医学総合管理料及び施設入居時等医学総合管理料の見直し</vt:lpstr>
      <vt:lpstr>PowerPoint プレゼンテーション</vt:lpstr>
      <vt:lpstr>PowerPoint プレゼンテーション</vt:lpstr>
      <vt:lpstr>その他の在宅医療の主な見直し　①</vt:lpstr>
      <vt:lpstr>その他の在宅医療の主な見直し　②</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入院料の見直し（物賃対応）</vt:lpstr>
      <vt:lpstr>入院料の見直し（物賃対応）</vt:lpstr>
      <vt:lpstr>PowerPoint プレゼンテーション</vt:lpstr>
      <vt:lpstr>PowerPoint プレゼンテーション</vt:lpstr>
      <vt:lpstr>入院料の見直し（ベースアップ評価料の見直し）</vt:lpstr>
      <vt:lpstr>PowerPoint プレゼンテーション</vt:lpstr>
      <vt:lpstr>急性期病院一般入院基本料の新設</vt:lpstr>
      <vt:lpstr>看護・多職種協働加算の新設</vt:lpstr>
      <vt:lpstr>PowerPoint プレゼンテーション</vt:lpstr>
      <vt:lpstr>PowerPoint プレゼンテーション</vt:lpstr>
      <vt:lpstr>PowerPoint プレゼンテーション</vt:lpstr>
      <vt:lpstr>急性期病院一般入院基本料の新設</vt:lpstr>
      <vt:lpstr>PowerPoint プレゼンテーション</vt:lpstr>
      <vt:lpstr>重症度、医療・看護必要度の見直し</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急性期総合体制加算の新設</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療養病棟入院基本料に係る医療区分について</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中野宏</cp:lastModifiedBy>
  <cp:revision>4</cp:revision>
  <cp:lastPrinted>2026-03-23T07:38:51Z</cp:lastPrinted>
  <dcterms:created xsi:type="dcterms:W3CDTF">2026-03-09T01:48:33Z</dcterms:created>
  <dcterms:modified xsi:type="dcterms:W3CDTF">2026-03-31T00:36:44Z</dcterms:modified>
</cp:coreProperties>
</file>