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6.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8.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9.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10.xml" ContentType="application/vnd.openxmlformats-officedocument.theme+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8" r:id="rId2"/>
    <p:sldMasterId id="2147483693" r:id="rId3"/>
    <p:sldMasterId id="2147483723" r:id="rId4"/>
    <p:sldMasterId id="2147483747" r:id="rId5"/>
    <p:sldMasterId id="2147483762" r:id="rId6"/>
    <p:sldMasterId id="2147483775" r:id="rId7"/>
    <p:sldMasterId id="2147483817" r:id="rId8"/>
    <p:sldMasterId id="2147483823" r:id="rId9"/>
    <p:sldMasterId id="2147483839" r:id="rId10"/>
    <p:sldMasterId id="2147483847" r:id="rId11"/>
    <p:sldMasterId id="2147483966" r:id="rId12"/>
  </p:sldMasterIdLst>
  <p:notesMasterIdLst>
    <p:notesMasterId r:id="rId146"/>
  </p:notesMasterIdLst>
  <p:sldIdLst>
    <p:sldId id="351" r:id="rId13"/>
    <p:sldId id="362" r:id="rId14"/>
    <p:sldId id="2147481133" r:id="rId15"/>
    <p:sldId id="270" r:id="rId16"/>
    <p:sldId id="297" r:id="rId17"/>
    <p:sldId id="365" r:id="rId18"/>
    <p:sldId id="366" r:id="rId19"/>
    <p:sldId id="369" r:id="rId20"/>
    <p:sldId id="371" r:id="rId21"/>
    <p:sldId id="372" r:id="rId22"/>
    <p:sldId id="373" r:id="rId23"/>
    <p:sldId id="375" r:id="rId24"/>
    <p:sldId id="377" r:id="rId25"/>
    <p:sldId id="378" r:id="rId26"/>
    <p:sldId id="379" r:id="rId27"/>
    <p:sldId id="380" r:id="rId28"/>
    <p:sldId id="381" r:id="rId29"/>
    <p:sldId id="382" r:id="rId30"/>
    <p:sldId id="383" r:id="rId31"/>
    <p:sldId id="384" r:id="rId32"/>
    <p:sldId id="385" r:id="rId33"/>
    <p:sldId id="386" r:id="rId34"/>
    <p:sldId id="387" r:id="rId35"/>
    <p:sldId id="388" r:id="rId36"/>
    <p:sldId id="263" r:id="rId37"/>
    <p:sldId id="264" r:id="rId38"/>
    <p:sldId id="289" r:id="rId39"/>
    <p:sldId id="301" r:id="rId40"/>
    <p:sldId id="306" r:id="rId41"/>
    <p:sldId id="339" r:id="rId42"/>
    <p:sldId id="356" r:id="rId43"/>
    <p:sldId id="357" r:id="rId44"/>
    <p:sldId id="359" r:id="rId45"/>
    <p:sldId id="360" r:id="rId46"/>
    <p:sldId id="361" r:id="rId47"/>
    <p:sldId id="370" r:id="rId48"/>
    <p:sldId id="390" r:id="rId49"/>
    <p:sldId id="391" r:id="rId50"/>
    <p:sldId id="393" r:id="rId51"/>
    <p:sldId id="394" r:id="rId52"/>
    <p:sldId id="396" r:id="rId53"/>
    <p:sldId id="397" r:id="rId54"/>
    <p:sldId id="261" r:id="rId55"/>
    <p:sldId id="262" r:id="rId56"/>
    <p:sldId id="267" r:id="rId57"/>
    <p:sldId id="276" r:id="rId58"/>
    <p:sldId id="277" r:id="rId59"/>
    <p:sldId id="279" r:id="rId60"/>
    <p:sldId id="280" r:id="rId61"/>
    <p:sldId id="290" r:id="rId62"/>
    <p:sldId id="291" r:id="rId63"/>
    <p:sldId id="340" r:id="rId64"/>
    <p:sldId id="401" r:id="rId65"/>
    <p:sldId id="402" r:id="rId66"/>
    <p:sldId id="404" r:id="rId67"/>
    <p:sldId id="405" r:id="rId68"/>
    <p:sldId id="406" r:id="rId69"/>
    <p:sldId id="294" r:id="rId70"/>
    <p:sldId id="292" r:id="rId71"/>
    <p:sldId id="293" r:id="rId72"/>
    <p:sldId id="352" r:id="rId73"/>
    <p:sldId id="353" r:id="rId74"/>
    <p:sldId id="354" r:id="rId75"/>
    <p:sldId id="355" r:id="rId76"/>
    <p:sldId id="2147483640" r:id="rId77"/>
    <p:sldId id="286" r:id="rId78"/>
    <p:sldId id="287" r:id="rId79"/>
    <p:sldId id="288" r:id="rId80"/>
    <p:sldId id="2147483641" r:id="rId81"/>
    <p:sldId id="2147483642" r:id="rId82"/>
    <p:sldId id="284" r:id="rId83"/>
    <p:sldId id="271" r:id="rId84"/>
    <p:sldId id="272" r:id="rId85"/>
    <p:sldId id="274" r:id="rId86"/>
    <p:sldId id="296" r:id="rId87"/>
    <p:sldId id="300" r:id="rId88"/>
    <p:sldId id="343" r:id="rId89"/>
    <p:sldId id="346" r:id="rId90"/>
    <p:sldId id="265" r:id="rId91"/>
    <p:sldId id="266" r:id="rId92"/>
    <p:sldId id="2147474912" r:id="rId93"/>
    <p:sldId id="268" r:id="rId94"/>
    <p:sldId id="269" r:id="rId95"/>
    <p:sldId id="273" r:id="rId96"/>
    <p:sldId id="322" r:id="rId97"/>
    <p:sldId id="281" r:id="rId98"/>
    <p:sldId id="283" r:id="rId99"/>
    <p:sldId id="2147483190" r:id="rId100"/>
    <p:sldId id="304" r:id="rId101"/>
    <p:sldId id="305" r:id="rId102"/>
    <p:sldId id="307" r:id="rId103"/>
    <p:sldId id="308" r:id="rId104"/>
    <p:sldId id="310" r:id="rId105"/>
    <p:sldId id="312" r:id="rId106"/>
    <p:sldId id="317" r:id="rId107"/>
    <p:sldId id="2147483193" r:id="rId108"/>
    <p:sldId id="285" r:id="rId109"/>
    <p:sldId id="374" r:id="rId110"/>
    <p:sldId id="325" r:id="rId111"/>
    <p:sldId id="326" r:id="rId112"/>
    <p:sldId id="2147483192" r:id="rId113"/>
    <p:sldId id="282" r:id="rId114"/>
    <p:sldId id="411" r:id="rId115"/>
    <p:sldId id="412" r:id="rId116"/>
    <p:sldId id="413" r:id="rId117"/>
    <p:sldId id="414" r:id="rId118"/>
    <p:sldId id="415" r:id="rId119"/>
    <p:sldId id="416" r:id="rId120"/>
    <p:sldId id="417" r:id="rId121"/>
    <p:sldId id="418" r:id="rId122"/>
    <p:sldId id="419" r:id="rId123"/>
    <p:sldId id="338" r:id="rId124"/>
    <p:sldId id="476" r:id="rId125"/>
    <p:sldId id="477" r:id="rId126"/>
    <p:sldId id="478" r:id="rId127"/>
    <p:sldId id="479" r:id="rId128"/>
    <p:sldId id="2147483594" r:id="rId129"/>
    <p:sldId id="480" r:id="rId130"/>
    <p:sldId id="481" r:id="rId131"/>
    <p:sldId id="482" r:id="rId132"/>
    <p:sldId id="483" r:id="rId133"/>
    <p:sldId id="484" r:id="rId134"/>
    <p:sldId id="2147483643" r:id="rId135"/>
    <p:sldId id="2147483644" r:id="rId136"/>
    <p:sldId id="2147483645" r:id="rId137"/>
    <p:sldId id="2147483646" r:id="rId138"/>
    <p:sldId id="495" r:id="rId139"/>
    <p:sldId id="2147483647" r:id="rId140"/>
    <p:sldId id="256" r:id="rId141"/>
    <p:sldId id="257" r:id="rId142"/>
    <p:sldId id="258" r:id="rId143"/>
    <p:sldId id="259" r:id="rId144"/>
    <p:sldId id="260" r:id="rId145"/>
  </p:sldIdLst>
  <p:sldSz cx="12192000" cy="6858000"/>
  <p:notesSz cx="6735763" cy="9866313"/>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B9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スタイルなし、表のグリッド線あり">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スタイルなし、表のグリッド線なし">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6928" autoAdjust="0"/>
    <p:restoredTop sz="76364" autoAdjust="0"/>
  </p:normalViewPr>
  <p:slideViewPr>
    <p:cSldViewPr snapToGrid="0">
      <p:cViewPr varScale="1">
        <p:scale>
          <a:sx n="84" d="100"/>
          <a:sy n="84" d="100"/>
        </p:scale>
        <p:origin x="1518" y="90"/>
      </p:cViewPr>
      <p:guideLst/>
    </p:cSldViewPr>
  </p:slideViewPr>
  <p:outlineViewPr>
    <p:cViewPr>
      <p:scale>
        <a:sx n="33" d="100"/>
        <a:sy n="33" d="100"/>
      </p:scale>
      <p:origin x="0" y="0"/>
    </p:cViewPr>
  </p:outlineViewPr>
  <p:notesTextViewPr>
    <p:cViewPr>
      <p:scale>
        <a:sx n="75" d="100"/>
        <a:sy n="75" d="100"/>
      </p:scale>
      <p:origin x="0" y="0"/>
    </p:cViewPr>
  </p:notesTextViewPr>
  <p:sorterViewPr>
    <p:cViewPr>
      <p:scale>
        <a:sx n="100" d="100"/>
        <a:sy n="100" d="100"/>
      </p:scale>
      <p:origin x="0" y="-2796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5.xml"/><Relationship Id="rId21" Type="http://schemas.openxmlformats.org/officeDocument/2006/relationships/slide" Target="slides/slide9.xml"/><Relationship Id="rId42" Type="http://schemas.openxmlformats.org/officeDocument/2006/relationships/slide" Target="slides/slide30.xml"/><Relationship Id="rId63" Type="http://schemas.openxmlformats.org/officeDocument/2006/relationships/slide" Target="slides/slide51.xml"/><Relationship Id="rId84" Type="http://schemas.openxmlformats.org/officeDocument/2006/relationships/slide" Target="slides/slide72.xml"/><Relationship Id="rId138" Type="http://schemas.openxmlformats.org/officeDocument/2006/relationships/slide" Target="slides/slide126.xml"/><Relationship Id="rId107" Type="http://schemas.openxmlformats.org/officeDocument/2006/relationships/slide" Target="slides/slide95.xml"/><Relationship Id="rId11" Type="http://schemas.openxmlformats.org/officeDocument/2006/relationships/slideMaster" Target="slideMasters/slideMaster11.xml"/><Relationship Id="rId32" Type="http://schemas.openxmlformats.org/officeDocument/2006/relationships/slide" Target="slides/slide20.xml"/><Relationship Id="rId53" Type="http://schemas.openxmlformats.org/officeDocument/2006/relationships/slide" Target="slides/slide41.xml"/><Relationship Id="rId74" Type="http://schemas.openxmlformats.org/officeDocument/2006/relationships/slide" Target="slides/slide62.xml"/><Relationship Id="rId128" Type="http://schemas.openxmlformats.org/officeDocument/2006/relationships/slide" Target="slides/slide116.xml"/><Relationship Id="rId149" Type="http://schemas.openxmlformats.org/officeDocument/2006/relationships/theme" Target="theme/theme1.xml"/><Relationship Id="rId5" Type="http://schemas.openxmlformats.org/officeDocument/2006/relationships/slideMaster" Target="slideMasters/slideMaster5.xml"/><Relationship Id="rId95" Type="http://schemas.openxmlformats.org/officeDocument/2006/relationships/slide" Target="slides/slide83.xml"/><Relationship Id="rId22" Type="http://schemas.openxmlformats.org/officeDocument/2006/relationships/slide" Target="slides/slide10.xml"/><Relationship Id="rId27" Type="http://schemas.openxmlformats.org/officeDocument/2006/relationships/slide" Target="slides/slide15.xml"/><Relationship Id="rId43" Type="http://schemas.openxmlformats.org/officeDocument/2006/relationships/slide" Target="slides/slide31.xml"/><Relationship Id="rId48" Type="http://schemas.openxmlformats.org/officeDocument/2006/relationships/slide" Target="slides/slide36.xml"/><Relationship Id="rId64" Type="http://schemas.openxmlformats.org/officeDocument/2006/relationships/slide" Target="slides/slide52.xml"/><Relationship Id="rId69" Type="http://schemas.openxmlformats.org/officeDocument/2006/relationships/slide" Target="slides/slide57.xml"/><Relationship Id="rId113" Type="http://schemas.openxmlformats.org/officeDocument/2006/relationships/slide" Target="slides/slide101.xml"/><Relationship Id="rId118" Type="http://schemas.openxmlformats.org/officeDocument/2006/relationships/slide" Target="slides/slide106.xml"/><Relationship Id="rId134" Type="http://schemas.openxmlformats.org/officeDocument/2006/relationships/slide" Target="slides/slide122.xml"/><Relationship Id="rId139" Type="http://schemas.openxmlformats.org/officeDocument/2006/relationships/slide" Target="slides/slide127.xml"/><Relationship Id="rId80" Type="http://schemas.openxmlformats.org/officeDocument/2006/relationships/slide" Target="slides/slide68.xml"/><Relationship Id="rId85" Type="http://schemas.openxmlformats.org/officeDocument/2006/relationships/slide" Target="slides/slide73.xml"/><Relationship Id="rId150" Type="http://schemas.openxmlformats.org/officeDocument/2006/relationships/tableStyles" Target="tableStyles.xml"/><Relationship Id="rId12" Type="http://schemas.openxmlformats.org/officeDocument/2006/relationships/slideMaster" Target="slideMasters/slideMaster12.xml"/><Relationship Id="rId17" Type="http://schemas.openxmlformats.org/officeDocument/2006/relationships/slide" Target="slides/slide5.xml"/><Relationship Id="rId33" Type="http://schemas.openxmlformats.org/officeDocument/2006/relationships/slide" Target="slides/slide21.xml"/><Relationship Id="rId38" Type="http://schemas.openxmlformats.org/officeDocument/2006/relationships/slide" Target="slides/slide26.xml"/><Relationship Id="rId59" Type="http://schemas.openxmlformats.org/officeDocument/2006/relationships/slide" Target="slides/slide47.xml"/><Relationship Id="rId103" Type="http://schemas.openxmlformats.org/officeDocument/2006/relationships/slide" Target="slides/slide91.xml"/><Relationship Id="rId108" Type="http://schemas.openxmlformats.org/officeDocument/2006/relationships/slide" Target="slides/slide96.xml"/><Relationship Id="rId124" Type="http://schemas.openxmlformats.org/officeDocument/2006/relationships/slide" Target="slides/slide112.xml"/><Relationship Id="rId129" Type="http://schemas.openxmlformats.org/officeDocument/2006/relationships/slide" Target="slides/slide117.xml"/><Relationship Id="rId54" Type="http://schemas.openxmlformats.org/officeDocument/2006/relationships/slide" Target="slides/slide42.xml"/><Relationship Id="rId70" Type="http://schemas.openxmlformats.org/officeDocument/2006/relationships/slide" Target="slides/slide58.xml"/><Relationship Id="rId75" Type="http://schemas.openxmlformats.org/officeDocument/2006/relationships/slide" Target="slides/slide63.xml"/><Relationship Id="rId91" Type="http://schemas.openxmlformats.org/officeDocument/2006/relationships/slide" Target="slides/slide79.xml"/><Relationship Id="rId96" Type="http://schemas.openxmlformats.org/officeDocument/2006/relationships/slide" Target="slides/slide84.xml"/><Relationship Id="rId140" Type="http://schemas.openxmlformats.org/officeDocument/2006/relationships/slide" Target="slides/slide128.xml"/><Relationship Id="rId145" Type="http://schemas.openxmlformats.org/officeDocument/2006/relationships/slide" Target="slides/slide133.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1.xml"/><Relationship Id="rId28" Type="http://schemas.openxmlformats.org/officeDocument/2006/relationships/slide" Target="slides/slide16.xml"/><Relationship Id="rId49" Type="http://schemas.openxmlformats.org/officeDocument/2006/relationships/slide" Target="slides/slide37.xml"/><Relationship Id="rId114" Type="http://schemas.openxmlformats.org/officeDocument/2006/relationships/slide" Target="slides/slide102.xml"/><Relationship Id="rId119" Type="http://schemas.openxmlformats.org/officeDocument/2006/relationships/slide" Target="slides/slide107.xml"/><Relationship Id="rId44" Type="http://schemas.openxmlformats.org/officeDocument/2006/relationships/slide" Target="slides/slide32.xml"/><Relationship Id="rId60" Type="http://schemas.openxmlformats.org/officeDocument/2006/relationships/slide" Target="slides/slide48.xml"/><Relationship Id="rId65" Type="http://schemas.openxmlformats.org/officeDocument/2006/relationships/slide" Target="slides/slide53.xml"/><Relationship Id="rId81" Type="http://schemas.openxmlformats.org/officeDocument/2006/relationships/slide" Target="slides/slide69.xml"/><Relationship Id="rId86" Type="http://schemas.openxmlformats.org/officeDocument/2006/relationships/slide" Target="slides/slide74.xml"/><Relationship Id="rId130" Type="http://schemas.openxmlformats.org/officeDocument/2006/relationships/slide" Target="slides/slide118.xml"/><Relationship Id="rId135" Type="http://schemas.openxmlformats.org/officeDocument/2006/relationships/slide" Target="slides/slide123.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109" Type="http://schemas.openxmlformats.org/officeDocument/2006/relationships/slide" Target="slides/slide9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97" Type="http://schemas.openxmlformats.org/officeDocument/2006/relationships/slide" Target="slides/slide85.xml"/><Relationship Id="rId104" Type="http://schemas.openxmlformats.org/officeDocument/2006/relationships/slide" Target="slides/slide92.xml"/><Relationship Id="rId120" Type="http://schemas.openxmlformats.org/officeDocument/2006/relationships/slide" Target="slides/slide108.xml"/><Relationship Id="rId125" Type="http://schemas.openxmlformats.org/officeDocument/2006/relationships/slide" Target="slides/slide113.xml"/><Relationship Id="rId141" Type="http://schemas.openxmlformats.org/officeDocument/2006/relationships/slide" Target="slides/slide129.xml"/><Relationship Id="rId146" Type="http://schemas.openxmlformats.org/officeDocument/2006/relationships/notesMaster" Target="notesMasters/notesMaster1.xml"/><Relationship Id="rId7" Type="http://schemas.openxmlformats.org/officeDocument/2006/relationships/slideMaster" Target="slideMasters/slideMaster7.xml"/><Relationship Id="rId71" Type="http://schemas.openxmlformats.org/officeDocument/2006/relationships/slide" Target="slides/slide59.xml"/><Relationship Id="rId92" Type="http://schemas.openxmlformats.org/officeDocument/2006/relationships/slide" Target="slides/slide80.xml"/><Relationship Id="rId2" Type="http://schemas.openxmlformats.org/officeDocument/2006/relationships/slideMaster" Target="slideMasters/slideMaster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 Id="rId87" Type="http://schemas.openxmlformats.org/officeDocument/2006/relationships/slide" Target="slides/slide75.xml"/><Relationship Id="rId110" Type="http://schemas.openxmlformats.org/officeDocument/2006/relationships/slide" Target="slides/slide98.xml"/><Relationship Id="rId115" Type="http://schemas.openxmlformats.org/officeDocument/2006/relationships/slide" Target="slides/slide103.xml"/><Relationship Id="rId131" Type="http://schemas.openxmlformats.org/officeDocument/2006/relationships/slide" Target="slides/slide119.xml"/><Relationship Id="rId136" Type="http://schemas.openxmlformats.org/officeDocument/2006/relationships/slide" Target="slides/slide124.xml"/><Relationship Id="rId61" Type="http://schemas.openxmlformats.org/officeDocument/2006/relationships/slide" Target="slides/slide49.xml"/><Relationship Id="rId82" Type="http://schemas.openxmlformats.org/officeDocument/2006/relationships/slide" Target="slides/slide70.xml"/><Relationship Id="rId19" Type="http://schemas.openxmlformats.org/officeDocument/2006/relationships/slide" Target="slides/slide7.xml"/><Relationship Id="rId14" Type="http://schemas.openxmlformats.org/officeDocument/2006/relationships/slide" Target="slides/slide2.xml"/><Relationship Id="rId30" Type="http://schemas.openxmlformats.org/officeDocument/2006/relationships/slide" Target="slides/slide18.xml"/><Relationship Id="rId35" Type="http://schemas.openxmlformats.org/officeDocument/2006/relationships/slide" Target="slides/slide23.xml"/><Relationship Id="rId56" Type="http://schemas.openxmlformats.org/officeDocument/2006/relationships/slide" Target="slides/slide44.xml"/><Relationship Id="rId77" Type="http://schemas.openxmlformats.org/officeDocument/2006/relationships/slide" Target="slides/slide65.xml"/><Relationship Id="rId100" Type="http://schemas.openxmlformats.org/officeDocument/2006/relationships/slide" Target="slides/slide88.xml"/><Relationship Id="rId105" Type="http://schemas.openxmlformats.org/officeDocument/2006/relationships/slide" Target="slides/slide93.xml"/><Relationship Id="rId126" Type="http://schemas.openxmlformats.org/officeDocument/2006/relationships/slide" Target="slides/slide114.xml"/><Relationship Id="rId147"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slide" Target="slides/slide60.xml"/><Relationship Id="rId93" Type="http://schemas.openxmlformats.org/officeDocument/2006/relationships/slide" Target="slides/slide81.xml"/><Relationship Id="rId98" Type="http://schemas.openxmlformats.org/officeDocument/2006/relationships/slide" Target="slides/slide86.xml"/><Relationship Id="rId121" Type="http://schemas.openxmlformats.org/officeDocument/2006/relationships/slide" Target="slides/slide109.xml"/><Relationship Id="rId142" Type="http://schemas.openxmlformats.org/officeDocument/2006/relationships/slide" Target="slides/slide130.xml"/><Relationship Id="rId3" Type="http://schemas.openxmlformats.org/officeDocument/2006/relationships/slideMaster" Target="slideMasters/slideMaster3.xml"/><Relationship Id="rId25" Type="http://schemas.openxmlformats.org/officeDocument/2006/relationships/slide" Target="slides/slide13.xml"/><Relationship Id="rId46" Type="http://schemas.openxmlformats.org/officeDocument/2006/relationships/slide" Target="slides/slide34.xml"/><Relationship Id="rId67" Type="http://schemas.openxmlformats.org/officeDocument/2006/relationships/slide" Target="slides/slide55.xml"/><Relationship Id="rId116" Type="http://schemas.openxmlformats.org/officeDocument/2006/relationships/slide" Target="slides/slide104.xml"/><Relationship Id="rId137" Type="http://schemas.openxmlformats.org/officeDocument/2006/relationships/slide" Target="slides/slide125.xml"/><Relationship Id="rId20" Type="http://schemas.openxmlformats.org/officeDocument/2006/relationships/slide" Target="slides/slide8.xml"/><Relationship Id="rId41" Type="http://schemas.openxmlformats.org/officeDocument/2006/relationships/slide" Target="slides/slide29.xml"/><Relationship Id="rId62" Type="http://schemas.openxmlformats.org/officeDocument/2006/relationships/slide" Target="slides/slide50.xml"/><Relationship Id="rId83" Type="http://schemas.openxmlformats.org/officeDocument/2006/relationships/slide" Target="slides/slide71.xml"/><Relationship Id="rId88" Type="http://schemas.openxmlformats.org/officeDocument/2006/relationships/slide" Target="slides/slide76.xml"/><Relationship Id="rId111" Type="http://schemas.openxmlformats.org/officeDocument/2006/relationships/slide" Target="slides/slide99.xml"/><Relationship Id="rId132" Type="http://schemas.openxmlformats.org/officeDocument/2006/relationships/slide" Target="slides/slide120.xml"/><Relationship Id="rId15" Type="http://schemas.openxmlformats.org/officeDocument/2006/relationships/slide" Target="slides/slide3.xml"/><Relationship Id="rId36" Type="http://schemas.openxmlformats.org/officeDocument/2006/relationships/slide" Target="slides/slide24.xml"/><Relationship Id="rId57" Type="http://schemas.openxmlformats.org/officeDocument/2006/relationships/slide" Target="slides/slide45.xml"/><Relationship Id="rId106" Type="http://schemas.openxmlformats.org/officeDocument/2006/relationships/slide" Target="slides/slide94.xml"/><Relationship Id="rId127" Type="http://schemas.openxmlformats.org/officeDocument/2006/relationships/slide" Target="slides/slide115.xml"/><Relationship Id="rId10" Type="http://schemas.openxmlformats.org/officeDocument/2006/relationships/slideMaster" Target="slideMasters/slideMaster10.xml"/><Relationship Id="rId31" Type="http://schemas.openxmlformats.org/officeDocument/2006/relationships/slide" Target="slides/slide19.xml"/><Relationship Id="rId52" Type="http://schemas.openxmlformats.org/officeDocument/2006/relationships/slide" Target="slides/slide40.xml"/><Relationship Id="rId73" Type="http://schemas.openxmlformats.org/officeDocument/2006/relationships/slide" Target="slides/slide61.xml"/><Relationship Id="rId78" Type="http://schemas.openxmlformats.org/officeDocument/2006/relationships/slide" Target="slides/slide66.xml"/><Relationship Id="rId94" Type="http://schemas.openxmlformats.org/officeDocument/2006/relationships/slide" Target="slides/slide82.xml"/><Relationship Id="rId99" Type="http://schemas.openxmlformats.org/officeDocument/2006/relationships/slide" Target="slides/slide87.xml"/><Relationship Id="rId101" Type="http://schemas.openxmlformats.org/officeDocument/2006/relationships/slide" Target="slides/slide89.xml"/><Relationship Id="rId122" Type="http://schemas.openxmlformats.org/officeDocument/2006/relationships/slide" Target="slides/slide110.xml"/><Relationship Id="rId143" Type="http://schemas.openxmlformats.org/officeDocument/2006/relationships/slide" Target="slides/slide131.xml"/><Relationship Id="rId14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14.xml"/><Relationship Id="rId47" Type="http://schemas.openxmlformats.org/officeDocument/2006/relationships/slide" Target="slides/slide35.xml"/><Relationship Id="rId68" Type="http://schemas.openxmlformats.org/officeDocument/2006/relationships/slide" Target="slides/slide56.xml"/><Relationship Id="rId89" Type="http://schemas.openxmlformats.org/officeDocument/2006/relationships/slide" Target="slides/slide77.xml"/><Relationship Id="rId112" Type="http://schemas.openxmlformats.org/officeDocument/2006/relationships/slide" Target="slides/slide100.xml"/><Relationship Id="rId133" Type="http://schemas.openxmlformats.org/officeDocument/2006/relationships/slide" Target="slides/slide121.xml"/><Relationship Id="rId16" Type="http://schemas.openxmlformats.org/officeDocument/2006/relationships/slide" Target="slides/slide4.xml"/><Relationship Id="rId37" Type="http://schemas.openxmlformats.org/officeDocument/2006/relationships/slide" Target="slides/slide25.xml"/><Relationship Id="rId58" Type="http://schemas.openxmlformats.org/officeDocument/2006/relationships/slide" Target="slides/slide46.xml"/><Relationship Id="rId79" Type="http://schemas.openxmlformats.org/officeDocument/2006/relationships/slide" Target="slides/slide67.xml"/><Relationship Id="rId102" Type="http://schemas.openxmlformats.org/officeDocument/2006/relationships/slide" Target="slides/slide90.xml"/><Relationship Id="rId123" Type="http://schemas.openxmlformats.org/officeDocument/2006/relationships/slide" Target="slides/slide111.xml"/><Relationship Id="rId144" Type="http://schemas.openxmlformats.org/officeDocument/2006/relationships/slide" Target="slides/slide132.xml"/><Relationship Id="rId90" Type="http://schemas.openxmlformats.org/officeDocument/2006/relationships/slide" Target="slides/slide7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E03F61B4-B089-456B-ADD3-E27F060F0756}" type="datetimeFigureOut">
              <a:rPr kumimoji="1" lang="ja-JP" altLang="en-US" smtClean="0"/>
              <a:t>2026/5/19</a:t>
            </a:fld>
            <a:endParaRPr kumimoji="1" lang="ja-JP" altLang="en-US"/>
          </a:p>
        </p:txBody>
      </p:sp>
      <p:sp>
        <p:nvSpPr>
          <p:cNvPr id="4" name="スライド イメージ プレースホルダー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EF8F95B8-82BF-496E-9C99-2AE266308FB1}" type="slidenum">
              <a:rPr kumimoji="1" lang="ja-JP" altLang="en-US" smtClean="0"/>
              <a:t>‹#›</a:t>
            </a:fld>
            <a:endParaRPr kumimoji="1" lang="ja-JP" altLang="en-US"/>
          </a:p>
        </p:txBody>
      </p:sp>
    </p:spTree>
    <p:extLst>
      <p:ext uri="{BB962C8B-B14F-4D97-AF65-F5344CB8AC3E}">
        <p14:creationId xmlns:p14="http://schemas.microsoft.com/office/powerpoint/2010/main" val="1780704968"/>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B5544-8460-4AF4-F5D0-DDD4B583F905}"/>
            </a:ext>
          </a:extLst>
        </p:cNvPr>
        <p:cNvGrpSpPr/>
        <p:nvPr/>
      </p:nvGrpSpPr>
      <p:grpSpPr>
        <a:xfrm>
          <a:off x="0" y="0"/>
          <a:ext cx="0" cy="0"/>
          <a:chOff x="0" y="0"/>
          <a:chExt cx="0" cy="0"/>
        </a:xfrm>
      </p:grpSpPr>
      <p:sp>
        <p:nvSpPr>
          <p:cNvPr id="21506" name="Rectangle 7">
            <a:extLst>
              <a:ext uri="{FF2B5EF4-FFF2-40B4-BE49-F238E27FC236}">
                <a16:creationId xmlns:a16="http://schemas.microsoft.com/office/drawing/2014/main" id="{FE4BE2DD-0A2E-2050-638D-153248F633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600">
                <a:solidFill>
                  <a:schemeClr val="tx1"/>
                </a:solidFill>
                <a:latin typeface="Times New Roman" panose="02020603050405020304" pitchFamily="18" charset="0"/>
                <a:ea typeface="ＭＳ Ｐゴシック" panose="020B0600070205080204" pitchFamily="50" charset="-128"/>
              </a:defRPr>
            </a:lvl1pPr>
            <a:lvl2pPr marL="823677" indent="-316797" eaLnBrk="0" hangingPunct="0">
              <a:defRPr kumimoji="1" sz="2600">
                <a:solidFill>
                  <a:schemeClr val="tx1"/>
                </a:solidFill>
                <a:latin typeface="Times New Roman" panose="02020603050405020304" pitchFamily="18" charset="0"/>
                <a:ea typeface="ＭＳ Ｐゴシック" panose="020B0600070205080204" pitchFamily="50" charset="-128"/>
              </a:defRPr>
            </a:lvl2pPr>
            <a:lvl3pPr marL="1267197"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3pPr>
            <a:lvl4pPr marL="1774075"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4pPr>
            <a:lvl5pPr marL="2280955"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5pPr>
            <a:lvl6pPr marL="2787833"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6pPr>
            <a:lvl7pPr marL="3294712"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7pPr>
            <a:lvl8pPr marL="3801591"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8pPr>
            <a:lvl9pPr marL="4308470"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9pPr>
          </a:lstStyle>
          <a:p>
            <a:pPr marL="0" marR="0" lvl="0" indent="0" algn="r" defTabSz="1013758" rtl="0" eaLnBrk="1" fontAlgn="base" latinLnBrk="0" hangingPunct="1">
              <a:lnSpc>
                <a:spcPct val="100000"/>
              </a:lnSpc>
              <a:spcBef>
                <a:spcPct val="0"/>
              </a:spcBef>
              <a:spcAft>
                <a:spcPct val="0"/>
              </a:spcAft>
              <a:buClrTx/>
              <a:buSzTx/>
              <a:buFontTx/>
              <a:buNone/>
              <a:tabLst/>
              <a:defRPr/>
            </a:pPr>
            <a:fld id="{30DFF4EC-E488-468E-BFF4-073D1CA9EC7A}" type="slidenum">
              <a:rPr kumimoji="1" lang="en-US" altLang="ja-JP" sz="15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50" charset="-128"/>
                <a:cs typeface="+mn-cs"/>
              </a:rPr>
              <a:pPr marL="0" marR="0" lvl="0" indent="0" algn="r" defTabSz="1013758" rtl="0" eaLnBrk="1" fontAlgn="base" latinLnBrk="0" hangingPunct="1">
                <a:lnSpc>
                  <a:spcPct val="100000"/>
                </a:lnSpc>
                <a:spcBef>
                  <a:spcPct val="0"/>
                </a:spcBef>
                <a:spcAft>
                  <a:spcPct val="0"/>
                </a:spcAft>
                <a:buClrTx/>
                <a:buSzTx/>
                <a:buFontTx/>
                <a:buNone/>
                <a:tabLst/>
                <a:defRPr/>
              </a:pPr>
              <a:t>3</a:t>
            </a:fld>
            <a:endParaRPr kumimoji="1" lang="en-US" altLang="ja-JP" sz="1500" b="0" i="0" u="none" strike="noStrike" kern="1200" cap="none" spc="0" normalizeH="0" baseline="0" noProof="0" dirty="0">
              <a:ln>
                <a:noFill/>
              </a:ln>
              <a:solidFill>
                <a:srgbClr val="000000"/>
              </a:solidFill>
              <a:effectLst/>
              <a:uLnTx/>
              <a:uFillTx/>
              <a:latin typeface="Times New Roman" panose="02020603050405020304" pitchFamily="18" charset="0"/>
              <a:ea typeface="ＭＳ Ｐゴシック" panose="020B0600070205080204" pitchFamily="50" charset="-128"/>
              <a:cs typeface="+mn-cs"/>
            </a:endParaRPr>
          </a:p>
        </p:txBody>
      </p:sp>
      <p:sp>
        <p:nvSpPr>
          <p:cNvPr id="21507" name="Rectangle 2">
            <a:extLst>
              <a:ext uri="{FF2B5EF4-FFF2-40B4-BE49-F238E27FC236}">
                <a16:creationId xmlns:a16="http://schemas.microsoft.com/office/drawing/2014/main" id="{3F6FAB9E-3634-AC90-89B8-34CD23661F5B}"/>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FDA65451-1308-BF6D-1F56-9E7C6FF278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ja-JP" dirty="0">
              <a:latin typeface="Times New Roman" panose="02020603050405020304" pitchFamily="18" charset="0"/>
              <a:ea typeface="ＭＳ Ｐ明朝" panose="02020600040205080304" pitchFamily="18" charset="-128"/>
            </a:endParaRPr>
          </a:p>
        </p:txBody>
      </p:sp>
    </p:spTree>
    <p:extLst>
      <p:ext uri="{BB962C8B-B14F-4D97-AF65-F5344CB8AC3E}">
        <p14:creationId xmlns:p14="http://schemas.microsoft.com/office/powerpoint/2010/main" val="1892555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06559"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rPr>
              <a:pPr marL="0" marR="0" lvl="0" indent="0" algn="r" defTabSz="906559" rtl="0" eaLnBrk="1" fontAlgn="auto" latinLnBrk="0" hangingPunct="1">
                <a:lnSpc>
                  <a:spcPct val="100000"/>
                </a:lnSpc>
                <a:spcBef>
                  <a:spcPts val="0"/>
                </a:spcBef>
                <a:spcAft>
                  <a:spcPts val="0"/>
                </a:spcAft>
                <a:buClrTx/>
                <a:buSzTx/>
                <a:buFontTx/>
                <a:buNone/>
                <a:tabLst/>
                <a:defRPr/>
              </a:pPr>
              <a:t>4</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505718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815A8-6348-779C-CC8F-E896435E52A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DCC507-9723-6F63-BD33-A7FA2F585758}"/>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D4F16AC5-8B3D-CB98-18C8-8B69C40D8C07}"/>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CB563F08-BDBD-ED41-2FB3-5B527078C94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7EEEAFC-454F-791B-78E7-A00BF9388E1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288206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5E2D-7CF2-CFDB-7955-B7C151A2270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65469B-23A3-3EB1-CCD7-CF05CA3679B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571EC0E6-713C-C92B-EA50-5E8097221AF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8A15E8E5-84F1-1ABB-D415-8C949766C4F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1188CB3-FC94-4DF9-F99C-15A73652541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3853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521989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758537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573814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966461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368622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241004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17925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0673114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5E2D-7CF2-CFDB-7955-B7C151A2270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65469B-23A3-3EB1-CCD7-CF05CA3679B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571EC0E6-713C-C92B-EA50-5E8097221AF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8A15E8E5-84F1-1ABB-D415-8C949766C4F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1188CB3-FC94-4DF9-F99C-15A73652541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3853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63A8955-B63E-4CA4-B711-770BD3DFB97C}"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4175933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2277B-BB3E-4377-7D4E-341FD73CAFD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3287BE-408F-B609-2605-64B64456705D}"/>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9CF61ED-A038-900D-F816-56F4A3A256C9}"/>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E5DCF48-A721-C066-C169-DFEDE46BC23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74B8424-4C24-9476-6AB5-A17EA579C6A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272898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659F89-6321-4871-BF01-1962CEE5660E}"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5513129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738FC-4581-CF6B-6E52-8428BE0565D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F69297F-AF1B-5646-66E8-B7BC21396BBF}"/>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E38B02E-B5F7-A9B4-FC41-EC08B32E14D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D2B41E54-2A7B-5F29-8E03-92BC4A264C2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28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87C06AE-6E64-69DC-5BD4-8F4A70D7353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66582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E1EFA7-EE66-40E4-8312-465C3DBF825F}"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2645463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スライド イメージ プレースホルダ 1"/>
          <p:cNvSpPr>
            <a:spLocks noGrp="1" noRot="1" noChangeAspect="1" noTextEdit="1"/>
          </p:cNvSpPr>
          <p:nvPr>
            <p:ph type="sldImg"/>
          </p:nvPr>
        </p:nvSpPr>
        <p:spPr bwMode="auto">
          <a:xfrm>
            <a:off x="-2208213" y="1217613"/>
            <a:ext cx="10860088" cy="6110287"/>
          </a:xfrm>
          <a:noFill/>
          <a:ln>
            <a:solidFill>
              <a:srgbClr val="000000"/>
            </a:solidFill>
            <a:miter lim="800000"/>
            <a:headEnd/>
            <a:tailEnd/>
          </a:ln>
        </p:spPr>
      </p:sp>
      <p:sp>
        <p:nvSpPr>
          <p:cNvPr id="4099" name="ノート プレースホルダ 2"/>
          <p:cNvSpPr>
            <a:spLocks noGrp="1"/>
          </p:cNvSpPr>
          <p:nvPr>
            <p:ph type="body" idx="1"/>
          </p:nvPr>
        </p:nvSpPr>
        <p:spPr>
          <a:noFill/>
          <a:ln/>
        </p:spPr>
        <p:txBody>
          <a:bodyPr/>
          <a:lstStyle/>
          <a:p>
            <a:pPr eaLnBrk="1" hangingPunct="1">
              <a:spcBef>
                <a:spcPct val="0"/>
              </a:spcBef>
            </a:pPr>
            <a:endParaRPr lang="ja-JP" altLang="en-US"/>
          </a:p>
        </p:txBody>
      </p:sp>
      <p:sp>
        <p:nvSpPr>
          <p:cNvPr id="4100" name="スライド番号プレースホルダ 3"/>
          <p:cNvSpPr>
            <a:spLocks noGrp="1"/>
          </p:cNvSpPr>
          <p:nvPr>
            <p:ph type="sldNum" sz="quarter" idx="5"/>
          </p:nvPr>
        </p:nvSpPr>
        <p:spPr>
          <a:noFill/>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0A5D1659-9A2C-4BAF-9C64-5C92124D50C4}"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31</a:t>
            </a:fld>
            <a:endParaRPr kumimoji="1" lang="en-US" altLang="ja-JP" sz="1200" b="0" i="0" u="none" strike="noStrike" kern="1200" cap="none" spc="0" normalizeH="0" baseline="0" noProof="0" dirty="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3088738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EB748-480B-3BE0-30F8-C7906D7E2DD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8B91437-72A1-B84D-42CD-31238D24A2F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B9A7883B-5D61-F472-C7C7-C9F0D60F6BE4}"/>
              </a:ext>
            </a:extLst>
          </p:cNvPr>
          <p:cNvSpPr>
            <a:spLocks noGrp="1"/>
          </p:cNvSpPr>
          <p:nvPr>
            <p:ph type="body" idx="1"/>
          </p:nvPr>
        </p:nvSpPr>
        <p:spPr/>
        <p:txBody>
          <a:bodyPr/>
          <a:lstStyle/>
          <a:p>
            <a:pPr fontAlgn="t">
              <a:lnSpc>
                <a:spcPts val="1500"/>
              </a:lnSpc>
              <a:buNone/>
            </a:pPr>
            <a:endParaRPr lang="ja-JP" altLang="en-US" b="0" i="0" dirty="0">
              <a:effectLst/>
              <a:latin typeface="Segoe UI" panose="020B0502040204020203" pitchFamily="34" charset="0"/>
            </a:endParaRPr>
          </a:p>
        </p:txBody>
      </p:sp>
      <p:sp>
        <p:nvSpPr>
          <p:cNvPr id="4" name="スライド番号プレースホルダー 3">
            <a:extLst>
              <a:ext uri="{FF2B5EF4-FFF2-40B4-BE49-F238E27FC236}">
                <a16:creationId xmlns:a16="http://schemas.microsoft.com/office/drawing/2014/main" id="{312EA460-15E5-0C74-DD4A-B644197F1E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9864F26-EF57-ABC4-0845-529AB472671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632462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91A05-D17E-B3DD-CAE4-3F28F668B55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E0CB6B6-5F14-1C9C-E868-977B174B6C8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A8D1DC32-FA15-F2C6-8D2A-C49C44622C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302B922B-A91F-320C-AD1D-342878DE05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03E1D6A-6F47-1853-06BE-15C5F5AD2B7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356703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AC109-49F2-A852-43E8-CE626634554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097E203-1E77-65F1-76E5-3EB356CE447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67E9C0B-02FF-6AEB-7CBA-5E2FF5A1C5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2E54C0FD-4E47-8FE4-25D9-E3035DFD0C83}"/>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4AA8489-3B12-0DBD-3C00-04060D4093A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75702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C8101-32EA-B17F-507A-0AFB72016CC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7F2AB4D-EB84-BE5E-3242-CEA6433322C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185E18C6-77D9-3CDE-1383-132F89C34E39}"/>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4F59FEA7-BE22-DD2C-531A-8484D20D818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02FDF6F-1E72-2C74-99F0-73D84380206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2767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DDB85-03F2-5F9E-B6CA-9B674BF690F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C817C7E-1660-E360-66C7-598D0F718D7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FA806499-038B-E568-618E-A0E8992AE89A}"/>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9DCC1E8-52E4-ECFA-CF73-A1F0F3B203D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1D29E94-A958-C2AE-8C90-61DAFAE7B18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576049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B123F-1B45-FCEA-5DE5-9E7EBAB8E4B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D436E2B-801C-EA2E-D215-E1A7E2BAF39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A358EBD8-469C-C71C-36DD-935078FFEAE5}"/>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CC3DC046-9A19-0E0E-C993-FA69F6AF114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27F88E5-6227-E3D3-CF43-A3B8726274B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8535176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16378-D0D8-23B9-3AF4-96B728DFAFA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0686CA8-0973-21E5-158D-9C0B159A380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17B907C-A6E9-53E0-1421-AFDFF22DE1C8}"/>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FB83F57-3D7B-D7F4-752A-1292C18E6A3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7513C81-6146-C9E3-430A-3087937223E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005870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98AA2-CA18-0D75-0EEA-7D4B22CF315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6B111F-3E6F-2865-EB84-73C40A59D46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7220E3E-6E06-97DA-C8E8-50D3639D3F20}"/>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301B5371-8C70-00A7-A0B7-EB7BA91897E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C8FE0B3-B9F6-BD0C-66CE-DC305F3F9101}"/>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0560822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E1EFA7-EE66-40E4-8312-465C3DBF825F}"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26454630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2C3DE-ADEB-8B54-38A0-8512775D524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2DE52D9-2BC6-990D-FAAE-B5D015ADA30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0F8F2FEC-F5E2-6345-7B4D-C80D323625EE}"/>
              </a:ext>
            </a:extLst>
          </p:cNvPr>
          <p:cNvSpPr>
            <a:spLocks noGrp="1"/>
          </p:cNvSpPr>
          <p:nvPr>
            <p:ph type="body" idx="1"/>
          </p:nvPr>
        </p:nvSpPr>
        <p:spPr/>
        <p:txBody>
          <a:bodyPr/>
          <a:lstStyle/>
          <a:p>
            <a:endParaRPr kumimoji="1" lang="en-US" altLang="ja-JP" sz="1200" dirty="0">
              <a:latin typeface="メイリオ" panose="020B0604030504040204" pitchFamily="50" charset="-128"/>
              <a:ea typeface="メイリオ" panose="020B0604030504040204" pitchFamily="50" charset="-128"/>
            </a:endParaRPr>
          </a:p>
        </p:txBody>
      </p:sp>
      <p:sp>
        <p:nvSpPr>
          <p:cNvPr id="4" name="スライド番号プレースホルダー 3">
            <a:extLst>
              <a:ext uri="{FF2B5EF4-FFF2-40B4-BE49-F238E27FC236}">
                <a16:creationId xmlns:a16="http://schemas.microsoft.com/office/drawing/2014/main" id="{DB25D51A-4FC0-68DC-B04F-4553DBC3D0B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6B85C54-0146-DCF8-FE32-8F244B92FA7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101458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3CABF-A562-9A87-EF65-EAEB7ADE8FE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C65409B-B5EF-D48B-37A1-2D52C7A920A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10E70D98-48EC-98AC-0055-1AD5F8D591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8FFA3B80-1D03-1DD2-B319-10D273428B34}"/>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B26372C-C1C9-1BB2-F6F6-F17422414FA5}"/>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5913545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6C474-8247-00F0-6A37-3DF51A16462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947598C-6B0D-73D1-9510-73BAC655946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50CE1FB-4B5F-CDC0-DEB9-A90A9B5A91E8}"/>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AC510CB4-6882-2A8B-FFCC-D7D1F5A00B7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3A649B3D-EEBE-26B3-38D4-FEC1050886AC}"/>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7649483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75D52-E5AE-C396-3677-10DC39F1F7D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55A26C8-5B68-6923-9D0D-C9B33B6D49C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9F55665-7D8E-C331-F8CA-C4C99E592A5B}"/>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6620EF68-6957-F1E7-2D8F-818DC3F4DB4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9942229-0FBC-2A9A-9D9B-A2C6B813A68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9361663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D9A69-A225-B099-9191-1A5652DFA9D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3358B9-F2BB-AF2B-3067-34546BB1F28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D64CCBA-4920-0CC8-64BC-5AA45E33F8C2}"/>
              </a:ext>
            </a:extLst>
          </p:cNvPr>
          <p:cNvSpPr>
            <a:spLocks noGrp="1"/>
          </p:cNvSpPr>
          <p:nvPr>
            <p:ph type="body" idx="1"/>
          </p:nvPr>
        </p:nvSpPr>
        <p:spPr/>
        <p:txBody>
          <a:bodyPr/>
          <a:lstStyle/>
          <a:p>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スライド番号プレースホルダー 3">
            <a:extLst>
              <a:ext uri="{FF2B5EF4-FFF2-40B4-BE49-F238E27FC236}">
                <a16:creationId xmlns:a16="http://schemas.microsoft.com/office/drawing/2014/main" id="{7E587CCA-9715-BEB3-88C7-9D9722DFF15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C0D2CF5-EA55-37BE-2A92-7FFCA0AE892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3893893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A14B8-FCF7-13DC-2F63-0310B234FD1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03F94F9-EDF8-23E0-516C-1A46E5D97753}"/>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E626D40-19B9-E627-15BD-861545314AC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F41E0A9-10E9-664A-B1C3-29DFD5BAA2AE}"/>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2A6B63D-E574-8639-89D1-D7425705632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7055046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6D8E6-5F73-BB8F-61C4-FA2616FC961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0E9D9CE-2812-1697-3AD5-400BA0B24B1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96458372-A646-511F-5143-D3A6B0FD7953}"/>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1BF3397E-A25F-298A-6714-7F602F3DD95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6CA87ED-12C8-C7B8-7CB2-0305E5E584C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950131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9AF7E-4C6A-AE65-C76C-2846CD1F55C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FC4780D-9685-46FD-119C-8BDA32D22050}"/>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98535EE-9FFD-99F3-F819-CAD701CE61D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2AA4B97-673B-1840-DE12-A3A6E21DD8A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9354ED1-6D08-0B26-A61A-4CC5D77B4AD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572660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57164-F467-E560-0F5E-230C5B34D37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5CDC623-2745-74C4-DE9B-5D555F87337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5CB7F77-CA30-E464-DE51-408795EB4F6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B502980-79AD-D7D7-61EE-CDA2BBFC282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6ACC90B-9B07-464E-259F-9EC29BE0251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871944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11A63-2E16-F5BA-1D71-E4BEEFC18FD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9D3141C-4092-E86B-6F8A-D8827471B09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6647E18-5CF8-BD17-7AB2-E5B3FB98D4E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BC49874-6182-D5B8-7DBA-F3D1EE1A405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A5CFF8C-5A02-B36E-1A5F-106484410B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359081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220A3-F792-4452-46F8-E4A98E5F4BE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94C80FF-CAFA-E36C-B310-F6DB3AC8F3F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4E38B46-C7CD-BCB4-D9DB-B1FF6B053DCE}"/>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C00C3E9F-6821-B367-43CA-1F7B2FD5814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ADB3EA8B-FDED-63C1-D339-F7CFF9B5F86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9409811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A5BD3-3232-AEF7-E4FE-B59F718C4BE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1EC80AB-2027-F532-D8FE-EBE9E694B42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2E97649-7845-4647-3231-E61E16A69C56}"/>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592F2160-8545-C26D-6906-6C9F4F59948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36603B9E-8918-C423-2461-7ACB3F114F0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525608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CB6D5-D7A3-2D21-9B77-7859033BF31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ACA2DBA-48CF-B1FE-B054-01292809634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35E3D6E-AA0F-E1B9-281F-CCD860FBEB1D}"/>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4B6EF765-1093-4BA3-323A-17CA18D2E4B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101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0FCFD8B-33DA-AA0F-4784-D0EF0981E01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581368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54210-C74F-A2C2-3075-07660AF4557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091F182-0762-26B0-B465-074096CD360E}"/>
              </a:ext>
            </a:extLst>
          </p:cNvPr>
          <p:cNvSpPr>
            <a:spLocks noGrp="1" noRot="1" noChangeAspect="1"/>
          </p:cNvSpPr>
          <p:nvPr>
            <p:ph type="sldImg"/>
          </p:nvPr>
        </p:nvSpPr>
        <p:spPr>
          <a:xfrm>
            <a:off x="-215900" y="1414463"/>
            <a:ext cx="6791325" cy="3821112"/>
          </a:xfrm>
        </p:spPr>
      </p:sp>
      <p:sp>
        <p:nvSpPr>
          <p:cNvPr id="3" name="ノート プレースホルダー 2">
            <a:extLst>
              <a:ext uri="{FF2B5EF4-FFF2-40B4-BE49-F238E27FC236}">
                <a16:creationId xmlns:a16="http://schemas.microsoft.com/office/drawing/2014/main" id="{4ABEBEA9-2691-4A4A-A7BD-9BF470067E1B}"/>
              </a:ext>
            </a:extLst>
          </p:cNvPr>
          <p:cNvSpPr>
            <a:spLocks noGrp="1"/>
          </p:cNvSpPr>
          <p:nvPr>
            <p:ph type="body" idx="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F15F6910-1ADD-D7A3-0F93-2006623A7E04}"/>
              </a:ext>
            </a:extLst>
          </p:cNvPr>
          <p:cNvSpPr>
            <a:spLocks noGrp="1"/>
          </p:cNvSpPr>
          <p:nvPr>
            <p:ph type="sldNum" sz="quarter" idx="5"/>
          </p:nvPr>
        </p:nvSpPr>
        <p:spPr/>
        <p:txBody>
          <a:bodyPr/>
          <a:lstStyle/>
          <a:p>
            <a:pPr marL="0" marR="0" lvl="0" indent="0" algn="r" defTabSz="883128" rtl="0" eaLnBrk="1" fontAlgn="auto" latinLnBrk="0" hangingPunct="1">
              <a:lnSpc>
                <a:spcPct val="100000"/>
              </a:lnSpc>
              <a:spcBef>
                <a:spcPts val="0"/>
              </a:spcBef>
              <a:spcAft>
                <a:spcPts val="0"/>
              </a:spcAft>
              <a:buClrTx/>
              <a:buSzTx/>
              <a:buFontTx/>
              <a:buNone/>
              <a:tabLst/>
              <a:defRPr/>
            </a:pPr>
            <a:fld id="{8FD8E22F-C4B8-456E-AD11-5E71E1B5D7F0}" type="slidenum">
              <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883128" rtl="0" eaLnBrk="1" fontAlgn="auto" latinLnBrk="0" hangingPunct="1">
                <a:lnSpc>
                  <a:spcPct val="100000"/>
                </a:lnSpc>
                <a:spcBef>
                  <a:spcPts val="0"/>
                </a:spcBef>
                <a:spcAft>
                  <a:spcPts val="0"/>
                </a:spcAft>
                <a:buClrTx/>
                <a:buSzTx/>
                <a:buFontTx/>
                <a:buNone/>
                <a:tabLst/>
                <a:defRPr/>
              </a:pPr>
              <a:t>105</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15150447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29613-3980-3F47-1814-24AC6B02C6A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0F31475-8C0B-B77C-6D21-FB2E9C89A36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A747AB9-DE28-9B82-C1C0-21C3CB3BF8AF}"/>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D1D28D21-02A4-C10C-2108-F6BDDB1A846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113</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5B59B23-0763-A645-7D4C-2A931A178FF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2418786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1FCBF-3BE9-F556-9A0E-F345C586B11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712B77A-C3E4-43FC-0347-84619029862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BEDBFD0-C39C-18F1-370D-52DA570D12A2}"/>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B1DA901E-A308-5FE5-250B-10E9FB2967B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7D2ADA9-B370-B937-0511-8664C6494B3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0160297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C7F69-69B8-8221-AB60-21056689F5C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364D81C-82D6-2078-C726-55EAAE243415}"/>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5183E552-49FC-4B90-DB47-35D853BFD79E}"/>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390F1493-5885-260A-C65A-7057E71AD7B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C163CE2-4C93-EFE9-4AE2-4920FEC4297C}"/>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2214911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503FC-0707-786D-55DF-BDA628F341A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92E3513-47D0-58BA-0AC1-B3B07445FDA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D1A7459-4052-90EA-EAA0-DC3FFD86F5D9}"/>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C9FE0145-9C67-ADAF-BD36-AA5277F9191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702D6CFB-30FA-6517-2388-5830BFA1EAC1}"/>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004109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56D28-F64D-6CF0-B87B-90D9BDDA134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0774E4B-626A-1EEE-6F27-AF70683A229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D500F10-2744-23B6-EF40-0A3329496A5D}"/>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0C730E94-F22B-7112-0335-C7B5DBFF46EA}"/>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FE40F47-999B-B072-420B-68563FD52E9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9199222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1332E-B6D0-3297-73CC-8DD39AF42C8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3C298ABD-54DE-B507-A45C-944B1A01021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113A7EDF-7E85-0876-4253-897A25C3C35F}"/>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235E9360-A340-D3F8-292A-2918CB5E5D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6BFC36FC-9845-CE1B-95AC-DE91EA3D02C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4706538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4ECBA-BC5B-3FEB-FBB5-BFAA9A616A79}"/>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CD5C254-9077-F58D-7B5E-6299AF630C82}"/>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02798BE2-2F2C-DFA5-3C51-CC1130AE7A2D}"/>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F365E9AC-1B57-F3F4-1C65-A5FF46FB255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119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33DECE6-A3E4-3CC5-01FC-B455AA485AE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29327364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7FF6-11FE-09CE-8291-7A21AC0BF20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DECA9E8-20D7-20E8-A62B-883C04D38DBF}"/>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7CCF6E6-290F-B414-3912-FF4BCD532FE7}"/>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53B58C0B-9D41-3E56-970E-C5A316CF2CA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FB7A39F-117B-EC20-9164-8AAACD10880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14078968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F8669-BEA4-0A95-759C-F79BF4DC4BD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936C13E-918A-6D9C-578B-0BA0E5AA10A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81E63C37-6147-6066-8B0D-E1F3BE108E66}"/>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0951DB4C-646F-2F6A-2185-395C76573CC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8573D58-7186-C336-4368-D7187A96B836}"/>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37222503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07663-616B-A5B2-0A45-D64732A00F9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4BF0669-4DA0-C557-05BB-01C89A34450F}"/>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20572230-D263-9254-5808-90A426CBA932}"/>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94AF3720-580C-EF43-6460-0CAC5DA5D49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C59B285-D14E-616A-EE19-32CC7AD9ACE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8682557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D02C2-FED7-B552-9731-3534E62AAC72}"/>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2D03DED-2138-9CD2-73AE-4510E2348FF6}"/>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7A7CE9E3-28D8-8876-74D5-CE2A14348F84}"/>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BF69A118-2170-5651-E3AE-B20B0D3DC709}"/>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124</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F1FC0DB3-E056-E85B-5BFB-C56B458B227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730219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F7B7D-7AB2-8302-1E62-19C49DE0951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94F3957-EC05-6190-4558-555FD77E9724}"/>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5B759B6-2E24-9395-F811-E941075E4CC3}"/>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E990E1EA-8473-7D08-07FE-6DE38CFBA7A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F4C166E-84EB-FEF2-79BB-508EFD4BB14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10650603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154D8-6714-1370-B922-D3AD0A18944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0F9EB9F-152A-1E39-D4A1-903D3A75CD97}"/>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4D3A4891-8C18-6829-6668-842422338DF1}"/>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17A96DEB-2D3F-47CE-52AD-1D5D5623F6D6}"/>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134932C-3392-C4A4-C58C-ADB8744DB135}"/>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59031549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3AEDB-863E-B271-CFF7-515453DA3DC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4677AA4-FF31-3262-D703-5F0AEE4878C9}"/>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BD67DC96-76DE-E230-0A30-778015C5BB84}"/>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94166369-E6B1-3B01-4243-9FEA92648AB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A947372-B776-D40B-AEDA-49E41FD8AC7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21740345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B7638-191B-ADE1-332F-64B8AF6A215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1F58356-FC23-08E6-32D9-FE661A9E0FC2}"/>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5F5B3D5-3D4B-2B85-795B-1F2D2C95F9F7}"/>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0F2E093-618D-496B-0E7E-F158CF9888D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129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C38D2487-6E23-AE70-3AE6-9D5D47B225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6306492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184DE-3A1C-D51A-F01F-5FFBE35E8BFA}"/>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D6BBA8C-E72B-DE46-4EA6-4CF5CF2C44FC}"/>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A4034DAE-9C0C-22E7-9F9F-5E069FED0D6E}"/>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3D948C05-46B1-F5CF-78D1-71B7CD2684B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130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626039D-FA7B-D091-64B1-70054099207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9125642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9AF7C-276F-4263-3A89-2983B0BD3B2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2BD1754-6B86-3B90-C298-959E8073E88D}"/>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CDF3FDBF-942E-9E90-79D4-2CD4F6A3CC6D}"/>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D1FF084E-04A5-58B0-9805-74CC4766B9B7}"/>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131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995C518-7845-D140-1DCF-BD4B5862911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48327352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ACB3F-AC3E-1C3D-78C7-2604D781DAE4}"/>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5ED3E34-602A-59B9-4B3E-B648BB6E5B3A}"/>
              </a:ext>
            </a:extLst>
          </p:cNvPr>
          <p:cNvSpPr>
            <a:spLocks noGrp="1" noRot="1" noChangeAspect="1"/>
          </p:cNvSpPr>
          <p:nvPr>
            <p:ph type="sldImg"/>
          </p:nvPr>
        </p:nvSpPr>
        <p:spPr>
          <a:xfrm>
            <a:off x="409575" y="1233488"/>
            <a:ext cx="5916613" cy="3328987"/>
          </a:xfrm>
        </p:spPr>
      </p:sp>
      <p:sp>
        <p:nvSpPr>
          <p:cNvPr id="3" name="ノート プレースホルダー 2">
            <a:extLst>
              <a:ext uri="{FF2B5EF4-FFF2-40B4-BE49-F238E27FC236}">
                <a16:creationId xmlns:a16="http://schemas.microsoft.com/office/drawing/2014/main" id="{F3059BC1-4DDB-B332-6F29-AED81E4D308C}"/>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01943DF2-9130-5A49-E58A-C0043998590C}"/>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132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1F4CCDB-D619-0AC9-57CF-D079814A878D}"/>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588111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79388" y="1457325"/>
            <a:ext cx="6994526" cy="3935413"/>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96AC9331-FD0E-4D84-8757-073662E1CEDF}" type="slidenum">
              <a:rPr kumimoji="1" lang="ja-JP" alt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133</a:t>
            </a:fld>
            <a:endParaRPr kumimoji="1" lang="ja-JP" alt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50" charset="-128"/>
              <a:cs typeface="+mn-cs"/>
            </a:endParaRPr>
          </a:p>
        </p:txBody>
      </p:sp>
    </p:spTree>
    <p:extLst>
      <p:ext uri="{BB962C8B-B14F-4D97-AF65-F5344CB8AC3E}">
        <p14:creationId xmlns:p14="http://schemas.microsoft.com/office/powerpoint/2010/main" val="40434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10.xml"/><Relationship Id="rId1" Type="http://schemas.openxmlformats.org/officeDocument/2006/relationships/audio" Target="../media/audio1.wav"/></Relationships>
</file>

<file path=ppt/slideLayouts/_rels/slideLayout104.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10.xml"/><Relationship Id="rId1" Type="http://schemas.openxmlformats.org/officeDocument/2006/relationships/audio" Target="../media/audio1.wav"/></Relationships>
</file>

<file path=ppt/slideLayouts/_rels/slideLayout105.xml.rels><?xml version="1.0" encoding="UTF-8" standalone="yes"?>
<Relationships xmlns="http://schemas.openxmlformats.org/package/2006/relationships"><Relationship Id="rId3" Type="http://schemas.openxmlformats.org/officeDocument/2006/relationships/audio" Target="NULL"/><Relationship Id="rId2" Type="http://schemas.openxmlformats.org/officeDocument/2006/relationships/slideMaster" Target="../slideMasters/slideMaster10.xml"/><Relationship Id="rId1" Type="http://schemas.openxmlformats.org/officeDocument/2006/relationships/audio" Target="../media/audio1.wav"/></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10.xml"/><Relationship Id="rId1" Type="http://schemas.openxmlformats.org/officeDocument/2006/relationships/audio" Target="../media/audio1.wav"/><Relationship Id="rId4" Type="http://schemas.openxmlformats.org/officeDocument/2006/relationships/audio" Target="NUL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10.xml"/><Relationship Id="rId1" Type="http://schemas.openxmlformats.org/officeDocument/2006/relationships/audio" Target="../media/audio1.wav"/><Relationship Id="rId4" Type="http://schemas.openxmlformats.org/officeDocument/2006/relationships/audio" Target="NUL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slideMaster" Target="../slideMasters/slideMaster10.xml"/><Relationship Id="rId1" Type="http://schemas.openxmlformats.org/officeDocument/2006/relationships/audio" Target="../media/audio1.wav"/><Relationship Id="rId4" Type="http://schemas.openxmlformats.org/officeDocument/2006/relationships/audio" Target="NUL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3445661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r>
              <a:rPr lang="zh-CN" altLang="en-US"/>
              <a:t>公益社団法人 日本医師会</a:t>
            </a: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1421785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26B3B58-13BF-E864-BA68-0EDEA6D96172}"/>
              </a:ext>
            </a:extLst>
          </p:cNvPr>
          <p:cNvSpPr>
            <a:spLocks noGrp="1"/>
          </p:cNvSpPr>
          <p:nvPr>
            <p:ph type="title"/>
          </p:nvPr>
        </p:nvSpPr>
        <p:spPr>
          <a:xfrm>
            <a:off x="-739" y="0"/>
            <a:ext cx="12193477" cy="478800"/>
          </a:xfrm>
          <a:solidFill>
            <a:srgbClr val="FCEC8E"/>
          </a:solidFill>
        </p:spPr>
        <p:txBody>
          <a:bodyPr anchor="b">
            <a:noAutofit/>
          </a:bodyPr>
          <a:lstStyle>
            <a:lvl1pPr algn="ctr">
              <a:defRPr sz="2400"/>
            </a:lvl1p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4FF26C19-C83B-34DB-D5F6-046510080FC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4" name="フッター プレースホルダー 3">
            <a:extLst>
              <a:ext uri="{FF2B5EF4-FFF2-40B4-BE49-F238E27FC236}">
                <a16:creationId xmlns:a16="http://schemas.microsoft.com/office/drawing/2014/main" id="{9AB566A9-440E-C18A-B78D-06462F73219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11" name="テキスト プレースホルダー 2">
            <a:extLst>
              <a:ext uri="{FF2B5EF4-FFF2-40B4-BE49-F238E27FC236}">
                <a16:creationId xmlns:a16="http://schemas.microsoft.com/office/drawing/2014/main" id="{D777B9D2-512F-D666-35FB-21BA71B78797}"/>
              </a:ext>
            </a:extLst>
          </p:cNvPr>
          <p:cNvSpPr>
            <a:spLocks noGrp="1"/>
          </p:cNvSpPr>
          <p:nvPr>
            <p:ph idx="1" hasCustomPrompt="1"/>
          </p:nvPr>
        </p:nvSpPr>
        <p:spPr>
          <a:xfrm>
            <a:off x="120695" y="551006"/>
            <a:ext cx="11950610" cy="797502"/>
          </a:xfrm>
          <a:prstGeom prst="rect">
            <a:avLst/>
          </a:prstGeom>
          <a:ln>
            <a:solidFill>
              <a:schemeClr val="tx1"/>
            </a:solidFill>
          </a:ln>
        </p:spPr>
        <p:txBody>
          <a:bodyPr vert="horz" lIns="91440" tIns="45720" rIns="91440" bIns="45720" rtlCol="0">
            <a:noAutofit/>
          </a:bodyPr>
          <a:lstStyle>
            <a:lvl1pPr marL="0" indent="0">
              <a:buNone/>
              <a:defRPr sz="1600"/>
            </a:lvl1pPr>
            <a:lvl2pPr>
              <a:defRPr sz="1600"/>
            </a:lvl2pPr>
            <a:lvl3pPr>
              <a:defRPr sz="1600"/>
            </a:lvl3pPr>
            <a:lvl4pPr>
              <a:defRPr sz="1600"/>
            </a:lvl4pPr>
            <a:lvl5pPr>
              <a:defRPr sz="1600"/>
            </a:lvl5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13" name="Slide Number Placeholder 5">
            <a:extLst>
              <a:ext uri="{FF2B5EF4-FFF2-40B4-BE49-F238E27FC236}">
                <a16:creationId xmlns:a16="http://schemas.microsoft.com/office/drawing/2014/main" id="{A6F07EDF-A028-E28E-482F-3B5893E44533}"/>
              </a:ext>
            </a:extLst>
          </p:cNvPr>
          <p:cNvSpPr>
            <a:spLocks noGrp="1"/>
          </p:cNvSpPr>
          <p:nvPr>
            <p:ph type="sldNum" sz="quarter" idx="4"/>
          </p:nvPr>
        </p:nvSpPr>
        <p:spPr>
          <a:xfrm>
            <a:off x="11413069" y="6565976"/>
            <a:ext cx="776016" cy="278421"/>
          </a:xfrm>
          <a:prstGeom prst="rect">
            <a:avLst/>
          </a:prstGeom>
        </p:spPr>
        <p:txBody>
          <a:bodyPr vert="horz" lIns="0" tIns="0" rIns="0" bIns="0" rtlCol="0" anchor="b"/>
          <a:lstStyle>
            <a:lvl1pPr algn="r">
              <a:defRPr sz="1600" b="0">
                <a:solidFill>
                  <a:schemeClr val="tx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8F63A3B-78C7-47BE-AE5E-E10140E04643}" type="slidenum">
              <a:rPr kumimoji="1" lang="en-US" sz="16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a:cs typeface="Arial" panose="020B0604020202020204" pitchFamily="34" charset="0"/>
            </a:endParaRPr>
          </a:p>
        </p:txBody>
      </p:sp>
    </p:spTree>
    <p:extLst>
      <p:ext uri="{BB962C8B-B14F-4D97-AF65-F5344CB8AC3E}">
        <p14:creationId xmlns:p14="http://schemas.microsoft.com/office/powerpoint/2010/main" val="1137710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179159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348069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r>
              <a:rPr lang="zh-CN" altLang="en-US"/>
              <a:t>公益社団法人 日本医師会</a:t>
            </a: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2837021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D567933-5D37-4F02-8791-92230B7E9BC4}" type="datetime1">
              <a:rPr kumimoji="1" lang="ja-JP" altLang="en-US" sz="1300" b="0" i="0" u="none" strike="noStrike" kern="1200" cap="none" spc="0" normalizeH="0" baseline="0" noProof="0" smtClean="0">
                <a:ln>
                  <a:noFill/>
                </a:ln>
                <a:solidFill>
                  <a:srgbClr val="F8F8F8">
                    <a:shade val="50000"/>
                  </a:srgb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2026/5/19</a:t>
            </a:fld>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
        <p:nvSpPr>
          <p:cNvPr id="3" name="フッター プレースホルダー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
        <p:nvSpPr>
          <p:cNvPr id="4" name="スライド番号プレースホルダー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C79DEC-D093-4855-86E0-8F3A7526D055}" type="slidenum">
              <a:rPr kumimoji="1" lang="en-US" altLang="ja-JP" sz="1300" b="0" i="0" u="none" strike="noStrike" kern="1200" cap="none" spc="0" normalizeH="0" baseline="0" noProof="0" smtClean="0">
                <a:ln>
                  <a:noFill/>
                </a:ln>
                <a:solidFill>
                  <a:srgbClr val="F8F8F8">
                    <a:shade val="50000"/>
                  </a:srgbClr>
                </a:solidFill>
                <a:effectLst/>
                <a:uLnTx/>
                <a:uFillTx/>
                <a:latin typeface="Arial"/>
                <a:ea typeface="ＭＳ Ｐゴシック"/>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Tree>
    <p:extLst>
      <p:ext uri="{BB962C8B-B14F-4D97-AF65-F5344CB8AC3E}">
        <p14:creationId xmlns:p14="http://schemas.microsoft.com/office/powerpoint/2010/main" val="4267029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938634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4CD1CAB-EE70-6E2F-E4CB-A6F7624551FA}"/>
              </a:ext>
            </a:extLst>
          </p:cNvPr>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字幕 2">
            <a:extLst>
              <a:ext uri="{FF2B5EF4-FFF2-40B4-BE49-F238E27FC236}">
                <a16:creationId xmlns:a16="http://schemas.microsoft.com/office/drawing/2014/main" id="{7CBE923D-D674-03DB-F20E-2757D79142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a:extLst>
              <a:ext uri="{FF2B5EF4-FFF2-40B4-BE49-F238E27FC236}">
                <a16:creationId xmlns:a16="http://schemas.microsoft.com/office/drawing/2014/main" id="{7A672EFE-03C4-86D0-0C82-0CD72FC2298B}"/>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FC0037E6-0249-942D-780D-8C660529D0A1}"/>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3BC38687-6B22-07C6-5122-158686BBBEA2}"/>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145614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ABFF9CB8-FE42-B2FE-C85D-203E7E7362A3}"/>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12713F35-7F97-D322-855F-55410B3DDB33}"/>
              </a:ext>
            </a:extLst>
          </p:cNvPr>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0BA4BA02-D4B7-CB61-FE51-D76DFDFBCE75}"/>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B29A5FF0-00EC-1C3F-C71C-18898A4EF9E7}"/>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8CE99A1F-103B-9C25-AF79-665FF236403E}"/>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763358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F1511E9-8CA2-56A2-4FF7-A420F887E053}"/>
              </a:ext>
            </a:extLst>
          </p:cNvPr>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3FA3005B-ABE8-F195-ADA8-D654446B2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kumimoji="1" lang="ja-JP" altLang="en-US"/>
              <a:t>マスター テキストの書式設定</a:t>
            </a:r>
          </a:p>
        </p:txBody>
      </p:sp>
      <p:sp>
        <p:nvSpPr>
          <p:cNvPr id="4" name="日付プレースホルダー 3">
            <a:extLst>
              <a:ext uri="{FF2B5EF4-FFF2-40B4-BE49-F238E27FC236}">
                <a16:creationId xmlns:a16="http://schemas.microsoft.com/office/drawing/2014/main" id="{90896690-EC65-A323-08B3-F4A12F807EEE}"/>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740D2ACB-AC3B-53F5-9CB8-C626BACC7193}"/>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A95717C1-2A6D-6C0D-77A9-5E3AE465229B}"/>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181613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9B24C1B-97C1-EA3D-7DF8-B713CB561BC4}"/>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3B752C73-8E8A-D8F7-D629-47C2FC92D639}"/>
              </a:ext>
            </a:extLst>
          </p:cNvPr>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a:extLst>
              <a:ext uri="{FF2B5EF4-FFF2-40B4-BE49-F238E27FC236}">
                <a16:creationId xmlns:a16="http://schemas.microsoft.com/office/drawing/2014/main" id="{EA636DE3-6E4F-EB1F-4A6F-EA68594B2A22}"/>
              </a:ext>
            </a:extLst>
          </p:cNvPr>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a:extLst>
              <a:ext uri="{FF2B5EF4-FFF2-40B4-BE49-F238E27FC236}">
                <a16:creationId xmlns:a16="http://schemas.microsoft.com/office/drawing/2014/main" id="{24F2E2E8-01AE-FFB5-341F-B86363D74635}"/>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6" name="フッター プレースホルダー 5">
            <a:extLst>
              <a:ext uri="{FF2B5EF4-FFF2-40B4-BE49-F238E27FC236}">
                <a16:creationId xmlns:a16="http://schemas.microsoft.com/office/drawing/2014/main" id="{E9ED18BA-AB8E-EDB8-0C4D-E3914191D3FA}"/>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C145D275-E99D-8DAA-9995-2A00C7136C07}"/>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679941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A51C2A6-E125-6EC0-4E04-5697C716E4D6}"/>
              </a:ext>
            </a:extLst>
          </p:cNvPr>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294CA16F-3EFC-DC7B-D1BA-84D09D245C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a:extLst>
              <a:ext uri="{FF2B5EF4-FFF2-40B4-BE49-F238E27FC236}">
                <a16:creationId xmlns:a16="http://schemas.microsoft.com/office/drawing/2014/main" id="{656F8366-45F4-7EF0-7FC2-13AB480993E0}"/>
              </a:ext>
            </a:extLst>
          </p:cNvPr>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a:extLst>
              <a:ext uri="{FF2B5EF4-FFF2-40B4-BE49-F238E27FC236}">
                <a16:creationId xmlns:a16="http://schemas.microsoft.com/office/drawing/2014/main" id="{58C0FCB1-CB57-415E-DF59-B523D461A6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a:extLst>
              <a:ext uri="{FF2B5EF4-FFF2-40B4-BE49-F238E27FC236}">
                <a16:creationId xmlns:a16="http://schemas.microsoft.com/office/drawing/2014/main" id="{6BC059F9-EA37-0DA4-E694-A49DB85ED841}"/>
              </a:ext>
            </a:extLst>
          </p:cNvPr>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a:extLst>
              <a:ext uri="{FF2B5EF4-FFF2-40B4-BE49-F238E27FC236}">
                <a16:creationId xmlns:a16="http://schemas.microsoft.com/office/drawing/2014/main" id="{F78E79ED-C766-91A5-4BF8-CA8B44BFD26C}"/>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8" name="フッター プレースホルダー 7">
            <a:extLst>
              <a:ext uri="{FF2B5EF4-FFF2-40B4-BE49-F238E27FC236}">
                <a16:creationId xmlns:a16="http://schemas.microsoft.com/office/drawing/2014/main" id="{6BEF03E9-7440-323A-7C71-C9BE38CCA015}"/>
              </a:ext>
            </a:extLst>
          </p:cNvPr>
          <p:cNvSpPr>
            <a:spLocks noGrp="1"/>
          </p:cNvSpPr>
          <p:nvPr>
            <p:ph type="ftr" sz="quarter" idx="11"/>
          </p:nvPr>
        </p:nvSpPr>
        <p:spPr/>
        <p:txBody>
          <a:bodyPr/>
          <a:lstStyle/>
          <a:p>
            <a:endParaRPr kumimoji="1" lang="ja-JP" altLang="en-US"/>
          </a:p>
        </p:txBody>
      </p:sp>
      <p:sp>
        <p:nvSpPr>
          <p:cNvPr id="9" name="スライド番号プレースホルダー 8">
            <a:extLst>
              <a:ext uri="{FF2B5EF4-FFF2-40B4-BE49-F238E27FC236}">
                <a16:creationId xmlns:a16="http://schemas.microsoft.com/office/drawing/2014/main" id="{8E5CFE63-F906-3A95-F4BC-80402FC670A4}"/>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760971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0593A08D-1EA3-A60F-9B68-0B621681ADF7}"/>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7E1A9E23-AAEC-F69D-B467-54B46A9EA757}"/>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4" name="フッター プレースホルダー 3">
            <a:extLst>
              <a:ext uri="{FF2B5EF4-FFF2-40B4-BE49-F238E27FC236}">
                <a16:creationId xmlns:a16="http://schemas.microsoft.com/office/drawing/2014/main" id="{A3457475-C298-5775-C2CD-453E7F141C55}"/>
              </a:ext>
            </a:extLst>
          </p:cNvPr>
          <p:cNvSpPr>
            <a:spLocks noGrp="1"/>
          </p:cNvSpPr>
          <p:nvPr>
            <p:ph type="ftr" sz="quarter" idx="11"/>
          </p:nvPr>
        </p:nvSpPr>
        <p:spPr/>
        <p:txBody>
          <a:bodyPr/>
          <a:lstStyle/>
          <a:p>
            <a:endParaRPr kumimoji="1" lang="ja-JP" altLang="en-US"/>
          </a:p>
        </p:txBody>
      </p:sp>
      <p:sp>
        <p:nvSpPr>
          <p:cNvPr id="5" name="スライド番号プレースホルダー 4">
            <a:extLst>
              <a:ext uri="{FF2B5EF4-FFF2-40B4-BE49-F238E27FC236}">
                <a16:creationId xmlns:a16="http://schemas.microsoft.com/office/drawing/2014/main" id="{0F4821D1-936E-1B4D-CA0D-7C2B0154E110}"/>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245291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a:extLst>
              <a:ext uri="{FF2B5EF4-FFF2-40B4-BE49-F238E27FC236}">
                <a16:creationId xmlns:a16="http://schemas.microsoft.com/office/drawing/2014/main" id="{A948907E-5EDC-E8DA-8D52-4CDB53FEB01B}"/>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3" name="フッター プレースホルダー 2">
            <a:extLst>
              <a:ext uri="{FF2B5EF4-FFF2-40B4-BE49-F238E27FC236}">
                <a16:creationId xmlns:a16="http://schemas.microsoft.com/office/drawing/2014/main" id="{45D2B681-09A7-67A0-DDD5-D16F211A0AB7}"/>
              </a:ext>
            </a:extLst>
          </p:cNvPr>
          <p:cNvSpPr>
            <a:spLocks noGrp="1"/>
          </p:cNvSpPr>
          <p:nvPr>
            <p:ph type="ftr" sz="quarter" idx="1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06C1862B-EB39-36CA-E884-5986425D04C7}"/>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987203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A7052B5-0E94-B7BB-6A6D-E9F26DD1BCD9}"/>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FB575CBE-9312-4ADE-47F8-45F6638EF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a:extLst>
              <a:ext uri="{FF2B5EF4-FFF2-40B4-BE49-F238E27FC236}">
                <a16:creationId xmlns:a16="http://schemas.microsoft.com/office/drawing/2014/main" id="{B230697D-06B8-F52F-B3FD-27A78E2EE2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06D06F60-BAF9-FAAD-4AEF-699B6898B5D7}"/>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6" name="フッター プレースホルダー 5">
            <a:extLst>
              <a:ext uri="{FF2B5EF4-FFF2-40B4-BE49-F238E27FC236}">
                <a16:creationId xmlns:a16="http://schemas.microsoft.com/office/drawing/2014/main" id="{15A871C1-184A-6A9F-D6FD-39E992521034}"/>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515A1F09-AADD-CC79-38E9-CCD10E2C7088}"/>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23171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26600A3-E981-82B4-2960-4D4C69F94DCC}"/>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a:extLst>
              <a:ext uri="{FF2B5EF4-FFF2-40B4-BE49-F238E27FC236}">
                <a16:creationId xmlns:a16="http://schemas.microsoft.com/office/drawing/2014/main" id="{CD822D2B-CED5-E52D-97A4-CBF337519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a:extLst>
              <a:ext uri="{FF2B5EF4-FFF2-40B4-BE49-F238E27FC236}">
                <a16:creationId xmlns:a16="http://schemas.microsoft.com/office/drawing/2014/main" id="{5DAC4B89-C3EA-3511-0639-949DD1839A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7E479B62-2124-3B3F-33BB-7F0882D1D719}"/>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6" name="フッター プレースホルダー 5">
            <a:extLst>
              <a:ext uri="{FF2B5EF4-FFF2-40B4-BE49-F238E27FC236}">
                <a16:creationId xmlns:a16="http://schemas.microsoft.com/office/drawing/2014/main" id="{6407B63D-7828-6086-6529-9CD9B95501C5}"/>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CCEA3CA9-11E1-CCC9-0938-5275CEF97153}"/>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0592995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E7E358A-773D-FC42-8AF9-63016B7249D5}"/>
              </a:ext>
            </a:extLst>
          </p:cNvPr>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C83D9BBB-0648-898C-E6E9-2A5959860ECD}"/>
              </a:ext>
            </a:extLst>
          </p:cNvPr>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7A5F7C48-4B3E-E8F6-DDC9-9DCB9989C433}"/>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7AB27E0C-3353-66E3-69ED-8FA82CA9507C}"/>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7FF062AE-1598-76DE-FD2C-2C620AE3B799}"/>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9690888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a:extLst>
              <a:ext uri="{FF2B5EF4-FFF2-40B4-BE49-F238E27FC236}">
                <a16:creationId xmlns:a16="http://schemas.microsoft.com/office/drawing/2014/main" id="{E59AB3A0-AFEC-6596-9FDB-4AC1E3DB625B}"/>
              </a:ext>
            </a:extLst>
          </p:cNvPr>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EB98C069-C127-ACE4-C852-1BEBED51F5CF}"/>
              </a:ext>
            </a:extLst>
          </p:cNvPr>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DBE6AB00-BD0F-7FE5-BC5F-A2B1457554A7}"/>
              </a:ext>
            </a:extLst>
          </p:cNvPr>
          <p:cNvSpPr>
            <a:spLocks noGrp="1"/>
          </p:cNvSpPr>
          <p:nvPr>
            <p:ph type="dt" sz="half" idx="10"/>
          </p:nvPr>
        </p:nvSpPr>
        <p:spPr/>
        <p:txBody>
          <a:body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97ECAE50-30AC-6D75-FC40-723B37FE5263}"/>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22B1E50E-F19A-3AB1-939D-73E695BEDC42}"/>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3242478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742751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ロゴ無し-タイトル＆コンテンツ">
    <p:spTree>
      <p:nvGrpSpPr>
        <p:cNvPr id="1" name=""/>
        <p:cNvGrpSpPr/>
        <p:nvPr/>
      </p:nvGrpSpPr>
      <p:grpSpPr>
        <a:xfrm>
          <a:off x="0" y="0"/>
          <a:ext cx="0" cy="0"/>
          <a:chOff x="0" y="0"/>
          <a:chExt cx="0" cy="0"/>
        </a:xfrm>
      </p:grpSpPr>
      <p:sp>
        <p:nvSpPr>
          <p:cNvPr id="7" name="テキスト プレースホルダー 6">
            <a:extLst>
              <a:ext uri="{FF2B5EF4-FFF2-40B4-BE49-F238E27FC236}">
                <a16:creationId xmlns:a16="http://schemas.microsoft.com/office/drawing/2014/main" id="{3E570A37-384E-DC43-806F-95BD4EF48678}"/>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テキスト プレースホルダー 6">
            <a:extLst>
              <a:ext uri="{FF2B5EF4-FFF2-40B4-BE49-F238E27FC236}">
                <a16:creationId xmlns:a16="http://schemas.microsoft.com/office/drawing/2014/main" id="{B714221B-43CA-D24B-BCAF-0768E1FC8C9F}"/>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0" name="テキスト プレースホルダー 12">
            <a:extLst>
              <a:ext uri="{FF2B5EF4-FFF2-40B4-BE49-F238E27FC236}">
                <a16:creationId xmlns:a16="http://schemas.microsoft.com/office/drawing/2014/main" id="{2B853A86-3EEA-354D-94D1-2263E9AA6352}"/>
              </a:ext>
            </a:extLst>
          </p:cNvPr>
          <p:cNvSpPr>
            <a:spLocks noGrp="1"/>
          </p:cNvSpPr>
          <p:nvPr>
            <p:ph type="body" sz="quarter" idx="13"/>
          </p:nvPr>
        </p:nvSpPr>
        <p:spPr>
          <a:xfrm>
            <a:off x="0" y="828000"/>
            <a:ext cx="12193477" cy="550884"/>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3904425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28"/>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12403262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516628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ロゴ有-タイトル＆コンテンツ">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59020"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3"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5"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6"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B0361477-E423-37B9-8E57-9E2A3182F63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25039221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ロゴ有-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1"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5"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6"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7"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723742E8-7265-2649-6132-E40A95A4478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42153315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ロゴ有-白紙">
    <p:spTree>
      <p:nvGrpSpPr>
        <p:cNvPr id="1" name=""/>
        <p:cNvGrpSpPr/>
        <p:nvPr/>
      </p:nvGrpSpPr>
      <p:grpSpPr>
        <a:xfrm>
          <a:off x="0" y="0"/>
          <a:ext cx="0" cy="0"/>
          <a:chOff x="0" y="0"/>
          <a:chExt cx="0" cy="0"/>
        </a:xfrm>
      </p:grpSpPr>
      <p:sp>
        <p:nvSpPr>
          <p:cNvPr id="3"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4" name="図 3">
            <a:extLst>
              <a:ext uri="{FF2B5EF4-FFF2-40B4-BE49-F238E27FC236}">
                <a16:creationId xmlns:a16="http://schemas.microsoft.com/office/drawing/2014/main" id="{907EEC1F-F72B-30A8-DE72-68AB81E2B33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9783802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レイアウト調整用">
    <p:spTree>
      <p:nvGrpSpPr>
        <p:cNvPr id="1" name=""/>
        <p:cNvGrpSpPr/>
        <p:nvPr/>
      </p:nvGrpSpPr>
      <p:grpSpPr>
        <a:xfrm>
          <a:off x="0" y="0"/>
          <a:ext cx="0" cy="0"/>
          <a:chOff x="0" y="0"/>
          <a:chExt cx="0" cy="0"/>
        </a:xfrm>
      </p:grpSpPr>
      <p:sp>
        <p:nvSpPr>
          <p:cNvPr id="20" name="正方形/長方形 19">
            <a:extLst>
              <a:ext uri="{FF2B5EF4-FFF2-40B4-BE49-F238E27FC236}">
                <a16:creationId xmlns:a16="http://schemas.microsoft.com/office/drawing/2014/main" id="{E42AB819-EED4-A946-82DE-13861620C8BA}"/>
              </a:ext>
            </a:extLst>
          </p:cNvPr>
          <p:cNvSpPr/>
          <p:nvPr/>
        </p:nvSpPr>
        <p:spPr>
          <a:xfrm>
            <a:off x="0"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1" name="正方形/長方形 20">
            <a:extLst>
              <a:ext uri="{FF2B5EF4-FFF2-40B4-BE49-F238E27FC236}">
                <a16:creationId xmlns:a16="http://schemas.microsoft.com/office/drawing/2014/main" id="{B60C0383-7E27-CC41-BDF1-C49E8091F6E1}"/>
              </a:ext>
            </a:extLst>
          </p:cNvPr>
          <p:cNvSpPr/>
          <p:nvPr/>
        </p:nvSpPr>
        <p:spPr>
          <a:xfrm>
            <a:off x="8818819"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2" name="正方形/長方形 21">
            <a:extLst>
              <a:ext uri="{FF2B5EF4-FFF2-40B4-BE49-F238E27FC236}">
                <a16:creationId xmlns:a16="http://schemas.microsoft.com/office/drawing/2014/main" id="{1B4AEF06-A638-9B41-AE70-D8C99ADA08F1}"/>
              </a:ext>
            </a:extLst>
          </p:cNvPr>
          <p:cNvSpPr/>
          <p:nvPr/>
        </p:nvSpPr>
        <p:spPr>
          <a:xfrm>
            <a:off x="5873446"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3" name="正方形/長方形 22">
            <a:extLst>
              <a:ext uri="{FF2B5EF4-FFF2-40B4-BE49-F238E27FC236}">
                <a16:creationId xmlns:a16="http://schemas.microsoft.com/office/drawing/2014/main" id="{E9872FEA-3D6E-E242-8DFD-C32CC74DF272}"/>
              </a:ext>
            </a:extLst>
          </p:cNvPr>
          <p:cNvSpPr/>
          <p:nvPr/>
        </p:nvSpPr>
        <p:spPr>
          <a:xfrm>
            <a:off x="11748923" y="44998"/>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4" name="正方形/長方形 23">
            <a:extLst>
              <a:ext uri="{FF2B5EF4-FFF2-40B4-BE49-F238E27FC236}">
                <a16:creationId xmlns:a16="http://schemas.microsoft.com/office/drawing/2014/main" id="{498D6E89-891D-F245-B6F3-D7580D40D66F}"/>
              </a:ext>
            </a:extLst>
          </p:cNvPr>
          <p:cNvSpPr/>
          <p:nvPr/>
        </p:nvSpPr>
        <p:spPr>
          <a:xfrm>
            <a:off x="292807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5" name="正方形/長方形 24">
            <a:extLst>
              <a:ext uri="{FF2B5EF4-FFF2-40B4-BE49-F238E27FC236}">
                <a16:creationId xmlns:a16="http://schemas.microsoft.com/office/drawing/2014/main" id="{1785A7A5-3C92-6141-8CC3-A3BC67C02BA0}"/>
              </a:ext>
            </a:extLst>
          </p:cNvPr>
          <p:cNvSpPr/>
          <p:nvPr userDrawn="1"/>
        </p:nvSpPr>
        <p:spPr>
          <a:xfrm>
            <a:off x="-17297" y="1"/>
            <a:ext cx="12192000" cy="827999"/>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6" name="正方形/長方形 25">
            <a:extLst>
              <a:ext uri="{FF2B5EF4-FFF2-40B4-BE49-F238E27FC236}">
                <a16:creationId xmlns:a16="http://schemas.microsoft.com/office/drawing/2014/main" id="{D604A1B9-5E8B-8F4C-A437-13CE56CB2868}"/>
              </a:ext>
            </a:extLst>
          </p:cNvPr>
          <p:cNvSpPr/>
          <p:nvPr/>
        </p:nvSpPr>
        <p:spPr>
          <a:xfrm>
            <a:off x="-17297" y="6531709"/>
            <a:ext cx="12192213" cy="360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7" name="正方形/長方形 26">
            <a:extLst>
              <a:ext uri="{FF2B5EF4-FFF2-40B4-BE49-F238E27FC236}">
                <a16:creationId xmlns:a16="http://schemas.microsoft.com/office/drawing/2014/main" id="{83251D04-7828-CA45-A01C-E88E90EAFFCF}"/>
              </a:ext>
            </a:extLst>
          </p:cNvPr>
          <p:cNvSpPr/>
          <p:nvPr/>
        </p:nvSpPr>
        <p:spPr>
          <a:xfrm>
            <a:off x="-17297" y="1552941"/>
            <a:ext cx="12192213" cy="326585"/>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8" name="正方形/長方形 27">
            <a:extLst>
              <a:ext uri="{FF2B5EF4-FFF2-40B4-BE49-F238E27FC236}">
                <a16:creationId xmlns:a16="http://schemas.microsoft.com/office/drawing/2014/main" id="{87B071EB-FA6A-1645-AD95-27B80DF07B86}"/>
              </a:ext>
            </a:extLst>
          </p:cNvPr>
          <p:cNvSpPr/>
          <p:nvPr/>
        </p:nvSpPr>
        <p:spPr>
          <a:xfrm>
            <a:off x="390986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9" name="正方形/長方形 28">
            <a:extLst>
              <a:ext uri="{FF2B5EF4-FFF2-40B4-BE49-F238E27FC236}">
                <a16:creationId xmlns:a16="http://schemas.microsoft.com/office/drawing/2014/main" id="{0632FA1A-CC74-9547-B2EF-18A9F394F4CB}"/>
              </a:ext>
            </a:extLst>
          </p:cNvPr>
          <p:cNvSpPr/>
          <p:nvPr/>
        </p:nvSpPr>
        <p:spPr>
          <a:xfrm>
            <a:off x="7837030"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17" name="Slide Number Placeholder 5">
            <a:extLst>
              <a:ext uri="{FF2B5EF4-FFF2-40B4-BE49-F238E27FC236}">
                <a16:creationId xmlns:a16="http://schemas.microsoft.com/office/drawing/2014/main" id="{7FF220FC-A34D-BF48-8CED-54629815E80F}"/>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34"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5"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6"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37"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38"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rgbClr val="EDEEF5">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21742887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29F68669-4E43-615A-D840-D190221D97E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1261275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5465958"/>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941F7908-FAA4-6FA2-93AC-BB242203E9D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410637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表紙2">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339B2403-CA88-12F9-3FDB-E3C7B42535B3}"/>
              </a:ext>
            </a:extLst>
          </p:cNvPr>
          <p:cNvSpPr/>
          <p:nvPr userDrawn="1"/>
        </p:nvSpPr>
        <p:spPr>
          <a:xfrm>
            <a:off x="-9713" y="1"/>
            <a:ext cx="12224425" cy="3866579"/>
          </a:xfrm>
          <a:prstGeom prst="rect">
            <a:avLst/>
          </a:prstGeom>
          <a:gradFill flip="none" rotWithShape="1">
            <a:gsLst>
              <a:gs pos="0">
                <a:srgbClr val="FFFFFF"/>
              </a:gs>
              <a:gs pos="99000">
                <a:srgbClr val="F7F7F7"/>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5" name="テキスト プレースホルダー 6">
            <a:extLst>
              <a:ext uri="{FF2B5EF4-FFF2-40B4-BE49-F238E27FC236}">
                <a16:creationId xmlns:a16="http://schemas.microsoft.com/office/drawing/2014/main" id="{5428706D-90AF-5B71-CAA6-4B774D4D4EEE}"/>
              </a:ext>
            </a:extLst>
          </p:cNvPr>
          <p:cNvSpPr txBox="1">
            <a:spLocks/>
          </p:cNvSpPr>
          <p:nvPr userDrawn="1"/>
        </p:nvSpPr>
        <p:spPr>
          <a:xfrm>
            <a:off x="0" y="3885657"/>
            <a:ext cx="12192000" cy="3000118"/>
          </a:xfrm>
          <a:prstGeom prst="rect">
            <a:avLst/>
          </a:prstGeom>
          <a:pattFill prst="dkUpDiag">
            <a:fgClr>
              <a:srgbClr val="F8F8F8"/>
            </a:fgClr>
            <a:bgClr>
              <a:srgbClr val="CBCBCB"/>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68D67872-8F2B-5881-89B3-3133FAE076D8}"/>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31000">
                <a:schemeClr val="bg1"/>
              </a:gs>
              <a:gs pos="56000">
                <a:schemeClr val="bg1">
                  <a:lumMod val="8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 name="テキスト プレースホルダー 14">
            <a:extLst>
              <a:ext uri="{FF2B5EF4-FFF2-40B4-BE49-F238E27FC236}">
                <a16:creationId xmlns:a16="http://schemas.microsoft.com/office/drawing/2014/main" id="{B080B8F4-826C-144A-277D-D4F0227ECF8B}"/>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tx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00" name="Date Placeholder 1">
            <a:extLst>
              <a:ext uri="{FF2B5EF4-FFF2-40B4-BE49-F238E27FC236}">
                <a16:creationId xmlns:a16="http://schemas.microsoft.com/office/drawing/2014/main" id="{25220155-E65B-0EBD-6359-6D945EFDFF82}"/>
              </a:ext>
            </a:extLst>
          </p:cNvPr>
          <p:cNvSpPr>
            <a:spLocks noGrp="1"/>
          </p:cNvSpPr>
          <p:nvPr>
            <p:ph type="dt" sz="half" idx="10"/>
          </p:nvPr>
        </p:nvSpPr>
        <p:spPr>
          <a:xfrm>
            <a:off x="6916946" y="5502276"/>
            <a:ext cx="2743200" cy="365125"/>
          </a:xfrm>
        </p:spPr>
        <p:txBody>
          <a:bodyPr/>
          <a:lstStyle>
            <a:lvl1pPr algn="l">
              <a:defRPr>
                <a:solidFill>
                  <a:schemeClr val="tx1"/>
                </a:solidFill>
              </a:defRPr>
            </a:lvl1pPr>
          </a:lstStyle>
          <a:p>
            <a:endParaRPr lang="en-US" dirty="0"/>
          </a:p>
        </p:txBody>
      </p:sp>
      <p:sp>
        <p:nvSpPr>
          <p:cNvPr id="101" name="Footer Placeholder 2">
            <a:extLst>
              <a:ext uri="{FF2B5EF4-FFF2-40B4-BE49-F238E27FC236}">
                <a16:creationId xmlns:a16="http://schemas.microsoft.com/office/drawing/2014/main" id="{BAC699BE-8F38-DE9D-8152-2DA7C5341755}"/>
              </a:ext>
            </a:extLst>
          </p:cNvPr>
          <p:cNvSpPr>
            <a:spLocks noGrp="1"/>
          </p:cNvSpPr>
          <p:nvPr>
            <p:ph type="ftr" sz="quarter" idx="11"/>
          </p:nvPr>
        </p:nvSpPr>
        <p:spPr>
          <a:xfrm>
            <a:off x="464841" y="6469297"/>
            <a:ext cx="4625200" cy="263263"/>
          </a:xfrm>
        </p:spPr>
        <p:txBody>
          <a:bodyPr/>
          <a:lstStyle>
            <a:lvl1pPr>
              <a:defRPr>
                <a:solidFill>
                  <a:schemeClr val="tx1">
                    <a:alpha val="90000"/>
                  </a:schemeClr>
                </a:solidFill>
              </a:defRPr>
            </a:lvl1pPr>
          </a:lstStyle>
          <a:p>
            <a:endParaRPr lang="en-US" dirty="0"/>
          </a:p>
        </p:txBody>
      </p:sp>
      <p:sp>
        <p:nvSpPr>
          <p:cNvPr id="102" name="タイトル 17">
            <a:extLst>
              <a:ext uri="{FF2B5EF4-FFF2-40B4-BE49-F238E27FC236}">
                <a16:creationId xmlns:a16="http://schemas.microsoft.com/office/drawing/2014/main" id="{CB92DFCA-8814-CE54-22CD-D6DA36FAA5E7}"/>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03" name="テキスト プレースホルダー 14">
            <a:extLst>
              <a:ext uri="{FF2B5EF4-FFF2-40B4-BE49-F238E27FC236}">
                <a16:creationId xmlns:a16="http://schemas.microsoft.com/office/drawing/2014/main" id="{F29860FD-E66F-1C57-A61D-8B024E5B0838}"/>
              </a:ext>
            </a:extLst>
          </p:cNvPr>
          <p:cNvSpPr>
            <a:spLocks noGrp="1"/>
          </p:cNvSpPr>
          <p:nvPr>
            <p:ph type="body" sz="quarter" idx="13"/>
          </p:nvPr>
        </p:nvSpPr>
        <p:spPr>
          <a:xfrm>
            <a:off x="1" y="3901925"/>
            <a:ext cx="12214711" cy="412805"/>
          </a:xfrm>
        </p:spPr>
        <p:txBody>
          <a:bodyPr wrap="square" lIns="288000">
            <a:spAutoFit/>
          </a:bodyPr>
          <a:lstStyle>
            <a:lvl1pPr marL="0" indent="0">
              <a:buNone/>
              <a:defRPr lang="ja-JP" altLang="en-US" sz="1700" spc="150" smtClean="0">
                <a:solidFill>
                  <a:schemeClr val="tx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4" name="グループ化 3">
            <a:extLst>
              <a:ext uri="{FF2B5EF4-FFF2-40B4-BE49-F238E27FC236}">
                <a16:creationId xmlns:a16="http://schemas.microsoft.com/office/drawing/2014/main" id="{75DCB525-6704-CF22-CF16-1C44E88D676D}"/>
              </a:ext>
            </a:extLst>
          </p:cNvPr>
          <p:cNvGrpSpPr/>
          <p:nvPr userDrawn="1"/>
        </p:nvGrpSpPr>
        <p:grpSpPr>
          <a:xfrm>
            <a:off x="6940062" y="6379734"/>
            <a:ext cx="4740146" cy="173467"/>
            <a:chOff x="900632" y="1414463"/>
            <a:chExt cx="7938089" cy="357535"/>
          </a:xfrm>
          <a:solidFill>
            <a:schemeClr val="tx1">
              <a:alpha val="89963"/>
            </a:schemeClr>
          </a:solidFill>
        </p:grpSpPr>
        <p:sp>
          <p:nvSpPr>
            <p:cNvPr id="6" name="Freeform 5">
              <a:extLst>
                <a:ext uri="{FF2B5EF4-FFF2-40B4-BE49-F238E27FC236}">
                  <a16:creationId xmlns:a16="http://schemas.microsoft.com/office/drawing/2014/main" id="{326E66AC-C819-36C8-2E16-FA9A818BEDE1}"/>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 name="Freeform 6">
              <a:extLst>
                <a:ext uri="{FF2B5EF4-FFF2-40B4-BE49-F238E27FC236}">
                  <a16:creationId xmlns:a16="http://schemas.microsoft.com/office/drawing/2014/main" id="{40C06BC6-F23E-B349-707F-C6DA6F6075A8}"/>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 name="Freeform 7">
              <a:extLst>
                <a:ext uri="{FF2B5EF4-FFF2-40B4-BE49-F238E27FC236}">
                  <a16:creationId xmlns:a16="http://schemas.microsoft.com/office/drawing/2014/main" id="{BBDB93EC-4CC1-A7AF-EB5C-E9108E68E76E}"/>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 name="Freeform 8">
              <a:extLst>
                <a:ext uri="{FF2B5EF4-FFF2-40B4-BE49-F238E27FC236}">
                  <a16:creationId xmlns:a16="http://schemas.microsoft.com/office/drawing/2014/main" id="{C20547C5-E064-7CED-2D82-983A89958D37}"/>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 name="Freeform 9">
              <a:extLst>
                <a:ext uri="{FF2B5EF4-FFF2-40B4-BE49-F238E27FC236}">
                  <a16:creationId xmlns:a16="http://schemas.microsoft.com/office/drawing/2014/main" id="{95B9EC77-EB58-EADD-A389-ED5EB5B96241}"/>
                </a:ext>
              </a:extLst>
            </p:cNvPr>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 name="Freeform 10">
              <a:extLst>
                <a:ext uri="{FF2B5EF4-FFF2-40B4-BE49-F238E27FC236}">
                  <a16:creationId xmlns:a16="http://schemas.microsoft.com/office/drawing/2014/main" id="{21EC7A87-E6E2-2A3C-BD0D-A8CC4DF6DF59}"/>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 name="Freeform 11">
              <a:extLst>
                <a:ext uri="{FF2B5EF4-FFF2-40B4-BE49-F238E27FC236}">
                  <a16:creationId xmlns:a16="http://schemas.microsoft.com/office/drawing/2014/main" id="{4304A1C8-300E-A321-8E69-355A75F5450E}"/>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 name="Freeform 12">
              <a:extLst>
                <a:ext uri="{FF2B5EF4-FFF2-40B4-BE49-F238E27FC236}">
                  <a16:creationId xmlns:a16="http://schemas.microsoft.com/office/drawing/2014/main" id="{A3365418-5FE6-872F-0A5C-21E317C730B8}"/>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 name="Freeform 13">
              <a:extLst>
                <a:ext uri="{FF2B5EF4-FFF2-40B4-BE49-F238E27FC236}">
                  <a16:creationId xmlns:a16="http://schemas.microsoft.com/office/drawing/2014/main" id="{4BE58674-9B6A-74BF-0427-B85D9128302A}"/>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14">
              <a:extLst>
                <a:ext uri="{FF2B5EF4-FFF2-40B4-BE49-F238E27FC236}">
                  <a16:creationId xmlns:a16="http://schemas.microsoft.com/office/drawing/2014/main" id="{96041F5F-7B2D-AA30-56FA-90D3ADC65818}"/>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15">
              <a:extLst>
                <a:ext uri="{FF2B5EF4-FFF2-40B4-BE49-F238E27FC236}">
                  <a16:creationId xmlns:a16="http://schemas.microsoft.com/office/drawing/2014/main" id="{0EFF6AA0-34D4-B825-FE35-36032DA61DA6}"/>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16">
              <a:extLst>
                <a:ext uri="{FF2B5EF4-FFF2-40B4-BE49-F238E27FC236}">
                  <a16:creationId xmlns:a16="http://schemas.microsoft.com/office/drawing/2014/main" id="{E53C9118-8050-3576-7AF5-88E528D5B6EC}"/>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17">
              <a:extLst>
                <a:ext uri="{FF2B5EF4-FFF2-40B4-BE49-F238E27FC236}">
                  <a16:creationId xmlns:a16="http://schemas.microsoft.com/office/drawing/2014/main" id="{79824502-C86C-42B7-F0FD-85713F721E20}"/>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8">
              <a:extLst>
                <a:ext uri="{FF2B5EF4-FFF2-40B4-BE49-F238E27FC236}">
                  <a16:creationId xmlns:a16="http://schemas.microsoft.com/office/drawing/2014/main" id="{DE088146-9570-F3F4-B157-1754217193EA}"/>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9">
              <a:extLst>
                <a:ext uri="{FF2B5EF4-FFF2-40B4-BE49-F238E27FC236}">
                  <a16:creationId xmlns:a16="http://schemas.microsoft.com/office/drawing/2014/main" id="{BD1C882A-5CA7-69B6-9B46-877B877E661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20">
              <a:extLst>
                <a:ext uri="{FF2B5EF4-FFF2-40B4-BE49-F238E27FC236}">
                  <a16:creationId xmlns:a16="http://schemas.microsoft.com/office/drawing/2014/main" id="{F64BEBD9-ED70-3A67-5AD2-0B3A395C3C64}"/>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21">
              <a:extLst>
                <a:ext uri="{FF2B5EF4-FFF2-40B4-BE49-F238E27FC236}">
                  <a16:creationId xmlns:a16="http://schemas.microsoft.com/office/drawing/2014/main" id="{D460DEE9-1027-A0DF-0C7E-4E19B8F58C9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22">
              <a:extLst>
                <a:ext uri="{FF2B5EF4-FFF2-40B4-BE49-F238E27FC236}">
                  <a16:creationId xmlns:a16="http://schemas.microsoft.com/office/drawing/2014/main" id="{396716A2-387B-6F48-AA74-D0A1E1FBF59C}"/>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23">
              <a:extLst>
                <a:ext uri="{FF2B5EF4-FFF2-40B4-BE49-F238E27FC236}">
                  <a16:creationId xmlns:a16="http://schemas.microsoft.com/office/drawing/2014/main" id="{755E6F8D-D515-9625-074D-6C1ED96F57A0}"/>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24">
              <a:extLst>
                <a:ext uri="{FF2B5EF4-FFF2-40B4-BE49-F238E27FC236}">
                  <a16:creationId xmlns:a16="http://schemas.microsoft.com/office/drawing/2014/main" id="{EDA0AF67-1729-22C2-38B0-866BF0D891CD}"/>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25">
              <a:extLst>
                <a:ext uri="{FF2B5EF4-FFF2-40B4-BE49-F238E27FC236}">
                  <a16:creationId xmlns:a16="http://schemas.microsoft.com/office/drawing/2014/main" id="{26E1BF95-071A-B2D0-E378-253BC799ED9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26">
              <a:extLst>
                <a:ext uri="{FF2B5EF4-FFF2-40B4-BE49-F238E27FC236}">
                  <a16:creationId xmlns:a16="http://schemas.microsoft.com/office/drawing/2014/main" id="{E88EF8E5-0FD3-EC75-73BF-5FB07C862931}"/>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27">
              <a:extLst>
                <a:ext uri="{FF2B5EF4-FFF2-40B4-BE49-F238E27FC236}">
                  <a16:creationId xmlns:a16="http://schemas.microsoft.com/office/drawing/2014/main" id="{C56621CD-6598-6BFE-EE87-7B195C68AA0C}"/>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8">
              <a:extLst>
                <a:ext uri="{FF2B5EF4-FFF2-40B4-BE49-F238E27FC236}">
                  <a16:creationId xmlns:a16="http://schemas.microsoft.com/office/drawing/2014/main" id="{69F6E39B-88AB-6335-E32E-F118DE208082}"/>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9">
              <a:extLst>
                <a:ext uri="{FF2B5EF4-FFF2-40B4-BE49-F238E27FC236}">
                  <a16:creationId xmlns:a16="http://schemas.microsoft.com/office/drawing/2014/main" id="{7AF6A309-234B-A971-14D6-E575CCB60F05}"/>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30">
              <a:extLst>
                <a:ext uri="{FF2B5EF4-FFF2-40B4-BE49-F238E27FC236}">
                  <a16:creationId xmlns:a16="http://schemas.microsoft.com/office/drawing/2014/main" id="{C714193A-0B40-D036-A3FC-EAE2A95CD20A}"/>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31">
              <a:extLst>
                <a:ext uri="{FF2B5EF4-FFF2-40B4-BE49-F238E27FC236}">
                  <a16:creationId xmlns:a16="http://schemas.microsoft.com/office/drawing/2014/main" id="{19F28444-8BDA-E43C-C6F0-CB2AA8AA5395}"/>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32">
              <a:extLst>
                <a:ext uri="{FF2B5EF4-FFF2-40B4-BE49-F238E27FC236}">
                  <a16:creationId xmlns:a16="http://schemas.microsoft.com/office/drawing/2014/main" id="{6CF0D6C9-E306-181C-73FF-F459216518CD}"/>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33">
              <a:extLst>
                <a:ext uri="{FF2B5EF4-FFF2-40B4-BE49-F238E27FC236}">
                  <a16:creationId xmlns:a16="http://schemas.microsoft.com/office/drawing/2014/main" id="{6AA2C5A8-B4EE-51BC-0296-D6FE44F86C74}"/>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34">
              <a:extLst>
                <a:ext uri="{FF2B5EF4-FFF2-40B4-BE49-F238E27FC236}">
                  <a16:creationId xmlns:a16="http://schemas.microsoft.com/office/drawing/2014/main" id="{C088F2F3-F1F7-2CFD-D648-C6431A5E0E68}"/>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35">
              <a:extLst>
                <a:ext uri="{FF2B5EF4-FFF2-40B4-BE49-F238E27FC236}">
                  <a16:creationId xmlns:a16="http://schemas.microsoft.com/office/drawing/2014/main" id="{2305C639-DC68-62E8-9242-F2DBDB8F1261}"/>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36">
              <a:extLst>
                <a:ext uri="{FF2B5EF4-FFF2-40B4-BE49-F238E27FC236}">
                  <a16:creationId xmlns:a16="http://schemas.microsoft.com/office/drawing/2014/main" id="{B996C252-6CCB-AD32-B26B-2D57D874D276}"/>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37">
              <a:extLst>
                <a:ext uri="{FF2B5EF4-FFF2-40B4-BE49-F238E27FC236}">
                  <a16:creationId xmlns:a16="http://schemas.microsoft.com/office/drawing/2014/main" id="{D82AA6D7-A1FF-73B6-AB93-B57A576E4A4B}"/>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8">
              <a:extLst>
                <a:ext uri="{FF2B5EF4-FFF2-40B4-BE49-F238E27FC236}">
                  <a16:creationId xmlns:a16="http://schemas.microsoft.com/office/drawing/2014/main" id="{1E8BCDA6-9661-38A9-1AC2-943F4F8DAFEA}"/>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9">
              <a:extLst>
                <a:ext uri="{FF2B5EF4-FFF2-40B4-BE49-F238E27FC236}">
                  <a16:creationId xmlns:a16="http://schemas.microsoft.com/office/drawing/2014/main" id="{6B9CF542-F696-9AA4-FAE3-A70F0DF88F48}"/>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40">
              <a:extLst>
                <a:ext uri="{FF2B5EF4-FFF2-40B4-BE49-F238E27FC236}">
                  <a16:creationId xmlns:a16="http://schemas.microsoft.com/office/drawing/2014/main" id="{FFC7A7CD-85C1-7EDE-7E66-75C1EE7A4A16}"/>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41">
              <a:extLst>
                <a:ext uri="{FF2B5EF4-FFF2-40B4-BE49-F238E27FC236}">
                  <a16:creationId xmlns:a16="http://schemas.microsoft.com/office/drawing/2014/main" id="{65507E5F-E206-340B-70EE-DAD64B4631E3}"/>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42">
              <a:extLst>
                <a:ext uri="{FF2B5EF4-FFF2-40B4-BE49-F238E27FC236}">
                  <a16:creationId xmlns:a16="http://schemas.microsoft.com/office/drawing/2014/main" id="{5BDED0DB-628E-5EFA-9F32-223C468EA71E}"/>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43">
              <a:extLst>
                <a:ext uri="{FF2B5EF4-FFF2-40B4-BE49-F238E27FC236}">
                  <a16:creationId xmlns:a16="http://schemas.microsoft.com/office/drawing/2014/main" id="{9FA11370-6C6F-A1DC-F261-A1DB7821304A}"/>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44">
              <a:extLst>
                <a:ext uri="{FF2B5EF4-FFF2-40B4-BE49-F238E27FC236}">
                  <a16:creationId xmlns:a16="http://schemas.microsoft.com/office/drawing/2014/main" id="{CCC937A7-4D7D-1071-06C4-2C3DDDAC5927}"/>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45">
              <a:extLst>
                <a:ext uri="{FF2B5EF4-FFF2-40B4-BE49-F238E27FC236}">
                  <a16:creationId xmlns:a16="http://schemas.microsoft.com/office/drawing/2014/main" id="{F92F4A88-E06D-A9A3-9AA7-508EF6F3A752}"/>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46">
              <a:extLst>
                <a:ext uri="{FF2B5EF4-FFF2-40B4-BE49-F238E27FC236}">
                  <a16:creationId xmlns:a16="http://schemas.microsoft.com/office/drawing/2014/main" id="{C17491A0-4C9F-E6AF-3C56-5F44857D758A}"/>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47">
              <a:extLst>
                <a:ext uri="{FF2B5EF4-FFF2-40B4-BE49-F238E27FC236}">
                  <a16:creationId xmlns:a16="http://schemas.microsoft.com/office/drawing/2014/main" id="{770D0D65-068E-27BF-0BE2-5F234115CD44}"/>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8">
              <a:extLst>
                <a:ext uri="{FF2B5EF4-FFF2-40B4-BE49-F238E27FC236}">
                  <a16:creationId xmlns:a16="http://schemas.microsoft.com/office/drawing/2014/main" id="{C1C05037-3DA8-C767-CC4F-D2FBD1B439C6}"/>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50">
              <a:extLst>
                <a:ext uri="{FF2B5EF4-FFF2-40B4-BE49-F238E27FC236}">
                  <a16:creationId xmlns:a16="http://schemas.microsoft.com/office/drawing/2014/main" id="{691ADADB-9472-1B3F-B29F-2337ED323915}"/>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51">
              <a:extLst>
                <a:ext uri="{FF2B5EF4-FFF2-40B4-BE49-F238E27FC236}">
                  <a16:creationId xmlns:a16="http://schemas.microsoft.com/office/drawing/2014/main" id="{1FAF27AC-2D95-2F1C-F048-2100F17452AC}"/>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52">
              <a:extLst>
                <a:ext uri="{FF2B5EF4-FFF2-40B4-BE49-F238E27FC236}">
                  <a16:creationId xmlns:a16="http://schemas.microsoft.com/office/drawing/2014/main" id="{1177C61D-8C9B-357B-9F19-2BC3A72CADFE}"/>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53">
              <a:extLst>
                <a:ext uri="{FF2B5EF4-FFF2-40B4-BE49-F238E27FC236}">
                  <a16:creationId xmlns:a16="http://schemas.microsoft.com/office/drawing/2014/main" id="{0B1D54AC-3482-48A3-00F4-53079D1A33CB}"/>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54">
              <a:extLst>
                <a:ext uri="{FF2B5EF4-FFF2-40B4-BE49-F238E27FC236}">
                  <a16:creationId xmlns:a16="http://schemas.microsoft.com/office/drawing/2014/main" id="{2E4BAC3B-1100-25CB-F126-10E7659169A9}"/>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55">
              <a:extLst>
                <a:ext uri="{FF2B5EF4-FFF2-40B4-BE49-F238E27FC236}">
                  <a16:creationId xmlns:a16="http://schemas.microsoft.com/office/drawing/2014/main" id="{8677FB91-4A75-779A-3745-8B53D843F3D4}"/>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56">
              <a:extLst>
                <a:ext uri="{FF2B5EF4-FFF2-40B4-BE49-F238E27FC236}">
                  <a16:creationId xmlns:a16="http://schemas.microsoft.com/office/drawing/2014/main" id="{7427EF6B-95AE-A057-DE53-34EF451FAA6B}"/>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57">
              <a:extLst>
                <a:ext uri="{FF2B5EF4-FFF2-40B4-BE49-F238E27FC236}">
                  <a16:creationId xmlns:a16="http://schemas.microsoft.com/office/drawing/2014/main" id="{3E82EFB7-3CC9-8573-2BAA-4C18072AA11D}"/>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58">
              <a:extLst>
                <a:ext uri="{FF2B5EF4-FFF2-40B4-BE49-F238E27FC236}">
                  <a16:creationId xmlns:a16="http://schemas.microsoft.com/office/drawing/2014/main" id="{912ACBB6-4CAA-E077-7C92-355D4F225F05}"/>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9">
              <a:extLst>
                <a:ext uri="{FF2B5EF4-FFF2-40B4-BE49-F238E27FC236}">
                  <a16:creationId xmlns:a16="http://schemas.microsoft.com/office/drawing/2014/main" id="{BFE5A20A-FDB4-F8C5-CCC2-C8501925A27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60">
              <a:extLst>
                <a:ext uri="{FF2B5EF4-FFF2-40B4-BE49-F238E27FC236}">
                  <a16:creationId xmlns:a16="http://schemas.microsoft.com/office/drawing/2014/main" id="{45415270-64C9-A09B-29A6-4AC633EE7986}"/>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61">
              <a:extLst>
                <a:ext uri="{FF2B5EF4-FFF2-40B4-BE49-F238E27FC236}">
                  <a16:creationId xmlns:a16="http://schemas.microsoft.com/office/drawing/2014/main" id="{98A487AE-DE2B-677C-E615-A12275463CF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62">
              <a:extLst>
                <a:ext uri="{FF2B5EF4-FFF2-40B4-BE49-F238E27FC236}">
                  <a16:creationId xmlns:a16="http://schemas.microsoft.com/office/drawing/2014/main" id="{7CF73034-9E21-1841-48C3-898EF1C0E013}"/>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63">
              <a:extLst>
                <a:ext uri="{FF2B5EF4-FFF2-40B4-BE49-F238E27FC236}">
                  <a16:creationId xmlns:a16="http://schemas.microsoft.com/office/drawing/2014/main" id="{D869F5CB-5932-F901-F2D3-BED83729E4EC}"/>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64">
              <a:extLst>
                <a:ext uri="{FF2B5EF4-FFF2-40B4-BE49-F238E27FC236}">
                  <a16:creationId xmlns:a16="http://schemas.microsoft.com/office/drawing/2014/main" id="{85F147AB-CDC4-3445-9504-6E7485B3E8CA}"/>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65">
              <a:extLst>
                <a:ext uri="{FF2B5EF4-FFF2-40B4-BE49-F238E27FC236}">
                  <a16:creationId xmlns:a16="http://schemas.microsoft.com/office/drawing/2014/main" id="{F58D563B-8034-446B-DAEF-2473840C563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66">
              <a:extLst>
                <a:ext uri="{FF2B5EF4-FFF2-40B4-BE49-F238E27FC236}">
                  <a16:creationId xmlns:a16="http://schemas.microsoft.com/office/drawing/2014/main" id="{78C4D897-7C98-F08E-45C5-32C843A98B9E}"/>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67">
              <a:extLst>
                <a:ext uri="{FF2B5EF4-FFF2-40B4-BE49-F238E27FC236}">
                  <a16:creationId xmlns:a16="http://schemas.microsoft.com/office/drawing/2014/main" id="{564EAC05-C1D3-19F2-A17D-8940911B5C84}"/>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68">
              <a:extLst>
                <a:ext uri="{FF2B5EF4-FFF2-40B4-BE49-F238E27FC236}">
                  <a16:creationId xmlns:a16="http://schemas.microsoft.com/office/drawing/2014/main" id="{E4B2356D-EE18-4BC2-FB53-4FB7B2E7D704}"/>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9">
              <a:extLst>
                <a:ext uri="{FF2B5EF4-FFF2-40B4-BE49-F238E27FC236}">
                  <a16:creationId xmlns:a16="http://schemas.microsoft.com/office/drawing/2014/main" id="{953C2BE2-07D7-A53C-3843-EF150E5C18E6}"/>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70">
              <a:extLst>
                <a:ext uri="{FF2B5EF4-FFF2-40B4-BE49-F238E27FC236}">
                  <a16:creationId xmlns:a16="http://schemas.microsoft.com/office/drawing/2014/main" id="{ADCC8B33-E58E-F485-7831-A299B4BA4762}"/>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71">
              <a:extLst>
                <a:ext uri="{FF2B5EF4-FFF2-40B4-BE49-F238E27FC236}">
                  <a16:creationId xmlns:a16="http://schemas.microsoft.com/office/drawing/2014/main" id="{E006CBE8-FD91-F284-E08D-58E1FDF163AE}"/>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72">
              <a:extLst>
                <a:ext uri="{FF2B5EF4-FFF2-40B4-BE49-F238E27FC236}">
                  <a16:creationId xmlns:a16="http://schemas.microsoft.com/office/drawing/2014/main" id="{1BB61D7F-C516-7748-EE43-3DBCA72CA61A}"/>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73">
              <a:extLst>
                <a:ext uri="{FF2B5EF4-FFF2-40B4-BE49-F238E27FC236}">
                  <a16:creationId xmlns:a16="http://schemas.microsoft.com/office/drawing/2014/main" id="{1F39E365-F8B8-1176-9FAA-BCE65DD956E2}"/>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74">
              <a:extLst>
                <a:ext uri="{FF2B5EF4-FFF2-40B4-BE49-F238E27FC236}">
                  <a16:creationId xmlns:a16="http://schemas.microsoft.com/office/drawing/2014/main" id="{883C5420-5D5A-664F-DC4F-8AED1CADCBFE}"/>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75">
              <a:extLst>
                <a:ext uri="{FF2B5EF4-FFF2-40B4-BE49-F238E27FC236}">
                  <a16:creationId xmlns:a16="http://schemas.microsoft.com/office/drawing/2014/main" id="{DE01D303-FDC0-94B3-E377-FBD242C82862}"/>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76">
              <a:extLst>
                <a:ext uri="{FF2B5EF4-FFF2-40B4-BE49-F238E27FC236}">
                  <a16:creationId xmlns:a16="http://schemas.microsoft.com/office/drawing/2014/main" id="{46437471-0283-9C14-4D83-05232952BA00}"/>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77">
              <a:extLst>
                <a:ext uri="{FF2B5EF4-FFF2-40B4-BE49-F238E27FC236}">
                  <a16:creationId xmlns:a16="http://schemas.microsoft.com/office/drawing/2014/main" id="{34BB621A-1D96-893D-3629-6A23C7E4100C}"/>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78">
              <a:extLst>
                <a:ext uri="{FF2B5EF4-FFF2-40B4-BE49-F238E27FC236}">
                  <a16:creationId xmlns:a16="http://schemas.microsoft.com/office/drawing/2014/main" id="{CCCABCBA-104E-5F91-3AC0-42E43FDAAFFD}"/>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9">
              <a:extLst>
                <a:ext uri="{FF2B5EF4-FFF2-40B4-BE49-F238E27FC236}">
                  <a16:creationId xmlns:a16="http://schemas.microsoft.com/office/drawing/2014/main" id="{D721432D-F360-A0CB-A546-05EA322BCB49}"/>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80">
              <a:extLst>
                <a:ext uri="{FF2B5EF4-FFF2-40B4-BE49-F238E27FC236}">
                  <a16:creationId xmlns:a16="http://schemas.microsoft.com/office/drawing/2014/main" id="{345A91FC-D59D-EEB0-0E10-37A4A47B8844}"/>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81">
              <a:extLst>
                <a:ext uri="{FF2B5EF4-FFF2-40B4-BE49-F238E27FC236}">
                  <a16:creationId xmlns:a16="http://schemas.microsoft.com/office/drawing/2014/main" id="{2DEBD0F7-71F2-FC1B-8038-0790A6C7E1C0}"/>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82">
              <a:extLst>
                <a:ext uri="{FF2B5EF4-FFF2-40B4-BE49-F238E27FC236}">
                  <a16:creationId xmlns:a16="http://schemas.microsoft.com/office/drawing/2014/main" id="{1335A0CF-26F8-BF99-C174-07AD7590B671}"/>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83">
              <a:extLst>
                <a:ext uri="{FF2B5EF4-FFF2-40B4-BE49-F238E27FC236}">
                  <a16:creationId xmlns:a16="http://schemas.microsoft.com/office/drawing/2014/main" id="{F025D8B0-01B8-E9C3-CB98-8DD55182FEAE}"/>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84">
              <a:extLst>
                <a:ext uri="{FF2B5EF4-FFF2-40B4-BE49-F238E27FC236}">
                  <a16:creationId xmlns:a16="http://schemas.microsoft.com/office/drawing/2014/main" id="{3F70FC20-ED08-AC70-DFEA-66AB8F524335}"/>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24DF5A6C-3FD2-BD3B-7F90-8915CCDF6A0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548903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表紙3">
    <p:spTree>
      <p:nvGrpSpPr>
        <p:cNvPr id="1" name=""/>
        <p:cNvGrpSpPr/>
        <p:nvPr/>
      </p:nvGrpSpPr>
      <p:grpSpPr>
        <a:xfrm>
          <a:off x="0" y="0"/>
          <a:ext cx="0" cy="0"/>
          <a:chOff x="0" y="0"/>
          <a:chExt cx="0" cy="0"/>
        </a:xfrm>
      </p:grpSpPr>
      <p:sp>
        <p:nvSpPr>
          <p:cNvPr id="5" name="テキスト プレースホルダー 6">
            <a:extLst>
              <a:ext uri="{FF2B5EF4-FFF2-40B4-BE49-F238E27FC236}">
                <a16:creationId xmlns:a16="http://schemas.microsoft.com/office/drawing/2014/main" id="{3B36474D-21DE-E4C0-CF5A-FA30FAD64C6E}"/>
              </a:ext>
            </a:extLst>
          </p:cNvPr>
          <p:cNvSpPr txBox="1">
            <a:spLocks/>
          </p:cNvSpPr>
          <p:nvPr userDrawn="1"/>
        </p:nvSpPr>
        <p:spPr>
          <a:xfrm>
            <a:off x="0" y="6030002"/>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7176AC25-B952-8A18-453D-BA4D2AA4E3B4}"/>
              </a:ext>
            </a:extLst>
          </p:cNvPr>
          <p:cNvSpPr txBox="1">
            <a:spLocks/>
          </p:cNvSpPr>
          <p:nvPr userDrawn="1"/>
        </p:nvSpPr>
        <p:spPr>
          <a:xfrm>
            <a:off x="7408985" y="6030002"/>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0" y="1"/>
            <a:ext cx="12214129" cy="6027996"/>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257800"/>
            <a:ext cx="4817076" cy="320472"/>
          </a:xfrm>
        </p:spPr>
        <p:txBody>
          <a:bodyPr wrap="square" lIns="0" tIns="0" rIns="0" bIns="0" anchor="b">
            <a:spAutoFit/>
          </a:bodyPr>
          <a:lstStyle>
            <a:lvl1pPr marL="0" indent="0">
              <a:spcAft>
                <a:spcPts val="400"/>
              </a:spcAft>
              <a:buNone/>
              <a:defRPr lang="ja-JP" altLang="en-US" sz="1700" spc="150" smtClean="0">
                <a:solidFill>
                  <a:schemeClr val="tx1">
                    <a:lumMod val="75000"/>
                    <a:lumOff val="25000"/>
                  </a:schemeClr>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solidFill>
                  <a:schemeClr val="tx1">
                    <a:lumMod val="75000"/>
                    <a:lumOff val="25000"/>
                  </a:schemeClr>
                </a:solidFil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30596"/>
            <a:ext cx="12214711" cy="412805"/>
          </a:xfrm>
        </p:spPr>
        <p:txBody>
          <a:bodyPr wrap="square" lIns="288000">
            <a:spAutoFit/>
          </a:bodyPr>
          <a:lstStyle>
            <a:lvl1pPr marL="0" indent="0">
              <a:buNone/>
              <a:defRPr lang="ja-JP" altLang="en-US" sz="1700" spc="150" smtClean="0">
                <a:solidFill>
                  <a:schemeClr val="tx1">
                    <a:lumMod val="75000"/>
                    <a:lumOff val="25000"/>
                  </a:schemeClr>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0F45BE73-51F4-44FB-7195-95DD6B912D6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40951878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表紙2">
    <p:spTree>
      <p:nvGrpSpPr>
        <p:cNvPr id="1" name=""/>
        <p:cNvGrpSpPr/>
        <p:nvPr/>
      </p:nvGrpSpPr>
      <p:grpSpPr>
        <a:xfrm>
          <a:off x="0" y="0"/>
          <a:ext cx="0" cy="0"/>
          <a:chOff x="0" y="0"/>
          <a:chExt cx="0" cy="0"/>
        </a:xfrm>
      </p:grpSpPr>
      <p:sp>
        <p:nvSpPr>
          <p:cNvPr id="17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918678" y="3028"/>
            <a:ext cx="9284677" cy="6854973"/>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288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2907323" y="4042659"/>
            <a:ext cx="9273612" cy="393954"/>
          </a:xfrm>
        </p:spPr>
        <p:txBody>
          <a:bodyPr wrap="square" lIns="288000">
            <a:spAutoFit/>
          </a:bodyPr>
          <a:lstStyle>
            <a:lvl1pPr marL="0" indent="0">
              <a:spcAft>
                <a:spcPts val="400"/>
              </a:spcAft>
              <a:buNone/>
              <a:defRPr lang="ja-JP" altLang="en-US" sz="1600" spc="150" smtClean="0">
                <a:solidFill>
                  <a:schemeClr val="tx1"/>
                </a:solidFill>
              </a:defRPr>
            </a:lvl1pPr>
            <a:lvl2pPr marL="228600" indent="0">
              <a:spcAft>
                <a:spcPts val="400"/>
              </a:spcAft>
              <a:buNone/>
              <a:defRPr lang="ja-JP" altLang="en-US" sz="1600" smtClean="0">
                <a:solidFill>
                  <a:schemeClr val="tx1"/>
                </a:solidFill>
                <a:latin typeface="+mn-lt"/>
                <a:ea typeface="+mn-ea"/>
              </a:defRPr>
            </a:lvl2pPr>
            <a:lvl3pPr marL="685800" indent="0">
              <a:spcAft>
                <a:spcPts val="400"/>
              </a:spcAft>
              <a:buNone/>
              <a:defRPr lang="ja-JP" altLang="en-US" sz="1600" smtClean="0">
                <a:solidFill>
                  <a:schemeClr val="tx1"/>
                </a:solidFill>
                <a:latin typeface="+mn-lt"/>
                <a:ea typeface="+mn-ea"/>
              </a:defRPr>
            </a:lvl3pPr>
            <a:lvl4pPr marL="1143000" indent="0">
              <a:spcAft>
                <a:spcPts val="400"/>
              </a:spcAft>
              <a:buNone/>
              <a:defRPr lang="ja-JP" altLang="en-US" sz="1600" smtClean="0">
                <a:solidFill>
                  <a:schemeClr val="tx1"/>
                </a:solidFill>
                <a:latin typeface="+mn-lt"/>
                <a:ea typeface="+mn-ea"/>
              </a:defRPr>
            </a:lvl4pPr>
            <a:lvl5pPr marL="1600200" indent="0">
              <a:spcAft>
                <a:spcPts val="400"/>
              </a:spcAft>
              <a:buNone/>
              <a:defRPr lang="ja-JP" altLang="en-US" sz="1600">
                <a:solidFill>
                  <a:schemeClr val="tx1"/>
                </a:solidFill>
                <a:latin typeface="+mn-lt"/>
                <a:ea typeface="+mn-ea"/>
              </a:defRPr>
            </a:lvl5pPr>
          </a:lstStyle>
          <a:p>
            <a:pPr marL="0" lvl="0" defTabSz="457200"/>
            <a:r>
              <a:rPr kumimoji="1" lang="ja-JP" altLang="en-US"/>
              <a:t>マスター テキストの書式設定</a:t>
            </a:r>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5477798" y="6379366"/>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2907323" y="1447801"/>
            <a:ext cx="9273612" cy="2304191"/>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grpSp>
        <p:nvGrpSpPr>
          <p:cNvPr id="89" name="グループ化 88"/>
          <p:cNvGrpSpPr/>
          <p:nvPr userDrawn="1"/>
        </p:nvGrpSpPr>
        <p:grpSpPr>
          <a:xfrm rot="16200000">
            <a:off x="-1050200" y="1560154"/>
            <a:ext cx="2819400" cy="156292"/>
            <a:chOff x="900632" y="1414463"/>
            <a:chExt cx="7938089" cy="357535"/>
          </a:xfrm>
          <a:solidFill>
            <a:schemeClr val="bg1">
              <a:alpha val="17000"/>
            </a:schemeClr>
          </a:solidFill>
        </p:grpSpPr>
        <p:sp>
          <p:nvSpPr>
            <p:cNvPr id="90"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9"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0"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1"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2"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3"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4"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5"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6"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7"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8"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9"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0"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1"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2"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3"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4"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5"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6"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7"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8"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9"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0"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1"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2"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3"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4"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5"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6"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7"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8"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9"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0"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1"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2"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3"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4"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5"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6"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7"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8"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9"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0"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1"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2"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3"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4"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5"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6"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7"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8"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9"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0"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1"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2"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3"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4"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01EDC1D0-13CA-76B8-F3F4-0C5B478FE8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891"/>
            <a:ext cx="1448160" cy="1005927"/>
          </a:xfrm>
          <a:prstGeom prst="rect">
            <a:avLst/>
          </a:prstGeom>
        </p:spPr>
      </p:pic>
      <p:pic>
        <p:nvPicPr>
          <p:cNvPr id="2" name="図 1">
            <a:extLst>
              <a:ext uri="{FF2B5EF4-FFF2-40B4-BE49-F238E27FC236}">
                <a16:creationId xmlns:a16="http://schemas.microsoft.com/office/drawing/2014/main" id="{4313B4EC-35CF-4AD3-BA53-329A071F9BD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033846" y="6469297"/>
            <a:ext cx="4689637" cy="176799"/>
          </a:xfrm>
          <a:prstGeom prst="rect">
            <a:avLst/>
          </a:prstGeom>
        </p:spPr>
      </p:pic>
    </p:spTree>
    <p:extLst>
      <p:ext uri="{BB962C8B-B14F-4D97-AF65-F5344CB8AC3E}">
        <p14:creationId xmlns:p14="http://schemas.microsoft.com/office/powerpoint/2010/main" val="21763454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中扉・目次1">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53" name="グループ化 152"/>
          <p:cNvGrpSpPr/>
          <p:nvPr userDrawn="1"/>
        </p:nvGrpSpPr>
        <p:grpSpPr>
          <a:xfrm rot="16200000">
            <a:off x="-1050200" y="1560154"/>
            <a:ext cx="2819400" cy="156292"/>
            <a:chOff x="900632" y="1414463"/>
            <a:chExt cx="7938089" cy="357535"/>
          </a:xfrm>
          <a:solidFill>
            <a:schemeClr val="bg1">
              <a:alpha val="17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pic>
        <p:nvPicPr>
          <p:cNvPr id="2" name="図 1">
            <a:extLst>
              <a:ext uri="{FF2B5EF4-FFF2-40B4-BE49-F238E27FC236}">
                <a16:creationId xmlns:a16="http://schemas.microsoft.com/office/drawing/2014/main" id="{B790923A-5818-43CE-3DFD-53400C8981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449287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中扉・目次2">
    <p:spTree>
      <p:nvGrpSpPr>
        <p:cNvPr id="1" name=""/>
        <p:cNvGrpSpPr/>
        <p:nvPr/>
      </p:nvGrpSpPr>
      <p:grpSpPr>
        <a:xfrm>
          <a:off x="0" y="0"/>
          <a:ext cx="0" cy="0"/>
          <a:chOff x="0" y="0"/>
          <a:chExt cx="0" cy="0"/>
        </a:xfrm>
      </p:grpSpPr>
      <p:sp>
        <p:nvSpPr>
          <p:cNvPr id="101"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2"/>
            </a:fgClr>
            <a:bgClr>
              <a:srgbClr val="DF637E"/>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2"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1000">
                <a:schemeClr val="accent4"/>
              </a:gs>
              <a:gs pos="62000">
                <a:schemeClr val="accent2">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97"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9D59DCF0-81C5-63EA-D5DE-B197A38C705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6990213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中扉・目次3">
    <p:spTree>
      <p:nvGrpSpPr>
        <p:cNvPr id="1" name=""/>
        <p:cNvGrpSpPr/>
        <p:nvPr/>
      </p:nvGrpSpPr>
      <p:grpSpPr>
        <a:xfrm>
          <a:off x="0" y="0"/>
          <a:ext cx="0" cy="0"/>
          <a:chOff x="0" y="0"/>
          <a:chExt cx="0" cy="0"/>
        </a:xfrm>
      </p:grpSpPr>
      <p:sp>
        <p:nvSpPr>
          <p:cNvPr id="10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3"/>
            </a:fgClr>
            <a:bgClr>
              <a:srgbClr val="7EC4C1"/>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6000">
                <a:schemeClr val="accent5"/>
              </a:gs>
              <a:gs pos="67000">
                <a:schemeClr val="accent3">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12" name="テキスト プレースホルダー 13">
            <a:extLst>
              <a:ext uri="{FF2B5EF4-FFF2-40B4-BE49-F238E27FC236}">
                <a16:creationId xmlns:a16="http://schemas.microsoft.com/office/drawing/2014/main" id="{013672E4-8361-284E-8D6A-CC652AA0D4A3}"/>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D3C49716-A99F-31A8-E983-39DF03F56CD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6091591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中扉・目次4">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chemeClr val="bg1"/>
              </a:gs>
              <a:gs pos="99000">
                <a:schemeClr val="bg1">
                  <a:lumMod val="9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1"/>
            <a:ext cx="2907323" cy="6854973"/>
          </a:xfrm>
          <a:prstGeom prst="rect">
            <a:avLst/>
          </a:prstGeom>
          <a:pattFill prst="dkUpDiag">
            <a:fgClr>
              <a:srgbClr val="CBCBCB"/>
            </a:fgClr>
            <a:bgClr>
              <a:schemeClr val="bg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grpSp>
        <p:nvGrpSpPr>
          <p:cNvPr id="153" name="グループ化 152"/>
          <p:cNvGrpSpPr/>
          <p:nvPr userDrawn="1"/>
        </p:nvGrpSpPr>
        <p:grpSpPr>
          <a:xfrm rot="16200000">
            <a:off x="-1050200" y="1560154"/>
            <a:ext cx="2819400" cy="156292"/>
            <a:chOff x="900632" y="1414463"/>
            <a:chExt cx="7938089" cy="357535"/>
          </a:xfrm>
          <a:solidFill>
            <a:schemeClr val="tx1">
              <a:lumMod val="50000"/>
              <a:lumOff val="50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8000">
                <a:schemeClr val="bg1"/>
              </a:gs>
              <a:gs pos="70000">
                <a:schemeClr val="bg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5" name="テキスト プレースホルダー 13">
            <a:extLst>
              <a:ext uri="{FF2B5EF4-FFF2-40B4-BE49-F238E27FC236}">
                <a16:creationId xmlns:a16="http://schemas.microsoft.com/office/drawing/2014/main" id="{30743F20-167F-C9D4-D175-8E6723487946}"/>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A87FA550-8518-B6EE-6987-D605441273B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5182758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pPr>
              <a:defRPr/>
            </a:pPr>
            <a:fld id="{0C540481-D9C2-4E50-BC84-4E51C9314AD8}" type="datetimeFigureOut">
              <a:rPr lang="ja-JP" altLang="en-US" smtClean="0">
                <a:solidFill>
                  <a:srgbClr val="FFFFFF"/>
                </a:solidFill>
              </a:rPr>
              <a:pPr>
                <a:defRPr/>
              </a:pPr>
              <a:t>2026/5/19</a:t>
            </a:fld>
            <a:endParaRPr lang="ja-JP" altLang="en-US">
              <a:solidFill>
                <a:srgbClr val="FFFFFF"/>
              </a:solidFill>
            </a:endParaRPr>
          </a:p>
        </p:txBody>
      </p:sp>
      <p:sp>
        <p:nvSpPr>
          <p:cNvPr id="4" name="Footer Placeholder 3"/>
          <p:cNvSpPr>
            <a:spLocks noGrp="1"/>
          </p:cNvSpPr>
          <p:nvPr>
            <p:ph type="ftr" sz="quarter" idx="11"/>
          </p:nvPr>
        </p:nvSpPr>
        <p:spPr/>
        <p:txBody>
          <a:bodyPr/>
          <a:lstStyle/>
          <a:p>
            <a:pPr>
              <a:defRPr/>
            </a:pPr>
            <a:endParaRPr lang="ja-JP" altLang="en-US">
              <a:solidFill>
                <a:srgbClr val="E4E2ED">
                  <a:lumMod val="50000"/>
                </a:srgbClr>
              </a:solidFill>
            </a:endParaRPr>
          </a:p>
        </p:txBody>
      </p:sp>
      <p:sp>
        <p:nvSpPr>
          <p:cNvPr id="5" name="Slide Number Placeholder 4"/>
          <p:cNvSpPr>
            <a:spLocks noGrp="1"/>
          </p:cNvSpPr>
          <p:nvPr>
            <p:ph type="sldNum" sz="quarter" idx="12"/>
          </p:nvPr>
        </p:nvSpPr>
        <p:spPr/>
        <p:txBody>
          <a:bodyPr/>
          <a:lstStyle/>
          <a:p>
            <a:pPr>
              <a:defRPr/>
            </a:pPr>
            <a:fld id="{27F0185A-98F9-4F8E-B863-73E93521AC9B}" type="slidenum">
              <a:rPr lang="ja-JP" altLang="en-US" smtClean="0">
                <a:solidFill>
                  <a:srgbClr val="000000"/>
                </a:solidFill>
              </a:rPr>
              <a:pPr>
                <a:defRPr/>
              </a:pPr>
              <a:t>‹#›</a:t>
            </a:fld>
            <a:endParaRPr lang="ja-JP" altLang="en-US">
              <a:solidFill>
                <a:srgbClr val="000000"/>
              </a:solidFill>
            </a:endParaRPr>
          </a:p>
        </p:txBody>
      </p:sp>
    </p:spTree>
    <p:extLst>
      <p:ext uri="{BB962C8B-B14F-4D97-AF65-F5344CB8AC3E}">
        <p14:creationId xmlns:p14="http://schemas.microsoft.com/office/powerpoint/2010/main" val="32863524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白紙">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6976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cSld name="1_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0C540481-D9C2-4E50-BC84-4E51C9314AD8}" type="datetimeFigureOut">
              <a:rPr kumimoji="1" lang="ja-JP" altLang="en-US" smtClean="0"/>
              <a:t>2026/5/19</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27F0185A-98F9-4F8E-B863-73E93521AC9B}" type="slidenum">
              <a:rPr kumimoji="1" lang="ja-JP" altLang="en-US" smtClean="0"/>
              <a:t>‹#›</a:t>
            </a:fld>
            <a:endParaRPr kumimoji="1" lang="ja-JP" altLang="en-US"/>
          </a:p>
        </p:txBody>
      </p:sp>
    </p:spTree>
    <p:extLst>
      <p:ext uri="{BB962C8B-B14F-4D97-AF65-F5344CB8AC3E}">
        <p14:creationId xmlns:p14="http://schemas.microsoft.com/office/powerpoint/2010/main" val="3896439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539"/>
            </a:lvl1pPr>
          </a:lstStyle>
          <a:p>
            <a:r>
              <a:rPr lang="ja-JP" altLang="en-US"/>
              <a:t>マスター タイトルの書式設定</a:t>
            </a:r>
            <a:endParaRPr lang="en-US"/>
          </a:p>
        </p:txBody>
      </p:sp>
      <p:sp>
        <p:nvSpPr>
          <p:cNvPr id="3" name="Subtitle 2"/>
          <p:cNvSpPr>
            <a:spLocks noGrp="1"/>
          </p:cNvSpPr>
          <p:nvPr>
            <p:ph type="subTitle" idx="1"/>
          </p:nvPr>
        </p:nvSpPr>
        <p:spPr>
          <a:xfrm>
            <a:off x="1524003" y="3602038"/>
            <a:ext cx="9144001" cy="1655762"/>
          </a:xfrm>
        </p:spPr>
        <p:txBody>
          <a:bodyPr/>
          <a:lstStyle>
            <a:lvl1pPr marL="0" indent="0" algn="ctr">
              <a:buNone/>
              <a:defRPr sz="2215"/>
            </a:lvl1pPr>
            <a:lvl2pPr marL="422041" indent="0" algn="ctr">
              <a:buNone/>
              <a:defRPr sz="1846"/>
            </a:lvl2pPr>
            <a:lvl3pPr marL="844083" indent="0" algn="ctr">
              <a:buNone/>
              <a:defRPr sz="1662"/>
            </a:lvl3pPr>
            <a:lvl4pPr marL="1266124" indent="0" algn="ctr">
              <a:buNone/>
              <a:defRPr sz="1477"/>
            </a:lvl4pPr>
            <a:lvl5pPr marL="1688165" indent="0" algn="ctr">
              <a:buNone/>
              <a:defRPr sz="1477"/>
            </a:lvl5pPr>
            <a:lvl6pPr marL="2110207" indent="0" algn="ctr">
              <a:buNone/>
              <a:defRPr sz="1477"/>
            </a:lvl6pPr>
            <a:lvl7pPr marL="2532248" indent="0" algn="ctr">
              <a:buNone/>
              <a:defRPr sz="1477"/>
            </a:lvl7pPr>
            <a:lvl8pPr marL="2954289" indent="0" algn="ctr">
              <a:buNone/>
              <a:defRPr sz="1477"/>
            </a:lvl8pPr>
            <a:lvl9pPr marL="3376331" indent="0" algn="ctr">
              <a:buNone/>
              <a:defRPr sz="1477"/>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3200A8AE-787C-4573-8DBE-9FF995585B9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8545871-E33E-4712-BB50-C073443FBC7D}" type="slidenum">
              <a:rPr kumimoji="1" lang="ja-JP" altLang="en-US" smtClean="0"/>
              <a:t>‹#›</a:t>
            </a:fld>
            <a:endParaRPr kumimoji="1" lang="ja-JP" altLang="en-US"/>
          </a:p>
        </p:txBody>
      </p:sp>
    </p:spTree>
    <p:extLst>
      <p:ext uri="{BB962C8B-B14F-4D97-AF65-F5344CB8AC3E}">
        <p14:creationId xmlns:p14="http://schemas.microsoft.com/office/powerpoint/2010/main" val="24146150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1_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2D211098-1758-4C8B-B7BA-5C5FDF34CC8C}" type="datetime1">
              <a:rPr lang="ja-JP" altLang="en-US" smtClean="0">
                <a:solidFill>
                  <a:prstClr val="black">
                    <a:tint val="75000"/>
                  </a:prstClr>
                </a:solidFill>
              </a:rPr>
              <a:pPr/>
              <a:t>2026/5/19</a:t>
            </a:fld>
            <a:endParaRPr lang="ja-JP"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ja-JP"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3CD7FEE9-580A-4EA0-A7DE-8D177AC2609D}" type="slidenum">
              <a:rPr lang="ja-JP" altLang="en-US" smtClean="0">
                <a:solidFill>
                  <a:prstClr val="black"/>
                </a:solidFill>
              </a:rPr>
              <a:pPr/>
              <a:t>‹#›</a:t>
            </a:fld>
            <a:endParaRPr lang="ja-JP" altLang="en-US">
              <a:solidFill>
                <a:prstClr val="black"/>
              </a:solidFill>
            </a:endParaRPr>
          </a:p>
        </p:txBody>
      </p:sp>
    </p:spTree>
    <p:extLst>
      <p:ext uri="{BB962C8B-B14F-4D97-AF65-F5344CB8AC3E}">
        <p14:creationId xmlns:p14="http://schemas.microsoft.com/office/powerpoint/2010/main" val="9274728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2_タイトルとコンテンツ">
    <p:spTree>
      <p:nvGrpSpPr>
        <p:cNvPr id="1" name=""/>
        <p:cNvGrpSpPr/>
        <p:nvPr/>
      </p:nvGrpSpPr>
      <p:grpSpPr>
        <a:xfrm>
          <a:off x="0" y="0"/>
          <a:ext cx="0" cy="0"/>
          <a:chOff x="0" y="0"/>
          <a:chExt cx="0" cy="0"/>
        </a:xfrm>
      </p:grpSpPr>
      <p:sp>
        <p:nvSpPr>
          <p:cNvPr id="3" name="コンテンツ プレースホルダー 2"/>
          <p:cNvSpPr>
            <a:spLocks noGrp="1"/>
          </p:cNvSpPr>
          <p:nvPr>
            <p:ph idx="1" hasCustomPrompt="1"/>
          </p:nvPr>
        </p:nvSpPr>
        <p:spPr>
          <a:xfrm>
            <a:off x="609600" y="1484786"/>
            <a:ext cx="10972800" cy="4968550"/>
          </a:xfrm>
        </p:spPr>
        <p:txBody>
          <a:bodyPr/>
          <a:lstStyle>
            <a:lvl1pPr marL="0" indent="0">
              <a:buNone/>
              <a:defRPr sz="1733"/>
            </a:lvl1pPr>
          </a:lstStyle>
          <a:p>
            <a:pPr lvl="0"/>
            <a:r>
              <a:rPr kumimoji="1" lang="ja-JP" altLang="en-US"/>
              <a:t>○　マスター テキストの書式設定</a:t>
            </a:r>
          </a:p>
        </p:txBody>
      </p:sp>
      <p:sp>
        <p:nvSpPr>
          <p:cNvPr id="4" name="日付プレースホルダー 3"/>
          <p:cNvSpPr>
            <a:spLocks noGrp="1"/>
          </p:cNvSpPr>
          <p:nvPr>
            <p:ph type="dt" sz="half" idx="10"/>
          </p:nvPr>
        </p:nvSpPr>
        <p:spPr/>
        <p:txBody>
          <a:bodyPr/>
          <a:lstStyle/>
          <a:p>
            <a:pPr algn="l">
              <a:defRPr/>
            </a:pPr>
            <a:fld id="{0758B9C3-DF83-4557-984D-EEF945440B9D}" type="datetime1">
              <a:rPr lang="ja-JP" altLang="en-US" smtClean="0">
                <a:solidFill>
                  <a:prstClr val="black">
                    <a:tint val="75000"/>
                  </a:prstClr>
                </a:solidFill>
                <a:latin typeface="Calibri"/>
                <a:ea typeface="ＭＳ Ｐゴシック" panose="020B0600070205080204" pitchFamily="50" charset="-128"/>
              </a:rPr>
              <a:pPr algn="l">
                <a:defRPr/>
              </a:pPr>
              <a:t>2026/5/19</a:t>
            </a:fld>
            <a:endParaRPr lang="ja-JP" altLang="en-US">
              <a:solidFill>
                <a:prstClr val="black">
                  <a:tint val="75000"/>
                </a:prstClr>
              </a:solidFill>
              <a:latin typeface="Calibri"/>
              <a:ea typeface="ＭＳ Ｐゴシック" panose="020B0600070205080204" pitchFamily="50" charset="-128"/>
            </a:endParaRPr>
          </a:p>
        </p:txBody>
      </p:sp>
      <p:sp>
        <p:nvSpPr>
          <p:cNvPr id="5" name="フッター プレースホルダー 4"/>
          <p:cNvSpPr>
            <a:spLocks noGrp="1"/>
          </p:cNvSpPr>
          <p:nvPr>
            <p:ph type="ftr" sz="quarter" idx="11"/>
          </p:nvPr>
        </p:nvSpPr>
        <p:spPr/>
        <p:txBody>
          <a:bodyPr/>
          <a:lstStyle/>
          <a:p>
            <a:pPr algn="ctr">
              <a:defRPr/>
            </a:pPr>
            <a:endParaRPr lang="ja-JP" altLang="en-US" sz="1200">
              <a:solidFill>
                <a:prstClr val="black">
                  <a:tint val="75000"/>
                </a:prstClr>
              </a:solidFill>
              <a:latin typeface="Calibri"/>
              <a:ea typeface="ＭＳ Ｐゴシック" panose="020B0600070205080204" pitchFamily="50" charset="-128"/>
            </a:endParaRPr>
          </a:p>
        </p:txBody>
      </p:sp>
      <p:sp>
        <p:nvSpPr>
          <p:cNvPr id="6" name="スライド番号プレースホルダー 5"/>
          <p:cNvSpPr>
            <a:spLocks noGrp="1"/>
          </p:cNvSpPr>
          <p:nvPr>
            <p:ph type="sldNum" sz="quarter" idx="12"/>
          </p:nvPr>
        </p:nvSpPr>
        <p:spPr/>
        <p:txBody>
          <a:bodyPr/>
          <a:lstStyle/>
          <a:p>
            <a:pPr>
              <a:defRPr/>
            </a:pPr>
            <a:fld id="{9E2A29CB-BA86-48A6-80E1-CB8750A963B5}" type="slidenum">
              <a:rPr lang="ja-JP" altLang="en-US" smtClean="0">
                <a:solidFill>
                  <a:prstClr val="black">
                    <a:tint val="75000"/>
                  </a:prstClr>
                </a:solidFill>
                <a:latin typeface="Calibri"/>
                <a:ea typeface="ＭＳ Ｐゴシック" panose="020B0600070205080204" pitchFamily="50" charset="-128"/>
                <a:cs typeface="+mn-cs"/>
              </a:rPr>
              <a:pPr>
                <a:defRPr/>
              </a:pPr>
              <a:t>‹#›</a:t>
            </a:fld>
            <a:endParaRPr lang="ja-JP" altLang="en-US">
              <a:solidFill>
                <a:prstClr val="black">
                  <a:tint val="75000"/>
                </a:prstClr>
              </a:solidFill>
              <a:latin typeface="Calibri"/>
              <a:ea typeface="ＭＳ Ｐゴシック" panose="020B0600070205080204" pitchFamily="50" charset="-128"/>
              <a:cs typeface="+mn-cs"/>
            </a:endParaRPr>
          </a:p>
        </p:txBody>
      </p:sp>
      <p:sp>
        <p:nvSpPr>
          <p:cNvPr id="7" name="コンテンツ プレースホルダー 2"/>
          <p:cNvSpPr>
            <a:spLocks noGrp="1"/>
          </p:cNvSpPr>
          <p:nvPr>
            <p:ph idx="13" hasCustomPrompt="1"/>
          </p:nvPr>
        </p:nvSpPr>
        <p:spPr>
          <a:xfrm>
            <a:off x="609600" y="476673"/>
            <a:ext cx="10972800" cy="936104"/>
          </a:xfrm>
        </p:spPr>
        <p:txBody>
          <a:bodyPr>
            <a:noAutofit/>
          </a:bodyPr>
          <a:lstStyle>
            <a:lvl1pPr marL="0" indent="0">
              <a:buNone/>
              <a:defRPr sz="1733"/>
            </a:lvl1pPr>
            <a:lvl2pPr>
              <a:defRPr sz="2167"/>
            </a:lvl2pPr>
            <a:lvl3pPr>
              <a:defRPr sz="1950"/>
            </a:lvl3pPr>
            <a:lvl4pPr>
              <a:defRPr sz="1733"/>
            </a:lvl4pPr>
            <a:lvl5pPr>
              <a:defRPr sz="1733"/>
            </a:lvl5pPr>
          </a:lstStyle>
          <a:p>
            <a:pPr lvl="0"/>
            <a:r>
              <a:rPr kumimoji="1" lang="ja-JP" altLang="en-US"/>
              <a:t>○　マスター テキストの書式設定</a:t>
            </a:r>
          </a:p>
        </p:txBody>
      </p:sp>
      <p:sp>
        <p:nvSpPr>
          <p:cNvPr id="9" name="コンテンツ プレースホルダー 2"/>
          <p:cNvSpPr>
            <a:spLocks noGrp="1"/>
          </p:cNvSpPr>
          <p:nvPr>
            <p:ph idx="14"/>
          </p:nvPr>
        </p:nvSpPr>
        <p:spPr>
          <a:xfrm>
            <a:off x="0" y="0"/>
            <a:ext cx="12192000" cy="404664"/>
          </a:xfrm>
          <a:solidFill>
            <a:schemeClr val="accent5"/>
          </a:solidFill>
        </p:spPr>
        <p:txBody>
          <a:bodyPr>
            <a:noAutofit/>
          </a:bodyPr>
          <a:lstStyle>
            <a:lvl1pPr marL="0" indent="0" algn="ctr">
              <a:buNone/>
              <a:defRPr sz="2600"/>
            </a:lvl1pPr>
            <a:lvl2pPr>
              <a:defRPr sz="2167"/>
            </a:lvl2pPr>
            <a:lvl3pPr>
              <a:defRPr sz="1950"/>
            </a:lvl3pPr>
            <a:lvl4pPr>
              <a:defRPr sz="1733"/>
            </a:lvl4pPr>
            <a:lvl5pPr>
              <a:defRPr sz="1733"/>
            </a:lvl5pPr>
          </a:lstStyle>
          <a:p>
            <a:pPr lvl="0"/>
            <a:endParaRPr kumimoji="1" lang="ja-JP" altLang="en-US"/>
          </a:p>
        </p:txBody>
      </p:sp>
    </p:spTree>
    <p:extLst>
      <p:ext uri="{BB962C8B-B14F-4D97-AF65-F5344CB8AC3E}">
        <p14:creationId xmlns:p14="http://schemas.microsoft.com/office/powerpoint/2010/main" val="147552312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pPr algn="l">
              <a:defRPr/>
            </a:pPr>
            <a:fld id="{1D5AAA0F-77AC-4439-872F-229537623B29}" type="datetime1">
              <a:rPr lang="ja-JP" altLang="en-US" smtClean="0">
                <a:solidFill>
                  <a:prstClr val="black">
                    <a:tint val="75000"/>
                  </a:prstClr>
                </a:solidFill>
                <a:latin typeface="游ゴシック" panose="020F0502020204030204"/>
                <a:ea typeface="游ゴシック" panose="020B0400000000000000" pitchFamily="50" charset="-128"/>
              </a:rPr>
              <a:pPr algn="l">
                <a:defRPr/>
              </a:pPr>
              <a:t>2026/5/19</a:t>
            </a:fld>
            <a:endParaRPr lang="ja-JP" altLang="en-US">
              <a:solidFill>
                <a:prstClr val="black">
                  <a:tint val="75000"/>
                </a:prstClr>
              </a:solidFill>
              <a:latin typeface="游ゴシック" panose="020F0502020204030204"/>
              <a:ea typeface="游ゴシック" panose="020B0400000000000000" pitchFamily="50" charset="-128"/>
            </a:endParaRPr>
          </a:p>
        </p:txBody>
      </p:sp>
      <p:sp>
        <p:nvSpPr>
          <p:cNvPr id="4" name="フッター プレースホルダー 3"/>
          <p:cNvSpPr>
            <a:spLocks noGrp="1"/>
          </p:cNvSpPr>
          <p:nvPr>
            <p:ph type="ftr" sz="quarter" idx="11"/>
          </p:nvPr>
        </p:nvSpPr>
        <p:spPr/>
        <p:txBody>
          <a:bodyPr/>
          <a:lstStyle/>
          <a:p>
            <a:pPr algn="ctr">
              <a:defRPr/>
            </a:pPr>
            <a:endParaRPr lang="ja-JP" altLang="en-US" sz="1200">
              <a:solidFill>
                <a:prstClr val="black">
                  <a:tint val="75000"/>
                </a:prstClr>
              </a:solidFill>
              <a:latin typeface="游ゴシック" panose="020F0502020204030204"/>
              <a:ea typeface="游ゴシック" panose="020B0400000000000000" pitchFamily="50" charset="-128"/>
            </a:endParaRPr>
          </a:p>
        </p:txBody>
      </p:sp>
      <p:sp>
        <p:nvSpPr>
          <p:cNvPr id="5" name="スライド番号プレースホルダー 4"/>
          <p:cNvSpPr>
            <a:spLocks noGrp="1"/>
          </p:cNvSpPr>
          <p:nvPr>
            <p:ph type="sldNum" sz="quarter" idx="12"/>
          </p:nvPr>
        </p:nvSpPr>
        <p:spPr/>
        <p:txBody>
          <a:bodyPr/>
          <a:lstStyle>
            <a:lvl1pPr>
              <a:defRPr>
                <a:solidFill>
                  <a:schemeClr val="tx1"/>
                </a:solidFill>
              </a:defRPr>
            </a:lvl1pPr>
          </a:lstStyle>
          <a:p>
            <a:pPr>
              <a:defRPr/>
            </a:pPr>
            <a:fld id="{D2D8002D-B5B0-4BAC-B1F6-782DDCCE6D9C}" type="slidenum">
              <a:rPr lang="ja-JP" altLang="en-US" smtClean="0">
                <a:solidFill>
                  <a:prstClr val="black"/>
                </a:solidFill>
                <a:latin typeface="游ゴシック" panose="020F0502020204030204"/>
                <a:ea typeface="游ゴシック" panose="020B0400000000000000" pitchFamily="50" charset="-128"/>
                <a:cs typeface="+mn-cs"/>
              </a:rPr>
              <a:pPr>
                <a:defRPr/>
              </a:pPr>
              <a:t>‹#›</a:t>
            </a:fld>
            <a:endParaRPr lang="ja-JP" altLang="en-US">
              <a:solidFill>
                <a:prstClr val="black"/>
              </a:solidFill>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9821555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846324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22385071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995862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600042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07069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915591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60821645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3827954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0549311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2870647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94846817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8399326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R4改定_タイトル">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62785281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3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7"/>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41"/>
            <a:ext cx="2743200" cy="365125"/>
          </a:xfrm>
        </p:spPr>
        <p:txBody>
          <a:bodyPr/>
          <a:lstStyle/>
          <a:p>
            <a:endParaRPr lang="en-US"/>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5"/>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1"/>
            <a:ext cx="12193477" cy="472657"/>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195">
              <a:spcAft>
                <a:spcPts val="1000"/>
              </a:spcAft>
            </a:pPr>
            <a:r>
              <a:rPr kumimoji="1" lang="ja-JP" altLang="en-US"/>
              <a:t>マスター テキストの書式設定</a:t>
            </a:r>
          </a:p>
        </p:txBody>
      </p:sp>
    </p:spTree>
    <p:extLst>
      <p:ext uri="{BB962C8B-B14F-4D97-AF65-F5344CB8AC3E}">
        <p14:creationId xmlns:p14="http://schemas.microsoft.com/office/powerpoint/2010/main" val="9389110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5491553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455739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3488008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7959130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3419513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955561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587886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3578901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84464494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7706047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2437129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5644596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1"/>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97" indent="0" algn="ctr">
              <a:buNone/>
              <a:defRPr>
                <a:solidFill>
                  <a:schemeClr val="tx1">
                    <a:tint val="75000"/>
                  </a:schemeClr>
                </a:solidFill>
              </a:defRPr>
            </a:lvl2pPr>
            <a:lvl3pPr marL="914395" indent="0" algn="ctr">
              <a:buNone/>
              <a:defRPr>
                <a:solidFill>
                  <a:schemeClr val="tx1">
                    <a:tint val="75000"/>
                  </a:schemeClr>
                </a:solidFill>
              </a:defRPr>
            </a:lvl3pPr>
            <a:lvl4pPr marL="1371592" indent="0" algn="ctr">
              <a:buNone/>
              <a:defRPr>
                <a:solidFill>
                  <a:schemeClr val="tx1">
                    <a:tint val="75000"/>
                  </a:schemeClr>
                </a:solidFill>
              </a:defRPr>
            </a:lvl4pPr>
            <a:lvl5pPr marL="1828789" indent="0" algn="ctr">
              <a:buNone/>
              <a:defRPr>
                <a:solidFill>
                  <a:schemeClr val="tx1">
                    <a:tint val="75000"/>
                  </a:schemeClr>
                </a:solidFill>
              </a:defRPr>
            </a:lvl5pPr>
            <a:lvl6pPr marL="2285987" indent="0" algn="ctr">
              <a:buNone/>
              <a:defRPr>
                <a:solidFill>
                  <a:schemeClr val="tx1">
                    <a:tint val="75000"/>
                  </a:schemeClr>
                </a:solidFill>
              </a:defRPr>
            </a:lvl6pPr>
            <a:lvl7pPr marL="2743184" indent="0" algn="ctr">
              <a:buNone/>
              <a:defRPr>
                <a:solidFill>
                  <a:schemeClr val="tx1">
                    <a:tint val="75000"/>
                  </a:schemeClr>
                </a:solidFill>
              </a:defRPr>
            </a:lvl7pPr>
            <a:lvl8pPr marL="3200381" indent="0" algn="ctr">
              <a:buNone/>
              <a:defRPr>
                <a:solidFill>
                  <a:schemeClr val="tx1">
                    <a:tint val="75000"/>
                  </a:schemeClr>
                </a:solidFill>
              </a:defRPr>
            </a:lvl8pPr>
            <a:lvl9pPr marL="3657579"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F846CE8A-8B9C-4F28-83DC-3C1FA277D790}"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09071054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628DA081-EDA9-4790-9404-8CDB2E1E6D13}"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9275332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6"/>
            <a:ext cx="103632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97" indent="0">
              <a:buNone/>
              <a:defRPr sz="1800">
                <a:solidFill>
                  <a:schemeClr val="tx1">
                    <a:tint val="75000"/>
                  </a:schemeClr>
                </a:solidFill>
              </a:defRPr>
            </a:lvl2pPr>
            <a:lvl3pPr marL="914395" indent="0">
              <a:buNone/>
              <a:defRPr sz="1600">
                <a:solidFill>
                  <a:schemeClr val="tx1">
                    <a:tint val="75000"/>
                  </a:schemeClr>
                </a:solidFill>
              </a:defRPr>
            </a:lvl3pPr>
            <a:lvl4pPr marL="1371592" indent="0">
              <a:buNone/>
              <a:defRPr sz="1400">
                <a:solidFill>
                  <a:schemeClr val="tx1">
                    <a:tint val="75000"/>
                  </a:schemeClr>
                </a:solidFill>
              </a:defRPr>
            </a:lvl4pPr>
            <a:lvl5pPr marL="1828789" indent="0">
              <a:buNone/>
              <a:defRPr sz="1400">
                <a:solidFill>
                  <a:schemeClr val="tx1">
                    <a:tint val="75000"/>
                  </a:schemeClr>
                </a:solidFill>
              </a:defRPr>
            </a:lvl5pPr>
            <a:lvl6pPr marL="2285987" indent="0">
              <a:buNone/>
              <a:defRPr sz="1400">
                <a:solidFill>
                  <a:schemeClr val="tx1">
                    <a:tint val="75000"/>
                  </a:schemeClr>
                </a:solidFill>
              </a:defRPr>
            </a:lvl6pPr>
            <a:lvl7pPr marL="2743184" indent="0">
              <a:buNone/>
              <a:defRPr sz="1400">
                <a:solidFill>
                  <a:schemeClr val="tx1">
                    <a:tint val="75000"/>
                  </a:schemeClr>
                </a:solidFill>
              </a:defRPr>
            </a:lvl7pPr>
            <a:lvl8pPr marL="3200381" indent="0">
              <a:buNone/>
              <a:defRPr sz="1400">
                <a:solidFill>
                  <a:schemeClr val="tx1">
                    <a:tint val="75000"/>
                  </a:schemeClr>
                </a:solidFill>
              </a:defRPr>
            </a:lvl8pPr>
            <a:lvl9pPr marL="3657579"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42F73A71-0221-4E27-AB1E-63114C7547C6}"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61439285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6880591F-F595-4DA1-9DD9-7F65B1F6D627}" type="datetime1">
              <a:rPr kumimoji="1" lang="ja-JP" altLang="en-US" smtClean="0"/>
              <a:t>2026/5/19</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89634068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70" y="1535113"/>
            <a:ext cx="5389034"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70" y="2174875"/>
            <a:ext cx="538903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0A9086E3-C533-4BF2-9868-B16ADA8AFC9B}" type="datetime1">
              <a:rPr kumimoji="1" lang="ja-JP" altLang="en-US" smtClean="0"/>
              <a:t>2026/5/19</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9470151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DABCD617-6AD7-4CC7-A5EB-50CD4871C65F}" type="datetime1">
              <a:rPr kumimoji="1" lang="ja-JP" altLang="en-US" smtClean="0"/>
              <a:t>2026/5/19</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42601210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4E0669D6-A79B-4590-AED6-973AC956C594}" type="datetime1">
              <a:rPr kumimoji="1" lang="ja-JP" altLang="en-US" smtClean="0"/>
              <a:t>2026/5/19</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70245289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6" y="273056"/>
            <a:ext cx="6815666"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D98CBE53-3E0A-447A-AFA9-68BE14090199}" type="datetime1">
              <a:rPr kumimoji="1" lang="ja-JP" altLang="en-US" smtClean="0"/>
              <a:t>2026/5/19</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58624281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200"/>
            </a:lvl1pPr>
            <a:lvl2pPr marL="457197" indent="0">
              <a:buNone/>
              <a:defRPr sz="2800"/>
            </a:lvl2pPr>
            <a:lvl3pPr marL="914395" indent="0">
              <a:buNone/>
              <a:defRPr sz="2400"/>
            </a:lvl3pPr>
            <a:lvl4pPr marL="1371592" indent="0">
              <a:buNone/>
              <a:defRPr sz="2000"/>
            </a:lvl4pPr>
            <a:lvl5pPr marL="1828789" indent="0">
              <a:buNone/>
              <a:defRPr sz="2000"/>
            </a:lvl5pPr>
            <a:lvl6pPr marL="2285987" indent="0">
              <a:buNone/>
              <a:defRPr sz="2000"/>
            </a:lvl6pPr>
            <a:lvl7pPr marL="2743184" indent="0">
              <a:buNone/>
              <a:defRPr sz="2000"/>
            </a:lvl7pPr>
            <a:lvl8pPr marL="3200381" indent="0">
              <a:buNone/>
              <a:defRPr sz="2000"/>
            </a:lvl8pPr>
            <a:lvl9pPr marL="3657579" indent="0">
              <a:buNone/>
              <a:defRPr sz="2000"/>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15FF5431-4C16-4DA5-B3A1-B18E6735E9E8}" type="datetime1">
              <a:rPr kumimoji="1" lang="ja-JP" altLang="en-US" smtClean="0"/>
              <a:t>2026/5/19</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10684670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AC069A86-D600-49E0-87E7-E75BC945B426}"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22458992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4"/>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4"/>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32CB6B74-8B47-461E-A159-ACE3222B21B8}"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06391922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タイトルとコンテンツA">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06ACBF3F-D8C8-49E5-AED6-9B2012FC0A11}"/>
              </a:ext>
            </a:extLst>
          </p:cNvPr>
          <p:cNvSpPr>
            <a:spLocks noGrp="1"/>
          </p:cNvSpPr>
          <p:nvPr>
            <p:ph type="body" sz="quarter" idx="11" hasCustomPrompt="1"/>
          </p:nvPr>
        </p:nvSpPr>
        <p:spPr>
          <a:xfrm>
            <a:off x="580293" y="908050"/>
            <a:ext cx="11010462" cy="5256000"/>
          </a:xfrm>
          <a:prstGeom prst="rect">
            <a:avLst/>
          </a:prstGeom>
        </p:spPr>
        <p:txBody>
          <a:bodyPr/>
          <a:lstStyle>
            <a:lvl1pPr marL="0" indent="0">
              <a:buNone/>
              <a:defRPr sz="1625"/>
            </a:lvl1pPr>
            <a:lvl2pPr>
              <a:defRPr sz="1625"/>
            </a:lvl2pPr>
            <a:lvl3pPr>
              <a:defRPr sz="1625"/>
            </a:lvl3pPr>
            <a:lvl4pPr>
              <a:defRPr sz="1625"/>
            </a:lvl4pPr>
            <a:lvl5pPr>
              <a:defRPr sz="1625"/>
            </a:lvl5pPr>
          </a:lstStyle>
          <a:p>
            <a:pPr lvl="0"/>
            <a:r>
              <a:rPr kumimoji="1" lang="ja-JP" altLang="en-US"/>
              <a:t>テキストの入力</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8" name="タイトル 1"/>
          <p:cNvSpPr>
            <a:spLocks noGrp="1"/>
          </p:cNvSpPr>
          <p:nvPr>
            <p:ph type="title" hasCustomPrompt="1"/>
          </p:nvPr>
        </p:nvSpPr>
        <p:spPr>
          <a:xfrm>
            <a:off x="211926" y="2909"/>
            <a:ext cx="11789094" cy="730799"/>
          </a:xfrm>
          <a:prstGeom prst="rect">
            <a:avLst/>
          </a:prstGeom>
        </p:spPr>
        <p:txBody>
          <a:bodyPr tIns="108000" anchor="ctr" anchorCtr="0">
            <a:normAutofit/>
          </a:bodyPr>
          <a:lstStyle>
            <a:lvl1pPr>
              <a:defRPr lang="ja-JP" altLang="en-US" sz="1950" b="1" spc="0" dirty="0" smtClean="0">
                <a:solidFill>
                  <a:schemeClr val="accent2"/>
                </a:solidFill>
                <a:latin typeface="+mj-ea"/>
                <a:ea typeface="+mj-ea"/>
                <a:cs typeface="Arial"/>
              </a:defRPr>
            </a:lvl1pPr>
          </a:lstStyle>
          <a:p>
            <a:pPr marL="184004" marR="0" lvl="0" indent="-184004" defTabSz="495260" latinLnBrk="0">
              <a:lnSpc>
                <a:spcPct val="100000"/>
              </a:lnSpc>
              <a:spcBef>
                <a:spcPct val="20000"/>
              </a:spcBef>
              <a:buClrTx/>
              <a:buSzTx/>
              <a:buFont typeface="+mj-lt"/>
              <a:buNone/>
              <a:tabLst/>
            </a:pPr>
            <a:r>
              <a:rPr kumimoji="1" lang="ja-JP" altLang="en-US"/>
              <a:t>［タイトル］</a:t>
            </a:r>
          </a:p>
        </p:txBody>
      </p:sp>
      <p:sp>
        <p:nvSpPr>
          <p:cNvPr id="2" name="正方形/長方形 1"/>
          <p:cNvSpPr/>
          <p:nvPr userDrawn="1"/>
        </p:nvSpPr>
        <p:spPr>
          <a:xfrm>
            <a:off x="211926" y="699254"/>
            <a:ext cx="11789094" cy="45719"/>
          </a:xfrm>
          <a:prstGeom prst="rect">
            <a:avLst/>
          </a:prstGeom>
          <a:solidFill>
            <a:schemeClr val="accent1"/>
          </a:solidFill>
          <a:ln>
            <a:solidFill>
              <a:schemeClr val="accent1">
                <a:lumMod val="7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74295" tIns="37148" rIns="74295" bIns="37148" numCol="1" spcCol="0" rtlCol="0" fromWordArt="0" anchor="ctr" anchorCtr="0" forceAA="0" compatLnSpc="1">
            <a:prstTxWarp prst="textNoShape">
              <a:avLst/>
            </a:prstTxWarp>
            <a:noAutofit/>
          </a:bodyPr>
          <a:lstStyle/>
          <a:p>
            <a:pPr algn="ctr"/>
            <a:endParaRPr kumimoji="1" lang="ja-JP" altLang="en-US" sz="1462"/>
          </a:p>
        </p:txBody>
      </p:sp>
    </p:spTree>
    <p:extLst>
      <p:ext uri="{BB962C8B-B14F-4D97-AF65-F5344CB8AC3E}">
        <p14:creationId xmlns:p14="http://schemas.microsoft.com/office/powerpoint/2010/main" val="315361599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89376121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3" name="コンテンツ プレースホルダ 2"/>
          <p:cNvSpPr>
            <a:spLocks noGrp="1"/>
          </p:cNvSpPr>
          <p:nvPr>
            <p:ph idx="1"/>
          </p:nvPr>
        </p:nvSpPr>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 3"/>
          <p:cNvSpPr>
            <a:spLocks noGrp="1"/>
          </p:cNvSpPr>
          <p:nvPr>
            <p:ph type="dt" sz="half" idx="10"/>
          </p:nvPr>
        </p:nvSpPr>
        <p:spPr/>
        <p:txBody>
          <a:bodyPr/>
          <a:lstStyle/>
          <a:p>
            <a:fld id="{DFBB693E-4CFD-45BB-B835-590D1F79DEC6}" type="datetime1">
              <a:rPr lang="ja-JP" altLang="en-US" smtClean="0">
                <a:solidFill>
                  <a:prstClr val="black">
                    <a:tint val="75000"/>
                  </a:prstClr>
                </a:solidFill>
              </a:rPr>
              <a:t>2026/5/19</a:t>
            </a:fld>
            <a:endParaRPr lang="ja-JP" altLang="en-US">
              <a:solidFill>
                <a:prstClr val="black">
                  <a:tint val="75000"/>
                </a:prstClr>
              </a:solidFill>
            </a:endParaRPr>
          </a:p>
        </p:txBody>
      </p:sp>
      <p:sp>
        <p:nvSpPr>
          <p:cNvPr id="5" name="フッター プレースホルダ 4"/>
          <p:cNvSpPr>
            <a:spLocks noGrp="1"/>
          </p:cNvSpPr>
          <p:nvPr>
            <p:ph type="ftr" sz="quarter" idx="11"/>
          </p:nvPr>
        </p:nvSpPr>
        <p:spPr/>
        <p:txBody>
          <a:bodyPr/>
          <a:lstStyle/>
          <a:p>
            <a:endParaRPr lang="ja-JP" altLang="en-US">
              <a:solidFill>
                <a:prstClr val="black">
                  <a:tint val="75000"/>
                </a:prstClr>
              </a:solidFill>
            </a:endParaRPr>
          </a:p>
        </p:txBody>
      </p:sp>
      <p:sp>
        <p:nvSpPr>
          <p:cNvPr id="6" name="スライド番号プレースホルダ 5"/>
          <p:cNvSpPr>
            <a:spLocks noGrp="1"/>
          </p:cNvSpPr>
          <p:nvPr>
            <p:ph type="sldNum" sz="quarter" idx="12"/>
          </p:nvPr>
        </p:nvSpPr>
        <p:spPr/>
        <p:txBody>
          <a:bodyPr/>
          <a:lstStyle/>
          <a:p>
            <a:fld id="{4D2F3A38-9BCB-4EAC-8028-262564C0E3CD}" type="slidenum">
              <a:rPr lang="ja-JP" altLang="en-US" smtClean="0">
                <a:solidFill>
                  <a:prstClr val="black">
                    <a:tint val="75000"/>
                  </a:prstClr>
                </a:solidFill>
              </a:rPr>
              <a:pPr/>
              <a:t>‹#›</a:t>
            </a:fld>
            <a:endParaRPr lang="ja-JP" altLang="en-US">
              <a:solidFill>
                <a:prstClr val="black">
                  <a:tint val="75000"/>
                </a:prstClr>
              </a:solidFill>
            </a:endParaRPr>
          </a:p>
        </p:txBody>
      </p:sp>
    </p:spTree>
    <p:extLst>
      <p:ext uri="{BB962C8B-B14F-4D97-AF65-F5344CB8AC3E}">
        <p14:creationId xmlns:p14="http://schemas.microsoft.com/office/powerpoint/2010/main" val="172204006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81356429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4529357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214338346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39697702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1"/>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97" indent="0" algn="ctr">
              <a:buNone/>
              <a:defRPr>
                <a:solidFill>
                  <a:schemeClr val="tx1">
                    <a:tint val="75000"/>
                  </a:schemeClr>
                </a:solidFill>
              </a:defRPr>
            </a:lvl2pPr>
            <a:lvl3pPr marL="914395" indent="0" algn="ctr">
              <a:buNone/>
              <a:defRPr>
                <a:solidFill>
                  <a:schemeClr val="tx1">
                    <a:tint val="75000"/>
                  </a:schemeClr>
                </a:solidFill>
              </a:defRPr>
            </a:lvl3pPr>
            <a:lvl4pPr marL="1371592" indent="0" algn="ctr">
              <a:buNone/>
              <a:defRPr>
                <a:solidFill>
                  <a:schemeClr val="tx1">
                    <a:tint val="75000"/>
                  </a:schemeClr>
                </a:solidFill>
              </a:defRPr>
            </a:lvl4pPr>
            <a:lvl5pPr marL="1828789" indent="0" algn="ctr">
              <a:buNone/>
              <a:defRPr>
                <a:solidFill>
                  <a:schemeClr val="tx1">
                    <a:tint val="75000"/>
                  </a:schemeClr>
                </a:solidFill>
              </a:defRPr>
            </a:lvl5pPr>
            <a:lvl6pPr marL="2285987" indent="0" algn="ctr">
              <a:buNone/>
              <a:defRPr>
                <a:solidFill>
                  <a:schemeClr val="tx1">
                    <a:tint val="75000"/>
                  </a:schemeClr>
                </a:solidFill>
              </a:defRPr>
            </a:lvl6pPr>
            <a:lvl7pPr marL="2743184" indent="0" algn="ctr">
              <a:buNone/>
              <a:defRPr>
                <a:solidFill>
                  <a:schemeClr val="tx1">
                    <a:tint val="75000"/>
                  </a:schemeClr>
                </a:solidFill>
              </a:defRPr>
            </a:lvl7pPr>
            <a:lvl8pPr marL="3200381" indent="0" algn="ctr">
              <a:buNone/>
              <a:defRPr>
                <a:solidFill>
                  <a:schemeClr val="tx1">
                    <a:tint val="75000"/>
                  </a:schemeClr>
                </a:solidFill>
              </a:defRPr>
            </a:lvl8pPr>
            <a:lvl9pPr marL="3657579"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0986043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5497844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6"/>
            <a:ext cx="103632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97" indent="0">
              <a:buNone/>
              <a:defRPr sz="1800">
                <a:solidFill>
                  <a:schemeClr val="tx1">
                    <a:tint val="75000"/>
                  </a:schemeClr>
                </a:solidFill>
              </a:defRPr>
            </a:lvl2pPr>
            <a:lvl3pPr marL="914395" indent="0">
              <a:buNone/>
              <a:defRPr sz="1600">
                <a:solidFill>
                  <a:schemeClr val="tx1">
                    <a:tint val="75000"/>
                  </a:schemeClr>
                </a:solidFill>
              </a:defRPr>
            </a:lvl3pPr>
            <a:lvl4pPr marL="1371592" indent="0">
              <a:buNone/>
              <a:defRPr sz="1400">
                <a:solidFill>
                  <a:schemeClr val="tx1">
                    <a:tint val="75000"/>
                  </a:schemeClr>
                </a:solidFill>
              </a:defRPr>
            </a:lvl4pPr>
            <a:lvl5pPr marL="1828789" indent="0">
              <a:buNone/>
              <a:defRPr sz="1400">
                <a:solidFill>
                  <a:schemeClr val="tx1">
                    <a:tint val="75000"/>
                  </a:schemeClr>
                </a:solidFill>
              </a:defRPr>
            </a:lvl5pPr>
            <a:lvl6pPr marL="2285987" indent="0">
              <a:buNone/>
              <a:defRPr sz="1400">
                <a:solidFill>
                  <a:schemeClr val="tx1">
                    <a:tint val="75000"/>
                  </a:schemeClr>
                </a:solidFill>
              </a:defRPr>
            </a:lvl6pPr>
            <a:lvl7pPr marL="2743184" indent="0">
              <a:buNone/>
              <a:defRPr sz="1400">
                <a:solidFill>
                  <a:schemeClr val="tx1">
                    <a:tint val="75000"/>
                  </a:schemeClr>
                </a:solidFill>
              </a:defRPr>
            </a:lvl7pPr>
            <a:lvl8pPr marL="3200381" indent="0">
              <a:buNone/>
              <a:defRPr sz="1400">
                <a:solidFill>
                  <a:schemeClr val="tx1">
                    <a:tint val="75000"/>
                  </a:schemeClr>
                </a:solidFill>
              </a:defRPr>
            </a:lvl8pPr>
            <a:lvl9pPr marL="3657579"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14679539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24383663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70" y="1535113"/>
            <a:ext cx="5389034"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70" y="2174875"/>
            <a:ext cx="538903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59584143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77492410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12853621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6" y="273056"/>
            <a:ext cx="6815666"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79205441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200"/>
            </a:lvl1pPr>
            <a:lvl2pPr marL="457197" indent="0">
              <a:buNone/>
              <a:defRPr sz="2800"/>
            </a:lvl2pPr>
            <a:lvl3pPr marL="914395" indent="0">
              <a:buNone/>
              <a:defRPr sz="2400"/>
            </a:lvl3pPr>
            <a:lvl4pPr marL="1371592" indent="0">
              <a:buNone/>
              <a:defRPr sz="2000"/>
            </a:lvl4pPr>
            <a:lvl5pPr marL="1828789" indent="0">
              <a:buNone/>
              <a:defRPr sz="2000"/>
            </a:lvl5pPr>
            <a:lvl6pPr marL="2285987" indent="0">
              <a:buNone/>
              <a:defRPr sz="2000"/>
            </a:lvl6pPr>
            <a:lvl7pPr marL="2743184" indent="0">
              <a:buNone/>
              <a:defRPr sz="2000"/>
            </a:lvl7pPr>
            <a:lvl8pPr marL="3200381" indent="0">
              <a:buNone/>
              <a:defRPr sz="2000"/>
            </a:lvl8pPr>
            <a:lvl9pPr marL="3657579" indent="0">
              <a:buNone/>
              <a:defRPr sz="2000"/>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8984745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95516051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4"/>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4"/>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89946764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タイトルとコンテンツA">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06ACBF3F-D8C8-49E5-AED6-9B2012FC0A11}"/>
              </a:ext>
            </a:extLst>
          </p:cNvPr>
          <p:cNvSpPr>
            <a:spLocks noGrp="1"/>
          </p:cNvSpPr>
          <p:nvPr>
            <p:ph type="body" sz="quarter" idx="11" hasCustomPrompt="1"/>
          </p:nvPr>
        </p:nvSpPr>
        <p:spPr>
          <a:xfrm>
            <a:off x="580293" y="908050"/>
            <a:ext cx="11010462" cy="5256000"/>
          </a:xfrm>
          <a:prstGeom prst="rect">
            <a:avLst/>
          </a:prstGeom>
        </p:spPr>
        <p:txBody>
          <a:bodyPr/>
          <a:lstStyle>
            <a:lvl1pPr marL="0" indent="0">
              <a:buNone/>
              <a:defRPr sz="1625"/>
            </a:lvl1pPr>
            <a:lvl2pPr>
              <a:defRPr sz="1625"/>
            </a:lvl2pPr>
            <a:lvl3pPr>
              <a:defRPr sz="1625"/>
            </a:lvl3pPr>
            <a:lvl4pPr>
              <a:defRPr sz="1625"/>
            </a:lvl4pPr>
            <a:lvl5pPr>
              <a:defRPr sz="1625"/>
            </a:lvl5pPr>
          </a:lstStyle>
          <a:p>
            <a:pPr lvl="0"/>
            <a:r>
              <a:rPr kumimoji="1" lang="ja-JP" altLang="en-US"/>
              <a:t>テキストの入力</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8" name="タイトル 1"/>
          <p:cNvSpPr>
            <a:spLocks noGrp="1"/>
          </p:cNvSpPr>
          <p:nvPr>
            <p:ph type="title" hasCustomPrompt="1"/>
          </p:nvPr>
        </p:nvSpPr>
        <p:spPr>
          <a:xfrm>
            <a:off x="211926" y="2909"/>
            <a:ext cx="11789094" cy="730799"/>
          </a:xfrm>
          <a:prstGeom prst="rect">
            <a:avLst/>
          </a:prstGeom>
        </p:spPr>
        <p:txBody>
          <a:bodyPr tIns="108000" anchor="ctr" anchorCtr="0">
            <a:normAutofit/>
          </a:bodyPr>
          <a:lstStyle>
            <a:lvl1pPr>
              <a:defRPr lang="ja-JP" altLang="en-US" sz="1950" b="1" spc="0" dirty="0" smtClean="0">
                <a:solidFill>
                  <a:schemeClr val="accent2"/>
                </a:solidFill>
                <a:latin typeface="+mj-ea"/>
                <a:ea typeface="+mj-ea"/>
                <a:cs typeface="Arial"/>
              </a:defRPr>
            </a:lvl1pPr>
          </a:lstStyle>
          <a:p>
            <a:pPr marL="184004" marR="0" lvl="0" indent="-184004" defTabSz="495260" latinLnBrk="0">
              <a:lnSpc>
                <a:spcPct val="100000"/>
              </a:lnSpc>
              <a:spcBef>
                <a:spcPct val="20000"/>
              </a:spcBef>
              <a:buClrTx/>
              <a:buSzTx/>
              <a:buFont typeface="+mj-lt"/>
              <a:buNone/>
              <a:tabLst/>
            </a:pPr>
            <a:r>
              <a:rPr kumimoji="1" lang="ja-JP" altLang="en-US"/>
              <a:t>［タイトル］</a:t>
            </a:r>
          </a:p>
        </p:txBody>
      </p:sp>
      <p:sp>
        <p:nvSpPr>
          <p:cNvPr id="2" name="正方形/長方形 1"/>
          <p:cNvSpPr/>
          <p:nvPr userDrawn="1"/>
        </p:nvSpPr>
        <p:spPr>
          <a:xfrm>
            <a:off x="211926" y="699254"/>
            <a:ext cx="11789094" cy="45719"/>
          </a:xfrm>
          <a:prstGeom prst="rect">
            <a:avLst/>
          </a:prstGeom>
          <a:solidFill>
            <a:schemeClr val="accent1"/>
          </a:solidFill>
          <a:ln>
            <a:solidFill>
              <a:schemeClr val="accent1">
                <a:lumMod val="7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74295" tIns="37148" rIns="74295" bIns="37148" numCol="1" spcCol="0" rtlCol="0" fromWordArt="0" anchor="ctr" anchorCtr="0" forceAA="0" compatLnSpc="1">
            <a:prstTxWarp prst="textNoShape">
              <a:avLst/>
            </a:prstTxWarp>
            <a:noAutofit/>
          </a:bodyPr>
          <a:lstStyle/>
          <a:p>
            <a:pPr algn="ctr"/>
            <a:endParaRPr kumimoji="1" lang="ja-JP" altLang="en-US" sz="1462"/>
          </a:p>
        </p:txBody>
      </p:sp>
    </p:spTree>
    <p:extLst>
      <p:ext uri="{BB962C8B-B14F-4D97-AF65-F5344CB8AC3E}">
        <p14:creationId xmlns:p14="http://schemas.microsoft.com/office/powerpoint/2010/main" val="198007601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24038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3" name="コンテンツ プレースホルダ 2"/>
          <p:cNvSpPr>
            <a:spLocks noGrp="1"/>
          </p:cNvSpPr>
          <p:nvPr>
            <p:ph idx="1"/>
          </p:nvPr>
        </p:nvSpPr>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 3"/>
          <p:cNvSpPr>
            <a:spLocks noGrp="1"/>
          </p:cNvSpPr>
          <p:nvPr>
            <p:ph type="dt" sz="half" idx="10"/>
          </p:nvPr>
        </p:nvSpPr>
        <p:spPr/>
        <p:txBody>
          <a:bodyPr/>
          <a:lstStyle/>
          <a:p>
            <a:endParaRPr lang="ja-JP" altLang="en-US">
              <a:solidFill>
                <a:prstClr val="black">
                  <a:tint val="75000"/>
                </a:prstClr>
              </a:solidFill>
            </a:endParaRPr>
          </a:p>
        </p:txBody>
      </p:sp>
      <p:sp>
        <p:nvSpPr>
          <p:cNvPr id="5" name="フッター プレースホルダ 4"/>
          <p:cNvSpPr>
            <a:spLocks noGrp="1"/>
          </p:cNvSpPr>
          <p:nvPr>
            <p:ph type="ftr" sz="quarter" idx="11"/>
          </p:nvPr>
        </p:nvSpPr>
        <p:spPr/>
        <p:txBody>
          <a:bodyPr/>
          <a:lstStyle/>
          <a:p>
            <a:endParaRPr lang="ja-JP" altLang="en-US">
              <a:solidFill>
                <a:prstClr val="black">
                  <a:tint val="75000"/>
                </a:prstClr>
              </a:solidFill>
            </a:endParaRPr>
          </a:p>
        </p:txBody>
      </p:sp>
      <p:sp>
        <p:nvSpPr>
          <p:cNvPr id="6" name="スライド番号プレースホルダ 5"/>
          <p:cNvSpPr>
            <a:spLocks noGrp="1"/>
          </p:cNvSpPr>
          <p:nvPr>
            <p:ph type="sldNum" sz="quarter" idx="12"/>
          </p:nvPr>
        </p:nvSpPr>
        <p:spPr/>
        <p:txBody>
          <a:bodyPr/>
          <a:lstStyle/>
          <a:p>
            <a:fld id="{4D2F3A38-9BCB-4EAC-8028-262564C0E3CD}" type="slidenum">
              <a:rPr lang="ja-JP" altLang="en-US" smtClean="0">
                <a:solidFill>
                  <a:prstClr val="black">
                    <a:tint val="75000"/>
                  </a:prstClr>
                </a:solidFill>
              </a:rPr>
              <a:pPr/>
              <a:t>‹#›</a:t>
            </a:fld>
            <a:endParaRPr lang="ja-JP" altLang="en-US">
              <a:solidFill>
                <a:prstClr val="black">
                  <a:tint val="75000"/>
                </a:prstClr>
              </a:solidFill>
            </a:endParaRPr>
          </a:p>
        </p:txBody>
      </p:sp>
    </p:spTree>
    <p:extLst>
      <p:ext uri="{BB962C8B-B14F-4D97-AF65-F5344CB8AC3E}">
        <p14:creationId xmlns:p14="http://schemas.microsoft.com/office/powerpoint/2010/main" val="398904762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62995745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ロゴ無し-タイトル＆コンテンツ">
    <p:spTree>
      <p:nvGrpSpPr>
        <p:cNvPr id="1" name=""/>
        <p:cNvGrpSpPr/>
        <p:nvPr/>
      </p:nvGrpSpPr>
      <p:grpSpPr>
        <a:xfrm>
          <a:off x="0" y="0"/>
          <a:ext cx="0" cy="0"/>
          <a:chOff x="0" y="0"/>
          <a:chExt cx="0" cy="0"/>
        </a:xfrm>
      </p:grpSpPr>
      <p:sp>
        <p:nvSpPr>
          <p:cNvPr id="7" name="テキスト プレースホルダー 6">
            <a:extLst>
              <a:ext uri="{FF2B5EF4-FFF2-40B4-BE49-F238E27FC236}">
                <a16:creationId xmlns:a16="http://schemas.microsoft.com/office/drawing/2014/main" id="{3E570A37-384E-DC43-806F-95BD4EF48678}"/>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8" name="テキスト プレースホルダー 6">
            <a:extLst>
              <a:ext uri="{FF2B5EF4-FFF2-40B4-BE49-F238E27FC236}">
                <a16:creationId xmlns:a16="http://schemas.microsoft.com/office/drawing/2014/main" id="{B714221B-43CA-D24B-BCAF-0768E1FC8C9F}"/>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a:xfrm>
            <a:off x="443183" y="1879526"/>
            <a:ext cx="11305634" cy="4449838"/>
          </a:xfrm>
        </p:spPr>
        <p:txBody>
          <a:bodyPr>
            <a:normAutofit/>
          </a:bodyPr>
          <a:lstStyle>
            <a:lvl1pPr>
              <a:defRPr sz="1101"/>
            </a:lvl1pPr>
            <a:lvl2pPr>
              <a:defRPr sz="1101"/>
            </a:lvl2pPr>
            <a:lvl3pPr>
              <a:defRPr sz="1101"/>
            </a:lvl3pPr>
            <a:lvl4pPr>
              <a:defRPr sz="1101"/>
            </a:lvl4pPr>
            <a:lvl5pPr>
              <a:defRPr sz="1101"/>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13F0C1D7-C31B-4105-BD7F-B7C6BA973F9D}" type="datetime1">
              <a:rPr lang="ja-JP" altLang="en-US" smtClean="0"/>
              <a:t>2026/5/19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0" name="テキスト プレースホルダー 12">
            <a:extLst>
              <a:ext uri="{FF2B5EF4-FFF2-40B4-BE49-F238E27FC236}">
                <a16:creationId xmlns:a16="http://schemas.microsoft.com/office/drawing/2014/main" id="{2B853A86-3EEA-354D-94D1-2263E9AA6352}"/>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3159709068"/>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3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CCFDB019-A5CB-48F3-BE99-41FDEE4F01C6}" type="datetime1">
              <a:rPr lang="ja-JP" altLang="en-US" smtClean="0"/>
              <a:t>2026/5/19</a:t>
            </a:fld>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2072742451"/>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90519935"/>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3" name="chimes.wav"/>
          </p:stSnd>
        </p:sndAc>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ロゴ有-タイトル＆コンテンツ">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183" y="1879526"/>
            <a:ext cx="11305634" cy="4449838"/>
          </a:xfrm>
        </p:spPr>
        <p:txBody>
          <a:bodyPr>
            <a:normAutofit/>
          </a:bodyPr>
          <a:lstStyle>
            <a:lvl1pPr>
              <a:defRPr sz="1101"/>
            </a:lvl1pPr>
            <a:lvl2pPr>
              <a:defRPr sz="1101"/>
            </a:lvl2pPr>
            <a:lvl3pPr>
              <a:defRPr sz="1101"/>
            </a:lvl3pPr>
            <a:lvl4pPr>
              <a:defRPr sz="1101"/>
            </a:lvl4pPr>
            <a:lvl5pPr>
              <a:defRPr sz="1101"/>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59021"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6" name="図 5">
            <a:extLst>
              <a:ext uri="{FF2B5EF4-FFF2-40B4-BE49-F238E27FC236}">
                <a16:creationId xmlns:a16="http://schemas.microsoft.com/office/drawing/2014/main" id="{F33F99F1-7032-4F4F-BBFD-0D837F54726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12"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3"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4"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15"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7192DB51-85FE-4F0A-9F51-BF33670C6476}" type="datetime1">
              <a:rPr lang="ja-JP" altLang="en-US" smtClean="0"/>
              <a:t>2026/5/19</a:t>
            </a:fld>
            <a:endParaRPr lang="en-US" dirty="0"/>
          </a:p>
        </p:txBody>
      </p:sp>
      <p:sp>
        <p:nvSpPr>
          <p:cNvPr id="16"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2362513493"/>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ロゴ有-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12" name="図 11">
            <a:extLst>
              <a:ext uri="{FF2B5EF4-FFF2-40B4-BE49-F238E27FC236}">
                <a16:creationId xmlns:a16="http://schemas.microsoft.com/office/drawing/2014/main" id="{01BCB77C-208D-B54D-A9E6-6C5D999C55B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11"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4"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4"/>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30186" tIns="299539" rIns="299539" bIns="119815"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663" b="1" spc="249">
              <a:solidFill>
                <a:schemeClr val="bg1"/>
              </a:solidFill>
              <a:latin typeface="Meiryo" panose="020B0604030504040204" pitchFamily="34" charset="-128"/>
              <a:ea typeface="Meiryo" panose="020B0604030504040204" pitchFamily="34" charset="-128"/>
            </a:endParaRPr>
          </a:p>
        </p:txBody>
      </p:sp>
      <p:sp>
        <p:nvSpPr>
          <p:cNvPr id="15" name="Title 1">
            <a:extLst>
              <a:ext uri="{FF2B5EF4-FFF2-40B4-BE49-F238E27FC236}">
                <a16:creationId xmlns:a16="http://schemas.microsoft.com/office/drawing/2014/main" id="{24636362-6DC1-7D45-87A6-A2F4247CD968}"/>
              </a:ext>
            </a:extLst>
          </p:cNvPr>
          <p:cNvSpPr>
            <a:spLocks noGrp="1"/>
          </p:cNvSpPr>
          <p:nvPr>
            <p:ph type="title"/>
          </p:nvPr>
        </p:nvSpPr>
        <p:spPr>
          <a:xfrm>
            <a:off x="0" y="3"/>
            <a:ext cx="12192000" cy="827999"/>
          </a:xfrm>
        </p:spPr>
        <p:txBody>
          <a:bodyPr/>
          <a:lstStyle/>
          <a:p>
            <a:r>
              <a:rPr lang="ja-JP" altLang="en-US"/>
              <a:t>マスター タイトルの書式設定</a:t>
            </a:r>
            <a:endParaRPr lang="en-US"/>
          </a:p>
        </p:txBody>
      </p:sp>
      <p:sp>
        <p:nvSpPr>
          <p:cNvPr id="16"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8"/>
            <a:ext cx="2743200" cy="365125"/>
          </a:xfrm>
        </p:spPr>
        <p:txBody>
          <a:bodyPr/>
          <a:lstStyle/>
          <a:p>
            <a:fld id="{DFD9EA84-0579-4765-8C34-47FC3B291096}" type="datetime1">
              <a:rPr lang="ja-JP" altLang="en-US" smtClean="0"/>
              <a:t>2026/5/19</a:t>
            </a:fld>
            <a:endParaRPr lang="en-US" dirty="0"/>
          </a:p>
        </p:txBody>
      </p:sp>
      <p:sp>
        <p:nvSpPr>
          <p:cNvPr id="17"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4"/>
            <a:ext cx="12193477" cy="534405"/>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193" kern="900" spc="64" smtClean="0">
                <a:solidFill>
                  <a:schemeClr val="tx1"/>
                </a:solidFill>
              </a:defRPr>
            </a:lvl1pPr>
            <a:lvl2pPr>
              <a:defRPr lang="ja-JP" altLang="en-US" sz="1651" smtClean="0">
                <a:solidFill>
                  <a:schemeClr val="tx1"/>
                </a:solidFill>
                <a:latin typeface="+mn-lt"/>
                <a:ea typeface="+mn-ea"/>
              </a:defRPr>
            </a:lvl2pPr>
            <a:lvl3pPr>
              <a:defRPr lang="ja-JP" altLang="en-US" sz="1651" smtClean="0">
                <a:solidFill>
                  <a:schemeClr val="tx1"/>
                </a:solidFill>
                <a:latin typeface="+mn-lt"/>
                <a:ea typeface="+mn-ea"/>
              </a:defRPr>
            </a:lvl3pPr>
            <a:lvl4pPr>
              <a:defRPr lang="ja-JP" altLang="en-US" sz="1651" smtClean="0">
                <a:solidFill>
                  <a:schemeClr val="tx1"/>
                </a:solidFill>
                <a:latin typeface="+mn-lt"/>
                <a:ea typeface="+mn-ea"/>
              </a:defRPr>
            </a:lvl4pPr>
            <a:lvl5pPr>
              <a:defRPr lang="ja-JP" altLang="en-US" sz="1651">
                <a:solidFill>
                  <a:schemeClr val="tx1"/>
                </a:solidFill>
                <a:latin typeface="+mn-lt"/>
                <a:ea typeface="+mn-ea"/>
              </a:defRPr>
            </a:lvl5pPr>
          </a:lstStyle>
          <a:p>
            <a:pPr marL="0" lvl="0" defTabSz="419314">
              <a:spcAft>
                <a:spcPts val="917"/>
              </a:spcAft>
            </a:pPr>
            <a:r>
              <a:rPr kumimoji="1" lang="ja-JP" altLang="en-US"/>
              <a:t>マスター テキストの書式設定</a:t>
            </a:r>
          </a:p>
        </p:txBody>
      </p:sp>
    </p:spTree>
    <p:extLst>
      <p:ext uri="{BB962C8B-B14F-4D97-AF65-F5344CB8AC3E}">
        <p14:creationId xmlns:p14="http://schemas.microsoft.com/office/powerpoint/2010/main" val="3126944142"/>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ロゴ有-白紙">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5602BD50-DCF9-714C-91DD-D79ACEF746F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3184" y="6534004"/>
            <a:ext cx="2496530" cy="207831"/>
          </a:xfrm>
          <a:prstGeom prst="rect">
            <a:avLst/>
          </a:prstGeom>
        </p:spPr>
      </p:pic>
      <p:sp>
        <p:nvSpPr>
          <p:cNvPr id="3"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154570875"/>
      </p:ext>
    </p:extLst>
  </p:cSld>
  <p:clrMapOvr>
    <a:masterClrMapping/>
  </p:clrMapOvr>
  <mc:AlternateContent xmlns:mc="http://schemas.openxmlformats.org/markup-compatibility/2006" xmlns:p14="http://schemas.microsoft.com/office/powerpoint/2010/main">
    <mc:Choice Requires="p14">
      <p:transition spd="slow" p14:dur="2000">
        <p:sndAc>
          <p:stSnd>
            <p:snd r:embed="rId1" name="chimes.wav"/>
          </p:stSnd>
        </p:sndAc>
      </p:transition>
    </mc:Choice>
    <mc:Fallback xmlns="">
      <p:transition spd="slow">
        <p:sndAc>
          <p:stSnd>
            <p:snd r:embed="rId4" name="chimes.wav"/>
          </p:stSnd>
        </p:sndAc>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9"/>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40439" indent="0" algn="ctr">
              <a:buNone/>
              <a:defRPr>
                <a:solidFill>
                  <a:schemeClr val="tx1">
                    <a:tint val="75000"/>
                  </a:schemeClr>
                </a:solidFill>
              </a:defRPr>
            </a:lvl2pPr>
            <a:lvl3pPr marL="880877" indent="0" algn="ctr">
              <a:buNone/>
              <a:defRPr>
                <a:solidFill>
                  <a:schemeClr val="tx1">
                    <a:tint val="75000"/>
                  </a:schemeClr>
                </a:solidFill>
              </a:defRPr>
            </a:lvl3pPr>
            <a:lvl4pPr marL="1321316" indent="0" algn="ctr">
              <a:buNone/>
              <a:defRPr>
                <a:solidFill>
                  <a:schemeClr val="tx1">
                    <a:tint val="75000"/>
                  </a:schemeClr>
                </a:solidFill>
              </a:defRPr>
            </a:lvl4pPr>
            <a:lvl5pPr marL="1761755" indent="0" algn="ctr">
              <a:buNone/>
              <a:defRPr>
                <a:solidFill>
                  <a:schemeClr val="tx1">
                    <a:tint val="75000"/>
                  </a:schemeClr>
                </a:solidFill>
              </a:defRPr>
            </a:lvl5pPr>
            <a:lvl6pPr marL="2202194" indent="0" algn="ctr">
              <a:buNone/>
              <a:defRPr>
                <a:solidFill>
                  <a:schemeClr val="tx1">
                    <a:tint val="75000"/>
                  </a:schemeClr>
                </a:solidFill>
              </a:defRPr>
            </a:lvl6pPr>
            <a:lvl7pPr marL="2642633" indent="0" algn="ctr">
              <a:buNone/>
              <a:defRPr>
                <a:solidFill>
                  <a:schemeClr val="tx1">
                    <a:tint val="75000"/>
                  </a:schemeClr>
                </a:solidFill>
              </a:defRPr>
            </a:lvl7pPr>
            <a:lvl8pPr marL="3083072" indent="0" algn="ctr">
              <a:buNone/>
              <a:defRPr>
                <a:solidFill>
                  <a:schemeClr val="tx1">
                    <a:tint val="75000"/>
                  </a:schemeClr>
                </a:solidFill>
              </a:defRPr>
            </a:lvl8pPr>
            <a:lvl9pPr marL="3523511"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6EEDFF87-D1EC-41D2-8A89-07AE2DEB66D0}" type="datetime1">
              <a:rPr kumimoji="1" lang="ja-JP" altLang="en-US" smtClean="0"/>
              <a:t>2026/5/19</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a:xfrm>
            <a:off x="11277601" y="6536163"/>
            <a:ext cx="776016" cy="278421"/>
          </a:xfrm>
        </p:spPr>
        <p:txBody>
          <a:bodyPr/>
          <a:lstStyle>
            <a:lvl1pPr>
              <a:defRPr sz="1292"/>
            </a:lvl1pPr>
          </a:lstStyle>
          <a:p>
            <a:fld id="{308A7ADB-D046-455D-8E70-A53C46C312FA}" type="slidenum">
              <a:rPr kumimoji="1" lang="ja-JP" altLang="en-US" smtClean="0"/>
              <a:pPr/>
              <a:t>‹#›</a:t>
            </a:fld>
            <a:endParaRPr kumimoji="1" lang="ja-JP" altLang="en-US"/>
          </a:p>
        </p:txBody>
      </p:sp>
    </p:spTree>
    <p:extLst>
      <p:ext uri="{BB962C8B-B14F-4D97-AF65-F5344CB8AC3E}">
        <p14:creationId xmlns:p14="http://schemas.microsoft.com/office/powerpoint/2010/main" val="235266645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978821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5431522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7057106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26486225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16239080"/>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4451351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0259535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983325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6444322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4288761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1676805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49623108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7E0149A7-47B6-4D30-99E8-D2AF9B01DD13}" type="datetime1">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02990419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4A0F2779-625D-4C3D-A6BE-50D0D7E7985C}" type="datetime1">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48817489"/>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AC0F331A-A37E-4A77-AA5D-B10D85D5B692}" type="datetime1">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532878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B17B2116-7675-4792-9726-525179EAE461}" type="datetime1">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5916348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8"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B991BEBA-D487-4028-9790-C621CDB6F9F7}" type="datetime1">
              <a:rPr kumimoji="1" lang="ja-JP" altLang="en-US" smtClean="0"/>
              <a:t>2026/5/19</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05938542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5F9A3EBE-8820-439B-92B1-5F6089E7961A}" type="datetime1">
              <a:rPr kumimoji="1" lang="ja-JP" altLang="en-US" smtClean="0"/>
              <a:t>2026/5/19</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18242355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116954-F686-4CC0-86E7-F739B463549A}" type="datetime1">
              <a:rPr kumimoji="1" lang="ja-JP" altLang="en-US" smtClean="0"/>
              <a:t>2026/5/19</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2165503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9977CD64-86FE-40C9-92B8-D474B148BE45}" type="datetime1">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1837425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5843AD4-DD90-468F-A4E1-729D6AB30009}" type="datetime1">
              <a:rPr kumimoji="1" lang="ja-JP" altLang="en-US" smtClean="0"/>
              <a:t>2026/5/19</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53573051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803D9704-36CA-4CE2-88A4-EB4AB08BF775}" type="datetime1">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9061194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2D904FAD-8F76-447D-A3C2-AB52052A0558}" type="datetime1">
              <a:rPr kumimoji="1" lang="ja-JP" altLang="en-US" smtClean="0"/>
              <a:t>2026/5/19</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767414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607776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theme" Target="../theme/theme2.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21" Type="http://schemas.openxmlformats.org/officeDocument/2006/relationships/slideLayout" Target="../slideLayouts/slideLayout41.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20" Type="http://schemas.openxmlformats.org/officeDocument/2006/relationships/slideLayout" Target="../slideLayouts/slideLayout40.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24" Type="http://schemas.openxmlformats.org/officeDocument/2006/relationships/theme" Target="../theme/theme4.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23" Type="http://schemas.openxmlformats.org/officeDocument/2006/relationships/slideLayout" Target="../slideLayouts/slideLayout43.xml"/><Relationship Id="rId10" Type="http://schemas.openxmlformats.org/officeDocument/2006/relationships/slideLayout" Target="../slideLayouts/slideLayout30.xml"/><Relationship Id="rId19" Type="http://schemas.openxmlformats.org/officeDocument/2006/relationships/slideLayout" Target="../slideLayouts/slideLayout39.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 Id="rId22"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theme" Target="../theme/theme5.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theme" Target="../theme/theme6.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slideLayout" Target="../slideLayouts/slideLayout82.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6" Type="http://schemas.openxmlformats.org/officeDocument/2006/relationships/theme" Target="../theme/theme7.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5" Type="http://schemas.openxmlformats.org/officeDocument/2006/relationships/slideLayout" Target="../slideLayouts/slideLayout8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slideLayout" Target="../slideLayouts/slideLayout83.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87.xml"/><Relationship Id="rId2" Type="http://schemas.openxmlformats.org/officeDocument/2006/relationships/slideLayout" Target="../slideLayouts/slideLayout86.xml"/><Relationship Id="rId1" Type="http://schemas.openxmlformats.org/officeDocument/2006/relationships/slideLayout" Target="../slideLayouts/slideLayout85.xml"/><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5.xml"/><Relationship Id="rId13" Type="http://schemas.openxmlformats.org/officeDocument/2006/relationships/slideLayout" Target="../slideLayouts/slideLayout100.xml"/><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slideLayout" Target="../slideLayouts/slideLayout99.xml"/><Relationship Id="rId2" Type="http://schemas.openxmlformats.org/officeDocument/2006/relationships/slideLayout" Target="../slideLayouts/slideLayout89.xml"/><Relationship Id="rId16" Type="http://schemas.openxmlformats.org/officeDocument/2006/relationships/theme" Target="../theme/theme9.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5" Type="http://schemas.openxmlformats.org/officeDocument/2006/relationships/slideLayout" Target="../slideLayouts/slideLayout102.xml"/><Relationship Id="rId10" Type="http://schemas.openxmlformats.org/officeDocument/2006/relationships/slideLayout" Target="../slideLayouts/slideLayout97.xml"/><Relationship Id="rId4" Type="http://schemas.openxmlformats.org/officeDocument/2006/relationships/slideLayout" Target="../slideLayouts/slideLayout91.xml"/><Relationship Id="rId9" Type="http://schemas.openxmlformats.org/officeDocument/2006/relationships/slideLayout" Target="../slideLayouts/slideLayout96.xml"/><Relationship Id="rId14" Type="http://schemas.openxmlformats.org/officeDocument/2006/relationships/slideLayout" Target="../slideLayouts/slideLayout101.xml"/></Relationships>
</file>

<file path=ppt/slideMasters/_rels/slideMaster10.xml.rels><?xml version="1.0" encoding="UTF-8" standalone="yes"?>
<Relationships xmlns="http://schemas.openxmlformats.org/package/2006/relationships"><Relationship Id="rId8" Type="http://schemas.openxmlformats.org/officeDocument/2006/relationships/theme" Target="../theme/theme10.xml"/><Relationship Id="rId3" Type="http://schemas.openxmlformats.org/officeDocument/2006/relationships/slideLayout" Target="../slideLayouts/slideLayout105.xml"/><Relationship Id="rId7" Type="http://schemas.openxmlformats.org/officeDocument/2006/relationships/slideLayout" Target="../slideLayouts/slideLayout109.xml"/><Relationship Id="rId2" Type="http://schemas.openxmlformats.org/officeDocument/2006/relationships/slideLayout" Target="../slideLayouts/slideLayout104.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5" Type="http://schemas.openxmlformats.org/officeDocument/2006/relationships/slideLayout" Target="../slideLayouts/slideLayout107.xml"/><Relationship Id="rId10" Type="http://schemas.openxmlformats.org/officeDocument/2006/relationships/audio" Target="NULL"/><Relationship Id="rId4" Type="http://schemas.openxmlformats.org/officeDocument/2006/relationships/slideLayout" Target="../slideLayouts/slideLayout106.xml"/><Relationship Id="rId9" Type="http://schemas.openxmlformats.org/officeDocument/2006/relationships/audio" Target="../media/audio1.wav"/></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7.xml"/><Relationship Id="rId13" Type="http://schemas.openxmlformats.org/officeDocument/2006/relationships/theme" Target="../theme/theme11.xml"/><Relationship Id="rId3" Type="http://schemas.openxmlformats.org/officeDocument/2006/relationships/slideLayout" Target="../slideLayouts/slideLayout112.xml"/><Relationship Id="rId7" Type="http://schemas.openxmlformats.org/officeDocument/2006/relationships/slideLayout" Target="../slideLayouts/slideLayout116.xml"/><Relationship Id="rId12" Type="http://schemas.openxmlformats.org/officeDocument/2006/relationships/slideLayout" Target="../slideLayouts/slideLayout121.xml"/><Relationship Id="rId2" Type="http://schemas.openxmlformats.org/officeDocument/2006/relationships/slideLayout" Target="../slideLayouts/slideLayout111.xml"/><Relationship Id="rId1" Type="http://schemas.openxmlformats.org/officeDocument/2006/relationships/slideLayout" Target="../slideLayouts/slideLayout110.xml"/><Relationship Id="rId6" Type="http://schemas.openxmlformats.org/officeDocument/2006/relationships/slideLayout" Target="../slideLayouts/slideLayout115.xml"/><Relationship Id="rId11" Type="http://schemas.openxmlformats.org/officeDocument/2006/relationships/slideLayout" Target="../slideLayouts/slideLayout120.xml"/><Relationship Id="rId5" Type="http://schemas.openxmlformats.org/officeDocument/2006/relationships/slideLayout" Target="../slideLayouts/slideLayout114.xml"/><Relationship Id="rId10" Type="http://schemas.openxmlformats.org/officeDocument/2006/relationships/slideLayout" Target="../slideLayouts/slideLayout119.xml"/><Relationship Id="rId4" Type="http://schemas.openxmlformats.org/officeDocument/2006/relationships/slideLayout" Target="../slideLayouts/slideLayout113.xml"/><Relationship Id="rId9" Type="http://schemas.openxmlformats.org/officeDocument/2006/relationships/slideLayout" Target="../slideLayouts/slideLayout118.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theme" Target="../theme/theme12.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slideLayout" Target="../slideLayouts/slideLayout133.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7840042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721" r:id="rId4"/>
  </p:sldLayoutIdLst>
  <p:hf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2806281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hf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a:extLst>
              <a:ext uri="{FF2B5EF4-FFF2-40B4-BE49-F238E27FC236}">
                <a16:creationId xmlns:a16="http://schemas.microsoft.com/office/drawing/2014/main" id="{52B28528-8404-6A21-C4B4-703BE425FA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E2D795F0-8B62-4B56-84E1-45B3715D57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8FBAB754-ABF2-B7C0-C842-813A5C0AFC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F2AAFE-18DF-4C6C-A99D-0EED2DDDEF21}" type="datetimeFigureOut">
              <a:rPr kumimoji="1" lang="ja-JP" altLang="en-US" smtClean="0"/>
              <a:t>2026/5/19</a:t>
            </a:fld>
            <a:endParaRPr kumimoji="1" lang="ja-JP" altLang="en-US"/>
          </a:p>
        </p:txBody>
      </p:sp>
      <p:sp>
        <p:nvSpPr>
          <p:cNvPr id="5" name="フッター プレースホルダー 4">
            <a:extLst>
              <a:ext uri="{FF2B5EF4-FFF2-40B4-BE49-F238E27FC236}">
                <a16:creationId xmlns:a16="http://schemas.microsoft.com/office/drawing/2014/main" id="{943071D8-541B-B3F1-D782-AD3F396020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スライド番号プレースホルダー 5">
            <a:extLst>
              <a:ext uri="{FF2B5EF4-FFF2-40B4-BE49-F238E27FC236}">
                <a16:creationId xmlns:a16="http://schemas.microsoft.com/office/drawing/2014/main" id="{EB47B052-D21D-4BEC-F827-CD11C39807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25517465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979"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
            <a:ext cx="12192000" cy="82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p>
            <a:pPr marL="0" lvl="0" defTabSz="457200"/>
            <a:r>
              <a:rPr lang="ja-JP" altLang="en-US"/>
              <a:t>マスター タイトルの書式設定</a:t>
            </a:r>
            <a:endParaRPr lang="en-US"/>
          </a:p>
        </p:txBody>
      </p:sp>
      <p:sp>
        <p:nvSpPr>
          <p:cNvPr id="3" name="Text Placeholder 2"/>
          <p:cNvSpPr>
            <a:spLocks noGrp="1"/>
          </p:cNvSpPr>
          <p:nvPr>
            <p:ph type="body" idx="1"/>
          </p:nvPr>
        </p:nvSpPr>
        <p:spPr>
          <a:xfrm>
            <a:off x="443077" y="1879525"/>
            <a:ext cx="11305634" cy="4652184"/>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992049" y="427035"/>
            <a:ext cx="2743200" cy="365125"/>
          </a:xfrm>
          <a:prstGeom prst="rect">
            <a:avLst/>
          </a:prstGeom>
        </p:spPr>
        <p:txBody>
          <a:bodyPr vert="horz" lIns="0" tIns="0" rIns="0" bIns="0" rtlCol="0" anchor="ctr"/>
          <a:lstStyle>
            <a:lvl1pPr algn="r">
              <a:defRPr sz="1200">
                <a:solidFill>
                  <a:schemeClr val="bg1"/>
                </a:solidFill>
              </a:defRPr>
            </a:lvl1pPr>
          </a:lstStyle>
          <a:p>
            <a:endParaRPr lang="en-US" dirty="0"/>
          </a:p>
        </p:txBody>
      </p:sp>
      <p:sp>
        <p:nvSpPr>
          <p:cNvPr id="5" name="Footer Placeholder 4"/>
          <p:cNvSpPr>
            <a:spLocks noGrp="1"/>
          </p:cNvSpPr>
          <p:nvPr>
            <p:ph type="ftr" sz="quarter" idx="3"/>
          </p:nvPr>
        </p:nvSpPr>
        <p:spPr>
          <a:xfrm>
            <a:off x="6333820" y="6551317"/>
            <a:ext cx="4625200" cy="263263"/>
          </a:xfrm>
          <a:prstGeom prst="rect">
            <a:avLst/>
          </a:prstGeom>
        </p:spPr>
        <p:txBody>
          <a:bodyPr vert="horz" lIns="0" tIns="0" rIns="0" bIns="0" rtlCol="0" anchor="t"/>
          <a:lstStyle>
            <a:lvl1pPr algn="l">
              <a:defRPr sz="900">
                <a:solidFill>
                  <a:schemeClr val="bg2">
                    <a:lumMod val="50000"/>
                  </a:schemeClr>
                </a:solidFill>
              </a:defRPr>
            </a:lvl1pPr>
          </a:lstStyle>
          <a:p>
            <a:endParaRPr lang="en-US" dirty="0"/>
          </a:p>
        </p:txBody>
      </p:sp>
      <p:sp>
        <p:nvSpPr>
          <p:cNvPr id="6" name="Slide Number Placeholder 5"/>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91193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 id="2147483744" r:id="rId21"/>
    <p:sldLayoutId id="2147483745" r:id="rId22"/>
    <p:sldLayoutId id="2147483746" r:id="rId23"/>
  </p:sldLayoutIdLst>
  <p:hf hdr="0" ftr="0" dt="0"/>
  <p:txStyles>
    <p:titleStyle>
      <a:lvl1pPr algn="l" defTabSz="914400" rtl="0" eaLnBrk="1" latinLnBrk="0" hangingPunct="1">
        <a:lnSpc>
          <a:spcPct val="90000"/>
        </a:lnSpc>
        <a:spcBef>
          <a:spcPct val="0"/>
        </a:spcBef>
        <a:buNone/>
        <a:defRPr kumimoji="1" lang="en-US" altLang="en-US" sz="1814" b="1" i="0" kern="1200" spc="272" dirty="0">
          <a:solidFill>
            <a:schemeClr val="bg1"/>
          </a:solidFill>
          <a:latin typeface="Meiryo" panose="020B0604030504040204" pitchFamily="34" charset="-128"/>
          <a:ea typeface="Meiryo" panose="020B0604030504040204" pitchFamily="34" charset="-128"/>
          <a:cs typeface="+mn-cs"/>
        </a:defRPr>
      </a:lvl1pPr>
    </p:titleStyle>
    <p:bodyStyle>
      <a:lvl1pPr marL="180975" indent="-180975" algn="l" defTabSz="914400" rtl="0" eaLnBrk="1" latinLnBrk="0" hangingPunct="1">
        <a:lnSpc>
          <a:spcPct val="130000"/>
        </a:lnSpc>
        <a:spcBef>
          <a:spcPts val="10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1pPr>
      <a:lvl2pPr marL="357188"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2pPr>
      <a:lvl3pPr marL="627063"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3pPr>
      <a:lvl4pPr marL="808038"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4pPr>
      <a:lvl5pPr marL="984250"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21142809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8018933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6"/>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FF49B-AE15-4CB4-AE6C-6F55BA1F28AD}" type="datetime1">
              <a:rPr kumimoji="1" lang="ja-JP" altLang="en-US" smtClean="0"/>
              <a:t>2026/5/19</a:t>
            </a:fld>
            <a:endParaRPr kumimoji="1" lang="ja-JP" altLang="en-US"/>
          </a:p>
        </p:txBody>
      </p:sp>
      <p:sp>
        <p:nvSpPr>
          <p:cNvPr id="5" name="フッター プレースホルダー 4"/>
          <p:cNvSpPr>
            <a:spLocks noGrp="1"/>
          </p:cNvSpPr>
          <p:nvPr>
            <p:ph type="ftr" sz="quarter" idx="3"/>
          </p:nvPr>
        </p:nvSpPr>
        <p:spPr>
          <a:xfrm>
            <a:off x="4165600" y="6356356"/>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9347200" y="6525343"/>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E2A29CB-BA86-48A6-80E1-CB8750A963B5}" type="slidenum">
              <a:rPr lang="ja-JP" altLang="en-US" smtClean="0"/>
              <a:pPr/>
              <a:t>‹#›</a:t>
            </a:fld>
            <a:endParaRPr lang="ja-JP" altLang="en-US"/>
          </a:p>
        </p:txBody>
      </p:sp>
    </p:spTree>
    <p:extLst>
      <p:ext uri="{BB962C8B-B14F-4D97-AF65-F5344CB8AC3E}">
        <p14:creationId xmlns:p14="http://schemas.microsoft.com/office/powerpoint/2010/main" val="3272200906"/>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Lst>
  <p:hf hdr="0" ftr="0" dt="0"/>
  <p:txStyles>
    <p:titleStyle>
      <a:lvl1pPr algn="ctr" defTabSz="914395" rtl="0" eaLnBrk="1" latinLnBrk="0" hangingPunct="1">
        <a:spcBef>
          <a:spcPct val="0"/>
        </a:spcBef>
        <a:buNone/>
        <a:defRPr kumimoji="1" sz="4400" kern="1200">
          <a:solidFill>
            <a:schemeClr val="tx1"/>
          </a:solidFill>
          <a:latin typeface="+mj-lt"/>
          <a:ea typeface="+mj-ea"/>
          <a:cs typeface="+mj-cs"/>
        </a:defRPr>
      </a:lvl1pPr>
    </p:titleStyle>
    <p:bodyStyle>
      <a:lvl1pPr marL="342898" indent="-342898" algn="l" defTabSz="914395"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46" indent="-285749" algn="l" defTabSz="914395"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2993" indent="-228599" algn="l" defTabSz="914395"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191"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388"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585"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783"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8980"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177"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395" rtl="0" eaLnBrk="1" latinLnBrk="0" hangingPunct="1">
        <a:defRPr kumimoji="1" sz="1800" kern="1200">
          <a:solidFill>
            <a:schemeClr val="tx1"/>
          </a:solidFill>
          <a:latin typeface="+mn-lt"/>
          <a:ea typeface="+mn-ea"/>
          <a:cs typeface="+mn-cs"/>
        </a:defRPr>
      </a:lvl1pPr>
      <a:lvl2pPr marL="457197" algn="l" defTabSz="914395" rtl="0" eaLnBrk="1" latinLnBrk="0" hangingPunct="1">
        <a:defRPr kumimoji="1" sz="1800" kern="1200">
          <a:solidFill>
            <a:schemeClr val="tx1"/>
          </a:solidFill>
          <a:latin typeface="+mn-lt"/>
          <a:ea typeface="+mn-ea"/>
          <a:cs typeface="+mn-cs"/>
        </a:defRPr>
      </a:lvl2pPr>
      <a:lvl3pPr marL="914395" algn="l" defTabSz="914395" rtl="0" eaLnBrk="1" latinLnBrk="0" hangingPunct="1">
        <a:defRPr kumimoji="1" sz="1800" kern="1200">
          <a:solidFill>
            <a:schemeClr val="tx1"/>
          </a:solidFill>
          <a:latin typeface="+mn-lt"/>
          <a:ea typeface="+mn-ea"/>
          <a:cs typeface="+mn-cs"/>
        </a:defRPr>
      </a:lvl3pPr>
      <a:lvl4pPr marL="1371592" algn="l" defTabSz="914395" rtl="0" eaLnBrk="1" latinLnBrk="0" hangingPunct="1">
        <a:defRPr kumimoji="1" sz="1800" kern="1200">
          <a:solidFill>
            <a:schemeClr val="tx1"/>
          </a:solidFill>
          <a:latin typeface="+mn-lt"/>
          <a:ea typeface="+mn-ea"/>
          <a:cs typeface="+mn-cs"/>
        </a:defRPr>
      </a:lvl4pPr>
      <a:lvl5pPr marL="1828789" algn="l" defTabSz="914395" rtl="0" eaLnBrk="1" latinLnBrk="0" hangingPunct="1">
        <a:defRPr kumimoji="1" sz="1800" kern="1200">
          <a:solidFill>
            <a:schemeClr val="tx1"/>
          </a:solidFill>
          <a:latin typeface="+mn-lt"/>
          <a:ea typeface="+mn-ea"/>
          <a:cs typeface="+mn-cs"/>
        </a:defRPr>
      </a:lvl5pPr>
      <a:lvl6pPr marL="2285987" algn="l" defTabSz="914395" rtl="0" eaLnBrk="1" latinLnBrk="0" hangingPunct="1">
        <a:defRPr kumimoji="1" sz="1800" kern="1200">
          <a:solidFill>
            <a:schemeClr val="tx1"/>
          </a:solidFill>
          <a:latin typeface="+mn-lt"/>
          <a:ea typeface="+mn-ea"/>
          <a:cs typeface="+mn-cs"/>
        </a:defRPr>
      </a:lvl6pPr>
      <a:lvl7pPr marL="2743184" algn="l" defTabSz="914395" rtl="0" eaLnBrk="1" latinLnBrk="0" hangingPunct="1">
        <a:defRPr kumimoji="1" sz="1800" kern="1200">
          <a:solidFill>
            <a:schemeClr val="tx1"/>
          </a:solidFill>
          <a:latin typeface="+mn-lt"/>
          <a:ea typeface="+mn-ea"/>
          <a:cs typeface="+mn-cs"/>
        </a:defRPr>
      </a:lvl7pPr>
      <a:lvl8pPr marL="3200381" algn="l" defTabSz="914395" rtl="0" eaLnBrk="1" latinLnBrk="0" hangingPunct="1">
        <a:defRPr kumimoji="1" sz="1800" kern="1200">
          <a:solidFill>
            <a:schemeClr val="tx1"/>
          </a:solidFill>
          <a:latin typeface="+mn-lt"/>
          <a:ea typeface="+mn-ea"/>
          <a:cs typeface="+mn-cs"/>
        </a:defRPr>
      </a:lvl8pPr>
      <a:lvl9pPr marL="3657579" algn="l" defTabSz="914395" rtl="0" eaLnBrk="1" latinLnBrk="0" hangingPunct="1">
        <a:defRPr kumimoji="1"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161856732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Lst>
  <p:hf sldNum="0"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6"/>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6"/>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9347200" y="6525343"/>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E2A29CB-BA86-48A6-80E1-CB8750A963B5}" type="slidenum">
              <a:rPr lang="ja-JP" altLang="en-US" smtClean="0"/>
              <a:pPr/>
              <a:t>‹#›</a:t>
            </a:fld>
            <a:endParaRPr lang="ja-JP" altLang="en-US"/>
          </a:p>
        </p:txBody>
      </p:sp>
    </p:spTree>
    <p:extLst>
      <p:ext uri="{BB962C8B-B14F-4D97-AF65-F5344CB8AC3E}">
        <p14:creationId xmlns:p14="http://schemas.microsoft.com/office/powerpoint/2010/main" val="3615760550"/>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Lst>
  <p:hf sldNum="0" hdr="0" ftr="0" dt="0"/>
  <p:txStyles>
    <p:titleStyle>
      <a:lvl1pPr algn="ctr" defTabSz="914395" rtl="0" eaLnBrk="1" latinLnBrk="0" hangingPunct="1">
        <a:spcBef>
          <a:spcPct val="0"/>
        </a:spcBef>
        <a:buNone/>
        <a:defRPr kumimoji="1" sz="4400" kern="1200">
          <a:solidFill>
            <a:schemeClr val="tx1"/>
          </a:solidFill>
          <a:latin typeface="+mj-lt"/>
          <a:ea typeface="+mj-ea"/>
          <a:cs typeface="+mj-cs"/>
        </a:defRPr>
      </a:lvl1pPr>
    </p:titleStyle>
    <p:bodyStyle>
      <a:lvl1pPr marL="342898" indent="-342898" algn="l" defTabSz="914395"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46" indent="-285749" algn="l" defTabSz="914395"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2993" indent="-228599" algn="l" defTabSz="914395"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191"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388"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585"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783"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8980"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177"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395" rtl="0" eaLnBrk="1" latinLnBrk="0" hangingPunct="1">
        <a:defRPr kumimoji="1" sz="1800" kern="1200">
          <a:solidFill>
            <a:schemeClr val="tx1"/>
          </a:solidFill>
          <a:latin typeface="+mn-lt"/>
          <a:ea typeface="+mn-ea"/>
          <a:cs typeface="+mn-cs"/>
        </a:defRPr>
      </a:lvl1pPr>
      <a:lvl2pPr marL="457197" algn="l" defTabSz="914395" rtl="0" eaLnBrk="1" latinLnBrk="0" hangingPunct="1">
        <a:defRPr kumimoji="1" sz="1800" kern="1200">
          <a:solidFill>
            <a:schemeClr val="tx1"/>
          </a:solidFill>
          <a:latin typeface="+mn-lt"/>
          <a:ea typeface="+mn-ea"/>
          <a:cs typeface="+mn-cs"/>
        </a:defRPr>
      </a:lvl2pPr>
      <a:lvl3pPr marL="914395" algn="l" defTabSz="914395" rtl="0" eaLnBrk="1" latinLnBrk="0" hangingPunct="1">
        <a:defRPr kumimoji="1" sz="1800" kern="1200">
          <a:solidFill>
            <a:schemeClr val="tx1"/>
          </a:solidFill>
          <a:latin typeface="+mn-lt"/>
          <a:ea typeface="+mn-ea"/>
          <a:cs typeface="+mn-cs"/>
        </a:defRPr>
      </a:lvl3pPr>
      <a:lvl4pPr marL="1371592" algn="l" defTabSz="914395" rtl="0" eaLnBrk="1" latinLnBrk="0" hangingPunct="1">
        <a:defRPr kumimoji="1" sz="1800" kern="1200">
          <a:solidFill>
            <a:schemeClr val="tx1"/>
          </a:solidFill>
          <a:latin typeface="+mn-lt"/>
          <a:ea typeface="+mn-ea"/>
          <a:cs typeface="+mn-cs"/>
        </a:defRPr>
      </a:lvl4pPr>
      <a:lvl5pPr marL="1828789" algn="l" defTabSz="914395" rtl="0" eaLnBrk="1" latinLnBrk="0" hangingPunct="1">
        <a:defRPr kumimoji="1" sz="1800" kern="1200">
          <a:solidFill>
            <a:schemeClr val="tx1"/>
          </a:solidFill>
          <a:latin typeface="+mn-lt"/>
          <a:ea typeface="+mn-ea"/>
          <a:cs typeface="+mn-cs"/>
        </a:defRPr>
      </a:lvl5pPr>
      <a:lvl6pPr marL="2285987" algn="l" defTabSz="914395" rtl="0" eaLnBrk="1" latinLnBrk="0" hangingPunct="1">
        <a:defRPr kumimoji="1" sz="1800" kern="1200">
          <a:solidFill>
            <a:schemeClr val="tx1"/>
          </a:solidFill>
          <a:latin typeface="+mn-lt"/>
          <a:ea typeface="+mn-ea"/>
          <a:cs typeface="+mn-cs"/>
        </a:defRPr>
      </a:lvl6pPr>
      <a:lvl7pPr marL="2743184" algn="l" defTabSz="914395" rtl="0" eaLnBrk="1" latinLnBrk="0" hangingPunct="1">
        <a:defRPr kumimoji="1" sz="1800" kern="1200">
          <a:solidFill>
            <a:schemeClr val="tx1"/>
          </a:solidFill>
          <a:latin typeface="+mn-lt"/>
          <a:ea typeface="+mn-ea"/>
          <a:cs typeface="+mn-cs"/>
        </a:defRPr>
      </a:lvl7pPr>
      <a:lvl8pPr marL="3200381" algn="l" defTabSz="914395" rtl="0" eaLnBrk="1" latinLnBrk="0" hangingPunct="1">
        <a:defRPr kumimoji="1" sz="1800" kern="1200">
          <a:solidFill>
            <a:schemeClr val="tx1"/>
          </a:solidFill>
          <a:latin typeface="+mn-lt"/>
          <a:ea typeface="+mn-ea"/>
          <a:cs typeface="+mn-cs"/>
        </a:defRPr>
      </a:lvl8pPr>
      <a:lvl9pPr marL="3657579" algn="l" defTabSz="914395" rtl="0" eaLnBrk="1" latinLnBrk="0" hangingPunct="1">
        <a:defRPr kumimoji="1"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3"/>
            <a:ext cx="12192000" cy="82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p>
            <a:pPr marL="0" lvl="0" defTabSz="419314"/>
            <a:r>
              <a:rPr lang="ja-JP" altLang="en-US"/>
              <a:t>マスター タイトルの書式設定</a:t>
            </a:r>
            <a:endParaRPr lang="en-US"/>
          </a:p>
        </p:txBody>
      </p:sp>
      <p:sp>
        <p:nvSpPr>
          <p:cNvPr id="3" name="Text Placeholder 2"/>
          <p:cNvSpPr>
            <a:spLocks noGrp="1"/>
          </p:cNvSpPr>
          <p:nvPr>
            <p:ph type="body" idx="1"/>
          </p:nvPr>
        </p:nvSpPr>
        <p:spPr>
          <a:xfrm>
            <a:off x="443077" y="1879525"/>
            <a:ext cx="11305634" cy="4652184"/>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992049" y="427038"/>
            <a:ext cx="2743200" cy="365125"/>
          </a:xfrm>
          <a:prstGeom prst="rect">
            <a:avLst/>
          </a:prstGeom>
        </p:spPr>
        <p:txBody>
          <a:bodyPr vert="horz" lIns="0" tIns="0" rIns="0" bIns="0" rtlCol="0" anchor="ctr"/>
          <a:lstStyle>
            <a:lvl1pPr algn="r">
              <a:defRPr sz="1101">
                <a:solidFill>
                  <a:schemeClr val="bg1"/>
                </a:solidFill>
              </a:defRPr>
            </a:lvl1pPr>
          </a:lstStyle>
          <a:p>
            <a:fld id="{C8F5AC41-6968-400B-AF36-AE2A9D36785E}" type="datetime1">
              <a:rPr lang="ja-JP" altLang="en-US" smtClean="0"/>
              <a:t>2026/5/19</a:t>
            </a:fld>
            <a:endParaRPr lang="en-US" dirty="0"/>
          </a:p>
        </p:txBody>
      </p:sp>
      <p:sp>
        <p:nvSpPr>
          <p:cNvPr id="5" name="Footer Placeholder 4"/>
          <p:cNvSpPr>
            <a:spLocks noGrp="1"/>
          </p:cNvSpPr>
          <p:nvPr>
            <p:ph type="ftr" sz="quarter" idx="3"/>
          </p:nvPr>
        </p:nvSpPr>
        <p:spPr>
          <a:xfrm>
            <a:off x="6333821" y="6551320"/>
            <a:ext cx="4625200" cy="263263"/>
          </a:xfrm>
          <a:prstGeom prst="rect">
            <a:avLst/>
          </a:prstGeom>
        </p:spPr>
        <p:txBody>
          <a:bodyPr vert="horz" lIns="0" tIns="0" rIns="0" bIns="0" rtlCol="0" anchor="t"/>
          <a:lstStyle>
            <a:lvl1pPr algn="l">
              <a:defRPr sz="825">
                <a:solidFill>
                  <a:schemeClr val="bg2">
                    <a:lumMod val="50000"/>
                  </a:schemeClr>
                </a:solidFill>
              </a:defRPr>
            </a:lvl1pPr>
          </a:lstStyle>
          <a:p>
            <a:endParaRPr lang="en-US" dirty="0"/>
          </a:p>
        </p:txBody>
      </p:sp>
      <p:sp>
        <p:nvSpPr>
          <p:cNvPr id="6" name="Slide Number Placeholder 5"/>
          <p:cNvSpPr>
            <a:spLocks noGrp="1"/>
          </p:cNvSpPr>
          <p:nvPr>
            <p:ph type="sldNum" sz="quarter" idx="4"/>
          </p:nvPr>
        </p:nvSpPr>
        <p:spPr>
          <a:xfrm>
            <a:off x="10972695" y="6536162"/>
            <a:ext cx="776016" cy="278421"/>
          </a:xfrm>
          <a:prstGeom prst="rect">
            <a:avLst/>
          </a:prstGeom>
        </p:spPr>
        <p:txBody>
          <a:bodyPr vert="horz" lIns="0" tIns="0" rIns="0" bIns="0" rtlCol="0" anchor="t"/>
          <a:lstStyle>
            <a:lvl1pPr algn="r">
              <a:defRPr sz="1101"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268310169"/>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Lst>
  <mc:AlternateContent xmlns:mc="http://schemas.openxmlformats.org/markup-compatibility/2006" xmlns:p14="http://schemas.microsoft.com/office/powerpoint/2010/main">
    <mc:Choice Requires="p14">
      <p:transition spd="slow" p14:dur="2000">
        <p:sndAc>
          <p:stSnd>
            <p:snd r:embed="rId9" name="chimes.wav"/>
          </p:stSnd>
        </p:sndAc>
      </p:transition>
    </mc:Choice>
    <mc:Fallback xmlns="">
      <p:transition spd="slow">
        <p:sndAc>
          <p:stSnd>
            <p:snd r:embed="rId10" name="chimes.wav"/>
          </p:stSnd>
        </p:sndAc>
      </p:transition>
    </mc:Fallback>
  </mc:AlternateContent>
  <p:hf hdr="0" ftr="0" dt="0"/>
  <p:txStyles>
    <p:titleStyle>
      <a:lvl1pPr algn="l" defTabSz="838628" rtl="0" eaLnBrk="1" latinLnBrk="0" hangingPunct="1">
        <a:lnSpc>
          <a:spcPct val="90000"/>
        </a:lnSpc>
        <a:spcBef>
          <a:spcPct val="0"/>
        </a:spcBef>
        <a:buNone/>
        <a:defRPr kumimoji="1" lang="en-US" altLang="en-US" sz="1663" b="1" i="0" kern="1200" spc="249" dirty="0">
          <a:solidFill>
            <a:schemeClr val="bg1"/>
          </a:solidFill>
          <a:latin typeface="Meiryo" panose="020B0604030504040204" pitchFamily="34" charset="-128"/>
          <a:ea typeface="Meiryo" panose="020B0604030504040204" pitchFamily="34" charset="-128"/>
          <a:cs typeface="+mn-cs"/>
        </a:defRPr>
      </a:lvl1pPr>
    </p:titleStyle>
    <p:bodyStyle>
      <a:lvl1pPr marL="165979" indent="-165979" algn="l" defTabSz="838628" rtl="0" eaLnBrk="1" latinLnBrk="0" hangingPunct="1">
        <a:lnSpc>
          <a:spcPct val="130000"/>
        </a:lnSpc>
        <a:spcBef>
          <a:spcPts val="917"/>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1pPr>
      <a:lvl2pPr marL="327590" indent="-161612"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2pPr>
      <a:lvl3pPr marL="575101" indent="-165979"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3pPr>
      <a:lvl4pPr marL="741079" indent="-165979"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4pPr>
      <a:lvl5pPr marL="902690" indent="-161612" algn="l" defTabSz="838628" rtl="0" eaLnBrk="1" latinLnBrk="0" hangingPunct="1">
        <a:lnSpc>
          <a:spcPct val="130000"/>
        </a:lnSpc>
        <a:spcBef>
          <a:spcPts val="459"/>
        </a:spcBef>
        <a:spcAft>
          <a:spcPts val="734"/>
        </a:spcAft>
        <a:buClr>
          <a:schemeClr val="tx2"/>
        </a:buClr>
        <a:buFont typeface="Arial" panose="020B0604020202020204" pitchFamily="34" charset="0"/>
        <a:buChar char="•"/>
        <a:defRPr kumimoji="1" sz="1284" b="0" i="0" kern="1200">
          <a:solidFill>
            <a:schemeClr val="tx1"/>
          </a:solidFill>
          <a:latin typeface="Meiryo" panose="020B0604030504040204" pitchFamily="34" charset="-128"/>
          <a:ea typeface="Meiryo" panose="020B0604030504040204" pitchFamily="34" charset="-128"/>
          <a:cs typeface="+mn-cs"/>
        </a:defRPr>
      </a:lvl5pPr>
      <a:lvl6pPr marL="2306228"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6pPr>
      <a:lvl7pPr marL="2725542"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7pPr>
      <a:lvl8pPr marL="3144856"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8pPr>
      <a:lvl9pPr marL="3564170" indent="-209657" algn="l" defTabSz="838628" rtl="0" eaLnBrk="1" latinLnBrk="0" hangingPunct="1">
        <a:lnSpc>
          <a:spcPct val="90000"/>
        </a:lnSpc>
        <a:spcBef>
          <a:spcPts val="459"/>
        </a:spcBef>
        <a:buFont typeface="Arial" panose="020B0604020202020204" pitchFamily="34" charset="0"/>
        <a:buChar char="•"/>
        <a:defRPr kumimoji="1" sz="1651" kern="1200">
          <a:solidFill>
            <a:schemeClr val="tx1"/>
          </a:solidFill>
          <a:latin typeface="+mn-lt"/>
          <a:ea typeface="+mn-ea"/>
          <a:cs typeface="+mn-cs"/>
        </a:defRPr>
      </a:lvl9pPr>
    </p:bodyStyle>
    <p:otherStyle>
      <a:defPPr>
        <a:defRPr lang="en-US"/>
      </a:defPPr>
      <a:lvl1pPr marL="0" algn="l" defTabSz="838628" rtl="0" eaLnBrk="1" latinLnBrk="0" hangingPunct="1">
        <a:defRPr kumimoji="1" sz="1651" kern="1200">
          <a:solidFill>
            <a:schemeClr val="tx1"/>
          </a:solidFill>
          <a:latin typeface="+mn-lt"/>
          <a:ea typeface="+mn-ea"/>
          <a:cs typeface="+mn-cs"/>
        </a:defRPr>
      </a:lvl1pPr>
      <a:lvl2pPr marL="419314" algn="l" defTabSz="838628" rtl="0" eaLnBrk="1" latinLnBrk="0" hangingPunct="1">
        <a:defRPr kumimoji="1" sz="1651" kern="1200">
          <a:solidFill>
            <a:schemeClr val="tx1"/>
          </a:solidFill>
          <a:latin typeface="+mn-lt"/>
          <a:ea typeface="+mn-ea"/>
          <a:cs typeface="+mn-cs"/>
        </a:defRPr>
      </a:lvl2pPr>
      <a:lvl3pPr marL="838628" algn="l" defTabSz="838628" rtl="0" eaLnBrk="1" latinLnBrk="0" hangingPunct="1">
        <a:defRPr kumimoji="1" sz="1651" kern="1200">
          <a:solidFill>
            <a:schemeClr val="tx1"/>
          </a:solidFill>
          <a:latin typeface="+mn-lt"/>
          <a:ea typeface="+mn-ea"/>
          <a:cs typeface="+mn-cs"/>
        </a:defRPr>
      </a:lvl3pPr>
      <a:lvl4pPr marL="1257943" algn="l" defTabSz="838628" rtl="0" eaLnBrk="1" latinLnBrk="0" hangingPunct="1">
        <a:defRPr kumimoji="1" sz="1651" kern="1200">
          <a:solidFill>
            <a:schemeClr val="tx1"/>
          </a:solidFill>
          <a:latin typeface="+mn-lt"/>
          <a:ea typeface="+mn-ea"/>
          <a:cs typeface="+mn-cs"/>
        </a:defRPr>
      </a:lvl4pPr>
      <a:lvl5pPr marL="1677256" algn="l" defTabSz="838628" rtl="0" eaLnBrk="1" latinLnBrk="0" hangingPunct="1">
        <a:defRPr kumimoji="1" sz="1651" kern="1200">
          <a:solidFill>
            <a:schemeClr val="tx1"/>
          </a:solidFill>
          <a:latin typeface="+mn-lt"/>
          <a:ea typeface="+mn-ea"/>
          <a:cs typeface="+mn-cs"/>
        </a:defRPr>
      </a:lvl5pPr>
      <a:lvl6pPr marL="2096571" algn="l" defTabSz="838628" rtl="0" eaLnBrk="1" latinLnBrk="0" hangingPunct="1">
        <a:defRPr kumimoji="1" sz="1651" kern="1200">
          <a:solidFill>
            <a:schemeClr val="tx1"/>
          </a:solidFill>
          <a:latin typeface="+mn-lt"/>
          <a:ea typeface="+mn-ea"/>
          <a:cs typeface="+mn-cs"/>
        </a:defRPr>
      </a:lvl6pPr>
      <a:lvl7pPr marL="2515885" algn="l" defTabSz="838628" rtl="0" eaLnBrk="1" latinLnBrk="0" hangingPunct="1">
        <a:defRPr kumimoji="1" sz="1651" kern="1200">
          <a:solidFill>
            <a:schemeClr val="tx1"/>
          </a:solidFill>
          <a:latin typeface="+mn-lt"/>
          <a:ea typeface="+mn-ea"/>
          <a:cs typeface="+mn-cs"/>
        </a:defRPr>
      </a:lvl7pPr>
      <a:lvl8pPr marL="2935200" algn="l" defTabSz="838628" rtl="0" eaLnBrk="1" latinLnBrk="0" hangingPunct="1">
        <a:defRPr kumimoji="1" sz="1651" kern="1200">
          <a:solidFill>
            <a:schemeClr val="tx1"/>
          </a:solidFill>
          <a:latin typeface="+mn-lt"/>
          <a:ea typeface="+mn-ea"/>
          <a:cs typeface="+mn-cs"/>
        </a:defRPr>
      </a:lvl8pPr>
      <a:lvl9pPr marL="3354513" algn="l" defTabSz="838628" rtl="0" eaLnBrk="1" latinLnBrk="0" hangingPunct="1">
        <a:defRPr kumimoji="1" sz="1651"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2026/5/19</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790410180"/>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369901285"/>
      </p:ext>
    </p:extLst>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Lst>
  <p:hf sldNum="0"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8.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5.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8.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8.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5.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45.xml"/><Relationship Id="rId7" Type="http://schemas.openxmlformats.org/officeDocument/2006/relationships/image" Target="../media/image14.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8.png"/><Relationship Id="rId5" Type="http://schemas.openxmlformats.org/officeDocument/2006/relationships/image" Target="../media/image15.png"/><Relationship Id="rId4"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8.png"/><Relationship Id="rId4" Type="http://schemas.openxmlformats.org/officeDocument/2006/relationships/notesSlide" Target="../notesSlides/notesSlide1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8.pn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8.png"/><Relationship Id="rId4"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2.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8.png"/><Relationship Id="rId4" Type="http://schemas.openxmlformats.org/officeDocument/2006/relationships/notesSlide" Target="../notesSlides/notesSlide2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89.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8.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8.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8.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8.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8.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8.png"/><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notesSlide" Target="../notesSlides/notesSlide2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8.png"/><Relationship Id="rId4" Type="http://schemas.openxmlformats.org/officeDocument/2006/relationships/notesSlide" Target="../notesSlides/notesSlide2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8.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8.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8.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image" Target="../media/image8.png"/><Relationship Id="rId5" Type="http://schemas.openxmlformats.org/officeDocument/2006/relationships/image" Target="../media/image20.png"/><Relationship Id="rId4" Type="http://schemas.openxmlformats.org/officeDocument/2006/relationships/hyperlink" Target="https://www.med.or.jp/japanese/members/iryo/r06kaitei/03-2innaikeiji_nitii.pptx" TargetMode="Externa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7.m4a"/><Relationship Id="rId1" Type="http://schemas.microsoft.com/office/2007/relationships/media" Target="../media/media57.m4a"/><Relationship Id="rId5" Type="http://schemas.openxmlformats.org/officeDocument/2006/relationships/image" Target="../media/image8.png"/><Relationship Id="rId4" Type="http://schemas.openxmlformats.org/officeDocument/2006/relationships/image" Target="../media/image21.emf"/></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8.m4a"/><Relationship Id="rId1" Type="http://schemas.microsoft.com/office/2007/relationships/media" Target="../media/media58.m4a"/><Relationship Id="rId4" Type="http://schemas.openxmlformats.org/officeDocument/2006/relationships/image" Target="../media/image8.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02.xml"/><Relationship Id="rId7" Type="http://schemas.openxmlformats.org/officeDocument/2006/relationships/image" Target="../media/image8.png"/><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23.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02.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8.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4" Type="http://schemas.openxmlformats.org/officeDocument/2006/relationships/image" Target="../media/image8.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image" Target="../media/image8.png"/><Relationship Id="rId5" Type="http://schemas.openxmlformats.org/officeDocument/2006/relationships/image" Target="../media/image25.png"/><Relationship Id="rId4" Type="http://schemas.openxmlformats.org/officeDocument/2006/relationships/image" Target="../media/image24.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8.png"/><Relationship Id="rId4" Type="http://schemas.openxmlformats.org/officeDocument/2006/relationships/image" Target="../media/image25.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8.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8.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6.m4a"/><Relationship Id="rId1" Type="http://schemas.microsoft.com/office/2007/relationships/media" Target="../media/media66.m4a"/><Relationship Id="rId5" Type="http://schemas.openxmlformats.org/officeDocument/2006/relationships/image" Target="../media/image8.png"/><Relationship Id="rId4" Type="http://schemas.openxmlformats.org/officeDocument/2006/relationships/notesSlide" Target="../notesSlides/notesSlide24.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8.png"/><Relationship Id="rId4" Type="http://schemas.openxmlformats.org/officeDocument/2006/relationships/notesSlide" Target="../notesSlides/notesSlide25.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8.m4a"/><Relationship Id="rId1" Type="http://schemas.microsoft.com/office/2007/relationships/media" Target="../media/media68.m4a"/><Relationship Id="rId5" Type="http://schemas.openxmlformats.org/officeDocument/2006/relationships/image" Target="../media/image8.png"/><Relationship Id="rId4" Type="http://schemas.openxmlformats.org/officeDocument/2006/relationships/notesSlide" Target="../notesSlides/notesSlide26.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9.m4a"/><Relationship Id="rId1" Type="http://schemas.microsoft.com/office/2007/relationships/media" Target="../media/media69.m4a"/><Relationship Id="rId4" Type="http://schemas.openxmlformats.org/officeDocument/2006/relationships/image" Target="../media/image8.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0.m4a"/><Relationship Id="rId1" Type="http://schemas.microsoft.com/office/2007/relationships/media" Target="../media/media70.m4a"/><Relationship Id="rId4" Type="http://schemas.openxmlformats.org/officeDocument/2006/relationships/image" Target="../media/image8.png"/></Relationships>
</file>

<file path=ppt/slides/_rels/slide71.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3" Type="http://schemas.openxmlformats.org/officeDocument/2006/relationships/slideLayout" Target="../slideLayouts/slideLayout20.xml"/><Relationship Id="rId7" Type="http://schemas.openxmlformats.org/officeDocument/2006/relationships/image" Target="../media/image28.png"/><Relationship Id="rId12" Type="http://schemas.openxmlformats.org/officeDocument/2006/relationships/image" Target="../media/image33.png"/><Relationship Id="rId17" Type="http://schemas.openxmlformats.org/officeDocument/2006/relationships/image" Target="../media/image8.png"/><Relationship Id="rId2" Type="http://schemas.openxmlformats.org/officeDocument/2006/relationships/audio" Target="../media/media71.m4a"/><Relationship Id="rId16" Type="http://schemas.openxmlformats.org/officeDocument/2006/relationships/image" Target="../media/image37.png"/><Relationship Id="rId1" Type="http://schemas.microsoft.com/office/2007/relationships/media" Target="../media/media71.m4a"/><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png"/><Relationship Id="rId4" Type="http://schemas.openxmlformats.org/officeDocument/2006/relationships/notesSlide" Target="../notesSlides/notesSlide27.xml"/><Relationship Id="rId9" Type="http://schemas.openxmlformats.org/officeDocument/2006/relationships/image" Target="../media/image30.png"/><Relationship Id="rId14" Type="http://schemas.openxmlformats.org/officeDocument/2006/relationships/image" Target="../media/image35.png"/></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2.m4a"/><Relationship Id="rId1" Type="http://schemas.microsoft.com/office/2007/relationships/media" Target="../media/media72.m4a"/><Relationship Id="rId4" Type="http://schemas.openxmlformats.org/officeDocument/2006/relationships/image" Target="../media/image8.png"/></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3.m4a"/><Relationship Id="rId1" Type="http://schemas.microsoft.com/office/2007/relationships/media" Target="../media/media73.m4a"/><Relationship Id="rId5" Type="http://schemas.openxmlformats.org/officeDocument/2006/relationships/image" Target="../media/image8.png"/><Relationship Id="rId4" Type="http://schemas.openxmlformats.org/officeDocument/2006/relationships/notesSlide" Target="../notesSlides/notesSlide28.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4.m4a"/><Relationship Id="rId1" Type="http://schemas.microsoft.com/office/2007/relationships/media" Target="../media/media74.m4a"/><Relationship Id="rId4" Type="http://schemas.openxmlformats.org/officeDocument/2006/relationships/image" Target="../media/image8.png"/></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5.m4a"/><Relationship Id="rId1" Type="http://schemas.microsoft.com/office/2007/relationships/media" Target="../media/media75.m4a"/><Relationship Id="rId4" Type="http://schemas.openxmlformats.org/officeDocument/2006/relationships/image" Target="../media/image8.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6.m4a"/><Relationship Id="rId1" Type="http://schemas.microsoft.com/office/2007/relationships/media" Target="../media/media76.m4a"/><Relationship Id="rId4" Type="http://schemas.openxmlformats.org/officeDocument/2006/relationships/image" Target="../media/image8.png"/></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7.m4a"/><Relationship Id="rId1" Type="http://schemas.microsoft.com/office/2007/relationships/media" Target="../media/media77.m4a"/><Relationship Id="rId4" Type="http://schemas.openxmlformats.org/officeDocument/2006/relationships/image" Target="../media/image8.png"/></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8.m4a"/><Relationship Id="rId1" Type="http://schemas.microsoft.com/office/2007/relationships/media" Target="../media/media78.m4a"/><Relationship Id="rId4" Type="http://schemas.openxmlformats.org/officeDocument/2006/relationships/image" Target="../media/image8.png"/></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9.m4a"/><Relationship Id="rId1" Type="http://schemas.microsoft.com/office/2007/relationships/media" Target="../media/media79.m4a"/><Relationship Id="rId4" Type="http://schemas.openxmlformats.org/officeDocument/2006/relationships/image" Target="../media/image8.png"/></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0.m4a"/><Relationship Id="rId1" Type="http://schemas.microsoft.com/office/2007/relationships/media" Target="../media/media80.m4a"/><Relationship Id="rId4" Type="http://schemas.openxmlformats.org/officeDocument/2006/relationships/image" Target="../media/image8.png"/></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81.m4a"/><Relationship Id="rId1" Type="http://schemas.microsoft.com/office/2007/relationships/media" Target="../media/media81.m4a"/><Relationship Id="rId4" Type="http://schemas.openxmlformats.org/officeDocument/2006/relationships/image" Target="../media/image8.pn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82.m4a"/><Relationship Id="rId1" Type="http://schemas.microsoft.com/office/2007/relationships/media" Target="../media/media82.m4a"/><Relationship Id="rId4" Type="http://schemas.openxmlformats.org/officeDocument/2006/relationships/image" Target="../media/image8.pn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3.m4a"/><Relationship Id="rId1" Type="http://schemas.microsoft.com/office/2007/relationships/media" Target="../media/media83.m4a"/><Relationship Id="rId4" Type="http://schemas.openxmlformats.org/officeDocument/2006/relationships/image" Target="../media/image8.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4.m4a"/><Relationship Id="rId1" Type="http://schemas.microsoft.com/office/2007/relationships/media" Target="../media/media84.m4a"/><Relationship Id="rId4" Type="http://schemas.openxmlformats.org/officeDocument/2006/relationships/image" Target="../media/image8.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55.xml"/><Relationship Id="rId2" Type="http://schemas.openxmlformats.org/officeDocument/2006/relationships/audio" Target="../media/media85.m4a"/><Relationship Id="rId1" Type="http://schemas.microsoft.com/office/2007/relationships/media" Target="../media/media85.m4a"/><Relationship Id="rId5" Type="http://schemas.openxmlformats.org/officeDocument/2006/relationships/image" Target="../media/image8.png"/><Relationship Id="rId4" Type="http://schemas.openxmlformats.org/officeDocument/2006/relationships/notesSlide" Target="../notesSlides/notesSlide29.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6.m4a"/><Relationship Id="rId1" Type="http://schemas.microsoft.com/office/2007/relationships/media" Target="../media/media86.m4a"/><Relationship Id="rId4" Type="http://schemas.openxmlformats.org/officeDocument/2006/relationships/image" Target="../media/image8.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5.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5.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9.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5.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9.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9.xml"/></Relationships>
</file>

<file path=ppt/slides/_rels/slide9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55.xml"/><Relationship Id="rId6" Type="http://schemas.openxmlformats.org/officeDocument/2006/relationships/image" Target="../media/image41.pn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jpeg"/><Relationship Id="rId9" Type="http://schemas.openxmlformats.org/officeDocument/2006/relationships/image" Target="../media/image44.pn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9.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84.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5.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5.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4.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9.xml"/></Relationships>
</file>

<file path=ppt/slides/_rels/slide101.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43.xml"/><Relationship Id="rId1" Type="http://schemas.openxmlformats.org/officeDocument/2006/relationships/slideLayout" Target="../slideLayouts/slideLayout69.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7.m4a"/><Relationship Id="rId1" Type="http://schemas.microsoft.com/office/2007/relationships/media" Target="../media/media87.m4a"/><Relationship Id="rId4" Type="http://schemas.openxmlformats.org/officeDocument/2006/relationships/image" Target="../media/image8.png"/></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8.m4a"/><Relationship Id="rId1" Type="http://schemas.microsoft.com/office/2007/relationships/media" Target="../media/media88.m4a"/><Relationship Id="rId4" Type="http://schemas.openxmlformats.org/officeDocument/2006/relationships/image" Target="../media/image8.png"/></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9.m4a"/><Relationship Id="rId1" Type="http://schemas.microsoft.com/office/2007/relationships/media" Target="../media/media89.m4a"/><Relationship Id="rId5" Type="http://schemas.openxmlformats.org/officeDocument/2006/relationships/image" Target="../media/image8.png"/><Relationship Id="rId4" Type="http://schemas.openxmlformats.org/officeDocument/2006/relationships/image" Target="../media/image51.png"/></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109.xml"/><Relationship Id="rId2" Type="http://schemas.openxmlformats.org/officeDocument/2006/relationships/audio" Target="../media/media90.m4a"/><Relationship Id="rId1" Type="http://schemas.microsoft.com/office/2007/relationships/media" Target="../media/media90.m4a"/><Relationship Id="rId5" Type="http://schemas.openxmlformats.org/officeDocument/2006/relationships/image" Target="../media/image8.png"/><Relationship Id="rId4" Type="http://schemas.openxmlformats.org/officeDocument/2006/relationships/notesSlide" Target="../notesSlides/notesSlide44.xm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1.m4a"/><Relationship Id="rId1" Type="http://schemas.microsoft.com/office/2007/relationships/media" Target="../media/media91.m4a"/><Relationship Id="rId5" Type="http://schemas.openxmlformats.org/officeDocument/2006/relationships/image" Target="../media/image8.png"/><Relationship Id="rId4" Type="http://schemas.openxmlformats.org/officeDocument/2006/relationships/image" Target="../media/image52.png"/></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2.m4a"/><Relationship Id="rId1" Type="http://schemas.microsoft.com/office/2007/relationships/media" Target="../media/media92.m4a"/><Relationship Id="rId4" Type="http://schemas.openxmlformats.org/officeDocument/2006/relationships/image" Target="../media/image8.png"/></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3.m4a"/><Relationship Id="rId1" Type="http://schemas.microsoft.com/office/2007/relationships/media" Target="../media/media93.m4a"/><Relationship Id="rId4" Type="http://schemas.openxmlformats.org/officeDocument/2006/relationships/image" Target="../media/image8.png"/></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4.m4a"/><Relationship Id="rId1" Type="http://schemas.microsoft.com/office/2007/relationships/media" Target="../media/media94.m4a"/><Relationship Id="rId4" Type="http://schemas.openxmlformats.org/officeDocument/2006/relationships/image" Target="../media/image8.png"/></Relationships>
</file>

<file path=ppt/slides/_rels/slide1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5.m4a"/><Relationship Id="rId1" Type="http://schemas.microsoft.com/office/2007/relationships/media" Target="../media/media95.m4a"/><Relationship Id="rId4" Type="http://schemas.openxmlformats.org/officeDocument/2006/relationships/image" Target="../media/image8.png"/></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6.m4a"/><Relationship Id="rId1" Type="http://schemas.microsoft.com/office/2007/relationships/media" Target="../media/media96.m4a"/><Relationship Id="rId4" Type="http://schemas.openxmlformats.org/officeDocument/2006/relationships/image" Target="../media/image8.png"/></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97.m4a"/><Relationship Id="rId1" Type="http://schemas.microsoft.com/office/2007/relationships/media" Target="../media/media97.m4a"/><Relationship Id="rId4" Type="http://schemas.openxmlformats.org/officeDocument/2006/relationships/image" Target="../media/image8.png"/></Relationships>
</file>

<file path=ppt/slides/_rels/slide113.xml.rels><?xml version="1.0" encoding="UTF-8" standalone="yes"?>
<Relationships xmlns="http://schemas.openxmlformats.org/package/2006/relationships"><Relationship Id="rId3" Type="http://schemas.openxmlformats.org/officeDocument/2006/relationships/slideLayout" Target="../slideLayouts/slideLayout121.xml"/><Relationship Id="rId2" Type="http://schemas.openxmlformats.org/officeDocument/2006/relationships/audio" Target="../media/media98.m4a"/><Relationship Id="rId1" Type="http://schemas.microsoft.com/office/2007/relationships/media" Target="../media/media98.m4a"/><Relationship Id="rId5" Type="http://schemas.openxmlformats.org/officeDocument/2006/relationships/image" Target="../media/image8.png"/><Relationship Id="rId4" Type="http://schemas.openxmlformats.org/officeDocument/2006/relationships/notesSlide" Target="../notesSlides/notesSlide45.xml"/></Relationships>
</file>

<file path=ppt/slides/_rels/slide114.xml.rels><?xml version="1.0" encoding="UTF-8" standalone="yes"?>
<Relationships xmlns="http://schemas.openxmlformats.org/package/2006/relationships"><Relationship Id="rId3" Type="http://schemas.openxmlformats.org/officeDocument/2006/relationships/slideLayout" Target="../slideLayouts/slideLayout121.xml"/><Relationship Id="rId2" Type="http://schemas.openxmlformats.org/officeDocument/2006/relationships/audio" Target="../media/media99.m4a"/><Relationship Id="rId1" Type="http://schemas.microsoft.com/office/2007/relationships/media" Target="../media/media99.m4a"/><Relationship Id="rId5" Type="http://schemas.openxmlformats.org/officeDocument/2006/relationships/image" Target="../media/image8.png"/><Relationship Id="rId4" Type="http://schemas.openxmlformats.org/officeDocument/2006/relationships/notesSlide" Target="../notesSlides/notesSlide46.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1.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1.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1.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1.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1.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1.xml"/></Relationships>
</file>

<file path=ppt/slides/_rels/slide121.xml.rels><?xml version="1.0" encoding="UTF-8" standalone="yes"?>
<Relationships xmlns="http://schemas.openxmlformats.org/package/2006/relationships"><Relationship Id="rId3" Type="http://schemas.openxmlformats.org/officeDocument/2006/relationships/slideLayout" Target="../slideLayouts/slideLayout121.xml"/><Relationship Id="rId2" Type="http://schemas.openxmlformats.org/officeDocument/2006/relationships/audio" Target="../media/media100.m4a"/><Relationship Id="rId1" Type="http://schemas.microsoft.com/office/2007/relationships/media" Target="../media/media100.m4a"/><Relationship Id="rId5" Type="http://schemas.openxmlformats.org/officeDocument/2006/relationships/image" Target="../media/image8.png"/><Relationship Id="rId4" Type="http://schemas.openxmlformats.org/officeDocument/2006/relationships/notesSlide" Target="../notesSlides/notesSlide53.xml"/></Relationships>
</file>

<file path=ppt/slides/_rels/slide122.xml.rels><?xml version="1.0" encoding="UTF-8" standalone="yes"?>
<Relationships xmlns="http://schemas.openxmlformats.org/package/2006/relationships"><Relationship Id="rId3" Type="http://schemas.openxmlformats.org/officeDocument/2006/relationships/slideLayout" Target="../slideLayouts/slideLayout121.xml"/><Relationship Id="rId2" Type="http://schemas.openxmlformats.org/officeDocument/2006/relationships/audio" Target="../media/media101.m4a"/><Relationship Id="rId1" Type="http://schemas.microsoft.com/office/2007/relationships/media" Target="../media/media101.m4a"/><Relationship Id="rId5" Type="http://schemas.openxmlformats.org/officeDocument/2006/relationships/image" Target="../media/image8.png"/><Relationship Id="rId4" Type="http://schemas.openxmlformats.org/officeDocument/2006/relationships/notesSlide" Target="../notesSlides/notesSlide54.xml"/></Relationships>
</file>

<file path=ppt/slides/_rels/slide123.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102.m4a"/><Relationship Id="rId1" Type="http://schemas.microsoft.com/office/2007/relationships/media" Target="../media/media102.m4a"/><Relationship Id="rId4" Type="http://schemas.openxmlformats.org/officeDocument/2006/relationships/image" Target="../media/image8.png"/></Relationships>
</file>

<file path=ppt/slides/_rels/slide124.xml.rels><?xml version="1.0" encoding="UTF-8" standalone="yes"?>
<Relationships xmlns="http://schemas.openxmlformats.org/package/2006/relationships"><Relationship Id="rId3" Type="http://schemas.openxmlformats.org/officeDocument/2006/relationships/slideLayout" Target="../slideLayouts/slideLayout133.xml"/><Relationship Id="rId2" Type="http://schemas.openxmlformats.org/officeDocument/2006/relationships/audio" Target="../media/media103.m4a"/><Relationship Id="rId1" Type="http://schemas.microsoft.com/office/2007/relationships/media" Target="../media/media103.m4a"/><Relationship Id="rId5" Type="http://schemas.openxmlformats.org/officeDocument/2006/relationships/image" Target="../media/image8.png"/><Relationship Id="rId4" Type="http://schemas.openxmlformats.org/officeDocument/2006/relationships/notesSlide" Target="../notesSlides/notesSlide55.xml"/></Relationships>
</file>

<file path=ppt/slides/_rels/slide125.xml.rels><?xml version="1.0" encoding="UTF-8" standalone="yes"?>
<Relationships xmlns="http://schemas.openxmlformats.org/package/2006/relationships"><Relationship Id="rId3" Type="http://schemas.openxmlformats.org/officeDocument/2006/relationships/slideLayout" Target="../slideLayouts/slideLayout133.xml"/><Relationship Id="rId2" Type="http://schemas.openxmlformats.org/officeDocument/2006/relationships/audio" Target="../media/media104.m4a"/><Relationship Id="rId1" Type="http://schemas.microsoft.com/office/2007/relationships/media" Target="../media/media104.m4a"/><Relationship Id="rId5" Type="http://schemas.openxmlformats.org/officeDocument/2006/relationships/image" Target="../media/image8.png"/><Relationship Id="rId4" Type="http://schemas.openxmlformats.org/officeDocument/2006/relationships/notesSlide" Target="../notesSlides/notesSlide56.xml"/></Relationships>
</file>

<file path=ppt/slides/_rels/slide126.xml.rels><?xml version="1.0" encoding="UTF-8" standalone="yes"?>
<Relationships xmlns="http://schemas.openxmlformats.org/package/2006/relationships"><Relationship Id="rId3" Type="http://schemas.openxmlformats.org/officeDocument/2006/relationships/slideLayout" Target="../slideLayouts/slideLayout133.xml"/><Relationship Id="rId2" Type="http://schemas.openxmlformats.org/officeDocument/2006/relationships/audio" Target="../media/media105.m4a"/><Relationship Id="rId1" Type="http://schemas.microsoft.com/office/2007/relationships/media" Target="../media/media105.m4a"/><Relationship Id="rId5" Type="http://schemas.openxmlformats.org/officeDocument/2006/relationships/image" Target="../media/image8.png"/><Relationship Id="rId4" Type="http://schemas.openxmlformats.org/officeDocument/2006/relationships/notesSlide" Target="../notesSlides/notesSlide57.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3.xml"/></Relationships>
</file>

<file path=ppt/slides/_rels/slide128.xml.rels><?xml version="1.0" encoding="UTF-8" standalone="yes"?>
<Relationships xmlns="http://schemas.openxmlformats.org/package/2006/relationships"><Relationship Id="rId3" Type="http://schemas.openxmlformats.org/officeDocument/2006/relationships/slideLayout" Target="../slideLayouts/slideLayout111.xml"/><Relationship Id="rId2" Type="http://schemas.openxmlformats.org/officeDocument/2006/relationships/audio" Target="../media/media106.m4a"/><Relationship Id="rId1" Type="http://schemas.microsoft.com/office/2007/relationships/media" Target="../media/media106.m4a"/><Relationship Id="rId4" Type="http://schemas.openxmlformats.org/officeDocument/2006/relationships/image" Target="../media/image8.png"/></Relationships>
</file>

<file path=ppt/slides/_rels/slide129.xml.rels><?xml version="1.0" encoding="UTF-8" standalone="yes"?>
<Relationships xmlns="http://schemas.openxmlformats.org/package/2006/relationships"><Relationship Id="rId3" Type="http://schemas.openxmlformats.org/officeDocument/2006/relationships/slideLayout" Target="../slideLayouts/slideLayout121.xml"/><Relationship Id="rId2" Type="http://schemas.openxmlformats.org/officeDocument/2006/relationships/audio" Target="../media/media107.m4a"/><Relationship Id="rId1" Type="http://schemas.microsoft.com/office/2007/relationships/media" Target="../media/media107.m4a"/><Relationship Id="rId5" Type="http://schemas.openxmlformats.org/officeDocument/2006/relationships/image" Target="../media/image8.png"/><Relationship Id="rId4" Type="http://schemas.openxmlformats.org/officeDocument/2006/relationships/notesSlide" Target="../notesSlides/notesSlide59.xml"/></Relationships>
</file>

<file path=ppt/slides/_rels/slide13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1.xml"/><Relationship Id="rId7" Type="http://schemas.openxmlformats.org/officeDocument/2006/relationships/image" Target="../media/image55.png"/><Relationship Id="rId2" Type="http://schemas.openxmlformats.org/officeDocument/2006/relationships/audio" Target="../media/media108.m4a"/><Relationship Id="rId1" Type="http://schemas.microsoft.com/office/2007/relationships/media" Target="../media/media108.m4a"/><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notesSlide" Target="../notesSlides/notesSlide60.xml"/></Relationships>
</file>

<file path=ppt/slides/_rels/slide131.xml.rels><?xml version="1.0" encoding="UTF-8" standalone="yes"?>
<Relationships xmlns="http://schemas.openxmlformats.org/package/2006/relationships"><Relationship Id="rId3" Type="http://schemas.openxmlformats.org/officeDocument/2006/relationships/slideLayout" Target="../slideLayouts/slideLayout121.xml"/><Relationship Id="rId7" Type="http://schemas.openxmlformats.org/officeDocument/2006/relationships/image" Target="../media/image8.png"/><Relationship Id="rId2" Type="http://schemas.openxmlformats.org/officeDocument/2006/relationships/audio" Target="../media/media109.m4a"/><Relationship Id="rId1" Type="http://schemas.microsoft.com/office/2007/relationships/media" Target="../media/media109.m4a"/><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notesSlide" Target="../notesSlides/notesSlide61.xml"/></Relationships>
</file>

<file path=ppt/slides/_rels/slide13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1.xml"/><Relationship Id="rId7" Type="http://schemas.openxmlformats.org/officeDocument/2006/relationships/hyperlink" Target="https://www.youtube.com/playlist?list=PLMG33RKISnWgSb6dLP4zmNropige5BoOp" TargetMode="External"/><Relationship Id="rId2" Type="http://schemas.openxmlformats.org/officeDocument/2006/relationships/audio" Target="../media/media110.m4a"/><Relationship Id="rId1" Type="http://schemas.microsoft.com/office/2007/relationships/media" Target="../media/media110.m4a"/><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notesSlide" Target="../notesSlides/notesSlide62.xml"/></Relationships>
</file>

<file path=ppt/slides/_rels/slide133.xml.rels><?xml version="1.0" encoding="UTF-8" standalone="yes"?>
<Relationships xmlns="http://schemas.openxmlformats.org/package/2006/relationships"><Relationship Id="rId3" Type="http://schemas.openxmlformats.org/officeDocument/2006/relationships/slideLayout" Target="../slideLayouts/slideLayout116.xml"/><Relationship Id="rId2" Type="http://schemas.openxmlformats.org/officeDocument/2006/relationships/audio" Target="../media/media111.m4a"/><Relationship Id="rId1" Type="http://schemas.microsoft.com/office/2007/relationships/media" Target="../media/media111.m4a"/><Relationship Id="rId5" Type="http://schemas.openxmlformats.org/officeDocument/2006/relationships/image" Target="../media/image8.png"/><Relationship Id="rId4" Type="http://schemas.openxmlformats.org/officeDocument/2006/relationships/notesSlide" Target="../notesSlides/notesSlide6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7CDAA-3D8F-D53D-283B-5BBADC4CC9E7}"/>
            </a:ext>
          </a:extLst>
        </p:cNvPr>
        <p:cNvGrpSpPr/>
        <p:nvPr/>
      </p:nvGrpSpPr>
      <p:grpSpPr>
        <a:xfrm>
          <a:off x="0" y="0"/>
          <a:ext cx="0" cy="0"/>
          <a:chOff x="0" y="0"/>
          <a:chExt cx="0" cy="0"/>
        </a:xfrm>
      </p:grpSpPr>
      <p:sp>
        <p:nvSpPr>
          <p:cNvPr id="5" name="テキスト ボックス 4">
            <a:extLst>
              <a:ext uri="{FF2B5EF4-FFF2-40B4-BE49-F238E27FC236}">
                <a16:creationId xmlns:a16="http://schemas.microsoft.com/office/drawing/2014/main" id="{5C18864C-FF52-E444-8F8C-6C753F6864A9}"/>
              </a:ext>
            </a:extLst>
          </p:cNvPr>
          <p:cNvSpPr txBox="1"/>
          <p:nvPr/>
        </p:nvSpPr>
        <p:spPr>
          <a:xfrm>
            <a:off x="781049" y="2459258"/>
            <a:ext cx="10629900"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5400" b="0" i="0" u="none" strike="noStrike" kern="1200" cap="none" spc="0" normalizeH="0" baseline="0" noProof="0" dirty="0">
                <a:ln>
                  <a:noFill/>
                </a:ln>
                <a:solidFill>
                  <a:srgbClr val="002060"/>
                </a:solidFill>
                <a:effectLst/>
                <a:uLnTx/>
                <a:uFillTx/>
                <a:latin typeface="UD デジタル 教科書体 NP-B" panose="02020700000000000000" pitchFamily="18" charset="-128"/>
                <a:ea typeface="UD デジタル 教科書体 NP-B" panose="02020700000000000000" pitchFamily="18" charset="-128"/>
                <a:cs typeface="+mn-cs"/>
              </a:rPr>
              <a:t>令和８年度診療報酬改定の概要</a:t>
            </a:r>
          </a:p>
        </p:txBody>
      </p:sp>
      <p:pic>
        <p:nvPicPr>
          <p:cNvPr id="4" name="図 5">
            <a:extLst>
              <a:ext uri="{FF2B5EF4-FFF2-40B4-BE49-F238E27FC236}">
                <a16:creationId xmlns:a16="http://schemas.microsoft.com/office/drawing/2014/main" id="{72A7C251-0449-85C0-2B1F-982F5AAF5715}"/>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bright="5000" contrast="3000"/>
                    </a14:imgEffect>
                  </a14:imgLayer>
                </a14:imgProps>
              </a:ext>
              <a:ext uri="{28A0092B-C50C-407E-A947-70E740481C1C}">
                <a14:useLocalDpi xmlns:a14="http://schemas.microsoft.com/office/drawing/2010/main" val="0"/>
              </a:ext>
            </a:extLst>
          </a:blip>
          <a:srcRect/>
          <a:stretch>
            <a:fillRect/>
          </a:stretch>
        </p:blipFill>
        <p:spPr bwMode="auto">
          <a:xfrm>
            <a:off x="146205" y="138607"/>
            <a:ext cx="1817061" cy="2256250"/>
          </a:xfrm>
          <a:prstGeom prst="rect">
            <a:avLst/>
          </a:prstGeom>
          <a:gradFill rotWithShape="0">
            <a:gsLst>
              <a:gs pos="0">
                <a:srgbClr val="5E9EFF"/>
              </a:gs>
              <a:gs pos="39999">
                <a:srgbClr val="85C2FF"/>
              </a:gs>
              <a:gs pos="70000">
                <a:srgbClr val="C4D6EB"/>
              </a:gs>
              <a:gs pos="100000">
                <a:srgbClr val="FFEBFA"/>
              </a:gs>
            </a:gsLst>
            <a:lin ang="10800000"/>
          </a:gra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 Box 5">
            <a:extLst>
              <a:ext uri="{FF2B5EF4-FFF2-40B4-BE49-F238E27FC236}">
                <a16:creationId xmlns:a16="http://schemas.microsoft.com/office/drawing/2014/main" id="{E9D9C231-1EA9-73AB-914B-945B4C4BB307}"/>
              </a:ext>
            </a:extLst>
          </p:cNvPr>
          <p:cNvSpPr txBox="1">
            <a:spLocks noChangeArrowheads="1"/>
          </p:cNvSpPr>
          <p:nvPr/>
        </p:nvSpPr>
        <p:spPr bwMode="auto">
          <a:xfrm>
            <a:off x="3755363" y="5898356"/>
            <a:ext cx="468127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kumimoji="1" sz="3200">
                <a:solidFill>
                  <a:schemeClr val="tx1"/>
                </a:solidFill>
                <a:latin typeface="Arial" charset="0"/>
                <a:ea typeface="ＭＳ Ｐゴシック" pitchFamily="50" charset="-128"/>
              </a:defRPr>
            </a:lvl1pPr>
            <a:lvl2pPr marL="742950" indent="-285750" eaLnBrk="0" hangingPunct="0">
              <a:spcBef>
                <a:spcPct val="20000"/>
              </a:spcBef>
              <a:buChar char="–"/>
              <a:defRPr kumimoji="1" sz="2800">
                <a:solidFill>
                  <a:schemeClr val="tx1"/>
                </a:solidFill>
                <a:latin typeface="Arial" charset="0"/>
                <a:ea typeface="ＭＳ Ｐゴシック" pitchFamily="50" charset="-128"/>
              </a:defRPr>
            </a:lvl2pPr>
            <a:lvl3pPr marL="1143000" indent="-228600" eaLnBrk="0" hangingPunct="0">
              <a:spcBef>
                <a:spcPct val="20000"/>
              </a:spcBef>
              <a:buChar char="•"/>
              <a:defRPr kumimoji="1" sz="2400">
                <a:solidFill>
                  <a:schemeClr val="tx1"/>
                </a:solidFill>
                <a:latin typeface="Arial" charset="0"/>
                <a:ea typeface="ＭＳ Ｐゴシック" pitchFamily="50" charset="-128"/>
              </a:defRPr>
            </a:lvl3pPr>
            <a:lvl4pPr marL="1600200" indent="-228600" eaLnBrk="0" hangingPunct="0">
              <a:spcBef>
                <a:spcPct val="20000"/>
              </a:spcBef>
              <a:buChar char="–"/>
              <a:defRPr kumimoji="1" sz="2000">
                <a:solidFill>
                  <a:schemeClr val="tx1"/>
                </a:solidFill>
                <a:latin typeface="Arial" charset="0"/>
                <a:ea typeface="ＭＳ Ｐゴシック" pitchFamily="50" charset="-128"/>
              </a:defRPr>
            </a:lvl4pPr>
            <a:lvl5pPr marL="2057400" indent="-228600" eaLnBrk="0" hangingPunct="0">
              <a:spcBef>
                <a:spcPct val="20000"/>
              </a:spcBef>
              <a:buChar char="»"/>
              <a:defRPr kumimoji="1" sz="2000">
                <a:solidFill>
                  <a:schemeClr val="tx1"/>
                </a:solidFill>
                <a:latin typeface="Arial"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9pPr>
          </a:lstStyle>
          <a:p>
            <a:pPr marL="0" marR="0" lvl="0" indent="0" algn="ctr" defTabSz="914400" rtl="0" eaLnBrk="1" fontAlgn="auto" latinLnBrk="0" hangingPunct="1">
              <a:lnSpc>
                <a:spcPct val="100000"/>
              </a:lnSpc>
              <a:spcBef>
                <a:spcPct val="25000"/>
              </a:spcBef>
              <a:spcAft>
                <a:spcPts val="0"/>
              </a:spcAft>
              <a:buClrTx/>
              <a:buSzTx/>
              <a:buFontTx/>
              <a:buNone/>
              <a:tabLst/>
              <a:defRPr/>
            </a:pPr>
            <a:r>
              <a:rPr kumimoji="1" lang="ja-JP" altLang="en-US" sz="2800" b="0" i="0" u="none" strike="noStrike" kern="1200" cap="none" spc="0" normalizeH="0" baseline="0" noProof="0" dirty="0">
                <a:ln>
                  <a:noFill/>
                </a:ln>
                <a:solidFill>
                  <a:srgbClr val="000000"/>
                </a:solidFill>
                <a:effectLst/>
                <a:uLnTx/>
                <a:uFillTx/>
                <a:latin typeface="ＭＳ Ｐゴシック" pitchFamily="50" charset="-128"/>
                <a:ea typeface="ＭＳ Ｐゴシック" pitchFamily="50" charset="-128"/>
                <a:cs typeface="+mn-cs"/>
              </a:rPr>
              <a:t>公益社団法人 日本医師会</a:t>
            </a:r>
            <a:endParaRPr kumimoji="1" lang="en-US" altLang="ja-JP" sz="2800" b="0" i="0" u="none" strike="noStrike" kern="1200" cap="none" spc="0" normalizeH="0" baseline="0" noProof="0" dirty="0">
              <a:ln>
                <a:noFill/>
              </a:ln>
              <a:solidFill>
                <a:srgbClr val="000000"/>
              </a:solidFill>
              <a:effectLst/>
              <a:uLnTx/>
              <a:uFillTx/>
              <a:latin typeface="ＭＳ Ｐゴシック" pitchFamily="50" charset="-128"/>
              <a:ea typeface="ＭＳ Ｐゴシック" pitchFamily="50" charset="-128"/>
              <a:cs typeface="+mn-cs"/>
            </a:endParaRPr>
          </a:p>
        </p:txBody>
      </p:sp>
      <p:pic>
        <p:nvPicPr>
          <p:cNvPr id="8" name="図 7">
            <a:extLst>
              <a:ext uri="{FF2B5EF4-FFF2-40B4-BE49-F238E27FC236}">
                <a16:creationId xmlns:a16="http://schemas.microsoft.com/office/drawing/2014/main" id="{E90B30A2-0F7E-8F2F-7606-83F95979EC0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89825" y="3781425"/>
            <a:ext cx="2326968" cy="2768798"/>
          </a:xfrm>
          <a:prstGeom prst="rect">
            <a:avLst/>
          </a:prstGeom>
        </p:spPr>
      </p:pic>
      <p:sp>
        <p:nvSpPr>
          <p:cNvPr id="10" name="テキスト ボックス 9">
            <a:extLst>
              <a:ext uri="{FF2B5EF4-FFF2-40B4-BE49-F238E27FC236}">
                <a16:creationId xmlns:a16="http://schemas.microsoft.com/office/drawing/2014/main" id="{BF9A3FF8-683E-2B8E-768B-4A7ADC47EB17}"/>
              </a:ext>
            </a:extLst>
          </p:cNvPr>
          <p:cNvSpPr txBox="1"/>
          <p:nvPr/>
        </p:nvSpPr>
        <p:spPr>
          <a:xfrm>
            <a:off x="9038414" y="6550223"/>
            <a:ext cx="2972611" cy="307777"/>
          </a:xfrm>
          <a:prstGeom prst="rect">
            <a:avLst/>
          </a:prstGeom>
          <a:noFill/>
        </p:spPr>
        <p:txBody>
          <a:bodyPr wrap="square">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000000"/>
                </a:solidFill>
                <a:effectLst/>
                <a:uLnTx/>
                <a:uFillTx/>
                <a:latin typeface="Hiragino Kaku Gothic ProN"/>
                <a:ea typeface="游ゴシック" panose="020B0400000000000000" pitchFamily="50" charset="-128"/>
                <a:cs typeface="+mn-cs"/>
              </a:rPr>
              <a:t>日本医師会公式キャラクター「日医君」</a:t>
            </a:r>
          </a:p>
        </p:txBody>
      </p:sp>
      <p:pic>
        <p:nvPicPr>
          <p:cNvPr id="2" name="オーディオ 1">
            <a:hlinkClick r:id="" action="ppaction://media"/>
            <a:extLst>
              <a:ext uri="{FF2B5EF4-FFF2-40B4-BE49-F238E27FC236}">
                <a16:creationId xmlns:a16="http://schemas.microsoft.com/office/drawing/2014/main" id="{5A0B38B5-0D9E-0C8C-3FBC-519C947E220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88357" t="-196576" r="-388357" b="-19657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13282199"/>
      </p:ext>
    </p:extLst>
  </p:cSld>
  <p:clrMapOvr>
    <a:masterClrMapping/>
  </p:clrMapOvr>
  <mc:AlternateContent xmlns:mc="http://schemas.openxmlformats.org/markup-compatibility/2006" xmlns:p14="http://schemas.microsoft.com/office/powerpoint/2010/main">
    <mc:Choice Requires="p14">
      <p:transition spd="slow" p14:dur="2000" advTm="11675"/>
    </mc:Choice>
    <mc:Fallback xmlns="">
      <p:transition spd="slow" advTm="1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A78D9-4D95-84EB-4CB5-B24215DDAF43}"/>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44AFAE6C-A0B1-FDD1-1435-669F737419F1}"/>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改定率等について</a:t>
            </a:r>
          </a:p>
        </p:txBody>
      </p:sp>
      <p:sp>
        <p:nvSpPr>
          <p:cNvPr id="3" name="スライド番号プレースホルダー 4">
            <a:extLst>
              <a:ext uri="{FF2B5EF4-FFF2-40B4-BE49-F238E27FC236}">
                <a16:creationId xmlns:a16="http://schemas.microsoft.com/office/drawing/2014/main" id="{9F401DF7-592F-D21B-246B-669EAA3DE20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0" name="オーディオ 19">
            <a:hlinkClick r:id="" action="ppaction://media"/>
            <a:extLst>
              <a:ext uri="{FF2B5EF4-FFF2-40B4-BE49-F238E27FC236}">
                <a16:creationId xmlns:a16="http://schemas.microsoft.com/office/drawing/2014/main" id="{25520002-1EE1-656E-6165-396231C0CE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1510078"/>
      </p:ext>
    </p:extLst>
  </p:cSld>
  <p:clrMapOvr>
    <a:masterClrMapping/>
  </p:clrMapOvr>
  <mc:AlternateContent xmlns:mc="http://schemas.openxmlformats.org/markup-compatibility/2006" xmlns:p14="http://schemas.microsoft.com/office/powerpoint/2010/main">
    <mc:Choice Requires="p14">
      <p:transition spd="slow" p14:dur="2000" advTm="6444"/>
    </mc:Choice>
    <mc:Fallback xmlns="">
      <p:transition spd="slow" advTm="6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5A463-F86F-302F-4EF7-D8073E42A89C}"/>
            </a:ext>
          </a:extLst>
        </p:cNvPr>
        <p:cNvGrpSpPr/>
        <p:nvPr/>
      </p:nvGrpSpPr>
      <p:grpSpPr>
        <a:xfrm>
          <a:off x="0" y="0"/>
          <a:ext cx="0" cy="0"/>
          <a:chOff x="0" y="0"/>
          <a:chExt cx="0" cy="0"/>
        </a:xfrm>
      </p:grpSpPr>
      <p:sp>
        <p:nvSpPr>
          <p:cNvPr id="2" name="スライド番号プレースホルダー 4">
            <a:extLst>
              <a:ext uri="{FF2B5EF4-FFF2-40B4-BE49-F238E27FC236}">
                <a16:creationId xmlns:a16="http://schemas.microsoft.com/office/drawing/2014/main" id="{728D5E48-6D84-1EC4-B869-5A8E1D8AECBA}"/>
              </a:ext>
            </a:extLst>
          </p:cNvPr>
          <p:cNvSpPr txBox="1">
            <a:spLocks noGrp="1"/>
          </p:cNvSpPr>
          <p:nvPr/>
        </p:nvSpPr>
        <p:spPr bwMode="auto">
          <a:xfrm>
            <a:off x="10030938" y="631566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3" name="表 2">
            <a:extLst>
              <a:ext uri="{FF2B5EF4-FFF2-40B4-BE49-F238E27FC236}">
                <a16:creationId xmlns:a16="http://schemas.microsoft.com/office/drawing/2014/main" id="{E3DBFF03-608F-8BB2-80F4-173A2EF5A5FC}"/>
              </a:ext>
            </a:extLst>
          </p:cNvPr>
          <p:cNvGraphicFramePr>
            <a:graphicFrameLocks noGrp="1"/>
          </p:cNvGraphicFramePr>
          <p:nvPr/>
        </p:nvGraphicFramePr>
        <p:xfrm>
          <a:off x="335360" y="754975"/>
          <a:ext cx="11305256" cy="4381500"/>
        </p:xfrm>
        <a:graphic>
          <a:graphicData uri="http://schemas.openxmlformats.org/drawingml/2006/table">
            <a:tbl>
              <a:tblPr firstRow="1" bandRow="1">
                <a:tableStyleId>{5C22544A-7EE6-4342-B048-85BDC9FD1C3A}</a:tableStyleId>
              </a:tblPr>
              <a:tblGrid>
                <a:gridCol w="504056">
                  <a:extLst>
                    <a:ext uri="{9D8B030D-6E8A-4147-A177-3AD203B41FA5}">
                      <a16:colId xmlns:a16="http://schemas.microsoft.com/office/drawing/2014/main" val="1603374328"/>
                    </a:ext>
                  </a:extLst>
                </a:gridCol>
                <a:gridCol w="720080">
                  <a:extLst>
                    <a:ext uri="{9D8B030D-6E8A-4147-A177-3AD203B41FA5}">
                      <a16:colId xmlns:a16="http://schemas.microsoft.com/office/drawing/2014/main" val="1841272059"/>
                    </a:ext>
                  </a:extLst>
                </a:gridCol>
                <a:gridCol w="8280920">
                  <a:extLst>
                    <a:ext uri="{9D8B030D-6E8A-4147-A177-3AD203B41FA5}">
                      <a16:colId xmlns:a16="http://schemas.microsoft.com/office/drawing/2014/main" val="1097964476"/>
                    </a:ext>
                  </a:extLst>
                </a:gridCol>
                <a:gridCol w="1800200">
                  <a:extLst>
                    <a:ext uri="{9D8B030D-6E8A-4147-A177-3AD203B41FA5}">
                      <a16:colId xmlns:a16="http://schemas.microsoft.com/office/drawing/2014/main" val="692210549"/>
                    </a:ext>
                  </a:extLst>
                </a:gridCol>
              </a:tblGrid>
              <a:tr h="370840">
                <a:tc gridSpan="4">
                  <a:txBody>
                    <a:bodyPr/>
                    <a:lstStyle/>
                    <a:p>
                      <a:pPr algn="ctr"/>
                      <a:r>
                        <a:rPr kumimoji="1" lang="ja-JP" altLang="en-US" sz="3200" dirty="0"/>
                        <a:t>令和８年度　診療報酬改定率について</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tc hMerge="1">
                  <a:txBody>
                    <a:bodyPr/>
                    <a:lstStyle/>
                    <a:p>
                      <a:endParaRPr kumimoji="1" lang="ja-JP" altLang="en-US" dirty="0"/>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4223722317"/>
                  </a:ext>
                </a:extLst>
              </a:tr>
              <a:tr h="370840">
                <a:tc gridSpan="4">
                  <a:txBody>
                    <a:bodyPr/>
                    <a:lstStyle/>
                    <a:p>
                      <a:r>
                        <a:rPr kumimoji="1" lang="zh-TW" altLang="en-US" sz="3200" b="1" dirty="0"/>
                        <a:t>１．診療報酬</a:t>
                      </a:r>
                      <a:r>
                        <a:rPr kumimoji="1" lang="ja-JP" altLang="en-US" sz="3200" b="1" dirty="0"/>
                        <a:t>　　</a:t>
                      </a:r>
                      <a:r>
                        <a:rPr kumimoji="1" lang="zh-TW" altLang="en-US" sz="3200" b="1" dirty="0"/>
                        <a:t>＋３</a:t>
                      </a:r>
                      <a:r>
                        <a:rPr kumimoji="1" lang="en-US" altLang="zh-TW" sz="3200" b="1" dirty="0"/>
                        <a:t>.</a:t>
                      </a:r>
                      <a:r>
                        <a:rPr kumimoji="1" lang="zh-TW" altLang="en-US" sz="3200" b="1" dirty="0"/>
                        <a:t>０９％</a:t>
                      </a:r>
                      <a:endParaRPr kumimoji="1" lang="ja-JP" altLang="en-US" sz="3200" b="1" dirty="0"/>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tc hMerge="1">
                  <a:txBody>
                    <a:bodyPr/>
                    <a:lstStyle/>
                    <a:p>
                      <a:endParaRPr dirty="0"/>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508503054"/>
                  </a:ext>
                </a:extLst>
              </a:tr>
              <a:tr h="370840">
                <a:tc>
                  <a:txBody>
                    <a:bodyPr/>
                    <a:lstStyle/>
                    <a:p>
                      <a:endParaRPr kumimoji="1" lang="ja-JP" altLang="en-US"/>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dirty="0"/>
                        <a:t>※</a:t>
                      </a:r>
                      <a:r>
                        <a:rPr kumimoji="1" lang="ja-JP" altLang="en-US" dirty="0"/>
                        <a:t>１</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dirty="0"/>
                        <a:t>うち、賃上げ分</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dirty="0"/>
                        <a:t>＋１．７０％</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26653104"/>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２</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うち、物価対応分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＋０．７６％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295589699"/>
                  </a:ext>
                </a:extLst>
              </a:tr>
              <a:tr h="371956">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３</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うち、食費・光熱水費分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＋０．０９％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3050725"/>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４</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うち、令和６年度改定以降の経営環境の悪化を踏まえた緊急対応分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＋０．４４％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342329302"/>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５</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うち、後発医薬品への置換えの進展を踏まえた処方や調剤に係る評価の適正化、実態を踏まえた在宅医療・訪問看護関係の評価の適正化、長期処方・リフィル処方の取組強化等による効率化</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▲０．１５％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483260366"/>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a:t>
                      </a: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１～５以外の分</a:t>
                      </a:r>
                      <a:endParaRPr kumimoji="1" lang="en-US" altLang="ja-JP" sz="1950" b="0" i="0" u="none" strike="noStrike" kern="1200" baseline="0" dirty="0">
                        <a:solidFill>
                          <a:schemeClr val="dk1"/>
                        </a:solidFill>
                        <a:latin typeface="+mn-lt"/>
                        <a:ea typeface="+mn-ea"/>
                        <a:cs typeface="+mn-cs"/>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dirty="0"/>
                        <a:t>各科改定率（医科</a:t>
                      </a:r>
                      <a:r>
                        <a:rPr kumimoji="1" lang="ja-JP" altLang="en-US" sz="1950" b="0" i="0" u="none" strike="noStrike" kern="1200" baseline="0" dirty="0">
                          <a:solidFill>
                            <a:schemeClr val="dk1"/>
                          </a:solidFill>
                          <a:latin typeface="+mn-lt"/>
                          <a:ea typeface="+mn-ea"/>
                          <a:cs typeface="+mn-cs"/>
                        </a:rPr>
                        <a:t>＋０．２５％ ：歯科＋０．３１％ ：調剤＋０．０８％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＋０．２５％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830867638"/>
                  </a:ext>
                </a:extLst>
              </a:tr>
            </a:tbl>
          </a:graphicData>
        </a:graphic>
      </p:graphicFrame>
      <p:graphicFrame>
        <p:nvGraphicFramePr>
          <p:cNvPr id="4" name="表 3">
            <a:extLst>
              <a:ext uri="{FF2B5EF4-FFF2-40B4-BE49-F238E27FC236}">
                <a16:creationId xmlns:a16="http://schemas.microsoft.com/office/drawing/2014/main" id="{99A9592F-10F7-E5B7-192C-F6774C8CB0B3}"/>
              </a:ext>
            </a:extLst>
          </p:cNvPr>
          <p:cNvGraphicFramePr>
            <a:graphicFrameLocks noGrp="1"/>
          </p:cNvGraphicFramePr>
          <p:nvPr>
            <p:extLst>
              <p:ext uri="{D42A27DB-BD31-4B8C-83A1-F6EECF244321}">
                <p14:modId xmlns:p14="http://schemas.microsoft.com/office/powerpoint/2010/main" val="1537628440"/>
              </p:ext>
            </p:extLst>
          </p:nvPr>
        </p:nvGraphicFramePr>
        <p:xfrm>
          <a:off x="335360" y="5333262"/>
          <a:ext cx="11305256" cy="1356360"/>
        </p:xfrm>
        <a:graphic>
          <a:graphicData uri="http://schemas.openxmlformats.org/drawingml/2006/table">
            <a:tbl>
              <a:tblPr firstRow="1" bandRow="1">
                <a:tableStyleId>{69CF1AB2-1976-4502-BF36-3FF5EA218861}</a:tableStyleId>
              </a:tblPr>
              <a:tblGrid>
                <a:gridCol w="648072">
                  <a:extLst>
                    <a:ext uri="{9D8B030D-6E8A-4147-A177-3AD203B41FA5}">
                      <a16:colId xmlns:a16="http://schemas.microsoft.com/office/drawing/2014/main" val="818244921"/>
                    </a:ext>
                  </a:extLst>
                </a:gridCol>
                <a:gridCol w="1512168">
                  <a:extLst>
                    <a:ext uri="{9D8B030D-6E8A-4147-A177-3AD203B41FA5}">
                      <a16:colId xmlns:a16="http://schemas.microsoft.com/office/drawing/2014/main" val="2802876083"/>
                    </a:ext>
                  </a:extLst>
                </a:gridCol>
                <a:gridCol w="1512168">
                  <a:extLst>
                    <a:ext uri="{9D8B030D-6E8A-4147-A177-3AD203B41FA5}">
                      <a16:colId xmlns:a16="http://schemas.microsoft.com/office/drawing/2014/main" val="3851958914"/>
                    </a:ext>
                  </a:extLst>
                </a:gridCol>
                <a:gridCol w="7632848">
                  <a:extLst>
                    <a:ext uri="{9D8B030D-6E8A-4147-A177-3AD203B41FA5}">
                      <a16:colId xmlns:a16="http://schemas.microsoft.com/office/drawing/2014/main" val="2480063712"/>
                    </a:ext>
                  </a:extLst>
                </a:gridCol>
              </a:tblGrid>
              <a:tr h="0">
                <a:tc gridSpan="4">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3200" dirty="0"/>
                        <a:t>２</a:t>
                      </a:r>
                      <a:r>
                        <a:rPr kumimoji="1" lang="zh-TW" altLang="en-US" sz="3200" dirty="0"/>
                        <a:t>．</a:t>
                      </a:r>
                      <a:r>
                        <a:rPr kumimoji="1" lang="ja-JP" altLang="en-US" sz="3200" dirty="0"/>
                        <a:t>薬価等　　　</a:t>
                      </a:r>
                      <a:r>
                        <a:rPr kumimoji="1" lang="zh-TW" altLang="en-US" sz="3200" dirty="0"/>
                        <a:t>▲０．８７％</a:t>
                      </a:r>
                      <a:endParaRPr kumimoji="1" lang="ja-JP" altLang="en-US" sz="32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hMerge="1">
                  <a:txBody>
                    <a:bodyPr/>
                    <a:lstStyle/>
                    <a:p>
                      <a:endParaRPr kumimoji="1" lang="ja-JP" altLang="en-US" dirty="0"/>
                    </a:p>
                  </a:txBody>
                  <a:tcPr/>
                </a:tc>
                <a:tc hMerge="1">
                  <a:txBody>
                    <a:bodyPr/>
                    <a:lstStyle/>
                    <a:p>
                      <a:endParaRPr kumimoji="1" lang="ja-JP" altLang="en-US" dirty="0"/>
                    </a:p>
                  </a:txBody>
                  <a:tcPr/>
                </a:tc>
                <a:tc hMerge="1">
                  <a:txBody>
                    <a:bodyPr/>
                    <a:lstStyle/>
                    <a:p>
                      <a:endParaRPr kumimoji="1" lang="ja-JP" altLang="en-US" dirty="0"/>
                    </a:p>
                  </a:txBody>
                  <a:tcPr/>
                </a:tc>
                <a:extLst>
                  <a:ext uri="{0D108BD9-81ED-4DB2-BD59-A6C34878D82A}">
                    <a16:rowId xmlns:a16="http://schemas.microsoft.com/office/drawing/2014/main" val="2895933828"/>
                  </a:ext>
                </a:extLst>
              </a:tr>
              <a:tr h="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薬価</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▲０．８６％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45462847"/>
                  </a:ext>
                </a:extLst>
              </a:tr>
              <a:tr h="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材料価格</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▲０．０１％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48282108"/>
                  </a:ext>
                </a:extLst>
              </a:tr>
            </a:tbl>
          </a:graphicData>
        </a:graphic>
      </p:graphicFrame>
      <p:sp>
        <p:nvSpPr>
          <p:cNvPr id="5" name="テキスト ボックス 4">
            <a:extLst>
              <a:ext uri="{FF2B5EF4-FFF2-40B4-BE49-F238E27FC236}">
                <a16:creationId xmlns:a16="http://schemas.microsoft.com/office/drawing/2014/main" id="{5D3B2178-7E9D-001F-7413-3B888E9BDCC5}"/>
              </a:ext>
            </a:extLst>
          </p:cNvPr>
          <p:cNvSpPr txBox="1"/>
          <p:nvPr/>
        </p:nvSpPr>
        <p:spPr>
          <a:xfrm>
            <a:off x="119336" y="71806"/>
            <a:ext cx="11953328" cy="58477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1F497D"/>
                </a:solidFill>
                <a:effectLst/>
                <a:uLnTx/>
                <a:uFillTx/>
                <a:latin typeface="Arial"/>
                <a:ea typeface="ＭＳ Ｐゴシック"/>
                <a:cs typeface="+mn-cs"/>
              </a:rPr>
              <a:t>大臣折衝事項について</a:t>
            </a:r>
          </a:p>
        </p:txBody>
      </p:sp>
      <p:pic>
        <p:nvPicPr>
          <p:cNvPr id="19" name="オーディオ 18">
            <a:hlinkClick r:id="" action="ppaction://media"/>
            <a:extLst>
              <a:ext uri="{FF2B5EF4-FFF2-40B4-BE49-F238E27FC236}">
                <a16:creationId xmlns:a16="http://schemas.microsoft.com/office/drawing/2014/main" id="{A0D350C4-EDD0-B9FC-9040-41F7CCFBE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0966966"/>
      </p:ext>
    </p:extLst>
  </p:cSld>
  <p:clrMapOvr>
    <a:masterClrMapping/>
  </p:clrMapOvr>
  <mc:AlternateContent xmlns:mc="http://schemas.openxmlformats.org/markup-compatibility/2006" xmlns:p14="http://schemas.microsoft.com/office/powerpoint/2010/main">
    <mc:Choice Requires="p14">
      <p:transition spd="slow" p14:dur="2000" advTm="68914"/>
    </mc:Choice>
    <mc:Fallback xmlns="">
      <p:transition spd="slow" advTm="68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表 4">
            <a:extLst>
              <a:ext uri="{FF2B5EF4-FFF2-40B4-BE49-F238E27FC236}">
                <a16:creationId xmlns:a16="http://schemas.microsoft.com/office/drawing/2014/main" id="{3E973F15-CD70-0D40-6F09-E785A33E96F3}"/>
              </a:ext>
            </a:extLst>
          </p:cNvPr>
          <p:cNvGraphicFramePr>
            <a:graphicFrameLocks noGrp="1"/>
          </p:cNvGraphicFramePr>
          <p:nvPr/>
        </p:nvGraphicFramePr>
        <p:xfrm>
          <a:off x="335361" y="971925"/>
          <a:ext cx="11521278" cy="4833679"/>
        </p:xfrm>
        <a:graphic>
          <a:graphicData uri="http://schemas.openxmlformats.org/drawingml/2006/table">
            <a:tbl>
              <a:tblPr firstRow="1" bandRow="1"/>
              <a:tblGrid>
                <a:gridCol w="897196">
                  <a:extLst>
                    <a:ext uri="{9D8B030D-6E8A-4147-A177-3AD203B41FA5}">
                      <a16:colId xmlns:a16="http://schemas.microsoft.com/office/drawing/2014/main" val="656665947"/>
                    </a:ext>
                  </a:extLst>
                </a:gridCol>
                <a:gridCol w="1179857">
                  <a:extLst>
                    <a:ext uri="{9D8B030D-6E8A-4147-A177-3AD203B41FA5}">
                      <a16:colId xmlns:a16="http://schemas.microsoft.com/office/drawing/2014/main" val="2025340469"/>
                    </a:ext>
                  </a:extLst>
                </a:gridCol>
                <a:gridCol w="1179857">
                  <a:extLst>
                    <a:ext uri="{9D8B030D-6E8A-4147-A177-3AD203B41FA5}">
                      <a16:colId xmlns:a16="http://schemas.microsoft.com/office/drawing/2014/main" val="270727835"/>
                    </a:ext>
                  </a:extLst>
                </a:gridCol>
                <a:gridCol w="1179857">
                  <a:extLst>
                    <a:ext uri="{9D8B030D-6E8A-4147-A177-3AD203B41FA5}">
                      <a16:colId xmlns:a16="http://schemas.microsoft.com/office/drawing/2014/main" val="1455691256"/>
                    </a:ext>
                  </a:extLst>
                </a:gridCol>
                <a:gridCol w="1179857">
                  <a:extLst>
                    <a:ext uri="{9D8B030D-6E8A-4147-A177-3AD203B41FA5}">
                      <a16:colId xmlns:a16="http://schemas.microsoft.com/office/drawing/2014/main" val="2600961030"/>
                    </a:ext>
                  </a:extLst>
                </a:gridCol>
                <a:gridCol w="1800199">
                  <a:extLst>
                    <a:ext uri="{9D8B030D-6E8A-4147-A177-3AD203B41FA5}">
                      <a16:colId xmlns:a16="http://schemas.microsoft.com/office/drawing/2014/main" val="3433450426"/>
                    </a:ext>
                  </a:extLst>
                </a:gridCol>
                <a:gridCol w="2016224">
                  <a:extLst>
                    <a:ext uri="{9D8B030D-6E8A-4147-A177-3AD203B41FA5}">
                      <a16:colId xmlns:a16="http://schemas.microsoft.com/office/drawing/2014/main" val="2696722036"/>
                    </a:ext>
                  </a:extLst>
                </a:gridCol>
                <a:gridCol w="2088231">
                  <a:extLst>
                    <a:ext uri="{9D8B030D-6E8A-4147-A177-3AD203B41FA5}">
                      <a16:colId xmlns:a16="http://schemas.microsoft.com/office/drawing/2014/main" val="497598990"/>
                    </a:ext>
                  </a:extLst>
                </a:gridCol>
              </a:tblGrid>
              <a:tr h="404438">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endParaRPr kumimoji="1" lang="ja-JP" altLang="en-US"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２６（</a:t>
                      </a:r>
                      <a:r>
                        <a:rPr kumimoji="1" lang="en-US" altLang="ja-JP" sz="1200" dirty="0">
                          <a:latin typeface="+mn-ea"/>
                          <a:ea typeface="+mn-ea"/>
                        </a:rPr>
                        <a:t>2014</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２８（</a:t>
                      </a:r>
                      <a:r>
                        <a:rPr kumimoji="1" lang="en-US" altLang="ja-JP" sz="1200" dirty="0">
                          <a:latin typeface="+mn-ea"/>
                          <a:ea typeface="+mn-ea"/>
                        </a:rPr>
                        <a:t>2016</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３０（</a:t>
                      </a:r>
                      <a:r>
                        <a:rPr kumimoji="1" lang="en-US" altLang="ja-JP" sz="1200" dirty="0">
                          <a:latin typeface="+mn-ea"/>
                          <a:ea typeface="+mn-ea"/>
                        </a:rPr>
                        <a:t>2018</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R</a:t>
                      </a:r>
                      <a:r>
                        <a:rPr kumimoji="1" lang="ja-JP" altLang="en-US" sz="1200" dirty="0">
                          <a:latin typeface="+mn-ea"/>
                          <a:ea typeface="+mn-ea"/>
                        </a:rPr>
                        <a:t>２（</a:t>
                      </a:r>
                      <a:r>
                        <a:rPr kumimoji="1" lang="en-US" altLang="ja-JP" sz="1200" dirty="0">
                          <a:latin typeface="+mn-ea"/>
                          <a:ea typeface="+mn-ea"/>
                        </a:rPr>
                        <a:t>2020</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R</a:t>
                      </a:r>
                      <a:r>
                        <a:rPr kumimoji="1" lang="ja-JP" altLang="en-US" sz="1200" dirty="0">
                          <a:latin typeface="+mn-ea"/>
                          <a:ea typeface="+mn-ea"/>
                        </a:rPr>
                        <a:t>４（</a:t>
                      </a:r>
                      <a:r>
                        <a:rPr kumimoji="1" lang="en-US" altLang="ja-JP" sz="1200" dirty="0">
                          <a:latin typeface="+mn-ea"/>
                          <a:ea typeface="+mn-ea"/>
                        </a:rPr>
                        <a:t>2022</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dirty="0">
                          <a:latin typeface="+mn-ea"/>
                          <a:ea typeface="+mn-ea"/>
                        </a:rPr>
                        <a:t>R</a:t>
                      </a:r>
                      <a:r>
                        <a:rPr kumimoji="1" lang="ja-JP" altLang="en-US" sz="1200" dirty="0">
                          <a:latin typeface="+mn-ea"/>
                          <a:ea typeface="+mn-ea"/>
                        </a:rPr>
                        <a:t>６（</a:t>
                      </a:r>
                      <a:r>
                        <a:rPr kumimoji="1" lang="en-US" altLang="ja-JP" sz="1200" dirty="0">
                          <a:latin typeface="+mn-ea"/>
                          <a:ea typeface="+mn-ea"/>
                        </a:rPr>
                        <a:t>2024</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dirty="0">
                          <a:solidFill>
                            <a:schemeClr val="bg1"/>
                          </a:solidFill>
                          <a:latin typeface="+mn-ea"/>
                          <a:ea typeface="+mn-ea"/>
                        </a:rPr>
                        <a:t>R</a:t>
                      </a:r>
                      <a:r>
                        <a:rPr kumimoji="1" lang="ja-JP" altLang="en-US" sz="1200" b="1" dirty="0">
                          <a:solidFill>
                            <a:schemeClr val="bg1"/>
                          </a:solidFill>
                          <a:latin typeface="+mn-ea"/>
                          <a:ea typeface="+mn-ea"/>
                        </a:rPr>
                        <a:t>８（</a:t>
                      </a:r>
                      <a:r>
                        <a:rPr kumimoji="1" lang="en-US" altLang="ja-JP" sz="1200" b="1" dirty="0">
                          <a:solidFill>
                            <a:schemeClr val="bg1"/>
                          </a:solidFill>
                          <a:latin typeface="+mn-ea"/>
                          <a:ea typeface="+mn-ea"/>
                        </a:rPr>
                        <a:t>2026</a:t>
                      </a:r>
                      <a:r>
                        <a:rPr kumimoji="1" lang="ja-JP" altLang="en-US" sz="1200" b="1" dirty="0">
                          <a:solidFill>
                            <a:schemeClr val="bg1"/>
                          </a:solidFill>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extLst>
                  <a:ext uri="{0D108BD9-81ED-4DB2-BD59-A6C34878D82A}">
                    <a16:rowId xmlns:a16="http://schemas.microsoft.com/office/drawing/2014/main" val="637081486"/>
                  </a:ext>
                </a:extLst>
              </a:tr>
              <a:tr h="310503">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診療報酬</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0.73</a:t>
                      </a:r>
                      <a:r>
                        <a:rPr lang="ja-JP" altLang="en-US" sz="1800" dirty="0">
                          <a:latin typeface="+mn-ea"/>
                          <a:ea typeface="+mn-ea"/>
                        </a:rPr>
                        <a:t>％</a:t>
                      </a:r>
                      <a:endParaRPr lang="en-US" altLang="ja-JP" sz="18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0.49</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0.55</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0.55</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0.43</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0.88</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3.09</a:t>
                      </a:r>
                      <a:endParaRPr lang="ja-JP" altLang="en-US" sz="18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882217044"/>
                  </a:ext>
                </a:extLst>
              </a:tr>
              <a:tr h="353516">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うち</a:t>
                      </a:r>
                      <a:endParaRPr kumimoji="1" lang="en-US" altLang="ja-JP" sz="1200" b="1" dirty="0"/>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7EAF2"/>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rPr>
                        <a:t>(</a:t>
                      </a: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消費税対応分</a:t>
                      </a:r>
                      <a:r>
                        <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0.63</a:t>
                      </a:r>
                      <a:r>
                        <a:rPr lang="ja-JP" altLang="en-US" sz="1200" dirty="0">
                          <a:latin typeface="+mn-ea"/>
                          <a:ea typeface="+mn-ea"/>
                        </a:rPr>
                        <a:t>％</a:t>
                      </a:r>
                      <a:endParaRPr lang="en-US" altLang="ja-JP"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勤務医の</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き方改革への</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特例的な対応</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0.08</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2">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看護の処遇改善</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看護職員その他医療関係職種について、ベアを実施していくための特例的な対応</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0.61</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dirty="0"/>
                        <a:t>賃上げ分</a:t>
                      </a:r>
                      <a:endParaRPr kumimoji="1" lang="en-US" altLang="ja-JP" sz="11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dirty="0"/>
                        <a:t>＋１．７０％</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646409158"/>
                  </a:ext>
                </a:extLst>
              </a:tr>
              <a:tr h="125404">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物価対応分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＋０．７６％ </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4147092518"/>
                  </a:ext>
                </a:extLst>
              </a:tr>
              <a:tr h="272009">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リフィル処方箋の導入・</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活用促進による効率化</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9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solidFill>
                      <a:srgbClr val="FFFFFF"/>
                    </a:solidFill>
                  </a:tcPr>
                </a:tc>
                <a:tc vMerge="1">
                  <a:txBody>
                    <a:bodyPr/>
                    <a:lstStyle/>
                    <a:p>
                      <a:endParaRPr kumimoji="1" lang="ja-JP" altLang="en-US"/>
                    </a:p>
                  </a:txBody>
                  <a:tcPr/>
                </a:tc>
                <a:extLst>
                  <a:ext uri="{0D108BD9-81ED-4DB2-BD59-A6C34878D82A}">
                    <a16:rowId xmlns:a16="http://schemas.microsoft.com/office/drawing/2014/main" val="2661952855"/>
                  </a:ext>
                </a:extLst>
              </a:tr>
              <a:tr h="269749">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食費・光熱水費分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＋０．０９％ </a:t>
                      </a:r>
                      <a:endParaRPr lang="en-US" altLang="ja-JP" sz="11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506409902"/>
                  </a:ext>
                </a:extLst>
              </a:tr>
              <a:tr h="105088">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12700" cap="flat" cmpd="sng" algn="ctr">
                      <a:solidFill>
                        <a:srgbClr val="005CAF"/>
                      </a:solidFill>
                      <a:prstDash val="sysDot"/>
                      <a:round/>
                      <a:headEnd type="none" w="med" len="med"/>
                      <a:tailEnd type="none" w="med" len="med"/>
                    </a:lnT>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mn-ea"/>
                          <a:ea typeface="+mn-ea"/>
                        </a:rPr>
                        <a:t>入院時の食費基準額の</a:t>
                      </a:r>
                      <a:endParaRPr kumimoji="1"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mn-ea"/>
                          <a:ea typeface="+mn-ea"/>
                        </a:rPr>
                        <a:t>引き上げ（</a:t>
                      </a:r>
                      <a:r>
                        <a:rPr kumimoji="1" lang="en-US" altLang="ja-JP" sz="1200" dirty="0">
                          <a:latin typeface="+mn-ea"/>
                          <a:ea typeface="+mn-ea"/>
                        </a:rPr>
                        <a:t>1</a:t>
                      </a:r>
                      <a:r>
                        <a:rPr kumimoji="1" lang="ja-JP" altLang="en-US" sz="1200" dirty="0">
                          <a:latin typeface="+mn-ea"/>
                          <a:ea typeface="+mn-ea"/>
                        </a:rPr>
                        <a:t>食当たり</a:t>
                      </a:r>
                      <a:r>
                        <a:rPr kumimoji="1" lang="en-US" altLang="ja-JP" sz="1200" dirty="0">
                          <a:latin typeface="+mn-ea"/>
                          <a:ea typeface="+mn-ea"/>
                        </a:rPr>
                        <a:t>30</a:t>
                      </a:r>
                      <a:r>
                        <a:rPr kumimoji="1" lang="ja-JP" altLang="en-US" sz="1200" dirty="0">
                          <a:latin typeface="+mn-ea"/>
                          <a:ea typeface="+mn-ea"/>
                        </a:rPr>
                        <a:t>円）</a:t>
                      </a:r>
                      <a:r>
                        <a:rPr kumimoji="1" lang="ja-JP" altLang="en-US" sz="1200" dirty="0"/>
                        <a:t>の対応</a:t>
                      </a:r>
                      <a:r>
                        <a:rPr lang="ja-JP" altLang="en-US" sz="1200" dirty="0">
                          <a:latin typeface="+mn-ea"/>
                          <a:ea typeface="+mn-ea"/>
                        </a:rPr>
                        <a:t> </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0.06</a:t>
                      </a:r>
                      <a:r>
                        <a:rPr lang="ja-JP" altLang="en-US" sz="1200" dirty="0">
                          <a:latin typeface="+mn-ea"/>
                          <a:ea typeface="+mn-ea"/>
                        </a:rPr>
                        <a:t>％</a:t>
                      </a:r>
                      <a:endParaRPr lang="en-US" altLang="ja-JP" sz="1200" dirty="0">
                        <a:latin typeface="+mn-ea"/>
                        <a:ea typeface="+mn-ea"/>
                      </a:endParaRPr>
                    </a:p>
                  </a:txBody>
                  <a:tcPr marL="74295" marR="74295" marT="37148" marB="37148" anchor="ctr">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vMerge="1">
                  <a:txBody>
                    <a:bodyPr/>
                    <a:lstStyle/>
                    <a:p>
                      <a:endParaRPr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86368744"/>
                  </a:ext>
                </a:extLst>
              </a:tr>
              <a:tr h="286115">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Ｒ６改定以降の経営環境</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の悪化を踏まえた緊急対応分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＋０．４４％ </a:t>
                      </a:r>
                      <a:endParaRPr kumimoji="1" lang="ja-JP" altLang="en-US" sz="1100"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668640000"/>
                  </a:ext>
                </a:extLst>
              </a:tr>
              <a:tr h="199254">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rowSpan="3">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不妊治療の保険適用</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0.20</a:t>
                      </a:r>
                      <a:r>
                        <a:rPr lang="ja-JP" altLang="en-US" sz="1200" dirty="0">
                          <a:latin typeface="+mn-ea"/>
                          <a:ea typeface="+mn-ea"/>
                        </a:rPr>
                        <a:t>％</a:t>
                      </a:r>
                      <a:endParaRPr lang="en-US" altLang="ja-JP" sz="1200" dirty="0">
                        <a:latin typeface="+mn-ea"/>
                        <a:ea typeface="+mn-ea"/>
                      </a:endParaRPr>
                    </a:p>
                  </a:txBody>
                  <a:tcPr marL="74295" marR="74295" marT="37148" marB="37148" anchor="ctr">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0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solidFill>
                      <a:srgbClr val="FFFFFF"/>
                    </a:solidFill>
                  </a:tcPr>
                </a:tc>
                <a:tc vMerge="1">
                  <a:txBody>
                    <a:bodyPr/>
                    <a:lstStyle/>
                    <a:p>
                      <a:endParaRPr kumimoji="1" lang="ja-JP" altLang="en-US"/>
                    </a:p>
                  </a:txBody>
                  <a:tcPr>
                    <a:lnL w="28575" cap="flat" cmpd="sng" algn="ctr">
                      <a:solidFill>
                        <a:srgbClr val="005CAF"/>
                      </a:solidFill>
                      <a:prstDash val="solid"/>
                      <a:round/>
                      <a:headEnd type="none" w="med" len="med"/>
                      <a:tailEnd type="none" w="med" len="med"/>
                    </a:lnL>
                    <a:lnT w="12700" cap="flat" cmpd="sng" algn="ctr">
                      <a:solidFill>
                        <a:srgbClr val="0070C0"/>
                      </a:solidFill>
                      <a:prstDash val="sysDot"/>
                      <a:round/>
                      <a:headEnd type="none" w="med" len="med"/>
                      <a:tailEnd type="none" w="med" len="med"/>
                    </a:lnT>
                  </a:tcPr>
                </a:tc>
                <a:extLst>
                  <a:ext uri="{0D108BD9-81ED-4DB2-BD59-A6C34878D82A}">
                    <a16:rowId xmlns:a16="http://schemas.microsoft.com/office/drawing/2014/main" val="2984794324"/>
                  </a:ext>
                </a:extLst>
              </a:tr>
              <a:tr h="408180">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後発品への置換えの進展を踏まえた処方や調剤に係る評価の適正化、実態を踏まえた在宅医療・訪問看護関係の評価の適正化、長期処方・リフィル処方の取組強化等による効率化</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▲０．１５％ </a:t>
                      </a:r>
                      <a:endParaRPr kumimoji="1" lang="ja-JP" altLang="en-US" sz="1100"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062776918"/>
                  </a:ext>
                </a:extLst>
              </a:tr>
              <a:tr h="63388">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t>生活習慣病を中心とした管理料、処方箋料等の再編等の効率化・適正化</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0.25</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7282788"/>
                  </a:ext>
                </a:extLst>
              </a:tr>
              <a:tr h="793499">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小児の感染防止対策に係る加算措置の期限到来</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4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28575" cap="flat" cmpd="sng" algn="ctr">
                      <a:solidFill>
                        <a:srgbClr val="005CAF"/>
                      </a:solidFill>
                      <a:prstDash val="solid"/>
                      <a:round/>
                      <a:headEnd type="none" w="med" len="med"/>
                      <a:tailEnd type="none" w="med" len="med"/>
                    </a:lnB>
                    <a:solidFill>
                      <a:srgbClr val="FFFFCC"/>
                    </a:solidFill>
                  </a:tcPr>
                </a:tc>
                <a:tc vMerge="1">
                  <a:txBody>
                    <a:bodyPr/>
                    <a:lstStyle/>
                    <a:p>
                      <a:endParaRPr kumimoji="1" lang="ja-JP" altLang="en-US"/>
                    </a:p>
                  </a:txBody>
                  <a:tcPr/>
                </a:tc>
                <a:extLst>
                  <a:ext uri="{0D108BD9-81ED-4DB2-BD59-A6C34878D82A}">
                    <a16:rowId xmlns:a16="http://schemas.microsoft.com/office/drawing/2014/main" val="1677903548"/>
                  </a:ext>
                </a:extLst>
              </a:tr>
              <a:tr h="300442">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うち本体</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0.49</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0.55</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0.47</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0.23</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0.46</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0.25</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678750856"/>
                  </a:ext>
                </a:extLst>
              </a:tr>
              <a:tr h="355523">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薬価等</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0.63</a:t>
                      </a:r>
                      <a:r>
                        <a:rPr lang="ja-JP" altLang="en-US" sz="1200" dirty="0">
                          <a:latin typeface="+mn-ea"/>
                          <a:ea typeface="+mn-ea"/>
                        </a:rPr>
                        <a:t>％</a:t>
                      </a: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1.33</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1.74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1.01</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1.37</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1.00</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0.87</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2297744395"/>
                  </a:ext>
                </a:extLst>
              </a:tr>
              <a:tr h="341332">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ネット</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0.84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1.19</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0.46</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0.94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0.12</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2.22</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548047445"/>
                  </a:ext>
                </a:extLst>
              </a:tr>
            </a:tbl>
          </a:graphicData>
        </a:graphic>
      </p:graphicFrame>
      <p:sp>
        <p:nvSpPr>
          <p:cNvPr id="9" name="テキスト ボックス 8">
            <a:extLst>
              <a:ext uri="{FF2B5EF4-FFF2-40B4-BE49-F238E27FC236}">
                <a16:creationId xmlns:a16="http://schemas.microsoft.com/office/drawing/2014/main" id="{EA9CA354-C1A4-5D5D-299A-4448F2CD8743}"/>
              </a:ext>
            </a:extLst>
          </p:cNvPr>
          <p:cNvSpPr txBox="1"/>
          <p:nvPr/>
        </p:nvSpPr>
        <p:spPr>
          <a:xfrm>
            <a:off x="191344" y="188640"/>
            <a:ext cx="11809312" cy="584775"/>
          </a:xfrm>
          <a:prstGeom prst="rect">
            <a:avLst/>
          </a:prstGeom>
          <a:noFill/>
        </p:spPr>
        <p:txBody>
          <a:bodyPr wrap="square" rtlCol="0">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srgbClr val="002060"/>
                </a:solidFill>
                <a:effectLst/>
                <a:uLnTx/>
                <a:uFillTx/>
                <a:latin typeface="Arial"/>
                <a:ea typeface="ＭＳ Ｐゴシック"/>
                <a:cs typeface="+mn-cs"/>
              </a:rPr>
              <a:t>最近の診療報酬改定率の推移</a:t>
            </a:r>
          </a:p>
        </p:txBody>
      </p:sp>
      <p:sp>
        <p:nvSpPr>
          <p:cNvPr id="2" name="スライド番号プレースホルダー 4">
            <a:extLst>
              <a:ext uri="{FF2B5EF4-FFF2-40B4-BE49-F238E27FC236}">
                <a16:creationId xmlns:a16="http://schemas.microsoft.com/office/drawing/2014/main" id="{DCB9D565-B13B-9C8A-D65E-F710F6247724}"/>
              </a:ext>
            </a:extLst>
          </p:cNvPr>
          <p:cNvSpPr txBox="1">
            <a:spLocks noGrp="1"/>
          </p:cNvSpPr>
          <p:nvPr/>
        </p:nvSpPr>
        <p:spPr bwMode="auto">
          <a:xfrm>
            <a:off x="10030938" y="631566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8BE92BF0-38A1-2398-ACDA-8549BEBA27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4916499"/>
      </p:ext>
    </p:extLst>
  </p:cSld>
  <p:clrMapOvr>
    <a:masterClrMapping/>
  </p:clrMapOvr>
  <mc:AlternateContent xmlns:mc="http://schemas.openxmlformats.org/markup-compatibility/2006" xmlns:p14="http://schemas.microsoft.com/office/powerpoint/2010/main">
    <mc:Choice Requires="p14">
      <p:transition spd="slow" p14:dur="2000" advTm="49953"/>
    </mc:Choice>
    <mc:Fallback xmlns="">
      <p:transition spd="slow" advTm="49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2F0B6-5892-F5E6-529E-9B71487F656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EEA109DB-1786-685A-1601-7052F2656B05}"/>
              </a:ext>
            </a:extLst>
          </p:cNvPr>
          <p:cNvSpPr/>
          <p:nvPr/>
        </p:nvSpPr>
        <p:spPr>
          <a:xfrm>
            <a:off x="1055440" y="244596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賃金・物価対応（初・再診料関連の見直し）</a:t>
            </a:r>
          </a:p>
        </p:txBody>
      </p:sp>
      <p:sp>
        <p:nvSpPr>
          <p:cNvPr id="4" name="スライド番号プレースホルダー 4">
            <a:extLst>
              <a:ext uri="{FF2B5EF4-FFF2-40B4-BE49-F238E27FC236}">
                <a16:creationId xmlns:a16="http://schemas.microsoft.com/office/drawing/2014/main" id="{779F7A7E-8711-92C2-66DE-C7E5FEE49E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D84F2F63-1FC4-46C1-50CE-B4CAD68C90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3677143"/>
      </p:ext>
    </p:extLst>
  </p:cSld>
  <p:clrMapOvr>
    <a:masterClrMapping/>
  </p:clrMapOvr>
  <mc:AlternateContent xmlns:mc="http://schemas.openxmlformats.org/markup-compatibility/2006" xmlns:p14="http://schemas.microsoft.com/office/powerpoint/2010/main">
    <mc:Choice Requires="p14">
      <p:transition spd="slow" p14:dur="2000" advTm="16514"/>
    </mc:Choice>
    <mc:Fallback xmlns="">
      <p:transition spd="slow" advTm="16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D8108-5353-1D90-76A7-1271B481BD03}"/>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10CD261C-29B1-60C7-879C-260AF0F24544}"/>
              </a:ext>
            </a:extLst>
          </p:cNvPr>
          <p:cNvSpPr/>
          <p:nvPr/>
        </p:nvSpPr>
        <p:spPr>
          <a:xfrm>
            <a:off x="1142999" y="38670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賃上げに係る評価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外来・在宅ベースアップ評価料</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のイメージ①</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22" name="正方形/長方形 21">
            <a:extLst>
              <a:ext uri="{FF2B5EF4-FFF2-40B4-BE49-F238E27FC236}">
                <a16:creationId xmlns:a16="http://schemas.microsoft.com/office/drawing/2014/main" id="{73F1FCFB-34A1-D1B2-2C5B-A38880E47911}"/>
              </a:ext>
            </a:extLst>
          </p:cNvPr>
          <p:cNvSpPr/>
          <p:nvPr/>
        </p:nvSpPr>
        <p:spPr>
          <a:xfrm>
            <a:off x="2079104" y="3239740"/>
            <a:ext cx="3339793" cy="1121232"/>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ts val="12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12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dirty="0">
                <a:ln>
                  <a:noFill/>
                </a:ln>
                <a:solidFill>
                  <a:srgbClr val="FF0000"/>
                </a:solidFill>
                <a:effectLst/>
                <a:uLnTx/>
                <a:uFillTx/>
                <a:latin typeface="Arial"/>
                <a:ea typeface="ＭＳ Ｐゴシック"/>
                <a:cs typeface="+mn-cs"/>
              </a:rPr>
              <a:t>初診＋１７点</a:t>
            </a:r>
            <a:endParaRPr kumimoji="1" lang="en-US" altLang="ja-JP" sz="28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7" name="正方形/長方形 26">
            <a:extLst>
              <a:ext uri="{FF2B5EF4-FFF2-40B4-BE49-F238E27FC236}">
                <a16:creationId xmlns:a16="http://schemas.microsoft.com/office/drawing/2014/main" id="{D57AB4BB-7402-510C-C0BB-D19CB2191084}"/>
              </a:ext>
            </a:extLst>
          </p:cNvPr>
          <p:cNvSpPr/>
          <p:nvPr/>
        </p:nvSpPr>
        <p:spPr>
          <a:xfrm>
            <a:off x="6389291" y="2437868"/>
            <a:ext cx="2997785" cy="1937071"/>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dirty="0">
                <a:ln>
                  <a:noFill/>
                </a:ln>
                <a:solidFill>
                  <a:srgbClr val="FF0000"/>
                </a:solidFill>
                <a:effectLst/>
                <a:uLnTx/>
                <a:uFillTx/>
                <a:latin typeface="Arial"/>
                <a:ea typeface="ＭＳ Ｐゴシック"/>
                <a:cs typeface="+mn-cs"/>
              </a:rPr>
              <a:t>初診＋３４点</a:t>
            </a:r>
            <a:endParaRPr kumimoji="1" lang="en-US" altLang="ja-JP" sz="28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8" name="正方形/長方形 27">
            <a:extLst>
              <a:ext uri="{FF2B5EF4-FFF2-40B4-BE49-F238E27FC236}">
                <a16:creationId xmlns:a16="http://schemas.microsoft.com/office/drawing/2014/main" id="{5E905875-EF4E-E108-8FC8-1E01E1211910}"/>
              </a:ext>
            </a:extLst>
          </p:cNvPr>
          <p:cNvSpPr/>
          <p:nvPr/>
        </p:nvSpPr>
        <p:spPr>
          <a:xfrm>
            <a:off x="2079104" y="4491598"/>
            <a:ext cx="333979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30" name="正方形/長方形 29">
            <a:extLst>
              <a:ext uri="{FF2B5EF4-FFF2-40B4-BE49-F238E27FC236}">
                <a16:creationId xmlns:a16="http://schemas.microsoft.com/office/drawing/2014/main" id="{1A9EE471-4B2F-D854-6163-069710D2B103}"/>
              </a:ext>
            </a:extLst>
          </p:cNvPr>
          <p:cNvSpPr/>
          <p:nvPr/>
        </p:nvSpPr>
        <p:spPr>
          <a:xfrm>
            <a:off x="6404441" y="4491598"/>
            <a:ext cx="2997784"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32" name="テキスト ボックス 31">
            <a:extLst>
              <a:ext uri="{FF2B5EF4-FFF2-40B4-BE49-F238E27FC236}">
                <a16:creationId xmlns:a16="http://schemas.microsoft.com/office/drawing/2014/main" id="{0B6F6892-F0AF-CE99-10DC-F775859CFEE9}"/>
              </a:ext>
            </a:extLst>
          </p:cNvPr>
          <p:cNvSpPr txBox="1"/>
          <p:nvPr/>
        </p:nvSpPr>
        <p:spPr>
          <a:xfrm>
            <a:off x="2813000" y="5381703"/>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35" name="テキスト ボックス 34">
            <a:extLst>
              <a:ext uri="{FF2B5EF4-FFF2-40B4-BE49-F238E27FC236}">
                <a16:creationId xmlns:a16="http://schemas.microsoft.com/office/drawing/2014/main" id="{CFB00FA9-41A1-6A36-02B6-1EB9A640D185}"/>
              </a:ext>
            </a:extLst>
          </p:cNvPr>
          <p:cNvSpPr txBox="1"/>
          <p:nvPr/>
        </p:nvSpPr>
        <p:spPr>
          <a:xfrm>
            <a:off x="6967332" y="5381703"/>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38" name="テキスト ボックス 37">
            <a:extLst>
              <a:ext uri="{FF2B5EF4-FFF2-40B4-BE49-F238E27FC236}">
                <a16:creationId xmlns:a16="http://schemas.microsoft.com/office/drawing/2014/main" id="{AD04F50C-8A06-2D64-D284-04A779DBE61E}"/>
              </a:ext>
            </a:extLst>
          </p:cNvPr>
          <p:cNvSpPr txBox="1"/>
          <p:nvPr/>
        </p:nvSpPr>
        <p:spPr>
          <a:xfrm>
            <a:off x="8944973" y="2023389"/>
            <a:ext cx="2824994" cy="817245"/>
          </a:xfrm>
          <a:prstGeom prst="wedgeRoundRectCallout">
            <a:avLst>
              <a:gd name="adj1" fmla="val -40309"/>
              <a:gd name="adj2" fmla="val 122321"/>
              <a:gd name="adj3" fmla="val 16667"/>
            </a:avLst>
          </a:prstGeom>
          <a:noFill/>
          <a:ln>
            <a:solidFill>
              <a:schemeClr val="tx1"/>
            </a:solidFill>
            <a:prstDash val="dash"/>
          </a:ln>
        </p:spPr>
        <p:txBody>
          <a:bodyPr vert="horz"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令和９年度は、</a:t>
            </a:r>
            <a:endParaRPr kumimoji="1" lang="en-US" altLang="ja-JP"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令和８年度の２倍</a:t>
            </a:r>
            <a:endParaRPr kumimoji="1" lang="en-US" altLang="ja-JP"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になるよう設定。</a:t>
            </a:r>
          </a:p>
        </p:txBody>
      </p:sp>
      <p:sp>
        <p:nvSpPr>
          <p:cNvPr id="4" name="テキスト ボックス 3">
            <a:extLst>
              <a:ext uri="{FF2B5EF4-FFF2-40B4-BE49-F238E27FC236}">
                <a16:creationId xmlns:a16="http://schemas.microsoft.com/office/drawing/2014/main" id="{0EA22180-4292-47FF-1DCA-972712531167}"/>
              </a:ext>
            </a:extLst>
          </p:cNvPr>
          <p:cNvSpPr txBox="1"/>
          <p:nvPr/>
        </p:nvSpPr>
        <p:spPr>
          <a:xfrm>
            <a:off x="1564851" y="1043883"/>
            <a:ext cx="9062295" cy="646331"/>
          </a:xfrm>
          <a:prstGeom prst="rect">
            <a:avLst/>
          </a:prstGeom>
          <a:solidFill>
            <a:schemeClr val="bg1"/>
          </a:solidFill>
          <a:ln>
            <a:solidFill>
              <a:srgbClr val="0070C0"/>
            </a:solidFill>
          </a:ln>
        </p:spPr>
        <p:txBody>
          <a:bodyPr wrap="square">
            <a:spAutoFit/>
          </a:bodyPr>
          <a:lstStyle/>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令和７年度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以前</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にベースアップ評価料を算定しておらず、</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年度から新たにベースアップ評価料を算定して賃上げを行う医療機関</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の場合</a:t>
            </a: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8" name="テキスト ボックス 7">
            <a:extLst>
              <a:ext uri="{FF2B5EF4-FFF2-40B4-BE49-F238E27FC236}">
                <a16:creationId xmlns:a16="http://schemas.microsoft.com/office/drawing/2014/main" id="{0656D34F-4E97-049C-6887-C8AFDD3BE8DB}"/>
              </a:ext>
            </a:extLst>
          </p:cNvPr>
          <p:cNvSpPr txBox="1"/>
          <p:nvPr/>
        </p:nvSpPr>
        <p:spPr>
          <a:xfrm>
            <a:off x="2407251" y="5814117"/>
            <a:ext cx="6994974" cy="646331"/>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再診の場合</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令和８年度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令和９年度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＋８点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を算定</a:t>
            </a:r>
          </a:p>
        </p:txBody>
      </p:sp>
      <p:sp>
        <p:nvSpPr>
          <p:cNvPr id="2" name="スライド番号プレースホルダー 4">
            <a:extLst>
              <a:ext uri="{FF2B5EF4-FFF2-40B4-BE49-F238E27FC236}">
                <a16:creationId xmlns:a16="http://schemas.microsoft.com/office/drawing/2014/main" id="{B8E1D625-6D5B-73B7-DBA2-159C53F6038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3">
            <a:hlinkClick r:id="" action="ppaction://media"/>
            <a:extLst>
              <a:ext uri="{FF2B5EF4-FFF2-40B4-BE49-F238E27FC236}">
                <a16:creationId xmlns:a16="http://schemas.microsoft.com/office/drawing/2014/main" id="{FC83D1DC-42E0-4FAC-3A04-14929FDDAA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8338711"/>
      </p:ext>
    </p:extLst>
  </p:cSld>
  <p:clrMapOvr>
    <a:masterClrMapping/>
  </p:clrMapOvr>
  <mc:AlternateContent xmlns:mc="http://schemas.openxmlformats.org/markup-compatibility/2006" xmlns:p14="http://schemas.microsoft.com/office/powerpoint/2010/main">
    <mc:Choice Requires="p14">
      <p:transition spd="slow" p14:dur="2000" advTm="52757"/>
    </mc:Choice>
    <mc:Fallback xmlns="">
      <p:transition spd="slow" advTm="5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DB0D-9860-17B7-E277-CCA204B51AC3}"/>
            </a:ext>
          </a:extLst>
        </p:cNvPr>
        <p:cNvGrpSpPr/>
        <p:nvPr/>
      </p:nvGrpSpPr>
      <p:grpSpPr>
        <a:xfrm>
          <a:off x="0" y="0"/>
          <a:ext cx="0" cy="0"/>
          <a:chOff x="0" y="0"/>
          <a:chExt cx="0" cy="0"/>
        </a:xfrm>
      </p:grpSpPr>
      <p:sp>
        <p:nvSpPr>
          <p:cNvPr id="29" name="正方形/長方形 28">
            <a:extLst>
              <a:ext uri="{FF2B5EF4-FFF2-40B4-BE49-F238E27FC236}">
                <a16:creationId xmlns:a16="http://schemas.microsoft.com/office/drawing/2014/main" id="{0285ECC3-62AC-40D3-4667-784B9472F5DD}"/>
              </a:ext>
            </a:extLst>
          </p:cNvPr>
          <p:cNvSpPr/>
          <p:nvPr/>
        </p:nvSpPr>
        <p:spPr>
          <a:xfrm>
            <a:off x="3888668" y="2764532"/>
            <a:ext cx="2789928" cy="1885151"/>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9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初診＋１７点</a:t>
            </a:r>
            <a:endParaRPr kumimoji="1" lang="en-US" altLang="ja-JP"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9" name="正方形/長方形 8">
            <a:extLst>
              <a:ext uri="{FF2B5EF4-FFF2-40B4-BE49-F238E27FC236}">
                <a16:creationId xmlns:a16="http://schemas.microsoft.com/office/drawing/2014/main" id="{87DF05BB-8A06-6DD8-F7FB-65E5133C2602}"/>
              </a:ext>
            </a:extLst>
          </p:cNvPr>
          <p:cNvSpPr/>
          <p:nvPr/>
        </p:nvSpPr>
        <p:spPr>
          <a:xfrm>
            <a:off x="969972" y="4872103"/>
            <a:ext cx="2526317"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25" name="テキスト ボックス 24">
            <a:extLst>
              <a:ext uri="{FF2B5EF4-FFF2-40B4-BE49-F238E27FC236}">
                <a16:creationId xmlns:a16="http://schemas.microsoft.com/office/drawing/2014/main" id="{23B1C78F-42B1-7C60-FA40-4E8E166819EE}"/>
              </a:ext>
            </a:extLst>
          </p:cNvPr>
          <p:cNvSpPr txBox="1"/>
          <p:nvPr/>
        </p:nvSpPr>
        <p:spPr>
          <a:xfrm>
            <a:off x="10553944" y="1958885"/>
            <a:ext cx="1464455" cy="612934"/>
          </a:xfrm>
          <a:prstGeom prst="wedgeRoundRectCallout">
            <a:avLst>
              <a:gd name="adj1" fmla="val -61699"/>
              <a:gd name="adj2" fmla="val 83744"/>
              <a:gd name="adj3" fmla="val 16667"/>
            </a:avLst>
          </a:prstGeom>
          <a:noFill/>
          <a:ln>
            <a:solidFill>
              <a:schemeClr val="tx1"/>
            </a:solidFill>
            <a:prstDash val="dash"/>
          </a:ln>
        </p:spPr>
        <p:txBody>
          <a:bodyPr vert="horz"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令和９年度は、前年度の点数（</a:t>
            </a:r>
            <a:r>
              <a:rPr kumimoji="1" lang="en-US" altLang="ja-JP"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17</a:t>
            </a:r>
            <a:r>
              <a:rPr kumimoji="1" lang="ja-JP" altLang="en-US"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点）の倍になるよう設定。</a:t>
            </a:r>
          </a:p>
        </p:txBody>
      </p:sp>
      <p:sp>
        <p:nvSpPr>
          <p:cNvPr id="54" name="テキスト ボックス 53">
            <a:extLst>
              <a:ext uri="{FF2B5EF4-FFF2-40B4-BE49-F238E27FC236}">
                <a16:creationId xmlns:a16="http://schemas.microsoft.com/office/drawing/2014/main" id="{1769FC2F-8E86-0707-49B1-1017A278458A}"/>
              </a:ext>
            </a:extLst>
          </p:cNvPr>
          <p:cNvSpPr txBox="1"/>
          <p:nvPr/>
        </p:nvSpPr>
        <p:spPr>
          <a:xfrm>
            <a:off x="1297131" y="560007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令和６・７年度</a:t>
            </a:r>
          </a:p>
        </p:txBody>
      </p:sp>
      <p:sp>
        <p:nvSpPr>
          <p:cNvPr id="10" name="正方形/長方形 9">
            <a:extLst>
              <a:ext uri="{FF2B5EF4-FFF2-40B4-BE49-F238E27FC236}">
                <a16:creationId xmlns:a16="http://schemas.microsoft.com/office/drawing/2014/main" id="{3069983E-D6E3-1255-5BF5-7AC02A4D0872}"/>
              </a:ext>
            </a:extLst>
          </p:cNvPr>
          <p:cNvSpPr/>
          <p:nvPr/>
        </p:nvSpPr>
        <p:spPr>
          <a:xfrm>
            <a:off x="3892676" y="3749683"/>
            <a:ext cx="2778086"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11" name="正方形/長方形 10">
            <a:extLst>
              <a:ext uri="{FF2B5EF4-FFF2-40B4-BE49-F238E27FC236}">
                <a16:creationId xmlns:a16="http://schemas.microsoft.com/office/drawing/2014/main" id="{E37FC432-8C15-CD89-4700-185F7074BF7F}"/>
              </a:ext>
            </a:extLst>
          </p:cNvPr>
          <p:cNvSpPr/>
          <p:nvPr/>
        </p:nvSpPr>
        <p:spPr>
          <a:xfrm>
            <a:off x="3863752" y="4860123"/>
            <a:ext cx="2814844"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13" name="正方形/長方形 12">
            <a:extLst>
              <a:ext uri="{FF2B5EF4-FFF2-40B4-BE49-F238E27FC236}">
                <a16:creationId xmlns:a16="http://schemas.microsoft.com/office/drawing/2014/main" id="{BF9BB183-F8F2-9ACA-F160-FEA80B825D9F}"/>
              </a:ext>
            </a:extLst>
          </p:cNvPr>
          <p:cNvSpPr/>
          <p:nvPr/>
        </p:nvSpPr>
        <p:spPr>
          <a:xfrm>
            <a:off x="7070975" y="4861438"/>
            <a:ext cx="2789928"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a:ln>
                  <a:noFill/>
                </a:ln>
                <a:solidFill>
                  <a:sysClr val="windowText" lastClr="000000"/>
                </a:solidFill>
                <a:effectLst/>
                <a:uLnTx/>
                <a:uFillTx/>
                <a:latin typeface="Segoe UI"/>
                <a:ea typeface="メイリオ"/>
                <a:cs typeface="+mn-cs"/>
              </a:rPr>
              <a:t>初診料</a:t>
            </a:r>
            <a:endPar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endParaRPr>
          </a:p>
        </p:txBody>
      </p:sp>
      <p:sp>
        <p:nvSpPr>
          <p:cNvPr id="14" name="正方形/長方形 13">
            <a:extLst>
              <a:ext uri="{FF2B5EF4-FFF2-40B4-BE49-F238E27FC236}">
                <a16:creationId xmlns:a16="http://schemas.microsoft.com/office/drawing/2014/main" id="{2877DC29-8243-558D-67D3-AA5740CC256D}"/>
              </a:ext>
            </a:extLst>
          </p:cNvPr>
          <p:cNvSpPr/>
          <p:nvPr/>
        </p:nvSpPr>
        <p:spPr>
          <a:xfrm>
            <a:off x="7070975" y="1812611"/>
            <a:ext cx="2789929" cy="2837072"/>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初診＋３４点</a:t>
            </a:r>
            <a:endParaRPr kumimoji="1" lang="en-US" altLang="ja-JP"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6" name="右中かっこ 15">
            <a:extLst>
              <a:ext uri="{FF2B5EF4-FFF2-40B4-BE49-F238E27FC236}">
                <a16:creationId xmlns:a16="http://schemas.microsoft.com/office/drawing/2014/main" id="{16AE617E-2862-D319-9119-647E0179EFE3}"/>
              </a:ext>
            </a:extLst>
          </p:cNvPr>
          <p:cNvSpPr/>
          <p:nvPr/>
        </p:nvSpPr>
        <p:spPr>
          <a:xfrm flipH="1">
            <a:off x="3563622" y="2775657"/>
            <a:ext cx="261810" cy="968141"/>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7" name="右中かっこ 16">
            <a:extLst>
              <a:ext uri="{FF2B5EF4-FFF2-40B4-BE49-F238E27FC236}">
                <a16:creationId xmlns:a16="http://schemas.microsoft.com/office/drawing/2014/main" id="{B003F01E-2ADE-9DD0-FDD1-0FA73F60C6AD}"/>
              </a:ext>
            </a:extLst>
          </p:cNvPr>
          <p:cNvSpPr/>
          <p:nvPr/>
        </p:nvSpPr>
        <p:spPr>
          <a:xfrm>
            <a:off x="9931755" y="1861036"/>
            <a:ext cx="406582" cy="1829241"/>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31" name="テキスト ボックス 30">
            <a:extLst>
              <a:ext uri="{FF2B5EF4-FFF2-40B4-BE49-F238E27FC236}">
                <a16:creationId xmlns:a16="http://schemas.microsoft.com/office/drawing/2014/main" id="{2E70C077-0C16-9CFC-E1EE-8CF89E63065B}"/>
              </a:ext>
            </a:extLst>
          </p:cNvPr>
          <p:cNvSpPr txBox="1"/>
          <p:nvPr/>
        </p:nvSpPr>
        <p:spPr>
          <a:xfrm>
            <a:off x="527444" y="2379302"/>
            <a:ext cx="2789929" cy="442674"/>
          </a:xfrm>
          <a:prstGeom prst="wedgeRoundRectCallout">
            <a:avLst>
              <a:gd name="adj1" fmla="val 56832"/>
              <a:gd name="adj2" fmla="val 146618"/>
              <a:gd name="adj3" fmla="val 16667"/>
            </a:avLst>
          </a:prstGeom>
          <a:noFill/>
          <a:ln>
            <a:solidFill>
              <a:schemeClr val="tx1"/>
            </a:solidFill>
            <a:prstDash val="dash"/>
          </a:ln>
        </p:spPr>
        <p:txBody>
          <a:bodyPr vert="horz" wrap="square" rtlCol="0">
            <a:spAutoFit/>
          </a:bodyPr>
          <a:lstStyle>
            <a:defPPr>
              <a:defRPr lang="ja-JP"/>
            </a:defPPr>
            <a:lvl1pPr lvl="0">
              <a:defRPr sz="1000" b="0" i="0" u="none" strike="noStrike" cap="none" spc="0" normalizeH="0" baseline="0">
                <a:ln>
                  <a:noFill/>
                </a:ln>
                <a:solidFill>
                  <a:srgbClr val="000000"/>
                </a:solidFill>
                <a:effectLst/>
                <a:uLnTx/>
                <a:uFillTx/>
                <a:latin typeface="Segoe UI"/>
                <a:ea typeface="メイリオ"/>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令和７年度以前から継続して賃上げを行っている医療機関</a:t>
            </a:r>
            <a:r>
              <a:rPr kumimoji="1" lang="ja-JP" altLang="en-US"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は、追加の評価を行う</a:t>
            </a: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テキスト ボックス 17">
            <a:extLst>
              <a:ext uri="{FF2B5EF4-FFF2-40B4-BE49-F238E27FC236}">
                <a16:creationId xmlns:a16="http://schemas.microsoft.com/office/drawing/2014/main" id="{BD8F9792-0251-777D-D480-2DDF1B1C69C2}"/>
              </a:ext>
            </a:extLst>
          </p:cNvPr>
          <p:cNvSpPr txBox="1"/>
          <p:nvPr/>
        </p:nvSpPr>
        <p:spPr>
          <a:xfrm>
            <a:off x="4367808" y="5615909"/>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19" name="テキスト ボックス 18">
            <a:extLst>
              <a:ext uri="{FF2B5EF4-FFF2-40B4-BE49-F238E27FC236}">
                <a16:creationId xmlns:a16="http://schemas.microsoft.com/office/drawing/2014/main" id="{B18D1F0B-3146-013B-FEA9-3BA310845FA1}"/>
              </a:ext>
            </a:extLst>
          </p:cNvPr>
          <p:cNvSpPr txBox="1"/>
          <p:nvPr/>
        </p:nvSpPr>
        <p:spPr>
          <a:xfrm>
            <a:off x="7620307" y="560007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3" name="正方形/長方形 2">
            <a:extLst>
              <a:ext uri="{FF2B5EF4-FFF2-40B4-BE49-F238E27FC236}">
                <a16:creationId xmlns:a16="http://schemas.microsoft.com/office/drawing/2014/main" id="{C4B07E2B-3796-3834-E31B-A97448077788}"/>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賃上げに係る評価</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外来・在宅ベースアップ評価料</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のイメージ②</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2" name="スライド番号プレースホルダー 4">
            <a:extLst>
              <a:ext uri="{FF2B5EF4-FFF2-40B4-BE49-F238E27FC236}">
                <a16:creationId xmlns:a16="http://schemas.microsoft.com/office/drawing/2014/main" id="{B5AAD65F-B963-83E9-DB9B-A13AA851100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9A8B7EB3-759C-AF2F-9615-DBC4E69A0E1E}"/>
              </a:ext>
            </a:extLst>
          </p:cNvPr>
          <p:cNvSpPr txBox="1"/>
          <p:nvPr/>
        </p:nvSpPr>
        <p:spPr>
          <a:xfrm>
            <a:off x="400393" y="686613"/>
            <a:ext cx="11635121" cy="369332"/>
          </a:xfrm>
          <a:prstGeom prst="rect">
            <a:avLst/>
          </a:prstGeom>
          <a:solidFill>
            <a:schemeClr val="bg1"/>
          </a:solidFill>
          <a:ln>
            <a:solidFill>
              <a:srgbClr val="0070C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令和７年度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以前から</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ベースアップ評価料を算定して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いる</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医療機関</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継続的に賃上げを行っている医療機関）の場合</a:t>
            </a: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8" name="正方形/長方形 7">
            <a:extLst>
              <a:ext uri="{FF2B5EF4-FFF2-40B4-BE49-F238E27FC236}">
                <a16:creationId xmlns:a16="http://schemas.microsoft.com/office/drawing/2014/main" id="{84528B4E-2B83-E786-BC02-9A7E17A33081}"/>
              </a:ext>
            </a:extLst>
          </p:cNvPr>
          <p:cNvSpPr/>
          <p:nvPr/>
        </p:nvSpPr>
        <p:spPr>
          <a:xfrm>
            <a:off x="984716" y="3805360"/>
            <a:ext cx="2511573"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12" name="正方形/長方形 11">
            <a:extLst>
              <a:ext uri="{FF2B5EF4-FFF2-40B4-BE49-F238E27FC236}">
                <a16:creationId xmlns:a16="http://schemas.microsoft.com/office/drawing/2014/main" id="{1A58A6F2-520E-6521-2C86-E60B72813CDA}"/>
              </a:ext>
            </a:extLst>
          </p:cNvPr>
          <p:cNvSpPr/>
          <p:nvPr/>
        </p:nvSpPr>
        <p:spPr>
          <a:xfrm>
            <a:off x="7070974" y="3757791"/>
            <a:ext cx="2787813"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21" name="テキスト ボックス 20">
            <a:extLst>
              <a:ext uri="{FF2B5EF4-FFF2-40B4-BE49-F238E27FC236}">
                <a16:creationId xmlns:a16="http://schemas.microsoft.com/office/drawing/2014/main" id="{74E28135-738B-AB62-E9B9-26D888F28447}"/>
              </a:ext>
            </a:extLst>
          </p:cNvPr>
          <p:cNvSpPr txBox="1"/>
          <p:nvPr/>
        </p:nvSpPr>
        <p:spPr>
          <a:xfrm>
            <a:off x="7070974" y="1161925"/>
            <a:ext cx="2787813" cy="569387"/>
          </a:xfrm>
          <a:prstGeom prst="rect">
            <a:avLst/>
          </a:prstGeom>
          <a:pattFill prst="smGrid">
            <a:fgClr>
              <a:srgbClr val="FFFF00"/>
            </a:fgClr>
            <a:bgClr>
              <a:schemeClr val="bg1"/>
            </a:bgClr>
          </a:patt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の合計</a:t>
            </a:r>
            <a:endPar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＋４０点</a:t>
            </a:r>
          </a:p>
        </p:txBody>
      </p:sp>
      <p:sp>
        <p:nvSpPr>
          <p:cNvPr id="22" name="テキスト ボックス 21">
            <a:extLst>
              <a:ext uri="{FF2B5EF4-FFF2-40B4-BE49-F238E27FC236}">
                <a16:creationId xmlns:a16="http://schemas.microsoft.com/office/drawing/2014/main" id="{96CBE8C2-3AC3-4E67-BFF6-5A03C612CA68}"/>
              </a:ext>
            </a:extLst>
          </p:cNvPr>
          <p:cNvSpPr txBox="1"/>
          <p:nvPr/>
        </p:nvSpPr>
        <p:spPr>
          <a:xfrm>
            <a:off x="3863752" y="2122973"/>
            <a:ext cx="2860782" cy="569387"/>
          </a:xfrm>
          <a:prstGeom prst="rect">
            <a:avLst/>
          </a:prstGeom>
          <a:pattFill prst="smGrid">
            <a:fgClr>
              <a:srgbClr val="FFFF00"/>
            </a:fgClr>
            <a:bgClr>
              <a:schemeClr val="bg1"/>
            </a:bgClr>
          </a:patt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の合計</a:t>
            </a:r>
            <a:endPar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＋２３点</a:t>
            </a:r>
          </a:p>
        </p:txBody>
      </p:sp>
      <p:sp>
        <p:nvSpPr>
          <p:cNvPr id="23" name="テキスト ボックス 22">
            <a:extLst>
              <a:ext uri="{FF2B5EF4-FFF2-40B4-BE49-F238E27FC236}">
                <a16:creationId xmlns:a16="http://schemas.microsoft.com/office/drawing/2014/main" id="{25DC1213-A452-B343-40F3-4E8F24EFAE21}"/>
              </a:ext>
            </a:extLst>
          </p:cNvPr>
          <p:cNvSpPr txBox="1"/>
          <p:nvPr/>
        </p:nvSpPr>
        <p:spPr>
          <a:xfrm>
            <a:off x="919683" y="6056122"/>
            <a:ext cx="9715938" cy="646331"/>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再診の場合</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令和６・７年度</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＋６点（</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令和９年度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＋１０点（</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＋８点）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を算定</a:t>
            </a:r>
          </a:p>
        </p:txBody>
      </p:sp>
      <p:pic>
        <p:nvPicPr>
          <p:cNvPr id="27" name="オーディオ 26">
            <a:hlinkClick r:id="" action="ppaction://media"/>
            <a:extLst>
              <a:ext uri="{FF2B5EF4-FFF2-40B4-BE49-F238E27FC236}">
                <a16:creationId xmlns:a16="http://schemas.microsoft.com/office/drawing/2014/main" id="{35CE88DC-9DDA-489D-F617-BCBCACA2B1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1566547"/>
      </p:ext>
    </p:extLst>
  </p:cSld>
  <p:clrMapOvr>
    <a:masterClrMapping/>
  </p:clrMapOvr>
  <mc:AlternateContent xmlns:mc="http://schemas.openxmlformats.org/markup-compatibility/2006" xmlns:p14="http://schemas.microsoft.com/office/powerpoint/2010/main">
    <mc:Choice Requires="p14">
      <p:transition spd="slow" p14:dur="2000" advTm="57446"/>
    </mc:Choice>
    <mc:Fallback xmlns="">
      <p:transition spd="slow" advTm="57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13C59-4948-B044-721D-A200A46AD8DF}"/>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20049827-7309-9C27-C1AE-BF50D99E44CD}"/>
              </a:ext>
            </a:extLst>
          </p:cNvPr>
          <p:cNvPicPr>
            <a:picLocks noChangeAspect="1"/>
          </p:cNvPicPr>
          <p:nvPr/>
        </p:nvPicPr>
        <p:blipFill>
          <a:blip r:embed="rId5"/>
          <a:stretch>
            <a:fillRect/>
          </a:stretch>
        </p:blipFill>
        <p:spPr>
          <a:xfrm>
            <a:off x="522348" y="1950422"/>
            <a:ext cx="11669652" cy="3449274"/>
          </a:xfrm>
          <a:prstGeom prst="rect">
            <a:avLst/>
          </a:prstGeom>
        </p:spPr>
      </p:pic>
      <p:sp>
        <p:nvSpPr>
          <p:cNvPr id="7" name="スライド番号プレースホルダー 4">
            <a:extLst>
              <a:ext uri="{FF2B5EF4-FFF2-40B4-BE49-F238E27FC236}">
                <a16:creationId xmlns:a16="http://schemas.microsoft.com/office/drawing/2014/main" id="{517317AB-8135-BD07-05E9-21E34E4F54A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7" name="タイトル 1">
            <a:extLst>
              <a:ext uri="{FF2B5EF4-FFF2-40B4-BE49-F238E27FC236}">
                <a16:creationId xmlns:a16="http://schemas.microsoft.com/office/drawing/2014/main" id="{E7B0DF2A-7EB4-B563-B814-26F93FB4E5D1}"/>
              </a:ext>
            </a:extLst>
          </p:cNvPr>
          <p:cNvSpPr txBox="1">
            <a:spLocks/>
          </p:cNvSpPr>
          <p:nvPr/>
        </p:nvSpPr>
        <p:spPr>
          <a:xfrm>
            <a:off x="522348" y="188640"/>
            <a:ext cx="10902244" cy="586807"/>
          </a:xfrm>
          <a:prstGeom prst="rect">
            <a:avLst/>
          </a:prstGeom>
          <a:solidFill>
            <a:schemeClr val="accent1">
              <a:lumMod val="20000"/>
              <a:lumOff val="80000"/>
            </a:schemeClr>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物価上昇への対応に関わる評価 </a:t>
            </a:r>
            <a:r>
              <a:rPr kumimoji="1" lang="en-US" altLang="ja-JP" sz="2400" b="1" i="0" u="none" strike="noStrike" kern="1200" cap="none" spc="0" normalizeH="0" baseline="0" noProof="0" dirty="0">
                <a:ln>
                  <a:noFill/>
                </a:ln>
                <a:solidFill>
                  <a:prstClr val="black"/>
                </a:solidFill>
                <a:effectLst/>
                <a:uLnTx/>
                <a:uFillTx/>
                <a:latin typeface="Arial"/>
                <a:ea typeface="ＭＳ Ｐゴシック"/>
                <a:cs typeface="+mj-cs"/>
              </a:rPr>
              <a:t>【 </a:t>
            </a: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物価対応料＋再診料の引き上げ </a:t>
            </a:r>
            <a:r>
              <a:rPr kumimoji="1" lang="en-US" altLang="ja-JP" sz="2400" b="1" i="0" u="none" strike="noStrike" kern="1200" cap="none" spc="0" normalizeH="0" baseline="0" noProof="0" dirty="0">
                <a:ln>
                  <a:noFill/>
                </a:ln>
                <a:solidFill>
                  <a:prstClr val="black"/>
                </a:solidFill>
                <a:effectLst/>
                <a:uLnTx/>
                <a:uFillTx/>
                <a:latin typeface="Arial"/>
                <a:ea typeface="ＭＳ Ｐゴシック"/>
                <a:cs typeface="+mj-cs"/>
              </a:rPr>
              <a:t>】</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cxnSp>
        <p:nvCxnSpPr>
          <p:cNvPr id="31" name="直線矢印コネクタ 30">
            <a:extLst>
              <a:ext uri="{FF2B5EF4-FFF2-40B4-BE49-F238E27FC236}">
                <a16:creationId xmlns:a16="http://schemas.microsoft.com/office/drawing/2014/main" id="{F136ED47-1CA4-1777-6C0E-5DD8472680FA}"/>
              </a:ext>
            </a:extLst>
          </p:cNvPr>
          <p:cNvCxnSpPr>
            <a:cxnSpLocks/>
          </p:cNvCxnSpPr>
          <p:nvPr/>
        </p:nvCxnSpPr>
        <p:spPr>
          <a:xfrm flipV="1">
            <a:off x="10776520" y="3717032"/>
            <a:ext cx="0" cy="165720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線矢印コネクタ 31">
            <a:extLst>
              <a:ext uri="{FF2B5EF4-FFF2-40B4-BE49-F238E27FC236}">
                <a16:creationId xmlns:a16="http://schemas.microsoft.com/office/drawing/2014/main" id="{3C12AC62-05AF-1CD8-FC35-DC973CE480DC}"/>
              </a:ext>
            </a:extLst>
          </p:cNvPr>
          <p:cNvCxnSpPr>
            <a:cxnSpLocks/>
          </p:cNvCxnSpPr>
          <p:nvPr/>
        </p:nvCxnSpPr>
        <p:spPr>
          <a:xfrm>
            <a:off x="10776520" y="1444295"/>
            <a:ext cx="0" cy="47964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3" name="直線矢印コネクタ 32">
            <a:extLst>
              <a:ext uri="{FF2B5EF4-FFF2-40B4-BE49-F238E27FC236}">
                <a16:creationId xmlns:a16="http://schemas.microsoft.com/office/drawing/2014/main" id="{F26909D4-E585-E5B7-98A8-45F316A4DFFC}"/>
              </a:ext>
            </a:extLst>
          </p:cNvPr>
          <p:cNvCxnSpPr>
            <a:cxnSpLocks/>
          </p:cNvCxnSpPr>
          <p:nvPr/>
        </p:nvCxnSpPr>
        <p:spPr>
          <a:xfrm>
            <a:off x="4439816" y="1814418"/>
            <a:ext cx="0" cy="56363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334198D5-E69E-FF73-22C9-25BC1BD9EE98}"/>
              </a:ext>
            </a:extLst>
          </p:cNvPr>
          <p:cNvSpPr txBox="1"/>
          <p:nvPr/>
        </p:nvSpPr>
        <p:spPr>
          <a:xfrm>
            <a:off x="7824192" y="6428701"/>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6</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sp>
        <p:nvSpPr>
          <p:cNvPr id="9" name="テキスト ボックス 8">
            <a:extLst>
              <a:ext uri="{FF2B5EF4-FFF2-40B4-BE49-F238E27FC236}">
                <a16:creationId xmlns:a16="http://schemas.microsoft.com/office/drawing/2014/main" id="{D0828015-A384-5199-D936-53885DD4CD89}"/>
              </a:ext>
            </a:extLst>
          </p:cNvPr>
          <p:cNvSpPr txBox="1"/>
          <p:nvPr/>
        </p:nvSpPr>
        <p:spPr>
          <a:xfrm>
            <a:off x="8112224" y="1175990"/>
            <a:ext cx="3892564" cy="307777"/>
          </a:xfrm>
          <a:prstGeom prst="rect">
            <a:avLst/>
          </a:prstGeom>
          <a:solidFill>
            <a:schemeClr val="bg1"/>
          </a:solid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・令和９年度は前年の２倍の評価</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2" name="テキスト ボックス 11">
            <a:extLst>
              <a:ext uri="{FF2B5EF4-FFF2-40B4-BE49-F238E27FC236}">
                <a16:creationId xmlns:a16="http://schemas.microsoft.com/office/drawing/2014/main" id="{9A92E293-19A8-7681-C708-77F04F214AFF}"/>
              </a:ext>
            </a:extLst>
          </p:cNvPr>
          <p:cNvSpPr txBox="1"/>
          <p:nvPr/>
        </p:nvSpPr>
        <p:spPr>
          <a:xfrm>
            <a:off x="1777587" y="1537419"/>
            <a:ext cx="5686563" cy="307777"/>
          </a:xfrm>
          <a:prstGeom prst="rect">
            <a:avLst/>
          </a:prstGeom>
          <a:solidFill>
            <a:schemeClr val="bg1"/>
          </a:solid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・令和８年度以降の物価対応として「物価対応料」を新設</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21" name="テキスト ボックス 20">
            <a:extLst>
              <a:ext uri="{FF2B5EF4-FFF2-40B4-BE49-F238E27FC236}">
                <a16:creationId xmlns:a16="http://schemas.microsoft.com/office/drawing/2014/main" id="{1EAD2BAB-62BA-FB04-B570-5E686EEFADD1}"/>
              </a:ext>
            </a:extLst>
          </p:cNvPr>
          <p:cNvSpPr txBox="1"/>
          <p:nvPr/>
        </p:nvSpPr>
        <p:spPr>
          <a:xfrm>
            <a:off x="4943872" y="5374233"/>
            <a:ext cx="6480720" cy="307777"/>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４・令和６年度改定以降の経営環境の悪化を踏まえ再診料に上乗せ</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1" name="テキスト ボックス 10">
            <a:extLst>
              <a:ext uri="{FF2B5EF4-FFF2-40B4-BE49-F238E27FC236}">
                <a16:creationId xmlns:a16="http://schemas.microsoft.com/office/drawing/2014/main" id="{536710F3-A744-A6C0-C405-394261FB0215}"/>
              </a:ext>
            </a:extLst>
          </p:cNvPr>
          <p:cNvSpPr txBox="1"/>
          <p:nvPr/>
        </p:nvSpPr>
        <p:spPr>
          <a:xfrm>
            <a:off x="3867613" y="2349914"/>
            <a:ext cx="1048131" cy="307777"/>
          </a:xfrm>
          <a:prstGeom prst="rect">
            <a:avLst/>
          </a:prstGeom>
          <a:noFill/>
          <a:ln>
            <a:no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初再診料</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テキスト ボックス 12">
            <a:extLst>
              <a:ext uri="{FF2B5EF4-FFF2-40B4-BE49-F238E27FC236}">
                <a16:creationId xmlns:a16="http://schemas.microsoft.com/office/drawing/2014/main" id="{B00022B2-10C7-2ADD-37C4-FE843F94B4CE}"/>
              </a:ext>
            </a:extLst>
          </p:cNvPr>
          <p:cNvSpPr txBox="1"/>
          <p:nvPr/>
        </p:nvSpPr>
        <p:spPr>
          <a:xfrm>
            <a:off x="10320554" y="1911205"/>
            <a:ext cx="1048131" cy="307777"/>
          </a:xfrm>
          <a:prstGeom prst="rect">
            <a:avLst/>
          </a:prstGeom>
          <a:noFill/>
          <a:ln>
            <a:no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初再診料</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6" name="オーディオ 5">
            <a:hlinkClick r:id="" action="ppaction://media"/>
            <a:extLst>
              <a:ext uri="{FF2B5EF4-FFF2-40B4-BE49-F238E27FC236}">
                <a16:creationId xmlns:a16="http://schemas.microsoft.com/office/drawing/2014/main" id="{9E9864D6-DC90-EB0D-153E-BB23552B7A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7672574"/>
      </p:ext>
    </p:extLst>
  </p:cSld>
  <p:clrMapOvr>
    <a:masterClrMapping/>
  </p:clrMapOvr>
  <mc:AlternateContent xmlns:mc="http://schemas.openxmlformats.org/markup-compatibility/2006" xmlns:p14="http://schemas.microsoft.com/office/powerpoint/2010/main">
    <mc:Choice Requires="p14">
      <p:transition spd="slow" p14:dur="2000" advTm="38107"/>
    </mc:Choice>
    <mc:Fallback xmlns="">
      <p:transition spd="slow" advTm="38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B1937-7A25-46D5-40AC-C9325A0922EF}"/>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BE49DD7-3A50-16B7-F40B-AAC44405D01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初診・再診料等の見直し（全体像）</a:t>
            </a:r>
          </a:p>
        </p:txBody>
      </p:sp>
      <p:sp>
        <p:nvSpPr>
          <p:cNvPr id="3" name="スライド番号プレースホルダー 4">
            <a:extLst>
              <a:ext uri="{FF2B5EF4-FFF2-40B4-BE49-F238E27FC236}">
                <a16:creationId xmlns:a16="http://schemas.microsoft.com/office/drawing/2014/main" id="{C2898AA4-4FE8-2DDD-D3BF-0682EDE0795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9CA7FA3B-047F-05D8-68BF-C4B2DF45C4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3913987"/>
      </p:ext>
    </p:extLst>
  </p:cSld>
  <p:clrMapOvr>
    <a:masterClrMapping/>
  </p:clrMapOvr>
  <mc:AlternateContent xmlns:mc="http://schemas.openxmlformats.org/markup-compatibility/2006" xmlns:p14="http://schemas.microsoft.com/office/powerpoint/2010/main">
    <mc:Choice Requires="p14">
      <p:transition spd="slow" p14:dur="2000" advTm="9146"/>
    </mc:Choice>
    <mc:Fallback xmlns="">
      <p:transition spd="slow" advTm="9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623BDB8-6415-A200-E382-21C60A85916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初診料の見直し①</a:t>
            </a:r>
          </a:p>
        </p:txBody>
      </p:sp>
      <p:graphicFrame>
        <p:nvGraphicFramePr>
          <p:cNvPr id="10" name="表 9">
            <a:extLst>
              <a:ext uri="{FF2B5EF4-FFF2-40B4-BE49-F238E27FC236}">
                <a16:creationId xmlns:a16="http://schemas.microsoft.com/office/drawing/2014/main" id="{7AA82FC9-4397-CA83-334F-68F2FC137F96}"/>
              </a:ext>
            </a:extLst>
          </p:cNvPr>
          <p:cNvGraphicFramePr>
            <a:graphicFrameLocks noGrp="1"/>
          </p:cNvGraphicFramePr>
          <p:nvPr/>
        </p:nvGraphicFramePr>
        <p:xfrm>
          <a:off x="239465" y="1606286"/>
          <a:ext cx="11665295" cy="74168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938482511"/>
                    </a:ext>
                  </a:extLst>
                </a:gridCol>
                <a:gridCol w="1128125">
                  <a:extLst>
                    <a:ext uri="{9D8B030D-6E8A-4147-A177-3AD203B41FA5}">
                      <a16:colId xmlns:a16="http://schemas.microsoft.com/office/drawing/2014/main" val="2635774537"/>
                    </a:ext>
                  </a:extLst>
                </a:gridCol>
                <a:gridCol w="1128125">
                  <a:extLst>
                    <a:ext uri="{9D8B030D-6E8A-4147-A177-3AD203B41FA5}">
                      <a16:colId xmlns:a16="http://schemas.microsoft.com/office/drawing/2014/main" val="2078934805"/>
                    </a:ext>
                  </a:extLst>
                </a:gridCol>
                <a:gridCol w="1128125">
                  <a:extLst>
                    <a:ext uri="{9D8B030D-6E8A-4147-A177-3AD203B41FA5}">
                      <a16:colId xmlns:a16="http://schemas.microsoft.com/office/drawing/2014/main" val="680085898"/>
                    </a:ext>
                  </a:extLst>
                </a:gridCol>
                <a:gridCol w="4080569">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初診料本体</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tc>
                <a:extLst>
                  <a:ext uri="{0D108BD9-81ED-4DB2-BD59-A6C34878D82A}">
                    <a16:rowId xmlns:a16="http://schemas.microsoft.com/office/drawing/2014/main" val="3190255739"/>
                  </a:ext>
                </a:extLst>
              </a:tr>
            </a:tbl>
          </a:graphicData>
        </a:graphic>
      </p:graphicFrame>
      <p:sp>
        <p:nvSpPr>
          <p:cNvPr id="11" name="タイトル 1">
            <a:extLst>
              <a:ext uri="{FF2B5EF4-FFF2-40B4-BE49-F238E27FC236}">
                <a16:creationId xmlns:a16="http://schemas.microsoft.com/office/drawing/2014/main" id="{5E778E65-D34E-23E0-27DA-D6B1F6C7B7D9}"/>
              </a:ext>
            </a:extLst>
          </p:cNvPr>
          <p:cNvSpPr txBox="1">
            <a:spLocks/>
          </p:cNvSpPr>
          <p:nvPr/>
        </p:nvSpPr>
        <p:spPr>
          <a:xfrm>
            <a:off x="249549" y="1128793"/>
            <a:ext cx="316835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初診料①（物賃対応）</a:t>
            </a:r>
          </a:p>
        </p:txBody>
      </p:sp>
      <p:graphicFrame>
        <p:nvGraphicFramePr>
          <p:cNvPr id="3" name="表 2">
            <a:extLst>
              <a:ext uri="{FF2B5EF4-FFF2-40B4-BE49-F238E27FC236}">
                <a16:creationId xmlns:a16="http://schemas.microsoft.com/office/drawing/2014/main" id="{2082D734-6533-2F04-A47E-4EF2C435C75D}"/>
              </a:ext>
            </a:extLst>
          </p:cNvPr>
          <p:cNvGraphicFramePr>
            <a:graphicFrameLocks noGrp="1"/>
          </p:cNvGraphicFramePr>
          <p:nvPr/>
        </p:nvGraphicFramePr>
        <p:xfrm>
          <a:off x="239465" y="2856847"/>
          <a:ext cx="11665295"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867876839"/>
                    </a:ext>
                  </a:extLst>
                </a:gridCol>
                <a:gridCol w="1449924">
                  <a:extLst>
                    <a:ext uri="{9D8B030D-6E8A-4147-A177-3AD203B41FA5}">
                      <a16:colId xmlns:a16="http://schemas.microsoft.com/office/drawing/2014/main" val="2138512855"/>
                    </a:ext>
                  </a:extLst>
                </a:gridCol>
                <a:gridCol w="2157276">
                  <a:extLst>
                    <a:ext uri="{9D8B030D-6E8A-4147-A177-3AD203B41FA5}">
                      <a16:colId xmlns:a16="http://schemas.microsoft.com/office/drawing/2014/main" val="95808234"/>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88381812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②</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６点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23</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1251753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③</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944670"/>
                  </a:ext>
                </a:extLst>
              </a:tr>
            </a:tbl>
          </a:graphicData>
        </a:graphic>
      </p:graphicFrame>
      <p:sp>
        <p:nvSpPr>
          <p:cNvPr id="8" name="加算記号 7">
            <a:extLst>
              <a:ext uri="{FF2B5EF4-FFF2-40B4-BE49-F238E27FC236}">
                <a16:creationId xmlns:a16="http://schemas.microsoft.com/office/drawing/2014/main" id="{BDADF5A5-2DD2-37D7-7A3C-C23EC061318E}"/>
              </a:ext>
            </a:extLst>
          </p:cNvPr>
          <p:cNvSpPr/>
          <p:nvPr/>
        </p:nvSpPr>
        <p:spPr>
          <a:xfrm>
            <a:off x="6018739" y="2433799"/>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3DF77B9D-1EBB-1333-BCDC-16D7B99705F6}"/>
              </a:ext>
            </a:extLst>
          </p:cNvPr>
          <p:cNvSpPr/>
          <p:nvPr/>
        </p:nvSpPr>
        <p:spPr>
          <a:xfrm>
            <a:off x="7165614" y="242273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42763DC7-E03D-6C66-D3DC-FDE4B274766B}"/>
              </a:ext>
            </a:extLst>
          </p:cNvPr>
          <p:cNvSpPr/>
          <p:nvPr/>
        </p:nvSpPr>
        <p:spPr>
          <a:xfrm>
            <a:off x="4871864" y="242273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4" name="表 3">
            <a:extLst>
              <a:ext uri="{FF2B5EF4-FFF2-40B4-BE49-F238E27FC236}">
                <a16:creationId xmlns:a16="http://schemas.microsoft.com/office/drawing/2014/main" id="{EBDB9F80-2368-64B2-38EC-99A5BD013BDA}"/>
              </a:ext>
            </a:extLst>
          </p:cNvPr>
          <p:cNvGraphicFramePr>
            <a:graphicFrameLocks noGrp="1"/>
          </p:cNvGraphicFramePr>
          <p:nvPr/>
        </p:nvGraphicFramePr>
        <p:xfrm>
          <a:off x="249549" y="5301208"/>
          <a:ext cx="11665295" cy="115824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867876839"/>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a:txBody>
                    <a:bodyPr/>
                    <a:lstStyle/>
                    <a:p>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７年度以前からベースアップ評価料を算定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している医療機関の上乗せ分</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２５点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４４点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①＋②</a:t>
                      </a:r>
                    </a:p>
                  </a:txBody>
                  <a:tcPr anchor="ctr">
                    <a:noFill/>
                  </a:tcPr>
                </a:tc>
                <a:extLst>
                  <a:ext uri="{0D108BD9-81ED-4DB2-BD59-A6C34878D82A}">
                    <a16:rowId xmlns:a16="http://schemas.microsoft.com/office/drawing/2014/main" val="3883818125"/>
                  </a:ext>
                </a:extLst>
              </a:tr>
              <a:tr h="37084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８年６月よりベースアップ評価料を算定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する医療機関の上乗せ分</a:t>
                      </a: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１９点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３８点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①＋③</a:t>
                      </a:r>
                    </a:p>
                  </a:txBody>
                  <a:tcPr anchor="ctr">
                    <a:noFill/>
                  </a:tcPr>
                </a:tc>
                <a:extLst>
                  <a:ext uri="{0D108BD9-81ED-4DB2-BD59-A6C34878D82A}">
                    <a16:rowId xmlns:a16="http://schemas.microsoft.com/office/drawing/2014/main" val="2576095200"/>
                  </a:ext>
                </a:extLst>
              </a:tr>
            </a:tbl>
          </a:graphicData>
        </a:graphic>
      </p:graphicFrame>
      <p:sp>
        <p:nvSpPr>
          <p:cNvPr id="5" name="スライド番号プレースホルダー 4">
            <a:extLst>
              <a:ext uri="{FF2B5EF4-FFF2-40B4-BE49-F238E27FC236}">
                <a16:creationId xmlns:a16="http://schemas.microsoft.com/office/drawing/2014/main" id="{F8445D26-71ED-F466-FE60-1F64602C4C5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237D3C63-F96D-4EC4-40CF-BB17ED81A2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5573648"/>
      </p:ext>
    </p:extLst>
  </p:cSld>
  <p:clrMapOvr>
    <a:masterClrMapping/>
  </p:clrMapOvr>
  <mc:AlternateContent xmlns:mc="http://schemas.openxmlformats.org/markup-compatibility/2006" xmlns:p14="http://schemas.microsoft.com/office/powerpoint/2010/main">
    <mc:Choice Requires="p14">
      <p:transition spd="slow" p14:dur="2000" advTm="79843"/>
    </mc:Choice>
    <mc:Fallback xmlns="">
      <p:transition spd="slow" advTm="79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4285A-526B-F7A3-D0D2-C88269196086}"/>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8725184-A0DE-106A-51E0-1C66C636DB0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初診料の見直し②</a:t>
            </a:r>
          </a:p>
        </p:txBody>
      </p:sp>
      <p:sp>
        <p:nvSpPr>
          <p:cNvPr id="7" name="スライド番号プレースホルダー 4">
            <a:extLst>
              <a:ext uri="{FF2B5EF4-FFF2-40B4-BE49-F238E27FC236}">
                <a16:creationId xmlns:a16="http://schemas.microsoft.com/office/drawing/2014/main" id="{228951EF-4E32-43C3-4929-85DE73D26CB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7FB27E2A-9813-BBB8-2FE6-D1FD7C982C4E}"/>
              </a:ext>
            </a:extLst>
          </p:cNvPr>
          <p:cNvGraphicFramePr>
            <a:graphicFrameLocks noGrp="1"/>
          </p:cNvGraphicFramePr>
          <p:nvPr/>
        </p:nvGraphicFramePr>
        <p:xfrm>
          <a:off x="263352" y="1538565"/>
          <a:ext cx="11665295" cy="5008880"/>
        </p:xfrm>
        <a:graphic>
          <a:graphicData uri="http://schemas.openxmlformats.org/drawingml/2006/table">
            <a:tbl>
              <a:tblPr firstRow="1" bandRow="1">
                <a:tableStyleId>{5940675A-B579-460E-94D1-54222C63F5DA}</a:tableStyleId>
              </a:tblPr>
              <a:tblGrid>
                <a:gridCol w="4392488">
                  <a:extLst>
                    <a:ext uri="{9D8B030D-6E8A-4147-A177-3AD203B41FA5}">
                      <a16:colId xmlns:a16="http://schemas.microsoft.com/office/drawing/2014/main" val="3938482511"/>
                    </a:ext>
                  </a:extLst>
                </a:gridCol>
                <a:gridCol w="1165931">
                  <a:extLst>
                    <a:ext uri="{9D8B030D-6E8A-4147-A177-3AD203B41FA5}">
                      <a16:colId xmlns:a16="http://schemas.microsoft.com/office/drawing/2014/main" val="2635774537"/>
                    </a:ext>
                  </a:extLst>
                </a:gridCol>
                <a:gridCol w="1152128">
                  <a:extLst>
                    <a:ext uri="{9D8B030D-6E8A-4147-A177-3AD203B41FA5}">
                      <a16:colId xmlns:a16="http://schemas.microsoft.com/office/drawing/2014/main" val="2078934805"/>
                    </a:ext>
                  </a:extLst>
                </a:gridCol>
                <a:gridCol w="4954748">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cs typeface="+mn-cs"/>
                        </a:rPr>
                        <a:t>機能強化加算</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cs typeface="+mn-cs"/>
                        </a:rPr>
                        <a:t>（施設基準変更）</a:t>
                      </a:r>
                      <a:endParaRPr kumimoji="1" lang="ja-JP" altLang="en-US" sz="1600" b="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80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80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点数に変更なし。施設基準に</a:t>
                      </a:r>
                      <a:r>
                        <a:rPr kumimoji="1" lang="en-US" altLang="ja-JP" sz="1600" dirty="0">
                          <a:solidFill>
                            <a:schemeClr val="tx1"/>
                          </a:solidFill>
                          <a:latin typeface="BIZ UDPゴシック" panose="020B0400000000000000" pitchFamily="50" charset="-128"/>
                          <a:ea typeface="BIZ UDPゴシック" panose="020B0400000000000000" pitchFamily="50" charset="-128"/>
                        </a:rPr>
                        <a:t>BCP</a:t>
                      </a:r>
                      <a:r>
                        <a:rPr kumimoji="1" lang="ja-JP" altLang="en-US" sz="1600" dirty="0">
                          <a:solidFill>
                            <a:schemeClr val="tx1"/>
                          </a:solidFill>
                          <a:latin typeface="BIZ UDPゴシック" panose="020B0400000000000000" pitchFamily="50" charset="-128"/>
                          <a:ea typeface="BIZ UDPゴシック" panose="020B0400000000000000" pitchFamily="50" charset="-128"/>
                        </a:rPr>
                        <a:t>（災害発生時等における医療機関の業務継続計画）の策定等を追加</a:t>
                      </a:r>
                    </a:p>
                  </a:txBody>
                  <a:tcPr anchor="ctr"/>
                </a:tc>
                <a:extLst>
                  <a:ext uri="{0D108BD9-81ED-4DB2-BD59-A6C34878D82A}">
                    <a16:rowId xmlns:a16="http://schemas.microsoft.com/office/drawing/2014/main" val="3190255739"/>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医療情報取得加算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（廃止）</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txBody>
                  <a:tcPr anchor="ctr"/>
                </a:tc>
                <a:extLst>
                  <a:ext uri="{0D108BD9-81ED-4DB2-BD59-A6C34878D82A}">
                    <a16:rowId xmlns:a16="http://schemas.microsoft.com/office/drawing/2014/main" val="4040457821"/>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（廃止）</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2</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3</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加算４</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加算５</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加算６</a:t>
                      </a:r>
                    </a:p>
                  </a:txBody>
                  <a:tcPr>
                    <a:solidFill>
                      <a:schemeClr val="accent3">
                        <a:lumMod val="20000"/>
                        <a:lumOff val="80000"/>
                      </a:schemeClr>
                    </a:solidFill>
                  </a:tcPr>
                </a:tc>
                <a:tc>
                  <a:txBody>
                    <a:bodyPr/>
                    <a:lstStyle/>
                    <a:p>
                      <a:pPr algn="r"/>
                      <a:endParaRPr kumimoji="1" lang="zh-CN"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12</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11</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10</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10</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zh-CN" altLang="en-US" sz="1600" dirty="0">
                          <a:solidFill>
                            <a:schemeClr val="tx1"/>
                          </a:solidFill>
                          <a:latin typeface="BIZ UDPゴシック" panose="020B0400000000000000" pitchFamily="50" charset="-128"/>
                          <a:ea typeface="BIZ UDPゴシック" panose="020B0400000000000000" pitchFamily="50" charset="-128"/>
                        </a:rPr>
                        <a:t>９点</a:t>
                      </a:r>
                    </a:p>
                    <a:p>
                      <a:pPr algn="r"/>
                      <a:r>
                        <a:rPr kumimoji="1" lang="zh-CN" altLang="en-US" sz="1600" dirty="0">
                          <a:solidFill>
                            <a:schemeClr val="tx1"/>
                          </a:solidFill>
                          <a:latin typeface="BIZ UDPゴシック" panose="020B0400000000000000" pitchFamily="50" charset="-128"/>
                          <a:ea typeface="BIZ UDPゴシック" panose="020B0400000000000000" pitchFamily="50" charset="-128"/>
                        </a:rPr>
                        <a:t>８点</a:t>
                      </a:r>
                    </a:p>
                  </a:txBody>
                  <a:tcPr/>
                </a:tc>
                <a:tc>
                  <a:txBody>
                    <a:bodyPr/>
                    <a:lstStyle/>
                    <a:p>
                      <a:pPr algn="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tc>
                <a:extLst>
                  <a:ext uri="{0D108BD9-81ED-4DB2-BD59-A6C34878D82A}">
                    <a16:rowId xmlns:a16="http://schemas.microsoft.com/office/drawing/2014/main" val="1850185284"/>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加算１</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加算２</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加算３</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600" b="1" kern="1200" dirty="0">
                        <a:solidFill>
                          <a:schemeClr val="tx1"/>
                        </a:solidFill>
                        <a:effectLst/>
                        <a:latin typeface="+mn-lt"/>
                        <a:ea typeface="+mn-ea"/>
                        <a:cs typeface="+mn-cs"/>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15</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p>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9</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これまでの医療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推進体制整備加算や、医療情報取得加算を本点数に統合</a:t>
                      </a:r>
                    </a:p>
                  </a:txBody>
                  <a:tcPr anchor="ctr"/>
                </a:tc>
                <a:extLst>
                  <a:ext uri="{0D108BD9-81ED-4DB2-BD59-A6C34878D82A}">
                    <a16:rowId xmlns:a16="http://schemas.microsoft.com/office/drawing/2014/main" val="52439674"/>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特定機能病院等紹介患者受入加算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特定機能病院等から紹介された患者に対する初診を、診療所又は許可病床数</a:t>
                      </a:r>
                      <a:r>
                        <a:rPr kumimoji="1" lang="en-US" altLang="ja-JP" sz="1600" dirty="0">
                          <a:solidFill>
                            <a:schemeClr val="tx1"/>
                          </a:solidFill>
                          <a:latin typeface="BIZ UDPゴシック" panose="020B0400000000000000" pitchFamily="50" charset="-128"/>
                          <a:ea typeface="BIZ UDPゴシック" panose="020B0400000000000000" pitchFamily="50" charset="-128"/>
                        </a:rPr>
                        <a:t>200</a:t>
                      </a:r>
                      <a:r>
                        <a:rPr kumimoji="1" lang="ja-JP" altLang="en-US" sz="1600" dirty="0">
                          <a:solidFill>
                            <a:schemeClr val="tx1"/>
                          </a:solidFill>
                          <a:latin typeface="BIZ UDPゴシック" panose="020B0400000000000000" pitchFamily="50" charset="-128"/>
                          <a:ea typeface="BIZ UDPゴシック" panose="020B0400000000000000" pitchFamily="50" charset="-128"/>
                        </a:rPr>
                        <a:t>床未満の病院が行った場合の評価を新設</a:t>
                      </a:r>
                    </a:p>
                  </a:txBody>
                  <a:tcPr/>
                </a:tc>
                <a:extLst>
                  <a:ext uri="{0D108BD9-81ED-4DB2-BD59-A6C34878D82A}">
                    <a16:rowId xmlns:a16="http://schemas.microsoft.com/office/drawing/2014/main" val="2699684569"/>
                  </a:ext>
                </a:extLst>
              </a:tr>
            </a:tbl>
          </a:graphicData>
        </a:graphic>
      </p:graphicFrame>
      <p:sp>
        <p:nvSpPr>
          <p:cNvPr id="11" name="タイトル 1">
            <a:extLst>
              <a:ext uri="{FF2B5EF4-FFF2-40B4-BE49-F238E27FC236}">
                <a16:creationId xmlns:a16="http://schemas.microsoft.com/office/drawing/2014/main" id="{B17D8ED2-9B8E-64DD-D88A-43E9B4B77621}"/>
              </a:ext>
            </a:extLst>
          </p:cNvPr>
          <p:cNvSpPr txBox="1">
            <a:spLocks/>
          </p:cNvSpPr>
          <p:nvPr/>
        </p:nvSpPr>
        <p:spPr>
          <a:xfrm>
            <a:off x="276003" y="928982"/>
            <a:ext cx="280831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初診料②（加算）</a:t>
            </a:r>
          </a:p>
        </p:txBody>
      </p:sp>
      <p:pic>
        <p:nvPicPr>
          <p:cNvPr id="6" name="オーディオ 5">
            <a:hlinkClick r:id="" action="ppaction://media"/>
            <a:extLst>
              <a:ext uri="{FF2B5EF4-FFF2-40B4-BE49-F238E27FC236}">
                <a16:creationId xmlns:a16="http://schemas.microsoft.com/office/drawing/2014/main" id="{0D5956F7-491A-A641-E814-B764D235F4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2811090"/>
      </p:ext>
    </p:extLst>
  </p:cSld>
  <p:clrMapOvr>
    <a:masterClrMapping/>
  </p:clrMapOvr>
  <mc:AlternateContent xmlns:mc="http://schemas.openxmlformats.org/markup-compatibility/2006" xmlns:p14="http://schemas.microsoft.com/office/powerpoint/2010/main">
    <mc:Choice Requires="p14">
      <p:transition spd="slow" p14:dur="2000" advTm="87356"/>
    </mc:Choice>
    <mc:Fallback xmlns="">
      <p:transition spd="slow" advTm="87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A8E0A-95AD-3721-2629-CA63E31823D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11AE7913-3FDC-D0B7-13BD-78FB290B7FB5}"/>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再診料の見直し①</a:t>
            </a:r>
          </a:p>
        </p:txBody>
      </p:sp>
      <p:sp>
        <p:nvSpPr>
          <p:cNvPr id="7" name="スライド番号プレースホルダー 4">
            <a:extLst>
              <a:ext uri="{FF2B5EF4-FFF2-40B4-BE49-F238E27FC236}">
                <a16:creationId xmlns:a16="http://schemas.microsoft.com/office/drawing/2014/main" id="{35C4BB65-A627-5EB9-9F0A-83A125D96E2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9E5C8590-BA81-5219-B345-40708241749D}"/>
              </a:ext>
            </a:extLst>
          </p:cNvPr>
          <p:cNvGraphicFramePr>
            <a:graphicFrameLocks noGrp="1"/>
          </p:cNvGraphicFramePr>
          <p:nvPr/>
        </p:nvGraphicFramePr>
        <p:xfrm>
          <a:off x="253268" y="1456158"/>
          <a:ext cx="11665295" cy="74168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938482511"/>
                    </a:ext>
                  </a:extLst>
                </a:gridCol>
                <a:gridCol w="1128125">
                  <a:extLst>
                    <a:ext uri="{9D8B030D-6E8A-4147-A177-3AD203B41FA5}">
                      <a16:colId xmlns:a16="http://schemas.microsoft.com/office/drawing/2014/main" val="2635774537"/>
                    </a:ext>
                  </a:extLst>
                </a:gridCol>
                <a:gridCol w="1128125">
                  <a:extLst>
                    <a:ext uri="{9D8B030D-6E8A-4147-A177-3AD203B41FA5}">
                      <a16:colId xmlns:a16="http://schemas.microsoft.com/office/drawing/2014/main" val="2078934805"/>
                    </a:ext>
                  </a:extLst>
                </a:gridCol>
                <a:gridCol w="1128125">
                  <a:extLst>
                    <a:ext uri="{9D8B030D-6E8A-4147-A177-3AD203B41FA5}">
                      <a16:colId xmlns:a16="http://schemas.microsoft.com/office/drawing/2014/main" val="680085898"/>
                    </a:ext>
                  </a:extLst>
                </a:gridCol>
                <a:gridCol w="4080569">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再診料本体</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75</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76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76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４</a:t>
                      </a:r>
                    </a:p>
                  </a:txBody>
                  <a:tcPr/>
                </a:tc>
                <a:extLst>
                  <a:ext uri="{0D108BD9-81ED-4DB2-BD59-A6C34878D82A}">
                    <a16:rowId xmlns:a16="http://schemas.microsoft.com/office/drawing/2014/main" val="3190255739"/>
                  </a:ext>
                </a:extLst>
              </a:tr>
            </a:tbl>
          </a:graphicData>
        </a:graphic>
      </p:graphicFrame>
      <p:sp>
        <p:nvSpPr>
          <p:cNvPr id="5" name="タイトル 1">
            <a:extLst>
              <a:ext uri="{FF2B5EF4-FFF2-40B4-BE49-F238E27FC236}">
                <a16:creationId xmlns:a16="http://schemas.microsoft.com/office/drawing/2014/main" id="{590F0CB5-CAE7-ACF8-C33D-E357670C0BE7}"/>
              </a:ext>
            </a:extLst>
          </p:cNvPr>
          <p:cNvSpPr txBox="1">
            <a:spLocks/>
          </p:cNvSpPr>
          <p:nvPr/>
        </p:nvSpPr>
        <p:spPr>
          <a:xfrm>
            <a:off x="263352" y="978665"/>
            <a:ext cx="316835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再診料①（物賃対応）</a:t>
            </a:r>
          </a:p>
        </p:txBody>
      </p:sp>
      <p:graphicFrame>
        <p:nvGraphicFramePr>
          <p:cNvPr id="6" name="表 5">
            <a:extLst>
              <a:ext uri="{FF2B5EF4-FFF2-40B4-BE49-F238E27FC236}">
                <a16:creationId xmlns:a16="http://schemas.microsoft.com/office/drawing/2014/main" id="{58C60366-5637-F2CF-77F8-9F5D930BA389}"/>
              </a:ext>
            </a:extLst>
          </p:cNvPr>
          <p:cNvGraphicFramePr>
            <a:graphicFrameLocks noGrp="1"/>
          </p:cNvGraphicFramePr>
          <p:nvPr/>
        </p:nvGraphicFramePr>
        <p:xfrm>
          <a:off x="253268" y="2706719"/>
          <a:ext cx="11665295"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867876839"/>
                    </a:ext>
                  </a:extLst>
                </a:gridCol>
                <a:gridCol w="1449924">
                  <a:extLst>
                    <a:ext uri="{9D8B030D-6E8A-4147-A177-3AD203B41FA5}">
                      <a16:colId xmlns:a16="http://schemas.microsoft.com/office/drawing/2014/main" val="2138512855"/>
                    </a:ext>
                  </a:extLst>
                </a:gridCol>
                <a:gridCol w="2157276">
                  <a:extLst>
                    <a:ext uri="{9D8B030D-6E8A-4147-A177-3AD203B41FA5}">
                      <a16:colId xmlns:a16="http://schemas.microsoft.com/office/drawing/2014/main" val="95808234"/>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tc>
                <a:extLst>
                  <a:ext uri="{0D108BD9-81ED-4DB2-BD59-A6C34878D82A}">
                    <a16:rowId xmlns:a16="http://schemas.microsoft.com/office/drawing/2014/main" val="388381812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②</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２点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1251753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③</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944670"/>
                  </a:ext>
                </a:extLst>
              </a:tr>
            </a:tbl>
          </a:graphicData>
        </a:graphic>
      </p:graphicFrame>
      <p:sp>
        <p:nvSpPr>
          <p:cNvPr id="13" name="加算記号 12">
            <a:extLst>
              <a:ext uri="{FF2B5EF4-FFF2-40B4-BE49-F238E27FC236}">
                <a16:creationId xmlns:a16="http://schemas.microsoft.com/office/drawing/2014/main" id="{0B4B25DE-8B63-C252-8125-B35CE2E7BD26}"/>
              </a:ext>
            </a:extLst>
          </p:cNvPr>
          <p:cNvSpPr/>
          <p:nvPr/>
        </p:nvSpPr>
        <p:spPr>
          <a:xfrm>
            <a:off x="6032542" y="2283671"/>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4" name="加算記号 13">
            <a:extLst>
              <a:ext uri="{FF2B5EF4-FFF2-40B4-BE49-F238E27FC236}">
                <a16:creationId xmlns:a16="http://schemas.microsoft.com/office/drawing/2014/main" id="{514D6F31-7A0D-938A-D97E-7A98885188B4}"/>
              </a:ext>
            </a:extLst>
          </p:cNvPr>
          <p:cNvSpPr/>
          <p:nvPr/>
        </p:nvSpPr>
        <p:spPr>
          <a:xfrm>
            <a:off x="7179417" y="227260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5" name="加算記号 14">
            <a:extLst>
              <a:ext uri="{FF2B5EF4-FFF2-40B4-BE49-F238E27FC236}">
                <a16:creationId xmlns:a16="http://schemas.microsoft.com/office/drawing/2014/main" id="{B03529FC-2CE7-527E-DE13-EC8C9255BE7F}"/>
              </a:ext>
            </a:extLst>
          </p:cNvPr>
          <p:cNvSpPr/>
          <p:nvPr/>
        </p:nvSpPr>
        <p:spPr>
          <a:xfrm>
            <a:off x="4885667" y="227260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6" name="表 15">
            <a:extLst>
              <a:ext uri="{FF2B5EF4-FFF2-40B4-BE49-F238E27FC236}">
                <a16:creationId xmlns:a16="http://schemas.microsoft.com/office/drawing/2014/main" id="{B9FDBAC9-7F1C-C838-5DD5-EA15AB1CECDB}"/>
              </a:ext>
            </a:extLst>
          </p:cNvPr>
          <p:cNvGraphicFramePr>
            <a:graphicFrameLocks noGrp="1"/>
          </p:cNvGraphicFramePr>
          <p:nvPr/>
        </p:nvGraphicFramePr>
        <p:xfrm>
          <a:off x="263352" y="5151080"/>
          <a:ext cx="11665295" cy="115824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867876839"/>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a:txBody>
                    <a:bodyPr/>
                    <a:lstStyle/>
                    <a:p>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７年度以前からベースアップ評価料を算定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している医療機関の上乗せ分</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８点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１４点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①＋②</a:t>
                      </a:r>
                    </a:p>
                  </a:txBody>
                  <a:tcPr anchor="ctr">
                    <a:noFill/>
                  </a:tcPr>
                </a:tc>
                <a:extLst>
                  <a:ext uri="{0D108BD9-81ED-4DB2-BD59-A6C34878D82A}">
                    <a16:rowId xmlns:a16="http://schemas.microsoft.com/office/drawing/2014/main" val="3883818125"/>
                  </a:ext>
                </a:extLst>
              </a:tr>
              <a:tr h="37084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８年６月よりベースアップ評価料を算定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する医療機関の上乗せ分</a:t>
                      </a: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６点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１２点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①＋③</a:t>
                      </a:r>
                    </a:p>
                  </a:txBody>
                  <a:tcPr anchor="ctr">
                    <a:noFill/>
                  </a:tcPr>
                </a:tc>
                <a:extLst>
                  <a:ext uri="{0D108BD9-81ED-4DB2-BD59-A6C34878D82A}">
                    <a16:rowId xmlns:a16="http://schemas.microsoft.com/office/drawing/2014/main" val="2576095200"/>
                  </a:ext>
                </a:extLst>
              </a:tr>
            </a:tbl>
          </a:graphicData>
        </a:graphic>
      </p:graphicFrame>
      <p:pic>
        <p:nvPicPr>
          <p:cNvPr id="10" name="オーディオ 9">
            <a:hlinkClick r:id="" action="ppaction://media"/>
            <a:extLst>
              <a:ext uri="{FF2B5EF4-FFF2-40B4-BE49-F238E27FC236}">
                <a16:creationId xmlns:a16="http://schemas.microsoft.com/office/drawing/2014/main" id="{15D866C2-F7E1-1878-E845-6849B7128B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2266672"/>
      </p:ext>
    </p:extLst>
  </p:cSld>
  <p:clrMapOvr>
    <a:masterClrMapping/>
  </p:clrMapOvr>
  <mc:AlternateContent xmlns:mc="http://schemas.openxmlformats.org/markup-compatibility/2006" xmlns:p14="http://schemas.microsoft.com/office/powerpoint/2010/main">
    <mc:Choice Requires="p14">
      <p:transition spd="slow" p14:dur="2000" advTm="74799"/>
    </mc:Choice>
    <mc:Fallback xmlns="">
      <p:transition spd="slow" advTm="7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67775-036C-1F78-5B03-EED4FB2D13E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2D154903-2D87-89D1-5E0C-CF6FE0F4CB3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再診料の見直し②</a:t>
            </a:r>
          </a:p>
        </p:txBody>
      </p:sp>
      <p:sp>
        <p:nvSpPr>
          <p:cNvPr id="7" name="スライド番号プレースホルダー 4">
            <a:extLst>
              <a:ext uri="{FF2B5EF4-FFF2-40B4-BE49-F238E27FC236}">
                <a16:creationId xmlns:a16="http://schemas.microsoft.com/office/drawing/2014/main" id="{BFCC91BE-9887-C8D7-AF7B-E654870A5CB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CCEBD36F-B209-FBE1-E171-113922302495}"/>
              </a:ext>
            </a:extLst>
          </p:cNvPr>
          <p:cNvGraphicFramePr>
            <a:graphicFrameLocks noGrp="1"/>
          </p:cNvGraphicFramePr>
          <p:nvPr/>
        </p:nvGraphicFramePr>
        <p:xfrm>
          <a:off x="249549" y="1190320"/>
          <a:ext cx="11665295" cy="5532120"/>
        </p:xfrm>
        <a:graphic>
          <a:graphicData uri="http://schemas.openxmlformats.org/drawingml/2006/table">
            <a:tbl>
              <a:tblPr firstRow="1" bandRow="1">
                <a:tableStyleId>{5940675A-B579-460E-94D1-54222C63F5DA}</a:tableStyleId>
              </a:tblPr>
              <a:tblGrid>
                <a:gridCol w="3902235">
                  <a:extLst>
                    <a:ext uri="{9D8B030D-6E8A-4147-A177-3AD203B41FA5}">
                      <a16:colId xmlns:a16="http://schemas.microsoft.com/office/drawing/2014/main" val="3938482511"/>
                    </a:ext>
                  </a:extLst>
                </a:gridCol>
                <a:gridCol w="1296144">
                  <a:extLst>
                    <a:ext uri="{9D8B030D-6E8A-4147-A177-3AD203B41FA5}">
                      <a16:colId xmlns:a16="http://schemas.microsoft.com/office/drawing/2014/main" val="2635774537"/>
                    </a:ext>
                  </a:extLst>
                </a:gridCol>
                <a:gridCol w="1296144">
                  <a:extLst>
                    <a:ext uri="{9D8B030D-6E8A-4147-A177-3AD203B41FA5}">
                      <a16:colId xmlns:a16="http://schemas.microsoft.com/office/drawing/2014/main" val="2078934805"/>
                    </a:ext>
                  </a:extLst>
                </a:gridCol>
                <a:gridCol w="5170772">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cs typeface="+mn-cs"/>
                        </a:rPr>
                        <a:t>外来管理</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cs typeface="+mn-cs"/>
                        </a:rPr>
                        <a:t>加算</a:t>
                      </a:r>
                      <a:endParaRPr kumimoji="1" lang="ja-JP" altLang="en-US" sz="1600" b="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nchor="ctr"/>
                </a:tc>
                <a:extLst>
                  <a:ext uri="{0D108BD9-81ED-4DB2-BD59-A6C34878D82A}">
                    <a16:rowId xmlns:a16="http://schemas.microsoft.com/office/drawing/2014/main" val="3190255739"/>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時間外対応加算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（名称変更と増点）</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2</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3</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加算４</a:t>
                      </a:r>
                    </a:p>
                  </a:txBody>
                  <a:tcPr>
                    <a:solidFill>
                      <a:schemeClr val="accent3">
                        <a:lumMod val="20000"/>
                        <a:lumOff val="80000"/>
                      </a:schemeClr>
                    </a:solidFill>
                  </a:tcPr>
                </a:tc>
                <a:tc>
                  <a:txBody>
                    <a:bodyPr/>
                    <a:lstStyle/>
                    <a:p>
                      <a:pPr algn="r"/>
                      <a:endParaRPr kumimoji="1" lang="zh-CN"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5</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4</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3</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5</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名称を</a:t>
                      </a: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時間外対応加算から、</a:t>
                      </a: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時間外対応体制加算</a:t>
                      </a:r>
                      <a:r>
                        <a:rPr kumimoji="1" lang="ja-JP" altLang="en-US" sz="1600" dirty="0">
                          <a:solidFill>
                            <a:schemeClr val="tx1"/>
                          </a:solidFill>
                          <a:latin typeface="BIZ UDPゴシック" panose="020B0400000000000000" pitchFamily="50" charset="-128"/>
                          <a:ea typeface="BIZ UDPゴシック" panose="020B0400000000000000" pitchFamily="50" charset="-128"/>
                        </a:rPr>
                        <a:t>に変更し、評価を引き上げる</a:t>
                      </a:r>
                    </a:p>
                  </a:txBody>
                  <a:tcPr anchor="ctr"/>
                </a:tc>
                <a:extLst>
                  <a:ext uri="{0D108BD9-81ED-4DB2-BD59-A6C34878D82A}">
                    <a16:rowId xmlns:a16="http://schemas.microsoft.com/office/drawing/2014/main" val="1850185284"/>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地域包括診療加算</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認知症地域包括診療加算</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（評価体系の変更、対象患者の追加、加算の新設等）</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/31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/31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対象患者に、脂質異常症、高血圧症、糖尿病、慢性心不全又は慢性腎臓病のいずれかの疾患を有しており、かつ、介護給付又は予防給付を受けている要介護被保険者等である患者 等 を追加する。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簡素化の観点から、認知症地域包括診療加算及び認知症地域包括診療料について、地域包括診療加算及び地域包括診療料と統合した評価体系に見直す。</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残薬対策として、診療の際、患家における残薬を確認した上で適切な服薬管理を行うことを要件とする。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外来データ提出加算を新設する。</a:t>
                      </a:r>
                    </a:p>
                  </a:txBody>
                  <a:tcPr anchor="ctr"/>
                </a:tc>
                <a:extLst>
                  <a:ext uri="{0D108BD9-81ED-4DB2-BD59-A6C34878D82A}">
                    <a16:rowId xmlns:a16="http://schemas.microsoft.com/office/drawing/2014/main" val="4040781361"/>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医療情報取得加算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（廃止）</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txBody>
                  <a:tcPr anchor="ctr"/>
                </a:tc>
                <a:extLst>
                  <a:ext uri="{0D108BD9-81ED-4DB2-BD59-A6C34878D82A}">
                    <a16:rowId xmlns:a16="http://schemas.microsoft.com/office/drawing/2014/main" val="1236358958"/>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これまでの医療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推進体制整備加算や、医療情報取得加算を本点数に統合</a:t>
                      </a:r>
                    </a:p>
                  </a:txBody>
                  <a:tcPr anchor="ctr"/>
                </a:tc>
                <a:extLst>
                  <a:ext uri="{0D108BD9-81ED-4DB2-BD59-A6C34878D82A}">
                    <a16:rowId xmlns:a16="http://schemas.microsoft.com/office/drawing/2014/main" val="52439674"/>
                  </a:ext>
                </a:extLst>
              </a:tr>
            </a:tbl>
          </a:graphicData>
        </a:graphic>
      </p:graphicFrame>
      <p:sp>
        <p:nvSpPr>
          <p:cNvPr id="11" name="タイトル 1">
            <a:extLst>
              <a:ext uri="{FF2B5EF4-FFF2-40B4-BE49-F238E27FC236}">
                <a16:creationId xmlns:a16="http://schemas.microsoft.com/office/drawing/2014/main" id="{DD0160DB-691C-06A5-4E74-04E425C11E91}"/>
              </a:ext>
            </a:extLst>
          </p:cNvPr>
          <p:cNvSpPr txBox="1">
            <a:spLocks/>
          </p:cNvSpPr>
          <p:nvPr/>
        </p:nvSpPr>
        <p:spPr>
          <a:xfrm>
            <a:off x="263352" y="753286"/>
            <a:ext cx="2664296"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再診料②（加算）</a:t>
            </a:r>
          </a:p>
        </p:txBody>
      </p:sp>
      <p:pic>
        <p:nvPicPr>
          <p:cNvPr id="6" name="オーディオ 5">
            <a:hlinkClick r:id="" action="ppaction://media"/>
            <a:extLst>
              <a:ext uri="{FF2B5EF4-FFF2-40B4-BE49-F238E27FC236}">
                <a16:creationId xmlns:a16="http://schemas.microsoft.com/office/drawing/2014/main" id="{EA0DA064-50BB-ABD6-2776-364E3349A6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2237124"/>
      </p:ext>
    </p:extLst>
  </p:cSld>
  <p:clrMapOvr>
    <a:masterClrMapping/>
  </p:clrMapOvr>
  <mc:AlternateContent xmlns:mc="http://schemas.openxmlformats.org/markup-compatibility/2006" xmlns:p14="http://schemas.microsoft.com/office/powerpoint/2010/main">
    <mc:Choice Requires="p14">
      <p:transition spd="slow" p14:dur="2000" advTm="71119"/>
    </mc:Choice>
    <mc:Fallback xmlns="">
      <p:transition spd="slow" advTm="71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14086B-C199-EB50-863B-95BA50CB03BE}"/>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D0556AD-2F89-78FD-395D-2890B4465211}"/>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小児科外来診療料・小児かかりつけ診療料の見直し①</a:t>
            </a:r>
            <a:endParaRPr kumimoji="1" lang="ja-JP" altLang="en-US" sz="2400" b="1" dirty="0"/>
          </a:p>
        </p:txBody>
      </p:sp>
      <p:sp>
        <p:nvSpPr>
          <p:cNvPr id="7" name="スライド番号プレースホルダー 4">
            <a:extLst>
              <a:ext uri="{FF2B5EF4-FFF2-40B4-BE49-F238E27FC236}">
                <a16:creationId xmlns:a16="http://schemas.microsoft.com/office/drawing/2014/main" id="{C2EA33F2-A4DD-4371-0AC7-29FFAED3AB5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1AFD79C2-801B-E7FE-BF30-E12EED3C1F51}"/>
              </a:ext>
            </a:extLst>
          </p:cNvPr>
          <p:cNvGraphicFramePr>
            <a:graphicFrameLocks noGrp="1"/>
          </p:cNvGraphicFramePr>
          <p:nvPr/>
        </p:nvGraphicFramePr>
        <p:xfrm>
          <a:off x="263352" y="4149080"/>
          <a:ext cx="11749183"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938482511"/>
                    </a:ext>
                  </a:extLst>
                </a:gridCol>
                <a:gridCol w="1292860">
                  <a:extLst>
                    <a:ext uri="{9D8B030D-6E8A-4147-A177-3AD203B41FA5}">
                      <a16:colId xmlns:a16="http://schemas.microsoft.com/office/drawing/2014/main" val="766243575"/>
                    </a:ext>
                  </a:extLst>
                </a:gridCol>
                <a:gridCol w="2218120">
                  <a:extLst>
                    <a:ext uri="{9D8B030D-6E8A-4147-A177-3AD203B41FA5}">
                      <a16:colId xmlns:a16="http://schemas.microsoft.com/office/drawing/2014/main" val="4118741801"/>
                    </a:ext>
                  </a:extLst>
                </a:gridCol>
                <a:gridCol w="1001218">
                  <a:extLst>
                    <a:ext uri="{9D8B030D-6E8A-4147-A177-3AD203B41FA5}">
                      <a16:colId xmlns:a16="http://schemas.microsoft.com/office/drawing/2014/main" val="2635774537"/>
                    </a:ext>
                  </a:extLst>
                </a:gridCol>
                <a:gridCol w="1132575">
                  <a:extLst>
                    <a:ext uri="{9D8B030D-6E8A-4147-A177-3AD203B41FA5}">
                      <a16:colId xmlns:a16="http://schemas.microsoft.com/office/drawing/2014/main" val="2078934805"/>
                    </a:ext>
                  </a:extLst>
                </a:gridCol>
                <a:gridCol w="1132575">
                  <a:extLst>
                    <a:ext uri="{9D8B030D-6E8A-4147-A177-3AD203B41FA5}">
                      <a16:colId xmlns:a16="http://schemas.microsoft.com/office/drawing/2014/main" val="680085898"/>
                    </a:ext>
                  </a:extLst>
                </a:gridCol>
                <a:gridCol w="4378684">
                  <a:extLst>
                    <a:ext uri="{9D8B030D-6E8A-4147-A177-3AD203B41FA5}">
                      <a16:colId xmlns:a16="http://schemas.microsoft.com/office/drawing/2014/main" val="1866787790"/>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txBody>
                  <a:tcPr>
                    <a:noFill/>
                  </a:tcPr>
                </a:tc>
                <a:extLst>
                  <a:ext uri="{0D108BD9-81ED-4DB2-BD59-A6C34878D82A}">
                    <a16:rowId xmlns:a16="http://schemas.microsoft.com/office/drawing/2014/main" val="2602962444"/>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4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4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4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dirty="0"/>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６点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２３点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４０点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20699972"/>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9224765"/>
                  </a:ext>
                </a:extLst>
              </a:tr>
            </a:tbl>
          </a:graphicData>
        </a:graphic>
      </p:graphicFrame>
      <p:sp>
        <p:nvSpPr>
          <p:cNvPr id="11" name="タイトル 1">
            <a:extLst>
              <a:ext uri="{FF2B5EF4-FFF2-40B4-BE49-F238E27FC236}">
                <a16:creationId xmlns:a16="http://schemas.microsoft.com/office/drawing/2014/main" id="{BBA58C9F-3F4A-C434-1312-3C5C799066E2}"/>
              </a:ext>
            </a:extLst>
          </p:cNvPr>
          <p:cNvSpPr txBox="1">
            <a:spLocks/>
          </p:cNvSpPr>
          <p:nvPr/>
        </p:nvSpPr>
        <p:spPr>
          <a:xfrm>
            <a:off x="263352" y="825770"/>
            <a:ext cx="2781944"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初診時（物賃対応）</a:t>
            </a:r>
          </a:p>
        </p:txBody>
      </p:sp>
      <p:graphicFrame>
        <p:nvGraphicFramePr>
          <p:cNvPr id="3" name="表 2">
            <a:extLst>
              <a:ext uri="{FF2B5EF4-FFF2-40B4-BE49-F238E27FC236}">
                <a16:creationId xmlns:a16="http://schemas.microsoft.com/office/drawing/2014/main" id="{D49F2134-7DFF-06EC-94BC-BCB1AF5AD589}"/>
              </a:ext>
            </a:extLst>
          </p:cNvPr>
          <p:cNvGraphicFramePr>
            <a:graphicFrameLocks noGrp="1"/>
          </p:cNvGraphicFramePr>
          <p:nvPr/>
        </p:nvGraphicFramePr>
        <p:xfrm>
          <a:off x="263352" y="1334731"/>
          <a:ext cx="11749183" cy="2382520"/>
        </p:xfrm>
        <a:graphic>
          <a:graphicData uri="http://schemas.openxmlformats.org/drawingml/2006/table">
            <a:tbl>
              <a:tblPr firstRow="1" bandRow="1">
                <a:tableStyleId>{5940675A-B579-460E-94D1-54222C63F5DA}</a:tableStyleId>
              </a:tblPr>
              <a:tblGrid>
                <a:gridCol w="1886011">
                  <a:extLst>
                    <a:ext uri="{9D8B030D-6E8A-4147-A177-3AD203B41FA5}">
                      <a16:colId xmlns:a16="http://schemas.microsoft.com/office/drawing/2014/main" val="4183981277"/>
                    </a:ext>
                  </a:extLst>
                </a:gridCol>
                <a:gridCol w="2218120">
                  <a:extLst>
                    <a:ext uri="{9D8B030D-6E8A-4147-A177-3AD203B41FA5}">
                      <a16:colId xmlns:a16="http://schemas.microsoft.com/office/drawing/2014/main" val="3017290111"/>
                    </a:ext>
                  </a:extLst>
                </a:gridCol>
                <a:gridCol w="1001218">
                  <a:extLst>
                    <a:ext uri="{9D8B030D-6E8A-4147-A177-3AD203B41FA5}">
                      <a16:colId xmlns:a16="http://schemas.microsoft.com/office/drawing/2014/main" val="1411251606"/>
                    </a:ext>
                  </a:extLst>
                </a:gridCol>
                <a:gridCol w="1132575">
                  <a:extLst>
                    <a:ext uri="{9D8B030D-6E8A-4147-A177-3AD203B41FA5}">
                      <a16:colId xmlns:a16="http://schemas.microsoft.com/office/drawing/2014/main" val="3440233168"/>
                    </a:ext>
                  </a:extLst>
                </a:gridCol>
                <a:gridCol w="1132575">
                  <a:extLst>
                    <a:ext uri="{9D8B030D-6E8A-4147-A177-3AD203B41FA5}">
                      <a16:colId xmlns:a16="http://schemas.microsoft.com/office/drawing/2014/main" val="1461078742"/>
                    </a:ext>
                  </a:extLst>
                </a:gridCol>
                <a:gridCol w="4378684">
                  <a:extLst>
                    <a:ext uri="{9D8B030D-6E8A-4147-A177-3AD203B41FA5}">
                      <a16:colId xmlns:a16="http://schemas.microsoft.com/office/drawing/2014/main" val="335541029"/>
                    </a:ext>
                  </a:extLst>
                </a:gridCol>
              </a:tblGrid>
              <a:tr h="370840">
                <a:tc gridSpan="2">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hMerge="1">
                  <a:txBody>
                    <a:bodyPr/>
                    <a:lstStyle/>
                    <a:p>
                      <a:endParaRPr kumimoji="1" lang="ja-JP" altLang="en-US"/>
                    </a:p>
                  </a:txBody>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119707325"/>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小児科外来診療料</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 処方箋交付</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604</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604</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rowSpan="6">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noFill/>
                  </a:tcPr>
                </a:tc>
                <a:extLst>
                  <a:ext uri="{0D108BD9-81ED-4DB2-BD59-A6C34878D82A}">
                    <a16:rowId xmlns:a16="http://schemas.microsoft.com/office/drawing/2014/main" val="1206619550"/>
                  </a:ext>
                </a:extLst>
              </a:tr>
              <a:tr h="185420">
                <a:tc vMerge="1">
                  <a:txBody>
                    <a:bodyPr/>
                    <a:lstStyle/>
                    <a:p>
                      <a:endParaRPr kumimoji="1" lang="ja-JP" altLang="en-US"/>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② ①以外</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a:p>
                  </a:txBody>
                  <a:tcPr/>
                </a:tc>
                <a:extLst>
                  <a:ext uri="{0D108BD9-81ED-4DB2-BD59-A6C34878D82A}">
                    <a16:rowId xmlns:a16="http://schemas.microsoft.com/office/drawing/2014/main" val="3607715327"/>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小児かかりつけ医診療料１</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652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a:p>
                  </a:txBody>
                  <a:tcPr>
                    <a:noFill/>
                  </a:tcPr>
                </a:tc>
                <a:extLst>
                  <a:ext uri="{0D108BD9-81ED-4DB2-BD59-A6C34878D82A}">
                    <a16:rowId xmlns:a16="http://schemas.microsoft.com/office/drawing/2014/main" val="1822728216"/>
                  </a:ext>
                </a:extLst>
              </a:tr>
              <a:tr h="18542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796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796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920233759"/>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小児かかりつけ医診療料２</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641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641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dirty="0"/>
                    </a:p>
                  </a:txBody>
                  <a:tcPr>
                    <a:noFill/>
                  </a:tcPr>
                </a:tc>
                <a:extLst>
                  <a:ext uri="{0D108BD9-81ED-4DB2-BD59-A6C34878D82A}">
                    <a16:rowId xmlns:a16="http://schemas.microsoft.com/office/drawing/2014/main" val="1155353364"/>
                  </a:ext>
                </a:extLst>
              </a:tr>
              <a:tr h="18542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1060893594"/>
                  </a:ext>
                </a:extLst>
              </a:tr>
            </a:tbl>
          </a:graphicData>
        </a:graphic>
      </p:graphicFrame>
      <p:sp>
        <p:nvSpPr>
          <p:cNvPr id="8" name="加算記号 7">
            <a:extLst>
              <a:ext uri="{FF2B5EF4-FFF2-40B4-BE49-F238E27FC236}">
                <a16:creationId xmlns:a16="http://schemas.microsoft.com/office/drawing/2014/main" id="{BEBC1D9C-F421-68C4-F96F-CAAEB366811D}"/>
              </a:ext>
            </a:extLst>
          </p:cNvPr>
          <p:cNvSpPr/>
          <p:nvPr/>
        </p:nvSpPr>
        <p:spPr>
          <a:xfrm>
            <a:off x="4727848" y="3766056"/>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79B8BC82-5555-FCF1-28C5-1497366B5D00}"/>
              </a:ext>
            </a:extLst>
          </p:cNvPr>
          <p:cNvSpPr/>
          <p:nvPr/>
        </p:nvSpPr>
        <p:spPr>
          <a:xfrm>
            <a:off x="5796537" y="378033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0BCF9F02-C740-47EA-DBAB-295C8F362801}"/>
              </a:ext>
            </a:extLst>
          </p:cNvPr>
          <p:cNvSpPr/>
          <p:nvPr/>
        </p:nvSpPr>
        <p:spPr>
          <a:xfrm>
            <a:off x="6952045" y="3771576"/>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6" name="オーディオ 15">
            <a:hlinkClick r:id="" action="ppaction://media"/>
            <a:extLst>
              <a:ext uri="{FF2B5EF4-FFF2-40B4-BE49-F238E27FC236}">
                <a16:creationId xmlns:a16="http://schemas.microsoft.com/office/drawing/2014/main" id="{23DACF37-2922-5072-7F74-474E8C1690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6214860"/>
      </p:ext>
    </p:extLst>
  </p:cSld>
  <p:clrMapOvr>
    <a:masterClrMapping/>
  </p:clrMapOvr>
  <mc:AlternateContent xmlns:mc="http://schemas.openxmlformats.org/markup-compatibility/2006" xmlns:p14="http://schemas.microsoft.com/office/powerpoint/2010/main">
    <mc:Choice Requires="p14">
      <p:transition spd="slow" p14:dur="2000" advTm="30810"/>
    </mc:Choice>
    <mc:Fallback xmlns="">
      <p:transition spd="slow" advTm="30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6E2D5-B9C3-5B5F-8D39-D4846629F552}"/>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2E18116B-684F-199A-A2E8-6C3314891736}"/>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小児科外来診療料・小児かかりつけ診療料の見直し②</a:t>
            </a:r>
          </a:p>
        </p:txBody>
      </p:sp>
      <p:sp>
        <p:nvSpPr>
          <p:cNvPr id="7" name="スライド番号プレースホルダー 4">
            <a:extLst>
              <a:ext uri="{FF2B5EF4-FFF2-40B4-BE49-F238E27FC236}">
                <a16:creationId xmlns:a16="http://schemas.microsoft.com/office/drawing/2014/main" id="{7DE3E555-BE9F-BA2B-7478-C84FF6A624D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BE87C14B-111C-E05E-765B-37F940A27078}"/>
              </a:ext>
            </a:extLst>
          </p:cNvPr>
          <p:cNvGraphicFramePr>
            <a:graphicFrameLocks noGrp="1"/>
          </p:cNvGraphicFramePr>
          <p:nvPr/>
        </p:nvGraphicFramePr>
        <p:xfrm>
          <a:off x="263353" y="1275336"/>
          <a:ext cx="11665294" cy="2595880"/>
        </p:xfrm>
        <a:graphic>
          <a:graphicData uri="http://schemas.openxmlformats.org/drawingml/2006/table">
            <a:tbl>
              <a:tblPr firstRow="1" bandRow="1">
                <a:tableStyleId>{5940675A-B579-460E-94D1-54222C63F5DA}</a:tableStyleId>
              </a:tblPr>
              <a:tblGrid>
                <a:gridCol w="1814003">
                  <a:extLst>
                    <a:ext uri="{9D8B030D-6E8A-4147-A177-3AD203B41FA5}">
                      <a16:colId xmlns:a16="http://schemas.microsoft.com/office/drawing/2014/main" val="3938482511"/>
                    </a:ext>
                  </a:extLst>
                </a:gridCol>
                <a:gridCol w="2232248">
                  <a:extLst>
                    <a:ext uri="{9D8B030D-6E8A-4147-A177-3AD203B41FA5}">
                      <a16:colId xmlns:a16="http://schemas.microsoft.com/office/drawing/2014/main" val="1491386142"/>
                    </a:ext>
                  </a:extLst>
                </a:gridCol>
                <a:gridCol w="1109680">
                  <a:extLst>
                    <a:ext uri="{9D8B030D-6E8A-4147-A177-3AD203B41FA5}">
                      <a16:colId xmlns:a16="http://schemas.microsoft.com/office/drawing/2014/main" val="2635774537"/>
                    </a:ext>
                  </a:extLst>
                </a:gridCol>
                <a:gridCol w="1224534">
                  <a:extLst>
                    <a:ext uri="{9D8B030D-6E8A-4147-A177-3AD203B41FA5}">
                      <a16:colId xmlns:a16="http://schemas.microsoft.com/office/drawing/2014/main" val="2078934805"/>
                    </a:ext>
                  </a:extLst>
                </a:gridCol>
                <a:gridCol w="1224534">
                  <a:extLst>
                    <a:ext uri="{9D8B030D-6E8A-4147-A177-3AD203B41FA5}">
                      <a16:colId xmlns:a16="http://schemas.microsoft.com/office/drawing/2014/main" val="1879087719"/>
                    </a:ext>
                  </a:extLst>
                </a:gridCol>
                <a:gridCol w="4060295">
                  <a:extLst>
                    <a:ext uri="{9D8B030D-6E8A-4147-A177-3AD203B41FA5}">
                      <a16:colId xmlns:a16="http://schemas.microsoft.com/office/drawing/2014/main" val="1866787790"/>
                    </a:ext>
                  </a:extLst>
                </a:gridCol>
              </a:tblGrid>
              <a:tr h="370840">
                <a:tc gridSpan="2">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hMerge="1">
                  <a:txBody>
                    <a:bodyPr/>
                    <a:lstStyle/>
                    <a:p>
                      <a:endParaRPr kumimoji="1" lang="ja-JP" altLang="en-US"/>
                    </a:p>
                  </a:txBody>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小児科外来診療料</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 処方箋交付</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410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４１１点（＋１点）</a:t>
                      </a:r>
                    </a:p>
                  </a:txBody>
                  <a:tcPr anchor="ctr"/>
                </a:tc>
                <a:tc hMerge="1">
                  <a:txBody>
                    <a:bodyPr/>
                    <a:lstStyle/>
                    <a:p>
                      <a:endParaRPr dirty="0"/>
                    </a:p>
                  </a:txBody>
                  <a:tcPr/>
                </a:tc>
                <a:tc rowSpan="6">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４</a:t>
                      </a:r>
                    </a:p>
                  </a:txBody>
                  <a:tcPr>
                    <a:noFill/>
                  </a:tcPr>
                </a:tc>
                <a:extLst>
                  <a:ext uri="{0D108BD9-81ED-4DB2-BD59-A6C34878D82A}">
                    <a16:rowId xmlns:a16="http://schemas.microsoft.com/office/drawing/2014/main" val="3190255739"/>
                  </a:ext>
                </a:extLst>
              </a:tr>
              <a:tr h="370840">
                <a:tc vMerge="1">
                  <a:txBody>
                    <a:bodyPr/>
                    <a:lstStyle/>
                    <a:p>
                      <a:endParaRPr kumimoji="1" lang="ja-JP" altLang="en-US"/>
                    </a:p>
                  </a:txBody>
                  <a:tcP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② ①以外</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rgbClr val="FF0000"/>
                          </a:solidFill>
                          <a:latin typeface="BIZ UDPゴシック" panose="020B0400000000000000" pitchFamily="50" charset="-128"/>
                          <a:ea typeface="BIZ UDPゴシック" panose="020B0400000000000000" pitchFamily="50" charset="-128"/>
                        </a:rPr>
                        <a:t>529</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点（＋１点）</a:t>
                      </a:r>
                    </a:p>
                  </a:txBody>
                  <a:tcPr anchor="ctr"/>
                </a:tc>
                <a:tc hMerge="1">
                  <a:txBody>
                    <a:bodyPr/>
                    <a:lstStyle/>
                    <a:p>
                      <a:endParaRPr dirty="0"/>
                    </a:p>
                  </a:txBody>
                  <a:tcPr/>
                </a:tc>
                <a:tc vMerge="1">
                  <a:txBody>
                    <a:bodyPr/>
                    <a:lstStyle/>
                    <a:p>
                      <a:endParaRPr kumimoji="1" lang="ja-JP" altLang="en-US"/>
                    </a:p>
                  </a:txBody>
                  <a:tcPr/>
                </a:tc>
                <a:extLst>
                  <a:ext uri="{0D108BD9-81ED-4DB2-BD59-A6C34878D82A}">
                    <a16:rowId xmlns:a16="http://schemas.microsoft.com/office/drawing/2014/main" val="2452534022"/>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小児かかりつけ医診療料１</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458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４５９点（＋１点）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rgbClr val="FFFF00"/>
                    </a:solidFill>
                  </a:tcPr>
                </a:tc>
                <a:extLst>
                  <a:ext uri="{0D108BD9-81ED-4DB2-BD59-A6C34878D82A}">
                    <a16:rowId xmlns:a16="http://schemas.microsoft.com/office/drawing/2014/main" val="4147940478"/>
                  </a:ext>
                </a:extLst>
              </a:tr>
              <a:tr h="37084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576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５７７点（＋１点）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607016285"/>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小児かかりつけ医診療料２</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447</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４４８点（＋１点）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rgbClr val="FFFF00"/>
                    </a:solidFill>
                  </a:tcPr>
                </a:tc>
                <a:extLst>
                  <a:ext uri="{0D108BD9-81ED-4DB2-BD59-A6C34878D82A}">
                    <a16:rowId xmlns:a16="http://schemas.microsoft.com/office/drawing/2014/main" val="1622235302"/>
                  </a:ext>
                </a:extLst>
              </a:tr>
              <a:tr h="37084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565</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５６６点（＋１点）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173812044"/>
                  </a:ext>
                </a:extLst>
              </a:tr>
            </a:tbl>
          </a:graphicData>
        </a:graphic>
      </p:graphicFrame>
      <p:sp>
        <p:nvSpPr>
          <p:cNvPr id="11" name="タイトル 1">
            <a:extLst>
              <a:ext uri="{FF2B5EF4-FFF2-40B4-BE49-F238E27FC236}">
                <a16:creationId xmlns:a16="http://schemas.microsoft.com/office/drawing/2014/main" id="{F875A17E-6417-AC33-FB85-03E723B3E1BF}"/>
              </a:ext>
            </a:extLst>
          </p:cNvPr>
          <p:cNvSpPr txBox="1">
            <a:spLocks/>
          </p:cNvSpPr>
          <p:nvPr/>
        </p:nvSpPr>
        <p:spPr>
          <a:xfrm>
            <a:off x="244266" y="798287"/>
            <a:ext cx="2952328"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再診時（物賃対応）</a:t>
            </a:r>
          </a:p>
        </p:txBody>
      </p:sp>
      <p:graphicFrame>
        <p:nvGraphicFramePr>
          <p:cNvPr id="3" name="表 2">
            <a:extLst>
              <a:ext uri="{FF2B5EF4-FFF2-40B4-BE49-F238E27FC236}">
                <a16:creationId xmlns:a16="http://schemas.microsoft.com/office/drawing/2014/main" id="{4D964A18-A990-9C92-4A1E-A44906A04FF1}"/>
              </a:ext>
            </a:extLst>
          </p:cNvPr>
          <p:cNvGraphicFramePr>
            <a:graphicFrameLocks noGrp="1"/>
          </p:cNvGraphicFramePr>
          <p:nvPr/>
        </p:nvGraphicFramePr>
        <p:xfrm>
          <a:off x="244266" y="4322405"/>
          <a:ext cx="11665294" cy="2225040"/>
        </p:xfrm>
        <a:graphic>
          <a:graphicData uri="http://schemas.openxmlformats.org/drawingml/2006/table">
            <a:tbl>
              <a:tblPr firstRow="1" bandRow="1">
                <a:tableStyleId>{5940675A-B579-460E-94D1-54222C63F5DA}</a:tableStyleId>
              </a:tblPr>
              <a:tblGrid>
                <a:gridCol w="580042">
                  <a:extLst>
                    <a:ext uri="{9D8B030D-6E8A-4147-A177-3AD203B41FA5}">
                      <a16:colId xmlns:a16="http://schemas.microsoft.com/office/drawing/2014/main" val="3533038045"/>
                    </a:ext>
                  </a:extLst>
                </a:gridCol>
                <a:gridCol w="1417881">
                  <a:extLst>
                    <a:ext uri="{9D8B030D-6E8A-4147-A177-3AD203B41FA5}">
                      <a16:colId xmlns:a16="http://schemas.microsoft.com/office/drawing/2014/main" val="183389069"/>
                    </a:ext>
                  </a:extLst>
                </a:gridCol>
                <a:gridCol w="2048328">
                  <a:extLst>
                    <a:ext uri="{9D8B030D-6E8A-4147-A177-3AD203B41FA5}">
                      <a16:colId xmlns:a16="http://schemas.microsoft.com/office/drawing/2014/main" val="216831941"/>
                    </a:ext>
                  </a:extLst>
                </a:gridCol>
                <a:gridCol w="1109680">
                  <a:extLst>
                    <a:ext uri="{9D8B030D-6E8A-4147-A177-3AD203B41FA5}">
                      <a16:colId xmlns:a16="http://schemas.microsoft.com/office/drawing/2014/main" val="2575221233"/>
                    </a:ext>
                  </a:extLst>
                </a:gridCol>
                <a:gridCol w="1224534">
                  <a:extLst>
                    <a:ext uri="{9D8B030D-6E8A-4147-A177-3AD203B41FA5}">
                      <a16:colId xmlns:a16="http://schemas.microsoft.com/office/drawing/2014/main" val="1056835101"/>
                    </a:ext>
                  </a:extLst>
                </a:gridCol>
                <a:gridCol w="1224534">
                  <a:extLst>
                    <a:ext uri="{9D8B030D-6E8A-4147-A177-3AD203B41FA5}">
                      <a16:colId xmlns:a16="http://schemas.microsoft.com/office/drawing/2014/main" val="596632460"/>
                    </a:ext>
                  </a:extLst>
                </a:gridCol>
                <a:gridCol w="4060295">
                  <a:extLst>
                    <a:ext uri="{9D8B030D-6E8A-4147-A177-3AD203B41FA5}">
                      <a16:colId xmlns:a16="http://schemas.microsoft.com/office/drawing/2014/main" val="2146969010"/>
                    </a:ext>
                  </a:extLst>
                </a:gridCol>
              </a:tblGrid>
              <a:tr h="517142">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noFill/>
                  </a:tcPr>
                </a:tc>
                <a:extLst>
                  <a:ext uri="{0D108BD9-81ED-4DB2-BD59-A6C34878D82A}">
                    <a16:rowId xmlns:a16="http://schemas.microsoft.com/office/drawing/2014/main" val="2399341590"/>
                  </a:ext>
                </a:extLst>
              </a:tr>
              <a:tr h="734886">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２点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24928688"/>
                  </a:ext>
                </a:extLst>
              </a:tr>
              <a:tr h="734886">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47137046"/>
                  </a:ext>
                </a:extLst>
              </a:tr>
            </a:tbl>
          </a:graphicData>
        </a:graphic>
      </p:graphicFrame>
      <p:sp>
        <p:nvSpPr>
          <p:cNvPr id="4" name="加算記号 3">
            <a:extLst>
              <a:ext uri="{FF2B5EF4-FFF2-40B4-BE49-F238E27FC236}">
                <a16:creationId xmlns:a16="http://schemas.microsoft.com/office/drawing/2014/main" id="{489C9E4D-1FBF-2CDF-DDF7-2B2D646B0881}"/>
              </a:ext>
            </a:extLst>
          </p:cNvPr>
          <p:cNvSpPr/>
          <p:nvPr/>
        </p:nvSpPr>
        <p:spPr>
          <a:xfrm>
            <a:off x="4727848" y="3925064"/>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83AD0825-15C8-E4FC-4A61-14F560096B12}"/>
              </a:ext>
            </a:extLst>
          </p:cNvPr>
          <p:cNvSpPr/>
          <p:nvPr/>
        </p:nvSpPr>
        <p:spPr>
          <a:xfrm>
            <a:off x="5796537" y="393934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ABEF42E1-F4C3-6284-23C3-630233DC16FC}"/>
              </a:ext>
            </a:extLst>
          </p:cNvPr>
          <p:cNvSpPr/>
          <p:nvPr/>
        </p:nvSpPr>
        <p:spPr>
          <a:xfrm>
            <a:off x="6952045" y="3930584"/>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4" name="オーディオ 13">
            <a:hlinkClick r:id="" action="ppaction://media"/>
            <a:extLst>
              <a:ext uri="{FF2B5EF4-FFF2-40B4-BE49-F238E27FC236}">
                <a16:creationId xmlns:a16="http://schemas.microsoft.com/office/drawing/2014/main" id="{25C7F505-BC1F-1D0F-4532-1A61D97CD3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557359"/>
      </p:ext>
    </p:extLst>
  </p:cSld>
  <p:clrMapOvr>
    <a:masterClrMapping/>
  </p:clrMapOvr>
  <mc:AlternateContent xmlns:mc="http://schemas.openxmlformats.org/markup-compatibility/2006" xmlns:p14="http://schemas.microsoft.com/office/powerpoint/2010/main">
    <mc:Choice Requires="p14">
      <p:transition spd="slow" p14:dur="2000" advTm="32418"/>
    </mc:Choice>
    <mc:Fallback xmlns="">
      <p:transition spd="slow" advTm="32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5DB8C-8FD0-5183-2D2F-FB527ACA22E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69C118AE-3D1A-D6CF-B2B8-5B795A51E124}"/>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外来ベースアップ評価料（</a:t>
            </a:r>
            <a:r>
              <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rPr>
              <a:t>Ⅰ</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）の見直し</a:t>
            </a:r>
          </a:p>
        </p:txBody>
      </p:sp>
      <p:sp>
        <p:nvSpPr>
          <p:cNvPr id="3" name="スライド番号プレースホルダー 4">
            <a:extLst>
              <a:ext uri="{FF2B5EF4-FFF2-40B4-BE49-F238E27FC236}">
                <a16:creationId xmlns:a16="http://schemas.microsoft.com/office/drawing/2014/main" id="{E19E427D-9390-6EC1-A29B-92296EDB76A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3E5E8AF6-9E08-167D-F89E-DF88345E78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0370969"/>
      </p:ext>
    </p:extLst>
  </p:cSld>
  <p:clrMapOvr>
    <a:masterClrMapping/>
  </p:clrMapOvr>
  <mc:AlternateContent xmlns:mc="http://schemas.openxmlformats.org/markup-compatibility/2006" xmlns:p14="http://schemas.microsoft.com/office/powerpoint/2010/main">
    <mc:Choice Requires="p14">
      <p:transition spd="slow" p14:dur="2000" advTm="30297"/>
    </mc:Choice>
    <mc:Fallback xmlns="">
      <p:transition spd="slow" advTm="30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DB0D-9860-17B7-E277-CCA204B51AC3}"/>
            </a:ext>
          </a:extLst>
        </p:cNvPr>
        <p:cNvGrpSpPr/>
        <p:nvPr/>
      </p:nvGrpSpPr>
      <p:grpSpPr>
        <a:xfrm>
          <a:off x="0" y="0"/>
          <a:ext cx="0" cy="0"/>
          <a:chOff x="0" y="0"/>
          <a:chExt cx="0" cy="0"/>
        </a:xfrm>
      </p:grpSpPr>
      <p:sp>
        <p:nvSpPr>
          <p:cNvPr id="10" name="正方形/長方形 9">
            <a:extLst>
              <a:ext uri="{FF2B5EF4-FFF2-40B4-BE49-F238E27FC236}">
                <a16:creationId xmlns:a16="http://schemas.microsoft.com/office/drawing/2014/main" id="{3069983E-D6E3-1255-5BF5-7AC02A4D0872}"/>
              </a:ext>
            </a:extLst>
          </p:cNvPr>
          <p:cNvSpPr/>
          <p:nvPr/>
        </p:nvSpPr>
        <p:spPr>
          <a:xfrm>
            <a:off x="6168870" y="4675412"/>
            <a:ext cx="1717596" cy="900000"/>
          </a:xfrm>
          <a:prstGeom prst="rect">
            <a:avLst/>
          </a:prstGeom>
          <a:solidFill>
            <a:srgbClr val="00B050"/>
          </a:solidFill>
          <a:ln w="12700" cap="flat" cmpd="sng" algn="ctr">
            <a:solidFill>
              <a:schemeClr val="tx1"/>
            </a:solidFill>
            <a:prstDash val="solid"/>
            <a:extLst>
              <a:ext uri="{C807C97D-BFC1-408E-A445-0C87EB9F89A2}">
                <ask:lineSketchStyleProps xmlns:ask="http://schemas.microsoft.com/office/drawing/2018/sketchyshapes">
                  <ask:type>
                    <ask:lineSketchNone/>
                  </ask:type>
                </ask:lineSketchStyleProps>
              </a:ext>
            </a:extLst>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Ｒ６改定</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ベースアップ評価料</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相当分</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E78F8161-7887-8482-8605-7401DDD36DCD}"/>
              </a:ext>
            </a:extLst>
          </p:cNvPr>
          <p:cNvSpPr txBox="1"/>
          <p:nvPr/>
        </p:nvSpPr>
        <p:spPr>
          <a:xfrm>
            <a:off x="6095999" y="1019382"/>
            <a:ext cx="3641058" cy="523220"/>
          </a:xfrm>
          <a:prstGeom prst="rect">
            <a:avLst/>
          </a:prstGeom>
          <a:solidFill>
            <a:srgbClr val="FFF1C5"/>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令和７年度以前から</a:t>
            </a:r>
            <a:endParaRPr kumimoji="1" lang="en-US" altLang="ja-JP"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継続して賃上げを行っている医療機関</a:t>
            </a:r>
          </a:p>
        </p:txBody>
      </p:sp>
      <p:sp>
        <p:nvSpPr>
          <p:cNvPr id="37" name="テキスト ボックス 36">
            <a:extLst>
              <a:ext uri="{FF2B5EF4-FFF2-40B4-BE49-F238E27FC236}">
                <a16:creationId xmlns:a16="http://schemas.microsoft.com/office/drawing/2014/main" id="{4D7ECC41-13CA-F677-E6A7-96816B225E9E}"/>
              </a:ext>
            </a:extLst>
          </p:cNvPr>
          <p:cNvSpPr txBox="1"/>
          <p:nvPr/>
        </p:nvSpPr>
        <p:spPr>
          <a:xfrm>
            <a:off x="1692560" y="2221360"/>
            <a:ext cx="3582332" cy="307777"/>
          </a:xfrm>
          <a:prstGeom prst="rect">
            <a:avLst/>
          </a:prstGeom>
          <a:solidFill>
            <a:srgbClr val="FFF1C5"/>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令和８年度から賃上げを行う医療機関</a:t>
            </a:r>
          </a:p>
        </p:txBody>
      </p:sp>
      <p:sp>
        <p:nvSpPr>
          <p:cNvPr id="3" name="正方形/長方形 2">
            <a:extLst>
              <a:ext uri="{FF2B5EF4-FFF2-40B4-BE49-F238E27FC236}">
                <a16:creationId xmlns:a16="http://schemas.microsoft.com/office/drawing/2014/main" id="{9550D27B-5487-BEB4-7319-84BE921225B3}"/>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今回改定の概要（ 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12" name="正方形/長方形 11">
            <a:extLst>
              <a:ext uri="{FF2B5EF4-FFF2-40B4-BE49-F238E27FC236}">
                <a16:creationId xmlns:a16="http://schemas.microsoft.com/office/drawing/2014/main" id="{D6D10F63-08A6-2FBA-F1A0-D7609D47BA12}"/>
              </a:ext>
            </a:extLst>
          </p:cNvPr>
          <p:cNvSpPr/>
          <p:nvPr/>
        </p:nvSpPr>
        <p:spPr>
          <a:xfrm>
            <a:off x="1703512" y="4598088"/>
            <a:ext cx="1727983" cy="988949"/>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ベースアップ評価料①</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4" name="正方形/長方形 23">
            <a:extLst>
              <a:ext uri="{FF2B5EF4-FFF2-40B4-BE49-F238E27FC236}">
                <a16:creationId xmlns:a16="http://schemas.microsoft.com/office/drawing/2014/main" id="{AE809CB0-432A-0B50-EA43-162E99D760A4}"/>
              </a:ext>
            </a:extLst>
          </p:cNvPr>
          <p:cNvSpPr/>
          <p:nvPr/>
        </p:nvSpPr>
        <p:spPr>
          <a:xfrm>
            <a:off x="1703512" y="5683292"/>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26" name="テキスト ボックス 25">
            <a:extLst>
              <a:ext uri="{FF2B5EF4-FFF2-40B4-BE49-F238E27FC236}">
                <a16:creationId xmlns:a16="http://schemas.microsoft.com/office/drawing/2014/main" id="{F5D343AD-EAC5-BA02-15EA-6E8E3539B13F}"/>
              </a:ext>
            </a:extLst>
          </p:cNvPr>
          <p:cNvSpPr txBox="1"/>
          <p:nvPr/>
        </p:nvSpPr>
        <p:spPr>
          <a:xfrm>
            <a:off x="1559496" y="6413629"/>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41" name="正方形/長方形 40">
            <a:extLst>
              <a:ext uri="{FF2B5EF4-FFF2-40B4-BE49-F238E27FC236}">
                <a16:creationId xmlns:a16="http://schemas.microsoft.com/office/drawing/2014/main" id="{8F5E8D7C-A614-DE86-0FA4-5CE7638275CF}"/>
              </a:ext>
            </a:extLst>
          </p:cNvPr>
          <p:cNvSpPr/>
          <p:nvPr/>
        </p:nvSpPr>
        <p:spPr>
          <a:xfrm>
            <a:off x="3558741" y="5683292"/>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42" name="テキスト ボックス 41">
            <a:extLst>
              <a:ext uri="{FF2B5EF4-FFF2-40B4-BE49-F238E27FC236}">
                <a16:creationId xmlns:a16="http://schemas.microsoft.com/office/drawing/2014/main" id="{9E9E0DAD-00C3-62A2-205F-FCC36FA6A994}"/>
              </a:ext>
            </a:extLst>
          </p:cNvPr>
          <p:cNvSpPr txBox="1"/>
          <p:nvPr/>
        </p:nvSpPr>
        <p:spPr>
          <a:xfrm>
            <a:off x="3487872" y="642052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43" name="正方形/長方形 42">
            <a:extLst>
              <a:ext uri="{FF2B5EF4-FFF2-40B4-BE49-F238E27FC236}">
                <a16:creationId xmlns:a16="http://schemas.microsoft.com/office/drawing/2014/main" id="{1C0EE2DC-2414-8F39-843C-E6603A57BE2D}"/>
              </a:ext>
            </a:extLst>
          </p:cNvPr>
          <p:cNvSpPr/>
          <p:nvPr/>
        </p:nvSpPr>
        <p:spPr>
          <a:xfrm>
            <a:off x="3546910" y="3623624"/>
            <a:ext cx="1727983" cy="1961320"/>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ベースアップ評価料②</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（①の２倍）</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7" name="正方形/長方形 46">
            <a:extLst>
              <a:ext uri="{FF2B5EF4-FFF2-40B4-BE49-F238E27FC236}">
                <a16:creationId xmlns:a16="http://schemas.microsoft.com/office/drawing/2014/main" id="{2628835D-03F6-30A7-9E23-DA0B4C1DB0CC}"/>
              </a:ext>
            </a:extLst>
          </p:cNvPr>
          <p:cNvSpPr/>
          <p:nvPr/>
        </p:nvSpPr>
        <p:spPr>
          <a:xfrm>
            <a:off x="6178907" y="3596758"/>
            <a:ext cx="1727983" cy="988949"/>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ベースアップ評価料①</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8" name="正方形/長方形 47">
            <a:extLst>
              <a:ext uri="{FF2B5EF4-FFF2-40B4-BE49-F238E27FC236}">
                <a16:creationId xmlns:a16="http://schemas.microsoft.com/office/drawing/2014/main" id="{AEBD84C2-D6B7-70E8-8378-8676F2C5292E}"/>
              </a:ext>
            </a:extLst>
          </p:cNvPr>
          <p:cNvSpPr/>
          <p:nvPr/>
        </p:nvSpPr>
        <p:spPr>
          <a:xfrm>
            <a:off x="6158483" y="5671667"/>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49" name="テキスト ボックス 48">
            <a:extLst>
              <a:ext uri="{FF2B5EF4-FFF2-40B4-BE49-F238E27FC236}">
                <a16:creationId xmlns:a16="http://schemas.microsoft.com/office/drawing/2014/main" id="{110BF2AC-C8A7-E14A-AC5F-8C11DE191808}"/>
              </a:ext>
            </a:extLst>
          </p:cNvPr>
          <p:cNvSpPr txBox="1"/>
          <p:nvPr/>
        </p:nvSpPr>
        <p:spPr>
          <a:xfrm>
            <a:off x="6014467" y="6402004"/>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50" name="正方形/長方形 49">
            <a:extLst>
              <a:ext uri="{FF2B5EF4-FFF2-40B4-BE49-F238E27FC236}">
                <a16:creationId xmlns:a16="http://schemas.microsoft.com/office/drawing/2014/main" id="{D125EBDD-5B31-7835-8C4F-C4D59233CB85}"/>
              </a:ext>
            </a:extLst>
          </p:cNvPr>
          <p:cNvSpPr/>
          <p:nvPr/>
        </p:nvSpPr>
        <p:spPr>
          <a:xfrm>
            <a:off x="8013712" y="5671667"/>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51" name="テキスト ボックス 50">
            <a:extLst>
              <a:ext uri="{FF2B5EF4-FFF2-40B4-BE49-F238E27FC236}">
                <a16:creationId xmlns:a16="http://schemas.microsoft.com/office/drawing/2014/main" id="{D6BA6DFA-22EA-B9A5-9203-B7DF74E609C7}"/>
              </a:ext>
            </a:extLst>
          </p:cNvPr>
          <p:cNvSpPr txBox="1"/>
          <p:nvPr/>
        </p:nvSpPr>
        <p:spPr>
          <a:xfrm>
            <a:off x="7942843" y="6408900"/>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52" name="正方形/長方形 51">
            <a:extLst>
              <a:ext uri="{FF2B5EF4-FFF2-40B4-BE49-F238E27FC236}">
                <a16:creationId xmlns:a16="http://schemas.microsoft.com/office/drawing/2014/main" id="{00C67AE3-4504-1223-2FBF-C40DF17666F7}"/>
              </a:ext>
            </a:extLst>
          </p:cNvPr>
          <p:cNvSpPr/>
          <p:nvPr/>
        </p:nvSpPr>
        <p:spPr>
          <a:xfrm>
            <a:off x="8009076" y="2635806"/>
            <a:ext cx="1727983" cy="1961320"/>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ベースアップ評価料②</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（①の２倍）</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3" name="正方形/長方形 52">
            <a:extLst>
              <a:ext uri="{FF2B5EF4-FFF2-40B4-BE49-F238E27FC236}">
                <a16:creationId xmlns:a16="http://schemas.microsoft.com/office/drawing/2014/main" id="{70008BA1-6D5E-32EF-EF48-C34F0E96A4B6}"/>
              </a:ext>
            </a:extLst>
          </p:cNvPr>
          <p:cNvSpPr/>
          <p:nvPr/>
        </p:nvSpPr>
        <p:spPr>
          <a:xfrm>
            <a:off x="8019463" y="4677008"/>
            <a:ext cx="1717596" cy="900000"/>
          </a:xfrm>
          <a:prstGeom prst="rect">
            <a:avLst/>
          </a:prstGeom>
          <a:solidFill>
            <a:srgbClr val="00B050"/>
          </a:solidFill>
          <a:ln w="12700" cap="flat" cmpd="sng" algn="ctr">
            <a:solidFill>
              <a:schemeClr val="tx1"/>
            </a:solidFill>
            <a:prstDash val="solid"/>
            <a:extLst>
              <a:ext uri="{C807C97D-BFC1-408E-A445-0C87EB9F89A2}">
                <ask:lineSketchStyleProps xmlns:ask="http://schemas.microsoft.com/office/drawing/2018/sketchyshapes">
                  <ask:type>
                    <ask:lineSketchNone/>
                  </ask:type>
                </ask:lineSketchStyleProps>
              </a:ext>
            </a:extLst>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Ｒ６改定</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ベースアップ評価料</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相当分</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6" name="表 5">
            <a:extLst>
              <a:ext uri="{FF2B5EF4-FFF2-40B4-BE49-F238E27FC236}">
                <a16:creationId xmlns:a16="http://schemas.microsoft.com/office/drawing/2014/main" id="{45965384-68D9-296F-9D3F-2DEC9FED36AF}"/>
              </a:ext>
            </a:extLst>
          </p:cNvPr>
          <p:cNvGraphicFramePr>
            <a:graphicFrameLocks noGrp="1"/>
          </p:cNvGraphicFramePr>
          <p:nvPr/>
        </p:nvGraphicFramePr>
        <p:xfrm>
          <a:off x="1692559" y="2632451"/>
          <a:ext cx="3582333" cy="822960"/>
        </p:xfrm>
        <a:graphic>
          <a:graphicData uri="http://schemas.openxmlformats.org/drawingml/2006/table">
            <a:tbl>
              <a:tblPr firstRow="1" bandRow="1">
                <a:tableStyleId>{5C22544A-7EE6-4342-B048-85BDC9FD1C3A}</a:tableStyleId>
              </a:tblPr>
              <a:tblGrid>
                <a:gridCol w="1194111">
                  <a:extLst>
                    <a:ext uri="{9D8B030D-6E8A-4147-A177-3AD203B41FA5}">
                      <a16:colId xmlns:a16="http://schemas.microsoft.com/office/drawing/2014/main" val="4201185469"/>
                    </a:ext>
                  </a:extLst>
                </a:gridCol>
                <a:gridCol w="1194111">
                  <a:extLst>
                    <a:ext uri="{9D8B030D-6E8A-4147-A177-3AD203B41FA5}">
                      <a16:colId xmlns:a16="http://schemas.microsoft.com/office/drawing/2014/main" val="1423899875"/>
                    </a:ext>
                  </a:extLst>
                </a:gridCol>
                <a:gridCol w="1194111">
                  <a:extLst>
                    <a:ext uri="{9D8B030D-6E8A-4147-A177-3AD203B41FA5}">
                      <a16:colId xmlns:a16="http://schemas.microsoft.com/office/drawing/2014/main" val="360605860"/>
                    </a:ext>
                  </a:extLst>
                </a:gridCol>
              </a:tblGrid>
              <a:tr h="209779">
                <a:tc>
                  <a:txBody>
                    <a:bodyPr/>
                    <a:lstStyle/>
                    <a:p>
                      <a:pPr algn="ctr"/>
                      <a:endParaRPr kumimoji="1" lang="ja-JP" altLang="en-US" sz="1200" dirty="0">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令和８年度</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令和９年度</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初診時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17</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34</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再診時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４点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８点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graphicFrame>
        <p:nvGraphicFramePr>
          <p:cNvPr id="7" name="表 6">
            <a:extLst>
              <a:ext uri="{FF2B5EF4-FFF2-40B4-BE49-F238E27FC236}">
                <a16:creationId xmlns:a16="http://schemas.microsoft.com/office/drawing/2014/main" id="{602A5F1A-1085-B582-9945-B6051D8C1ECB}"/>
              </a:ext>
            </a:extLst>
          </p:cNvPr>
          <p:cNvGraphicFramePr>
            <a:graphicFrameLocks noGrp="1"/>
          </p:cNvGraphicFramePr>
          <p:nvPr/>
        </p:nvGraphicFramePr>
        <p:xfrm>
          <a:off x="6095999" y="1651666"/>
          <a:ext cx="3641058" cy="822960"/>
        </p:xfrm>
        <a:graphic>
          <a:graphicData uri="http://schemas.openxmlformats.org/drawingml/2006/table">
            <a:tbl>
              <a:tblPr firstRow="1" bandRow="1">
                <a:tableStyleId>{5C22544A-7EE6-4342-B048-85BDC9FD1C3A}</a:tableStyleId>
              </a:tblPr>
              <a:tblGrid>
                <a:gridCol w="1213686">
                  <a:extLst>
                    <a:ext uri="{9D8B030D-6E8A-4147-A177-3AD203B41FA5}">
                      <a16:colId xmlns:a16="http://schemas.microsoft.com/office/drawing/2014/main" val="4201185469"/>
                    </a:ext>
                  </a:extLst>
                </a:gridCol>
                <a:gridCol w="1213686">
                  <a:extLst>
                    <a:ext uri="{9D8B030D-6E8A-4147-A177-3AD203B41FA5}">
                      <a16:colId xmlns:a16="http://schemas.microsoft.com/office/drawing/2014/main" val="1423899875"/>
                    </a:ext>
                  </a:extLst>
                </a:gridCol>
                <a:gridCol w="1213686">
                  <a:extLst>
                    <a:ext uri="{9D8B030D-6E8A-4147-A177-3AD203B41FA5}">
                      <a16:colId xmlns:a16="http://schemas.microsoft.com/office/drawing/2014/main" val="360605860"/>
                    </a:ext>
                  </a:extLst>
                </a:gridCol>
              </a:tblGrid>
              <a:tr h="209779">
                <a:tc>
                  <a:txBody>
                    <a:bodyPr/>
                    <a:lstStyle/>
                    <a:p>
                      <a:pPr algn="ctr"/>
                      <a:endParaRPr kumimoji="1" lang="ja-JP" altLang="en-US" sz="1200" dirty="0">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令和８年度</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令和９年度</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初診時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23</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(6+17</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40</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(6+34</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再診時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６点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(2+4</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10</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(2+8</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graphicFrame>
        <p:nvGraphicFramePr>
          <p:cNvPr id="8" name="表 7">
            <a:extLst>
              <a:ext uri="{FF2B5EF4-FFF2-40B4-BE49-F238E27FC236}">
                <a16:creationId xmlns:a16="http://schemas.microsoft.com/office/drawing/2014/main" id="{B05C5AA4-5ACE-7607-D0D9-AC1E58533B71}"/>
              </a:ext>
            </a:extLst>
          </p:cNvPr>
          <p:cNvGraphicFramePr>
            <a:graphicFrameLocks noGrp="1"/>
          </p:cNvGraphicFramePr>
          <p:nvPr/>
        </p:nvGraphicFramePr>
        <p:xfrm>
          <a:off x="10071788" y="1537132"/>
          <a:ext cx="1870146" cy="914400"/>
        </p:xfrm>
        <a:graphic>
          <a:graphicData uri="http://schemas.openxmlformats.org/drawingml/2006/table">
            <a:tbl>
              <a:tblPr firstRow="1" bandRow="1">
                <a:tableStyleId>{5C22544A-7EE6-4342-B048-85BDC9FD1C3A}</a:tableStyleId>
              </a:tblPr>
              <a:tblGrid>
                <a:gridCol w="935073">
                  <a:extLst>
                    <a:ext uri="{9D8B030D-6E8A-4147-A177-3AD203B41FA5}">
                      <a16:colId xmlns:a16="http://schemas.microsoft.com/office/drawing/2014/main" val="4201185469"/>
                    </a:ext>
                  </a:extLst>
                </a:gridCol>
                <a:gridCol w="935073">
                  <a:extLst>
                    <a:ext uri="{9D8B030D-6E8A-4147-A177-3AD203B41FA5}">
                      <a16:colId xmlns:a16="http://schemas.microsoft.com/office/drawing/2014/main" val="1423899875"/>
                    </a:ext>
                  </a:extLst>
                </a:gridCol>
              </a:tblGrid>
              <a:tr h="209779">
                <a:tc gridSpan="2">
                  <a:txBody>
                    <a:bodyPr/>
                    <a:lstStyle/>
                    <a:p>
                      <a:pPr algn="ctr"/>
                      <a:r>
                        <a:rPr kumimoji="1" lang="ja-JP" altLang="en-US" sz="1050" b="0" u="none" dirty="0">
                          <a:solidFill>
                            <a:schemeClr val="tx1"/>
                          </a:solidFill>
                          <a:latin typeface="+mn-ea"/>
                          <a:ea typeface="+mn-ea"/>
                        </a:rPr>
                        <a:t>（参考）</a:t>
                      </a:r>
                      <a:r>
                        <a:rPr kumimoji="1" lang="en-US" altLang="ja-JP" sz="1050" b="0" u="none" dirty="0">
                          <a:solidFill>
                            <a:schemeClr val="tx1"/>
                          </a:solidFill>
                          <a:latin typeface="+mn-ea"/>
                          <a:ea typeface="+mn-ea"/>
                        </a:rPr>
                        <a:t>R</a:t>
                      </a:r>
                      <a:r>
                        <a:rPr kumimoji="1" lang="ja-JP" altLang="en-US" sz="1050" b="0" u="none" dirty="0">
                          <a:solidFill>
                            <a:schemeClr val="tx1"/>
                          </a:solidFill>
                          <a:latin typeface="+mn-ea"/>
                          <a:ea typeface="+mn-ea"/>
                        </a:rPr>
                        <a:t>６改定の外来ベースアップ評価料（</a:t>
                      </a:r>
                      <a:r>
                        <a:rPr kumimoji="1" lang="en-US" altLang="ja-JP" sz="1050" b="0" u="none" dirty="0">
                          <a:solidFill>
                            <a:schemeClr val="tx1"/>
                          </a:solidFill>
                          <a:latin typeface="+mn-ea"/>
                          <a:ea typeface="+mn-ea"/>
                        </a:rPr>
                        <a:t>Ⅰ</a:t>
                      </a:r>
                      <a:r>
                        <a:rPr kumimoji="1" lang="ja-JP" altLang="en-US" sz="1050" b="0" u="none" dirty="0">
                          <a:solidFill>
                            <a:schemeClr val="tx1"/>
                          </a:solidFill>
                          <a:latin typeface="+mn-ea"/>
                          <a:ea typeface="+mn-ea"/>
                        </a:rPr>
                        <a:t>）</a:t>
                      </a:r>
                      <a:endParaRPr kumimoji="1" lang="en-US" altLang="ja-JP" sz="1050" b="0" u="none" dirty="0">
                        <a:solidFill>
                          <a:srgbClr val="0070C0"/>
                        </a:solidFill>
                        <a:latin typeface="+mn-ea"/>
                        <a:ea typeface="+mn-ea"/>
                      </a:endParaRP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hMerge="1">
                  <a:txBody>
                    <a:bodyPr/>
                    <a:lstStyle/>
                    <a:p>
                      <a:endParaRPr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050" b="0" u="none" dirty="0">
                          <a:solidFill>
                            <a:schemeClr val="tx1"/>
                          </a:solidFill>
                          <a:latin typeface="+mn-ea"/>
                          <a:ea typeface="+mn-ea"/>
                        </a:rPr>
                        <a:t>初診時</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a:lstStyle/>
                    <a:p>
                      <a:pPr algn="ctr"/>
                      <a:r>
                        <a:rPr kumimoji="1" lang="en-US" altLang="ja-JP" sz="1050" b="0" u="none" dirty="0">
                          <a:solidFill>
                            <a:schemeClr val="tx1"/>
                          </a:solidFill>
                          <a:latin typeface="+mn-ea"/>
                          <a:ea typeface="+mn-ea"/>
                        </a:rPr>
                        <a:t>6</a:t>
                      </a:r>
                      <a:r>
                        <a:rPr kumimoji="1" lang="ja-JP" altLang="en-US" sz="1050" b="0" u="none" dirty="0">
                          <a:solidFill>
                            <a:schemeClr val="tx1"/>
                          </a:solidFill>
                          <a:latin typeface="+mn-ea"/>
                          <a:ea typeface="+mn-ea"/>
                        </a:rPr>
                        <a:t>点</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050" b="0" u="none" dirty="0">
                          <a:solidFill>
                            <a:schemeClr val="tx1"/>
                          </a:solidFill>
                          <a:latin typeface="+mn-ea"/>
                          <a:ea typeface="+mn-ea"/>
                        </a:rPr>
                        <a:t>再診時</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a:lstStyle/>
                    <a:p>
                      <a:pPr algn="ctr"/>
                      <a:r>
                        <a:rPr kumimoji="1" lang="en-US" altLang="ja-JP" sz="1050" b="0" u="none" dirty="0">
                          <a:solidFill>
                            <a:schemeClr val="tx1"/>
                          </a:solidFill>
                          <a:latin typeface="+mn-ea"/>
                          <a:ea typeface="+mn-ea"/>
                        </a:rPr>
                        <a:t>2</a:t>
                      </a:r>
                      <a:r>
                        <a:rPr kumimoji="1" lang="ja-JP" altLang="en-US" sz="1050" b="0" u="none" dirty="0">
                          <a:solidFill>
                            <a:schemeClr val="tx1"/>
                          </a:solidFill>
                          <a:latin typeface="+mn-ea"/>
                          <a:ea typeface="+mn-ea"/>
                        </a:rPr>
                        <a:t>点</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sp>
        <p:nvSpPr>
          <p:cNvPr id="9" name="スライド番号プレースホルダー 4">
            <a:extLst>
              <a:ext uri="{FF2B5EF4-FFF2-40B4-BE49-F238E27FC236}">
                <a16:creationId xmlns:a16="http://schemas.microsoft.com/office/drawing/2014/main" id="{35BBDEFD-06EF-F31C-075B-64616191F7A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9" name="オーディオ 18">
            <a:hlinkClick r:id="" action="ppaction://media"/>
            <a:extLst>
              <a:ext uri="{FF2B5EF4-FFF2-40B4-BE49-F238E27FC236}">
                <a16:creationId xmlns:a16="http://schemas.microsoft.com/office/drawing/2014/main" id="{88A0CB51-6981-2989-93DA-9CD1839386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4003789"/>
      </p:ext>
    </p:extLst>
  </p:cSld>
  <p:clrMapOvr>
    <a:masterClrMapping/>
  </p:clrMapOvr>
  <mc:AlternateContent xmlns:mc="http://schemas.openxmlformats.org/markup-compatibility/2006" xmlns:p14="http://schemas.microsoft.com/office/powerpoint/2010/main">
    <mc:Choice Requires="p14">
      <p:transition spd="slow" p14:dur="2000" advTm="61816"/>
    </mc:Choice>
    <mc:Fallback xmlns="">
      <p:transition spd="slow" advTm="61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42F16-38AB-B296-A9E9-DC9F4EB60E57}"/>
            </a:ext>
          </a:extLst>
        </p:cNvPr>
        <p:cNvGrpSpPr/>
        <p:nvPr/>
      </p:nvGrpSpPr>
      <p:grpSpPr>
        <a:xfrm>
          <a:off x="0" y="0"/>
          <a:ext cx="0" cy="0"/>
          <a:chOff x="0" y="0"/>
          <a:chExt cx="0" cy="0"/>
        </a:xfrm>
      </p:grpSpPr>
      <p:sp>
        <p:nvSpPr>
          <p:cNvPr id="8" name="正方形/長方形 7">
            <a:extLst>
              <a:ext uri="{FF2B5EF4-FFF2-40B4-BE49-F238E27FC236}">
                <a16:creationId xmlns:a16="http://schemas.microsoft.com/office/drawing/2014/main" id="{A8565A41-5FDA-A49A-67FF-5C51ADE54964}"/>
              </a:ext>
            </a:extLst>
          </p:cNvPr>
          <p:cNvSpPr/>
          <p:nvPr/>
        </p:nvSpPr>
        <p:spPr>
          <a:xfrm>
            <a:off x="420816" y="1676039"/>
            <a:ext cx="7478445" cy="4273241"/>
          </a:xfrm>
          <a:prstGeom prst="rect">
            <a:avLst/>
          </a:prstGeom>
          <a:solidFill>
            <a:schemeClr val="bg1"/>
          </a:solidFill>
          <a:ln w="12700" cap="flat" cmpd="sng" algn="ctr">
            <a:solidFill>
              <a:schemeClr val="accent2"/>
            </a:solidFill>
            <a:prstDash val="solid"/>
          </a:ln>
          <a:effectLst/>
        </p:spPr>
        <p:txBody>
          <a:bodyPr tIns="72000" bIns="36000" rtlCol="0" anchor="t"/>
          <a:lstStyle/>
          <a:p>
            <a:pPr marL="144000" marR="0" lvl="0" indent="-144000" algn="l" defTabSz="914400" rtl="0" eaLnBrk="1" fontAlgn="auto" latinLnBrk="0" hangingPunct="1">
              <a:lnSpc>
                <a:spcPct val="100000"/>
              </a:lnSpc>
              <a:spcBef>
                <a:spcPts val="0"/>
              </a:spcBef>
              <a:spcAft>
                <a:spcPts val="0"/>
              </a:spcAft>
              <a:buClrTx/>
              <a:buSzTx/>
              <a:buFontTx/>
              <a:buNone/>
              <a:tabLst/>
              <a:defRPr/>
            </a:pPr>
            <a:endParaRPr kumimoji="0" lang="en-US" altLang="ja-JP" sz="11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44000" marR="0" lvl="0" indent="-144000"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　令和７年度以前からベースアップ評価料を届け出ている保険医療機関</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44000" marR="0" lvl="0" indent="-144000"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あるいは、</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3538" marR="0" lvl="0" indent="-363538"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②　①に該当せず、令和８年度にはじめてベースアップ評価料の届出を行う保険医療機関であっても、ベースアップ評価料を算定する月の対象職員の基本給等を合計し、その額を令和６年３月時点と比較した場合に、</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5.5%</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（看護補助者、事務職員については８</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）に相当する水準以上のベア等を行った保険医療機関</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31825" marR="0" lvl="1" indent="-174625" algn="l" defTabSz="914400" rtl="0" eaLnBrk="1" fontAlgn="auto" latinLnBrk="0" hangingPunct="1">
              <a:lnSpc>
                <a:spcPct val="150000"/>
              </a:lnSpc>
              <a:spcBef>
                <a:spcPts val="0"/>
              </a:spcBef>
              <a:spcAft>
                <a:spcPts val="0"/>
              </a:spcAft>
              <a:buClrTx/>
              <a:buSzTx/>
              <a:buFontTx/>
              <a:buNone/>
              <a:tabLst/>
              <a:defRPr/>
            </a:pPr>
            <a:endParaRPr kumimoji="0" lang="en-US" altLang="ja-JP" sz="8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31825" marR="0" lvl="1" indent="-174625" algn="l" defTabSz="914400" rtl="0" eaLnBrk="1" fontAlgn="auto" latinLnBrk="0" hangingPunct="1">
              <a:lnSpc>
                <a:spcPct val="150000"/>
              </a:lnSpc>
              <a:spcBef>
                <a:spcPts val="0"/>
              </a:spcBef>
              <a:spcAft>
                <a:spcPts val="0"/>
              </a:spcAft>
              <a:buClrTx/>
              <a:buSzTx/>
              <a:buFontTx/>
              <a:buNone/>
              <a:tabLst/>
              <a:defRPr/>
            </a:pP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令和９年度から届け出る場合であれば、令和６年３月時点と比較した場合に、</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8.7%</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（看護補助者、事務職員については</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13.7%</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）に相当する水準以上のベア等を行った保険医療機関であればよい</a:t>
            </a:r>
            <a:endParaRPr kumimoji="0" lang="ja-JP" altLang="en-US" sz="11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正方形/長方形 13">
            <a:extLst>
              <a:ext uri="{FF2B5EF4-FFF2-40B4-BE49-F238E27FC236}">
                <a16:creationId xmlns:a16="http://schemas.microsoft.com/office/drawing/2014/main" id="{5E693CB8-D821-9926-E395-7FAC9E734EF7}"/>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継続的に賃上げを実施する保険医療機関とは？</a:t>
            </a:r>
          </a:p>
        </p:txBody>
      </p:sp>
      <p:pic>
        <p:nvPicPr>
          <p:cNvPr id="13" name="図 12">
            <a:extLst>
              <a:ext uri="{FF2B5EF4-FFF2-40B4-BE49-F238E27FC236}">
                <a16:creationId xmlns:a16="http://schemas.microsoft.com/office/drawing/2014/main" id="{D4610697-BAE3-7BDA-5F79-03739F854DED}"/>
              </a:ext>
            </a:extLst>
          </p:cNvPr>
          <p:cNvPicPr>
            <a:picLocks noChangeAspect="1"/>
          </p:cNvPicPr>
          <p:nvPr/>
        </p:nvPicPr>
        <p:blipFill>
          <a:blip r:embed="rId4"/>
          <a:stretch>
            <a:fillRect/>
          </a:stretch>
        </p:blipFill>
        <p:spPr>
          <a:xfrm>
            <a:off x="8328248" y="1124744"/>
            <a:ext cx="3389471" cy="5204305"/>
          </a:xfrm>
          <a:prstGeom prst="rect">
            <a:avLst/>
          </a:prstGeom>
        </p:spPr>
      </p:pic>
      <p:sp>
        <p:nvSpPr>
          <p:cNvPr id="16" name="スライド番号プレースホルダー 4">
            <a:extLst>
              <a:ext uri="{FF2B5EF4-FFF2-40B4-BE49-F238E27FC236}">
                <a16:creationId xmlns:a16="http://schemas.microsoft.com/office/drawing/2014/main" id="{EA9AB69C-709D-2AD6-FBEB-DA08F433F12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9" name="オーディオ 68">
            <a:hlinkClick r:id="" action="ppaction://media"/>
            <a:extLst>
              <a:ext uri="{FF2B5EF4-FFF2-40B4-BE49-F238E27FC236}">
                <a16:creationId xmlns:a16="http://schemas.microsoft.com/office/drawing/2014/main" id="{EA6CA053-F19B-F81A-433F-D85437507E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1109164"/>
      </p:ext>
    </p:extLst>
  </p:cSld>
  <p:clrMapOvr>
    <a:masterClrMapping/>
  </p:clrMapOvr>
  <mc:AlternateContent xmlns:mc="http://schemas.openxmlformats.org/markup-compatibility/2006" xmlns:p14="http://schemas.microsoft.com/office/powerpoint/2010/main">
    <mc:Choice Requires="p14">
      <p:transition spd="slow" p14:dur="2000" advTm="95965"/>
    </mc:Choice>
    <mc:Fallback xmlns="">
      <p:transition spd="slow" advTm="95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040D4-47EC-498F-CFCF-B6E156FFFA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119EF02C-A08E-E44E-37DB-365321BEF05A}"/>
              </a:ext>
            </a:extLst>
          </p:cNvPr>
          <p:cNvSpPr/>
          <p:nvPr/>
        </p:nvSpPr>
        <p:spPr>
          <a:xfrm>
            <a:off x="695401" y="1354050"/>
            <a:ext cx="529552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40C62071-8626-4BCA-2BFC-5BE015227EA7}"/>
              </a:ext>
            </a:extLst>
          </p:cNvPr>
          <p:cNvSpPr/>
          <p:nvPr/>
        </p:nvSpPr>
        <p:spPr>
          <a:xfrm>
            <a:off x="6384032" y="1354050"/>
            <a:ext cx="5256584"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graphicFrame>
        <p:nvGraphicFramePr>
          <p:cNvPr id="9" name="表 8">
            <a:extLst>
              <a:ext uri="{FF2B5EF4-FFF2-40B4-BE49-F238E27FC236}">
                <a16:creationId xmlns:a16="http://schemas.microsoft.com/office/drawing/2014/main" id="{474784D3-B764-6322-FBAE-F6F43E59816E}"/>
              </a:ext>
            </a:extLst>
          </p:cNvPr>
          <p:cNvGraphicFramePr>
            <a:graphicFrameLocks noGrp="1"/>
          </p:cNvGraphicFramePr>
          <p:nvPr/>
        </p:nvGraphicFramePr>
        <p:xfrm>
          <a:off x="695401" y="1692621"/>
          <a:ext cx="10945215" cy="3485760"/>
        </p:xfrm>
        <a:graphic>
          <a:graphicData uri="http://schemas.openxmlformats.org/drawingml/2006/table">
            <a:tbl>
              <a:tblPr/>
              <a:tblGrid>
                <a:gridCol w="5245041">
                  <a:extLst>
                    <a:ext uri="{9D8B030D-6E8A-4147-A177-3AD203B41FA5}">
                      <a16:colId xmlns:a16="http://schemas.microsoft.com/office/drawing/2014/main" val="1589158824"/>
                    </a:ext>
                  </a:extLst>
                </a:gridCol>
                <a:gridCol w="471899">
                  <a:extLst>
                    <a:ext uri="{9D8B030D-6E8A-4147-A177-3AD203B41FA5}">
                      <a16:colId xmlns:a16="http://schemas.microsoft.com/office/drawing/2014/main" val="1467338889"/>
                    </a:ext>
                  </a:extLst>
                </a:gridCol>
                <a:gridCol w="5228275">
                  <a:extLst>
                    <a:ext uri="{9D8B030D-6E8A-4147-A177-3AD203B41FA5}">
                      <a16:colId xmlns:a16="http://schemas.microsoft.com/office/drawing/2014/main" val="1732017735"/>
                    </a:ext>
                  </a:extLst>
                </a:gridCol>
              </a:tblGrid>
              <a:tr h="932647">
                <a:tc>
                  <a:txBody>
                    <a:bodyPr/>
                    <a:lstStyle/>
                    <a:p>
                      <a:pPr marL="0" algn="l" defTabSz="914400" rtl="0" eaLnBrk="1" fontAlgn="ctr" latinLnBrk="0" hangingPunct="1"/>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賃上げの目標</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algn="l" defTabSz="914400" rtl="0" eaLnBrk="1" fontAlgn="ctr" latinLnBrk="0" hangingPunct="1"/>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令和</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6</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年度に</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2.5</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％、令和</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7</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年度に</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2.0</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％、計</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4.5%</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の賃上げを目指す</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endPar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defTabSz="914400" rtl="0" eaLnBrk="1" fontAlgn="ctr" latinLnBrk="0" hangingPunct="1"/>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賃上げの目標</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algn="l" defTabSz="914400" rtl="0" eaLnBrk="1" fontAlgn="ctr" latinLnBrk="0" hangingPunct="1"/>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令和</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8</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年度に</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3.2</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％（看護補助者・事務職員は</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5.7</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令和９年度に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さらに</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3.2</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％（看護補助者・事務職員は</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5.7</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％）の賃上げを目指す</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144000" indent="144000" algn="l" rtl="0" fontAlgn="ctr"/>
                      <a:endPar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38482855"/>
                  </a:ext>
                </a:extLst>
              </a:tr>
              <a:tr h="1667828">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対象となる職員</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主として医療に従事する職員（医師、歯科医師、専ら事務作業を行う事務職員等を除く。）</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例）薬剤師・看護師・看護補助者　　等</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対象となる職員</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当該保険医療機関に勤務する職員</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40</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歳以上の医師・歯科医師・薬局薬剤師、業務委託により勤務する者を除く。経営者、法人役員を含まない。）</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例）左記の対象職員に加え、</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none" strike="noStrike" dirty="0">
                          <a:solidFill>
                            <a:srgbClr val="0070C0"/>
                          </a:solidFill>
                          <a:effectLst/>
                          <a:latin typeface="BIZ UDPゴシック" panose="020B0400000000000000" pitchFamily="50" charset="-128"/>
                          <a:ea typeface="BIZ UDPゴシック" panose="020B0400000000000000" pitchFamily="50" charset="-128"/>
                        </a:rPr>
                        <a:t>　　</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40</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歳未満の医師・歯科医師・薬局薬剤師、事務職員</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　　等</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1852047658"/>
                  </a:ext>
                </a:extLst>
              </a:tr>
            </a:tbl>
          </a:graphicData>
        </a:graphic>
      </p:graphicFrame>
      <p:sp>
        <p:nvSpPr>
          <p:cNvPr id="5" name="右矢印 89">
            <a:extLst>
              <a:ext uri="{FF2B5EF4-FFF2-40B4-BE49-F238E27FC236}">
                <a16:creationId xmlns:a16="http://schemas.microsoft.com/office/drawing/2014/main" id="{48F35241-B524-0966-E38C-5B0C4DAEDEC9}"/>
              </a:ext>
            </a:extLst>
          </p:cNvPr>
          <p:cNvSpPr/>
          <p:nvPr/>
        </p:nvSpPr>
        <p:spPr>
          <a:xfrm>
            <a:off x="6041919" y="2708920"/>
            <a:ext cx="315219" cy="864000"/>
          </a:xfrm>
          <a:prstGeom prst="right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正方形/長方形 9">
            <a:extLst>
              <a:ext uri="{FF2B5EF4-FFF2-40B4-BE49-F238E27FC236}">
                <a16:creationId xmlns:a16="http://schemas.microsoft.com/office/drawing/2014/main" id="{4CFC1FBA-5370-E430-E879-A88E13F61A49}"/>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に関する主な変更点①</a:t>
            </a:r>
          </a:p>
        </p:txBody>
      </p:sp>
      <p:sp>
        <p:nvSpPr>
          <p:cNvPr id="11" name="スライド番号プレースホルダー 4">
            <a:extLst>
              <a:ext uri="{FF2B5EF4-FFF2-40B4-BE49-F238E27FC236}">
                <a16:creationId xmlns:a16="http://schemas.microsoft.com/office/drawing/2014/main" id="{BF415B71-1BBC-1A8B-A12F-A27F0016E02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9" name="オーディオ 38">
            <a:hlinkClick r:id="" action="ppaction://media"/>
            <a:extLst>
              <a:ext uri="{FF2B5EF4-FFF2-40B4-BE49-F238E27FC236}">
                <a16:creationId xmlns:a16="http://schemas.microsoft.com/office/drawing/2014/main" id="{C1C9C1CB-1EF8-A754-B906-1DDCD5F194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4182757"/>
      </p:ext>
    </p:extLst>
  </p:cSld>
  <p:clrMapOvr>
    <a:masterClrMapping/>
  </p:clrMapOvr>
  <mc:AlternateContent xmlns:mc="http://schemas.openxmlformats.org/markup-compatibility/2006" xmlns:p14="http://schemas.microsoft.com/office/powerpoint/2010/main">
    <mc:Choice Requires="p14">
      <p:transition spd="slow" p14:dur="2000" advTm="134632"/>
    </mc:Choice>
    <mc:Fallback xmlns="">
      <p:transition spd="slow" advTm="134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540D7-8D6D-51DF-9005-377215D40FE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897B666-EF16-1ECD-C88D-90F48D67855B}"/>
              </a:ext>
            </a:extLst>
          </p:cNvPr>
          <p:cNvSpPr/>
          <p:nvPr/>
        </p:nvSpPr>
        <p:spPr>
          <a:xfrm>
            <a:off x="839417" y="1192268"/>
            <a:ext cx="518457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3B1A3A2F-4293-008E-50DA-F28D24A60248}"/>
              </a:ext>
            </a:extLst>
          </p:cNvPr>
          <p:cNvSpPr/>
          <p:nvPr/>
        </p:nvSpPr>
        <p:spPr>
          <a:xfrm>
            <a:off x="6528049" y="1192268"/>
            <a:ext cx="5112566"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graphicFrame>
        <p:nvGraphicFramePr>
          <p:cNvPr id="9" name="表 8">
            <a:extLst>
              <a:ext uri="{FF2B5EF4-FFF2-40B4-BE49-F238E27FC236}">
                <a16:creationId xmlns:a16="http://schemas.microsoft.com/office/drawing/2014/main" id="{901F7EA3-B57A-E55C-1E71-F441BD5E09F1}"/>
              </a:ext>
            </a:extLst>
          </p:cNvPr>
          <p:cNvGraphicFramePr>
            <a:graphicFrameLocks noGrp="1"/>
          </p:cNvGraphicFramePr>
          <p:nvPr/>
        </p:nvGraphicFramePr>
        <p:xfrm>
          <a:off x="839416" y="1556792"/>
          <a:ext cx="10801199" cy="4801920"/>
        </p:xfrm>
        <a:graphic>
          <a:graphicData uri="http://schemas.openxmlformats.org/drawingml/2006/table">
            <a:tbl>
              <a:tblPr/>
              <a:tblGrid>
                <a:gridCol w="5224080">
                  <a:extLst>
                    <a:ext uri="{9D8B030D-6E8A-4147-A177-3AD203B41FA5}">
                      <a16:colId xmlns:a16="http://schemas.microsoft.com/office/drawing/2014/main" val="1589158824"/>
                    </a:ext>
                  </a:extLst>
                </a:gridCol>
                <a:gridCol w="490864">
                  <a:extLst>
                    <a:ext uri="{9D8B030D-6E8A-4147-A177-3AD203B41FA5}">
                      <a16:colId xmlns:a16="http://schemas.microsoft.com/office/drawing/2014/main" val="1467338889"/>
                    </a:ext>
                  </a:extLst>
                </a:gridCol>
                <a:gridCol w="5086255">
                  <a:extLst>
                    <a:ext uri="{9D8B030D-6E8A-4147-A177-3AD203B41FA5}">
                      <a16:colId xmlns:a16="http://schemas.microsoft.com/office/drawing/2014/main" val="1732017735"/>
                    </a:ext>
                  </a:extLst>
                </a:gridCol>
              </a:tblGrid>
              <a:tr h="289651">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届出時の提出書類</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algn="l" rtl="0" fontAlgn="ct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保険医療機関に勤務する職員の賃金の改善に係る計画</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賃金改善計画書</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を作成し、新規届出時及び毎年６月において地方厚生</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支</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局に届出を行う</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algn="l" rtl="0" fontAlgn="ctr"/>
                      <a:endPar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届出時の提出書類</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92075" indent="0" algn="l" rtl="0" fontAlgn="ctr"/>
                      <a:r>
                        <a:rPr lang="ja-JP" altLang="en-US" sz="1400" b="1" i="0" u="none" strike="noStrike" dirty="0">
                          <a:solidFill>
                            <a:srgbClr val="0070C0"/>
                          </a:solidFill>
                          <a:effectLst/>
                          <a:latin typeface="BIZ UDPゴシック" panose="020B0400000000000000" pitchFamily="50" charset="-128"/>
                          <a:ea typeface="BIZ UDPゴシック" panose="020B0400000000000000" pitchFamily="50" charset="-128"/>
                        </a:rPr>
                        <a:t>各評価料に必要な情報（対象職員・評価区分の算出）のみを入力する届出書添付書類</a:t>
                      </a:r>
                      <a:r>
                        <a:rPr lang="ja-JP" altLang="en-US" sz="1400" b="0" i="0" u="none" strike="noStrike" dirty="0">
                          <a:solidFill>
                            <a:schemeClr val="tx1"/>
                          </a:solidFill>
                          <a:effectLst/>
                          <a:latin typeface="BIZ UDPゴシック" panose="020B0400000000000000" pitchFamily="50" charset="-128"/>
                          <a:ea typeface="BIZ UDPゴシック" panose="020B0400000000000000" pitchFamily="50" charset="-128"/>
                        </a:rPr>
                        <a:t>の作成・提出のみ</a:t>
                      </a:r>
                      <a:endParaRPr kumimoji="1" lang="en-US" altLang="ja-JP" sz="1400" b="0" i="0" u="none" strike="noStrike" kern="1200" dirty="0">
                        <a:solidFill>
                          <a:schemeClr val="tx1"/>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（賃金改善計画書は作成不要）</a:t>
                      </a: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38482855"/>
                  </a:ext>
                </a:extLst>
              </a:tr>
              <a:tr h="538015">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実績等の報告</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毎年８月に、前年度における賃金改善の取組状況を評価するために「賃金改善実績報告書」を作成し、地方厚生</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支</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局長に報告</a:t>
                      </a: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実績等の報告</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buFont typeface="Arial" panose="020B0604020202020204" pitchFamily="34" charset="0"/>
                        <a:buChar cha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毎年８月に、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当該年度における賃金改善の状況</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を評価するため「</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賃金改善中間報告書</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」を作成し、地方厚生</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支</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局長に報告</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buFont typeface="Arial" panose="020B0604020202020204" pitchFamily="34" charset="0"/>
                        <a:buChar cha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算定した年度の翌年の８月に、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前年度における賃金改善の取組状況</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を評価するために「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賃金改善実績報告書</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」を作成し、地方厚生</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支</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局長に報告</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42727992"/>
                  </a:ext>
                </a:extLst>
              </a:tr>
              <a:tr h="384296">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同一法人内の複数医療機関の通算</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144000" marR="0" lvl="0" indent="14400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144000" marR="0" lvl="0" indent="14400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（新設）</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zh-TW"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同一法人内の複数医療機関の通算</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8890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同一の給与体系に基づく保険医療機関を複数有している法人</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においては、</a:t>
                      </a:r>
                      <a:r>
                        <a:rPr kumimoji="1" lang="ja-JP" altLang="en-US" sz="1400" b="1" i="0" u="sng" strike="noStrike" kern="1200" dirty="0">
                          <a:solidFill>
                            <a:srgbClr val="0070C0"/>
                          </a:solidFill>
                          <a:effectLst/>
                          <a:latin typeface="BIZ UDPゴシック" panose="020B0400000000000000" pitchFamily="50" charset="-128"/>
                          <a:ea typeface="BIZ UDPゴシック" panose="020B0400000000000000" pitchFamily="50" charset="-128"/>
                          <a:cs typeface="+mn-cs"/>
                        </a:rPr>
                        <a:t>法人内の複数保険医療機関を通算</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して、</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区分計算に必要な「賃金改善算定基礎額」の算出や実績報告時に提出する「賃金改善実績報告書」及び「賃金改善中間報告書」の作成が可能とする</a:t>
                      </a:r>
                      <a:endParaRPr kumimoji="1" lang="zh-TW"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573414396"/>
                  </a:ext>
                </a:extLst>
              </a:tr>
            </a:tbl>
          </a:graphicData>
        </a:graphic>
      </p:graphicFrame>
      <p:sp>
        <p:nvSpPr>
          <p:cNvPr id="6" name="正方形/長方形 5">
            <a:extLst>
              <a:ext uri="{FF2B5EF4-FFF2-40B4-BE49-F238E27FC236}">
                <a16:creationId xmlns:a16="http://schemas.microsoft.com/office/drawing/2014/main" id="{82978DAD-15C1-8C4B-881C-7BE467C47BEB}"/>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に関する主な変更点②（手続き）</a:t>
            </a:r>
          </a:p>
        </p:txBody>
      </p:sp>
      <p:sp>
        <p:nvSpPr>
          <p:cNvPr id="10" name="右矢印 89">
            <a:extLst>
              <a:ext uri="{FF2B5EF4-FFF2-40B4-BE49-F238E27FC236}">
                <a16:creationId xmlns:a16="http://schemas.microsoft.com/office/drawing/2014/main" id="{8490292B-049A-A867-3C50-1E721130B5B8}"/>
              </a:ext>
            </a:extLst>
          </p:cNvPr>
          <p:cNvSpPr/>
          <p:nvPr/>
        </p:nvSpPr>
        <p:spPr>
          <a:xfrm>
            <a:off x="6096000" y="3525752"/>
            <a:ext cx="408807" cy="864000"/>
          </a:xfrm>
          <a:prstGeom prst="right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1" name="スライド番号プレースホルダー 4">
            <a:extLst>
              <a:ext uri="{FF2B5EF4-FFF2-40B4-BE49-F238E27FC236}">
                <a16:creationId xmlns:a16="http://schemas.microsoft.com/office/drawing/2014/main" id="{F6E910E7-815D-E4B0-4591-10E2DB8111D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4" name="オーディオ 3">
            <a:hlinkClick r:id="" action="ppaction://media"/>
            <a:extLst>
              <a:ext uri="{FF2B5EF4-FFF2-40B4-BE49-F238E27FC236}">
                <a16:creationId xmlns:a16="http://schemas.microsoft.com/office/drawing/2014/main" id="{A20D8A7B-A235-C7E1-9349-0CB7C08BE5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1221107"/>
      </p:ext>
    </p:extLst>
  </p:cSld>
  <p:clrMapOvr>
    <a:masterClrMapping/>
  </p:clrMapOvr>
  <mc:AlternateContent xmlns:mc="http://schemas.openxmlformats.org/markup-compatibility/2006" xmlns:p14="http://schemas.microsoft.com/office/powerpoint/2010/main">
    <mc:Choice Requires="p14">
      <p:transition spd="slow" p14:dur="2000" advTm="84658"/>
    </mc:Choice>
    <mc:Fallback xmlns="">
      <p:transition spd="slow" advTm="84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1B45D-8027-BAF3-CFAB-8176D427E52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00DA6A1A-B0D1-E107-0260-62A209BE454C}"/>
              </a:ext>
            </a:extLst>
          </p:cNvPr>
          <p:cNvSpPr txBox="1"/>
          <p:nvPr/>
        </p:nvSpPr>
        <p:spPr>
          <a:xfrm>
            <a:off x="1396708" y="1042730"/>
            <a:ext cx="9513955" cy="5761483"/>
          </a:xfrm>
          <a:prstGeom prst="rect">
            <a:avLst/>
          </a:prstGeom>
          <a:noFill/>
          <a:ln>
            <a:solidFill>
              <a:schemeClr val="tx1"/>
            </a:solidFill>
          </a:ln>
        </p:spPr>
        <p:txBody>
          <a:bodyPr wrap="square" lIns="91440" tIns="45720" rIns="91440" bIns="45720" anchor="t">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7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令和８年度にベースアップ評価料による賃金改善を行う場合には、算定を開始する前月までに届出を行う。</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算定する年度の８月に賃金改善中間報告書、翌年度の８月に賃金改善実績報告書を提出する必要がある。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届出書、賃金改善中間報告書、賃金改善実績報告書に記載を要する主な事項は次の通り。</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）のみを届け出る場合は、申請時点では、評価料の対象職員のみが分かれば申請が可能。</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）、入院ベースアップ評価料を届け出る場合であっても、申請時点では「月額賃金総額」や「延べ入院患者数」等が分かれば申請できる。（今改定から、申請時点での「賃金改善計画書」の添付は不要）</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ただし、外来ベースアップ評価料（</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）を令和８年度から継続して算定する場合には、令和９年度の届出書の提出は不要。</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算定期間内に、区分計算時に必要な項目の大きな変動（</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対象職員数の１割以上の変動</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、３月ごとのベースアップ評価料の</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算定回数の１割以上の変動</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）があり、</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再計算をした場合に区分の変化がある場合</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には、区分変更の届出が必要。</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91CD72C-35CA-3649-A8CE-3C990E569911}"/>
              </a:ext>
            </a:extLst>
          </p:cNvPr>
          <p:cNvSpPr/>
          <p:nvPr/>
        </p:nvSpPr>
        <p:spPr>
          <a:xfrm>
            <a:off x="1143000" y="330788"/>
            <a:ext cx="9906000" cy="478387"/>
          </a:xfrm>
          <a:prstGeom prst="rect">
            <a:avLst/>
          </a:prstGeom>
          <a:solidFill>
            <a:srgbClr val="CDFFDC"/>
          </a:solidFill>
          <a:ln w="12700" cap="flat" cmpd="sng" algn="ctr">
            <a:noFill/>
            <a:prstDash val="solid"/>
            <a:miter lim="800000"/>
          </a:ln>
          <a:effectLst/>
        </p:spPr>
        <p:txBody>
          <a:bodyPr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ベースアップ評価料に関する手続きの概要</a:t>
            </a:r>
          </a:p>
        </p:txBody>
      </p:sp>
      <p:sp>
        <p:nvSpPr>
          <p:cNvPr id="2" name="テキスト ボックス 1">
            <a:extLst>
              <a:ext uri="{FF2B5EF4-FFF2-40B4-BE49-F238E27FC236}">
                <a16:creationId xmlns:a16="http://schemas.microsoft.com/office/drawing/2014/main" id="{0FC8910D-0D2C-F579-FB97-A52EBD7D8449}"/>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医療従事者の処遇改善－①　　</a:t>
            </a:r>
          </a:p>
        </p:txBody>
      </p:sp>
      <p:sp>
        <p:nvSpPr>
          <p:cNvPr id="12" name="正方形/長方形 11">
            <a:extLst>
              <a:ext uri="{FF2B5EF4-FFF2-40B4-BE49-F238E27FC236}">
                <a16:creationId xmlns:a16="http://schemas.microsoft.com/office/drawing/2014/main" id="{BFAC61C2-B97A-E210-3E43-8104D5D4C555}"/>
              </a:ext>
            </a:extLst>
          </p:cNvPr>
          <p:cNvSpPr/>
          <p:nvPr/>
        </p:nvSpPr>
        <p:spPr>
          <a:xfrm>
            <a:off x="1535239" y="904802"/>
            <a:ext cx="5288902" cy="317106"/>
          </a:xfrm>
          <a:prstGeom prst="rect">
            <a:avLst/>
          </a:prstGeom>
          <a:solidFill>
            <a:srgbClr val="CDFFDC"/>
          </a:solidFill>
          <a:ln w="12700" cap="flat" cmpd="sng" algn="ctr">
            <a:no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ベースアップ評価料を届け出る場合に必要な手続きの流れ</a:t>
            </a:r>
          </a:p>
        </p:txBody>
      </p:sp>
      <p:graphicFrame>
        <p:nvGraphicFramePr>
          <p:cNvPr id="20" name="表 19">
            <a:extLst>
              <a:ext uri="{FF2B5EF4-FFF2-40B4-BE49-F238E27FC236}">
                <a16:creationId xmlns:a16="http://schemas.microsoft.com/office/drawing/2014/main" id="{DB1F9471-C5E5-8880-DAC3-670268F663CE}"/>
              </a:ext>
            </a:extLst>
          </p:cNvPr>
          <p:cNvGraphicFramePr>
            <a:graphicFrameLocks noGrp="1"/>
          </p:cNvGraphicFramePr>
          <p:nvPr/>
        </p:nvGraphicFramePr>
        <p:xfrm>
          <a:off x="5914762" y="1870148"/>
          <a:ext cx="3905010" cy="548640"/>
        </p:xfrm>
        <a:graphic>
          <a:graphicData uri="http://schemas.openxmlformats.org/drawingml/2006/table">
            <a:tbl>
              <a:tblPr firstRow="1" bandRow="1"/>
              <a:tblGrid>
                <a:gridCol w="261774">
                  <a:extLst>
                    <a:ext uri="{9D8B030D-6E8A-4147-A177-3AD203B41FA5}">
                      <a16:colId xmlns:a16="http://schemas.microsoft.com/office/drawing/2014/main" val="3409491700"/>
                    </a:ext>
                  </a:extLst>
                </a:gridCol>
                <a:gridCol w="685800">
                  <a:extLst>
                    <a:ext uri="{9D8B030D-6E8A-4147-A177-3AD203B41FA5}">
                      <a16:colId xmlns:a16="http://schemas.microsoft.com/office/drawing/2014/main" val="1230901126"/>
                    </a:ext>
                  </a:extLst>
                </a:gridCol>
                <a:gridCol w="308589">
                  <a:extLst>
                    <a:ext uri="{9D8B030D-6E8A-4147-A177-3AD203B41FA5}">
                      <a16:colId xmlns:a16="http://schemas.microsoft.com/office/drawing/2014/main" val="2221346445"/>
                    </a:ext>
                  </a:extLst>
                </a:gridCol>
                <a:gridCol w="696342">
                  <a:extLst>
                    <a:ext uri="{9D8B030D-6E8A-4147-A177-3AD203B41FA5}">
                      <a16:colId xmlns:a16="http://schemas.microsoft.com/office/drawing/2014/main" val="1506477302"/>
                    </a:ext>
                  </a:extLst>
                </a:gridCol>
                <a:gridCol w="261707">
                  <a:extLst>
                    <a:ext uri="{9D8B030D-6E8A-4147-A177-3AD203B41FA5}">
                      <a16:colId xmlns:a16="http://schemas.microsoft.com/office/drawing/2014/main" val="1408289683"/>
                    </a:ext>
                  </a:extLst>
                </a:gridCol>
                <a:gridCol w="714545">
                  <a:extLst>
                    <a:ext uri="{9D8B030D-6E8A-4147-A177-3AD203B41FA5}">
                      <a16:colId xmlns:a16="http://schemas.microsoft.com/office/drawing/2014/main" val="1816404137"/>
                    </a:ext>
                  </a:extLst>
                </a:gridCol>
                <a:gridCol w="213207">
                  <a:extLst>
                    <a:ext uri="{9D8B030D-6E8A-4147-A177-3AD203B41FA5}">
                      <a16:colId xmlns:a16="http://schemas.microsoft.com/office/drawing/2014/main" val="1856071036"/>
                    </a:ext>
                  </a:extLst>
                </a:gridCol>
                <a:gridCol w="763046">
                  <a:extLst>
                    <a:ext uri="{9D8B030D-6E8A-4147-A177-3AD203B41FA5}">
                      <a16:colId xmlns:a16="http://schemas.microsoft.com/office/drawing/2014/main" val="3056470928"/>
                    </a:ext>
                  </a:extLst>
                </a:gridCol>
              </a:tblGrid>
              <a:tr h="118526">
                <a:tc gridSpan="8">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200">
                          <a:solidFill>
                            <a:schemeClr val="tx1"/>
                          </a:solidFill>
                          <a:latin typeface="メイリオ" panose="020B0604030504040204" pitchFamily="50" charset="-128"/>
                          <a:ea typeface="メイリオ" panose="020B0604030504040204" pitchFamily="50" charset="-128"/>
                        </a:rPr>
                        <a:t>令和９年</a:t>
                      </a:r>
                    </a:p>
                  </a:txBody>
                  <a:tcPr>
                    <a:lnL w="12700" cmpd="sng">
                      <a:solidFill>
                        <a:srgbClr val="FFFFFF"/>
                      </a:solidFill>
                    </a:lnL>
                    <a:lnR w="12700" cmpd="sng">
                      <a:solidFill>
                        <a:srgbClr val="FFFFFF"/>
                      </a:solidFill>
                    </a:lnR>
                    <a:lnT w="12700" cmpd="sng">
                      <a:solidFill>
                        <a:srgbClr val="FFFFFF"/>
                      </a:solidFill>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lnL w="12700" cap="flat" cmpd="sng" algn="ctr">
                      <a:solidFill>
                        <a:srgbClr val="FFFFFF"/>
                      </a:solidFill>
                      <a:prstDash val="solid"/>
                      <a:round/>
                      <a:headEnd type="none" w="med" len="med"/>
                      <a:tailEnd type="none" w="med" len="med"/>
                    </a:lnL>
                  </a:tcPr>
                </a:tc>
                <a:tc hMerge="1">
                  <a:txBody>
                    <a:bodyPr/>
                    <a:lstStyle/>
                    <a:p>
                      <a:endParaRPr kumimoji="1" lang="ja-JP" altLang="en-US"/>
                    </a:p>
                  </a:txBody>
                  <a:tcPr/>
                </a:tc>
                <a:extLst>
                  <a:ext uri="{0D108BD9-81ED-4DB2-BD59-A6C34878D82A}">
                    <a16:rowId xmlns:a16="http://schemas.microsoft.com/office/drawing/2014/main" val="1314165401"/>
                  </a:ext>
                </a:extLst>
              </a:tr>
              <a:tr h="0">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3</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6</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8</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ap="flat" cmpd="sng" algn="ctr">
                      <a:solidFill>
                        <a:srgbClr val="FFFFFF"/>
                      </a:solidFill>
                      <a:prstDash val="solid"/>
                      <a:round/>
                      <a:headEnd type="none" w="med" len="med"/>
                      <a:tailEnd type="none" w="med" len="med"/>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607596034"/>
                  </a:ext>
                </a:extLst>
              </a:tr>
            </a:tbl>
          </a:graphicData>
        </a:graphic>
      </p:graphicFrame>
      <p:graphicFrame>
        <p:nvGraphicFramePr>
          <p:cNvPr id="25" name="表 24">
            <a:extLst>
              <a:ext uri="{FF2B5EF4-FFF2-40B4-BE49-F238E27FC236}">
                <a16:creationId xmlns:a16="http://schemas.microsoft.com/office/drawing/2014/main" id="{B21CC798-9027-BF45-A50E-22A2F2F2C2FC}"/>
              </a:ext>
            </a:extLst>
          </p:cNvPr>
          <p:cNvGraphicFramePr>
            <a:graphicFrameLocks noGrp="1"/>
          </p:cNvGraphicFramePr>
          <p:nvPr/>
        </p:nvGraphicFramePr>
        <p:xfrm>
          <a:off x="1976492" y="1867202"/>
          <a:ext cx="3905010" cy="548640"/>
        </p:xfrm>
        <a:graphic>
          <a:graphicData uri="http://schemas.openxmlformats.org/drawingml/2006/table">
            <a:tbl>
              <a:tblPr firstRow="1" bandRow="1"/>
              <a:tblGrid>
                <a:gridCol w="269894">
                  <a:extLst>
                    <a:ext uri="{9D8B030D-6E8A-4147-A177-3AD203B41FA5}">
                      <a16:colId xmlns:a16="http://schemas.microsoft.com/office/drawing/2014/main" val="3409491700"/>
                    </a:ext>
                  </a:extLst>
                </a:gridCol>
                <a:gridCol w="684146">
                  <a:extLst>
                    <a:ext uri="{9D8B030D-6E8A-4147-A177-3AD203B41FA5}">
                      <a16:colId xmlns:a16="http://schemas.microsoft.com/office/drawing/2014/main" val="1230901126"/>
                    </a:ext>
                  </a:extLst>
                </a:gridCol>
                <a:gridCol w="329196">
                  <a:extLst>
                    <a:ext uri="{9D8B030D-6E8A-4147-A177-3AD203B41FA5}">
                      <a16:colId xmlns:a16="http://schemas.microsoft.com/office/drawing/2014/main" val="2221346445"/>
                    </a:ext>
                  </a:extLst>
                </a:gridCol>
                <a:gridCol w="680454">
                  <a:extLst>
                    <a:ext uri="{9D8B030D-6E8A-4147-A177-3AD203B41FA5}">
                      <a16:colId xmlns:a16="http://schemas.microsoft.com/office/drawing/2014/main" val="1506477302"/>
                    </a:ext>
                  </a:extLst>
                </a:gridCol>
                <a:gridCol w="298243">
                  <a:extLst>
                    <a:ext uri="{9D8B030D-6E8A-4147-A177-3AD203B41FA5}">
                      <a16:colId xmlns:a16="http://schemas.microsoft.com/office/drawing/2014/main" val="1408289683"/>
                    </a:ext>
                  </a:extLst>
                </a:gridCol>
                <a:gridCol w="729945">
                  <a:extLst>
                    <a:ext uri="{9D8B030D-6E8A-4147-A177-3AD203B41FA5}">
                      <a16:colId xmlns:a16="http://schemas.microsoft.com/office/drawing/2014/main" val="1816404137"/>
                    </a:ext>
                  </a:extLst>
                </a:gridCol>
                <a:gridCol w="208280">
                  <a:extLst>
                    <a:ext uri="{9D8B030D-6E8A-4147-A177-3AD203B41FA5}">
                      <a16:colId xmlns:a16="http://schemas.microsoft.com/office/drawing/2014/main" val="1856071036"/>
                    </a:ext>
                  </a:extLst>
                </a:gridCol>
                <a:gridCol w="704852">
                  <a:extLst>
                    <a:ext uri="{9D8B030D-6E8A-4147-A177-3AD203B41FA5}">
                      <a16:colId xmlns:a16="http://schemas.microsoft.com/office/drawing/2014/main" val="3056470928"/>
                    </a:ext>
                  </a:extLst>
                </a:gridCol>
              </a:tblGrid>
              <a:tr h="224037">
                <a:tc gridSpan="8">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200">
                          <a:solidFill>
                            <a:schemeClr val="tx1"/>
                          </a:solidFill>
                          <a:latin typeface="メイリオ" panose="020B0604030504040204" pitchFamily="50" charset="-128"/>
                          <a:ea typeface="メイリオ" panose="020B0604030504040204" pitchFamily="50" charset="-128"/>
                        </a:rPr>
                        <a:t>令和８年</a:t>
                      </a:r>
                    </a:p>
                  </a:txBody>
                  <a:tcPr>
                    <a:lnL w="12700" cmpd="sng">
                      <a:solidFill>
                        <a:srgbClr val="FFFFFF"/>
                      </a:solidFill>
                    </a:lnL>
                    <a:lnR w="12700" cmpd="sng">
                      <a:solidFill>
                        <a:srgbClr val="FFFFFF"/>
                      </a:solidFill>
                    </a:lnR>
                    <a:lnT w="12700" cmpd="sng">
                      <a:solidFill>
                        <a:srgbClr val="FFFFFF"/>
                      </a:solidFill>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lnL w="12700" cap="flat" cmpd="sng" algn="ctr">
                      <a:solidFill>
                        <a:srgbClr val="FFFFFF"/>
                      </a:solidFill>
                      <a:prstDash val="solid"/>
                      <a:round/>
                      <a:headEnd type="none" w="med" len="med"/>
                      <a:tailEnd type="none" w="med" len="med"/>
                    </a:lnL>
                  </a:tcPr>
                </a:tc>
                <a:tc hMerge="1">
                  <a:txBody>
                    <a:bodyPr/>
                    <a:lstStyle/>
                    <a:p>
                      <a:endParaRPr kumimoji="1" lang="ja-JP" altLang="en-US"/>
                    </a:p>
                  </a:txBody>
                  <a:tcPr/>
                </a:tc>
                <a:extLst>
                  <a:ext uri="{0D108BD9-81ED-4DB2-BD59-A6C34878D82A}">
                    <a16:rowId xmlns:a16="http://schemas.microsoft.com/office/drawing/2014/main" val="1314165401"/>
                  </a:ext>
                </a:extLst>
              </a:tr>
              <a:tr h="224037">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3</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6</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8</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ap="flat" cmpd="sng" algn="ctr">
                      <a:solidFill>
                        <a:srgbClr val="FFFFFF"/>
                      </a:solidFill>
                      <a:prstDash val="solid"/>
                      <a:round/>
                      <a:headEnd type="none" w="med" len="med"/>
                      <a:tailEnd type="none" w="med" len="med"/>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607596034"/>
                  </a:ext>
                </a:extLst>
              </a:tr>
            </a:tbl>
          </a:graphicData>
        </a:graphic>
      </p:graphicFrame>
      <p:cxnSp>
        <p:nvCxnSpPr>
          <p:cNvPr id="57" name="直線矢印コネクタ 56">
            <a:extLst>
              <a:ext uri="{FF2B5EF4-FFF2-40B4-BE49-F238E27FC236}">
                <a16:creationId xmlns:a16="http://schemas.microsoft.com/office/drawing/2014/main" id="{C73776AA-3E63-3180-399C-3AD05FE6B780}"/>
              </a:ext>
            </a:extLst>
          </p:cNvPr>
          <p:cNvCxnSpPr>
            <a:cxnSpLocks/>
          </p:cNvCxnSpPr>
          <p:nvPr/>
        </p:nvCxnSpPr>
        <p:spPr>
          <a:xfrm flipV="1">
            <a:off x="3554632" y="2995006"/>
            <a:ext cx="684933"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58" name="直線矢印コネクタ 57">
            <a:extLst>
              <a:ext uri="{FF2B5EF4-FFF2-40B4-BE49-F238E27FC236}">
                <a16:creationId xmlns:a16="http://schemas.microsoft.com/office/drawing/2014/main" id="{FC04A856-68EC-90BC-E27F-2719C081F20E}"/>
              </a:ext>
            </a:extLst>
          </p:cNvPr>
          <p:cNvCxnSpPr>
            <a:cxnSpLocks/>
            <a:stCxn id="92" idx="3"/>
            <a:endCxn id="93" idx="1"/>
          </p:cNvCxnSpPr>
          <p:nvPr/>
        </p:nvCxnSpPr>
        <p:spPr>
          <a:xfrm flipV="1">
            <a:off x="7542345" y="3575093"/>
            <a:ext cx="684933" cy="603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60" name="直線矢印コネクタ 59">
            <a:extLst>
              <a:ext uri="{FF2B5EF4-FFF2-40B4-BE49-F238E27FC236}">
                <a16:creationId xmlns:a16="http://schemas.microsoft.com/office/drawing/2014/main" id="{04A68D47-7F17-8391-23BD-26477F291AA6}"/>
              </a:ext>
            </a:extLst>
          </p:cNvPr>
          <p:cNvCxnSpPr>
            <a:cxnSpLocks/>
            <a:stCxn id="93" idx="3"/>
          </p:cNvCxnSpPr>
          <p:nvPr/>
        </p:nvCxnSpPr>
        <p:spPr>
          <a:xfrm flipV="1">
            <a:off x="8953893" y="3570967"/>
            <a:ext cx="938639" cy="4126"/>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92" name="ホームベース 48">
            <a:extLst>
              <a:ext uri="{FF2B5EF4-FFF2-40B4-BE49-F238E27FC236}">
                <a16:creationId xmlns:a16="http://schemas.microsoft.com/office/drawing/2014/main" id="{42EFD39B-747B-D831-909B-72F387DDD318}"/>
              </a:ext>
            </a:extLst>
          </p:cNvPr>
          <p:cNvSpPr/>
          <p:nvPr/>
        </p:nvSpPr>
        <p:spPr>
          <a:xfrm>
            <a:off x="6950624" y="3451628"/>
            <a:ext cx="591720" cy="258990"/>
          </a:xfrm>
          <a:prstGeom prst="homePlate">
            <a:avLst/>
          </a:prstGeom>
          <a:solidFill>
            <a:srgbClr val="ABE9FF"/>
          </a:solidFill>
          <a:ln>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3" name="ホームベース 48">
            <a:extLst>
              <a:ext uri="{FF2B5EF4-FFF2-40B4-BE49-F238E27FC236}">
                <a16:creationId xmlns:a16="http://schemas.microsoft.com/office/drawing/2014/main" id="{73530B0A-8488-A058-B967-D0248D83A8FF}"/>
              </a:ext>
            </a:extLst>
          </p:cNvPr>
          <p:cNvSpPr/>
          <p:nvPr/>
        </p:nvSpPr>
        <p:spPr>
          <a:xfrm>
            <a:off x="8227278" y="3424999"/>
            <a:ext cx="726615" cy="300188"/>
          </a:xfrm>
          <a:prstGeom prst="homePlate">
            <a:avLst/>
          </a:prstGeom>
          <a:solidFill>
            <a:srgbClr val="FFEDB3"/>
          </a:solidFill>
          <a:ln w="19050" cap="flat" cmpd="sng" algn="ctr">
            <a:solidFill>
              <a:srgbClr val="FFC000"/>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Ｒ９年度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9" name="ホームベース 48">
            <a:extLst>
              <a:ext uri="{FF2B5EF4-FFF2-40B4-BE49-F238E27FC236}">
                <a16:creationId xmlns:a16="http://schemas.microsoft.com/office/drawing/2014/main" id="{87B80CEF-A544-5A6D-C7BA-B8728D87F112}"/>
              </a:ext>
            </a:extLst>
          </p:cNvPr>
          <p:cNvSpPr/>
          <p:nvPr/>
        </p:nvSpPr>
        <p:spPr>
          <a:xfrm>
            <a:off x="8209456" y="2850942"/>
            <a:ext cx="726615" cy="300188"/>
          </a:xfrm>
          <a:prstGeom prst="homePlate">
            <a:avLst/>
          </a:prstGeom>
          <a:solidFill>
            <a:srgbClr val="FFCDCD"/>
          </a:solidFill>
          <a:ln w="19050" cap="flat" cmpd="sng" algn="ctr">
            <a:solidFill>
              <a:srgbClr val="FF5757"/>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Ｒ８年度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5" name="ホームベース 48">
            <a:extLst>
              <a:ext uri="{FF2B5EF4-FFF2-40B4-BE49-F238E27FC236}">
                <a16:creationId xmlns:a16="http://schemas.microsoft.com/office/drawing/2014/main" id="{9011A642-F4A0-5624-7943-EA52D591DCCA}"/>
              </a:ext>
            </a:extLst>
          </p:cNvPr>
          <p:cNvSpPr/>
          <p:nvPr/>
        </p:nvSpPr>
        <p:spPr>
          <a:xfrm>
            <a:off x="4261599" y="2524450"/>
            <a:ext cx="726615" cy="300188"/>
          </a:xfrm>
          <a:prstGeom prst="homePlate">
            <a:avLst/>
          </a:prstGeom>
          <a:solidFill>
            <a:srgbClr val="FFCDCD"/>
          </a:solidFill>
          <a:ln w="19050" cap="flat" cmpd="sng" algn="ctr">
            <a:solidFill>
              <a:srgbClr val="FF5757"/>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Ｒ７年度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106" name="直線矢印コネクタ 105">
            <a:extLst>
              <a:ext uri="{FF2B5EF4-FFF2-40B4-BE49-F238E27FC236}">
                <a16:creationId xmlns:a16="http://schemas.microsoft.com/office/drawing/2014/main" id="{85205CE4-79A0-F0DB-19A6-676BAF0D700C}"/>
              </a:ext>
            </a:extLst>
          </p:cNvPr>
          <p:cNvCxnSpPr>
            <a:cxnSpLocks/>
          </p:cNvCxnSpPr>
          <p:nvPr/>
        </p:nvCxnSpPr>
        <p:spPr>
          <a:xfrm>
            <a:off x="2849797" y="2674544"/>
            <a:ext cx="1379903"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 name="直線矢印コネクタ 8">
            <a:extLst>
              <a:ext uri="{FF2B5EF4-FFF2-40B4-BE49-F238E27FC236}">
                <a16:creationId xmlns:a16="http://schemas.microsoft.com/office/drawing/2014/main" id="{5CD468F4-E0ED-E27A-777F-2F45AE97AEF8}"/>
              </a:ext>
            </a:extLst>
          </p:cNvPr>
          <p:cNvCxnSpPr>
            <a:cxnSpLocks/>
          </p:cNvCxnSpPr>
          <p:nvPr/>
        </p:nvCxnSpPr>
        <p:spPr>
          <a:xfrm>
            <a:off x="5068181" y="3005162"/>
            <a:ext cx="3141274"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6" name="正方形/長方形 15">
            <a:extLst>
              <a:ext uri="{FF2B5EF4-FFF2-40B4-BE49-F238E27FC236}">
                <a16:creationId xmlns:a16="http://schemas.microsoft.com/office/drawing/2014/main" id="{911CB732-C552-06E1-8645-C48211FF96CC}"/>
              </a:ext>
            </a:extLst>
          </p:cNvPr>
          <p:cNvSpPr/>
          <p:nvPr/>
        </p:nvSpPr>
        <p:spPr>
          <a:xfrm>
            <a:off x="1799622" y="4917977"/>
            <a:ext cx="2850014" cy="1375933"/>
          </a:xfrm>
          <a:prstGeom prst="rect">
            <a:avLst/>
          </a:prstGeom>
          <a:solidFill>
            <a:srgbClr val="D1F3FF"/>
          </a:solid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入院ベースアップ評価料</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・初再診料等の算定回数、延べ入院患者数</a:t>
            </a: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月額賃金総額</a:t>
            </a:r>
            <a:endPar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・対象職員数</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9" name="正方形/長方形 18">
            <a:extLst>
              <a:ext uri="{FF2B5EF4-FFF2-40B4-BE49-F238E27FC236}">
                <a16:creationId xmlns:a16="http://schemas.microsoft.com/office/drawing/2014/main" id="{127E04A4-167B-6914-5866-9B11416CD10F}"/>
              </a:ext>
            </a:extLst>
          </p:cNvPr>
          <p:cNvSpPr/>
          <p:nvPr/>
        </p:nvSpPr>
        <p:spPr>
          <a:xfrm>
            <a:off x="4822812" y="4917976"/>
            <a:ext cx="2850014" cy="1369903"/>
          </a:xfrm>
          <a:prstGeom prst="rect">
            <a:avLst/>
          </a:prstGeom>
          <a:solidFill>
            <a:srgbClr val="FFFFCC"/>
          </a:solidFill>
          <a:ln w="12700" cap="flat" cmpd="sng" algn="ctr">
            <a:solidFill>
              <a:srgbClr val="FFC000"/>
            </a:solidFill>
            <a:prstDash val="solid"/>
            <a:miter lim="800000"/>
          </a:ln>
          <a:effectLst/>
        </p:spPr>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・ベースアップ評価料の算定収入額</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・対象職種ごとの常勤換算数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基本給等総額（給与改善前・後）</a:t>
            </a:r>
            <a:endParaRPr kumimoji="1" lang="en-US" altLang="ja-JP"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・賞与の月数の変化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対象職種を指定して報告：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医師・歯科医師・看護職員・看護補助者・事務職員</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9" name="正方形/長方形 28">
            <a:extLst>
              <a:ext uri="{FF2B5EF4-FFF2-40B4-BE49-F238E27FC236}">
                <a16:creationId xmlns:a16="http://schemas.microsoft.com/office/drawing/2014/main" id="{EC5EA5CB-AEAD-0049-A3F5-FB431A1AFC33}"/>
              </a:ext>
            </a:extLst>
          </p:cNvPr>
          <p:cNvSpPr/>
          <p:nvPr/>
        </p:nvSpPr>
        <p:spPr>
          <a:xfrm>
            <a:off x="2469718" y="4776499"/>
            <a:ext cx="1509823" cy="170368"/>
          </a:xfrm>
          <a:prstGeom prst="rect">
            <a:avLst/>
          </a:prstGeom>
          <a:solidFill>
            <a:srgbClr val="ABE9FF"/>
          </a:solid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p>
        </p:txBody>
      </p:sp>
      <p:sp>
        <p:nvSpPr>
          <p:cNvPr id="32" name="正方形/長方形 31">
            <a:extLst>
              <a:ext uri="{FF2B5EF4-FFF2-40B4-BE49-F238E27FC236}">
                <a16:creationId xmlns:a16="http://schemas.microsoft.com/office/drawing/2014/main" id="{EEB19F02-7DFC-D417-0D59-AD9CBADB39CE}"/>
              </a:ext>
            </a:extLst>
          </p:cNvPr>
          <p:cNvSpPr/>
          <p:nvPr/>
        </p:nvSpPr>
        <p:spPr>
          <a:xfrm>
            <a:off x="5494681" y="4776499"/>
            <a:ext cx="1509823" cy="170368"/>
          </a:xfrm>
          <a:prstGeom prst="rect">
            <a:avLst/>
          </a:prstGeom>
          <a:solidFill>
            <a:srgbClr val="FFEDB3"/>
          </a:solidFill>
          <a:ln w="19050" cap="flat" cmpd="sng" algn="ctr">
            <a:solidFill>
              <a:srgbClr val="FFC000"/>
            </a:solidFill>
            <a:prstDash val="solid"/>
            <a:miter lim="800000"/>
          </a:ln>
          <a:effectLst/>
        </p:spPr>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p>
        </p:txBody>
      </p:sp>
      <p:sp>
        <p:nvSpPr>
          <p:cNvPr id="33" name="正方形/長方形 32">
            <a:extLst>
              <a:ext uri="{FF2B5EF4-FFF2-40B4-BE49-F238E27FC236}">
                <a16:creationId xmlns:a16="http://schemas.microsoft.com/office/drawing/2014/main" id="{6F6D94CF-E6FC-F6CE-76F2-0E80FC8C9257}"/>
              </a:ext>
            </a:extLst>
          </p:cNvPr>
          <p:cNvSpPr/>
          <p:nvPr/>
        </p:nvSpPr>
        <p:spPr>
          <a:xfrm>
            <a:off x="7846002" y="4917975"/>
            <a:ext cx="2850014" cy="1369903"/>
          </a:xfrm>
          <a:prstGeom prst="rect">
            <a:avLst/>
          </a:prstGeom>
          <a:solidFill>
            <a:srgbClr val="FFCDCD"/>
          </a:solidFill>
          <a:ln w="12700" cap="flat" cmpd="sng" algn="ctr">
            <a:solidFill>
              <a:srgbClr val="FF5757"/>
            </a:solidFill>
            <a:prstDash val="solid"/>
            <a:miter lim="800000"/>
          </a:ln>
          <a:effectLst/>
        </p:spPr>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・ベースアップ評価料の算定収入額</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・対象職種ごとの常勤換算数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基本給等総額（給与改善前・後）</a:t>
            </a:r>
            <a:endParaRPr kumimoji="1" lang="en-US" altLang="ja-JP"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・賞与の月数の変化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26000" marR="0" lvl="0" indent="-126000" algn="l" defTabSz="986912" rtl="0" eaLnBrk="0" fontAlgn="base" latinLnBrk="0" hangingPunct="0">
              <a:lnSpc>
                <a:spcPct val="100000"/>
              </a:lnSpc>
              <a:spcBef>
                <a:spcPct val="0"/>
              </a:spcBef>
              <a:spcAft>
                <a:spcPct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対象職員の合計及び、一部の対象職種の内訳について報告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4" name="正方形/長方形 33">
            <a:extLst>
              <a:ext uri="{FF2B5EF4-FFF2-40B4-BE49-F238E27FC236}">
                <a16:creationId xmlns:a16="http://schemas.microsoft.com/office/drawing/2014/main" id="{6E453C8E-0750-671C-901E-4886BBD895B1}"/>
              </a:ext>
            </a:extLst>
          </p:cNvPr>
          <p:cNvSpPr/>
          <p:nvPr/>
        </p:nvSpPr>
        <p:spPr>
          <a:xfrm>
            <a:off x="8516098" y="4776499"/>
            <a:ext cx="1509823" cy="170368"/>
          </a:xfrm>
          <a:prstGeom prst="rect">
            <a:avLst/>
          </a:prstGeom>
          <a:solidFill>
            <a:srgbClr val="FFCDCD"/>
          </a:solidFill>
          <a:ln w="19050" cap="flat" cmpd="sng" algn="ctr">
            <a:solidFill>
              <a:srgbClr val="FF5757"/>
            </a:solidFill>
            <a:prstDash val="solid"/>
            <a:miter lim="800000"/>
          </a:ln>
          <a:effectLst/>
        </p:spPr>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報告書</a:t>
            </a:r>
          </a:p>
        </p:txBody>
      </p:sp>
      <p:grpSp>
        <p:nvGrpSpPr>
          <p:cNvPr id="40" name="グループ化 39">
            <a:extLst>
              <a:ext uri="{FF2B5EF4-FFF2-40B4-BE49-F238E27FC236}">
                <a16:creationId xmlns:a16="http://schemas.microsoft.com/office/drawing/2014/main" id="{949C58E7-8625-F494-E5C0-DE1CA6918D58}"/>
              </a:ext>
            </a:extLst>
          </p:cNvPr>
          <p:cNvGrpSpPr/>
          <p:nvPr/>
        </p:nvGrpSpPr>
        <p:grpSpPr>
          <a:xfrm>
            <a:off x="2930395" y="3078896"/>
            <a:ext cx="3893746" cy="430887"/>
            <a:chOff x="1805305" y="3362259"/>
            <a:chExt cx="3893746" cy="430887"/>
          </a:xfrm>
        </p:grpSpPr>
        <p:sp>
          <p:nvSpPr>
            <p:cNvPr id="35" name="矢印: 左右 34">
              <a:extLst>
                <a:ext uri="{FF2B5EF4-FFF2-40B4-BE49-F238E27FC236}">
                  <a16:creationId xmlns:a16="http://schemas.microsoft.com/office/drawing/2014/main" id="{7498B53A-56C1-C607-D1BB-5AA68902F9F1}"/>
                </a:ext>
              </a:extLst>
            </p:cNvPr>
            <p:cNvSpPr/>
            <p:nvPr/>
          </p:nvSpPr>
          <p:spPr>
            <a:xfrm>
              <a:off x="1805305" y="3411114"/>
              <a:ext cx="3806779" cy="328570"/>
            </a:xfrm>
            <a:prstGeom prst="leftRightArrow">
              <a:avLst>
                <a:gd name="adj1" fmla="val 69416"/>
                <a:gd name="adj2" fmla="val 50000"/>
              </a:avLst>
            </a:prstGeom>
            <a:solidFill>
              <a:schemeClr val="bg2">
                <a:lumMod val="90000"/>
              </a:schemeClr>
            </a:solidFill>
            <a:ln w="12700" cap="flat" cmpd="sng" algn="ctr">
              <a:noFill/>
              <a:prstDash val="solid"/>
            </a:ln>
            <a:effectLst/>
          </p:spPr>
          <p:txBody>
            <a:bodyPr tIns="72000" bIns="360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賃金改善の実施（令和</a:t>
              </a:r>
              <a:r>
                <a:rPr kumimoji="0" lang="en-US" altLang="ja-JP"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年度）</a:t>
              </a:r>
              <a:endParaRPr kumimoji="0" lang="en-US" altLang="ja-JP"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9" name="テキスト ボックス 38">
              <a:extLst>
                <a:ext uri="{FF2B5EF4-FFF2-40B4-BE49-F238E27FC236}">
                  <a16:creationId xmlns:a16="http://schemas.microsoft.com/office/drawing/2014/main" id="{3C46B810-F95D-7C6A-0EA5-6B0953596B54}"/>
                </a:ext>
              </a:extLst>
            </p:cNvPr>
            <p:cNvSpPr txBox="1"/>
            <p:nvPr/>
          </p:nvSpPr>
          <p:spPr>
            <a:xfrm>
              <a:off x="4581326" y="3362259"/>
              <a:ext cx="1117725" cy="43088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月～翌年</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月～翌年</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pSp>
      <p:sp>
        <p:nvSpPr>
          <p:cNvPr id="51" name="ホームベース 48">
            <a:extLst>
              <a:ext uri="{FF2B5EF4-FFF2-40B4-BE49-F238E27FC236}">
                <a16:creationId xmlns:a16="http://schemas.microsoft.com/office/drawing/2014/main" id="{A747B3EC-8678-47AF-078E-40D54EA6DB5C}"/>
              </a:ext>
            </a:extLst>
          </p:cNvPr>
          <p:cNvSpPr/>
          <p:nvPr/>
        </p:nvSpPr>
        <p:spPr>
          <a:xfrm>
            <a:off x="2948027" y="2875667"/>
            <a:ext cx="591720" cy="258990"/>
          </a:xfrm>
          <a:prstGeom prst="homePlate">
            <a:avLst/>
          </a:prstGeom>
          <a:solidFill>
            <a:srgbClr val="ABE9FF"/>
          </a:solid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2" name="ホームベース 48">
            <a:extLst>
              <a:ext uri="{FF2B5EF4-FFF2-40B4-BE49-F238E27FC236}">
                <a16:creationId xmlns:a16="http://schemas.microsoft.com/office/drawing/2014/main" id="{CCB5039F-9647-FF8E-DA2D-F2F5FA8B6DDE}"/>
              </a:ext>
            </a:extLst>
          </p:cNvPr>
          <p:cNvSpPr/>
          <p:nvPr/>
        </p:nvSpPr>
        <p:spPr>
          <a:xfrm>
            <a:off x="4261599" y="2867311"/>
            <a:ext cx="726615" cy="300188"/>
          </a:xfrm>
          <a:prstGeom prst="homePlate">
            <a:avLst/>
          </a:prstGeom>
          <a:solidFill>
            <a:srgbClr val="FFEDB3"/>
          </a:solidFill>
          <a:ln w="19050" cap="flat" cmpd="sng" algn="ctr">
            <a:solidFill>
              <a:srgbClr val="FFC000"/>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Ｒ８年度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5FD2AFB2-C50C-CE7A-856F-AEB9FC3A3E3F}"/>
              </a:ext>
            </a:extLst>
          </p:cNvPr>
          <p:cNvSpPr/>
          <p:nvPr/>
        </p:nvSpPr>
        <p:spPr>
          <a:xfrm>
            <a:off x="6812287" y="3337583"/>
            <a:ext cx="275711" cy="201123"/>
          </a:xfrm>
          <a:prstGeom prst="rect">
            <a:avLst/>
          </a:prstGeom>
          <a:no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ja-JP"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46" name="オーディオ 45">
            <a:hlinkClick r:id="" action="ppaction://media"/>
            <a:extLst>
              <a:ext uri="{FF2B5EF4-FFF2-40B4-BE49-F238E27FC236}">
                <a16:creationId xmlns:a16="http://schemas.microsoft.com/office/drawing/2014/main" id="{03F74C24-7DC7-4A37-6B78-C1B09A9D47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9840492" y="4318816"/>
            <a:ext cx="2057400" cy="2057400"/>
          </a:xfrm>
          <a:prstGeom prst="ellipse">
            <a:avLst/>
          </a:prstGeom>
        </p:spPr>
      </p:pic>
      <p:sp>
        <p:nvSpPr>
          <p:cNvPr id="7" name="スライド番号プレースホルダー 4">
            <a:extLst>
              <a:ext uri="{FF2B5EF4-FFF2-40B4-BE49-F238E27FC236}">
                <a16:creationId xmlns:a16="http://schemas.microsoft.com/office/drawing/2014/main" id="{AA9B2562-74D4-3B53-B255-8AF549208C3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811244559"/>
      </p:ext>
    </p:extLst>
  </p:cSld>
  <p:clrMapOvr>
    <a:masterClrMapping/>
  </p:clrMapOvr>
  <mc:AlternateContent xmlns:mc="http://schemas.openxmlformats.org/markup-compatibility/2006" xmlns:p14="http://schemas.microsoft.com/office/powerpoint/2010/main">
    <mc:Choice Requires="p14">
      <p:transition spd="slow" p14:dur="2000" advTm="128508"/>
    </mc:Choice>
    <mc:Fallback xmlns="">
      <p:transition spd="slow" advTm="128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CC29-8447-7278-5FE9-B12395423211}"/>
            </a:ext>
          </a:extLst>
        </p:cNvPr>
        <p:cNvGrpSpPr/>
        <p:nvPr/>
      </p:nvGrpSpPr>
      <p:grpSpPr>
        <a:xfrm>
          <a:off x="0" y="0"/>
          <a:ext cx="0" cy="0"/>
          <a:chOff x="0" y="0"/>
          <a:chExt cx="0" cy="0"/>
        </a:xfrm>
      </p:grpSpPr>
      <p:sp>
        <p:nvSpPr>
          <p:cNvPr id="37" name="テキスト ボックス 36">
            <a:extLst>
              <a:ext uri="{FF2B5EF4-FFF2-40B4-BE49-F238E27FC236}">
                <a16:creationId xmlns:a16="http://schemas.microsoft.com/office/drawing/2014/main" id="{B60EB3F0-4008-F4EF-F286-2D92E4728DDE}"/>
              </a:ext>
            </a:extLst>
          </p:cNvPr>
          <p:cNvSpPr txBox="1"/>
          <p:nvPr/>
        </p:nvSpPr>
        <p:spPr>
          <a:xfrm>
            <a:off x="7017658" y="961362"/>
            <a:ext cx="5130800" cy="5393784"/>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外来・在宅ベースアップ評価料（</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Ⅰ</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の届出には「様式</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95</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」を使用します。</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endPar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３月に届出の場合は、２月の初・再診料等の算定回数を調べる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（２月の算定回数が通常と大きく違う場合や、</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賃金改善計画書の作成が不要になったため、必要な記載事項は以上です。</a:t>
            </a: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残りの部分は該当する項目にチェックを入れるのみです。</a:t>
            </a: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pic>
        <p:nvPicPr>
          <p:cNvPr id="19" name="図 18">
            <a:extLst>
              <a:ext uri="{FF2B5EF4-FFF2-40B4-BE49-F238E27FC236}">
                <a16:creationId xmlns:a16="http://schemas.microsoft.com/office/drawing/2014/main" id="{BB55A492-C297-83E1-62E2-00297D2FEB43}"/>
              </a:ext>
            </a:extLst>
          </p:cNvPr>
          <p:cNvPicPr>
            <a:picLocks noChangeAspect="1"/>
          </p:cNvPicPr>
          <p:nvPr/>
        </p:nvPicPr>
        <p:blipFill>
          <a:blip r:embed="rId4"/>
          <a:srcRect t="31786" b="14689"/>
          <a:stretch>
            <a:fillRect/>
          </a:stretch>
        </p:blipFill>
        <p:spPr>
          <a:xfrm>
            <a:off x="43542" y="961362"/>
            <a:ext cx="6893047" cy="5448985"/>
          </a:xfrm>
          <a:prstGeom prst="rect">
            <a:avLst/>
          </a:prstGeom>
        </p:spPr>
      </p:pic>
      <p:sp>
        <p:nvSpPr>
          <p:cNvPr id="3" name="スライド番号プレースホルダー 4">
            <a:extLst>
              <a:ext uri="{FF2B5EF4-FFF2-40B4-BE49-F238E27FC236}">
                <a16:creationId xmlns:a16="http://schemas.microsoft.com/office/drawing/2014/main" id="{193F66B0-A252-CC23-7074-CCFF8926E45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Picture 7">
            <a:extLst>
              <a:ext uri="{FF2B5EF4-FFF2-40B4-BE49-F238E27FC236}">
                <a16:creationId xmlns:a16="http://schemas.microsoft.com/office/drawing/2014/main" id="{66FC9866-B4DB-5771-E94D-510BE9BEDA8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9688" cy="396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a:extLst>
              <a:ext uri="{FF2B5EF4-FFF2-40B4-BE49-F238E27FC236}">
                <a16:creationId xmlns:a16="http://schemas.microsoft.com/office/drawing/2014/main" id="{C8C1E443-6114-2E9F-385A-E68324D8C33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9">
            <a:extLst>
              <a:ext uri="{FF2B5EF4-FFF2-40B4-BE49-F238E27FC236}">
                <a16:creationId xmlns:a16="http://schemas.microsoft.com/office/drawing/2014/main" id="{7C5C3428-D341-1279-033A-FCC84100512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F6AA692E-8C47-5014-4158-295DA40D2740}"/>
              </a:ext>
            </a:extLst>
          </p:cNvPr>
          <p:cNvSpPr txBox="1"/>
          <p:nvPr/>
        </p:nvSpPr>
        <p:spPr>
          <a:xfrm>
            <a:off x="7088021" y="2367873"/>
            <a:ext cx="4990074" cy="1815882"/>
          </a:xfrm>
          <a:prstGeom prst="rect">
            <a:avLst/>
          </a:prstGeom>
          <a:solidFill>
            <a:schemeClr val="bg2"/>
          </a:solidFill>
          <a:ln w="47625">
            <a:solidFill>
              <a:srgbClr val="FF0000"/>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40</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歳以上の医師、歯科医師、業務委託により勤務する者を除いた職員数を常勤換算で入力します。</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例：常勤１名、パート</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名の職員</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（パート</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名は全員が半日勤務の場合）</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　　常勤</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1</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 ＋ （非常勤４名</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×0.5</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 ＝</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3</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a:t>
            </a:r>
          </a:p>
        </p:txBody>
      </p:sp>
      <p:sp>
        <p:nvSpPr>
          <p:cNvPr id="7" name="楕円 6">
            <a:extLst>
              <a:ext uri="{FF2B5EF4-FFF2-40B4-BE49-F238E27FC236}">
                <a16:creationId xmlns:a16="http://schemas.microsoft.com/office/drawing/2014/main" id="{A123B189-6B5F-A62C-BB4D-F64A54BC0EB6}"/>
              </a:ext>
            </a:extLst>
          </p:cNvPr>
          <p:cNvSpPr/>
          <p:nvPr/>
        </p:nvSpPr>
        <p:spPr>
          <a:xfrm>
            <a:off x="1127448" y="4869160"/>
            <a:ext cx="1819276" cy="3979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cxnSp>
        <p:nvCxnSpPr>
          <p:cNvPr id="14" name="直線矢印コネクタ 13">
            <a:extLst>
              <a:ext uri="{FF2B5EF4-FFF2-40B4-BE49-F238E27FC236}">
                <a16:creationId xmlns:a16="http://schemas.microsoft.com/office/drawing/2014/main" id="{0EF7FFBE-02E3-38DA-B31A-7DC3A637968C}"/>
              </a:ext>
            </a:extLst>
          </p:cNvPr>
          <p:cNvCxnSpPr>
            <a:cxnSpLocks/>
          </p:cNvCxnSpPr>
          <p:nvPr/>
        </p:nvCxnSpPr>
        <p:spPr>
          <a:xfrm flipH="1">
            <a:off x="3143672" y="3354684"/>
            <a:ext cx="3792917" cy="1514476"/>
          </a:xfrm>
          <a:prstGeom prst="straightConnector1">
            <a:avLst/>
          </a:prstGeom>
          <a:ln w="47625">
            <a:solidFill>
              <a:srgbClr val="FF0000"/>
            </a:solidFill>
            <a:tailEnd type="stealth" w="lg" len="lg"/>
          </a:ln>
        </p:spPr>
        <p:style>
          <a:lnRef idx="1">
            <a:schemeClr val="accent1"/>
          </a:lnRef>
          <a:fillRef idx="0">
            <a:schemeClr val="accent1"/>
          </a:fillRef>
          <a:effectRef idx="0">
            <a:schemeClr val="accent1"/>
          </a:effectRef>
          <a:fontRef idx="minor">
            <a:schemeClr val="tx1"/>
          </a:fontRef>
        </p:style>
      </p:cxnSp>
      <p:sp>
        <p:nvSpPr>
          <p:cNvPr id="2" name="正方形/長方形 1">
            <a:extLst>
              <a:ext uri="{FF2B5EF4-FFF2-40B4-BE49-F238E27FC236}">
                <a16:creationId xmlns:a16="http://schemas.microsoft.com/office/drawing/2014/main" id="{CB4EAE9F-D9BA-69B0-4C7F-B37F8EB8755E}"/>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　届出様式の見直しについて</a:t>
            </a:r>
          </a:p>
        </p:txBody>
      </p:sp>
      <p:pic>
        <p:nvPicPr>
          <p:cNvPr id="6" name="オーディオ 5">
            <a:hlinkClick r:id="" action="ppaction://media"/>
            <a:extLst>
              <a:ext uri="{FF2B5EF4-FFF2-40B4-BE49-F238E27FC236}">
                <a16:creationId xmlns:a16="http://schemas.microsoft.com/office/drawing/2014/main" id="{4001B4DD-6FA6-ACA9-A7B2-C9CCF12050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4158873"/>
      </p:ext>
    </p:extLst>
  </p:cSld>
  <p:clrMapOvr>
    <a:masterClrMapping/>
  </p:clrMapOvr>
  <mc:AlternateContent xmlns:mc="http://schemas.openxmlformats.org/markup-compatibility/2006" xmlns:p14="http://schemas.microsoft.com/office/powerpoint/2010/main">
    <mc:Choice Requires="p14">
      <p:transition spd="slow" p14:dur="2000" advTm="49305"/>
    </mc:Choice>
    <mc:Fallback xmlns="">
      <p:transition spd="slow" advTm="49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55725-2CFA-3AD4-F324-65D34C41D0FC}"/>
            </a:ext>
          </a:extLst>
        </p:cNvPr>
        <p:cNvGrpSpPr/>
        <p:nvPr/>
      </p:nvGrpSpPr>
      <p:grpSpPr>
        <a:xfrm>
          <a:off x="0" y="0"/>
          <a:ext cx="0" cy="0"/>
          <a:chOff x="0" y="0"/>
          <a:chExt cx="0" cy="0"/>
        </a:xfrm>
      </p:grpSpPr>
      <p:sp>
        <p:nvSpPr>
          <p:cNvPr id="19" name="テキスト ボックス 18">
            <a:extLst>
              <a:ext uri="{FF2B5EF4-FFF2-40B4-BE49-F238E27FC236}">
                <a16:creationId xmlns:a16="http://schemas.microsoft.com/office/drawing/2014/main" id="{9EFBD4BE-31CC-196C-B7B9-09A62D84E68C}"/>
              </a:ext>
            </a:extLst>
          </p:cNvPr>
          <p:cNvSpPr txBox="1"/>
          <p:nvPr/>
        </p:nvSpPr>
        <p:spPr>
          <a:xfrm>
            <a:off x="6864466" y="621732"/>
            <a:ext cx="5163034" cy="6008248"/>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「中間報告」と「実績報告」は共通の様式</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となっており「様式</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100</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」を使用します。</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月から今回の改定後の</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ベースアップ評価料の算定を開始した場合</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令和８年</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月の提出書類</a:t>
            </a:r>
            <a:endPar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①令和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月～７月の実績に係る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00B050"/>
                </a:solidFill>
                <a:effectLst/>
                <a:uLnTx/>
                <a:uFillTx/>
                <a:latin typeface="游ゴシック" panose="020B0400000000000000" pitchFamily="50" charset="-128"/>
                <a:ea typeface="游ゴシック" panose="020B0400000000000000" pitchFamily="50" charset="-128"/>
                <a:cs typeface="+mn-cs"/>
              </a:rPr>
              <a:t>中間</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9</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月の提出書類</a:t>
            </a:r>
            <a:endPar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①令和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9</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5</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7030A0"/>
                </a:solidFill>
                <a:effectLst/>
                <a:uLnTx/>
                <a:uFillTx/>
                <a:latin typeface="游ゴシック" panose="020B0400000000000000" pitchFamily="50" charset="-128"/>
                <a:ea typeface="游ゴシック" panose="020B0400000000000000" pitchFamily="50" charset="-128"/>
                <a:cs typeface="+mn-cs"/>
              </a:rPr>
              <a:t>実績</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②令和９年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月～７月の実績に係る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00B050"/>
                </a:solidFill>
                <a:effectLst/>
                <a:uLnTx/>
                <a:uFillTx/>
                <a:latin typeface="游ゴシック" panose="020B0400000000000000" pitchFamily="50" charset="-128"/>
                <a:ea typeface="游ゴシック" panose="020B0400000000000000" pitchFamily="50" charset="-128"/>
                <a:cs typeface="+mn-cs"/>
              </a:rPr>
              <a:t>中間</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pic>
        <p:nvPicPr>
          <p:cNvPr id="11" name="図 10">
            <a:extLst>
              <a:ext uri="{FF2B5EF4-FFF2-40B4-BE49-F238E27FC236}">
                <a16:creationId xmlns:a16="http://schemas.microsoft.com/office/drawing/2014/main" id="{E3480315-BB9F-8760-E456-221B7A070A85}"/>
              </a:ext>
            </a:extLst>
          </p:cNvPr>
          <p:cNvPicPr>
            <a:picLocks noChangeAspect="1"/>
          </p:cNvPicPr>
          <p:nvPr/>
        </p:nvPicPr>
        <p:blipFill>
          <a:blip r:embed="rId5"/>
          <a:stretch>
            <a:fillRect/>
          </a:stretch>
        </p:blipFill>
        <p:spPr>
          <a:xfrm>
            <a:off x="695400" y="680544"/>
            <a:ext cx="4811386" cy="6087638"/>
          </a:xfrm>
          <a:prstGeom prst="rect">
            <a:avLst/>
          </a:prstGeom>
          <a:ln>
            <a:solidFill>
              <a:schemeClr val="tx1">
                <a:lumMod val="50000"/>
                <a:lumOff val="50000"/>
              </a:schemeClr>
            </a:solidFill>
          </a:ln>
          <a:effectLst>
            <a:outerShdw blurRad="50800" dist="38100" dir="2700000" algn="tl" rotWithShape="0">
              <a:prstClr val="black">
                <a:alpha val="40000"/>
              </a:prstClr>
            </a:outerShdw>
          </a:effectLst>
        </p:spPr>
      </p:pic>
      <p:sp>
        <p:nvSpPr>
          <p:cNvPr id="3" name="スライド番号プレースホルダー 4">
            <a:extLst>
              <a:ext uri="{FF2B5EF4-FFF2-40B4-BE49-F238E27FC236}">
                <a16:creationId xmlns:a16="http://schemas.microsoft.com/office/drawing/2014/main" id="{0FEB9C8A-9ACE-C59E-BF5B-FA383B5E577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正方形/長方形 3">
            <a:extLst>
              <a:ext uri="{FF2B5EF4-FFF2-40B4-BE49-F238E27FC236}">
                <a16:creationId xmlns:a16="http://schemas.microsoft.com/office/drawing/2014/main" id="{B6443D0B-86B5-5E3E-2F76-1AD8961743E4}"/>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ベースアップ評価料　報告様式の見直しについて</a:t>
            </a:r>
          </a:p>
        </p:txBody>
      </p:sp>
      <p:pic>
        <p:nvPicPr>
          <p:cNvPr id="12" name="オーディオ 11">
            <a:hlinkClick r:id="" action="ppaction://media"/>
            <a:extLst>
              <a:ext uri="{FF2B5EF4-FFF2-40B4-BE49-F238E27FC236}">
                <a16:creationId xmlns:a16="http://schemas.microsoft.com/office/drawing/2014/main" id="{860E6CF9-F4AC-211B-5CF3-31598DCF6F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9846649"/>
      </p:ext>
    </p:extLst>
  </p:cSld>
  <p:clrMapOvr>
    <a:masterClrMapping/>
  </p:clrMapOvr>
  <mc:AlternateContent xmlns:mc="http://schemas.openxmlformats.org/markup-compatibility/2006" xmlns:p14="http://schemas.microsoft.com/office/powerpoint/2010/main">
    <mc:Choice Requires="p14">
      <p:transition spd="slow" p14:dur="2000" advTm="56524"/>
    </mc:Choice>
    <mc:Fallback xmlns="">
      <p:transition spd="slow" advTm="56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C853A-D142-6BF1-7264-60DEE240F32C}"/>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5B70A8C9-B6C8-A917-C85A-698DCB8809C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Picture 7">
            <a:extLst>
              <a:ext uri="{FF2B5EF4-FFF2-40B4-BE49-F238E27FC236}">
                <a16:creationId xmlns:a16="http://schemas.microsoft.com/office/drawing/2014/main" id="{93439E8A-AC17-E255-450A-B75A934FF28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9688" cy="396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a:extLst>
              <a:ext uri="{FF2B5EF4-FFF2-40B4-BE49-F238E27FC236}">
                <a16:creationId xmlns:a16="http://schemas.microsoft.com/office/drawing/2014/main" id="{87E8EAEB-BFC3-47D0-98BC-7DCF7D648C5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9">
            <a:extLst>
              <a:ext uri="{FF2B5EF4-FFF2-40B4-BE49-F238E27FC236}">
                <a16:creationId xmlns:a16="http://schemas.microsoft.com/office/drawing/2014/main" id="{AC8A4F8B-7358-4C4F-24A4-2DF3F310099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7" name="図 6">
            <a:extLst>
              <a:ext uri="{FF2B5EF4-FFF2-40B4-BE49-F238E27FC236}">
                <a16:creationId xmlns:a16="http://schemas.microsoft.com/office/drawing/2014/main" id="{33BD93D2-2C94-2B54-F85B-8E11198994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688" y="824143"/>
            <a:ext cx="8711356" cy="5233566"/>
          </a:xfrm>
          <a:prstGeom prst="rect">
            <a:avLst/>
          </a:prstGeom>
        </p:spPr>
      </p:pic>
      <p:sp>
        <p:nvSpPr>
          <p:cNvPr id="10" name="テキスト ボックス 9">
            <a:extLst>
              <a:ext uri="{FF2B5EF4-FFF2-40B4-BE49-F238E27FC236}">
                <a16:creationId xmlns:a16="http://schemas.microsoft.com/office/drawing/2014/main" id="{CAE58DF6-AC89-318F-3DEA-E156DB5059D3}"/>
              </a:ext>
            </a:extLst>
          </p:cNvPr>
          <p:cNvSpPr txBox="1"/>
          <p:nvPr/>
        </p:nvSpPr>
        <p:spPr>
          <a:xfrm>
            <a:off x="8935057" y="888023"/>
            <a:ext cx="3123188" cy="4623253"/>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ベースアップ評価料に関しては、厚生労働省</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HP</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に特設ページが設けられておりますが、この資料の作成時点においては、</a:t>
            </a:r>
            <a:r>
              <a:rPr kumimoji="1" lang="ja-JP" altLang="en-US"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年度診療報酬改定</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におけるベースアップ評価料に関する情報が掲載されております。</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詳しい情報は追って公開予定とされております。</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sp>
        <p:nvSpPr>
          <p:cNvPr id="2" name="正方形/長方形 1">
            <a:extLst>
              <a:ext uri="{FF2B5EF4-FFF2-40B4-BE49-F238E27FC236}">
                <a16:creationId xmlns:a16="http://schemas.microsoft.com/office/drawing/2014/main" id="{C45B8B04-4CC9-3E38-E852-48D2E33BFAC2}"/>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ベースアップ評価料　詳細な情報について</a:t>
            </a:r>
          </a:p>
        </p:txBody>
      </p:sp>
      <p:pic>
        <p:nvPicPr>
          <p:cNvPr id="5" name="オーディオ 4">
            <a:hlinkClick r:id="" action="ppaction://media"/>
            <a:extLst>
              <a:ext uri="{FF2B5EF4-FFF2-40B4-BE49-F238E27FC236}">
                <a16:creationId xmlns:a16="http://schemas.microsoft.com/office/drawing/2014/main" id="{FA2E817B-952A-50CD-22D7-69B96FFC3E3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4534805"/>
      </p:ext>
    </p:extLst>
  </p:cSld>
  <p:clrMapOvr>
    <a:masterClrMapping/>
  </p:clrMapOvr>
  <mc:AlternateContent xmlns:mc="http://schemas.openxmlformats.org/markup-compatibility/2006" xmlns:p14="http://schemas.microsoft.com/office/powerpoint/2010/main">
    <mc:Choice Requires="p14">
      <p:transition spd="slow" p14:dur="2000" advTm="52594"/>
    </mc:Choice>
    <mc:Fallback xmlns="">
      <p:transition spd="slow" advTm="52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医療</a:t>
            </a:r>
            <a:r>
              <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rPr>
              <a:t>DX</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推進体制整備加算等の見直し</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電子的診療情報連携体制整備加算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の新設）</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BF5F7AB7-EA98-0068-78C0-FCB2036088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7084255"/>
      </p:ext>
    </p:extLst>
  </p:cSld>
  <p:clrMapOvr>
    <a:masterClrMapping/>
  </p:clrMapOvr>
  <mc:AlternateContent xmlns:mc="http://schemas.openxmlformats.org/markup-compatibility/2006" xmlns:p14="http://schemas.microsoft.com/office/powerpoint/2010/main">
    <mc:Choice Requires="p14">
      <p:transition spd="slow" p14:dur="2000" advTm="7070"/>
    </mc:Choice>
    <mc:Fallback xmlns="">
      <p:transition spd="slow" advTm="7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485E3-F4C1-01E9-A51B-C1FE4A051824}"/>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1534771-100F-65CD-1483-DA0BD438765B}"/>
              </a:ext>
            </a:extLst>
          </p:cNvPr>
          <p:cNvSpPr txBox="1">
            <a:spLocks noGrp="1"/>
          </p:cNvSpPr>
          <p:nvPr/>
        </p:nvSpPr>
        <p:spPr bwMode="auto">
          <a:xfrm>
            <a:off x="10458450" y="6259859"/>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26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73D4E0C5-B29B-57FA-9820-98F840A4C18B}"/>
              </a:ext>
            </a:extLst>
          </p:cNvPr>
          <p:cNvGraphicFramePr>
            <a:graphicFrameLocks noGrp="1"/>
          </p:cNvGraphicFramePr>
          <p:nvPr/>
        </p:nvGraphicFramePr>
        <p:xfrm>
          <a:off x="1183160" y="1284446"/>
          <a:ext cx="3644972" cy="1667283"/>
        </p:xfrm>
        <a:graphic>
          <a:graphicData uri="http://schemas.openxmlformats.org/drawingml/2006/table">
            <a:tbl>
              <a:tblPr firstRow="1" bandRow="1">
                <a:tableStyleId>{5C22544A-7EE6-4342-B048-85BDC9FD1C3A}</a:tableStyleId>
              </a:tblPr>
              <a:tblGrid>
                <a:gridCol w="3644972">
                  <a:extLst>
                    <a:ext uri="{9D8B030D-6E8A-4147-A177-3AD203B41FA5}">
                      <a16:colId xmlns:a16="http://schemas.microsoft.com/office/drawing/2014/main" val="3240316992"/>
                    </a:ext>
                  </a:extLst>
                </a:gridCol>
              </a:tblGrid>
              <a:tr h="901167">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（廃止）</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医療</a:t>
                      </a:r>
                      <a:r>
                        <a:rPr lang="en-US" altLang="ja-JP" sz="1800" b="1" dirty="0">
                          <a:latin typeface="BIZ UDPゴシック" panose="020B0400000000000000" pitchFamily="50" charset="-128"/>
                          <a:ea typeface="BIZ UDPゴシック" panose="020B0400000000000000" pitchFamily="50" charset="-128"/>
                        </a:rPr>
                        <a:t>DX</a:t>
                      </a:r>
                      <a:r>
                        <a:rPr lang="ja-JP" altLang="en-US" sz="1800" b="1" dirty="0">
                          <a:latin typeface="BIZ UDPゴシック" panose="020B0400000000000000" pitchFamily="50" charset="-128"/>
                          <a:ea typeface="BIZ UDPゴシック" panose="020B0400000000000000" pitchFamily="50" charset="-128"/>
                        </a:rPr>
                        <a:t>推進体制整備加算</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100" b="1" dirty="0">
                          <a:latin typeface="BIZ UDPゴシック" panose="020B0400000000000000" pitchFamily="50" charset="-128"/>
                          <a:ea typeface="BIZ UDPゴシック" panose="020B0400000000000000" pitchFamily="50" charset="-128"/>
                        </a:rPr>
                        <a:t>（医療</a:t>
                      </a:r>
                      <a:r>
                        <a:rPr lang="en-US" altLang="ja-JP" sz="1100" b="1" dirty="0">
                          <a:latin typeface="BIZ UDPゴシック" panose="020B0400000000000000" pitchFamily="50" charset="-128"/>
                          <a:ea typeface="BIZ UDPゴシック" panose="020B0400000000000000" pitchFamily="50" charset="-128"/>
                        </a:rPr>
                        <a:t>DX</a:t>
                      </a:r>
                      <a:r>
                        <a:rPr lang="ja-JP" altLang="en-US" sz="1100" b="1" dirty="0">
                          <a:latin typeface="BIZ UDPゴシック" panose="020B0400000000000000" pitchFamily="50" charset="-128"/>
                          <a:ea typeface="BIZ UDPゴシック" panose="020B0400000000000000" pitchFamily="50" charset="-128"/>
                        </a:rPr>
                        <a:t>に対応する体制を評価）</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766116">
                <a:tc>
                  <a:txBody>
                    <a:bodyPr/>
                    <a:lstStyle/>
                    <a:p>
                      <a:r>
                        <a:rPr lang="ja-JP" altLang="en-US" sz="1400" b="1" dirty="0">
                          <a:latin typeface="BIZ UDPゴシック" panose="020B0400000000000000" pitchFamily="50" charset="-128"/>
                          <a:ea typeface="BIZ UDPゴシック" panose="020B0400000000000000" pitchFamily="50" charset="-128"/>
                        </a:rPr>
                        <a:t>マイナ保険証の利用率、電子処方箋の導入に応じて、初診料に加算</a:t>
                      </a:r>
                      <a:endParaRPr lang="en-US" altLang="ja-JP" sz="1400" b="1" dirty="0">
                        <a:latin typeface="BIZ UDPゴシック" panose="020B0400000000000000" pitchFamily="50" charset="-128"/>
                        <a:ea typeface="BIZ UDPゴシック" panose="020B0400000000000000" pitchFamily="50" charset="-128"/>
                      </a:endParaRPr>
                    </a:p>
                    <a:p>
                      <a:r>
                        <a:rPr lang="en-US" altLang="ja-JP" sz="1400" b="1" dirty="0">
                          <a:latin typeface="BIZ UDPゴシック" panose="020B0400000000000000" pitchFamily="50" charset="-128"/>
                          <a:ea typeface="BIZ UDPゴシック" panose="020B0400000000000000" pitchFamily="50" charset="-128"/>
                        </a:rPr>
                        <a:t>8</a:t>
                      </a:r>
                      <a:r>
                        <a:rPr lang="ja-JP" altLang="en-US" sz="1400" b="1" dirty="0">
                          <a:latin typeface="BIZ UDPゴシック" panose="020B0400000000000000" pitchFamily="50" charset="-128"/>
                          <a:ea typeface="BIZ UDPゴシック" panose="020B0400000000000000" pitchFamily="50" charset="-128"/>
                        </a:rPr>
                        <a:t>～</a:t>
                      </a:r>
                      <a:r>
                        <a:rPr lang="en-US" altLang="ja-JP" sz="1400" b="1" dirty="0">
                          <a:latin typeface="BIZ UDPゴシック" panose="020B0400000000000000" pitchFamily="50" charset="-128"/>
                          <a:ea typeface="BIZ UDPゴシック" panose="020B0400000000000000" pitchFamily="50" charset="-128"/>
                        </a:rPr>
                        <a:t>12</a:t>
                      </a:r>
                      <a:r>
                        <a:rPr lang="ja-JP" altLang="en-US" sz="1400" b="1" dirty="0">
                          <a:latin typeface="BIZ UDPゴシック" panose="020B0400000000000000" pitchFamily="50" charset="-128"/>
                          <a:ea typeface="BIZ UDPゴシック" panose="020B0400000000000000" pitchFamily="50" charset="-128"/>
                        </a:rPr>
                        <a:t>点（月１回）</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graphicFrame>
        <p:nvGraphicFramePr>
          <p:cNvPr id="5" name="表 4">
            <a:extLst>
              <a:ext uri="{FF2B5EF4-FFF2-40B4-BE49-F238E27FC236}">
                <a16:creationId xmlns:a16="http://schemas.microsoft.com/office/drawing/2014/main" id="{B33C1FD7-D080-81AB-A91A-2A7683C0D5AE}"/>
              </a:ext>
            </a:extLst>
          </p:cNvPr>
          <p:cNvGraphicFramePr>
            <a:graphicFrameLocks noGrp="1"/>
          </p:cNvGraphicFramePr>
          <p:nvPr/>
        </p:nvGraphicFramePr>
        <p:xfrm>
          <a:off x="1147627" y="4950316"/>
          <a:ext cx="3644972" cy="1503020"/>
        </p:xfrm>
        <a:graphic>
          <a:graphicData uri="http://schemas.openxmlformats.org/drawingml/2006/table">
            <a:tbl>
              <a:tblPr firstRow="1" bandRow="1">
                <a:tableStyleId>{5C22544A-7EE6-4342-B048-85BDC9FD1C3A}</a:tableStyleId>
              </a:tblPr>
              <a:tblGrid>
                <a:gridCol w="3644972">
                  <a:extLst>
                    <a:ext uri="{9D8B030D-6E8A-4147-A177-3AD203B41FA5}">
                      <a16:colId xmlns:a16="http://schemas.microsoft.com/office/drawing/2014/main" val="3240316992"/>
                    </a:ext>
                  </a:extLst>
                </a:gridCol>
              </a:tblGrid>
              <a:tr h="45359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明細書発行体制等加算</a:t>
                      </a:r>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1049430">
                <a:tc>
                  <a:txBody>
                    <a:bodyPr/>
                    <a:lstStyle/>
                    <a:p>
                      <a:r>
                        <a:rPr lang="en-US" altLang="ja-JP" sz="1400" b="1" dirty="0">
                          <a:latin typeface="BIZ UDPゴシック" panose="020B0400000000000000" pitchFamily="50" charset="-128"/>
                          <a:ea typeface="BIZ UDPゴシック" panose="020B0400000000000000" pitchFamily="50" charset="-128"/>
                        </a:rPr>
                        <a:t>1</a:t>
                      </a:r>
                      <a:r>
                        <a:rPr lang="ja-JP" altLang="en-US" sz="1400" b="1" dirty="0">
                          <a:latin typeface="BIZ UDPゴシック" panose="020B0400000000000000" pitchFamily="50" charset="-128"/>
                          <a:ea typeface="BIZ UDPゴシック" panose="020B0400000000000000" pitchFamily="50" charset="-128"/>
                        </a:rPr>
                        <a:t>点（再診料に加算）</a:t>
                      </a:r>
                      <a:endParaRPr lang="en-US" altLang="ja-JP" sz="1400" b="1" dirty="0">
                        <a:latin typeface="BIZ UDPゴシック" panose="020B0400000000000000" pitchFamily="50" charset="-128"/>
                        <a:ea typeface="BIZ UDPゴシック" panose="020B0400000000000000" pitchFamily="50" charset="-128"/>
                      </a:endParaRPr>
                    </a:p>
                    <a:p>
                      <a:pPr marL="0" indent="0"/>
                      <a:r>
                        <a:rPr lang="en-US" altLang="ja-JP" sz="1400" b="1" dirty="0">
                          <a:latin typeface="BIZ UDPゴシック" panose="020B0400000000000000" pitchFamily="50" charset="-128"/>
                          <a:ea typeface="BIZ UDPゴシック" panose="020B0400000000000000" pitchFamily="50" charset="-128"/>
                        </a:rPr>
                        <a:t>※</a:t>
                      </a:r>
                      <a:r>
                        <a:rPr lang="ja-JP" altLang="en-US" sz="1400" b="1" dirty="0">
                          <a:latin typeface="BIZ UDPゴシック" panose="020B0400000000000000" pitchFamily="50" charset="-128"/>
                          <a:ea typeface="BIZ UDPゴシック" panose="020B0400000000000000" pitchFamily="50" charset="-128"/>
                        </a:rPr>
                        <a:t>廃止はされないが、</a:t>
                      </a:r>
                      <a:r>
                        <a:rPr lang="zh-TW" altLang="en-US" sz="1400" b="1" dirty="0">
                          <a:latin typeface="BIZ UDPゴシック" panose="020B0400000000000000" pitchFamily="50" charset="-128"/>
                          <a:ea typeface="BIZ UDPゴシック" panose="020B0400000000000000" pitchFamily="50" charset="-128"/>
                        </a:rPr>
                        <a:t>電子的診療情報連携体制整備加算</a:t>
                      </a:r>
                      <a:r>
                        <a:rPr lang="ja-JP" altLang="en-US" sz="1400" b="1" dirty="0">
                          <a:latin typeface="BIZ UDPゴシック" panose="020B0400000000000000" pitchFamily="50" charset="-128"/>
                          <a:ea typeface="BIZ UDPゴシック" panose="020B0400000000000000" pitchFamily="50" charset="-128"/>
                        </a:rPr>
                        <a:t>の届出医療機関は算定不可</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graphicFrame>
        <p:nvGraphicFramePr>
          <p:cNvPr id="6" name="表 5">
            <a:extLst>
              <a:ext uri="{FF2B5EF4-FFF2-40B4-BE49-F238E27FC236}">
                <a16:creationId xmlns:a16="http://schemas.microsoft.com/office/drawing/2014/main" id="{344127B4-00FB-78D6-35A2-CE1587E38F59}"/>
              </a:ext>
            </a:extLst>
          </p:cNvPr>
          <p:cNvGraphicFramePr>
            <a:graphicFrameLocks noGrp="1"/>
          </p:cNvGraphicFramePr>
          <p:nvPr/>
        </p:nvGraphicFramePr>
        <p:xfrm>
          <a:off x="6622558" y="2060848"/>
          <a:ext cx="4586010" cy="3390921"/>
        </p:xfrm>
        <a:graphic>
          <a:graphicData uri="http://schemas.openxmlformats.org/drawingml/2006/table">
            <a:tbl>
              <a:tblPr firstRow="1" bandRow="1">
                <a:tableStyleId>{F5AB1C69-6EDB-4FF4-983F-18BD219EF322}</a:tableStyleId>
              </a:tblPr>
              <a:tblGrid>
                <a:gridCol w="2833144">
                  <a:extLst>
                    <a:ext uri="{9D8B030D-6E8A-4147-A177-3AD203B41FA5}">
                      <a16:colId xmlns:a16="http://schemas.microsoft.com/office/drawing/2014/main" val="3240316992"/>
                    </a:ext>
                  </a:extLst>
                </a:gridCol>
                <a:gridCol w="1752866">
                  <a:extLst>
                    <a:ext uri="{9D8B030D-6E8A-4147-A177-3AD203B41FA5}">
                      <a16:colId xmlns:a16="http://schemas.microsoft.com/office/drawing/2014/main" val="1183502820"/>
                    </a:ext>
                  </a:extLst>
                </a:gridCol>
              </a:tblGrid>
              <a:tr h="677351">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（新設）</a:t>
                      </a:r>
                      <a:endParaRPr lang="en-US" altLang="ja-JP" sz="2000" b="1" dirty="0"/>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電子的診療情報連携体制整備加算</a:t>
                      </a:r>
                      <a:endParaRPr lang="en-US" altLang="ja-JP" sz="2000" b="1" dirty="0">
                        <a:latin typeface="BIZ UDPゴシック" panose="020B0400000000000000" pitchFamily="50" charset="-128"/>
                        <a:ea typeface="BIZ UDPゴシック" panose="020B0400000000000000" pitchFamily="50" charset="-128"/>
                      </a:endParaRPr>
                    </a:p>
                  </a:txBody>
                  <a:tcPr marL="74295" marR="74295" marT="37148" marB="37148"/>
                </a:tc>
                <a:tc hMerge="1">
                  <a:txBody>
                    <a:bodyPr/>
                    <a:lstStyle/>
                    <a:p>
                      <a:endParaRPr kumimoji="1" lang="ja-JP" altLang="en-US"/>
                    </a:p>
                  </a:txBody>
                  <a:tcPr/>
                </a:tc>
                <a:extLst>
                  <a:ext uri="{0D108BD9-81ED-4DB2-BD59-A6C34878D82A}">
                    <a16:rowId xmlns:a16="http://schemas.microsoft.com/office/drawing/2014/main" val="3441414847"/>
                  </a:ext>
                </a:extLst>
              </a:tr>
              <a:tr h="1493773">
                <a:tc>
                  <a:txBody>
                    <a:bodyPr/>
                    <a:lstStyle/>
                    <a:p>
                      <a:r>
                        <a:rPr lang="en-US" altLang="ja-JP" sz="1800" b="1" dirty="0"/>
                        <a:t>〔</a:t>
                      </a:r>
                      <a:r>
                        <a:rPr lang="ja-JP" altLang="en-US" sz="1800" b="1" dirty="0"/>
                        <a:t>初診料</a:t>
                      </a:r>
                      <a:r>
                        <a:rPr lang="en-US" altLang="ja-JP" sz="1800" b="1" dirty="0"/>
                        <a:t>〕</a:t>
                      </a:r>
                      <a:r>
                        <a:rPr lang="ja-JP" altLang="en-US" sz="1800" b="1" dirty="0"/>
                        <a:t>（月１回）</a:t>
                      </a:r>
                      <a:endParaRPr lang="en-US" altLang="ja-JP" sz="1800" b="1" dirty="0"/>
                    </a:p>
                    <a:p>
                      <a:pPr algn="r"/>
                      <a:r>
                        <a:rPr lang="ja-JP" altLang="en-US" sz="1800" b="1" dirty="0"/>
                        <a:t>加算１</a:t>
                      </a:r>
                      <a:endParaRPr lang="en-US" altLang="ja-JP" sz="1800" b="1" dirty="0"/>
                    </a:p>
                    <a:p>
                      <a:pPr algn="r"/>
                      <a:r>
                        <a:rPr lang="ja-JP" altLang="en-US" sz="1800" b="1" dirty="0"/>
                        <a:t>加算２</a:t>
                      </a:r>
                      <a:endParaRPr lang="en-US" altLang="ja-JP" sz="1800" b="1" dirty="0"/>
                    </a:p>
                    <a:p>
                      <a:pPr algn="r"/>
                      <a:r>
                        <a:rPr lang="ja-JP" altLang="en-US" sz="1800" b="1" dirty="0"/>
                        <a:t>加算３</a:t>
                      </a:r>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tc>
                <a:tc>
                  <a:txBody>
                    <a:bodyPr/>
                    <a:lstStyle/>
                    <a:p>
                      <a:pPr algn="r"/>
                      <a:endParaRPr lang="en-US" altLang="ja-JP" sz="1500" b="1" dirty="0">
                        <a:solidFill>
                          <a:srgbClr val="FF0000"/>
                        </a:solidFill>
                      </a:endParaRPr>
                    </a:p>
                    <a:p>
                      <a:pPr algn="r"/>
                      <a:r>
                        <a:rPr lang="ja-JP" altLang="en-US" sz="1800" b="1" dirty="0">
                          <a:solidFill>
                            <a:srgbClr val="FF0000"/>
                          </a:solidFill>
                        </a:rPr>
                        <a:t>１５点</a:t>
                      </a:r>
                      <a:endParaRPr lang="en-US" altLang="ja-JP" sz="1800" b="1" dirty="0">
                        <a:solidFill>
                          <a:srgbClr val="FF0000"/>
                        </a:solidFill>
                      </a:endParaRPr>
                    </a:p>
                    <a:p>
                      <a:pPr algn="r"/>
                      <a:r>
                        <a:rPr lang="ja-JP" altLang="en-US" sz="1800" b="1" dirty="0">
                          <a:solidFill>
                            <a:srgbClr val="FF0000"/>
                          </a:solidFill>
                        </a:rPr>
                        <a:t>９点</a:t>
                      </a:r>
                      <a:endParaRPr lang="en-US" altLang="ja-JP" sz="1800" b="1" dirty="0">
                        <a:solidFill>
                          <a:srgbClr val="FF0000"/>
                        </a:solidFill>
                      </a:endParaRPr>
                    </a:p>
                    <a:p>
                      <a:pPr algn="r"/>
                      <a:r>
                        <a:rPr lang="ja-JP" altLang="en-US" sz="1800" b="1" dirty="0">
                          <a:solidFill>
                            <a:srgbClr val="FF0000"/>
                          </a:solidFill>
                        </a:rPr>
                        <a:t>４点</a:t>
                      </a:r>
                      <a:endParaRPr lang="en-US" altLang="ja-JP" sz="1800" b="1" dirty="0">
                        <a:solidFill>
                          <a:srgbClr val="FF0000"/>
                        </a:solidFill>
                      </a:endParaRPr>
                    </a:p>
                    <a:p>
                      <a:pPr algn="r"/>
                      <a:endParaRPr lang="en-US" altLang="ja-JP" sz="1500" b="1" dirty="0">
                        <a:solidFill>
                          <a:srgbClr val="FF0000"/>
                        </a:solidFill>
                        <a:latin typeface="BIZ UDPゴシック" panose="020B0400000000000000" pitchFamily="50" charset="-128"/>
                        <a:ea typeface="BIZ UDPゴシック" panose="020B0400000000000000" pitchFamily="50" charset="-128"/>
                      </a:endParaRPr>
                    </a:p>
                  </a:txBody>
                  <a:tcPr marL="74295" marR="74295" marT="37148" marB="37148"/>
                </a:tc>
                <a:extLst>
                  <a:ext uri="{0D108BD9-81ED-4DB2-BD59-A6C34878D82A}">
                    <a16:rowId xmlns:a16="http://schemas.microsoft.com/office/drawing/2014/main" val="2601948521"/>
                  </a:ext>
                </a:extLst>
              </a:tr>
              <a:tr h="1213252">
                <a:tc>
                  <a:txBody>
                    <a:bodyPr/>
                    <a:lstStyle/>
                    <a:p>
                      <a:endParaRPr lang="en-US" altLang="ja-JP" sz="1800" b="1" dirty="0"/>
                    </a:p>
                    <a:p>
                      <a:pPr marL="0" marR="0" lvl="0" indent="0" algn="l" defTabSz="990570" rtl="0" eaLnBrk="1" fontAlgn="auto" latinLnBrk="0" hangingPunct="1">
                        <a:lnSpc>
                          <a:spcPct val="100000"/>
                        </a:lnSpc>
                        <a:spcBef>
                          <a:spcPts val="0"/>
                        </a:spcBef>
                        <a:spcAft>
                          <a:spcPts val="0"/>
                        </a:spcAft>
                        <a:buClrTx/>
                        <a:buSzTx/>
                        <a:buFontTx/>
                        <a:buNone/>
                        <a:tabLst/>
                        <a:defRPr/>
                      </a:pPr>
                      <a:r>
                        <a:rPr lang="en-US" altLang="ja-JP" sz="1800" b="1" dirty="0"/>
                        <a:t>〔</a:t>
                      </a:r>
                      <a:r>
                        <a:rPr lang="ja-JP" altLang="en-US" sz="1800" b="1" dirty="0"/>
                        <a:t>再診料・外来診療料</a:t>
                      </a:r>
                      <a:r>
                        <a:rPr lang="en-US" altLang="ja-JP" sz="1800" b="1" dirty="0"/>
                        <a:t>〕</a:t>
                      </a: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t>（月１回）</a:t>
                      </a:r>
                      <a:endParaRPr lang="en-US" altLang="ja-JP" sz="1800" b="1" dirty="0"/>
                    </a:p>
                    <a:p>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tc>
                <a:tc>
                  <a:txBody>
                    <a:bodyPr/>
                    <a:lstStyle/>
                    <a:p>
                      <a:pPr algn="r"/>
                      <a:endParaRPr lang="en-US" altLang="ja-JP" sz="1800" b="1" dirty="0">
                        <a:solidFill>
                          <a:srgbClr val="FF0000"/>
                        </a:solidFill>
                      </a:endParaRPr>
                    </a:p>
                    <a:p>
                      <a:pPr algn="r"/>
                      <a:r>
                        <a:rPr lang="ja-JP" altLang="en-US" sz="1800" b="1" dirty="0">
                          <a:solidFill>
                            <a:srgbClr val="FF0000"/>
                          </a:solidFill>
                        </a:rPr>
                        <a:t>２点</a:t>
                      </a:r>
                      <a:endParaRPr lang="en-US" altLang="ja-JP" sz="1800" b="1" dirty="0">
                        <a:solidFill>
                          <a:srgbClr val="FF0000"/>
                        </a:solidFill>
                        <a:latin typeface="BIZ UDPゴシック" panose="020B0400000000000000" pitchFamily="50" charset="-128"/>
                        <a:ea typeface="BIZ UDPゴシック" panose="020B0400000000000000" pitchFamily="50" charset="-128"/>
                      </a:endParaRPr>
                    </a:p>
                  </a:txBody>
                  <a:tcPr marL="74295" marR="74295" marT="37148" marB="37148"/>
                </a:tc>
                <a:extLst>
                  <a:ext uri="{0D108BD9-81ED-4DB2-BD59-A6C34878D82A}">
                    <a16:rowId xmlns:a16="http://schemas.microsoft.com/office/drawing/2014/main" val="4224992367"/>
                  </a:ext>
                </a:extLst>
              </a:tr>
            </a:tbl>
          </a:graphicData>
        </a:graphic>
      </p:graphicFrame>
      <p:sp>
        <p:nvSpPr>
          <p:cNvPr id="8" name="矢印: 右 7">
            <a:extLst>
              <a:ext uri="{FF2B5EF4-FFF2-40B4-BE49-F238E27FC236}">
                <a16:creationId xmlns:a16="http://schemas.microsoft.com/office/drawing/2014/main" id="{44EA056A-C69F-B827-1041-9BD97C485CC8}"/>
              </a:ext>
            </a:extLst>
          </p:cNvPr>
          <p:cNvSpPr/>
          <p:nvPr/>
        </p:nvSpPr>
        <p:spPr>
          <a:xfrm>
            <a:off x="4925870" y="3429000"/>
            <a:ext cx="1579676"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矢印: 右 8">
            <a:extLst>
              <a:ext uri="{FF2B5EF4-FFF2-40B4-BE49-F238E27FC236}">
                <a16:creationId xmlns:a16="http://schemas.microsoft.com/office/drawing/2014/main" id="{2153080E-29C2-86AF-2D21-B810B00FEFBD}"/>
              </a:ext>
            </a:extLst>
          </p:cNvPr>
          <p:cNvSpPr/>
          <p:nvPr/>
        </p:nvSpPr>
        <p:spPr>
          <a:xfrm rot="19990072">
            <a:off x="4864093" y="4505116"/>
            <a:ext cx="1726499"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矢印: 右 11">
            <a:extLst>
              <a:ext uri="{FF2B5EF4-FFF2-40B4-BE49-F238E27FC236}">
                <a16:creationId xmlns:a16="http://schemas.microsoft.com/office/drawing/2014/main" id="{096220D2-A607-B3FD-B065-C6AD45672663}"/>
              </a:ext>
            </a:extLst>
          </p:cNvPr>
          <p:cNvSpPr/>
          <p:nvPr/>
        </p:nvSpPr>
        <p:spPr>
          <a:xfrm rot="1650565">
            <a:off x="4834228" y="2327108"/>
            <a:ext cx="1804271"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3" name="タイトル 1">
            <a:extLst>
              <a:ext uri="{FF2B5EF4-FFF2-40B4-BE49-F238E27FC236}">
                <a16:creationId xmlns:a16="http://schemas.microsoft.com/office/drawing/2014/main" id="{003E5FFD-E2A4-C9B8-361F-D4809BA4BA63}"/>
              </a:ext>
            </a:extLst>
          </p:cNvPr>
          <p:cNvSpPr>
            <a:spLocks noGrp="1"/>
          </p:cNvSpPr>
          <p:nvPr>
            <p:ph type="title"/>
          </p:nvPr>
        </p:nvSpPr>
        <p:spPr>
          <a:xfrm>
            <a:off x="623392" y="274638"/>
            <a:ext cx="10959008" cy="678505"/>
          </a:xfrm>
          <a:solidFill>
            <a:schemeClr val="accent1">
              <a:lumMod val="20000"/>
              <a:lumOff val="80000"/>
            </a:schemeClr>
          </a:solidFill>
          <a:ln w="28575">
            <a:solidFill>
              <a:schemeClr val="tx2"/>
            </a:solidFill>
          </a:ln>
        </p:spPr>
        <p:txBody>
          <a:bodyPr>
            <a:normAutofit/>
          </a:bodyPr>
          <a:lstStyle/>
          <a:p>
            <a:r>
              <a:rPr kumimoji="1" lang="ja-JP" altLang="en-US" sz="2400" b="1" dirty="0"/>
              <a:t>医療</a:t>
            </a:r>
            <a:r>
              <a:rPr kumimoji="1" lang="en-US" altLang="ja-JP" sz="2400" b="1" dirty="0"/>
              <a:t>DX</a:t>
            </a:r>
            <a:r>
              <a:rPr kumimoji="1" lang="ja-JP" altLang="en-US" sz="2400" b="1" dirty="0"/>
              <a:t>推進体制整備加算等の見直し（今回改定のイメージ ）</a:t>
            </a:r>
          </a:p>
        </p:txBody>
      </p:sp>
      <p:graphicFrame>
        <p:nvGraphicFramePr>
          <p:cNvPr id="2" name="表 1">
            <a:extLst>
              <a:ext uri="{FF2B5EF4-FFF2-40B4-BE49-F238E27FC236}">
                <a16:creationId xmlns:a16="http://schemas.microsoft.com/office/drawing/2014/main" id="{EDF17F98-2B9A-81DB-9599-504368ECC964}"/>
              </a:ext>
            </a:extLst>
          </p:cNvPr>
          <p:cNvGraphicFramePr>
            <a:graphicFrameLocks noGrp="1"/>
          </p:cNvGraphicFramePr>
          <p:nvPr/>
        </p:nvGraphicFramePr>
        <p:xfrm>
          <a:off x="1166899" y="3101820"/>
          <a:ext cx="3661233" cy="1667283"/>
        </p:xfrm>
        <a:graphic>
          <a:graphicData uri="http://schemas.openxmlformats.org/drawingml/2006/table">
            <a:tbl>
              <a:tblPr firstRow="1" bandRow="1">
                <a:tableStyleId>{5C22544A-7EE6-4342-B048-85BDC9FD1C3A}</a:tableStyleId>
              </a:tblPr>
              <a:tblGrid>
                <a:gridCol w="3661233">
                  <a:extLst>
                    <a:ext uri="{9D8B030D-6E8A-4147-A177-3AD203B41FA5}">
                      <a16:colId xmlns:a16="http://schemas.microsoft.com/office/drawing/2014/main" val="3240316992"/>
                    </a:ext>
                  </a:extLst>
                </a:gridCol>
              </a:tblGrid>
              <a:tr h="1108996">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（廃止）</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医療情報取得加算</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100" b="1" dirty="0">
                          <a:latin typeface="BIZ UDPゴシック" panose="020B0400000000000000" pitchFamily="50" charset="-128"/>
                          <a:ea typeface="BIZ UDPゴシック" panose="020B0400000000000000" pitchFamily="50" charset="-128"/>
                        </a:rPr>
                        <a:t>（オンライン資格確認を導入している医療機関において診療情報を活用する体制を評価）</a:t>
                      </a:r>
                      <a:endParaRPr lang="en-US" altLang="ja-JP" sz="11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558287">
                <a:tc>
                  <a:txBody>
                    <a:bodyPr/>
                    <a:lstStyle/>
                    <a:p>
                      <a:r>
                        <a:rPr lang="ja-JP" altLang="en-US" sz="1400" b="1" dirty="0">
                          <a:latin typeface="BIZ UDPゴシック" panose="020B0400000000000000" pitchFamily="50" charset="-128"/>
                          <a:ea typeface="BIZ UDPゴシック" panose="020B0400000000000000" pitchFamily="50" charset="-128"/>
                        </a:rPr>
                        <a:t>初診：１点（月１回）</a:t>
                      </a:r>
                      <a:endParaRPr lang="en-US" altLang="ja-JP" sz="1400" b="1" dirty="0">
                        <a:latin typeface="BIZ UDPゴシック" panose="020B0400000000000000" pitchFamily="50" charset="-128"/>
                        <a:ea typeface="BIZ UDPゴシック" panose="020B0400000000000000" pitchFamily="50" charset="-128"/>
                      </a:endParaRPr>
                    </a:p>
                    <a:p>
                      <a:r>
                        <a:rPr lang="ja-JP" altLang="en-US" sz="1400" b="1" dirty="0">
                          <a:latin typeface="BIZ UDPゴシック" panose="020B0400000000000000" pitchFamily="50" charset="-128"/>
                          <a:ea typeface="BIZ UDPゴシック" panose="020B0400000000000000" pitchFamily="50" charset="-128"/>
                        </a:rPr>
                        <a:t>再診：１点（３か月に１回）</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pic>
        <p:nvPicPr>
          <p:cNvPr id="38" name="オーディオ 37">
            <a:hlinkClick r:id="" action="ppaction://media"/>
            <a:extLst>
              <a:ext uri="{FF2B5EF4-FFF2-40B4-BE49-F238E27FC236}">
                <a16:creationId xmlns:a16="http://schemas.microsoft.com/office/drawing/2014/main" id="{958BA0CC-3FA2-5F30-50D3-8D5B3027DD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485744"/>
      </p:ext>
    </p:extLst>
  </p:cSld>
  <p:clrMapOvr>
    <a:masterClrMapping/>
  </p:clrMapOvr>
  <mc:AlternateContent xmlns:mc="http://schemas.openxmlformats.org/markup-compatibility/2006" xmlns:p14="http://schemas.microsoft.com/office/powerpoint/2010/main">
    <mc:Choice Requires="p14">
      <p:transition spd="slow" p14:dur="2000" advTm="102827"/>
    </mc:Choice>
    <mc:Fallback xmlns="">
      <p:transition spd="slow" advTm="10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0CB9C-6225-916C-A6CF-6ABAD112990E}"/>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8737A9D0-AA2B-B9DA-5E93-6363141438B3}"/>
              </a:ext>
            </a:extLst>
          </p:cNvPr>
          <p:cNvSpPr txBox="1">
            <a:spLocks noGrp="1"/>
          </p:cNvSpPr>
          <p:nvPr/>
        </p:nvSpPr>
        <p:spPr bwMode="auto">
          <a:xfrm>
            <a:off x="10446400" y="6299053"/>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27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5C721D77-D96F-4C11-6495-7E70EBA785FF}"/>
              </a:ext>
            </a:extLst>
          </p:cNvPr>
          <p:cNvGraphicFramePr>
            <a:graphicFrameLocks noGrp="1"/>
          </p:cNvGraphicFramePr>
          <p:nvPr/>
        </p:nvGraphicFramePr>
        <p:xfrm>
          <a:off x="623392" y="1419342"/>
          <a:ext cx="10945218" cy="5035122"/>
        </p:xfrm>
        <a:graphic>
          <a:graphicData uri="http://schemas.openxmlformats.org/drawingml/2006/table">
            <a:tbl>
              <a:tblPr firstRow="1" bandRow="1">
                <a:tableStyleId>{F5AB1C69-6EDB-4FF4-983F-18BD219EF322}</a:tableStyleId>
              </a:tblPr>
              <a:tblGrid>
                <a:gridCol w="619760">
                  <a:extLst>
                    <a:ext uri="{9D8B030D-6E8A-4147-A177-3AD203B41FA5}">
                      <a16:colId xmlns:a16="http://schemas.microsoft.com/office/drawing/2014/main" val="3554386584"/>
                    </a:ext>
                  </a:extLst>
                </a:gridCol>
                <a:gridCol w="2747998">
                  <a:extLst>
                    <a:ext uri="{9D8B030D-6E8A-4147-A177-3AD203B41FA5}">
                      <a16:colId xmlns:a16="http://schemas.microsoft.com/office/drawing/2014/main" val="3570817919"/>
                    </a:ext>
                  </a:extLst>
                </a:gridCol>
                <a:gridCol w="1894365">
                  <a:extLst>
                    <a:ext uri="{9D8B030D-6E8A-4147-A177-3AD203B41FA5}">
                      <a16:colId xmlns:a16="http://schemas.microsoft.com/office/drawing/2014/main" val="1852607415"/>
                    </a:ext>
                  </a:extLst>
                </a:gridCol>
                <a:gridCol w="1894365">
                  <a:extLst>
                    <a:ext uri="{9D8B030D-6E8A-4147-A177-3AD203B41FA5}">
                      <a16:colId xmlns:a16="http://schemas.microsoft.com/office/drawing/2014/main" val="2506229451"/>
                    </a:ext>
                  </a:extLst>
                </a:gridCol>
                <a:gridCol w="1894365">
                  <a:extLst>
                    <a:ext uri="{9D8B030D-6E8A-4147-A177-3AD203B41FA5}">
                      <a16:colId xmlns:a16="http://schemas.microsoft.com/office/drawing/2014/main" val="895137324"/>
                    </a:ext>
                  </a:extLst>
                </a:gridCol>
                <a:gridCol w="1894365">
                  <a:extLst>
                    <a:ext uri="{9D8B030D-6E8A-4147-A177-3AD203B41FA5}">
                      <a16:colId xmlns:a16="http://schemas.microsoft.com/office/drawing/2014/main" val="1469808441"/>
                    </a:ext>
                  </a:extLst>
                </a:gridCol>
              </a:tblGrid>
              <a:tr h="402908">
                <a:tc rowSpan="2">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rowSpan="2">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gridSpan="3">
                  <a:txBody>
                    <a:bodyPr/>
                    <a:lstStyle/>
                    <a:p>
                      <a:pPr algn="ctr"/>
                      <a:r>
                        <a:rPr kumimoji="1" lang="ja-JP" altLang="en-US" sz="1600" dirty="0">
                          <a:latin typeface="ＭＳ Ｐゴシック" panose="020B0600070205080204" pitchFamily="50" charset="-128"/>
                          <a:ea typeface="ＭＳ Ｐゴシック" panose="020B0600070205080204" pitchFamily="50" charset="-128"/>
                        </a:rPr>
                        <a:t>初診料</a:t>
                      </a:r>
                      <a:endParaRPr kumimoji="1" lang="en-US" altLang="ja-JP" sz="16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hMerge="1">
                  <a:txBody>
                    <a:bodyPr/>
                    <a:lstStyle/>
                    <a:p>
                      <a:endParaRPr/>
                    </a:p>
                  </a:txBody>
                  <a:tcPr marL="74295" marR="74295" marT="37148" marB="37148" anchor="ctr"/>
                </a:tc>
                <a:tc hMerge="1">
                  <a:txBody>
                    <a:bodyPr/>
                    <a:lstStyle/>
                    <a:p>
                      <a:endParaRPr dirty="0"/>
                    </a:p>
                  </a:txBody>
                  <a:tcPr marL="74295" marR="74295" marT="37148" marB="37148" anchor="ctr"/>
                </a:tc>
                <a:tc rowSpan="2">
                  <a:txBody>
                    <a:bodyPr/>
                    <a:lstStyle/>
                    <a:p>
                      <a:pPr algn="ctr"/>
                      <a:r>
                        <a:rPr kumimoji="1" lang="ja-JP" altLang="en-US" sz="1600" dirty="0">
                          <a:latin typeface="ＭＳ Ｐゴシック" panose="020B0600070205080204" pitchFamily="50" charset="-128"/>
                          <a:ea typeface="ＭＳ Ｐゴシック" panose="020B0600070205080204" pitchFamily="50" charset="-128"/>
                        </a:rPr>
                        <a:t>再診料</a:t>
                      </a: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（２点）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extLst>
                  <a:ext uri="{0D108BD9-81ED-4DB2-BD59-A6C34878D82A}">
                    <a16:rowId xmlns:a16="http://schemas.microsoft.com/office/drawing/2014/main" val="490612532"/>
                  </a:ext>
                </a:extLst>
              </a:tr>
              <a:tr h="0">
                <a:tc vMerge="1">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solidFill>
                      <a:schemeClr val="accent3">
                        <a:lumMod val="75000"/>
                      </a:schemeClr>
                    </a:solidFill>
                  </a:tcPr>
                </a:tc>
                <a:tc vMerge="1">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solidFill>
                      <a:schemeClr val="accent3">
                        <a:lumMod val="75000"/>
                      </a:schemeClr>
                    </a:solidFill>
                  </a:tcPr>
                </a:tc>
                <a:tc>
                  <a:txBody>
                    <a:bodyPr/>
                    <a:lstStyle/>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加算１</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a:t>
                      </a:r>
                      <a:r>
                        <a:rPr kumimoji="1" lang="en-US" altLang="ja-JP" sz="1600" b="1" dirty="0">
                          <a:solidFill>
                            <a:schemeClr val="bg1"/>
                          </a:solidFill>
                          <a:latin typeface="ＭＳ Ｐゴシック" panose="020B0600070205080204" pitchFamily="50" charset="-128"/>
                          <a:ea typeface="ＭＳ Ｐゴシック" panose="020B0600070205080204" pitchFamily="50" charset="-128"/>
                        </a:rPr>
                        <a:t>15</a:t>
                      </a: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a:txBody>
                    <a:bodyPr/>
                    <a:lstStyle/>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加算２</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（９点）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加算３</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（４点）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vMerge="1">
                  <a:txBody>
                    <a:bodyPr/>
                    <a:lstStyle/>
                    <a:p>
                      <a:endParaRPr dirty="0"/>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extLst>
                  <a:ext uri="{0D108BD9-81ED-4DB2-BD59-A6C34878D82A}">
                    <a16:rowId xmlns:a16="http://schemas.microsoft.com/office/drawing/2014/main" val="3594981508"/>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（１）</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オンライン請求</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12958667"/>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（２）</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明細書発行</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02191999"/>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（３）</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オンライン資格確認</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23447906"/>
                  </a:ext>
                </a:extLst>
              </a:tr>
              <a:tr h="536454">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（４）</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オンライン資格確認で取得した診療情報を閲覧・活用する体制</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39930062"/>
                  </a:ext>
                </a:extLst>
              </a:tr>
              <a:tr h="50101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（５）</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マイナ保険証利用率</a:t>
                      </a:r>
                      <a:endParaRPr kumimoji="1" lang="en-US" altLang="ja-JP" sz="1400" b="1" dirty="0">
                        <a:latin typeface="ＭＳ Ｐゴシック" panose="020B0600070205080204" pitchFamily="50" charset="-128"/>
                        <a:ea typeface="ＭＳ Ｐゴシック" panose="020B0600070205080204" pitchFamily="50" charset="-128"/>
                      </a:endParaRPr>
                    </a:p>
                    <a:p>
                      <a:r>
                        <a:rPr kumimoji="1" lang="ja-JP" altLang="en-US" sz="1400" b="1" dirty="0">
                          <a:highlight>
                            <a:srgbClr val="FFFF00"/>
                          </a:highlight>
                          <a:latin typeface="ＭＳ Ｐゴシック" panose="020B0600070205080204" pitchFamily="50" charset="-128"/>
                          <a:ea typeface="ＭＳ Ｐゴシック" panose="020B0600070205080204" pitchFamily="50" charset="-128"/>
                        </a:rPr>
                        <a:t>（</a:t>
                      </a:r>
                      <a:r>
                        <a:rPr kumimoji="1" lang="en-US" altLang="ja-JP" sz="1400" b="1" dirty="0">
                          <a:highlight>
                            <a:srgbClr val="FFFF00"/>
                          </a:highlight>
                          <a:latin typeface="ＭＳ Ｐゴシック" panose="020B0600070205080204" pitchFamily="50" charset="-128"/>
                          <a:ea typeface="ＭＳ Ｐゴシック" panose="020B0600070205080204" pitchFamily="50" charset="-128"/>
                        </a:rPr>
                        <a:t>30</a:t>
                      </a:r>
                      <a:r>
                        <a:rPr kumimoji="1" lang="ja-JP" altLang="en-US" sz="1400" b="1" dirty="0">
                          <a:highlight>
                            <a:srgbClr val="FFFF00"/>
                          </a:highlight>
                          <a:latin typeface="ＭＳ Ｐゴシック" panose="020B0600070205080204" pitchFamily="50" charset="-128"/>
                          <a:ea typeface="ＭＳ Ｐゴシック" panose="020B0600070205080204" pitchFamily="50" charset="-128"/>
                        </a:rPr>
                        <a:t>％以上）</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83261106"/>
                  </a:ext>
                </a:extLst>
              </a:tr>
              <a:tr h="641984">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（６）</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u="none" strike="noStrike" kern="1200" baseline="0" dirty="0">
                          <a:solidFill>
                            <a:schemeClr val="dk1"/>
                          </a:solidFill>
                          <a:latin typeface="ＭＳ Ｐゴシック" panose="020B0600070205080204" pitchFamily="50" charset="-128"/>
                          <a:ea typeface="ＭＳ Ｐゴシック" panose="020B0600070205080204" pitchFamily="50" charset="-128"/>
                        </a:rPr>
                        <a:t>マイナポータルの医療情報等に基づき、患者からの健康管理に係る相談に応じる体制</a:t>
                      </a:r>
                      <a:endParaRPr kumimoji="1" lang="ja-JP" altLang="en-US" sz="1400" b="1"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06222395"/>
                  </a:ext>
                </a:extLst>
              </a:tr>
              <a:tr h="50101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（７）</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dirty="0">
                          <a:latin typeface="ＭＳ Ｐゴシック" panose="020B0600070205080204" pitchFamily="50" charset="-128"/>
                          <a:ea typeface="ＭＳ Ｐゴシック" panose="020B0600070205080204" pitchFamily="50" charset="-128"/>
                        </a:rPr>
                        <a:t>DX</a:t>
                      </a:r>
                      <a:r>
                        <a:rPr kumimoji="1" lang="ja-JP" altLang="en-US" sz="1400" b="1" dirty="0">
                          <a:latin typeface="ＭＳ Ｐゴシック" panose="020B0600070205080204" pitchFamily="50" charset="-128"/>
                          <a:ea typeface="ＭＳ Ｐゴシック" panose="020B0600070205080204" pitchFamily="50" charset="-128"/>
                        </a:rPr>
                        <a:t>推進体制等の院内掲示及びウェブサイトへの掲載</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30240817"/>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（８）</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dirty="0">
                          <a:latin typeface="ＭＳ Ｐゴシック" panose="020B0600070205080204" pitchFamily="50" charset="-128"/>
                          <a:ea typeface="ＭＳ Ｐゴシック" panose="020B0600070205080204" pitchFamily="50" charset="-128"/>
                        </a:rPr>
                        <a:t>電子処方箋</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（８）から（</a:t>
                      </a:r>
                      <a:r>
                        <a:rPr kumimoji="1" lang="en-US" altLang="ja-JP" sz="1500" dirty="0">
                          <a:latin typeface="ＭＳ Ｐゴシック" panose="020B0600070205080204" pitchFamily="50" charset="-128"/>
                          <a:ea typeface="ＭＳ Ｐゴシック" panose="020B0600070205080204" pitchFamily="50" charset="-128"/>
                        </a:rPr>
                        <a:t>10</a:t>
                      </a:r>
                      <a:r>
                        <a:rPr kumimoji="1" lang="ja-JP" altLang="en-US" sz="1500" dirty="0">
                          <a:latin typeface="ＭＳ Ｐゴシック" panose="020B0600070205080204" pitchFamily="50" charset="-128"/>
                          <a:ea typeface="ＭＳ Ｐゴシック" panose="020B0600070205080204" pitchFamily="50" charset="-128"/>
                        </a:rPr>
                        <a:t>）のいずれか１つ</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74688374"/>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（９）</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電子カルテ</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dirty="0"/>
                    </a:p>
                  </a:txBody>
                  <a:tcPr marL="74295" marR="74295" marT="37148" marB="37148" anchor="ct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42266761"/>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a:t>
                      </a:r>
                      <a:r>
                        <a:rPr kumimoji="1" lang="en-US" altLang="ja-JP" sz="1400" b="1" dirty="0">
                          <a:latin typeface="ＭＳ Ｐゴシック" panose="020B0600070205080204" pitchFamily="50" charset="-128"/>
                          <a:ea typeface="ＭＳ Ｐゴシック" panose="020B0600070205080204" pitchFamily="50" charset="-128"/>
                        </a:rPr>
                        <a:t>10</a:t>
                      </a:r>
                      <a:r>
                        <a:rPr kumimoji="1" lang="ja-JP" altLang="en-US" sz="1400" b="1" dirty="0">
                          <a:latin typeface="ＭＳ Ｐゴシック" panose="020B0600070205080204" pitchFamily="50" charset="-128"/>
                          <a:ea typeface="ＭＳ Ｐゴシック" panose="020B0600070205080204" pitchFamily="50" charset="-128"/>
                        </a:rPr>
                        <a:t>）</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診療情報の共有</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kumimoji="1" lang="ja-JP" altLang="en-US" dirty="0"/>
                    </a:p>
                  </a:txBody>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60663218"/>
                  </a:ext>
                </a:extLst>
              </a:tr>
            </a:tbl>
          </a:graphicData>
        </a:graphic>
      </p:graphicFrame>
      <p:sp>
        <p:nvSpPr>
          <p:cNvPr id="13" name="テキスト ボックス 12">
            <a:extLst>
              <a:ext uri="{FF2B5EF4-FFF2-40B4-BE49-F238E27FC236}">
                <a16:creationId xmlns:a16="http://schemas.microsoft.com/office/drawing/2014/main" id="{81096949-2968-497F-E208-0D8A989CC8ED}"/>
              </a:ext>
            </a:extLst>
          </p:cNvPr>
          <p:cNvSpPr txBox="1"/>
          <p:nvPr/>
        </p:nvSpPr>
        <p:spPr>
          <a:xfrm>
            <a:off x="623392" y="1027513"/>
            <a:ext cx="1271544" cy="317459"/>
          </a:xfrm>
          <a:prstGeom prst="rect">
            <a:avLst/>
          </a:prstGeom>
          <a:solidFill>
            <a:schemeClr val="accent3">
              <a:lumMod val="75000"/>
            </a:schemeClr>
          </a:solidFill>
          <a:ln>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1463" b="0" i="0" u="none" strike="noStrike" kern="1200" cap="none" spc="0" normalizeH="0" baseline="0" noProof="0" dirty="0">
                <a:ln>
                  <a:noFill/>
                </a:ln>
                <a:solidFill>
                  <a:prstClr val="white"/>
                </a:solidFill>
                <a:effectLst/>
                <a:uLnTx/>
                <a:uFillTx/>
                <a:latin typeface="Arial"/>
                <a:ea typeface="ＭＳ Ｐゴシック"/>
                <a:cs typeface="+mn-cs"/>
              </a:rPr>
              <a:t>施設基準</a:t>
            </a:r>
          </a:p>
        </p:txBody>
      </p:sp>
      <p:sp>
        <p:nvSpPr>
          <p:cNvPr id="3" name="タイトル 1">
            <a:extLst>
              <a:ext uri="{FF2B5EF4-FFF2-40B4-BE49-F238E27FC236}">
                <a16:creationId xmlns:a16="http://schemas.microsoft.com/office/drawing/2014/main" id="{D9010E33-39C8-A9C0-DB27-6C66B14C596C}"/>
              </a:ext>
            </a:extLst>
          </p:cNvPr>
          <p:cNvSpPr txBox="1">
            <a:spLocks/>
          </p:cNvSpPr>
          <p:nvPr/>
        </p:nvSpPr>
        <p:spPr>
          <a:xfrm>
            <a:off x="623392" y="274638"/>
            <a:ext cx="10959008" cy="678505"/>
          </a:xfrm>
          <a:prstGeom prst="rect">
            <a:avLst/>
          </a:prstGeom>
          <a:solidFill>
            <a:schemeClr val="accent1">
              <a:lumMod val="20000"/>
              <a:lumOff val="80000"/>
            </a:schemeClr>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電子的診療情報連携体制整備加算</a:t>
            </a:r>
            <a:r>
              <a:rPr kumimoji="1" lang="ja-JP"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（施設基準）</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pic>
        <p:nvPicPr>
          <p:cNvPr id="25" name="オーディオ 24">
            <a:hlinkClick r:id="" action="ppaction://media"/>
            <a:extLst>
              <a:ext uri="{FF2B5EF4-FFF2-40B4-BE49-F238E27FC236}">
                <a16:creationId xmlns:a16="http://schemas.microsoft.com/office/drawing/2014/main" id="{4EB8D470-17CC-060B-28A8-DF29003349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7740014"/>
      </p:ext>
    </p:extLst>
  </p:cSld>
  <p:clrMapOvr>
    <a:masterClrMapping/>
  </p:clrMapOvr>
  <mc:AlternateContent xmlns:mc="http://schemas.openxmlformats.org/markup-compatibility/2006" xmlns:p14="http://schemas.microsoft.com/office/powerpoint/2010/main">
    <mc:Choice Requires="p14">
      <p:transition spd="slow" p14:dur="2000" advTm="94106"/>
    </mc:Choice>
    <mc:Fallback xmlns="">
      <p:transition spd="slow" advTm="94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28CC9-4F3C-0B14-CBD9-953A2FE3664D}"/>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3C2A33F1-A03A-D5E2-3EBA-7A9CA3F08D88}"/>
              </a:ext>
            </a:extLst>
          </p:cNvPr>
          <p:cNvSpPr txBox="1"/>
          <p:nvPr/>
        </p:nvSpPr>
        <p:spPr>
          <a:xfrm>
            <a:off x="1336130" y="1042405"/>
            <a:ext cx="9519743" cy="5761808"/>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マイナ保険証利用率</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が、</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30</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％以上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６</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マイナポータルの医療情報等に基づき、患者からの健康管理に係る相談に応じる体制を有していること。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７</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明細書発行に関する事項、医療</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推進の体制に関する事項等について、当該保険医療機関の見やすい場所及びウェブサイトに掲載していること。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８</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電子処方箋</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を発行する体制又は調剤した薬剤に関する情報を電子処方箋システムに登録する体制を有していること。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以下のアからウの全て又はエを満たす</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電子カルテを有していること</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厚生労働省「医療情報システムの安全管理に関するガイドライン」に準拠した体制であること。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　電子処方箋管理サービスとの接続インターフェースを有していること。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ウ　電子カルテ情報共有サービスとの接続インターフェースを有していること。</a:t>
            </a: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エ　厚生労働省が認証する電子カルテ製品であること。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アを満たす又はイ及びウを満たすこと。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国等が提供する</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電子カルテ情報共有サービス</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により取得される診療情報等を活用する体制を有していること。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地域の複数の医療機関間で検査結果や画像情報等を含む診療情報を共有又は閲覧できるネットワーク</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であって、以下の（イ）から（ハ）の全てを満たすものを活用する体制を有していること。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当該ネットワークに参加している保険医療機関の数が</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以上であり、そのうち診療情報を開示している病院の数が２以上であること。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ロ</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登録患者数が</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1,000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人以上であること又は新規登録患者数が年間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人以上であること。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ハ</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当該ネットワークの運営主体が連携している医療機関名及び登録患者数をウェブサイトで公表していること。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ウ　以下の（イ）及び（ロ）を満たすこと。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5475" marR="0" lvl="0" indent="-179388"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診療情報提供料（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）の検査・画像情報提供加算又は電子的診療情報評価料の施設基準を届け出ていること。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5475" marR="0" lvl="0" indent="-179388"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ロ</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当該ネットワークに参加していること及び実際に患者の情報を共有している実績のある保険医療機関の名称について、当該保険医療機関の見やすい場所に掲示していること。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DEA33A8-D7A4-FB23-7043-9459373FAD1D}"/>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電子的診療情報連携体制整備加算</a:t>
            </a: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の新設</a:t>
            </a:r>
            <a:endParaRPr kumimoji="0" lang="ja-JP" altLang="en-US" sz="2400" b="1" i="0" u="none" strike="noStrike" kern="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14E28844-3329-87E6-644F-9EC36B51D478}"/>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や</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連携を活用する医療機関・薬局の体制の評価－①</a:t>
            </a:r>
          </a:p>
        </p:txBody>
      </p:sp>
      <p:sp>
        <p:nvSpPr>
          <p:cNvPr id="4" name="正方形/長方形 3">
            <a:extLst>
              <a:ext uri="{FF2B5EF4-FFF2-40B4-BE49-F238E27FC236}">
                <a16:creationId xmlns:a16="http://schemas.microsoft.com/office/drawing/2014/main" id="{DAB3903F-DBBA-390A-D503-8F2D1B235C65}"/>
              </a:ext>
            </a:extLst>
          </p:cNvPr>
          <p:cNvSpPr/>
          <p:nvPr/>
        </p:nvSpPr>
        <p:spPr>
          <a:xfrm>
            <a:off x="1458462" y="934876"/>
            <a:ext cx="34497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電子的診療情報連携体制整備加算</a:t>
            </a:r>
            <a:r>
              <a:rPr kumimoji="0" lang="ja-JP"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の新設</a:t>
            </a:r>
            <a:endParaRPr kumimoji="0" lang="ja-JP" altLang="en-US" sz="1200" b="1" i="0" u="none" strike="noStrike" kern="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スライド番号プレースホルダ 29">
            <a:extLst>
              <a:ext uri="{FF2B5EF4-FFF2-40B4-BE49-F238E27FC236}">
                <a16:creationId xmlns:a16="http://schemas.microsoft.com/office/drawing/2014/main" id="{751B4244-CE0C-5466-6EF3-511EA81791D7}"/>
              </a:ext>
            </a:extLst>
          </p:cNvPr>
          <p:cNvSpPr txBox="1">
            <a:spLocks/>
          </p:cNvSpPr>
          <p:nvPr/>
        </p:nvSpPr>
        <p:spPr>
          <a:xfrm>
            <a:off x="9768408" y="6381328"/>
            <a:ext cx="2311400" cy="365125"/>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B2F95FF-E40F-416C-A809-4854A63BB9D8}" type="slidenum">
              <a:rPr kumimoji="1" lang="ja-JP" altLang="en-US" sz="3200" b="1"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1" lang="ja-JP" altLang="en-US" sz="32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3666C8DB-DD4F-0BFF-0C0A-BF96168D09AE}"/>
              </a:ext>
            </a:extLst>
          </p:cNvPr>
          <p:cNvSpPr txBox="1"/>
          <p:nvPr/>
        </p:nvSpPr>
        <p:spPr>
          <a:xfrm>
            <a:off x="1336128" y="1228597"/>
            <a:ext cx="9519743" cy="1354217"/>
          </a:xfrm>
          <a:prstGeom prst="rect">
            <a:avLst/>
          </a:prstGeom>
          <a:noFill/>
        </p:spPr>
        <p:txBody>
          <a:bodyPr wrap="square">
            <a:spAutoFit/>
          </a:bodyPr>
          <a:lstStyle/>
          <a:p>
            <a:pPr marL="0" marR="0" lvl="0" indent="0" algn="just" defTabSz="914400" rtl="0" eaLnBrk="1" fontAlgn="auto" latinLnBrk="0" hangingPunct="1">
              <a:lnSpc>
                <a:spcPct val="100000"/>
              </a:lnSpc>
              <a:spcBef>
                <a:spcPts val="30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zh-TW"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電子的診療情報連携体制整備加算１</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オンライン請求を行っていること。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診療報酬明細書を患者に無償で交付</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オンライン資格確認を行う体制を有していること。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医師又は歯科医師が、</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オンライン資格確認等システム</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を利用して取得した診療情報を、診療を行う診察室、手術室又は処置室等において、閲覧又は活用できる体制を有していること。　</a:t>
            </a:r>
            <a:endParaRPr kumimoji="0" lang="ja-JP" altLang="en-US" sz="1200" b="0"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p:txBody>
      </p:sp>
      <p:graphicFrame>
        <p:nvGraphicFramePr>
          <p:cNvPr id="19" name="表 18">
            <a:extLst>
              <a:ext uri="{FF2B5EF4-FFF2-40B4-BE49-F238E27FC236}">
                <a16:creationId xmlns:a16="http://schemas.microsoft.com/office/drawing/2014/main" id="{98D7DBE0-EA94-491A-B2F9-1F116FF476A7}"/>
              </a:ext>
            </a:extLst>
          </p:cNvPr>
          <p:cNvGraphicFramePr>
            <a:graphicFrameLocks noGrp="1"/>
          </p:cNvGraphicFramePr>
          <p:nvPr/>
        </p:nvGraphicFramePr>
        <p:xfrm>
          <a:off x="6566926" y="1170751"/>
          <a:ext cx="4068000" cy="886560"/>
        </p:xfrm>
        <a:graphic>
          <a:graphicData uri="http://schemas.openxmlformats.org/drawingml/2006/table">
            <a:tbl>
              <a:tblPr bandRow="1">
                <a:tableStyleId>{5C22544A-7EE6-4342-B048-85BDC9FD1C3A}</a:tableStyleId>
              </a:tblPr>
              <a:tblGrid>
                <a:gridCol w="2340000">
                  <a:extLst>
                    <a:ext uri="{9D8B030D-6E8A-4147-A177-3AD203B41FA5}">
                      <a16:colId xmlns:a16="http://schemas.microsoft.com/office/drawing/2014/main" val="760015752"/>
                    </a:ext>
                  </a:extLst>
                </a:gridCol>
                <a:gridCol w="1728000">
                  <a:extLst>
                    <a:ext uri="{9D8B030D-6E8A-4147-A177-3AD203B41FA5}">
                      <a16:colId xmlns:a16="http://schemas.microsoft.com/office/drawing/2014/main" val="3981577907"/>
                    </a:ext>
                  </a:extLst>
                </a:gridCol>
              </a:tblGrid>
              <a:tr h="191330">
                <a:tc>
                  <a:txBody>
                    <a:bodyPr/>
                    <a:lstStyle/>
                    <a:p>
                      <a:r>
                        <a:rPr kumimoji="1" lang="ja-JP" altLang="en-US" sz="1100">
                          <a:latin typeface="メイリオ" panose="020B0604030504040204" pitchFamily="50" charset="-128"/>
                          <a:ea typeface="メイリオ" panose="020B0604030504040204" pitchFamily="50" charset="-128"/>
                        </a:rPr>
                        <a:t>電子的診療情報連携体制整備加算１</a:t>
                      </a:r>
                    </a:p>
                  </a:txBody>
                  <a:tcPr marL="36000" marR="36000" marT="36000" marB="36000">
                    <a:solidFill>
                      <a:srgbClr val="CDFFDC"/>
                    </a:solidFill>
                  </a:tcPr>
                </a:tc>
                <a:tc>
                  <a:txBody>
                    <a:bodyPr/>
                    <a:lstStyle/>
                    <a:p>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の全て</a:t>
                      </a:r>
                    </a:p>
                  </a:txBody>
                  <a:tcPr marL="36000" marR="36000" marT="36000" marB="36000">
                    <a:solidFill>
                      <a:srgbClr val="CDFFDC"/>
                    </a:solidFill>
                  </a:tcPr>
                </a:tc>
                <a:extLst>
                  <a:ext uri="{0D108BD9-81ED-4DB2-BD59-A6C34878D82A}">
                    <a16:rowId xmlns:a16="http://schemas.microsoft.com/office/drawing/2014/main" val="1151211787"/>
                  </a:ext>
                </a:extLst>
              </a:tr>
              <a:tr h="1913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電子的診療情報連携体制整備加算２</a:t>
                      </a:r>
                    </a:p>
                  </a:txBody>
                  <a:tcPr marL="36000" marR="36000" marT="36000" marB="36000">
                    <a:solidFill>
                      <a:srgbClr val="E1FFEA"/>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７</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の全てかつ</a:t>
                      </a:r>
                      <a:endParaRPr kumimoji="1" lang="en-US" altLang="ja-JP" sz="11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８</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のいずれか</a:t>
                      </a:r>
                    </a:p>
                  </a:txBody>
                  <a:tcPr marL="36000" marR="36000" marT="36000" marB="36000">
                    <a:solidFill>
                      <a:srgbClr val="E1FFEA"/>
                    </a:solidFill>
                  </a:tcPr>
                </a:tc>
                <a:extLst>
                  <a:ext uri="{0D108BD9-81ED-4DB2-BD59-A6C34878D82A}">
                    <a16:rowId xmlns:a16="http://schemas.microsoft.com/office/drawing/2014/main" val="1476411880"/>
                  </a:ext>
                </a:extLst>
              </a:tr>
              <a:tr h="1913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電子的診療情報連携体制整備加算３</a:t>
                      </a:r>
                    </a:p>
                  </a:txBody>
                  <a:tcPr marL="36000" marR="36000" marT="36000" marB="36000">
                    <a:solidFill>
                      <a:srgbClr val="CDFFDC"/>
                    </a:solidFill>
                  </a:tcPr>
                </a:tc>
                <a:tc>
                  <a:txBody>
                    <a:bodyPr/>
                    <a:lstStyle/>
                    <a:p>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７</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の全て</a:t>
                      </a:r>
                    </a:p>
                  </a:txBody>
                  <a:tcPr marL="36000" marR="36000" marT="36000" marB="36000">
                    <a:solidFill>
                      <a:srgbClr val="CDFFDC"/>
                    </a:solidFill>
                  </a:tcPr>
                </a:tc>
                <a:extLst>
                  <a:ext uri="{0D108BD9-81ED-4DB2-BD59-A6C34878D82A}">
                    <a16:rowId xmlns:a16="http://schemas.microsoft.com/office/drawing/2014/main" val="1072907854"/>
                  </a:ext>
                </a:extLst>
              </a:tr>
            </a:tbl>
          </a:graphicData>
        </a:graphic>
      </p:graphicFrame>
      <p:pic>
        <p:nvPicPr>
          <p:cNvPr id="13" name="オーディオ 12">
            <a:hlinkClick r:id="" action="ppaction://media"/>
            <a:extLst>
              <a:ext uri="{FF2B5EF4-FFF2-40B4-BE49-F238E27FC236}">
                <a16:creationId xmlns:a16="http://schemas.microsoft.com/office/drawing/2014/main" id="{E572D0DC-26EE-54CC-6AE4-DDF1C401FD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6382329"/>
      </p:ext>
    </p:extLst>
  </p:cSld>
  <p:clrMapOvr>
    <a:masterClrMapping/>
  </p:clrMapOvr>
  <mc:AlternateContent xmlns:mc="http://schemas.openxmlformats.org/markup-compatibility/2006" xmlns:p14="http://schemas.microsoft.com/office/powerpoint/2010/main">
    <mc:Choice Requires="p14">
      <p:transition spd="slow" p14:dur="2000" advTm="88804"/>
    </mc:Choice>
    <mc:Fallback xmlns="">
      <p:transition spd="slow" advTm="88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図 5">
            <a:extLst>
              <a:ext uri="{FF2B5EF4-FFF2-40B4-BE49-F238E27FC236}">
                <a16:creationId xmlns:a16="http://schemas.microsoft.com/office/drawing/2014/main" id="{9AB6EFA6-2E09-663F-D9E0-3A414C307416}"/>
              </a:ext>
            </a:extLst>
          </p:cNvPr>
          <p:cNvPicPr>
            <a:picLocks noChangeAspect="1"/>
          </p:cNvPicPr>
          <p:nvPr/>
        </p:nvPicPr>
        <p:blipFill>
          <a:blip r:embed="rId4"/>
          <a:stretch>
            <a:fillRect/>
          </a:stretch>
        </p:blipFill>
        <p:spPr>
          <a:xfrm>
            <a:off x="1038929" y="2368204"/>
            <a:ext cx="10114141" cy="2121592"/>
          </a:xfrm>
          <a:prstGeom prst="rect">
            <a:avLst/>
          </a:prstGeom>
        </p:spPr>
      </p:pic>
      <p:pic>
        <p:nvPicPr>
          <p:cNvPr id="8" name="オーディオ 7">
            <a:hlinkClick r:id="" action="ppaction://media"/>
            <a:extLst>
              <a:ext uri="{FF2B5EF4-FFF2-40B4-BE49-F238E27FC236}">
                <a16:creationId xmlns:a16="http://schemas.microsoft.com/office/drawing/2014/main" id="{0D8ACC77-5B30-FE4F-C0DD-F35EF9B15D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6731340"/>
      </p:ext>
    </p:extLst>
  </p:cSld>
  <p:clrMapOvr>
    <a:masterClrMapping/>
  </p:clrMapOvr>
  <mc:AlternateContent xmlns:mc="http://schemas.openxmlformats.org/markup-compatibility/2006" xmlns:p14="http://schemas.microsoft.com/office/powerpoint/2010/main">
    <mc:Choice Requires="p14">
      <p:transition spd="slow" p14:dur="2000" advTm="4297"/>
    </mc:Choice>
    <mc:Fallback xmlns="">
      <p:transition spd="slow" advTm="4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B708-0358-A290-4110-CE9A68E7828B}"/>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643E25AC-85C7-E906-FBF6-30B4EB4525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C47591A3-211B-01DA-A83B-A814274A5332}"/>
              </a:ext>
            </a:extLst>
          </p:cNvPr>
          <p:cNvSpPr txBox="1"/>
          <p:nvPr/>
        </p:nvSpPr>
        <p:spPr>
          <a:xfrm>
            <a:off x="253660" y="924484"/>
            <a:ext cx="11240503" cy="5690212"/>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点数に変更なし</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en-US"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現行と同様　</a:t>
            </a:r>
            <a:r>
              <a:rPr kumimoji="1" lang="en-US" altLang="ja-JP"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80</a:t>
            </a:r>
            <a:r>
              <a:rPr kumimoji="1" lang="ja-JP" altLang="en-US"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点</a:t>
            </a:r>
            <a:endParaRPr kumimoji="1" lang="en-US" altLang="ja-JP"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外来医師過多区域に関する対応</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endPar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〇改正医療法に基づき都道府県知事が行う、地域で不足している</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医療機能等に係る医療提供の要請に</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応じず</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、保険医療機関の指定が</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３年以内</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とされた医療機関は、地域医療への寄与が不十分との位置付けであることを踏まえ、</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当該医療機関については機能強化加算の</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対象としない</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データ提出加算の届出が望ましい旨の追加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〇以下に掲げる届出を行っていることが</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望ましい。</a:t>
            </a:r>
            <a:endPar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〔BCP</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の策定</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業務継続計画を策定し当該計画に従い必要な措置を講じること。</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また、定期的に業務継続計画の見直しを行い、必要に応じて業務継続計画の変更を行うこと。</a:t>
            </a:r>
            <a:endParaRPr kumimoji="1" lang="en-US" altLang="ja-JP"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令和８年３月</a:t>
            </a: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日において</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現に機能強化加算の届出を行っている保険医療機関</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については、</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令和９年５月</a:t>
            </a:r>
            <a:r>
              <a:rPr kumimoji="1" lang="en-US" altLang="ja-JP"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日までの間</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に限り</a:t>
            </a: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BCP</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の策定については</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該当するものとみなす</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3" name="表 2">
            <a:extLst>
              <a:ext uri="{FF2B5EF4-FFF2-40B4-BE49-F238E27FC236}">
                <a16:creationId xmlns:a16="http://schemas.microsoft.com/office/drawing/2014/main" id="{4F143D59-8FDF-C514-318E-69AB93047EB1}"/>
              </a:ext>
            </a:extLst>
          </p:cNvPr>
          <p:cNvGraphicFramePr>
            <a:graphicFrameLocks noGrp="1"/>
          </p:cNvGraphicFramePr>
          <p:nvPr/>
        </p:nvGraphicFramePr>
        <p:xfrm>
          <a:off x="381141" y="3769590"/>
          <a:ext cx="9448583" cy="1217819"/>
        </p:xfrm>
        <a:graphic>
          <a:graphicData uri="http://schemas.openxmlformats.org/drawingml/2006/table">
            <a:tbl>
              <a:tblPr firstRow="1" bandRow="1">
                <a:tableStyleId>{5C22544A-7EE6-4342-B048-85BDC9FD1C3A}</a:tableStyleId>
              </a:tblPr>
              <a:tblGrid>
                <a:gridCol w="3647298">
                  <a:extLst>
                    <a:ext uri="{9D8B030D-6E8A-4147-A177-3AD203B41FA5}">
                      <a16:colId xmlns:a16="http://schemas.microsoft.com/office/drawing/2014/main" val="1160610464"/>
                    </a:ext>
                  </a:extLst>
                </a:gridCol>
                <a:gridCol w="5801285">
                  <a:extLst>
                    <a:ext uri="{9D8B030D-6E8A-4147-A177-3AD203B41FA5}">
                      <a16:colId xmlns:a16="http://schemas.microsoft.com/office/drawing/2014/main" val="3744314393"/>
                    </a:ext>
                  </a:extLst>
                </a:gridCol>
              </a:tblGrid>
              <a:tr h="1217819">
                <a:tc>
                  <a:txBody>
                    <a:bodyPr/>
                    <a:lstStyle/>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①　再診料の外来データ提出加算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②　地域包括診療料の外来データ提出加算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③　生活習慣病管理料（</a:t>
                      </a:r>
                      <a:r>
                        <a:rPr lang="en-US" altLang="ja-JP" sz="1300" b="1" dirty="0">
                          <a:solidFill>
                            <a:schemeClr val="tx1"/>
                          </a:solidFill>
                          <a:latin typeface="BIZ UDPゴシック" panose="020B0400000000000000" pitchFamily="50" charset="-128"/>
                          <a:ea typeface="BIZ UDPゴシック" panose="020B0400000000000000" pitchFamily="50" charset="-128"/>
                        </a:rPr>
                        <a:t>Ⅰ</a:t>
                      </a:r>
                      <a:r>
                        <a:rPr lang="ja-JP" altLang="en-US" sz="1300" b="1" dirty="0">
                          <a:solidFill>
                            <a:schemeClr val="tx1"/>
                          </a:solidFill>
                          <a:latin typeface="BIZ UDPゴシック" panose="020B0400000000000000" pitchFamily="50" charset="-128"/>
                          <a:ea typeface="BIZ UDPゴシック" panose="020B0400000000000000" pitchFamily="50" charset="-128"/>
                        </a:rPr>
                        <a:t>）の充実管理加算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④　生活習慣病管理料（</a:t>
                      </a:r>
                      <a:r>
                        <a:rPr lang="en-US" altLang="ja-JP" sz="1300" b="1" dirty="0">
                          <a:solidFill>
                            <a:schemeClr val="tx1"/>
                          </a:solidFill>
                          <a:latin typeface="BIZ UDPゴシック" panose="020B0400000000000000" pitchFamily="50" charset="-128"/>
                          <a:ea typeface="BIZ UDPゴシック" panose="020B0400000000000000" pitchFamily="50" charset="-128"/>
                        </a:rPr>
                        <a:t>Ⅱ</a:t>
                      </a:r>
                      <a:r>
                        <a:rPr lang="ja-JP" altLang="en-US" sz="1300" b="1" dirty="0">
                          <a:solidFill>
                            <a:schemeClr val="tx1"/>
                          </a:solidFill>
                          <a:latin typeface="BIZ UDPゴシック" panose="020B0400000000000000" pitchFamily="50" charset="-128"/>
                          <a:ea typeface="BIZ UDPゴシック" panose="020B0400000000000000" pitchFamily="50" charset="-128"/>
                        </a:rPr>
                        <a:t>）の充実管理加算</a:t>
                      </a:r>
                    </a:p>
                  </a:txBody>
                  <a:tcPr>
                    <a:solidFill>
                      <a:schemeClr val="accent3">
                        <a:lumMod val="20000"/>
                        <a:lumOff val="80000"/>
                      </a:schemeClr>
                    </a:solidFill>
                  </a:tcPr>
                </a:tc>
                <a:tc>
                  <a:txBody>
                    <a:bodyPr/>
                    <a:lstStyle/>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⑤　在宅時医学総合管理料の在宅データ提出加算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⑥　施設入居時等医学総合管理料の在宅データ提出加算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⑦　在宅がん医療総合管理料の在宅データ提出加算</a:t>
                      </a:r>
                    </a:p>
                    <a:p>
                      <a:endParaRPr kumimoji="1" lang="ja-JP" altLang="en-US" sz="1200" b="1"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extLst>
                  <a:ext uri="{0D108BD9-81ED-4DB2-BD59-A6C34878D82A}">
                    <a16:rowId xmlns:a16="http://schemas.microsoft.com/office/drawing/2014/main" val="4152133660"/>
                  </a:ext>
                </a:extLst>
              </a:tr>
            </a:tbl>
          </a:graphicData>
        </a:graphic>
      </p:graphicFrame>
      <p:sp>
        <p:nvSpPr>
          <p:cNvPr id="2" name="テキスト ボックス 1">
            <a:extLst>
              <a:ext uri="{FF2B5EF4-FFF2-40B4-BE49-F238E27FC236}">
                <a16:creationId xmlns:a16="http://schemas.microsoft.com/office/drawing/2014/main" id="{DBE76F9A-D907-A5A1-D565-DDE65D6DFE10}"/>
              </a:ext>
            </a:extLst>
          </p:cNvPr>
          <p:cNvSpPr txBox="1"/>
          <p:nvPr/>
        </p:nvSpPr>
        <p:spPr>
          <a:xfrm>
            <a:off x="253660" y="1635518"/>
            <a:ext cx="1739101" cy="400110"/>
          </a:xfrm>
          <a:prstGeom prst="rect">
            <a:avLst/>
          </a:prstGeom>
          <a:noFill/>
          <a:ln w="28575">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〇新設項目</a:t>
            </a:r>
          </a:p>
        </p:txBody>
      </p:sp>
      <p:sp>
        <p:nvSpPr>
          <p:cNvPr id="4" name="タイトル 1">
            <a:extLst>
              <a:ext uri="{FF2B5EF4-FFF2-40B4-BE49-F238E27FC236}">
                <a16:creationId xmlns:a16="http://schemas.microsoft.com/office/drawing/2014/main" id="{817B4CB3-816B-12B5-CB5B-1CBB5EC42C4A}"/>
              </a:ext>
            </a:extLst>
          </p:cNvPr>
          <p:cNvSpPr txBox="1">
            <a:spLocks/>
          </p:cNvSpPr>
          <p:nvPr/>
        </p:nvSpPr>
        <p:spPr>
          <a:xfrm>
            <a:off x="762000" y="243304"/>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機能強化加算の見直しについて</a:t>
            </a:r>
          </a:p>
        </p:txBody>
      </p:sp>
      <p:pic>
        <p:nvPicPr>
          <p:cNvPr id="8" name="オーディオ 7">
            <a:hlinkClick r:id="" action="ppaction://media"/>
            <a:extLst>
              <a:ext uri="{FF2B5EF4-FFF2-40B4-BE49-F238E27FC236}">
                <a16:creationId xmlns:a16="http://schemas.microsoft.com/office/drawing/2014/main" id="{5CE38B7F-E744-5026-08F9-571FEE051E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5099293"/>
      </p:ext>
    </p:extLst>
  </p:cSld>
  <p:clrMapOvr>
    <a:masterClrMapping/>
  </p:clrMapOvr>
  <mc:AlternateContent xmlns:mc="http://schemas.openxmlformats.org/markup-compatibility/2006" xmlns:p14="http://schemas.microsoft.com/office/powerpoint/2010/main">
    <mc:Choice Requires="p14">
      <p:transition spd="slow" p14:dur="2000" advTm="89729"/>
    </mc:Choice>
    <mc:Fallback xmlns="">
      <p:transition spd="slow" advTm="89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37"/>
          <p:cNvSpPr>
            <a:spLocks noChangeArrowheads="1"/>
          </p:cNvSpPr>
          <p:nvPr/>
        </p:nvSpPr>
        <p:spPr bwMode="auto">
          <a:xfrm>
            <a:off x="260101" y="769168"/>
            <a:ext cx="11593288" cy="6028732"/>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0" marR="0" lvl="0" indent="252052" algn="l" defTabSz="844083" rtl="0" eaLnBrk="1" fontAlgn="auto" latinLnBrk="0" hangingPunct="1">
              <a:lnSpc>
                <a:spcPct val="100000"/>
              </a:lnSpc>
              <a:spcBef>
                <a:spcPts val="0"/>
              </a:spcBef>
              <a:spcAft>
                <a:spcPts val="0"/>
              </a:spcAft>
              <a:buClrTx/>
              <a:buSzTx/>
              <a:buFontTx/>
              <a:buNone/>
              <a:tabLst/>
              <a:defRPr/>
            </a:pPr>
            <a:endParaRPr kumimoji="1" lang="en-US" altLang="ja-JP" sz="923"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0" marR="0" lvl="0" indent="326789"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初診料・小児かかりつけ診療料（初診時）　　</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機能強化加算　　</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80</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点</a:t>
            </a:r>
            <a:endPar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326789" algn="l" defTabSz="914400" rtl="0" eaLnBrk="1" fontAlgn="auto" latinLnBrk="0" hangingPunct="1">
              <a:lnSpc>
                <a:spcPct val="100000"/>
              </a:lnSpc>
              <a:spcBef>
                <a:spcPts val="0"/>
              </a:spcBef>
              <a:spcAft>
                <a:spcPts val="0"/>
              </a:spcAft>
              <a:buClrTx/>
              <a:buSzTx/>
              <a:buFontTx/>
              <a:buNone/>
              <a:tabLst/>
              <a:defRPr/>
            </a:pPr>
            <a:endParaRPr kumimoji="1" lang="en-US" altLang="ja-JP" sz="1108"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3" name="スライド番号プレースホルダー 4">
            <a:extLst>
              <a:ext uri="{FF2B5EF4-FFF2-40B4-BE49-F238E27FC236}">
                <a16:creationId xmlns:a16="http://schemas.microsoft.com/office/drawing/2014/main" id="{25A4A9A9-B745-8798-8D62-2B6585195B8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FB07AF6D-E6C2-74D3-AF99-9CBB669E68B8}"/>
              </a:ext>
            </a:extLst>
          </p:cNvPr>
          <p:cNvSpPr txBox="1"/>
          <p:nvPr/>
        </p:nvSpPr>
        <p:spPr>
          <a:xfrm>
            <a:off x="505691" y="1292474"/>
            <a:ext cx="11180618" cy="2246769"/>
          </a:xfrm>
          <a:prstGeom prst="rect">
            <a:avLst/>
          </a:prstGeom>
          <a:solidFill>
            <a:schemeClr val="bg1"/>
          </a:solidFill>
          <a:ln w="19050">
            <a:solidFill>
              <a:schemeClr val="tx1"/>
            </a:solidFill>
          </a:ln>
        </p:spPr>
        <p:txBody>
          <a:bodyPr wrap="square" rtlCol="0">
            <a:spAutoFit/>
          </a:body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算定要件</a:t>
            </a: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p>
          <a:p>
            <a:pPr marL="171450" marR="0" lvl="0" indent="-171450" algn="l" defTabSz="8440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初診料を算定する場合に、加算することができる。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171450" marR="0" lvl="0" indent="-171450" algn="l" defTabSz="8440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必要に応じ、患者に対して以下の対応を行うとともに、当該対応を行うことができる旨を院内及びホームページ等に掲示し、必要に応じて患者に対して説明すること。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イ</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患者が受診している他の医療機関及び処方されている医薬品を把握し、必要な服薬管理を行うとともに、診療録に記載すること。なお、必要に応じ、担当医の指示を受けた看護職員等が情報の把握を行うことも可能であ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ロ</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専門医師又は専門医療機関への紹介を行うこと。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ハ</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健康診断の結果等の健康管理に係る相談に応じること。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ニ</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保健・福祉サービスに係る相談に応じること。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ホ</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診療時間外を含む、緊急時の対応方法等に係る情報提供を行うこと。</a:t>
            </a:r>
            <a:endPar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8D776FC0-1680-8204-F9C1-F7BE6BAF8371}"/>
              </a:ext>
            </a:extLst>
          </p:cNvPr>
          <p:cNvSpPr txBox="1"/>
          <p:nvPr/>
        </p:nvSpPr>
        <p:spPr>
          <a:xfrm>
            <a:off x="505690" y="3614300"/>
            <a:ext cx="11180618" cy="3108543"/>
          </a:xfrm>
          <a:prstGeom prst="rect">
            <a:avLst/>
          </a:prstGeom>
          <a:solidFill>
            <a:schemeClr val="bg1"/>
          </a:solidFill>
          <a:ln w="19050">
            <a:solidFill>
              <a:schemeClr val="tx1"/>
            </a:solidFill>
          </a:ln>
        </p:spPr>
        <p:txBody>
          <a:bodyPr wrap="square" rtlCol="0">
            <a:spAutoFit/>
          </a:bodyPr>
          <a:lstStyle/>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施設基準</a:t>
            </a: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en-US" sz="1400" b="1" i="0" u="sng"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（下線部新設）</a:t>
            </a:r>
            <a:endParaRPr kumimoji="1" lang="en-US" altLang="ja-JP" sz="1400" b="1" i="0" u="sng"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診療所又は許可病床数が</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200</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床未満の病院であること。</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適切な受診につながるような助言及び指導を行うこと等、質の高い診療機能を有する体制が整備されていること。</a:t>
            </a:r>
          </a:p>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次のいずれかにおける届出を行っている</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498243" marR="0" lvl="0" indent="-80599"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ア　地域包括診療加算　イ　地域包括診療料　ウ　小児かかりつけ診療料　エ　在宅時医学総合管理料（在宅療養支援診療所又は在宅療養支援病院に限る）　オ　施設入居時等医学総合管理料（在宅療養支援診療所又は在宅療養支援病院に限る）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地域において包括的な診療を担う医療機関であることについて、当該保険医療機関の見やすい場所及びホームページ等に掲示する等の取組を行っていること。</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健康保険法第六十八条の二第一項の規定により三年以内の期限が付された同法第六十三条第三項第一号の指定を受けた診療所以外の保険医療機関であること。</a:t>
            </a:r>
            <a:endPar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「医療機関（災害拠点病院以外）における災害対応のための</a:t>
            </a:r>
            <a:r>
              <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BCP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作成の手引き」等を参考に、医療機関の実情に応じて、業務継続計画を策定し、当該計画に従い必要な措置を講じること。また、定期的に業務継続計画の見直しを行い、必要に応じて業務継続計画の変更を行うこと。</a:t>
            </a:r>
            <a:endPar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外来データ提出加算、在宅データ提出加算の届出を行っていることが望ましい。</a:t>
            </a:r>
          </a:p>
        </p:txBody>
      </p:sp>
      <p:sp>
        <p:nvSpPr>
          <p:cNvPr id="4" name="タイトル 1">
            <a:extLst>
              <a:ext uri="{FF2B5EF4-FFF2-40B4-BE49-F238E27FC236}">
                <a16:creationId xmlns:a16="http://schemas.microsoft.com/office/drawing/2014/main" id="{0F4EE62C-885C-CAA3-11B0-CCC11069274C}"/>
              </a:ext>
            </a:extLst>
          </p:cNvPr>
          <p:cNvSpPr txBox="1">
            <a:spLocks/>
          </p:cNvSpPr>
          <p:nvPr/>
        </p:nvSpPr>
        <p:spPr>
          <a:xfrm>
            <a:off x="674254" y="132435"/>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機能強化加算について</a:t>
            </a:r>
          </a:p>
        </p:txBody>
      </p:sp>
      <p:pic>
        <p:nvPicPr>
          <p:cNvPr id="10" name="オーディオ 9">
            <a:hlinkClick r:id="" action="ppaction://media"/>
            <a:extLst>
              <a:ext uri="{FF2B5EF4-FFF2-40B4-BE49-F238E27FC236}">
                <a16:creationId xmlns:a16="http://schemas.microsoft.com/office/drawing/2014/main" id="{6905EE7B-24C4-33AD-CC56-531CDE7AD0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6283418"/>
      </p:ext>
    </p:extLst>
  </p:cSld>
  <p:clrMapOvr>
    <a:masterClrMapping/>
  </p:clrMapOvr>
  <mc:AlternateContent xmlns:mc="http://schemas.openxmlformats.org/markup-compatibility/2006" xmlns:p14="http://schemas.microsoft.com/office/powerpoint/2010/main">
    <mc:Choice Requires="p14">
      <p:transition spd="slow" p14:dur="2000" advTm="25646"/>
    </mc:Choice>
    <mc:Fallback xmlns="">
      <p:transition spd="slow" advTm="25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外来医師過多区域に関する対応</a:t>
            </a: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1A60820-88AA-4275-670D-B272F6AF7F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829956"/>
      </p:ext>
    </p:extLst>
  </p:cSld>
  <p:clrMapOvr>
    <a:masterClrMapping/>
  </p:clrMapOvr>
  <mc:AlternateContent xmlns:mc="http://schemas.openxmlformats.org/markup-compatibility/2006" xmlns:p14="http://schemas.microsoft.com/office/powerpoint/2010/main">
    <mc:Choice Requires="p14">
      <p:transition spd="slow" p14:dur="2000" advTm="4934"/>
    </mc:Choice>
    <mc:Fallback xmlns="">
      <p:transition spd="slow" advTm="4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9A18F-A092-6275-8A76-3E4D724D6E4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9146B85-9F67-E002-373E-70B9DED6645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外来医師過多区域に</a:t>
            </a:r>
            <a:r>
              <a:rPr kumimoji="1" lang="ja-JP" altLang="en-US" sz="2400" b="1" dirty="0"/>
              <a:t>関する対応（今回改定について）</a:t>
            </a:r>
          </a:p>
        </p:txBody>
      </p:sp>
      <p:sp>
        <p:nvSpPr>
          <p:cNvPr id="7" name="スライド番号プレースホルダー 4">
            <a:extLst>
              <a:ext uri="{FF2B5EF4-FFF2-40B4-BE49-F238E27FC236}">
                <a16:creationId xmlns:a16="http://schemas.microsoft.com/office/drawing/2014/main" id="{22702481-2D78-D2C4-BAF8-BB3CA61B88F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0" name="テキスト ボックス 9">
            <a:extLst>
              <a:ext uri="{FF2B5EF4-FFF2-40B4-BE49-F238E27FC236}">
                <a16:creationId xmlns:a16="http://schemas.microsoft.com/office/drawing/2014/main" id="{1DDCF171-D5A1-F6A9-DD4E-C399C3E1BBC1}"/>
              </a:ext>
            </a:extLst>
          </p:cNvPr>
          <p:cNvSpPr txBox="1"/>
          <p:nvPr/>
        </p:nvSpPr>
        <p:spPr>
          <a:xfrm>
            <a:off x="767408" y="692696"/>
            <a:ext cx="10657184" cy="5665654"/>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en-US" altLang="ja-JP" sz="16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 </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基本的な考え方</a:t>
            </a: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457200" marR="0" lvl="1" indent="0" algn="just" defTabSz="914400" rtl="0" eaLnBrk="1" fontAlgn="auto" latinLnBrk="0" hangingPunct="1">
              <a:lnSpc>
                <a:spcPct val="150000"/>
              </a:lnSpc>
              <a:spcBef>
                <a:spcPts val="0"/>
              </a:spcBef>
              <a:spcAft>
                <a:spcPts val="0"/>
              </a:spcAft>
              <a:buClrTx/>
              <a:buSzTx/>
              <a:buFontTx/>
              <a:buNone/>
              <a:tabLst/>
              <a:defRPr/>
            </a:pP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改正医療法に基づき都道府県知事が行う、地域で不足している医療機能等に係る医療提供の要請に応じず、保険医療機関の指定が３年以内とされた医療機関については</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機能強化加算</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や</a:t>
            </a: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地域包括診療加算</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等の算定等を不可とする</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en-US"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 </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具体的な内容</a:t>
            </a: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en-US"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457200" marR="0" lvl="1"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以下の算定・届出を不可とする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機能強化加算、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地域包括診療料及び</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小児かかりつけ診療料の算定</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並びに在宅療養支援診療所</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の届出</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0" fontAlgn="auto" latinLnBrk="0" hangingPunct="0">
              <a:lnSpc>
                <a:spcPts val="17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pic>
        <p:nvPicPr>
          <p:cNvPr id="6" name="オーディオ 5">
            <a:hlinkClick r:id="" action="ppaction://media"/>
            <a:extLst>
              <a:ext uri="{FF2B5EF4-FFF2-40B4-BE49-F238E27FC236}">
                <a16:creationId xmlns:a16="http://schemas.microsoft.com/office/drawing/2014/main" id="{1F40D6B8-521B-5E61-A34F-92DDA4AC5E0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3435623"/>
      </p:ext>
    </p:extLst>
  </p:cSld>
  <p:clrMapOvr>
    <a:masterClrMapping/>
  </p:clrMapOvr>
  <mc:AlternateContent xmlns:mc="http://schemas.openxmlformats.org/markup-compatibility/2006" xmlns:p14="http://schemas.microsoft.com/office/powerpoint/2010/main">
    <mc:Choice Requires="p14">
      <p:transition spd="slow" p14:dur="2000" advTm="68722"/>
    </mc:Choice>
    <mc:Fallback xmlns="">
      <p:transition spd="slow" advTm="68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地域包括診療加算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認知症地域包括診療加算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等</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の見直し</a:t>
            </a: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F453D30F-5CE2-CB0C-66DE-18DA74263F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7073631"/>
      </p:ext>
    </p:extLst>
  </p:cSld>
  <p:clrMapOvr>
    <a:masterClrMapping/>
  </p:clrMapOvr>
  <mc:AlternateContent xmlns:mc="http://schemas.openxmlformats.org/markup-compatibility/2006" xmlns:p14="http://schemas.microsoft.com/office/powerpoint/2010/main">
    <mc:Choice Requires="p14">
      <p:transition spd="slow" p14:dur="2000" advTm="7944"/>
    </mc:Choice>
    <mc:Fallback xmlns="">
      <p:transition spd="slow" advTm="7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5D39F-06D6-62F9-1EFC-C920172226F5}"/>
            </a:ext>
          </a:extLst>
        </p:cNvPr>
        <p:cNvGrpSpPr/>
        <p:nvPr/>
      </p:nvGrpSpPr>
      <p:grpSpPr>
        <a:xfrm>
          <a:off x="0" y="0"/>
          <a:ext cx="0" cy="0"/>
          <a:chOff x="0" y="0"/>
          <a:chExt cx="0" cy="0"/>
        </a:xfrm>
      </p:grpSpPr>
      <p:cxnSp>
        <p:nvCxnSpPr>
          <p:cNvPr id="20" name="直線矢印コネクタ 19">
            <a:extLst>
              <a:ext uri="{FF2B5EF4-FFF2-40B4-BE49-F238E27FC236}">
                <a16:creationId xmlns:a16="http://schemas.microsoft.com/office/drawing/2014/main" id="{B79BB97F-2F7A-4A5F-8855-45730DFC5A31}"/>
              </a:ext>
            </a:extLst>
          </p:cNvPr>
          <p:cNvCxnSpPr>
            <a:cxnSpLocks/>
          </p:cNvCxnSpPr>
          <p:nvPr/>
        </p:nvCxnSpPr>
        <p:spPr>
          <a:xfrm>
            <a:off x="4024963" y="3433698"/>
            <a:ext cx="2493945" cy="1588349"/>
          </a:xfrm>
          <a:prstGeom prst="straightConnector1">
            <a:avLst/>
          </a:prstGeom>
          <a:ln w="76200">
            <a:solidFill>
              <a:schemeClr val="accent2"/>
            </a:solidFill>
            <a:tailEnd type="triangle"/>
          </a:ln>
        </p:spPr>
        <p:style>
          <a:lnRef idx="1">
            <a:schemeClr val="accent2"/>
          </a:lnRef>
          <a:fillRef idx="0">
            <a:schemeClr val="accent2"/>
          </a:fillRef>
          <a:effectRef idx="0">
            <a:schemeClr val="accent2"/>
          </a:effectRef>
          <a:fontRef idx="minor">
            <a:schemeClr val="tx1"/>
          </a:fontRef>
        </p:style>
      </p:cxnSp>
      <p:cxnSp>
        <p:nvCxnSpPr>
          <p:cNvPr id="4" name="直線矢印コネクタ 3">
            <a:extLst>
              <a:ext uri="{FF2B5EF4-FFF2-40B4-BE49-F238E27FC236}">
                <a16:creationId xmlns:a16="http://schemas.microsoft.com/office/drawing/2014/main" id="{1607BDF3-F22F-AACE-5FAE-D2E30C5991D3}"/>
              </a:ext>
            </a:extLst>
          </p:cNvPr>
          <p:cNvCxnSpPr>
            <a:cxnSpLocks/>
          </p:cNvCxnSpPr>
          <p:nvPr/>
        </p:nvCxnSpPr>
        <p:spPr>
          <a:xfrm>
            <a:off x="4024963" y="2891588"/>
            <a:ext cx="2493945"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cxnSp>
        <p:nvCxnSpPr>
          <p:cNvPr id="22" name="直線矢印コネクタ 21">
            <a:extLst>
              <a:ext uri="{FF2B5EF4-FFF2-40B4-BE49-F238E27FC236}">
                <a16:creationId xmlns:a16="http://schemas.microsoft.com/office/drawing/2014/main" id="{70BC7EED-5D0F-2288-B936-1A787E669A34}"/>
              </a:ext>
            </a:extLst>
          </p:cNvPr>
          <p:cNvCxnSpPr>
            <a:cxnSpLocks/>
          </p:cNvCxnSpPr>
          <p:nvPr/>
        </p:nvCxnSpPr>
        <p:spPr>
          <a:xfrm>
            <a:off x="4079143" y="5666233"/>
            <a:ext cx="2439765" cy="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8" name="直線矢印コネクタ 7">
            <a:extLst>
              <a:ext uri="{FF2B5EF4-FFF2-40B4-BE49-F238E27FC236}">
                <a16:creationId xmlns:a16="http://schemas.microsoft.com/office/drawing/2014/main" id="{81F5525E-95F3-FDD5-E968-E8A7986B95E2}"/>
              </a:ext>
            </a:extLst>
          </p:cNvPr>
          <p:cNvCxnSpPr>
            <a:cxnSpLocks/>
          </p:cNvCxnSpPr>
          <p:nvPr/>
        </p:nvCxnSpPr>
        <p:spPr>
          <a:xfrm flipV="1">
            <a:off x="4024963" y="3382765"/>
            <a:ext cx="2503457" cy="1761859"/>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2" name="タイトル 1">
            <a:extLst>
              <a:ext uri="{FF2B5EF4-FFF2-40B4-BE49-F238E27FC236}">
                <a16:creationId xmlns:a16="http://schemas.microsoft.com/office/drawing/2014/main" id="{C6E47F3D-D106-1B9F-87B3-EF69D7B4D8A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地域包括診療加算、認知症地域包括診療加算等の見直し（今回改定のイメージ ①）</a:t>
            </a:r>
          </a:p>
        </p:txBody>
      </p:sp>
      <p:sp>
        <p:nvSpPr>
          <p:cNvPr id="7" name="スライド番号プレースホルダー 4">
            <a:extLst>
              <a:ext uri="{FF2B5EF4-FFF2-40B4-BE49-F238E27FC236}">
                <a16:creationId xmlns:a16="http://schemas.microsoft.com/office/drawing/2014/main" id="{34256C1E-D4D6-024C-AE62-A1705C8C741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6" name="表 5">
            <a:extLst>
              <a:ext uri="{FF2B5EF4-FFF2-40B4-BE49-F238E27FC236}">
                <a16:creationId xmlns:a16="http://schemas.microsoft.com/office/drawing/2014/main" id="{4D87073F-AFE1-EA01-9CCD-1B073E3815B8}"/>
              </a:ext>
            </a:extLst>
          </p:cNvPr>
          <p:cNvGraphicFramePr>
            <a:graphicFrameLocks noGrp="1"/>
          </p:cNvGraphicFramePr>
          <p:nvPr/>
        </p:nvGraphicFramePr>
        <p:xfrm>
          <a:off x="6608960" y="2053388"/>
          <a:ext cx="4968554" cy="1676400"/>
        </p:xfrm>
        <a:graphic>
          <a:graphicData uri="http://schemas.openxmlformats.org/drawingml/2006/table">
            <a:tbl>
              <a:tblPr firstRow="1" bandRow="1">
                <a:tableStyleId>{93296810-A885-4BE3-A3E7-6D5BEEA58F35}</a:tableStyleId>
              </a:tblPr>
              <a:tblGrid>
                <a:gridCol w="4176466">
                  <a:extLst>
                    <a:ext uri="{9D8B030D-6E8A-4147-A177-3AD203B41FA5}">
                      <a16:colId xmlns:a16="http://schemas.microsoft.com/office/drawing/2014/main" val="3240316992"/>
                    </a:ext>
                  </a:extLst>
                </a:gridCol>
                <a:gridCol w="792088">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地域包括診療加算１</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(1)</a:t>
                      </a:r>
                      <a:r>
                        <a:rPr lang="ja-JP" altLang="en-US" sz="1800" b="1" dirty="0">
                          <a:latin typeface="BIZ UDPゴシック" panose="020B0400000000000000" pitchFamily="50" charset="-128"/>
                          <a:ea typeface="BIZ UDPゴシック" panose="020B0400000000000000" pitchFamily="50" charset="-128"/>
                        </a:rPr>
                        <a:t>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３８点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2601948521"/>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(2)</a:t>
                      </a:r>
                      <a:r>
                        <a:rPr lang="ja-JP" altLang="en-US" sz="1800" b="1" dirty="0">
                          <a:latin typeface="BIZ UDPゴシック" panose="020B0400000000000000" pitchFamily="50" charset="-128"/>
                          <a:ea typeface="BIZ UDPゴシック" panose="020B0400000000000000" pitchFamily="50" charset="-128"/>
                        </a:rPr>
                        <a:t>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２８点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4224992367"/>
                  </a:ext>
                </a:extLst>
              </a:tr>
            </a:tbl>
          </a:graphicData>
        </a:graphic>
      </p:graphicFrame>
      <p:graphicFrame>
        <p:nvGraphicFramePr>
          <p:cNvPr id="10" name="表 9">
            <a:extLst>
              <a:ext uri="{FF2B5EF4-FFF2-40B4-BE49-F238E27FC236}">
                <a16:creationId xmlns:a16="http://schemas.microsoft.com/office/drawing/2014/main" id="{6C64515A-7F7E-1A6D-4018-5D0C9363A945}"/>
              </a:ext>
            </a:extLst>
          </p:cNvPr>
          <p:cNvGraphicFramePr>
            <a:graphicFrameLocks noGrp="1"/>
          </p:cNvGraphicFramePr>
          <p:nvPr/>
        </p:nvGraphicFramePr>
        <p:xfrm>
          <a:off x="6608960" y="4437112"/>
          <a:ext cx="4968554" cy="1676400"/>
        </p:xfrm>
        <a:graphic>
          <a:graphicData uri="http://schemas.openxmlformats.org/drawingml/2006/table">
            <a:tbl>
              <a:tblPr firstRow="1" bandRow="1">
                <a:tableStyleId>{93296810-A885-4BE3-A3E7-6D5BEEA58F35}</a:tableStyleId>
              </a:tblPr>
              <a:tblGrid>
                <a:gridCol w="4176466">
                  <a:extLst>
                    <a:ext uri="{9D8B030D-6E8A-4147-A177-3AD203B41FA5}">
                      <a16:colId xmlns:a16="http://schemas.microsoft.com/office/drawing/2014/main" val="3240316992"/>
                    </a:ext>
                  </a:extLst>
                </a:gridCol>
                <a:gridCol w="792088">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地域包括診療加算２</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(1)</a:t>
                      </a:r>
                      <a:r>
                        <a:rPr lang="ja-JP" altLang="en-US" sz="1800" b="1" dirty="0">
                          <a:latin typeface="BIZ UDPゴシック" panose="020B0400000000000000" pitchFamily="50" charset="-128"/>
                          <a:ea typeface="BIZ UDPゴシック" panose="020B0400000000000000" pitchFamily="50" charset="-128"/>
                        </a:rPr>
                        <a:t>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３１点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601948521"/>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(2)</a:t>
                      </a:r>
                      <a:r>
                        <a:rPr lang="ja-JP" altLang="en-US" sz="1800" b="1" dirty="0">
                          <a:latin typeface="BIZ UDPゴシック" panose="020B0400000000000000" pitchFamily="50" charset="-128"/>
                          <a:ea typeface="BIZ UDPゴシック" panose="020B0400000000000000" pitchFamily="50" charset="-128"/>
                        </a:rPr>
                        <a:t>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２１点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224992367"/>
                  </a:ext>
                </a:extLst>
              </a:tr>
            </a:tbl>
          </a:graphicData>
        </a:graphic>
      </p:graphicFrame>
      <p:graphicFrame>
        <p:nvGraphicFramePr>
          <p:cNvPr id="11" name="表 10">
            <a:extLst>
              <a:ext uri="{FF2B5EF4-FFF2-40B4-BE49-F238E27FC236}">
                <a16:creationId xmlns:a16="http://schemas.microsoft.com/office/drawing/2014/main" id="{B3673762-3059-0F54-E7E9-79A3E33F6C48}"/>
              </a:ext>
            </a:extLst>
          </p:cNvPr>
          <p:cNvGraphicFramePr>
            <a:graphicFrameLocks noGrp="1"/>
          </p:cNvGraphicFramePr>
          <p:nvPr/>
        </p:nvGraphicFramePr>
        <p:xfrm>
          <a:off x="766453" y="4437112"/>
          <a:ext cx="3312368" cy="1676400"/>
        </p:xfrm>
        <a:graphic>
          <a:graphicData uri="http://schemas.openxmlformats.org/drawingml/2006/table">
            <a:tbl>
              <a:tblPr firstRow="1" bandRow="1">
                <a:tableStyleId>{5C22544A-7EE6-4342-B048-85BDC9FD1C3A}</a:tableStyleId>
              </a:tblPr>
              <a:tblGrid>
                <a:gridCol w="2448272">
                  <a:extLst>
                    <a:ext uri="{9D8B030D-6E8A-4147-A177-3AD203B41FA5}">
                      <a16:colId xmlns:a16="http://schemas.microsoft.com/office/drawing/2014/main" val="3240316992"/>
                    </a:ext>
                  </a:extLst>
                </a:gridCol>
                <a:gridCol w="86409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地域包括診療加算</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地域包括診療加算１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２８点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地域包括診療加算２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２１点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graphicFrame>
        <p:nvGraphicFramePr>
          <p:cNvPr id="13" name="表 12">
            <a:extLst>
              <a:ext uri="{FF2B5EF4-FFF2-40B4-BE49-F238E27FC236}">
                <a16:creationId xmlns:a16="http://schemas.microsoft.com/office/drawing/2014/main" id="{8A175740-6CD8-10DB-DF02-F3D6FE99C189}"/>
              </a:ext>
            </a:extLst>
          </p:cNvPr>
          <p:cNvGraphicFramePr>
            <a:graphicFrameLocks noGrp="1"/>
          </p:cNvGraphicFramePr>
          <p:nvPr/>
        </p:nvGraphicFramePr>
        <p:xfrm>
          <a:off x="748091" y="2022956"/>
          <a:ext cx="3312368" cy="1676400"/>
        </p:xfrm>
        <a:graphic>
          <a:graphicData uri="http://schemas.openxmlformats.org/drawingml/2006/table">
            <a:tbl>
              <a:tblPr firstRow="1" bandRow="1">
                <a:tableStyleId>{21E4AEA4-8DFA-4A89-87EB-49C32662AFE0}</a:tableStyleId>
              </a:tblPr>
              <a:tblGrid>
                <a:gridCol w="2448272">
                  <a:extLst>
                    <a:ext uri="{9D8B030D-6E8A-4147-A177-3AD203B41FA5}">
                      <a16:colId xmlns:a16="http://schemas.microsoft.com/office/drawing/2014/main" val="3240316992"/>
                    </a:ext>
                  </a:extLst>
                </a:gridCol>
                <a:gridCol w="86409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認知症地域包括診療加算</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認知症</a:t>
                      </a:r>
                      <a:endParaRPr lang="en-US" altLang="ja-JP" sz="1800" b="1" dirty="0"/>
                    </a:p>
                    <a:p>
                      <a:r>
                        <a:rPr lang="ja-JP" altLang="en-US" sz="1800" b="1" dirty="0"/>
                        <a:t>地域包括診療加算１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３８点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認知症</a:t>
                      </a:r>
                      <a:endParaRPr lang="en-US" altLang="ja-JP" sz="1800" b="1" dirty="0"/>
                    </a:p>
                    <a:p>
                      <a:r>
                        <a:rPr lang="ja-JP" altLang="en-US" sz="1800" b="1" dirty="0"/>
                        <a:t>地域包括診療加算２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３１点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sp>
        <p:nvSpPr>
          <p:cNvPr id="26" name="テキスト ボックス 25">
            <a:extLst>
              <a:ext uri="{FF2B5EF4-FFF2-40B4-BE49-F238E27FC236}">
                <a16:creationId xmlns:a16="http://schemas.microsoft.com/office/drawing/2014/main" id="{EA046BF6-7DC3-F4C6-49FD-D540C73C9529}"/>
              </a:ext>
            </a:extLst>
          </p:cNvPr>
          <p:cNvSpPr txBox="1"/>
          <p:nvPr/>
        </p:nvSpPr>
        <p:spPr>
          <a:xfrm>
            <a:off x="1312156" y="1574793"/>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改定前</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27" name="テキスト ボックス 26">
            <a:extLst>
              <a:ext uri="{FF2B5EF4-FFF2-40B4-BE49-F238E27FC236}">
                <a16:creationId xmlns:a16="http://schemas.microsoft.com/office/drawing/2014/main" id="{E4962264-F26F-72A1-CBA1-CCFE3F676935}"/>
              </a:ext>
            </a:extLst>
          </p:cNvPr>
          <p:cNvSpPr txBox="1"/>
          <p:nvPr/>
        </p:nvSpPr>
        <p:spPr>
          <a:xfrm>
            <a:off x="7982548" y="1548416"/>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改定後</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7" name="テキスト ボックス 16">
            <a:extLst>
              <a:ext uri="{FF2B5EF4-FFF2-40B4-BE49-F238E27FC236}">
                <a16:creationId xmlns:a16="http://schemas.microsoft.com/office/drawing/2014/main" id="{7DAB1B14-5979-402D-3C0B-894BB50C1BA7}"/>
              </a:ext>
            </a:extLst>
          </p:cNvPr>
          <p:cNvSpPr txBox="1"/>
          <p:nvPr/>
        </p:nvSpPr>
        <p:spPr>
          <a:xfrm>
            <a:off x="4167416" y="955558"/>
            <a:ext cx="3857168" cy="646331"/>
          </a:xfrm>
          <a:prstGeom prst="rect">
            <a:avLst/>
          </a:prstGeom>
          <a:solidFill>
            <a:srgbClr val="FFFF99"/>
          </a:solidFill>
          <a:ln>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地域包括診療加算</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認知症地域包括診療加算</a:t>
            </a:r>
          </a:p>
        </p:txBody>
      </p:sp>
      <p:pic>
        <p:nvPicPr>
          <p:cNvPr id="12" name="オーディオ 11">
            <a:hlinkClick r:id="" action="ppaction://media"/>
            <a:extLst>
              <a:ext uri="{FF2B5EF4-FFF2-40B4-BE49-F238E27FC236}">
                <a16:creationId xmlns:a16="http://schemas.microsoft.com/office/drawing/2014/main" id="{0A2C4880-BF82-4E2B-CEA2-BA7E2998A1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0866218"/>
      </p:ext>
    </p:extLst>
  </p:cSld>
  <p:clrMapOvr>
    <a:masterClrMapping/>
  </p:clrMapOvr>
  <mc:AlternateContent xmlns:mc="http://schemas.openxmlformats.org/markup-compatibility/2006" xmlns:p14="http://schemas.microsoft.com/office/powerpoint/2010/main">
    <mc:Choice Requires="p14">
      <p:transition spd="slow" p14:dur="2000" advTm="92719"/>
    </mc:Choice>
    <mc:Fallback xmlns="">
      <p:transition spd="slow" advTm="92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8317D-69A7-E04D-F279-B4C7AE545EA5}"/>
            </a:ext>
          </a:extLst>
        </p:cNvPr>
        <p:cNvGrpSpPr/>
        <p:nvPr/>
      </p:nvGrpSpPr>
      <p:grpSpPr>
        <a:xfrm>
          <a:off x="0" y="0"/>
          <a:ext cx="0" cy="0"/>
          <a:chOff x="0" y="0"/>
          <a:chExt cx="0" cy="0"/>
        </a:xfrm>
      </p:grpSpPr>
      <p:cxnSp>
        <p:nvCxnSpPr>
          <p:cNvPr id="20" name="直線矢印コネクタ 19">
            <a:extLst>
              <a:ext uri="{FF2B5EF4-FFF2-40B4-BE49-F238E27FC236}">
                <a16:creationId xmlns:a16="http://schemas.microsoft.com/office/drawing/2014/main" id="{7103C510-1D1C-153E-2AD9-E3E496D62CD7}"/>
              </a:ext>
            </a:extLst>
          </p:cNvPr>
          <p:cNvCxnSpPr>
            <a:cxnSpLocks/>
          </p:cNvCxnSpPr>
          <p:nvPr/>
        </p:nvCxnSpPr>
        <p:spPr>
          <a:xfrm>
            <a:off x="4034463" y="3721730"/>
            <a:ext cx="1922135" cy="1584463"/>
          </a:xfrm>
          <a:prstGeom prst="straightConnector1">
            <a:avLst/>
          </a:prstGeom>
          <a:ln w="76200">
            <a:solidFill>
              <a:schemeClr val="accent2"/>
            </a:solidFill>
            <a:tailEnd type="triangle"/>
          </a:ln>
        </p:spPr>
        <p:style>
          <a:lnRef idx="1">
            <a:schemeClr val="accent2"/>
          </a:lnRef>
          <a:fillRef idx="0">
            <a:schemeClr val="accent2"/>
          </a:fillRef>
          <a:effectRef idx="0">
            <a:schemeClr val="accent2"/>
          </a:effectRef>
          <a:fontRef idx="minor">
            <a:schemeClr val="tx1"/>
          </a:fontRef>
        </p:style>
      </p:cxnSp>
      <p:cxnSp>
        <p:nvCxnSpPr>
          <p:cNvPr id="4" name="直線矢印コネクタ 3">
            <a:extLst>
              <a:ext uri="{FF2B5EF4-FFF2-40B4-BE49-F238E27FC236}">
                <a16:creationId xmlns:a16="http://schemas.microsoft.com/office/drawing/2014/main" id="{7038CA85-FC95-2166-19FD-0791D4793C15}"/>
              </a:ext>
            </a:extLst>
          </p:cNvPr>
          <p:cNvCxnSpPr>
            <a:cxnSpLocks/>
          </p:cNvCxnSpPr>
          <p:nvPr/>
        </p:nvCxnSpPr>
        <p:spPr>
          <a:xfrm>
            <a:off x="4034463" y="3179620"/>
            <a:ext cx="1994143"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cxnSp>
        <p:nvCxnSpPr>
          <p:cNvPr id="22" name="直線矢印コネクタ 21">
            <a:extLst>
              <a:ext uri="{FF2B5EF4-FFF2-40B4-BE49-F238E27FC236}">
                <a16:creationId xmlns:a16="http://schemas.microsoft.com/office/drawing/2014/main" id="{26C3ADAF-F022-EEA1-37B6-1B6255606AAB}"/>
              </a:ext>
            </a:extLst>
          </p:cNvPr>
          <p:cNvCxnSpPr>
            <a:cxnSpLocks/>
          </p:cNvCxnSpPr>
          <p:nvPr/>
        </p:nvCxnSpPr>
        <p:spPr>
          <a:xfrm>
            <a:off x="4088643" y="5954265"/>
            <a:ext cx="1867955" cy="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8" name="直線矢印コネクタ 7">
            <a:extLst>
              <a:ext uri="{FF2B5EF4-FFF2-40B4-BE49-F238E27FC236}">
                <a16:creationId xmlns:a16="http://schemas.microsoft.com/office/drawing/2014/main" id="{9B11E112-1455-959D-43CF-219600E7C0EB}"/>
              </a:ext>
            </a:extLst>
          </p:cNvPr>
          <p:cNvCxnSpPr>
            <a:cxnSpLocks/>
          </p:cNvCxnSpPr>
          <p:nvPr/>
        </p:nvCxnSpPr>
        <p:spPr>
          <a:xfrm flipV="1">
            <a:off x="4034463" y="3756256"/>
            <a:ext cx="1922135" cy="167640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7" name="スライド番号プレースホルダー 4">
            <a:extLst>
              <a:ext uri="{FF2B5EF4-FFF2-40B4-BE49-F238E27FC236}">
                <a16:creationId xmlns:a16="http://schemas.microsoft.com/office/drawing/2014/main" id="{458DABA9-DE3E-F7B6-F45C-39539F61C90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6" name="表 5">
            <a:extLst>
              <a:ext uri="{FF2B5EF4-FFF2-40B4-BE49-F238E27FC236}">
                <a16:creationId xmlns:a16="http://schemas.microsoft.com/office/drawing/2014/main" id="{4651D50E-1AA0-04EF-E7B8-C94CE43A3DBA}"/>
              </a:ext>
            </a:extLst>
          </p:cNvPr>
          <p:cNvGraphicFramePr>
            <a:graphicFrameLocks noGrp="1"/>
          </p:cNvGraphicFramePr>
          <p:nvPr/>
        </p:nvGraphicFramePr>
        <p:xfrm>
          <a:off x="6100614" y="2341420"/>
          <a:ext cx="5486400" cy="1676400"/>
        </p:xfrm>
        <a:graphic>
          <a:graphicData uri="http://schemas.openxmlformats.org/drawingml/2006/table">
            <a:tbl>
              <a:tblPr firstRow="1" bandRow="1">
                <a:tableStyleId>{93296810-A885-4BE3-A3E7-6D5BEEA58F35}</a:tableStyleId>
              </a:tblPr>
              <a:tblGrid>
                <a:gridCol w="4176464">
                  <a:extLst>
                    <a:ext uri="{9D8B030D-6E8A-4147-A177-3AD203B41FA5}">
                      <a16:colId xmlns:a16="http://schemas.microsoft.com/office/drawing/2014/main" val="3240316992"/>
                    </a:ext>
                  </a:extLst>
                </a:gridCol>
                <a:gridCol w="130993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地域包括診療料１</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イ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６８２点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2601948521"/>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ロ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６６１点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4224992367"/>
                  </a:ext>
                </a:extLst>
              </a:tr>
            </a:tbl>
          </a:graphicData>
        </a:graphic>
      </p:graphicFrame>
      <p:graphicFrame>
        <p:nvGraphicFramePr>
          <p:cNvPr id="10" name="表 9">
            <a:extLst>
              <a:ext uri="{FF2B5EF4-FFF2-40B4-BE49-F238E27FC236}">
                <a16:creationId xmlns:a16="http://schemas.microsoft.com/office/drawing/2014/main" id="{82020F5A-5B4F-BFD1-2A0D-10507F9FE0AA}"/>
              </a:ext>
            </a:extLst>
          </p:cNvPr>
          <p:cNvGraphicFramePr>
            <a:graphicFrameLocks noGrp="1"/>
          </p:cNvGraphicFramePr>
          <p:nvPr/>
        </p:nvGraphicFramePr>
        <p:xfrm>
          <a:off x="6100614" y="4725144"/>
          <a:ext cx="5486400" cy="1676400"/>
        </p:xfrm>
        <a:graphic>
          <a:graphicData uri="http://schemas.openxmlformats.org/drawingml/2006/table">
            <a:tbl>
              <a:tblPr firstRow="1" bandRow="1">
                <a:tableStyleId>{93296810-A885-4BE3-A3E7-6D5BEEA58F35}</a:tableStyleId>
              </a:tblPr>
              <a:tblGrid>
                <a:gridCol w="4176464">
                  <a:extLst>
                    <a:ext uri="{9D8B030D-6E8A-4147-A177-3AD203B41FA5}">
                      <a16:colId xmlns:a16="http://schemas.microsoft.com/office/drawing/2014/main" val="3240316992"/>
                    </a:ext>
                  </a:extLst>
                </a:gridCol>
                <a:gridCol w="130993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地域包括診療料２</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イ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６１４点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601948521"/>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ロ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６０１点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224992367"/>
                  </a:ext>
                </a:extLst>
              </a:tr>
            </a:tbl>
          </a:graphicData>
        </a:graphic>
      </p:graphicFrame>
      <p:graphicFrame>
        <p:nvGraphicFramePr>
          <p:cNvPr id="11" name="表 10">
            <a:extLst>
              <a:ext uri="{FF2B5EF4-FFF2-40B4-BE49-F238E27FC236}">
                <a16:creationId xmlns:a16="http://schemas.microsoft.com/office/drawing/2014/main" id="{853E6AE2-0C8B-7806-D91C-15C9B017A493}"/>
              </a:ext>
            </a:extLst>
          </p:cNvPr>
          <p:cNvGraphicFramePr>
            <a:graphicFrameLocks noGrp="1"/>
          </p:cNvGraphicFramePr>
          <p:nvPr/>
        </p:nvGraphicFramePr>
        <p:xfrm>
          <a:off x="749947" y="4725144"/>
          <a:ext cx="3312368" cy="1676400"/>
        </p:xfrm>
        <a:graphic>
          <a:graphicData uri="http://schemas.openxmlformats.org/drawingml/2006/table">
            <a:tbl>
              <a:tblPr firstRow="1" bandRow="1">
                <a:tableStyleId>{5C22544A-7EE6-4342-B048-85BDC9FD1C3A}</a:tableStyleId>
              </a:tblPr>
              <a:tblGrid>
                <a:gridCol w="2086595">
                  <a:extLst>
                    <a:ext uri="{9D8B030D-6E8A-4147-A177-3AD203B41FA5}">
                      <a16:colId xmlns:a16="http://schemas.microsoft.com/office/drawing/2014/main" val="3240316992"/>
                    </a:ext>
                  </a:extLst>
                </a:gridCol>
                <a:gridCol w="1225773">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地域包括診療料</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地域包括診療料１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６６０点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地域包括診療料２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６００点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graphicFrame>
        <p:nvGraphicFramePr>
          <p:cNvPr id="13" name="表 12">
            <a:extLst>
              <a:ext uri="{FF2B5EF4-FFF2-40B4-BE49-F238E27FC236}">
                <a16:creationId xmlns:a16="http://schemas.microsoft.com/office/drawing/2014/main" id="{21A1642E-F3B3-95F9-91E4-9324ACD47BEE}"/>
              </a:ext>
            </a:extLst>
          </p:cNvPr>
          <p:cNvGraphicFramePr>
            <a:graphicFrameLocks noGrp="1"/>
          </p:cNvGraphicFramePr>
          <p:nvPr/>
        </p:nvGraphicFramePr>
        <p:xfrm>
          <a:off x="749625" y="2341420"/>
          <a:ext cx="3312368" cy="1676400"/>
        </p:xfrm>
        <a:graphic>
          <a:graphicData uri="http://schemas.openxmlformats.org/drawingml/2006/table">
            <a:tbl>
              <a:tblPr firstRow="1" bandRow="1">
                <a:tableStyleId>{21E4AEA4-8DFA-4A89-87EB-49C32662AFE0}</a:tableStyleId>
              </a:tblPr>
              <a:tblGrid>
                <a:gridCol w="2095127">
                  <a:extLst>
                    <a:ext uri="{9D8B030D-6E8A-4147-A177-3AD203B41FA5}">
                      <a16:colId xmlns:a16="http://schemas.microsoft.com/office/drawing/2014/main" val="3240316992"/>
                    </a:ext>
                  </a:extLst>
                </a:gridCol>
                <a:gridCol w="1217241">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認知症地域包括診療料</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認知症</a:t>
                      </a:r>
                      <a:endParaRPr lang="en-US" altLang="ja-JP" sz="1800" b="1" dirty="0"/>
                    </a:p>
                    <a:p>
                      <a:r>
                        <a:rPr lang="ja-JP" altLang="en-US" sz="1800" b="1" dirty="0"/>
                        <a:t>地域包括診療料１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６８１点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認知症</a:t>
                      </a:r>
                      <a:endParaRPr lang="en-US" altLang="ja-JP" sz="1800" b="1" dirty="0"/>
                    </a:p>
                    <a:p>
                      <a:r>
                        <a:rPr lang="ja-JP" altLang="en-US" sz="1800" b="1" dirty="0"/>
                        <a:t>地域包括診療料２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６１３点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sp>
        <p:nvSpPr>
          <p:cNvPr id="26" name="テキスト ボックス 25">
            <a:extLst>
              <a:ext uri="{FF2B5EF4-FFF2-40B4-BE49-F238E27FC236}">
                <a16:creationId xmlns:a16="http://schemas.microsoft.com/office/drawing/2014/main" id="{FDFD51A1-1771-7909-5DA7-0694C85A3FE1}"/>
              </a:ext>
            </a:extLst>
          </p:cNvPr>
          <p:cNvSpPr txBox="1"/>
          <p:nvPr/>
        </p:nvSpPr>
        <p:spPr>
          <a:xfrm>
            <a:off x="1321656" y="1862825"/>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改定前</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27" name="テキスト ボックス 26">
            <a:extLst>
              <a:ext uri="{FF2B5EF4-FFF2-40B4-BE49-F238E27FC236}">
                <a16:creationId xmlns:a16="http://schemas.microsoft.com/office/drawing/2014/main" id="{B8B777E4-4E4E-DB21-4A2A-7FDECB73AF2D}"/>
              </a:ext>
            </a:extLst>
          </p:cNvPr>
          <p:cNvSpPr txBox="1"/>
          <p:nvPr/>
        </p:nvSpPr>
        <p:spPr>
          <a:xfrm>
            <a:off x="7992048" y="1836448"/>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改定後</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6" name="テキスト ボックス 15">
            <a:extLst>
              <a:ext uri="{FF2B5EF4-FFF2-40B4-BE49-F238E27FC236}">
                <a16:creationId xmlns:a16="http://schemas.microsoft.com/office/drawing/2014/main" id="{DC50713C-7F3D-4522-E8A3-7134ED3AD5FC}"/>
              </a:ext>
            </a:extLst>
          </p:cNvPr>
          <p:cNvSpPr txBox="1"/>
          <p:nvPr/>
        </p:nvSpPr>
        <p:spPr>
          <a:xfrm>
            <a:off x="4028014" y="1085022"/>
            <a:ext cx="3857168" cy="646331"/>
          </a:xfrm>
          <a:prstGeom prst="rect">
            <a:avLst/>
          </a:prstGeom>
          <a:solidFill>
            <a:srgbClr val="FFFF99"/>
          </a:solidFill>
          <a:ln>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地域包括診療</a:t>
            </a: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料</a:t>
            </a:r>
            <a:endPar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認知症地域包括診療</a:t>
            </a: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料</a:t>
            </a:r>
            <a:endPar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9" name="タイトル 1">
            <a:extLst>
              <a:ext uri="{FF2B5EF4-FFF2-40B4-BE49-F238E27FC236}">
                <a16:creationId xmlns:a16="http://schemas.microsoft.com/office/drawing/2014/main" id="{8586E648-07B1-0C9F-FA73-5EC703545EF2}"/>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地域包括診療加算、認知症地域包括診療加算等の見直し（今回改定のイメージ ②）</a:t>
            </a:r>
          </a:p>
        </p:txBody>
      </p:sp>
      <p:pic>
        <p:nvPicPr>
          <p:cNvPr id="5" name="オーディオ 4">
            <a:hlinkClick r:id="" action="ppaction://media"/>
            <a:extLst>
              <a:ext uri="{FF2B5EF4-FFF2-40B4-BE49-F238E27FC236}">
                <a16:creationId xmlns:a16="http://schemas.microsoft.com/office/drawing/2014/main" id="{4C99CE1C-D03E-909E-38AA-130DC191A53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8059416"/>
      </p:ext>
    </p:extLst>
  </p:cSld>
  <p:clrMapOvr>
    <a:masterClrMapping/>
  </p:clrMapOvr>
  <mc:AlternateContent xmlns:mc="http://schemas.openxmlformats.org/markup-compatibility/2006" xmlns:p14="http://schemas.microsoft.com/office/powerpoint/2010/main">
    <mc:Choice Requires="p14">
      <p:transition spd="slow" p14:dur="2000" advTm="34120"/>
    </mc:Choice>
    <mc:Fallback xmlns="">
      <p:transition spd="slow" advTm="34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393CF-62CC-C082-4027-A37647FAF78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DBA25E6-EB04-4660-3972-44178DE0D41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地域包括診療加算、認知症地域包括診療加算等の見直し（対象患者の拡大 ①）</a:t>
            </a:r>
          </a:p>
        </p:txBody>
      </p:sp>
      <p:sp>
        <p:nvSpPr>
          <p:cNvPr id="7" name="スライド番号プレースホルダー 4">
            <a:extLst>
              <a:ext uri="{FF2B5EF4-FFF2-40B4-BE49-F238E27FC236}">
                <a16:creationId xmlns:a16="http://schemas.microsoft.com/office/drawing/2014/main" id="{038E2709-6AC6-E372-AC66-183B7C51138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2" name="表 11">
            <a:extLst>
              <a:ext uri="{FF2B5EF4-FFF2-40B4-BE49-F238E27FC236}">
                <a16:creationId xmlns:a16="http://schemas.microsoft.com/office/drawing/2014/main" id="{5C782B0E-21B5-F2AC-A6DD-C7340B2E5B7A}"/>
              </a:ext>
            </a:extLst>
          </p:cNvPr>
          <p:cNvGraphicFramePr>
            <a:graphicFrameLocks noGrp="1"/>
          </p:cNvGraphicFramePr>
          <p:nvPr/>
        </p:nvGraphicFramePr>
        <p:xfrm>
          <a:off x="632566" y="4300901"/>
          <a:ext cx="11017224" cy="2354580"/>
        </p:xfrm>
        <a:graphic>
          <a:graphicData uri="http://schemas.openxmlformats.org/drawingml/2006/table">
            <a:tbl>
              <a:tblPr firstRow="1" bandRow="1">
                <a:tableStyleId>{93296810-A885-4BE3-A3E7-6D5BEEA58F35}</a:tableStyleId>
              </a:tblPr>
              <a:tblGrid>
                <a:gridCol w="4824536">
                  <a:extLst>
                    <a:ext uri="{9D8B030D-6E8A-4147-A177-3AD203B41FA5}">
                      <a16:colId xmlns:a16="http://schemas.microsoft.com/office/drawing/2014/main" val="2712098590"/>
                    </a:ext>
                  </a:extLst>
                </a:gridCol>
                <a:gridCol w="1368152">
                  <a:extLst>
                    <a:ext uri="{9D8B030D-6E8A-4147-A177-3AD203B41FA5}">
                      <a16:colId xmlns:a16="http://schemas.microsoft.com/office/drawing/2014/main" val="3613316852"/>
                    </a:ext>
                  </a:extLst>
                </a:gridCol>
                <a:gridCol w="4824536">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r>
                        <a:rPr kumimoji="1" lang="ja-JP" altLang="en-US" dirty="0">
                          <a:latin typeface="BIZ UDPゴシック" panose="020B0400000000000000" pitchFamily="50" charset="-128"/>
                          <a:ea typeface="BIZ UDPゴシック" panose="020B0400000000000000" pitchFamily="50" charset="-128"/>
                        </a:rPr>
                        <a:t>　</a:t>
                      </a:r>
                      <a:r>
                        <a:rPr kumimoji="1" lang="en-US" altLang="ja-JP" dirty="0">
                          <a:latin typeface="BIZ UDPゴシック" panose="020B0400000000000000" pitchFamily="50" charset="-128"/>
                          <a:ea typeface="BIZ UDPゴシック" panose="020B0400000000000000" pitchFamily="50" charset="-128"/>
                        </a:rPr>
                        <a:t>(2)</a:t>
                      </a:r>
                      <a:r>
                        <a:rPr kumimoji="1" lang="ja-JP" altLang="en-US" dirty="0">
                          <a:latin typeface="BIZ UDPゴシック" panose="020B0400000000000000" pitchFamily="50" charset="-128"/>
                          <a:ea typeface="BIZ UDPゴシック" panose="020B0400000000000000" pitchFamily="50" charset="-128"/>
                        </a:rPr>
                        <a:t>　その他の慢性疾患等を有する場合</a:t>
                      </a:r>
                      <a:endParaRPr kumimoji="1" lang="en-US" altLang="ja-JP"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u="sng" dirty="0">
                          <a:solidFill>
                            <a:srgbClr val="FF0000"/>
                          </a:solidFill>
                          <a:latin typeface="BIZ UDPゴシック" panose="020B0400000000000000" pitchFamily="50" charset="-128"/>
                          <a:ea typeface="BIZ UDPゴシック" panose="020B0400000000000000" pitchFamily="50" charset="-128"/>
                        </a:rPr>
                        <a:t>脂質異常症、高血圧症、糖尿病、慢性心不全、慢性腎臓病のいずれかの疾患を有し、かつ、介護給付若しくは予防給付を受けている要介護被保険者等</a:t>
                      </a:r>
                    </a:p>
                  </a:txBody>
                  <a:tcPr>
                    <a:solidFill>
                      <a:schemeClr val="accent3">
                        <a:lumMod val="40000"/>
                        <a:lumOff val="60000"/>
                      </a:schemeClr>
                    </a:solidFill>
                  </a:tcPr>
                </a:tc>
                <a:extLst>
                  <a:ext uri="{0D108BD9-81ED-4DB2-BD59-A6C34878D82A}">
                    <a16:rowId xmlns:a16="http://schemas.microsoft.com/office/drawing/2014/main" val="869551991"/>
                  </a:ext>
                </a:extLst>
              </a:tr>
            </a:tbl>
          </a:graphicData>
        </a:graphic>
      </p:graphicFrame>
      <p:sp>
        <p:nvSpPr>
          <p:cNvPr id="14" name="矢印: 右 13">
            <a:extLst>
              <a:ext uri="{FF2B5EF4-FFF2-40B4-BE49-F238E27FC236}">
                <a16:creationId xmlns:a16="http://schemas.microsoft.com/office/drawing/2014/main" id="{A90BEDBB-DBB5-FBE7-717E-22FD5B63282F}"/>
              </a:ext>
            </a:extLst>
          </p:cNvPr>
          <p:cNvSpPr/>
          <p:nvPr/>
        </p:nvSpPr>
        <p:spPr>
          <a:xfrm>
            <a:off x="5884350" y="5190159"/>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5" name="表 14">
            <a:extLst>
              <a:ext uri="{FF2B5EF4-FFF2-40B4-BE49-F238E27FC236}">
                <a16:creationId xmlns:a16="http://schemas.microsoft.com/office/drawing/2014/main" id="{4ADC4AAB-46C1-C365-5AAE-44F61A1FED7D}"/>
              </a:ext>
            </a:extLst>
          </p:cNvPr>
          <p:cNvGraphicFramePr>
            <a:graphicFrameLocks noGrp="1"/>
          </p:cNvGraphicFramePr>
          <p:nvPr/>
        </p:nvGraphicFramePr>
        <p:xfrm>
          <a:off x="632566" y="1379809"/>
          <a:ext cx="11017224" cy="2537460"/>
        </p:xfrm>
        <a:graphic>
          <a:graphicData uri="http://schemas.openxmlformats.org/drawingml/2006/table">
            <a:tbl>
              <a:tblPr firstRow="1" bandRow="1">
                <a:tableStyleId>{93296810-A885-4BE3-A3E7-6D5BEEA58F35}</a:tableStyleId>
              </a:tblPr>
              <a:tblGrid>
                <a:gridCol w="4824536">
                  <a:extLst>
                    <a:ext uri="{9D8B030D-6E8A-4147-A177-3AD203B41FA5}">
                      <a16:colId xmlns:a16="http://schemas.microsoft.com/office/drawing/2014/main" val="2712098590"/>
                    </a:ext>
                  </a:extLst>
                </a:gridCol>
                <a:gridCol w="1368152">
                  <a:extLst>
                    <a:ext uri="{9D8B030D-6E8A-4147-A177-3AD203B41FA5}">
                      <a16:colId xmlns:a16="http://schemas.microsoft.com/office/drawing/2014/main" val="3613316852"/>
                    </a:ext>
                  </a:extLst>
                </a:gridCol>
                <a:gridCol w="4824536">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認知症地域包括診療加算</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sz="1400" dirty="0">
                          <a:latin typeface="BIZ UDPゴシック" panose="020B0400000000000000" pitchFamily="50" charset="-128"/>
                          <a:ea typeface="BIZ UDPゴシック" panose="020B0400000000000000" pitchFamily="50" charset="-128"/>
                        </a:rPr>
                        <a:t>（①～③のすべてを満たす者）</a:t>
                      </a:r>
                      <a:endParaRPr kumimoji="1" lang="en-US" altLang="ja-JP" sz="14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dirty="0">
                          <a:latin typeface="BIZ UDPゴシック" panose="020B0400000000000000" pitchFamily="50" charset="-128"/>
                          <a:ea typeface="BIZ UDPゴシック" panose="020B0400000000000000" pitchFamily="50" charset="-128"/>
                        </a:rPr>
                        <a:t>　</a:t>
                      </a:r>
                      <a:r>
                        <a:rPr kumimoji="1" lang="en-US" altLang="ja-JP" dirty="0">
                          <a:latin typeface="BIZ UDPゴシック" panose="020B0400000000000000" pitchFamily="50" charset="-128"/>
                          <a:ea typeface="BIZ UDPゴシック" panose="020B0400000000000000" pitchFamily="50" charset="-128"/>
                        </a:rPr>
                        <a:t>(1)</a:t>
                      </a:r>
                      <a:r>
                        <a:rPr kumimoji="1" lang="ja-JP" altLang="en-US" dirty="0">
                          <a:latin typeface="BIZ UDPゴシック" panose="020B0400000000000000" pitchFamily="50" charset="-128"/>
                          <a:ea typeface="BIZ UDPゴシック" panose="020B0400000000000000" pitchFamily="50" charset="-128"/>
                        </a:rPr>
                        <a:t>　認知症を有する患者等の場合</a:t>
                      </a:r>
                      <a:endParaRPr kumimoji="1" lang="en-US" altLang="ja-JP"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（①～③のすべてを満たす者）</a:t>
                      </a:r>
                      <a:endParaRPr kumimoji="1" lang="en-US" altLang="ja-JP" sz="1200"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endParaRPr kumimoji="1" lang="en-US" altLang="ja-JP" sz="1200" dirty="0">
                        <a:latin typeface="BIZ UDPゴシック" panose="020B0400000000000000" pitchFamily="50" charset="-128"/>
                        <a:ea typeface="BIZ UDPゴシック" panose="020B0400000000000000" pitchFamily="50" charset="-128"/>
                      </a:endParaRP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又は介護給付若しくは予防給付を受けている要介護被保険者等</a:t>
                      </a: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txBody>
                  <a:tcPr>
                    <a:solidFill>
                      <a:schemeClr val="accent3">
                        <a:lumMod val="40000"/>
                        <a:lumOff val="60000"/>
                      </a:schemeClr>
                    </a:solidFill>
                  </a:tcPr>
                </a:tc>
                <a:extLst>
                  <a:ext uri="{0D108BD9-81ED-4DB2-BD59-A6C34878D82A}">
                    <a16:rowId xmlns:a16="http://schemas.microsoft.com/office/drawing/2014/main" val="869551991"/>
                  </a:ext>
                </a:extLst>
              </a:tr>
            </a:tbl>
          </a:graphicData>
        </a:graphic>
      </p:graphicFrame>
      <p:sp>
        <p:nvSpPr>
          <p:cNvPr id="16" name="矢印: 右 15">
            <a:extLst>
              <a:ext uri="{FF2B5EF4-FFF2-40B4-BE49-F238E27FC236}">
                <a16:creationId xmlns:a16="http://schemas.microsoft.com/office/drawing/2014/main" id="{67E48143-BF05-4B20-9566-BF3910283369}"/>
              </a:ext>
            </a:extLst>
          </p:cNvPr>
          <p:cNvSpPr/>
          <p:nvPr/>
        </p:nvSpPr>
        <p:spPr>
          <a:xfrm>
            <a:off x="5884350" y="2269067"/>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3" name="テキスト ボックス 2">
            <a:extLst>
              <a:ext uri="{FF2B5EF4-FFF2-40B4-BE49-F238E27FC236}">
                <a16:creationId xmlns:a16="http://schemas.microsoft.com/office/drawing/2014/main" id="{902CAECC-0B52-F4DE-D11C-15B35AD5E88A}"/>
              </a:ext>
            </a:extLst>
          </p:cNvPr>
          <p:cNvSpPr txBox="1"/>
          <p:nvPr/>
        </p:nvSpPr>
        <p:spPr>
          <a:xfrm>
            <a:off x="2725510" y="832316"/>
            <a:ext cx="683133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地域包括診療料及び認知症地域包括診療料</a:t>
            </a:r>
            <a:r>
              <a:rPr kumimoji="1" lang="ja-JP" altLang="en-US"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についても同様</a:t>
            </a: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pic>
        <p:nvPicPr>
          <p:cNvPr id="6" name="オーディオ 5">
            <a:hlinkClick r:id="" action="ppaction://media"/>
            <a:extLst>
              <a:ext uri="{FF2B5EF4-FFF2-40B4-BE49-F238E27FC236}">
                <a16:creationId xmlns:a16="http://schemas.microsoft.com/office/drawing/2014/main" id="{C81D4274-4356-9937-642A-17ACE6B7D2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6869216"/>
      </p:ext>
    </p:extLst>
  </p:cSld>
  <p:clrMapOvr>
    <a:masterClrMapping/>
  </p:clrMapOvr>
  <mc:AlternateContent xmlns:mc="http://schemas.openxmlformats.org/markup-compatibility/2006" xmlns:p14="http://schemas.microsoft.com/office/powerpoint/2010/main">
    <mc:Choice Requires="p14">
      <p:transition spd="slow" p14:dur="2000" advTm="119402"/>
    </mc:Choice>
    <mc:Fallback xmlns="">
      <p:transition spd="slow" advTm="119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D2F87-F55F-1889-9392-65232A6206AA}"/>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3ABD7498-0EEE-2C03-88BB-41247F2B99CF}"/>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地域包括診療加算、認知症地域包括診療加算等の見直し（対象患者の拡大 ①）</a:t>
            </a:r>
          </a:p>
        </p:txBody>
      </p:sp>
      <p:sp>
        <p:nvSpPr>
          <p:cNvPr id="7" name="スライド番号プレースホルダー 4">
            <a:extLst>
              <a:ext uri="{FF2B5EF4-FFF2-40B4-BE49-F238E27FC236}">
                <a16:creationId xmlns:a16="http://schemas.microsoft.com/office/drawing/2014/main" id="{C7A60DCC-B7D2-EBF7-1D68-4E876896C2B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2" name="表 11">
            <a:extLst>
              <a:ext uri="{FF2B5EF4-FFF2-40B4-BE49-F238E27FC236}">
                <a16:creationId xmlns:a16="http://schemas.microsoft.com/office/drawing/2014/main" id="{1FC88381-EE2D-7A67-DC4E-D9AF57EDA2D6}"/>
              </a:ext>
            </a:extLst>
          </p:cNvPr>
          <p:cNvGraphicFramePr>
            <a:graphicFrameLocks noGrp="1"/>
          </p:cNvGraphicFramePr>
          <p:nvPr/>
        </p:nvGraphicFramePr>
        <p:xfrm>
          <a:off x="626912" y="1584706"/>
          <a:ext cx="11017224" cy="2417117"/>
        </p:xfrm>
        <a:graphic>
          <a:graphicData uri="http://schemas.openxmlformats.org/drawingml/2006/table">
            <a:tbl>
              <a:tblPr firstRow="1" bandRow="1">
                <a:tableStyleId>{93296810-A885-4BE3-A3E7-6D5BEEA58F35}</a:tableStyleId>
              </a:tblPr>
              <a:tblGrid>
                <a:gridCol w="350866">
                  <a:extLst>
                    <a:ext uri="{9D8B030D-6E8A-4147-A177-3AD203B41FA5}">
                      <a16:colId xmlns:a16="http://schemas.microsoft.com/office/drawing/2014/main" val="2712098590"/>
                    </a:ext>
                  </a:extLst>
                </a:gridCol>
                <a:gridCol w="4473670">
                  <a:extLst>
                    <a:ext uri="{9D8B030D-6E8A-4147-A177-3AD203B41FA5}">
                      <a16:colId xmlns:a16="http://schemas.microsoft.com/office/drawing/2014/main" val="4265814292"/>
                    </a:ext>
                  </a:extLst>
                </a:gridCol>
                <a:gridCol w="1368152">
                  <a:extLst>
                    <a:ext uri="{9D8B030D-6E8A-4147-A177-3AD203B41FA5}">
                      <a16:colId xmlns:a16="http://schemas.microsoft.com/office/drawing/2014/main" val="3613316852"/>
                    </a:ext>
                  </a:extLst>
                </a:gridCol>
                <a:gridCol w="350866">
                  <a:extLst>
                    <a:ext uri="{9D8B030D-6E8A-4147-A177-3AD203B41FA5}">
                      <a16:colId xmlns:a16="http://schemas.microsoft.com/office/drawing/2014/main" val="3390536932"/>
                    </a:ext>
                  </a:extLst>
                </a:gridCol>
                <a:gridCol w="4473670">
                  <a:extLst>
                    <a:ext uri="{9D8B030D-6E8A-4147-A177-3AD203B41FA5}">
                      <a16:colId xmlns:a16="http://schemas.microsoft.com/office/drawing/2014/main" val="1765409001"/>
                    </a:ext>
                  </a:extLst>
                </a:gridCol>
              </a:tblGrid>
              <a:tr h="37084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hMerge="1">
                  <a:txBody>
                    <a:bodyPr/>
                    <a:lstStyle/>
                    <a:p>
                      <a:endParaRPr kumimoji="1" lang="ja-JP" altLang="en-US"/>
                    </a:p>
                  </a:txBody>
                  <a:tcPr/>
                </a:tc>
                <a:tc>
                  <a:txBody>
                    <a:bodyPr/>
                    <a:lstStyle/>
                    <a:p>
                      <a:endParaRPr kumimoji="1" lang="ja-JP" altLang="en-US" dirty="0"/>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2165740834"/>
                  </a:ext>
                </a:extLst>
              </a:tr>
              <a:tr h="467671">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r>
                        <a:rPr kumimoji="1" lang="en-US" altLang="ja-JP" sz="1200" dirty="0">
                          <a:latin typeface="BIZ UDPゴシック" panose="020B0400000000000000" pitchFamily="50" charset="-128"/>
                          <a:ea typeface="BIZ UDPゴシック" panose="020B0400000000000000" pitchFamily="50" charset="-128"/>
                        </a:rPr>
                        <a:t>28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/21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hMerge="1">
                  <a:txBody>
                    <a:bodyPr/>
                    <a:lstStyle/>
                    <a:p>
                      <a:pPr marL="666735" lvl="1"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rowSpan="2">
                  <a:txBody>
                    <a:bodyPr/>
                    <a:lstStyle/>
                    <a:p>
                      <a:endParaRPr kumimoji="1" lang="ja-JP" altLang="en-US" sz="1200" dirty="0"/>
                    </a:p>
                  </a:txBody>
                  <a:tcPr>
                    <a:noFill/>
                  </a:tcPr>
                </a:tc>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endParaRPr kumimoji="1" lang="en-US" altLang="ja-JP" sz="1200"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　その他の慢性疾患等を有する場合（</a:t>
                      </a:r>
                      <a:r>
                        <a:rPr kumimoji="1" lang="en-US" altLang="ja-JP" sz="1200" dirty="0">
                          <a:latin typeface="BIZ UDPゴシック" panose="020B0400000000000000" pitchFamily="50" charset="-128"/>
                          <a:ea typeface="BIZ UDPゴシック" panose="020B0400000000000000" pitchFamily="50" charset="-128"/>
                        </a:rPr>
                        <a:t>28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/21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hMerge="1">
                  <a:txBody>
                    <a:bodyPr/>
                    <a:lstStyle/>
                    <a:p>
                      <a:pPr marL="171450" indent="-171450">
                        <a:buFont typeface="Wingdings" panose="05000000000000000000" pitchFamily="2" charset="2"/>
                        <a:buChar char="l"/>
                      </a:pPr>
                      <a:endParaRPr kumimoji="1" lang="ja-JP" altLang="en-US" sz="1200" u="sng"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extLst>
                  <a:ext uri="{0D108BD9-81ED-4DB2-BD59-A6C34878D82A}">
                    <a16:rowId xmlns:a16="http://schemas.microsoft.com/office/drawing/2014/main" val="869551991"/>
                  </a:ext>
                </a:extLst>
              </a:tr>
              <a:tr h="1388417">
                <a:tc>
                  <a:txBody>
                    <a:bodyPr/>
                    <a:lstStyle/>
                    <a:p>
                      <a:r>
                        <a:rPr kumimoji="1" lang="en-US" altLang="ja-JP" sz="1200" b="1">
                          <a:solidFill>
                            <a:srgbClr val="FF0000"/>
                          </a:solidFill>
                          <a:latin typeface="BIZ UDPゴシック" panose="020B0400000000000000" pitchFamily="50" charset="-128"/>
                          <a:ea typeface="BIZ UDPゴシック" panose="020B0400000000000000" pitchFamily="50" charset="-128"/>
                        </a:rPr>
                        <a:t>×</a:t>
                      </a:r>
                      <a:endParaRPr kumimoji="1" lang="en-US" altLang="ja-JP" sz="1200" dirty="0">
                        <a:latin typeface="BIZ UDPゴシック" panose="020B0400000000000000" pitchFamily="50" charset="-128"/>
                        <a:ea typeface="BIZ UDPゴシック" panose="020B0400000000000000" pitchFamily="50" charset="-128"/>
                      </a:endParaRPr>
                    </a:p>
                  </a:txBody>
                  <a:tcPr>
                    <a:lnR w="12700" cap="flat" cmpd="sng" algn="ctr">
                      <a:noFill/>
                      <a:prstDash val="solid"/>
                      <a:round/>
                      <a:headEnd type="none" w="med" len="med"/>
                      <a:tailEnd type="none" w="med" len="med"/>
                    </a:lnR>
                    <a:solidFill>
                      <a:schemeClr val="accent1">
                        <a:lumMod val="20000"/>
                        <a:lumOff val="80000"/>
                      </a:schemeClr>
                    </a:solidFill>
                  </a:tcPr>
                </a:tc>
                <a:tc>
                  <a:txBody>
                    <a:bodyPr/>
                    <a:lstStyle/>
                    <a:p>
                      <a:pPr marL="179388" lvl="1" indent="0"/>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ja-JP" altLang="en-US" dirty="0"/>
                    </a:p>
                  </a:txBody>
                  <a:tcPr>
                    <a:lnL w="12700" cap="flat" cmpd="sng" algn="ctr">
                      <a:noFill/>
                      <a:prstDash val="solid"/>
                      <a:round/>
                      <a:headEnd type="none" w="med" len="med"/>
                      <a:tailEnd type="none" w="med" len="med"/>
                    </a:lnL>
                    <a:solidFill>
                      <a:schemeClr val="accent1">
                        <a:lumMod val="20000"/>
                        <a:lumOff val="80000"/>
                      </a:schemeClr>
                    </a:solidFill>
                  </a:tcPr>
                </a:tc>
                <a:tc vMerge="1">
                  <a:txBody>
                    <a:bodyPr/>
                    <a:lstStyle/>
                    <a:p>
                      <a:endParaRPr kumimoji="1" lang="ja-JP" altLang="en-US"/>
                    </a:p>
                  </a:txBody>
                  <a:tcPr/>
                </a:tc>
                <a:tc>
                  <a:txBody>
                    <a:bodyPr/>
                    <a:lstStyle/>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en-US" altLang="ja-JP" sz="1200" b="1">
                          <a:solidFill>
                            <a:srgbClr val="FF0000"/>
                          </a:solidFill>
                          <a:latin typeface="BIZ UDPゴシック" panose="020B0400000000000000" pitchFamily="50" charset="-128"/>
                          <a:ea typeface="BIZ UDPゴシック" panose="020B0400000000000000" pitchFamily="50" charset="-128"/>
                        </a:rPr>
                        <a:t>×</a:t>
                      </a: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b="1">
                          <a:solidFill>
                            <a:srgbClr val="FF0000"/>
                          </a:solidFill>
                          <a:latin typeface="BIZ UDPゴシック" panose="020B0400000000000000" pitchFamily="50" charset="-128"/>
                          <a:ea typeface="BIZ UDPゴシック" panose="020B0400000000000000" pitchFamily="50" charset="-128"/>
                        </a:rPr>
                        <a:t>〇</a:t>
                      </a: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indent="0">
                        <a:buFont typeface="Arial" panose="020B0604020202020204" pitchFamily="34" charset="0"/>
                        <a:buNone/>
                      </a:pPr>
                      <a:endParaRPr kumimoji="1" lang="en-US" altLang="ja-JP" sz="1200" u="sng"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u="sng" dirty="0">
                          <a:solidFill>
                            <a:srgbClr val="FF0000"/>
                          </a:solidFill>
                          <a:latin typeface="BIZ UDPゴシック" panose="020B0400000000000000" pitchFamily="50" charset="-128"/>
                          <a:ea typeface="BIZ UDPゴシック" panose="020B0400000000000000" pitchFamily="50" charset="-128"/>
                        </a:rPr>
                        <a:t>脂質異常症、高</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血圧症</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、糖尿病、慢性心不全、慢性腎臓病のいずれかの疾患を有し、</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かつ</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、介護給付若しくは</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予防給付</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を受けている要介護被保険者等</a:t>
                      </a:r>
                    </a:p>
                  </a:txBody>
                  <a:tcPr>
                    <a:solidFill>
                      <a:schemeClr val="accent3">
                        <a:lumMod val="40000"/>
                        <a:lumOff val="60000"/>
                      </a:schemeClr>
                    </a:solidFill>
                  </a:tcPr>
                </a:tc>
                <a:extLst>
                  <a:ext uri="{0D108BD9-81ED-4DB2-BD59-A6C34878D82A}">
                    <a16:rowId xmlns:a16="http://schemas.microsoft.com/office/drawing/2014/main" val="3386160033"/>
                  </a:ext>
                </a:extLst>
              </a:tr>
            </a:tbl>
          </a:graphicData>
        </a:graphic>
      </p:graphicFrame>
      <p:sp>
        <p:nvSpPr>
          <p:cNvPr id="14" name="矢印: 右 13">
            <a:extLst>
              <a:ext uri="{FF2B5EF4-FFF2-40B4-BE49-F238E27FC236}">
                <a16:creationId xmlns:a16="http://schemas.microsoft.com/office/drawing/2014/main" id="{91A5A63F-5134-766B-D884-2A555FD63642}"/>
              </a:ext>
            </a:extLst>
          </p:cNvPr>
          <p:cNvSpPr/>
          <p:nvPr/>
        </p:nvSpPr>
        <p:spPr>
          <a:xfrm>
            <a:off x="5874418" y="2965634"/>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5" name="表 14">
            <a:extLst>
              <a:ext uri="{FF2B5EF4-FFF2-40B4-BE49-F238E27FC236}">
                <a16:creationId xmlns:a16="http://schemas.microsoft.com/office/drawing/2014/main" id="{C4BB1104-A457-DBC5-99C8-66DA73893C65}"/>
              </a:ext>
            </a:extLst>
          </p:cNvPr>
          <p:cNvGraphicFramePr>
            <a:graphicFrameLocks noGrp="1"/>
          </p:cNvGraphicFramePr>
          <p:nvPr/>
        </p:nvGraphicFramePr>
        <p:xfrm>
          <a:off x="609600" y="4188644"/>
          <a:ext cx="11017224" cy="2400300"/>
        </p:xfrm>
        <a:graphic>
          <a:graphicData uri="http://schemas.openxmlformats.org/drawingml/2006/table">
            <a:tbl>
              <a:tblPr firstRow="1" bandRow="1">
                <a:tableStyleId>{93296810-A885-4BE3-A3E7-6D5BEEA58F35}</a:tableStyleId>
              </a:tblPr>
              <a:tblGrid>
                <a:gridCol w="278858">
                  <a:extLst>
                    <a:ext uri="{9D8B030D-6E8A-4147-A177-3AD203B41FA5}">
                      <a16:colId xmlns:a16="http://schemas.microsoft.com/office/drawing/2014/main" val="2712098590"/>
                    </a:ext>
                  </a:extLst>
                </a:gridCol>
                <a:gridCol w="4545678">
                  <a:extLst>
                    <a:ext uri="{9D8B030D-6E8A-4147-A177-3AD203B41FA5}">
                      <a16:colId xmlns:a16="http://schemas.microsoft.com/office/drawing/2014/main" val="4058545896"/>
                    </a:ext>
                  </a:extLst>
                </a:gridCol>
                <a:gridCol w="1368152">
                  <a:extLst>
                    <a:ext uri="{9D8B030D-6E8A-4147-A177-3AD203B41FA5}">
                      <a16:colId xmlns:a16="http://schemas.microsoft.com/office/drawing/2014/main" val="3613316852"/>
                    </a:ext>
                  </a:extLst>
                </a:gridCol>
                <a:gridCol w="278858">
                  <a:extLst>
                    <a:ext uri="{9D8B030D-6E8A-4147-A177-3AD203B41FA5}">
                      <a16:colId xmlns:a16="http://schemas.microsoft.com/office/drawing/2014/main" val="3390536932"/>
                    </a:ext>
                  </a:extLst>
                </a:gridCol>
                <a:gridCol w="4545678">
                  <a:extLst>
                    <a:ext uri="{9D8B030D-6E8A-4147-A177-3AD203B41FA5}">
                      <a16:colId xmlns:a16="http://schemas.microsoft.com/office/drawing/2014/main" val="704108986"/>
                    </a:ext>
                  </a:extLst>
                </a:gridCol>
              </a:tblGrid>
              <a:tr h="37084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hMerge="1">
                  <a:txBody>
                    <a:bodyPr/>
                    <a:lstStyle/>
                    <a:p>
                      <a:endParaRPr kumimoji="1" lang="ja-JP" altLang="en-US"/>
                    </a:p>
                  </a:txBody>
                  <a:tcPr/>
                </a:tc>
                <a:tc>
                  <a:txBody>
                    <a:bodyPr/>
                    <a:lstStyle/>
                    <a:p>
                      <a:endParaRPr kumimoji="1" lang="ja-JP" altLang="en-US" dirty="0"/>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2165740834"/>
                  </a:ext>
                </a:extLst>
              </a:tr>
              <a:tr h="64008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認知症地域包括診療加算（</a:t>
                      </a:r>
                      <a:r>
                        <a:rPr kumimoji="1" lang="en-US" altLang="ja-JP" sz="1200" dirty="0">
                          <a:latin typeface="BIZ UDPゴシック" panose="020B0400000000000000" pitchFamily="50" charset="-128"/>
                          <a:ea typeface="BIZ UDPゴシック" panose="020B0400000000000000" pitchFamily="50" charset="-128"/>
                        </a:rPr>
                        <a:t>38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/31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r>
                        <a:rPr kumimoji="1" lang="ja-JP" altLang="en-US" sz="1200" dirty="0">
                          <a:latin typeface="BIZ UDPゴシック" panose="020B0400000000000000" pitchFamily="50" charset="-128"/>
                          <a:ea typeface="BIZ UDPゴシック" panose="020B0400000000000000" pitchFamily="50" charset="-128"/>
                        </a:rPr>
                        <a:t>（①～③のすべてを満たす者）</a:t>
                      </a:r>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hMerge="1">
                  <a:txBody>
                    <a:bodyPr/>
                    <a:lstStyle/>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rowSpan="2">
                  <a:txBody>
                    <a:bodyPr/>
                    <a:lstStyle/>
                    <a:p>
                      <a:endParaRPr kumimoji="1" lang="ja-JP" altLang="en-US" sz="1200" dirty="0"/>
                    </a:p>
                  </a:txBody>
                  <a:tcPr>
                    <a:noFill/>
                  </a:tcPr>
                </a:tc>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endParaRPr kumimoji="1" lang="en-US" altLang="ja-JP" sz="120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　認知症を有する患者等の場合（</a:t>
                      </a:r>
                      <a:r>
                        <a:rPr kumimoji="1" lang="en-US" altLang="ja-JP" sz="1200" dirty="0">
                          <a:latin typeface="BIZ UDPゴシック" panose="020B0400000000000000" pitchFamily="50" charset="-128"/>
                          <a:ea typeface="BIZ UDPゴシック" panose="020B0400000000000000" pitchFamily="50" charset="-128"/>
                        </a:rPr>
                        <a:t>38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/31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（①～③のすべてを満たす者）</a:t>
                      </a:r>
                    </a:p>
                  </a:txBody>
                  <a:tcPr>
                    <a:solidFill>
                      <a:schemeClr val="accent3">
                        <a:lumMod val="40000"/>
                        <a:lumOff val="60000"/>
                      </a:schemeClr>
                    </a:solidFill>
                  </a:tcPr>
                </a:tc>
                <a:tc hMerge="1">
                  <a:txBody>
                    <a:bodyPr/>
                    <a:lstStyle/>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extLst>
                  <a:ext uri="{0D108BD9-81ED-4DB2-BD59-A6C34878D82A}">
                    <a16:rowId xmlns:a16="http://schemas.microsoft.com/office/drawing/2014/main" val="869551991"/>
                  </a:ext>
                </a:extLst>
              </a:tr>
              <a:tr h="960120">
                <a:tc>
                  <a:txBody>
                    <a:bodyPr/>
                    <a:lstStyle/>
                    <a:p>
                      <a:pPr marL="0" lvl="1" indent="0" algn="ctr">
                        <a:buFont typeface="+mj-ea"/>
                        <a:buNone/>
                      </a:pPr>
                      <a:r>
                        <a:rPr kumimoji="1" lang="en-US" altLang="ja-JP" sz="1200" b="1" dirty="0">
                          <a:solidFill>
                            <a:srgbClr val="FF0000"/>
                          </a:solidFill>
                          <a:latin typeface="BIZ UDPゴシック" panose="020B0400000000000000" pitchFamily="50" charset="-128"/>
                          <a:ea typeface="BIZ UDPゴシック" panose="020B0400000000000000" pitchFamily="50" charset="-128"/>
                        </a:rPr>
                        <a:t>×</a:t>
                      </a:r>
                    </a:p>
                    <a:p>
                      <a:pPr marL="0" lvl="1" indent="0" algn="ctr">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p>
                  </a:txBody>
                  <a:tcPr>
                    <a:lnR w="12700" cap="flat" cmpd="sng" algn="ctr">
                      <a:noFill/>
                      <a:prstDash val="solid"/>
                      <a:round/>
                      <a:headEnd type="none" w="med" len="med"/>
                      <a:tailEnd type="none" w="med" len="med"/>
                    </a:lnR>
                    <a:solidFill>
                      <a:schemeClr val="accent1">
                        <a:lumMod val="20000"/>
                        <a:lumOff val="80000"/>
                      </a:schemeClr>
                    </a:solidFill>
                  </a:tcPr>
                </a:tc>
                <a:tc>
                  <a:txBody>
                    <a:bodyPr/>
                    <a:lstStyle/>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p>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lvl="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endParaRPr kumimoji="1" lang="ja-JP" altLang="en-US" dirty="0"/>
                    </a:p>
                  </a:txBody>
                  <a:tcPr>
                    <a:lnL w="12700" cap="flat" cmpd="sng" algn="ctr">
                      <a:noFill/>
                      <a:prstDash val="solid"/>
                      <a:round/>
                      <a:headEnd type="none" w="med" len="med"/>
                      <a:tailEnd type="none" w="med" len="med"/>
                    </a:lnL>
                    <a:solidFill>
                      <a:schemeClr val="accent1">
                        <a:lumMod val="20000"/>
                        <a:lumOff val="80000"/>
                      </a:schemeClr>
                    </a:solidFill>
                  </a:tcPr>
                </a:tc>
                <a:tc vMerge="1">
                  <a:txBody>
                    <a:bodyPr/>
                    <a:lstStyle/>
                    <a:p>
                      <a:endParaRPr kumimoji="1" lang="ja-JP" altLang="en-US"/>
                    </a:p>
                  </a:txBody>
                  <a:tcPr/>
                </a:tc>
                <a:tc>
                  <a:txBody>
                    <a:bodyPr/>
                    <a:lstStyle/>
                    <a:p>
                      <a:pPr marL="0" lvl="1" indent="0">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endParaRPr kumimoji="1" lang="en-US" altLang="ja-JP" sz="1200" b="1" dirty="0">
                        <a:solidFill>
                          <a:srgbClr val="FF0000"/>
                        </a:solidFill>
                        <a:latin typeface="BIZ UDPゴシック" panose="020B0400000000000000" pitchFamily="50" charset="-128"/>
                        <a:ea typeface="BIZ UDPゴシック" panose="020B0400000000000000" pitchFamily="50" charset="-128"/>
                      </a:endParaRPr>
                    </a:p>
                    <a:p>
                      <a:pPr marL="0" lvl="1" indent="0">
                        <a:buFont typeface="+mj-ea"/>
                        <a:buNone/>
                      </a:pPr>
                      <a:endParaRPr kumimoji="1" lang="en-US" altLang="ja-JP" sz="1200" b="1" dirty="0">
                        <a:solidFill>
                          <a:srgbClr val="FF0000"/>
                        </a:solidFill>
                        <a:latin typeface="BIZ UDPゴシック" panose="020B0400000000000000" pitchFamily="50" charset="-128"/>
                        <a:ea typeface="BIZ UDPゴシック" panose="020B0400000000000000" pitchFamily="50" charset="-128"/>
                      </a:endParaRPr>
                    </a:p>
                    <a:p>
                      <a:pPr marL="0" lvl="1" indent="0">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p>
                  </a:txBody>
                  <a:tcPr>
                    <a:lnR w="12700" cap="flat" cmpd="sng" algn="ctr">
                      <a:noFill/>
                      <a:prstDash val="solid"/>
                      <a:round/>
                      <a:headEnd type="none" w="med" len="med"/>
                      <a:tailEnd type="none" w="med" len="med"/>
                    </a:lnR>
                    <a:solidFill>
                      <a:schemeClr val="accent3">
                        <a:lumMod val="40000"/>
                        <a:lumOff val="60000"/>
                      </a:schemeClr>
                    </a:solidFill>
                  </a:tcPr>
                </a:tc>
                <a:tc>
                  <a:txBody>
                    <a:bodyPr/>
                    <a:lstStyle/>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又は介護給付若しくは</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予防給付</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を受けている要介護被保険者等</a:t>
                      </a:r>
                    </a:p>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lvl="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lnL w="12700" cap="flat" cmpd="sng" algn="ctr">
                      <a:noFill/>
                      <a:prstDash val="solid"/>
                      <a:round/>
                      <a:headEnd type="none" w="med" len="med"/>
                      <a:tailEnd type="none" w="med" len="med"/>
                    </a:lnL>
                    <a:solidFill>
                      <a:schemeClr val="accent3">
                        <a:lumMod val="40000"/>
                        <a:lumOff val="60000"/>
                      </a:schemeClr>
                    </a:solidFill>
                  </a:tcPr>
                </a:tc>
                <a:extLst>
                  <a:ext uri="{0D108BD9-81ED-4DB2-BD59-A6C34878D82A}">
                    <a16:rowId xmlns:a16="http://schemas.microsoft.com/office/drawing/2014/main" val="2823289705"/>
                  </a:ext>
                </a:extLst>
              </a:tr>
            </a:tbl>
          </a:graphicData>
        </a:graphic>
      </p:graphicFrame>
      <p:sp>
        <p:nvSpPr>
          <p:cNvPr id="16" name="矢印: 右 15">
            <a:extLst>
              <a:ext uri="{FF2B5EF4-FFF2-40B4-BE49-F238E27FC236}">
                <a16:creationId xmlns:a16="http://schemas.microsoft.com/office/drawing/2014/main" id="{8AF86FC0-5CC6-E021-6423-FA4EBF19D970}"/>
              </a:ext>
            </a:extLst>
          </p:cNvPr>
          <p:cNvSpPr/>
          <p:nvPr/>
        </p:nvSpPr>
        <p:spPr>
          <a:xfrm>
            <a:off x="5861384" y="5518485"/>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4" name="テキスト ボックス 3">
            <a:extLst>
              <a:ext uri="{FF2B5EF4-FFF2-40B4-BE49-F238E27FC236}">
                <a16:creationId xmlns:a16="http://schemas.microsoft.com/office/drawing/2014/main" id="{3C58803B-FD7E-CA71-5530-2DD66BE39FC2}"/>
              </a:ext>
            </a:extLst>
          </p:cNvPr>
          <p:cNvSpPr txBox="1"/>
          <p:nvPr/>
        </p:nvSpPr>
        <p:spPr>
          <a:xfrm>
            <a:off x="606771" y="940762"/>
            <a:ext cx="2671552" cy="369332"/>
          </a:xfrm>
          <a:prstGeom prst="rect">
            <a:avLst/>
          </a:prstGeom>
          <a:solidFill>
            <a:srgbClr val="FFFF99"/>
          </a:solidFill>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133350" marR="0" lvl="0" indent="-203835"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対象患者拡大の例 </a:t>
            </a:r>
          </a:p>
        </p:txBody>
      </p:sp>
      <p:sp>
        <p:nvSpPr>
          <p:cNvPr id="5" name="テキスト ボックス 4">
            <a:extLst>
              <a:ext uri="{FF2B5EF4-FFF2-40B4-BE49-F238E27FC236}">
                <a16:creationId xmlns:a16="http://schemas.microsoft.com/office/drawing/2014/main" id="{858FF255-9BAF-33D9-EE44-C4D0E6EB0A27}"/>
              </a:ext>
            </a:extLst>
          </p:cNvPr>
          <p:cNvSpPr txBox="1"/>
          <p:nvPr/>
        </p:nvSpPr>
        <p:spPr>
          <a:xfrm>
            <a:off x="3356867" y="949846"/>
            <a:ext cx="618172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高血圧症を有する要支援の患者さんの場合</a:t>
            </a:r>
          </a:p>
        </p:txBody>
      </p:sp>
      <p:pic>
        <p:nvPicPr>
          <p:cNvPr id="13" name="オーディオ 12">
            <a:hlinkClick r:id="" action="ppaction://media"/>
            <a:extLst>
              <a:ext uri="{FF2B5EF4-FFF2-40B4-BE49-F238E27FC236}">
                <a16:creationId xmlns:a16="http://schemas.microsoft.com/office/drawing/2014/main" id="{43688F3F-B5F2-18F2-F249-7A917C667E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4670615"/>
      </p:ext>
    </p:extLst>
  </p:cSld>
  <p:clrMapOvr>
    <a:masterClrMapping/>
  </p:clrMapOvr>
  <mc:AlternateContent xmlns:mc="http://schemas.openxmlformats.org/markup-compatibility/2006" xmlns:p14="http://schemas.microsoft.com/office/powerpoint/2010/main">
    <mc:Choice Requires="p14">
      <p:transition spd="slow" p14:dur="2000" advTm="93052"/>
    </mc:Choice>
    <mc:Fallback xmlns="">
      <p:transition spd="slow" advTm="93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48C9-57BB-7BAB-50A2-6869D8A700C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DD9C44B-D557-A0F6-57D4-697FB5A33CA8}"/>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地域包括診療加算、認知症地域包括診療加算等の見直し（その他）</a:t>
            </a:r>
          </a:p>
        </p:txBody>
      </p:sp>
      <p:sp>
        <p:nvSpPr>
          <p:cNvPr id="7" name="スライド番号プレースホルダー 4">
            <a:extLst>
              <a:ext uri="{FF2B5EF4-FFF2-40B4-BE49-F238E27FC236}">
                <a16:creationId xmlns:a16="http://schemas.microsoft.com/office/drawing/2014/main" id="{D62755BE-3640-9A0E-66F6-5E6A514CB6B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ACCD9523-CCEF-F78C-7F0E-B680512AD77C}"/>
              </a:ext>
            </a:extLst>
          </p:cNvPr>
          <p:cNvSpPr txBox="1"/>
          <p:nvPr/>
        </p:nvSpPr>
        <p:spPr>
          <a:xfrm>
            <a:off x="119336" y="936956"/>
            <a:ext cx="11953327" cy="59210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①　連携薬局要件の緩和</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院外処方を行う場合は、</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対応できる体制を整えている薬局と連携している必要があるが、当該医療機関の特性に応じて、緊急時に処方が必要となる解熱鎮痛消炎剤、血圧降下剤、気管支拡張剤等の薬剤について、院内処方が可能な体制が整備されている保険医療機関であれば、連携薬局については、</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時間対応の体制が整備されていなくてもよいものとする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②　望ましい要件の追加</a:t>
            </a: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地域包括診療加算・診療料について、担当医が、地域包括支援センター等と連携し、認知症患者の診断後支援に係る取組について、患者又はその家族に対して案内を行うことが望ましい旨が明記された</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③　薬剤適正使用連携加算（３月に１回　３０点）の対象患者拡大</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料・加算等の算定患者が入院、あるいは介護老人保健施設に入所した場合に、入院・入所先と連携し、薬剤の種類数が減少した場合の評価である「薬剤適正使用連携加算」について、他の保険医療機関の外来を継続的に受診している患者についても算定可能と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④　データ提出加算（</a:t>
            </a:r>
            <a:r>
              <a:rPr kumimoji="1" lang="zh-CN"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月１回　１０点</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）の新設</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地域包括診療加算及び地域包括診療料について、保険医療機関が診療報酬の請求状況、治療管理の状況等の診療の内容に関するデータを継続して厚生労働省に提出している場合の評価</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が新設された</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⑤　残薬対策の追加</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l" defTabSz="914400" rtl="0" eaLnBrk="1" fontAlgn="auto" latinLnBrk="0" hangingPunct="1">
              <a:lnSpc>
                <a:spcPts val="216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診療の際、患家における残薬を確認した上で、状況に応じて、適切な服薬管理を行うことを要件とする</a:t>
            </a:r>
          </a:p>
          <a:p>
            <a:pPr marL="742950" marR="0" lvl="1" indent="-285750" algn="l" defTabSz="914400" rtl="0" eaLnBrk="1" fontAlgn="auto" latinLnBrk="0" hangingPunct="1">
              <a:lnSpc>
                <a:spcPts val="216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算定患者への処方薬を把握し管理する手段の一つとして、電子処方箋システムの活用が含まれることを明確化する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⑥　医療資源の少ない地域における医師配置要件の緩和</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医療資源の少ない地域においては、常勤換算２名以上の医師配置要件を、</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人以上に緩和する</a:t>
            </a:r>
          </a:p>
        </p:txBody>
      </p:sp>
      <p:pic>
        <p:nvPicPr>
          <p:cNvPr id="5" name="オーディオ 4">
            <a:hlinkClick r:id="" action="ppaction://media"/>
            <a:extLst>
              <a:ext uri="{FF2B5EF4-FFF2-40B4-BE49-F238E27FC236}">
                <a16:creationId xmlns:a16="http://schemas.microsoft.com/office/drawing/2014/main" id="{93B02608-D314-E0B5-07C7-1AEC256721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4183518"/>
      </p:ext>
    </p:extLst>
  </p:cSld>
  <p:clrMapOvr>
    <a:masterClrMapping/>
  </p:clrMapOvr>
  <mc:AlternateContent xmlns:mc="http://schemas.openxmlformats.org/markup-compatibility/2006" xmlns:p14="http://schemas.microsoft.com/office/powerpoint/2010/main">
    <mc:Choice Requires="p14">
      <p:transition spd="slow" p14:dur="2000" advTm="16463"/>
    </mc:Choice>
    <mc:Fallback xmlns="">
      <p:transition spd="slow" advTm="1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43551-1324-05D2-4901-B6191ADD67D4}"/>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CFEF0F5A-32F6-8F2F-E682-0E9CE0B7B172}"/>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時間外対応加算の見直し</a:t>
            </a:r>
          </a:p>
        </p:txBody>
      </p:sp>
      <p:sp>
        <p:nvSpPr>
          <p:cNvPr id="3" name="スライド番号プレースホルダー 4">
            <a:extLst>
              <a:ext uri="{FF2B5EF4-FFF2-40B4-BE49-F238E27FC236}">
                <a16:creationId xmlns:a16="http://schemas.microsoft.com/office/drawing/2014/main" id="{93BC16E8-0EF2-A785-B881-BD64D82CF6B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9AB2971-2D69-2DC5-7D7B-C2F8409B869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4508560"/>
      </p:ext>
    </p:extLst>
  </p:cSld>
  <p:clrMapOvr>
    <a:masterClrMapping/>
  </p:clrMapOvr>
  <mc:AlternateContent xmlns:mc="http://schemas.openxmlformats.org/markup-compatibility/2006" xmlns:p14="http://schemas.microsoft.com/office/powerpoint/2010/main">
    <mc:Choice Requires="p14">
      <p:transition spd="slow" p14:dur="2000" advTm="6472"/>
    </mc:Choice>
    <mc:Fallback xmlns="">
      <p:transition spd="slow" advTm="6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E2A4A-1CD8-6250-A135-30231C805F27}"/>
            </a:ext>
          </a:extLst>
        </p:cNvPr>
        <p:cNvGrpSpPr/>
        <p:nvPr/>
      </p:nvGrpSpPr>
      <p:grpSpPr>
        <a:xfrm>
          <a:off x="0" y="0"/>
          <a:ext cx="0" cy="0"/>
          <a:chOff x="0" y="0"/>
          <a:chExt cx="0" cy="0"/>
        </a:xfrm>
      </p:grpSpPr>
      <p:sp>
        <p:nvSpPr>
          <p:cNvPr id="17" name="テキスト ボックス 16">
            <a:extLst>
              <a:ext uri="{FF2B5EF4-FFF2-40B4-BE49-F238E27FC236}">
                <a16:creationId xmlns:a16="http://schemas.microsoft.com/office/drawing/2014/main" id="{15678587-FF29-8C18-FD22-1DAA1F5F7FDB}"/>
              </a:ext>
            </a:extLst>
          </p:cNvPr>
          <p:cNvSpPr txBox="1"/>
          <p:nvPr/>
        </p:nvSpPr>
        <p:spPr>
          <a:xfrm>
            <a:off x="1240542" y="1340768"/>
            <a:ext cx="9906000" cy="4752528"/>
          </a:xfrm>
          <a:prstGeom prst="rect">
            <a:avLst/>
          </a:prstGeom>
          <a:noFill/>
          <a:ln>
            <a:solidFill>
              <a:schemeClr val="tx1"/>
            </a:solidFill>
          </a:ln>
        </p:spPr>
        <p:txBody>
          <a:bodyPr wrap="square">
            <a:norm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者からの休日・夜間等の問い合わせや受診に対応することにより、休日・夜間に病院を受診する軽症患者の減少や、病院勤務医の負担軽減に繋がる取組を更に推進するため、時間外対応加算について評価を引き上げ、名称を</a:t>
            </a:r>
            <a:r>
              <a:rPr kumimoji="1" lang="ja-JP" altLang="en-US" sz="1600" b="1"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時間外対応体制加算</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に変更する。</a:t>
            </a:r>
          </a:p>
        </p:txBody>
      </p:sp>
      <p:sp>
        <p:nvSpPr>
          <p:cNvPr id="19" name="正方形/長方形 18">
            <a:extLst>
              <a:ext uri="{FF2B5EF4-FFF2-40B4-BE49-F238E27FC236}">
                <a16:creationId xmlns:a16="http://schemas.microsoft.com/office/drawing/2014/main" id="{BF165986-C6D2-4D54-221F-D5640FC97333}"/>
              </a:ext>
            </a:extLst>
          </p:cNvPr>
          <p:cNvSpPr/>
          <p:nvPr/>
        </p:nvSpPr>
        <p:spPr>
          <a:xfrm>
            <a:off x="1438193" y="2647707"/>
            <a:ext cx="4311748" cy="226694"/>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20" name="正方形/長方形 19">
            <a:extLst>
              <a:ext uri="{FF2B5EF4-FFF2-40B4-BE49-F238E27FC236}">
                <a16:creationId xmlns:a16="http://schemas.microsoft.com/office/drawing/2014/main" id="{41ECBAA0-194C-736C-10E7-F37FBB7BDF1A}"/>
              </a:ext>
            </a:extLst>
          </p:cNvPr>
          <p:cNvSpPr/>
          <p:nvPr/>
        </p:nvSpPr>
        <p:spPr>
          <a:xfrm>
            <a:off x="1446617" y="2948387"/>
            <a:ext cx="4311748" cy="2689450"/>
          </a:xfrm>
          <a:prstGeom prst="rect">
            <a:avLst/>
          </a:prstGeom>
          <a:solidFill>
            <a:srgbClr val="E7EEF9"/>
          </a:solidFill>
          <a:ln w="12700" cap="flat" cmpd="sng" algn="ctr">
            <a:noFill/>
            <a:prstDash val="solid"/>
          </a:ln>
          <a:effectLst/>
        </p:spPr>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【時間外対応加算】</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10</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別に厚生労働大臣が定める施設基準に適合しているものとして地方厚生局長等に届け出た保険医療機関（診療所に限る。）において再診を行った場合には、当該基準に係る区分に従い、次に掲げる点数をそれぞれ所定点数に加算する。</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イ　時間外対応加算１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５点</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ロ　時間外対応加算２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４点</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ハ　時間外対応加算３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３点</a:t>
            </a:r>
            <a:endParaRPr kumimoji="0" lang="en-US"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ニ　時間外対応加算４　　　</a:t>
            </a:r>
            <a:r>
              <a:rPr kumimoji="0" lang="ja-JP" altLang="ja-JP" sz="14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１点</a:t>
            </a:r>
            <a:endPar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21" name="右矢印 89">
            <a:extLst>
              <a:ext uri="{FF2B5EF4-FFF2-40B4-BE49-F238E27FC236}">
                <a16:creationId xmlns:a16="http://schemas.microsoft.com/office/drawing/2014/main" id="{C3F11389-BFF4-4115-DAA3-A89638C20B9B}"/>
              </a:ext>
            </a:extLst>
          </p:cNvPr>
          <p:cNvSpPr/>
          <p:nvPr/>
        </p:nvSpPr>
        <p:spPr>
          <a:xfrm>
            <a:off x="5916000" y="3410292"/>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 name="正方形/長方形 21">
            <a:extLst>
              <a:ext uri="{FF2B5EF4-FFF2-40B4-BE49-F238E27FC236}">
                <a16:creationId xmlns:a16="http://schemas.microsoft.com/office/drawing/2014/main" id="{50594646-BE90-6A8C-276D-FB1E4A0A62CF}"/>
              </a:ext>
            </a:extLst>
          </p:cNvPr>
          <p:cNvSpPr/>
          <p:nvPr/>
        </p:nvSpPr>
        <p:spPr>
          <a:xfrm>
            <a:off x="6409186" y="2684701"/>
            <a:ext cx="4320000" cy="226694"/>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23" name="正方形/長方形 22">
            <a:extLst>
              <a:ext uri="{FF2B5EF4-FFF2-40B4-BE49-F238E27FC236}">
                <a16:creationId xmlns:a16="http://schemas.microsoft.com/office/drawing/2014/main" id="{A6691652-68A5-3041-C764-F31D3BD4C390}"/>
              </a:ext>
            </a:extLst>
          </p:cNvPr>
          <p:cNvSpPr/>
          <p:nvPr/>
        </p:nvSpPr>
        <p:spPr>
          <a:xfrm>
            <a:off x="6395911" y="2948388"/>
            <a:ext cx="4311748" cy="268945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【時間外対応</a:t>
            </a:r>
            <a:r>
              <a:rPr kumimoji="0" lang="zh-TW"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10</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別に厚生労働大臣が定める施設基準に適合しているものとして地方厚生局長等に届け出た保険医療機関（診療所に限る。）において再診を行った場合には、当該基準に係る区分に従い、次に掲げる点数をそれぞれ所定点数に加算する。</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イ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加算１</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７</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ja-JP" altLang="ja-JP" sz="1600" b="1" i="0" u="none"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ロ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加算２</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５</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ja-JP" altLang="ja-JP" sz="1600" b="1" i="0" u="none"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ハ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加算３</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４</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en-US" altLang="ja-JP" sz="1600" b="1" i="0" u="sng"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ニ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加算４</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２</a:t>
            </a:r>
            <a:r>
              <a:rPr kumimoji="0" lang="ja-JP"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en-US" altLang="ja-JP" sz="1400" b="1" i="0" u="none"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endParaRPr>
          </a:p>
        </p:txBody>
      </p:sp>
      <p:sp>
        <p:nvSpPr>
          <p:cNvPr id="2" name="テキスト ボックス 1">
            <a:extLst>
              <a:ext uri="{FF2B5EF4-FFF2-40B4-BE49-F238E27FC236}">
                <a16:creationId xmlns:a16="http://schemas.microsoft.com/office/drawing/2014/main" id="{A4D82C33-CEE1-68AC-B309-34353BBFCA8A}"/>
              </a:ext>
            </a:extLst>
          </p:cNvPr>
          <p:cNvSpPr txBox="1"/>
          <p:nvPr/>
        </p:nvSpPr>
        <p:spPr>
          <a:xfrm>
            <a:off x="4472212" y="1156102"/>
            <a:ext cx="2887576" cy="369332"/>
          </a:xfrm>
          <a:prstGeom prst="rect">
            <a:avLst/>
          </a:prstGeom>
          <a:solidFill>
            <a:schemeClr val="accent1">
              <a:lumMod val="60000"/>
              <a:lumOff val="40000"/>
            </a:schemeClr>
          </a:solidFill>
          <a:ln>
            <a:solidFill>
              <a:schemeClr val="tx1"/>
            </a:solidFill>
          </a:ln>
          <a:effectLst>
            <a:outerShdw blurRad="50800" dist="38100" dir="16200000" rotWithShape="0">
              <a:prstClr val="black">
                <a:alpha val="40000"/>
              </a:prstClr>
            </a:outerShdw>
          </a:effectLst>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133350" marR="0" lvl="0" indent="-203835"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prstClr val="white"/>
                </a:solidFill>
                <a:effectLst/>
                <a:uLnTx/>
                <a:uFillTx/>
                <a:latin typeface="游明朝" panose="02020400000000000000" pitchFamily="18" charset="-128"/>
                <a:ea typeface="Yu Gothic" panose="020B0400000000000000" pitchFamily="50" charset="-128"/>
                <a:cs typeface="Times New Roman" panose="02020603050405020304" pitchFamily="18" charset="0"/>
              </a:rPr>
              <a:t>点数と名称の見直し</a:t>
            </a:r>
            <a:endParaRPr kumimoji="1" lang="ja-JP" altLang="ja-JP" sz="1800" b="1" i="0" u="none" strike="noStrike" kern="100" cap="none" spc="0" normalizeH="0" baseline="0" noProof="0" dirty="0">
              <a:ln>
                <a:noFill/>
              </a:ln>
              <a:solidFill>
                <a:prstClr val="white"/>
              </a:solidFill>
              <a:effectLst/>
              <a:uLnTx/>
              <a:uFillTx/>
              <a:latin typeface="游明朝" panose="02020400000000000000" pitchFamily="18" charset="-128"/>
              <a:ea typeface="游明朝" panose="02020400000000000000" pitchFamily="18" charset="-128"/>
              <a:cs typeface="Times New Roman" panose="02020603050405020304" pitchFamily="18" charset="0"/>
            </a:endParaRPr>
          </a:p>
        </p:txBody>
      </p:sp>
      <p:sp>
        <p:nvSpPr>
          <p:cNvPr id="4" name="スライド番号プレースホルダー 4">
            <a:extLst>
              <a:ext uri="{FF2B5EF4-FFF2-40B4-BE49-F238E27FC236}">
                <a16:creationId xmlns:a16="http://schemas.microsoft.com/office/drawing/2014/main" id="{136A6B17-3261-8CC4-ABB9-A3CC5836B34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3" name="タイトル 1">
            <a:extLst>
              <a:ext uri="{FF2B5EF4-FFF2-40B4-BE49-F238E27FC236}">
                <a16:creationId xmlns:a16="http://schemas.microsoft.com/office/drawing/2014/main" id="{D6751BB1-8701-D58F-663A-BD080FAF8758}"/>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時間外対応加算の見直し</a:t>
            </a:r>
          </a:p>
        </p:txBody>
      </p:sp>
      <p:pic>
        <p:nvPicPr>
          <p:cNvPr id="14" name="オーディオ 13">
            <a:hlinkClick r:id="" action="ppaction://media"/>
            <a:extLst>
              <a:ext uri="{FF2B5EF4-FFF2-40B4-BE49-F238E27FC236}">
                <a16:creationId xmlns:a16="http://schemas.microsoft.com/office/drawing/2014/main" id="{8D95993F-5229-9ACF-8F56-173C1AFB56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1836657"/>
      </p:ext>
    </p:extLst>
  </p:cSld>
  <p:clrMapOvr>
    <a:masterClrMapping/>
  </p:clrMapOvr>
  <mc:AlternateContent xmlns:mc="http://schemas.openxmlformats.org/markup-compatibility/2006" xmlns:p14="http://schemas.microsoft.com/office/powerpoint/2010/main">
    <mc:Choice Requires="p14">
      <p:transition spd="slow" p14:dur="2000" advTm="65423"/>
    </mc:Choice>
    <mc:Fallback xmlns="">
      <p:transition spd="slow" advTm="65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64F09-15F8-A8D8-3C1A-78D6EB997AB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162FC03-1525-EE30-9D83-C6883140805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FD7826F1-9673-6B69-4441-12FAEFC743E4}"/>
              </a:ext>
            </a:extLst>
          </p:cNvPr>
          <p:cNvSpPr txBox="1"/>
          <p:nvPr/>
        </p:nvSpPr>
        <p:spPr>
          <a:xfrm>
            <a:off x="609600" y="954008"/>
            <a:ext cx="10972800" cy="535531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（１）時間外対応体制加算１の施設基準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診療所を継続的に受診している患者からの電話等による問い合わせに対し、原則として当該診療所において、当該診療所の</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常勤の</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医師、看護職員又は事務職員等により、</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常時対応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（２）時間外対応体制加算２の施設基準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診療所を継続的に受診している患者からの電話等による問い合わせに対し、当該診療所の</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非常勤の</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医師、看護職員又は事務職員等が、</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常時、電話等により対応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（３）時間外対応体制加算３の施設基準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標榜時間外の夜間の数時間</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は、原則として当該診療所において、当該診療所の常勤の医師、看護職員又は事務職員等により、対応できる体制がとられていること。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（４）時間外対応体制加算４の施設基準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診療所（連携している診療所を含む。）を継続的に受診している患者からの電話等による問い合わせに対し、複数の診療所による</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連携により対応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する体制がとられていること。（</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当番日については、標榜時間外の夜間の数時間</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は、原則として当該診療所において対応できる体制がとられていること。）</a:t>
            </a:r>
          </a:p>
        </p:txBody>
      </p:sp>
      <p:sp>
        <p:nvSpPr>
          <p:cNvPr id="10" name="テキスト ボックス 9">
            <a:extLst>
              <a:ext uri="{FF2B5EF4-FFF2-40B4-BE49-F238E27FC236}">
                <a16:creationId xmlns:a16="http://schemas.microsoft.com/office/drawing/2014/main" id="{3E4FAC61-1CAC-71DF-485C-47CD486F5CCC}"/>
              </a:ext>
            </a:extLst>
          </p:cNvPr>
          <p:cNvSpPr txBox="1"/>
          <p:nvPr/>
        </p:nvSpPr>
        <p:spPr>
          <a:xfrm>
            <a:off x="1631504" y="85228"/>
            <a:ext cx="8136904"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時間外対応体制加算の施設基準（抜粋）</a:t>
            </a:r>
            <a:endPar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1" name="正方形/長方形 10">
            <a:extLst>
              <a:ext uri="{FF2B5EF4-FFF2-40B4-BE49-F238E27FC236}">
                <a16:creationId xmlns:a16="http://schemas.microsoft.com/office/drawing/2014/main" id="{4B73A3AE-9F53-3201-AA19-AE0CC64EC101}"/>
              </a:ext>
            </a:extLst>
          </p:cNvPr>
          <p:cNvSpPr/>
          <p:nvPr/>
        </p:nvSpPr>
        <p:spPr>
          <a:xfrm>
            <a:off x="263352" y="690581"/>
            <a:ext cx="2736304" cy="526854"/>
          </a:xfrm>
          <a:prstGeom prst="rect">
            <a:avLst/>
          </a:prstGeom>
          <a:solidFill>
            <a:schemeClr val="accent1">
              <a:lumMod val="60000"/>
              <a:lumOff val="40000"/>
            </a:schemeClr>
          </a:solidFill>
          <a:ln w="12700" cap="flat" cmpd="sng" algn="ctr">
            <a:solidFill>
              <a:srgbClr val="ED7D31">
                <a:shade val="15000"/>
              </a:srgbClr>
            </a:solidFill>
            <a:prstDash val="solid"/>
            <a:miter lim="800000"/>
          </a:ln>
          <a:effectLst/>
        </p:spPr>
        <p:txBody>
          <a:bodyPr rtlCol="0" anchor="ct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0" lang="ja-JP" altLang="en-US" sz="1846"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施設基準の変更はなし</a:t>
            </a:r>
          </a:p>
        </p:txBody>
      </p:sp>
      <p:pic>
        <p:nvPicPr>
          <p:cNvPr id="4" name="オーディオ 3">
            <a:hlinkClick r:id="" action="ppaction://media"/>
            <a:extLst>
              <a:ext uri="{FF2B5EF4-FFF2-40B4-BE49-F238E27FC236}">
                <a16:creationId xmlns:a16="http://schemas.microsoft.com/office/drawing/2014/main" id="{9D4A5993-6245-0E40-70FB-A25DF78F9E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1757491"/>
      </p:ext>
    </p:extLst>
  </p:cSld>
  <p:clrMapOvr>
    <a:masterClrMapping/>
  </p:clrMapOvr>
  <mc:AlternateContent xmlns:mc="http://schemas.openxmlformats.org/markup-compatibility/2006" xmlns:p14="http://schemas.microsoft.com/office/powerpoint/2010/main">
    <mc:Choice Requires="p14">
      <p:transition spd="slow" p14:dur="2000" advTm="12270"/>
    </mc:Choice>
    <mc:Fallback xmlns="">
      <p:transition spd="slow" advTm="1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生活習慣病管理料、特定疾患療養管理料の見直し</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255D3F06-79D8-48E3-89A8-22B487115D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9342453"/>
      </p:ext>
    </p:extLst>
  </p:cSld>
  <p:clrMapOvr>
    <a:masterClrMapping/>
  </p:clrMapOvr>
  <mc:AlternateContent xmlns:mc="http://schemas.openxmlformats.org/markup-compatibility/2006" xmlns:p14="http://schemas.microsoft.com/office/powerpoint/2010/main">
    <mc:Choice Requires="p14">
      <p:transition spd="slow" p14:dur="2000" advTm="8398"/>
    </mc:Choice>
    <mc:Fallback xmlns="">
      <p:transition spd="slow" advTm="8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D26C6-0F78-3F6C-9D1D-FA053CA1940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8E2D3CB-3F91-5E0A-D25D-E439A1CA7C17}"/>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生活習慣病関連の評価の見直し①</a:t>
            </a:r>
          </a:p>
        </p:txBody>
      </p:sp>
      <p:sp>
        <p:nvSpPr>
          <p:cNvPr id="7" name="スライド番号プレースホルダー 4">
            <a:extLst>
              <a:ext uri="{FF2B5EF4-FFF2-40B4-BE49-F238E27FC236}">
                <a16:creationId xmlns:a16="http://schemas.microsoft.com/office/drawing/2014/main" id="{1E127D85-E328-0993-F2FB-DC823DE2F09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B62DE90-BF45-D161-21AA-3CE2BC2FE77E}"/>
              </a:ext>
            </a:extLst>
          </p:cNvPr>
          <p:cNvGraphicFramePr>
            <a:graphicFrameLocks noGrp="1"/>
          </p:cNvGraphicFramePr>
          <p:nvPr/>
        </p:nvGraphicFramePr>
        <p:xfrm>
          <a:off x="249549" y="1190320"/>
          <a:ext cx="11751107" cy="2992120"/>
        </p:xfrm>
        <a:graphic>
          <a:graphicData uri="http://schemas.openxmlformats.org/drawingml/2006/table">
            <a:tbl>
              <a:tblPr firstRow="1" bandRow="1">
                <a:tableStyleId>{5940675A-B579-460E-94D1-54222C63F5DA}</a:tableStyleId>
              </a:tblPr>
              <a:tblGrid>
                <a:gridCol w="4910347">
                  <a:extLst>
                    <a:ext uri="{9D8B030D-6E8A-4147-A177-3AD203B41FA5}">
                      <a16:colId xmlns:a16="http://schemas.microsoft.com/office/drawing/2014/main" val="3938482511"/>
                    </a:ext>
                  </a:extLst>
                </a:gridCol>
                <a:gridCol w="1080120">
                  <a:extLst>
                    <a:ext uri="{9D8B030D-6E8A-4147-A177-3AD203B41FA5}">
                      <a16:colId xmlns:a16="http://schemas.microsoft.com/office/drawing/2014/main" val="2078934805"/>
                    </a:ext>
                  </a:extLst>
                </a:gridCol>
                <a:gridCol w="1080120">
                  <a:extLst>
                    <a:ext uri="{9D8B030D-6E8A-4147-A177-3AD203B41FA5}">
                      <a16:colId xmlns:a16="http://schemas.microsoft.com/office/drawing/2014/main" val="1573395766"/>
                    </a:ext>
                  </a:extLst>
                </a:gridCol>
                <a:gridCol w="4680520">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0">
                <a:tc>
                  <a:txBody>
                    <a:bodyPr/>
                    <a:lstStyle/>
                    <a:p>
                      <a:pPr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生活習慣病管理料（Ⅰ）</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・脂質異常症</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・高血圧症</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・糖尿病</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indent="26670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眼科医療機関連携強化加算（糖尿病患者）</a:t>
                      </a:r>
                      <a:r>
                        <a:rPr lang="ja-JP" sz="1600" b="0" kern="100" dirty="0">
                          <a:solidFill>
                            <a:srgbClr val="EE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（新設）</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indent="26670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歯科医療機関連携強化加算（糖尿病患者）</a:t>
                      </a:r>
                      <a:r>
                        <a:rPr lang="ja-JP" sz="1600" b="0" kern="100" dirty="0">
                          <a:solidFill>
                            <a:srgbClr val="EE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（新設）</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marL="68580" marR="68580" marT="0" marB="0" anchor="ctr">
                    <a:solidFill>
                      <a:schemeClr val="accent3">
                        <a:lumMod val="20000"/>
                        <a:lumOff val="80000"/>
                      </a:schemeClr>
                    </a:solidFill>
                  </a:tcPr>
                </a:tc>
                <a:tc>
                  <a:txBody>
                    <a:bodyPr/>
                    <a:lstStyle/>
                    <a:p>
                      <a:pPr algn="r">
                        <a:buNone/>
                      </a:pP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610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760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b"/>
                </a:tc>
                <a:tc>
                  <a:txBody>
                    <a:bodyPr/>
                    <a:lstStyle/>
                    <a:p>
                      <a:pPr algn="r">
                        <a:buNone/>
                      </a:pP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610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760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lang="ja-JP" altLang="ja-JP" sz="1600" b="0"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b"/>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原則として、必要な血液検査等を少なくとも</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６か月に１回行う</a:t>
                      </a:r>
                    </a:p>
                  </a:txBody>
                  <a:tcPr anchor="ctr"/>
                </a:tc>
                <a:extLst>
                  <a:ext uri="{0D108BD9-81ED-4DB2-BD59-A6C34878D82A}">
                    <a16:rowId xmlns:a16="http://schemas.microsoft.com/office/drawing/2014/main" val="3190255739"/>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生活習慣病管理料（</a:t>
                      </a:r>
                      <a:r>
                        <a:rPr kumimoji="1" lang="en-US" altLang="zh-TW" sz="1600" dirty="0">
                          <a:solidFill>
                            <a:schemeClr val="tx1"/>
                          </a:solidFill>
                          <a:latin typeface="BIZ UDPゴシック" panose="020B0400000000000000" pitchFamily="50" charset="-128"/>
                          <a:ea typeface="BIZ UDPゴシック" panose="020B0400000000000000" pitchFamily="50" charset="-128"/>
                        </a:rPr>
                        <a:t>Ⅱ</a:t>
                      </a:r>
                      <a:r>
                        <a:rPr kumimoji="1" lang="zh-TW" altLang="en-US" sz="1600" dirty="0">
                          <a:solidFill>
                            <a:schemeClr val="tx1"/>
                          </a:solidFill>
                          <a:latin typeface="BIZ UDPゴシック" panose="020B0400000000000000" pitchFamily="50" charset="-128"/>
                          <a:ea typeface="BIZ UDPゴシック" panose="020B0400000000000000" pitchFamily="50" charset="-128"/>
                        </a:rPr>
                        <a:t>）</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　　</a:t>
                      </a:r>
                      <a:r>
                        <a:rPr kumimoji="1" lang="zh-TW" altLang="en-US" sz="1600" dirty="0">
                          <a:solidFill>
                            <a:schemeClr val="tx1"/>
                          </a:solidFill>
                          <a:latin typeface="BIZ UDPゴシック" panose="020B0400000000000000" pitchFamily="50" charset="-128"/>
                          <a:ea typeface="BIZ UDPゴシック" panose="020B0400000000000000" pitchFamily="50" charset="-128"/>
                        </a:rPr>
                        <a:t>眼科医療機関連携強化加算（糖尿病患者）</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　　</a:t>
                      </a:r>
                      <a:r>
                        <a:rPr kumimoji="1" lang="zh-TW" altLang="en-US" sz="1600" dirty="0">
                          <a:solidFill>
                            <a:schemeClr val="tx1"/>
                          </a:solidFill>
                          <a:latin typeface="BIZ UDPゴシック" panose="020B0400000000000000" pitchFamily="50" charset="-128"/>
                          <a:ea typeface="BIZ UDPゴシック" panose="020B0400000000000000" pitchFamily="50" charset="-128"/>
                        </a:rPr>
                        <a:t>歯科医療機関連携強化加算（糖尿病患者）</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333</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333</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lang="ja-JP" altLang="ja-JP" sz="1600" b="0"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生活習慣病とは関係のない管理料等は、</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r>
                        <a:rPr kumimoji="1" lang="en-US" altLang="ja-JP" sz="1600" dirty="0">
                          <a:solidFill>
                            <a:schemeClr val="tx1"/>
                          </a:solidFill>
                          <a:latin typeface="BIZ UDPゴシック" panose="020B0400000000000000" pitchFamily="50" charset="-128"/>
                          <a:ea typeface="BIZ UDPゴシック" panose="020B0400000000000000" pitchFamily="50" charset="-128"/>
                        </a:rPr>
                        <a:t>Ⅱ</a:t>
                      </a:r>
                      <a:r>
                        <a:rPr kumimoji="1" lang="ja-JP" altLang="en-US" sz="1600" dirty="0">
                          <a:solidFill>
                            <a:schemeClr val="tx1"/>
                          </a:solidFill>
                          <a:latin typeface="BIZ UDPゴシック" panose="020B0400000000000000" pitchFamily="50" charset="-128"/>
                          <a:ea typeface="BIZ UDPゴシック" panose="020B0400000000000000" pitchFamily="50" charset="-128"/>
                        </a:rPr>
                        <a:t>）の包括範囲から除外する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（悪性腫瘍特異物質治療管理料、地域連携夜間・休日診療料、傷病手当金意見書交付料等）</a:t>
                      </a:r>
                    </a:p>
                  </a:txBody>
                  <a:tcPr anchor="ctr"/>
                </a:tc>
                <a:extLst>
                  <a:ext uri="{0D108BD9-81ED-4DB2-BD59-A6C34878D82A}">
                    <a16:rowId xmlns:a16="http://schemas.microsoft.com/office/drawing/2014/main" val="1850185284"/>
                  </a:ext>
                </a:extLst>
              </a:tr>
            </a:tbl>
          </a:graphicData>
        </a:graphic>
      </p:graphicFrame>
      <p:sp>
        <p:nvSpPr>
          <p:cNvPr id="11" name="タイトル 1">
            <a:extLst>
              <a:ext uri="{FF2B5EF4-FFF2-40B4-BE49-F238E27FC236}">
                <a16:creationId xmlns:a16="http://schemas.microsoft.com/office/drawing/2014/main" id="{74A438F2-81AA-DE92-1FD4-7BB29A8BB42B}"/>
              </a:ext>
            </a:extLst>
          </p:cNvPr>
          <p:cNvSpPr txBox="1">
            <a:spLocks/>
          </p:cNvSpPr>
          <p:nvPr/>
        </p:nvSpPr>
        <p:spPr>
          <a:xfrm>
            <a:off x="263352" y="753286"/>
            <a:ext cx="2304256" cy="371458"/>
          </a:xfrm>
          <a:prstGeom prst="rect">
            <a:avLst/>
          </a:prstGeom>
          <a:solidFill>
            <a:schemeClr val="bg1"/>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生活習慣病関連の評価</a:t>
            </a:r>
          </a:p>
        </p:txBody>
      </p:sp>
      <p:sp>
        <p:nvSpPr>
          <p:cNvPr id="3" name="テキスト ボックス 2">
            <a:extLst>
              <a:ext uri="{FF2B5EF4-FFF2-40B4-BE49-F238E27FC236}">
                <a16:creationId xmlns:a16="http://schemas.microsoft.com/office/drawing/2014/main" id="{D2D2CA47-9D30-C09B-5873-B80E14DF14FF}"/>
              </a:ext>
            </a:extLst>
          </p:cNvPr>
          <p:cNvSpPr txBox="1"/>
          <p:nvPr/>
        </p:nvSpPr>
        <p:spPr>
          <a:xfrm>
            <a:off x="1820196" y="4385692"/>
            <a:ext cx="8551608" cy="552202"/>
          </a:xfrm>
          <a:prstGeom prst="rect">
            <a:avLst/>
          </a:prstGeom>
          <a:solidFill>
            <a:srgbClr val="FFCCFF"/>
          </a:solid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その他、生活習慣病管理料（</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）および（</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Ⅱ</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）に共通する見直し</a:t>
            </a:r>
          </a:p>
        </p:txBody>
      </p:sp>
      <p:sp>
        <p:nvSpPr>
          <p:cNvPr id="4" name="テキスト ボックス 3">
            <a:extLst>
              <a:ext uri="{FF2B5EF4-FFF2-40B4-BE49-F238E27FC236}">
                <a16:creationId xmlns:a16="http://schemas.microsoft.com/office/drawing/2014/main" id="{429F0214-D74B-4940-A8C7-00C9EB9D8991}"/>
              </a:ext>
            </a:extLst>
          </p:cNvPr>
          <p:cNvSpPr txBox="1"/>
          <p:nvPr/>
        </p:nvSpPr>
        <p:spPr>
          <a:xfrm>
            <a:off x="1014431" y="5141146"/>
            <a:ext cx="10221341" cy="1384995"/>
          </a:xfrm>
          <a:prstGeom prst="rect">
            <a:avLst/>
          </a:prstGeom>
          <a:noFill/>
          <a:ln>
            <a:solidFill>
              <a:schemeClr val="tx1"/>
            </a:solidFill>
            <a:prstDash val="dash"/>
          </a:ln>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1" lang="ja-JP" altLang="ja-JP" sz="2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療養計画書への患者署名を不要</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にする</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糖尿病を主病とする患者について、</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糖尿病</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薬剤以外の薬剤に</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ついては、</a:t>
            </a:r>
            <a:endPar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在宅自己注射指導管理料の算定を可能とする</a:t>
            </a:r>
            <a:endPar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2" name="オーディオ 11">
            <a:hlinkClick r:id="" action="ppaction://media"/>
            <a:extLst>
              <a:ext uri="{FF2B5EF4-FFF2-40B4-BE49-F238E27FC236}">
                <a16:creationId xmlns:a16="http://schemas.microsoft.com/office/drawing/2014/main" id="{93ACBE04-BD7A-9175-F92D-4812D64A0E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0572226"/>
      </p:ext>
    </p:extLst>
  </p:cSld>
  <p:clrMapOvr>
    <a:masterClrMapping/>
  </p:clrMapOvr>
  <mc:AlternateContent xmlns:mc="http://schemas.openxmlformats.org/markup-compatibility/2006" xmlns:p14="http://schemas.microsoft.com/office/powerpoint/2010/main">
    <mc:Choice Requires="p14">
      <p:transition spd="slow" p14:dur="2000" advTm="227371"/>
    </mc:Choice>
    <mc:Fallback xmlns="">
      <p:transition spd="slow" advTm="227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BF481-5FDF-CDA3-A435-71FF4E5A907B}"/>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A30680E-8C8A-FA1E-CB61-4125DAFB67F1}"/>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生活習慣病関連の評価の見直し②</a:t>
            </a:r>
          </a:p>
        </p:txBody>
      </p:sp>
      <p:sp>
        <p:nvSpPr>
          <p:cNvPr id="7" name="スライド番号プレースホルダー 4">
            <a:extLst>
              <a:ext uri="{FF2B5EF4-FFF2-40B4-BE49-F238E27FC236}">
                <a16:creationId xmlns:a16="http://schemas.microsoft.com/office/drawing/2014/main" id="{8D75F676-665C-4BB6-6401-3BD656DF28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EE3AC641-8FB4-CAF0-CF88-7930FEA06FE7}"/>
              </a:ext>
            </a:extLst>
          </p:cNvPr>
          <p:cNvSpPr txBox="1">
            <a:spLocks/>
          </p:cNvSpPr>
          <p:nvPr/>
        </p:nvSpPr>
        <p:spPr>
          <a:xfrm>
            <a:off x="460758" y="885659"/>
            <a:ext cx="5131186" cy="371458"/>
          </a:xfrm>
          <a:prstGeom prst="rect">
            <a:avLst/>
          </a:prstGeom>
          <a:solidFill>
            <a:schemeClr val="bg1"/>
          </a:solidFill>
          <a:ln w="28575">
            <a:solidFill>
              <a:schemeClr val="tx2"/>
            </a:solidFill>
          </a:ln>
        </p:spPr>
        <p:txBody>
          <a:bodyPr vert="horz" lIns="91440" tIns="45720" rIns="91440" bIns="45720" rtlCol="0" anchor="ctr">
            <a:normAutofit fontScale="92500"/>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生活習慣病管理料（</a:t>
            </a:r>
            <a:r>
              <a:rPr kumimoji="1" lang="en-US" altLang="ja-JP" sz="1600" b="1" i="0" u="none" strike="noStrike" kern="1200" cap="none" spc="0" normalizeH="0" baseline="0" noProof="0" dirty="0">
                <a:ln>
                  <a:noFill/>
                </a:ln>
                <a:solidFill>
                  <a:prstClr val="black"/>
                </a:solidFill>
                <a:effectLst/>
                <a:uLnTx/>
                <a:uFillTx/>
                <a:latin typeface="Arial"/>
                <a:ea typeface="ＭＳ Ｐゴシック"/>
                <a:cs typeface="+mj-cs"/>
              </a:rPr>
              <a:t>Ⅱ</a:t>
            </a: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）の包括範囲から除外される医学管理</a:t>
            </a:r>
          </a:p>
        </p:txBody>
      </p:sp>
      <p:sp>
        <p:nvSpPr>
          <p:cNvPr id="5" name="テキスト ボックス 4">
            <a:extLst>
              <a:ext uri="{FF2B5EF4-FFF2-40B4-BE49-F238E27FC236}">
                <a16:creationId xmlns:a16="http://schemas.microsoft.com/office/drawing/2014/main" id="{D99F0F7C-6A4C-6251-7E57-E0216C9DD5F6}"/>
              </a:ext>
            </a:extLst>
          </p:cNvPr>
          <p:cNvSpPr txBox="1"/>
          <p:nvPr/>
        </p:nvSpPr>
        <p:spPr>
          <a:xfrm>
            <a:off x="479376" y="1450081"/>
            <a:ext cx="6181164" cy="5308248"/>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区分番号Ｂ００１の２に掲げる特定薬剤治療管理料、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区分番号Ｂ００１の３に掲げる悪性腫瘍特異物質治療管理料、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区分番号Ｂ００１の９に掲げる外来栄養食事指導料、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11</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に掲げる集団栄養食事指導料、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14</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に掲げる高度難聴指導管理料、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に掲げる喘息治療管理料、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20</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に掲げる糖尿病合併症管理料、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22</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に掲げるがん性疼痛緩和指導管理料、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23</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に掲げるがん患者指導管理料、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24</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に掲げる外来緩和ケア管理料、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に掲げる植込型輸液ポンプ持続注入療法指導管理料、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27</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に掲げる糖尿病透析予防指導管理料、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29</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に掲げる乳腺炎重症化予防ケア・指導料、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34</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に掲げる二次性骨折予防継続管理料、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36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に掲げる下肢創傷処置管理料、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37</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に掲げる慢性腎臓病透析予防指導管理料、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区分番号Ｂ００１－２－４に掲げる地域連携夜間・休日診療料、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区分番号Ｂ００１－２－６に掲げる救急外来医学管理料、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4" name="テキスト ボックス 3">
            <a:extLst>
              <a:ext uri="{FF2B5EF4-FFF2-40B4-BE49-F238E27FC236}">
                <a16:creationId xmlns:a16="http://schemas.microsoft.com/office/drawing/2014/main" id="{E20E4E8D-DAF6-B710-103D-9A92E9403E54}"/>
              </a:ext>
            </a:extLst>
          </p:cNvPr>
          <p:cNvSpPr txBox="1"/>
          <p:nvPr/>
        </p:nvSpPr>
        <p:spPr>
          <a:xfrm>
            <a:off x="6660540" y="1450081"/>
            <a:ext cx="6181164" cy="5308248"/>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区分番号Ｂ００１－２－８に掲げる外来放射線照射診療料、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12</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に掲げる外来腫瘍化学療法診療料、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区分番号Ｂ００１－３－２に掲げるニコチン依存症管理料、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区分番号Ｂ００１－９に掲げる療養・就労両立支援指導料、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区分番号Ｂ００５－６に掲げるがん治療連携計画策定料、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区分番号Ｂ００５－６－２に掲げるがん治療連携指導料、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区分番号Ｂ００５－７に掲げる認知症専門診断管理料、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区分番号Ｂ００５－７－３に掲げる認知症サポート指導料、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区分番号Ｂ００５－８に掲げる肝炎インターフェロン治療計画料、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区分番号Ｂ００５</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14</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に掲げるプログラム医療機器等指導管理料、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区分番号Ｂ００６に掲げる救急救命管理料、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区分番号Ｂ００９に掲げる診療情報提供料（Ⅰ）、</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区分番号Ｂ００９－２に掲げる電子的診療情報評価料、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区分番号Ｂ０１０に掲げる診療情報提供料（Ⅱ）、</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区分番号Ｂ０１０－２に掲げる診療情報連携共有料、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区分番号Ｂ０１１に掲げる連携強化診療情報提供料</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endParaRPr kumimoji="1" lang="en-US"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区分番号Ｂ０１１－３に掲げる薬剤情報提供料</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endParaRPr kumimoji="1" lang="en-US"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区分番号Ｂ０１２に掲げる傷病手当金意見書交付料及び</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区分番号Ｂ０１３に掲げる療養費同意書交付料</a:t>
            </a:r>
            <a:endParaRPr kumimoji="1" lang="ja-JP" altLang="en-US"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B1E9C761-63A7-09DB-8EF0-1F5E4745C6CC}"/>
              </a:ext>
            </a:extLst>
          </p:cNvPr>
          <p:cNvSpPr txBox="1"/>
          <p:nvPr/>
        </p:nvSpPr>
        <p:spPr>
          <a:xfrm>
            <a:off x="5591944" y="885659"/>
            <a:ext cx="3349114" cy="39889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下線部は今回追加されたもの</a:t>
            </a:r>
          </a:p>
        </p:txBody>
      </p:sp>
      <p:pic>
        <p:nvPicPr>
          <p:cNvPr id="23" name="オーディオ 22">
            <a:hlinkClick r:id="" action="ppaction://media"/>
            <a:extLst>
              <a:ext uri="{FF2B5EF4-FFF2-40B4-BE49-F238E27FC236}">
                <a16:creationId xmlns:a16="http://schemas.microsoft.com/office/drawing/2014/main" id="{3C98C960-F7F0-9E79-E26D-2155B679E1E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8649087"/>
      </p:ext>
    </p:extLst>
  </p:cSld>
  <p:clrMapOvr>
    <a:masterClrMapping/>
  </p:clrMapOvr>
  <mc:AlternateContent xmlns:mc="http://schemas.openxmlformats.org/markup-compatibility/2006" xmlns:p14="http://schemas.microsoft.com/office/powerpoint/2010/main">
    <mc:Choice Requires="p14">
      <p:transition spd="slow" p14:dur="2000" advTm="46057"/>
    </mc:Choice>
    <mc:Fallback xmlns="">
      <p:transition spd="slow" advTm="46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FA8D5-38E6-4ABF-A7FE-A3617C1D08D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CCE180E-61CF-1A04-1EC3-2E0291F3558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生活習慣病関連の評価の見直し③</a:t>
            </a:r>
          </a:p>
        </p:txBody>
      </p:sp>
      <p:sp>
        <p:nvSpPr>
          <p:cNvPr id="7" name="スライド番号プレースホルダー 4">
            <a:extLst>
              <a:ext uri="{FF2B5EF4-FFF2-40B4-BE49-F238E27FC236}">
                <a16:creationId xmlns:a16="http://schemas.microsoft.com/office/drawing/2014/main" id="{AF7F5152-8855-4DBC-5BF6-18D61E68E0E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DCD7B910-7F69-1C92-EC40-75DD8EE29E30}"/>
              </a:ext>
            </a:extLst>
          </p:cNvPr>
          <p:cNvSpPr txBox="1">
            <a:spLocks/>
          </p:cNvSpPr>
          <p:nvPr/>
        </p:nvSpPr>
        <p:spPr>
          <a:xfrm>
            <a:off x="479376" y="800801"/>
            <a:ext cx="5347210"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眼科医療機関連携強化加算</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a:t>
            </a:r>
            <a:r>
              <a:rPr kumimoji="1" lang="zh-TW"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歯科医療機関連携強化加算</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の新設</a:t>
            </a:r>
          </a:p>
        </p:txBody>
      </p:sp>
      <p:sp>
        <p:nvSpPr>
          <p:cNvPr id="8" name="テキスト ボックス 7">
            <a:extLst>
              <a:ext uri="{FF2B5EF4-FFF2-40B4-BE49-F238E27FC236}">
                <a16:creationId xmlns:a16="http://schemas.microsoft.com/office/drawing/2014/main" id="{051C2B94-140C-914D-7B5B-5093C1D0B3E2}"/>
              </a:ext>
            </a:extLst>
          </p:cNvPr>
          <p:cNvSpPr txBox="1"/>
          <p:nvPr/>
        </p:nvSpPr>
        <p:spPr>
          <a:xfrm>
            <a:off x="363261" y="1280364"/>
            <a:ext cx="11465477" cy="5478423"/>
          </a:xfrm>
          <a:prstGeom prst="rect">
            <a:avLst/>
          </a:prstGeom>
          <a:noFill/>
        </p:spPr>
        <p:txBody>
          <a:bodyPr wrap="square">
            <a:spAutoFit/>
          </a:bodyPr>
          <a:lstStyle/>
          <a:p>
            <a:pPr marL="358775"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生活習慣病管理料</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Ⅰ</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及び</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Ⅱ</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について、糖尿病の重症化予防を推進する観点から、眼科又は歯科を標榜する他の医療機関との連携を行う場合の評価を新設する。</a:t>
            </a: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177800" algn="just" defTabSz="914400" rtl="0" eaLnBrk="1" fontAlgn="auto" latinLnBrk="0" hangingPunct="1">
              <a:lnSpc>
                <a:spcPct val="100000"/>
              </a:lnSpc>
              <a:spcBef>
                <a:spcPts val="0"/>
              </a:spcBef>
              <a:spcAft>
                <a:spcPts val="0"/>
              </a:spcAft>
              <a:buClrTx/>
              <a:buSzTx/>
              <a:buFontTx/>
              <a:buNone/>
              <a:tabLst/>
              <a:defRPr/>
            </a:pP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（新）　眼科医療機関連携強化加算　　</a:t>
            </a:r>
            <a:r>
              <a:rPr kumimoji="1" lang="ja-JP" altLang="en-US"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a:t>
            </a:r>
            <a:endParaRPr kumimoji="1" lang="ja-JP"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［算定要件］</a:t>
            </a: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糖尿病を主病とする患者に対して、診療に基づき、糖尿病合併症の予防、診断又は治療を目的とする眼科診療の必要を認め、患者の同意を得て、患者が眼科を標榜する他の保険医療機関への受診を行うに当たり必要な連携を行った場合は、眼科医療機関連携強化加算として、患者１人につき年１回に限り所定点数に</a:t>
            </a:r>
            <a:r>
              <a:rPr kumimoji="1" lang="ja-JP" altLang="en-US"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点を加算する。</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177800" algn="just" defTabSz="914400" rtl="0" eaLnBrk="1" fontAlgn="auto" latinLnBrk="0" hangingPunct="1">
              <a:lnSpc>
                <a:spcPct val="100000"/>
              </a:lnSpc>
              <a:spcBef>
                <a:spcPts val="0"/>
              </a:spcBef>
              <a:spcAft>
                <a:spcPts val="0"/>
              </a:spcAft>
              <a:buClrTx/>
              <a:buSzTx/>
              <a:buFontTx/>
              <a:buNone/>
              <a:tabLst/>
              <a:defRPr/>
            </a:pP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（新）　歯科医療機関連携強化加算　　</a:t>
            </a:r>
            <a:r>
              <a:rPr kumimoji="1" lang="ja-JP" altLang="en-US"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a:t>
            </a:r>
            <a:endParaRPr kumimoji="1" lang="ja-JP"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［算定要件］</a:t>
            </a: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糖尿病を主病とする患者に対して、診療に基づき、歯周病の予防、診断又は治療を目的とする歯科診療の必要を認め、患者の同意を得て、患者が歯科を標榜する他の保険医療機関への受診を行うに当たり必要な連携を行った場合は、歯科医療機関連携強化加算として、患者１人につき年１回に限り所定点数に</a:t>
            </a:r>
            <a:r>
              <a:rPr kumimoji="1" lang="ja-JP" altLang="en-US"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点を加算する。</a:t>
            </a:r>
          </a:p>
        </p:txBody>
      </p:sp>
      <p:pic>
        <p:nvPicPr>
          <p:cNvPr id="21" name="オーディオ 20">
            <a:hlinkClick r:id="" action="ppaction://media"/>
            <a:extLst>
              <a:ext uri="{FF2B5EF4-FFF2-40B4-BE49-F238E27FC236}">
                <a16:creationId xmlns:a16="http://schemas.microsoft.com/office/drawing/2014/main" id="{4ACB11BF-4C84-0A31-AEFE-2B49C52DF7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052743"/>
      </p:ext>
    </p:extLst>
  </p:cSld>
  <p:clrMapOvr>
    <a:masterClrMapping/>
  </p:clrMapOvr>
  <mc:AlternateContent xmlns:mc="http://schemas.openxmlformats.org/markup-compatibility/2006" xmlns:p14="http://schemas.microsoft.com/office/powerpoint/2010/main">
    <mc:Choice Requires="p14">
      <p:transition spd="slow" p14:dur="2000" advTm="73347"/>
    </mc:Choice>
    <mc:Fallback xmlns="">
      <p:transition spd="slow" advTm="73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6EA63-C367-9556-AACD-F9511C69A3A6}"/>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7B4BEB0-14A5-F4E0-4F4B-6505DBD52ECA}"/>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生活習慣病関連の評価の見直し④</a:t>
            </a:r>
          </a:p>
        </p:txBody>
      </p:sp>
      <p:sp>
        <p:nvSpPr>
          <p:cNvPr id="7" name="スライド番号プレースホルダー 4">
            <a:extLst>
              <a:ext uri="{FF2B5EF4-FFF2-40B4-BE49-F238E27FC236}">
                <a16:creationId xmlns:a16="http://schemas.microsoft.com/office/drawing/2014/main" id="{DA324190-5DD3-8773-AE29-664A2B242AF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15DDCB5D-B34B-0C58-793A-F0B12BDBE2C6}"/>
              </a:ext>
            </a:extLst>
          </p:cNvPr>
          <p:cNvSpPr txBox="1">
            <a:spLocks/>
          </p:cNvSpPr>
          <p:nvPr/>
        </p:nvSpPr>
        <p:spPr>
          <a:xfrm>
            <a:off x="551384" y="1325280"/>
            <a:ext cx="5347210"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在宅自己注射指導管理料の見直し</a:t>
            </a:r>
          </a:p>
        </p:txBody>
      </p:sp>
      <p:graphicFrame>
        <p:nvGraphicFramePr>
          <p:cNvPr id="3" name="表 2">
            <a:extLst>
              <a:ext uri="{FF2B5EF4-FFF2-40B4-BE49-F238E27FC236}">
                <a16:creationId xmlns:a16="http://schemas.microsoft.com/office/drawing/2014/main" id="{A545CCA2-A063-70E8-3E09-D39BE3831D2A}"/>
              </a:ext>
            </a:extLst>
          </p:cNvPr>
          <p:cNvGraphicFramePr>
            <a:graphicFrameLocks noGrp="1"/>
          </p:cNvGraphicFramePr>
          <p:nvPr/>
        </p:nvGraphicFramePr>
        <p:xfrm>
          <a:off x="640523" y="1988840"/>
          <a:ext cx="11017224" cy="2560320"/>
        </p:xfrm>
        <a:graphic>
          <a:graphicData uri="http://schemas.openxmlformats.org/drawingml/2006/table">
            <a:tbl>
              <a:tblPr firstRow="1" bandRow="1">
                <a:tableStyleId>{93296810-A885-4BE3-A3E7-6D5BEEA58F35}</a:tableStyleId>
              </a:tblPr>
              <a:tblGrid>
                <a:gridCol w="4041957">
                  <a:extLst>
                    <a:ext uri="{9D8B030D-6E8A-4147-A177-3AD203B41FA5}">
                      <a16:colId xmlns:a16="http://schemas.microsoft.com/office/drawing/2014/main" val="2712098590"/>
                    </a:ext>
                  </a:extLst>
                </a:gridCol>
                <a:gridCol w="1152128">
                  <a:extLst>
                    <a:ext uri="{9D8B030D-6E8A-4147-A177-3AD203B41FA5}">
                      <a16:colId xmlns:a16="http://schemas.microsoft.com/office/drawing/2014/main" val="3613316852"/>
                    </a:ext>
                  </a:extLst>
                </a:gridCol>
                <a:gridCol w="5823139">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r>
                        <a:rPr kumimoji="1" lang="ja-JP" altLang="ja-JP" sz="1950" kern="1200" dirty="0">
                          <a:solidFill>
                            <a:schemeClr val="dk1"/>
                          </a:solidFill>
                          <a:effectLst/>
                          <a:latin typeface="+mn-lt"/>
                          <a:ea typeface="+mn-ea"/>
                          <a:cs typeface="+mn-cs"/>
                        </a:rPr>
                        <a:t>糖尿病を主病とする場合にあっては、区分番号Ｃ１０１に掲げる在宅自己注射指導管理料を算定しているときは、算定できない。</a:t>
                      </a: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r>
                        <a:rPr kumimoji="1" lang="ja-JP" altLang="ja-JP" sz="1950" kern="1200" dirty="0">
                          <a:solidFill>
                            <a:schemeClr val="dk1"/>
                          </a:solidFill>
                          <a:effectLst/>
                          <a:latin typeface="+mn-lt"/>
                          <a:ea typeface="+mn-ea"/>
                          <a:cs typeface="+mn-cs"/>
                        </a:rPr>
                        <a:t>糖尿病を主病とする場合にあっては、</a:t>
                      </a:r>
                      <a:r>
                        <a:rPr kumimoji="1" lang="ja-JP" altLang="ja-JP" sz="1950" u="sng" kern="1200" dirty="0">
                          <a:solidFill>
                            <a:srgbClr val="FF0000"/>
                          </a:solidFill>
                          <a:effectLst/>
                          <a:latin typeface="+mn-lt"/>
                          <a:ea typeface="+mn-ea"/>
                          <a:cs typeface="+mn-cs"/>
                        </a:rPr>
                        <a:t>別に厚生労働大臣が定める薬剤</a:t>
                      </a:r>
                      <a:r>
                        <a:rPr kumimoji="1" lang="ja-JP" altLang="en-US" sz="1950" u="sng" kern="1200" dirty="0">
                          <a:solidFill>
                            <a:srgbClr val="FF0000"/>
                          </a:solidFill>
                          <a:effectLst/>
                          <a:latin typeface="+mn-lt"/>
                          <a:ea typeface="+mn-ea"/>
                          <a:cs typeface="+mn-cs"/>
                        </a:rPr>
                        <a:t>（インスリン製剤等）</a:t>
                      </a:r>
                      <a:r>
                        <a:rPr kumimoji="1" lang="ja-JP" altLang="ja-JP" sz="1950" u="sng" kern="1200" dirty="0">
                          <a:solidFill>
                            <a:srgbClr val="FF0000"/>
                          </a:solidFill>
                          <a:effectLst/>
                          <a:latin typeface="+mn-lt"/>
                          <a:ea typeface="+mn-ea"/>
                          <a:cs typeface="+mn-cs"/>
                        </a:rPr>
                        <a:t>を投与している場合であって、</a:t>
                      </a:r>
                      <a:r>
                        <a:rPr kumimoji="1" lang="ja-JP" altLang="ja-JP" sz="1950" kern="1200" dirty="0">
                          <a:solidFill>
                            <a:schemeClr val="dk1"/>
                          </a:solidFill>
                          <a:effectLst/>
                          <a:latin typeface="+mn-lt"/>
                          <a:ea typeface="+mn-ea"/>
                          <a:cs typeface="+mn-cs"/>
                        </a:rPr>
                        <a:t>区分番号Ｃ１０１に掲げる在宅自己注射指導管理料を算定しているときは、算定できない。</a:t>
                      </a: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extLst>
                  <a:ext uri="{0D108BD9-81ED-4DB2-BD59-A6C34878D82A}">
                    <a16:rowId xmlns:a16="http://schemas.microsoft.com/office/drawing/2014/main" val="869551991"/>
                  </a:ext>
                </a:extLst>
              </a:tr>
            </a:tbl>
          </a:graphicData>
        </a:graphic>
      </p:graphicFrame>
      <p:sp>
        <p:nvSpPr>
          <p:cNvPr id="4" name="矢印: 右 3">
            <a:extLst>
              <a:ext uri="{FF2B5EF4-FFF2-40B4-BE49-F238E27FC236}">
                <a16:creationId xmlns:a16="http://schemas.microsoft.com/office/drawing/2014/main" id="{FD89716B-7804-306B-589E-7C09D4725F2A}"/>
              </a:ext>
            </a:extLst>
          </p:cNvPr>
          <p:cNvSpPr/>
          <p:nvPr/>
        </p:nvSpPr>
        <p:spPr>
          <a:xfrm>
            <a:off x="5015880" y="2874477"/>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テキスト ボックス 5">
            <a:extLst>
              <a:ext uri="{FF2B5EF4-FFF2-40B4-BE49-F238E27FC236}">
                <a16:creationId xmlns:a16="http://schemas.microsoft.com/office/drawing/2014/main" id="{11E5A466-FF80-EF26-1BC9-2841889CD3A1}"/>
              </a:ext>
            </a:extLst>
          </p:cNvPr>
          <p:cNvSpPr txBox="1"/>
          <p:nvPr/>
        </p:nvSpPr>
        <p:spPr>
          <a:xfrm>
            <a:off x="705635" y="4870933"/>
            <a:ext cx="10887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sng" strike="noStrike" kern="1200" cap="none" spc="0" normalizeH="0" baseline="0" noProof="0" dirty="0">
                <a:ln>
                  <a:noFill/>
                </a:ln>
                <a:solidFill>
                  <a:prstClr val="black"/>
                </a:solidFill>
                <a:effectLst/>
                <a:uLnTx/>
                <a:uFillTx/>
                <a:latin typeface="Arial"/>
                <a:ea typeface="ＭＳ Ｐゴシック"/>
                <a:cs typeface="+mn-cs"/>
              </a:rPr>
              <a:t>糖尿病の患者であっても、インスリン製剤など糖尿病の薬剤（</a:t>
            </a:r>
            <a:r>
              <a:rPr kumimoji="1" lang="en-US" altLang="ja-JP" sz="1800" b="0" i="0" u="sng"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sng" strike="noStrike" kern="1200" cap="none" spc="0" normalizeH="0" baseline="0" noProof="0" dirty="0">
                <a:ln>
                  <a:noFill/>
                </a:ln>
                <a:solidFill>
                  <a:prstClr val="black"/>
                </a:solidFill>
                <a:effectLst/>
                <a:uLnTx/>
                <a:uFillTx/>
                <a:latin typeface="Arial"/>
                <a:ea typeface="ＭＳ Ｐゴシック"/>
                <a:cs typeface="+mn-cs"/>
              </a:rPr>
              <a:t>）以外の薬剤であれば、在宅自己注射指導管理料の算定を可能とする</a:t>
            </a: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0" name="テキスト ボックス 9">
            <a:extLst>
              <a:ext uri="{FF2B5EF4-FFF2-40B4-BE49-F238E27FC236}">
                <a16:creationId xmlns:a16="http://schemas.microsoft.com/office/drawing/2014/main" id="{370384F4-1849-4CD4-D063-E56A9B2FE0A6}"/>
              </a:ext>
            </a:extLst>
          </p:cNvPr>
          <p:cNvSpPr txBox="1"/>
          <p:nvPr/>
        </p:nvSpPr>
        <p:spPr>
          <a:xfrm>
            <a:off x="640523" y="5744015"/>
            <a:ext cx="11205267" cy="338554"/>
          </a:xfrm>
          <a:prstGeom prst="rect">
            <a:avLst/>
          </a:prstGeom>
          <a:noFill/>
        </p:spPr>
        <p:txBody>
          <a:bodyPr wrap="square">
            <a:spAutoFit/>
          </a:bodyPr>
          <a:lstStyle/>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インスリン製剤、グルカゴン様ペプチド－</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1</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受容体アゴニスト、インスリン・グルカゴン様ペプチド－</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1</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受容体アゴニスト配合剤</a:t>
            </a: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9" name="オーディオ 8">
            <a:hlinkClick r:id="" action="ppaction://media"/>
            <a:extLst>
              <a:ext uri="{FF2B5EF4-FFF2-40B4-BE49-F238E27FC236}">
                <a16:creationId xmlns:a16="http://schemas.microsoft.com/office/drawing/2014/main" id="{1AD47A37-3588-418A-FD6F-E07DEF81FF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3210024"/>
      </p:ext>
    </p:extLst>
  </p:cSld>
  <p:clrMapOvr>
    <a:masterClrMapping/>
  </p:clrMapOvr>
  <mc:AlternateContent xmlns:mc="http://schemas.openxmlformats.org/markup-compatibility/2006" xmlns:p14="http://schemas.microsoft.com/office/powerpoint/2010/main">
    <mc:Choice Requires="p14">
      <p:transition spd="slow" p14:dur="2000" advTm="20537"/>
    </mc:Choice>
    <mc:Fallback xmlns="">
      <p:transition spd="slow" advTm="20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B8C4-1913-E497-8E30-78AD83841AE8}"/>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46A55C7-8334-64AB-033E-162916270AE4}"/>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特定疾患療養管理料の評価の見直し</a:t>
            </a:r>
          </a:p>
        </p:txBody>
      </p:sp>
      <p:sp>
        <p:nvSpPr>
          <p:cNvPr id="7" name="スライド番号プレースホルダー 4">
            <a:extLst>
              <a:ext uri="{FF2B5EF4-FFF2-40B4-BE49-F238E27FC236}">
                <a16:creationId xmlns:a16="http://schemas.microsoft.com/office/drawing/2014/main" id="{33351551-0E2C-7EA6-70C5-B4C929550F4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A4B614B-45DC-F0B5-549C-CE76D6876C75}"/>
              </a:ext>
            </a:extLst>
          </p:cNvPr>
          <p:cNvGraphicFramePr>
            <a:graphicFrameLocks noGrp="1"/>
          </p:cNvGraphicFramePr>
          <p:nvPr/>
        </p:nvGraphicFramePr>
        <p:xfrm>
          <a:off x="256450" y="1484784"/>
          <a:ext cx="11679099" cy="1437640"/>
        </p:xfrm>
        <a:graphic>
          <a:graphicData uri="http://schemas.openxmlformats.org/drawingml/2006/table">
            <a:tbl>
              <a:tblPr firstRow="1" bandRow="1">
                <a:tableStyleId>{5940675A-B579-460E-94D1-54222C63F5DA}</a:tableStyleId>
              </a:tblPr>
              <a:tblGrid>
                <a:gridCol w="4818863">
                  <a:extLst>
                    <a:ext uri="{9D8B030D-6E8A-4147-A177-3AD203B41FA5}">
                      <a16:colId xmlns:a16="http://schemas.microsoft.com/office/drawing/2014/main" val="3938482511"/>
                    </a:ext>
                  </a:extLst>
                </a:gridCol>
                <a:gridCol w="1108775">
                  <a:extLst>
                    <a:ext uri="{9D8B030D-6E8A-4147-A177-3AD203B41FA5}">
                      <a16:colId xmlns:a16="http://schemas.microsoft.com/office/drawing/2014/main" val="2078934805"/>
                    </a:ext>
                  </a:extLst>
                </a:gridCol>
                <a:gridCol w="1108775">
                  <a:extLst>
                    <a:ext uri="{9D8B030D-6E8A-4147-A177-3AD203B41FA5}">
                      <a16:colId xmlns:a16="http://schemas.microsoft.com/office/drawing/2014/main" val="83937788"/>
                    </a:ext>
                  </a:extLst>
                </a:gridCol>
                <a:gridCol w="4642686">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0">
                <a:tc>
                  <a:txBody>
                    <a:bodyPr/>
                    <a:lstStyle/>
                    <a:p>
                      <a:pPr algn="just">
                        <a:buNone/>
                      </a:pP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特定疾患療養管理料</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診療所</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病院（</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床未満）</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病院（</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床以上</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床未満）</a:t>
                      </a:r>
                    </a:p>
                  </a:txBody>
                  <a:tcPr marL="68580" marR="68580" marT="0" marB="0" anchor="ctr">
                    <a:solidFill>
                      <a:schemeClr val="accent3">
                        <a:lumMod val="20000"/>
                        <a:lumOff val="80000"/>
                      </a:schemeClr>
                    </a:solidFill>
                  </a:tcPr>
                </a:tc>
                <a:tc>
                  <a:txBody>
                    <a:bodyPr/>
                    <a:lstStyle/>
                    <a:p>
                      <a:pPr algn="r">
                        <a:buNone/>
                      </a:pPr>
                      <a:endPar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225</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147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87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nchor="b"/>
                </a:tc>
                <a:tc>
                  <a:txBody>
                    <a:bodyPr/>
                    <a:lstStyle/>
                    <a:p>
                      <a:pPr algn="r">
                        <a:buNone/>
                      </a:pPr>
                      <a:endPar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225</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147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87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nchor="b"/>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消化性潰瘍のある患者への投与が禁忌である非ステロイド性抗炎症薬（</a:t>
                      </a:r>
                      <a:r>
                        <a:rPr kumimoji="1" lang="en-US" altLang="ja-JP" sz="1600" dirty="0">
                          <a:solidFill>
                            <a:schemeClr val="tx1"/>
                          </a:solidFill>
                          <a:latin typeface="BIZ UDPゴシック" panose="020B0400000000000000" pitchFamily="50" charset="-128"/>
                          <a:ea typeface="BIZ UDPゴシック" panose="020B0400000000000000" pitchFamily="50" charset="-128"/>
                        </a:rPr>
                        <a:t>NSAIDs</a:t>
                      </a:r>
                      <a:r>
                        <a:rPr kumimoji="1" lang="ja-JP" altLang="en-US" sz="1600" dirty="0">
                          <a:solidFill>
                            <a:schemeClr val="tx1"/>
                          </a:solidFill>
                          <a:latin typeface="BIZ UDPゴシック" panose="020B0400000000000000" pitchFamily="50" charset="-128"/>
                          <a:ea typeface="BIZ UDPゴシック" panose="020B0400000000000000" pitchFamily="50" charset="-128"/>
                        </a:rPr>
                        <a:t>）の投与を受けている場合には、胃潰瘍及び十二指腸潰瘍の対象から除外する</a:t>
                      </a:r>
                    </a:p>
                  </a:txBody>
                  <a:tcPr anchor="ctr"/>
                </a:tc>
                <a:extLst>
                  <a:ext uri="{0D108BD9-81ED-4DB2-BD59-A6C34878D82A}">
                    <a16:rowId xmlns:a16="http://schemas.microsoft.com/office/drawing/2014/main" val="3190255739"/>
                  </a:ext>
                </a:extLst>
              </a:tr>
            </a:tbl>
          </a:graphicData>
        </a:graphic>
      </p:graphicFrame>
      <p:sp>
        <p:nvSpPr>
          <p:cNvPr id="11" name="タイトル 1">
            <a:extLst>
              <a:ext uri="{FF2B5EF4-FFF2-40B4-BE49-F238E27FC236}">
                <a16:creationId xmlns:a16="http://schemas.microsoft.com/office/drawing/2014/main" id="{47FAC8FD-DA07-3769-42A9-3A5845681D88}"/>
              </a:ext>
            </a:extLst>
          </p:cNvPr>
          <p:cNvSpPr txBox="1">
            <a:spLocks/>
          </p:cNvSpPr>
          <p:nvPr/>
        </p:nvSpPr>
        <p:spPr>
          <a:xfrm>
            <a:off x="270253" y="1047750"/>
            <a:ext cx="2304256" cy="371458"/>
          </a:xfrm>
          <a:prstGeom prst="rect">
            <a:avLst/>
          </a:prstGeom>
          <a:solidFill>
            <a:schemeClr val="bg1"/>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特定疾患療養管理料</a:t>
            </a:r>
          </a:p>
        </p:txBody>
      </p:sp>
      <p:pic>
        <p:nvPicPr>
          <p:cNvPr id="5" name="オーディオ 4">
            <a:hlinkClick r:id="" action="ppaction://media"/>
            <a:extLst>
              <a:ext uri="{FF2B5EF4-FFF2-40B4-BE49-F238E27FC236}">
                <a16:creationId xmlns:a16="http://schemas.microsoft.com/office/drawing/2014/main" id="{40276225-EAC3-477F-0478-C8B7A659DB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9012526"/>
      </p:ext>
    </p:extLst>
  </p:cSld>
  <p:clrMapOvr>
    <a:masterClrMapping/>
  </p:clrMapOvr>
  <mc:AlternateContent xmlns:mc="http://schemas.openxmlformats.org/markup-compatibility/2006" xmlns:p14="http://schemas.microsoft.com/office/powerpoint/2010/main">
    <mc:Choice Requires="p14">
      <p:transition spd="slow" p14:dur="2000" advTm="26581"/>
    </mc:Choice>
    <mc:Fallback xmlns="">
      <p:transition spd="slow" advTm="2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7562D-B69D-C994-DD4F-60E73B7A325D}"/>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1B5A6E99-8585-1BEE-BA69-FD2FF3458640}"/>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外来データ提出加算の見直し</a:t>
            </a:r>
          </a:p>
        </p:txBody>
      </p:sp>
      <p:sp>
        <p:nvSpPr>
          <p:cNvPr id="3" name="スライド番号プレースホルダー 4">
            <a:extLst>
              <a:ext uri="{FF2B5EF4-FFF2-40B4-BE49-F238E27FC236}">
                <a16:creationId xmlns:a16="http://schemas.microsoft.com/office/drawing/2014/main" id="{9BE4517D-4567-BF7D-64FF-5AE5482AFA3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7B9B561F-939E-8A25-53ED-E1DF9D2705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4883610"/>
      </p:ext>
    </p:extLst>
  </p:cSld>
  <p:clrMapOvr>
    <a:masterClrMapping/>
  </p:clrMapOvr>
  <mc:AlternateContent xmlns:mc="http://schemas.openxmlformats.org/markup-compatibility/2006" xmlns:p14="http://schemas.microsoft.com/office/powerpoint/2010/main">
    <mc:Choice Requires="p14">
      <p:transition spd="slow" p14:dur="2000" advTm="20674"/>
    </mc:Choice>
    <mc:Fallback xmlns="">
      <p:transition spd="slow" advTm="20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574D8-D017-87A8-F52D-39A1455965F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504B088E-C6FF-D419-C40A-B138DBDE9170}"/>
              </a:ext>
            </a:extLst>
          </p:cNvPr>
          <p:cNvSpPr txBox="1">
            <a:spLocks noGrp="1"/>
          </p:cNvSpPr>
          <p:nvPr/>
        </p:nvSpPr>
        <p:spPr bwMode="auto">
          <a:xfrm>
            <a:off x="10458450" y="6335543"/>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50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3" name="表 2">
            <a:extLst>
              <a:ext uri="{FF2B5EF4-FFF2-40B4-BE49-F238E27FC236}">
                <a16:creationId xmlns:a16="http://schemas.microsoft.com/office/drawing/2014/main" id="{91D15BF3-C5DE-09AC-203D-E391539764B7}"/>
              </a:ext>
            </a:extLst>
          </p:cNvPr>
          <p:cNvGraphicFramePr>
            <a:graphicFrameLocks noGrp="1"/>
          </p:cNvGraphicFramePr>
          <p:nvPr/>
        </p:nvGraphicFramePr>
        <p:xfrm>
          <a:off x="1055439" y="1798956"/>
          <a:ext cx="10081121" cy="2726085"/>
        </p:xfrm>
        <a:graphic>
          <a:graphicData uri="http://schemas.openxmlformats.org/drawingml/2006/table">
            <a:tbl>
              <a:tblPr firstRow="1" bandRow="1">
                <a:tableStyleId>{93296810-A885-4BE3-A3E7-6D5BEEA58F35}</a:tableStyleId>
              </a:tblPr>
              <a:tblGrid>
                <a:gridCol w="3698523">
                  <a:extLst>
                    <a:ext uri="{9D8B030D-6E8A-4147-A177-3AD203B41FA5}">
                      <a16:colId xmlns:a16="http://schemas.microsoft.com/office/drawing/2014/main" val="2712098590"/>
                    </a:ext>
                  </a:extLst>
                </a:gridCol>
                <a:gridCol w="1054234">
                  <a:extLst>
                    <a:ext uri="{9D8B030D-6E8A-4147-A177-3AD203B41FA5}">
                      <a16:colId xmlns:a16="http://schemas.microsoft.com/office/drawing/2014/main" val="3613316852"/>
                    </a:ext>
                  </a:extLst>
                </a:gridCol>
                <a:gridCol w="1776121">
                  <a:extLst>
                    <a:ext uri="{9D8B030D-6E8A-4147-A177-3AD203B41FA5}">
                      <a16:colId xmlns:a16="http://schemas.microsoft.com/office/drawing/2014/main" val="3390536932"/>
                    </a:ext>
                  </a:extLst>
                </a:gridCol>
                <a:gridCol w="1776122">
                  <a:extLst>
                    <a:ext uri="{9D8B030D-6E8A-4147-A177-3AD203B41FA5}">
                      <a16:colId xmlns:a16="http://schemas.microsoft.com/office/drawing/2014/main" val="2889869161"/>
                    </a:ext>
                  </a:extLst>
                </a:gridCol>
                <a:gridCol w="1776121">
                  <a:extLst>
                    <a:ext uri="{9D8B030D-6E8A-4147-A177-3AD203B41FA5}">
                      <a16:colId xmlns:a16="http://schemas.microsoft.com/office/drawing/2014/main" val="1241778599"/>
                    </a:ext>
                  </a:extLst>
                </a:gridCol>
              </a:tblGrid>
              <a:tr h="362718">
                <a:tc>
                  <a:txBody>
                    <a:bodyPr/>
                    <a:lstStyle/>
                    <a:p>
                      <a:r>
                        <a:rPr kumimoji="1" lang="ja-JP" altLang="en-US" sz="1600" dirty="0">
                          <a:latin typeface="BIZ UDPゴシック" panose="020B0400000000000000" pitchFamily="50" charset="-128"/>
                          <a:ea typeface="BIZ UDPゴシック" panose="020B0400000000000000" pitchFamily="50" charset="-128"/>
                        </a:rPr>
                        <a:t>改定前</a:t>
                      </a:r>
                    </a:p>
                  </a:txBody>
                  <a:tcPr marL="74295" marR="74295" marT="37148" marB="37148">
                    <a:solidFill>
                      <a:schemeClr val="accent1"/>
                    </a:solidFill>
                  </a:tcPr>
                </a:tc>
                <a:tc>
                  <a:txBody>
                    <a:bodyPr/>
                    <a:lstStyle/>
                    <a:p>
                      <a:endParaRPr kumimoji="1" lang="ja-JP" altLang="en-US" sz="1600" dirty="0"/>
                    </a:p>
                  </a:txBody>
                  <a:tcPr marL="74295" marR="74295" marT="37148" marB="37148">
                    <a:noFill/>
                  </a:tcPr>
                </a:tc>
                <a:tc gridSpan="3">
                  <a:txBody>
                    <a:bodyPr/>
                    <a:lstStyle/>
                    <a:p>
                      <a:r>
                        <a:rPr kumimoji="1" lang="ja-JP" altLang="en-US" sz="1600" dirty="0">
                          <a:latin typeface="BIZ UDPゴシック" panose="020B0400000000000000" pitchFamily="50" charset="-128"/>
                          <a:ea typeface="BIZ UDPゴシック" panose="020B0400000000000000" pitchFamily="50" charset="-128"/>
                        </a:rPr>
                        <a:t>改定後</a:t>
                      </a:r>
                    </a:p>
                  </a:txBody>
                  <a:tcPr marL="74295" marR="74295" marT="37148" marB="37148">
                    <a:solidFill>
                      <a:srgbClr val="9BBB59"/>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165740834"/>
                  </a:ext>
                </a:extLst>
              </a:tr>
              <a:tr h="910215">
                <a:tc rowSpan="4">
                  <a:txBody>
                    <a:bodyPr/>
                    <a:lstStyle/>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Ⅰ</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Ⅱ</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800" kern="1200" dirty="0">
                          <a:solidFill>
                            <a:schemeClr val="dk1"/>
                          </a:solidFill>
                          <a:effectLst/>
                          <a:latin typeface="+mn-lt"/>
                          <a:ea typeface="+mn-ea"/>
                          <a:cs typeface="+mn-cs"/>
                        </a:rPr>
                        <a:t>　外来データ提出加算　５０点</a:t>
                      </a:r>
                      <a:endParaRPr kumimoji="1" lang="ja-JP" altLang="en-US" sz="1050" dirty="0">
                        <a:latin typeface="BIZ UDPゴシック" panose="020B0400000000000000" pitchFamily="50" charset="-128"/>
                        <a:ea typeface="BIZ UDPゴシック" panose="020B0400000000000000" pitchFamily="50" charset="-128"/>
                      </a:endParaRPr>
                    </a:p>
                  </a:txBody>
                  <a:tcPr marL="74295" marR="74295" marT="37148" marB="37148">
                    <a:solidFill>
                      <a:schemeClr val="accent1">
                        <a:lumMod val="20000"/>
                        <a:lumOff val="80000"/>
                      </a:schemeClr>
                    </a:solidFill>
                  </a:tcPr>
                </a:tc>
                <a:tc rowSpan="3">
                  <a:txBody>
                    <a:bodyPr/>
                    <a:lstStyle/>
                    <a:p>
                      <a:endParaRPr kumimoji="1" lang="ja-JP" altLang="en-US" sz="1600" dirty="0"/>
                    </a:p>
                  </a:txBody>
                  <a:tcPr marL="74295" marR="74295" marT="37148" marB="37148">
                    <a:noFill/>
                  </a:tcPr>
                </a:tc>
                <a:tc gridSpan="3">
                  <a:txBody>
                    <a:bodyPr/>
                    <a:lstStyle/>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Ⅰ</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Ⅱ</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endParaRPr kumimoji="1" lang="en-US" altLang="ja-JP" sz="1600" dirty="0">
                        <a:latin typeface="BIZ UDPゴシック" panose="020B0400000000000000" pitchFamily="50" charset="-128"/>
                        <a:ea typeface="BIZ UDPゴシック" panose="020B0400000000000000" pitchFamily="50" charset="-128"/>
                      </a:endParaRPr>
                    </a:p>
                  </a:txBody>
                  <a:tcPr marL="74295" marR="74295" marT="37148" marB="37148">
                    <a:solidFill>
                      <a:srgbClr val="D3E7E6"/>
                    </a:solidFill>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869551991"/>
                  </a:ext>
                </a:extLst>
              </a:tr>
              <a:tr h="326218">
                <a:tc vMerge="1">
                  <a:txBody>
                    <a:bodyPr/>
                    <a:lstStyle/>
                    <a:p>
                      <a:endParaRPr kumimoji="1" lang="ja-JP" altLang="en-US"/>
                    </a:p>
                  </a:txBody>
                  <a:tcPr/>
                </a:tc>
                <a:tc vMerge="1">
                  <a:txBody>
                    <a:bodyPr/>
                    <a:lstStyle/>
                    <a:p>
                      <a:endParaRPr kumimoji="1" lang="ja-JP" altLang="en-US"/>
                    </a:p>
                  </a:txBody>
                  <a:tcPr/>
                </a:tc>
                <a:tc gridSpan="3">
                  <a:txBody>
                    <a:bodyPr/>
                    <a:lstStyle/>
                    <a:p>
                      <a:pPr algn="l"/>
                      <a:r>
                        <a:rPr kumimoji="1" lang="ja-JP" altLang="en-US" sz="1400" b="1" kern="1200" dirty="0">
                          <a:solidFill>
                            <a:schemeClr val="dk1"/>
                          </a:solidFill>
                          <a:effectLst/>
                          <a:latin typeface="BIZ UDPゴシック" panose="020B0400000000000000" pitchFamily="50" charset="-128"/>
                          <a:ea typeface="BIZ UDPゴシック" panose="020B0400000000000000" pitchFamily="50" charset="-128"/>
                          <a:cs typeface="+mn-cs"/>
                        </a:rPr>
                        <a:t>充実管理加算</a:t>
                      </a:r>
                    </a:p>
                  </a:txBody>
                  <a:tcPr marL="74295" marR="74295" marT="37148" marB="37148">
                    <a:solidFill>
                      <a:srgbClr val="EAF3F3"/>
                    </a:solidFill>
                  </a:tcPr>
                </a:tc>
                <a:tc hMerge="1">
                  <a:txBody>
                    <a:bodyPr/>
                    <a:lstStyle/>
                    <a:p>
                      <a:endParaRPr/>
                    </a:p>
                  </a:txBody>
                  <a:tcPr/>
                </a:tc>
                <a:tc hMerge="1">
                  <a:txBody>
                    <a:bodyPr/>
                    <a:lstStyle/>
                    <a:p>
                      <a:endParaRPr dirty="0"/>
                    </a:p>
                  </a:txBody>
                  <a:tcPr/>
                </a:tc>
                <a:extLst>
                  <a:ext uri="{0D108BD9-81ED-4DB2-BD59-A6C34878D82A}">
                    <a16:rowId xmlns:a16="http://schemas.microsoft.com/office/drawing/2014/main" val="1582001520"/>
                  </a:ext>
                </a:extLst>
              </a:tr>
              <a:tr h="326218">
                <a:tc vMerge="1">
                  <a:txBody>
                    <a:bodyPr/>
                    <a:lstStyle/>
                    <a:p>
                      <a:endParaRPr kumimoji="1" lang="ja-JP" altLang="en-US"/>
                    </a:p>
                  </a:txBody>
                  <a:tcPr/>
                </a:tc>
                <a:tc vMerge="1">
                  <a:txBody>
                    <a:bodyPr/>
                    <a:lstStyle/>
                    <a:p>
                      <a:endParaRPr kumimoji="1" lang="ja-JP" altLang="en-US"/>
                    </a:p>
                  </a:txBody>
                  <a:tcPr/>
                </a:tc>
                <a:tc>
                  <a:txBody>
                    <a:bodyPr/>
                    <a:lstStyle/>
                    <a:p>
                      <a:pPr algn="ctr"/>
                      <a:r>
                        <a:rPr kumimoji="1" lang="ja-JP" altLang="en-US" sz="1400" b="1" kern="1200" dirty="0">
                          <a:solidFill>
                            <a:schemeClr val="dk1"/>
                          </a:solidFill>
                          <a:effectLst/>
                          <a:latin typeface="BIZ UDPゴシック" panose="020B0400000000000000" pitchFamily="50" charset="-128"/>
                          <a:ea typeface="BIZ UDPゴシック" panose="020B0400000000000000" pitchFamily="50" charset="-128"/>
                          <a:cs typeface="+mn-cs"/>
                        </a:rPr>
                        <a:t>脂質異常症</a:t>
                      </a:r>
                      <a:endParaRPr kumimoji="1" lang="ja-JP" altLang="en-US" sz="1400" b="1" dirty="0">
                        <a:latin typeface="BIZ UDPゴシック" panose="020B0400000000000000" pitchFamily="50" charset="-128"/>
                        <a:ea typeface="BIZ UDPゴシック" panose="020B0400000000000000" pitchFamily="50" charset="-128"/>
                      </a:endParaRPr>
                    </a:p>
                  </a:txBody>
                  <a:tcPr marL="74295" marR="74295" marT="37148" marB="37148">
                    <a:solidFill>
                      <a:srgbClr val="D3E7E6"/>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高血圧症</a:t>
                      </a:r>
                    </a:p>
                  </a:txBody>
                  <a:tcPr marL="74295" marR="74295" marT="37148" marB="37148">
                    <a:solidFill>
                      <a:srgbClr val="D3E7E6"/>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糖尿病</a:t>
                      </a:r>
                    </a:p>
                  </a:txBody>
                  <a:tcPr marL="74295" marR="74295" marT="37148" marB="37148">
                    <a:solidFill>
                      <a:srgbClr val="D3E7E6"/>
                    </a:solidFill>
                  </a:tcPr>
                </a:tc>
                <a:extLst>
                  <a:ext uri="{0D108BD9-81ED-4DB2-BD59-A6C34878D82A}">
                    <a16:rowId xmlns:a16="http://schemas.microsoft.com/office/drawing/2014/main" val="1218994528"/>
                  </a:ext>
                </a:extLst>
              </a:tr>
              <a:tr h="800716">
                <a:tc v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a:txBody>
                    <a:bodyPr/>
                    <a:lstStyle/>
                    <a:p>
                      <a:endParaRPr kumimoji="1" lang="ja-JP" altLang="en-US" sz="1600" dirty="0"/>
                    </a:p>
                  </a:txBody>
                  <a:tcPr marL="74295" marR="74295" marT="37148" marB="37148">
                    <a:no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extLst>
                  <a:ext uri="{0D108BD9-81ED-4DB2-BD59-A6C34878D82A}">
                    <a16:rowId xmlns:a16="http://schemas.microsoft.com/office/drawing/2014/main" val="995133175"/>
                  </a:ext>
                </a:extLst>
              </a:tr>
            </a:tbl>
          </a:graphicData>
        </a:graphic>
      </p:graphicFrame>
      <p:sp>
        <p:nvSpPr>
          <p:cNvPr id="4" name="矢印: 右 3">
            <a:extLst>
              <a:ext uri="{FF2B5EF4-FFF2-40B4-BE49-F238E27FC236}">
                <a16:creationId xmlns:a16="http://schemas.microsoft.com/office/drawing/2014/main" id="{82A101C6-B840-90FD-C8AC-0920D70D80F5}"/>
              </a:ext>
            </a:extLst>
          </p:cNvPr>
          <p:cNvSpPr/>
          <p:nvPr/>
        </p:nvSpPr>
        <p:spPr>
          <a:xfrm>
            <a:off x="5218402" y="3024512"/>
            <a:ext cx="417346" cy="46805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テキスト ボックス 5">
            <a:extLst>
              <a:ext uri="{FF2B5EF4-FFF2-40B4-BE49-F238E27FC236}">
                <a16:creationId xmlns:a16="http://schemas.microsoft.com/office/drawing/2014/main" id="{8FF102DF-E9A5-A2CB-8B06-853107B52CCA}"/>
              </a:ext>
            </a:extLst>
          </p:cNvPr>
          <p:cNvSpPr txBox="1"/>
          <p:nvPr/>
        </p:nvSpPr>
        <p:spPr>
          <a:xfrm>
            <a:off x="6263240" y="4576500"/>
            <a:ext cx="1321203" cy="317459"/>
          </a:xfrm>
          <a:prstGeom prst="rect">
            <a:avLst/>
          </a:prstGeom>
          <a:noFill/>
        </p:spPr>
        <p:txBody>
          <a:bodyPr wrap="square">
            <a:spAutoFit/>
          </a:bodyPr>
          <a:lstStyle/>
          <a:p>
            <a:pPr marL="0" marR="0" lvl="0" indent="0" algn="l" defTabSz="742950" rtl="0" eaLnBrk="1" fontAlgn="auto" latinLnBrk="0" hangingPunct="1">
              <a:lnSpc>
                <a:spcPct val="100000"/>
              </a:lnSpc>
              <a:spcBef>
                <a:spcPts val="0"/>
              </a:spcBef>
              <a:spcAft>
                <a:spcPts val="0"/>
              </a:spcAft>
              <a:buClrTx/>
              <a:buSzTx/>
              <a:buFontTx/>
              <a:buNone/>
              <a:tabLst/>
              <a:defRPr/>
            </a:pPr>
            <a:r>
              <a:rPr kumimoji="1" lang="ja-JP" altLang="en-US" sz="1463" b="0" i="0" u="none" strike="noStrike" kern="1200" cap="none" spc="0" normalizeH="0" baseline="0" noProof="0" dirty="0">
                <a:ln>
                  <a:noFill/>
                </a:ln>
                <a:solidFill>
                  <a:prstClr val="black"/>
                </a:solidFill>
                <a:effectLst/>
                <a:uLnTx/>
                <a:uFillTx/>
                <a:latin typeface="Arial"/>
                <a:ea typeface="ＭＳ Ｐゴシック"/>
                <a:cs typeface="+mn-cs"/>
              </a:rPr>
              <a:t>＜施設基準＞</a:t>
            </a:r>
          </a:p>
        </p:txBody>
      </p:sp>
      <p:sp>
        <p:nvSpPr>
          <p:cNvPr id="10" name="テキスト ボックス 9">
            <a:extLst>
              <a:ext uri="{FF2B5EF4-FFF2-40B4-BE49-F238E27FC236}">
                <a16:creationId xmlns:a16="http://schemas.microsoft.com/office/drawing/2014/main" id="{8AF5C23F-627D-45B2-6CD3-78AFE4D6EFA4}"/>
              </a:ext>
            </a:extLst>
          </p:cNvPr>
          <p:cNvSpPr txBox="1"/>
          <p:nvPr/>
        </p:nvSpPr>
        <p:spPr>
          <a:xfrm>
            <a:off x="983432" y="1412613"/>
            <a:ext cx="9104279" cy="307777"/>
          </a:xfrm>
          <a:prstGeom prst="rect">
            <a:avLst/>
          </a:prstGeom>
          <a:noFill/>
        </p:spPr>
        <p:txBody>
          <a:bodyPr wrap="square">
            <a:spAutoFit/>
          </a:bodyPr>
          <a:lstStyle/>
          <a:p>
            <a:pPr marL="217984" marR="0" lvl="0" indent="-217984" algn="l" defTabSz="74295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現行の外来データ提出加算について、提出を求めるデータの簡素化等を踏まえ、評価及び評価体系を見直す</a:t>
            </a: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5" name="表 4">
            <a:extLst>
              <a:ext uri="{FF2B5EF4-FFF2-40B4-BE49-F238E27FC236}">
                <a16:creationId xmlns:a16="http://schemas.microsoft.com/office/drawing/2014/main" id="{D3FAEE32-A6EF-60EF-BCA2-5CAB2FA80DEC}"/>
              </a:ext>
            </a:extLst>
          </p:cNvPr>
          <p:cNvGraphicFramePr>
            <a:graphicFrameLocks noGrp="1"/>
          </p:cNvGraphicFramePr>
          <p:nvPr/>
        </p:nvGraphicFramePr>
        <p:xfrm>
          <a:off x="6388533" y="4945418"/>
          <a:ext cx="4387988" cy="1363902"/>
        </p:xfrm>
        <a:graphic>
          <a:graphicData uri="http://schemas.openxmlformats.org/drawingml/2006/table">
            <a:tbl>
              <a:tblPr firstRow="1" bandRow="1">
                <a:tableStyleId>{5940675A-B579-460E-94D1-54222C63F5DA}</a:tableStyleId>
              </a:tblPr>
              <a:tblGrid>
                <a:gridCol w="636966">
                  <a:extLst>
                    <a:ext uri="{9D8B030D-6E8A-4147-A177-3AD203B41FA5}">
                      <a16:colId xmlns:a16="http://schemas.microsoft.com/office/drawing/2014/main" val="1083846133"/>
                    </a:ext>
                  </a:extLst>
                </a:gridCol>
                <a:gridCol w="3751022">
                  <a:extLst>
                    <a:ext uri="{9D8B030D-6E8A-4147-A177-3AD203B41FA5}">
                      <a16:colId xmlns:a16="http://schemas.microsoft.com/office/drawing/2014/main" val="4205791445"/>
                    </a:ext>
                  </a:extLst>
                </a:gridCol>
              </a:tblGrid>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加算１</a:t>
                      </a:r>
                    </a:p>
                  </a:txBody>
                  <a:tcPr marL="74295" marR="74295" marT="37148" marB="37148"/>
                </a:tc>
                <a:tc>
                  <a:txBody>
                    <a:bodyPr/>
                    <a:lstStyle/>
                    <a:p>
                      <a:r>
                        <a:rPr kumimoji="1" lang="ja-JP" altLang="en-US" sz="1050" dirty="0">
                          <a:latin typeface="BIZ UDPゴシック" panose="020B0400000000000000" pitchFamily="50" charset="-128"/>
                          <a:ea typeface="BIZ UDPゴシック" panose="020B0400000000000000" pitchFamily="50" charset="-128"/>
                        </a:rPr>
                        <a:t>・十分な実績を有していること</a:t>
                      </a:r>
                      <a:endParaRPr kumimoji="1" lang="en-US" altLang="ja-JP" sz="1050" dirty="0">
                        <a:latin typeface="BIZ UDPゴシック" panose="020B0400000000000000" pitchFamily="50" charset="-128"/>
                        <a:ea typeface="BIZ UDPゴシック" panose="020B0400000000000000" pitchFamily="50" charset="-128"/>
                      </a:endParaRPr>
                    </a:p>
                    <a:p>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3021507837"/>
                  </a:ext>
                </a:extLst>
              </a:tr>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加算２</a:t>
                      </a:r>
                    </a:p>
                  </a:txBody>
                  <a:tcPr marL="74295" marR="74295" marT="37148" marB="37148"/>
                </a:tc>
                <a:tc>
                  <a:txBody>
                    <a:bodyPr/>
                    <a:lstStyle/>
                    <a:p>
                      <a:r>
                        <a:rPr kumimoji="1" lang="ja-JP" altLang="en-US" sz="1050" dirty="0">
                          <a:latin typeface="BIZ UDPゴシック" panose="020B0400000000000000" pitchFamily="50" charset="-128"/>
                          <a:ea typeface="BIZ UDPゴシック" panose="020B0400000000000000" pitchFamily="50" charset="-128"/>
                        </a:rPr>
                        <a:t>・相当の実績を有していること</a:t>
                      </a:r>
                      <a:endParaRPr kumimoji="1" lang="en-US" altLang="ja-JP" sz="1050" dirty="0">
                        <a:latin typeface="BIZ UDPゴシック" panose="020B0400000000000000" pitchFamily="50" charset="-128"/>
                        <a:ea typeface="BIZ UDPゴシック" panose="020B0400000000000000" pitchFamily="50" charset="-128"/>
                      </a:endParaRPr>
                    </a:p>
                    <a:p>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3404124558"/>
                  </a:ext>
                </a:extLst>
              </a:tr>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加算３</a:t>
                      </a:r>
                    </a:p>
                  </a:txBody>
                  <a:tcPr marL="74295" marR="74295" marT="37148" marB="37148"/>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endParaRPr kumimoji="1" lang="en-US" altLang="ja-JP" sz="105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1002083584"/>
                  </a:ext>
                </a:extLst>
              </a:tr>
            </a:tbl>
          </a:graphicData>
        </a:graphic>
      </p:graphicFrame>
      <p:sp>
        <p:nvSpPr>
          <p:cNvPr id="8" name="タイトル 1">
            <a:extLst>
              <a:ext uri="{FF2B5EF4-FFF2-40B4-BE49-F238E27FC236}">
                <a16:creationId xmlns:a16="http://schemas.microsoft.com/office/drawing/2014/main" id="{B0707570-CC77-E277-CFDA-C80AF4D6BC2A}"/>
              </a:ext>
            </a:extLst>
          </p:cNvPr>
          <p:cNvSpPr txBox="1">
            <a:spLocks/>
          </p:cNvSpPr>
          <p:nvPr/>
        </p:nvSpPr>
        <p:spPr>
          <a:xfrm>
            <a:off x="609600" y="201961"/>
            <a:ext cx="10972800" cy="601792"/>
          </a:xfrm>
          <a:prstGeom prst="rect">
            <a:avLst/>
          </a:prstGeom>
          <a:solidFill>
            <a:schemeClr val="accent1">
              <a:lumMod val="20000"/>
              <a:lumOff val="80000"/>
            </a:schemeClr>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生活習慣病管理料</a:t>
            </a:r>
            <a:r>
              <a:rPr kumimoji="1" lang="ja-JP"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に係る外来データ提出加算の見直し</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pic>
        <p:nvPicPr>
          <p:cNvPr id="12" name="オーディオ 11">
            <a:hlinkClick r:id="" action="ppaction://media"/>
            <a:extLst>
              <a:ext uri="{FF2B5EF4-FFF2-40B4-BE49-F238E27FC236}">
                <a16:creationId xmlns:a16="http://schemas.microsoft.com/office/drawing/2014/main" id="{41266CF9-503E-D048-A2B4-2A2A3C5AC4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2850242"/>
      </p:ext>
    </p:extLst>
  </p:cSld>
  <p:clrMapOvr>
    <a:masterClrMapping/>
  </p:clrMapOvr>
  <mc:AlternateContent xmlns:mc="http://schemas.openxmlformats.org/markup-compatibility/2006" xmlns:p14="http://schemas.microsoft.com/office/powerpoint/2010/main">
    <mc:Choice Requires="p14">
      <p:transition spd="slow" p14:dur="2000" advTm="55244"/>
    </mc:Choice>
    <mc:Fallback xmlns="">
      <p:transition spd="slow" advTm="5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20B85-0F4D-4970-5EB6-C66036C7C38E}"/>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80A5B07D-68E7-07B0-9F0A-5A72525D202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診療実績データの提出に係る評価の見直し</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DC308CAB-FC40-C233-DDB7-D6E87F03768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sp>
        <p:nvSpPr>
          <p:cNvPr id="2" name="テキスト ボックス 1">
            <a:extLst>
              <a:ext uri="{FF2B5EF4-FFF2-40B4-BE49-F238E27FC236}">
                <a16:creationId xmlns:a16="http://schemas.microsoft.com/office/drawing/2014/main" id="{844D3826-A923-B3D6-FF38-765C3C3ADC3B}"/>
              </a:ext>
            </a:extLst>
          </p:cNvPr>
          <p:cNvSpPr txBox="1"/>
          <p:nvPr/>
        </p:nvSpPr>
        <p:spPr>
          <a:xfrm>
            <a:off x="1336128" y="997841"/>
            <a:ext cx="9519743" cy="5645330"/>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について、生活習慣病に関連するガイドライン等に沿った診療を行う医療機関を高く評価する観点から、質の高い生活習慣病管理に係る実績を有する医療機関に対する評価を新設するとともに、提出を求めるデータの簡素化等を踏まえ、評価及び評価体系を見直す。</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a:t>
            </a:r>
            <a:endParaRPr kumimoji="1" lang="en-US" altLang="zh-TW"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１</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充実管理加算１</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２</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充実管理加算２</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20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３</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充実管理加算３</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DC79E2AC-A272-FDA3-33A0-E329AA5A4D68}"/>
              </a:ext>
            </a:extLst>
          </p:cNvPr>
          <p:cNvSpPr/>
          <p:nvPr/>
        </p:nvSpPr>
        <p:spPr>
          <a:xfrm>
            <a:off x="1458462" y="914709"/>
            <a:ext cx="3276037"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診療実績データの提出に係る評価の見直し</a:t>
            </a:r>
            <a:endPar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1" name="テキスト ボックス 10">
            <a:extLst>
              <a:ext uri="{FF2B5EF4-FFF2-40B4-BE49-F238E27FC236}">
                <a16:creationId xmlns:a16="http://schemas.microsoft.com/office/drawing/2014/main" id="{82679A9E-9654-F333-C534-67DF4CFD6606}"/>
              </a:ext>
            </a:extLst>
          </p:cNvPr>
          <p:cNvSpPr txBox="1"/>
          <p:nvPr/>
        </p:nvSpPr>
        <p:spPr>
          <a:xfrm>
            <a:off x="1458462" y="2822890"/>
            <a:ext cx="9259462" cy="1754326"/>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施設基準］（概要・抜粋）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脂質異常症</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糖尿病</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高血圧を主病として生活習慣病管理料１又は２を算定する患者について、届出時点における直前の厚生労働省保険局医療課が別途通知する集計期間の実績値が、充実管理加算の届出を行う保険医療機関全体のうち、上位</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％であること（充実管理加算１）</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上記実績値が、充実管理加算の届出を行う保険医療機関全体のうち、上位</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％であること（充実管理加算２）</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外来医療等調査に適切に参加し、調査に準拠したデータを提出すること。（共通）</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［経過措置］（概要）</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令和８年３月</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日時点において現に外来データ提出加算に係る施設基準の届出を行っている医療機関にあっては、充実管理加算１の実績値に係る要件を満たすものとする。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3" name="表 12">
            <a:extLst>
              <a:ext uri="{FF2B5EF4-FFF2-40B4-BE49-F238E27FC236}">
                <a16:creationId xmlns:a16="http://schemas.microsoft.com/office/drawing/2014/main" id="{588097DA-66DF-7D37-A87C-5C5762DFD636}"/>
              </a:ext>
            </a:extLst>
          </p:cNvPr>
          <p:cNvGraphicFramePr>
            <a:graphicFrameLocks noGrp="1"/>
          </p:cNvGraphicFramePr>
          <p:nvPr/>
        </p:nvGraphicFramePr>
        <p:xfrm>
          <a:off x="1537677" y="4618662"/>
          <a:ext cx="6143010" cy="1941807"/>
        </p:xfrm>
        <a:graphic>
          <a:graphicData uri="http://schemas.openxmlformats.org/drawingml/2006/table">
            <a:tbl>
              <a:tblPr firstRow="1" bandRow="1">
                <a:tableStyleId>{2D5ABB26-0587-4C30-8999-92F81FD0307C}</a:tableStyleId>
              </a:tblPr>
              <a:tblGrid>
                <a:gridCol w="2047670">
                  <a:extLst>
                    <a:ext uri="{9D8B030D-6E8A-4147-A177-3AD203B41FA5}">
                      <a16:colId xmlns:a16="http://schemas.microsoft.com/office/drawing/2014/main" val="3043686720"/>
                    </a:ext>
                  </a:extLst>
                </a:gridCol>
                <a:gridCol w="2047670">
                  <a:extLst>
                    <a:ext uri="{9D8B030D-6E8A-4147-A177-3AD203B41FA5}">
                      <a16:colId xmlns:a16="http://schemas.microsoft.com/office/drawing/2014/main" val="3147472794"/>
                    </a:ext>
                  </a:extLst>
                </a:gridCol>
                <a:gridCol w="2047670">
                  <a:extLst>
                    <a:ext uri="{9D8B030D-6E8A-4147-A177-3AD203B41FA5}">
                      <a16:colId xmlns:a16="http://schemas.microsoft.com/office/drawing/2014/main" val="362335199"/>
                    </a:ext>
                  </a:extLst>
                </a:gridCol>
              </a:tblGrid>
              <a:tr h="197403">
                <a:tc>
                  <a:txBody>
                    <a:bodyPr/>
                    <a:lstStyle/>
                    <a:p>
                      <a:pPr algn="l"/>
                      <a:r>
                        <a:rPr kumimoji="1" lang="ja-JP" altLang="en-US" sz="1100" b="1">
                          <a:latin typeface="メイリオ" panose="020B0604030504040204" pitchFamily="50" charset="-128"/>
                          <a:ea typeface="メイリオ" panose="020B0604030504040204" pitchFamily="50" charset="-128"/>
                        </a:rPr>
                        <a:t>各疾患の指標</a:t>
                      </a: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7386650"/>
                  </a:ext>
                </a:extLst>
              </a:tr>
              <a:tr h="197403">
                <a:tc>
                  <a:txBody>
                    <a:bodyPr/>
                    <a:lstStyle/>
                    <a:p>
                      <a:pPr algn="ctr"/>
                      <a:r>
                        <a:rPr kumimoji="1" lang="ja-JP" altLang="en-US" sz="1100" dirty="0">
                          <a:latin typeface="メイリオ" panose="020B0604030504040204" pitchFamily="50" charset="-128"/>
                          <a:ea typeface="メイリオ" panose="020B0604030504040204" pitchFamily="50" charset="-128"/>
                        </a:rPr>
                        <a:t>脂質異常症</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100">
                          <a:latin typeface="メイリオ" panose="020B0604030504040204" pitchFamily="50" charset="-128"/>
                          <a:ea typeface="メイリオ" panose="020B0604030504040204" pitchFamily="50" charset="-128"/>
                        </a:rPr>
                        <a:t>糖尿病</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100">
                          <a:latin typeface="メイリオ" panose="020B0604030504040204" pitchFamily="50" charset="-128"/>
                          <a:ea typeface="メイリオ" panose="020B0604030504040204" pitchFamily="50" charset="-128"/>
                        </a:rPr>
                        <a:t>高血圧</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47723331"/>
                  </a:ext>
                </a:extLst>
              </a:tr>
              <a:tr h="1184417">
                <a:tc>
                  <a:txBody>
                    <a:bodyPr/>
                    <a:lstStyle/>
                    <a:p>
                      <a:pPr marL="84138" indent="-84138" algn="l"/>
                      <a:r>
                        <a:rPr kumimoji="1" lang="ja-JP" altLang="en-US" sz="1100" dirty="0">
                          <a:latin typeface="メイリオ" panose="020B0604030504040204" pitchFamily="50" charset="-128"/>
                          <a:ea typeface="メイリオ" panose="020B0604030504040204" pitchFamily="50" charset="-128"/>
                        </a:rPr>
                        <a:t>・継続して投薬による脂質異常症の治療管理を行う患者のうち、集計期間中に、脂質異常症に係る検査を実施又は特定健康診査を受診した患者の割合</a:t>
                      </a:r>
                      <a:endParaRPr kumimoji="1" lang="en-US" altLang="ja-JP" sz="1100" dirty="0">
                        <a:latin typeface="メイリオ" panose="020B0604030504040204" pitchFamily="50" charset="-128"/>
                        <a:ea typeface="メイリオ" panose="020B0604030504040204" pitchFamily="50" charset="-128"/>
                      </a:endParaRPr>
                    </a:p>
                    <a:p>
                      <a:pPr algn="l"/>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84138" indent="-84138" algn="l"/>
                      <a:r>
                        <a:rPr kumimoji="1" lang="ja-JP" altLang="en-US" sz="1100" dirty="0">
                          <a:latin typeface="メイリオ" panose="020B0604030504040204" pitchFamily="50" charset="-128"/>
                          <a:ea typeface="メイリオ" panose="020B0604030504040204" pitchFamily="50" charset="-128"/>
                        </a:rPr>
                        <a:t>・集計期間中に、</a:t>
                      </a:r>
                      <a:r>
                        <a:rPr kumimoji="1" lang="en-US" altLang="ja-JP" sz="1100" dirty="0">
                          <a:latin typeface="メイリオ" panose="020B0604030504040204" pitchFamily="50" charset="-128"/>
                          <a:ea typeface="メイリオ" panose="020B0604030504040204" pitchFamily="50" charset="-128"/>
                        </a:rPr>
                        <a:t>HbA1c</a:t>
                      </a:r>
                      <a:r>
                        <a:rPr kumimoji="1" lang="ja-JP" altLang="en-US" sz="1100" dirty="0">
                          <a:latin typeface="メイリオ" panose="020B0604030504040204" pitchFamily="50" charset="-128"/>
                          <a:ea typeface="メイリオ" panose="020B0604030504040204" pitchFamily="50" charset="-128"/>
                        </a:rPr>
                        <a:t>に係る検査を実施又は特定健康診査を受診した患者の割合</a:t>
                      </a:r>
                      <a:endParaRPr kumimoji="1" lang="en-US" altLang="ja-JP" sz="1100" dirty="0">
                        <a:latin typeface="メイリオ" panose="020B0604030504040204" pitchFamily="50" charset="-128"/>
                        <a:ea typeface="メイリオ" panose="020B0604030504040204" pitchFamily="50" charset="-128"/>
                      </a:endParaRPr>
                    </a:p>
                    <a:p>
                      <a:pPr marL="84138" indent="-84138" algn="l"/>
                      <a:r>
                        <a:rPr kumimoji="1" lang="ja-JP" altLang="en-US" sz="1100" dirty="0">
                          <a:latin typeface="メイリオ" panose="020B0604030504040204" pitchFamily="50" charset="-128"/>
                          <a:ea typeface="メイリオ" panose="020B0604030504040204" pitchFamily="50" charset="-128"/>
                        </a:rPr>
                        <a:t>・集計期間中に、</a:t>
                      </a:r>
                      <a:r>
                        <a:rPr kumimoji="1" lang="zh-TW" altLang="en-US" sz="1100" dirty="0">
                          <a:latin typeface="メイリオ" panose="020B0604030504040204" pitchFamily="50" charset="-128"/>
                          <a:ea typeface="メイリオ" panose="020B0604030504040204" pitchFamily="50" charset="-128"/>
                        </a:rPr>
                        <a:t>眼科医療機関連携強化加算</a:t>
                      </a:r>
                      <a:r>
                        <a:rPr kumimoji="1" lang="ja-JP" altLang="en-US" sz="1100" dirty="0">
                          <a:latin typeface="メイリオ" panose="020B0604030504040204" pitchFamily="50" charset="-128"/>
                          <a:ea typeface="メイリオ" panose="020B0604030504040204" pitchFamily="50" charset="-128"/>
                        </a:rPr>
                        <a:t>又は</a:t>
                      </a:r>
                      <a:r>
                        <a:rPr kumimoji="1" lang="zh-TW" altLang="en-US" sz="1100" dirty="0">
                          <a:latin typeface="メイリオ" panose="020B0604030504040204" pitchFamily="50" charset="-128"/>
                          <a:ea typeface="メイリオ" panose="020B0604030504040204" pitchFamily="50" charset="-128"/>
                        </a:rPr>
                        <a:t>歯科医療機関連携強化加算</a:t>
                      </a:r>
                      <a:r>
                        <a:rPr kumimoji="1" lang="ja-JP" altLang="en-US" sz="1100" dirty="0">
                          <a:latin typeface="メイリオ" panose="020B0604030504040204" pitchFamily="50" charset="-128"/>
                          <a:ea typeface="メイリオ" panose="020B0604030504040204" pitchFamily="50" charset="-128"/>
                        </a:rPr>
                        <a:t>を算定した患者の割合</a:t>
                      </a:r>
                      <a:endParaRPr kumimoji="1" lang="en-US" altLang="ja-JP" sz="1100" dirty="0">
                        <a:latin typeface="メイリオ" panose="020B0604030504040204" pitchFamily="50" charset="-128"/>
                        <a:ea typeface="メイリオ" panose="020B0604030504040204" pitchFamily="50" charset="-128"/>
                      </a:endParaRPr>
                    </a:p>
                    <a:p>
                      <a:pPr marL="84138" indent="-84138" algn="l"/>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1433924"/>
                  </a:ext>
                </a:extLst>
              </a:tr>
              <a:tr h="205881">
                <a:tc gridSpan="3">
                  <a:txBody>
                    <a:bodyPr/>
                    <a:lstStyle/>
                    <a:p>
                      <a:pPr algn="l"/>
                      <a:r>
                        <a:rPr kumimoji="1" lang="en-US" altLang="ja-JP" sz="1100" dirty="0">
                          <a:latin typeface="メイリオ" panose="020B0604030504040204" pitchFamily="50" charset="-128"/>
                          <a:ea typeface="メイリオ" panose="020B0604030504040204" pitchFamily="50" charset="-128"/>
                        </a:rPr>
                        <a:t>※</a:t>
                      </a:r>
                      <a:r>
                        <a:rPr kumimoji="1" lang="ja-JP" altLang="en-US" sz="1100" dirty="0">
                          <a:latin typeface="メイリオ" panose="020B0604030504040204" pitchFamily="50" charset="-128"/>
                          <a:ea typeface="メイリオ" panose="020B0604030504040204" pitchFamily="50" charset="-128"/>
                        </a:rPr>
                        <a:t> 各指標の上下限値の処理・標準化を行った上で実績値を算出する</a:t>
                      </a:r>
                    </a:p>
                  </a:txBody>
                  <a:tcPr marL="0" marR="0" marT="720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529597091"/>
                  </a:ext>
                </a:extLst>
              </a:tr>
            </a:tbl>
          </a:graphicData>
        </a:graphic>
      </p:graphicFrame>
      <p:grpSp>
        <p:nvGrpSpPr>
          <p:cNvPr id="52" name="グループ化 51">
            <a:extLst>
              <a:ext uri="{FF2B5EF4-FFF2-40B4-BE49-F238E27FC236}">
                <a16:creationId xmlns:a16="http://schemas.microsoft.com/office/drawing/2014/main" id="{6219FED6-CA50-4E79-E60D-926FBE714457}"/>
              </a:ext>
            </a:extLst>
          </p:cNvPr>
          <p:cNvGrpSpPr/>
          <p:nvPr/>
        </p:nvGrpSpPr>
        <p:grpSpPr>
          <a:xfrm>
            <a:off x="7808023" y="4618663"/>
            <a:ext cx="3047849" cy="1969028"/>
            <a:chOff x="315462" y="4492850"/>
            <a:chExt cx="2974527" cy="2020215"/>
          </a:xfrm>
        </p:grpSpPr>
        <p:grpSp>
          <p:nvGrpSpPr>
            <p:cNvPr id="18" name="グループ化 17">
              <a:extLst>
                <a:ext uri="{FF2B5EF4-FFF2-40B4-BE49-F238E27FC236}">
                  <a16:creationId xmlns:a16="http://schemas.microsoft.com/office/drawing/2014/main" id="{E87C9493-1C26-9364-50E2-273608267698}"/>
                </a:ext>
              </a:extLst>
            </p:cNvPr>
            <p:cNvGrpSpPr/>
            <p:nvPr/>
          </p:nvGrpSpPr>
          <p:grpSpPr>
            <a:xfrm>
              <a:off x="604295" y="4659769"/>
              <a:ext cx="1345324" cy="771035"/>
              <a:chOff x="1744515" y="4670226"/>
              <a:chExt cx="1345324" cy="771035"/>
            </a:xfrm>
          </p:grpSpPr>
          <p:pic>
            <p:nvPicPr>
              <p:cNvPr id="15" name="グラフィックス 14" descr="医師男性 単色塗りつぶし">
                <a:extLst>
                  <a:ext uri="{FF2B5EF4-FFF2-40B4-BE49-F238E27FC236}">
                    <a16:creationId xmlns:a16="http://schemas.microsoft.com/office/drawing/2014/main" id="{0C99DB84-0037-9C0F-5175-16A3D1AC13C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128344" y="4863594"/>
                <a:ext cx="577667" cy="577667"/>
              </a:xfrm>
              <a:prstGeom prst="rect">
                <a:avLst/>
              </a:prstGeom>
            </p:spPr>
          </p:pic>
          <p:sp>
            <p:nvSpPr>
              <p:cNvPr id="17" name="テキスト ボックス 16">
                <a:extLst>
                  <a:ext uri="{FF2B5EF4-FFF2-40B4-BE49-F238E27FC236}">
                    <a16:creationId xmlns:a16="http://schemas.microsoft.com/office/drawing/2014/main" id="{CB776C5B-2A87-6132-7CB4-558E7F258DC1}"/>
                  </a:ext>
                </a:extLst>
              </p:cNvPr>
              <p:cNvSpPr txBox="1"/>
              <p:nvPr/>
            </p:nvSpPr>
            <p:spPr>
              <a:xfrm>
                <a:off x="1744515" y="4670226"/>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医療機関</a:t>
                </a:r>
              </a:p>
            </p:txBody>
          </p:sp>
        </p:grpSp>
        <p:grpSp>
          <p:nvGrpSpPr>
            <p:cNvPr id="26" name="グループ化 25">
              <a:extLst>
                <a:ext uri="{FF2B5EF4-FFF2-40B4-BE49-F238E27FC236}">
                  <a16:creationId xmlns:a16="http://schemas.microsoft.com/office/drawing/2014/main" id="{86BD759D-3E2C-C4E4-BD79-930497C69268}"/>
                </a:ext>
              </a:extLst>
            </p:cNvPr>
            <p:cNvGrpSpPr/>
            <p:nvPr/>
          </p:nvGrpSpPr>
          <p:grpSpPr>
            <a:xfrm>
              <a:off x="1944665" y="4659769"/>
              <a:ext cx="1345324" cy="718182"/>
              <a:chOff x="3147646" y="5335861"/>
              <a:chExt cx="1345324" cy="718182"/>
            </a:xfrm>
          </p:grpSpPr>
          <p:sp>
            <p:nvSpPr>
              <p:cNvPr id="24" name="テキスト ボックス 23">
                <a:extLst>
                  <a:ext uri="{FF2B5EF4-FFF2-40B4-BE49-F238E27FC236}">
                    <a16:creationId xmlns:a16="http://schemas.microsoft.com/office/drawing/2014/main" id="{E26CF92B-BA77-689E-ABDD-FF82FDF5D519}"/>
                  </a:ext>
                </a:extLst>
              </p:cNvPr>
              <p:cNvSpPr txBox="1"/>
              <p:nvPr/>
            </p:nvSpPr>
            <p:spPr>
              <a:xfrm>
                <a:off x="3147646" y="5335861"/>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厚生労働省</a:t>
                </a:r>
              </a:p>
            </p:txBody>
          </p:sp>
          <p:pic>
            <p:nvPicPr>
              <p:cNvPr id="25" name="グラフィックス 24" descr="建物 枠線">
                <a:extLst>
                  <a:ext uri="{FF2B5EF4-FFF2-40B4-BE49-F238E27FC236}">
                    <a16:creationId xmlns:a16="http://schemas.microsoft.com/office/drawing/2014/main" id="{266F1BA3-2038-3690-EB51-17AE1C3F4C1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31474" y="5500630"/>
                <a:ext cx="553413" cy="553413"/>
              </a:xfrm>
              <a:prstGeom prst="rect">
                <a:avLst/>
              </a:prstGeom>
            </p:spPr>
          </p:pic>
        </p:grpSp>
        <p:cxnSp>
          <p:nvCxnSpPr>
            <p:cNvPr id="28" name="直線矢印コネクタ 27">
              <a:extLst>
                <a:ext uri="{FF2B5EF4-FFF2-40B4-BE49-F238E27FC236}">
                  <a16:creationId xmlns:a16="http://schemas.microsoft.com/office/drawing/2014/main" id="{777DAFFA-4015-9666-C90B-EDECB174F85A}"/>
                </a:ext>
              </a:extLst>
            </p:cNvPr>
            <p:cNvCxnSpPr>
              <a:cxnSpLocks/>
            </p:cNvCxnSpPr>
            <p:nvPr/>
          </p:nvCxnSpPr>
          <p:spPr>
            <a:xfrm>
              <a:off x="1648656" y="5141397"/>
              <a:ext cx="567761"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2" name="テキスト ボックス 31">
              <a:extLst>
                <a:ext uri="{FF2B5EF4-FFF2-40B4-BE49-F238E27FC236}">
                  <a16:creationId xmlns:a16="http://schemas.microsoft.com/office/drawing/2014/main" id="{DB0C5F47-6A25-80DB-1744-89D7594E37B8}"/>
                </a:ext>
              </a:extLst>
            </p:cNvPr>
            <p:cNvSpPr txBox="1"/>
            <p:nvPr/>
          </p:nvSpPr>
          <p:spPr>
            <a:xfrm>
              <a:off x="1259875" y="4781473"/>
              <a:ext cx="1345324" cy="41051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①データ</a:t>
              </a:r>
              <a:endParaRPr kumimoji="1" lang="en-US" altLang="ja-JP"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作成・提出</a:t>
              </a:r>
            </a:p>
          </p:txBody>
        </p:sp>
        <p:cxnSp>
          <p:nvCxnSpPr>
            <p:cNvPr id="37" name="直線矢印コネクタ 36">
              <a:extLst>
                <a:ext uri="{FF2B5EF4-FFF2-40B4-BE49-F238E27FC236}">
                  <a16:creationId xmlns:a16="http://schemas.microsoft.com/office/drawing/2014/main" id="{64768078-42D7-7A2D-A274-E158E2D1D694}"/>
                </a:ext>
              </a:extLst>
            </p:cNvPr>
            <p:cNvCxnSpPr>
              <a:cxnSpLocks/>
            </p:cNvCxnSpPr>
            <p:nvPr/>
          </p:nvCxnSpPr>
          <p:spPr>
            <a:xfrm flipH="1">
              <a:off x="1632188" y="5199205"/>
              <a:ext cx="584229"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1" name="テキスト ボックス 40">
              <a:extLst>
                <a:ext uri="{FF2B5EF4-FFF2-40B4-BE49-F238E27FC236}">
                  <a16:creationId xmlns:a16="http://schemas.microsoft.com/office/drawing/2014/main" id="{B8990D55-315D-7D1B-252B-974D54284F0E}"/>
                </a:ext>
              </a:extLst>
            </p:cNvPr>
            <p:cNvSpPr txBox="1"/>
            <p:nvPr/>
          </p:nvSpPr>
          <p:spPr>
            <a:xfrm>
              <a:off x="1286251" y="5246458"/>
              <a:ext cx="1345324" cy="41051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②集計・</a:t>
              </a:r>
              <a:endParaRPr kumimoji="1" lang="en-US" altLang="ja-JP"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実績値の通知</a:t>
              </a:r>
            </a:p>
          </p:txBody>
        </p:sp>
        <p:grpSp>
          <p:nvGrpSpPr>
            <p:cNvPr id="42" name="グループ化 41">
              <a:extLst>
                <a:ext uri="{FF2B5EF4-FFF2-40B4-BE49-F238E27FC236}">
                  <a16:creationId xmlns:a16="http://schemas.microsoft.com/office/drawing/2014/main" id="{5C77AFA1-11F4-5D58-5BD3-8629FC3C85A1}"/>
                </a:ext>
              </a:extLst>
            </p:cNvPr>
            <p:cNvGrpSpPr/>
            <p:nvPr/>
          </p:nvGrpSpPr>
          <p:grpSpPr>
            <a:xfrm>
              <a:off x="613589" y="5794883"/>
              <a:ext cx="1345324" cy="718182"/>
              <a:chOff x="3147646" y="5335861"/>
              <a:chExt cx="1345324" cy="718182"/>
            </a:xfrm>
          </p:grpSpPr>
          <p:sp>
            <p:nvSpPr>
              <p:cNvPr id="43" name="テキスト ボックス 42">
                <a:extLst>
                  <a:ext uri="{FF2B5EF4-FFF2-40B4-BE49-F238E27FC236}">
                    <a16:creationId xmlns:a16="http://schemas.microsoft.com/office/drawing/2014/main" id="{656F0DFE-50C1-AB27-BE78-1D50CBC95EEF}"/>
                  </a:ext>
                </a:extLst>
              </p:cNvPr>
              <p:cNvSpPr txBox="1"/>
              <p:nvPr/>
            </p:nvSpPr>
            <p:spPr>
              <a:xfrm>
                <a:off x="3147646" y="5335861"/>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地方厚生局長等</a:t>
                </a:r>
              </a:p>
            </p:txBody>
          </p:sp>
          <p:pic>
            <p:nvPicPr>
              <p:cNvPr id="44" name="グラフィックス 43" descr="建物 枠線">
                <a:extLst>
                  <a:ext uri="{FF2B5EF4-FFF2-40B4-BE49-F238E27FC236}">
                    <a16:creationId xmlns:a16="http://schemas.microsoft.com/office/drawing/2014/main" id="{57D09041-4A75-2AA1-028B-765004EA1CD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31474" y="5500630"/>
                <a:ext cx="553413" cy="553413"/>
              </a:xfrm>
              <a:prstGeom prst="rect">
                <a:avLst/>
              </a:prstGeom>
            </p:spPr>
          </p:pic>
        </p:grpSp>
        <p:cxnSp>
          <p:nvCxnSpPr>
            <p:cNvPr id="46" name="直線矢印コネクタ 45">
              <a:extLst>
                <a:ext uri="{FF2B5EF4-FFF2-40B4-BE49-F238E27FC236}">
                  <a16:creationId xmlns:a16="http://schemas.microsoft.com/office/drawing/2014/main" id="{44908BC0-EC35-6513-A0D4-9ED85E930370}"/>
                </a:ext>
              </a:extLst>
            </p:cNvPr>
            <p:cNvCxnSpPr>
              <a:cxnSpLocks/>
            </p:cNvCxnSpPr>
            <p:nvPr/>
          </p:nvCxnSpPr>
          <p:spPr>
            <a:xfrm>
              <a:off x="1286251" y="5501603"/>
              <a:ext cx="0" cy="28993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9" name="テキスト ボックス 48">
              <a:extLst>
                <a:ext uri="{FF2B5EF4-FFF2-40B4-BE49-F238E27FC236}">
                  <a16:creationId xmlns:a16="http://schemas.microsoft.com/office/drawing/2014/main" id="{1CA3583F-EC9F-1A0E-306F-CF0555835482}"/>
                </a:ext>
              </a:extLst>
            </p:cNvPr>
            <p:cNvSpPr txBox="1"/>
            <p:nvPr/>
          </p:nvSpPr>
          <p:spPr>
            <a:xfrm>
              <a:off x="315462" y="5520145"/>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③届出</a:t>
              </a:r>
            </a:p>
          </p:txBody>
        </p:sp>
        <p:sp>
          <p:nvSpPr>
            <p:cNvPr id="50" name="テキスト ボックス 49">
              <a:extLst>
                <a:ext uri="{FF2B5EF4-FFF2-40B4-BE49-F238E27FC236}">
                  <a16:creationId xmlns:a16="http://schemas.microsoft.com/office/drawing/2014/main" id="{8DE0BD1A-AD0D-36B3-50CA-216272F76BF4}"/>
                </a:ext>
              </a:extLst>
            </p:cNvPr>
            <p:cNvSpPr txBox="1"/>
            <p:nvPr/>
          </p:nvSpPr>
          <p:spPr>
            <a:xfrm>
              <a:off x="375188" y="4492850"/>
              <a:ext cx="1225872" cy="2526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届出のイメージ</a:t>
              </a:r>
            </a:p>
          </p:txBody>
        </p:sp>
      </p:grpSp>
      <p:sp>
        <p:nvSpPr>
          <p:cNvPr id="4" name="スライド番号プレースホルダー 4">
            <a:extLst>
              <a:ext uri="{FF2B5EF4-FFF2-40B4-BE49-F238E27FC236}">
                <a16:creationId xmlns:a16="http://schemas.microsoft.com/office/drawing/2014/main" id="{FD5C5201-B561-1E25-96CB-4FB2FCC79C1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34" name="オーディオ 33">
            <a:hlinkClick r:id="" action="ppaction://media"/>
            <a:extLst>
              <a:ext uri="{FF2B5EF4-FFF2-40B4-BE49-F238E27FC236}">
                <a16:creationId xmlns:a16="http://schemas.microsoft.com/office/drawing/2014/main" id="{896D6CE4-2E54-ED03-EFCE-684826B1E34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1382428"/>
      </p:ext>
    </p:extLst>
  </p:cSld>
  <p:clrMapOvr>
    <a:masterClrMapping/>
  </p:clrMapOvr>
  <mc:AlternateContent xmlns:mc="http://schemas.openxmlformats.org/markup-compatibility/2006" xmlns:p14="http://schemas.microsoft.com/office/powerpoint/2010/main">
    <mc:Choice Requires="p14">
      <p:transition spd="slow" p14:dur="2000" advTm="137531"/>
    </mc:Choice>
    <mc:Fallback xmlns="">
      <p:transition spd="slow" advTm="137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08B95-A190-3BE5-FB56-F79BF32EFD6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4D08EF8-31E4-2F40-BAA5-5745BA896B5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外来様式１の見直し</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9F51BDA8-A082-4ED8-A07D-D2F0A7E2AE64}"/>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sp>
        <p:nvSpPr>
          <p:cNvPr id="2" name="テキスト ボックス 1">
            <a:extLst>
              <a:ext uri="{FF2B5EF4-FFF2-40B4-BE49-F238E27FC236}">
                <a16:creationId xmlns:a16="http://schemas.microsoft.com/office/drawing/2014/main" id="{F57FDDD6-E4FB-7A96-5AE8-FE9176E99CD6}"/>
              </a:ext>
            </a:extLst>
          </p:cNvPr>
          <p:cNvSpPr txBox="1"/>
          <p:nvPr/>
        </p:nvSpPr>
        <p:spPr>
          <a:xfrm>
            <a:off x="1336128" y="997844"/>
            <a:ext cx="9519743" cy="71076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医療機関の業務負担の軽減の観点から、調査項目の簡素化を行うとともに、データに基づく適切な評価を推進する観点から観点から、調査項目の新設を行う。</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FE7870E5-59C4-6CB1-1FC3-AA5EFE8E13BA}"/>
              </a:ext>
            </a:extLst>
          </p:cNvPr>
          <p:cNvSpPr/>
          <p:nvPr/>
        </p:nvSpPr>
        <p:spPr>
          <a:xfrm>
            <a:off x="1458462" y="921736"/>
            <a:ext cx="17546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外来様式１の見直し</a:t>
            </a:r>
          </a:p>
        </p:txBody>
      </p:sp>
      <p:sp>
        <p:nvSpPr>
          <p:cNvPr id="6" name="テキスト ボックス 5">
            <a:extLst>
              <a:ext uri="{FF2B5EF4-FFF2-40B4-BE49-F238E27FC236}">
                <a16:creationId xmlns:a16="http://schemas.microsoft.com/office/drawing/2014/main" id="{2EBA2893-907E-CA00-DDEE-0F08598A356C}"/>
              </a:ext>
            </a:extLst>
          </p:cNvPr>
          <p:cNvSpPr txBox="1"/>
          <p:nvPr/>
        </p:nvSpPr>
        <p:spPr>
          <a:xfrm>
            <a:off x="1336128" y="1725254"/>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削除する項目</a:t>
            </a:r>
            <a:endParaRPr kumimoji="1" lang="en-US" altLang="ja-JP" sz="1300" b="1" i="0" u="sng"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7" name="表 6">
            <a:extLst>
              <a:ext uri="{FF2B5EF4-FFF2-40B4-BE49-F238E27FC236}">
                <a16:creationId xmlns:a16="http://schemas.microsoft.com/office/drawing/2014/main" id="{5CBA5869-9DCC-C05A-2937-F7298D47BB35}"/>
              </a:ext>
            </a:extLst>
          </p:cNvPr>
          <p:cNvGraphicFramePr>
            <a:graphicFrameLocks noGrp="1"/>
          </p:cNvGraphicFramePr>
          <p:nvPr/>
        </p:nvGraphicFramePr>
        <p:xfrm>
          <a:off x="1668301" y="2113800"/>
          <a:ext cx="5708072" cy="348030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gridCol w="2854036">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身長</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脳卒中の初発の種類（既往含む）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体重</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脳卒中の初発以外の発症（診断）年月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5"/>
                  </a:ext>
                </a:extLst>
              </a:tr>
              <a:tr h="152757">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入院の有無</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慢性腎臓病の診断年月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081164408"/>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入院時の</a:t>
                      </a:r>
                      <a:r>
                        <a:rPr lang="en-US" altLang="ja-JP" sz="1050" b="0" u="none" strike="noStrike" dirty="0">
                          <a:effectLst/>
                          <a:latin typeface="BIZ UDPゴシック" panose="020B0400000000000000" pitchFamily="50" charset="-128"/>
                          <a:ea typeface="BIZ UDPゴシック" panose="020B0400000000000000" pitchFamily="50" charset="-128"/>
                        </a:rPr>
                        <a:t>ICD10</a:t>
                      </a:r>
                      <a:r>
                        <a:rPr lang="ja-JP" altLang="en-US" sz="1050" b="0" u="none" strike="noStrike" dirty="0">
                          <a:effectLst/>
                          <a:latin typeface="BIZ UDPゴシック" panose="020B0400000000000000" pitchFamily="50" charset="-128"/>
                          <a:ea typeface="BIZ UDPゴシック" panose="020B0400000000000000" pitchFamily="50" charset="-128"/>
                        </a:rPr>
                        <a:t>コード</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高尿酸血症の有無</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836875897"/>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脂質異常症</a:t>
                      </a:r>
                      <a:r>
                        <a:rPr lang="en-US" altLang="zh-TW" sz="1050" b="0" u="none" strike="noStrike" dirty="0">
                          <a:effectLst/>
                          <a:latin typeface="BIZ UDPゴシック" panose="020B0400000000000000" pitchFamily="50" charset="-128"/>
                          <a:ea typeface="BIZ UDPゴシック" panose="020B0400000000000000" pitchFamily="50" charset="-128"/>
                        </a:rPr>
                        <a:t>-</a:t>
                      </a:r>
                      <a:r>
                        <a:rPr lang="zh-TW" altLang="en-US" sz="1050" b="0" u="none" strike="noStrike" dirty="0">
                          <a:effectLst/>
                          <a:latin typeface="BIZ UDPゴシック" panose="020B0400000000000000" pitchFamily="50" charset="-128"/>
                          <a:ea typeface="BIZ UDPゴシック" panose="020B0400000000000000" pitchFamily="50" charset="-128"/>
                        </a:rPr>
                        <a:t>診断年月</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高尿酸血症の診断年月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743939869"/>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リスク分類・ＬＤＬコレステロール</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尿酸値</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73526688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糖尿病</a:t>
                      </a:r>
                      <a:r>
                        <a:rPr lang="en-US" altLang="ja-JP" sz="1050" b="0" u="none" strike="noStrike" dirty="0">
                          <a:effectLst/>
                          <a:latin typeface="BIZ UDPゴシック" panose="020B0400000000000000" pitchFamily="50" charset="-128"/>
                          <a:ea typeface="BIZ UDPゴシック" panose="020B0400000000000000" pitchFamily="50" charset="-128"/>
                        </a:rPr>
                        <a:t>-</a:t>
                      </a:r>
                      <a:r>
                        <a:rPr lang="ja-JP" altLang="en-US" sz="1050" b="0" u="none" strike="noStrike" dirty="0">
                          <a:effectLst/>
                          <a:latin typeface="BIZ UDPゴシック" panose="020B0400000000000000" pitchFamily="50" charset="-128"/>
                          <a:ea typeface="BIZ UDPゴシック" panose="020B0400000000000000" pitchFamily="50" charset="-128"/>
                        </a:rPr>
                        <a:t>診断年月</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高血圧症</a:t>
                      </a:r>
                      <a:r>
                        <a:rPr lang="en-US" altLang="ja-JP" sz="1050" b="0" u="none" strike="noStrike" dirty="0">
                          <a:effectLst/>
                          <a:latin typeface="BIZ UDPゴシック" panose="020B0400000000000000" pitchFamily="50" charset="-128"/>
                          <a:ea typeface="BIZ UDPゴシック" panose="020B0400000000000000" pitchFamily="50" charset="-128"/>
                        </a:rPr>
                        <a:t>-</a:t>
                      </a:r>
                      <a:r>
                        <a:rPr lang="ja-JP" altLang="en-US" sz="1050" b="0" u="none" strike="noStrike" dirty="0">
                          <a:effectLst/>
                          <a:latin typeface="BIZ UDPゴシック" panose="020B0400000000000000" pitchFamily="50" charset="-128"/>
                          <a:ea typeface="BIZ UDPゴシック" panose="020B0400000000000000" pitchFamily="50" charset="-128"/>
                        </a:rPr>
                        <a:t>診断年月</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590573067"/>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血糖コントロール（ＨｂＡ１ｃ）</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血圧分類</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131331772"/>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慢性合併症：網膜症</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リスク層</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505476699"/>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慢性合併症：腎症</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収縮期血圧</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780616341"/>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慢性合併症：神経障害</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拡張期血圧</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4270779095"/>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急性大動脈解離の有無（初発）</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喫煙区分</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767088740"/>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急性大動脈解離の初発の発症年月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en-US" altLang="ja-JP" sz="1050" b="0" u="none" strike="noStrike" dirty="0">
                          <a:effectLst/>
                          <a:latin typeface="BIZ UDPゴシック" panose="020B0400000000000000" pitchFamily="50" charset="-128"/>
                          <a:ea typeface="BIZ UDPゴシック" panose="020B0400000000000000" pitchFamily="50" charset="-128"/>
                        </a:rPr>
                        <a:t>1 </a:t>
                      </a:r>
                      <a:r>
                        <a:rPr lang="ja-JP" altLang="en-US" sz="1050" b="0" u="none" strike="noStrike" dirty="0">
                          <a:effectLst/>
                          <a:latin typeface="BIZ UDPゴシック" panose="020B0400000000000000" pitchFamily="50" charset="-128"/>
                          <a:ea typeface="BIZ UDPゴシック" panose="020B0400000000000000" pitchFamily="50" charset="-128"/>
                        </a:rPr>
                        <a:t>日の喫煙本数</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214516395"/>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喫煙年数</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736088551"/>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97082706"/>
                  </a:ext>
                </a:extLst>
              </a:tr>
            </a:tbl>
          </a:graphicData>
        </a:graphic>
      </p:graphicFrame>
      <p:sp>
        <p:nvSpPr>
          <p:cNvPr id="14" name="テキスト ボックス 13">
            <a:extLst>
              <a:ext uri="{FF2B5EF4-FFF2-40B4-BE49-F238E27FC236}">
                <a16:creationId xmlns:a16="http://schemas.microsoft.com/office/drawing/2014/main" id="{7A50DDCB-547E-8CAA-1344-41FA4C16D06C}"/>
              </a:ext>
            </a:extLst>
          </p:cNvPr>
          <p:cNvSpPr txBox="1"/>
          <p:nvPr/>
        </p:nvSpPr>
        <p:spPr>
          <a:xfrm>
            <a:off x="1458463" y="1899382"/>
            <a:ext cx="3147327"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dirty="0">
              <a:ln>
                <a:noFill/>
              </a:ln>
              <a:solidFill>
                <a:srgbClr val="000000"/>
              </a:solidFill>
              <a:effectLst/>
              <a:uLnTx/>
              <a:uFillTx/>
              <a:latin typeface="Aptos" panose="02110004020202020204"/>
              <a:ea typeface="游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D775E0CA-47F5-37E0-776B-9AA187BEEAEF}"/>
              </a:ext>
            </a:extLst>
          </p:cNvPr>
          <p:cNvSpPr txBox="1"/>
          <p:nvPr/>
        </p:nvSpPr>
        <p:spPr>
          <a:xfrm>
            <a:off x="7586212" y="1859258"/>
            <a:ext cx="18498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16" name="表 15">
            <a:extLst>
              <a:ext uri="{FF2B5EF4-FFF2-40B4-BE49-F238E27FC236}">
                <a16:creationId xmlns:a16="http://schemas.microsoft.com/office/drawing/2014/main" id="{28D5BBBD-FE69-8225-CDE4-91137F6EFC9A}"/>
              </a:ext>
            </a:extLst>
          </p:cNvPr>
          <p:cNvGraphicFramePr>
            <a:graphicFrameLocks noGrp="1"/>
          </p:cNvGraphicFramePr>
          <p:nvPr/>
        </p:nvGraphicFramePr>
        <p:xfrm>
          <a:off x="7796051" y="2110856"/>
          <a:ext cx="2854036" cy="116010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tblGrid>
              <a:tr h="0">
                <a:tc>
                  <a:txBody>
                    <a:bodyPr/>
                    <a:lstStyle/>
                    <a:p>
                      <a:pPr algn="l" fontAlgn="ct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NRS</a:t>
                      </a:r>
                      <a:endParaRPr lang="en-US" altLang="ja-JP"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0"/>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ブリストルスケール</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5"/>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褥瘡の状態</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081164408"/>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がん</a:t>
                      </a: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ステージ分類</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469018551"/>
                  </a:ext>
                </a:extLst>
              </a:tr>
              <a:tr h="134998">
                <a:tc>
                  <a:txBody>
                    <a:bodyPr/>
                    <a:lstStyle/>
                    <a:p>
                      <a:pPr algn="l" fontAlgn="ct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TNM</a:t>
                      </a: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分類</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815868241"/>
                  </a:ext>
                </a:extLst>
              </a:tr>
            </a:tbl>
          </a:graphicData>
        </a:graphic>
      </p:graphicFrame>
      <p:sp>
        <p:nvSpPr>
          <p:cNvPr id="17" name="テキスト ボックス 16">
            <a:extLst>
              <a:ext uri="{FF2B5EF4-FFF2-40B4-BE49-F238E27FC236}">
                <a16:creationId xmlns:a16="http://schemas.microsoft.com/office/drawing/2014/main" id="{BA8A22B8-DFFD-9375-2DDB-0DC3C6B87111}"/>
              </a:ext>
            </a:extLst>
          </p:cNvPr>
          <p:cNvSpPr txBox="1"/>
          <p:nvPr/>
        </p:nvSpPr>
        <p:spPr>
          <a:xfrm>
            <a:off x="1336128" y="5657657"/>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dirty="0">
                <a:ln>
                  <a:noFill/>
                </a:ln>
                <a:solidFill>
                  <a:srgbClr val="1F497D"/>
                </a:solidFill>
                <a:effectLst/>
                <a:uLnTx/>
                <a:uFillTx/>
                <a:latin typeface="メイリオ" panose="020B0604030504040204" pitchFamily="50" charset="-128"/>
                <a:ea typeface="メイリオ" panose="020B0604030504040204" pitchFamily="50" charset="-128"/>
                <a:cs typeface="+mn-cs"/>
              </a:rPr>
              <a:t>新設する項目</a:t>
            </a:r>
            <a:endParaRPr kumimoji="1" lang="en-US" altLang="ja-JP" sz="1300" b="1" i="0" u="sng" strike="noStrike" kern="1200" cap="none" spc="0" normalizeH="0" baseline="0" noProof="0" dirty="0">
              <a:ln>
                <a:noFill/>
              </a:ln>
              <a:solidFill>
                <a:srgbClr val="1F497D"/>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8" name="表 17">
            <a:extLst>
              <a:ext uri="{FF2B5EF4-FFF2-40B4-BE49-F238E27FC236}">
                <a16:creationId xmlns:a16="http://schemas.microsoft.com/office/drawing/2014/main" id="{9C2D9384-734C-FECE-151D-71850DAF7D40}"/>
              </a:ext>
            </a:extLst>
          </p:cNvPr>
          <p:cNvGraphicFramePr>
            <a:graphicFrameLocks noGrp="1"/>
          </p:cNvGraphicFramePr>
          <p:nvPr>
            <p:extLst>
              <p:ext uri="{D42A27DB-BD31-4B8C-83A1-F6EECF244321}">
                <p14:modId xmlns:p14="http://schemas.microsoft.com/office/powerpoint/2010/main" val="1801233913"/>
              </p:ext>
            </p:extLst>
          </p:nvPr>
        </p:nvGraphicFramePr>
        <p:xfrm>
          <a:off x="1668301" y="6056713"/>
          <a:ext cx="5708072" cy="464040"/>
        </p:xfrm>
        <a:graphic>
          <a:graphicData uri="http://schemas.openxmlformats.org/drawingml/2006/table">
            <a:tbl>
              <a:tblPr firstCol="1" bandRow="1">
                <a:tableStyleId>{2D5ABB26-0587-4C30-8999-92F81FD0307C}</a:tableStyleId>
              </a:tblPr>
              <a:tblGrid>
                <a:gridCol w="3103724">
                  <a:extLst>
                    <a:ext uri="{9D8B030D-6E8A-4147-A177-3AD203B41FA5}">
                      <a16:colId xmlns:a16="http://schemas.microsoft.com/office/drawing/2014/main" val="20004"/>
                    </a:ext>
                  </a:extLst>
                </a:gridCol>
                <a:gridCol w="2604348">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認知症の有無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特定健康診査の受診の有無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介護保険制度における主治医意見書の作成の有無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特定健康診査の受診日</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5"/>
                  </a:ext>
                </a:extLst>
              </a:tr>
            </a:tbl>
          </a:graphicData>
        </a:graphic>
      </p:graphicFrame>
      <p:sp>
        <p:nvSpPr>
          <p:cNvPr id="19" name="テキスト ボックス 18">
            <a:extLst>
              <a:ext uri="{FF2B5EF4-FFF2-40B4-BE49-F238E27FC236}">
                <a16:creationId xmlns:a16="http://schemas.microsoft.com/office/drawing/2014/main" id="{25786652-BE73-52C1-2D56-CCE9DF754E46}"/>
              </a:ext>
            </a:extLst>
          </p:cNvPr>
          <p:cNvSpPr txBox="1"/>
          <p:nvPr/>
        </p:nvSpPr>
        <p:spPr>
          <a:xfrm>
            <a:off x="1458462" y="5842295"/>
            <a:ext cx="282143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dirty="0">
              <a:ln>
                <a:noFill/>
              </a:ln>
              <a:solidFill>
                <a:srgbClr val="000000"/>
              </a:solidFill>
              <a:effectLst/>
              <a:uLnTx/>
              <a:uFillTx/>
              <a:latin typeface="Aptos" panose="02110004020202020204"/>
              <a:ea typeface="游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6F481702-442E-96D9-D1B8-73DAA6A4DAE8}"/>
              </a:ext>
            </a:extLst>
          </p:cNvPr>
          <p:cNvSpPr txBox="1"/>
          <p:nvPr/>
        </p:nvSpPr>
        <p:spPr>
          <a:xfrm>
            <a:off x="7586212" y="5786587"/>
            <a:ext cx="23959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21" name="表 20">
            <a:extLst>
              <a:ext uri="{FF2B5EF4-FFF2-40B4-BE49-F238E27FC236}">
                <a16:creationId xmlns:a16="http://schemas.microsoft.com/office/drawing/2014/main" id="{E5644B67-C323-9890-920B-5EA75E230478}"/>
              </a:ext>
            </a:extLst>
          </p:cNvPr>
          <p:cNvGraphicFramePr>
            <a:graphicFrameLocks noGrp="1"/>
          </p:cNvGraphicFramePr>
          <p:nvPr/>
        </p:nvGraphicFramePr>
        <p:xfrm>
          <a:off x="7796051" y="6038185"/>
          <a:ext cx="2854036" cy="23202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tblGrid>
              <a:tr h="0">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別表第８の３に掲げる患者の状態</a:t>
                      </a:r>
                      <a:endParaRPr lang="en-US" altLang="ja-JP"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
        <p:nvSpPr>
          <p:cNvPr id="4" name="スライド番号プレースホルダー 4">
            <a:extLst>
              <a:ext uri="{FF2B5EF4-FFF2-40B4-BE49-F238E27FC236}">
                <a16:creationId xmlns:a16="http://schemas.microsoft.com/office/drawing/2014/main" id="{39E324E5-2716-D495-5DBE-ABB8DA065BF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26" name="オーディオ 25">
            <a:hlinkClick r:id="" action="ppaction://media"/>
            <a:extLst>
              <a:ext uri="{FF2B5EF4-FFF2-40B4-BE49-F238E27FC236}">
                <a16:creationId xmlns:a16="http://schemas.microsoft.com/office/drawing/2014/main" id="{C4393435-DDB3-E86C-5622-F8C84BB554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7125392"/>
      </p:ext>
    </p:extLst>
  </p:cSld>
  <p:clrMapOvr>
    <a:masterClrMapping/>
  </p:clrMapOvr>
  <mc:AlternateContent xmlns:mc="http://schemas.openxmlformats.org/markup-compatibility/2006" xmlns:p14="http://schemas.microsoft.com/office/powerpoint/2010/main">
    <mc:Choice Requires="p14">
      <p:transition spd="slow" p14:dur="2000" advTm="40293"/>
    </mc:Choice>
    <mc:Fallback xmlns="">
      <p:transition spd="slow" advTm="40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処方箋関係の見直し</a:t>
            </a:r>
          </a:p>
        </p:txBody>
      </p:sp>
      <p:sp>
        <p:nvSpPr>
          <p:cNvPr id="4" name="スライド番号プレースホルダー 4">
            <a:extLst>
              <a:ext uri="{FF2B5EF4-FFF2-40B4-BE49-F238E27FC236}">
                <a16:creationId xmlns:a16="http://schemas.microsoft.com/office/drawing/2014/main" id="{6BF3BC77-0D8A-65E1-A30B-40635439C99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8" name="オーディオ 7">
            <a:hlinkClick r:id="" action="ppaction://media"/>
            <a:extLst>
              <a:ext uri="{FF2B5EF4-FFF2-40B4-BE49-F238E27FC236}">
                <a16:creationId xmlns:a16="http://schemas.microsoft.com/office/drawing/2014/main" id="{B7B415B7-B902-5893-3B1A-CB79CFB9C2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1638544"/>
      </p:ext>
    </p:extLst>
  </p:cSld>
  <p:clrMapOvr>
    <a:masterClrMapping/>
  </p:clrMapOvr>
  <mc:AlternateContent xmlns:mc="http://schemas.openxmlformats.org/markup-compatibility/2006" xmlns:p14="http://schemas.microsoft.com/office/powerpoint/2010/main">
    <mc:Choice Requires="p14">
      <p:transition spd="slow" p14:dur="2000" advTm="4166"/>
    </mc:Choice>
    <mc:Fallback xmlns="">
      <p:transition spd="slow" advTm="4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タイトル 1">
            <a:extLst>
              <a:ext uri="{FF2B5EF4-FFF2-40B4-BE49-F238E27FC236}">
                <a16:creationId xmlns:a16="http://schemas.microsoft.com/office/drawing/2014/main" id="{F6F54B28-09E7-7054-8934-1A0CC1EEC812}"/>
              </a:ext>
            </a:extLst>
          </p:cNvPr>
          <p:cNvSpPr txBox="1">
            <a:spLocks/>
          </p:cNvSpPr>
          <p:nvPr/>
        </p:nvSpPr>
        <p:spPr>
          <a:xfrm>
            <a:off x="273287" y="1472185"/>
            <a:ext cx="2629139" cy="371458"/>
          </a:xfrm>
          <a:prstGeom prst="rect">
            <a:avLst/>
          </a:prstGeom>
          <a:solidFill>
            <a:schemeClr val="bg1"/>
          </a:solidFill>
          <a:ln w="19050">
            <a:no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〇処方箋料について</a:t>
            </a:r>
          </a:p>
        </p:txBody>
      </p:sp>
      <p:graphicFrame>
        <p:nvGraphicFramePr>
          <p:cNvPr id="3" name="表 2">
            <a:extLst>
              <a:ext uri="{FF2B5EF4-FFF2-40B4-BE49-F238E27FC236}">
                <a16:creationId xmlns:a16="http://schemas.microsoft.com/office/drawing/2014/main" id="{7C900C6A-47AD-A13C-6562-AF9490B13E87}"/>
              </a:ext>
            </a:extLst>
          </p:cNvPr>
          <p:cNvGraphicFramePr>
            <a:graphicFrameLocks noGrp="1"/>
          </p:cNvGraphicFramePr>
          <p:nvPr/>
        </p:nvGraphicFramePr>
        <p:xfrm>
          <a:off x="396642" y="5788747"/>
          <a:ext cx="11130340" cy="914400"/>
        </p:xfrm>
        <a:graphic>
          <a:graphicData uri="http://schemas.openxmlformats.org/drawingml/2006/table">
            <a:tbl>
              <a:tblPr firstRow="1" bandRow="1">
                <a:tableStyleId>{5C22544A-7EE6-4342-B048-85BDC9FD1C3A}</a:tableStyleId>
              </a:tblPr>
              <a:tblGrid>
                <a:gridCol w="742023">
                  <a:extLst>
                    <a:ext uri="{9D8B030D-6E8A-4147-A177-3AD203B41FA5}">
                      <a16:colId xmlns:a16="http://schemas.microsoft.com/office/drawing/2014/main" val="103328360"/>
                    </a:ext>
                  </a:extLst>
                </a:gridCol>
                <a:gridCol w="8698062">
                  <a:extLst>
                    <a:ext uri="{9D8B030D-6E8A-4147-A177-3AD203B41FA5}">
                      <a16:colId xmlns:a16="http://schemas.microsoft.com/office/drawing/2014/main" val="3379883191"/>
                    </a:ext>
                  </a:extLst>
                </a:gridCol>
                <a:gridCol w="1690255">
                  <a:extLst>
                    <a:ext uri="{9D8B030D-6E8A-4147-A177-3AD203B41FA5}">
                      <a16:colId xmlns:a16="http://schemas.microsoft.com/office/drawing/2014/main" val="3403779870"/>
                    </a:ext>
                  </a:extLst>
                </a:gridCol>
              </a:tblGrid>
              <a:tr h="764926">
                <a:tc>
                  <a:txBody>
                    <a:bodyPr/>
                    <a:lstStyle/>
                    <a:p>
                      <a:pPr algn="r"/>
                      <a:r>
                        <a:rPr kumimoji="1" lang="en-US" altLang="ja-JP"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５</a:t>
                      </a:r>
                      <a:endParaRPr kumimoji="1" lang="ja-JP" altLang="en-US" sz="1800" b="1" dirty="0">
                        <a:latin typeface="BIZ UDPゴシック" panose="020B0400000000000000" pitchFamily="50" charset="-128"/>
                        <a:ea typeface="BIZ UDPゴシック" panose="020B0400000000000000" pitchFamily="50" charset="-128"/>
                      </a:endParaRPr>
                    </a:p>
                  </a:txBody>
                  <a:tcPr>
                    <a:lnL w="28575" cap="flat" cmpd="sng" algn="ctr">
                      <a:solidFill>
                        <a:schemeClr val="tx1"/>
                      </a:solidFill>
                      <a:prstDash val="solid"/>
                      <a:round/>
                      <a:headEnd type="none" w="med" len="med"/>
                      <a:tailEnd type="none" w="med" len="med"/>
                    </a:lnL>
                    <a:lnR w="12700" cmpd="sng">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後発医薬品への置換えの進展を踏まえた</a:t>
                      </a:r>
                      <a:r>
                        <a:rPr kumimoji="1" lang="ja-JP" altLang="en-US" sz="1800" b="1" i="0" u="none" strike="noStrike" kern="1200" baseline="0" dirty="0">
                          <a:solidFill>
                            <a:srgbClr val="FF0000"/>
                          </a:solidFill>
                          <a:latin typeface="BIZ UDPゴシック" panose="020B0400000000000000" pitchFamily="50" charset="-128"/>
                          <a:ea typeface="BIZ UDPゴシック" panose="020B0400000000000000" pitchFamily="50" charset="-128"/>
                          <a:cs typeface="+mn-cs"/>
                        </a:rPr>
                        <a:t>処方</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や調剤に係る評価の適正化、実態を踏まえた在宅医療・訪問看護関係の評価の適正化、</a:t>
                      </a:r>
                      <a:r>
                        <a:rPr kumimoji="1" lang="ja-JP" altLang="en-US" sz="1800" b="1" i="0" u="none" strike="noStrike" kern="1200" baseline="0" dirty="0">
                          <a:solidFill>
                            <a:srgbClr val="FF0000"/>
                          </a:solidFill>
                          <a:latin typeface="BIZ UDPゴシック" panose="020B0400000000000000" pitchFamily="50" charset="-128"/>
                          <a:ea typeface="BIZ UDPゴシック" panose="020B0400000000000000" pitchFamily="50" charset="-128"/>
                          <a:cs typeface="+mn-cs"/>
                        </a:rPr>
                        <a:t>長期処方・リフィル処方</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の取組強化等による効率化</a:t>
                      </a:r>
                      <a:endParaRPr kumimoji="1" lang="ja-JP" altLang="en-US" sz="1800" b="1" dirty="0">
                        <a:latin typeface="BIZ UDPゴシック" panose="020B0400000000000000" pitchFamily="50" charset="-128"/>
                        <a:ea typeface="BIZ UDPゴシック" panose="020B0400000000000000" pitchFamily="50" charset="-128"/>
                      </a:endParaRPr>
                    </a:p>
                  </a:txBody>
                  <a:tcPr>
                    <a:lnL w="12700" cmpd="sng">
                      <a:noFill/>
                    </a:lnL>
                    <a:lnR w="12700" cap="flat" cmpd="sng" algn="ctr">
                      <a:noFill/>
                      <a:prstDash val="sysDot"/>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▲０．１５％ </a:t>
                      </a:r>
                      <a:endParaRPr kumimoji="1" lang="ja-JP" altLang="en-US" sz="1800" b="1" dirty="0">
                        <a:latin typeface="BIZ UDPゴシック" panose="020B0400000000000000" pitchFamily="50" charset="-128"/>
                        <a:ea typeface="BIZ UDPゴシック" panose="020B0400000000000000" pitchFamily="50" charset="-128"/>
                      </a:endParaRPr>
                    </a:p>
                  </a:txBody>
                  <a:tcPr>
                    <a:lnL w="12700" cap="flat" cmpd="sng" algn="ctr">
                      <a:noFill/>
                      <a:prstDash val="sysDot"/>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386792430"/>
                  </a:ext>
                </a:extLst>
              </a:tr>
            </a:tbl>
          </a:graphicData>
        </a:graphic>
      </p:graphicFrame>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5192081"/>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〇上記見直しは令和８年度診療報酬改定率決定時の予算大臣折衝における大臣合意によるもの</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05902"/>
            <a:ext cx="3768437" cy="619272"/>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処方箋料の見直し項目</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〇一般名処方加算が</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減点</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396643" y="1828006"/>
          <a:ext cx="11398715" cy="3363000"/>
        </p:xfrm>
        <a:graphic>
          <a:graphicData uri="http://schemas.openxmlformats.org/drawingml/2006/table">
            <a:tbl>
              <a:tblPr firstRow="1" bandRow="1">
                <a:tableStyleId>{5C22544A-7EE6-4342-B048-85BDC9FD1C3A}</a:tableStyleId>
              </a:tblPr>
              <a:tblGrid>
                <a:gridCol w="4042170">
                  <a:extLst>
                    <a:ext uri="{9D8B030D-6E8A-4147-A177-3AD203B41FA5}">
                      <a16:colId xmlns:a16="http://schemas.microsoft.com/office/drawing/2014/main" val="2398828061"/>
                    </a:ext>
                  </a:extLst>
                </a:gridCol>
                <a:gridCol w="1428587">
                  <a:extLst>
                    <a:ext uri="{9D8B030D-6E8A-4147-A177-3AD203B41FA5}">
                      <a16:colId xmlns:a16="http://schemas.microsoft.com/office/drawing/2014/main" val="2269834318"/>
                    </a:ext>
                  </a:extLst>
                </a:gridCol>
                <a:gridCol w="1141801">
                  <a:extLst>
                    <a:ext uri="{9D8B030D-6E8A-4147-A177-3AD203B41FA5}">
                      <a16:colId xmlns:a16="http://schemas.microsoft.com/office/drawing/2014/main" val="3163042906"/>
                    </a:ext>
                  </a:extLst>
                </a:gridCol>
                <a:gridCol w="1285194">
                  <a:extLst>
                    <a:ext uri="{9D8B030D-6E8A-4147-A177-3AD203B41FA5}">
                      <a16:colId xmlns:a16="http://schemas.microsoft.com/office/drawing/2014/main" val="1587040116"/>
                    </a:ext>
                  </a:extLst>
                </a:gridCol>
                <a:gridCol w="3500963">
                  <a:extLst>
                    <a:ext uri="{9D8B030D-6E8A-4147-A177-3AD203B41FA5}">
                      <a16:colId xmlns:a16="http://schemas.microsoft.com/office/drawing/2014/main" val="4089186565"/>
                    </a:ext>
                  </a:extLst>
                </a:gridCol>
              </a:tblGrid>
              <a:tr h="467645">
                <a:tc>
                  <a:txBody>
                    <a:bodyPr/>
                    <a:lstStyle/>
                    <a:p>
                      <a:pPr algn="ctr"/>
                      <a:r>
                        <a:rPr kumimoji="1" lang="ja-JP" altLang="en-US" sz="2800" dirty="0">
                          <a:latin typeface="BIZ UDPゴシック" panose="020B0400000000000000" pitchFamily="50" charset="-128"/>
                          <a:ea typeface="BIZ UDPゴシック" panose="020B0400000000000000" pitchFamily="50" charset="-128"/>
                        </a:rPr>
                        <a:t>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rowSpan="7">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見直しの概要</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extLst>
                  <a:ext uri="{0D108BD9-81ED-4DB2-BD59-A6C34878D82A}">
                    <a16:rowId xmlns:a16="http://schemas.microsoft.com/office/drawing/2014/main" val="2171973762"/>
                  </a:ext>
                </a:extLst>
              </a:tr>
              <a:tr h="474140">
                <a:tc>
                  <a:txBody>
                    <a:bodyPr/>
                    <a:lstStyle/>
                    <a:p>
                      <a:r>
                        <a:rPr kumimoji="1" lang="ja-JP" altLang="en-US" b="1" dirty="0">
                          <a:latin typeface="BIZ UDPゴシック" panose="020B0400000000000000" pitchFamily="50" charset="-128"/>
                          <a:ea typeface="BIZ UDPゴシック" panose="020B0400000000000000" pitchFamily="50" charset="-128"/>
                        </a:rPr>
                        <a:t>処方箋料</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rowSpan="6">
                  <a:txBody>
                    <a:bodyPr/>
                    <a:lstStyle/>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r>
                        <a:rPr kumimoji="1" lang="ja-JP" altLang="en-US" sz="1800" b="1" dirty="0">
                          <a:solidFill>
                            <a:schemeClr val="tx1"/>
                          </a:solidFill>
                          <a:latin typeface="BIZ UDPゴシック" panose="020B0400000000000000" pitchFamily="50" charset="-128"/>
                          <a:ea typeface="BIZ UDPゴシック" panose="020B0400000000000000" pitchFamily="50" charset="-128"/>
                        </a:rPr>
                        <a:t>・一般名処方加算の見直し</a:t>
                      </a:r>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ja-JP" altLang="en-US" sz="1800" b="1" dirty="0">
                        <a:solidFill>
                          <a:schemeClr val="tx1"/>
                        </a:solidFill>
                        <a:latin typeface="BIZ UDPゴシック" panose="020B0400000000000000" pitchFamily="50" charset="-128"/>
                        <a:ea typeface="BIZ UDPゴシック" panose="020B0400000000000000" pitchFamily="50" charset="-128"/>
                      </a:endParaRPr>
                    </a:p>
                    <a:p>
                      <a:pPr marL="88900" indent="-88900"/>
                      <a:r>
                        <a:rPr kumimoji="1" lang="ja-JP" altLang="en-US" sz="1800" b="1" dirty="0">
                          <a:solidFill>
                            <a:schemeClr val="tx1"/>
                          </a:solidFill>
                          <a:latin typeface="BIZ UDPゴシック" panose="020B0400000000000000" pitchFamily="50" charset="-128"/>
                          <a:ea typeface="BIZ UDPゴシック" panose="020B0400000000000000" pitchFamily="50" charset="-128"/>
                        </a:rPr>
                        <a:t>・バイオ医薬品の一般名処方を行う場合も一般名処方加算の対象とする</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3350582124"/>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内服薬６種類以内</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60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60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92343810"/>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内服薬７種類以上等</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32</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32</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99705549"/>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向精神薬の多剤投与</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20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20</a:t>
                      </a:r>
                      <a:r>
                        <a:rPr kumimoji="1" lang="ja-JP" altLang="en-US" b="1" dirty="0">
                          <a:latin typeface="BIZ UDPゴシック" panose="020B0400000000000000" pitchFamily="50" charset="-128"/>
                          <a:ea typeface="BIZ UDPゴシック" panose="020B0400000000000000" pitchFamily="50" charset="-128"/>
                        </a:rPr>
                        <a:t>点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026109735"/>
                  </a:ext>
                </a:extLst>
              </a:tr>
              <a:tr h="474140">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一般名処方加算１</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10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8</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821387060"/>
                  </a:ext>
                </a:extLst>
              </a:tr>
              <a:tr h="474140">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一般名処方加算２</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ja-JP" altLang="en-US" b="1" dirty="0">
                          <a:latin typeface="BIZ UDPゴシック" panose="020B0400000000000000" pitchFamily="50" charset="-128"/>
                          <a:ea typeface="BIZ UDPゴシック" panose="020B0400000000000000" pitchFamily="50" charset="-128"/>
                        </a:rPr>
                        <a:t> </a:t>
                      </a:r>
                      <a:r>
                        <a:rPr kumimoji="1" lang="en-US" altLang="ja-JP" b="1" dirty="0">
                          <a:latin typeface="BIZ UDPゴシック" panose="020B0400000000000000" pitchFamily="50" charset="-128"/>
                          <a:ea typeface="BIZ UDPゴシック" panose="020B0400000000000000" pitchFamily="50" charset="-128"/>
                        </a:rPr>
                        <a:t>8</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6</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315514"/>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処方箋料の見直し</a:t>
            </a:r>
          </a:p>
        </p:txBody>
      </p:sp>
      <p:sp>
        <p:nvSpPr>
          <p:cNvPr id="4" name="矢印: 右 3">
            <a:extLst>
              <a:ext uri="{FF2B5EF4-FFF2-40B4-BE49-F238E27FC236}">
                <a16:creationId xmlns:a16="http://schemas.microsoft.com/office/drawing/2014/main" id="{D36111BD-7835-328E-BA9F-8AD30F14A93E}"/>
              </a:ext>
            </a:extLst>
          </p:cNvPr>
          <p:cNvSpPr/>
          <p:nvPr/>
        </p:nvSpPr>
        <p:spPr>
          <a:xfrm>
            <a:off x="6096000" y="3276600"/>
            <a:ext cx="731520" cy="7284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1" name="オーディオ 10">
            <a:hlinkClick r:id="" action="ppaction://media"/>
            <a:extLst>
              <a:ext uri="{FF2B5EF4-FFF2-40B4-BE49-F238E27FC236}">
                <a16:creationId xmlns:a16="http://schemas.microsoft.com/office/drawing/2014/main" id="{57EC217F-FC17-F51B-9E0E-D1295E3627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8412838"/>
      </p:ext>
    </p:extLst>
  </p:cSld>
  <p:clrMapOvr>
    <a:masterClrMapping/>
  </p:clrMapOvr>
  <mc:AlternateContent xmlns:mc="http://schemas.openxmlformats.org/markup-compatibility/2006" xmlns:p14="http://schemas.microsoft.com/office/powerpoint/2010/main">
    <mc:Choice Requires="p14">
      <p:transition spd="slow" p14:dur="2000" advTm="102408"/>
    </mc:Choice>
    <mc:Fallback xmlns="">
      <p:transition spd="slow" advTm="10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テキスト ボックス 5">
            <a:extLst>
              <a:ext uri="{FF2B5EF4-FFF2-40B4-BE49-F238E27FC236}">
                <a16:creationId xmlns:a16="http://schemas.microsoft.com/office/drawing/2014/main" id="{72E675AF-7873-7F12-7A7A-F52DC588EB81}"/>
              </a:ext>
            </a:extLst>
          </p:cNvPr>
          <p:cNvSpPr txBox="1"/>
          <p:nvPr/>
        </p:nvSpPr>
        <p:spPr>
          <a:xfrm>
            <a:off x="517156" y="1258779"/>
            <a:ext cx="11157688" cy="173124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〇長期処方やリフィル処方箋による処方が対応可能であることについて、</a:t>
            </a:r>
            <a:endPar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院内掲示</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が求められる項目は以下の項目が</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追加</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となった</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〇特定疾患療養管理料　〇皮膚科特定疾患指導管理料　〇婦人科特定疾患治療管理料　〇耳鼻咽喉科特定疾患指導管理料</a:t>
            </a:r>
            <a:endParaRPr kumimoji="1" lang="en-US" altLang="ja-JP"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〇二次性骨折予防継続管理料　〇小児科外来診療料</a:t>
            </a: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地域包括診療加算・診療料、認知症地域包括診療加算・診療料、生活習慣病管理料（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Ⅱ</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）については、令和６年度改定で実施済み）</a:t>
            </a:r>
          </a:p>
        </p:txBody>
      </p:sp>
      <p:sp>
        <p:nvSpPr>
          <p:cNvPr id="7" name="テキスト ボックス 6">
            <a:extLst>
              <a:ext uri="{FF2B5EF4-FFF2-40B4-BE49-F238E27FC236}">
                <a16:creationId xmlns:a16="http://schemas.microsoft.com/office/drawing/2014/main" id="{F935460D-4EF8-8BC9-90EE-2C2FA7ACA8D0}"/>
              </a:ext>
            </a:extLst>
          </p:cNvPr>
          <p:cNvSpPr txBox="1"/>
          <p:nvPr/>
        </p:nvSpPr>
        <p:spPr>
          <a:xfrm>
            <a:off x="387928" y="773351"/>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院内掲示が求められる項目について</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8" name="表 7">
            <a:extLst>
              <a:ext uri="{FF2B5EF4-FFF2-40B4-BE49-F238E27FC236}">
                <a16:creationId xmlns:a16="http://schemas.microsoft.com/office/drawing/2014/main" id="{A41D8C0B-D945-0706-07A4-1DCB2E506CA9}"/>
              </a:ext>
            </a:extLst>
          </p:cNvPr>
          <p:cNvGraphicFramePr>
            <a:graphicFrameLocks noGrp="1"/>
          </p:cNvGraphicFramePr>
          <p:nvPr/>
        </p:nvGraphicFramePr>
        <p:xfrm>
          <a:off x="6613236" y="3166311"/>
          <a:ext cx="4756727" cy="3291840"/>
        </p:xfrm>
        <a:graphic>
          <a:graphicData uri="http://schemas.openxmlformats.org/drawingml/2006/table">
            <a:tbl>
              <a:tblPr firstRow="1" bandRow="1">
                <a:tableStyleId>{5C22544A-7EE6-4342-B048-85BDC9FD1C3A}</a:tableStyleId>
              </a:tblPr>
              <a:tblGrid>
                <a:gridCol w="4756727">
                  <a:extLst>
                    <a:ext uri="{9D8B030D-6E8A-4147-A177-3AD203B41FA5}">
                      <a16:colId xmlns:a16="http://schemas.microsoft.com/office/drawing/2014/main" val="2068746555"/>
                    </a:ext>
                  </a:extLst>
                </a:gridCol>
              </a:tblGrid>
              <a:tr h="354853">
                <a:tc>
                  <a:txBody>
                    <a:bodyPr/>
                    <a:lstStyle/>
                    <a:p>
                      <a:r>
                        <a:rPr kumimoji="1" lang="ja-JP" altLang="en-US" b="1" dirty="0">
                          <a:latin typeface="BIZ UDPゴシック" panose="020B0400000000000000" pitchFamily="50" charset="-128"/>
                          <a:ea typeface="BIZ UDPゴシック" panose="020B0400000000000000" pitchFamily="50" charset="-128"/>
                        </a:rPr>
                        <a:t>改定後</a:t>
                      </a:r>
                      <a:r>
                        <a:rPr kumimoji="1" lang="ja-JP" altLang="en-US" b="1" u="sng" dirty="0">
                          <a:solidFill>
                            <a:schemeClr val="bg1"/>
                          </a:solidFill>
                          <a:latin typeface="BIZ UDPゴシック" panose="020B0400000000000000" pitchFamily="50" charset="-128"/>
                          <a:ea typeface="BIZ UDPゴシック" panose="020B0400000000000000" pitchFamily="50" charset="-128"/>
                        </a:rPr>
                        <a:t>（赤線部分が追加）</a:t>
                      </a:r>
                    </a:p>
                  </a:txBody>
                  <a:tcPr>
                    <a:solidFill>
                      <a:srgbClr val="4F6228"/>
                    </a:solidFill>
                  </a:tcPr>
                </a:tc>
                <a:extLst>
                  <a:ext uri="{0D108BD9-81ED-4DB2-BD59-A6C34878D82A}">
                    <a16:rowId xmlns:a16="http://schemas.microsoft.com/office/drawing/2014/main" val="2993695768"/>
                  </a:ext>
                </a:extLst>
              </a:tr>
              <a:tr h="354853">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地域包括診療加算・診療料</a:t>
                      </a:r>
                      <a:endParaRPr kumimoji="1" lang="ja-JP" altLang="en-US" b="1" dirty="0">
                        <a:solidFill>
                          <a:schemeClr val="tx1"/>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019569817"/>
                  </a:ext>
                </a:extLst>
              </a:tr>
              <a:tr h="354853">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生活習慣病管理料（</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Ⅰ</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Ⅱ</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endParaRPr kumimoji="1" lang="ja-JP" altLang="en-US" b="1" dirty="0">
                        <a:solidFill>
                          <a:schemeClr val="tx1"/>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467063488"/>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特定疾患療養管理料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46120675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皮膚科特定疾患指導管理料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411477046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婦人科特定疾患治療管理料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92723661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耳鼻咽喉科特定疾患指導管理料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835187423"/>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二次性骨折予防継続管理料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454398167"/>
                  </a:ext>
                </a:extLst>
              </a:tr>
              <a:tr h="0">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小児科外来診療料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554749565"/>
                  </a:ext>
                </a:extLst>
              </a:tr>
            </a:tbl>
          </a:graphicData>
        </a:graphic>
      </p:graphicFrame>
      <p:graphicFrame>
        <p:nvGraphicFramePr>
          <p:cNvPr id="9" name="表 8">
            <a:extLst>
              <a:ext uri="{FF2B5EF4-FFF2-40B4-BE49-F238E27FC236}">
                <a16:creationId xmlns:a16="http://schemas.microsoft.com/office/drawing/2014/main" id="{6BEC6E1A-8FBE-067F-4F57-E2136097B738}"/>
              </a:ext>
            </a:extLst>
          </p:cNvPr>
          <p:cNvGraphicFramePr>
            <a:graphicFrameLocks noGrp="1"/>
          </p:cNvGraphicFramePr>
          <p:nvPr/>
        </p:nvGraphicFramePr>
        <p:xfrm>
          <a:off x="738909" y="3166311"/>
          <a:ext cx="4064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68746555"/>
                    </a:ext>
                  </a:extLst>
                </a:gridCol>
              </a:tblGrid>
              <a:tr h="370840">
                <a:tc>
                  <a:txBody>
                    <a:bodyPr/>
                    <a:lstStyle/>
                    <a:p>
                      <a:r>
                        <a:rPr kumimoji="1" lang="ja-JP" altLang="en-US" b="1" dirty="0"/>
                        <a:t>改定前</a:t>
                      </a:r>
                    </a:p>
                  </a:txBody>
                  <a:tcPr>
                    <a:solidFill>
                      <a:srgbClr val="4F81BD"/>
                    </a:solidFill>
                  </a:tcPr>
                </a:tc>
                <a:extLst>
                  <a:ext uri="{0D108BD9-81ED-4DB2-BD59-A6C34878D82A}">
                    <a16:rowId xmlns:a16="http://schemas.microsoft.com/office/drawing/2014/main" val="2993695768"/>
                  </a:ext>
                </a:extLst>
              </a:tr>
              <a:tr h="370840">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地域包括診療加算・診療料</a:t>
                      </a:r>
                      <a:endParaRPr kumimoji="1" lang="ja-JP" altLang="en-US" b="1"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1461206756"/>
                  </a:ext>
                </a:extLst>
              </a:tr>
              <a:tr h="370840">
                <a:tc>
                  <a:txBody>
                    <a:bodyPr/>
                    <a:lstStyle/>
                    <a:p>
                      <a:r>
                        <a:rPr kumimoji="1" lang="en-US" altLang="ja-JP" sz="1800" b="1" i="0" u="sng"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ja-JP" altLang="en-US" sz="1800" b="1" i="0" u="sng"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認知症地域包括診療加算・診療料</a:t>
                      </a:r>
                      <a:endParaRPr kumimoji="1" lang="ja-JP" altLang="en-US" b="1" u="sng"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4114770466"/>
                  </a:ext>
                </a:extLst>
              </a:tr>
              <a:tr h="370840">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生活習慣病管理料（</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Ⅰ</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Ⅱ</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endParaRPr kumimoji="1" lang="ja-JP" altLang="en-US" b="1"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1927236616"/>
                  </a:ext>
                </a:extLst>
              </a:tr>
            </a:tbl>
          </a:graphicData>
        </a:graphic>
      </p:graphicFrame>
      <p:sp>
        <p:nvSpPr>
          <p:cNvPr id="10" name="矢印: 右 9">
            <a:extLst>
              <a:ext uri="{FF2B5EF4-FFF2-40B4-BE49-F238E27FC236}">
                <a16:creationId xmlns:a16="http://schemas.microsoft.com/office/drawing/2014/main" id="{84A019BC-3D45-F9E0-FB62-C1E14D21D969}"/>
              </a:ext>
            </a:extLst>
          </p:cNvPr>
          <p:cNvSpPr/>
          <p:nvPr/>
        </p:nvSpPr>
        <p:spPr>
          <a:xfrm>
            <a:off x="5066146" y="3398711"/>
            <a:ext cx="1283854" cy="8312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スライド番号プレースホルダー 4">
            <a:extLst>
              <a:ext uri="{FF2B5EF4-FFF2-40B4-BE49-F238E27FC236}">
                <a16:creationId xmlns:a16="http://schemas.microsoft.com/office/drawing/2014/main" id="{AF778731-3525-99B1-19A9-4A81D57F484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12" name="テキスト ボックス 11">
            <a:extLst>
              <a:ext uri="{FF2B5EF4-FFF2-40B4-BE49-F238E27FC236}">
                <a16:creationId xmlns:a16="http://schemas.microsoft.com/office/drawing/2014/main" id="{1DD1459F-C195-52A1-4145-6DE751648801}"/>
              </a:ext>
            </a:extLst>
          </p:cNvPr>
          <p:cNvSpPr txBox="1"/>
          <p:nvPr/>
        </p:nvSpPr>
        <p:spPr>
          <a:xfrm>
            <a:off x="738909" y="5024667"/>
            <a:ext cx="4064000" cy="655308"/>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認知症地域包括診療加算・診療料は地域包括診療加算・診療料へ統合</a:t>
            </a:r>
            <a:endParaRPr kumimoji="1" lang="en-US" altLang="ja-JP" sz="18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2" name="タイトル 1">
            <a:extLst>
              <a:ext uri="{FF2B5EF4-FFF2-40B4-BE49-F238E27FC236}">
                <a16:creationId xmlns:a16="http://schemas.microsoft.com/office/drawing/2014/main" id="{3B0769BA-E3B6-9764-6899-9E1A48FE2BB6}"/>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長期処方・リフィル処方に関する院内掲示について①</a:t>
            </a:r>
          </a:p>
        </p:txBody>
      </p:sp>
      <p:pic>
        <p:nvPicPr>
          <p:cNvPr id="18" name="オーディオ 17">
            <a:hlinkClick r:id="" action="ppaction://media"/>
            <a:extLst>
              <a:ext uri="{FF2B5EF4-FFF2-40B4-BE49-F238E27FC236}">
                <a16:creationId xmlns:a16="http://schemas.microsoft.com/office/drawing/2014/main" id="{0019D101-4CDE-8077-BA15-DB004371A31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3763534"/>
      </p:ext>
    </p:extLst>
  </p:cSld>
  <p:clrMapOvr>
    <a:masterClrMapping/>
  </p:clrMapOvr>
  <mc:AlternateContent xmlns:mc="http://schemas.openxmlformats.org/markup-compatibility/2006" xmlns:p14="http://schemas.microsoft.com/office/powerpoint/2010/main">
    <mc:Choice Requires="p14">
      <p:transition spd="slow" p14:dur="2000" advTm="53803"/>
    </mc:Choice>
    <mc:Fallback xmlns="">
      <p:transition spd="slow" advTm="53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スライド番号プレースホルダー 4">
            <a:extLst>
              <a:ext uri="{FF2B5EF4-FFF2-40B4-BE49-F238E27FC236}">
                <a16:creationId xmlns:a16="http://schemas.microsoft.com/office/drawing/2014/main" id="{A655ED17-00DB-789C-C314-438BBB8F2C9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10" name="テキスト ボックス 9">
            <a:extLst>
              <a:ext uri="{FF2B5EF4-FFF2-40B4-BE49-F238E27FC236}">
                <a16:creationId xmlns:a16="http://schemas.microsoft.com/office/drawing/2014/main" id="{2FEEFCD9-C60E-5859-399E-036DA1E04DB1}"/>
              </a:ext>
            </a:extLst>
          </p:cNvPr>
          <p:cNvSpPr txBox="1"/>
          <p:nvPr/>
        </p:nvSpPr>
        <p:spPr>
          <a:xfrm>
            <a:off x="298238" y="754106"/>
            <a:ext cx="8467072"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〇長期処方やリフィル処方箋による処方が対応可能であることの</a:t>
            </a:r>
            <a:r>
              <a:rPr kumimoji="1" lang="ja-JP" altLang="en-US"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院内掲示の例</a:t>
            </a:r>
            <a:endPar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タイトル 1">
            <a:extLst>
              <a:ext uri="{FF2B5EF4-FFF2-40B4-BE49-F238E27FC236}">
                <a16:creationId xmlns:a16="http://schemas.microsoft.com/office/drawing/2014/main" id="{13E30F22-E1ED-E674-5CCA-3B264245DD60}"/>
              </a:ext>
            </a:extLst>
          </p:cNvPr>
          <p:cNvSpPr txBox="1">
            <a:spLocks/>
          </p:cNvSpPr>
          <p:nvPr/>
        </p:nvSpPr>
        <p:spPr>
          <a:xfrm>
            <a:off x="609600" y="137832"/>
            <a:ext cx="10972800" cy="605930"/>
          </a:xfrm>
          <a:prstGeom prst="rect">
            <a:avLst/>
          </a:prstGeom>
          <a:solidFill>
            <a:schemeClr val="tx2">
              <a:lumMod val="10000"/>
              <a:lumOff val="90000"/>
            </a:schemeClr>
          </a:solidFill>
          <a:ln w="28575">
            <a:solidFill>
              <a:schemeClr val="tx2"/>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長期処方・リフィル処方に関する院内掲示について②</a:t>
            </a:r>
          </a:p>
        </p:txBody>
      </p:sp>
      <p:sp>
        <p:nvSpPr>
          <p:cNvPr id="9" name="テキスト ボックス 8">
            <a:extLst>
              <a:ext uri="{FF2B5EF4-FFF2-40B4-BE49-F238E27FC236}">
                <a16:creationId xmlns:a16="http://schemas.microsoft.com/office/drawing/2014/main" id="{06B33348-C301-079E-9065-0F2ECE884EEC}"/>
              </a:ext>
            </a:extLst>
          </p:cNvPr>
          <p:cNvSpPr txBox="1"/>
          <p:nvPr/>
        </p:nvSpPr>
        <p:spPr>
          <a:xfrm>
            <a:off x="1233630" y="1138926"/>
            <a:ext cx="108012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日本医師会メンバーズルームに掲載</a:t>
            </a:r>
            <a:endParaRPr kumimoji="1" lang="en-US" altLang="ja-JP"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hlinkClick r:id="rId4"/>
              </a:rPr>
              <a:t>https://www.med.or.jp/japanese/members/iryo/r06kaitei/03-2innaikeiji_nitii.pptx</a:t>
            </a: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 ）</a:t>
            </a:r>
          </a:p>
        </p:txBody>
      </p:sp>
      <p:pic>
        <p:nvPicPr>
          <p:cNvPr id="17" name="図 16">
            <a:extLst>
              <a:ext uri="{FF2B5EF4-FFF2-40B4-BE49-F238E27FC236}">
                <a16:creationId xmlns:a16="http://schemas.microsoft.com/office/drawing/2014/main" id="{A5385EAB-618C-0A68-96B1-9C78EE8A6C93}"/>
              </a:ext>
            </a:extLst>
          </p:cNvPr>
          <p:cNvPicPr>
            <a:picLocks noChangeAspect="1"/>
          </p:cNvPicPr>
          <p:nvPr/>
        </p:nvPicPr>
        <p:blipFill>
          <a:blip r:embed="rId5"/>
          <a:stretch>
            <a:fillRect/>
          </a:stretch>
        </p:blipFill>
        <p:spPr>
          <a:xfrm>
            <a:off x="1233630" y="1800745"/>
            <a:ext cx="9804880" cy="4949392"/>
          </a:xfrm>
          <a:prstGeom prst="rect">
            <a:avLst/>
          </a:prstGeom>
        </p:spPr>
      </p:pic>
      <p:pic>
        <p:nvPicPr>
          <p:cNvPr id="15" name="オーディオ 14">
            <a:hlinkClick r:id="" action="ppaction://media"/>
            <a:extLst>
              <a:ext uri="{FF2B5EF4-FFF2-40B4-BE49-F238E27FC236}">
                <a16:creationId xmlns:a16="http://schemas.microsoft.com/office/drawing/2014/main" id="{9F3E4B6E-7E1D-1608-BB26-D7F32DCC1A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8443164"/>
      </p:ext>
    </p:extLst>
  </p:cSld>
  <p:clrMapOvr>
    <a:masterClrMapping/>
  </p:clrMapOvr>
  <mc:AlternateContent xmlns:mc="http://schemas.openxmlformats.org/markup-compatibility/2006" xmlns:p14="http://schemas.microsoft.com/office/powerpoint/2010/main">
    <mc:Choice Requires="p14">
      <p:transition spd="slow" p14:dur="2000" advTm="21300"/>
    </mc:Choice>
    <mc:Fallback xmlns="">
      <p:transition spd="slow" advTm="21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028B0-ED94-E0F4-B6C3-ED1E6072DE8A}"/>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C14C5E20-8F55-324E-9B21-D5E1EF9412B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 name="図 9">
            <a:extLst>
              <a:ext uri="{FF2B5EF4-FFF2-40B4-BE49-F238E27FC236}">
                <a16:creationId xmlns:a16="http://schemas.microsoft.com/office/drawing/2014/main" id="{EDDB8CB8-9998-08A6-C0A2-561F7A168EB2}"/>
              </a:ext>
            </a:extLst>
          </p:cNvPr>
          <p:cNvPicPr>
            <a:picLocks noChangeAspect="1"/>
          </p:cNvPicPr>
          <p:nvPr/>
        </p:nvPicPr>
        <p:blipFill>
          <a:blip r:embed="rId4"/>
          <a:srcRect l="9216" t="6951" r="11935" b="6951"/>
          <a:stretch>
            <a:fillRect/>
          </a:stretch>
        </p:blipFill>
        <p:spPr>
          <a:xfrm>
            <a:off x="6938849" y="424014"/>
            <a:ext cx="4670151" cy="6324624"/>
          </a:xfrm>
          <a:prstGeom prst="rect">
            <a:avLst/>
          </a:prstGeom>
        </p:spPr>
      </p:pic>
      <p:sp>
        <p:nvSpPr>
          <p:cNvPr id="18" name="テキスト ボックス 17">
            <a:extLst>
              <a:ext uri="{FF2B5EF4-FFF2-40B4-BE49-F238E27FC236}">
                <a16:creationId xmlns:a16="http://schemas.microsoft.com/office/drawing/2014/main" id="{8FEE9408-9DFA-98A8-7CDB-A32832520A35}"/>
              </a:ext>
            </a:extLst>
          </p:cNvPr>
          <p:cNvSpPr txBox="1"/>
          <p:nvPr/>
        </p:nvSpPr>
        <p:spPr>
          <a:xfrm>
            <a:off x="258548" y="2798293"/>
            <a:ext cx="6653521" cy="923330"/>
          </a:xfrm>
          <a:prstGeom prst="rect">
            <a:avLst/>
          </a:prstGeom>
          <a:solidFill>
            <a:schemeClr val="accent3">
              <a:lumMod val="20000"/>
              <a:lumOff val="80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②保険薬局が調剤時に残薬を確認した場合の対応の欄について、</a:t>
            </a:r>
            <a:endParaRPr kumimoji="1" lang="en-US" altLang="ja-JP"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「調剤する薬剤を</a:t>
            </a:r>
            <a:r>
              <a:rPr kumimoji="1" lang="ja-JP" altLang="en-US"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減量した</a:t>
            </a: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上で保険医療機関に情報提供する」</a:t>
            </a:r>
            <a:endParaRPr kumimoji="1" lang="en-US" altLang="ja-JP"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ことも保険医療機関が指示できるよう見直す。 </a:t>
            </a:r>
            <a:endPar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9E4CF249-E489-7525-FA18-E8B5DB468A46}"/>
              </a:ext>
            </a:extLst>
          </p:cNvPr>
          <p:cNvSpPr txBox="1"/>
          <p:nvPr/>
        </p:nvSpPr>
        <p:spPr>
          <a:xfrm>
            <a:off x="258546" y="3996661"/>
            <a:ext cx="6742563" cy="1077218"/>
          </a:xfrm>
          <a:prstGeom prst="rect">
            <a:avLst/>
          </a:prstGeom>
          <a:noFill/>
          <a:ln w="190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保険薬局が調剤時に残薬を確認した場合の対応</a:t>
            </a:r>
            <a:b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特に指示がある場合は「レ」又は「</a:t>
            </a: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」を記載すること。</a:t>
            </a: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□保険医療機関へ疑義照会した上で調剤</a:t>
            </a:r>
            <a:b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□調剤する</a:t>
            </a:r>
            <a:r>
              <a:rPr kumimoji="1" lang="ja-JP" altLang="en-US" sz="16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薬剤を減量した</a:t>
            </a: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上で保険医療機関に情報提供</a:t>
            </a:r>
          </a:p>
        </p:txBody>
      </p:sp>
      <p:sp>
        <p:nvSpPr>
          <p:cNvPr id="26" name="矢印: 下 25">
            <a:extLst>
              <a:ext uri="{FF2B5EF4-FFF2-40B4-BE49-F238E27FC236}">
                <a16:creationId xmlns:a16="http://schemas.microsoft.com/office/drawing/2014/main" id="{7258F0EA-8FB1-8DB7-0292-66EB7B927979}"/>
              </a:ext>
            </a:extLst>
          </p:cNvPr>
          <p:cNvSpPr/>
          <p:nvPr/>
        </p:nvSpPr>
        <p:spPr>
          <a:xfrm rot="7036559">
            <a:off x="7950708" y="2642300"/>
            <a:ext cx="438346" cy="2936174"/>
          </a:xfrm>
          <a:prstGeom prst="downArrow">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27" name="テキスト ボックス 26">
            <a:extLst>
              <a:ext uri="{FF2B5EF4-FFF2-40B4-BE49-F238E27FC236}">
                <a16:creationId xmlns:a16="http://schemas.microsoft.com/office/drawing/2014/main" id="{9D642A83-F0AD-28F9-504F-2DAC4AA80584}"/>
              </a:ext>
            </a:extLst>
          </p:cNvPr>
          <p:cNvSpPr txBox="1"/>
          <p:nvPr/>
        </p:nvSpPr>
        <p:spPr>
          <a:xfrm>
            <a:off x="258547" y="1293651"/>
            <a:ext cx="6653521" cy="923330"/>
          </a:xfrm>
          <a:prstGeom prst="rect">
            <a:avLst/>
          </a:prstGeom>
          <a:solidFill>
            <a:schemeClr val="accent3">
              <a:lumMod val="20000"/>
              <a:lumOff val="80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①</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リフィル処方箋の定義を記載</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リフィル処方箋とは、症状が安定している患者に発行し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最大３回まで反復利用できる処方箋</a:t>
            </a:r>
          </a:p>
        </p:txBody>
      </p:sp>
      <p:sp>
        <p:nvSpPr>
          <p:cNvPr id="3" name="テキスト ボックス 2">
            <a:extLst>
              <a:ext uri="{FF2B5EF4-FFF2-40B4-BE49-F238E27FC236}">
                <a16:creationId xmlns:a16="http://schemas.microsoft.com/office/drawing/2014/main" id="{0B2B8E75-CD36-0672-3F6B-E1EE8FFE52AD}"/>
              </a:ext>
            </a:extLst>
          </p:cNvPr>
          <p:cNvSpPr txBox="1"/>
          <p:nvPr/>
        </p:nvSpPr>
        <p:spPr>
          <a:xfrm>
            <a:off x="258546" y="5569957"/>
            <a:ext cx="6653521" cy="1077218"/>
          </a:xfrm>
          <a:prstGeom prst="rect">
            <a:avLst/>
          </a:prstGeom>
          <a:solidFill>
            <a:srgbClr val="FFFF00"/>
          </a:solidFill>
          <a:ln>
            <a:solidFill>
              <a:schemeClr val="tx1"/>
            </a:solidFill>
          </a:ln>
        </p:spPr>
        <p:txBody>
          <a:bodyPr wrap="square" rtlCol="0">
            <a:spAutoFit/>
          </a:bodyPr>
          <a:lstStyle/>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〇医師が</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残薬対応について処方箋</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チェック</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した場合に薬局で</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減量できる</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のは、</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内服</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であれば</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日数</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外用薬</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であれば</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量や枚数を減らすのみ</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〇１</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回あたりの数量、</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日あたりの回数は減らせない</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医薬品の品目そのものを減らすことはできない</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p:txBody>
      </p:sp>
      <p:sp>
        <p:nvSpPr>
          <p:cNvPr id="8" name="テキスト ボックス 7">
            <a:extLst>
              <a:ext uri="{FF2B5EF4-FFF2-40B4-BE49-F238E27FC236}">
                <a16:creationId xmlns:a16="http://schemas.microsoft.com/office/drawing/2014/main" id="{ECE46995-C7DF-76C4-673E-99D3E247A5E5}"/>
              </a:ext>
            </a:extLst>
          </p:cNvPr>
          <p:cNvSpPr txBox="1"/>
          <p:nvPr/>
        </p:nvSpPr>
        <p:spPr>
          <a:xfrm>
            <a:off x="258547" y="862587"/>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処方箋様式見直し項目①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9" name="正方形/長方形 8">
            <a:extLst>
              <a:ext uri="{FF2B5EF4-FFF2-40B4-BE49-F238E27FC236}">
                <a16:creationId xmlns:a16="http://schemas.microsoft.com/office/drawing/2014/main" id="{E51A2C8D-E5FD-629E-DC87-DEE17CAA4343}"/>
              </a:ext>
            </a:extLst>
          </p:cNvPr>
          <p:cNvSpPr/>
          <p:nvPr/>
        </p:nvSpPr>
        <p:spPr>
          <a:xfrm>
            <a:off x="9504285" y="4051490"/>
            <a:ext cx="1902760" cy="47625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テキスト ボックス 10">
            <a:extLst>
              <a:ext uri="{FF2B5EF4-FFF2-40B4-BE49-F238E27FC236}">
                <a16:creationId xmlns:a16="http://schemas.microsoft.com/office/drawing/2014/main" id="{34147BFB-67ED-D9F3-3541-DA1A4363FF7A}"/>
              </a:ext>
            </a:extLst>
          </p:cNvPr>
          <p:cNvSpPr txBox="1"/>
          <p:nvPr/>
        </p:nvSpPr>
        <p:spPr>
          <a:xfrm>
            <a:off x="9504285" y="3783141"/>
            <a:ext cx="569110" cy="427040"/>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①</a:t>
            </a:r>
            <a:endParaRPr kumimoji="1" lang="en-US" altLang="ja-JP"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13" name="テキスト ボックス 12">
            <a:extLst>
              <a:ext uri="{FF2B5EF4-FFF2-40B4-BE49-F238E27FC236}">
                <a16:creationId xmlns:a16="http://schemas.microsoft.com/office/drawing/2014/main" id="{947261DC-2ED7-404D-FEB5-C7BAFE941CA3}"/>
              </a:ext>
            </a:extLst>
          </p:cNvPr>
          <p:cNvSpPr txBox="1"/>
          <p:nvPr/>
        </p:nvSpPr>
        <p:spPr>
          <a:xfrm>
            <a:off x="258547" y="2413545"/>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処方箋様式見直し項目②</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4" name="正方形/長方形 13">
            <a:extLst>
              <a:ext uri="{FF2B5EF4-FFF2-40B4-BE49-F238E27FC236}">
                <a16:creationId xmlns:a16="http://schemas.microsoft.com/office/drawing/2014/main" id="{BFA71465-AE7B-A698-E6F1-EC1188A404B5}"/>
              </a:ext>
            </a:extLst>
          </p:cNvPr>
          <p:cNvSpPr/>
          <p:nvPr/>
        </p:nvSpPr>
        <p:spPr>
          <a:xfrm>
            <a:off x="7568414" y="5091453"/>
            <a:ext cx="3757147" cy="3386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5D317EB5-9C0A-D59A-9612-A1563B701CB7}"/>
              </a:ext>
            </a:extLst>
          </p:cNvPr>
          <p:cNvSpPr txBox="1"/>
          <p:nvPr/>
        </p:nvSpPr>
        <p:spPr>
          <a:xfrm>
            <a:off x="9504285" y="4845299"/>
            <a:ext cx="569110" cy="427040"/>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②</a:t>
            </a:r>
            <a:endParaRPr kumimoji="1" lang="en-US" altLang="ja-JP"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16" name="テキスト ボックス 15">
            <a:extLst>
              <a:ext uri="{FF2B5EF4-FFF2-40B4-BE49-F238E27FC236}">
                <a16:creationId xmlns:a16="http://schemas.microsoft.com/office/drawing/2014/main" id="{758CCC35-A4DB-BEF2-3A92-AE7DBF0F8D3C}"/>
              </a:ext>
            </a:extLst>
          </p:cNvPr>
          <p:cNvSpPr txBox="1"/>
          <p:nvPr/>
        </p:nvSpPr>
        <p:spPr>
          <a:xfrm>
            <a:off x="258547" y="5167703"/>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薬局における減量についての補足</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9" name="矢印: 下 18">
            <a:extLst>
              <a:ext uri="{FF2B5EF4-FFF2-40B4-BE49-F238E27FC236}">
                <a16:creationId xmlns:a16="http://schemas.microsoft.com/office/drawing/2014/main" id="{EDDA5292-EBB7-F11F-1E1E-3B3EC25A5CD7}"/>
              </a:ext>
            </a:extLst>
          </p:cNvPr>
          <p:cNvSpPr/>
          <p:nvPr/>
        </p:nvSpPr>
        <p:spPr>
          <a:xfrm rot="7221491">
            <a:off x="8028923" y="1314502"/>
            <a:ext cx="430591" cy="3177298"/>
          </a:xfrm>
          <a:prstGeom prst="downArrow">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2" name="タイトル 1">
            <a:extLst>
              <a:ext uri="{FF2B5EF4-FFF2-40B4-BE49-F238E27FC236}">
                <a16:creationId xmlns:a16="http://schemas.microsoft.com/office/drawing/2014/main" id="{6B5BE7F7-8466-B2EE-ED08-19DEB2D92EF3}"/>
              </a:ext>
            </a:extLst>
          </p:cNvPr>
          <p:cNvSpPr txBox="1">
            <a:spLocks/>
          </p:cNvSpPr>
          <p:nvPr/>
        </p:nvSpPr>
        <p:spPr>
          <a:xfrm>
            <a:off x="609600" y="137832"/>
            <a:ext cx="10972800" cy="605930"/>
          </a:xfrm>
          <a:prstGeom prst="rect">
            <a:avLst/>
          </a:prstGeom>
          <a:solidFill>
            <a:schemeClr val="tx2">
              <a:lumMod val="10000"/>
              <a:lumOff val="90000"/>
            </a:schemeClr>
          </a:solidFill>
          <a:ln w="28575">
            <a:solidFill>
              <a:schemeClr val="tx2"/>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処方箋様式の見直し</a:t>
            </a:r>
          </a:p>
        </p:txBody>
      </p:sp>
      <p:pic>
        <p:nvPicPr>
          <p:cNvPr id="55" name="オーディオ 54">
            <a:hlinkClick r:id="" action="ppaction://media"/>
            <a:extLst>
              <a:ext uri="{FF2B5EF4-FFF2-40B4-BE49-F238E27FC236}">
                <a16:creationId xmlns:a16="http://schemas.microsoft.com/office/drawing/2014/main" id="{9C17F8FC-6C48-3B49-34AF-D3CC8644E8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54490"/>
      </p:ext>
    </p:extLst>
  </p:cSld>
  <p:clrMapOvr>
    <a:masterClrMapping/>
  </p:clrMapOvr>
  <mc:AlternateContent xmlns:mc="http://schemas.openxmlformats.org/markup-compatibility/2006" xmlns:p14="http://schemas.microsoft.com/office/powerpoint/2010/main">
    <mc:Choice Requires="p14">
      <p:transition spd="slow" p14:dur="2000" advTm="73879"/>
    </mc:Choice>
    <mc:Fallback xmlns="">
      <p:transition spd="slow" advTm="73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866CB-3A38-4275-A950-E856D6DD1EB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78E6CD6-A07A-DA82-7303-519F7AA458B5}"/>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地域支援・外来医薬品供給対応体制加算の新設</a:t>
            </a:r>
          </a:p>
        </p:txBody>
      </p:sp>
      <p:sp>
        <p:nvSpPr>
          <p:cNvPr id="3" name="スライド番号プレースホルダー 4">
            <a:extLst>
              <a:ext uri="{FF2B5EF4-FFF2-40B4-BE49-F238E27FC236}">
                <a16:creationId xmlns:a16="http://schemas.microsoft.com/office/drawing/2014/main" id="{801AD11C-4395-41C4-B075-C0E87387957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B3CAA82A-F0D5-DBA0-7656-11016029DF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3340075"/>
      </p:ext>
    </p:extLst>
  </p:cSld>
  <p:clrMapOvr>
    <a:masterClrMapping/>
  </p:clrMapOvr>
  <mc:AlternateContent xmlns:mc="http://schemas.openxmlformats.org/markup-compatibility/2006" xmlns:p14="http://schemas.microsoft.com/office/powerpoint/2010/main">
    <mc:Choice Requires="p14">
      <p:transition spd="slow" p14:dur="2000" advTm="6511"/>
    </mc:Choice>
    <mc:Fallback xmlns="">
      <p:transition spd="slow" advTm="6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5C445-4EB2-1C97-6CC3-FE13C6040AEF}"/>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328F212-1E16-39DD-D3F1-CCE22C9935C8}"/>
              </a:ext>
            </a:extLst>
          </p:cNvPr>
          <p:cNvSpPr txBox="1"/>
          <p:nvPr/>
        </p:nvSpPr>
        <p:spPr>
          <a:xfrm>
            <a:off x="1199456" y="1188762"/>
            <a:ext cx="9519743" cy="466339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後発医薬品の使用が定着しつつある一方、後発医薬品において不安定な供給が発生することが課題となっており、これにより医療機関において追加的な業務が生じている状況を踏まえ、</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医薬品の安定供給に資する体制を有している医療機関に対する評価を新設するとともに、外来後発医薬品使用体制加算を廃止</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1"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D7AA6AE-FADB-0BD0-3E78-CDD9B205B05E}"/>
              </a:ext>
            </a:extLst>
          </p:cNvPr>
          <p:cNvSpPr/>
          <p:nvPr/>
        </p:nvSpPr>
        <p:spPr>
          <a:xfrm>
            <a:off x="1143000" y="33265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地域支援・外来医薬品供給対応体制加算の新設</a:t>
            </a:r>
          </a:p>
        </p:txBody>
      </p:sp>
      <p:pic>
        <p:nvPicPr>
          <p:cNvPr id="6" name="図 5">
            <a:extLst>
              <a:ext uri="{FF2B5EF4-FFF2-40B4-BE49-F238E27FC236}">
                <a16:creationId xmlns:a16="http://schemas.microsoft.com/office/drawing/2014/main" id="{5B3F20AF-116C-4A91-BB1F-E4F26D75207A}"/>
              </a:ext>
            </a:extLst>
          </p:cNvPr>
          <p:cNvPicPr>
            <a:picLocks noChangeAspect="1"/>
          </p:cNvPicPr>
          <p:nvPr/>
        </p:nvPicPr>
        <p:blipFill>
          <a:blip r:embed="rId5"/>
          <a:stretch>
            <a:fillRect/>
          </a:stretch>
        </p:blipFill>
        <p:spPr>
          <a:xfrm>
            <a:off x="7608168" y="4725144"/>
            <a:ext cx="779637" cy="779637"/>
          </a:xfrm>
          <a:prstGeom prst="rect">
            <a:avLst/>
          </a:prstGeom>
        </p:spPr>
      </p:pic>
      <p:pic>
        <p:nvPicPr>
          <p:cNvPr id="7" name="図 6">
            <a:extLst>
              <a:ext uri="{FF2B5EF4-FFF2-40B4-BE49-F238E27FC236}">
                <a16:creationId xmlns:a16="http://schemas.microsoft.com/office/drawing/2014/main" id="{70BB89C3-8878-6CFD-B729-87CFB0AF4608}"/>
              </a:ext>
            </a:extLst>
          </p:cNvPr>
          <p:cNvPicPr>
            <a:picLocks noChangeAspect="1"/>
          </p:cNvPicPr>
          <p:nvPr/>
        </p:nvPicPr>
        <p:blipFill>
          <a:blip r:embed="rId6"/>
          <a:stretch>
            <a:fillRect/>
          </a:stretch>
        </p:blipFill>
        <p:spPr>
          <a:xfrm>
            <a:off x="6107317" y="4869160"/>
            <a:ext cx="857923" cy="779637"/>
          </a:xfrm>
          <a:prstGeom prst="rect">
            <a:avLst/>
          </a:prstGeom>
        </p:spPr>
      </p:pic>
      <p:sp>
        <p:nvSpPr>
          <p:cNvPr id="2" name="スライド番号プレースホルダー 4">
            <a:extLst>
              <a:ext uri="{FF2B5EF4-FFF2-40B4-BE49-F238E27FC236}">
                <a16:creationId xmlns:a16="http://schemas.microsoft.com/office/drawing/2014/main" id="{D4D62F89-8733-6CF5-6332-4E28FC73353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B784FA9F-5881-A826-17C0-67D88D9CAA69}"/>
              </a:ext>
            </a:extLst>
          </p:cNvPr>
          <p:cNvGraphicFramePr>
            <a:graphicFrameLocks noGrp="1"/>
          </p:cNvGraphicFramePr>
          <p:nvPr/>
        </p:nvGraphicFramePr>
        <p:xfrm>
          <a:off x="1612312" y="3022435"/>
          <a:ext cx="8694030" cy="1473200"/>
        </p:xfrm>
        <a:graphic>
          <a:graphicData uri="http://schemas.openxmlformats.org/drawingml/2006/table">
            <a:tbl>
              <a:tblPr firstRow="1" bandRow="1">
                <a:tableStyleId>{5C22544A-7EE6-4342-B048-85BDC9FD1C3A}</a:tableStyleId>
              </a:tblPr>
              <a:tblGrid>
                <a:gridCol w="2944105">
                  <a:extLst>
                    <a:ext uri="{9D8B030D-6E8A-4147-A177-3AD203B41FA5}">
                      <a16:colId xmlns:a16="http://schemas.microsoft.com/office/drawing/2014/main" val="3030357561"/>
                    </a:ext>
                  </a:extLst>
                </a:gridCol>
                <a:gridCol w="609600">
                  <a:extLst>
                    <a:ext uri="{9D8B030D-6E8A-4147-A177-3AD203B41FA5}">
                      <a16:colId xmlns:a16="http://schemas.microsoft.com/office/drawing/2014/main" val="1820154081"/>
                    </a:ext>
                  </a:extLst>
                </a:gridCol>
                <a:gridCol w="1035050">
                  <a:extLst>
                    <a:ext uri="{9D8B030D-6E8A-4147-A177-3AD203B41FA5}">
                      <a16:colId xmlns:a16="http://schemas.microsoft.com/office/drawing/2014/main" val="1390677657"/>
                    </a:ext>
                  </a:extLst>
                </a:gridCol>
                <a:gridCol w="3476625">
                  <a:extLst>
                    <a:ext uri="{9D8B030D-6E8A-4147-A177-3AD203B41FA5}">
                      <a16:colId xmlns:a16="http://schemas.microsoft.com/office/drawing/2014/main" val="3126127286"/>
                    </a:ext>
                  </a:extLst>
                </a:gridCol>
                <a:gridCol w="628650">
                  <a:extLst>
                    <a:ext uri="{9D8B030D-6E8A-4147-A177-3AD203B41FA5}">
                      <a16:colId xmlns:a16="http://schemas.microsoft.com/office/drawing/2014/main" val="3736288415"/>
                    </a:ext>
                  </a:extLst>
                </a:gridCol>
              </a:tblGrid>
              <a:tr h="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tc>
                <a:tc hMerge="1">
                  <a:txBody>
                    <a:bodyPr/>
                    <a:lstStyle/>
                    <a:p>
                      <a:endParaRPr kumimoji="1" lang="ja-JP" altLang="en-US" dirty="0"/>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75000"/>
                      </a:schemeClr>
                    </a:solidFill>
                  </a:tcPr>
                </a:tc>
                <a:tc hMerge="1">
                  <a:txBody>
                    <a:bodyPr/>
                    <a:lstStyle/>
                    <a:p>
                      <a:endParaRPr kumimoji="1" lang="ja-JP" altLang="en-US" dirty="0"/>
                    </a:p>
                  </a:txBody>
                  <a:tcPr/>
                </a:tc>
                <a:extLst>
                  <a:ext uri="{0D108BD9-81ED-4DB2-BD59-A6C34878D82A}">
                    <a16:rowId xmlns:a16="http://schemas.microsoft.com/office/drawing/2014/main" val="3116619711"/>
                  </a:ext>
                </a:extLst>
              </a:tr>
              <a:tr h="370840">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１</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en-US" altLang="zh-CN" sz="1400" b="1" dirty="0">
                          <a:latin typeface="BIZ UDPゴシック" panose="020B0400000000000000" pitchFamily="50" charset="-128"/>
                          <a:ea typeface="BIZ UDPゴシック" panose="020B0400000000000000" pitchFamily="50" charset="-128"/>
                        </a:rPr>
                        <a:t>8</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pPr algn="l"/>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地域支援・外来医薬品供給対応体制加算１</a:t>
                      </a:r>
                      <a:endParaRPr kumimoji="1" lang="ja-JP" altLang="en-US" sz="1400"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r>
                        <a:rPr kumimoji="1" lang="en-US" altLang="zh-CN" sz="1400" b="1" dirty="0">
                          <a:latin typeface="BIZ UDPゴシック" panose="020B0400000000000000" pitchFamily="50" charset="-128"/>
                          <a:ea typeface="BIZ UDPゴシック" panose="020B0400000000000000" pitchFamily="50" charset="-128"/>
                        </a:rPr>
                        <a:t>8</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p>
                  </a:txBody>
                  <a:tcPr>
                    <a:solidFill>
                      <a:schemeClr val="accent3">
                        <a:lumMod val="40000"/>
                        <a:lumOff val="60000"/>
                      </a:schemeClr>
                    </a:solidFill>
                  </a:tcPr>
                </a:tc>
                <a:extLst>
                  <a:ext uri="{0D108BD9-81ED-4DB2-BD59-A6C34878D82A}">
                    <a16:rowId xmlns:a16="http://schemas.microsoft.com/office/drawing/2014/main" val="747058022"/>
                  </a:ext>
                </a:extLst>
              </a:tr>
              <a:tr h="370840">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２</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７</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a:t>
                      </a:r>
                      <a:r>
                        <a:rPr kumimoji="1" lang="ja-JP" altLang="en-US" sz="1400" b="1" u="sng" dirty="0">
                          <a:solidFill>
                            <a:srgbClr val="0070C0"/>
                          </a:solidFill>
                          <a:latin typeface="BIZ UDPゴシック" panose="020B0400000000000000" pitchFamily="50" charset="-128"/>
                          <a:ea typeface="BIZ UDPゴシック" panose="020B0400000000000000" pitchFamily="50" charset="-128"/>
                        </a:rPr>
                        <a:t>２</a:t>
                      </a:r>
                      <a:endParaRPr kumimoji="1" lang="ja-JP" altLang="en-US"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７</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dirty="0"/>
                    </a:p>
                  </a:txBody>
                  <a:tcPr>
                    <a:solidFill>
                      <a:schemeClr val="accent3">
                        <a:lumMod val="20000"/>
                        <a:lumOff val="80000"/>
                      </a:schemeClr>
                    </a:solidFill>
                  </a:tcPr>
                </a:tc>
                <a:extLst>
                  <a:ext uri="{0D108BD9-81ED-4DB2-BD59-A6C34878D82A}">
                    <a16:rowId xmlns:a16="http://schemas.microsoft.com/office/drawing/2014/main" val="268190044"/>
                  </a:ext>
                </a:extLst>
              </a:tr>
              <a:tr h="260774">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３</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５</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a:t>
                      </a:r>
                      <a:r>
                        <a:rPr lang="ja-JP" altLang="en-US" sz="1400" b="1" u="sng" kern="100" dirty="0">
                          <a:solidFill>
                            <a:srgbClr val="0070C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３</a:t>
                      </a:r>
                      <a:endParaRPr kumimoji="1" lang="ja-JP" altLang="en-US"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５</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dirty="0"/>
                    </a:p>
                  </a:txBody>
                  <a:tcPr>
                    <a:solidFill>
                      <a:schemeClr val="accent3">
                        <a:lumMod val="40000"/>
                        <a:lumOff val="60000"/>
                      </a:schemeClr>
                    </a:solidFill>
                  </a:tcPr>
                </a:tc>
                <a:extLst>
                  <a:ext uri="{0D108BD9-81ED-4DB2-BD59-A6C34878D82A}">
                    <a16:rowId xmlns:a16="http://schemas.microsoft.com/office/drawing/2014/main" val="2583210233"/>
                  </a:ext>
                </a:extLst>
              </a:tr>
            </a:tbl>
          </a:graphicData>
        </a:graphic>
      </p:graphicFrame>
      <p:sp>
        <p:nvSpPr>
          <p:cNvPr id="8" name="矢印: 右 7">
            <a:extLst>
              <a:ext uri="{FF2B5EF4-FFF2-40B4-BE49-F238E27FC236}">
                <a16:creationId xmlns:a16="http://schemas.microsoft.com/office/drawing/2014/main" id="{1976F859-AF81-C432-5B84-D1AC1C7B7BDC}"/>
              </a:ext>
            </a:extLst>
          </p:cNvPr>
          <p:cNvSpPr/>
          <p:nvPr/>
        </p:nvSpPr>
        <p:spPr>
          <a:xfrm>
            <a:off x="5445671" y="3547358"/>
            <a:ext cx="513656" cy="576064"/>
          </a:xfrm>
          <a:prstGeom prst="rightArrow">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Arial"/>
              <a:ea typeface="ＭＳ Ｐゴシック"/>
              <a:cs typeface="+mn-cs"/>
            </a:endParaRPr>
          </a:p>
        </p:txBody>
      </p:sp>
      <p:sp>
        <p:nvSpPr>
          <p:cNvPr id="9" name="テキスト ボックス 8">
            <a:extLst>
              <a:ext uri="{FF2B5EF4-FFF2-40B4-BE49-F238E27FC236}">
                <a16:creationId xmlns:a16="http://schemas.microsoft.com/office/drawing/2014/main" id="{20C14D5A-0195-C80F-A624-CAEC77598A90}"/>
              </a:ext>
            </a:extLst>
          </p:cNvPr>
          <p:cNvSpPr txBox="1"/>
          <p:nvPr/>
        </p:nvSpPr>
        <p:spPr>
          <a:xfrm>
            <a:off x="3016449" y="2653103"/>
            <a:ext cx="6572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廃止</a:t>
            </a:r>
          </a:p>
        </p:txBody>
      </p:sp>
      <p:sp>
        <p:nvSpPr>
          <p:cNvPr id="10" name="テキスト ボックス 9">
            <a:extLst>
              <a:ext uri="{FF2B5EF4-FFF2-40B4-BE49-F238E27FC236}">
                <a16:creationId xmlns:a16="http://schemas.microsoft.com/office/drawing/2014/main" id="{264B1B10-F21A-B2BD-3B08-A142CB48CF64}"/>
              </a:ext>
            </a:extLst>
          </p:cNvPr>
          <p:cNvSpPr txBox="1"/>
          <p:nvPr/>
        </p:nvSpPr>
        <p:spPr>
          <a:xfrm>
            <a:off x="7608169" y="2608260"/>
            <a:ext cx="9101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新点数</a:t>
            </a:r>
          </a:p>
        </p:txBody>
      </p:sp>
      <p:pic>
        <p:nvPicPr>
          <p:cNvPr id="16" name="オーディオ 15">
            <a:hlinkClick r:id="" action="ppaction://media"/>
            <a:extLst>
              <a:ext uri="{FF2B5EF4-FFF2-40B4-BE49-F238E27FC236}">
                <a16:creationId xmlns:a16="http://schemas.microsoft.com/office/drawing/2014/main" id="{07DA2BAE-EB65-F269-B7D1-73F798B5351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1422746"/>
      </p:ext>
    </p:extLst>
  </p:cSld>
  <p:clrMapOvr>
    <a:masterClrMapping/>
  </p:clrMapOvr>
  <mc:AlternateContent xmlns:mc="http://schemas.openxmlformats.org/markup-compatibility/2006" xmlns:p14="http://schemas.microsoft.com/office/powerpoint/2010/main">
    <mc:Choice Requires="p14">
      <p:transition spd="slow" p14:dur="2000" advTm="52113"/>
    </mc:Choice>
    <mc:Fallback xmlns="">
      <p:transition spd="slow" advTm="52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1C397F29-CA14-0FD4-D040-E7C98A964FCD}"/>
              </a:ext>
            </a:extLst>
          </p:cNvPr>
          <p:cNvSpPr/>
          <p:nvPr/>
        </p:nvSpPr>
        <p:spPr>
          <a:xfrm>
            <a:off x="1143000" y="33265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地域支援・外来医薬品供給対応体制加算の新設（主な施設基準）</a:t>
            </a:r>
          </a:p>
        </p:txBody>
      </p:sp>
      <p:sp>
        <p:nvSpPr>
          <p:cNvPr id="4" name="テキスト ボックス 3">
            <a:extLst>
              <a:ext uri="{FF2B5EF4-FFF2-40B4-BE49-F238E27FC236}">
                <a16:creationId xmlns:a16="http://schemas.microsoft.com/office/drawing/2014/main" id="{5A539172-97E2-B37B-0C4D-D2FAA9B881CE}"/>
              </a:ext>
            </a:extLst>
          </p:cNvPr>
          <p:cNvSpPr txBox="1"/>
          <p:nvPr/>
        </p:nvSpPr>
        <p:spPr>
          <a:xfrm>
            <a:off x="447675" y="1028700"/>
            <a:ext cx="11420475" cy="5077810"/>
          </a:xfrm>
          <a:prstGeom prst="rect">
            <a:avLst/>
          </a:prstGeom>
          <a:noFill/>
          <a:ln>
            <a:solidFill>
              <a:schemeClr val="tx1"/>
            </a:solidFill>
          </a:ln>
        </p:spPr>
        <p:txBody>
          <a:bodyPr wrap="square">
            <a:noAutofit/>
          </a:bodyPr>
          <a:lstStyle/>
          <a:p>
            <a:pPr marL="269875" marR="0" lvl="0" indent="-180975"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9875" marR="0" lvl="0" indent="-180975"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98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［主な施設基準］</a:t>
            </a:r>
            <a:endParaRPr kumimoji="1" lang="en-US" altLang="ja-JP" sz="14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診療所では、薬剤部門又は薬剤師が後発医薬品の品質、安全性及び安定供給体制等の情報を収集・評価し、その結果を踏まえ後発医薬品の採用を決定する体制が整備されていること。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当該保険医療機関において調剤した後発医薬品のある先発医薬品及び後発医薬品に占める後発医薬品の規格単位数量の割合が、</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加算１にあっては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90</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加算２にあっては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85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90</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％未満、</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加算３にあっては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75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85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％未満であること。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後発医薬品（ジェネリック医薬品）の使用に積極的に取り組んでいる旨を掲示していること。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en-US"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医薬品の供給が不足した場合に、医薬品の処方等の変更等に関して適切な対応ができる体制が整備されていること。</a:t>
            </a: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当該</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体制に関する事項並びに医薬品の供給状況によって投与する薬剤が変更となる可能性があること及び変更する場合には患者に十分に説明することについて</a:t>
            </a: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掲示していること。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en-US"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個々の医薬品の価値及び流通コストを無視した値引き交渉を慎むこと。また、原則として全ての品目について単品単価交渉とすること。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医薬品の流通の効率化及び安定供給の確保のため、卸売販売業者への頻回配送、休日夜間配送及び急配に係る過度な依頼を慎むこと。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厳格な温度管理を要する医薬品及び在庫調整を目的とした医薬品等については卸売販売業者への返品を慎むこと。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医薬品の流通改善及び安定供給の観点から、平時から地域の保険医療機関、保険薬局及び医療関係団体と連携し、取り扱う医薬品の品目について情報共有や事前の合意等に取り組むことが望ましい。</a:t>
            </a:r>
          </a:p>
        </p:txBody>
      </p:sp>
      <p:sp>
        <p:nvSpPr>
          <p:cNvPr id="2" name="スライド番号プレースホルダー 4">
            <a:extLst>
              <a:ext uri="{FF2B5EF4-FFF2-40B4-BE49-F238E27FC236}">
                <a16:creationId xmlns:a16="http://schemas.microsoft.com/office/drawing/2014/main" id="{26908821-9994-F0D7-5CD8-7659BE229BB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7" name="オーディオ 16">
            <a:hlinkClick r:id="" action="ppaction://media"/>
            <a:extLst>
              <a:ext uri="{FF2B5EF4-FFF2-40B4-BE49-F238E27FC236}">
                <a16:creationId xmlns:a16="http://schemas.microsoft.com/office/drawing/2014/main" id="{57BAA3C5-1ACF-22AD-20C6-9FC2282273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657582"/>
      </p:ext>
    </p:extLst>
  </p:cSld>
  <p:clrMapOvr>
    <a:masterClrMapping/>
  </p:clrMapOvr>
  <mc:AlternateContent xmlns:mc="http://schemas.openxmlformats.org/markup-compatibility/2006" xmlns:p14="http://schemas.microsoft.com/office/powerpoint/2010/main">
    <mc:Choice Requires="p14">
      <p:transition spd="slow" p14:dur="2000" advTm="65808"/>
    </mc:Choice>
    <mc:Fallback xmlns="">
      <p:transition spd="slow" advTm="6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特定機能病院等紹介患者受入加算の新設</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および</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連携強化診療情報提供料の見直し</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9" name="オーディオ 8">
            <a:hlinkClick r:id="" action="ppaction://media"/>
            <a:extLst>
              <a:ext uri="{FF2B5EF4-FFF2-40B4-BE49-F238E27FC236}">
                <a16:creationId xmlns:a16="http://schemas.microsoft.com/office/drawing/2014/main" id="{01F34536-7C7A-7480-4448-8D6D58095F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8173582"/>
      </p:ext>
    </p:extLst>
  </p:cSld>
  <p:clrMapOvr>
    <a:masterClrMapping/>
  </p:clrMapOvr>
  <mc:AlternateContent xmlns:mc="http://schemas.openxmlformats.org/markup-compatibility/2006" xmlns:p14="http://schemas.microsoft.com/office/powerpoint/2010/main">
    <mc:Choice Requires="p14">
      <p:transition spd="slow" p14:dur="2000" advTm="11085"/>
    </mc:Choice>
    <mc:Fallback xmlns="">
      <p:transition spd="slow" advTm="11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EAF73-B3CA-4C46-8991-37CC0A34C28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32B9C2C-B82F-265A-AC4B-5A22CBFDC93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大病院と地域のかかりつけ医機能を担う医療機関の連携</a:t>
            </a:r>
            <a:endParaRPr kumimoji="1" lang="ja-JP" altLang="en-US" sz="2400" b="1" dirty="0"/>
          </a:p>
        </p:txBody>
      </p:sp>
      <p:sp>
        <p:nvSpPr>
          <p:cNvPr id="7" name="スライド番号プレースホルダー 4">
            <a:extLst>
              <a:ext uri="{FF2B5EF4-FFF2-40B4-BE49-F238E27FC236}">
                <a16:creationId xmlns:a16="http://schemas.microsoft.com/office/drawing/2014/main" id="{2CD3C7F3-DD16-6DAC-33EA-7DF59D986EF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26" name="Picture 2" descr="大病院のイラスト">
            <a:extLst>
              <a:ext uri="{FF2B5EF4-FFF2-40B4-BE49-F238E27FC236}">
                <a16:creationId xmlns:a16="http://schemas.microsoft.com/office/drawing/2014/main" id="{6F093658-47FA-CFF1-0892-3BE07E9C37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1424" y="1556792"/>
            <a:ext cx="2528843" cy="20028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開業医のイラスト">
            <a:extLst>
              <a:ext uri="{FF2B5EF4-FFF2-40B4-BE49-F238E27FC236}">
                <a16:creationId xmlns:a16="http://schemas.microsoft.com/office/drawing/2014/main" id="{3A64E55C-132C-0761-BF42-FC8E0B8146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1531" y="4067000"/>
            <a:ext cx="2508664" cy="2508664"/>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2B61FD0D-AE25-B51D-1B12-E399091AE99F}"/>
              </a:ext>
            </a:extLst>
          </p:cNvPr>
          <p:cNvSpPr txBox="1"/>
          <p:nvPr/>
        </p:nvSpPr>
        <p:spPr>
          <a:xfrm>
            <a:off x="767408" y="867594"/>
            <a:ext cx="1944216" cy="558743"/>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1" lang="ja-JP" altLang="en-US" sz="24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イメージ</a:t>
            </a:r>
            <a:r>
              <a:rPr kumimoji="1" lang="en-US" altLang="ja-JP" sz="24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24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sp>
        <p:nvSpPr>
          <p:cNvPr id="4" name="テキスト ボックス 3">
            <a:extLst>
              <a:ext uri="{FF2B5EF4-FFF2-40B4-BE49-F238E27FC236}">
                <a16:creationId xmlns:a16="http://schemas.microsoft.com/office/drawing/2014/main" id="{B883207A-1A23-C295-7B82-46A2B430235B}"/>
              </a:ext>
            </a:extLst>
          </p:cNvPr>
          <p:cNvSpPr txBox="1"/>
          <p:nvPr/>
        </p:nvSpPr>
        <p:spPr>
          <a:xfrm>
            <a:off x="489230" y="3661908"/>
            <a:ext cx="3373230" cy="3077766"/>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大病院の改定</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28600" marR="0" lvl="0" indent="-2286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紹介患者・逆紹介患者の割合が低い特定機能病院等を紹介状なしで受診した患者等に係る初診料及び外来診療料について、</a:t>
            </a: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逆紹介割合の基準を引き上げる</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28600" marR="0" lvl="0" indent="-2286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紹介患者・逆紹介患者の割合が低い特定機能病院等において初診料及び外来診療料が減算となる対象患者について、直近１年以内に</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12</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回以上再診を行った患者を加える。 </a:t>
            </a:r>
          </a:p>
        </p:txBody>
      </p:sp>
      <p:sp>
        <p:nvSpPr>
          <p:cNvPr id="5" name="テキスト ボックス 4">
            <a:extLst>
              <a:ext uri="{FF2B5EF4-FFF2-40B4-BE49-F238E27FC236}">
                <a16:creationId xmlns:a16="http://schemas.microsoft.com/office/drawing/2014/main" id="{3EE560BA-9892-E006-DD3C-BB4846E7EE68}"/>
              </a:ext>
            </a:extLst>
          </p:cNvPr>
          <p:cNvSpPr txBox="1"/>
          <p:nvPr/>
        </p:nvSpPr>
        <p:spPr>
          <a:xfrm>
            <a:off x="8639815" y="2220341"/>
            <a:ext cx="3456384" cy="1846659"/>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診療所／中小病院の改定</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診療所又は許可病床数が</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200</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床未満の病院が、特定機能病院等からの紹介を受けた患者に対する初診を行った場合の評価を新設する。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（新） 特定機能病院等紹介患者受入加算 </a:t>
            </a:r>
            <a:r>
              <a:rPr kumimoji="1" lang="en-US" altLang="ja-JP"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60</a:t>
            </a: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点</a:t>
            </a:r>
          </a:p>
        </p:txBody>
      </p:sp>
      <p:sp>
        <p:nvSpPr>
          <p:cNvPr id="9" name="矢印: 右 8">
            <a:extLst>
              <a:ext uri="{FF2B5EF4-FFF2-40B4-BE49-F238E27FC236}">
                <a16:creationId xmlns:a16="http://schemas.microsoft.com/office/drawing/2014/main" id="{CC36C91E-560D-C434-FD30-BA724062DC0F}"/>
              </a:ext>
            </a:extLst>
          </p:cNvPr>
          <p:cNvSpPr/>
          <p:nvPr/>
        </p:nvSpPr>
        <p:spPr>
          <a:xfrm rot="900000">
            <a:off x="4361895" y="3791397"/>
            <a:ext cx="4142048" cy="408518"/>
          </a:xfrm>
          <a:prstGeom prst="rightArrow">
            <a:avLst>
              <a:gd name="adj1" fmla="val 28988"/>
              <a:gd name="adj2" fmla="val 90115"/>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0" name="矢印: 右 9">
            <a:extLst>
              <a:ext uri="{FF2B5EF4-FFF2-40B4-BE49-F238E27FC236}">
                <a16:creationId xmlns:a16="http://schemas.microsoft.com/office/drawing/2014/main" id="{0F22CDE2-4212-A4DC-8515-68EA2015BC61}"/>
              </a:ext>
            </a:extLst>
          </p:cNvPr>
          <p:cNvSpPr/>
          <p:nvPr/>
        </p:nvSpPr>
        <p:spPr>
          <a:xfrm rot="900000" flipH="1">
            <a:off x="4139663" y="4328208"/>
            <a:ext cx="4142048" cy="408518"/>
          </a:xfrm>
          <a:prstGeom prst="rightArrow">
            <a:avLst>
              <a:gd name="adj1" fmla="val 28988"/>
              <a:gd name="adj2" fmla="val 90115"/>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テキスト ボックス 11">
            <a:extLst>
              <a:ext uri="{FF2B5EF4-FFF2-40B4-BE49-F238E27FC236}">
                <a16:creationId xmlns:a16="http://schemas.microsoft.com/office/drawing/2014/main" id="{D7999834-BD42-7CF7-A0EB-FAF3C2E79378}"/>
              </a:ext>
            </a:extLst>
          </p:cNvPr>
          <p:cNvSpPr txBox="1"/>
          <p:nvPr/>
        </p:nvSpPr>
        <p:spPr>
          <a:xfrm>
            <a:off x="5143763" y="1426337"/>
            <a:ext cx="2578311" cy="2092881"/>
          </a:xfrm>
          <a:prstGeom prst="rect">
            <a:avLst/>
          </a:prstGeom>
          <a:noFill/>
          <a:ln>
            <a:solidFill>
              <a:schemeClr val="tx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連携を評価</a:t>
            </a:r>
            <a:r>
              <a:rPr kumimoji="1" lang="en-US" altLang="ja-JP"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病院の専門医師と地域のかかりつけ医師が連携しながら共同で継続的に治療管理を行う取組を推進する観点から、</a:t>
            </a:r>
            <a:r>
              <a:rPr kumimoji="1" lang="ja-JP" altLang="en-US"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連携強化診療情報提供料の評価体系を見直す</a:t>
            </a:r>
            <a:r>
              <a:rPr kumimoji="1" lang="ja-JP" altLang="en-US" sz="16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 </a:t>
            </a: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1" name="オーディオ 10">
            <a:hlinkClick r:id="" action="ppaction://media"/>
            <a:extLst>
              <a:ext uri="{FF2B5EF4-FFF2-40B4-BE49-F238E27FC236}">
                <a16:creationId xmlns:a16="http://schemas.microsoft.com/office/drawing/2014/main" id="{D628F4CE-80E6-C880-EF1D-07FF06A140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5487217"/>
      </p:ext>
    </p:extLst>
  </p:cSld>
  <p:clrMapOvr>
    <a:masterClrMapping/>
  </p:clrMapOvr>
  <mc:AlternateContent xmlns:mc="http://schemas.openxmlformats.org/markup-compatibility/2006" xmlns:p14="http://schemas.microsoft.com/office/powerpoint/2010/main">
    <mc:Choice Requires="p14">
      <p:transition spd="slow" p14:dur="2000" advTm="88710"/>
    </mc:Choice>
    <mc:Fallback xmlns="">
      <p:transition spd="slow" advTm="88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341A9-F26E-1CED-87DD-6D24422C4E5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D9DC87A1-47C0-E90F-62CF-3506A79F13A0}"/>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zh-TW" altLang="en-US" sz="2400" b="1" dirty="0"/>
              <a:t>特定機能病院等紹介患者受入加算</a:t>
            </a:r>
            <a:r>
              <a:rPr lang="ja-JP" altLang="en-US" sz="2400" b="1" dirty="0"/>
              <a:t>の新設</a:t>
            </a:r>
            <a:endParaRPr lang="zh-TW" altLang="en-US" sz="2400" b="1" dirty="0"/>
          </a:p>
        </p:txBody>
      </p:sp>
      <p:sp>
        <p:nvSpPr>
          <p:cNvPr id="7" name="スライド番号プレースホルダー 4">
            <a:extLst>
              <a:ext uri="{FF2B5EF4-FFF2-40B4-BE49-F238E27FC236}">
                <a16:creationId xmlns:a16="http://schemas.microsoft.com/office/drawing/2014/main" id="{C86AD1B8-6403-14F1-CE60-CBAD85D7F11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 name="テキスト ボックス 5">
            <a:extLst>
              <a:ext uri="{FF2B5EF4-FFF2-40B4-BE49-F238E27FC236}">
                <a16:creationId xmlns:a16="http://schemas.microsoft.com/office/drawing/2014/main" id="{FF9234DF-6A44-E61D-BEA6-9DC59A4B2F13}"/>
              </a:ext>
            </a:extLst>
          </p:cNvPr>
          <p:cNvSpPr txBox="1"/>
          <p:nvPr/>
        </p:nvSpPr>
        <p:spPr>
          <a:xfrm>
            <a:off x="829013" y="1643471"/>
            <a:ext cx="10531365" cy="2723823"/>
          </a:xfrm>
          <a:prstGeom prst="rect">
            <a:avLst/>
          </a:prstGeom>
          <a:noFill/>
          <a:ln w="9525">
            <a:solidFill>
              <a:schemeClr val="tx1"/>
            </a:solidFill>
          </a:ln>
        </p:spPr>
        <p:txBody>
          <a:bodyPr wrap="square" rtlCol="0">
            <a:spAutoFit/>
          </a:bodyPr>
          <a:lstStyle/>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（新） 特定機能病院等紹介患者受入加算 </a:t>
            </a:r>
            <a:r>
              <a:rPr kumimoji="1" lang="en-US" altLang="ja-JP"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60</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点　（初診料の加算）</a:t>
            </a:r>
          </a:p>
          <a:p>
            <a:pPr marL="266706" marR="0" lvl="0" indent="-266706" algn="l" defTabSz="914400" rtl="0" eaLnBrk="1" fontAlgn="auto" latinLnBrk="0" hangingPunct="1">
              <a:lnSpc>
                <a:spcPct val="100000"/>
              </a:lnSpc>
              <a:spcBef>
                <a:spcPts val="60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［算定要件］</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診療所又は許可病床数が２００床未満である病院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において、</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特定機能病院、地域医療支援病院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（一般病床の数が２００床未満の病院を除く。）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紹介受診重点医療機関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（一般病床の数が２００床未満であるものを除く。）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許可病床の数が４００床以上の病院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（一般病床の数が２００床未満の病院を除く。）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84138"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　の紹介を受けて初診を行った場合を評価</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p:txBody>
      </p:sp>
      <p:pic>
        <p:nvPicPr>
          <p:cNvPr id="8" name="Picture 4" descr="開業医のイラスト">
            <a:extLst>
              <a:ext uri="{FF2B5EF4-FFF2-40B4-BE49-F238E27FC236}">
                <a16:creationId xmlns:a16="http://schemas.microsoft.com/office/drawing/2014/main" id="{1102FA34-62E0-36C9-B92B-4D609EB95B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1493" y="4364792"/>
            <a:ext cx="2493208" cy="2493208"/>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D8F60156-66E9-72FF-6247-D9290D1825EC}"/>
              </a:ext>
            </a:extLst>
          </p:cNvPr>
          <p:cNvSpPr txBox="1"/>
          <p:nvPr/>
        </p:nvSpPr>
        <p:spPr>
          <a:xfrm>
            <a:off x="609600" y="1145389"/>
            <a:ext cx="4212771" cy="40011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診療所（または</a:t>
            </a:r>
            <a:r>
              <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200</a:t>
            </a:r>
            <a:r>
              <a:rPr kumimoji="1" lang="ja-JP" altLang="en-US"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床未満の病院</a:t>
            </a:r>
            <a:r>
              <a:rPr kumimoji="1" lang="ja-JP" altLang="en-US" sz="20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ja-JP" altLang="ja-JP" sz="20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pic>
        <p:nvPicPr>
          <p:cNvPr id="9" name="オーディオ 8">
            <a:hlinkClick r:id="" action="ppaction://media"/>
            <a:extLst>
              <a:ext uri="{FF2B5EF4-FFF2-40B4-BE49-F238E27FC236}">
                <a16:creationId xmlns:a16="http://schemas.microsoft.com/office/drawing/2014/main" id="{91C30936-7125-C18C-7C3F-9524F50FD2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6183678"/>
      </p:ext>
    </p:extLst>
  </p:cSld>
  <p:clrMapOvr>
    <a:masterClrMapping/>
  </p:clrMapOvr>
  <mc:AlternateContent xmlns:mc="http://schemas.openxmlformats.org/markup-compatibility/2006" xmlns:p14="http://schemas.microsoft.com/office/powerpoint/2010/main">
    <mc:Choice Requires="p14">
      <p:transition spd="slow" p14:dur="2000" advTm="20328"/>
    </mc:Choice>
    <mc:Fallback xmlns="">
      <p:transition spd="slow" advTm="20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B8F0C-078C-3629-D0FE-5212DDAB716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D639AA7C-F956-22FE-F483-DBC3F856E233}"/>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zh-TW" altLang="en-US" sz="2400" b="1" dirty="0"/>
              <a:t>連携強化診療情報提供料</a:t>
            </a:r>
            <a:r>
              <a:rPr lang="ja-JP" altLang="en-US" sz="2400" b="1" dirty="0"/>
              <a:t>の見直し</a:t>
            </a:r>
            <a:endParaRPr lang="zh-TW" altLang="en-US" sz="2400" b="1" dirty="0"/>
          </a:p>
        </p:txBody>
      </p:sp>
      <p:sp>
        <p:nvSpPr>
          <p:cNvPr id="7" name="スライド番号プレースホルダー 4">
            <a:extLst>
              <a:ext uri="{FF2B5EF4-FFF2-40B4-BE49-F238E27FC236}">
                <a16:creationId xmlns:a16="http://schemas.microsoft.com/office/drawing/2014/main" id="{767219C8-1682-C7F8-9232-DEE54E2D03E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 name="テキスト ボックス 5">
            <a:extLst>
              <a:ext uri="{FF2B5EF4-FFF2-40B4-BE49-F238E27FC236}">
                <a16:creationId xmlns:a16="http://schemas.microsoft.com/office/drawing/2014/main" id="{92502CF0-73B2-2826-EFAE-8055A94995A9}"/>
              </a:ext>
            </a:extLst>
          </p:cNvPr>
          <p:cNvSpPr txBox="1"/>
          <p:nvPr/>
        </p:nvSpPr>
        <p:spPr>
          <a:xfrm>
            <a:off x="479376" y="908720"/>
            <a:ext cx="11233248" cy="5401479"/>
          </a:xfrm>
          <a:prstGeom prst="rect">
            <a:avLst/>
          </a:prstGeom>
          <a:noFill/>
          <a:ln w="9525">
            <a:solidFill>
              <a:schemeClr val="tx1"/>
            </a:solidFill>
          </a:ln>
        </p:spPr>
        <p:txBody>
          <a:bodyPr wrap="square" rtlCol="0">
            <a:spAutoFit/>
          </a:bodyPr>
          <a:lstStyle/>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zh-TW"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連携強化診療情報提供料</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　</a:t>
            </a:r>
            <a:r>
              <a:rPr kumimoji="1" lang="en-US" altLang="ja-JP"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150</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点</a:t>
            </a:r>
            <a:r>
              <a:rPr kumimoji="1" lang="ja-JP" altLang="en-US" sz="2000" b="1"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（点数に変更なし）</a:t>
            </a:r>
            <a:endParaRPr kumimoji="1" lang="zh-TW" altLang="en-US" sz="2000" b="1"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１．算定対象医療機関の見直し</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⇒特定機能病院等並びに許可病床数２００床未満の病院及び診療所を対象とし、紹介元及び紹介先医療機関のいずれの診療情報提供においても算定可能とする。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⇒紹介元や紹介先に求められていた以下の施設基準に係る届出は不要とする</a:t>
            </a: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・地域包括診療加算、地域包括診療料</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・小児かかりつけ診療料</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・在宅時医学総合管理料</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施設入居時等医学総合管理料（在宅療養支援診療所又は在宅療養支援病院に限る。）</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２．複数主治医制の評価</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他の医療機関からの求めに応じた情報提供を行った場合のほか、病院の専門医師と地域のかかりつけ医師が連携をしながら共同で継続的に治療管理を行うことについて、医療機関との間で合意を行い、当該合意に基づいた紹介であることを確認した上で情報提供を行った場合においても算定可能とする。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３．算定可能回数</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⇒患者１人につき３月に１回と見直す。 </a:t>
            </a:r>
            <a:endParaRPr kumimoji="1" lang="en-US" altLang="ja-JP" sz="1600" b="0" i="0" u="none" strike="noStrike" kern="1200" cap="none" spc="0" normalizeH="0" baseline="0" noProof="0" dirty="0">
              <a:ln>
                <a:noFill/>
              </a:ln>
              <a:solidFill>
                <a:prstClr val="black"/>
              </a:solidFill>
              <a:effectLst/>
              <a:highlight>
                <a:srgbClr val="00FFFF"/>
              </a:highlight>
              <a:uLnTx/>
              <a:uFillTx/>
              <a:latin typeface="BIZ UDゴシック" panose="020B0400000000000000" pitchFamily="49" charset="-128"/>
              <a:ea typeface="BIZ UDゴシック" panose="020B0400000000000000" pitchFamily="49" charset="-128"/>
              <a:cs typeface="+mn-cs"/>
            </a:endParaRPr>
          </a:p>
        </p:txBody>
      </p:sp>
      <p:pic>
        <p:nvPicPr>
          <p:cNvPr id="12" name="オーディオ 11">
            <a:hlinkClick r:id="" action="ppaction://media"/>
            <a:extLst>
              <a:ext uri="{FF2B5EF4-FFF2-40B4-BE49-F238E27FC236}">
                <a16:creationId xmlns:a16="http://schemas.microsoft.com/office/drawing/2014/main" id="{3804B1D1-1C27-536B-E593-DC7FE3F254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8548904"/>
      </p:ext>
    </p:extLst>
  </p:cSld>
  <p:clrMapOvr>
    <a:masterClrMapping/>
  </p:clrMapOvr>
  <mc:AlternateContent xmlns:mc="http://schemas.openxmlformats.org/markup-compatibility/2006" xmlns:p14="http://schemas.microsoft.com/office/powerpoint/2010/main">
    <mc:Choice Requires="p14">
      <p:transition spd="slow" p14:dur="2000" advTm="55036"/>
    </mc:Choice>
    <mc:Fallback xmlns="">
      <p:transition spd="slow" advTm="55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健診等受診後の初再診料等の算定方法の明確化</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740F7E59-BDA6-F785-E7A7-18087EAE12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7015739"/>
      </p:ext>
    </p:extLst>
  </p:cSld>
  <p:clrMapOvr>
    <a:masterClrMapping/>
  </p:clrMapOvr>
  <mc:AlternateContent xmlns:mc="http://schemas.openxmlformats.org/markup-compatibility/2006" xmlns:p14="http://schemas.microsoft.com/office/powerpoint/2010/main">
    <mc:Choice Requires="p14">
      <p:transition spd="slow" p14:dur="2000" advTm="8551"/>
    </mc:Choice>
    <mc:Fallback xmlns="">
      <p:transition spd="slow" advTm="8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CCB3D-7934-F208-BBB7-341C2F21A96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29F73B9-0918-5703-4BCF-F5B66BD39832}"/>
              </a:ext>
            </a:extLst>
          </p:cNvPr>
          <p:cNvSpPr/>
          <p:nvPr/>
        </p:nvSpPr>
        <p:spPr>
          <a:xfrm>
            <a:off x="1024632" y="464468"/>
            <a:ext cx="10142736"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a:t>
            </a:r>
            <a:r>
              <a:rPr kumimoji="1"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①</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88A1A553-D0D8-4BFC-EF72-CF7F61E0C496}"/>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sp>
        <p:nvSpPr>
          <p:cNvPr id="17" name="テキスト ボックス 16">
            <a:extLst>
              <a:ext uri="{FF2B5EF4-FFF2-40B4-BE49-F238E27FC236}">
                <a16:creationId xmlns:a16="http://schemas.microsoft.com/office/drawing/2014/main" id="{E1BFB463-7F48-CEF2-B944-547A850D0F23}"/>
              </a:ext>
            </a:extLst>
          </p:cNvPr>
          <p:cNvSpPr txBox="1"/>
          <p:nvPr/>
        </p:nvSpPr>
        <p:spPr>
          <a:xfrm>
            <a:off x="1024632" y="1808820"/>
            <a:ext cx="10142737" cy="3240360"/>
          </a:xfrm>
          <a:prstGeom prst="rect">
            <a:avLst/>
          </a:prstGeom>
          <a:noFill/>
          <a:ln>
            <a:solidFill>
              <a:schemeClr val="tx1"/>
            </a:solidFill>
          </a:ln>
        </p:spPr>
        <p:txBody>
          <a:bodyPr wrap="square">
            <a:noAutofit/>
          </a:bodyPr>
          <a:lstStyle/>
          <a:p>
            <a:pPr marL="266700" marR="0" lvl="0" indent="-266700" algn="l" defTabSz="914400" rtl="0" eaLnBrk="1" fontAlgn="auto" latinLnBrk="0" hangingPunct="1">
              <a:lnSpc>
                <a:spcPts val="2000"/>
              </a:lnSpc>
              <a:spcBef>
                <a:spcPts val="0"/>
              </a:spcBef>
              <a:spcAft>
                <a:spcPts val="0"/>
              </a:spcAft>
              <a:buClrTx/>
              <a:buSzTx/>
              <a:buFont typeface="Wingdings" panose="05000000000000000000" pitchFamily="2" charset="2"/>
              <a:buChar char="Ø"/>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ts val="2200"/>
              </a:lnSpc>
              <a:spcBef>
                <a:spcPts val="0"/>
              </a:spcBef>
              <a:spcAft>
                <a:spcPts val="0"/>
              </a:spcAft>
              <a:buClrTx/>
              <a:buSzTx/>
              <a:buFont typeface="Wingdings" panose="05000000000000000000" pitchFamily="2" charset="2"/>
              <a:buChar char="Ø"/>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健康診断、検診及び予防接種等（健診等）の受診後に、健診等に関する疾病に対して保険診療を実施する場合について、当該保険診療に係る初再診料等の算定方法を明確化する。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ts val="2200"/>
              </a:lnSpc>
              <a:spcBef>
                <a:spcPts val="0"/>
              </a:spcBef>
              <a:spcAft>
                <a:spcPts val="0"/>
              </a:spcAft>
              <a:buClrTx/>
              <a:buSzTx/>
              <a:buFont typeface="Wingdings" panose="05000000000000000000" pitchFamily="2" charset="2"/>
              <a:buChar char="Ø"/>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健診等の費用は、「療養の給付と直接関係ないサービス等」として別途徴収できる</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健診等受診後に、</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健診等に関する疾病について、同日に１回の受診で保険診療を行う場合、現行の初診料の取扱いと同様に、再診料及び外来診療料（再診料等）は算定できない</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健診等受診後に、</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健診等に関する疾病について、別受診で保険診療を行う場合には、現行の保険診療における再診料の取扱いと同様に、再診料等を算定する</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p:txBody>
      </p:sp>
      <p:pic>
        <p:nvPicPr>
          <p:cNvPr id="7" name="オーディオ 6">
            <a:hlinkClick r:id="" action="ppaction://media"/>
            <a:extLst>
              <a:ext uri="{FF2B5EF4-FFF2-40B4-BE49-F238E27FC236}">
                <a16:creationId xmlns:a16="http://schemas.microsoft.com/office/drawing/2014/main" id="{2402440D-8EFD-0D65-EEE4-7DE46A4DBA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A0E29F84-2687-5EE8-C86F-25BCB86863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173587462"/>
      </p:ext>
    </p:extLst>
  </p:cSld>
  <p:clrMapOvr>
    <a:masterClrMapping/>
  </p:clrMapOvr>
  <mc:AlternateContent xmlns:mc="http://schemas.openxmlformats.org/markup-compatibility/2006" xmlns:p14="http://schemas.microsoft.com/office/powerpoint/2010/main">
    <mc:Choice Requires="p14">
      <p:transition spd="slow" p14:dur="2000" advTm="61814"/>
    </mc:Choice>
    <mc:Fallback xmlns="">
      <p:transition spd="slow" advTm="61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DEA62-AE8D-8CA2-8AF1-AB9C45D38D90}"/>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B72A64F9-C3A5-BED4-D2A8-03932B18A385}"/>
              </a:ext>
            </a:extLst>
          </p:cNvPr>
          <p:cNvSpPr/>
          <p:nvPr/>
        </p:nvSpPr>
        <p:spPr>
          <a:xfrm>
            <a:off x="839416" y="375186"/>
            <a:ext cx="10585175" cy="48990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健康診断等の受診後における初再診料等の算定方法の明確化②</a:t>
            </a:r>
          </a:p>
        </p:txBody>
      </p:sp>
      <p:sp>
        <p:nvSpPr>
          <p:cNvPr id="2" name="テキスト ボックス 1">
            <a:extLst>
              <a:ext uri="{FF2B5EF4-FFF2-40B4-BE49-F238E27FC236}">
                <a16:creationId xmlns:a16="http://schemas.microsoft.com/office/drawing/2014/main" id="{11E77A95-2774-A666-414E-409AED97CCC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graphicFrame>
        <p:nvGraphicFramePr>
          <p:cNvPr id="26" name="表 25">
            <a:extLst>
              <a:ext uri="{FF2B5EF4-FFF2-40B4-BE49-F238E27FC236}">
                <a16:creationId xmlns:a16="http://schemas.microsoft.com/office/drawing/2014/main" id="{F5E2B5E8-BC5B-6EB3-40C8-519C30EDE0F7}"/>
              </a:ext>
            </a:extLst>
          </p:cNvPr>
          <p:cNvGraphicFramePr>
            <a:graphicFrameLocks noGrp="1"/>
          </p:cNvGraphicFramePr>
          <p:nvPr/>
        </p:nvGraphicFramePr>
        <p:xfrm>
          <a:off x="839416" y="1527435"/>
          <a:ext cx="10585175" cy="3276668"/>
        </p:xfrm>
        <a:graphic>
          <a:graphicData uri="http://schemas.openxmlformats.org/drawingml/2006/table">
            <a:tbl>
              <a:tblPr/>
              <a:tblGrid>
                <a:gridCol w="1953345">
                  <a:extLst>
                    <a:ext uri="{9D8B030D-6E8A-4147-A177-3AD203B41FA5}">
                      <a16:colId xmlns:a16="http://schemas.microsoft.com/office/drawing/2014/main" val="2606651454"/>
                    </a:ext>
                  </a:extLst>
                </a:gridCol>
                <a:gridCol w="3144179">
                  <a:extLst>
                    <a:ext uri="{9D8B030D-6E8A-4147-A177-3AD203B41FA5}">
                      <a16:colId xmlns:a16="http://schemas.microsoft.com/office/drawing/2014/main" val="3133770884"/>
                    </a:ext>
                  </a:extLst>
                </a:gridCol>
                <a:gridCol w="2323740">
                  <a:extLst>
                    <a:ext uri="{9D8B030D-6E8A-4147-A177-3AD203B41FA5}">
                      <a16:colId xmlns:a16="http://schemas.microsoft.com/office/drawing/2014/main" val="2188825695"/>
                    </a:ext>
                  </a:extLst>
                </a:gridCol>
                <a:gridCol w="1742814">
                  <a:extLst>
                    <a:ext uri="{9D8B030D-6E8A-4147-A177-3AD203B41FA5}">
                      <a16:colId xmlns:a16="http://schemas.microsoft.com/office/drawing/2014/main" val="3437488847"/>
                    </a:ext>
                  </a:extLst>
                </a:gridCol>
                <a:gridCol w="1421097">
                  <a:extLst>
                    <a:ext uri="{9D8B030D-6E8A-4147-A177-3AD203B41FA5}">
                      <a16:colId xmlns:a16="http://schemas.microsoft.com/office/drawing/2014/main" val="4064802966"/>
                    </a:ext>
                  </a:extLst>
                </a:gridCol>
              </a:tblGrid>
              <a:tr h="396325">
                <a:tc rowSpan="2"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b"/>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　</a:t>
                      </a:r>
                    </a:p>
                  </a:txBody>
                  <a:tcPr marL="4240" marR="4240" marT="4240" marB="0" anchor="b">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rowSpan="2" hMerge="1">
                  <a:txBody>
                    <a:bodyPr/>
                    <a:lstStyle/>
                    <a:p>
                      <a:endParaRPr kumimoji="1" lang="ja-JP" altLang="en-US"/>
                    </a:p>
                  </a:txBody>
                  <a:tcPr/>
                </a:tc>
                <a:tc gridSpan="3">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健康診断、検診、予防接種等（健診等）を基準として、保険診療を</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22661081"/>
                  </a:ext>
                </a:extLst>
              </a:tr>
              <a:tr h="396325">
                <a:tc gridSpan="2" vMerge="1">
                  <a:txBody>
                    <a:bodyPr/>
                    <a:lstStyle/>
                    <a:p>
                      <a:endParaRPr kumimoji="1" lang="ja-JP" altLang="en-US"/>
                    </a:p>
                  </a:txBody>
                  <a:tcPr/>
                </a:tc>
                <a:tc hMerge="1"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同日に</a:t>
                      </a:r>
                      <a:r>
                        <a:rPr lang="ja-JP" altLang="en-US" sz="1200" dirty="0">
                          <a:solidFill>
                            <a:prstClr val="black"/>
                          </a:solidFill>
                          <a:latin typeface="メイリオ" panose="020B0604030504040204" pitchFamily="50" charset="-128"/>
                          <a:ea typeface="メイリオ" panose="020B0604030504040204" pitchFamily="50" charset="-128"/>
                        </a:rPr>
                        <a:t>１回の受診</a:t>
                      </a: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同日別受診で実施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翌日以降に実施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1990520"/>
                  </a:ext>
                </a:extLst>
              </a:tr>
              <a:tr h="779328">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当該保険医療機関において保険診療の受診をしたことのない患者</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3705291726"/>
                  </a:ext>
                </a:extLst>
              </a:tr>
              <a:tr h="852345">
                <a:tc row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保険医療機関に通院し、</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保険診療で精査中・治療中の患者</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（例：糖尿病で通院）</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精査中・治療中の疾病と関連する健診等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（例：特定健診後に糖尿病の保険診療</a:t>
                      </a:r>
                      <a:endParaRPr lang="en-US" altLang="ja-JP" sz="1200" b="0" i="0" u="none" strike="noStrike" dirty="0">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790254765"/>
                  </a:ext>
                </a:extLst>
              </a:tr>
              <a:tr h="852345">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精査中・治療中の疾病と関連しない健診等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（例：○△がん検診後に○△がんに関する保険診療を実施）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1383865899"/>
                  </a:ext>
                </a:extLst>
              </a:tr>
            </a:tbl>
          </a:graphicData>
        </a:graphic>
      </p:graphicFrame>
      <p:sp>
        <p:nvSpPr>
          <p:cNvPr id="28" name="テキスト ボックス 27">
            <a:extLst>
              <a:ext uri="{FF2B5EF4-FFF2-40B4-BE49-F238E27FC236}">
                <a16:creationId xmlns:a16="http://schemas.microsoft.com/office/drawing/2014/main" id="{70A37526-F5C2-71C4-B491-A3FDF662F969}"/>
              </a:ext>
            </a:extLst>
          </p:cNvPr>
          <p:cNvSpPr txBox="1"/>
          <p:nvPr/>
        </p:nvSpPr>
        <p:spPr>
          <a:xfrm>
            <a:off x="767408" y="1016377"/>
            <a:ext cx="9832991" cy="46935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◆健診等に関する疾病に対して保険診療を実施する場合</a:t>
            </a:r>
            <a:endParaRPr kumimoji="1" lang="en-US" altLang="ja-JP"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（特定の疾病を対象としない健診等については、健診等の結果、診断された疾病又は疑いがあると診断された疾病を含む。）</a:t>
            </a:r>
            <a:endParaRPr kumimoji="1" lang="ja-JP" altLang="en-US" sz="1050" b="0" i="0" u="none" strike="noStrike" kern="1200" cap="none" spc="0" normalizeH="0" baseline="0" noProof="0" dirty="0">
              <a:ln>
                <a:noFill/>
              </a:ln>
              <a:solidFill>
                <a:prstClr val="black"/>
              </a:solidFill>
              <a:effectLst/>
              <a:uLnTx/>
              <a:uFillTx/>
              <a:latin typeface="Verdana"/>
              <a:ea typeface="メイリオ"/>
              <a:cs typeface="+mn-cs"/>
            </a:endParaRPr>
          </a:p>
        </p:txBody>
      </p:sp>
      <p:sp>
        <p:nvSpPr>
          <p:cNvPr id="30" name="テキスト ボックス 29">
            <a:extLst>
              <a:ext uri="{FF2B5EF4-FFF2-40B4-BE49-F238E27FC236}">
                <a16:creationId xmlns:a16="http://schemas.microsoft.com/office/drawing/2014/main" id="{3612B1EE-B89E-9221-0F1E-0BA129593807}"/>
              </a:ext>
            </a:extLst>
          </p:cNvPr>
          <p:cNvSpPr txBox="1"/>
          <p:nvPr/>
        </p:nvSpPr>
        <p:spPr>
          <a:xfrm>
            <a:off x="839416" y="4941168"/>
            <a:ext cx="10585175" cy="1223412"/>
          </a:xfrm>
          <a:prstGeom prst="rect">
            <a:avLst/>
          </a:prstGeom>
          <a:noFill/>
        </p:spPr>
        <p:txBody>
          <a:bodyPr wrap="square">
            <a:spAutoFit/>
          </a:bodyPr>
          <a:lstStyle/>
          <a:p>
            <a:pPr marL="268288" marR="0" lvl="0" indent="-268288" algn="l" defTabSz="457200" rtl="0" eaLnBrk="1" fontAlgn="auto" latinLnBrk="0" hangingPunct="1">
              <a:lnSpc>
                <a:spcPct val="100000"/>
              </a:lnSpc>
              <a:spcBef>
                <a:spcPts val="0"/>
              </a:spcBef>
              <a:spcAft>
                <a:spcPts val="0"/>
              </a:spcAft>
              <a:buClrTx/>
              <a:buSzTx/>
              <a:buFontTx/>
              <a:buNone/>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S-Gothic"/>
              </a:rPr>
              <a:t>（</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a:t>
            </a: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S-Gothic"/>
              </a:rPr>
              <a:t>）再診料等の費用</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が含まれる特掲診療料及び当該費用を併せて算定できない特掲診療料についても算定できない。ただし、第３部検査、第４部画像診断、第５部投薬、第６部注射、第７部リハビリテーション、第９部処置、第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10</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部手術、第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11</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部麻酔、第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12</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部放射線治療及び第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13</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部病理診断に掲げる診療を保険診療として実施する場合（当該診療の費用が他の特掲診療料に含まれる場合を含む。）には、この限りではない。</a:t>
            </a:r>
            <a:endPar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n-cs"/>
              </a:rPr>
              <a:t>健診等の結果、疾病又はその疑いがあると診断された患者について、治療方針を確立する等のために検査を行う必要がある場合には、当該検査が当該健診等の一環としてあらかじめ計画又は予定されていたものではないことが客観的に明らかである場合に限り、当該検査に係る費用について、診療報酬を算定できる。</a:t>
            </a:r>
            <a:endParaRPr kumimoji="0" lang="en-US" altLang="ja-JP" sz="1050" b="0" i="0" u="none" strike="noStrike" kern="1200" cap="none" spc="0" normalizeH="0" baseline="0" noProof="0" dirty="0">
              <a:ln>
                <a:noFill/>
              </a:ln>
              <a:solidFill>
                <a:prstClr val="black"/>
              </a:solidFill>
              <a:effectLst/>
              <a:uLnTx/>
              <a:uFillTx/>
              <a:latin typeface="メイリオ"/>
              <a:ea typeface="メイリオ"/>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n-cs"/>
              </a:rPr>
              <a:t>当該健診等の結果、特に治療の必要性を認め治療を開始した場合には、当該治療に係る費用（上記で算定不可とされているものを除く。）について、診療報酬を算定できる。</a:t>
            </a:r>
          </a:p>
        </p:txBody>
      </p:sp>
      <p:pic>
        <p:nvPicPr>
          <p:cNvPr id="7" name="オーディオ 6">
            <a:hlinkClick r:id="" action="ppaction://media"/>
            <a:extLst>
              <a:ext uri="{FF2B5EF4-FFF2-40B4-BE49-F238E27FC236}">
                <a16:creationId xmlns:a16="http://schemas.microsoft.com/office/drawing/2014/main" id="{AD26FCC7-9CB6-3DDF-D3F5-9FB64D3534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6F35DF30-5449-9469-B9DD-D65A511260F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303510843"/>
      </p:ext>
    </p:extLst>
  </p:cSld>
  <p:clrMapOvr>
    <a:masterClrMapping/>
  </p:clrMapOvr>
  <mc:AlternateContent xmlns:mc="http://schemas.openxmlformats.org/markup-compatibility/2006" xmlns:p14="http://schemas.microsoft.com/office/powerpoint/2010/main">
    <mc:Choice Requires="p14">
      <p:transition spd="slow" p14:dur="2000" advTm="71504"/>
    </mc:Choice>
    <mc:Fallback xmlns="">
      <p:transition spd="slow" advTm="7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8253E-F7E2-3FE2-F77C-C7C5118D2A01}"/>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61C2EF9-18BB-2D86-7F37-535E1DD63470}"/>
              </a:ext>
            </a:extLst>
          </p:cNvPr>
          <p:cNvSpPr/>
          <p:nvPr/>
        </p:nvSpPr>
        <p:spPr>
          <a:xfrm>
            <a:off x="839416" y="417527"/>
            <a:ext cx="10513168"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健康診断等の受診後における初再診料等の算定方法の明確化③</a:t>
            </a:r>
          </a:p>
        </p:txBody>
      </p:sp>
      <p:sp>
        <p:nvSpPr>
          <p:cNvPr id="2" name="テキスト ボックス 1">
            <a:extLst>
              <a:ext uri="{FF2B5EF4-FFF2-40B4-BE49-F238E27FC236}">
                <a16:creationId xmlns:a16="http://schemas.microsoft.com/office/drawing/2014/main" id="{21C0C51D-2B3A-220D-01E0-AF69565C4B61}"/>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graphicFrame>
        <p:nvGraphicFramePr>
          <p:cNvPr id="27" name="表 26">
            <a:extLst>
              <a:ext uri="{FF2B5EF4-FFF2-40B4-BE49-F238E27FC236}">
                <a16:creationId xmlns:a16="http://schemas.microsoft.com/office/drawing/2014/main" id="{4DD5A247-A152-BFB5-736D-BC0C82ECE369}"/>
              </a:ext>
            </a:extLst>
          </p:cNvPr>
          <p:cNvGraphicFramePr>
            <a:graphicFrameLocks noGrp="1"/>
          </p:cNvGraphicFramePr>
          <p:nvPr/>
        </p:nvGraphicFramePr>
        <p:xfrm>
          <a:off x="839416" y="1360512"/>
          <a:ext cx="10513168" cy="4876800"/>
        </p:xfrm>
        <a:graphic>
          <a:graphicData uri="http://schemas.openxmlformats.org/drawingml/2006/table">
            <a:tbl>
              <a:tblPr/>
              <a:tblGrid>
                <a:gridCol w="1950664">
                  <a:extLst>
                    <a:ext uri="{9D8B030D-6E8A-4147-A177-3AD203B41FA5}">
                      <a16:colId xmlns:a16="http://schemas.microsoft.com/office/drawing/2014/main" val="2606651454"/>
                    </a:ext>
                  </a:extLst>
                </a:gridCol>
                <a:gridCol w="3112184">
                  <a:extLst>
                    <a:ext uri="{9D8B030D-6E8A-4147-A177-3AD203B41FA5}">
                      <a16:colId xmlns:a16="http://schemas.microsoft.com/office/drawing/2014/main" val="3133770884"/>
                    </a:ext>
                  </a:extLst>
                </a:gridCol>
                <a:gridCol w="2297326">
                  <a:extLst>
                    <a:ext uri="{9D8B030D-6E8A-4147-A177-3AD203B41FA5}">
                      <a16:colId xmlns:a16="http://schemas.microsoft.com/office/drawing/2014/main" val="2188825695"/>
                    </a:ext>
                  </a:extLst>
                </a:gridCol>
                <a:gridCol w="1741564">
                  <a:extLst>
                    <a:ext uri="{9D8B030D-6E8A-4147-A177-3AD203B41FA5}">
                      <a16:colId xmlns:a16="http://schemas.microsoft.com/office/drawing/2014/main" val="3437488847"/>
                    </a:ext>
                  </a:extLst>
                </a:gridCol>
                <a:gridCol w="1411430">
                  <a:extLst>
                    <a:ext uri="{9D8B030D-6E8A-4147-A177-3AD203B41FA5}">
                      <a16:colId xmlns:a16="http://schemas.microsoft.com/office/drawing/2014/main" val="4064802966"/>
                    </a:ext>
                  </a:extLst>
                </a:gridCol>
              </a:tblGrid>
              <a:tr h="581800">
                <a:tc rowSpan="2"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b"/>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　</a:t>
                      </a:r>
                    </a:p>
                  </a:txBody>
                  <a:tcPr marL="4240" marR="4240" marT="4240" marB="0" anchor="b">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rowSpan="2" hMerge="1">
                  <a:txBody>
                    <a:bodyPr/>
                    <a:lstStyle/>
                    <a:p>
                      <a:endParaRPr kumimoji="1" lang="ja-JP" altLang="en-US"/>
                    </a:p>
                  </a:txBody>
                  <a:tcPr/>
                </a:tc>
                <a:tc gridSpan="3">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健康診断、検診、予防接種等（健診等）を基準として、保険診療を</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22661081"/>
                  </a:ext>
                </a:extLst>
              </a:tr>
              <a:tr h="581800">
                <a:tc gridSpan="2" vMerge="1">
                  <a:txBody>
                    <a:bodyPr/>
                    <a:lstStyle/>
                    <a:p>
                      <a:endParaRPr kumimoji="1" lang="ja-JP" altLang="en-US"/>
                    </a:p>
                  </a:txBody>
                  <a:tcPr/>
                </a:tc>
                <a:tc hMerge="1"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同日に</a:t>
                      </a:r>
                      <a:r>
                        <a:rPr lang="ja-JP" altLang="en-US" sz="1200" dirty="0">
                          <a:solidFill>
                            <a:prstClr val="black"/>
                          </a:solidFill>
                          <a:latin typeface="メイリオ" panose="020B0604030504040204" pitchFamily="50" charset="-128"/>
                          <a:ea typeface="メイリオ" panose="020B0604030504040204" pitchFamily="50" charset="-128"/>
                        </a:rPr>
                        <a:t>１回の受診</a:t>
                      </a: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同日別受診で実施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翌日以降に実施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1990520"/>
                  </a:ext>
                </a:extLst>
              </a:tr>
              <a:tr h="1146160">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当該保険医療機関において保険診療の受診をしたことのない患者</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60000"/>
                        <a:lumOff val="4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60000"/>
                        <a:lumOff val="40000"/>
                      </a:srgbClr>
                    </a:solidFill>
                  </a:tcPr>
                </a:tc>
                <a:tc hMerge="1">
                  <a:txBody>
                    <a:bodyPr/>
                    <a:lstStyle/>
                    <a:p>
                      <a:endParaRPr kumimoji="1" lang="ja-JP" altLang="en-US"/>
                    </a:p>
                  </a:txBody>
                  <a:tcPr/>
                </a:tc>
                <a:extLst>
                  <a:ext uri="{0D108BD9-81ED-4DB2-BD59-A6C34878D82A}">
                    <a16:rowId xmlns:a16="http://schemas.microsoft.com/office/drawing/2014/main" val="3385687565"/>
                  </a:ext>
                </a:extLst>
              </a:tr>
              <a:tr h="1283520">
                <a:tc row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保険医療機関に通院し、</a:t>
                      </a:r>
                      <a:br>
                        <a:rPr lang="ja-JP" altLang="en-US" sz="12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保険診療で精査中・治療中の患者</a:t>
                      </a:r>
                      <a:br>
                        <a:rPr lang="ja-JP" altLang="en-US" sz="12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（例：糖尿病で通院）</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精査中・治療中の疾病と関連する健診等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（例：特定健診後に足関節捻挫の保険診療を実施）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172252557"/>
                  </a:ext>
                </a:extLst>
              </a:tr>
              <a:tr h="1283520">
                <a:tc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精査中・治療中の疾病と関連しない健診等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（例：がん検診後に足関節捻挫の保険診療を実施）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746688129"/>
                  </a:ext>
                </a:extLst>
              </a:tr>
            </a:tbl>
          </a:graphicData>
        </a:graphic>
      </p:graphicFrame>
      <p:sp>
        <p:nvSpPr>
          <p:cNvPr id="29" name="テキスト ボックス 28">
            <a:extLst>
              <a:ext uri="{FF2B5EF4-FFF2-40B4-BE49-F238E27FC236}">
                <a16:creationId xmlns:a16="http://schemas.microsoft.com/office/drawing/2014/main" id="{9416E21B-8B0B-9F38-5E37-A9859F5DB858}"/>
              </a:ext>
            </a:extLst>
          </p:cNvPr>
          <p:cNvSpPr txBox="1"/>
          <p:nvPr/>
        </p:nvSpPr>
        <p:spPr>
          <a:xfrm>
            <a:off x="839416" y="1052736"/>
            <a:ext cx="5459174"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◆健診等と直接関係のない疾病に対して保険診療を実施する場合</a:t>
            </a:r>
            <a:endParaRPr kumimoji="1" lang="ja-JP" altLang="en-US" sz="1400" b="0" i="0" u="none" strike="noStrike" kern="1200" cap="none" spc="0" normalizeH="0" baseline="0" noProof="0" dirty="0">
              <a:ln>
                <a:noFill/>
              </a:ln>
              <a:solidFill>
                <a:prstClr val="black"/>
              </a:solidFill>
              <a:effectLst/>
              <a:uLnTx/>
              <a:uFillTx/>
              <a:latin typeface="Verdana"/>
              <a:ea typeface="メイリオ"/>
              <a:cs typeface="+mn-cs"/>
            </a:endParaRPr>
          </a:p>
        </p:txBody>
      </p:sp>
      <p:pic>
        <p:nvPicPr>
          <p:cNvPr id="7" name="オーディオ 6">
            <a:hlinkClick r:id="" action="ppaction://media"/>
            <a:extLst>
              <a:ext uri="{FF2B5EF4-FFF2-40B4-BE49-F238E27FC236}">
                <a16:creationId xmlns:a16="http://schemas.microsoft.com/office/drawing/2014/main" id="{671F549B-7256-3D87-02E5-0FAE0D9406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0DC32812-3CA1-6A3C-3739-A9E7BA7090D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994266320"/>
      </p:ext>
    </p:extLst>
  </p:cSld>
  <p:clrMapOvr>
    <a:masterClrMapping/>
  </p:clrMapOvr>
  <mc:AlternateContent xmlns:mc="http://schemas.openxmlformats.org/markup-compatibility/2006" xmlns:p14="http://schemas.microsoft.com/office/powerpoint/2010/main">
    <mc:Choice Requires="p14">
      <p:transition spd="slow" p14:dur="2000" advTm="62346"/>
    </mc:Choice>
    <mc:Fallback xmlns="">
      <p:transition spd="slow" advTm="62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48959E3A-FE33-E2A4-82C2-5F0F61BAA7A8}"/>
              </a:ext>
            </a:extLst>
          </p:cNvPr>
          <p:cNvSpPr/>
          <p:nvPr/>
        </p:nvSpPr>
        <p:spPr>
          <a:xfrm>
            <a:off x="1207840" y="25374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療養・就労両立支援指導料の見直し</a:t>
            </a:r>
          </a:p>
        </p:txBody>
      </p:sp>
      <p:pic>
        <p:nvPicPr>
          <p:cNvPr id="6" name="オーディオ 5">
            <a:hlinkClick r:id="" action="ppaction://media"/>
            <a:extLst>
              <a:ext uri="{FF2B5EF4-FFF2-40B4-BE49-F238E27FC236}">
                <a16:creationId xmlns:a16="http://schemas.microsoft.com/office/drawing/2014/main" id="{34CDFF01-A800-AC16-F0AC-2106286441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1414830"/>
      </p:ext>
    </p:extLst>
  </p:cSld>
  <p:clrMapOvr>
    <a:masterClrMapping/>
  </p:clrMapOvr>
  <mc:AlternateContent xmlns:mc="http://schemas.openxmlformats.org/markup-compatibility/2006" xmlns:p14="http://schemas.microsoft.com/office/powerpoint/2010/main">
    <mc:Choice Requires="p14">
      <p:transition spd="slow" p14:dur="2000" advTm="5800"/>
    </mc:Choice>
    <mc:Fallback xmlns="">
      <p:transition spd="slow" advTm="5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タイトル 1">
            <a:extLst>
              <a:ext uri="{FF2B5EF4-FFF2-40B4-BE49-F238E27FC236}">
                <a16:creationId xmlns:a16="http://schemas.microsoft.com/office/drawing/2014/main" id="{F6F54B28-09E7-7054-8934-1A0CC1EEC812}"/>
              </a:ext>
            </a:extLst>
          </p:cNvPr>
          <p:cNvSpPr txBox="1">
            <a:spLocks/>
          </p:cNvSpPr>
          <p:nvPr/>
        </p:nvSpPr>
        <p:spPr>
          <a:xfrm>
            <a:off x="362418" y="1142154"/>
            <a:ext cx="4410474" cy="371458"/>
          </a:xfrm>
          <a:prstGeom prst="rect">
            <a:avLst/>
          </a:prstGeom>
          <a:solidFill>
            <a:schemeClr val="bg1"/>
          </a:solidFill>
          <a:ln w="19050">
            <a:no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〇療養・就労両立支援指導料</a:t>
            </a: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4330361"/>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［算定要件等］</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362418" y="767693"/>
            <a:ext cx="7922600"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療養・就労両立支援指導料の見直し項目</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473651" y="1531870"/>
          <a:ext cx="11203462" cy="2821590"/>
        </p:xfrm>
        <a:graphic>
          <a:graphicData uri="http://schemas.openxmlformats.org/drawingml/2006/table">
            <a:tbl>
              <a:tblPr firstRow="1" bandRow="1">
                <a:tableStyleId>{5C22544A-7EE6-4342-B048-85BDC9FD1C3A}</a:tableStyleId>
              </a:tblPr>
              <a:tblGrid>
                <a:gridCol w="4159309">
                  <a:extLst>
                    <a:ext uri="{9D8B030D-6E8A-4147-A177-3AD203B41FA5}">
                      <a16:colId xmlns:a16="http://schemas.microsoft.com/office/drawing/2014/main" val="2398828061"/>
                    </a:ext>
                  </a:extLst>
                </a:gridCol>
                <a:gridCol w="1310640">
                  <a:extLst>
                    <a:ext uri="{9D8B030D-6E8A-4147-A177-3AD203B41FA5}">
                      <a16:colId xmlns:a16="http://schemas.microsoft.com/office/drawing/2014/main" val="2269834318"/>
                    </a:ext>
                  </a:extLst>
                </a:gridCol>
                <a:gridCol w="1270000">
                  <a:extLst>
                    <a:ext uri="{9D8B030D-6E8A-4147-A177-3AD203B41FA5}">
                      <a16:colId xmlns:a16="http://schemas.microsoft.com/office/drawing/2014/main" val="644804683"/>
                    </a:ext>
                  </a:extLst>
                </a:gridCol>
                <a:gridCol w="1440873">
                  <a:extLst>
                    <a:ext uri="{9D8B030D-6E8A-4147-A177-3AD203B41FA5}">
                      <a16:colId xmlns:a16="http://schemas.microsoft.com/office/drawing/2014/main" val="1587040116"/>
                    </a:ext>
                  </a:extLst>
                </a:gridCol>
                <a:gridCol w="3022640">
                  <a:extLst>
                    <a:ext uri="{9D8B030D-6E8A-4147-A177-3AD203B41FA5}">
                      <a16:colId xmlns:a16="http://schemas.microsoft.com/office/drawing/2014/main" val="2903413742"/>
                    </a:ext>
                  </a:extLst>
                </a:gridCol>
              </a:tblGrid>
              <a:tr h="496458">
                <a:tc>
                  <a:txBody>
                    <a:bodyPr/>
                    <a:lstStyle/>
                    <a:p>
                      <a:pPr algn="ctr"/>
                      <a:r>
                        <a:rPr kumimoji="1" lang="ja-JP" altLang="en-US" sz="2800" dirty="0">
                          <a:latin typeface="BIZ UDPゴシック" panose="020B0400000000000000" pitchFamily="50" charset="-128"/>
                          <a:ea typeface="BIZ UDPゴシック" panose="020B0400000000000000" pitchFamily="50" charset="-128"/>
                        </a:rPr>
                        <a:t>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rowSpan="7">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6228"/>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見直し項目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6228"/>
                    </a:solidFill>
                  </a:tcPr>
                </a:tc>
                <a:extLst>
                  <a:ext uri="{0D108BD9-81ED-4DB2-BD59-A6C34878D82A}">
                    <a16:rowId xmlns:a16="http://schemas.microsoft.com/office/drawing/2014/main" val="2171973762"/>
                  </a:ext>
                </a:extLst>
              </a:tr>
              <a:tr h="383905">
                <a:tc>
                  <a:txBody>
                    <a:bodyPr/>
                    <a:lstStyle/>
                    <a:p>
                      <a:r>
                        <a:rPr kumimoji="1" lang="ja-JP" altLang="en-US" b="1" dirty="0">
                          <a:latin typeface="BIZ UDPゴシック" panose="020B0400000000000000" pitchFamily="50" charset="-128"/>
                          <a:ea typeface="BIZ UDPゴシック" panose="020B0400000000000000" pitchFamily="50" charset="-128"/>
                        </a:rPr>
                        <a:t>１　初回</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800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850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rowSpan="6">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〇全ての項目で点数が</a:t>
                      </a:r>
                      <a:r>
                        <a:rPr lang="ja-JP" altLang="en-US" b="1" u="sng" dirty="0">
                          <a:solidFill>
                            <a:srgbClr val="FF0000"/>
                          </a:solidFill>
                          <a:latin typeface="BIZ UDPゴシック" panose="020B0400000000000000" pitchFamily="50" charset="-128"/>
                          <a:ea typeface="BIZ UDPゴシック" panose="020B0400000000000000" pitchFamily="50" charset="-128"/>
                        </a:rPr>
                        <a:t>増点</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〇算定要件の</a:t>
                      </a:r>
                      <a:r>
                        <a:rPr lang="ja-JP" altLang="en-US" b="1" u="sng" dirty="0">
                          <a:solidFill>
                            <a:srgbClr val="FF0000"/>
                          </a:solidFill>
                          <a:latin typeface="BIZ UDPゴシック" panose="020B0400000000000000" pitchFamily="50" charset="-128"/>
                          <a:ea typeface="BIZ UDPゴシック" panose="020B0400000000000000" pitchFamily="50" charset="-128"/>
                        </a:rPr>
                        <a:t>緩和</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（対象疾患の定めを廃止）</a:t>
                      </a: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〇算定可能期間の</a:t>
                      </a:r>
                      <a:r>
                        <a:rPr lang="ja-JP" altLang="en-US" b="1" u="sng" dirty="0">
                          <a:solidFill>
                            <a:srgbClr val="FF0000"/>
                          </a:solidFill>
                          <a:latin typeface="BIZ UDPゴシック" panose="020B0400000000000000" pitchFamily="50" charset="-128"/>
                          <a:ea typeface="BIZ UDPゴシック" panose="020B0400000000000000" pitchFamily="50" charset="-128"/>
                        </a:rPr>
                        <a:t>延長</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（３月→６月へ）</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extLst>
                  <a:ext uri="{0D108BD9-81ED-4DB2-BD59-A6C34878D82A}">
                    <a16:rowId xmlns:a16="http://schemas.microsoft.com/office/drawing/2014/main" val="3350582124"/>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２　２回目以降</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400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500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92343810"/>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相談支援加算</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50</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400</a:t>
                      </a: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u="sng" kern="100" dirty="0">
                        <a:solidFill>
                          <a:srgbClr val="FF0000"/>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99705549"/>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＜情報通信機器を用いて行った場合＞</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b="1" u="sng" dirty="0">
                          <a:solidFill>
                            <a:srgbClr val="FF0000"/>
                          </a:solidFill>
                          <a:latin typeface="BIZ UDPゴシック" panose="020B0400000000000000" pitchFamily="50" charset="-128"/>
                          <a:ea typeface="BIZ UDPゴシック" panose="020B0400000000000000" pitchFamily="50" charset="-128"/>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026109735"/>
                  </a:ext>
                </a:extLst>
              </a:tr>
              <a:tr h="383905">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１　初回</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696</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740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821387060"/>
                  </a:ext>
                </a:extLst>
              </a:tr>
              <a:tr h="383905">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２　２回目以降</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ja-JP" altLang="en-US" b="1" dirty="0">
                          <a:latin typeface="BIZ UDPゴシック" panose="020B0400000000000000" pitchFamily="50" charset="-128"/>
                          <a:ea typeface="BIZ UDPゴシック" panose="020B0400000000000000" pitchFamily="50" charset="-128"/>
                        </a:rPr>
                        <a:t> </a:t>
                      </a:r>
                      <a:r>
                        <a:rPr kumimoji="1" lang="en-US" altLang="ja-JP" b="1" dirty="0">
                          <a:latin typeface="BIZ UDPゴシック" panose="020B0400000000000000" pitchFamily="50" charset="-128"/>
                          <a:ea typeface="BIZ UDPゴシック" panose="020B0400000000000000" pitchFamily="50" charset="-128"/>
                        </a:rPr>
                        <a:t>348</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435</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315514"/>
                  </a:ext>
                </a:extLst>
              </a:tr>
            </a:tbl>
          </a:graphicData>
        </a:graphic>
      </p:graphicFrame>
      <p:sp>
        <p:nvSpPr>
          <p:cNvPr id="2" name="タイトル 1">
            <a:extLst>
              <a:ext uri="{FF2B5EF4-FFF2-40B4-BE49-F238E27FC236}">
                <a16:creationId xmlns:a16="http://schemas.microsoft.com/office/drawing/2014/main" id="{7F4B9240-D2E5-6FCB-F955-B344266CE3EE}"/>
              </a:ext>
            </a:extLst>
          </p:cNvPr>
          <p:cNvSpPr txBox="1">
            <a:spLocks/>
          </p:cNvSpPr>
          <p:nvPr/>
        </p:nvSpPr>
        <p:spPr>
          <a:xfrm>
            <a:off x="473651" y="4803567"/>
            <a:ext cx="11203461" cy="1930400"/>
          </a:xfrm>
          <a:prstGeom prst="rect">
            <a:avLst/>
          </a:prstGeom>
          <a:solidFill>
            <a:schemeClr val="bg1"/>
          </a:solidFill>
          <a:ln w="19050">
            <a:solidFill>
              <a:schemeClr val="tx1"/>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①　医療機関が受け取る勤務情報について、</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患者が作成した「治療と仕事の両立支援カード」が、</a:t>
            </a:r>
            <a:b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事業者の確認を経て</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医療機関に提供された場合においても</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算定可能</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②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対象疾患の定めを廃止</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し、疾患の増悪防止等のための反復継続した治療が必要な患者であって、</a:t>
            </a:r>
            <a:b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就業の継続に配慮が必要なものに</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算定可能</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③　２回目以降の指導について、３月以上の期間に渡って継続されている実態を踏まえ、</a:t>
            </a:r>
            <a:b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算定可能な期間を</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６月を限度に見直す</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a:t>
            </a:r>
          </a:p>
        </p:txBody>
      </p:sp>
      <p:sp>
        <p:nvSpPr>
          <p:cNvPr id="3" name="タイトル 1">
            <a:extLst>
              <a:ext uri="{FF2B5EF4-FFF2-40B4-BE49-F238E27FC236}">
                <a16:creationId xmlns:a16="http://schemas.microsoft.com/office/drawing/2014/main" id="{D7DEC8E2-210A-0CA5-41FB-893A522AEE78}"/>
              </a:ext>
            </a:extLst>
          </p:cNvPr>
          <p:cNvSpPr>
            <a:spLocks noGrp="1"/>
          </p:cNvSpPr>
          <p:nvPr>
            <p:ph type="title"/>
          </p:nvPr>
        </p:nvSpPr>
        <p:spPr>
          <a:xfrm>
            <a:off x="609600" y="90904"/>
            <a:ext cx="10972800" cy="601792"/>
          </a:xfrm>
          <a:solidFill>
            <a:srgbClr val="DCE6F2"/>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療養・就労両立支援指導料の見直し</a:t>
            </a:r>
          </a:p>
        </p:txBody>
      </p:sp>
      <p:sp>
        <p:nvSpPr>
          <p:cNvPr id="4" name="矢印: 右 3">
            <a:extLst>
              <a:ext uri="{FF2B5EF4-FFF2-40B4-BE49-F238E27FC236}">
                <a16:creationId xmlns:a16="http://schemas.microsoft.com/office/drawing/2014/main" id="{DA01C183-E621-DF9A-9218-137BAB6551F1}"/>
              </a:ext>
            </a:extLst>
          </p:cNvPr>
          <p:cNvSpPr/>
          <p:nvPr/>
        </p:nvSpPr>
        <p:spPr>
          <a:xfrm>
            <a:off x="6270658" y="2915123"/>
            <a:ext cx="513656" cy="576064"/>
          </a:xfrm>
          <a:prstGeom prst="rightArrow">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0" name="オーディオ 9">
            <a:hlinkClick r:id="" action="ppaction://media"/>
            <a:extLst>
              <a:ext uri="{FF2B5EF4-FFF2-40B4-BE49-F238E27FC236}">
                <a16:creationId xmlns:a16="http://schemas.microsoft.com/office/drawing/2014/main" id="{571F99F1-0F66-6554-01E1-E8C20CB322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3486544"/>
      </p:ext>
    </p:extLst>
  </p:cSld>
  <p:clrMapOvr>
    <a:masterClrMapping/>
  </p:clrMapOvr>
  <mc:AlternateContent xmlns:mc="http://schemas.openxmlformats.org/markup-compatibility/2006" xmlns:p14="http://schemas.microsoft.com/office/powerpoint/2010/main">
    <mc:Choice Requires="p14">
      <p:transition spd="slow" p14:dur="2000" advTm="50296"/>
    </mc:Choice>
    <mc:Fallback xmlns="">
      <p:transition spd="slow" advTm="50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DCF1B-5379-625D-0B7A-F4F7C564A717}"/>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08065BFC-547C-0D56-20DE-39E225C62518}"/>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（参考）療養・就労両立支援指導料の概要</a:t>
            </a:r>
          </a:p>
        </p:txBody>
      </p:sp>
      <p:sp>
        <p:nvSpPr>
          <p:cNvPr id="2" name="テキスト ボックス 1">
            <a:extLst>
              <a:ext uri="{FF2B5EF4-FFF2-40B4-BE49-F238E27FC236}">
                <a16:creationId xmlns:a16="http://schemas.microsoft.com/office/drawing/2014/main" id="{9BF7882B-52C0-B90D-F875-C0831DC85CEE}"/>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患者にとって安心・安全に医療を受けられるための体制の評価－①</a:t>
            </a:r>
          </a:p>
        </p:txBody>
      </p:sp>
      <p:pic>
        <p:nvPicPr>
          <p:cNvPr id="4" name="図 3">
            <a:extLst>
              <a:ext uri="{FF2B5EF4-FFF2-40B4-BE49-F238E27FC236}">
                <a16:creationId xmlns:a16="http://schemas.microsoft.com/office/drawing/2014/main" id="{DBEE1559-824A-785E-D1BA-0461742CCEF7}"/>
              </a:ext>
            </a:extLst>
          </p:cNvPr>
          <p:cNvPicPr>
            <a:picLocks noChangeAspect="1"/>
          </p:cNvPicPr>
          <p:nvPr/>
        </p:nvPicPr>
        <p:blipFill rotWithShape="1">
          <a:blip r:embed="rId5"/>
          <a:srcRect t="8442" b="11657"/>
          <a:stretch/>
        </p:blipFill>
        <p:spPr>
          <a:xfrm>
            <a:off x="2011426" y="4716129"/>
            <a:ext cx="8169151" cy="423630"/>
          </a:xfrm>
          <a:prstGeom prst="rect">
            <a:avLst/>
          </a:prstGeom>
          <a:solidFill>
            <a:srgbClr val="FFC000"/>
          </a:solidFill>
          <a:ln>
            <a:noFill/>
          </a:ln>
        </p:spPr>
      </p:pic>
      <p:sp>
        <p:nvSpPr>
          <p:cNvPr id="6" name="正方形/長方形 5">
            <a:extLst>
              <a:ext uri="{FF2B5EF4-FFF2-40B4-BE49-F238E27FC236}">
                <a16:creationId xmlns:a16="http://schemas.microsoft.com/office/drawing/2014/main" id="{08F76F9C-9668-03A9-DE46-221B15F7FF0E}"/>
              </a:ext>
            </a:extLst>
          </p:cNvPr>
          <p:cNvSpPr/>
          <p:nvPr/>
        </p:nvSpPr>
        <p:spPr>
          <a:xfrm>
            <a:off x="1331119" y="921010"/>
            <a:ext cx="9529762" cy="2711709"/>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Ｂ００１－９　療養・就労両立支援指導料</a:t>
            </a: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１　初回　　　</a:t>
            </a:r>
            <a:r>
              <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850</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２　２回目以降（初回算定日の属する月又はその翌月から起算して６月を限度）　　　</a:t>
            </a:r>
            <a:r>
              <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500</a:t>
            </a: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療養・就労両立支援指導料は、就労中の患者の療養と就労の両立支援のため、患者と患者を雇用する事業者が共同して作成した勤務情報を記載した文書（当該患者が作成し事業者が確認を行った文書を含む。）の内容を踏まえ、就労の状況を考慮して、療養上の指導を行うこと及び当該患者が勤務する事業場において選任されている産業医等（注）に就労と療養の両立に必要な情報を提供すること並びに診療情報を提供した後の勤務環境の変化を踏まえ療養上必要な指導を行った場合を評価するもの。</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（注）労働安全衛生法に規定する産業医、総括安全衛生管理者、衛生管理者、安全衛生推進者、衛生推進者、労働者の健康管理等を行う保健師</a:t>
            </a:r>
            <a:endPar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l" defTabSz="914400"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事業場の産業医等への就労と療養の両立に必要な情報を記載した文書（産業医が主治医に依頼する職場復帰等に関する意見書を含む。）の作成に係る評価を含むことから、当該指導料を算定する場合、算定を行った月内において、</a:t>
            </a:r>
            <a:r>
              <a:rPr kumimoji="1" lang="ja-JP" altLang="en-US" sz="9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当該文書の発行に係る費用を、療養の給付と直接関係ないサービス等の費用として別途徴収できない。</a:t>
            </a:r>
          </a:p>
        </p:txBody>
      </p:sp>
      <p:pic>
        <p:nvPicPr>
          <p:cNvPr id="13" name="図 12">
            <a:extLst>
              <a:ext uri="{FF2B5EF4-FFF2-40B4-BE49-F238E27FC236}">
                <a16:creationId xmlns:a16="http://schemas.microsoft.com/office/drawing/2014/main" id="{DC23BBC5-E722-086B-9089-E7D8C10ED1C5}"/>
              </a:ext>
            </a:extLst>
          </p:cNvPr>
          <p:cNvPicPr>
            <a:picLocks noChangeAspect="1"/>
          </p:cNvPicPr>
          <p:nvPr/>
        </p:nvPicPr>
        <p:blipFill>
          <a:blip r:embed="rId6"/>
          <a:stretch>
            <a:fillRect/>
          </a:stretch>
        </p:blipFill>
        <p:spPr>
          <a:xfrm>
            <a:off x="2626319" y="3746194"/>
            <a:ext cx="492187" cy="567908"/>
          </a:xfrm>
          <a:prstGeom prst="rect">
            <a:avLst/>
          </a:prstGeom>
        </p:spPr>
      </p:pic>
      <p:sp>
        <p:nvSpPr>
          <p:cNvPr id="15" name="左右矢印 36">
            <a:extLst>
              <a:ext uri="{FF2B5EF4-FFF2-40B4-BE49-F238E27FC236}">
                <a16:creationId xmlns:a16="http://schemas.microsoft.com/office/drawing/2014/main" id="{2B6235CD-74E4-E068-3DC6-DF909D8FB81F}"/>
              </a:ext>
            </a:extLst>
          </p:cNvPr>
          <p:cNvSpPr/>
          <p:nvPr/>
        </p:nvSpPr>
        <p:spPr>
          <a:xfrm>
            <a:off x="3542155" y="3904657"/>
            <a:ext cx="1608684" cy="399492"/>
          </a:xfrm>
          <a:prstGeom prst="leftRightArrow">
            <a:avLst/>
          </a:prstGeom>
          <a:no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16" name="テキスト ボックス 15">
            <a:extLst>
              <a:ext uri="{FF2B5EF4-FFF2-40B4-BE49-F238E27FC236}">
                <a16:creationId xmlns:a16="http://schemas.microsoft.com/office/drawing/2014/main" id="{7EA44093-F3FF-EBCF-6F74-BAD7249936B5}"/>
              </a:ext>
            </a:extLst>
          </p:cNvPr>
          <p:cNvSpPr txBox="1"/>
          <p:nvPr/>
        </p:nvSpPr>
        <p:spPr>
          <a:xfrm>
            <a:off x="2872412" y="4358809"/>
            <a:ext cx="2643722" cy="553998"/>
          </a:xfrm>
          <a:prstGeom prst="rect">
            <a:avLst/>
          </a:prstGeom>
          <a:noFill/>
        </p:spPr>
        <p:txBody>
          <a:bodyPr wrap="square" lIns="36000" rIns="36000" rtlCol="0">
            <a:spAutoFit/>
          </a:bodyPr>
          <a:lstStyle/>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勤務情報を記載した文書を作成</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（「勤務情報提供書」のほか、</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事業者が確認した「両立支援カード」等）</a:t>
            </a:r>
          </a:p>
        </p:txBody>
      </p:sp>
      <p:sp>
        <p:nvSpPr>
          <p:cNvPr id="24" name="正方形/長方形 23">
            <a:extLst>
              <a:ext uri="{FF2B5EF4-FFF2-40B4-BE49-F238E27FC236}">
                <a16:creationId xmlns:a16="http://schemas.microsoft.com/office/drawing/2014/main" id="{E8EF2C9D-34A5-A38B-3B5A-7C4A6E7A8C34}"/>
              </a:ext>
            </a:extLst>
          </p:cNvPr>
          <p:cNvSpPr/>
          <p:nvPr/>
        </p:nvSpPr>
        <p:spPr>
          <a:xfrm>
            <a:off x="6781062" y="4616844"/>
            <a:ext cx="2563501" cy="400110"/>
          </a:xfrm>
          <a:prstGeom prst="rect">
            <a:avLst/>
          </a:prstGeom>
        </p:spPr>
        <p:txBody>
          <a:bodyPr wrap="square">
            <a:spAutoFit/>
          </a:bodyPr>
          <a:lstStyle/>
          <a:p>
            <a:pPr marL="542925" marR="0" lvl="0" indent="-542925"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③・⑤　就労の状況を考慮して</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25" marR="0" lvl="0" indent="-542925" algn="l" defTabSz="914400" rtl="0" eaLnBrk="1" fontAlgn="auto" latinLnBrk="0" hangingPunct="1">
              <a:lnSpc>
                <a:spcPct val="100000"/>
              </a:lnSpc>
              <a:spcBef>
                <a:spcPts val="0"/>
              </a:spcBef>
              <a:spcAft>
                <a:spcPts val="0"/>
              </a:spcAft>
              <a:buClrTx/>
              <a:buSzTx/>
              <a:buFontTx/>
              <a:buNone/>
              <a:tabLst/>
              <a:defRPr/>
            </a:pPr>
            <a:r>
              <a:rPr kumimoji="0"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療養上の指導を実施</a:t>
            </a:r>
          </a:p>
        </p:txBody>
      </p:sp>
      <p:sp>
        <p:nvSpPr>
          <p:cNvPr id="25" name="左矢印 40">
            <a:extLst>
              <a:ext uri="{FF2B5EF4-FFF2-40B4-BE49-F238E27FC236}">
                <a16:creationId xmlns:a16="http://schemas.microsoft.com/office/drawing/2014/main" id="{F2C7198E-9EEC-31F0-9C83-FFF52434D671}"/>
              </a:ext>
            </a:extLst>
          </p:cNvPr>
          <p:cNvSpPr/>
          <p:nvPr/>
        </p:nvSpPr>
        <p:spPr>
          <a:xfrm>
            <a:off x="7191660" y="4390692"/>
            <a:ext cx="1366586" cy="182831"/>
          </a:xfrm>
          <a:prstGeom prst="leftArrow">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26" name="右矢印 41">
            <a:extLst>
              <a:ext uri="{FF2B5EF4-FFF2-40B4-BE49-F238E27FC236}">
                <a16:creationId xmlns:a16="http://schemas.microsoft.com/office/drawing/2014/main" id="{3615697B-0063-44D9-A875-28291511DAF2}"/>
              </a:ext>
            </a:extLst>
          </p:cNvPr>
          <p:cNvSpPr/>
          <p:nvPr/>
        </p:nvSpPr>
        <p:spPr>
          <a:xfrm>
            <a:off x="7205126" y="4062937"/>
            <a:ext cx="1366586" cy="173923"/>
          </a:xfrm>
          <a:prstGeom prst="rightArrow">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27" name="テキスト ボックス 26">
            <a:extLst>
              <a:ext uri="{FF2B5EF4-FFF2-40B4-BE49-F238E27FC236}">
                <a16:creationId xmlns:a16="http://schemas.microsoft.com/office/drawing/2014/main" id="{4DD7975C-D4EA-8FF3-D580-DC728008F84C}"/>
              </a:ext>
            </a:extLst>
          </p:cNvPr>
          <p:cNvSpPr txBox="1"/>
          <p:nvPr/>
        </p:nvSpPr>
        <p:spPr>
          <a:xfrm>
            <a:off x="6869248" y="3765027"/>
            <a:ext cx="2011407" cy="246221"/>
          </a:xfrm>
          <a:prstGeom prst="rect">
            <a:avLst/>
          </a:prstGeom>
          <a:noFill/>
        </p:spPr>
        <p:txBody>
          <a:bodyPr wrap="square" rtlCol="0">
            <a:spAutoFit/>
          </a:bodyPr>
          <a:lstStyle/>
          <a:p>
            <a:pPr marL="85725" marR="0" lvl="0" indent="-85725"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①の文書を主治医に渡す</a:t>
            </a:r>
          </a:p>
        </p:txBody>
      </p:sp>
      <p:sp>
        <p:nvSpPr>
          <p:cNvPr id="28" name="テキスト ボックス 27">
            <a:extLst>
              <a:ext uri="{FF2B5EF4-FFF2-40B4-BE49-F238E27FC236}">
                <a16:creationId xmlns:a16="http://schemas.microsoft.com/office/drawing/2014/main" id="{BB6B2DA3-7F72-DF66-3BB3-89A9701C5011}"/>
              </a:ext>
            </a:extLst>
          </p:cNvPr>
          <p:cNvSpPr txBox="1"/>
          <p:nvPr/>
        </p:nvSpPr>
        <p:spPr>
          <a:xfrm>
            <a:off x="1915865" y="4424664"/>
            <a:ext cx="956546"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産業医等</a:t>
            </a:r>
          </a:p>
        </p:txBody>
      </p:sp>
      <p:sp>
        <p:nvSpPr>
          <p:cNvPr id="29" name="テキスト ボックス 28">
            <a:extLst>
              <a:ext uri="{FF2B5EF4-FFF2-40B4-BE49-F238E27FC236}">
                <a16:creationId xmlns:a16="http://schemas.microsoft.com/office/drawing/2014/main" id="{ECAAA0F0-EB18-2991-C795-F6C9E3BA0253}"/>
              </a:ext>
            </a:extLst>
          </p:cNvPr>
          <p:cNvSpPr txBox="1"/>
          <p:nvPr/>
        </p:nvSpPr>
        <p:spPr>
          <a:xfrm>
            <a:off x="5537463" y="4438541"/>
            <a:ext cx="1011720"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労働者／患者</a:t>
            </a:r>
          </a:p>
        </p:txBody>
      </p:sp>
      <p:sp>
        <p:nvSpPr>
          <p:cNvPr id="30" name="テキスト ボックス 29">
            <a:extLst>
              <a:ext uri="{FF2B5EF4-FFF2-40B4-BE49-F238E27FC236}">
                <a16:creationId xmlns:a16="http://schemas.microsoft.com/office/drawing/2014/main" id="{6CE38A79-5300-D906-549E-103BDAED4DF2}"/>
              </a:ext>
            </a:extLst>
          </p:cNvPr>
          <p:cNvSpPr txBox="1"/>
          <p:nvPr/>
        </p:nvSpPr>
        <p:spPr>
          <a:xfrm>
            <a:off x="9442600" y="4446564"/>
            <a:ext cx="785544"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主治医</a:t>
            </a:r>
          </a:p>
        </p:txBody>
      </p:sp>
      <p:sp>
        <p:nvSpPr>
          <p:cNvPr id="31" name="正方形/長方形 30">
            <a:extLst>
              <a:ext uri="{FF2B5EF4-FFF2-40B4-BE49-F238E27FC236}">
                <a16:creationId xmlns:a16="http://schemas.microsoft.com/office/drawing/2014/main" id="{C9283A05-25E9-D6CB-28FF-0C7BC0E91C0E}"/>
              </a:ext>
            </a:extLst>
          </p:cNvPr>
          <p:cNvSpPr/>
          <p:nvPr/>
        </p:nvSpPr>
        <p:spPr>
          <a:xfrm>
            <a:off x="3730054" y="5185930"/>
            <a:ext cx="4731893" cy="43088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当該患者の就労と治療の両立に必要な情報の提供を行う</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（文書の提供又は診察に同席した産業医等への説明）</a:t>
            </a:r>
          </a:p>
        </p:txBody>
      </p:sp>
      <p:pic>
        <p:nvPicPr>
          <p:cNvPr id="32" name="Picture 10">
            <a:extLst>
              <a:ext uri="{FF2B5EF4-FFF2-40B4-BE49-F238E27FC236}">
                <a16:creationId xmlns:a16="http://schemas.microsoft.com/office/drawing/2014/main" id="{EBB03B74-EF48-6286-FF5D-BAFF20FBAA57}"/>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1697894">
            <a:off x="4219527" y="3852976"/>
            <a:ext cx="284522" cy="386093"/>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3" name="Picture 10">
            <a:extLst>
              <a:ext uri="{FF2B5EF4-FFF2-40B4-BE49-F238E27FC236}">
                <a16:creationId xmlns:a16="http://schemas.microsoft.com/office/drawing/2014/main" id="{2D009F44-31C1-D00D-4DC0-400F16A975EB}"/>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1697894">
            <a:off x="7786409" y="4028958"/>
            <a:ext cx="204021" cy="276854"/>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4" name="Picture 2">
            <a:extLst>
              <a:ext uri="{FF2B5EF4-FFF2-40B4-BE49-F238E27FC236}">
                <a16:creationId xmlns:a16="http://schemas.microsoft.com/office/drawing/2014/main" id="{40ED08E4-589E-89E6-32A7-8560C1270C0D}"/>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rot="1664490">
            <a:off x="3719440" y="5202914"/>
            <a:ext cx="235945" cy="315442"/>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5" name="図 34">
            <a:extLst>
              <a:ext uri="{FF2B5EF4-FFF2-40B4-BE49-F238E27FC236}">
                <a16:creationId xmlns:a16="http://schemas.microsoft.com/office/drawing/2014/main" id="{EDE46478-C14E-9150-C08B-C881B997A0AB}"/>
              </a:ext>
            </a:extLst>
          </p:cNvPr>
          <p:cNvPicPr>
            <a:picLocks noChangeAspect="1"/>
          </p:cNvPicPr>
          <p:nvPr/>
        </p:nvPicPr>
        <p:blipFill>
          <a:blip r:embed="rId9"/>
          <a:stretch>
            <a:fillRect/>
          </a:stretch>
        </p:blipFill>
        <p:spPr>
          <a:xfrm>
            <a:off x="8301866" y="5164543"/>
            <a:ext cx="481604" cy="424884"/>
          </a:xfrm>
          <a:prstGeom prst="rect">
            <a:avLst/>
          </a:prstGeom>
        </p:spPr>
      </p:pic>
      <p:pic>
        <p:nvPicPr>
          <p:cNvPr id="36" name="図 1" descr="http://www.mhlw.go.jp/image/04-Houdouhappyou-11303000-Roudoukijunkyokuanzeneiseibu-Roudoueiseika/0000178669.png">
            <a:extLst>
              <a:ext uri="{FF2B5EF4-FFF2-40B4-BE49-F238E27FC236}">
                <a16:creationId xmlns:a16="http://schemas.microsoft.com/office/drawing/2014/main" id="{A5C6CCEE-F260-93F0-CA39-9393C04CE50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989596" y="974656"/>
            <a:ext cx="608045" cy="779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図 36">
            <a:extLst>
              <a:ext uri="{FF2B5EF4-FFF2-40B4-BE49-F238E27FC236}">
                <a16:creationId xmlns:a16="http://schemas.microsoft.com/office/drawing/2014/main" id="{9FE8A3A5-D481-7F52-51DE-6FCB06B37DCF}"/>
              </a:ext>
            </a:extLst>
          </p:cNvPr>
          <p:cNvPicPr>
            <a:picLocks noChangeAspect="1"/>
          </p:cNvPicPr>
          <p:nvPr/>
        </p:nvPicPr>
        <p:blipFill>
          <a:blip r:embed="rId11"/>
          <a:stretch>
            <a:fillRect/>
          </a:stretch>
        </p:blipFill>
        <p:spPr>
          <a:xfrm>
            <a:off x="1748511" y="3746195"/>
            <a:ext cx="454144" cy="553817"/>
          </a:xfrm>
          <a:prstGeom prst="rect">
            <a:avLst/>
          </a:prstGeom>
        </p:spPr>
      </p:pic>
      <p:pic>
        <p:nvPicPr>
          <p:cNvPr id="38" name="図 37">
            <a:extLst>
              <a:ext uri="{FF2B5EF4-FFF2-40B4-BE49-F238E27FC236}">
                <a16:creationId xmlns:a16="http://schemas.microsoft.com/office/drawing/2014/main" id="{C59E4F14-9444-4AF4-451D-910B8507E3AA}"/>
              </a:ext>
            </a:extLst>
          </p:cNvPr>
          <p:cNvPicPr>
            <a:picLocks noChangeAspect="1"/>
          </p:cNvPicPr>
          <p:nvPr/>
        </p:nvPicPr>
        <p:blipFill>
          <a:blip r:embed="rId12"/>
          <a:stretch>
            <a:fillRect/>
          </a:stretch>
        </p:blipFill>
        <p:spPr>
          <a:xfrm>
            <a:off x="2295812" y="3726907"/>
            <a:ext cx="263244" cy="663784"/>
          </a:xfrm>
          <a:prstGeom prst="rect">
            <a:avLst/>
          </a:prstGeom>
        </p:spPr>
      </p:pic>
      <p:sp>
        <p:nvSpPr>
          <p:cNvPr id="39" name="正方形/長方形 38">
            <a:extLst>
              <a:ext uri="{FF2B5EF4-FFF2-40B4-BE49-F238E27FC236}">
                <a16:creationId xmlns:a16="http://schemas.microsoft.com/office/drawing/2014/main" id="{130CC1E8-F6B3-B609-CF19-71626C4E8C27}"/>
              </a:ext>
            </a:extLst>
          </p:cNvPr>
          <p:cNvSpPr/>
          <p:nvPr/>
        </p:nvSpPr>
        <p:spPr>
          <a:xfrm>
            <a:off x="1331119" y="5625943"/>
            <a:ext cx="9529762" cy="1169042"/>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相談支援加算　</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400</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当該患者に対して、看護師、社会福祉士、精神保健福祉士又は公認心理師が相談支援を行った場合に算定する。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61925"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専任の看護師、社会福祉士、精神保健福祉士又は公認心理師を配置していること。なお、当該職員は「患者サポート体制充実加算」に規定する職員と兼任であっても差し支えない。また、当該職員は、国又は医療関係団体等が実施する研修であって、厚生労働省の定める両立支援コーディネーター養成のための研修カリキュラムに即した研修を修了していること。</a:t>
            </a:r>
          </a:p>
        </p:txBody>
      </p:sp>
      <p:sp>
        <p:nvSpPr>
          <p:cNvPr id="42" name="正方形/長方形 41">
            <a:extLst>
              <a:ext uri="{FF2B5EF4-FFF2-40B4-BE49-F238E27FC236}">
                <a16:creationId xmlns:a16="http://schemas.microsoft.com/office/drawing/2014/main" id="{944D59A1-4245-D95E-8E4B-4CC679B34407}"/>
              </a:ext>
            </a:extLst>
          </p:cNvPr>
          <p:cNvSpPr/>
          <p:nvPr/>
        </p:nvSpPr>
        <p:spPr>
          <a:xfrm>
            <a:off x="1503876" y="3040799"/>
            <a:ext cx="9184247" cy="463429"/>
          </a:xfrm>
          <a:prstGeom prst="rect">
            <a:avLst/>
          </a:prstGeom>
          <a:solidFill>
            <a:schemeClr val="accent5">
              <a:lumMod val="20000"/>
              <a:lumOff val="80000"/>
            </a:scheme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対象となる患者</a:t>
            </a:r>
            <a:endParaRPr kumimoji="1" lang="en-US" altLang="ja-JP"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疾患の増悪防止等のための反復継続した治療が必要な入院中の患者以外の患者であって、就業の継続に配慮が必要なもの</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7" name="図 6">
            <a:extLst>
              <a:ext uri="{FF2B5EF4-FFF2-40B4-BE49-F238E27FC236}">
                <a16:creationId xmlns:a16="http://schemas.microsoft.com/office/drawing/2014/main" id="{24E0F710-ACD8-BD08-C3B6-2E7AE7CD5651}"/>
              </a:ext>
            </a:extLst>
          </p:cNvPr>
          <p:cNvPicPr>
            <a:picLocks noChangeAspect="1"/>
          </p:cNvPicPr>
          <p:nvPr/>
        </p:nvPicPr>
        <p:blipFill>
          <a:blip r:embed="rId13"/>
          <a:stretch>
            <a:fillRect/>
          </a:stretch>
        </p:blipFill>
        <p:spPr>
          <a:xfrm>
            <a:off x="5658470" y="3682475"/>
            <a:ext cx="424356" cy="762887"/>
          </a:xfrm>
          <a:prstGeom prst="rect">
            <a:avLst/>
          </a:prstGeom>
        </p:spPr>
      </p:pic>
      <p:pic>
        <p:nvPicPr>
          <p:cNvPr id="8" name="図 7">
            <a:extLst>
              <a:ext uri="{FF2B5EF4-FFF2-40B4-BE49-F238E27FC236}">
                <a16:creationId xmlns:a16="http://schemas.microsoft.com/office/drawing/2014/main" id="{00CB5FDE-4FA9-9A73-94A8-1CE35633CDDE}"/>
              </a:ext>
            </a:extLst>
          </p:cNvPr>
          <p:cNvPicPr>
            <a:picLocks noChangeAspect="1"/>
          </p:cNvPicPr>
          <p:nvPr/>
        </p:nvPicPr>
        <p:blipFill>
          <a:blip r:embed="rId14"/>
          <a:stretch>
            <a:fillRect/>
          </a:stretch>
        </p:blipFill>
        <p:spPr>
          <a:xfrm>
            <a:off x="5937260" y="3721435"/>
            <a:ext cx="467252" cy="714726"/>
          </a:xfrm>
          <a:prstGeom prst="rect">
            <a:avLst/>
          </a:prstGeom>
        </p:spPr>
      </p:pic>
      <p:pic>
        <p:nvPicPr>
          <p:cNvPr id="9" name="図 8">
            <a:extLst>
              <a:ext uri="{FF2B5EF4-FFF2-40B4-BE49-F238E27FC236}">
                <a16:creationId xmlns:a16="http://schemas.microsoft.com/office/drawing/2014/main" id="{A3E9EE13-E6F1-38CF-4363-8DD9501C14B7}"/>
              </a:ext>
            </a:extLst>
          </p:cNvPr>
          <p:cNvPicPr>
            <a:picLocks noChangeAspect="1"/>
          </p:cNvPicPr>
          <p:nvPr/>
        </p:nvPicPr>
        <p:blipFill>
          <a:blip r:embed="rId15"/>
          <a:stretch>
            <a:fillRect/>
          </a:stretch>
        </p:blipFill>
        <p:spPr>
          <a:xfrm>
            <a:off x="9989489" y="3796326"/>
            <a:ext cx="428489" cy="631183"/>
          </a:xfrm>
          <a:prstGeom prst="rect">
            <a:avLst/>
          </a:prstGeom>
        </p:spPr>
      </p:pic>
      <p:pic>
        <p:nvPicPr>
          <p:cNvPr id="10" name="図 9">
            <a:extLst>
              <a:ext uri="{FF2B5EF4-FFF2-40B4-BE49-F238E27FC236}">
                <a16:creationId xmlns:a16="http://schemas.microsoft.com/office/drawing/2014/main" id="{9BEA039E-12E2-2485-233A-EAE4AC2A4C52}"/>
              </a:ext>
            </a:extLst>
          </p:cNvPr>
          <p:cNvPicPr>
            <a:picLocks noChangeAspect="1"/>
          </p:cNvPicPr>
          <p:nvPr/>
        </p:nvPicPr>
        <p:blipFill>
          <a:blip r:embed="rId16"/>
          <a:stretch>
            <a:fillRect/>
          </a:stretch>
        </p:blipFill>
        <p:spPr>
          <a:xfrm>
            <a:off x="9344562" y="3756799"/>
            <a:ext cx="701706" cy="675392"/>
          </a:xfrm>
          <a:prstGeom prst="rect">
            <a:avLst/>
          </a:prstGeom>
        </p:spPr>
      </p:pic>
      <p:sp>
        <p:nvSpPr>
          <p:cNvPr id="11" name="テキスト ボックス 10">
            <a:extLst>
              <a:ext uri="{FF2B5EF4-FFF2-40B4-BE49-F238E27FC236}">
                <a16:creationId xmlns:a16="http://schemas.microsoft.com/office/drawing/2014/main" id="{B786AD8C-5E4C-0D3A-5080-E33AD4CE29F1}"/>
              </a:ext>
            </a:extLst>
          </p:cNvPr>
          <p:cNvSpPr txBox="1"/>
          <p:nvPr/>
        </p:nvSpPr>
        <p:spPr>
          <a:xfrm>
            <a:off x="8509766" y="6556233"/>
            <a:ext cx="3816424" cy="26500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出所：厚生労働省　</a:t>
            </a:r>
            <a:r>
              <a:rPr kumimoji="1" lang="zh-TW"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令和８年度診療報酬改定説明資料</a:t>
            </a:r>
            <a:endPar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7" name="オーディオ 16">
            <a:hlinkClick r:id="" action="ppaction://media"/>
            <a:extLst>
              <a:ext uri="{FF2B5EF4-FFF2-40B4-BE49-F238E27FC236}">
                <a16:creationId xmlns:a16="http://schemas.microsoft.com/office/drawing/2014/main" id="{20B28140-F05A-F74F-DB07-237F9BF5FE41}"/>
              </a:ext>
            </a:extLst>
          </p:cNvPr>
          <p:cNvPicPr>
            <a:picLocks noChangeAspect="1"/>
          </p:cNvPicPr>
          <p:nvPr>
            <a:audioFile r:link="rId2"/>
            <p:extLst>
              <p:ext uri="{DAA4B4D4-6D71-4841-9C94-3DE7FCFB9230}">
                <p14:media xmlns:p14="http://schemas.microsoft.com/office/powerpoint/2010/main" r:embed="rId1"/>
              </p:ext>
            </p:extLst>
          </p:nvPr>
        </p:nvPicPr>
        <p:blipFill>
          <a:blip r:embed="rId17"/>
          <a:srcRect l="-161075" t="-161075" r="-161075" b="-161075"/>
          <a:stretch>
            <a:fillRect/>
          </a:stretch>
        </p:blipFill>
        <p:spPr>
          <a:xfrm>
            <a:off x="9691830" y="3922822"/>
            <a:ext cx="2057400" cy="2057400"/>
          </a:xfrm>
          <a:prstGeom prst="ellipse">
            <a:avLst/>
          </a:prstGeom>
        </p:spPr>
      </p:pic>
      <p:sp>
        <p:nvSpPr>
          <p:cNvPr id="12" name="スライド番号プレースホルダー 4">
            <a:extLst>
              <a:ext uri="{FF2B5EF4-FFF2-40B4-BE49-F238E27FC236}">
                <a16:creationId xmlns:a16="http://schemas.microsoft.com/office/drawing/2014/main" id="{05E23027-C56F-ADA6-4816-5D210EA997B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033654694"/>
      </p:ext>
    </p:extLst>
  </p:cSld>
  <p:clrMapOvr>
    <a:masterClrMapping/>
  </p:clrMapOvr>
  <mc:AlternateContent xmlns:mc="http://schemas.openxmlformats.org/markup-compatibility/2006" xmlns:p14="http://schemas.microsoft.com/office/powerpoint/2010/main">
    <mc:Choice Requires="p14">
      <p:transition spd="slow" p14:dur="2000" advTm="8730"/>
    </mc:Choice>
    <mc:Fallback xmlns="">
      <p:transition spd="slow" advTm="8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C28D2C0B-090F-05D4-E904-A6179C517981}"/>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オンライン診療の施設基準の見直し</a:t>
            </a:r>
          </a:p>
        </p:txBody>
      </p:sp>
      <p:pic>
        <p:nvPicPr>
          <p:cNvPr id="11" name="オーディオ 10">
            <a:hlinkClick r:id="" action="ppaction://media"/>
            <a:extLst>
              <a:ext uri="{FF2B5EF4-FFF2-40B4-BE49-F238E27FC236}">
                <a16:creationId xmlns:a16="http://schemas.microsoft.com/office/drawing/2014/main" id="{9D6DB9B5-6C5A-F106-DF70-98316A751E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9664720"/>
      </p:ext>
    </p:extLst>
  </p:cSld>
  <p:clrMapOvr>
    <a:masterClrMapping/>
  </p:clrMapOvr>
  <mc:AlternateContent xmlns:mc="http://schemas.openxmlformats.org/markup-compatibility/2006" xmlns:p14="http://schemas.microsoft.com/office/powerpoint/2010/main">
    <mc:Choice Requires="p14">
      <p:transition spd="slow" p14:dur="2000" advTm="5540"/>
    </mc:Choice>
    <mc:Fallback xmlns="">
      <p:transition spd="slow" advTm="5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B708-0358-A290-4110-CE9A68E7828B}"/>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643E25AC-85C7-E906-FBF6-30B4EB4525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C47591A3-211B-01DA-A83B-A814274A5332}"/>
              </a:ext>
            </a:extLst>
          </p:cNvPr>
          <p:cNvSpPr txBox="1"/>
          <p:nvPr/>
        </p:nvSpPr>
        <p:spPr>
          <a:xfrm>
            <a:off x="457200" y="845096"/>
            <a:ext cx="11240503" cy="578619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情報通信機器を用いた診療</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2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（下線部新設）</a:t>
            </a:r>
            <a:endParaRPr kumimoji="1" lang="en-US" altLang="ja-JP" sz="2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［施設基準］</a:t>
            </a:r>
            <a:endPar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　情報通信機器を用いた診療に係る施設基準</a:t>
            </a:r>
          </a:p>
          <a:p>
            <a:pPr marL="268288"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情報通信機器を用いた診療を行うにつき十分な体制が整備されているものとして、以下のア～カを満たすこと。</a:t>
            </a: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ア～ウ　（略）</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エ　以下について、当該保険医療機関の</a:t>
            </a:r>
            <a:r>
              <a:rPr kumimoji="1" lang="ja-JP" altLang="en-US"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ウェブサイトに掲示していること。</a:t>
            </a:r>
            <a:endParaRPr kumimoji="1" lang="en-US" altLang="ja-JP"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イ</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情報通信機器を用いた診療の初診において向精神薬の処方は行わないこと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ロ</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当該保険医療機関での</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対応状況を記入した「オンライン診療指針」の遵守の確認をするためのチェックリスト</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オ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医療広告ガイドラインを遵守</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していること。また、当該保険医療機関のウェブサイトを作成する際には、「医療広告規制におけるウェブサイト等の事例解説書」を参考にすること。</a:t>
            </a:r>
            <a:endPar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endPar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カ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向精神薬を処方するに当たり、電子処方箋管理サービスの重複投薬等チェック機能を用いること。</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ただし、電子処方箋を導入していない場合には、</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a:t>
            </a:r>
            <a: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年５月</a:t>
            </a:r>
            <a: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日までの間に限り</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、オンライン資格確認等システム又は医療機関間で電子的に医療情報を共有するネットワークのいずれかを用いて薬剤情報を確認することとしても差し支えない。</a:t>
            </a:r>
          </a:p>
        </p:txBody>
      </p:sp>
      <p:sp>
        <p:nvSpPr>
          <p:cNvPr id="4" name="タイトル 1">
            <a:extLst>
              <a:ext uri="{FF2B5EF4-FFF2-40B4-BE49-F238E27FC236}">
                <a16:creationId xmlns:a16="http://schemas.microsoft.com/office/drawing/2014/main" id="{817B4CB3-816B-12B5-CB5B-1CBB5EC42C4A}"/>
              </a:ext>
            </a:extLst>
          </p:cNvPr>
          <p:cNvSpPr txBox="1">
            <a:spLocks/>
          </p:cNvSpPr>
          <p:nvPr/>
        </p:nvSpPr>
        <p:spPr>
          <a:xfrm>
            <a:off x="762000" y="243304"/>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オンライン診療の施設基準の見直し</a:t>
            </a:r>
          </a:p>
        </p:txBody>
      </p:sp>
      <p:sp>
        <p:nvSpPr>
          <p:cNvPr id="2" name="正方形/長方形 1">
            <a:extLst>
              <a:ext uri="{FF2B5EF4-FFF2-40B4-BE49-F238E27FC236}">
                <a16:creationId xmlns:a16="http://schemas.microsoft.com/office/drawing/2014/main" id="{9EDA9BE1-F7C3-1CF4-5719-C67B226287BC}"/>
              </a:ext>
            </a:extLst>
          </p:cNvPr>
          <p:cNvSpPr/>
          <p:nvPr/>
        </p:nvSpPr>
        <p:spPr>
          <a:xfrm>
            <a:off x="280416" y="1706880"/>
            <a:ext cx="11570208" cy="49244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pic>
        <p:nvPicPr>
          <p:cNvPr id="12" name="オーディオ 11">
            <a:hlinkClick r:id="" action="ppaction://media"/>
            <a:extLst>
              <a:ext uri="{FF2B5EF4-FFF2-40B4-BE49-F238E27FC236}">
                <a16:creationId xmlns:a16="http://schemas.microsoft.com/office/drawing/2014/main" id="{0D17228F-5612-75F4-0783-452FC5FF98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2205137"/>
      </p:ext>
    </p:extLst>
  </p:cSld>
  <p:clrMapOvr>
    <a:masterClrMapping/>
  </p:clrMapOvr>
  <mc:AlternateContent xmlns:mc="http://schemas.openxmlformats.org/markup-compatibility/2006" xmlns:p14="http://schemas.microsoft.com/office/powerpoint/2010/main">
    <mc:Choice Requires="p14">
      <p:transition spd="slow" p14:dur="2000" advTm="73904"/>
    </mc:Choice>
    <mc:Fallback xmlns="">
      <p:transition spd="slow" advTm="7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遠隔電子処方箋活用加算の新設</a:t>
            </a:r>
          </a:p>
        </p:txBody>
      </p:sp>
      <p:pic>
        <p:nvPicPr>
          <p:cNvPr id="12" name="オーディオ 11">
            <a:hlinkClick r:id="" action="ppaction://media"/>
            <a:extLst>
              <a:ext uri="{FF2B5EF4-FFF2-40B4-BE49-F238E27FC236}">
                <a16:creationId xmlns:a16="http://schemas.microsoft.com/office/drawing/2014/main" id="{AC866312-49E9-E75F-9C69-B4768DCEBD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1580574"/>
      </p:ext>
    </p:extLst>
  </p:cSld>
  <p:clrMapOvr>
    <a:masterClrMapping/>
  </p:clrMapOvr>
  <mc:AlternateContent xmlns:mc="http://schemas.openxmlformats.org/markup-compatibility/2006" xmlns:p14="http://schemas.microsoft.com/office/powerpoint/2010/main">
    <mc:Choice Requires="p14">
      <p:transition spd="slow" p14:dur="2000" advTm="5500"/>
    </mc:Choice>
    <mc:Fallback xmlns="">
      <p:transition spd="slow" advTm="5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1978918"/>
            <a:ext cx="11774552" cy="1137556"/>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〇算定要件</a:t>
            </a:r>
            <a:br>
              <a:rPr kumimoji="1" lang="en-US"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情報通信機器を用いた医学管理を実施した場合であって、以下のアからウを満たした場合に</a:t>
            </a:r>
            <a:br>
              <a:rPr kumimoji="1" lang="en-US"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月に１回に限り算定できる。</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49553"/>
            <a:ext cx="3768437"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遠隔電子処方箋活用加算の新設</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609600" y="1536417"/>
          <a:ext cx="6532606" cy="396240"/>
        </p:xfrm>
        <a:graphic>
          <a:graphicData uri="http://schemas.openxmlformats.org/drawingml/2006/table">
            <a:tbl>
              <a:tblPr firstRow="1" bandRow="1">
                <a:tableStyleId>{5C22544A-7EE6-4342-B048-85BDC9FD1C3A}</a:tableStyleId>
              </a:tblPr>
              <a:tblGrid>
                <a:gridCol w="3582605">
                  <a:extLst>
                    <a:ext uri="{9D8B030D-6E8A-4147-A177-3AD203B41FA5}">
                      <a16:colId xmlns:a16="http://schemas.microsoft.com/office/drawing/2014/main" val="1587040116"/>
                    </a:ext>
                  </a:extLst>
                </a:gridCol>
                <a:gridCol w="2950001">
                  <a:extLst>
                    <a:ext uri="{9D8B030D-6E8A-4147-A177-3AD203B41FA5}">
                      <a16:colId xmlns:a16="http://schemas.microsoft.com/office/drawing/2014/main" val="2134137986"/>
                    </a:ext>
                  </a:extLst>
                </a:gridCol>
              </a:tblGrid>
              <a:tr h="2895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TW" altLang="en-US" sz="2000" b="1" u="sng" dirty="0">
                          <a:solidFill>
                            <a:srgbClr val="FF0000"/>
                          </a:solidFill>
                          <a:latin typeface="BIZ UDPゴシック" panose="020B0400000000000000" pitchFamily="50" charset="-128"/>
                          <a:ea typeface="BIZ UDPゴシック" panose="020B0400000000000000" pitchFamily="50" charset="-128"/>
                        </a:rPr>
                        <a:t>遠隔電子処方箋活用加算</a:t>
                      </a:r>
                      <a:endParaRPr kumimoji="1" lang="en-US" altLang="zh-TW" sz="2000" b="1"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2000" b="1" u="sng" dirty="0">
                          <a:solidFill>
                            <a:srgbClr val="FF0000"/>
                          </a:solidFill>
                          <a:latin typeface="BIZ UDPゴシック" panose="020B0400000000000000" pitchFamily="50" charset="-128"/>
                          <a:ea typeface="BIZ UDPゴシック" panose="020B0400000000000000" pitchFamily="50" charset="-128"/>
                        </a:rPr>
                        <a:t>10</a:t>
                      </a:r>
                      <a:r>
                        <a:rPr kumimoji="1" lang="ja-JP" altLang="en-US" sz="2000" b="1" u="sng"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2000"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193086444"/>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遠隔電子処方箋活用加算の新設</a:t>
            </a:r>
          </a:p>
        </p:txBody>
      </p:sp>
      <p:graphicFrame>
        <p:nvGraphicFramePr>
          <p:cNvPr id="6" name="表 5">
            <a:extLst>
              <a:ext uri="{FF2B5EF4-FFF2-40B4-BE49-F238E27FC236}">
                <a16:creationId xmlns:a16="http://schemas.microsoft.com/office/drawing/2014/main" id="{C992B495-BEC8-098A-1863-1EBEADB20711}"/>
              </a:ext>
            </a:extLst>
          </p:cNvPr>
          <p:cNvGraphicFramePr>
            <a:graphicFrameLocks noGrp="1"/>
          </p:cNvGraphicFramePr>
          <p:nvPr/>
        </p:nvGraphicFramePr>
        <p:xfrm>
          <a:off x="609600" y="3194024"/>
          <a:ext cx="10524768" cy="1513093"/>
        </p:xfrm>
        <a:graphic>
          <a:graphicData uri="http://schemas.openxmlformats.org/drawingml/2006/table">
            <a:tbl>
              <a:tblPr firstRow="1" bandRow="1">
                <a:tableStyleId>{93296810-A885-4BE3-A3E7-6D5BEEA58F35}</a:tableStyleId>
              </a:tblPr>
              <a:tblGrid>
                <a:gridCol w="539578">
                  <a:extLst>
                    <a:ext uri="{9D8B030D-6E8A-4147-A177-3AD203B41FA5}">
                      <a16:colId xmlns:a16="http://schemas.microsoft.com/office/drawing/2014/main" val="2084687000"/>
                    </a:ext>
                  </a:extLst>
                </a:gridCol>
                <a:gridCol w="9985190">
                  <a:extLst>
                    <a:ext uri="{9D8B030D-6E8A-4147-A177-3AD203B41FA5}">
                      <a16:colId xmlns:a16="http://schemas.microsoft.com/office/drawing/2014/main" val="2068746555"/>
                    </a:ext>
                  </a:extLst>
                </a:gridCol>
              </a:tblGrid>
              <a:tr h="264485">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ア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電子処方箋管理サービスを用いて最新の薬剤情報を確認し、処方情報の登録時に重複投薬等チェック機能を活用すること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993695768"/>
                  </a:ext>
                </a:extLst>
              </a:tr>
              <a:tr h="147504">
                <a:tc>
                  <a:txBody>
                    <a:bodyPr/>
                    <a:lstStyle/>
                    <a:p>
                      <a:r>
                        <a:rPr kumimoji="1" lang="ja-JP" altLang="en-US" sz="1600" b="1" u="none" strike="noStrike" kern="1200" cap="none" spc="0" normalizeH="0" baseline="0" noProof="0" dirty="0">
                          <a:ln>
                            <a:noFill/>
                          </a:ln>
                          <a:solidFill>
                            <a:schemeClr val="tx1"/>
                          </a:solidFill>
                          <a:effectLst/>
                          <a:uLnTx/>
                          <a:uFillTx/>
                          <a:latin typeface="BIZ UDPゴシック" panose="020B0400000000000000" pitchFamily="50" charset="-128"/>
                          <a:ea typeface="BIZ UDPゴシック" panose="020B0400000000000000" pitchFamily="50" charset="-128"/>
                        </a:rPr>
                        <a:t>イ</a:t>
                      </a:r>
                      <a:endParaRPr kumimoji="1" lang="ja-JP" altLang="en-US" sz="1600" b="1" u="none"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患者に対し、調剤を行う保険薬局を事前に確認し、当該保険薬局が電子処方箋に対応する体制があることを確認すること。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19569817"/>
                  </a:ext>
                </a:extLst>
              </a:tr>
              <a:tr h="354853">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ウ</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電子処方箋</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（引換番号が印字された紙の処方箋を除く。）を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発行</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467063488"/>
                  </a:ext>
                </a:extLst>
              </a:tr>
            </a:tbl>
          </a:graphicData>
        </a:graphic>
      </p:graphicFrame>
      <p:sp>
        <p:nvSpPr>
          <p:cNvPr id="10" name="テキスト ボックス 9">
            <a:extLst>
              <a:ext uri="{FF2B5EF4-FFF2-40B4-BE49-F238E27FC236}">
                <a16:creationId xmlns:a16="http://schemas.microsoft.com/office/drawing/2014/main" id="{CB92AC72-6CC5-43FD-4A9E-9BE8DDDF0D42}"/>
              </a:ext>
            </a:extLst>
          </p:cNvPr>
          <p:cNvSpPr txBox="1"/>
          <p:nvPr/>
        </p:nvSpPr>
        <p:spPr>
          <a:xfrm>
            <a:off x="273287" y="1109324"/>
            <a:ext cx="9800108" cy="337144"/>
          </a:xfrm>
          <a:prstGeom prst="rect">
            <a:avLst/>
          </a:prstGeom>
          <a:noFill/>
          <a:ln w="19050">
            <a:no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〇電子処方箋を発行する場合について、新たな評価が新設。</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5" name="テキスト ボックス 4">
            <a:extLst>
              <a:ext uri="{FF2B5EF4-FFF2-40B4-BE49-F238E27FC236}">
                <a16:creationId xmlns:a16="http://schemas.microsoft.com/office/drawing/2014/main" id="{E08C59F8-8A9F-7D96-51AA-FFD8360784DF}"/>
              </a:ext>
            </a:extLst>
          </p:cNvPr>
          <p:cNvSpPr txBox="1"/>
          <p:nvPr/>
        </p:nvSpPr>
        <p:spPr>
          <a:xfrm>
            <a:off x="248903" y="4664664"/>
            <a:ext cx="10427664" cy="39889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〇施設基準</a:t>
            </a:r>
          </a:p>
        </p:txBody>
      </p:sp>
      <p:graphicFrame>
        <p:nvGraphicFramePr>
          <p:cNvPr id="9" name="表 8">
            <a:extLst>
              <a:ext uri="{FF2B5EF4-FFF2-40B4-BE49-F238E27FC236}">
                <a16:creationId xmlns:a16="http://schemas.microsoft.com/office/drawing/2014/main" id="{B5FA7167-D195-6A23-5305-88EA7D966FE0}"/>
              </a:ext>
            </a:extLst>
          </p:cNvPr>
          <p:cNvGraphicFramePr>
            <a:graphicFrameLocks noGrp="1"/>
          </p:cNvGraphicFramePr>
          <p:nvPr/>
        </p:nvGraphicFramePr>
        <p:xfrm>
          <a:off x="609600" y="5211937"/>
          <a:ext cx="10524768" cy="1513093"/>
        </p:xfrm>
        <a:graphic>
          <a:graphicData uri="http://schemas.openxmlformats.org/drawingml/2006/table">
            <a:tbl>
              <a:tblPr firstRow="1" bandRow="1">
                <a:tableStyleId>{93296810-A885-4BE3-A3E7-6D5BEEA58F35}</a:tableStyleId>
              </a:tblPr>
              <a:tblGrid>
                <a:gridCol w="543698">
                  <a:extLst>
                    <a:ext uri="{9D8B030D-6E8A-4147-A177-3AD203B41FA5}">
                      <a16:colId xmlns:a16="http://schemas.microsoft.com/office/drawing/2014/main" val="2084687000"/>
                    </a:ext>
                  </a:extLst>
                </a:gridCol>
                <a:gridCol w="9981070">
                  <a:extLst>
                    <a:ext uri="{9D8B030D-6E8A-4147-A177-3AD203B41FA5}">
                      <a16:colId xmlns:a16="http://schemas.microsoft.com/office/drawing/2014/main" val="2068746555"/>
                    </a:ext>
                  </a:extLst>
                </a:gridCol>
              </a:tblGrid>
              <a:tr h="264485">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（１）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院外処方を行う場合には、原則として、</a:t>
                      </a:r>
                      <a:r>
                        <a:rPr kumimoji="1" lang="ja-JP" altLang="en-US" sz="1600" b="1" u="sng" dirty="0">
                          <a:solidFill>
                            <a:srgbClr val="FF0000"/>
                          </a:solidFill>
                          <a:latin typeface="BIZ UDPゴシック" panose="020B0400000000000000" pitchFamily="50" charset="-128"/>
                          <a:ea typeface="BIZ UDPゴシック" panose="020B0400000000000000" pitchFamily="50" charset="-128"/>
                        </a:rPr>
                        <a:t>電子処方箋を発行</a:t>
                      </a:r>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し、又は引換番号が印字された紙の処方箋を発行し</a:t>
                      </a:r>
                      <a:r>
                        <a:rPr kumimoji="1" lang="ja-JP" altLang="en-US" sz="1600" b="1" u="none" dirty="0">
                          <a:solidFill>
                            <a:srgbClr val="FF0000"/>
                          </a:solidFill>
                          <a:latin typeface="BIZ UDPゴシック" panose="020B0400000000000000" pitchFamily="50" charset="-128"/>
                          <a:ea typeface="BIZ UDPゴシック" panose="020B0400000000000000" pitchFamily="50" charset="-128"/>
                        </a:rPr>
                        <a:t>処方情報の登録</a:t>
                      </a:r>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を行っていること。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993695768"/>
                  </a:ext>
                </a:extLst>
              </a:tr>
              <a:tr h="354853">
                <a:tc>
                  <a:txBody>
                    <a:bodyPr/>
                    <a:lstStyle/>
                    <a:p>
                      <a:r>
                        <a:rPr kumimoji="1" lang="ja-JP" altLang="en-US" sz="1600" b="1" u="none" strike="noStrike" kern="1200" cap="none" spc="0" normalizeH="0" baseline="0" noProof="0" dirty="0">
                          <a:ln>
                            <a:noFill/>
                          </a:ln>
                          <a:solidFill>
                            <a:schemeClr val="tx1"/>
                          </a:solidFill>
                          <a:effectLst/>
                          <a:uLnTx/>
                          <a:uFillTx/>
                          <a:latin typeface="BIZ UDPゴシック" panose="020B0400000000000000" pitchFamily="50" charset="-128"/>
                          <a:ea typeface="BIZ UDPゴシック" panose="020B0400000000000000" pitchFamily="50" charset="-128"/>
                        </a:rPr>
                        <a:t>（２）</a:t>
                      </a:r>
                      <a:endParaRPr kumimoji="1" lang="ja-JP" altLang="en-US" sz="1600" b="1" u="none"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rgbClr val="FF0000"/>
                          </a:solidFill>
                          <a:effectLst/>
                          <a:latin typeface="BIZ UDPゴシック" panose="020B0400000000000000" pitchFamily="50" charset="-128"/>
                          <a:ea typeface="BIZ UDPゴシック" panose="020B0400000000000000" pitchFamily="50" charset="-128"/>
                        </a:rPr>
                        <a:t>院内処方を行う場合</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には、原則として、医療機関内で調剤した薬剤の情報を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rPr>
                        <a:t>電子処方箋管理サービスに登録</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を行っていること。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19569817"/>
                  </a:ext>
                </a:extLst>
              </a:tr>
              <a:tr h="354853">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（３）</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電子処方箋対応医療機関</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であることを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ウェブサイトで掲示</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していること。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467063488"/>
                  </a:ext>
                </a:extLst>
              </a:tr>
            </a:tbl>
          </a:graphicData>
        </a:graphic>
      </p:graphicFrame>
      <p:sp>
        <p:nvSpPr>
          <p:cNvPr id="4" name="正方形/長方形 3">
            <a:extLst>
              <a:ext uri="{FF2B5EF4-FFF2-40B4-BE49-F238E27FC236}">
                <a16:creationId xmlns:a16="http://schemas.microsoft.com/office/drawing/2014/main" id="{C7DD91DD-4B8E-B43D-81E1-8B5AD5332889}"/>
              </a:ext>
            </a:extLst>
          </p:cNvPr>
          <p:cNvSpPr/>
          <p:nvPr/>
        </p:nvSpPr>
        <p:spPr>
          <a:xfrm>
            <a:off x="273287" y="2372919"/>
            <a:ext cx="11138425" cy="23745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正方形/長方形 10">
            <a:extLst>
              <a:ext uri="{FF2B5EF4-FFF2-40B4-BE49-F238E27FC236}">
                <a16:creationId xmlns:a16="http://schemas.microsoft.com/office/drawing/2014/main" id="{473C288F-C100-55E6-6FFC-A81348C6B2D3}"/>
              </a:ext>
            </a:extLst>
          </p:cNvPr>
          <p:cNvSpPr/>
          <p:nvPr/>
        </p:nvSpPr>
        <p:spPr>
          <a:xfrm>
            <a:off x="273287" y="5047953"/>
            <a:ext cx="11138425" cy="1737617"/>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pic>
        <p:nvPicPr>
          <p:cNvPr id="21" name="オーディオ 20">
            <a:hlinkClick r:id="" action="ppaction://media"/>
            <a:extLst>
              <a:ext uri="{FF2B5EF4-FFF2-40B4-BE49-F238E27FC236}">
                <a16:creationId xmlns:a16="http://schemas.microsoft.com/office/drawing/2014/main" id="{67271A5F-9F28-F8E1-790C-E101BBDB31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2053299"/>
      </p:ext>
    </p:extLst>
  </p:cSld>
  <p:clrMapOvr>
    <a:masterClrMapping/>
  </p:clrMapOvr>
  <mc:AlternateContent xmlns:mc="http://schemas.openxmlformats.org/markup-compatibility/2006" xmlns:p14="http://schemas.microsoft.com/office/powerpoint/2010/main">
    <mc:Choice Requires="p14">
      <p:transition spd="slow" p14:dur="2000" advTm="45561"/>
    </mc:Choice>
    <mc:Fallback xmlns="">
      <p:transition spd="slow" advTm="45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遠隔連携診療料の評価の拡大</a:t>
            </a:r>
          </a:p>
        </p:txBody>
      </p:sp>
      <p:pic>
        <p:nvPicPr>
          <p:cNvPr id="10" name="オーディオ 9">
            <a:hlinkClick r:id="" action="ppaction://media"/>
            <a:extLst>
              <a:ext uri="{FF2B5EF4-FFF2-40B4-BE49-F238E27FC236}">
                <a16:creationId xmlns:a16="http://schemas.microsoft.com/office/drawing/2014/main" id="{688E792E-A1F2-4812-B86C-80613C63D5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5751524"/>
      </p:ext>
    </p:extLst>
  </p:cSld>
  <p:clrMapOvr>
    <a:masterClrMapping/>
  </p:clrMapOvr>
  <mc:AlternateContent xmlns:mc="http://schemas.openxmlformats.org/markup-compatibility/2006" xmlns:p14="http://schemas.microsoft.com/office/powerpoint/2010/main">
    <mc:Choice Requires="p14">
      <p:transition spd="slow" p14:dur="2000" advTm="13103"/>
    </mc:Choice>
    <mc:Fallback xmlns="">
      <p:transition spd="slow" advTm="13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4820316"/>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〇改定後各項目の対象患者（</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対象疾患は次ページ）　　いずれも</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月に１回算定可能</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49553"/>
            <a:ext cx="3768437"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zh-TW"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遠隔連携診療料</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見直し項目①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894015" y="1484669"/>
          <a:ext cx="10524767" cy="3076250"/>
        </p:xfrm>
        <a:graphic>
          <a:graphicData uri="http://schemas.openxmlformats.org/drawingml/2006/table">
            <a:tbl>
              <a:tblPr firstRow="1" bandRow="1">
                <a:tableStyleId>{5C22544A-7EE6-4342-B048-85BDC9FD1C3A}</a:tableStyleId>
              </a:tblPr>
              <a:tblGrid>
                <a:gridCol w="2985258">
                  <a:extLst>
                    <a:ext uri="{9D8B030D-6E8A-4147-A177-3AD203B41FA5}">
                      <a16:colId xmlns:a16="http://schemas.microsoft.com/office/drawing/2014/main" val="2398828061"/>
                    </a:ext>
                  </a:extLst>
                </a:gridCol>
                <a:gridCol w="1699200">
                  <a:extLst>
                    <a:ext uri="{9D8B030D-6E8A-4147-A177-3AD203B41FA5}">
                      <a16:colId xmlns:a16="http://schemas.microsoft.com/office/drawing/2014/main" val="2269834318"/>
                    </a:ext>
                  </a:extLst>
                </a:gridCol>
                <a:gridCol w="1158240">
                  <a:extLst>
                    <a:ext uri="{9D8B030D-6E8A-4147-A177-3AD203B41FA5}">
                      <a16:colId xmlns:a16="http://schemas.microsoft.com/office/drawing/2014/main" val="3163042906"/>
                    </a:ext>
                  </a:extLst>
                </a:gridCol>
                <a:gridCol w="2984400">
                  <a:extLst>
                    <a:ext uri="{9D8B030D-6E8A-4147-A177-3AD203B41FA5}">
                      <a16:colId xmlns:a16="http://schemas.microsoft.com/office/drawing/2014/main" val="1587040116"/>
                    </a:ext>
                  </a:extLst>
                </a:gridCol>
                <a:gridCol w="1697669">
                  <a:extLst>
                    <a:ext uri="{9D8B030D-6E8A-4147-A177-3AD203B41FA5}">
                      <a16:colId xmlns:a16="http://schemas.microsoft.com/office/drawing/2014/main" val="2134137986"/>
                    </a:ext>
                  </a:extLst>
                </a:gridCol>
              </a:tblGrid>
              <a:tr h="615250">
                <a:tc>
                  <a:txBody>
                    <a:bodyPr/>
                    <a:lstStyle/>
                    <a:p>
                      <a:pPr algn="ctr"/>
                      <a:r>
                        <a:rPr kumimoji="1" lang="ja-JP" altLang="en-US" sz="2400" dirty="0">
                          <a:latin typeface="BIZ UDPゴシック" panose="020B0400000000000000" pitchFamily="50" charset="-128"/>
                          <a:ea typeface="BIZ UDPゴシック" panose="020B0400000000000000" pitchFamily="50" charset="-128"/>
                        </a:rPr>
                        <a:t>改定前項目</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点数</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rowSpan="4">
                  <a:txBody>
                    <a:bodyPr/>
                    <a:lstStyle/>
                    <a:p>
                      <a:pPr algn="ctr"/>
                      <a:endParaRPr kumimoji="1" lang="ja-JP" altLang="en-US" sz="24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改定後項目</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点数</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extLst>
                  <a:ext uri="{0D108BD9-81ED-4DB2-BD59-A6C34878D82A}">
                    <a16:rowId xmlns:a16="http://schemas.microsoft.com/office/drawing/2014/main" val="2171973762"/>
                  </a:ext>
                </a:extLst>
              </a:tr>
              <a:tr h="615250">
                <a:tc>
                  <a:txBody>
                    <a:bodyPr/>
                    <a:lstStyle/>
                    <a:p>
                      <a:pPr algn="l"/>
                      <a:r>
                        <a:rPr kumimoji="1" lang="en-US" altLang="ja-JP" b="1" dirty="0">
                          <a:latin typeface="BIZ UDPゴシック" panose="020B0400000000000000" pitchFamily="50" charset="-128"/>
                          <a:ea typeface="BIZ UDPゴシック" panose="020B0400000000000000" pitchFamily="50" charset="-128"/>
                        </a:rPr>
                        <a:t>【</a:t>
                      </a:r>
                      <a:r>
                        <a:rPr kumimoji="1" lang="ja-JP" altLang="en-US" b="1" dirty="0">
                          <a:latin typeface="BIZ UDPゴシック" panose="020B0400000000000000" pitchFamily="50" charset="-128"/>
                          <a:ea typeface="BIZ UDPゴシック" panose="020B0400000000000000" pitchFamily="50" charset="-128"/>
                        </a:rPr>
                        <a:t>遠隔連携診療料</a:t>
                      </a:r>
                      <a:r>
                        <a:rPr kumimoji="1" lang="en-US" altLang="ja-JP" b="1" dirty="0">
                          <a:latin typeface="BIZ UDPゴシック" panose="020B0400000000000000" pitchFamily="50" charset="-128"/>
                          <a:ea typeface="BIZ UDPゴシック" panose="020B0400000000000000" pitchFamily="50" charset="-128"/>
                        </a:rPr>
                        <a:t>】</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a:t>
                      </a:r>
                      <a:r>
                        <a:rPr kumimoji="1" lang="ja-JP" altLang="en-US" b="1" dirty="0">
                          <a:latin typeface="BIZ UDPゴシック" panose="020B0400000000000000" pitchFamily="50" charset="-128"/>
                          <a:ea typeface="BIZ UDPゴシック" panose="020B0400000000000000" pitchFamily="50" charset="-128"/>
                        </a:rPr>
                        <a:t>遠隔連携診療料</a:t>
                      </a:r>
                      <a:r>
                        <a:rPr kumimoji="1" lang="en-US" altLang="ja-JP" b="1" dirty="0">
                          <a:latin typeface="BIZ UDPゴシック" panose="020B0400000000000000" pitchFamily="50" charset="-128"/>
                          <a:ea typeface="BIZ UDPゴシック" panose="020B0400000000000000" pitchFamily="50" charset="-128"/>
                        </a:rPr>
                        <a:t>】</a:t>
                      </a:r>
                      <a:endParaRPr kumimoji="1" lang="ja-JP" altLang="en-US" b="1"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893015316"/>
                  </a:ext>
                </a:extLst>
              </a:tr>
              <a:tr h="615250">
                <a:tc>
                  <a:txBody>
                    <a:bodyPr/>
                    <a:lstStyle/>
                    <a:p>
                      <a:pPr algn="l"/>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１　診断を目的とする場合</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750</a:t>
                      </a:r>
                      <a:r>
                        <a:rPr kumimoji="1" lang="ja-JP" altLang="en-US" b="1" dirty="0">
                          <a:latin typeface="BIZ UDPゴシック" panose="020B0400000000000000" pitchFamily="50" charset="-128"/>
                          <a:ea typeface="BIZ UDPゴシック" panose="020B0400000000000000" pitchFamily="50" charset="-128"/>
                        </a:rPr>
                        <a:t>点</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b="1" u="sng" dirty="0">
                          <a:solidFill>
                            <a:srgbClr val="FF0000"/>
                          </a:solidFill>
                          <a:latin typeface="BIZ UDPゴシック" panose="020B0400000000000000" pitchFamily="50" charset="-128"/>
                          <a:ea typeface="BIZ UDPゴシック" panose="020B0400000000000000" pitchFamily="50" charset="-128"/>
                        </a:rPr>
                        <a:t>１　外来診療の場合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800"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193086444"/>
                  </a:ext>
                </a:extLst>
              </a:tr>
              <a:tr h="615250">
                <a:tc>
                  <a:txBody>
                    <a:bodyPr/>
                    <a:lstStyle/>
                    <a:p>
                      <a:pPr algn="l"/>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２　その他の場合</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500</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rPr>
                        <a:t>２　訪問診療の場合</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880386327"/>
                  </a:ext>
                </a:extLst>
              </a:tr>
              <a:tr h="615250">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３　入院診療の場合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endPar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2061224031"/>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遠隔連携診療料の評価の拡大①</a:t>
            </a:r>
          </a:p>
        </p:txBody>
      </p:sp>
      <p:sp>
        <p:nvSpPr>
          <p:cNvPr id="4" name="矢印: 右 3">
            <a:extLst>
              <a:ext uri="{FF2B5EF4-FFF2-40B4-BE49-F238E27FC236}">
                <a16:creationId xmlns:a16="http://schemas.microsoft.com/office/drawing/2014/main" id="{D36111BD-7835-328E-BA9F-8AD30F14A93E}"/>
              </a:ext>
            </a:extLst>
          </p:cNvPr>
          <p:cNvSpPr/>
          <p:nvPr/>
        </p:nvSpPr>
        <p:spPr>
          <a:xfrm>
            <a:off x="5730240" y="2876489"/>
            <a:ext cx="731520" cy="7284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6" name="表 5">
            <a:extLst>
              <a:ext uri="{FF2B5EF4-FFF2-40B4-BE49-F238E27FC236}">
                <a16:creationId xmlns:a16="http://schemas.microsoft.com/office/drawing/2014/main" id="{C992B495-BEC8-098A-1863-1EBEADB20711}"/>
              </a:ext>
            </a:extLst>
          </p:cNvPr>
          <p:cNvGraphicFramePr>
            <a:graphicFrameLocks noGrp="1"/>
          </p:cNvGraphicFramePr>
          <p:nvPr/>
        </p:nvGraphicFramePr>
        <p:xfrm>
          <a:off x="894014" y="5373331"/>
          <a:ext cx="10524768" cy="1188720"/>
        </p:xfrm>
        <a:graphic>
          <a:graphicData uri="http://schemas.openxmlformats.org/drawingml/2006/table">
            <a:tbl>
              <a:tblPr firstRow="1" bandRow="1">
                <a:tableStyleId>{93296810-A885-4BE3-A3E7-6D5BEEA58F35}</a:tableStyleId>
              </a:tblPr>
              <a:tblGrid>
                <a:gridCol w="2434513">
                  <a:extLst>
                    <a:ext uri="{9D8B030D-6E8A-4147-A177-3AD203B41FA5}">
                      <a16:colId xmlns:a16="http://schemas.microsoft.com/office/drawing/2014/main" val="2084687000"/>
                    </a:ext>
                  </a:extLst>
                </a:gridCol>
                <a:gridCol w="8090255">
                  <a:extLst>
                    <a:ext uri="{9D8B030D-6E8A-4147-A177-3AD203B41FA5}">
                      <a16:colId xmlns:a16="http://schemas.microsoft.com/office/drawing/2014/main" val="2068746555"/>
                    </a:ext>
                  </a:extLst>
                </a:gridCol>
              </a:tblGrid>
              <a:tr h="264485">
                <a:tc>
                  <a:txBody>
                    <a:bodyPr/>
                    <a:lstStyle/>
                    <a:p>
                      <a:r>
                        <a:rPr kumimoji="1" lang="ja-JP" altLang="en-US" sz="2000" b="1" u="sng" dirty="0">
                          <a:solidFill>
                            <a:srgbClr val="FF0000"/>
                          </a:solidFill>
                          <a:latin typeface="BIZ UDPゴシック" panose="020B0400000000000000" pitchFamily="50" charset="-128"/>
                          <a:ea typeface="BIZ UDPゴシック" panose="020B0400000000000000" pitchFamily="50" charset="-128"/>
                        </a:rPr>
                        <a:t>１　外来診療の場合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rPr>
                        <a:t>・対面診療を行っている入院中の患者以外の患者</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2993695768"/>
                  </a:ext>
                </a:extLst>
              </a:tr>
              <a:tr h="354853">
                <a:tc>
                  <a:txBody>
                    <a:bodyPr/>
                    <a:lstStyle/>
                    <a:p>
                      <a:r>
                        <a:rPr kumimoji="1" lang="ja-JP" altLang="en-US" sz="2000" b="1"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２　</a:t>
                      </a:r>
                      <a:r>
                        <a:rPr lang="ja-JP" altLang="en-US" sz="2000" b="1" u="sng" kern="100" dirty="0">
                          <a:solidFill>
                            <a:srgbClr val="FF0000"/>
                          </a:solidFill>
                          <a:effectLst/>
                          <a:latin typeface="BIZ UDPゴシック" panose="020B0400000000000000" pitchFamily="50" charset="-128"/>
                          <a:ea typeface="BIZ UDPゴシック" panose="020B0400000000000000" pitchFamily="50" charset="-128"/>
                        </a:rPr>
                        <a:t>訪問診療の場合　</a:t>
                      </a:r>
                      <a:endParaRPr kumimoji="1" lang="ja-JP" altLang="en-US" sz="2000"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lang="ja-JP" altLang="en-US" sz="2000" b="1" u="sng"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a:t>
                      </a:r>
                      <a:r>
                        <a:rPr kumimoji="1" lang="ja-JP" altLang="en-US" sz="2000" b="1" u="sng" strike="noStrike" kern="1200" cap="none" spc="0" normalizeH="0" baseline="0" noProof="0" dirty="0">
                          <a:ln>
                            <a:noFill/>
                          </a:ln>
                          <a:solidFill>
                            <a:schemeClr val="tx1">
                              <a:lumMod val="95000"/>
                              <a:lumOff val="5000"/>
                            </a:schemeClr>
                          </a:solidFill>
                          <a:effectLst/>
                          <a:uLnTx/>
                          <a:uFillTx/>
                          <a:latin typeface="BIZ UDPゴシック" panose="020B0400000000000000" pitchFamily="50" charset="-128"/>
                          <a:ea typeface="BIZ UDPゴシック" panose="020B0400000000000000" pitchFamily="50" charset="-128"/>
                        </a:rPr>
                        <a:t>在宅で療養を行っている患者であって通院が困難な患者</a:t>
                      </a:r>
                      <a:endPar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019569817"/>
                  </a:ext>
                </a:extLst>
              </a:tr>
              <a:tr h="354853">
                <a:tc>
                  <a:txBody>
                    <a:bodyPr/>
                    <a:lstStyle/>
                    <a:p>
                      <a:r>
                        <a:rPr kumimoji="1" lang="ja-JP" altLang="en-US" sz="2000" b="1"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３　</a:t>
                      </a:r>
                      <a:r>
                        <a:rPr lang="ja-JP" altLang="en-US" sz="20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入院診療の場合　</a:t>
                      </a:r>
                      <a:endParaRPr kumimoji="1" lang="ja-JP" altLang="en-US" sz="2000"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lang="ja-JP" altLang="en-US" sz="2000" b="1" u="sng"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en-US" sz="2000" b="1" u="sng" strike="noStrike" kern="1200" cap="none" spc="0" normalizeH="0" baseline="0" noProof="0" dirty="0">
                          <a:ln>
                            <a:noFill/>
                          </a:ln>
                          <a:solidFill>
                            <a:schemeClr val="tx1">
                              <a:lumMod val="95000"/>
                              <a:lumOff val="5000"/>
                            </a:schemeClr>
                          </a:solidFill>
                          <a:effectLst/>
                          <a:uLnTx/>
                          <a:uFillTx/>
                          <a:latin typeface="BIZ UDPゴシック" panose="020B0400000000000000" pitchFamily="50" charset="-128"/>
                          <a:ea typeface="BIZ UDPゴシック" panose="020B0400000000000000" pitchFamily="50" charset="-128"/>
                        </a:rPr>
                        <a:t>入院中の患者</a:t>
                      </a:r>
                      <a:endPar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467063488"/>
                  </a:ext>
                </a:extLst>
              </a:tr>
            </a:tbl>
          </a:graphicData>
        </a:graphic>
      </p:graphicFrame>
      <p:sp>
        <p:nvSpPr>
          <p:cNvPr id="10" name="テキスト ボックス 9">
            <a:extLst>
              <a:ext uri="{FF2B5EF4-FFF2-40B4-BE49-F238E27FC236}">
                <a16:creationId xmlns:a16="http://schemas.microsoft.com/office/drawing/2014/main" id="{CB92AC72-6CC5-43FD-4A9E-9BE8DDDF0D42}"/>
              </a:ext>
            </a:extLst>
          </p:cNvPr>
          <p:cNvSpPr txBox="1"/>
          <p:nvPr/>
        </p:nvSpPr>
        <p:spPr>
          <a:xfrm>
            <a:off x="273287" y="1086697"/>
            <a:ext cx="9800108" cy="337144"/>
          </a:xfrm>
          <a:prstGeom prst="rect">
            <a:avLst/>
          </a:prstGeom>
          <a:noFill/>
          <a:ln w="19050">
            <a:no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〇増点及び項目の細分化</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31" name="オーディオ 30">
            <a:hlinkClick r:id="" action="ppaction://media"/>
            <a:extLst>
              <a:ext uri="{FF2B5EF4-FFF2-40B4-BE49-F238E27FC236}">
                <a16:creationId xmlns:a16="http://schemas.microsoft.com/office/drawing/2014/main" id="{0EA1773E-5222-6E03-6D29-7880BEF0595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0327300"/>
      </p:ext>
    </p:extLst>
  </p:cSld>
  <p:clrMapOvr>
    <a:masterClrMapping/>
  </p:clrMapOvr>
  <mc:AlternateContent xmlns:mc="http://schemas.openxmlformats.org/markup-compatibility/2006" xmlns:p14="http://schemas.microsoft.com/office/powerpoint/2010/main">
    <mc:Choice Requires="p14">
      <p:transition spd="slow" p14:dur="2000" advTm="69323"/>
    </mc:Choice>
    <mc:Fallback xmlns="">
      <p:transition spd="slow" advTm="69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EA80A-EFD1-712F-79C8-549B5580DAC3}"/>
            </a:ext>
          </a:extLst>
        </p:cNvPr>
        <p:cNvGrpSpPr/>
        <p:nvPr/>
      </p:nvGrpSpPr>
      <p:grpSpPr>
        <a:xfrm>
          <a:off x="0" y="0"/>
          <a:ext cx="0" cy="0"/>
          <a:chOff x="0" y="0"/>
          <a:chExt cx="0" cy="0"/>
        </a:xfrm>
      </p:grpSpPr>
      <p:sp>
        <p:nvSpPr>
          <p:cNvPr id="7" name="テキスト ボックス 6">
            <a:extLst>
              <a:ext uri="{FF2B5EF4-FFF2-40B4-BE49-F238E27FC236}">
                <a16:creationId xmlns:a16="http://schemas.microsoft.com/office/drawing/2014/main" id="{48960284-ACD6-C2EE-D8F6-F7DB14EEF3E4}"/>
              </a:ext>
            </a:extLst>
          </p:cNvPr>
          <p:cNvSpPr txBox="1"/>
          <p:nvPr/>
        </p:nvSpPr>
        <p:spPr>
          <a:xfrm>
            <a:off x="387928" y="741937"/>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zh-TW"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遠隔連携診療料</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見直し項目②</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1" name="スライド番号プレースホルダー 4">
            <a:extLst>
              <a:ext uri="{FF2B5EF4-FFF2-40B4-BE49-F238E27FC236}">
                <a16:creationId xmlns:a16="http://schemas.microsoft.com/office/drawing/2014/main" id="{A79A6CE1-7E41-B6A4-806B-44FFE21BC34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2" name="タイトル 1">
            <a:extLst>
              <a:ext uri="{FF2B5EF4-FFF2-40B4-BE49-F238E27FC236}">
                <a16:creationId xmlns:a16="http://schemas.microsoft.com/office/drawing/2014/main" id="{53F7401E-0AEB-4B25-039D-23E1FBB3A5FF}"/>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lang="ja-JP" altLang="en-US" sz="2400" b="1" dirty="0">
                <a:latin typeface="BIZ UDPゴシック" panose="020B0400000000000000" pitchFamily="50" charset="-128"/>
                <a:ea typeface="BIZ UDPゴシック" panose="020B0400000000000000" pitchFamily="50" charset="-128"/>
              </a:rPr>
              <a:t>遠隔連携診療料の評価の拡大②</a:t>
            </a:r>
            <a:endParaRPr kumimoji="1" lang="ja-JP" altLang="en-US" sz="2400" b="1" dirty="0">
              <a:latin typeface="BIZ UDPゴシック" panose="020B0400000000000000" pitchFamily="50" charset="-128"/>
              <a:ea typeface="BIZ UDPゴシック" panose="020B0400000000000000" pitchFamily="50" charset="-128"/>
            </a:endParaRPr>
          </a:p>
        </p:txBody>
      </p:sp>
      <p:sp>
        <p:nvSpPr>
          <p:cNvPr id="3" name="テキスト ボックス 2">
            <a:extLst>
              <a:ext uri="{FF2B5EF4-FFF2-40B4-BE49-F238E27FC236}">
                <a16:creationId xmlns:a16="http://schemas.microsoft.com/office/drawing/2014/main" id="{5FB949FC-7860-2FD5-6FF2-0EAD1F0A196D}"/>
              </a:ext>
            </a:extLst>
          </p:cNvPr>
          <p:cNvSpPr txBox="1"/>
          <p:nvPr/>
        </p:nvSpPr>
        <p:spPr>
          <a:xfrm>
            <a:off x="387928" y="1014318"/>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〇改定後の対象患者、遠隔診療を行う保険医療機関</a:t>
            </a:r>
          </a:p>
        </p:txBody>
      </p:sp>
      <p:graphicFrame>
        <p:nvGraphicFramePr>
          <p:cNvPr id="5" name="表 4">
            <a:extLst>
              <a:ext uri="{FF2B5EF4-FFF2-40B4-BE49-F238E27FC236}">
                <a16:creationId xmlns:a16="http://schemas.microsoft.com/office/drawing/2014/main" id="{D3AAA14A-97DA-DAD3-D66E-355D717605BE}"/>
              </a:ext>
            </a:extLst>
          </p:cNvPr>
          <p:cNvGraphicFramePr>
            <a:graphicFrameLocks noGrp="1"/>
          </p:cNvGraphicFramePr>
          <p:nvPr/>
        </p:nvGraphicFramePr>
        <p:xfrm>
          <a:off x="1023133" y="1504634"/>
          <a:ext cx="9383731" cy="4481520"/>
        </p:xfrm>
        <a:graphic>
          <a:graphicData uri="http://schemas.openxmlformats.org/drawingml/2006/table">
            <a:tbl>
              <a:tblPr firstRow="1" bandRow="1">
                <a:tableStyleId>{5C22544A-7EE6-4342-B048-85BDC9FD1C3A}</a:tableStyleId>
              </a:tblPr>
              <a:tblGrid>
                <a:gridCol w="923731">
                  <a:extLst>
                    <a:ext uri="{9D8B030D-6E8A-4147-A177-3AD203B41FA5}">
                      <a16:colId xmlns:a16="http://schemas.microsoft.com/office/drawing/2014/main" val="60586760"/>
                    </a:ext>
                  </a:extLst>
                </a:gridCol>
                <a:gridCol w="3440925">
                  <a:extLst>
                    <a:ext uri="{9D8B030D-6E8A-4147-A177-3AD203B41FA5}">
                      <a16:colId xmlns:a16="http://schemas.microsoft.com/office/drawing/2014/main" val="2530280877"/>
                    </a:ext>
                  </a:extLst>
                </a:gridCol>
                <a:gridCol w="5019075">
                  <a:extLst>
                    <a:ext uri="{9D8B030D-6E8A-4147-A177-3AD203B41FA5}">
                      <a16:colId xmlns:a16="http://schemas.microsoft.com/office/drawing/2014/main" val="3689280254"/>
                    </a:ext>
                  </a:extLst>
                </a:gridCol>
              </a:tblGrid>
              <a:tr h="157035">
                <a:tc>
                  <a:txBody>
                    <a:bodyPr/>
                    <a:lstStyle/>
                    <a:p>
                      <a:endParaRPr kumimoji="1" lang="ja-JP" altLang="en-US" sz="1200">
                        <a:latin typeface="メイリオ" panose="020B0604030504040204" pitchFamily="50" charset="-128"/>
                        <a:ea typeface="メイリオ" panose="020B0604030504040204" pitchFamily="50" charset="-128"/>
                      </a:endParaRPr>
                    </a:p>
                  </a:txBody>
                  <a:tcPr>
                    <a:solidFill>
                      <a:srgbClr val="91FFB3"/>
                    </a:solidFill>
                  </a:tcPr>
                </a:tc>
                <a:tc>
                  <a:txBody>
                    <a:bodyPr/>
                    <a:lstStyle/>
                    <a:p>
                      <a:r>
                        <a:rPr kumimoji="1" lang="ja-JP" altLang="en-US" sz="1400">
                          <a:solidFill>
                            <a:schemeClr val="tx1"/>
                          </a:solidFill>
                          <a:latin typeface="メイリオ" panose="020B0604030504040204" pitchFamily="50" charset="-128"/>
                          <a:ea typeface="メイリオ" panose="020B0604030504040204" pitchFamily="50" charset="-128"/>
                        </a:rPr>
                        <a:t>対象患者</a:t>
                      </a:r>
                    </a:p>
                  </a:txBody>
                  <a:tcPr>
                    <a:solidFill>
                      <a:srgbClr val="91FFB3"/>
                    </a:solidFill>
                  </a:tcPr>
                </a:tc>
                <a:tc>
                  <a:txBody>
                    <a:bodyPr/>
                    <a:lstStyle/>
                    <a:p>
                      <a:r>
                        <a:rPr kumimoji="1" lang="ja-JP" altLang="en-US" sz="1400" dirty="0">
                          <a:solidFill>
                            <a:schemeClr val="tx1"/>
                          </a:solidFill>
                          <a:latin typeface="メイリオ" panose="020B0604030504040204" pitchFamily="50" charset="-128"/>
                          <a:ea typeface="メイリオ" panose="020B0604030504040204" pitchFamily="50" charset="-128"/>
                        </a:rPr>
                        <a:t>遠隔診療を行う保険医療機関</a:t>
                      </a:r>
                    </a:p>
                  </a:txBody>
                  <a:tcPr>
                    <a:solidFill>
                      <a:srgbClr val="91FFB3"/>
                    </a:solidFill>
                  </a:tcPr>
                </a:tc>
                <a:extLst>
                  <a:ext uri="{0D108BD9-81ED-4DB2-BD59-A6C34878D82A}">
                    <a16:rowId xmlns:a16="http://schemas.microsoft.com/office/drawing/2014/main" val="3550113468"/>
                  </a:ext>
                </a:extLst>
              </a:tr>
              <a:tr h="122042">
                <a:tc rowSpan="6">
                  <a:txBody>
                    <a:bodyPr/>
                    <a:lstStyle/>
                    <a:p>
                      <a:pPr algn="ctr"/>
                      <a:r>
                        <a:rPr kumimoji="1" lang="ja-JP" altLang="en-US" sz="1400" b="1">
                          <a:latin typeface="メイリオ" panose="020B0604030504040204" pitchFamily="50" charset="-128"/>
                          <a:ea typeface="メイリオ" panose="020B0604030504040204" pitchFamily="50" charset="-128"/>
                        </a:rPr>
                        <a:t>外来診療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CDFFDC"/>
                    </a:solidFill>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指定難病の患者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baseline="300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indent="-93663" algn="just">
                        <a:tabLst>
                          <a:tab pos="93663" algn="l"/>
                        </a:tabLst>
                      </a:pPr>
                      <a:r>
                        <a:rPr kumimoji="1" lang="ja-JP" altLang="en-US" sz="1200">
                          <a:latin typeface="メイリオ" panose="020B0604030504040204" pitchFamily="50" charset="-128"/>
                          <a:ea typeface="メイリオ" panose="020B0604030504040204" pitchFamily="50" charset="-128"/>
                        </a:rPr>
                        <a:t>難病診療連携拠点病院、難病診療分野別拠点病院又は難病医療協力病院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477197703"/>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dirty="0">
                          <a:latin typeface="メイリオ" panose="020B0604030504040204" pitchFamily="50" charset="-128"/>
                          <a:ea typeface="メイリオ" panose="020B0604030504040204" pitchFamily="50" charset="-128"/>
                        </a:rPr>
                        <a:t>てんかんの患者</a:t>
                      </a:r>
                      <a:r>
                        <a:rPr kumimoji="1" lang="en-US" altLang="ja-JP" sz="1200" baseline="30000" dirty="0">
                          <a:latin typeface="メイリオ" panose="020B0604030504040204" pitchFamily="50" charset="-128"/>
                          <a:ea typeface="メイリオ" panose="020B0604030504040204" pitchFamily="50" charset="-128"/>
                        </a:rPr>
                        <a:t>※</a:t>
                      </a:r>
                      <a:r>
                        <a:rPr kumimoji="1" lang="ja-JP" altLang="en-US" sz="1200" baseline="30000" dirty="0">
                          <a:latin typeface="メイリオ" panose="020B0604030504040204" pitchFamily="50" charset="-128"/>
                          <a:ea typeface="メイリオ" panose="020B0604030504040204" pitchFamily="50" charset="-128"/>
                        </a:rPr>
                        <a:t>１</a:t>
                      </a:r>
                      <a:r>
                        <a:rPr kumimoji="1" lang="en-US" altLang="ja-JP" sz="1200" baseline="30000" dirty="0">
                          <a:latin typeface="メイリオ" panose="020B0604030504040204" pitchFamily="50" charset="-128"/>
                          <a:ea typeface="メイリオ" panose="020B0604030504040204" pitchFamily="50" charset="-128"/>
                        </a:rPr>
                        <a:t>※</a:t>
                      </a:r>
                      <a:r>
                        <a:rPr kumimoji="1" lang="ja-JP" altLang="en-US" sz="1200" baseline="30000" dirty="0">
                          <a:latin typeface="メイリオ" panose="020B0604030504040204" pitchFamily="50" charset="-128"/>
                          <a:ea typeface="メイリオ" panose="020B0604030504040204" pitchFamily="50" charset="-128"/>
                        </a:rPr>
                        <a:t>２</a:t>
                      </a:r>
                      <a:endParaRPr kumimoji="1" lang="ja-JP" altLang="en-US" sz="1200" dirty="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てんかん診療拠点機関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534344264"/>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希少がんの患者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特定機能病院又は都道府県がん診療連携拠点病院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24707905"/>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小児慢性特定疾病医療支援の対象患者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特定機能病院又は小児入院医療管理料１を届け出た保険医療機関</a:t>
                      </a:r>
                    </a:p>
                  </a:txBody>
                  <a:tcPr marL="72000" marR="36000" marT="36000" marB="18000">
                    <a:solidFill>
                      <a:srgbClr val="CDFFDC"/>
                    </a:solidFill>
                  </a:tcPr>
                </a:tc>
                <a:extLst>
                  <a:ext uri="{0D108BD9-81ED-4DB2-BD59-A6C34878D82A}">
                    <a16:rowId xmlns:a16="http://schemas.microsoft.com/office/drawing/2014/main" val="3042108028"/>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医療的ケア児（者）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indent="-93663" algn="just">
                        <a:tabLst>
                          <a:tab pos="93663" algn="l"/>
                        </a:tabLst>
                      </a:pPr>
                      <a:endParaRPr kumimoji="1" lang="ja-JP" altLang="en-US"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94065311"/>
                  </a:ext>
                </a:extLst>
              </a:tr>
              <a:tr h="310483">
                <a:tc vMerge="1">
                  <a:txBody>
                    <a:bodyPr/>
                    <a:lstStyle/>
                    <a:p>
                      <a:endParaRPr kumimoji="1" lang="ja-JP" altLang="en-US"/>
                    </a:p>
                  </a:txBody>
                  <a:tcPr/>
                </a:tc>
                <a:tc>
                  <a:txBody>
                    <a:bodyPr/>
                    <a:lstStyle/>
                    <a:p>
                      <a:pPr marL="177800" indent="-177800" algn="just">
                        <a:buClr>
                          <a:schemeClr val="tx1"/>
                        </a:buClr>
                        <a:buFont typeface="Arial" panose="020B0604020202020204" pitchFamily="34" charset="0"/>
                        <a:buChar char="•"/>
                      </a:pPr>
                      <a:r>
                        <a:rPr kumimoji="1" lang="ja-JP" altLang="en-US" sz="1200">
                          <a:solidFill>
                            <a:srgbClr val="007FDE"/>
                          </a:solidFill>
                          <a:latin typeface="メイリオ" panose="020B0604030504040204" pitchFamily="50" charset="-128"/>
                          <a:ea typeface="メイリオ" panose="020B0604030504040204" pitchFamily="50" charset="-128"/>
                        </a:rPr>
                        <a:t>悪性腫瘍の患者（治療中のものに限る）</a:t>
                      </a:r>
                      <a:endParaRPr kumimoji="1" lang="en-US" altLang="ja-JP" sz="1200" baseline="30000">
                        <a:solidFill>
                          <a:srgbClr val="007FDE"/>
                        </a:solidFill>
                        <a:latin typeface="メイリオ" panose="020B0604030504040204" pitchFamily="50" charset="-128"/>
                        <a:ea typeface="メイリオ" panose="020B0604030504040204" pitchFamily="50" charset="-128"/>
                      </a:endParaRPr>
                    </a:p>
                    <a:p>
                      <a:pPr marL="177800" marR="0" lvl="0" indent="-177800" algn="just"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a:pPr>
                      <a:r>
                        <a:rPr kumimoji="1" lang="ja-JP" altLang="en-US" sz="1200">
                          <a:solidFill>
                            <a:srgbClr val="007FDE"/>
                          </a:solidFill>
                          <a:latin typeface="メイリオ" panose="020B0604030504040204" pitchFamily="50" charset="-128"/>
                          <a:ea typeface="メイリオ" panose="020B0604030504040204" pitchFamily="50" charset="-128"/>
                        </a:rPr>
                        <a:t>膠原病の患者（治療中のものに限る）</a:t>
                      </a:r>
                      <a:endParaRPr kumimoji="1" lang="en-US" altLang="ja-JP" sz="1200">
                        <a:solidFill>
                          <a:srgbClr val="007FDE"/>
                        </a:solidFill>
                        <a:latin typeface="メイリオ" panose="020B0604030504040204" pitchFamily="50" charset="-128"/>
                        <a:ea typeface="メイリオ" panose="020B0604030504040204" pitchFamily="50" charset="-128"/>
                      </a:endParaRPr>
                    </a:p>
                    <a:p>
                      <a:pPr marL="177800" indent="-177800" algn="just">
                        <a:buClr>
                          <a:schemeClr val="tx1"/>
                        </a:buClr>
                        <a:buFont typeface="Arial" panose="020B0604020202020204" pitchFamily="34" charset="0"/>
                        <a:buChar char="•"/>
                      </a:pPr>
                      <a:r>
                        <a:rPr kumimoji="1" lang="ja-JP" altLang="en-US" sz="1200">
                          <a:solidFill>
                            <a:srgbClr val="007FDE"/>
                          </a:solidFill>
                          <a:latin typeface="メイリオ" panose="020B0604030504040204" pitchFamily="50" charset="-128"/>
                          <a:ea typeface="メイリオ" panose="020B0604030504040204" pitchFamily="50" charset="-128"/>
                        </a:rPr>
                        <a:t>慢性維持透析の患者</a:t>
                      </a: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対面診療を行う保険医療機関と同一都道府県内の保険医療機関</a:t>
                      </a:r>
                    </a:p>
                  </a:txBody>
                  <a:tcPr marL="72000" marR="36000" marT="36000" marB="18000">
                    <a:solidFill>
                      <a:srgbClr val="CDFFDC"/>
                    </a:solidFill>
                  </a:tcPr>
                </a:tc>
                <a:extLst>
                  <a:ext uri="{0D108BD9-81ED-4DB2-BD59-A6C34878D82A}">
                    <a16:rowId xmlns:a16="http://schemas.microsoft.com/office/drawing/2014/main" val="2118074730"/>
                  </a:ext>
                </a:extLst>
              </a:tr>
              <a:tr h="404704">
                <a:tc rowSpan="3">
                  <a:txBody>
                    <a:bodyPr/>
                    <a:lstStyle/>
                    <a:p>
                      <a:pPr algn="ctr"/>
                      <a:r>
                        <a:rPr kumimoji="1" lang="ja-JP" altLang="en-US" sz="1400" b="1">
                          <a:latin typeface="メイリオ" panose="020B0604030504040204" pitchFamily="50" charset="-128"/>
                          <a:ea typeface="メイリオ" panose="020B0604030504040204" pitchFamily="50" charset="-128"/>
                        </a:rPr>
                        <a:t>訪問診療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E1FFEA"/>
                    </a:solidFill>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標榜していない診療科であって、その診療科の医師でなければ困難な診療を要する者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tc>
                  <a:txBody>
                    <a:bodyPr/>
                    <a:lstStyle/>
                    <a:p>
                      <a:pPr marL="93663" indent="-93663" algn="just"/>
                      <a:r>
                        <a:rPr kumimoji="1" lang="ja-JP" altLang="en-US" sz="1200">
                          <a:latin typeface="メイリオ" panose="020B0604030504040204" pitchFamily="50" charset="-128"/>
                          <a:ea typeface="メイリオ" panose="020B0604030504040204" pitchFamily="50" charset="-128"/>
                        </a:rPr>
                        <a:t>対面診療を行う保険医療機関と同一都道府県内の保険医療機関　</a:t>
                      </a:r>
                    </a:p>
                  </a:txBody>
                  <a:tcPr marL="72000" marR="36000" marT="36000" marB="18000">
                    <a:solidFill>
                      <a:srgbClr val="E1FFEA"/>
                    </a:solidFill>
                  </a:tcPr>
                </a:tc>
                <a:extLst>
                  <a:ext uri="{0D108BD9-81ED-4DB2-BD59-A6C34878D82A}">
                    <a16:rowId xmlns:a16="http://schemas.microsoft.com/office/drawing/2014/main" val="628749893"/>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医療的ケア児（者）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tc>
                  <a:txBody>
                    <a:bodyPr/>
                    <a:lstStyle/>
                    <a:p>
                      <a:pPr marL="93663" indent="-93663" algn="just"/>
                      <a:endParaRPr kumimoji="1" lang="ja-JP" altLang="en-US"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extLst>
                  <a:ext uri="{0D108BD9-81ED-4DB2-BD59-A6C34878D82A}">
                    <a16:rowId xmlns:a16="http://schemas.microsoft.com/office/drawing/2014/main" val="1918122674"/>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外来緩和ケア管理料の対象患者</a:t>
                      </a:r>
                    </a:p>
                  </a:txBody>
                  <a:tcPr marL="72000" marR="36000" marT="36000" marB="18000">
                    <a:solidFill>
                      <a:srgbClr val="E1FFEA"/>
                    </a:solidFill>
                  </a:tcPr>
                </a:tc>
                <a:tc>
                  <a:txBody>
                    <a:bodyPr/>
                    <a:lstStyle/>
                    <a:p>
                      <a:pPr marL="93663" indent="-93663" algn="just"/>
                      <a:r>
                        <a:rPr kumimoji="1" lang="ja-JP" altLang="en-US" sz="1200">
                          <a:latin typeface="メイリオ" panose="020B0604030504040204" pitchFamily="50" charset="-128"/>
                          <a:ea typeface="メイリオ" panose="020B0604030504040204" pitchFamily="50" charset="-128"/>
                        </a:rPr>
                        <a:t>外来緩和ケア管理料を届け出た保険医療機関</a:t>
                      </a:r>
                    </a:p>
                  </a:txBody>
                  <a:tcPr marL="72000" marR="36000" marT="36000" marB="18000">
                    <a:solidFill>
                      <a:srgbClr val="E1FFEA"/>
                    </a:solidFill>
                  </a:tcPr>
                </a:tc>
                <a:extLst>
                  <a:ext uri="{0D108BD9-81ED-4DB2-BD59-A6C34878D82A}">
                    <a16:rowId xmlns:a16="http://schemas.microsoft.com/office/drawing/2014/main" val="1438411377"/>
                  </a:ext>
                </a:extLst>
              </a:tr>
              <a:tr h="122042">
                <a:tc rowSpan="4">
                  <a:txBody>
                    <a:bodyPr/>
                    <a:lstStyle/>
                    <a:p>
                      <a:pPr algn="ctr"/>
                      <a:r>
                        <a:rPr kumimoji="1" lang="ja-JP" altLang="en-US" sz="1400" b="1">
                          <a:latin typeface="メイリオ" panose="020B0604030504040204" pitchFamily="50" charset="-128"/>
                          <a:ea typeface="メイリオ" panose="020B0604030504040204" pitchFamily="50" charset="-128"/>
                        </a:rPr>
                        <a:t>入院診療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CDFFDC"/>
                    </a:solidFill>
                  </a:tcPr>
                </a:tc>
                <a:tc>
                  <a:txBody>
                    <a:bodyPr/>
                    <a:lstStyle/>
                    <a:p>
                      <a:pPr marL="171450" indent="-17145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指定難病の患者　</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難病診療連携拠点病院、難病診療分野別拠点病院又は難病医療協力病院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1711258721"/>
                  </a:ext>
                </a:extLst>
              </a:tr>
              <a:tr h="310483">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希少がんの患者</a:t>
                      </a:r>
                      <a:endParaRPr kumimoji="1" lang="en-US" altLang="ja-JP" sz="1200">
                        <a:latin typeface="メイリオ" panose="020B0604030504040204" pitchFamily="50" charset="-128"/>
                        <a:ea typeface="メイリオ" panose="020B0604030504040204" pitchFamily="50" charset="-128"/>
                      </a:endParaRPr>
                    </a:p>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日本臓器移植ネットワークに臓器移植希望者として登録された患者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特定機能病院又は都道府県がん診療連携拠点病院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9922817"/>
                  </a:ext>
                </a:extLst>
              </a:tr>
              <a:tr h="122042">
                <a:tc vMerge="1">
                  <a:txBody>
                    <a:bodyPr/>
                    <a:lstStyle/>
                    <a:p>
                      <a:endParaRPr kumimoji="1" lang="ja-JP" altLang="en-US"/>
                    </a:p>
                  </a:txBody>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小児慢性特定疾病医療支援の対象患者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特定機能病院又は小児入院医療管理料１を届け出た保険医療機関</a:t>
                      </a:r>
                    </a:p>
                  </a:txBody>
                  <a:tcPr marL="72000" marR="36000" marT="36000" marB="18000">
                    <a:solidFill>
                      <a:srgbClr val="CDFFDC"/>
                    </a:solidFill>
                  </a:tcPr>
                </a:tc>
                <a:extLst>
                  <a:ext uri="{0D108BD9-81ED-4DB2-BD59-A6C34878D82A}">
                    <a16:rowId xmlns:a16="http://schemas.microsoft.com/office/drawing/2014/main" val="862142121"/>
                  </a:ext>
                </a:extLst>
              </a:tr>
              <a:tr h="310483">
                <a:tc vMerge="1">
                  <a:txBody>
                    <a:bodyPr/>
                    <a:lstStyle/>
                    <a:p>
                      <a:endParaRPr kumimoji="1" lang="ja-JP" altLang="en-US"/>
                    </a:p>
                  </a:txBody>
                  <a:tcPr/>
                </a:tc>
                <a:tc>
                  <a:txBody>
                    <a:bodyPr/>
                    <a:lstStyle/>
                    <a:p>
                      <a:pPr marL="177800" indent="-177800" algn="just">
                        <a:buClr>
                          <a:schemeClr val="tx1"/>
                        </a:buClr>
                        <a:buFont typeface="Arial" panose="020B0604020202020204" pitchFamily="34" charset="0"/>
                        <a:buChar char="•"/>
                      </a:pPr>
                      <a:r>
                        <a:rPr kumimoji="1" lang="ja-JP" altLang="en-US" sz="1200" dirty="0">
                          <a:solidFill>
                            <a:srgbClr val="007FDE"/>
                          </a:solidFill>
                          <a:latin typeface="メイリオ" panose="020B0604030504040204" pitchFamily="50" charset="-128"/>
                          <a:ea typeface="メイリオ" panose="020B0604030504040204" pitchFamily="50" charset="-128"/>
                        </a:rPr>
                        <a:t>標榜していない診療科であって、その診療科の医師でなければ困難な診療を要する者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対面診療を行う保険医療機関と同一都道府県内の保険医療機関</a:t>
                      </a:r>
                    </a:p>
                  </a:txBody>
                  <a:tcPr marL="72000" marR="36000" marT="36000" marB="18000">
                    <a:solidFill>
                      <a:srgbClr val="CDFFDC"/>
                    </a:solidFill>
                  </a:tcPr>
                </a:tc>
                <a:extLst>
                  <a:ext uri="{0D108BD9-81ED-4DB2-BD59-A6C34878D82A}">
                    <a16:rowId xmlns:a16="http://schemas.microsoft.com/office/drawing/2014/main" val="1295990742"/>
                  </a:ext>
                </a:extLst>
              </a:tr>
            </a:tbl>
          </a:graphicData>
        </a:graphic>
      </p:graphicFrame>
      <p:sp>
        <p:nvSpPr>
          <p:cNvPr id="9" name="テキスト ボックス 8">
            <a:extLst>
              <a:ext uri="{FF2B5EF4-FFF2-40B4-BE49-F238E27FC236}">
                <a16:creationId xmlns:a16="http://schemas.microsoft.com/office/drawing/2014/main" id="{8A9622F7-9825-8839-2136-2AD05A37DDC8}"/>
              </a:ext>
            </a:extLst>
          </p:cNvPr>
          <p:cNvSpPr txBox="1"/>
          <p:nvPr/>
        </p:nvSpPr>
        <p:spPr>
          <a:xfrm>
            <a:off x="1241961" y="6059428"/>
            <a:ext cx="9164903"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注）</a:t>
            </a:r>
            <a:r>
              <a:rPr kumimoji="1" lang="ja-JP" altLang="en-US" sz="12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青字の対象患者については、当該保険医療機関が人口の少ない地域に所在する場合に限る。</a:t>
            </a:r>
            <a:endParaRPr kumimoji="1" lang="en-US" altLang="ja-JP" sz="12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　診断を目的とした場合には、疑い患者を含む。</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２　外傷性のてんかん（診断を目的とした場合に限る。）及び知的障害を有する者に係るものを含む。</a:t>
            </a:r>
          </a:p>
        </p:txBody>
      </p:sp>
      <p:pic>
        <p:nvPicPr>
          <p:cNvPr id="39" name="オーディオ 38">
            <a:hlinkClick r:id="" action="ppaction://media"/>
            <a:extLst>
              <a:ext uri="{FF2B5EF4-FFF2-40B4-BE49-F238E27FC236}">
                <a16:creationId xmlns:a16="http://schemas.microsoft.com/office/drawing/2014/main" id="{ADBDB0E2-7A7F-6370-C6B6-98DDA5C145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2266646"/>
      </p:ext>
    </p:extLst>
  </p:cSld>
  <p:clrMapOvr>
    <a:masterClrMapping/>
  </p:clrMapOvr>
  <mc:AlternateContent xmlns:mc="http://schemas.openxmlformats.org/markup-compatibility/2006" xmlns:p14="http://schemas.microsoft.com/office/powerpoint/2010/main">
    <mc:Choice Requires="p14">
      <p:transition spd="slow" p14:dur="2000" advTm="66238"/>
    </mc:Choice>
    <mc:Fallback xmlns="">
      <p:transition spd="slow" advTm="66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359C2-06C5-A7D1-0E41-D204E9413B8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051E345C-AF98-124B-3FEA-AB33650DBC2F}"/>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在宅医療</a:t>
            </a:r>
          </a:p>
        </p:txBody>
      </p:sp>
      <p:sp>
        <p:nvSpPr>
          <p:cNvPr id="3" name="スライド番号プレースホルダー 4">
            <a:extLst>
              <a:ext uri="{FF2B5EF4-FFF2-40B4-BE49-F238E27FC236}">
                <a16:creationId xmlns:a16="http://schemas.microsoft.com/office/drawing/2014/main" id="{D90E3AA9-0059-CDBB-8E91-635283F49AD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A9A2650-B5BD-6C6C-FA08-601DE1DD85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5560446"/>
      </p:ext>
    </p:extLst>
  </p:cSld>
  <p:clrMapOvr>
    <a:masterClrMapping/>
  </p:clrMapOvr>
  <mc:AlternateContent xmlns:mc="http://schemas.openxmlformats.org/markup-compatibility/2006" xmlns:p14="http://schemas.microsoft.com/office/powerpoint/2010/main">
    <mc:Choice Requires="p14">
      <p:transition spd="slow" p14:dur="2000" advTm="6170"/>
    </mc:Choice>
    <mc:Fallback xmlns="">
      <p:transition spd="slow" advTm="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8B509-B910-58BE-91D4-74FE8518DB3C}"/>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1CC226C-A13E-D7AB-8E6F-C9469AFA4CC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在宅医療における物賃対応</a:t>
            </a:r>
          </a:p>
        </p:txBody>
      </p:sp>
      <p:sp>
        <p:nvSpPr>
          <p:cNvPr id="7" name="スライド番号プレースホルダー 4">
            <a:extLst>
              <a:ext uri="{FF2B5EF4-FFF2-40B4-BE49-F238E27FC236}">
                <a16:creationId xmlns:a16="http://schemas.microsoft.com/office/drawing/2014/main" id="{A1045237-A08E-9E9B-8CB6-FBA9E7E84EE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13125F4B-0E54-2EA0-3CA3-1A131351B57E}"/>
              </a:ext>
            </a:extLst>
          </p:cNvPr>
          <p:cNvGraphicFramePr>
            <a:graphicFrameLocks noGrp="1"/>
          </p:cNvGraphicFramePr>
          <p:nvPr/>
        </p:nvGraphicFramePr>
        <p:xfrm>
          <a:off x="291208" y="809601"/>
          <a:ext cx="11665295" cy="2459546"/>
        </p:xfrm>
        <a:graphic>
          <a:graphicData uri="http://schemas.openxmlformats.org/drawingml/2006/table">
            <a:tbl>
              <a:tblPr firstRow="1" bandRow="1">
                <a:tableStyleId>{5940675A-B579-460E-94D1-54222C63F5DA}</a:tableStyleId>
              </a:tblPr>
              <a:tblGrid>
                <a:gridCol w="5414403">
                  <a:extLst>
                    <a:ext uri="{9D8B030D-6E8A-4147-A177-3AD203B41FA5}">
                      <a16:colId xmlns:a16="http://schemas.microsoft.com/office/drawing/2014/main" val="3938482511"/>
                    </a:ext>
                  </a:extLst>
                </a:gridCol>
                <a:gridCol w="1152128">
                  <a:extLst>
                    <a:ext uri="{9D8B030D-6E8A-4147-A177-3AD203B41FA5}">
                      <a16:colId xmlns:a16="http://schemas.microsoft.com/office/drawing/2014/main" val="2635774537"/>
                    </a:ext>
                  </a:extLst>
                </a:gridCol>
                <a:gridCol w="1224136">
                  <a:extLst>
                    <a:ext uri="{9D8B030D-6E8A-4147-A177-3AD203B41FA5}">
                      <a16:colId xmlns:a16="http://schemas.microsoft.com/office/drawing/2014/main" val="2078934805"/>
                    </a:ext>
                  </a:extLst>
                </a:gridCol>
                <a:gridCol w="1368152">
                  <a:extLst>
                    <a:ext uri="{9D8B030D-6E8A-4147-A177-3AD203B41FA5}">
                      <a16:colId xmlns:a16="http://schemas.microsoft.com/office/drawing/2014/main" val="680085898"/>
                    </a:ext>
                  </a:extLst>
                </a:gridCol>
                <a:gridCol w="2506476">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pPr>
                        <a:lnSpc>
                          <a:spcPts val="2300"/>
                        </a:lnSpc>
                      </a:pPr>
                      <a:r>
                        <a:rPr kumimoji="1" lang="zh-TW" altLang="en-US" sz="1400" dirty="0">
                          <a:solidFill>
                            <a:schemeClr val="tx1"/>
                          </a:solidFill>
                          <a:latin typeface="BIZ UDPゴシック" panose="020B0400000000000000" pitchFamily="50" charset="-128"/>
                          <a:ea typeface="BIZ UDPゴシック" panose="020B0400000000000000" pitchFamily="50" charset="-128"/>
                        </a:rPr>
                        <a:t>在宅患者訪問診療料（</a:t>
                      </a:r>
                      <a:r>
                        <a:rPr kumimoji="1" lang="en-US" altLang="zh-TW" sz="1400" dirty="0">
                          <a:solidFill>
                            <a:schemeClr val="tx1"/>
                          </a:solidFill>
                          <a:latin typeface="BIZ UDPゴシック" panose="020B0400000000000000" pitchFamily="50" charset="-128"/>
                          <a:ea typeface="BIZ UDPゴシック" panose="020B0400000000000000" pitchFamily="50" charset="-128"/>
                        </a:rPr>
                        <a:t>Ⅰ</a:t>
                      </a:r>
                      <a:r>
                        <a:rPr kumimoji="1" lang="zh-TW" altLang="en-US" sz="1400" dirty="0">
                          <a:solidFill>
                            <a:schemeClr val="tx1"/>
                          </a:solidFill>
                          <a:latin typeface="BIZ UDPゴシック" panose="020B0400000000000000" pitchFamily="50" charset="-128"/>
                          <a:ea typeface="BIZ UDPゴシック" panose="020B0400000000000000" pitchFamily="50" charset="-128"/>
                        </a:rPr>
                        <a:t>）</a:t>
                      </a:r>
                      <a:endParaRPr kumimoji="1" lang="en-US" altLang="zh-TW" sz="1400" dirty="0">
                        <a:solidFill>
                          <a:schemeClr val="tx1"/>
                        </a:solidFill>
                        <a:latin typeface="BIZ UDPゴシック" panose="020B0400000000000000" pitchFamily="50" charset="-128"/>
                        <a:ea typeface="BIZ UDPゴシック" panose="020B0400000000000000" pitchFamily="50" charset="-128"/>
                      </a:endParaRP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１　在宅患者訪問診療料１</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イ　同一建物居住者等以外の場合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ロ　同一建物居住者の場合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２　在宅患者訪問診療料２</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イ　同一建物居住者等以外の場合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ロ　同一建物居住者の場合</a:t>
                      </a:r>
                    </a:p>
                  </a:txBody>
                  <a:tcPr>
                    <a:solidFill>
                      <a:schemeClr val="accent3">
                        <a:lumMod val="20000"/>
                        <a:lumOff val="80000"/>
                      </a:schemeClr>
                    </a:solidFill>
                  </a:tcPr>
                </a:tc>
                <a:tc>
                  <a:txBody>
                    <a:bodyPr/>
                    <a:lstStyle/>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８８８点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２１３点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chemeClr val="tx1"/>
                          </a:solidFill>
                          <a:latin typeface="BIZ UDPゴシック" panose="020B0400000000000000" pitchFamily="50" charset="-128"/>
                          <a:ea typeface="BIZ UDPゴシック" panose="020B0400000000000000" pitchFamily="50" charset="-128"/>
                        </a:rPr>
                        <a:t>884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chemeClr val="tx1"/>
                          </a:solidFill>
                          <a:latin typeface="BIZ UDPゴシック" panose="020B0400000000000000" pitchFamily="50" charset="-128"/>
                          <a:ea typeface="BIZ UDPゴシック" panose="020B0400000000000000" pitchFamily="50" charset="-128"/>
                        </a:rPr>
                        <a:t>187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８９０点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２１５点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９点</a:t>
                      </a:r>
                    </a:p>
                  </a:txBody>
                  <a:tcPr/>
                </a:tc>
                <a:tc>
                  <a:txBody>
                    <a:bodyPr/>
                    <a:lstStyle/>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８９０点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２１５点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９点</a:t>
                      </a:r>
                    </a:p>
                  </a:txBody>
                  <a:tcPr/>
                </a:tc>
                <a:tc>
                  <a:txBody>
                    <a:bodyPr/>
                    <a:lstStyle/>
                    <a:p>
                      <a:pP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190255739"/>
                  </a:ext>
                </a:extLst>
              </a:tr>
            </a:tbl>
          </a:graphicData>
        </a:graphic>
      </p:graphicFrame>
      <p:graphicFrame>
        <p:nvGraphicFramePr>
          <p:cNvPr id="3" name="表 2">
            <a:extLst>
              <a:ext uri="{FF2B5EF4-FFF2-40B4-BE49-F238E27FC236}">
                <a16:creationId xmlns:a16="http://schemas.microsoft.com/office/drawing/2014/main" id="{CA505009-BC21-4444-3744-485723055F59}"/>
              </a:ext>
            </a:extLst>
          </p:cNvPr>
          <p:cNvGraphicFramePr>
            <a:graphicFrameLocks noGrp="1"/>
          </p:cNvGraphicFramePr>
          <p:nvPr/>
        </p:nvGraphicFramePr>
        <p:xfrm>
          <a:off x="291208" y="3585170"/>
          <a:ext cx="11665295" cy="28346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696146555"/>
                    </a:ext>
                  </a:extLst>
                </a:gridCol>
                <a:gridCol w="1364868">
                  <a:extLst>
                    <a:ext uri="{9D8B030D-6E8A-4147-A177-3AD203B41FA5}">
                      <a16:colId xmlns:a16="http://schemas.microsoft.com/office/drawing/2014/main" val="407509337"/>
                    </a:ext>
                  </a:extLst>
                </a:gridCol>
                <a:gridCol w="3456384">
                  <a:extLst>
                    <a:ext uri="{9D8B030D-6E8A-4147-A177-3AD203B41FA5}">
                      <a16:colId xmlns:a16="http://schemas.microsoft.com/office/drawing/2014/main" val="372531038"/>
                    </a:ext>
                  </a:extLst>
                </a:gridCol>
                <a:gridCol w="1152128">
                  <a:extLst>
                    <a:ext uri="{9D8B030D-6E8A-4147-A177-3AD203B41FA5}">
                      <a16:colId xmlns:a16="http://schemas.microsoft.com/office/drawing/2014/main" val="3489163060"/>
                    </a:ext>
                  </a:extLst>
                </a:gridCol>
                <a:gridCol w="1224136">
                  <a:extLst>
                    <a:ext uri="{9D8B030D-6E8A-4147-A177-3AD203B41FA5}">
                      <a16:colId xmlns:a16="http://schemas.microsoft.com/office/drawing/2014/main" val="3605211418"/>
                    </a:ext>
                  </a:extLst>
                </a:gridCol>
                <a:gridCol w="1368152">
                  <a:extLst>
                    <a:ext uri="{9D8B030D-6E8A-4147-A177-3AD203B41FA5}">
                      <a16:colId xmlns:a16="http://schemas.microsoft.com/office/drawing/2014/main" val="357643536"/>
                    </a:ext>
                  </a:extLst>
                </a:gridCol>
                <a:gridCol w="2506476">
                  <a:extLst>
                    <a:ext uri="{9D8B030D-6E8A-4147-A177-3AD203B41FA5}">
                      <a16:colId xmlns:a16="http://schemas.microsoft.com/office/drawing/2014/main" val="2653209244"/>
                    </a:ext>
                  </a:extLst>
                </a:gridCol>
              </a:tblGrid>
              <a:tr h="370840">
                <a:tc rowSpan="3">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en-US" altLang="ja-JP" sz="1400" dirty="0">
                          <a:solidFill>
                            <a:schemeClr val="tx1"/>
                          </a:solidFill>
                          <a:latin typeface="BIZ UDPゴシック" panose="020B0400000000000000" pitchFamily="50" charset="-128"/>
                          <a:ea typeface="BIZ UDPゴシック" panose="020B0400000000000000" pitchFamily="50" charset="-128"/>
                        </a:rPr>
                        <a:t>〔</a:t>
                      </a:r>
                      <a:r>
                        <a:rPr kumimoji="1" lang="ja-JP" altLang="en-US" sz="1400" dirty="0">
                          <a:solidFill>
                            <a:schemeClr val="tx1"/>
                          </a:solidFill>
                          <a:latin typeface="BIZ UDPゴシック" panose="020B0400000000000000" pitchFamily="50" charset="-128"/>
                          <a:ea typeface="BIZ UDPゴシック" panose="020B0400000000000000" pitchFamily="50" charset="-128"/>
                        </a:rPr>
                        <a:t>訪問診療時</a:t>
                      </a:r>
                      <a:r>
                        <a:rPr kumimoji="1" lang="en-US" altLang="ja-JP" sz="1400" dirty="0">
                          <a:solidFill>
                            <a:schemeClr val="tx1"/>
                          </a:solidFill>
                          <a:latin typeface="BIZ UDPゴシック" panose="020B0400000000000000" pitchFamily="50" charset="-128"/>
                          <a:ea typeface="BIZ UDPゴシック" panose="020B0400000000000000" pitchFamily="50" charset="-128"/>
                        </a:rPr>
                        <a:t>〕</a:t>
                      </a:r>
                      <a:r>
                        <a:rPr kumimoji="1" lang="ja-JP" altLang="en-US" sz="14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400" b="1" kern="1200" dirty="0">
                          <a:solidFill>
                            <a:schemeClr val="tx1"/>
                          </a:solidFill>
                          <a:effectLst/>
                          <a:latin typeface="+mn-lt"/>
                          <a:ea typeface="+mn-ea"/>
                          <a:cs typeface="+mn-cs"/>
                        </a:rPr>
                        <a:t>―</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1192726760"/>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4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4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4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4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4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400" b="0" kern="1200" dirty="0">
                          <a:solidFill>
                            <a:schemeClr val="tx1"/>
                          </a:solidFill>
                          <a:effectLst/>
                          <a:latin typeface="BIZ UDPゴシック" panose="020B0400000000000000" pitchFamily="50" charset="-128"/>
                          <a:ea typeface="BIZ UDPゴシック" panose="020B0400000000000000" pitchFamily="50" charset="-128"/>
                        </a:rPr>
                        <a:t>算定している医療機関の場合</a:t>
                      </a:r>
                      <a:endParaRPr kumimoji="1" lang="en-US" altLang="ja-JP" sz="1400" b="0" kern="1200" dirty="0">
                        <a:solidFill>
                          <a:schemeClr val="tx1"/>
                        </a:solidFill>
                        <a:effectLst/>
                        <a:latin typeface="BIZ UDPゴシック" panose="020B0400000000000000" pitchFamily="50" charset="-128"/>
                        <a:ea typeface="BIZ UDPゴシック" panose="020B0400000000000000" pitchFamily="50" charset="-128"/>
                      </a:endParaRP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イ　同一建物居住者等以外の場合</a:t>
                      </a: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ロ　イ以外の場合</a:t>
                      </a:r>
                    </a:p>
                    <a:p>
                      <a:endParaRPr kumimoji="1" lang="ja-JP" altLang="en-US" sz="14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28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p>
                  </a:txBody>
                  <a:tcPr/>
                </a:tc>
                <a:extLst>
                  <a:ext uri="{0D108BD9-81ED-4DB2-BD59-A6C34878D82A}">
                    <a16:rowId xmlns:a16="http://schemas.microsoft.com/office/drawing/2014/main" val="762598714"/>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4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4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4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400" b="0" kern="1200" dirty="0">
                          <a:solidFill>
                            <a:schemeClr val="tx1"/>
                          </a:solidFill>
                          <a:effectLst/>
                          <a:latin typeface="BIZ UDPゴシック" panose="020B0400000000000000" pitchFamily="50" charset="-128"/>
                          <a:ea typeface="BIZ UDPゴシック" panose="020B0400000000000000" pitchFamily="50" charset="-128"/>
                        </a:rPr>
                        <a:t>算定する医療機関の場合</a:t>
                      </a:r>
                      <a:endParaRPr kumimoji="1" lang="en-US" altLang="ja-JP" sz="1400" b="0" kern="1200" dirty="0">
                        <a:solidFill>
                          <a:schemeClr val="tx1"/>
                        </a:solidFill>
                        <a:effectLst/>
                        <a:latin typeface="BIZ UDPゴシック" panose="020B0400000000000000" pitchFamily="50" charset="-128"/>
                        <a:ea typeface="BIZ UDPゴシック" panose="020B0400000000000000" pitchFamily="50" charset="-128"/>
                      </a:endParaRP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イ　同一建物居住者等以外の場合</a:t>
                      </a: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ロ　イ以外の場合</a:t>
                      </a:r>
                    </a:p>
                    <a:p>
                      <a:endParaRPr kumimoji="1" lang="ja-JP" altLang="en-US" sz="14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endParaRPr kumimoji="1" lang="en-US" altLang="ja-JP" sz="1400" b="1" kern="1200" dirty="0">
                        <a:solidFill>
                          <a:schemeClr val="tx1"/>
                        </a:solidFill>
                        <a:effectLst/>
                        <a:latin typeface="+mn-lt"/>
                        <a:ea typeface="+mn-ea"/>
                        <a:cs typeface="+mn-cs"/>
                      </a:endParaRPr>
                    </a:p>
                    <a:p>
                      <a:pPr algn="r"/>
                      <a:endParaRPr kumimoji="1" lang="en-US" altLang="ja-JP" sz="1400" b="1" kern="1200" dirty="0">
                        <a:solidFill>
                          <a:schemeClr val="tx1"/>
                        </a:solidFill>
                        <a:effectLst/>
                        <a:latin typeface="+mn-lt"/>
                        <a:ea typeface="+mn-ea"/>
                        <a:cs typeface="+mn-cs"/>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400" b="1" kern="1200">
                          <a:solidFill>
                            <a:schemeClr val="tx1"/>
                          </a:solidFill>
                          <a:effectLst/>
                          <a:latin typeface="+mn-lt"/>
                          <a:ea typeface="+mn-ea"/>
                          <a:cs typeface="+mn-cs"/>
                        </a:rPr>
                        <a:t>―</a:t>
                      </a:r>
                      <a:endParaRPr kumimoji="1" lang="en-US" altLang="ja-JP" sz="1400" b="1" kern="1200">
                        <a:solidFill>
                          <a:schemeClr val="tx1"/>
                        </a:solidFill>
                        <a:effectLst/>
                        <a:latin typeface="+mn-lt"/>
                        <a:ea typeface="+mn-ea"/>
                        <a:cs typeface="+mn-cs"/>
                      </a:endParaRPr>
                    </a:p>
                    <a:p>
                      <a:pPr algn="r"/>
                      <a:r>
                        <a:rPr kumimoji="1" lang="ja-JP" altLang="ja-JP" sz="1400" b="1" kern="1200" dirty="0">
                          <a:solidFill>
                            <a:schemeClr val="tx1"/>
                          </a:solidFill>
                          <a:effectLst/>
                          <a:latin typeface="+mn-lt"/>
                          <a:ea typeface="+mn-ea"/>
                          <a:cs typeface="+mn-cs"/>
                        </a:rPr>
                        <a:t>―</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p>
                  </a:txBody>
                  <a:tcPr/>
                </a:tc>
                <a:extLst>
                  <a:ext uri="{0D108BD9-81ED-4DB2-BD59-A6C34878D82A}">
                    <a16:rowId xmlns:a16="http://schemas.microsoft.com/office/drawing/2014/main" val="200128961"/>
                  </a:ext>
                </a:extLst>
              </a:tr>
            </a:tbl>
          </a:graphicData>
        </a:graphic>
      </p:graphicFrame>
      <p:sp>
        <p:nvSpPr>
          <p:cNvPr id="4" name="十字形 3">
            <a:extLst>
              <a:ext uri="{FF2B5EF4-FFF2-40B4-BE49-F238E27FC236}">
                <a16:creationId xmlns:a16="http://schemas.microsoft.com/office/drawing/2014/main" id="{F1DD72B3-4ED8-8AA2-A37F-B9C3F461942C}"/>
              </a:ext>
            </a:extLst>
          </p:cNvPr>
          <p:cNvSpPr/>
          <p:nvPr/>
        </p:nvSpPr>
        <p:spPr>
          <a:xfrm>
            <a:off x="6240016" y="3310045"/>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5" name="十字形 4">
            <a:extLst>
              <a:ext uri="{FF2B5EF4-FFF2-40B4-BE49-F238E27FC236}">
                <a16:creationId xmlns:a16="http://schemas.microsoft.com/office/drawing/2014/main" id="{462B62C5-3F0A-9DC3-2F4B-7F170AC6F10E}"/>
              </a:ext>
            </a:extLst>
          </p:cNvPr>
          <p:cNvSpPr/>
          <p:nvPr/>
        </p:nvSpPr>
        <p:spPr>
          <a:xfrm>
            <a:off x="7464152" y="3309160"/>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十字形 5">
            <a:extLst>
              <a:ext uri="{FF2B5EF4-FFF2-40B4-BE49-F238E27FC236}">
                <a16:creationId xmlns:a16="http://schemas.microsoft.com/office/drawing/2014/main" id="{3EA10050-9DE5-4DEB-D64E-8DB4933DD06E}"/>
              </a:ext>
            </a:extLst>
          </p:cNvPr>
          <p:cNvSpPr/>
          <p:nvPr/>
        </p:nvSpPr>
        <p:spPr>
          <a:xfrm>
            <a:off x="8688288" y="3328210"/>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8" name="テキスト ボックス 7">
            <a:extLst>
              <a:ext uri="{FF2B5EF4-FFF2-40B4-BE49-F238E27FC236}">
                <a16:creationId xmlns:a16="http://schemas.microsoft.com/office/drawing/2014/main" id="{496C05BF-77DE-4D90-F078-66AAEA7C057E}"/>
              </a:ext>
            </a:extLst>
          </p:cNvPr>
          <p:cNvSpPr txBox="1"/>
          <p:nvPr/>
        </p:nvSpPr>
        <p:spPr>
          <a:xfrm>
            <a:off x="2207568" y="6468964"/>
            <a:ext cx="806489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在宅患者訪問診療料（</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Ⅱ</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）、在宅がん医療総合診療料についても同様</a:t>
            </a:r>
          </a:p>
        </p:txBody>
      </p:sp>
      <p:pic>
        <p:nvPicPr>
          <p:cNvPr id="12" name="オーディオ 11">
            <a:hlinkClick r:id="" action="ppaction://media"/>
            <a:extLst>
              <a:ext uri="{FF2B5EF4-FFF2-40B4-BE49-F238E27FC236}">
                <a16:creationId xmlns:a16="http://schemas.microsoft.com/office/drawing/2014/main" id="{73310C51-1B2C-EC2C-EE30-E0B6AB1404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3875234"/>
      </p:ext>
    </p:extLst>
  </p:cSld>
  <p:clrMapOvr>
    <a:masterClrMapping/>
  </p:clrMapOvr>
  <mc:AlternateContent xmlns:mc="http://schemas.openxmlformats.org/markup-compatibility/2006" xmlns:p14="http://schemas.microsoft.com/office/powerpoint/2010/main">
    <mc:Choice Requires="p14">
      <p:transition spd="slow" p14:dur="2000" advTm="68376"/>
    </mc:Choice>
    <mc:Fallback xmlns="">
      <p:transition spd="slow" advTm="68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正方形/長方形 31">
            <a:extLst>
              <a:ext uri="{FF2B5EF4-FFF2-40B4-BE49-F238E27FC236}">
                <a16:creationId xmlns:a16="http://schemas.microsoft.com/office/drawing/2014/main" id="{82E40B92-1FAF-2D95-C653-7C2DB51CFC0A}"/>
              </a:ext>
            </a:extLst>
          </p:cNvPr>
          <p:cNvSpPr/>
          <p:nvPr/>
        </p:nvSpPr>
        <p:spPr>
          <a:xfrm>
            <a:off x="602594" y="836712"/>
            <a:ext cx="10979805" cy="277326"/>
          </a:xfrm>
          <a:prstGeom prst="rect">
            <a:avLst/>
          </a:prstGeom>
          <a:solidFill>
            <a:srgbClr val="539E9B"/>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メイリオ" panose="020B0604030504040204" pitchFamily="50" charset="-128"/>
                <a:ea typeface="メイリオ" panose="020B0604030504040204" pitchFamily="50" charset="-128"/>
                <a:cs typeface="+mn-cs"/>
              </a:rPr>
              <a:t>改定後</a:t>
            </a:r>
          </a:p>
        </p:txBody>
      </p:sp>
      <p:sp>
        <p:nvSpPr>
          <p:cNvPr id="3" name="正方形/長方形 2">
            <a:extLst>
              <a:ext uri="{FF2B5EF4-FFF2-40B4-BE49-F238E27FC236}">
                <a16:creationId xmlns:a16="http://schemas.microsoft.com/office/drawing/2014/main" id="{56B360F2-4A96-9857-C1C3-C2FDCEB323CD}"/>
              </a:ext>
            </a:extLst>
          </p:cNvPr>
          <p:cNvSpPr/>
          <p:nvPr/>
        </p:nvSpPr>
        <p:spPr>
          <a:xfrm>
            <a:off x="587858" y="1264242"/>
            <a:ext cx="10979805" cy="5502854"/>
          </a:xfrm>
          <a:prstGeom prst="rect">
            <a:avLst/>
          </a:prstGeom>
          <a:solidFill>
            <a:srgbClr val="E0F1F1"/>
          </a:solidFill>
          <a:ln w="12700" cap="flat" cmpd="sng" algn="ctr">
            <a:noFill/>
            <a:prstDash val="solid"/>
          </a:ln>
          <a:effectLst/>
        </p:spPr>
        <p:txBody>
          <a:bodyPr wrap="square" rtlCol="0" anchor="t">
            <a:noAutofit/>
          </a:bodyPr>
          <a:lstStyle/>
          <a:p>
            <a:pPr marL="285750" marR="0" lvl="0" indent="-285750" algn="just" defTabSz="457200" rtl="0" eaLnBrk="1" fontAlgn="auto" latinLnBrk="0" hangingPunct="1">
              <a:lnSpc>
                <a:spcPct val="110000"/>
              </a:lnSpc>
              <a:spcBef>
                <a:spcPts val="600"/>
              </a:spcBef>
              <a:spcAft>
                <a:spcPts val="0"/>
              </a:spcAft>
              <a:buClr>
                <a:srgbClr val="103185"/>
              </a:buClr>
              <a:buSzTx/>
              <a:buFont typeface="Wingdings" panose="05000000000000000000" pitchFamily="2" charset="2"/>
              <a:buChar char="Ø"/>
              <a:tabLst/>
              <a:defRPr/>
            </a:pP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Ⅰ</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）の１、在宅患者訪問診療料（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Ⅰ</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）の２、在宅患者訪問診療料（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Ⅱ</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）及び在宅がん医療総合診療料を算定する患者が対象</a:t>
            </a:r>
            <a:endParaRPr kumimoji="1" lang="en-US" altLang="zh-TW" sz="1400" b="1" i="0" u="sng" strike="noStrike" kern="1200" cap="none" spc="0" normalizeH="0" baseline="0" noProof="0" dirty="0">
              <a:ln>
                <a:noFill/>
              </a:ln>
              <a:solidFill>
                <a:srgbClr val="103185"/>
              </a:solidFill>
              <a:effectLst/>
              <a:uLnTx/>
              <a:uFillTx/>
              <a:latin typeface="Segoe UI"/>
              <a:ea typeface="メイリオ"/>
              <a:cs typeface="+mn-cs"/>
            </a:endParaRPr>
          </a:p>
          <a:p>
            <a:pPr marL="0" marR="0" lvl="0" indent="0" algn="just" defTabSz="457200" rtl="0" eaLnBrk="1" fontAlgn="auto" latinLnBrk="0" hangingPunct="1">
              <a:lnSpc>
                <a:spcPct val="110000"/>
              </a:lnSpc>
              <a:spcBef>
                <a:spcPts val="600"/>
              </a:spcBef>
              <a:spcAft>
                <a:spcPts val="0"/>
              </a:spcAft>
              <a:buClr>
                <a:srgbClr val="103185"/>
              </a:buClr>
              <a:buSzTx/>
              <a:buFontTx/>
              <a:buNone/>
              <a:tabLst/>
              <a:defRPr/>
            </a:pP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在宅医療</a:t>
            </a:r>
            <a:r>
              <a:rPr kumimoji="1" lang="en-US" altLang="zh-TW" sz="1400" b="1" i="0" u="sng" strike="noStrike" kern="1200" cap="none" spc="0" normalizeH="0" baseline="0" noProof="0" dirty="0">
                <a:ln>
                  <a:noFill/>
                </a:ln>
                <a:solidFill>
                  <a:srgbClr val="000000"/>
                </a:solidFill>
                <a:effectLst/>
                <a:uLnTx/>
                <a:uFillTx/>
                <a:latin typeface="Segoe UI"/>
                <a:ea typeface="メイリオ"/>
                <a:cs typeface="+mn-cs"/>
              </a:rPr>
              <a:t>DX</a:t>
            </a: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情報活用加算</a:t>
            </a:r>
            <a:r>
              <a:rPr kumimoji="1" lang="ja-JP" altLang="en-US" sz="1400" b="1" i="0" u="sng" strike="noStrike" kern="1200" cap="none" spc="0" normalizeH="0" baseline="0" noProof="0" dirty="0">
                <a:ln>
                  <a:noFill/>
                </a:ln>
                <a:solidFill>
                  <a:srgbClr val="000000"/>
                </a:solidFill>
                <a:effectLst/>
                <a:uLnTx/>
                <a:uFillTx/>
                <a:latin typeface="Segoe UI"/>
                <a:ea typeface="メイリオ"/>
                <a:cs typeface="+mn-cs"/>
              </a:rPr>
              <a:t>１</a:t>
            </a:r>
            <a:r>
              <a:rPr kumimoji="1" lang="ja-JP" altLang="en-US" sz="1400" b="1" i="0" u="none" strike="noStrike" kern="1200" cap="none" spc="0" normalizeH="0" baseline="0" noProof="0" dirty="0">
                <a:ln>
                  <a:noFill/>
                </a:ln>
                <a:solidFill>
                  <a:srgbClr val="000000"/>
                </a:solidFill>
                <a:effectLst/>
                <a:uLnTx/>
                <a:uFillTx/>
                <a:latin typeface="Segoe UI"/>
                <a:ea typeface="メイリオ"/>
                <a:cs typeface="+mn-cs"/>
              </a:rPr>
              <a:t>　　</a:t>
            </a:r>
            <a:r>
              <a:rPr kumimoji="1" lang="ja-JP" altLang="en-US" sz="1200" b="0" i="0" u="none" strike="noStrike" kern="1200" cap="none" spc="0" normalizeH="0" baseline="0" noProof="0" dirty="0">
                <a:ln>
                  <a:noFill/>
                </a:ln>
                <a:solidFill>
                  <a:srgbClr val="000000"/>
                </a:solidFill>
                <a:effectLst/>
                <a:uLnTx/>
                <a:uFillTx/>
                <a:latin typeface="Segoe UI"/>
                <a:ea typeface="メイリオ"/>
                <a:cs typeface="+mn-cs"/>
              </a:rPr>
              <a:t>　 　　</a:t>
            </a:r>
            <a:r>
              <a:rPr kumimoji="1" lang="en-US" altLang="ja-JP" sz="1400" b="1" i="0" u="sng" strike="noStrike" kern="1200" cap="none" spc="0" normalizeH="0" baseline="0" noProof="0" dirty="0">
                <a:ln>
                  <a:noFill/>
                </a:ln>
                <a:solidFill>
                  <a:srgbClr val="DF637E"/>
                </a:solidFill>
                <a:effectLst/>
                <a:uLnTx/>
                <a:uFillTx/>
                <a:latin typeface="Segoe UI"/>
                <a:ea typeface="メイリオ"/>
                <a:cs typeface="+mn-cs"/>
              </a:rPr>
              <a:t>11</a:t>
            </a:r>
            <a:r>
              <a:rPr kumimoji="1" lang="ja-JP" altLang="en-US" sz="1400" b="1" i="0" u="sng" strike="noStrike" kern="1200" cap="none" spc="0" normalizeH="0" baseline="0" noProof="0" dirty="0">
                <a:ln>
                  <a:noFill/>
                </a:ln>
                <a:solidFill>
                  <a:srgbClr val="DF637E"/>
                </a:solidFill>
                <a:effectLst/>
                <a:uLnTx/>
                <a:uFillTx/>
                <a:latin typeface="Segoe UI"/>
                <a:ea typeface="メイリオ"/>
                <a:cs typeface="+mn-cs"/>
              </a:rPr>
              <a:t>点</a:t>
            </a:r>
            <a:r>
              <a:rPr kumimoji="1" lang="ja-JP" altLang="en-US" sz="1400" b="1" i="0" u="none" strike="noStrike" kern="1200" cap="none" spc="0" normalizeH="0" baseline="0" noProof="0" dirty="0">
                <a:ln>
                  <a:noFill/>
                </a:ln>
                <a:solidFill>
                  <a:srgbClr val="DF637E"/>
                </a:solidFill>
                <a:effectLst/>
                <a:uLnTx/>
                <a:uFillTx/>
                <a:latin typeface="Segoe UI"/>
                <a:ea typeface="メイリオ"/>
                <a:cs typeface="+mn-cs"/>
              </a:rPr>
              <a:t>　　　</a:t>
            </a:r>
            <a:endParaRPr kumimoji="1" lang="en-US" altLang="ja-JP" sz="1400" b="1" i="0" u="sng" strike="noStrike" kern="1200" cap="none" spc="0" normalizeH="0" baseline="0" noProof="0" dirty="0">
              <a:ln>
                <a:noFill/>
              </a:ln>
              <a:solidFill>
                <a:srgbClr val="DF637E"/>
              </a:solidFill>
              <a:effectLst/>
              <a:uLnTx/>
              <a:uFillTx/>
              <a:latin typeface="Segoe UI"/>
              <a:ea typeface="メイリオ"/>
              <a:cs typeface="+mn-cs"/>
            </a:endParaRPr>
          </a:p>
          <a:p>
            <a:pPr marL="0" marR="0" lvl="0" indent="0" algn="just" defTabSz="457200" rtl="0" eaLnBrk="1" fontAlgn="auto" latinLnBrk="0" hangingPunct="1">
              <a:lnSpc>
                <a:spcPct val="110000"/>
              </a:lnSpc>
              <a:spcBef>
                <a:spcPts val="600"/>
              </a:spcBef>
              <a:spcAft>
                <a:spcPts val="0"/>
              </a:spcAft>
              <a:buClr>
                <a:srgbClr val="103185"/>
              </a:buClr>
              <a:buSzTx/>
              <a:buFontTx/>
              <a:buNone/>
              <a:tabLst/>
              <a:defRPr/>
            </a:pP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在宅医療</a:t>
            </a:r>
            <a:r>
              <a:rPr kumimoji="1" lang="en-US" altLang="zh-TW" sz="1400" b="1" i="0" u="sng" strike="noStrike" kern="1200" cap="none" spc="0" normalizeH="0" baseline="0" noProof="0" dirty="0">
                <a:ln>
                  <a:noFill/>
                </a:ln>
                <a:solidFill>
                  <a:srgbClr val="000000"/>
                </a:solidFill>
                <a:effectLst/>
                <a:uLnTx/>
                <a:uFillTx/>
                <a:latin typeface="Segoe UI"/>
                <a:ea typeface="メイリオ"/>
                <a:cs typeface="+mn-cs"/>
              </a:rPr>
              <a:t>DX</a:t>
            </a: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情報活用加算</a:t>
            </a:r>
            <a:r>
              <a:rPr kumimoji="1" lang="ja-JP" altLang="en-US" sz="1400" b="1" i="0" u="sng" strike="noStrike" kern="1200" cap="none" spc="0" normalizeH="0" baseline="0" noProof="0" dirty="0">
                <a:ln>
                  <a:noFill/>
                </a:ln>
                <a:solidFill>
                  <a:srgbClr val="000000"/>
                </a:solidFill>
                <a:effectLst/>
                <a:uLnTx/>
                <a:uFillTx/>
                <a:latin typeface="Segoe UI"/>
                <a:ea typeface="メイリオ"/>
                <a:cs typeface="+mn-cs"/>
              </a:rPr>
              <a:t>２</a:t>
            </a:r>
            <a:r>
              <a:rPr kumimoji="1" lang="ja-JP" altLang="en-US" sz="1400" b="1" i="0" u="none" strike="noStrike" kern="1200" cap="none" spc="0" normalizeH="0" baseline="0" noProof="0" dirty="0">
                <a:ln>
                  <a:noFill/>
                </a:ln>
                <a:solidFill>
                  <a:srgbClr val="000000"/>
                </a:solidFill>
                <a:effectLst/>
                <a:uLnTx/>
                <a:uFillTx/>
                <a:latin typeface="Segoe UI"/>
                <a:ea typeface="メイリオ"/>
                <a:cs typeface="+mn-cs"/>
              </a:rPr>
              <a:t>　　　 　   </a:t>
            </a:r>
            <a:r>
              <a:rPr kumimoji="1" lang="ja-JP" altLang="en-US" sz="1400" b="1" i="0" u="sng" strike="noStrike" kern="1200" cap="none" spc="0" normalizeH="0" baseline="0" noProof="0" dirty="0">
                <a:ln>
                  <a:noFill/>
                </a:ln>
                <a:solidFill>
                  <a:srgbClr val="DF637E"/>
                </a:solidFill>
                <a:effectLst/>
                <a:uLnTx/>
                <a:uFillTx/>
                <a:latin typeface="Segoe UI"/>
                <a:ea typeface="メイリオ"/>
                <a:cs typeface="+mn-cs"/>
              </a:rPr>
              <a:t>９点</a:t>
            </a:r>
            <a:r>
              <a:rPr kumimoji="1" lang="ja-JP" altLang="en-US" sz="1400" b="1" i="0" u="none" strike="noStrike" kern="1200" cap="none" spc="0" normalizeH="0" baseline="0" noProof="0" dirty="0">
                <a:ln>
                  <a:noFill/>
                </a:ln>
                <a:solidFill>
                  <a:srgbClr val="DF637E"/>
                </a:solidFill>
                <a:effectLst/>
                <a:uLnTx/>
                <a:uFillTx/>
                <a:latin typeface="Segoe UI"/>
                <a:ea typeface="メイリオ"/>
                <a:cs typeface="+mn-cs"/>
              </a:rPr>
              <a:t>　　　　</a:t>
            </a:r>
            <a:endParaRPr kumimoji="1" lang="ja-JP" altLang="en-US" sz="1050" b="0" i="0" u="none" strike="noStrike" kern="1200" cap="none" spc="0" normalizeH="0" baseline="0" noProof="0" dirty="0">
              <a:ln>
                <a:noFill/>
              </a:ln>
              <a:solidFill>
                <a:prstClr val="black"/>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［施設基準（医科医療機関）］（要旨）</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endParaRPr kumimoji="1" lang="ja-JP" altLang="en-US" sz="8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　在宅医療ＤＸ情報活用加算１に関する施設基準</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オンライン請求を行っていること。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２</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オンライン資格確認を行う体制を有していること。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３</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居宅同意取得型のオンライン資格確認等システムの活用により、医師等が患者の診療情報等を取得及び活用できる体制を有していること。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４</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電子処方箋を発行する体制を有していること。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５</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電子カルテ情報共有サービスにより取得される診療情報等を活用する体制を有していること。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６</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医療ＤＸ推進の体制に関する事項及び質の高い診療を実施するための十分な情報を取得・活用して診療を行うことについて、当該保険医療機関の見やすい場所に掲示していること。具体的には次に掲げる事項を掲示していること。</a:t>
            </a:r>
          </a:p>
          <a:p>
            <a:pPr marL="1271588" marR="0" lvl="2"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ア　医師が居宅同意取得型のオンライン資格確認等システムにより取得した診療情報等を活用して、計画的な医学管理の下に、訪問して診療を実施している保険医療機関であること。</a:t>
            </a:r>
          </a:p>
          <a:p>
            <a:pPr marL="1271588" marR="0" lvl="2"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イ　マイナ保険証の利用を促進する等、医療ＤＸを通じて質の高い医療を提供できるよう取り組んでいる保険医療機関であること。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７</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（６）の掲示事項について、原則として、ウェブサイトに掲載していること。自ら管理するホームページ等を有しない場合については、この限りではないこと。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２　在宅医療ＤＸ情報活用加算２に関する施設基準</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１の</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４</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電子処方箋を発行する体制を有していること。 ）以外の基準を満たすこと。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３　経過措置</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814388" marR="0" lvl="1" indent="0"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１の</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５</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電子カルテ情報共有サービス ）については当面の間、当該基準を満たしているものとみなす。ただし、保険医療機関は、国等が全国で電子カルテ情報共有サービスの運用を開始した場合には、速やかに導入するように努めること。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endParaRPr>
          </a:p>
        </p:txBody>
      </p:sp>
      <p:sp>
        <p:nvSpPr>
          <p:cNvPr id="11" name="タイトル 1">
            <a:extLst>
              <a:ext uri="{FF2B5EF4-FFF2-40B4-BE49-F238E27FC236}">
                <a16:creationId xmlns:a16="http://schemas.microsoft.com/office/drawing/2014/main" id="{051497BF-44F9-22A4-B04D-A32986AAB08D}"/>
              </a:ext>
            </a:extLst>
          </p:cNvPr>
          <p:cNvSpPr txBox="1">
            <a:spLocks/>
          </p:cNvSpPr>
          <p:nvPr/>
        </p:nvSpPr>
        <p:spPr>
          <a:xfrm>
            <a:off x="609600" y="90904"/>
            <a:ext cx="10972800" cy="601792"/>
          </a:xfrm>
          <a:prstGeom prst="rect">
            <a:avLst/>
          </a:prstGeom>
          <a:solidFill>
            <a:srgbClr val="4F81BD">
              <a:lumMod val="20000"/>
              <a:lumOff val="80000"/>
            </a:srgbClr>
          </a:solidFill>
          <a:ln w="28575">
            <a:solidFill>
              <a:srgbClr val="1F497D"/>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在宅医療</a:t>
            </a:r>
            <a:r>
              <a:rPr kumimoji="1" lang="en-US" altLang="zh-TW" sz="2400" b="1" i="0" u="none" strike="noStrike" kern="1200" cap="none" spc="0" normalizeH="0" baseline="0" noProof="0" dirty="0">
                <a:ln>
                  <a:noFill/>
                </a:ln>
                <a:solidFill>
                  <a:sysClr val="windowText" lastClr="000000"/>
                </a:solidFill>
                <a:effectLst/>
                <a:uLnTx/>
                <a:uFillTx/>
                <a:latin typeface="Arial"/>
                <a:ea typeface="ＭＳ Ｐゴシック"/>
                <a:cs typeface="+mj-cs"/>
              </a:rPr>
              <a:t>DX</a:t>
            </a:r>
            <a:r>
              <a:rPr kumimoji="1" lang="zh-TW"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情報活用加算</a:t>
            </a:r>
            <a:endParaRPr kumimoji="1" lang="ja-JP"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endParaRPr>
          </a:p>
        </p:txBody>
      </p:sp>
      <p:sp>
        <p:nvSpPr>
          <p:cNvPr id="4" name="スライド番号プレースホルダー 4">
            <a:extLst>
              <a:ext uri="{FF2B5EF4-FFF2-40B4-BE49-F238E27FC236}">
                <a16:creationId xmlns:a16="http://schemas.microsoft.com/office/drawing/2014/main" id="{0C5B50D4-E9DF-5FAE-BC2A-1C7C6B221E9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12CB41D6-0EB2-D363-5777-793B99AB1B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2795478"/>
      </p:ext>
    </p:extLst>
  </p:cSld>
  <p:clrMapOvr>
    <a:masterClrMapping/>
  </p:clrMapOvr>
  <mc:AlternateContent xmlns:mc="http://schemas.openxmlformats.org/markup-compatibility/2006" xmlns:p14="http://schemas.microsoft.com/office/powerpoint/2010/main">
    <mc:Choice Requires="p14">
      <p:transition spd="slow" p14:dur="2000" advTm="51456"/>
    </mc:Choice>
    <mc:Fallback xmlns="">
      <p:transition spd="slow" advTm="51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 3"/>
          <p:cNvGraphicFramePr>
            <a:graphicFrameLocks noGrp="1"/>
          </p:cNvGraphicFramePr>
          <p:nvPr/>
        </p:nvGraphicFramePr>
        <p:xfrm>
          <a:off x="637184" y="975989"/>
          <a:ext cx="10945216" cy="4450080"/>
        </p:xfrm>
        <a:graphic>
          <a:graphicData uri="http://schemas.openxmlformats.org/drawingml/2006/table">
            <a:tbl>
              <a:tblPr firstRow="1" bandRow="1">
                <a:tableStyleId>{5940675A-B579-460E-94D1-54222C63F5DA}</a:tableStyleId>
              </a:tblPr>
              <a:tblGrid>
                <a:gridCol w="1668372">
                  <a:extLst>
                    <a:ext uri="{9D8B030D-6E8A-4147-A177-3AD203B41FA5}">
                      <a16:colId xmlns:a16="http://schemas.microsoft.com/office/drawing/2014/main" val="20000"/>
                    </a:ext>
                  </a:extLst>
                </a:gridCol>
                <a:gridCol w="4052906">
                  <a:extLst>
                    <a:ext uri="{9D8B030D-6E8A-4147-A177-3AD203B41FA5}">
                      <a16:colId xmlns:a16="http://schemas.microsoft.com/office/drawing/2014/main" val="20001"/>
                    </a:ext>
                  </a:extLst>
                </a:gridCol>
                <a:gridCol w="4084168">
                  <a:extLst>
                    <a:ext uri="{9D8B030D-6E8A-4147-A177-3AD203B41FA5}">
                      <a16:colId xmlns:a16="http://schemas.microsoft.com/office/drawing/2014/main" val="2562590793"/>
                    </a:ext>
                  </a:extLst>
                </a:gridCol>
                <a:gridCol w="1139770">
                  <a:extLst>
                    <a:ext uri="{9D8B030D-6E8A-4147-A177-3AD203B41FA5}">
                      <a16:colId xmlns:a16="http://schemas.microsoft.com/office/drawing/2014/main" val="1442853839"/>
                    </a:ext>
                  </a:extLst>
                </a:gridCol>
              </a:tblGrid>
              <a:tr h="253794">
                <a:tc rowSpan="2">
                  <a:txBody>
                    <a:bodyPr/>
                    <a:lstStyle/>
                    <a:p>
                      <a:endParaRPr kumimoji="1" lang="ja-JP" altLang="en-US" sz="1600" b="1" dirty="0">
                        <a:solidFill>
                          <a:schemeClr val="tx1"/>
                        </a:solidFill>
                        <a:latin typeface="メイリオ" panose="020B0604030504040204" pitchFamily="50" charset="-128"/>
                        <a:ea typeface="メイリオ" panose="020B0604030504040204" pitchFamily="50" charset="-128"/>
                      </a:endParaRPr>
                    </a:p>
                  </a:txBody>
                  <a:tcPr anchor="ctr">
                    <a:lnR w="38100" cap="flat" cmpd="sng" algn="ctr">
                      <a:solidFill>
                        <a:srgbClr val="FF0000"/>
                      </a:solidFill>
                      <a:prstDash val="solid"/>
                      <a:round/>
                      <a:headEnd type="none" w="med" len="med"/>
                      <a:tailEnd type="none" w="med" len="med"/>
                    </a:lnR>
                    <a:solidFill>
                      <a:srgbClr val="E1EDFF"/>
                    </a:solidFill>
                  </a:tcPr>
                </a:tc>
                <a:tc gridSpan="2">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機能強化型在支診</a:t>
                      </a:r>
                    </a:p>
                  </a:txBody>
                  <a:tcPr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E1EDFF"/>
                    </a:solidFill>
                  </a:tcPr>
                </a:tc>
                <a:tc hMerge="1">
                  <a:txBody>
                    <a:bodyPr/>
                    <a:lstStyle/>
                    <a:p>
                      <a:endParaRPr kumimoji="1" lang="ja-JP" altLang="en-US"/>
                    </a:p>
                  </a:txBody>
                  <a:tcPr/>
                </a:tc>
                <a:tc rowSpan="2">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在支診</a:t>
                      </a:r>
                    </a:p>
                  </a:txBody>
                  <a:tcPr anchor="ctr">
                    <a:lnL w="38100" cap="flat" cmpd="sng" algn="ctr">
                      <a:solidFill>
                        <a:srgbClr val="FF0000"/>
                      </a:solidFill>
                      <a:prstDash val="solid"/>
                      <a:round/>
                      <a:headEnd type="none" w="med" len="med"/>
                      <a:tailEnd type="none" w="med" len="med"/>
                    </a:lnL>
                    <a:solidFill>
                      <a:srgbClr val="E1EDFF"/>
                    </a:solidFill>
                  </a:tcPr>
                </a:tc>
                <a:extLst>
                  <a:ext uri="{0D108BD9-81ED-4DB2-BD59-A6C34878D82A}">
                    <a16:rowId xmlns:a16="http://schemas.microsoft.com/office/drawing/2014/main" val="10000"/>
                  </a:ext>
                </a:extLst>
              </a:tr>
              <a:tr h="274320">
                <a:tc vMerge="1">
                  <a:txBody>
                    <a:bodyPr/>
                    <a:lstStyle/>
                    <a:p>
                      <a:endParaRPr kumimoji="1" lang="ja-JP" altLang="en-US"/>
                    </a:p>
                  </a:txBody>
                  <a:tcPr/>
                </a:tc>
                <a:tc>
                  <a:txBody>
                    <a:bodyPr/>
                    <a:lstStyle/>
                    <a:p>
                      <a:pPr algn="ctr"/>
                      <a:r>
                        <a:rPr kumimoji="1" lang="ja-JP" altLang="en-US" sz="1400" b="1">
                          <a:solidFill>
                            <a:schemeClr val="tx1"/>
                          </a:solidFill>
                          <a:latin typeface="メイリオ" panose="020B0604030504040204" pitchFamily="50" charset="-128"/>
                          <a:ea typeface="メイリオ" panose="020B0604030504040204" pitchFamily="50" charset="-128"/>
                        </a:rPr>
                        <a:t>単独型</a:t>
                      </a:r>
                    </a:p>
                  </a:txBody>
                  <a:tcPr anchor="ctr">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solidFill>
                      <a:srgbClr val="E1EDFF"/>
                    </a:solidFill>
                  </a:tcPr>
                </a:tc>
                <a:tc>
                  <a:txBody>
                    <a:bodyPr/>
                    <a:lstStyle/>
                    <a:p>
                      <a:pPr algn="ctr"/>
                      <a:r>
                        <a:rPr kumimoji="1" lang="ja-JP" altLang="en-US" sz="1400" b="1" dirty="0">
                          <a:solidFill>
                            <a:schemeClr val="tx1"/>
                          </a:solidFill>
                          <a:latin typeface="メイリオ" panose="020B0604030504040204" pitchFamily="50" charset="-128"/>
                          <a:ea typeface="メイリオ" panose="020B0604030504040204" pitchFamily="50" charset="-128"/>
                        </a:rPr>
                        <a:t>連携型</a:t>
                      </a:r>
                    </a:p>
                  </a:txBody>
                  <a:tcPr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E1EDFF"/>
                    </a:solidFill>
                  </a:tcPr>
                </a:tc>
                <a:tc vMerge="1">
                  <a:txBody>
                    <a:bodyPr/>
                    <a:lstStyle/>
                    <a:p>
                      <a:endParaRPr kumimoji="1" lang="ja-JP" altLang="en-US"/>
                    </a:p>
                  </a:txBody>
                  <a:tcPr/>
                </a:tc>
                <a:extLst>
                  <a:ext uri="{0D108BD9-81ED-4DB2-BD59-A6C34878D82A}">
                    <a16:rowId xmlns:a16="http://schemas.microsoft.com/office/drawing/2014/main" val="10001"/>
                  </a:ext>
                </a:extLst>
              </a:tr>
              <a:tr h="592186">
                <a:tc>
                  <a:txBody>
                    <a:bodyPr/>
                    <a:lstStyle/>
                    <a:p>
                      <a:pPr algn="ctr"/>
                      <a:r>
                        <a:rPr kumimoji="1" lang="ja-JP" altLang="en-US" sz="1200" dirty="0">
                          <a:latin typeface="メイリオ" panose="020B0604030504040204" pitchFamily="50" charset="-128"/>
                          <a:ea typeface="メイリオ" panose="020B0604030504040204" pitchFamily="50" charset="-128"/>
                        </a:rPr>
                        <a:t>全ての在支診</a:t>
                      </a:r>
                      <a:endParaRPr kumimoji="1" lang="en-US" altLang="ja-JP" sz="1200" dirty="0">
                        <a:latin typeface="メイリオ" panose="020B0604030504040204" pitchFamily="50" charset="-128"/>
                        <a:ea typeface="メイリオ" panose="020B0604030504040204" pitchFamily="50" charset="-128"/>
                      </a:endParaRPr>
                    </a:p>
                    <a:p>
                      <a:pPr algn="ctr"/>
                      <a:r>
                        <a:rPr kumimoji="1" lang="ja-JP" altLang="en-US" sz="1200" dirty="0">
                          <a:latin typeface="メイリオ" panose="020B0604030504040204" pitchFamily="50" charset="-128"/>
                          <a:ea typeface="メイリオ" panose="020B0604030504040204" pitchFamily="50" charset="-128"/>
                        </a:rPr>
                        <a:t>の基準</a:t>
                      </a:r>
                    </a:p>
                  </a:txBody>
                  <a:tcPr marL="45720" marR="45720" anchor="ctr">
                    <a:lnB w="38100" cap="flat" cmpd="sng" algn="ctr">
                      <a:solidFill>
                        <a:srgbClr val="FF0000"/>
                      </a:solidFill>
                      <a:prstDash val="solid"/>
                      <a:round/>
                      <a:headEnd type="none" w="med" len="med"/>
                      <a:tailEnd type="none" w="med" len="med"/>
                    </a:lnB>
                    <a:noFill/>
                  </a:tcPr>
                </a:tc>
                <a:tc gridSpan="3">
                  <a:txBody>
                    <a:bodyPr/>
                    <a:lstStyle/>
                    <a:p>
                      <a:pPr marL="0" lvl="4" algn="l"/>
                      <a:r>
                        <a:rPr kumimoji="1" lang="ja-JP" altLang="en-US" sz="1200" b="0" u="none" dirty="0">
                          <a:latin typeface="メイリオ" panose="020B0604030504040204" pitchFamily="50" charset="-128"/>
                          <a:ea typeface="メイリオ" panose="020B0604030504040204" pitchFamily="50" charset="-128"/>
                        </a:rPr>
                        <a:t>①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時間連絡を受ける体制の確保　　　  ②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時間の往診体制　　　                    ③　</a:t>
                      </a:r>
                      <a:r>
                        <a:rPr kumimoji="1" lang="en-US" altLang="ja-JP" sz="1200" b="0" u="none" dirty="0">
                          <a:latin typeface="メイリオ" panose="020B0604030504040204" pitchFamily="50" charset="-128"/>
                          <a:ea typeface="メイリオ" panose="020B0604030504040204" pitchFamily="50" charset="-128"/>
                        </a:rPr>
                        <a:t>24</a:t>
                      </a:r>
                      <a:r>
                        <a:rPr kumimoji="1" lang="ja-JP" altLang="en-US" sz="1200" b="0" u="none" dirty="0">
                          <a:latin typeface="メイリオ" panose="020B0604030504040204" pitchFamily="50" charset="-128"/>
                          <a:ea typeface="メイリオ" panose="020B0604030504040204" pitchFamily="50" charset="-128"/>
                        </a:rPr>
                        <a:t>時間の訪問看護体制　　　　　　　</a:t>
                      </a:r>
                      <a:endParaRPr kumimoji="1" lang="en-US" altLang="ja-JP" sz="1200" b="0" u="none" dirty="0">
                        <a:latin typeface="メイリオ" panose="020B0604030504040204" pitchFamily="50" charset="-128"/>
                        <a:ea typeface="メイリオ" panose="020B0604030504040204" pitchFamily="50" charset="-128"/>
                      </a:endParaRPr>
                    </a:p>
                    <a:p>
                      <a:pPr marL="0" lvl="4" algn="l"/>
                      <a:r>
                        <a:rPr kumimoji="1" lang="ja-JP" altLang="en-US" sz="1200" b="0" u="none" dirty="0">
                          <a:latin typeface="メイリオ" panose="020B0604030504040204" pitchFamily="50" charset="-128"/>
                          <a:ea typeface="メイリオ" panose="020B0604030504040204" pitchFamily="50" charset="-128"/>
                        </a:rPr>
                        <a:t>④　緊急時の入院体制　　　　　　　　　　⑤　連携する医療機関等への情報提供　　　⑥　年に１回、看取り数等を報告している</a:t>
                      </a:r>
                      <a:endParaRPr kumimoji="1" lang="en-US" altLang="ja-JP" sz="1200" b="0" u="none" dirty="0">
                        <a:latin typeface="メイリオ" panose="020B0604030504040204" pitchFamily="50" charset="-128"/>
                        <a:ea typeface="メイリオ" panose="020B0604030504040204" pitchFamily="50" charset="-128"/>
                      </a:endParaRPr>
                    </a:p>
                    <a:p>
                      <a:pPr marL="0" lvl="4" algn="l"/>
                      <a:r>
                        <a:rPr kumimoji="1" lang="ja-JP" altLang="en-US" sz="1200" b="0" u="none" dirty="0">
                          <a:solidFill>
                            <a:schemeClr val="tx1"/>
                          </a:solidFill>
                          <a:latin typeface="メイリオ" panose="020B0604030504040204" pitchFamily="50" charset="-128"/>
                          <a:ea typeface="メイリオ" panose="020B0604030504040204" pitchFamily="50" charset="-128"/>
                        </a:rPr>
                        <a:t>⑦　適切な意思決定支援に係る指針の作成　⑧　訪問栄養食事指導を行うことが可能な体制の整備</a:t>
                      </a:r>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r>
                        <a:rPr kumimoji="1" lang="ja-JP" altLang="en-US" sz="1200" b="0" u="none" dirty="0">
                          <a:solidFill>
                            <a:schemeClr val="tx1"/>
                          </a:solidFill>
                          <a:latin typeface="メイリオ" panose="020B0604030504040204" pitchFamily="50" charset="-128"/>
                          <a:ea typeface="メイリオ" panose="020B0604030504040204" pitchFamily="50" charset="-128"/>
                        </a:rPr>
                        <a:t>⑨　介護保険施設から求められた場合、協力医療機関として定められることが望ましい</a:t>
                      </a:r>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endParaRPr kumimoji="1" lang="en-US" altLang="ja-JP" sz="1200" b="0" u="none" dirty="0">
                        <a:solidFill>
                          <a:schemeClr val="tx1"/>
                        </a:solidFill>
                        <a:latin typeface="メイリオ" panose="020B0604030504040204" pitchFamily="50" charset="-128"/>
                        <a:ea typeface="メイリオ" panose="020B0604030504040204" pitchFamily="50" charset="-128"/>
                      </a:endParaRPr>
                    </a:p>
                    <a:p>
                      <a:pPr marL="0" lvl="4" algn="l"/>
                      <a:endParaRPr kumimoji="1" lang="ja-JP" altLang="en-US" sz="1200" b="0" u="none" dirty="0">
                        <a:solidFill>
                          <a:schemeClr val="tx1"/>
                        </a:solidFill>
                        <a:latin typeface="メイリオ" panose="020B0604030504040204" pitchFamily="50" charset="-128"/>
                        <a:ea typeface="メイリオ" panose="020B0604030504040204" pitchFamily="50" charset="-128"/>
                      </a:endParaRPr>
                    </a:p>
                  </a:txBody>
                  <a:tcPr marL="45720" marR="45720" anchor="c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002"/>
                  </a:ext>
                </a:extLst>
              </a:tr>
              <a:tr h="429213">
                <a:tc rowSpan="5">
                  <a:txBody>
                    <a:bodyPr/>
                    <a:lstStyle/>
                    <a:p>
                      <a:pPr algn="ctr"/>
                      <a:endParaRPr kumimoji="1" lang="en-US" altLang="ja-JP" sz="1200" dirty="0">
                        <a:latin typeface="メイリオ" panose="020B0604030504040204" pitchFamily="50" charset="-128"/>
                        <a:ea typeface="メイリオ" panose="020B0604030504040204" pitchFamily="50" charset="-128"/>
                      </a:endParaRPr>
                    </a:p>
                    <a:p>
                      <a:pPr algn="ctr"/>
                      <a:r>
                        <a:rPr kumimoji="1" lang="ja-JP" altLang="en-US" sz="1200" b="1" dirty="0">
                          <a:latin typeface="メイリオ" panose="020B0604030504040204" pitchFamily="50" charset="-128"/>
                          <a:ea typeface="メイリオ" panose="020B0604030504040204" pitchFamily="50" charset="-128"/>
                        </a:rPr>
                        <a:t>機能強化型</a:t>
                      </a:r>
                      <a:endParaRPr kumimoji="1" lang="en-US" altLang="ja-JP" sz="1200" b="1" dirty="0">
                        <a:latin typeface="メイリオ" panose="020B0604030504040204" pitchFamily="50" charset="-128"/>
                        <a:ea typeface="メイリオ" panose="020B0604030504040204" pitchFamily="50" charset="-128"/>
                      </a:endParaRPr>
                    </a:p>
                    <a:p>
                      <a:pPr algn="ctr"/>
                      <a:r>
                        <a:rPr kumimoji="1" lang="ja-JP" altLang="en-US" sz="1200" b="1" dirty="0">
                          <a:latin typeface="メイリオ" panose="020B0604030504040204" pitchFamily="50" charset="-128"/>
                          <a:ea typeface="メイリオ" panose="020B0604030504040204" pitchFamily="50" charset="-128"/>
                        </a:rPr>
                        <a:t>在支診・在支病の基準</a:t>
                      </a:r>
                    </a:p>
                  </a:txBody>
                  <a:tcPr marL="45720" marR="45720" anchor="ctr">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noFill/>
                  </a:tcPr>
                </a:tc>
                <a:tc>
                  <a:txBody>
                    <a:bodyPr/>
                    <a:lstStyle/>
                    <a:p>
                      <a:pPr marL="288000" indent="0" algn="l"/>
                      <a:r>
                        <a:rPr kumimoji="1" lang="ja-JP" altLang="en-US" sz="1200" dirty="0">
                          <a:latin typeface="メイリオ" panose="020B0604030504040204" pitchFamily="50" charset="-128"/>
                          <a:ea typeface="メイリオ" panose="020B0604030504040204" pitchFamily="50" charset="-128"/>
                        </a:rPr>
                        <a:t>在宅医療を担当する常勤の医師</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３人以上</a:t>
                      </a:r>
                    </a:p>
                  </a:txBody>
                  <a:tcPr marL="45720" marR="45720" anchor="ctr">
                    <a:lnL w="38100" cap="flat" cmpd="sng" algn="ctr">
                      <a:solidFill>
                        <a:srgbClr val="FF0000"/>
                      </a:solidFill>
                      <a:prstDash val="solid"/>
                      <a:round/>
                      <a:headEnd type="none" w="med" len="med"/>
                      <a:tailEnd type="none" w="med" len="med"/>
                    </a:lnL>
                    <a:noFill/>
                  </a:tcPr>
                </a:tc>
                <a:tc>
                  <a:txBody>
                    <a:bodyPr/>
                    <a:lstStyle/>
                    <a:p>
                      <a:pPr marL="288000" indent="0" algn="l"/>
                      <a:r>
                        <a:rPr kumimoji="1" lang="ja-JP" altLang="en-US" sz="1200" dirty="0">
                          <a:latin typeface="メイリオ" panose="020B0604030504040204" pitchFamily="50" charset="-128"/>
                          <a:ea typeface="メイリオ" panose="020B0604030504040204" pitchFamily="50" charset="-128"/>
                        </a:rPr>
                        <a:t>在宅医療を担当する常勤の医師</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連携内で３人以上</a:t>
                      </a:r>
                    </a:p>
                  </a:txBody>
                  <a:tcPr marL="45720" marR="45720" anchor="ctr">
                    <a:noFill/>
                  </a:tcPr>
                </a:tc>
                <a:tc rowSpan="5">
                  <a:txBody>
                    <a:bodyPr/>
                    <a:lstStyle/>
                    <a:p>
                      <a:endParaRPr kumimoji="1" lang="ja-JP" altLang="en-US" sz="900">
                        <a:latin typeface="メイリオ" panose="020B0604030504040204" pitchFamily="50" charset="-128"/>
                        <a:ea typeface="メイリオ" panose="020B0604030504040204" pitchFamily="50" charset="-128"/>
                      </a:endParaRPr>
                    </a:p>
                  </a:txBody>
                  <a:tcPr marL="45720" marR="45720" anchor="ctr">
                    <a:lnBlToTr w="12700" cap="flat" cmpd="sng" algn="ctr">
                      <a:solidFill>
                        <a:schemeClr val="tx1"/>
                      </a:solidFill>
                      <a:prstDash val="solid"/>
                      <a:round/>
                      <a:headEnd type="none" w="med" len="med"/>
                      <a:tailEnd type="none" w="med" len="med"/>
                    </a:lnBlToTr>
                    <a:noFill/>
                  </a:tcPr>
                </a:tc>
                <a:extLst>
                  <a:ext uri="{0D108BD9-81ED-4DB2-BD59-A6C34878D82A}">
                    <a16:rowId xmlns:a16="http://schemas.microsoft.com/office/drawing/2014/main" val="10003"/>
                  </a:ext>
                </a:extLst>
              </a:tr>
              <a:tr h="534713">
                <a:tc v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a:p>
                  </a:txBody>
                  <a:tcPr anchor="ctr">
                    <a:solidFill>
                      <a:schemeClr val="accent4">
                        <a:lumMod val="40000"/>
                        <a:lumOff val="60000"/>
                      </a:schemeClr>
                    </a:solidFill>
                  </a:tcPr>
                </a:tc>
                <a:tc>
                  <a:txBody>
                    <a:bodyPr/>
                    <a:lstStyle/>
                    <a:p>
                      <a:pPr marL="288000"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過去１年間の緊急往診の実績</a:t>
                      </a:r>
                      <a:br>
                        <a:rPr kumimoji="1" lang="en-US" altLang="ja-JP" sz="1200" dirty="0">
                          <a:latin typeface="メイリオ" panose="020B0604030504040204" pitchFamily="50" charset="-128"/>
                          <a:ea typeface="メイリオ" panose="020B0604030504040204" pitchFamily="50" charset="-128"/>
                        </a:rPr>
                      </a:br>
                      <a:r>
                        <a:rPr kumimoji="1" lang="en-US" altLang="ja-JP" sz="1200" dirty="0">
                          <a:latin typeface="メイリオ" panose="020B0604030504040204" pitchFamily="50" charset="-128"/>
                          <a:ea typeface="メイリオ" panose="020B0604030504040204" pitchFamily="50" charset="-128"/>
                        </a:rPr>
                        <a:t>10</a:t>
                      </a:r>
                      <a:r>
                        <a:rPr kumimoji="1" lang="ja-JP" altLang="en-US" sz="1200" dirty="0">
                          <a:latin typeface="メイリオ" panose="020B0604030504040204" pitchFamily="50" charset="-128"/>
                          <a:ea typeface="メイリオ" panose="020B0604030504040204" pitchFamily="50" charset="-128"/>
                        </a:rPr>
                        <a:t>件以上</a:t>
                      </a:r>
                      <a:endParaRPr kumimoji="1" lang="en-US" altLang="ja-JP" sz="1200" dirty="0">
                        <a:latin typeface="メイリオ" panose="020B0604030504040204" pitchFamily="50" charset="-128"/>
                        <a:ea typeface="メイリオ" panose="020B0604030504040204" pitchFamily="50" charset="-128"/>
                      </a:endParaRPr>
                    </a:p>
                    <a:p>
                      <a:pPr marL="288000" marR="0" indent="-144000" algn="l" defTabSz="914400" rtl="0" eaLnBrk="1" fontAlgn="auto" latinLnBrk="0" hangingPunct="1">
                        <a:lnSpc>
                          <a:spcPct val="100000"/>
                        </a:lnSpc>
                        <a:spcBef>
                          <a:spcPts val="0"/>
                        </a:spcBef>
                        <a:spcAft>
                          <a:spcPts val="0"/>
                        </a:spcAft>
                        <a:buClrTx/>
                        <a:buSzTx/>
                        <a:buFontTx/>
                        <a:buNone/>
                        <a:tabLst/>
                        <a:defRPr/>
                      </a:pPr>
                      <a:endParaRPr kumimoji="1" lang="ja-JP" altLang="en-US" sz="1200" dirty="0">
                        <a:latin typeface="メイリオ" panose="020B0604030504040204" pitchFamily="50" charset="-128"/>
                        <a:ea typeface="メイリオ" panose="020B0604030504040204" pitchFamily="50" charset="-128"/>
                      </a:endParaRPr>
                    </a:p>
                  </a:txBody>
                  <a:tcPr marL="45720" marR="45720" anchor="ctr">
                    <a:lnL w="38100" cap="flat" cmpd="sng" algn="ctr">
                      <a:solidFill>
                        <a:srgbClr val="FF0000"/>
                      </a:solidFill>
                      <a:prstDash val="solid"/>
                      <a:round/>
                      <a:headEnd type="none" w="med" len="med"/>
                      <a:tailEnd type="none" w="med" len="med"/>
                    </a:lnL>
                    <a:noFill/>
                  </a:tcPr>
                </a:tc>
                <a:tc>
                  <a:txBody>
                    <a:bodyPr/>
                    <a:lstStyle/>
                    <a:p>
                      <a:pPr marL="288000"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過去１年間の緊急往診の実績</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a:t>
                      </a:r>
                      <a:r>
                        <a:rPr kumimoji="1" lang="en-US" altLang="ja-JP" sz="1200" dirty="0">
                          <a:latin typeface="メイリオ" panose="020B0604030504040204" pitchFamily="50" charset="-128"/>
                          <a:ea typeface="メイリオ" panose="020B0604030504040204" pitchFamily="50" charset="-128"/>
                        </a:rPr>
                        <a:t>10</a:t>
                      </a:r>
                      <a:r>
                        <a:rPr kumimoji="1" lang="ja-JP" altLang="en-US" sz="1200" dirty="0">
                          <a:latin typeface="メイリオ" panose="020B0604030504040204" pitchFamily="50" charset="-128"/>
                          <a:ea typeface="メイリオ" panose="020B0604030504040204" pitchFamily="50" charset="-128"/>
                        </a:rPr>
                        <a:t>件以上</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各医療機関で４件以上</a:t>
                      </a:r>
                    </a:p>
                  </a:txBody>
                  <a:tcPr marL="45720" marR="45720" anchor="ctr">
                    <a:noFill/>
                  </a:tcPr>
                </a:tc>
                <a:tc vMerge="1">
                  <a:txBody>
                    <a:bodyPr/>
                    <a:lstStyle/>
                    <a:p>
                      <a:endParaRPr kumimoji="1" lang="ja-JP" altLang="en-US"/>
                    </a:p>
                  </a:txBody>
                  <a:tcPr/>
                </a:tc>
                <a:extLst>
                  <a:ext uri="{0D108BD9-81ED-4DB2-BD59-A6C34878D82A}">
                    <a16:rowId xmlns:a16="http://schemas.microsoft.com/office/drawing/2014/main" val="10004"/>
                  </a:ext>
                </a:extLst>
              </a:tr>
              <a:tr h="777240">
                <a:tc v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kumimoji="1" lang="ja-JP" altLang="en-US" sz="1100"/>
                    </a:p>
                  </a:txBody>
                  <a:tcPr anchor="ctr">
                    <a:solidFill>
                      <a:schemeClr val="accent4">
                        <a:lumMod val="40000"/>
                        <a:lumOff val="60000"/>
                      </a:schemeClr>
                    </a:solidFill>
                  </a:tcPr>
                </a:tc>
                <a:tc>
                  <a:txBody>
                    <a:bodyPr/>
                    <a:lstStyle/>
                    <a:p>
                      <a:pPr marL="92075"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過去１年間の看取りの実績又は</a:t>
                      </a:r>
                      <a:r>
                        <a:rPr kumimoji="1" lang="ja-JP" altLang="en-US" sz="1200" u="none" dirty="0">
                          <a:latin typeface="メイリオ" panose="020B0604030504040204" pitchFamily="50" charset="-128"/>
                          <a:ea typeface="メイリオ" panose="020B0604030504040204" pitchFamily="50" charset="-128"/>
                        </a:rPr>
                        <a:t>超・準超重症児の医学管理の実績いずれか</a:t>
                      </a:r>
                      <a:r>
                        <a:rPr kumimoji="1" lang="ja-JP" altLang="en-US" sz="1200" dirty="0">
                          <a:latin typeface="メイリオ" panose="020B0604030504040204" pitchFamily="50" charset="-128"/>
                          <a:ea typeface="メイリオ" panose="020B0604030504040204" pitchFamily="50" charset="-128"/>
                        </a:rPr>
                        <a:t>４件以上</a:t>
                      </a:r>
                    </a:p>
                  </a:txBody>
                  <a:tcPr marL="45720" marR="45720" anchor="ctr">
                    <a:lnL w="38100" cap="flat" cmpd="sng" algn="ctr">
                      <a:solidFill>
                        <a:srgbClr val="FF0000"/>
                      </a:solidFill>
                      <a:prstDash val="solid"/>
                      <a:round/>
                      <a:headEnd type="none" w="med" len="med"/>
                      <a:tailEnd type="none" w="med" len="med"/>
                    </a:lnL>
                    <a:noFill/>
                  </a:tcPr>
                </a:tc>
                <a:tc>
                  <a:txBody>
                    <a:bodyPr/>
                    <a:lstStyle/>
                    <a:p>
                      <a:pPr marL="92075"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過去１年間の看取りの実績</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連携内で４件以上</a:t>
                      </a:r>
                      <a:br>
                        <a:rPr kumimoji="1" lang="en-US" altLang="ja-JP" sz="1200" dirty="0">
                          <a:latin typeface="メイリオ" panose="020B0604030504040204" pitchFamily="50" charset="-128"/>
                          <a:ea typeface="メイリオ" panose="020B0604030504040204" pitchFamily="50" charset="-128"/>
                        </a:rPr>
                      </a:br>
                      <a:r>
                        <a:rPr kumimoji="1" lang="ja-JP" altLang="en-US" sz="1200" dirty="0">
                          <a:latin typeface="メイリオ" panose="020B0604030504040204" pitchFamily="50" charset="-128"/>
                          <a:ea typeface="メイリオ" panose="020B0604030504040204" pitchFamily="50" charset="-128"/>
                        </a:rPr>
                        <a:t>かつ、各医療機関において、看取りの実績又は超・準超重症児の医学管理の実績いずれか２件以上</a:t>
                      </a:r>
                    </a:p>
                  </a:txBody>
                  <a:tcPr marL="45720" marR="45720" anchor="ctr">
                    <a:noFill/>
                  </a:tcPr>
                </a:tc>
                <a:tc vMerge="1">
                  <a:txBody>
                    <a:bodyPr/>
                    <a:lstStyle/>
                    <a:p>
                      <a:endParaRPr kumimoji="1" lang="ja-JP" altLang="en-US"/>
                    </a:p>
                  </a:txBody>
                  <a:tcPr/>
                </a:tc>
                <a:extLst>
                  <a:ext uri="{0D108BD9-81ED-4DB2-BD59-A6C34878D82A}">
                    <a16:rowId xmlns:a16="http://schemas.microsoft.com/office/drawing/2014/main" val="10005"/>
                  </a:ext>
                </a:extLst>
              </a:tr>
              <a:tr h="0">
                <a:tc vMerge="1">
                  <a:txBody>
                    <a:bodyPr/>
                    <a:lstStyle/>
                    <a:p>
                      <a:endParaRPr kumimoji="1" lang="ja-JP" altLang="en-US"/>
                    </a:p>
                  </a:txBody>
                  <a:tcPr/>
                </a:tc>
                <a:tc gridSpan="2">
                  <a:txBody>
                    <a:bodyPr/>
                    <a:lstStyle/>
                    <a:p>
                      <a:pPr marL="288000" marR="0" indent="-144000" algn="l" defTabSz="914400" rtl="0" eaLnBrk="1" fontAlgn="auto" latinLnBrk="0" hangingPunct="1">
                        <a:lnSpc>
                          <a:spcPct val="100000"/>
                        </a:lnSpc>
                        <a:spcBef>
                          <a:spcPts val="0"/>
                        </a:spcBef>
                        <a:spcAft>
                          <a:spcPts val="0"/>
                        </a:spcAft>
                        <a:buClrTx/>
                        <a:buSzTx/>
                        <a:buFontTx/>
                        <a:buNone/>
                        <a:tabLst/>
                        <a:defRPr/>
                      </a:pP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地域において</a:t>
                      </a:r>
                      <a:r>
                        <a:rPr kumimoji="1" lang="en-US" altLang="ja-JP" sz="1200" b="0" u="none" kern="1200" dirty="0">
                          <a:solidFill>
                            <a:schemeClr val="tx1"/>
                          </a:solidFill>
                          <a:latin typeface="メイリオ" panose="020B0604030504040204" pitchFamily="50" charset="-128"/>
                          <a:ea typeface="メイリオ" panose="020B0604030504040204" pitchFamily="50" charset="-128"/>
                          <a:cs typeface="+mn-cs"/>
                        </a:rPr>
                        <a:t>24</a:t>
                      </a: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時間体制での在宅医療の提供に係る積極的役割を担うことが望ましい</a:t>
                      </a:r>
                    </a:p>
                  </a:txBody>
                  <a:tcPr marL="45720" marR="45720" anchor="ctr">
                    <a:lnL w="38100" cap="flat" cmpd="sng" algn="ctr">
                      <a:solidFill>
                        <a:srgbClr val="FF0000"/>
                      </a:solidFill>
                      <a:prstDash val="solid"/>
                      <a:round/>
                      <a:headEnd type="none" w="med" len="med"/>
                      <a:tailEnd type="none" w="med" len="med"/>
                    </a:lnL>
                    <a:noFill/>
                  </a:tcPr>
                </a:tc>
                <a:tc hMerge="1">
                  <a:txBody>
                    <a:bodyPr/>
                    <a:lstStyle/>
                    <a:p>
                      <a:pPr marL="288000" marR="0" lvl="0" indent="-144000" algn="l" defTabSz="914400" rtl="0" eaLnBrk="1" fontAlgn="auto" latinLnBrk="0" hangingPunct="1">
                        <a:lnSpc>
                          <a:spcPct val="100000"/>
                        </a:lnSpc>
                        <a:spcBef>
                          <a:spcPts val="0"/>
                        </a:spcBef>
                        <a:spcAft>
                          <a:spcPts val="0"/>
                        </a:spcAft>
                        <a:buClrTx/>
                        <a:buSzTx/>
                        <a:buFontTx/>
                        <a:buNone/>
                        <a:tabLst/>
                        <a:defRPr/>
                      </a:pPr>
                      <a:endParaRPr kumimoji="1" lang="ja-JP" altLang="en-US" sz="900" b="1" u="sng">
                        <a:solidFill>
                          <a:srgbClr val="0070C0"/>
                        </a:solidFill>
                        <a:latin typeface="メイリオ" panose="020B0604030504040204" pitchFamily="50" charset="-128"/>
                        <a:ea typeface="メイリオ" panose="020B0604030504040204" pitchFamily="50" charset="-128"/>
                      </a:endParaRPr>
                    </a:p>
                  </a:txBody>
                  <a:tcPr marL="36000" marR="36000" anchor="ctr">
                    <a:noFill/>
                  </a:tcPr>
                </a:tc>
                <a:tc vMerge="1">
                  <a:txBody>
                    <a:bodyPr/>
                    <a:lstStyle/>
                    <a:p>
                      <a:endParaRPr kumimoji="1" lang="ja-JP" altLang="en-US"/>
                    </a:p>
                  </a:txBody>
                  <a:tcPr/>
                </a:tc>
                <a:extLst>
                  <a:ext uri="{0D108BD9-81ED-4DB2-BD59-A6C34878D82A}">
                    <a16:rowId xmlns:a16="http://schemas.microsoft.com/office/drawing/2014/main" val="3139816961"/>
                  </a:ext>
                </a:extLst>
              </a:tr>
              <a:tr h="292545">
                <a:tc vMerge="1">
                  <a:txBody>
                    <a:bodyPr/>
                    <a:lstStyle/>
                    <a:p>
                      <a:pPr algn="ctr"/>
                      <a:endParaRPr kumimoji="1" lang="ja-JP" altLang="en-US" sz="1200">
                        <a:latin typeface="メイリオ" panose="020B0604030504040204" pitchFamily="50" charset="-128"/>
                        <a:ea typeface="メイリオ" panose="020B0604030504040204" pitchFamily="50" charset="-128"/>
                      </a:endParaRPr>
                    </a:p>
                  </a:txBody>
                  <a:tcPr marL="45720" marR="45720" anchor="ctr">
                    <a:noFill/>
                  </a:tcPr>
                </a:tc>
                <a:tc gridSpan="2">
                  <a:txBody>
                    <a:bodyPr/>
                    <a:lstStyle/>
                    <a:p>
                      <a:pPr marL="176213" marR="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kern="1200" dirty="0">
                          <a:solidFill>
                            <a:schemeClr val="tx1"/>
                          </a:solidFill>
                          <a:latin typeface="メイリオ" panose="020B0604030504040204" pitchFamily="50" charset="-128"/>
                          <a:ea typeface="メイリオ" panose="020B0604030504040204" pitchFamily="50" charset="-128"/>
                          <a:cs typeface="+mn-cs"/>
                        </a:rPr>
                        <a:t>各年５月から７月までの訪問診療の回数が一定回数を超える場合においては、次年の１月から在宅データ提出加算に係る届出を行っていること。</a:t>
                      </a:r>
                    </a:p>
                  </a:txBody>
                  <a:tcPr marL="45720" marR="45720" anchor="ctr">
                    <a:lnL w="38100" cap="flat" cmpd="sng" algn="ctr">
                      <a:solidFill>
                        <a:srgbClr val="FF0000"/>
                      </a:solidFill>
                      <a:prstDash val="solid"/>
                      <a:round/>
                      <a:headEnd type="none" w="med" len="med"/>
                      <a:tailEnd type="none" w="med" len="med"/>
                    </a:lnL>
                    <a:noFill/>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marL="45720" marR="45720" anchor="ctr">
                    <a:lnBlToTr w="12700" cap="flat" cmpd="sng" algn="ctr">
                      <a:solidFill>
                        <a:schemeClr val="tx1"/>
                      </a:solidFill>
                      <a:prstDash val="solid"/>
                      <a:round/>
                      <a:headEnd type="none" w="med" len="med"/>
                      <a:tailEnd type="none" w="med" len="med"/>
                    </a:lnBlToTr>
                    <a:noFill/>
                  </a:tcPr>
                </a:tc>
                <a:extLst>
                  <a:ext uri="{0D108BD9-81ED-4DB2-BD59-A6C34878D82A}">
                    <a16:rowId xmlns:a16="http://schemas.microsoft.com/office/drawing/2014/main" val="4258066824"/>
                  </a:ext>
                </a:extLst>
              </a:tr>
            </a:tbl>
          </a:graphicData>
        </a:graphic>
      </p:graphicFrame>
      <p:sp>
        <p:nvSpPr>
          <p:cNvPr id="5" name="テキスト ボックス 4">
            <a:extLst>
              <a:ext uri="{FF2B5EF4-FFF2-40B4-BE49-F238E27FC236}">
                <a16:creationId xmlns:a16="http://schemas.microsoft.com/office/drawing/2014/main" id="{2AE1DF07-31EB-FD7B-A35B-0B0DCE222097}"/>
              </a:ext>
            </a:extLst>
          </p:cNvPr>
          <p:cNvSpPr txBox="1"/>
          <p:nvPr/>
        </p:nvSpPr>
        <p:spPr>
          <a:xfrm>
            <a:off x="2351584" y="5596102"/>
            <a:ext cx="8064896" cy="907941"/>
          </a:xfrm>
          <a:prstGeom prst="rect">
            <a:avLst/>
          </a:prstGeom>
          <a:solidFill>
            <a:srgbClr val="D1E9FF"/>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機能強化型在支診である場合に評価される点数</a:t>
            </a:r>
            <a:r>
              <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・往診料の注１加算（</a:t>
            </a:r>
            <a:r>
              <a:rPr kumimoji="1" lang="zh-TW"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緊急往診加算</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、夜間・休日往診加算、</a:t>
            </a:r>
            <a:r>
              <a:rPr kumimoji="1" lang="zh-TW"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深夜往診加算</a:t>
            </a: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　在宅ターミナルケア加算</a:t>
            </a:r>
            <a:endPar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・在宅患者訪問診療料の在宅ターミナルケア加算</a:t>
            </a:r>
            <a:endParaRPr kumimoji="1" lang="en-US" altLang="ja-JP"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889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・在宅時医学総合管理料　　　　　・施設入居時等医学総合管理料　　　　　　・在宅がん医療総合診療料</a:t>
            </a:r>
          </a:p>
        </p:txBody>
      </p:sp>
      <p:sp>
        <p:nvSpPr>
          <p:cNvPr id="7" name="タイトル 1">
            <a:extLst>
              <a:ext uri="{FF2B5EF4-FFF2-40B4-BE49-F238E27FC236}">
                <a16:creationId xmlns:a16="http://schemas.microsoft.com/office/drawing/2014/main" id="{AD7BD815-A062-70E2-A6B0-8A56324054E4}"/>
              </a:ext>
            </a:extLst>
          </p:cNvPr>
          <p:cNvSpPr txBox="1">
            <a:spLocks/>
          </p:cNvSpPr>
          <p:nvPr/>
        </p:nvSpPr>
        <p:spPr>
          <a:xfrm>
            <a:off x="609600" y="90904"/>
            <a:ext cx="10972800" cy="601792"/>
          </a:xfrm>
          <a:prstGeom prst="rect">
            <a:avLst/>
          </a:prstGeom>
          <a:solidFill>
            <a:srgbClr val="4F81BD">
              <a:lumMod val="20000"/>
              <a:lumOff val="80000"/>
            </a:srgbClr>
          </a:solidFill>
          <a:ln w="28575">
            <a:solidFill>
              <a:srgbClr val="1F497D"/>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連携型の機能強化型在宅療養支援診療所の見直し①</a:t>
            </a:r>
          </a:p>
        </p:txBody>
      </p:sp>
      <p:sp>
        <p:nvSpPr>
          <p:cNvPr id="10" name="テキスト ボックス 9">
            <a:extLst>
              <a:ext uri="{FF2B5EF4-FFF2-40B4-BE49-F238E27FC236}">
                <a16:creationId xmlns:a16="http://schemas.microsoft.com/office/drawing/2014/main" id="{53DAB4C2-2233-0390-34FE-442B6BCCB001}"/>
              </a:ext>
            </a:extLst>
          </p:cNvPr>
          <p:cNvSpPr txBox="1"/>
          <p:nvPr/>
        </p:nvSpPr>
        <p:spPr>
          <a:xfrm>
            <a:off x="2495600" y="2348880"/>
            <a:ext cx="8795066" cy="276999"/>
          </a:xfrm>
          <a:prstGeom prst="rect">
            <a:avLst/>
          </a:prstGeom>
          <a:solidFill>
            <a:schemeClr val="accent6"/>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連携型の機能強化型在宅療養支援診療所は、連携医療機関が全体として</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時間連絡体制及び往診体制を確保していればよい</a:t>
            </a:r>
            <a:endParaRPr kumimoji="1" lang="ja-JP" altLang="en-US" sz="1200" b="0" i="0" u="none" strike="noStrike" kern="1200" cap="none" spc="0" normalizeH="0" baseline="0" noProof="0" dirty="0">
              <a:ln>
                <a:noFill/>
              </a:ln>
              <a:solidFill>
                <a:srgbClr val="000000"/>
              </a:solidFill>
              <a:effectLst/>
              <a:uLnTx/>
              <a:uFillTx/>
              <a:latin typeface="Segoe UI"/>
              <a:ea typeface="メイリオ"/>
              <a:cs typeface="+mn-cs"/>
            </a:endParaRPr>
          </a:p>
        </p:txBody>
      </p:sp>
      <p:sp>
        <p:nvSpPr>
          <p:cNvPr id="12" name="タイトル 1"/>
          <p:cNvSpPr txBox="1">
            <a:spLocks/>
          </p:cNvSpPr>
          <p:nvPr/>
        </p:nvSpPr>
        <p:spPr>
          <a:xfrm>
            <a:off x="194065" y="207821"/>
            <a:ext cx="2160240" cy="598135"/>
          </a:xfrm>
          <a:prstGeom prst="rect">
            <a:avLst/>
          </a:prstGeom>
          <a:solidFill>
            <a:schemeClr val="accent6">
              <a:lumMod val="90000"/>
            </a:schemeClr>
          </a:solidFill>
          <a:ln w="12700">
            <a:solidFill>
              <a:schemeClr val="tx1"/>
            </a:solidFill>
          </a:ln>
        </p:spPr>
        <p:txBody>
          <a:bodyPr vert="horz" lIns="72000" tIns="0" rIns="72000" bIns="0" rtlCol="0" anchor="ctr" anchorCtr="0">
            <a:noAutofit/>
          </a:bodyPr>
          <a:lstStyle>
            <a:lvl1pPr algn="ctr" defTabSz="990570">
              <a:spcBef>
                <a:spcPct val="0"/>
              </a:spcBef>
              <a:buNone/>
              <a:defRPr kumimoji="1" sz="2400" b="1">
                <a:latin typeface="メイリオ" panose="020B0604030504040204" pitchFamily="50" charset="-128"/>
                <a:ea typeface="メイリオ" panose="020B0604030504040204" pitchFamily="50" charset="-128"/>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（参考）</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現行の在支診の施設基準</a:t>
            </a:r>
          </a:p>
        </p:txBody>
      </p:sp>
      <p:sp>
        <p:nvSpPr>
          <p:cNvPr id="2" name="スライド番号プレースホルダー 4">
            <a:extLst>
              <a:ext uri="{FF2B5EF4-FFF2-40B4-BE49-F238E27FC236}">
                <a16:creationId xmlns:a16="http://schemas.microsoft.com/office/drawing/2014/main" id="{14E635F3-796B-C034-1A05-3935CCF3E8B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0" name="オーディオ 19">
            <a:hlinkClick r:id="" action="ppaction://media"/>
            <a:extLst>
              <a:ext uri="{FF2B5EF4-FFF2-40B4-BE49-F238E27FC236}">
                <a16:creationId xmlns:a16="http://schemas.microsoft.com/office/drawing/2014/main" id="{463A9513-064F-8BE1-724A-3C52357985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1726790"/>
      </p:ext>
    </p:extLst>
  </p:cSld>
  <p:clrMapOvr>
    <a:masterClrMapping/>
  </p:clrMapOvr>
  <mc:AlternateContent xmlns:mc="http://schemas.openxmlformats.org/markup-compatibility/2006" xmlns:p14="http://schemas.microsoft.com/office/powerpoint/2010/main">
    <mc:Choice Requires="p14">
      <p:transition spd="slow" p14:dur="2000" advTm="72837"/>
    </mc:Choice>
    <mc:Fallback xmlns="">
      <p:transition spd="slow" advTm="72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990F0-3296-C1D0-C60E-CF67187C79D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16EA4CA1-FC24-D176-7E8B-E4B7153D739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pPr lvl="0">
              <a:defRPr/>
            </a:pPr>
            <a:r>
              <a:rPr lang="ja-JP" altLang="en-US" sz="2400" b="1" dirty="0">
                <a:solidFill>
                  <a:sysClr val="windowText" lastClr="000000"/>
                </a:solidFill>
              </a:rPr>
              <a:t>連携型の機能強化型在宅療養支援診療所の見直し②</a:t>
            </a:r>
          </a:p>
        </p:txBody>
      </p:sp>
      <p:sp>
        <p:nvSpPr>
          <p:cNvPr id="7" name="スライド番号プレースホルダー 4">
            <a:extLst>
              <a:ext uri="{FF2B5EF4-FFF2-40B4-BE49-F238E27FC236}">
                <a16:creationId xmlns:a16="http://schemas.microsoft.com/office/drawing/2014/main" id="{C04F525D-89EF-04CE-F7B7-93C3E0B1CFB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743DE806-92C2-5114-C800-96AC1D55514B}"/>
              </a:ext>
            </a:extLst>
          </p:cNvPr>
          <p:cNvSpPr txBox="1"/>
          <p:nvPr/>
        </p:nvSpPr>
        <p:spPr>
          <a:xfrm>
            <a:off x="484238" y="1039138"/>
            <a:ext cx="11377264" cy="1569660"/>
          </a:xfrm>
          <a:prstGeom prst="rect">
            <a:avLst/>
          </a:prstGeom>
          <a:noFill/>
          <a:ln>
            <a:solidFill>
              <a:schemeClr val="accent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背　景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前回改定の検証調査において、連携型の機能強化型在宅療養支援診療所の１週間当たりの連絡体制及び往診体制を取っている時間を確認したところ、常時の場合と、極めて短い場合に分かれていることが示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そこで、</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時間の在宅医療提供体制を地域で面として確保する観点から、連携型の機能強化型在宅療養支援診療所については、地域の</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時間往診体制への貢献の度合いに応じて、よりきめ細かく評価することとされた。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0" name="テキスト ボックス 9">
            <a:extLst>
              <a:ext uri="{FF2B5EF4-FFF2-40B4-BE49-F238E27FC236}">
                <a16:creationId xmlns:a16="http://schemas.microsoft.com/office/drawing/2014/main" id="{C4924837-5C36-D46B-EF41-B8999E8A2E73}"/>
              </a:ext>
            </a:extLst>
          </p:cNvPr>
          <p:cNvSpPr txBox="1"/>
          <p:nvPr/>
        </p:nvSpPr>
        <p:spPr>
          <a:xfrm>
            <a:off x="479376" y="3262332"/>
            <a:ext cx="11377264" cy="3046988"/>
          </a:xfrm>
          <a:prstGeom prst="rect">
            <a:avLst/>
          </a:prstGeom>
          <a:solidFill>
            <a:schemeClr val="accent3">
              <a:lumMod val="20000"/>
              <a:lumOff val="80000"/>
            </a:schemeClr>
          </a:solidFill>
          <a:ln>
            <a:solidFill>
              <a:schemeClr val="tx1"/>
            </a:solidFill>
            <a:prstDash val="sysDot"/>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改定の概要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現行の</a:t>
            </a:r>
            <a:r>
              <a:rPr kumimoji="1" lang="ja-JP" altLang="en-US" sz="1600" b="0" i="0" u="heavy" strike="noStrike" kern="1200" cap="none" spc="0" normalizeH="0" baseline="0" noProof="0" dirty="0">
                <a:ln>
                  <a:noFill/>
                </a:ln>
                <a:solidFill>
                  <a:prstClr val="black"/>
                </a:solidFill>
                <a:effectLst/>
                <a:uLnTx/>
                <a:uFill>
                  <a:solidFill>
                    <a:srgbClr val="FF0000"/>
                  </a:solidFill>
                </a:uFill>
                <a:latin typeface="BIZ UDPゴシック" panose="020B0400000000000000" pitchFamily="50" charset="-128"/>
                <a:ea typeface="BIZ UDPゴシック" panose="020B0400000000000000" pitchFamily="50" charset="-128"/>
                <a:cs typeface="+mn-cs"/>
              </a:rPr>
              <a:t>連携型の機能強化型在宅療養支援診療所</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のうち、普段から訪問診療を行っている医師（</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）による</a:t>
            </a: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２４時間の往診体制を月４回以上確保</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していない診療所は、以下の点数について、機能強化型在支診の点数ではなく、</a:t>
            </a:r>
            <a:r>
              <a:rPr kumimoji="1" lang="ja-JP" altLang="en-US" sz="1600" b="0" i="0" u="heavy" strike="noStrike" kern="1200" cap="none" spc="0" normalizeH="0" baseline="0" noProof="0" dirty="0">
                <a:ln>
                  <a:noFill/>
                </a:ln>
                <a:solidFill>
                  <a:prstClr val="black"/>
                </a:solidFill>
                <a:effectLst/>
                <a:uLnTx/>
                <a:uFill>
                  <a:solidFill>
                    <a:srgbClr val="FF0000"/>
                  </a:solidFill>
                </a:uFill>
                <a:latin typeface="BIZ UDPゴシック" panose="020B0400000000000000" pitchFamily="50" charset="-128"/>
                <a:ea typeface="BIZ UDPゴシック" panose="020B0400000000000000" pitchFamily="50" charset="-128"/>
                <a:cs typeface="+mn-cs"/>
              </a:rPr>
              <a:t>通常の在支診の点数を算定</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することとなった。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見直しの対象となる点数</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往診料の注１の加算（緊急往診加算、夜間・休日往診加算、深夜往診加算）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往診料の在宅ターミナルケア加算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在宅患者訪問診療料の在宅ターミナルケア加算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在宅時医学総合管理料、施設入居時等医学総合管理料</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在宅がん医療総合診療料</a:t>
            </a:r>
          </a:p>
        </p:txBody>
      </p:sp>
      <p:sp>
        <p:nvSpPr>
          <p:cNvPr id="12" name="テキスト ボックス 11">
            <a:extLst>
              <a:ext uri="{FF2B5EF4-FFF2-40B4-BE49-F238E27FC236}">
                <a16:creationId xmlns:a16="http://schemas.microsoft.com/office/drawing/2014/main" id="{35F60823-8B47-915B-633C-381B6E285708}"/>
              </a:ext>
            </a:extLst>
          </p:cNvPr>
          <p:cNvSpPr txBox="1"/>
          <p:nvPr/>
        </p:nvSpPr>
        <p:spPr>
          <a:xfrm>
            <a:off x="5208973" y="4139495"/>
            <a:ext cx="6624736" cy="646331"/>
          </a:xfrm>
          <a:prstGeom prst="rect">
            <a:avLst/>
          </a:prstGeom>
          <a:noFill/>
        </p:spPr>
        <p:txBody>
          <a:bodyPr wrap="square">
            <a:spAutoFit/>
          </a:bodyPr>
          <a:lstStyle/>
          <a:p>
            <a:pPr marL="257175" marR="0" lvl="0" indent="-257175"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往診担当日の前日又はそれ以前において当該保険医療機関の診療録を閲覧できる医師であって、必要に応じて往診の対象となる患者の診療方針等について訪問診療を行う医師と共有している、当該保険医療機関からの往診経験を</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回以上有する往診担当医師を含む。</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矢印: 下 12">
            <a:extLst>
              <a:ext uri="{FF2B5EF4-FFF2-40B4-BE49-F238E27FC236}">
                <a16:creationId xmlns:a16="http://schemas.microsoft.com/office/drawing/2014/main" id="{0A5D142C-D8EC-4438-5441-4613FBFB757B}"/>
              </a:ext>
            </a:extLst>
          </p:cNvPr>
          <p:cNvSpPr/>
          <p:nvPr/>
        </p:nvSpPr>
        <p:spPr>
          <a:xfrm>
            <a:off x="5807968" y="2723409"/>
            <a:ext cx="720080" cy="452753"/>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9" name="オーディオ 8">
            <a:hlinkClick r:id="" action="ppaction://media"/>
            <a:extLst>
              <a:ext uri="{FF2B5EF4-FFF2-40B4-BE49-F238E27FC236}">
                <a16:creationId xmlns:a16="http://schemas.microsoft.com/office/drawing/2014/main" id="{5891C2F1-7A5A-8D6D-BC76-9AEFF56567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566676"/>
      </p:ext>
    </p:extLst>
  </p:cSld>
  <p:clrMapOvr>
    <a:masterClrMapping/>
  </p:clrMapOvr>
  <mc:AlternateContent xmlns:mc="http://schemas.openxmlformats.org/markup-compatibility/2006" xmlns:p14="http://schemas.microsoft.com/office/powerpoint/2010/main">
    <mc:Choice Requires="p14">
      <p:transition spd="slow" p14:dur="2000" advTm="83281"/>
    </mc:Choice>
    <mc:Fallback xmlns="">
      <p:transition spd="slow" advTm="83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722BC-F73E-C39F-8D40-483F0F90191A}"/>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BD6BFA8F-84D7-12D6-723F-04FE3B81BCF4}"/>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在宅時医学総合管理料及び施設入居時等医学総合管理料の見直し</a:t>
            </a:r>
          </a:p>
        </p:txBody>
      </p:sp>
      <p:sp>
        <p:nvSpPr>
          <p:cNvPr id="7" name="スライド番号プレースホルダー 4">
            <a:extLst>
              <a:ext uri="{FF2B5EF4-FFF2-40B4-BE49-F238E27FC236}">
                <a16:creationId xmlns:a16="http://schemas.microsoft.com/office/drawing/2014/main" id="{1E803AD6-EB56-C4FD-4940-D22D2773607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09F35837-8A19-CE46-16F8-1FB87163386E}"/>
              </a:ext>
            </a:extLst>
          </p:cNvPr>
          <p:cNvSpPr txBox="1"/>
          <p:nvPr/>
        </p:nvSpPr>
        <p:spPr>
          <a:xfrm>
            <a:off x="412230" y="811094"/>
            <a:ext cx="11377264" cy="2062103"/>
          </a:xfrm>
          <a:prstGeom prst="rect">
            <a:avLst/>
          </a:prstGeom>
          <a:noFill/>
          <a:ln>
            <a:solidFill>
              <a:schemeClr val="accent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背　景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NDB</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データによると、月２回以上訪問診療を実施している</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65</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歳以上の患者のうち、要介護３以上の患者なと、特別な管理を要する患者さんに対する訪問診療を評価する「包括的支援加算」の算定患者割合を医療機関ごとに見ると、</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50%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以上の医療機関が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69</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％程度存在した一方で、</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以下の医療機関も</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13</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％程度みられた。一方で、患者の居住場所により、居宅及び施設に分類したところ、傾向に大きな差は見られなかった。</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こで、患者の医療・介護の状態を踏まえた適切な訪問診療の提供を推進する観点から、在宅時医学総合管理料・施設入居時等医学総合管理料の評価について、患者さんの状態等を勘案した評価を行うこととされ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0" name="テキスト ボックス 9">
            <a:extLst>
              <a:ext uri="{FF2B5EF4-FFF2-40B4-BE49-F238E27FC236}">
                <a16:creationId xmlns:a16="http://schemas.microsoft.com/office/drawing/2014/main" id="{5BD071DE-5C65-8DA0-ECE4-A54E7C3C2EC0}"/>
              </a:ext>
            </a:extLst>
          </p:cNvPr>
          <p:cNvSpPr txBox="1"/>
          <p:nvPr/>
        </p:nvSpPr>
        <p:spPr>
          <a:xfrm>
            <a:off x="412230" y="3738582"/>
            <a:ext cx="11377264" cy="2800767"/>
          </a:xfrm>
          <a:prstGeom prst="rect">
            <a:avLst/>
          </a:prstGeom>
          <a:solidFill>
            <a:schemeClr val="accent3">
              <a:lumMod val="20000"/>
              <a:lumOff val="80000"/>
            </a:schemeClr>
          </a:solidFill>
          <a:ln>
            <a:solidFill>
              <a:schemeClr val="tx1"/>
            </a:solidFill>
            <a:prstDash val="sysDot"/>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改定の概要　</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在宅時医学総合管理料・施設入居時等医学総合管理料の「月２回以上訪問診療を行っている場合（難病等を除く。）」の算定に当たって、以下のいずれかの要件を満たすこと。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（以下の基準を満たさない場合、「月１回訪問診療を行っている場合」の点数を算定する）</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［別に厚生労働大臣が定める基準］</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以下のいずれかに該当すること。</a:t>
            </a:r>
          </a:p>
          <a:p>
            <a:pPr marL="355600" marR="0" lvl="0" indent="-35560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①　直近３か月に、在宅患者訪問診療料を月２回以上算定する患者の延べ診療月数が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月未満であること。</a:t>
            </a:r>
          </a:p>
          <a:p>
            <a:pPr marL="355600" marR="0" lvl="0" indent="-35560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②　直近３か月に、在宅患者訪問診療料を月２回以上算定する患者の延べ診療月数が</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30</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月以上であり、次を満たすこと。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「重症度の高い患者（別表第８の２）」と「包括的支援加算の対象患者（別表第８の３）」のいずれかに該当する患者割合が月２回以上の訪問診療を行う患者数の２割以上であること。</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矢印: 下 12">
            <a:extLst>
              <a:ext uri="{FF2B5EF4-FFF2-40B4-BE49-F238E27FC236}">
                <a16:creationId xmlns:a16="http://schemas.microsoft.com/office/drawing/2014/main" id="{EB536BCF-3026-A209-E21F-C26609665C28}"/>
              </a:ext>
            </a:extLst>
          </p:cNvPr>
          <p:cNvSpPr/>
          <p:nvPr/>
        </p:nvSpPr>
        <p:spPr>
          <a:xfrm>
            <a:off x="5735960" y="3119418"/>
            <a:ext cx="720080" cy="452753"/>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24" name="オーディオ 23">
            <a:hlinkClick r:id="" action="ppaction://media"/>
            <a:extLst>
              <a:ext uri="{FF2B5EF4-FFF2-40B4-BE49-F238E27FC236}">
                <a16:creationId xmlns:a16="http://schemas.microsoft.com/office/drawing/2014/main" id="{7A35324E-C191-1BC3-0922-A831BC646B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12138"/>
      </p:ext>
    </p:extLst>
  </p:cSld>
  <p:clrMapOvr>
    <a:masterClrMapping/>
  </p:clrMapOvr>
  <mc:AlternateContent xmlns:mc="http://schemas.openxmlformats.org/markup-compatibility/2006" xmlns:p14="http://schemas.microsoft.com/office/powerpoint/2010/main">
    <mc:Choice Requires="p14">
      <p:transition spd="slow" p14:dur="2000" advTm="199753"/>
    </mc:Choice>
    <mc:Fallback xmlns="">
      <p:transition spd="slow" advTm="199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04C09-D991-520B-64E1-A11042C7FE7A}"/>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0268D4C2-61A9-3E1A-A4C0-09B55F07EC46}"/>
              </a:ext>
            </a:extLst>
          </p:cNvPr>
          <p:cNvSpPr txBox="1"/>
          <p:nvPr/>
        </p:nvSpPr>
        <p:spPr>
          <a:xfrm>
            <a:off x="1336130" y="1212737"/>
            <a:ext cx="9519743" cy="2554545"/>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１　次に掲げる疾患に罹患している患者</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末期の悪性腫瘍、スモン、指定難病、後天性免疫不全症候群、脊髄損傷、真皮を越える褥瘡</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２　次に掲げる状態の患者</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在宅自己連続携行式腹膜灌流を行っている状態、在宅血液透析を行っている状態、在宅酸素療法を行っている状態、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在宅中心静脈栄養法を行っている状態、在宅成分栄養経管栄養法を行っている状態、在宅自己導尿を行っている状態、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在宅人工呼吸を行っている状態、植込型脳・脊髄刺激装置による疼痛管理を行っている状態、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肺高血圧症であってプロスタグランジンＩ</a:t>
            </a:r>
            <a:r>
              <a:rPr kumimoji="1" lang="ja-JP" altLang="en-US" sz="1200" b="0" i="0" u="none" strike="noStrike" kern="0" cap="none" spc="0" normalizeH="0" baseline="-25000" noProof="0">
                <a:ln>
                  <a:noFill/>
                </a:ln>
                <a:solidFill>
                  <a:srgbClr val="000000"/>
                </a:solidFill>
                <a:effectLst/>
                <a:uLnTx/>
                <a:uFillTx/>
                <a:latin typeface="Segoe UI"/>
                <a:ea typeface="メイリオ"/>
                <a:cs typeface="+mn-cs"/>
              </a:rPr>
              <a:t>２</a:t>
            </a: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製剤を投与されている状態、気管切開を行っている状態、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気管カニューレを使用している状態、ドレーンチューブ又は留置カテーテルを使用している状態、</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92075" marR="0" lvl="0" indent="-92075" algn="l" defTabSz="914400" rtl="0" eaLnBrk="1" fontAlgn="auto" latinLnBrk="0" hangingPunct="1">
              <a:lnSpc>
                <a:spcPct val="10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　　人工肛門又は人工膀胱を設置している状態</a:t>
            </a:r>
          </a:p>
        </p:txBody>
      </p:sp>
      <p:sp>
        <p:nvSpPr>
          <p:cNvPr id="5" name="正方形/長方形 4">
            <a:extLst>
              <a:ext uri="{FF2B5EF4-FFF2-40B4-BE49-F238E27FC236}">
                <a16:creationId xmlns:a16="http://schemas.microsoft.com/office/drawing/2014/main" id="{8C78C626-87B9-2B94-08F2-566F46523843}"/>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（参考）重症度の高い患者等</a:t>
            </a:r>
          </a:p>
        </p:txBody>
      </p:sp>
      <p:sp>
        <p:nvSpPr>
          <p:cNvPr id="4" name="正方形/長方形 3">
            <a:extLst>
              <a:ext uri="{FF2B5EF4-FFF2-40B4-BE49-F238E27FC236}">
                <a16:creationId xmlns:a16="http://schemas.microsoft.com/office/drawing/2014/main" id="{3C0237A1-66FA-9481-344D-961F7B63BEA3}"/>
              </a:ext>
            </a:extLst>
          </p:cNvPr>
          <p:cNvSpPr/>
          <p:nvPr/>
        </p:nvSpPr>
        <p:spPr>
          <a:xfrm>
            <a:off x="1458462" y="1089820"/>
            <a:ext cx="3118020"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重症度の高い患者（別表第８の２）</a:t>
            </a:r>
          </a:p>
        </p:txBody>
      </p:sp>
      <p:sp>
        <p:nvSpPr>
          <p:cNvPr id="8" name="テキスト ボックス 7">
            <a:extLst>
              <a:ext uri="{FF2B5EF4-FFF2-40B4-BE49-F238E27FC236}">
                <a16:creationId xmlns:a16="http://schemas.microsoft.com/office/drawing/2014/main" id="{A16252BD-F46A-30A2-DA8C-37AF7BBA23C0}"/>
              </a:ext>
            </a:extLst>
          </p:cNvPr>
          <p:cNvSpPr txBox="1"/>
          <p:nvPr/>
        </p:nvSpPr>
        <p:spPr>
          <a:xfrm>
            <a:off x="1336130" y="4022129"/>
            <a:ext cx="9519743" cy="2469907"/>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以下のいずれかに該当する患者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要介護３以上に相当する患者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認知症高齢者の日常生活自立度でランク</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月４回以上の訪問看護を受ける患者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訪問診療時又は訪問看護時に、注射や処置を行っている患者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特定施設等の入居者の場合には、医師の指示を受けて、看護師が痰の吸引や経管栄養の管理等の処置を行っている患者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麻薬の投薬を受けている患者</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医師の指導管理のもと、家族等が処置を行っている患者等、関係機関等との連携のために特に重点的な支援が必要な患者</a:t>
            </a:r>
          </a:p>
        </p:txBody>
      </p:sp>
      <p:sp>
        <p:nvSpPr>
          <p:cNvPr id="7" name="正方形/長方形 6">
            <a:extLst>
              <a:ext uri="{FF2B5EF4-FFF2-40B4-BE49-F238E27FC236}">
                <a16:creationId xmlns:a16="http://schemas.microsoft.com/office/drawing/2014/main" id="{C539C093-3864-F2AE-7F87-E21675BDE67F}"/>
              </a:ext>
            </a:extLst>
          </p:cNvPr>
          <p:cNvSpPr/>
          <p:nvPr/>
        </p:nvSpPr>
        <p:spPr>
          <a:xfrm>
            <a:off x="1458462" y="3859879"/>
            <a:ext cx="3844162"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包括的支援加算の対象患者（別表第８の３）</a:t>
            </a:r>
          </a:p>
        </p:txBody>
      </p:sp>
      <p:sp>
        <p:nvSpPr>
          <p:cNvPr id="6" name="スライド番号プレースホルダー 4">
            <a:extLst>
              <a:ext uri="{FF2B5EF4-FFF2-40B4-BE49-F238E27FC236}">
                <a16:creationId xmlns:a16="http://schemas.microsoft.com/office/drawing/2014/main" id="{A6BDF608-9F3C-3FDD-D69C-EEE5B8F9EBD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08A43952-5564-8750-3F20-898C5621BC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1560273"/>
      </p:ext>
    </p:extLst>
  </p:cSld>
  <p:clrMapOvr>
    <a:masterClrMapping/>
  </p:clrMapOvr>
  <mc:AlternateContent xmlns:mc="http://schemas.openxmlformats.org/markup-compatibility/2006" xmlns:p14="http://schemas.microsoft.com/office/powerpoint/2010/main">
    <mc:Choice Requires="p14">
      <p:transition spd="slow" p14:dur="2000" advTm="23744"/>
    </mc:Choice>
    <mc:Fallback xmlns="">
      <p:transition spd="slow" advTm="23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C3A64-5B97-610B-B7EE-755E6583E2C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B46158A-E2EE-9D31-F403-6AE87ED74A4A}"/>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その他の在宅医療の主な見直し　①</a:t>
            </a:r>
          </a:p>
        </p:txBody>
      </p:sp>
      <p:sp>
        <p:nvSpPr>
          <p:cNvPr id="7" name="スライド番号プレースホルダー 4">
            <a:extLst>
              <a:ext uri="{FF2B5EF4-FFF2-40B4-BE49-F238E27FC236}">
                <a16:creationId xmlns:a16="http://schemas.microsoft.com/office/drawing/2014/main" id="{03650693-62C8-5063-B228-7C49FD0B03F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B87690A0-2EAE-1B00-FAD3-59A3A6EE75B7}"/>
              </a:ext>
            </a:extLst>
          </p:cNvPr>
          <p:cNvSpPr txBox="1"/>
          <p:nvPr/>
        </p:nvSpPr>
        <p:spPr>
          <a:xfrm>
            <a:off x="609600" y="1080606"/>
            <a:ext cx="10972800" cy="5201424"/>
          </a:xfrm>
          <a:prstGeom prst="rect">
            <a:avLst/>
          </a:prstGeom>
          <a:noFill/>
        </p:spPr>
        <p:txBody>
          <a:bodyPr wrap="square">
            <a:spAutoFit/>
          </a:bodyPr>
          <a:lstStyle/>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在宅医療充実体制加算の新設及び在宅緩和ケア充実診療所・病院加算の廃止</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在宅医療において積極的役割を担う医療機関を更に評価する観点から、在宅緩和ケア充実診療所・病院加算の要件及び評価を見直した上で、在宅医療充実体制加算に名称を変更する</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往診時医療情報連携加算の見直し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地域における </a:t>
            </a:r>
            <a:r>
              <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24 </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時間の在宅医療提供体制を面として支える取組を更に推進する観点から、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被支援側が機能</a:t>
            </a:r>
            <a:r>
              <a:rPr kumimoji="1" lang="en-US" altLang="ja-JP"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強化型の在宅療養支援診療所・病院以外である場合においても算定可能</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安心・安全な医療提供体制を確保する観点から、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第三者（株式会社等）の利用によって</a:t>
            </a:r>
            <a:r>
              <a:rPr kumimoji="1" lang="en-US" altLang="ja-JP"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時間連絡体制及び往診体制を確保する場合に係る要件を明確化</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災害時における在宅患者への診療体制を確保する観点から、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業務継続計画の策定及び定期的な見直しを行うことを要件に追加</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904875" marR="0" lvl="1" indent="-447675" algn="l" defTabSz="4572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へき地診療所における在宅時医学総合管理料・施設入居時等医学総合管理料の見直し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へき地における在宅医療の提供体制を確保する観点から、</a:t>
            </a:r>
            <a:r>
              <a:rPr kumimoji="1" lang="ja-JP" altLang="en-US" sz="18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在宅患者の時間外対応体制について、医師の派遣元の保険医療機関が担うことで確保している場合においては、へき地診療所における在宅時医学総合管理料・施設入居時等医学総合管理料の算定を可能</a:t>
            </a: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6" name="オーディオ 5">
            <a:hlinkClick r:id="" action="ppaction://media"/>
            <a:extLst>
              <a:ext uri="{FF2B5EF4-FFF2-40B4-BE49-F238E27FC236}">
                <a16:creationId xmlns:a16="http://schemas.microsoft.com/office/drawing/2014/main" id="{FCE7DD5F-D3AD-A7F7-F21D-8BBD5959B9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8591358"/>
      </p:ext>
    </p:extLst>
  </p:cSld>
  <p:clrMapOvr>
    <a:masterClrMapping/>
  </p:clrMapOvr>
  <mc:AlternateContent xmlns:mc="http://schemas.openxmlformats.org/markup-compatibility/2006" xmlns:p14="http://schemas.microsoft.com/office/powerpoint/2010/main">
    <mc:Choice Requires="p14">
      <p:transition spd="slow" p14:dur="2000" advTm="12674"/>
    </mc:Choice>
    <mc:Fallback xmlns="">
      <p:transition spd="slow" advTm="12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358B3-BE1C-D7D3-2B50-6D3CFABF40E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C7441BD0-665C-E41A-B6BA-F71ED79D4A5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その他の在宅医療の主な見直し　②</a:t>
            </a:r>
            <a:endParaRPr kumimoji="1" lang="ja-JP" altLang="en-US" sz="2400" b="1" dirty="0"/>
          </a:p>
        </p:txBody>
      </p:sp>
      <p:sp>
        <p:nvSpPr>
          <p:cNvPr id="7" name="スライド番号プレースホルダー 4">
            <a:extLst>
              <a:ext uri="{FF2B5EF4-FFF2-40B4-BE49-F238E27FC236}">
                <a16:creationId xmlns:a16="http://schemas.microsoft.com/office/drawing/2014/main" id="{1EEDBF62-936A-548E-002C-7CA6409FBEC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5638AB7B-26BB-103E-1583-655E02877ECA}"/>
              </a:ext>
            </a:extLst>
          </p:cNvPr>
          <p:cNvSpPr txBox="1"/>
          <p:nvPr/>
        </p:nvSpPr>
        <p:spPr>
          <a:xfrm>
            <a:off x="609600" y="1080606"/>
            <a:ext cx="10972800" cy="4401205"/>
          </a:xfrm>
          <a:prstGeom prst="rect">
            <a:avLst/>
          </a:prstGeom>
          <a:noFill/>
        </p:spPr>
        <p:txBody>
          <a:bodyPr wrap="square">
            <a:spAutoFit/>
          </a:bodyPr>
          <a:lstStyle/>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医師と薬剤師の同時訪問の推進</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在宅医療におけるポリファーマシー対策及び残薬対策を推進する観点から、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訪問診療を行う医師と訪問薬剤管理指導等を行う薬剤師が、在宅患者を同時訪問することについて、新たな評価</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を行う。</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残薬対策に係る在宅時医学総合管理料・施設入居時等医学総合管理料の見直し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患家における残薬の整理や適切な服薬管理の実施を推進する観点から、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診療の際、患家における残薬を確認した上で適切な服薬管理を行うことを要件に追加</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28600" marR="0" lvl="0" indent="-2286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在宅療養指導管理材料加算の算定要件の見直し</a:t>
            </a:r>
            <a:endParaRPr kumimoji="1" lang="en-US" altLang="ja-JP" sz="20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患者ごとの適切な医療提供を推進する観点から、</a:t>
            </a:r>
            <a:r>
              <a:rPr kumimoji="1" lang="ja-JP" altLang="en-US" sz="20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全ての在宅療養指導管理材料加算について、算定要件を「３月に３回」に統一</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r"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等</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Tree>
    <p:extLst>
      <p:ext uri="{BB962C8B-B14F-4D97-AF65-F5344CB8AC3E}">
        <p14:creationId xmlns:p14="http://schemas.microsoft.com/office/powerpoint/2010/main" val="416502804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0" y="1212737"/>
            <a:ext cx="9519743" cy="547842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在宅緩和ケア充実診療所・病院加算について、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在宅医療において積極的役割を担う医療機関を更に評価する観点から、在宅医療充実体制加算に名称を変更した上で、要件及び評価を見直す</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21C65EB3-E84C-005C-8C0F-E2E70CD59CE1}"/>
              </a:ext>
            </a:extLst>
          </p:cNvPr>
          <p:cNvSpPr/>
          <p:nvPr/>
        </p:nvSpPr>
        <p:spPr>
          <a:xfrm>
            <a:off x="1458462" y="192599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8DF4E3F1-FA60-7B90-0078-AA617B97B1A1}"/>
              </a:ext>
            </a:extLst>
          </p:cNvPr>
          <p:cNvSpPr/>
          <p:nvPr/>
        </p:nvSpPr>
        <p:spPr>
          <a:xfrm>
            <a:off x="1458462" y="2281434"/>
            <a:ext cx="4320000" cy="431149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400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200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85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75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施設入居時等医学総合管理料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300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150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75</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63</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56</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緊急往診加算、夜間・休日往診加算、深夜往診加算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ターミナルケア加算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1,000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在宅がん医療総合診療料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在宅緩和ケア充実診療所・病院加算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150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在宅緩和ケア</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6D74FA6C-FD52-573E-5BF9-5547CCCF69C1}"/>
              </a:ext>
            </a:extLst>
          </p:cNvPr>
          <p:cNvSpPr/>
          <p:nvPr/>
        </p:nvSpPr>
        <p:spPr>
          <a:xfrm>
            <a:off x="5916000" y="364512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D173926E-C14C-DC4B-9C99-1B4D854F177E}"/>
              </a:ext>
            </a:extLst>
          </p:cNvPr>
          <p:cNvSpPr/>
          <p:nvPr/>
        </p:nvSpPr>
        <p:spPr>
          <a:xfrm>
            <a:off x="6413538" y="192599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B63AC83D-6A31-8024-4CCA-ED15024CF8A4}"/>
              </a:ext>
            </a:extLst>
          </p:cNvPr>
          <p:cNvSpPr/>
          <p:nvPr/>
        </p:nvSpPr>
        <p:spPr>
          <a:xfrm>
            <a:off x="6413538" y="2285854"/>
            <a:ext cx="4320000" cy="4311499"/>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800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400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170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施設入居時等医学総合管理料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単一建物診療患者が１人の場合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600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単一建物診療患者が２人以上９人以下の場合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単一建物診療患者が</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人以上</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49</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人以下の場合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126</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から</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まで以外の場合</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112</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緊急往診加算、夜間・休日往診加算、深夜往診加算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ターミナルケア加算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2,000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在宅がん医療総合診療料</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在宅医療充実体制加算</a:t>
            </a:r>
            <a:r>
              <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ja-JP"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地域の重症な在宅患者に対し質の高い診療</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在宅医療充実体制加算の新設①</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地域において重症患者の訪問診療や在宅看取り等を積極的に担う医療機関・薬局の評価－①</a:t>
            </a:r>
          </a:p>
        </p:txBody>
      </p:sp>
      <p:sp>
        <p:nvSpPr>
          <p:cNvPr id="4" name="正方形/長方形 3">
            <a:extLst>
              <a:ext uri="{FF2B5EF4-FFF2-40B4-BE49-F238E27FC236}">
                <a16:creationId xmlns:a16="http://schemas.microsoft.com/office/drawing/2014/main" id="{8F3F7136-E701-7090-417B-65C931F8B1FA}"/>
              </a:ext>
            </a:extLst>
          </p:cNvPr>
          <p:cNvSpPr/>
          <p:nvPr/>
        </p:nvSpPr>
        <p:spPr>
          <a:xfrm>
            <a:off x="1458462" y="1089819"/>
            <a:ext cx="6247263"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在宅医療充実体制加算の新設及び在宅緩和ケア充実診療所・病院加算の廃止</a:t>
            </a:r>
          </a:p>
        </p:txBody>
      </p:sp>
      <p:sp>
        <p:nvSpPr>
          <p:cNvPr id="12" name="スライド番号プレースホルダー 4">
            <a:extLst>
              <a:ext uri="{FF2B5EF4-FFF2-40B4-BE49-F238E27FC236}">
                <a16:creationId xmlns:a16="http://schemas.microsoft.com/office/drawing/2014/main" id="{429663C9-A17F-7D18-47CC-D4089C3253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567089407"/>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51AAE-C7A7-24B9-05DF-FE4166E71F1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006DB3B0-722F-88B2-322B-098EA1FE176B}"/>
              </a:ext>
            </a:extLst>
          </p:cNvPr>
          <p:cNvSpPr txBox="1"/>
          <p:nvPr/>
        </p:nvSpPr>
        <p:spPr>
          <a:xfrm>
            <a:off x="1336130" y="1054113"/>
            <a:ext cx="9519743" cy="5615629"/>
          </a:xfrm>
          <a:prstGeom prst="rect">
            <a:avLst/>
          </a:prstGeom>
          <a:noFill/>
          <a:ln>
            <a:solidFill>
              <a:schemeClr val="tx1"/>
            </a:solidFill>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地域の重症な在宅患者に対し質の高い診療</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を行うにつき十分な体制が整備され、相当の実績を有していること。</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［具体的な要件の概要］</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EE037B11-CBE8-AB7E-AACD-E3503C30688B}"/>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在宅医療充実体制加算の新設②</a:t>
            </a:r>
          </a:p>
        </p:txBody>
      </p:sp>
      <p:sp>
        <p:nvSpPr>
          <p:cNvPr id="2" name="テキスト ボックス 1">
            <a:extLst>
              <a:ext uri="{FF2B5EF4-FFF2-40B4-BE49-F238E27FC236}">
                <a16:creationId xmlns:a16="http://schemas.microsoft.com/office/drawing/2014/main" id="{B4A1BAE3-3DAE-F9C2-2AAD-6006E26C76F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地域において重症患者の訪問診療や在宅看取り等を積極的に担う医療機関・薬局の評価－①</a:t>
            </a:r>
          </a:p>
        </p:txBody>
      </p:sp>
      <p:sp>
        <p:nvSpPr>
          <p:cNvPr id="4" name="正方形/長方形 3">
            <a:extLst>
              <a:ext uri="{FF2B5EF4-FFF2-40B4-BE49-F238E27FC236}">
                <a16:creationId xmlns:a16="http://schemas.microsoft.com/office/drawing/2014/main" id="{1B433E36-603F-3935-54AF-4A91A9401D27}"/>
              </a:ext>
            </a:extLst>
          </p:cNvPr>
          <p:cNvSpPr/>
          <p:nvPr/>
        </p:nvSpPr>
        <p:spPr>
          <a:xfrm>
            <a:off x="1458462" y="931195"/>
            <a:ext cx="2894464"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在宅医療充実体制加算の施設基準</a:t>
            </a:r>
          </a:p>
        </p:txBody>
      </p:sp>
      <p:graphicFrame>
        <p:nvGraphicFramePr>
          <p:cNvPr id="6" name="表 5">
            <a:extLst>
              <a:ext uri="{FF2B5EF4-FFF2-40B4-BE49-F238E27FC236}">
                <a16:creationId xmlns:a16="http://schemas.microsoft.com/office/drawing/2014/main" id="{53D75B6C-5E9D-562A-1883-BCECA63A3D08}"/>
              </a:ext>
            </a:extLst>
          </p:cNvPr>
          <p:cNvGraphicFramePr>
            <a:graphicFrameLocks noGrp="1"/>
          </p:cNvGraphicFramePr>
          <p:nvPr/>
        </p:nvGraphicFramePr>
        <p:xfrm>
          <a:off x="1404145" y="1837836"/>
          <a:ext cx="9415549" cy="4754880"/>
        </p:xfrm>
        <a:graphic>
          <a:graphicData uri="http://schemas.openxmlformats.org/drawingml/2006/table">
            <a:tbl>
              <a:tblPr bandRow="1">
                <a:tableStyleId>{5940675A-B579-460E-94D1-54222C63F5DA}</a:tableStyleId>
              </a:tblPr>
              <a:tblGrid>
                <a:gridCol w="2368868">
                  <a:extLst>
                    <a:ext uri="{9D8B030D-6E8A-4147-A177-3AD203B41FA5}">
                      <a16:colId xmlns:a16="http://schemas.microsoft.com/office/drawing/2014/main" val="4095891067"/>
                    </a:ext>
                  </a:extLst>
                </a:gridCol>
                <a:gridCol w="7046681">
                  <a:extLst>
                    <a:ext uri="{9D8B030D-6E8A-4147-A177-3AD203B41FA5}">
                      <a16:colId xmlns:a16="http://schemas.microsoft.com/office/drawing/2014/main" val="726426088"/>
                    </a:ext>
                  </a:extLst>
                </a:gridCol>
              </a:tblGrid>
              <a:tr h="237388">
                <a:tc>
                  <a:txBody>
                    <a:bodyPr/>
                    <a:lstStyle/>
                    <a:p>
                      <a:r>
                        <a:rPr kumimoji="1" lang="ja-JP" altLang="en-US" sz="1200" b="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rPr>
                        <a:t>充実した人員等の体制</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a:t>
                      </a:r>
                      <a:r>
                        <a:rPr kumimoji="1" lang="ja-JP" altLang="en-US" sz="1200" b="0" u="none">
                          <a:solidFill>
                            <a:schemeClr val="tx1"/>
                          </a:solidFill>
                          <a:latin typeface="メイリオ" panose="020B0604030504040204" pitchFamily="50" charset="-128"/>
                          <a:ea typeface="メイリオ" panose="020B0604030504040204" pitchFamily="50" charset="-128"/>
                        </a:rPr>
                        <a:t>在宅医療を担当</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す</a:t>
                      </a:r>
                      <a:r>
                        <a:rPr kumimoji="1" lang="ja-JP" altLang="en-US" sz="1200" b="0" u="none">
                          <a:solidFill>
                            <a:schemeClr val="tx1"/>
                          </a:solidFill>
                          <a:latin typeface="メイリオ" panose="020B0604030504040204" pitchFamily="50" charset="-128"/>
                          <a:ea typeface="メイリオ" panose="020B0604030504040204" pitchFamily="50" charset="-128"/>
                        </a:rPr>
                        <a:t>る</a:t>
                      </a:r>
                      <a:r>
                        <a:rPr kumimoji="1" lang="ja-JP" altLang="en-US" sz="1200" b="1" u="sng">
                          <a:solidFill>
                            <a:srgbClr val="0070C0"/>
                          </a:solidFill>
                          <a:latin typeface="メイリオ" panose="020B0604030504040204" pitchFamily="50" charset="-128"/>
                          <a:ea typeface="メイリオ" panose="020B0604030504040204" pitchFamily="50" charset="-128"/>
                        </a:rPr>
                        <a:t>常勤換算医師数が３名以上かつ常勤医師数が２名以上配置</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していること。</a:t>
                      </a:r>
                      <a:endParaRPr kumimoji="1" lang="en-US" altLang="ja-JP" sz="1200" kern="1200">
                        <a:solidFill>
                          <a:schemeClr val="tx1"/>
                        </a:solidFill>
                        <a:latin typeface="メイリオ" panose="020B0604030504040204" pitchFamily="50" charset="-128"/>
                        <a:ea typeface="メイリオ" panose="020B0604030504040204" pitchFamily="50" charset="-128"/>
                        <a:cs typeface="+mn-cs"/>
                      </a:endParaRP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機能強化型の在支診・病であって、</a:t>
                      </a:r>
                      <a:r>
                        <a:rPr kumimoji="1" lang="ja-JP" altLang="en-US" sz="1200" b="1" u="sng">
                          <a:solidFill>
                            <a:srgbClr val="0070C0"/>
                          </a:solidFill>
                          <a:latin typeface="メイリオ" panose="020B0604030504040204" pitchFamily="50" charset="-128"/>
                          <a:ea typeface="メイリオ" panose="020B0604030504040204" pitchFamily="50" charset="-128"/>
                        </a:rPr>
                        <a:t>自院単独で</a:t>
                      </a:r>
                      <a:r>
                        <a:rPr kumimoji="1" lang="en-US" altLang="ja-JP" sz="1200" b="1" u="sng">
                          <a:solidFill>
                            <a:srgbClr val="0070C0"/>
                          </a:solidFill>
                          <a:latin typeface="メイリオ" panose="020B0604030504040204" pitchFamily="50" charset="-128"/>
                          <a:ea typeface="メイリオ" panose="020B0604030504040204" pitchFamily="50" charset="-128"/>
                        </a:rPr>
                        <a:t>24</a:t>
                      </a:r>
                      <a:r>
                        <a:rPr kumimoji="1" lang="ja-JP" altLang="en-US" sz="1200" b="1" u="sng">
                          <a:solidFill>
                            <a:srgbClr val="0070C0"/>
                          </a:solidFill>
                          <a:latin typeface="メイリオ" panose="020B0604030504040204" pitchFamily="50" charset="-128"/>
                          <a:ea typeface="メイリオ" panose="020B0604030504040204" pitchFamily="50" charset="-128"/>
                        </a:rPr>
                        <a:t>時間連絡体制及び往診体制を確保</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していること。</a:t>
                      </a:r>
                      <a:endParaRPr kumimoji="1" lang="en-US" altLang="ja-JP" sz="1200" kern="1200">
                        <a:solidFill>
                          <a:schemeClr val="tx1"/>
                        </a:solidFill>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1226467995"/>
                  </a:ext>
                </a:extLst>
              </a:tr>
              <a:tr h="902074">
                <a:tc>
                  <a:txBody>
                    <a:bodyPr/>
                    <a:lstStyle/>
                    <a:p>
                      <a:r>
                        <a:rPr kumimoji="1" lang="ja-JP" altLang="en-US" sz="1200">
                          <a:latin typeface="メイリオ" panose="020B0604030504040204" pitchFamily="50" charset="-128"/>
                          <a:ea typeface="メイリオ" panose="020B0604030504040204" pitchFamily="50" charset="-128"/>
                        </a:rPr>
                        <a:t>看取り・緩和ケア等の提供機能</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88900" lvl="0" indent="-88900" defTabSz="914400">
                        <a:defRPr/>
                      </a:pPr>
                      <a:r>
                        <a:rPr kumimoji="1" lang="ja-JP" altLang="en-US" sz="1200">
                          <a:latin typeface="メイリオ" panose="020B0604030504040204" pitchFamily="50" charset="-128"/>
                          <a:ea typeface="メイリオ" panose="020B0604030504040204" pitchFamily="50" charset="-128"/>
                        </a:rPr>
                        <a:t>○ 過去１年間で、緊急往診の実績を</a:t>
                      </a:r>
                      <a:r>
                        <a:rPr kumimoji="1" lang="en-US" altLang="ja-JP" sz="1200" b="1" u="sng">
                          <a:solidFill>
                            <a:srgbClr val="0070C0"/>
                          </a:solidFill>
                          <a:latin typeface="メイリオ" panose="020B0604030504040204" pitchFamily="50" charset="-128"/>
                          <a:ea typeface="メイリオ" panose="020B0604030504040204" pitchFamily="50" charset="-128"/>
                        </a:rPr>
                        <a:t>30</a:t>
                      </a:r>
                      <a:r>
                        <a:rPr kumimoji="1" lang="ja-JP" altLang="en-US" sz="1200">
                          <a:latin typeface="メイリオ" panose="020B0604030504040204" pitchFamily="50" charset="-128"/>
                          <a:ea typeface="メイリオ" panose="020B0604030504040204" pitchFamily="50" charset="-128"/>
                        </a:rPr>
                        <a:t>件以上かつ看取りの実績を</a:t>
                      </a:r>
                      <a:r>
                        <a:rPr kumimoji="1" lang="en-US" altLang="ja-JP" sz="1200" b="1" u="sng">
                          <a:solidFill>
                            <a:srgbClr val="0070C0"/>
                          </a:solidFill>
                          <a:latin typeface="メイリオ" panose="020B0604030504040204" pitchFamily="50" charset="-128"/>
                          <a:ea typeface="メイリオ" panose="020B0604030504040204" pitchFamily="50" charset="-128"/>
                        </a:rPr>
                        <a:t>30</a:t>
                      </a:r>
                      <a:r>
                        <a:rPr kumimoji="1" lang="ja-JP" altLang="en-US" sz="1200">
                          <a:latin typeface="メイリオ" panose="020B0604030504040204" pitchFamily="50" charset="-128"/>
                          <a:ea typeface="メイリオ" panose="020B0604030504040204" pitchFamily="50" charset="-128"/>
                        </a:rPr>
                        <a:t>件以上有すること。</a:t>
                      </a:r>
                      <a:endParaRPr kumimoji="1" lang="en-US" altLang="ja-JP" sz="1200">
                        <a:latin typeface="メイリオ" panose="020B0604030504040204" pitchFamily="50" charset="-128"/>
                        <a:ea typeface="メイリオ" panose="020B0604030504040204" pitchFamily="50" charset="-128"/>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 </a:t>
                      </a:r>
                      <a:r>
                        <a:rPr kumimoji="1" lang="ja-JP" altLang="en-US" sz="1200" b="1" u="sng" kern="1200">
                          <a:solidFill>
                            <a:srgbClr val="0070C0"/>
                          </a:solidFill>
                          <a:latin typeface="メイリオ" panose="020B0604030504040204" pitchFamily="50" charset="-128"/>
                          <a:ea typeface="メイリオ" panose="020B0604030504040204" pitchFamily="50" charset="-128"/>
                          <a:cs typeface="+mn-cs"/>
                        </a:rPr>
                        <a:t>緩和ケア研修を修了している常勤の医師</a:t>
                      </a:r>
                      <a:r>
                        <a:rPr kumimoji="1" lang="ja-JP" altLang="en-US" sz="1200">
                          <a:latin typeface="メイリオ" panose="020B0604030504040204" pitchFamily="50" charset="-128"/>
                          <a:ea typeface="メイリオ" panose="020B0604030504040204" pitchFamily="50" charset="-128"/>
                        </a:rPr>
                        <a:t>が、</a:t>
                      </a:r>
                      <a:r>
                        <a:rPr kumimoji="1" lang="ja-JP" altLang="en-US" sz="1200" kern="1200">
                          <a:solidFill>
                            <a:schemeClr val="tx1"/>
                          </a:solidFill>
                          <a:latin typeface="メイリオ" panose="020B0604030504040204" pitchFamily="50" charset="-128"/>
                          <a:ea typeface="メイリオ" panose="020B0604030504040204" pitchFamily="50" charset="-128"/>
                          <a:cs typeface="+mn-cs"/>
                        </a:rPr>
                        <a:t>在宅医療を担当して</a:t>
                      </a:r>
                      <a:r>
                        <a:rPr kumimoji="1" lang="ja-JP" altLang="en-US" sz="1200">
                          <a:latin typeface="メイリオ" panose="020B0604030504040204" pitchFamily="50" charset="-128"/>
                          <a:ea typeface="メイリオ" panose="020B0604030504040204" pitchFamily="50" charset="-128"/>
                        </a:rPr>
                        <a:t>いること。</a:t>
                      </a:r>
                      <a:endParaRPr kumimoji="1" lang="en-US" altLang="ja-JP" sz="1200">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 末期の悪性腫瘍等の患者自らが注射によりオピオイド系鎮痛薬の注入を行う鎮痛療法を実施した実績を、過去１年間に２件以上有していること、又は過去に５件以上実施した経験のある常勤の医師が配置されており、オピオイド系鎮痛薬を投与した実績を過去１年間に</a:t>
                      </a:r>
                      <a:r>
                        <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10</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件以上有していること。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 緩和ケア病棟又は在宅での１年間の看取り実績が</a:t>
                      </a:r>
                      <a:r>
                        <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10</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件以上の保険医療機関において、３か月以上の勤務歴がある常勤の医師が在宅医療を担当していること。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endParaRPr>
                    </a:p>
                    <a:p>
                      <a:pPr marL="88900" indent="-88900" defTabSz="914400">
                        <a:defRPr/>
                      </a:pPr>
                      <a:r>
                        <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看取り実績及び十分な緩和ケアが受けられる旨の掲示等、患者への必要な情報提供を行うこと。</a:t>
                      </a:r>
                    </a:p>
                  </a:txBody>
                  <a:tcPr/>
                </a:tc>
                <a:extLst>
                  <a:ext uri="{0D108BD9-81ED-4DB2-BD59-A6C34878D82A}">
                    <a16:rowId xmlns:a16="http://schemas.microsoft.com/office/drawing/2014/main" val="410820222"/>
                  </a:ext>
                </a:extLst>
              </a:tr>
              <a:tr h="427298">
                <a:tc>
                  <a:txBody>
                    <a:bodyPr/>
                    <a:lstStyle/>
                    <a:p>
                      <a:r>
                        <a:rPr kumimoji="1" lang="ja-JP" altLang="en-US" sz="1200">
                          <a:latin typeface="メイリオ" panose="020B0604030504040204" pitchFamily="50" charset="-128"/>
                          <a:ea typeface="メイリオ" panose="020B0604030504040204" pitchFamily="50" charset="-128"/>
                        </a:rPr>
                        <a:t>重症患者の診療体制</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当該保険医療機関が在宅医療を提供する患者のうち、</a:t>
                      </a:r>
                      <a:r>
                        <a:rPr kumimoji="1" lang="ja-JP" altLang="en-US" sz="1200" b="1" u="sng">
                          <a:solidFill>
                            <a:srgbClr val="0070C0"/>
                          </a:solidFill>
                          <a:latin typeface="メイリオ" panose="020B0604030504040204" pitchFamily="50" charset="-128"/>
                          <a:ea typeface="メイリオ" panose="020B0604030504040204" pitchFamily="50" charset="-128"/>
                        </a:rPr>
                        <a:t>「別表第８の２」に該当する重症度の高い患者が２割以上</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訪問診療を担当する時間について常勤換算した</a:t>
                      </a:r>
                      <a:r>
                        <a:rPr kumimoji="1" lang="ja-JP" altLang="en-US" sz="1200" b="1" u="sng">
                          <a:solidFill>
                            <a:srgbClr val="0070C0"/>
                          </a:solidFill>
                          <a:latin typeface="メイリオ" panose="020B0604030504040204" pitchFamily="50" charset="-128"/>
                          <a:ea typeface="メイリオ" panose="020B0604030504040204" pitchFamily="50" charset="-128"/>
                        </a:rPr>
                        <a:t>医師数１人当たりの、訪問診療を実施する患者の実人数が</a:t>
                      </a:r>
                      <a:r>
                        <a:rPr kumimoji="1" lang="en-US" altLang="ja-JP" sz="1200" b="1" u="sng">
                          <a:solidFill>
                            <a:srgbClr val="0070C0"/>
                          </a:solidFill>
                          <a:latin typeface="メイリオ" panose="020B0604030504040204" pitchFamily="50" charset="-128"/>
                          <a:ea typeface="メイリオ" panose="020B0604030504040204" pitchFamily="50" charset="-128"/>
                        </a:rPr>
                        <a:t>100</a:t>
                      </a:r>
                      <a:r>
                        <a:rPr kumimoji="1" lang="ja-JP" altLang="en-US" sz="1200" b="1" u="sng">
                          <a:solidFill>
                            <a:srgbClr val="0070C0"/>
                          </a:solidFill>
                          <a:latin typeface="メイリオ" panose="020B0604030504040204" pitchFamily="50" charset="-128"/>
                          <a:ea typeface="メイリオ" panose="020B0604030504040204" pitchFamily="50" charset="-128"/>
                        </a:rPr>
                        <a:t>人以下</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248759626"/>
                  </a:ext>
                </a:extLst>
              </a:tr>
              <a:tr h="142433">
                <a:tc>
                  <a:txBody>
                    <a:bodyPr/>
                    <a:lstStyle/>
                    <a:p>
                      <a:r>
                        <a:rPr kumimoji="1" lang="ja-JP" altLang="en-US" sz="1200">
                          <a:latin typeface="メイリオ" panose="020B0604030504040204" pitchFamily="50" charset="-128"/>
                          <a:ea typeface="メイリオ" panose="020B0604030504040204" pitchFamily="50" charset="-128"/>
                        </a:rPr>
                        <a:t>ＩＣＴを活用した多職種連携</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u="sng">
                          <a:solidFill>
                            <a:srgbClr val="0070C0"/>
                          </a:solidFill>
                          <a:latin typeface="メイリオ" panose="020B0604030504040204" pitchFamily="50" charset="-128"/>
                          <a:ea typeface="メイリオ" panose="020B0604030504040204" pitchFamily="50" charset="-128"/>
                        </a:rPr>
                        <a:t>在宅医療情報連携加算に係る届出を行っていること。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927209473"/>
                  </a:ext>
                </a:extLst>
              </a:tr>
              <a:tr h="807118">
                <a:tc>
                  <a:txBody>
                    <a:bodyPr/>
                    <a:lstStyle/>
                    <a:p>
                      <a:r>
                        <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医師等の教育実績</a:t>
                      </a:r>
                    </a:p>
                  </a:txBody>
                  <a:tcPr anchor="ctr">
                    <a:solidFill>
                      <a:srgbClr val="CDFFDC"/>
                    </a:solidFill>
                  </a:tcPr>
                </a:tc>
                <a:tc>
                  <a:txBody>
                    <a:bodyPr/>
                    <a:lstStyle/>
                    <a:p>
                      <a:pPr marL="88900" lvl="0" indent="-88900"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過去２年度以内に、以下のいずれかの実績があること。（</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在宅医療に携わるものに限る。</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268288" lvl="0" indent="-268288" defTabSz="914400">
                        <a:defRPr/>
                      </a:pPr>
                      <a:r>
                        <a:rPr kumimoji="1" lang="ja-JP" altLang="en-US" sz="1200" b="1">
                          <a:solidFill>
                            <a:srgbClr val="0070C0"/>
                          </a:solidFill>
                          <a:latin typeface="メイリオ" panose="020B0604030504040204" pitchFamily="50" charset="-128"/>
                          <a:ea typeface="メイリオ" panose="020B0604030504040204" pitchFamily="50" charset="-128"/>
                        </a:rPr>
                        <a:t>　</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・大学の医学部医学科の単位認定を目的とした</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地域医療実習生</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・協力型臨床研修病院又は臨床研修協力施設として、</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地域医療の研修を目的とした研修医</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内科領域、総合診療領域又は小児科領域</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の専門研修基幹施設又は専門研修連携施設として、</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専門研修を目的とした専攻医</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en-US" altLang="ja-JP"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lvl="0" indent="-268288" defTabSz="914400">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　・地域枠等の</a:t>
                      </a:r>
                      <a:r>
                        <a:rPr kumimoji="1" lang="ja-JP" altLang="en-US" sz="1200" b="1" u="sng" strike="noStrike" kern="1200" cap="none" spc="0" normalizeH="0" baseline="0">
                          <a:ln>
                            <a:noFill/>
                          </a:ln>
                          <a:solidFill>
                            <a:srgbClr val="0070C0"/>
                          </a:solidFill>
                          <a:effectLst/>
                          <a:uLnTx/>
                          <a:uFillTx/>
                          <a:latin typeface="メイリオ" panose="020B0604030504040204" pitchFamily="50" charset="-128"/>
                          <a:ea typeface="メイリオ" panose="020B0604030504040204" pitchFamily="50" charset="-128"/>
                          <a:cs typeface="+mn-cs"/>
                        </a:rPr>
                        <a:t>卒業後に都道府県内で一定期間医師として就業する契約を当該都道府県と締結している医師又はこれに準ずる医師</a:t>
                      </a:r>
                      <a:r>
                        <a:rPr kumimoji="1" lang="ja-JP" altLang="en-US" sz="1200" b="0" u="none" strike="noStrike" kern="1200" cap="none" spc="0" normalizeH="0" baseline="0">
                          <a:ln>
                            <a:noFill/>
                          </a:ln>
                          <a:solidFill>
                            <a:schemeClr val="tx1"/>
                          </a:solidFill>
                          <a:effectLst/>
                          <a:uLnTx/>
                          <a:uFillTx/>
                          <a:latin typeface="メイリオ" panose="020B0604030504040204" pitchFamily="50" charset="-128"/>
                          <a:ea typeface="メイリオ" panose="020B0604030504040204" pitchFamily="50" charset="-128"/>
                          <a:cs typeface="+mn-cs"/>
                        </a:rPr>
                        <a:t>（研修医を含む。）</a:t>
                      </a: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の受入</a:t>
                      </a:r>
                      <a:endParaRPr kumimoji="1" lang="ja-JP" altLang="en-US" sz="1200" b="0" u="none" strike="noStrike" kern="1200" cap="none" spc="0" normalizeH="0" baseline="0">
                        <a:ln>
                          <a:noFill/>
                        </a:ln>
                        <a:solidFill>
                          <a:schemeClr val="tx1"/>
                        </a:solidFill>
                        <a:effectLst/>
                        <a:uLnTx/>
                        <a:uFillTx/>
                        <a:latin typeface="メイリオ" panose="020B0604030504040204" pitchFamily="50" charset="-128"/>
                        <a:ea typeface="メイリオ" panose="020B0604030504040204" pitchFamily="50" charset="-128"/>
                        <a:cs typeface="+mn-cs"/>
                      </a:endParaRPr>
                    </a:p>
                  </a:txBody>
                  <a:tcPr/>
                </a:tc>
                <a:extLst>
                  <a:ext uri="{0D108BD9-81ED-4DB2-BD59-A6C34878D82A}">
                    <a16:rowId xmlns:a16="http://schemas.microsoft.com/office/drawing/2014/main" val="4269299513"/>
                  </a:ext>
                </a:extLst>
              </a:tr>
              <a:tr h="142433">
                <a:tc>
                  <a:txBody>
                    <a:bodyPr/>
                    <a:lstStyle/>
                    <a:p>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rPr>
                        <a:t>在宅データの提出</a:t>
                      </a:r>
                      <a:endParaRPr kumimoji="1" lang="ja-JP" altLang="en-US" sz="1200" b="0" i="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solidFill>
                      <a:srgbClr val="CDFFDC"/>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u="none" strike="noStrike" kern="1200" cap="none" spc="0" normalizeH="0" baseline="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u="none">
                          <a:solidFill>
                            <a:schemeClr val="tx1"/>
                          </a:solidFill>
                          <a:latin typeface="メイリオ" panose="020B0604030504040204" pitchFamily="50" charset="-128"/>
                          <a:ea typeface="メイリオ" panose="020B0604030504040204" pitchFamily="50" charset="-128"/>
                        </a:rPr>
                        <a:t> </a:t>
                      </a:r>
                      <a:r>
                        <a:rPr kumimoji="1" lang="ja-JP" altLang="en-US" sz="1200" b="1" u="sng">
                          <a:solidFill>
                            <a:srgbClr val="0070C0"/>
                          </a:solidFill>
                          <a:latin typeface="メイリオ" panose="020B0604030504040204" pitchFamily="50" charset="-128"/>
                          <a:ea typeface="メイリオ" panose="020B0604030504040204" pitchFamily="50" charset="-128"/>
                        </a:rPr>
                        <a:t>在宅データ提出加算に係る届出を行っていることが望ましいこと。</a:t>
                      </a:r>
                      <a:endParaRPr kumimoji="1" lang="en-US" altLang="ja-JP" sz="1200">
                        <a:solidFill>
                          <a:prstClr val="black"/>
                        </a:solidFill>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4248952461"/>
                  </a:ext>
                </a:extLst>
              </a:tr>
            </a:tbl>
          </a:graphicData>
        </a:graphic>
      </p:graphicFrame>
      <p:sp>
        <p:nvSpPr>
          <p:cNvPr id="7" name="スライド番号プレースホルダー 4">
            <a:extLst>
              <a:ext uri="{FF2B5EF4-FFF2-40B4-BE49-F238E27FC236}">
                <a16:creationId xmlns:a16="http://schemas.microsoft.com/office/drawing/2014/main" id="{776C4906-5A20-1F27-4976-959E03B9DF1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32843026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A853C-1C33-300A-00E3-B466FA77FA6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644FECFA-0482-3C95-D9D5-1728A9D764E1}"/>
              </a:ext>
            </a:extLst>
          </p:cNvPr>
          <p:cNvSpPr txBox="1"/>
          <p:nvPr/>
        </p:nvSpPr>
        <p:spPr>
          <a:xfrm>
            <a:off x="1336130" y="1151816"/>
            <a:ext cx="9519743" cy="4944185"/>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地域における</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の在宅医療提供体制を面として支える取組を更に推進する観点から、往診時医療情報連携加算について、被支援側が機能強化型の在宅療養支援診療所又は在宅療養支援病院以外である場合においても算定可能とする。</a:t>
            </a:r>
          </a:p>
        </p:txBody>
      </p:sp>
      <p:sp>
        <p:nvSpPr>
          <p:cNvPr id="6" name="正方形/長方形 5">
            <a:extLst>
              <a:ext uri="{FF2B5EF4-FFF2-40B4-BE49-F238E27FC236}">
                <a16:creationId xmlns:a16="http://schemas.microsoft.com/office/drawing/2014/main" id="{9806152E-4CB5-602F-83C9-E73248DAB33A}"/>
              </a:ext>
            </a:extLst>
          </p:cNvPr>
          <p:cNvSpPr/>
          <p:nvPr/>
        </p:nvSpPr>
        <p:spPr>
          <a:xfrm>
            <a:off x="1458462" y="2063461"/>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D5A48674-C6E0-2731-E1CA-6EB15FE5AA13}"/>
              </a:ext>
            </a:extLst>
          </p:cNvPr>
          <p:cNvSpPr/>
          <p:nvPr/>
        </p:nvSpPr>
        <p:spPr>
          <a:xfrm>
            <a:off x="1458462" y="2423318"/>
            <a:ext cx="4320000" cy="141595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往診料　往診時医療情報連携加算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又は在宅療養支援病院が、当該保険医療機関と連携する他の保険医療機関（在宅療養支援診療所又は在宅療養支援病院以外の保険医療機関に限る。）によって計画的な医学管理の下に主治医として定期的に訪問診療を行っている患者に対して、往診を行った場合、往診時医療情報連携加算とし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点を所定点数に加算する。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2DE1E493-D9B4-2076-40EA-EFEDAF24D729}"/>
              </a:ext>
            </a:extLst>
          </p:cNvPr>
          <p:cNvSpPr/>
          <p:nvPr/>
        </p:nvSpPr>
        <p:spPr>
          <a:xfrm>
            <a:off x="5916000" y="2531318"/>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F5B06F83-61E1-C081-4ED7-708EB168915E}"/>
              </a:ext>
            </a:extLst>
          </p:cNvPr>
          <p:cNvSpPr/>
          <p:nvPr/>
        </p:nvSpPr>
        <p:spPr>
          <a:xfrm>
            <a:off x="6413538" y="2063461"/>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9E614481-FE8D-EF3E-3F7E-476BAE55A0C2}"/>
              </a:ext>
            </a:extLst>
          </p:cNvPr>
          <p:cNvSpPr/>
          <p:nvPr/>
        </p:nvSpPr>
        <p:spPr>
          <a:xfrm>
            <a:off x="6413538" y="2423318"/>
            <a:ext cx="4320000" cy="1415957"/>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往診料　往診時医療情報連携加算</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在宅療養支援診療所又は在宅療養支援病院が、当該保険医療機関と連携する他の保険医療機関（</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在宅療養支援診療所又は在宅療養支援病院であって機能強化型以外の</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保険医療機関に限る。）によって計画的な医学管理の下に主治医として定期的に訪問診療を行っている患者に対して、往診を行った場合、往診時医療情報連携加算として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点を所定点数に加算する。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D9E8B65-72C4-2592-B84E-705A8AB25A39}"/>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往診時医療情報連携加算の見直し</a:t>
            </a:r>
          </a:p>
        </p:txBody>
      </p:sp>
      <p:sp>
        <p:nvSpPr>
          <p:cNvPr id="4" name="正方形/長方形 3">
            <a:extLst>
              <a:ext uri="{FF2B5EF4-FFF2-40B4-BE49-F238E27FC236}">
                <a16:creationId xmlns:a16="http://schemas.microsoft.com/office/drawing/2014/main" id="{1279DD28-15E2-9887-946F-BAB35E903F7D}"/>
              </a:ext>
            </a:extLst>
          </p:cNvPr>
          <p:cNvSpPr/>
          <p:nvPr/>
        </p:nvSpPr>
        <p:spPr>
          <a:xfrm>
            <a:off x="1458463" y="1044287"/>
            <a:ext cx="263301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往診時医療情報連携加算の見直し</a:t>
            </a:r>
          </a:p>
        </p:txBody>
      </p:sp>
      <p:sp>
        <p:nvSpPr>
          <p:cNvPr id="10" name="テキスト ボックス 9">
            <a:extLst>
              <a:ext uri="{FF2B5EF4-FFF2-40B4-BE49-F238E27FC236}">
                <a16:creationId xmlns:a16="http://schemas.microsoft.com/office/drawing/2014/main" id="{82195681-CF0B-384E-38D5-AE2EF55F888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地域において重症患者の訪問診療や在宅看取り等を積極的に担う医療機関・薬局の評価－②</a:t>
            </a:r>
          </a:p>
        </p:txBody>
      </p:sp>
      <p:graphicFrame>
        <p:nvGraphicFramePr>
          <p:cNvPr id="2" name="表 1">
            <a:extLst>
              <a:ext uri="{FF2B5EF4-FFF2-40B4-BE49-F238E27FC236}">
                <a16:creationId xmlns:a16="http://schemas.microsoft.com/office/drawing/2014/main" id="{2C9AA94E-E0B4-5E85-8799-6585E7B677C6}"/>
              </a:ext>
            </a:extLst>
          </p:cNvPr>
          <p:cNvGraphicFramePr>
            <a:graphicFrameLocks noGrp="1"/>
          </p:cNvGraphicFramePr>
          <p:nvPr/>
        </p:nvGraphicFramePr>
        <p:xfrm>
          <a:off x="2558618" y="4292008"/>
          <a:ext cx="7074762" cy="1670620"/>
        </p:xfrm>
        <a:graphic>
          <a:graphicData uri="http://schemas.openxmlformats.org/drawingml/2006/table">
            <a:tbl>
              <a:tblPr firstRow="1" bandRow="1">
                <a:tableStyleId>{5940675A-B579-460E-94D1-54222C63F5DA}</a:tableStyleId>
              </a:tblPr>
              <a:tblGrid>
                <a:gridCol w="1586656">
                  <a:extLst>
                    <a:ext uri="{9D8B030D-6E8A-4147-A177-3AD203B41FA5}">
                      <a16:colId xmlns:a16="http://schemas.microsoft.com/office/drawing/2014/main" val="1471434619"/>
                    </a:ext>
                  </a:extLst>
                </a:gridCol>
                <a:gridCol w="1380702">
                  <a:extLst>
                    <a:ext uri="{9D8B030D-6E8A-4147-A177-3AD203B41FA5}">
                      <a16:colId xmlns:a16="http://schemas.microsoft.com/office/drawing/2014/main" val="1236131405"/>
                    </a:ext>
                  </a:extLst>
                </a:gridCol>
                <a:gridCol w="1348105">
                  <a:extLst>
                    <a:ext uri="{9D8B030D-6E8A-4147-A177-3AD203B41FA5}">
                      <a16:colId xmlns:a16="http://schemas.microsoft.com/office/drawing/2014/main" val="1214845410"/>
                    </a:ext>
                  </a:extLst>
                </a:gridCol>
                <a:gridCol w="1372705">
                  <a:extLst>
                    <a:ext uri="{9D8B030D-6E8A-4147-A177-3AD203B41FA5}">
                      <a16:colId xmlns:a16="http://schemas.microsoft.com/office/drawing/2014/main" val="1788742950"/>
                    </a:ext>
                  </a:extLst>
                </a:gridCol>
                <a:gridCol w="1386594">
                  <a:extLst>
                    <a:ext uri="{9D8B030D-6E8A-4147-A177-3AD203B41FA5}">
                      <a16:colId xmlns:a16="http://schemas.microsoft.com/office/drawing/2014/main" val="3412963838"/>
                    </a:ext>
                  </a:extLst>
                </a:gridCol>
              </a:tblGrid>
              <a:tr h="288115">
                <a:tc rowSpan="2" gridSpan="2">
                  <a:txBody>
                    <a:bodyPr/>
                    <a:lstStyle/>
                    <a:p>
                      <a:endParaRPr kumimoji="1" lang="ja-JP" altLang="en-US" sz="1100">
                        <a:latin typeface="メイリオ" panose="020B0604030504040204" pitchFamily="50" charset="-128"/>
                        <a:ea typeface="メイリオ" panose="020B0604030504040204" pitchFamily="50" charset="-128"/>
                      </a:endParaRPr>
                    </a:p>
                  </a:txBody>
                  <a:tcPr>
                    <a:solidFill>
                      <a:schemeClr val="bg1">
                        <a:lumMod val="95000"/>
                      </a:schemeClr>
                    </a:solidFill>
                  </a:tcPr>
                </a:tc>
                <a:tc rowSpan="2" hMerge="1">
                  <a:txBody>
                    <a:bodyPr/>
                    <a:lstStyle/>
                    <a:p>
                      <a:endParaRPr kumimoji="1" lang="ja-JP" altLang="en-US"/>
                    </a:p>
                  </a:txBody>
                  <a:tcPr/>
                </a:tc>
                <a:tc gridSpan="3">
                  <a:txBody>
                    <a:bodyPr/>
                    <a:lstStyle/>
                    <a:p>
                      <a:r>
                        <a:rPr kumimoji="1" lang="ja-JP" altLang="en-US" sz="1100">
                          <a:latin typeface="メイリオ" panose="020B0604030504040204" pitchFamily="50" charset="-128"/>
                          <a:ea typeface="メイリオ" panose="020B0604030504040204" pitchFamily="50" charset="-128"/>
                        </a:rPr>
                        <a:t>支援側の医療機関（＝往診時医療情報連携加算を算定）</a:t>
                      </a:r>
                      <a:endParaRPr kumimoji="1" lang="en-US" altLang="ja-JP" sz="1100">
                        <a:latin typeface="メイリオ" panose="020B0604030504040204" pitchFamily="50" charset="-128"/>
                        <a:ea typeface="メイリオ" panose="020B0604030504040204" pitchFamily="50" charset="-128"/>
                      </a:endParaRPr>
                    </a:p>
                  </a:txBody>
                  <a:tcPr>
                    <a:solidFill>
                      <a:srgbClr val="91FFB3"/>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468166379"/>
                  </a:ext>
                </a:extLst>
              </a:tr>
              <a:tr h="288115">
                <a:tc gridSpan="2" vMerge="1">
                  <a:txBody>
                    <a:bodyPr/>
                    <a:lstStyle/>
                    <a:p>
                      <a:endParaRPr kumimoji="1" lang="ja-JP" altLang="en-US"/>
                    </a:p>
                  </a:txBody>
                  <a:tcPr/>
                </a:tc>
                <a:tc hMerge="1"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単独型機能強化型</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連携型機能強化型</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従来型在支診・病</a:t>
                      </a:r>
                    </a:p>
                  </a:txBody>
                  <a:tcPr>
                    <a:solidFill>
                      <a:srgbClr val="E1FFEA"/>
                    </a:solidFill>
                  </a:tcPr>
                </a:tc>
                <a:extLst>
                  <a:ext uri="{0D108BD9-81ED-4DB2-BD59-A6C34878D82A}">
                    <a16:rowId xmlns:a16="http://schemas.microsoft.com/office/drawing/2014/main" val="3878650247"/>
                  </a:ext>
                </a:extLst>
              </a:tr>
              <a:tr h="288115">
                <a:tc rowSpan="4">
                  <a:txBody>
                    <a:bodyPr/>
                    <a:lstStyle/>
                    <a:p>
                      <a:r>
                        <a:rPr kumimoji="1" lang="ja-JP" altLang="en-US" sz="1100">
                          <a:latin typeface="メイリオ" panose="020B0604030504040204" pitchFamily="50" charset="-128"/>
                          <a:ea typeface="メイリオ" panose="020B0604030504040204" pitchFamily="50" charset="-128"/>
                        </a:rPr>
                        <a:t>被支援側の医療機関（＝平時の訪問診療を実施）</a:t>
                      </a:r>
                    </a:p>
                  </a:txBody>
                  <a:tcPr>
                    <a:solidFill>
                      <a:srgbClr val="91FFB3"/>
                    </a:solidFill>
                  </a:tcPr>
                </a:tc>
                <a:tc>
                  <a:txBody>
                    <a:bodyPr/>
                    <a:lstStyle/>
                    <a:p>
                      <a:r>
                        <a:rPr kumimoji="1" lang="ja-JP" altLang="en-US" sz="1100">
                          <a:latin typeface="メイリオ" panose="020B0604030504040204" pitchFamily="50" charset="-128"/>
                          <a:ea typeface="メイリオ" panose="020B0604030504040204" pitchFamily="50" charset="-128"/>
                        </a:rPr>
                        <a:t>単独型機能強化型</a:t>
                      </a:r>
                    </a:p>
                  </a:txBody>
                  <a:tcPr>
                    <a:solidFill>
                      <a:srgbClr val="E1FFEA"/>
                    </a:solidFill>
                  </a:tcPr>
                </a:tc>
                <a:tc gridSpan="3">
                  <a:txBody>
                    <a:bodyPr/>
                    <a:lstStyle/>
                    <a:p>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単独で</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時間体制を確保しており、想定されない。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tc>
                <a:tc hMerge="1">
                  <a:txBody>
                    <a:bodyPr/>
                    <a:lstStyle/>
                    <a:p>
                      <a:endParaRPr/>
                    </a:p>
                  </a:txBody>
                  <a:tcPr/>
                </a:tc>
                <a:tc hMerge="1">
                  <a:txBody>
                    <a:bodyPr/>
                    <a:lstStyle/>
                    <a:p>
                      <a:endParaRPr/>
                    </a:p>
                  </a:txBody>
                  <a:tcPr/>
                </a:tc>
                <a:extLst>
                  <a:ext uri="{0D108BD9-81ED-4DB2-BD59-A6C34878D82A}">
                    <a16:rowId xmlns:a16="http://schemas.microsoft.com/office/drawing/2014/main" val="1410000595"/>
                  </a:ext>
                </a:extLst>
              </a:tr>
              <a:tr h="288115">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連携型機能強化型</a:t>
                      </a:r>
                    </a:p>
                  </a:txBody>
                  <a:tcPr>
                    <a:solidFill>
                      <a:srgbClr val="E1FFEA"/>
                    </a:solidFill>
                  </a:tcPr>
                </a:tc>
                <a:tc gridSpan="3">
                  <a:txBody>
                    <a:bodyPr/>
                    <a:lstStyle/>
                    <a:p>
                      <a:r>
                        <a:rPr kumimoji="1" lang="ja-JP" altLang="en-US" sz="1100">
                          <a:latin typeface="メイリオ" panose="020B0604030504040204" pitchFamily="50" charset="-128"/>
                          <a:ea typeface="メイリオ" panose="020B0604030504040204" pitchFamily="50" charset="-128"/>
                        </a:rPr>
                        <a:t>連携内で</a:t>
                      </a:r>
                      <a:r>
                        <a:rPr kumimoji="1" lang="en-US" altLang="ja-JP" sz="1100">
                          <a:latin typeface="メイリオ" panose="020B0604030504040204" pitchFamily="50" charset="-128"/>
                          <a:ea typeface="メイリオ" panose="020B0604030504040204" pitchFamily="50" charset="-128"/>
                        </a:rPr>
                        <a:t>24</a:t>
                      </a:r>
                      <a:r>
                        <a:rPr kumimoji="1" lang="ja-JP" altLang="en-US" sz="1100">
                          <a:latin typeface="メイリオ" panose="020B0604030504040204" pitchFamily="50" charset="-128"/>
                          <a:ea typeface="メイリオ" panose="020B0604030504040204" pitchFamily="50" charset="-128"/>
                        </a:rPr>
                        <a:t>時間体制を確保することが評価に含まれている。</a:t>
                      </a:r>
                    </a:p>
                  </a:txBody>
                  <a:tcPr/>
                </a:tc>
                <a:tc hMerge="1">
                  <a:txBody>
                    <a:bodyPr/>
                    <a:lstStyle/>
                    <a:p>
                      <a:endParaRPr kumimoji="1" lang="ja-JP" altLang="en-US" sz="11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1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545830769"/>
                  </a:ext>
                </a:extLst>
              </a:tr>
              <a:tr h="166924">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従来型在支診・病</a:t>
                      </a:r>
                    </a:p>
                  </a:txBody>
                  <a:tcPr>
                    <a:solidFill>
                      <a:srgbClr val="E1FFEA"/>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a:t>
                      </a:r>
                    </a:p>
                  </a:txBody>
                  <a:tcPr/>
                </a:tc>
                <a:extLst>
                  <a:ext uri="{0D108BD9-81ED-4DB2-BD59-A6C34878D82A}">
                    <a16:rowId xmlns:a16="http://schemas.microsoft.com/office/drawing/2014/main" val="615487572"/>
                  </a:ext>
                </a:extLst>
              </a:tr>
              <a:tr h="166924">
                <a:tc vMerge="1">
                  <a:txBody>
                    <a:bodyPr/>
                    <a:lstStyle/>
                    <a:p>
                      <a:endParaRPr kumimoji="1" lang="ja-JP" altLang="en-US"/>
                    </a:p>
                  </a:txBody>
                  <a:tcPr/>
                </a:tc>
                <a:tc>
                  <a:txBody>
                    <a:bodyPr/>
                    <a:lstStyle/>
                    <a:p>
                      <a:r>
                        <a:rPr kumimoji="1" lang="ja-JP" altLang="en-US" sz="1100">
                          <a:latin typeface="メイリオ" panose="020B0604030504040204" pitchFamily="50" charset="-128"/>
                          <a:ea typeface="メイリオ" panose="020B0604030504040204" pitchFamily="50" charset="-128"/>
                        </a:rPr>
                        <a:t>その他</a:t>
                      </a:r>
                    </a:p>
                  </a:txBody>
                  <a:tcPr>
                    <a:solidFill>
                      <a:srgbClr val="E1FFEA"/>
                    </a:solidFill>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tc>
                  <a:txBody>
                    <a:bodyPr/>
                    <a:lstStyle/>
                    <a:p>
                      <a:r>
                        <a:rPr kumimoji="1" lang="ja-JP" altLang="en-US" sz="1100">
                          <a:latin typeface="メイリオ" panose="020B0604030504040204" pitchFamily="50" charset="-128"/>
                          <a:ea typeface="メイリオ" panose="020B0604030504040204" pitchFamily="50" charset="-128"/>
                        </a:rPr>
                        <a:t>○</a:t>
                      </a:r>
                    </a:p>
                  </a:txBody>
                  <a:tcPr/>
                </a:tc>
                <a:extLst>
                  <a:ext uri="{0D108BD9-81ED-4DB2-BD59-A6C34878D82A}">
                    <a16:rowId xmlns:a16="http://schemas.microsoft.com/office/drawing/2014/main" val="1380064378"/>
                  </a:ext>
                </a:extLst>
              </a:tr>
            </a:tbl>
          </a:graphicData>
        </a:graphic>
      </p:graphicFrame>
      <p:sp>
        <p:nvSpPr>
          <p:cNvPr id="15" name="テキスト ボックス 14">
            <a:extLst>
              <a:ext uri="{FF2B5EF4-FFF2-40B4-BE49-F238E27FC236}">
                <a16:creationId xmlns:a16="http://schemas.microsoft.com/office/drawing/2014/main" id="{EE21DDC7-5A59-CACB-28A0-46B4D9870BBA}"/>
              </a:ext>
            </a:extLst>
          </p:cNvPr>
          <p:cNvSpPr txBox="1"/>
          <p:nvPr/>
        </p:nvSpPr>
        <p:spPr>
          <a:xfrm>
            <a:off x="2395817" y="4026010"/>
            <a:ext cx="4979894"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［往診時医療情報連携加算を算定可能な組み合わせの整理］</a:t>
            </a:r>
          </a:p>
        </p:txBody>
      </p:sp>
      <p:sp>
        <p:nvSpPr>
          <p:cNvPr id="12" name="スライド番号プレースホルダー 4">
            <a:extLst>
              <a:ext uri="{FF2B5EF4-FFF2-40B4-BE49-F238E27FC236}">
                <a16:creationId xmlns:a16="http://schemas.microsoft.com/office/drawing/2014/main" id="{64711539-D891-9E31-5A3B-27AB2333BE2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996768652"/>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9C5EB-B7FB-47D7-1BB1-34A73916866C}"/>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2A87065-51AB-2B3E-479A-3E88AC32AD78}"/>
              </a:ext>
            </a:extLst>
          </p:cNvPr>
          <p:cNvSpPr txBox="1"/>
          <p:nvPr/>
        </p:nvSpPr>
        <p:spPr>
          <a:xfrm>
            <a:off x="1336130" y="1088258"/>
            <a:ext cx="9519743" cy="5715955"/>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安心・安全な医療提供体制を確保する観点から、在宅療養支援診療所及び在宅療養支援病院について、</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第三者（株式会社等）の利用によって</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時間連絡体制及び往診体制を確保する場合に係る要件を明確化する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他の在宅療養支援診療所及び病院においても同様。</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7B6FFF7-54AF-3183-18AB-C0716ACAFA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在宅療養支援診療所・病院の見直し②</a:t>
            </a:r>
          </a:p>
        </p:txBody>
      </p:sp>
      <p:sp>
        <p:nvSpPr>
          <p:cNvPr id="4" name="正方形/長方形 3">
            <a:extLst>
              <a:ext uri="{FF2B5EF4-FFF2-40B4-BE49-F238E27FC236}">
                <a16:creationId xmlns:a16="http://schemas.microsoft.com/office/drawing/2014/main" id="{BF3893A3-A959-BD0A-99DD-5E566B5489D7}"/>
              </a:ext>
            </a:extLst>
          </p:cNvPr>
          <p:cNvSpPr/>
          <p:nvPr/>
        </p:nvSpPr>
        <p:spPr>
          <a:xfrm>
            <a:off x="1458462" y="965340"/>
            <a:ext cx="5228088"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第三者による連絡体制・往診体制の代行に係る要件の明確化</a:t>
            </a:r>
          </a:p>
        </p:txBody>
      </p:sp>
      <p:sp>
        <p:nvSpPr>
          <p:cNvPr id="10" name="テキスト ボックス 9">
            <a:extLst>
              <a:ext uri="{FF2B5EF4-FFF2-40B4-BE49-F238E27FC236}">
                <a16:creationId xmlns:a16="http://schemas.microsoft.com/office/drawing/2014/main" id="{FFC453D2-587A-3D54-93E5-ED31F00288A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地域において重症患者の訪問診療や在宅看取り等を積極的に担う医療機関・薬局の評価－⑥</a:t>
            </a:r>
          </a:p>
        </p:txBody>
      </p:sp>
      <p:sp>
        <p:nvSpPr>
          <p:cNvPr id="12" name="正方形/長方形 11">
            <a:extLst>
              <a:ext uri="{FF2B5EF4-FFF2-40B4-BE49-F238E27FC236}">
                <a16:creationId xmlns:a16="http://schemas.microsoft.com/office/drawing/2014/main" id="{5CD612BC-E7C2-9100-9CAA-DCD8C7AA662C}"/>
              </a:ext>
            </a:extLst>
          </p:cNvPr>
          <p:cNvSpPr/>
          <p:nvPr/>
        </p:nvSpPr>
        <p:spPr>
          <a:xfrm>
            <a:off x="1458462" y="1862754"/>
            <a:ext cx="326938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3" name="正方形/長方形 12">
            <a:extLst>
              <a:ext uri="{FF2B5EF4-FFF2-40B4-BE49-F238E27FC236}">
                <a16:creationId xmlns:a16="http://schemas.microsoft.com/office/drawing/2014/main" id="{F3AA65EC-962B-A9A8-C4BC-93C20D3CAD11}"/>
              </a:ext>
            </a:extLst>
          </p:cNvPr>
          <p:cNvSpPr/>
          <p:nvPr/>
        </p:nvSpPr>
        <p:spPr>
          <a:xfrm>
            <a:off x="1458462" y="2222610"/>
            <a:ext cx="3269386" cy="4104640"/>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単独型機能強化型在宅療養支援診療所</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診療所であって、当該診療所単独で以下の要件のいずれにも該当し、緊急時の連絡体制及び</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時間往診できる体制等を確保していること。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当該診療所において、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連絡を受ける保険医又は看護職員をあらかじめ指定するとともに、当該担当者及び当該担当者と直接連絡がとれる連絡先電話番号等、緊急時の注意事項等について、事前に患者又はその看護を行う家族に対して説明の上、文書により提供していること。なお、曜日、時間帯ごとに担当者が異なる場合には、それぞれ曜日、時間帯ごとの担当者及び当該担当者と直接連絡がとれる連絡先電話番号等を文書上に明示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当該診療所において、患家の求めに応じて、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時間往診が可能な体制を確保し、往診担当医の氏名、担当日等を文書により患家に提供していること。（後略）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エ～ツ　（略）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右矢印 89">
            <a:extLst>
              <a:ext uri="{FF2B5EF4-FFF2-40B4-BE49-F238E27FC236}">
                <a16:creationId xmlns:a16="http://schemas.microsoft.com/office/drawing/2014/main" id="{71B6534A-8B66-1755-59C0-F5A4C7AB161F}"/>
              </a:ext>
            </a:extLst>
          </p:cNvPr>
          <p:cNvSpPr/>
          <p:nvPr/>
        </p:nvSpPr>
        <p:spPr>
          <a:xfrm>
            <a:off x="4781966" y="3591042"/>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正方形/長方形 14">
            <a:extLst>
              <a:ext uri="{FF2B5EF4-FFF2-40B4-BE49-F238E27FC236}">
                <a16:creationId xmlns:a16="http://schemas.microsoft.com/office/drawing/2014/main" id="{56E86DA5-0BD6-C60A-83B1-5FC80FB9BB5A}"/>
              </a:ext>
            </a:extLst>
          </p:cNvPr>
          <p:cNvSpPr/>
          <p:nvPr/>
        </p:nvSpPr>
        <p:spPr>
          <a:xfrm>
            <a:off x="5159896" y="1862754"/>
            <a:ext cx="5573642"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6" name="正方形/長方形 15">
            <a:extLst>
              <a:ext uri="{FF2B5EF4-FFF2-40B4-BE49-F238E27FC236}">
                <a16:creationId xmlns:a16="http://schemas.microsoft.com/office/drawing/2014/main" id="{47729DCF-A350-730C-E277-92E8DAF8BF0A}"/>
              </a:ext>
            </a:extLst>
          </p:cNvPr>
          <p:cNvSpPr/>
          <p:nvPr/>
        </p:nvSpPr>
        <p:spPr>
          <a:xfrm>
            <a:off x="5159896" y="2222611"/>
            <a:ext cx="5573642" cy="447590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単独型機能強化型在宅療養支援診療所</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診療所であって、当該診療所単独で以下の要件のいずれにも該当し、緊急時の連絡体制及び</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時間往診できる体制等を確保していること。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当該診療所において、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連絡を受ける保険医又は看護職員をあらかじめ指定するとともに、当該担当者及び当該担当者と直接連絡がとれる連絡先電話番号等、緊急時の注意事項等について、事前に患者又はその看護を行う家族に対して説明の上、文書により提供していること。なお、曜日、時間帯ごとに担当者が異なる場合には、それぞれ曜日、時間帯ごとの担当者及び当該担当者と直接連絡がとれる連絡先電話番号等を文書上に明示すること。</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また、患者又はその看護を行う家族に提供する連絡先をコールセンター等が担う場合は、その旨をあらかじめ患者又はその看護を行う家族に説明した上で、当該保険医療機関において当該コールセンター等からの連絡を</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時間受ける体制を確保していること。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ウ　当該診療所において、患家の求めに応じて、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時間往診が可能な体制を確保し、往診担当医の氏名、担当日等を文書により患家に提供していること。（中略）</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なお、やむを得ない事由により患家に事前に氏名を提供していない往診医が往診をする場合であっても、当該往診医は往診日以前に当該保険医療機関において当該保険医療機関の在宅医療を担当する常勤医師と事前に面談し、診療方針等の共有を行っている者に限られるものであり、それ以外の者が往診をすることは、往診が可能な体制の確保には該当しない。また、患家に事前に氏名を提供していない往診医による往診体制を確保している場合、当該医師は常時１人以下である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176213" marR="0" lvl="0" indent="-176213"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エ～ツ　（略）</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 name="スライド番号プレースホルダー 4">
            <a:extLst>
              <a:ext uri="{FF2B5EF4-FFF2-40B4-BE49-F238E27FC236}">
                <a16:creationId xmlns:a16="http://schemas.microsoft.com/office/drawing/2014/main" id="{83371918-3E39-E8E4-4FB8-D50D8799679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666537486"/>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C469E-82D5-1A50-CD3C-B0E4E82F88B9}"/>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B65DEEB-3196-6273-521A-9188BDBBBB69}"/>
              </a:ext>
            </a:extLst>
          </p:cNvPr>
          <p:cNvSpPr txBox="1"/>
          <p:nvPr/>
        </p:nvSpPr>
        <p:spPr>
          <a:xfrm>
            <a:off x="1336130" y="4235679"/>
            <a:ext cx="9519743" cy="1797569"/>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業務の簡素化を図る観点から、看取り数等の報告に係る要件を削除する。</a:t>
            </a:r>
          </a:p>
        </p:txBody>
      </p:sp>
      <p:sp>
        <p:nvSpPr>
          <p:cNvPr id="6" name="正方形/長方形 5">
            <a:extLst>
              <a:ext uri="{FF2B5EF4-FFF2-40B4-BE49-F238E27FC236}">
                <a16:creationId xmlns:a16="http://schemas.microsoft.com/office/drawing/2014/main" id="{F4C3A388-1C65-62E1-5D0A-B011C68855FB}"/>
              </a:ext>
            </a:extLst>
          </p:cNvPr>
          <p:cNvSpPr/>
          <p:nvPr/>
        </p:nvSpPr>
        <p:spPr>
          <a:xfrm>
            <a:off x="1458462" y="4752874"/>
            <a:ext cx="621577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63298F3E-966D-26DE-B321-2FA0307DB497}"/>
              </a:ext>
            </a:extLst>
          </p:cNvPr>
          <p:cNvSpPr/>
          <p:nvPr/>
        </p:nvSpPr>
        <p:spPr>
          <a:xfrm>
            <a:off x="1458462" y="5112731"/>
            <a:ext cx="6215776" cy="830869"/>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年に１回、在宅看取り数及び地域ケア会議等への出席状況等を別添２の様式</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の３を用いて、地方厚生（支）局長に報告していること。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 name="正方形/長方形 8">
            <a:extLst>
              <a:ext uri="{FF2B5EF4-FFF2-40B4-BE49-F238E27FC236}">
                <a16:creationId xmlns:a16="http://schemas.microsoft.com/office/drawing/2014/main" id="{85E34112-2AC2-077A-C4B7-4DD233C020CD}"/>
              </a:ext>
            </a:extLst>
          </p:cNvPr>
          <p:cNvSpPr/>
          <p:nvPr/>
        </p:nvSpPr>
        <p:spPr>
          <a:xfrm>
            <a:off x="8278906" y="4752874"/>
            <a:ext cx="2454632"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2073C1B1-6C97-BB1A-3E6D-51543D6B77E6}"/>
              </a:ext>
            </a:extLst>
          </p:cNvPr>
          <p:cNvSpPr/>
          <p:nvPr/>
        </p:nvSpPr>
        <p:spPr>
          <a:xfrm>
            <a:off x="8278906" y="5112731"/>
            <a:ext cx="2454632" cy="610838"/>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（削除）</a:t>
            </a: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161C581-F3CC-1183-48BF-B043FC41CE98}"/>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在宅療養支援診療所・病院の見直し③</a:t>
            </a:r>
          </a:p>
        </p:txBody>
      </p:sp>
      <p:sp>
        <p:nvSpPr>
          <p:cNvPr id="4" name="正方形/長方形 3">
            <a:extLst>
              <a:ext uri="{FF2B5EF4-FFF2-40B4-BE49-F238E27FC236}">
                <a16:creationId xmlns:a16="http://schemas.microsoft.com/office/drawing/2014/main" id="{04F2D2AD-A866-D0D2-5AE7-C33106A0651E}"/>
              </a:ext>
            </a:extLst>
          </p:cNvPr>
          <p:cNvSpPr/>
          <p:nvPr/>
        </p:nvSpPr>
        <p:spPr>
          <a:xfrm>
            <a:off x="1458463" y="4128149"/>
            <a:ext cx="263301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看取り数等の報告要件の削除</a:t>
            </a:r>
          </a:p>
        </p:txBody>
      </p:sp>
      <p:sp>
        <p:nvSpPr>
          <p:cNvPr id="10" name="テキスト ボックス 9">
            <a:extLst>
              <a:ext uri="{FF2B5EF4-FFF2-40B4-BE49-F238E27FC236}">
                <a16:creationId xmlns:a16="http://schemas.microsoft.com/office/drawing/2014/main" id="{E98F27BB-C966-9CFC-A59D-B0A18B0BF5F2}"/>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地域において重症患者の訪問診療や在宅看取り等を積極的に担う医療機関・薬局の評価－②</a:t>
            </a:r>
          </a:p>
        </p:txBody>
      </p:sp>
      <p:sp>
        <p:nvSpPr>
          <p:cNvPr id="19" name="テキスト ボックス 18">
            <a:extLst>
              <a:ext uri="{FF2B5EF4-FFF2-40B4-BE49-F238E27FC236}">
                <a16:creationId xmlns:a16="http://schemas.microsoft.com/office/drawing/2014/main" id="{0F9D36BA-069C-91ED-0362-BD53DAA948E5}"/>
              </a:ext>
            </a:extLst>
          </p:cNvPr>
          <p:cNvSpPr txBox="1"/>
          <p:nvPr/>
        </p:nvSpPr>
        <p:spPr>
          <a:xfrm>
            <a:off x="1336130" y="1134432"/>
            <a:ext cx="9519743" cy="2850277"/>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災害時における在宅患者への診療体制を確保する観点から、在宅療養支援診療所・病院の要件に、業務継続計画の策定及び定期的な見直しを行うことを追加する。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0" name="正方形/長方形 19">
            <a:extLst>
              <a:ext uri="{FF2B5EF4-FFF2-40B4-BE49-F238E27FC236}">
                <a16:creationId xmlns:a16="http://schemas.microsoft.com/office/drawing/2014/main" id="{90C8668C-1BF5-6EAC-B987-514C7690857B}"/>
              </a:ext>
            </a:extLst>
          </p:cNvPr>
          <p:cNvSpPr/>
          <p:nvPr/>
        </p:nvSpPr>
        <p:spPr>
          <a:xfrm>
            <a:off x="1458463" y="1815366"/>
            <a:ext cx="2389203"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21" name="正方形/長方形 20">
            <a:extLst>
              <a:ext uri="{FF2B5EF4-FFF2-40B4-BE49-F238E27FC236}">
                <a16:creationId xmlns:a16="http://schemas.microsoft.com/office/drawing/2014/main" id="{00F64D62-637B-8BC0-9E0C-2009DBCED2A5}"/>
              </a:ext>
            </a:extLst>
          </p:cNvPr>
          <p:cNvSpPr/>
          <p:nvPr/>
        </p:nvSpPr>
        <p:spPr>
          <a:xfrm>
            <a:off x="1458463" y="2175224"/>
            <a:ext cx="2389203" cy="653597"/>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2" name="右矢印 89">
            <a:extLst>
              <a:ext uri="{FF2B5EF4-FFF2-40B4-BE49-F238E27FC236}">
                <a16:creationId xmlns:a16="http://schemas.microsoft.com/office/drawing/2014/main" id="{F02F1BE3-7095-CE30-BCDF-9C11DB84AE77}"/>
              </a:ext>
            </a:extLst>
          </p:cNvPr>
          <p:cNvSpPr/>
          <p:nvPr/>
        </p:nvSpPr>
        <p:spPr>
          <a:xfrm>
            <a:off x="3934709" y="2239284"/>
            <a:ext cx="360000" cy="372189"/>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3" name="正方形/長方形 22">
            <a:extLst>
              <a:ext uri="{FF2B5EF4-FFF2-40B4-BE49-F238E27FC236}">
                <a16:creationId xmlns:a16="http://schemas.microsoft.com/office/drawing/2014/main" id="{EC74FBD9-943A-C940-B436-05CC4D48BDA8}"/>
              </a:ext>
            </a:extLst>
          </p:cNvPr>
          <p:cNvSpPr/>
          <p:nvPr/>
        </p:nvSpPr>
        <p:spPr>
          <a:xfrm>
            <a:off x="4362062" y="1815366"/>
            <a:ext cx="6371477"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24" name="正方形/長方形 23">
            <a:extLst>
              <a:ext uri="{FF2B5EF4-FFF2-40B4-BE49-F238E27FC236}">
                <a16:creationId xmlns:a16="http://schemas.microsoft.com/office/drawing/2014/main" id="{A4BA24C3-037A-60C1-C61F-21BE8C597721}"/>
              </a:ext>
            </a:extLst>
          </p:cNvPr>
          <p:cNvSpPr/>
          <p:nvPr/>
        </p:nvSpPr>
        <p:spPr>
          <a:xfrm>
            <a:off x="4362062" y="2175222"/>
            <a:ext cx="6371477" cy="174673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在宅療養支援診療所・病院</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ＢＣＰ策定の手引き」（厚生労働省在宅医療の災害時における医療提供体制強化支援事業専門家委員会作成）等を参考に、当該保険医療機関の実情に応じて、災害等の発生時において、当該保険医療機関において在宅医療の提供を行う患者に対する医療の提供を継続的に実施することを目指すこと、非常時の体制で早期の業務再開を図ること及び患者と職員の安全を確保すること等を目的とした計画（以下この項において「業務継続計画」という。）を策定し、当該計画に従い必要な措置を講じること。また、定期的に業務継続計画の見直しを行い、必要に応じて業務継続計画の変更を行うこと。</a:t>
            </a:r>
            <a:endPar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25" name="正方形/長方形 24">
            <a:extLst>
              <a:ext uri="{FF2B5EF4-FFF2-40B4-BE49-F238E27FC236}">
                <a16:creationId xmlns:a16="http://schemas.microsoft.com/office/drawing/2014/main" id="{C4490FCE-CE72-8209-C63C-F43EBB01FEF9}"/>
              </a:ext>
            </a:extLst>
          </p:cNvPr>
          <p:cNvSpPr/>
          <p:nvPr/>
        </p:nvSpPr>
        <p:spPr>
          <a:xfrm>
            <a:off x="1458463" y="1026904"/>
            <a:ext cx="218569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業務継続計画の策定</a:t>
            </a:r>
          </a:p>
        </p:txBody>
      </p:sp>
      <p:sp>
        <p:nvSpPr>
          <p:cNvPr id="26" name="右矢印 89">
            <a:extLst>
              <a:ext uri="{FF2B5EF4-FFF2-40B4-BE49-F238E27FC236}">
                <a16:creationId xmlns:a16="http://schemas.microsoft.com/office/drawing/2014/main" id="{4064967D-9FA6-D8BC-DFC0-2A3C8BD51C2A}"/>
              </a:ext>
            </a:extLst>
          </p:cNvPr>
          <p:cNvSpPr/>
          <p:nvPr/>
        </p:nvSpPr>
        <p:spPr>
          <a:xfrm>
            <a:off x="7796572" y="5173787"/>
            <a:ext cx="360000" cy="372189"/>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 name="スライド番号プレースホルダー 4">
            <a:extLst>
              <a:ext uri="{FF2B5EF4-FFF2-40B4-BE49-F238E27FC236}">
                <a16:creationId xmlns:a16="http://schemas.microsoft.com/office/drawing/2014/main" id="{EB680EAE-1F00-BB49-173F-5F93DE63F76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8091952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8BA0B-A8D6-3BCB-2D10-F34ABA67867D}"/>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E0C79EC-62FA-AD40-AF49-1FEBB7A1ED6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へき地診療所における在宅時医学総合管理料等の見直し</a:t>
            </a:r>
          </a:p>
        </p:txBody>
      </p:sp>
      <p:sp>
        <p:nvSpPr>
          <p:cNvPr id="2" name="テキスト ボックス 1">
            <a:extLst>
              <a:ext uri="{FF2B5EF4-FFF2-40B4-BE49-F238E27FC236}">
                <a16:creationId xmlns:a16="http://schemas.microsoft.com/office/drawing/2014/main" id="{DF1DEAAF-0FBF-D4E9-9731-B950A69188C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地域において重症患者の訪問診療や在宅看取り等を積極的に担う医療機関・薬局の評価－⑩</a:t>
            </a:r>
          </a:p>
        </p:txBody>
      </p:sp>
      <p:sp>
        <p:nvSpPr>
          <p:cNvPr id="10" name="テキスト ボックス 9">
            <a:extLst>
              <a:ext uri="{FF2B5EF4-FFF2-40B4-BE49-F238E27FC236}">
                <a16:creationId xmlns:a16="http://schemas.microsoft.com/office/drawing/2014/main" id="{73924ED6-089F-0514-1398-4B38B6B5D578}"/>
              </a:ext>
            </a:extLst>
          </p:cNvPr>
          <p:cNvSpPr txBox="1"/>
          <p:nvPr/>
        </p:nvSpPr>
        <p:spPr>
          <a:xfrm>
            <a:off x="1336130" y="1212736"/>
            <a:ext cx="9519743" cy="4470889"/>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へき地における在宅医療の提供体制を確保する観点から、在宅患者の時間外対応体制について、医師の派遣元の保険医療機関が担うことで確保している場合においては、へき地診療所における在宅時医学総合管理料・施設入居時等医学総合管理料の算定を可能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2" name="正方形/長方形 11">
            <a:extLst>
              <a:ext uri="{FF2B5EF4-FFF2-40B4-BE49-F238E27FC236}">
                <a16:creationId xmlns:a16="http://schemas.microsoft.com/office/drawing/2014/main" id="{001589C5-C8FF-05FF-075F-0A503DBE601B}"/>
              </a:ext>
            </a:extLst>
          </p:cNvPr>
          <p:cNvSpPr/>
          <p:nvPr/>
        </p:nvSpPr>
        <p:spPr>
          <a:xfrm>
            <a:off x="1458462" y="2154684"/>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13" name="正方形/長方形 12">
            <a:extLst>
              <a:ext uri="{FF2B5EF4-FFF2-40B4-BE49-F238E27FC236}">
                <a16:creationId xmlns:a16="http://schemas.microsoft.com/office/drawing/2014/main" id="{DE8ABCAA-2449-25B3-475B-4753067D5A91}"/>
              </a:ext>
            </a:extLst>
          </p:cNvPr>
          <p:cNvSpPr/>
          <p:nvPr/>
        </p:nvSpPr>
        <p:spPr>
          <a:xfrm>
            <a:off x="1458462" y="2522902"/>
            <a:ext cx="4320000" cy="1717405"/>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在宅時医学総合管理料及び施設入居時等医学総合管理料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在宅時医学総合管理料及び施設入居時等医学総合管理料に関する施設基準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次の要件のいずれをも満たすものであること。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 在宅医療を担当する常勤医師が勤務し、継続的に訪問診療等を行うことができる体制を確保していること。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右矢印 89">
            <a:extLst>
              <a:ext uri="{FF2B5EF4-FFF2-40B4-BE49-F238E27FC236}">
                <a16:creationId xmlns:a16="http://schemas.microsoft.com/office/drawing/2014/main" id="{9EBEA3BE-3004-0EA0-D649-CB5E99431D01}"/>
              </a:ext>
            </a:extLst>
          </p:cNvPr>
          <p:cNvSpPr/>
          <p:nvPr/>
        </p:nvSpPr>
        <p:spPr>
          <a:xfrm>
            <a:off x="5916000" y="3115299"/>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正方形/長方形 14">
            <a:extLst>
              <a:ext uri="{FF2B5EF4-FFF2-40B4-BE49-F238E27FC236}">
                <a16:creationId xmlns:a16="http://schemas.microsoft.com/office/drawing/2014/main" id="{C222FBA6-F599-3F02-C75E-24F86BE21DE9}"/>
              </a:ext>
            </a:extLst>
          </p:cNvPr>
          <p:cNvSpPr/>
          <p:nvPr/>
        </p:nvSpPr>
        <p:spPr>
          <a:xfrm>
            <a:off x="6405936" y="215096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6" name="正方形/長方形 15">
            <a:extLst>
              <a:ext uri="{FF2B5EF4-FFF2-40B4-BE49-F238E27FC236}">
                <a16:creationId xmlns:a16="http://schemas.microsoft.com/office/drawing/2014/main" id="{64CC2183-0DD1-1E9D-614D-5543F5BEFB0D}"/>
              </a:ext>
            </a:extLst>
          </p:cNvPr>
          <p:cNvSpPr/>
          <p:nvPr/>
        </p:nvSpPr>
        <p:spPr>
          <a:xfrm>
            <a:off x="6405936" y="2522902"/>
            <a:ext cx="4320000" cy="3053146"/>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在宅時医学総合管理料及び施設入居時等医学総合管理料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在宅時医学総合管理料及び施設入居時等医学総合管理料に関する施設基準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次の要件のいずれをも満たすものであること。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ア （略）</a:t>
            </a:r>
          </a:p>
          <a:p>
            <a:pPr marL="538163" marR="0" lvl="0" indent="-179388" algn="l" defTabSz="914400" rtl="0" eaLnBrk="1" fontAlgn="auto" latinLnBrk="0" hangingPunct="1">
              <a:lnSpc>
                <a:spcPct val="100000"/>
              </a:lnSpc>
              <a:spcBef>
                <a:spcPts val="0"/>
              </a:spcBef>
              <a:spcAft>
                <a:spcPts val="0"/>
              </a:spcAft>
              <a:buClrTx/>
              <a:buSzTx/>
              <a:buFontTx/>
              <a:buNone/>
              <a:tabLst>
                <a:tab pos="0" algn="l"/>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イ在宅医療を担当する常勤医師が勤務し、継続的に訪問診療等を行うことができる体制を確保していること。</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ただし、当該保険医療機関が「へき地保健医療対策事業について」（平成</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13</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年５月</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16</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日医政発第</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529</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号）に規定するへき地診療所であって、在宅医療を担当する医師が、緊急時の連絡体制及び</a:t>
            </a:r>
            <a:r>
              <a:rPr kumimoji="1" lang="en-US" altLang="ja-JP"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診療体制の確保において当該へき地診療所と連携するへき地医療拠点病院又は医療提供機能連携確保加算を算定する別の保険医療機関においても勤務している場合においては、常勤でなくても差し支えない。</a:t>
            </a:r>
          </a:p>
        </p:txBody>
      </p:sp>
      <p:sp>
        <p:nvSpPr>
          <p:cNvPr id="17" name="正方形/長方形 16">
            <a:extLst>
              <a:ext uri="{FF2B5EF4-FFF2-40B4-BE49-F238E27FC236}">
                <a16:creationId xmlns:a16="http://schemas.microsoft.com/office/drawing/2014/main" id="{82EB7C8C-EA62-9C73-E711-DA79DBAC326E}"/>
              </a:ext>
            </a:extLst>
          </p:cNvPr>
          <p:cNvSpPr/>
          <p:nvPr/>
        </p:nvSpPr>
        <p:spPr>
          <a:xfrm>
            <a:off x="1458462" y="1105208"/>
            <a:ext cx="326145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へき地診療所における常勤医師要件の緩和</a:t>
            </a:r>
          </a:p>
        </p:txBody>
      </p:sp>
      <p:sp>
        <p:nvSpPr>
          <p:cNvPr id="4" name="スライド番号プレースホルダー 4">
            <a:extLst>
              <a:ext uri="{FF2B5EF4-FFF2-40B4-BE49-F238E27FC236}">
                <a16:creationId xmlns:a16="http://schemas.microsoft.com/office/drawing/2014/main" id="{F84CB9F1-B082-096E-0A25-7D98BCE65A4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76668122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14003-6E1A-5FCA-CBB2-A7DC883BBDE8}"/>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D2E132FF-AA8F-2312-5209-3CEDD951BB73}"/>
              </a:ext>
            </a:extLst>
          </p:cNvPr>
          <p:cNvSpPr txBox="1"/>
          <p:nvPr/>
        </p:nvSpPr>
        <p:spPr>
          <a:xfrm>
            <a:off x="1336130" y="1023788"/>
            <a:ext cx="9519743" cy="581803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在宅医療情報連携加算について、適切な情報連携体制を整備する観点から、使用することができるＩＣＴの要件等について、明確化を行う。</a:t>
            </a: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252000" algn="just" defTabSz="914400" rtl="0" eaLnBrk="1" fontAlgn="auto" latinLnBrk="0" hangingPunct="1">
              <a:lnSpc>
                <a:spcPct val="100000"/>
              </a:lnSpc>
              <a:spcBef>
                <a:spcPts val="0"/>
              </a:spcBef>
              <a:spcAft>
                <a:spcPts val="0"/>
              </a:spcAft>
              <a:buClrTx/>
              <a:buSzTx/>
              <a:buFontTx/>
              <a:buNone/>
              <a:tabLst/>
              <a:defRPr/>
            </a:pPr>
            <a:endParaRPr kumimoji="1" lang="en-US" altLang="ja-JP" sz="5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252000" algn="just" defTabSz="914400" rtl="0" eaLnBrk="1" fontAlgn="auto" latinLnBrk="0" hangingPunct="1">
              <a:lnSpc>
                <a:spcPct val="100000"/>
              </a:lnSpc>
              <a:spcBef>
                <a:spcPts val="0"/>
              </a:spcBef>
              <a:spcAft>
                <a:spcPts val="0"/>
              </a:spcAft>
              <a:buClrTx/>
              <a:buSzTx/>
              <a:buFontTx/>
              <a:buNone/>
              <a:tabLst/>
              <a:defRPr/>
            </a:pPr>
            <a:endParaRPr kumimoji="1" lang="en-US" altLang="ja-JP" sz="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7F8F9F96-C9C3-B9C4-F4B8-E9077A2BC80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在宅医療情報連携加算の見直し</a:t>
            </a:r>
          </a:p>
        </p:txBody>
      </p:sp>
      <p:sp>
        <p:nvSpPr>
          <p:cNvPr id="2" name="テキスト ボックス 1">
            <a:extLst>
              <a:ext uri="{FF2B5EF4-FFF2-40B4-BE49-F238E27FC236}">
                <a16:creationId xmlns:a16="http://schemas.microsoft.com/office/drawing/2014/main" id="{5C0FB928-95A5-3D83-F8D9-CFDF76E09A59}"/>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ー５ー２ 　重症患者等の様々な背景を有する患者への訪問看護の評価－③</a:t>
            </a:r>
          </a:p>
        </p:txBody>
      </p:sp>
      <p:sp>
        <p:nvSpPr>
          <p:cNvPr id="4" name="正方形/長方形 3">
            <a:extLst>
              <a:ext uri="{FF2B5EF4-FFF2-40B4-BE49-F238E27FC236}">
                <a16:creationId xmlns:a16="http://schemas.microsoft.com/office/drawing/2014/main" id="{C6C8BBA6-980F-1F54-6C74-3EFFEAC27582}"/>
              </a:ext>
            </a:extLst>
          </p:cNvPr>
          <p:cNvSpPr/>
          <p:nvPr/>
        </p:nvSpPr>
        <p:spPr>
          <a:xfrm>
            <a:off x="1458461" y="916260"/>
            <a:ext cx="274150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使用可能なＩＣＴの要件等の明確化</a:t>
            </a:r>
          </a:p>
        </p:txBody>
      </p:sp>
      <p:sp>
        <p:nvSpPr>
          <p:cNvPr id="6" name="正方形/長方形 5">
            <a:extLst>
              <a:ext uri="{FF2B5EF4-FFF2-40B4-BE49-F238E27FC236}">
                <a16:creationId xmlns:a16="http://schemas.microsoft.com/office/drawing/2014/main" id="{63A49E4D-FCE3-C4A1-D6B5-6542E1379C11}"/>
              </a:ext>
            </a:extLst>
          </p:cNvPr>
          <p:cNvSpPr/>
          <p:nvPr/>
        </p:nvSpPr>
        <p:spPr>
          <a:xfrm>
            <a:off x="1458463" y="1796354"/>
            <a:ext cx="2810255"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691CD3C5-BA40-23D7-DA7D-07691D841DFE}"/>
              </a:ext>
            </a:extLst>
          </p:cNvPr>
          <p:cNvSpPr/>
          <p:nvPr/>
        </p:nvSpPr>
        <p:spPr>
          <a:xfrm>
            <a:off x="1458461" y="2156211"/>
            <a:ext cx="2810257" cy="2485649"/>
          </a:xfrm>
          <a:prstGeom prst="rect">
            <a:avLst/>
          </a:prstGeom>
          <a:solidFill>
            <a:srgbClr val="E7EEF9"/>
          </a:solidFill>
          <a:ln w="12700" cap="flat" cmpd="sng" algn="ctr">
            <a:noFill/>
            <a:prstDash val="solid"/>
          </a:ln>
          <a:effectLst/>
        </p:spPr>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連携機関とＩＣＴを用いて共有し、当該情報について常に確認できる体制を有している医療機関であること。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（新設）</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において、連携機関以外の保険医療機関等が、当該ＩＣＴを用いた情報を共有する連携体制への参加を希望した場合には、連携体制を構築すること。ただし、診療情報等の共有について同意していない患者の情報については、この限りで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略</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p:txBody>
      </p:sp>
      <p:sp>
        <p:nvSpPr>
          <p:cNvPr id="8" name="右矢印 89">
            <a:extLst>
              <a:ext uri="{FF2B5EF4-FFF2-40B4-BE49-F238E27FC236}">
                <a16:creationId xmlns:a16="http://schemas.microsoft.com/office/drawing/2014/main" id="{491A4780-BED6-1B23-11E2-F05999733ACB}"/>
              </a:ext>
            </a:extLst>
          </p:cNvPr>
          <p:cNvSpPr/>
          <p:nvPr/>
        </p:nvSpPr>
        <p:spPr>
          <a:xfrm>
            <a:off x="4370508" y="303239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1" name="正方形/長方形 10">
            <a:extLst>
              <a:ext uri="{FF2B5EF4-FFF2-40B4-BE49-F238E27FC236}">
                <a16:creationId xmlns:a16="http://schemas.microsoft.com/office/drawing/2014/main" id="{49E91688-C4D9-C150-66BF-6B6620D43173}"/>
              </a:ext>
            </a:extLst>
          </p:cNvPr>
          <p:cNvSpPr/>
          <p:nvPr/>
        </p:nvSpPr>
        <p:spPr>
          <a:xfrm>
            <a:off x="4832300" y="1796354"/>
            <a:ext cx="5901238"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4" name="正方形/長方形 13">
            <a:extLst>
              <a:ext uri="{FF2B5EF4-FFF2-40B4-BE49-F238E27FC236}">
                <a16:creationId xmlns:a16="http://schemas.microsoft.com/office/drawing/2014/main" id="{F0E6DEAF-DDC9-0B59-FA11-D5EE922DAE02}"/>
              </a:ext>
            </a:extLst>
          </p:cNvPr>
          <p:cNvSpPr/>
          <p:nvPr/>
        </p:nvSpPr>
        <p:spPr>
          <a:xfrm>
            <a:off x="4832301" y="2156210"/>
            <a:ext cx="5901237" cy="461656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在宅医療情報連携加算</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連携機関とＩＣＴを用いて共有し、当該情報について常に確認できる体制を有している医療機関であること。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の体制は、以下の全ての要件を満たすものであること。</a:t>
            </a: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ア　記録された患者の診療情報等については、連携機関間の協議に基づき、</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一元的に管理されたサーバーで保管</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されていること。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　診療情報等の共有について、患者、その家族又は連携機関（以下「参加者」という。）のうち、</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患者が同意した者のみにおいて、保管された当該情報の共有がＩＣＴを用いて行われるもの</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ウ　</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参加者の範囲を随時設定することが可能</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であること。なお、情報の内容に応じて、参加者のうち情報共有される者の範囲を任意に設定できるＩＣＴを用いることが望ましい。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エ　参加者が、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保管された当該情報について、常時、閲覧・取得を行うことが可能</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であること。なお、保管された当該情報が、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患者ごとに、時系列で速やかに表示されるＩＣＴを用いる</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オ　参加者が、</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常時、必要な診療情報等を共有できる</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こと。なお、文字情報の共有だけではなく、画像・映像の共有等の機能を有するＩＣＴを用いることが望ましい。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カ　体制の整備にあたっては、一般社団法人保健医療福祉情報安全管理適合性評価協会（ＨＩＳＰＲＯ）が公表している「医療情報連携において、ＳＮＳを利用する際に気を付けるべき事項」におけるプライベートＳＮＳに係る事項を参考と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キ　安全な通信環境を確保するために、厚生労働省の定める「医療情報システムの安全管理に関するガイドライン」を参考とすること。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地域において、連携機関以外の保険医療機関等が、当該ＩＣＴを用いた情報を共有する連携体制への参加を希望した場合には</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当該体制を運営する関係者の間で定めた取り決めに基づき、</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連携体制を構築すること。</a:t>
            </a:r>
            <a:r>
              <a:rPr kumimoji="1" lang="ja-JP" altLang="en-US"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なお、連携体制が煩雑なものとならないよう、地域で同一の連携体制を構築することが望ましい。</a:t>
            </a:r>
            <a:endParaRPr kumimoji="1" lang="en-US" altLang="ja-JP" sz="11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略</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p:txBody>
      </p:sp>
      <p:pic>
        <p:nvPicPr>
          <p:cNvPr id="9" name="図 8" descr="おもちゃの人形と人の絵&#10;&#10;低い精度で自動的に生成された説明">
            <a:extLst>
              <a:ext uri="{FF2B5EF4-FFF2-40B4-BE49-F238E27FC236}">
                <a16:creationId xmlns:a16="http://schemas.microsoft.com/office/drawing/2014/main" id="{A661EF6D-C071-9ADA-6597-C0F2ADBBC3A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5054" y="5578311"/>
            <a:ext cx="922864" cy="922864"/>
          </a:xfrm>
          <a:prstGeom prst="rect">
            <a:avLst/>
          </a:prstGeom>
          <a:noFill/>
          <a:ln>
            <a:noFill/>
          </a:ln>
        </p:spPr>
      </p:pic>
      <p:pic>
        <p:nvPicPr>
          <p:cNvPr id="10" name="Picture 2" descr="看護師がSNSに患者の個人情報を投稿しているイラスト（注意喚起用）">
            <a:extLst>
              <a:ext uri="{FF2B5EF4-FFF2-40B4-BE49-F238E27FC236}">
                <a16:creationId xmlns:a16="http://schemas.microsoft.com/office/drawing/2014/main" id="{6E302680-32E1-CD0B-F107-DCB818A2CDB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26912" b="27791"/>
          <a:stretch/>
        </p:blipFill>
        <p:spPr bwMode="auto">
          <a:xfrm rot="21128654">
            <a:off x="1196908" y="5549371"/>
            <a:ext cx="860586" cy="85023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2" descr="二階建ての家の断面図">
            <a:extLst>
              <a:ext uri="{FF2B5EF4-FFF2-40B4-BE49-F238E27FC236}">
                <a16:creationId xmlns:a16="http://schemas.microsoft.com/office/drawing/2014/main" id="{6CA94DAB-4B4D-DCE9-80CC-32B0F6CF8F07}"/>
              </a:ext>
            </a:extLst>
          </p:cNvPr>
          <p:cNvPicPr>
            <a:picLocks noChangeAspect="1" noChangeArrowheads="1"/>
          </p:cNvPicPr>
          <p:nvPr/>
        </p:nvPicPr>
        <p:blipFill>
          <a:blip r:embed="rId5">
            <a:alphaModFix amt="65000"/>
            <a:extLst>
              <a:ext uri="{28A0092B-C50C-407E-A947-70E740481C1C}">
                <a14:useLocalDpi xmlns:a14="http://schemas.microsoft.com/office/drawing/2010/main" val="0"/>
              </a:ext>
            </a:extLst>
          </a:blip>
          <a:srcRect/>
          <a:stretch>
            <a:fillRect/>
          </a:stretch>
        </p:blipFill>
        <p:spPr bwMode="auto">
          <a:xfrm>
            <a:off x="1988883" y="5397394"/>
            <a:ext cx="1409443" cy="107978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 descr="親の介護をする夫婦のイラスト">
            <a:extLst>
              <a:ext uri="{FF2B5EF4-FFF2-40B4-BE49-F238E27FC236}">
                <a16:creationId xmlns:a16="http://schemas.microsoft.com/office/drawing/2014/main" id="{0C2468E1-9566-1991-FBD9-BD5A2272D5C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48277" y="5742953"/>
            <a:ext cx="584632" cy="553357"/>
          </a:xfrm>
          <a:prstGeom prst="rect">
            <a:avLst/>
          </a:prstGeom>
          <a:noFill/>
          <a:extLst>
            <a:ext uri="{909E8E84-426E-40DD-AFC4-6F175D3DCCD1}">
              <a14:hiddenFill xmlns:a14="http://schemas.microsoft.com/office/drawing/2010/main">
                <a:solidFill>
                  <a:srgbClr val="FFFFFF"/>
                </a:solidFill>
              </a14:hiddenFill>
            </a:ext>
          </a:extLst>
        </p:spPr>
      </p:pic>
      <p:sp>
        <p:nvSpPr>
          <p:cNvPr id="19" name="矢印: 下カーブ 18">
            <a:extLst>
              <a:ext uri="{FF2B5EF4-FFF2-40B4-BE49-F238E27FC236}">
                <a16:creationId xmlns:a16="http://schemas.microsoft.com/office/drawing/2014/main" id="{EB9F8247-7245-F7A6-65BD-00B2B5C187DC}"/>
              </a:ext>
            </a:extLst>
          </p:cNvPr>
          <p:cNvSpPr/>
          <p:nvPr/>
        </p:nvSpPr>
        <p:spPr>
          <a:xfrm>
            <a:off x="2386569" y="5616436"/>
            <a:ext cx="1415891" cy="236734"/>
          </a:xfrm>
          <a:prstGeom prst="curvedDownArrow">
            <a:avLst>
              <a:gd name="adj1" fmla="val 26929"/>
              <a:gd name="adj2" fmla="val 69570"/>
              <a:gd name="adj3" fmla="val 42291"/>
            </a:avLst>
          </a:prstGeom>
          <a:solidFill>
            <a:srgbClr val="E46C0A">
              <a:alpha val="40000"/>
            </a:srgbClr>
          </a:solidFill>
          <a:ln w="12700">
            <a:solidFill>
              <a:srgbClr val="E46C0A">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pic>
        <p:nvPicPr>
          <p:cNvPr id="31" name="Picture 22" descr="スマートフォン・スマホのイラスト">
            <a:extLst>
              <a:ext uri="{FF2B5EF4-FFF2-40B4-BE49-F238E27FC236}">
                <a16:creationId xmlns:a16="http://schemas.microsoft.com/office/drawing/2014/main" id="{811DF693-7179-AFDD-0AF4-40F09D6CEF08}"/>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84744" y="6077616"/>
            <a:ext cx="308955" cy="31481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4" descr="縦型折りたたみスマホのイラスト">
            <a:extLst>
              <a:ext uri="{FF2B5EF4-FFF2-40B4-BE49-F238E27FC236}">
                <a16:creationId xmlns:a16="http://schemas.microsoft.com/office/drawing/2014/main" id="{0CBCC2ED-C634-AFAB-52F0-E97BAA8DE04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7615765">
            <a:off x="3745737" y="6069373"/>
            <a:ext cx="303593" cy="30935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8" descr="手術前の訪問のイラスト">
            <a:extLst>
              <a:ext uri="{FF2B5EF4-FFF2-40B4-BE49-F238E27FC236}">
                <a16:creationId xmlns:a16="http://schemas.microsoft.com/office/drawing/2014/main" id="{304D6F56-909A-71D6-3513-222A6DD392F6}"/>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53189"/>
          <a:stretch/>
        </p:blipFill>
        <p:spPr bwMode="auto">
          <a:xfrm flipH="1">
            <a:off x="2163254" y="5804607"/>
            <a:ext cx="260122" cy="439543"/>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0" descr="タブレットPCのイラスト">
            <a:extLst>
              <a:ext uri="{FF2B5EF4-FFF2-40B4-BE49-F238E27FC236}">
                <a16:creationId xmlns:a16="http://schemas.microsoft.com/office/drawing/2014/main" id="{4842DCD1-74D5-B70A-FB46-C9D5EBB07CC9}"/>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433265">
            <a:off x="2266885" y="5955032"/>
            <a:ext cx="317930" cy="282253"/>
          </a:xfrm>
          <a:prstGeom prst="rect">
            <a:avLst/>
          </a:prstGeom>
          <a:noFill/>
          <a:extLst>
            <a:ext uri="{909E8E84-426E-40DD-AFC4-6F175D3DCCD1}">
              <a14:hiddenFill xmlns:a14="http://schemas.microsoft.com/office/drawing/2010/main">
                <a:solidFill>
                  <a:srgbClr val="FFFFFF"/>
                </a:solidFill>
              </a14:hiddenFill>
            </a:ext>
          </a:extLst>
        </p:spPr>
      </p:pic>
      <p:sp>
        <p:nvSpPr>
          <p:cNvPr id="42" name="矢印: 下カーブ 41">
            <a:extLst>
              <a:ext uri="{FF2B5EF4-FFF2-40B4-BE49-F238E27FC236}">
                <a16:creationId xmlns:a16="http://schemas.microsoft.com/office/drawing/2014/main" id="{38A7E807-1525-C1E6-035A-57B7CC54F7A8}"/>
              </a:ext>
            </a:extLst>
          </p:cNvPr>
          <p:cNvSpPr/>
          <p:nvPr/>
        </p:nvSpPr>
        <p:spPr>
          <a:xfrm flipH="1" flipV="1">
            <a:off x="2374077" y="6172300"/>
            <a:ext cx="1415891" cy="236734"/>
          </a:xfrm>
          <a:prstGeom prst="curvedDownArrow">
            <a:avLst>
              <a:gd name="adj1" fmla="val 26929"/>
              <a:gd name="adj2" fmla="val 69570"/>
              <a:gd name="adj3" fmla="val 42291"/>
            </a:avLst>
          </a:prstGeom>
          <a:solidFill>
            <a:srgbClr val="E46C0A">
              <a:alpha val="40000"/>
            </a:srgbClr>
          </a:solidFill>
          <a:ln w="12700">
            <a:solidFill>
              <a:srgbClr val="E46C0A">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64F0D749-594A-876C-093F-C70408C30DE4}"/>
              </a:ext>
            </a:extLst>
          </p:cNvPr>
          <p:cNvSpPr txBox="1"/>
          <p:nvPr/>
        </p:nvSpPr>
        <p:spPr>
          <a:xfrm>
            <a:off x="1414808" y="4785244"/>
            <a:ext cx="3195105" cy="2616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在宅歯科医療情報連携加算についても同様。</a:t>
            </a:r>
          </a:p>
        </p:txBody>
      </p:sp>
      <p:sp>
        <p:nvSpPr>
          <p:cNvPr id="12" name="スライド番号プレースホルダー 4">
            <a:extLst>
              <a:ext uri="{FF2B5EF4-FFF2-40B4-BE49-F238E27FC236}">
                <a16:creationId xmlns:a16="http://schemas.microsoft.com/office/drawing/2014/main" id="{BE4B4398-07C0-3235-64FF-21312B0896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32018968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07DA6-9616-0E8D-0D76-AAEC97AEE60B}"/>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FD644700-F334-5E11-C7B8-CFF5E30AE3F7}"/>
              </a:ext>
            </a:extLst>
          </p:cNvPr>
          <p:cNvSpPr txBox="1"/>
          <p:nvPr/>
        </p:nvSpPr>
        <p:spPr>
          <a:xfrm>
            <a:off x="1336130" y="1079386"/>
            <a:ext cx="9519743" cy="5693866"/>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及び往診料の注</a:t>
            </a: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に掲げる</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の施設基準における、協力医療機関と介護保険施設とで行う</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カンファレンスの頻度</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について、有機的な連携体制を保ちつつ業務効率化を図る観点から、</a:t>
            </a:r>
            <a:r>
              <a:rPr kumimoji="1" lang="ja-JP" altLang="en-US" sz="14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ＩＣＴによる情報共有を行う場合は年１回、ＩＣＴによる情報共有を行わない場合は原則年３回</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に見直す。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6978ADF6-08F1-181D-1190-3C9BDF6BC16B}"/>
              </a:ext>
            </a:extLst>
          </p:cNvPr>
          <p:cNvSpPr/>
          <p:nvPr/>
        </p:nvSpPr>
        <p:spPr>
          <a:xfrm>
            <a:off x="1458462" y="2289414"/>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F9FCC869-942B-5307-20A2-0619684BFF15}"/>
              </a:ext>
            </a:extLst>
          </p:cNvPr>
          <p:cNvSpPr/>
          <p:nvPr/>
        </p:nvSpPr>
        <p:spPr>
          <a:xfrm>
            <a:off x="1458462" y="2649270"/>
            <a:ext cx="4320000" cy="3942030"/>
          </a:xfrm>
          <a:prstGeom prst="rect">
            <a:avLst/>
          </a:prstGeom>
          <a:solidFill>
            <a:srgbClr val="E7EEF9"/>
          </a:solidFill>
          <a:ln w="12700" cap="flat" cmpd="sng" algn="ctr">
            <a:noFill/>
            <a:prstDash val="solid"/>
          </a:ln>
          <a:effectLst/>
        </p:spPr>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ＩＣＴによる情報連携の実施状況に応じて、いずれかの要件を満たすこと。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（ＩＣＴによる情報連携をしている場合）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介護保険施設から協力医療機関に対し、入所者の診療情報及び病状急変時の対応方針等が適切に提供されており、ＩＣＴを活用してそれらを常に確認可能な体制を有していること。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当該介護保険施設等と協力医療機関である保険医療機関において、当該入所者の診療情報及び急変時の対応方針等の共有を図るため、</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（ＩＣＴによる情報連携をしていない場合）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当該介護保険施設等と協力医療機関である保険医療機関において、当該入所者の診療情報及び急変時の対応方針等の共有を図るため、</a:t>
            </a:r>
            <a:r>
              <a:rPr kumimoji="1" lang="ja-JP" altLang="en-US" sz="12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１月に１回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A982A276-96CD-A8D3-E28F-398387F1357C}"/>
              </a:ext>
            </a:extLst>
          </p:cNvPr>
          <p:cNvSpPr/>
          <p:nvPr/>
        </p:nvSpPr>
        <p:spPr>
          <a:xfrm>
            <a:off x="5916000" y="3429000"/>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8AA337F5-D356-6777-45A1-E4455F69D910}"/>
              </a:ext>
            </a:extLst>
          </p:cNvPr>
          <p:cNvSpPr/>
          <p:nvPr/>
        </p:nvSpPr>
        <p:spPr>
          <a:xfrm>
            <a:off x="6413538" y="2289414"/>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DD45D4C2-CA45-C27A-BDCD-843A52E99C4F}"/>
              </a:ext>
            </a:extLst>
          </p:cNvPr>
          <p:cNvSpPr/>
          <p:nvPr/>
        </p:nvSpPr>
        <p:spPr>
          <a:xfrm>
            <a:off x="6413538" y="2649270"/>
            <a:ext cx="4320000" cy="394203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r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協力対象施設入所者入院加算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介護保険施設等連携往診加算</a:t>
            </a:r>
            <a:r>
              <a:rPr kumimoji="1" lang="en-US" altLang="ja-JP" sz="1200" b="1" i="0" u="none" strike="noStrike" kern="1200" cap="none" spc="-15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ＩＣＴによる情報連携の実施状況に応じて、いずれかの要件を満たすこと。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（ＩＣＴによる情報連携をしている場合）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介護保険施設から協力医療機関に対し、入所者の診療情報及び病状急変時の対応方針等が適切に提供されており、ＩＣＴを活用してそれらを常に確認可能な体制を有していること。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447675"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　当該介護保険施設等と協力医療機関である保険医療機関において、当該入所者の診療情報及び急変時の対応方針等の共有を図るため、</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年１回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（ＩＣＴによる情報連携をしていない場合）</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75"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当該介護保険施設等と協力医療機関である保険医療機関において、介護保険施設等の入所者の病状が急変した場合等における対応方針等の共有を図るため、</a:t>
            </a:r>
            <a:r>
              <a:rPr kumimoji="1" lang="ja-JP" altLang="en-US" sz="120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年に３回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以上の頻度でカンファレンスを実施していること</a:t>
            </a:r>
            <a:r>
              <a:rPr kumimoji="1" lang="en-US" altLang="ja-JP" sz="1200" b="0" i="0" u="none" strike="noStrike" kern="1200" cap="none" spc="0" normalizeH="0" baseline="3000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4123D401-BB0D-6258-9A76-E4BEE0F17234}"/>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協力医療機関が施設と行うカンファレンス等に係る施設基準の見直し</a:t>
            </a:r>
          </a:p>
        </p:txBody>
      </p:sp>
      <p:sp>
        <p:nvSpPr>
          <p:cNvPr id="2" name="テキスト ボックス 1">
            <a:extLst>
              <a:ext uri="{FF2B5EF4-FFF2-40B4-BE49-F238E27FC236}">
                <a16:creationId xmlns:a16="http://schemas.microsoft.com/office/drawing/2014/main" id="{31AA822F-332B-78CB-7D4D-992AA1AA3F6C}"/>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在宅療養患者や介護保険施設等入所者の後方支援（緊急入院等）を担う医療機関の評価－①</a:t>
            </a:r>
          </a:p>
        </p:txBody>
      </p:sp>
      <p:sp>
        <p:nvSpPr>
          <p:cNvPr id="4" name="正方形/長方形 3">
            <a:extLst>
              <a:ext uri="{FF2B5EF4-FFF2-40B4-BE49-F238E27FC236}">
                <a16:creationId xmlns:a16="http://schemas.microsoft.com/office/drawing/2014/main" id="{27858919-EAEF-BDDE-C0E4-582F96164AE1}"/>
              </a:ext>
            </a:extLst>
          </p:cNvPr>
          <p:cNvSpPr/>
          <p:nvPr/>
        </p:nvSpPr>
        <p:spPr>
          <a:xfrm>
            <a:off x="1458463" y="971858"/>
            <a:ext cx="44575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協力対象施設入所者入院加算等における施設基準の見直し</a:t>
            </a:r>
          </a:p>
        </p:txBody>
      </p:sp>
      <p:sp>
        <p:nvSpPr>
          <p:cNvPr id="10" name="テキスト ボックス 9">
            <a:extLst>
              <a:ext uri="{FF2B5EF4-FFF2-40B4-BE49-F238E27FC236}">
                <a16:creationId xmlns:a16="http://schemas.microsoft.com/office/drawing/2014/main" id="{DA63C33B-902A-E5AD-4244-F806E48080AA}"/>
              </a:ext>
            </a:extLst>
          </p:cNvPr>
          <p:cNvSpPr txBox="1"/>
          <p:nvPr/>
        </p:nvSpPr>
        <p:spPr>
          <a:xfrm>
            <a:off x="6628264" y="6030354"/>
            <a:ext cx="4143375" cy="57708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当該介護保険施設等において、</a:t>
            </a:r>
            <a:r>
              <a:rPr kumimoji="1" lang="ja-JP" altLang="en-US" sz="105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入所者の入院を年に２件以上</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受け入れており、その都度適切な情報共有が行われている場合には、カンファレンスの実施は</a:t>
            </a:r>
            <a:r>
              <a:rPr kumimoji="1" lang="ja-JP" altLang="en-US" sz="1050" b="1" i="0" u="sng" strike="noStrike" kern="1200" cap="none" spc="0" normalizeH="0" baseline="0" noProof="0">
                <a:ln>
                  <a:noFill/>
                </a:ln>
                <a:solidFill>
                  <a:srgbClr val="007FDE"/>
                </a:solidFill>
                <a:effectLst/>
                <a:uLnTx/>
                <a:uFillTx/>
                <a:latin typeface="メイリオ" panose="020B0604030504040204" pitchFamily="50" charset="-128"/>
                <a:ea typeface="メイリオ" panose="020B0604030504040204" pitchFamily="50" charset="-128"/>
                <a:cs typeface="+mn-cs"/>
              </a:rPr>
              <a:t>年に１回以上</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の頻度であれば良い。</a:t>
            </a:r>
            <a:endParaRPr kumimoji="1" lang="ja-JP" altLang="en-US" sz="105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2" name="スライド番号プレースホルダー 4">
            <a:extLst>
              <a:ext uri="{FF2B5EF4-FFF2-40B4-BE49-F238E27FC236}">
                <a16:creationId xmlns:a16="http://schemas.microsoft.com/office/drawing/2014/main" id="{E7F94D56-A14A-24D9-5712-83D6F3F2632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218263466"/>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DD10E-07B4-4626-A85C-87270D39F2E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44FC328-1DA3-82DD-CCE8-5812770C10A7}"/>
              </a:ext>
            </a:extLst>
          </p:cNvPr>
          <p:cNvSpPr/>
          <p:nvPr/>
        </p:nvSpPr>
        <p:spPr>
          <a:xfrm>
            <a:off x="1143000" y="408107"/>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外来医師過多区域に関する対応</a:t>
            </a:r>
          </a:p>
        </p:txBody>
      </p:sp>
      <p:sp>
        <p:nvSpPr>
          <p:cNvPr id="2" name="テキスト ボックス 1">
            <a:extLst>
              <a:ext uri="{FF2B5EF4-FFF2-40B4-BE49-F238E27FC236}">
                <a16:creationId xmlns:a16="http://schemas.microsoft.com/office/drawing/2014/main" id="{7D603079-0BA9-0E48-4E11-2190EB665B11}"/>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　医師の地域偏在対策の推進－③</a:t>
            </a:r>
          </a:p>
        </p:txBody>
      </p:sp>
      <p:sp>
        <p:nvSpPr>
          <p:cNvPr id="17" name="テキスト ボックス 16">
            <a:extLst>
              <a:ext uri="{FF2B5EF4-FFF2-40B4-BE49-F238E27FC236}">
                <a16:creationId xmlns:a16="http://schemas.microsoft.com/office/drawing/2014/main" id="{394B3DA7-4186-98B0-9F79-FFD119E85AA5}"/>
              </a:ext>
            </a:extLst>
          </p:cNvPr>
          <p:cNvSpPr txBox="1"/>
          <p:nvPr/>
        </p:nvSpPr>
        <p:spPr>
          <a:xfrm>
            <a:off x="1336129" y="1026803"/>
            <a:ext cx="9519743" cy="2867004"/>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地域で不足している医療機能等にかかる医療提供の要請に応じず、保険医療機関の指定が３年以内とされた医療機関について、</a:t>
            </a:r>
            <a:r>
              <a:rPr kumimoji="1" lang="ja-JP" altLang="en-US" sz="14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機能強化加算、地域包括診療加算、地域包括診療料及び小児かかりつけ診療料の算定並びに在宅療養支援診療所の届出を不可</a:t>
            </a:r>
            <a:r>
              <a:rPr kumimoji="1" lang="ja-JP" altLang="en-US" sz="14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正方形/長方形 17">
            <a:extLst>
              <a:ext uri="{FF2B5EF4-FFF2-40B4-BE49-F238E27FC236}">
                <a16:creationId xmlns:a16="http://schemas.microsoft.com/office/drawing/2014/main" id="{C8046E29-6FA4-9248-F1B0-EBF5E8CBFD5A}"/>
              </a:ext>
            </a:extLst>
          </p:cNvPr>
          <p:cNvSpPr/>
          <p:nvPr/>
        </p:nvSpPr>
        <p:spPr>
          <a:xfrm>
            <a:off x="1458462" y="944530"/>
            <a:ext cx="2535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外来医師過多区域に関する対応</a:t>
            </a:r>
          </a:p>
        </p:txBody>
      </p:sp>
      <p:sp>
        <p:nvSpPr>
          <p:cNvPr id="7" name="正方形/長方形 6">
            <a:extLst>
              <a:ext uri="{FF2B5EF4-FFF2-40B4-BE49-F238E27FC236}">
                <a16:creationId xmlns:a16="http://schemas.microsoft.com/office/drawing/2014/main" id="{BBA02DE6-7DF0-9E17-158A-AEE4706891D5}"/>
              </a:ext>
            </a:extLst>
          </p:cNvPr>
          <p:cNvSpPr/>
          <p:nvPr/>
        </p:nvSpPr>
        <p:spPr>
          <a:xfrm>
            <a:off x="1517738" y="1952611"/>
            <a:ext cx="3031851" cy="226694"/>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0491E236-DED6-8DB8-7202-8F956B65FE85}"/>
              </a:ext>
            </a:extLst>
          </p:cNvPr>
          <p:cNvSpPr/>
          <p:nvPr/>
        </p:nvSpPr>
        <p:spPr>
          <a:xfrm>
            <a:off x="1508924" y="2209050"/>
            <a:ext cx="3040665" cy="1556123"/>
          </a:xfrm>
          <a:prstGeom prst="rect">
            <a:avLst/>
          </a:prstGeom>
          <a:solidFill>
            <a:srgbClr val="E7EEF9"/>
          </a:solidFill>
          <a:ln w="12700" cap="flat" cmpd="sng" algn="ctr">
            <a:noFill/>
            <a:prstDash val="solid"/>
          </a:ln>
          <a:effectLst/>
        </p:spPr>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【機能強化加算】</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三の二　医科初診料の機能強化加算の施設基準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１</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３</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（略）</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77800" marR="17780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（新設）</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9911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p>
          <a:p>
            <a:pPr marL="499110" marR="0" lvl="0" indent="-152400" algn="l" defTabSz="457200" rtl="0" eaLnBrk="1" fontAlgn="auto" latinLnBrk="0" hangingPunct="1">
              <a:lnSpc>
                <a:spcPct val="100000"/>
              </a:lnSpc>
              <a:spcBef>
                <a:spcPts val="0"/>
              </a:spcBef>
              <a:spcAft>
                <a:spcPts val="0"/>
              </a:spcAft>
              <a:buClrTx/>
              <a:buSzTx/>
              <a:buFontTx/>
              <a:buNone/>
              <a:tabLst/>
              <a:defRPr/>
            </a:pP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9" name="右矢印 89">
            <a:extLst>
              <a:ext uri="{FF2B5EF4-FFF2-40B4-BE49-F238E27FC236}">
                <a16:creationId xmlns:a16="http://schemas.microsoft.com/office/drawing/2014/main" id="{183FAD12-213E-1D85-FDBC-D211D6068485}"/>
              </a:ext>
            </a:extLst>
          </p:cNvPr>
          <p:cNvSpPr/>
          <p:nvPr/>
        </p:nvSpPr>
        <p:spPr>
          <a:xfrm>
            <a:off x="4607708" y="2489756"/>
            <a:ext cx="360000" cy="497354"/>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正方形/長方形 9">
            <a:extLst>
              <a:ext uri="{FF2B5EF4-FFF2-40B4-BE49-F238E27FC236}">
                <a16:creationId xmlns:a16="http://schemas.microsoft.com/office/drawing/2014/main" id="{4464401C-87DD-B63D-A164-3B07B2CB5140}"/>
              </a:ext>
            </a:extLst>
          </p:cNvPr>
          <p:cNvSpPr/>
          <p:nvPr/>
        </p:nvSpPr>
        <p:spPr>
          <a:xfrm>
            <a:off x="5033682" y="1952611"/>
            <a:ext cx="5741504" cy="226694"/>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3B3C461D-D865-315F-0E6F-52B4DC175759}"/>
              </a:ext>
            </a:extLst>
          </p:cNvPr>
          <p:cNvSpPr/>
          <p:nvPr/>
        </p:nvSpPr>
        <p:spPr>
          <a:xfrm>
            <a:off x="5033682" y="2209054"/>
            <a:ext cx="5733252" cy="155612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【機能強化加算】</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三の二　医科初診料の機能強化加算の施設基準</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82600" marR="0" lvl="0" indent="-304800" algn="l" defTabSz="457200" rtl="0" eaLnBrk="1" fontAlgn="auto" latinLnBrk="0" hangingPunct="1">
              <a:lnSpc>
                <a:spcPct val="100000"/>
              </a:lnSpc>
              <a:spcBef>
                <a:spcPts val="0"/>
              </a:spcBef>
              <a:spcAft>
                <a:spcPts val="0"/>
              </a:spcAft>
              <a:buClrTx/>
              <a:buSzTx/>
              <a:buFontTx/>
              <a:buNone/>
              <a:tabLst/>
              <a:defRPr/>
            </a:pP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１</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３</a:t>
            </a:r>
            <a:r>
              <a:rPr kumimoji="0" lang="en-US"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（略）</a:t>
            </a:r>
            <a:endParaRPr kumimoji="0" lang="ja-JP" altLang="ja-JP" sz="1100" b="0" i="0" u="none" strike="noStrike" kern="1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482600" marR="0" lvl="0" indent="-304800" algn="l" defTabSz="457200" rtl="0" eaLnBrk="1" fontAlgn="auto" latinLnBrk="0" hangingPunct="1">
              <a:lnSpc>
                <a:spcPct val="100000"/>
              </a:lnSpc>
              <a:spcBef>
                <a:spcPts val="0"/>
              </a:spcBef>
              <a:spcAft>
                <a:spcPts val="0"/>
              </a:spcAft>
              <a:buClrTx/>
              <a:buSzTx/>
              <a:buFontTx/>
              <a:buNone/>
              <a:tabLst/>
              <a:defRPr/>
            </a:pPr>
            <a:r>
              <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a:t>
            </a:r>
            <a:r>
              <a:rPr kumimoji="0" lang="ja-JP"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４</a:t>
            </a:r>
            <a:r>
              <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a:t>
            </a:r>
            <a:r>
              <a:rPr kumimoji="0" lang="ja-JP" altLang="ja-JP" sz="105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健康保険法第六十八条の二第一項の規定により三年以内の期限が付された同法第六十三条第三項第一号の指定を受けた診療所以外の保険医療機関であること。</a:t>
            </a:r>
            <a:endParaRPr kumimoji="0" lang="en-US" altLang="ja-JP" sz="105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endParaRPr>
          </a:p>
          <a:p>
            <a:pPr marL="179388" marR="0" lvl="0" indent="-179388" algn="l" defTabSz="457200" rtl="0" eaLnBrk="1" fontAlgn="auto" latinLnBrk="0" hangingPunct="1">
              <a:lnSpc>
                <a:spcPct val="100000"/>
              </a:lnSpc>
              <a:spcBef>
                <a:spcPts val="0"/>
              </a:spcBef>
              <a:spcAft>
                <a:spcPts val="0"/>
              </a:spcAft>
              <a:buClrTx/>
              <a:buSzTx/>
              <a:buFontTx/>
              <a:buNone/>
              <a:tabLst/>
              <a:defRPr/>
            </a:pPr>
            <a:r>
              <a:rPr kumimoji="0" lang="en-US" altLang="ja-JP" sz="1100" b="1" i="0" u="sng"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a:t>
            </a:r>
            <a:r>
              <a:rPr kumimoji="0" lang="ja-JP" altLang="en-US" sz="1100" b="1" i="0" u="none"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　</a:t>
            </a:r>
            <a:r>
              <a:rPr kumimoji="0" lang="ja-JP" altLang="en-US" sz="1100" b="1" i="0" u="sng"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地域包括診療加算、地域包括診療料、小児かかりつけ診療料、在宅療養支援診療所についても同様。</a:t>
            </a:r>
          </a:p>
          <a:p>
            <a:pPr marL="482600" marR="0" lvl="0" indent="-304800" algn="l" defTabSz="457200" rtl="0" eaLnBrk="1" fontAlgn="auto" latinLnBrk="0" hangingPunct="1">
              <a:lnSpc>
                <a:spcPct val="100000"/>
              </a:lnSpc>
              <a:spcBef>
                <a:spcPts val="0"/>
              </a:spcBef>
              <a:spcAft>
                <a:spcPts val="0"/>
              </a:spcAft>
              <a:buClrTx/>
              <a:buSzTx/>
              <a:buFontTx/>
              <a:buNone/>
              <a:tabLst/>
              <a:defRPr/>
            </a:pPr>
            <a:endParaRPr kumimoji="0" lang="ja-JP" altLang="ja-JP" sz="1100" b="1" i="0" u="none" strike="noStrike" kern="1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13" name="テキスト ボックス 12">
            <a:extLst>
              <a:ext uri="{FF2B5EF4-FFF2-40B4-BE49-F238E27FC236}">
                <a16:creationId xmlns:a16="http://schemas.microsoft.com/office/drawing/2014/main" id="{19A9FA6A-8412-1787-F17B-26B37C0F6D1A}"/>
              </a:ext>
            </a:extLst>
          </p:cNvPr>
          <p:cNvSpPr txBox="1"/>
          <p:nvPr/>
        </p:nvSpPr>
        <p:spPr>
          <a:xfrm>
            <a:off x="1336128" y="3976082"/>
            <a:ext cx="9519744" cy="2780889"/>
          </a:xfrm>
          <a:prstGeom prst="rect">
            <a:avLst/>
          </a:prstGeom>
          <a:solidFill>
            <a:schemeClr val="bg2"/>
          </a:solidFill>
          <a:ln>
            <a:solidFill>
              <a:schemeClr val="tx1"/>
            </a:solidFill>
          </a:ln>
        </p:spPr>
        <p:txBody>
          <a:bodyPr vert="horz" wrap="square">
            <a:spAutoFit/>
          </a:bodyPr>
          <a:lstStyle/>
          <a:p>
            <a:pPr marL="0" marR="0" lvl="0" indent="0" algn="l" defTabSz="914400" rtl="0" eaLnBrk="1" fontAlgn="auto" latinLnBrk="0" hangingPunct="1">
              <a:lnSpc>
                <a:spcPts val="14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（参考）</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ts val="1400"/>
              </a:lnSpc>
              <a:spcBef>
                <a:spcPts val="0"/>
              </a:spcBef>
              <a:spcAft>
                <a:spcPts val="0"/>
              </a:spcAft>
              <a:buClrTx/>
              <a:buSzTx/>
              <a:buFontTx/>
              <a:buNone/>
              <a:tabLst/>
              <a:defRPr/>
            </a:pPr>
            <a:r>
              <a:rPr kumimoji="1" lang="ja-JP" altLang="en-US" sz="1050" b="1" i="0" u="none" strike="noStrike" kern="1200" cap="none" spc="0" normalizeH="0" baseline="0" noProof="0">
                <a:ln>
                  <a:noFill/>
                </a:ln>
                <a:solidFill>
                  <a:srgbClr val="000000"/>
                </a:solidFill>
                <a:effectLst/>
                <a:uLnTx/>
                <a:uFillTx/>
                <a:latin typeface="Segoe UI"/>
                <a:ea typeface="メイリオ"/>
                <a:cs typeface="+mn-cs"/>
              </a:rPr>
              <a:t>○　</a:t>
            </a:r>
            <a:r>
              <a:rPr kumimoji="1" lang="zh-CN" altLang="en-US" sz="1050" b="1" i="0" u="sng" strike="noStrike" kern="1200" cap="none" spc="0" normalizeH="0" baseline="0" noProof="0">
                <a:ln>
                  <a:noFill/>
                </a:ln>
                <a:solidFill>
                  <a:srgbClr val="000000"/>
                </a:solidFill>
                <a:effectLst/>
                <a:uLnTx/>
                <a:uFillTx/>
                <a:latin typeface="Segoe UI"/>
                <a:ea typeface="メイリオ"/>
                <a:cs typeface="+mn-cs"/>
              </a:rPr>
              <a:t>医療法</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（昭和</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23</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年法律第</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205</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号）</a:t>
            </a:r>
            <a:r>
              <a:rPr kumimoji="1" lang="en-US" altLang="ja-JP" sz="1050" b="1" i="0" u="sng" strike="noStrike" kern="1200" cap="none" spc="0" normalizeH="0" baseline="0" noProof="0">
                <a:ln>
                  <a:noFill/>
                </a:ln>
                <a:solidFill>
                  <a:srgbClr val="000000"/>
                </a:solidFill>
                <a:effectLst/>
                <a:uLnTx/>
                <a:uFillTx/>
                <a:latin typeface="Segoe UI"/>
                <a:ea typeface="メイリオ"/>
                <a:cs typeface="+mn-cs"/>
              </a:rPr>
              <a:t>【</a:t>
            </a:r>
            <a:r>
              <a:rPr kumimoji="1" lang="ja-JP" altLang="en-US" sz="1050" b="1" i="0" u="sng" strike="noStrike" kern="1200" cap="none" spc="0" normalizeH="0" baseline="0" noProof="0">
                <a:ln>
                  <a:noFill/>
                </a:ln>
                <a:solidFill>
                  <a:srgbClr val="000000"/>
                </a:solidFill>
                <a:effectLst/>
                <a:uLnTx/>
                <a:uFillTx/>
                <a:latin typeface="Segoe UI"/>
                <a:ea typeface="メイリオ"/>
                <a:cs typeface="+mn-cs"/>
              </a:rPr>
              <a:t>令和８年４月１日施行時点</a:t>
            </a:r>
            <a:r>
              <a:rPr kumimoji="1" lang="en-US" altLang="ja-JP" sz="1050" b="1" i="0" u="sng" strike="noStrike" kern="1200" cap="none" spc="0" normalizeH="0" baseline="0" noProof="0">
                <a:ln>
                  <a:noFill/>
                </a:ln>
                <a:solidFill>
                  <a:srgbClr val="000000"/>
                </a:solidFill>
                <a:effectLst/>
                <a:uLnTx/>
                <a:uFillTx/>
                <a:latin typeface="Segoe UI"/>
                <a:ea typeface="メイリオ"/>
                <a:cs typeface="+mn-cs"/>
              </a:rPr>
              <a:t>】</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第三十条の十八の六　都道府県知事は、第三十条の四第二項第十四号に規定する区域であつて、外来医療を行う医師の数の、外来患者の数に対する比率に相当するものとして厚生労働省令で定めるところにより算定した率その他厚生労働省令で定める指標が、厚生労働省令で定める基準を超えるものがある場合において、当該区域のうち、特に地域外来医療を確保する必要がある区域があると認めるときは、当該区域を指定するものとす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（中略）</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６　都道府県知事は、前項の説明の内容を踏まえ、理由等がやむ得ないものと認められないときは、届出者等に対し、期限を定めて、当該区域における地域外来医療の提供をすべきことを要請することができる。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endParaRPr kumimoji="1" lang="en-US" altLang="ja-JP" sz="1050" b="1" i="0" u="sng"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1" i="0" u="none" strike="noStrike" kern="1200" cap="none" spc="0" normalizeH="0" baseline="0" noProof="0">
                <a:ln>
                  <a:noFill/>
                </a:ln>
                <a:solidFill>
                  <a:srgbClr val="000000"/>
                </a:solidFill>
                <a:effectLst/>
                <a:uLnTx/>
                <a:uFillTx/>
                <a:latin typeface="Segoe UI"/>
                <a:ea typeface="メイリオ"/>
                <a:cs typeface="+mn-cs"/>
              </a:rPr>
              <a:t>○　</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健康保険法（大正</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11</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年法律第</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70</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号）</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a:t>
            </a:r>
            <a:r>
              <a:rPr kumimoji="1" lang="ja-JP" altLang="en-US" sz="1050" b="1" i="0" u="sng" strike="noStrike" kern="1200" cap="none" spc="0" normalizeH="0" baseline="0" noProof="0">
                <a:ln>
                  <a:noFill/>
                </a:ln>
                <a:solidFill>
                  <a:srgbClr val="000000"/>
                </a:solidFill>
                <a:effectLst/>
                <a:uLnTx/>
                <a:uFillTx/>
                <a:latin typeface="メイリオ"/>
                <a:ea typeface="メイリオ"/>
                <a:cs typeface="+mn-cs"/>
              </a:rPr>
              <a:t>令和８年４月１日施行時点</a:t>
            </a:r>
            <a:r>
              <a:rPr kumimoji="1" lang="en-US" altLang="ja-JP" sz="1050" b="1" i="0" u="sng" strike="noStrike" kern="1200" cap="none" spc="0" normalizeH="0" baseline="0" noProof="0">
                <a:ln>
                  <a:noFill/>
                </a:ln>
                <a:solidFill>
                  <a:srgbClr val="000000"/>
                </a:solidFill>
                <a:effectLst/>
                <a:uLnTx/>
                <a:uFillTx/>
                <a:latin typeface="メイリオ"/>
                <a:ea typeface="メイリオ"/>
                <a:cs typeface="+mn-cs"/>
              </a:rPr>
              <a:t>】</a:t>
            </a: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（保険医療機関の期限付指定） </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第六十八条の二　厚生労働大臣は、診療所の開設者又は管理者が医療法第三十条の十八の六第六項の規定による都道府県知事の要請を受け、これに応じなかった場合、同条第九項の規定による都道府県知事の勧告を受けた場合又は当該勧告を受け、これに従わなかった場合には、前条第一項の規定にかかわらず、厚生労働省令で定めるところにより、第六十三条第三項第一号の指定を行うに当たっては、三年以内の期限を付することができる。 </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180975" marR="0" lvl="0" indent="-180975" algn="l" defTabSz="914400" rtl="0" eaLnBrk="1" fontAlgn="auto" latinLnBrk="0" hangingPunct="1">
              <a:lnSpc>
                <a:spcPts val="1400"/>
              </a:lnSpc>
              <a:spcBef>
                <a:spcPts val="0"/>
              </a:spcBef>
              <a:spcAft>
                <a:spcPts val="0"/>
              </a:spcAft>
              <a:buClrTx/>
              <a:buSzTx/>
              <a:buFontTx/>
              <a:buNone/>
              <a:tabLst>
                <a:tab pos="542925" algn="l"/>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２　前項の規定により期限が付された第六十三条第三項第一号の指定については、前条第二項の規定は、適用しない。</a:t>
            </a:r>
          </a:p>
        </p:txBody>
      </p:sp>
      <p:sp>
        <p:nvSpPr>
          <p:cNvPr id="4" name="スライド番号プレースホルダー 4">
            <a:extLst>
              <a:ext uri="{FF2B5EF4-FFF2-40B4-BE49-F238E27FC236}">
                <a16:creationId xmlns:a16="http://schemas.microsoft.com/office/drawing/2014/main" id="{12277FA6-1E05-95E5-5A29-13C817C6C16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02886830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BA6B6-32FD-A88A-6557-A767DB5FD032}"/>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22EE032F-2071-DF40-57D1-1B3A3153CA1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（参考）在宅療養支援診療所・病院の施設基準</a:t>
            </a:r>
          </a:p>
        </p:txBody>
      </p:sp>
      <p:sp>
        <p:nvSpPr>
          <p:cNvPr id="12" name="テキスト ボックス 11">
            <a:extLst>
              <a:ext uri="{FF2B5EF4-FFF2-40B4-BE49-F238E27FC236}">
                <a16:creationId xmlns:a16="http://schemas.microsoft.com/office/drawing/2014/main" id="{7AF9919D-C0EA-F4D0-B94A-B84317E0DE7A}"/>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テキスト ボックス 3">
            <a:extLst>
              <a:ext uri="{FF2B5EF4-FFF2-40B4-BE49-F238E27FC236}">
                <a16:creationId xmlns:a16="http://schemas.microsoft.com/office/drawing/2014/main" id="{B6C443C9-F09A-2E34-48A5-1254389C2EC8}"/>
              </a:ext>
            </a:extLst>
          </p:cNvPr>
          <p:cNvSpPr txBox="1"/>
          <p:nvPr/>
        </p:nvSpPr>
        <p:spPr>
          <a:xfrm>
            <a:off x="1242388" y="6591359"/>
            <a:ext cx="526297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青字は令和８年度改定において要件の追加又は明確化を行ったもの。</a:t>
            </a:r>
          </a:p>
        </p:txBody>
      </p:sp>
      <p:graphicFrame>
        <p:nvGraphicFramePr>
          <p:cNvPr id="6" name="表 5">
            <a:extLst>
              <a:ext uri="{FF2B5EF4-FFF2-40B4-BE49-F238E27FC236}">
                <a16:creationId xmlns:a16="http://schemas.microsoft.com/office/drawing/2014/main" id="{CADD996A-BB90-1EEA-05A4-0719DB7529DB}"/>
              </a:ext>
            </a:extLst>
          </p:cNvPr>
          <p:cNvGraphicFramePr>
            <a:graphicFrameLocks noGrp="1"/>
          </p:cNvGraphicFramePr>
          <p:nvPr/>
        </p:nvGraphicFramePr>
        <p:xfrm>
          <a:off x="1224653" y="980730"/>
          <a:ext cx="9724960" cy="5616926"/>
        </p:xfrm>
        <a:graphic>
          <a:graphicData uri="http://schemas.openxmlformats.org/drawingml/2006/table">
            <a:tbl>
              <a:tblPr firstRow="1" bandRow="1">
                <a:tableStyleId>{5940675A-B579-460E-94D1-54222C63F5DA}</a:tableStyleId>
              </a:tblPr>
              <a:tblGrid>
                <a:gridCol w="1108818">
                  <a:extLst>
                    <a:ext uri="{9D8B030D-6E8A-4147-A177-3AD203B41FA5}">
                      <a16:colId xmlns:a16="http://schemas.microsoft.com/office/drawing/2014/main" val="3006662444"/>
                    </a:ext>
                  </a:extLst>
                </a:gridCol>
                <a:gridCol w="1476000">
                  <a:extLst>
                    <a:ext uri="{9D8B030D-6E8A-4147-A177-3AD203B41FA5}">
                      <a16:colId xmlns:a16="http://schemas.microsoft.com/office/drawing/2014/main" val="179600832"/>
                    </a:ext>
                  </a:extLst>
                </a:gridCol>
                <a:gridCol w="996071">
                  <a:extLst>
                    <a:ext uri="{9D8B030D-6E8A-4147-A177-3AD203B41FA5}">
                      <a16:colId xmlns:a16="http://schemas.microsoft.com/office/drawing/2014/main" val="33653774"/>
                    </a:ext>
                  </a:extLst>
                </a:gridCol>
                <a:gridCol w="996071">
                  <a:extLst>
                    <a:ext uri="{9D8B030D-6E8A-4147-A177-3AD203B41FA5}">
                      <a16:colId xmlns:a16="http://schemas.microsoft.com/office/drawing/2014/main" val="2397783929"/>
                    </a:ext>
                  </a:extLst>
                </a:gridCol>
                <a:gridCol w="540000">
                  <a:extLst>
                    <a:ext uri="{9D8B030D-6E8A-4147-A177-3AD203B41FA5}">
                      <a16:colId xmlns:a16="http://schemas.microsoft.com/office/drawing/2014/main" val="1167414860"/>
                    </a:ext>
                  </a:extLst>
                </a:gridCol>
                <a:gridCol w="1944000">
                  <a:extLst>
                    <a:ext uri="{9D8B030D-6E8A-4147-A177-3AD203B41FA5}">
                      <a16:colId xmlns:a16="http://schemas.microsoft.com/office/drawing/2014/main" val="2351797191"/>
                    </a:ext>
                  </a:extLst>
                </a:gridCol>
                <a:gridCol w="2124000">
                  <a:extLst>
                    <a:ext uri="{9D8B030D-6E8A-4147-A177-3AD203B41FA5}">
                      <a16:colId xmlns:a16="http://schemas.microsoft.com/office/drawing/2014/main" val="1088606676"/>
                    </a:ext>
                  </a:extLst>
                </a:gridCol>
                <a:gridCol w="540000">
                  <a:extLst>
                    <a:ext uri="{9D8B030D-6E8A-4147-A177-3AD203B41FA5}">
                      <a16:colId xmlns:a16="http://schemas.microsoft.com/office/drawing/2014/main" val="958032254"/>
                    </a:ext>
                  </a:extLst>
                </a:gridCol>
              </a:tblGrid>
              <a:tr h="241255">
                <a:tc rowSpan="3">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gridSpan="4">
                  <a:txBody>
                    <a:bodyPr/>
                    <a:lstStyle/>
                    <a:p>
                      <a:pPr algn="ctr"/>
                      <a:r>
                        <a:rPr kumimoji="1" lang="ja-JP" altLang="en-US" sz="1200" b="1">
                          <a:latin typeface="メイリオ" panose="020B0604030504040204" pitchFamily="50" charset="-128"/>
                          <a:ea typeface="メイリオ" panose="020B0604030504040204" pitchFamily="50" charset="-128"/>
                        </a:rPr>
                        <a:t>在宅療養支援診療所</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gridSpan="3">
                  <a:txBody>
                    <a:bodyPr/>
                    <a:lstStyle/>
                    <a:p>
                      <a:pPr algn="ctr"/>
                      <a:r>
                        <a:rPr kumimoji="1" lang="ja-JP" altLang="en-US" sz="1200" b="1">
                          <a:latin typeface="メイリオ" panose="020B0604030504040204" pitchFamily="50" charset="-128"/>
                          <a:ea typeface="メイリオ" panose="020B0604030504040204" pitchFamily="50" charset="-128"/>
                        </a:rPr>
                        <a:t>在宅療養支援病院</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62356156"/>
                  </a:ext>
                </a:extLst>
              </a:tr>
              <a:tr h="241255">
                <a:tc vMerge="1">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gridSpan="3">
                  <a:txBody>
                    <a:bodyPr/>
                    <a:lstStyle/>
                    <a:p>
                      <a:pPr algn="ctr"/>
                      <a:r>
                        <a:rPr kumimoji="1" lang="ja-JP" altLang="en-US" sz="1200" b="1">
                          <a:latin typeface="メイリオ" panose="020B0604030504040204" pitchFamily="50" charset="-128"/>
                          <a:ea typeface="メイリオ" panose="020B0604030504040204" pitchFamily="50" charset="-128"/>
                        </a:rPr>
                        <a:t>機能強化型</a:t>
                      </a:r>
                    </a:p>
                  </a:txBody>
                  <a:tcPr>
                    <a:solidFill>
                      <a:srgbClr val="CDFFDC"/>
                    </a:solidFill>
                  </a:tcPr>
                </a:tc>
                <a:tc hMerge="1">
                  <a:txBody>
                    <a:bodyPr/>
                    <a:lstStyle/>
                    <a:p>
                      <a:endParaRPr kumimoji="1" lang="ja-JP" altLang="en-US"/>
                    </a:p>
                  </a:txBody>
                  <a:tcPr/>
                </a:tc>
                <a:tc hMerge="1">
                  <a:txBody>
                    <a:bodyPr/>
                    <a:lstStyle/>
                    <a:p>
                      <a:endParaRPr kumimoji="1" lang="ja-JP" altLang="en-US"/>
                    </a:p>
                  </a:txBody>
                  <a:tcPr/>
                </a:tc>
                <a:tc rowSpan="2">
                  <a:txBody>
                    <a:bodyPr/>
                    <a:lstStyle/>
                    <a:p>
                      <a:pPr algn="ctr"/>
                      <a:r>
                        <a:rPr kumimoji="1" lang="ja-JP" altLang="en-US" sz="1200" b="1">
                          <a:latin typeface="メイリオ" panose="020B0604030504040204" pitchFamily="50" charset="-128"/>
                          <a:ea typeface="メイリオ" panose="020B0604030504040204" pitchFamily="50" charset="-128"/>
                        </a:rPr>
                        <a:t>従来型</a:t>
                      </a:r>
                    </a:p>
                  </a:txBody>
                  <a:tcPr>
                    <a:solidFill>
                      <a:srgbClr val="CDFFDC"/>
                    </a:solidFill>
                  </a:tcPr>
                </a:tc>
                <a:tc gridSpan="2">
                  <a:txBody>
                    <a:bodyPr/>
                    <a:lstStyle/>
                    <a:p>
                      <a:pPr algn="ctr"/>
                      <a:r>
                        <a:rPr kumimoji="1" lang="ja-JP" altLang="en-US" sz="1200" b="1">
                          <a:latin typeface="メイリオ" panose="020B0604030504040204" pitchFamily="50" charset="-128"/>
                          <a:ea typeface="メイリオ" panose="020B0604030504040204" pitchFamily="50" charset="-128"/>
                        </a:rPr>
                        <a:t>機能強化型</a:t>
                      </a:r>
                    </a:p>
                  </a:txBody>
                  <a:tcPr>
                    <a:solidFill>
                      <a:srgbClr val="CDFFDC"/>
                    </a:solidFill>
                  </a:tcPr>
                </a:tc>
                <a:tc hMerge="1">
                  <a:txBody>
                    <a:bodyPr/>
                    <a:lstStyle/>
                    <a:p>
                      <a:endParaRPr kumimoji="1" lang="ja-JP" altLang="en-US"/>
                    </a:p>
                  </a:txBody>
                  <a:tcPr/>
                </a:tc>
                <a:tc rowSpan="2">
                  <a:txBody>
                    <a:bodyPr/>
                    <a:lstStyle/>
                    <a:p>
                      <a:pPr algn="ctr"/>
                      <a:r>
                        <a:rPr kumimoji="1" lang="ja-JP" altLang="en-US" sz="1200" b="1">
                          <a:latin typeface="メイリオ" panose="020B0604030504040204" pitchFamily="50" charset="-128"/>
                          <a:ea typeface="メイリオ" panose="020B0604030504040204" pitchFamily="50" charset="-128"/>
                        </a:rPr>
                        <a:t>従来型</a:t>
                      </a:r>
                    </a:p>
                  </a:txBody>
                  <a:tcPr>
                    <a:solidFill>
                      <a:srgbClr val="CDFFDC"/>
                    </a:solidFill>
                  </a:tcPr>
                </a:tc>
                <a:extLst>
                  <a:ext uri="{0D108BD9-81ED-4DB2-BD59-A6C34878D82A}">
                    <a16:rowId xmlns:a16="http://schemas.microsoft.com/office/drawing/2014/main" val="1495203046"/>
                  </a:ext>
                </a:extLst>
              </a:tr>
              <a:tr h="241255">
                <a:tc vMerge="1">
                  <a:txBody>
                    <a:bodyPr/>
                    <a:lstStyle/>
                    <a:p>
                      <a:endParaRPr kumimoji="1" lang="ja-JP" altLang="en-US">
                        <a:latin typeface="メイリオ" panose="020B0604030504040204" pitchFamily="50" charset="-128"/>
                        <a:ea typeface="メイリオ" panose="020B0604030504040204" pitchFamily="50" charset="-128"/>
                      </a:endParaRPr>
                    </a:p>
                  </a:txBody>
                  <a:tcPr>
                    <a:solidFill>
                      <a:srgbClr val="CDFFDC"/>
                    </a:solidFill>
                  </a:tcPr>
                </a:tc>
                <a:tc>
                  <a:txBody>
                    <a:bodyPr/>
                    <a:lstStyle/>
                    <a:p>
                      <a:pPr algn="ctr"/>
                      <a:r>
                        <a:rPr kumimoji="1" lang="ja-JP" altLang="en-US" sz="1200" b="1">
                          <a:latin typeface="メイリオ" panose="020B0604030504040204" pitchFamily="50" charset="-128"/>
                          <a:ea typeface="メイリオ" panose="020B0604030504040204" pitchFamily="50" charset="-128"/>
                        </a:rPr>
                        <a:t>単独型</a:t>
                      </a:r>
                    </a:p>
                  </a:txBody>
                  <a:tcPr>
                    <a:solidFill>
                      <a:srgbClr val="CDFFDC"/>
                    </a:solidFill>
                  </a:tcPr>
                </a:tc>
                <a:tc gridSpan="2">
                  <a:txBody>
                    <a:bodyPr/>
                    <a:lstStyle/>
                    <a:p>
                      <a:pPr algn="ctr"/>
                      <a:r>
                        <a:rPr kumimoji="1" lang="ja-JP" altLang="en-US" sz="1200" b="1">
                          <a:latin typeface="メイリオ" panose="020B0604030504040204" pitchFamily="50" charset="-128"/>
                          <a:ea typeface="メイリオ" panose="020B0604030504040204" pitchFamily="50" charset="-128"/>
                        </a:rPr>
                        <a:t>連携型</a:t>
                      </a:r>
                    </a:p>
                  </a:txBody>
                  <a:tcPr>
                    <a:solidFill>
                      <a:srgbClr val="CDFFDC"/>
                    </a:solidFill>
                  </a:tcPr>
                </a:tc>
                <a:tc hMerge="1">
                  <a:txBody>
                    <a:bodyPr/>
                    <a:lstStyle/>
                    <a:p>
                      <a:endParaRPr kumimoji="1" lang="ja-JP" altLang="en-US"/>
                    </a:p>
                  </a:txBody>
                  <a:tcPr/>
                </a:tc>
                <a:tc vMerge="1">
                  <a:txBody>
                    <a:bodyPr/>
                    <a:lstStyle/>
                    <a:p>
                      <a:endParaRPr kumimoji="1" lang="ja-JP" altLang="en-US"/>
                    </a:p>
                  </a:txBody>
                  <a:tcPr/>
                </a:tc>
                <a:tc>
                  <a:txBody>
                    <a:bodyPr/>
                    <a:lstStyle/>
                    <a:p>
                      <a:pPr algn="ctr"/>
                      <a:r>
                        <a:rPr kumimoji="1" lang="ja-JP" altLang="en-US" sz="1200" b="1">
                          <a:latin typeface="メイリオ" panose="020B0604030504040204" pitchFamily="50" charset="-128"/>
                          <a:ea typeface="メイリオ" panose="020B0604030504040204" pitchFamily="50" charset="-128"/>
                        </a:rPr>
                        <a:t>単独型</a:t>
                      </a:r>
                    </a:p>
                  </a:txBody>
                  <a:tcPr>
                    <a:solidFill>
                      <a:srgbClr val="CDFFDC"/>
                    </a:solidFill>
                  </a:tcPr>
                </a:tc>
                <a:tc>
                  <a:txBody>
                    <a:bodyPr/>
                    <a:lstStyle/>
                    <a:p>
                      <a:pPr algn="ctr"/>
                      <a:r>
                        <a:rPr kumimoji="1" lang="ja-JP" altLang="en-US" sz="1200" b="1">
                          <a:latin typeface="メイリオ" panose="020B0604030504040204" pitchFamily="50" charset="-128"/>
                          <a:ea typeface="メイリオ" panose="020B0604030504040204" pitchFamily="50" charset="-128"/>
                        </a:rPr>
                        <a:t>連携型</a:t>
                      </a:r>
                    </a:p>
                  </a:txBody>
                  <a:tcPr>
                    <a:solidFill>
                      <a:srgbClr val="CDFFDC"/>
                    </a:solidFill>
                  </a:tcPr>
                </a:tc>
                <a:tc vMerge="1">
                  <a:txBody>
                    <a:bodyPr/>
                    <a:lstStyle/>
                    <a:p>
                      <a:endParaRPr kumimoji="1" lang="ja-JP" altLang="en-US"/>
                    </a:p>
                  </a:txBody>
                  <a:tcPr/>
                </a:tc>
                <a:extLst>
                  <a:ext uri="{0D108BD9-81ED-4DB2-BD59-A6C34878D82A}">
                    <a16:rowId xmlns:a16="http://schemas.microsoft.com/office/drawing/2014/main" val="526580478"/>
                  </a:ext>
                </a:extLst>
              </a:tr>
              <a:tr h="442302">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u="none">
                          <a:solidFill>
                            <a:schemeClr val="tx1"/>
                          </a:solidFill>
                          <a:latin typeface="メイリオ" panose="020B0604030504040204" pitchFamily="50" charset="-128"/>
                          <a:ea typeface="メイリオ" panose="020B0604030504040204" pitchFamily="50" charset="-128"/>
                        </a:rPr>
                        <a:t>全ての</a:t>
                      </a:r>
                      <a:endParaRPr kumimoji="1" lang="en-US" altLang="ja-JP" sz="1200" b="0" u="none">
                        <a:solidFill>
                          <a:schemeClr val="tx1"/>
                        </a:solidFill>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u="none">
                          <a:solidFill>
                            <a:schemeClr val="tx1"/>
                          </a:solidFill>
                          <a:latin typeface="メイリオ" panose="020B0604030504040204" pitchFamily="50" charset="-128"/>
                          <a:ea typeface="メイリオ" panose="020B0604030504040204" pitchFamily="50" charset="-128"/>
                        </a:rPr>
                        <a:t>在支診・在支病の基準</a:t>
                      </a:r>
                    </a:p>
                  </a:txBody>
                  <a:tcPr/>
                </a:tc>
                <a:tc gridSpan="7">
                  <a:txBody>
                    <a:bodyPr/>
                    <a:lstStyle/>
                    <a:p>
                      <a:pPr marL="0" marR="0" lvl="4" indent="0" algn="l" defTabSz="914400" rtl="0" eaLnBrk="1" fontAlgn="auto" latinLnBrk="0" hangingPunct="1">
                        <a:lnSpc>
                          <a:spcPct val="100000"/>
                        </a:lnSpc>
                        <a:spcBef>
                          <a:spcPts val="0"/>
                        </a:spcBef>
                        <a:spcAft>
                          <a:spcPts val="0"/>
                        </a:spcAft>
                        <a:buClrTx/>
                        <a:buSzTx/>
                        <a:buFontTx/>
                        <a:buNone/>
                        <a:tabLst/>
                        <a:defRPr/>
                      </a:pP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①　</a:t>
                      </a:r>
                      <a:r>
                        <a:rPr kumimoji="1" lang="en-US" altLang="ja-JP"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時間の連絡応需体制</a:t>
                      </a:r>
                      <a:r>
                        <a:rPr kumimoji="1" lang="ja-JP" altLang="en-US" sz="9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②　</a:t>
                      </a:r>
                      <a:r>
                        <a:rPr kumimoji="1" lang="en-US" altLang="ja-JP"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24</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時間の往診体制</a:t>
                      </a:r>
                      <a:r>
                        <a:rPr kumimoji="1" lang="ja-JP" altLang="en-US" sz="9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③　</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時間の訪問看護体制　　　　　　④　緊急時の入院体制　　　　　　　　　　⑤　連携する医療機関等への情報提供　　  ⑥　適切な意思決定支援に係る指針の作成 　⑦　訪問栄養食事指導を行うことが可能な体制の整備</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4"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⑧　介護保険施設から求められた場合、協力医療機関として定められることが望ましい　 </a:t>
                      </a: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⑨　業務継続計画の策定</a:t>
                      </a:r>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4130368405"/>
                  </a:ext>
                </a:extLst>
              </a:tr>
              <a:tr h="549526">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4">
                  <a:txBody>
                    <a:bodyPr/>
                    <a:lstStyle/>
                    <a:p>
                      <a:pPr marL="92075" marR="0" lvl="0" indent="-92075" algn="l" defTabSz="914395" rtl="0" eaLnBrk="1" fontAlgn="auto" latinLnBrk="0" hangingPunct="1">
                        <a:lnSpc>
                          <a:spcPct val="100000"/>
                        </a:lnSpc>
                        <a:spcBef>
                          <a:spcPts val="0"/>
                        </a:spcBef>
                        <a:spcAft>
                          <a:spcPts val="0"/>
                        </a:spcAft>
                        <a:buClrTx/>
                        <a:buSzTx/>
                        <a:buFontTx/>
                        <a:buNone/>
                        <a:tabLst/>
                        <a:defRPr/>
                      </a:pPr>
                      <a:r>
                        <a:rPr kumimoji="1" lang="ja-JP" altLang="en-US" sz="9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①　地域で不足している医療機能等にかかる医療提供の要請に応じず、保険医療機関の指定が３年以内とされた医療機関ではないこと</a:t>
                      </a: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p>
                      <a:pPr marL="92075" marR="0" lvl="0" indent="-92075" algn="l" defTabSz="91439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許可病床</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床未満</a:t>
                      </a:r>
                      <a:r>
                        <a:rPr kumimoji="1" lang="en-US" altLang="ja-JP" sz="900" b="0" i="0" u="none" strike="noStrike" kern="1200" cap="none" spc="0" normalizeH="0" baseline="3000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であること又は当該病院を中心とした半径４</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km</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以内に診療所が存在しないこと</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医療資源の少ない地域に所在する保険医療機関にあっては</a:t>
                      </a:r>
                      <a:r>
                        <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280</a:t>
                      </a:r>
                      <a:r>
                        <a:rPr kumimoji="1" lang="ja-JP" altLang="en-US"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床未満</a:t>
                      </a: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往診を担当する医師は、当該病院の当直体制を担う医師と別であること</a:t>
                      </a:r>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hMerge="1">
                  <a:txBody>
                    <a:bodyPr/>
                    <a:lstStyle/>
                    <a:p>
                      <a:endParaRPr kumimoji="1" lang="ja-JP" altLang="en-US" sz="12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1827418546"/>
                  </a:ext>
                </a:extLst>
              </a:tr>
              <a:tr h="321674">
                <a:tc rowSpan="5">
                  <a:txBody>
                    <a:bodyPr/>
                    <a:lstStyle/>
                    <a:p>
                      <a:pPr algn="ctr"/>
                      <a:r>
                        <a:rPr kumimoji="1" lang="ja-JP" altLang="en-US" sz="1200">
                          <a:latin typeface="メイリオ" panose="020B0604030504040204" pitchFamily="50" charset="-128"/>
                          <a:ea typeface="メイリオ" panose="020B0604030504040204" pitchFamily="50" charset="-128"/>
                        </a:rPr>
                        <a:t>機能強化型</a:t>
                      </a:r>
                      <a:endParaRPr kumimoji="1" lang="en-US" altLang="ja-JP" sz="1200">
                        <a:latin typeface="メイリオ" panose="020B0604030504040204" pitchFamily="50" charset="-128"/>
                        <a:ea typeface="メイリオ" panose="020B0604030504040204" pitchFamily="50" charset="-128"/>
                      </a:endParaRPr>
                    </a:p>
                    <a:p>
                      <a:pPr algn="ctr"/>
                      <a:r>
                        <a:rPr kumimoji="1" lang="ja-JP" altLang="en-US" sz="1200">
                          <a:latin typeface="メイリオ" panose="020B0604030504040204" pitchFamily="50" charset="-128"/>
                          <a:ea typeface="メイリオ" panose="020B0604030504040204" pitchFamily="50" charset="-128"/>
                        </a:rPr>
                        <a:t>在支診・在支病に追加で求める基準</a:t>
                      </a:r>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在宅医療を担当する常勤の医師が３人以上</a:t>
                      </a:r>
                    </a:p>
                  </a:txBody>
                  <a:tcPr/>
                </a:tc>
                <a:tc gridSpan="2">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在宅医療を担当する常勤の医師が連携内で３人以上</a:t>
                      </a:r>
                    </a:p>
                  </a:txBody>
                  <a:tcPr/>
                </a:tc>
                <a:tc hMerge="1">
                  <a:txBody>
                    <a:bodyPr/>
                    <a:lstStyle/>
                    <a:p>
                      <a:endParaRPr kumimoji="1" lang="ja-JP" altLang="en-US" sz="900">
                        <a:latin typeface="メイリオ" panose="020B0604030504040204" pitchFamily="50" charset="-128"/>
                        <a:ea typeface="メイリオ" panose="020B0604030504040204" pitchFamily="50" charset="-128"/>
                      </a:endParaRPr>
                    </a:p>
                  </a:txBody>
                  <a:tcPr/>
                </a:tc>
                <a:tc rowSpan="5">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85000"/>
                      </a:schemeClr>
                    </a:solidFill>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在宅医療を担当する常勤の医師が３人以上</a:t>
                      </a:r>
                    </a:p>
                  </a:txBody>
                  <a:tcPr/>
                </a:tc>
                <a:tc>
                  <a:txBody>
                    <a:bodyPr/>
                    <a:lstStyle/>
                    <a:p>
                      <a:pPr marL="92075" marR="0" lvl="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在宅医療を担当する常勤の医師が連携内で３人以上</a:t>
                      </a:r>
                    </a:p>
                  </a:txBody>
                  <a:tcPr/>
                </a:tc>
                <a:tc rowSpan="5">
                  <a:txBody>
                    <a:bodyPr/>
                    <a:lstStyle/>
                    <a:p>
                      <a:endParaRPr kumimoji="1" lang="ja-JP" altLang="en-US" sz="900" dirty="0">
                        <a:latin typeface="メイリオ" panose="020B0604030504040204" pitchFamily="50" charset="-128"/>
                        <a:ea typeface="メイリオ" panose="020B0604030504040204" pitchFamily="50" charset="-128"/>
                      </a:endParaRPr>
                    </a:p>
                  </a:txBody>
                  <a:tcPr>
                    <a:solidFill>
                      <a:schemeClr val="bg1">
                        <a:lumMod val="85000"/>
                      </a:schemeClr>
                    </a:solidFill>
                  </a:tcPr>
                </a:tc>
                <a:extLst>
                  <a:ext uri="{0D108BD9-81ED-4DB2-BD59-A6C34878D82A}">
                    <a16:rowId xmlns:a16="http://schemas.microsoft.com/office/drawing/2014/main" val="1012047887"/>
                  </a:ext>
                </a:extLst>
              </a:tr>
              <a:tr h="1648579">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p>
                  </a:txBody>
                  <a:tcPr/>
                </a:tc>
                <a:tc>
                  <a:txBody>
                    <a:bodyPr/>
                    <a:lstStyle/>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a:solidFill>
                            <a:schemeClr val="tx1"/>
                          </a:solidFill>
                          <a:latin typeface="メイリオ" panose="020B0604030504040204" pitchFamily="50" charset="-128"/>
                          <a:ea typeface="メイリオ" panose="020B0604030504040204" pitchFamily="50" charset="-128"/>
                        </a:rPr>
                        <a:t>②　過去１年間の緊急往診の実績が連携内で</a:t>
                      </a:r>
                      <a:r>
                        <a:rPr kumimoji="1" lang="en-US" altLang="ja-JP" sz="900" b="0" u="none">
                          <a:solidFill>
                            <a:schemeClr val="tx1"/>
                          </a:solidFill>
                          <a:latin typeface="メイリオ" panose="020B0604030504040204" pitchFamily="50" charset="-128"/>
                          <a:ea typeface="メイリオ" panose="020B0604030504040204" pitchFamily="50" charset="-128"/>
                        </a:rPr>
                        <a:t>10</a:t>
                      </a:r>
                      <a:r>
                        <a:rPr kumimoji="1" lang="ja-JP" altLang="en-US" sz="900" b="0" u="none">
                          <a:solidFill>
                            <a:schemeClr val="tx1"/>
                          </a:solidFill>
                          <a:latin typeface="メイリオ" panose="020B0604030504040204" pitchFamily="50" charset="-128"/>
                          <a:ea typeface="メイリオ" panose="020B0604030504040204" pitchFamily="50" charset="-128"/>
                        </a:rPr>
                        <a:t>件以上、かつ、各医療機関で４件以上</a:t>
                      </a:r>
                      <a:endParaRPr kumimoji="1" lang="en-US" altLang="ja-JP" sz="900" b="0" u="none">
                        <a:solidFill>
                          <a:schemeClr val="tx1"/>
                        </a:solidFill>
                        <a:latin typeface="メイリオ" panose="020B0604030504040204" pitchFamily="50" charset="-128"/>
                        <a:ea typeface="メイリオ" panose="020B0604030504040204" pitchFamily="50" charset="-128"/>
                      </a:endParaRPr>
                    </a:p>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1" u="sng">
                          <a:solidFill>
                            <a:srgbClr val="0070C0"/>
                          </a:solidFill>
                          <a:latin typeface="メイリオ" panose="020B0604030504040204" pitchFamily="50" charset="-128"/>
                          <a:ea typeface="メイリオ" panose="020B0604030504040204" pitchFamily="50" charset="-128"/>
                        </a:rPr>
                        <a:t>③　自院での連続する</a:t>
                      </a:r>
                      <a:r>
                        <a:rPr kumimoji="1" lang="en-US" altLang="ja-JP" sz="900" b="1" u="sng">
                          <a:solidFill>
                            <a:srgbClr val="0070C0"/>
                          </a:solidFill>
                          <a:latin typeface="メイリオ" panose="020B0604030504040204" pitchFamily="50" charset="-128"/>
                          <a:ea typeface="メイリオ" panose="020B0604030504040204" pitchFamily="50" charset="-128"/>
                        </a:rPr>
                        <a:t>24</a:t>
                      </a:r>
                      <a:r>
                        <a:rPr kumimoji="1" lang="ja-JP" altLang="en-US" sz="900" b="1" u="sng">
                          <a:solidFill>
                            <a:srgbClr val="0070C0"/>
                          </a:solidFill>
                          <a:latin typeface="メイリオ" panose="020B0604030504040204" pitchFamily="50" charset="-128"/>
                          <a:ea typeface="メイリオ" panose="020B0604030504040204" pitchFamily="50" charset="-128"/>
                        </a:rPr>
                        <a:t>時間の往診体制を月に４回以上確保</a:t>
                      </a:r>
                      <a:endParaRPr kumimoji="1" lang="ja-JP" altLang="en-US" sz="900" b="0" u="none" kern="1200">
                        <a:solidFill>
                          <a:schemeClr val="tx1"/>
                        </a:solidFill>
                        <a:latin typeface="メイリオ" panose="020B0604030504040204" pitchFamily="50" charset="-128"/>
                        <a:ea typeface="メイリオ" panose="020B0604030504040204" pitchFamily="50" charset="-128"/>
                        <a:cs typeface="+mn-cs"/>
                      </a:endParaRPr>
                    </a:p>
                  </a:txBody>
                  <a:tcPr marL="45720" marR="45720" anchor="ct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a:solidFill>
                            <a:schemeClr val="tx1"/>
                          </a:solidFill>
                          <a:latin typeface="メイリオ" panose="020B0604030504040204" pitchFamily="50" charset="-128"/>
                          <a:ea typeface="メイリオ" panose="020B0604030504040204" pitchFamily="50" charset="-128"/>
                        </a:rPr>
                        <a:t>②　過去１年間の緊急往診の実績が連携内で</a:t>
                      </a:r>
                      <a:r>
                        <a:rPr kumimoji="1" lang="en-US" altLang="ja-JP" sz="900" b="0" u="none">
                          <a:solidFill>
                            <a:schemeClr val="tx1"/>
                          </a:solidFill>
                          <a:latin typeface="メイリオ" panose="020B0604030504040204" pitchFamily="50" charset="-128"/>
                          <a:ea typeface="メイリオ" panose="020B0604030504040204" pitchFamily="50" charset="-128"/>
                        </a:rPr>
                        <a:t>10</a:t>
                      </a:r>
                      <a:r>
                        <a:rPr kumimoji="1" lang="ja-JP" altLang="en-US" sz="900" b="0" u="none">
                          <a:solidFill>
                            <a:schemeClr val="tx1"/>
                          </a:solidFill>
                          <a:latin typeface="メイリオ" panose="020B0604030504040204" pitchFamily="50" charset="-128"/>
                          <a:ea typeface="メイリオ" panose="020B0604030504040204" pitchFamily="50" charset="-128"/>
                        </a:rPr>
                        <a:t>件以上、かつ、各医療機関で４件以上</a:t>
                      </a:r>
                      <a:endParaRPr kumimoji="1" lang="en-US" altLang="ja-JP" sz="900" b="0" u="none">
                        <a:solidFill>
                          <a:schemeClr val="tx1"/>
                        </a:solidFill>
                        <a:latin typeface="メイリオ" panose="020B0604030504040204" pitchFamily="50" charset="-128"/>
                        <a:ea typeface="メイリオ" panose="020B0604030504040204" pitchFamily="50" charset="-128"/>
                      </a:endParaRPr>
                    </a:p>
                  </a:txBody>
                  <a:tcPr marL="45720" marR="45720" anchor="ct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a:txBody>
                    <a:bodyPr/>
                    <a:lstStyle/>
                    <a:p>
                      <a:pPr marL="287338" marR="0" lvl="0" indent="-287338"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次のうちいずれか１つ</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・在宅療養支援診療所等からの要請により患者の受入を行う病床を常に確保していること及び在宅支援診療所等からの要請により患者の緊急受入を行った実績が直近１年間で</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・地域包括ケア病棟入院料・入院医療管理料１又は３を届け出ている</a:t>
                      </a:r>
                    </a:p>
                  </a:txBody>
                  <a:tcPr/>
                </a:tc>
                <a:tc>
                  <a:txBody>
                    <a:bodyPr/>
                    <a:lstStyle/>
                    <a:p>
                      <a:pPr marL="287338" marR="0" lvl="0" indent="-287338"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次のうちいずれか１つ</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・過去１年間の緊急往診の実績が</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件以上、かつ各医療機関で４件以上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・在宅療養支援診療所等からの要請により患者の受入を行う病床を常に確保していること及び在宅支援診療所等からの要請により患者の緊急受入を行った実績が直近１年間で</a:t>
                      </a: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件以上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8000" marR="0" lvl="0" indent="-1440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・地域包括ケア病棟入院料・入院医療管理料１又は３を届け出ている</a:t>
                      </a: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3709839146"/>
                  </a:ext>
                </a:extLst>
              </a:tr>
              <a:tr h="683557">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過去１年間の看取りの実績又は超・準超重症児の医学管理の実績のいずれかが４件以上</a:t>
                      </a:r>
                    </a:p>
                  </a:txBody>
                  <a:tcPr/>
                </a:tc>
                <a:tc gridSpan="2">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過去１年間の看取りの実績が連携内で４件以上かつ、各医療機関において、看取りの実績又は超・準超重症児の医学管理の実績のいずれかが２件以上</a:t>
                      </a:r>
                    </a:p>
                  </a:txBody>
                  <a:tcPr/>
                </a:tc>
                <a:tc hMerge="1">
                  <a:txBody>
                    <a:bodyPr/>
                    <a:lstStyle/>
                    <a:p>
                      <a:endParaRPr kumimoji="1" lang="ja-JP" altLang="en-US" sz="900">
                        <a:latin typeface="メイリオ" panose="020B0604030504040204" pitchFamily="50" charset="-128"/>
                        <a:ea typeface="メイリオ" panose="020B0604030504040204" pitchFamily="50" charset="-128"/>
                      </a:endParaRP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過去１年間の看取りの実績又は超・準超重症児の医学管理の実績のいずれかが４件以上</a:t>
                      </a:r>
                    </a:p>
                  </a:txBody>
                  <a:tcPr/>
                </a:tc>
                <a:tc>
                  <a:txBody>
                    <a:body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過去１年間の看取りの実績が連携内で４件以上かつ、各医療機関において、看取りの実績又は超・準超重症児の医学管理の実績のいずれかが２件以上</a:t>
                      </a:r>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664573818"/>
                  </a:ext>
                </a:extLst>
              </a:tr>
              <a:tr h="247926">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92075" marR="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⑤　在宅医療の提供に係る積極的役割を担うことが望ましい</a:t>
                      </a:r>
                    </a:p>
                  </a:txBody>
                  <a:tcPr marL="45720" marR="45720" anchor="ctr"/>
                </a:tc>
                <a:tc hMerge="1">
                  <a:txBody>
                    <a:bodyPr/>
                    <a:lstStyle/>
                    <a:p>
                      <a:endParaRPr kumimoji="1" lang="ja-JP" altLang="en-US"/>
                    </a:p>
                  </a:txBody>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tc gridSpan="2">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92075" marR="0" indent="-92075"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⑤　在宅医療の提供に係る積極的役割を担うことが望ましい</a:t>
                      </a:r>
                    </a:p>
                  </a:txBody>
                  <a:tcPr marL="45720" marR="45720" anchor="ct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2161089682"/>
                  </a:ext>
                </a:extLst>
              </a:tr>
              <a:tr h="400760">
                <a:tc vMerge="1">
                  <a:txBody>
                    <a:bodyPr/>
                    <a:lstStyle/>
                    <a:p>
                      <a:endParaRPr kumimoji="1" lang="ja-JP" altLang="en-US" sz="1200">
                        <a:latin typeface="メイリオ" panose="020B0604030504040204" pitchFamily="50" charset="-128"/>
                        <a:ea typeface="メイリオ" panose="020B0604030504040204" pitchFamily="50" charset="-128"/>
                      </a:endParaRPr>
                    </a:p>
                  </a:txBody>
                  <a:tcPr/>
                </a:tc>
                <a:tc gridSpan="3">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88900" marR="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⑥　３月に</a:t>
                      </a:r>
                      <a:r>
                        <a:rPr kumimoji="1" lang="en-US" altLang="ja-JP" sz="900" b="0" u="none" kern="1200">
                          <a:solidFill>
                            <a:schemeClr val="tx1"/>
                          </a:solidFill>
                          <a:latin typeface="メイリオ" panose="020B0604030504040204" pitchFamily="50" charset="-128"/>
                          <a:ea typeface="メイリオ" panose="020B0604030504040204" pitchFamily="50" charset="-128"/>
                          <a:cs typeface="+mn-cs"/>
                        </a:rPr>
                        <a:t>2,100</a:t>
                      </a:r>
                      <a:r>
                        <a:rPr kumimoji="1" lang="ja-JP" altLang="en-US" sz="900" b="0" u="none" kern="1200">
                          <a:solidFill>
                            <a:schemeClr val="tx1"/>
                          </a:solidFill>
                          <a:latin typeface="メイリオ" panose="020B0604030504040204" pitchFamily="50" charset="-128"/>
                          <a:ea typeface="メイリオ" panose="020B0604030504040204" pitchFamily="50" charset="-128"/>
                          <a:cs typeface="+mn-cs"/>
                        </a:rPr>
                        <a:t>回以上訪問診療を実施する場合、在宅データ提出加算の届出</a:t>
                      </a:r>
                    </a:p>
                  </a:txBody>
                  <a:tcPr marL="45720" marR="45720" anchor="ctr"/>
                </a:tc>
                <a:tc hMerge="1">
                  <a:txBody>
                    <a:bodyPr/>
                    <a:lstStyle/>
                    <a:p>
                      <a:endParaRPr kumimoji="1" lang="ja-JP" altLang="en-US"/>
                    </a:p>
                  </a:txBody>
                  <a:tcP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75000"/>
                      </a:schemeClr>
                    </a:solidFill>
                  </a:tcPr>
                </a:tc>
                <a:tc gridSpan="2">
                  <a:txBody>
                    <a:bodyPr/>
                    <a:lstStyle>
                      <a:lvl1pPr marL="0" algn="l" defTabSz="914400" rtl="0" eaLnBrk="1" latinLnBrk="0" hangingPunct="1">
                        <a:defRPr kumimoji="1" sz="1800" kern="1200">
                          <a:solidFill>
                            <a:schemeClr val="tx1"/>
                          </a:solidFill>
                          <a:latin typeface="Segoe UI"/>
                          <a:ea typeface="メイリオ"/>
                        </a:defRPr>
                      </a:lvl1pPr>
                      <a:lvl2pPr marL="457200" algn="l" defTabSz="914400" rtl="0" eaLnBrk="1" latinLnBrk="0" hangingPunct="1">
                        <a:defRPr kumimoji="1" sz="1800" kern="1200">
                          <a:solidFill>
                            <a:schemeClr val="tx1"/>
                          </a:solidFill>
                          <a:latin typeface="Segoe UI"/>
                          <a:ea typeface="メイリオ"/>
                        </a:defRPr>
                      </a:lvl2pPr>
                      <a:lvl3pPr marL="914400" algn="l" defTabSz="914400" rtl="0" eaLnBrk="1" latinLnBrk="0" hangingPunct="1">
                        <a:defRPr kumimoji="1" sz="1800" kern="1200">
                          <a:solidFill>
                            <a:schemeClr val="tx1"/>
                          </a:solidFill>
                          <a:latin typeface="Segoe UI"/>
                          <a:ea typeface="メイリオ"/>
                        </a:defRPr>
                      </a:lvl3pPr>
                      <a:lvl4pPr marL="1371600" algn="l" defTabSz="914400" rtl="0" eaLnBrk="1" latinLnBrk="0" hangingPunct="1">
                        <a:defRPr kumimoji="1" sz="1800" kern="1200">
                          <a:solidFill>
                            <a:schemeClr val="tx1"/>
                          </a:solidFill>
                          <a:latin typeface="Segoe UI"/>
                          <a:ea typeface="メイリオ"/>
                        </a:defRPr>
                      </a:lvl4pPr>
                      <a:lvl5pPr marL="1828800" algn="l" defTabSz="914400" rtl="0" eaLnBrk="1" latinLnBrk="0" hangingPunct="1">
                        <a:defRPr kumimoji="1" sz="1800" kern="1200">
                          <a:solidFill>
                            <a:schemeClr val="tx1"/>
                          </a:solidFill>
                          <a:latin typeface="Segoe UI"/>
                          <a:ea typeface="メイリオ"/>
                        </a:defRPr>
                      </a:lvl5pPr>
                      <a:lvl6pPr marL="2286000" algn="l" defTabSz="914400" rtl="0" eaLnBrk="1" latinLnBrk="0" hangingPunct="1">
                        <a:defRPr kumimoji="1" sz="1800" kern="1200">
                          <a:solidFill>
                            <a:schemeClr val="tx1"/>
                          </a:solidFill>
                          <a:latin typeface="Segoe UI"/>
                          <a:ea typeface="メイリオ"/>
                        </a:defRPr>
                      </a:lvl6pPr>
                      <a:lvl7pPr marL="2743200" algn="l" defTabSz="914400" rtl="0" eaLnBrk="1" latinLnBrk="0" hangingPunct="1">
                        <a:defRPr kumimoji="1" sz="1800" kern="1200">
                          <a:solidFill>
                            <a:schemeClr val="tx1"/>
                          </a:solidFill>
                          <a:latin typeface="Segoe UI"/>
                          <a:ea typeface="メイリオ"/>
                        </a:defRPr>
                      </a:lvl7pPr>
                      <a:lvl8pPr marL="3200400" algn="l" defTabSz="914400" rtl="0" eaLnBrk="1" latinLnBrk="0" hangingPunct="1">
                        <a:defRPr kumimoji="1" sz="1800" kern="1200">
                          <a:solidFill>
                            <a:schemeClr val="tx1"/>
                          </a:solidFill>
                          <a:latin typeface="Segoe UI"/>
                          <a:ea typeface="メイリオ"/>
                        </a:defRPr>
                      </a:lvl8pPr>
                      <a:lvl9pPr marL="3657600" algn="l" defTabSz="914400" rtl="0" eaLnBrk="1" latinLnBrk="0" hangingPunct="1">
                        <a:defRPr kumimoji="1" sz="1800" kern="1200">
                          <a:solidFill>
                            <a:schemeClr val="tx1"/>
                          </a:solidFill>
                          <a:latin typeface="Segoe UI"/>
                          <a:ea typeface="メイリオ"/>
                        </a:defRPr>
                      </a:lvl9pPr>
                    </a:lstStyle>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900" b="0" u="none" kern="1200" dirty="0">
                          <a:solidFill>
                            <a:schemeClr val="tx1"/>
                          </a:solidFill>
                          <a:latin typeface="メイリオ" panose="020B0604030504040204" pitchFamily="50" charset="-128"/>
                          <a:ea typeface="メイリオ" panose="020B0604030504040204" pitchFamily="50" charset="-128"/>
                          <a:cs typeface="+mn-cs"/>
                        </a:rPr>
                        <a:t>⑥　３月に</a:t>
                      </a:r>
                      <a:r>
                        <a:rPr kumimoji="1" lang="en-US" altLang="ja-JP" sz="900" b="0" u="none" kern="1200" dirty="0">
                          <a:solidFill>
                            <a:schemeClr val="tx1"/>
                          </a:solidFill>
                          <a:latin typeface="メイリオ" panose="020B0604030504040204" pitchFamily="50" charset="-128"/>
                          <a:ea typeface="メイリオ" panose="020B0604030504040204" pitchFamily="50" charset="-128"/>
                          <a:cs typeface="+mn-cs"/>
                        </a:rPr>
                        <a:t>2,100</a:t>
                      </a:r>
                      <a:r>
                        <a:rPr kumimoji="1" lang="ja-JP" altLang="en-US" sz="900" b="0" u="none" kern="1200" dirty="0">
                          <a:solidFill>
                            <a:schemeClr val="tx1"/>
                          </a:solidFill>
                          <a:latin typeface="メイリオ" panose="020B0604030504040204" pitchFamily="50" charset="-128"/>
                          <a:ea typeface="メイリオ" panose="020B0604030504040204" pitchFamily="50" charset="-128"/>
                          <a:cs typeface="+mn-cs"/>
                        </a:rPr>
                        <a:t>回以上訪問診療を実施する場合、在宅データ提出加算の届出</a:t>
                      </a:r>
                    </a:p>
                  </a:txBody>
                  <a:tcPr marL="45720" marR="45720" anchor="ctr"/>
                </a:tc>
                <a:tc hMerge="1">
                  <a:txBody>
                    <a:bodyPr/>
                    <a:lstStyle/>
                    <a:p>
                      <a:endParaRPr kumimoji="1" lang="ja-JP" altLang="en-US"/>
                    </a:p>
                  </a:txBody>
                  <a:tcPr/>
                </a:tc>
                <a:tc vMerge="1">
                  <a:txBody>
                    <a:bodyPr/>
                    <a:lstStyle/>
                    <a:p>
                      <a:endParaRPr kumimoji="1" lang="ja-JP" altLang="en-US" sz="900">
                        <a:latin typeface="メイリオ" panose="020B0604030504040204" pitchFamily="50" charset="-128"/>
                        <a:ea typeface="メイリオ" panose="020B0604030504040204" pitchFamily="50" charset="-128"/>
                      </a:endParaRPr>
                    </a:p>
                  </a:txBody>
                  <a:tcPr>
                    <a:solidFill>
                      <a:schemeClr val="bg1">
                        <a:lumMod val="75000"/>
                      </a:schemeClr>
                    </a:solidFill>
                  </a:tcPr>
                </a:tc>
                <a:extLst>
                  <a:ext uri="{0D108BD9-81ED-4DB2-BD59-A6C34878D82A}">
                    <a16:rowId xmlns:a16="http://schemas.microsoft.com/office/drawing/2014/main" val="1169859960"/>
                  </a:ext>
                </a:extLst>
              </a:tr>
            </a:tbl>
          </a:graphicData>
        </a:graphic>
      </p:graphicFrame>
      <p:sp>
        <p:nvSpPr>
          <p:cNvPr id="2" name="スライド番号プレースホルダー 4">
            <a:extLst>
              <a:ext uri="{FF2B5EF4-FFF2-40B4-BE49-F238E27FC236}">
                <a16:creationId xmlns:a16="http://schemas.microsoft.com/office/drawing/2014/main" id="{89103E1C-E425-C793-A933-160176C24AA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01313712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BF458-8994-6F79-14C4-100A225B137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5C65BD6A-27A1-1EAD-A345-5521E1D3D38D}"/>
              </a:ext>
            </a:extLst>
          </p:cNvPr>
          <p:cNvSpPr txBox="1"/>
          <p:nvPr/>
        </p:nvSpPr>
        <p:spPr>
          <a:xfrm>
            <a:off x="1336130" y="1072280"/>
            <a:ext cx="9519743" cy="2985433"/>
          </a:xfrm>
          <a:prstGeom prst="rect">
            <a:avLst/>
          </a:prstGeom>
          <a:noFill/>
          <a:ln>
            <a:solidFill>
              <a:schemeClr val="tx1"/>
            </a:solidFill>
          </a:ln>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在宅医療におけるポリファーマシー対策及び残薬対策を推進する観点から、訪問診療を行う医師と訪問薬剤管理指導等を行う薬剤師が、在宅患者を同時訪問することについて、新たな評価を行う。</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訪問診療薬剤師同時指導料（６月に１回） </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300</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zh-TW"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において在宅時医学総合管理料を算定し、他の保険医療機関又は保険薬局において在宅患者訪問薬剤管理指導料又は居宅療養管理指導費（薬剤師が行う場合）を算定する患者に対し、計画的に訪問診療を実施している保険医である医師と、訪問薬剤管理指導を行っている別の保険医療機関又は保険薬局の薬剤師が、事前に当該患者の同意を得た上で、患家に同時に訪問し処方の調整等の必要な対応を共同して行った場合に算定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患者の生活実態に即した薬物療法の最適化を図る観点から、患家における残薬・服薬状況の確認、副作用の早期兆候把握、剤形・用法の変更等を患家において医師と薬剤師が協議し、必要に応じて、医師による処方設計の見直し及び薬剤師による即応的な薬学的支援を実施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医師と薬剤師の協議の結果、処方内容に変更がない場合であっても当該指導料を算定することができる。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医師及び薬剤師が共同して行った指導の内容及び医師が処方薬の調整を行っていればその要点等について、診療録に記載すること。</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当該保険医療機関を退院した患者に対して退院の日から起算して１月以内に行った指導の費用は、入院基本料に含まれるものとする。</a:t>
            </a: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30637B88-7B50-C79B-041D-0EFFAD7F2501}"/>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医師と薬剤師の同時訪問の推進</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02935DDA-0B17-2A29-B1FD-3584F2B1401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地域において重症患者の訪問診療や在宅看取り等を積極的に担う医療機関・薬局の評価－⑧</a:t>
            </a:r>
          </a:p>
        </p:txBody>
      </p:sp>
      <p:sp>
        <p:nvSpPr>
          <p:cNvPr id="4" name="正方形/長方形 3">
            <a:extLst>
              <a:ext uri="{FF2B5EF4-FFF2-40B4-BE49-F238E27FC236}">
                <a16:creationId xmlns:a16="http://schemas.microsoft.com/office/drawing/2014/main" id="{78C46E26-7721-1E5C-7363-2D8296F490A4}"/>
              </a:ext>
            </a:extLst>
          </p:cNvPr>
          <p:cNvSpPr/>
          <p:nvPr/>
        </p:nvSpPr>
        <p:spPr>
          <a:xfrm>
            <a:off x="1458462" y="949362"/>
            <a:ext cx="3189739"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訪問診療薬剤師同時指導料の新設</a:t>
            </a:r>
          </a:p>
        </p:txBody>
      </p:sp>
      <p:sp>
        <p:nvSpPr>
          <p:cNvPr id="6" name="テキスト ボックス 5">
            <a:extLst>
              <a:ext uri="{FF2B5EF4-FFF2-40B4-BE49-F238E27FC236}">
                <a16:creationId xmlns:a16="http://schemas.microsoft.com/office/drawing/2014/main" id="{1CB6ECCD-C3DE-1AFD-A61B-75549C6C1AB6}"/>
              </a:ext>
            </a:extLst>
          </p:cNvPr>
          <p:cNvSpPr txBox="1"/>
          <p:nvPr/>
        </p:nvSpPr>
        <p:spPr>
          <a:xfrm>
            <a:off x="1336130" y="4375497"/>
            <a:ext cx="9519743" cy="2169825"/>
          </a:xfrm>
          <a:prstGeom prst="rect">
            <a:avLst/>
          </a:prstGeom>
          <a:noFill/>
          <a:ln>
            <a:solidFill>
              <a:schemeClr val="tx1"/>
            </a:solidFill>
          </a:ln>
        </p:spPr>
        <p:txBody>
          <a:bodyPr wrap="square">
            <a:spAutoFit/>
          </a:bodyPr>
          <a:lstStyle/>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zh-TW"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19050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（新）</a:t>
            </a:r>
            <a:r>
              <a:rPr kumimoji="1" lang="zh-TW"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訪問薬剤管理医師同時指導料</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（６月に１回）</a:t>
            </a:r>
            <a:r>
              <a:rPr kumimoji="1" lang="en-US" altLang="ja-JP" sz="1400" b="1"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150</a:t>
            </a:r>
            <a:r>
              <a:rPr kumimoji="1" lang="zh-TW"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点</a:t>
            </a:r>
            <a:endParaRPr kumimoji="1" lang="en-US" altLang="zh-TW"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での療養を行っている患者であって通院が困難なものに対し、当該患者又はその家族等の同意を得て、当該患者に対して在宅患者訪問薬剤管理指導又は居宅療養管理指導を実施している保険薬剤師が、訪問診療を実施している保険医療機関の保険医と同時に患家を訪問し、薬学的管理指導を行った場合に、６月に１回に限り算定する。 </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算定対象患者は、在宅患者訪問薬剤管理指導料、</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在宅患者緊急訪問薬剤管理指導料</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居宅療養管理指導費</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又は</a:t>
            </a:r>
            <a:r>
              <a:rPr kumimoji="1" lang="zh-TW"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介護予防居宅療養管理指導費</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（いずれも個人宅への訪問の場合に限る。）を算定する患者とする。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同時に訪問を行う「訪問診療を実施している保険医療機関の保険医」は、所属する保険医療機関において在宅時医学総合管理料を算定し、当該患家の患者の主治医であるものとする。</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8900" marR="0" lvl="0" indent="-88900" algn="just"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在宅患者緊急時等共同指導料又は在宅移行初期管理料に係る必要な指導等を同日に行った場合は、算定しない。</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正方形/長方形 6">
            <a:extLst>
              <a:ext uri="{FF2B5EF4-FFF2-40B4-BE49-F238E27FC236}">
                <a16:creationId xmlns:a16="http://schemas.microsoft.com/office/drawing/2014/main" id="{0B128E07-EB9E-BEE6-4BC0-E00BF839EFCC}"/>
              </a:ext>
            </a:extLst>
          </p:cNvPr>
          <p:cNvSpPr/>
          <p:nvPr/>
        </p:nvSpPr>
        <p:spPr>
          <a:xfrm>
            <a:off x="1458462" y="4213247"/>
            <a:ext cx="3189739" cy="324498"/>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訪問</a:t>
            </a: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薬剤管理医師同時指導料の新設</a:t>
            </a:r>
          </a:p>
        </p:txBody>
      </p:sp>
      <p:sp>
        <p:nvSpPr>
          <p:cNvPr id="8" name="楕円 7">
            <a:extLst>
              <a:ext uri="{FF2B5EF4-FFF2-40B4-BE49-F238E27FC236}">
                <a16:creationId xmlns:a16="http://schemas.microsoft.com/office/drawing/2014/main" id="{9A5D4363-C4ED-ADA0-142B-05B58E17F7A7}"/>
              </a:ext>
            </a:extLst>
          </p:cNvPr>
          <p:cNvSpPr/>
          <p:nvPr/>
        </p:nvSpPr>
        <p:spPr>
          <a:xfrm>
            <a:off x="1137361" y="4213247"/>
            <a:ext cx="397533" cy="396000"/>
          </a:xfrm>
          <a:prstGeom prst="ellipse">
            <a:avLst/>
          </a:prstGeom>
          <a:solidFill>
            <a:srgbClr val="FEDFE1"/>
          </a:solidFill>
          <a:ln w="12700" cap="flat" cmpd="sng" algn="ctr">
            <a:solidFill>
              <a:srgbClr val="66BAB7">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a:ln>
                  <a:noFill/>
                </a:ln>
                <a:solidFill>
                  <a:srgbClr val="000000"/>
                </a:solidFill>
                <a:effectLst/>
                <a:uLnTx/>
                <a:uFillTx/>
                <a:latin typeface="Segoe UI"/>
                <a:ea typeface="メイリオ"/>
                <a:cs typeface="+mn-cs"/>
              </a:rPr>
              <a:t>調剤</a:t>
            </a:r>
          </a:p>
        </p:txBody>
      </p:sp>
      <p:sp>
        <p:nvSpPr>
          <p:cNvPr id="10" name="楕円 9">
            <a:extLst>
              <a:ext uri="{FF2B5EF4-FFF2-40B4-BE49-F238E27FC236}">
                <a16:creationId xmlns:a16="http://schemas.microsoft.com/office/drawing/2014/main" id="{74DFF13D-8078-F79B-FF3B-70C13EB34966}"/>
              </a:ext>
            </a:extLst>
          </p:cNvPr>
          <p:cNvSpPr/>
          <p:nvPr/>
        </p:nvSpPr>
        <p:spPr>
          <a:xfrm>
            <a:off x="1144008" y="913611"/>
            <a:ext cx="397533" cy="396000"/>
          </a:xfrm>
          <a:prstGeom prst="ellipse">
            <a:avLst/>
          </a:prstGeom>
          <a:solidFill>
            <a:srgbClr val="FDF3B9"/>
          </a:solidFill>
          <a:ln w="12700" cap="flat" cmpd="sng" algn="ctr">
            <a:solidFill>
              <a:srgbClr val="66BAB7">
                <a:lumMod val="50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a:ln>
                  <a:noFill/>
                </a:ln>
                <a:solidFill>
                  <a:srgbClr val="000000"/>
                </a:solidFill>
                <a:effectLst/>
                <a:uLnTx/>
                <a:uFillTx/>
                <a:latin typeface="Segoe UI"/>
                <a:ea typeface="メイリオ"/>
                <a:cs typeface="+mn-cs"/>
              </a:rPr>
              <a:t>医科</a:t>
            </a:r>
          </a:p>
        </p:txBody>
      </p:sp>
      <p:sp>
        <p:nvSpPr>
          <p:cNvPr id="11" name="スライド番号プレースホルダー 4">
            <a:extLst>
              <a:ext uri="{FF2B5EF4-FFF2-40B4-BE49-F238E27FC236}">
                <a16:creationId xmlns:a16="http://schemas.microsoft.com/office/drawing/2014/main" id="{96FD65C7-B4BB-2937-CCFD-876E50DCE49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12731744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4892D-7FE7-200B-03E3-A76842C0D33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994E38B-A25F-0D66-C63E-E04B4FDA0C00}"/>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残薬対策に係る地域包括診療料等の見直し</a:t>
            </a:r>
          </a:p>
        </p:txBody>
      </p:sp>
      <p:sp>
        <p:nvSpPr>
          <p:cNvPr id="2" name="テキスト ボックス 1">
            <a:extLst>
              <a:ext uri="{FF2B5EF4-FFF2-40B4-BE49-F238E27FC236}">
                <a16:creationId xmlns:a16="http://schemas.microsoft.com/office/drawing/2014/main" id="{351721E8-5BC0-D576-48DA-A4EBB167620D}"/>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地域において重症患者の訪問診療や在宅看取り等を積極的に担う医療機関・薬局の評価－⑨</a:t>
            </a:r>
          </a:p>
        </p:txBody>
      </p:sp>
      <p:sp>
        <p:nvSpPr>
          <p:cNvPr id="40" name="テキスト ボックス 39">
            <a:extLst>
              <a:ext uri="{FF2B5EF4-FFF2-40B4-BE49-F238E27FC236}">
                <a16:creationId xmlns:a16="http://schemas.microsoft.com/office/drawing/2014/main" id="{1D978F5C-2090-EF99-5A23-A7C666D8BF4D}"/>
              </a:ext>
            </a:extLst>
          </p:cNvPr>
          <p:cNvSpPr txBox="1"/>
          <p:nvPr/>
        </p:nvSpPr>
        <p:spPr>
          <a:xfrm>
            <a:off x="1344066" y="1484784"/>
            <a:ext cx="9519743" cy="1622613"/>
          </a:xfrm>
          <a:prstGeom prst="rect">
            <a:avLst/>
          </a:prstGeom>
          <a:noFill/>
          <a:ln>
            <a:solidFill>
              <a:schemeClr val="tx1"/>
            </a:solidFill>
          </a:ln>
        </p:spPr>
        <p:txBody>
          <a:bodyPr wrap="square">
            <a:norm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在宅時医学総合管理料・施設入居時等医学総合管理料において、</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診療の際、患家における残薬を確認した上で適切な服薬管理を行うことを要件</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p>
        </p:txBody>
      </p:sp>
      <p:sp>
        <p:nvSpPr>
          <p:cNvPr id="41" name="正方形/長方形 40">
            <a:extLst>
              <a:ext uri="{FF2B5EF4-FFF2-40B4-BE49-F238E27FC236}">
                <a16:creationId xmlns:a16="http://schemas.microsoft.com/office/drawing/2014/main" id="{66F993C2-6D96-5348-DEDE-40D1C1C7FEDC}"/>
              </a:ext>
            </a:extLst>
          </p:cNvPr>
          <p:cNvSpPr/>
          <p:nvPr/>
        </p:nvSpPr>
        <p:spPr>
          <a:xfrm>
            <a:off x="1461362" y="1405168"/>
            <a:ext cx="3051341"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在宅時医学総合管理料等の要件の新設</a:t>
            </a:r>
          </a:p>
        </p:txBody>
      </p:sp>
      <p:sp>
        <p:nvSpPr>
          <p:cNvPr id="7" name="正方形/長方形 6">
            <a:extLst>
              <a:ext uri="{FF2B5EF4-FFF2-40B4-BE49-F238E27FC236}">
                <a16:creationId xmlns:a16="http://schemas.microsoft.com/office/drawing/2014/main" id="{A70A4BD9-4A75-DB99-DEE2-548456740FD5}"/>
              </a:ext>
            </a:extLst>
          </p:cNvPr>
          <p:cNvSpPr/>
          <p:nvPr/>
        </p:nvSpPr>
        <p:spPr>
          <a:xfrm>
            <a:off x="1466961" y="2119350"/>
            <a:ext cx="3240500" cy="171263"/>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E42DD620-3C28-FFB2-8F41-B78404EDFB41}"/>
              </a:ext>
            </a:extLst>
          </p:cNvPr>
          <p:cNvSpPr/>
          <p:nvPr/>
        </p:nvSpPr>
        <p:spPr>
          <a:xfrm>
            <a:off x="1458147" y="2329578"/>
            <a:ext cx="3249314" cy="697137"/>
          </a:xfrm>
          <a:prstGeom prst="rect">
            <a:avLst/>
          </a:prstGeom>
          <a:solidFill>
            <a:srgbClr val="E7EEF9"/>
          </a:solidFill>
          <a:ln w="12700" cap="flat" cmpd="sng" algn="ctr">
            <a:noFill/>
            <a:prstDash val="solid"/>
          </a:ln>
          <a:effectLst/>
        </p:spPr>
        <p:txBody>
          <a:bodyPr tIns="72000" bIns="36000" rtlCol="0" anchor="t"/>
          <a:lstStyle/>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在宅時医学総合管理料・施設入居時等医学総合管理料</a:t>
            </a: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（新設）</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p:txBody>
      </p:sp>
      <p:sp>
        <p:nvSpPr>
          <p:cNvPr id="10" name="正方形/長方形 9">
            <a:extLst>
              <a:ext uri="{FF2B5EF4-FFF2-40B4-BE49-F238E27FC236}">
                <a16:creationId xmlns:a16="http://schemas.microsoft.com/office/drawing/2014/main" id="{6E97FF9E-40FB-C01C-C776-B232C154B639}"/>
              </a:ext>
            </a:extLst>
          </p:cNvPr>
          <p:cNvSpPr/>
          <p:nvPr/>
        </p:nvSpPr>
        <p:spPr>
          <a:xfrm>
            <a:off x="5040908" y="2119350"/>
            <a:ext cx="5683503" cy="177203"/>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7C76A394-2B2F-C2E0-F997-942D9476CE56}"/>
              </a:ext>
            </a:extLst>
          </p:cNvPr>
          <p:cNvSpPr/>
          <p:nvPr/>
        </p:nvSpPr>
        <p:spPr>
          <a:xfrm>
            <a:off x="5040908" y="2320612"/>
            <a:ext cx="5675251" cy="706103"/>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在宅時医学総合管理料・施設入居時等医学総合管理料</a:t>
            </a:r>
            <a:r>
              <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a:t>
            </a:r>
          </a:p>
          <a:p>
            <a:pPr marL="180975" marR="0" lvl="0" indent="-180975"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［施設基準］</a:t>
            </a:r>
            <a:endParaRPr kumimoji="0" lang="en-US" altLang="ja-JP"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900" b="1" i="0" u="sng" strike="noStrike" kern="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S-Gothic"/>
              </a:rPr>
              <a:t>患家における残薬の状況を患者又はその家族から聴取し、その状況に応じて適切な服薬管理及び処方内容の調整を行うこと。また、担当医の指示を受けた看護職員等が情報の把握を行うことも可能であること。</a:t>
            </a:r>
          </a:p>
        </p:txBody>
      </p:sp>
      <p:sp>
        <p:nvSpPr>
          <p:cNvPr id="12" name="右矢印 89">
            <a:extLst>
              <a:ext uri="{FF2B5EF4-FFF2-40B4-BE49-F238E27FC236}">
                <a16:creationId xmlns:a16="http://schemas.microsoft.com/office/drawing/2014/main" id="{E5613F42-595A-8485-4CC0-57609FEA5E0F}"/>
              </a:ext>
            </a:extLst>
          </p:cNvPr>
          <p:cNvSpPr/>
          <p:nvPr/>
        </p:nvSpPr>
        <p:spPr>
          <a:xfrm>
            <a:off x="4791827" y="2513304"/>
            <a:ext cx="202860" cy="293721"/>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スライド番号プレースホルダー 4">
            <a:extLst>
              <a:ext uri="{FF2B5EF4-FFF2-40B4-BE49-F238E27FC236}">
                <a16:creationId xmlns:a16="http://schemas.microsoft.com/office/drawing/2014/main" id="{423E5C2E-E8F7-0E4B-BDA3-C8AD93A249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92531065"/>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0" y="1078264"/>
            <a:ext cx="9519743" cy="5752842"/>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患者ごとの適切な医療提供を推進する観点から、全ての在宅療養指導管理材料加算について、算定要件を「３月に３回」に統一する。</a:t>
            </a:r>
          </a:p>
        </p:txBody>
      </p:sp>
      <p:sp>
        <p:nvSpPr>
          <p:cNvPr id="6" name="正方形/長方形 5">
            <a:extLst>
              <a:ext uri="{FF2B5EF4-FFF2-40B4-BE49-F238E27FC236}">
                <a16:creationId xmlns:a16="http://schemas.microsoft.com/office/drawing/2014/main" id="{21C65EB3-E84C-005C-8C0F-E2E70CD59CE1}"/>
              </a:ext>
            </a:extLst>
          </p:cNvPr>
          <p:cNvSpPr/>
          <p:nvPr/>
        </p:nvSpPr>
        <p:spPr>
          <a:xfrm>
            <a:off x="1458462" y="1768897"/>
            <a:ext cx="4320000"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7" name="正方形/長方形 6">
            <a:extLst>
              <a:ext uri="{FF2B5EF4-FFF2-40B4-BE49-F238E27FC236}">
                <a16:creationId xmlns:a16="http://schemas.microsoft.com/office/drawing/2014/main" id="{8DF4E3F1-FA60-7B90-0078-AA617B97B1A1}"/>
              </a:ext>
            </a:extLst>
          </p:cNvPr>
          <p:cNvSpPr/>
          <p:nvPr/>
        </p:nvSpPr>
        <p:spPr>
          <a:xfrm>
            <a:off x="1458462" y="2128754"/>
            <a:ext cx="4320000" cy="1367481"/>
          </a:xfrm>
          <a:prstGeom prst="rect">
            <a:avLst/>
          </a:prstGeom>
          <a:solidFill>
            <a:srgbClr val="E7EEF9"/>
          </a:solidFill>
          <a:ln w="12700" cap="flat" cmpd="sng" algn="ctr">
            <a:noFill/>
            <a:prstDash val="solid"/>
          </a:ln>
          <a:effectLst/>
        </p:spPr>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a:t>
            </a: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通則</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本款各区分に掲げる在宅療養指導管理材料加算は、第１款各区分に掲げる在宅療養指導管理料のいずれかの所定点数を算定する場合に、特に規定する場合を除き、月１回に限り算定する。</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8" name="右矢印 89">
            <a:extLst>
              <a:ext uri="{FF2B5EF4-FFF2-40B4-BE49-F238E27FC236}">
                <a16:creationId xmlns:a16="http://schemas.microsoft.com/office/drawing/2014/main" id="{6D74FA6C-FD52-573E-5BF9-5547CCCF69C1}"/>
              </a:ext>
            </a:extLst>
          </p:cNvPr>
          <p:cNvSpPr/>
          <p:nvPr/>
        </p:nvSpPr>
        <p:spPr>
          <a:xfrm>
            <a:off x="5916000" y="2236754"/>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正方形/長方形 8">
            <a:extLst>
              <a:ext uri="{FF2B5EF4-FFF2-40B4-BE49-F238E27FC236}">
                <a16:creationId xmlns:a16="http://schemas.microsoft.com/office/drawing/2014/main" id="{D173926E-C14C-DC4B-9C99-1B4D854F177E}"/>
              </a:ext>
            </a:extLst>
          </p:cNvPr>
          <p:cNvSpPr/>
          <p:nvPr/>
        </p:nvSpPr>
        <p:spPr>
          <a:xfrm>
            <a:off x="6413538" y="1768897"/>
            <a:ext cx="4320000"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11" name="正方形/長方形 10">
            <a:extLst>
              <a:ext uri="{FF2B5EF4-FFF2-40B4-BE49-F238E27FC236}">
                <a16:creationId xmlns:a16="http://schemas.microsoft.com/office/drawing/2014/main" id="{B63AC83D-6A31-8024-4CCA-ED15024CF8A4}"/>
              </a:ext>
            </a:extLst>
          </p:cNvPr>
          <p:cNvSpPr/>
          <p:nvPr/>
        </p:nvSpPr>
        <p:spPr>
          <a:xfrm>
            <a:off x="6413538" y="2128754"/>
            <a:ext cx="4320000" cy="1367481"/>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zh-TW"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在宅療養指導管理材料加算</a:t>
            </a:r>
            <a:r>
              <a:rPr kumimoji="1" lang="en-US" altLang="zh-TW"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通則</a:t>
            </a:r>
          </a:p>
          <a:p>
            <a:pPr marL="179388" marR="0" lvl="0" indent="-179388"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本款各区分に掲げる在宅療養指導管理材料加算は、第１款各区分に掲げる在宅療養指導管理料のいずれかの所定点数を算定する場合に、特に規定する場合を除き、</a:t>
            </a:r>
            <a:r>
              <a:rPr kumimoji="1" lang="ja-JP" altLang="en-US" sz="12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３月に３回</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に限り算定する。</a:t>
            </a:r>
            <a:endParaRPr kumimoji="1" lang="en-US" altLang="ja-JP"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在宅療養指導管理材料加算の見直し</a:t>
            </a:r>
          </a:p>
        </p:txBody>
      </p:sp>
      <p:sp>
        <p:nvSpPr>
          <p:cNvPr id="4" name="正方形/長方形 3">
            <a:extLst>
              <a:ext uri="{FF2B5EF4-FFF2-40B4-BE49-F238E27FC236}">
                <a16:creationId xmlns:a16="http://schemas.microsoft.com/office/drawing/2014/main" id="{8F3F7136-E701-7090-417B-65C931F8B1FA}"/>
              </a:ext>
            </a:extLst>
          </p:cNvPr>
          <p:cNvSpPr/>
          <p:nvPr/>
        </p:nvSpPr>
        <p:spPr>
          <a:xfrm>
            <a:off x="1458462" y="970737"/>
            <a:ext cx="3297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在宅療養指導管理材料加算の見直し</a:t>
            </a:r>
          </a:p>
        </p:txBody>
      </p:sp>
      <p:sp>
        <p:nvSpPr>
          <p:cNvPr id="10" name="テキスト ボックス 9">
            <a:extLst>
              <a:ext uri="{FF2B5EF4-FFF2-40B4-BE49-F238E27FC236}">
                <a16:creationId xmlns:a16="http://schemas.microsoft.com/office/drawing/2014/main" id="{F3BA9D01-B1C6-689B-0E21-6BD6ABA18B23}"/>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地域において重症患者の訪問診療や在宅看取り等を積極的に担う医療機関・薬局の評価－⑦</a:t>
            </a:r>
          </a:p>
        </p:txBody>
      </p:sp>
      <p:graphicFrame>
        <p:nvGraphicFramePr>
          <p:cNvPr id="15" name="表 14">
            <a:extLst>
              <a:ext uri="{FF2B5EF4-FFF2-40B4-BE49-F238E27FC236}">
                <a16:creationId xmlns:a16="http://schemas.microsoft.com/office/drawing/2014/main" id="{43A7C7AA-D392-D51E-02E2-78D091B8C6AD}"/>
              </a:ext>
            </a:extLst>
          </p:cNvPr>
          <p:cNvGraphicFramePr>
            <a:graphicFrameLocks noGrp="1"/>
          </p:cNvGraphicFramePr>
          <p:nvPr/>
        </p:nvGraphicFramePr>
        <p:xfrm>
          <a:off x="1512251" y="3695600"/>
          <a:ext cx="9167496" cy="3048000"/>
        </p:xfrm>
        <a:graphic>
          <a:graphicData uri="http://schemas.openxmlformats.org/drawingml/2006/table">
            <a:tbl>
              <a:tblPr firstRow="1" bandRow="1"/>
              <a:tblGrid>
                <a:gridCol w="2683193">
                  <a:extLst>
                    <a:ext uri="{9D8B030D-6E8A-4147-A177-3AD203B41FA5}">
                      <a16:colId xmlns:a16="http://schemas.microsoft.com/office/drawing/2014/main" val="2528881394"/>
                    </a:ext>
                  </a:extLst>
                </a:gridCol>
                <a:gridCol w="2797493">
                  <a:extLst>
                    <a:ext uri="{9D8B030D-6E8A-4147-A177-3AD203B41FA5}">
                      <a16:colId xmlns:a16="http://schemas.microsoft.com/office/drawing/2014/main" val="3444591095"/>
                    </a:ext>
                  </a:extLst>
                </a:gridCol>
                <a:gridCol w="1843405">
                  <a:extLst>
                    <a:ext uri="{9D8B030D-6E8A-4147-A177-3AD203B41FA5}">
                      <a16:colId xmlns:a16="http://schemas.microsoft.com/office/drawing/2014/main" val="2893741819"/>
                    </a:ext>
                  </a:extLst>
                </a:gridCol>
                <a:gridCol w="1843405">
                  <a:extLst>
                    <a:ext uri="{9D8B030D-6E8A-4147-A177-3AD203B41FA5}">
                      <a16:colId xmlns:a16="http://schemas.microsoft.com/office/drawing/2014/main" val="2272253111"/>
                    </a:ext>
                  </a:extLst>
                </a:gridCol>
              </a:tblGrid>
              <a:tr h="144775">
                <a:tc gridSpan="2">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a:solidFill>
                            <a:schemeClr val="tx1"/>
                          </a:solidFill>
                          <a:latin typeface="メイリオ" panose="020B0604030504040204" pitchFamily="50" charset="-128"/>
                          <a:ea typeface="メイリオ" panose="020B0604030504040204" pitchFamily="50" charset="-128"/>
                        </a:rPr>
                        <a:t>在宅療養指導管理材料加算の一覧</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hMerge="1">
                  <a:txBody>
                    <a:bodyPr/>
                    <a:lstStyle/>
                    <a:p>
                      <a:pPr algn="ctr"/>
                      <a:endParaRPr kumimoji="1" lang="ja-JP" altLang="en-US" sz="1400">
                        <a:solidFill>
                          <a:schemeClr val="tx1"/>
                        </a:solidFill>
                        <a:latin typeface="メイリオ" panose="020B0604030504040204" pitchFamily="50" charset="-128"/>
                        <a:ea typeface="メイリオ" panose="020B0604030504040204" pitchFamily="50" charset="-128"/>
                      </a:endParaRPr>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mpd="sng">
                      <a:solidFill>
                        <a:srgbClr val="000000"/>
                      </a:solidFill>
                    </a:lnT>
                    <a:lnB w="254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C9E7E7"/>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a:solidFill>
                            <a:schemeClr val="tx1"/>
                          </a:solidFill>
                          <a:latin typeface="メイリオ" panose="020B0604030504040204" pitchFamily="50" charset="-128"/>
                          <a:ea typeface="メイリオ" panose="020B0604030504040204"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9C2E7"/>
                    </a:solidFill>
                  </a:tcPr>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400" u="sng">
                          <a:solidFill>
                            <a:srgbClr val="0070C0"/>
                          </a:solidFill>
                          <a:latin typeface="メイリオ" panose="020B0604030504040204" pitchFamily="50" charset="-128"/>
                          <a:ea typeface="メイリオ" panose="020B0604030504040204"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extLst>
                  <a:ext uri="{0D108BD9-81ED-4DB2-BD59-A6C34878D82A}">
                    <a16:rowId xmlns:a16="http://schemas.microsoft.com/office/drawing/2014/main" val="2619809725"/>
                  </a:ext>
                </a:extLst>
              </a:tr>
              <a:tr h="629770">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en-US" altLang="ja-JP" sz="900">
                          <a:latin typeface="メイリオ" panose="020B0604030504040204" pitchFamily="50" charset="-128"/>
                          <a:ea typeface="メイリオ" panose="020B0604030504040204" pitchFamily="50" charset="-128"/>
                        </a:rPr>
                        <a:t>C151</a:t>
                      </a:r>
                      <a:r>
                        <a:rPr kumimoji="1" lang="ja-JP" altLang="en-US" sz="900">
                          <a:latin typeface="メイリオ" panose="020B0604030504040204" pitchFamily="50" charset="-128"/>
                          <a:ea typeface="メイリオ" panose="020B0604030504040204" pitchFamily="50" charset="-128"/>
                        </a:rPr>
                        <a:t>　　注入器加算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C153</a:t>
                      </a:r>
                      <a:r>
                        <a:rPr kumimoji="1" lang="ja-JP" altLang="en-US" sz="900">
                          <a:latin typeface="メイリオ" panose="020B0604030504040204" pitchFamily="50" charset="-128"/>
                          <a:ea typeface="メイリオ" panose="020B0604030504040204" pitchFamily="50" charset="-128"/>
                        </a:rPr>
                        <a:t>　　注入器用注射針加算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C154</a:t>
                      </a:r>
                      <a:r>
                        <a:rPr kumimoji="1" lang="ja-JP" altLang="en-US" sz="900">
                          <a:latin typeface="メイリオ" panose="020B0604030504040204" pitchFamily="50" charset="-128"/>
                          <a:ea typeface="メイリオ" panose="020B0604030504040204" pitchFamily="50" charset="-128"/>
                        </a:rPr>
                        <a:t>　　紫外線殺菌機加算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C155</a:t>
                      </a:r>
                      <a:r>
                        <a:rPr kumimoji="1" lang="ja-JP" altLang="en-US" sz="900">
                          <a:latin typeface="メイリオ" panose="020B0604030504040204" pitchFamily="50" charset="-128"/>
                          <a:ea typeface="メイリオ" panose="020B0604030504040204" pitchFamily="50" charset="-128"/>
                        </a:rPr>
                        <a:t>　　自動腹膜灌流装置加算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C156</a:t>
                      </a:r>
                      <a:r>
                        <a:rPr kumimoji="1" lang="ja-JP" altLang="en-US" sz="900">
                          <a:latin typeface="メイリオ" panose="020B0604030504040204" pitchFamily="50" charset="-128"/>
                          <a:ea typeface="メイリオ" panose="020B0604030504040204" pitchFamily="50" charset="-128"/>
                        </a:rPr>
                        <a:t>　　透析液供給装置加算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C160</a:t>
                      </a:r>
                      <a:r>
                        <a:rPr kumimoji="1" lang="ja-JP" altLang="en-US" sz="900">
                          <a:latin typeface="メイリオ" panose="020B0604030504040204" pitchFamily="50" charset="-128"/>
                          <a:ea typeface="メイリオ" panose="020B0604030504040204" pitchFamily="50" charset="-128"/>
                        </a:rPr>
                        <a:t>　　在宅中心静脈栄養法用輸液セット加算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C162</a:t>
                      </a:r>
                      <a:r>
                        <a:rPr kumimoji="1" lang="ja-JP" altLang="en-US" sz="900">
                          <a:latin typeface="メイリオ" panose="020B0604030504040204" pitchFamily="50" charset="-128"/>
                          <a:ea typeface="メイリオ" panose="020B0604030504040204" pitchFamily="50" charset="-128"/>
                        </a:rPr>
                        <a:t>　　在宅経管栄養法用栄養管セット加算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C164</a:t>
                      </a:r>
                      <a:r>
                        <a:rPr kumimoji="1" lang="ja-JP" altLang="en-US" sz="900">
                          <a:latin typeface="メイリオ" panose="020B0604030504040204" pitchFamily="50" charset="-128"/>
                          <a:ea typeface="メイリオ" panose="020B0604030504040204" pitchFamily="50" charset="-128"/>
                        </a:rPr>
                        <a:t>　　人工呼吸器加算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900">
                          <a:latin typeface="メイリオ" panose="020B0604030504040204" pitchFamily="50" charset="-128"/>
                          <a:ea typeface="メイリオ" panose="020B0604030504040204" pitchFamily="50" charset="-128"/>
                        </a:rPr>
                        <a:t>C166</a:t>
                      </a:r>
                      <a:r>
                        <a:rPr kumimoji="1" lang="ja-JP" altLang="en-US" sz="900">
                          <a:latin typeface="メイリオ" panose="020B0604030504040204" pitchFamily="50" charset="-128"/>
                          <a:ea typeface="メイリオ" panose="020B0604030504040204" pitchFamily="50" charset="-128"/>
                        </a:rPr>
                        <a:t>　　携帯型ディスポーサブル注入ポンプ加算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C167</a:t>
                      </a:r>
                      <a:r>
                        <a:rPr kumimoji="1" lang="ja-JP" altLang="en-US" sz="900">
                          <a:latin typeface="メイリオ" panose="020B0604030504040204" pitchFamily="50" charset="-128"/>
                          <a:ea typeface="メイリオ" panose="020B0604030504040204" pitchFamily="50" charset="-128"/>
                        </a:rPr>
                        <a:t>　　疼痛管理用送信機加算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C168</a:t>
                      </a:r>
                      <a:r>
                        <a:rPr kumimoji="1" lang="ja-JP" altLang="en-US" sz="900">
                          <a:latin typeface="メイリオ" panose="020B0604030504040204" pitchFamily="50" charset="-128"/>
                          <a:ea typeface="メイリオ" panose="020B0604030504040204" pitchFamily="50" charset="-128"/>
                        </a:rPr>
                        <a:t>　　携帯型精密輸液ポンプ加算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C168-2</a:t>
                      </a:r>
                      <a:r>
                        <a:rPr kumimoji="1" lang="ja-JP" altLang="en-US" sz="900">
                          <a:latin typeface="メイリオ" panose="020B0604030504040204" pitchFamily="50" charset="-128"/>
                          <a:ea typeface="メイリオ" panose="020B0604030504040204" pitchFamily="50" charset="-128"/>
                        </a:rPr>
                        <a:t>　携帯型精密ネブライザー加算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C169</a:t>
                      </a:r>
                      <a:r>
                        <a:rPr kumimoji="1" lang="ja-JP" altLang="en-US" sz="900">
                          <a:latin typeface="メイリオ" panose="020B0604030504040204" pitchFamily="50" charset="-128"/>
                          <a:ea typeface="メイリオ" panose="020B0604030504040204" pitchFamily="50" charset="-128"/>
                        </a:rPr>
                        <a:t>　　気管切開患者用人工鼻加算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C170</a:t>
                      </a:r>
                      <a:r>
                        <a:rPr kumimoji="1" lang="ja-JP" altLang="en-US" sz="900">
                          <a:latin typeface="メイリオ" panose="020B0604030504040204" pitchFamily="50" charset="-128"/>
                          <a:ea typeface="メイリオ" panose="020B0604030504040204" pitchFamily="50" charset="-128"/>
                        </a:rPr>
                        <a:t>　　排痰補助装置加算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C173</a:t>
                      </a:r>
                      <a:r>
                        <a:rPr kumimoji="1" lang="ja-JP" altLang="en-US" sz="900">
                          <a:latin typeface="メイリオ" panose="020B0604030504040204" pitchFamily="50" charset="-128"/>
                          <a:ea typeface="メイリオ" panose="020B0604030504040204" pitchFamily="50" charset="-128"/>
                        </a:rPr>
                        <a:t>　　横隔神経電気刺激装置加算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C175</a:t>
                      </a:r>
                      <a:r>
                        <a:rPr kumimoji="1" lang="ja-JP" altLang="en-US" sz="900">
                          <a:latin typeface="メイリオ" panose="020B0604030504040204" pitchFamily="50" charset="-128"/>
                          <a:ea typeface="メイリオ" panose="020B0604030504040204" pitchFamily="50" charset="-128"/>
                        </a:rPr>
                        <a:t>　　在宅抗菌薬吸入療法用ネブライザ加算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月１回算定</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rowSpan="3">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３月に３回算定可能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1739184355"/>
                  </a:ext>
                </a:extLst>
              </a:tr>
              <a:tr h="238878">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en-US" altLang="ja-JP" sz="900">
                          <a:latin typeface="メイリオ" panose="020B0604030504040204" pitchFamily="50" charset="-128"/>
                          <a:ea typeface="メイリオ" panose="020B0604030504040204" pitchFamily="50" charset="-128"/>
                        </a:rPr>
                        <a:t>C152</a:t>
                      </a:r>
                      <a:r>
                        <a:rPr kumimoji="1" lang="ja-JP" altLang="en-US" sz="900">
                          <a:latin typeface="メイリオ" panose="020B0604030504040204" pitchFamily="50" charset="-128"/>
                          <a:ea typeface="メイリオ" panose="020B0604030504040204" pitchFamily="50" charset="-128"/>
                        </a:rPr>
                        <a:t>　　間歇注入シリンジポンプ加算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C152-2</a:t>
                      </a:r>
                      <a:r>
                        <a:rPr kumimoji="1" lang="ja-JP" altLang="en-US" sz="900">
                          <a:latin typeface="メイリオ" panose="020B0604030504040204" pitchFamily="50" charset="-128"/>
                          <a:ea typeface="メイリオ" panose="020B0604030504040204" pitchFamily="50" charset="-128"/>
                        </a:rPr>
                        <a:t>　持続血糖測定器加算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C152-3</a:t>
                      </a:r>
                      <a:r>
                        <a:rPr kumimoji="1" lang="ja-JP" altLang="en-US" sz="900">
                          <a:latin typeface="メイリオ" panose="020B0604030504040204" pitchFamily="50" charset="-128"/>
                          <a:ea typeface="メイリオ" panose="020B0604030504040204" pitchFamily="50" charset="-128"/>
                        </a:rPr>
                        <a:t>　経腸投薬用ポンプ加算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EECE1"/>
                    </a:solidFill>
                  </a:tcPr>
                </a:tc>
                <a:tc>
                  <a:txBody>
                    <a:bodyPr/>
                    <a:lstStyle/>
                    <a:p>
                      <a:pPr lvl="0"/>
                      <a:r>
                        <a:rPr kumimoji="1" lang="en-US" altLang="ja-JP" sz="900">
                          <a:latin typeface="メイリオ" panose="020B0604030504040204" pitchFamily="50" charset="-128"/>
                          <a:ea typeface="メイリオ" panose="020B0604030504040204" pitchFamily="50" charset="-128"/>
                        </a:rPr>
                        <a:t>C152-4</a:t>
                      </a:r>
                      <a:r>
                        <a:rPr kumimoji="1" lang="ja-JP" altLang="en-US" sz="900">
                          <a:latin typeface="メイリオ" panose="020B0604030504040204" pitchFamily="50" charset="-128"/>
                          <a:ea typeface="メイリオ" panose="020B0604030504040204" pitchFamily="50" charset="-128"/>
                        </a:rPr>
                        <a:t>　持続皮下注入シリンジポンプ加算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C161</a:t>
                      </a:r>
                      <a:r>
                        <a:rPr kumimoji="1" lang="ja-JP" altLang="en-US" sz="900">
                          <a:latin typeface="メイリオ" panose="020B0604030504040204" pitchFamily="50" charset="-128"/>
                          <a:ea typeface="メイリオ" panose="020B0604030504040204" pitchFamily="50" charset="-128"/>
                        </a:rPr>
                        <a:t>　　注入ポンプ加算</a:t>
                      </a:r>
                    </a:p>
                    <a:p>
                      <a:pPr lvl="0"/>
                      <a:endParaRPr kumimoji="1" lang="ja-JP" altLang="en-US"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EECE1"/>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２月に２回算定可能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v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719138484"/>
                  </a:ext>
                </a:extLst>
              </a:tr>
              <a:tr h="499473">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lvl="0"/>
                      <a:r>
                        <a:rPr kumimoji="1" lang="ja-JP" altLang="en-US" sz="900">
                          <a:latin typeface="メイリオ" panose="020B0604030504040204" pitchFamily="50" charset="-128"/>
                          <a:ea typeface="メイリオ" panose="020B0604030504040204" pitchFamily="50" charset="-128"/>
                        </a:rPr>
                        <a:t>通則３ 　乳幼児呼吸管理材料加算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C150</a:t>
                      </a:r>
                      <a:r>
                        <a:rPr kumimoji="1" lang="ja-JP" altLang="en-US" sz="900">
                          <a:latin typeface="メイリオ" panose="020B0604030504040204" pitchFamily="50" charset="-128"/>
                          <a:ea typeface="メイリオ" panose="020B0604030504040204" pitchFamily="50" charset="-128"/>
                        </a:rPr>
                        <a:t>　　自己血糖測定器加算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C157</a:t>
                      </a:r>
                      <a:r>
                        <a:rPr kumimoji="1" lang="ja-JP" altLang="en-US" sz="900">
                          <a:latin typeface="メイリオ" panose="020B0604030504040204" pitchFamily="50" charset="-128"/>
                          <a:ea typeface="メイリオ" panose="020B0604030504040204" pitchFamily="50" charset="-128"/>
                        </a:rPr>
                        <a:t>　　酸素ボンベ加算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C158</a:t>
                      </a:r>
                      <a:r>
                        <a:rPr kumimoji="1" lang="ja-JP" altLang="en-US" sz="900">
                          <a:latin typeface="メイリオ" panose="020B0604030504040204" pitchFamily="50" charset="-128"/>
                          <a:ea typeface="メイリオ" panose="020B0604030504040204" pitchFamily="50" charset="-128"/>
                        </a:rPr>
                        <a:t>　　酸素濃縮装置加算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C159</a:t>
                      </a:r>
                      <a:r>
                        <a:rPr kumimoji="1" lang="ja-JP" altLang="en-US" sz="900">
                          <a:latin typeface="メイリオ" panose="020B0604030504040204" pitchFamily="50" charset="-128"/>
                          <a:ea typeface="メイリオ" panose="020B0604030504040204" pitchFamily="50" charset="-128"/>
                        </a:rPr>
                        <a:t>　　液化酸素装置加算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C159-2</a:t>
                      </a:r>
                      <a:r>
                        <a:rPr kumimoji="1" lang="ja-JP" altLang="en-US" sz="900">
                          <a:latin typeface="メイリオ" panose="020B0604030504040204" pitchFamily="50" charset="-128"/>
                          <a:ea typeface="メイリオ" panose="020B0604030504040204" pitchFamily="50" charset="-128"/>
                        </a:rPr>
                        <a:t>　呼吸同調式デマンドバルブ加算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C163</a:t>
                      </a:r>
                      <a:r>
                        <a:rPr kumimoji="1" lang="ja-JP" altLang="en-US" sz="900">
                          <a:latin typeface="メイリオ" panose="020B0604030504040204" pitchFamily="50" charset="-128"/>
                          <a:ea typeface="メイリオ" panose="020B0604030504040204" pitchFamily="50" charset="-128"/>
                        </a:rPr>
                        <a:t>　　特殊カテーテル加算</a:t>
                      </a:r>
                      <a:endParaRPr kumimoji="1" lang="en-US" altLang="ja-JP" sz="90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lvl="0"/>
                      <a:r>
                        <a:rPr kumimoji="1" lang="en-US" altLang="ja-JP" sz="900">
                          <a:latin typeface="メイリオ" panose="020B0604030504040204" pitchFamily="50" charset="-128"/>
                          <a:ea typeface="メイリオ" panose="020B0604030504040204" pitchFamily="50" charset="-128"/>
                        </a:rPr>
                        <a:t>C165</a:t>
                      </a:r>
                      <a:r>
                        <a:rPr kumimoji="1" lang="ja-JP" altLang="en-US" sz="900">
                          <a:latin typeface="メイリオ" panose="020B0604030504040204" pitchFamily="50" charset="-128"/>
                          <a:ea typeface="メイリオ" panose="020B0604030504040204" pitchFamily="50" charset="-128"/>
                        </a:rPr>
                        <a:t>　　在宅持続陽圧呼吸療法用治療器加算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a:t>
                      </a:r>
                      <a:r>
                        <a:rPr kumimoji="1" lang="ja-JP" altLang="en-US" sz="900">
                          <a:latin typeface="メイリオ" panose="020B0604030504040204" pitchFamily="50" charset="-128"/>
                          <a:ea typeface="メイリオ" panose="020B0604030504040204" pitchFamily="50" charset="-128"/>
                        </a:rPr>
                        <a:t>　　在宅酸素療法材料加算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C171-2</a:t>
                      </a:r>
                      <a:r>
                        <a:rPr kumimoji="1" lang="ja-JP" altLang="en-US" sz="900">
                          <a:latin typeface="メイリオ" panose="020B0604030504040204" pitchFamily="50" charset="-128"/>
                          <a:ea typeface="メイリオ" panose="020B0604030504040204" pitchFamily="50" charset="-128"/>
                        </a:rPr>
                        <a:t>　</a:t>
                      </a:r>
                      <a:r>
                        <a:rPr kumimoji="1" lang="zh-TW" altLang="en-US" sz="900">
                          <a:latin typeface="メイリオ" panose="020B0604030504040204" pitchFamily="50" charset="-128"/>
                          <a:ea typeface="メイリオ" panose="020B0604030504040204" pitchFamily="50" charset="-128"/>
                        </a:rPr>
                        <a:t>在宅持続陽圧呼吸療法材料加算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C171-3</a:t>
                      </a:r>
                      <a:r>
                        <a:rPr kumimoji="1" lang="ja-JP" altLang="en-US" sz="900">
                          <a:latin typeface="メイリオ" panose="020B0604030504040204" pitchFamily="50" charset="-128"/>
                          <a:ea typeface="メイリオ" panose="020B0604030504040204" pitchFamily="50" charset="-128"/>
                        </a:rPr>
                        <a:t>　在宅ハイフローセラピー材料加算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C172</a:t>
                      </a:r>
                      <a:r>
                        <a:rPr kumimoji="1" lang="ja-JP" altLang="en-US" sz="900">
                          <a:latin typeface="メイリオ" panose="020B0604030504040204" pitchFamily="50" charset="-128"/>
                          <a:ea typeface="メイリオ" panose="020B0604030504040204" pitchFamily="50" charset="-128"/>
                        </a:rPr>
                        <a:t>　　在宅経肛門的自己洗腸用材料加算</a:t>
                      </a:r>
                      <a:endParaRPr kumimoji="1" lang="en-US" altLang="ja-JP" sz="900">
                        <a:latin typeface="メイリオ" panose="020B0604030504040204" pitchFamily="50" charset="-128"/>
                        <a:ea typeface="メイリオ" panose="020B0604030504040204" pitchFamily="50" charset="-128"/>
                      </a:endParaRPr>
                    </a:p>
                    <a:p>
                      <a:pPr lvl="0"/>
                      <a:r>
                        <a:rPr kumimoji="1" lang="en-US" altLang="ja-JP" sz="900">
                          <a:latin typeface="メイリオ" panose="020B0604030504040204" pitchFamily="50" charset="-128"/>
                          <a:ea typeface="メイリオ" panose="020B0604030504040204" pitchFamily="50" charset="-128"/>
                        </a:rPr>
                        <a:t>C174</a:t>
                      </a:r>
                      <a:r>
                        <a:rPr kumimoji="1" lang="ja-JP" altLang="en-US" sz="900">
                          <a:latin typeface="メイリオ" panose="020B0604030504040204" pitchFamily="50" charset="-128"/>
                          <a:ea typeface="メイリオ" panose="020B0604030504040204" pitchFamily="50" charset="-128"/>
                        </a:rPr>
                        <a:t>　　在宅ハイフローセラピー装置加算</a:t>
                      </a:r>
                    </a:p>
                    <a:p>
                      <a:pPr lvl="0"/>
                      <a:endParaRPr kumimoji="1" lang="ja-JP" altLang="en-US" sz="900">
                        <a:latin typeface="メイリオ" panose="020B0604030504040204" pitchFamily="50" charset="-128"/>
                        <a:ea typeface="メイリオ" panose="020B0604030504040204" pitchFamily="50" charset="-128"/>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400">
                          <a:latin typeface="メイリオ" panose="020B0604030504040204" pitchFamily="50" charset="-128"/>
                          <a:ea typeface="メイリオ" panose="020B0604030504040204" pitchFamily="50" charset="-128"/>
                        </a:rPr>
                        <a:t>３月に３回算定可能</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7EEF9"/>
                    </a:solidFill>
                  </a:tcPr>
                </a:tc>
                <a:tc vMerge="1">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2571824873"/>
                  </a:ext>
                </a:extLst>
              </a:tr>
            </a:tbl>
          </a:graphicData>
        </a:graphic>
      </p:graphicFrame>
      <p:sp>
        <p:nvSpPr>
          <p:cNvPr id="2" name="スライド番号プレースホルダー 4">
            <a:extLst>
              <a:ext uri="{FF2B5EF4-FFF2-40B4-BE49-F238E27FC236}">
                <a16:creationId xmlns:a16="http://schemas.microsoft.com/office/drawing/2014/main" id="{FF5DCC64-DB17-B601-E5CB-DC49DD4C4DE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106320744"/>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D744-3466-5FF4-A989-C7289F959D07}"/>
            </a:ext>
          </a:extLst>
        </p:cNvPr>
        <p:cNvGrpSpPr/>
        <p:nvPr/>
      </p:nvGrpSpPr>
      <p:grpSpPr>
        <a:xfrm>
          <a:off x="0" y="0"/>
          <a:ext cx="0" cy="0"/>
          <a:chOff x="0" y="0"/>
          <a:chExt cx="0" cy="0"/>
        </a:xfrm>
      </p:grpSpPr>
      <p:sp>
        <p:nvSpPr>
          <p:cNvPr id="47" name="テキスト ボックス 46">
            <a:extLst>
              <a:ext uri="{FF2B5EF4-FFF2-40B4-BE49-F238E27FC236}">
                <a16:creationId xmlns:a16="http://schemas.microsoft.com/office/drawing/2014/main" id="{73848CC8-51CD-EEFA-F648-AA7F583185B1}"/>
              </a:ext>
            </a:extLst>
          </p:cNvPr>
          <p:cNvSpPr txBox="1"/>
          <p:nvPr/>
        </p:nvSpPr>
        <p:spPr>
          <a:xfrm>
            <a:off x="3975880" y="2122890"/>
            <a:ext cx="4955203" cy="82791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訪問診療時等に支給又は別途郵送（郵送代は全額患者負担）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endParaRPr kumimoji="1" lang="en-US" altLang="ja-JP" sz="8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（適宜、訪看と連携して使用実績等を把握することも想定される。）</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121" name="テキスト ボックス 120">
            <a:extLst>
              <a:ext uri="{FF2B5EF4-FFF2-40B4-BE49-F238E27FC236}">
                <a16:creationId xmlns:a16="http://schemas.microsoft.com/office/drawing/2014/main" id="{72FEF09A-1270-DAA3-8C4E-AF33500DEB22}"/>
              </a:ext>
            </a:extLst>
          </p:cNvPr>
          <p:cNvSpPr txBox="1"/>
          <p:nvPr/>
        </p:nvSpPr>
        <p:spPr>
          <a:xfrm>
            <a:off x="1336129" y="1061282"/>
            <a:ext cx="9519743" cy="5742931"/>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医師が支給を決定した衛生材料及び特定保険医療材料について、医療機関や薬局からの送付だけでなく、</a:t>
            </a:r>
            <a:r>
              <a:rPr kumimoji="1" lang="ja-JP" altLang="en-US" sz="14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医師の指示に基づき製造販売業者（販売業の許可を得ているものに限る。）から自宅に直接郵送できる</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こととする。</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1245D68A-7247-EB15-0B92-2B491498DED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在宅で使用する衛生材料等の提供ルールの見直し</a:t>
            </a:r>
          </a:p>
        </p:txBody>
      </p:sp>
      <p:sp>
        <p:nvSpPr>
          <p:cNvPr id="4" name="正方形/長方形 3">
            <a:extLst>
              <a:ext uri="{FF2B5EF4-FFF2-40B4-BE49-F238E27FC236}">
                <a16:creationId xmlns:a16="http://schemas.microsoft.com/office/drawing/2014/main" id="{DFBA86B3-F345-31C7-00CE-8C87A2FAE1EA}"/>
              </a:ext>
            </a:extLst>
          </p:cNvPr>
          <p:cNvSpPr/>
          <p:nvPr/>
        </p:nvSpPr>
        <p:spPr>
          <a:xfrm>
            <a:off x="1458462" y="970737"/>
            <a:ext cx="3649236"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在宅で使用する衛生材料等の提供ルールの見直し</a:t>
            </a:r>
          </a:p>
        </p:txBody>
      </p:sp>
      <p:sp>
        <p:nvSpPr>
          <p:cNvPr id="10" name="テキスト ボックス 9">
            <a:extLst>
              <a:ext uri="{FF2B5EF4-FFF2-40B4-BE49-F238E27FC236}">
                <a16:creationId xmlns:a16="http://schemas.microsoft.com/office/drawing/2014/main" id="{AC36215D-3E45-CB97-0F06-4FB666E66EE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－５－１　地域において重症患者の訪問診療や在宅看取り等を積極的に担う医療機関・薬局の評価</a:t>
            </a:r>
          </a:p>
        </p:txBody>
      </p:sp>
      <p:pic>
        <p:nvPicPr>
          <p:cNvPr id="33" name="Picture 2" descr="人工呼吸器のイラスト">
            <a:extLst>
              <a:ext uri="{FF2B5EF4-FFF2-40B4-BE49-F238E27FC236}">
                <a16:creationId xmlns:a16="http://schemas.microsoft.com/office/drawing/2014/main" id="{25976AA6-8C2F-3D18-94C2-D63F62F3B1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9222" y="3400790"/>
            <a:ext cx="1476840" cy="1237262"/>
          </a:xfrm>
          <a:prstGeom prst="rect">
            <a:avLst/>
          </a:prstGeom>
          <a:noFill/>
          <a:extLst>
            <a:ext uri="{909E8E84-426E-40DD-AFC4-6F175D3DCCD1}">
              <a14:hiddenFill xmlns:a14="http://schemas.microsoft.com/office/drawing/2010/main">
                <a:solidFill>
                  <a:srgbClr val="FFFFFF"/>
                </a:solidFill>
              </a14:hiddenFill>
            </a:ext>
          </a:extLst>
        </p:spPr>
      </p:pic>
      <p:pic>
        <p:nvPicPr>
          <p:cNvPr id="34" name="図 33">
            <a:extLst>
              <a:ext uri="{FF2B5EF4-FFF2-40B4-BE49-F238E27FC236}">
                <a16:creationId xmlns:a16="http://schemas.microsoft.com/office/drawing/2014/main" id="{691EF54C-8B6B-0A8A-6A25-855176A23E2C}"/>
              </a:ext>
            </a:extLst>
          </p:cNvPr>
          <p:cNvPicPr>
            <a:picLocks noChangeAspect="1"/>
          </p:cNvPicPr>
          <p:nvPr/>
        </p:nvPicPr>
        <p:blipFill>
          <a:blip r:embed="rId4"/>
          <a:stretch>
            <a:fillRect/>
          </a:stretch>
        </p:blipFill>
        <p:spPr>
          <a:xfrm>
            <a:off x="5107698" y="5079020"/>
            <a:ext cx="1311162" cy="1153823"/>
          </a:xfrm>
          <a:prstGeom prst="rect">
            <a:avLst/>
          </a:prstGeom>
        </p:spPr>
      </p:pic>
      <p:pic>
        <p:nvPicPr>
          <p:cNvPr id="35" name="図 34">
            <a:extLst>
              <a:ext uri="{FF2B5EF4-FFF2-40B4-BE49-F238E27FC236}">
                <a16:creationId xmlns:a16="http://schemas.microsoft.com/office/drawing/2014/main" id="{0B061FC4-FC29-488D-35EC-F637952EDFEB}"/>
              </a:ext>
            </a:extLst>
          </p:cNvPr>
          <p:cNvPicPr>
            <a:picLocks noChangeAspect="1"/>
          </p:cNvPicPr>
          <p:nvPr/>
        </p:nvPicPr>
        <p:blipFill>
          <a:blip r:embed="rId5"/>
          <a:stretch>
            <a:fillRect/>
          </a:stretch>
        </p:blipFill>
        <p:spPr>
          <a:xfrm>
            <a:off x="2007169" y="2068191"/>
            <a:ext cx="944364" cy="944364"/>
          </a:xfrm>
          <a:prstGeom prst="rect">
            <a:avLst/>
          </a:prstGeom>
        </p:spPr>
      </p:pic>
      <p:pic>
        <p:nvPicPr>
          <p:cNvPr id="36" name="Picture 2" descr="電話を掛ける医師のイラスト（男性・笑う）">
            <a:extLst>
              <a:ext uri="{FF2B5EF4-FFF2-40B4-BE49-F238E27FC236}">
                <a16:creationId xmlns:a16="http://schemas.microsoft.com/office/drawing/2014/main" id="{C4F34AB1-BD98-0619-BDDB-1CA24C32E63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65983" y="2143082"/>
            <a:ext cx="635666" cy="794582"/>
          </a:xfrm>
          <a:prstGeom prst="rect">
            <a:avLst/>
          </a:prstGeom>
          <a:noFill/>
          <a:extLst>
            <a:ext uri="{909E8E84-426E-40DD-AFC4-6F175D3DCCD1}">
              <a14:hiddenFill xmlns:a14="http://schemas.microsoft.com/office/drawing/2010/main">
                <a:solidFill>
                  <a:srgbClr val="FFFFFF"/>
                </a:solidFill>
              </a14:hiddenFill>
            </a:ext>
          </a:extLst>
        </p:spPr>
      </p:pic>
      <p:sp>
        <p:nvSpPr>
          <p:cNvPr id="37" name="矢印: 折線 36">
            <a:extLst>
              <a:ext uri="{FF2B5EF4-FFF2-40B4-BE49-F238E27FC236}">
                <a16:creationId xmlns:a16="http://schemas.microsoft.com/office/drawing/2014/main" id="{DCEC8F32-12AE-1C14-9E00-C6975537AA8A}"/>
              </a:ext>
            </a:extLst>
          </p:cNvPr>
          <p:cNvSpPr/>
          <p:nvPr/>
        </p:nvSpPr>
        <p:spPr>
          <a:xfrm rot="5400000">
            <a:off x="6110373" y="-50428"/>
            <a:ext cx="1072172" cy="6074677"/>
          </a:xfrm>
          <a:prstGeom prst="bentArrow">
            <a:avLst>
              <a:gd name="adj1" fmla="val 14662"/>
              <a:gd name="adj2" fmla="val 15955"/>
              <a:gd name="adj3" fmla="val 25000"/>
              <a:gd name="adj4" fmla="val 43750"/>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pic>
        <p:nvPicPr>
          <p:cNvPr id="38" name="図 37">
            <a:extLst>
              <a:ext uri="{FF2B5EF4-FFF2-40B4-BE49-F238E27FC236}">
                <a16:creationId xmlns:a16="http://schemas.microsoft.com/office/drawing/2014/main" id="{055454FA-E246-D2F1-2386-6C958D588531}"/>
              </a:ext>
            </a:extLst>
          </p:cNvPr>
          <p:cNvPicPr>
            <a:picLocks noChangeAspect="1"/>
          </p:cNvPicPr>
          <p:nvPr/>
        </p:nvPicPr>
        <p:blipFill>
          <a:blip r:embed="rId7"/>
          <a:stretch>
            <a:fillRect/>
          </a:stretch>
        </p:blipFill>
        <p:spPr>
          <a:xfrm>
            <a:off x="5150468" y="3246137"/>
            <a:ext cx="1199121" cy="1199121"/>
          </a:xfrm>
          <a:prstGeom prst="rect">
            <a:avLst/>
          </a:prstGeom>
        </p:spPr>
      </p:pic>
      <p:sp>
        <p:nvSpPr>
          <p:cNvPr id="39" name="矢印: 折線 38">
            <a:extLst>
              <a:ext uri="{FF2B5EF4-FFF2-40B4-BE49-F238E27FC236}">
                <a16:creationId xmlns:a16="http://schemas.microsoft.com/office/drawing/2014/main" id="{44E2B1E9-1A2E-D828-0FE5-EAE6557C4F2A}"/>
              </a:ext>
            </a:extLst>
          </p:cNvPr>
          <p:cNvSpPr/>
          <p:nvPr/>
        </p:nvSpPr>
        <p:spPr>
          <a:xfrm rot="10800000" flipH="1">
            <a:off x="3002554" y="3275450"/>
            <a:ext cx="2031417" cy="1199120"/>
          </a:xfrm>
          <a:prstGeom prst="bentArrow">
            <a:avLst>
              <a:gd name="adj1" fmla="val 13226"/>
              <a:gd name="adj2" fmla="val 14067"/>
              <a:gd name="adj3" fmla="val 16590"/>
              <a:gd name="adj4" fmla="val 43750"/>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0" name="矢印: 右 39">
            <a:extLst>
              <a:ext uri="{FF2B5EF4-FFF2-40B4-BE49-F238E27FC236}">
                <a16:creationId xmlns:a16="http://schemas.microsoft.com/office/drawing/2014/main" id="{E6F2DF71-490E-F2B5-BC50-ECAEBEE69A0C}"/>
              </a:ext>
            </a:extLst>
          </p:cNvPr>
          <p:cNvSpPr/>
          <p:nvPr/>
        </p:nvSpPr>
        <p:spPr>
          <a:xfrm>
            <a:off x="6553051" y="4129227"/>
            <a:ext cx="2192894" cy="553228"/>
          </a:xfrm>
          <a:prstGeom prst="rightArrow">
            <a:avLst>
              <a:gd name="adj1" fmla="val 43322"/>
              <a:gd name="adj2" fmla="val 53339"/>
            </a:avLst>
          </a:prstGeom>
          <a:solidFill>
            <a:srgbClr val="C9E7E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1" name="矢印: 折線 40">
            <a:extLst>
              <a:ext uri="{FF2B5EF4-FFF2-40B4-BE49-F238E27FC236}">
                <a16:creationId xmlns:a16="http://schemas.microsoft.com/office/drawing/2014/main" id="{948B517A-6E57-EB2A-0B4C-F644549BC301}"/>
              </a:ext>
            </a:extLst>
          </p:cNvPr>
          <p:cNvSpPr/>
          <p:nvPr/>
        </p:nvSpPr>
        <p:spPr>
          <a:xfrm rot="10800000" flipH="1">
            <a:off x="2426088" y="3275451"/>
            <a:ext cx="2607882" cy="2989338"/>
          </a:xfrm>
          <a:prstGeom prst="bentArrow">
            <a:avLst>
              <a:gd name="adj1" fmla="val 6474"/>
              <a:gd name="adj2" fmla="val 9727"/>
              <a:gd name="adj3" fmla="val 12391"/>
              <a:gd name="adj4" fmla="val 34453"/>
            </a:avLst>
          </a:prstGeom>
          <a:solidFill>
            <a:srgbClr val="FDF3B9">
              <a:lumMod val="75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2" name="矢印: 折線 41">
            <a:extLst>
              <a:ext uri="{FF2B5EF4-FFF2-40B4-BE49-F238E27FC236}">
                <a16:creationId xmlns:a16="http://schemas.microsoft.com/office/drawing/2014/main" id="{2DDC601D-F160-93BE-9E8F-771BFC84AD37}"/>
              </a:ext>
            </a:extLst>
          </p:cNvPr>
          <p:cNvSpPr/>
          <p:nvPr/>
        </p:nvSpPr>
        <p:spPr>
          <a:xfrm rot="5400000" flipH="1">
            <a:off x="7380754" y="3810351"/>
            <a:ext cx="1475342" cy="3130746"/>
          </a:xfrm>
          <a:prstGeom prst="bentArrow">
            <a:avLst>
              <a:gd name="adj1" fmla="val 8990"/>
              <a:gd name="adj2" fmla="val 11379"/>
              <a:gd name="adj3" fmla="val 16523"/>
              <a:gd name="adj4" fmla="val 31077"/>
            </a:avLst>
          </a:prstGeom>
          <a:solidFill>
            <a:srgbClr val="FDF3B9">
              <a:lumMod val="75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0" cap="none" spc="0" normalizeH="0" baseline="0" noProof="0">
              <a:ln>
                <a:noFill/>
              </a:ln>
              <a:solidFill>
                <a:sysClr val="windowText" lastClr="000000"/>
              </a:solidFill>
              <a:effectLst/>
              <a:uLnTx/>
              <a:uFillTx/>
              <a:latin typeface="Segoe UI"/>
              <a:ea typeface="メイリオ"/>
              <a:cs typeface="+mn-cs"/>
            </a:endParaRPr>
          </a:p>
        </p:txBody>
      </p:sp>
      <p:sp>
        <p:nvSpPr>
          <p:cNvPr id="43" name="テキスト ボックス 42">
            <a:extLst>
              <a:ext uri="{FF2B5EF4-FFF2-40B4-BE49-F238E27FC236}">
                <a16:creationId xmlns:a16="http://schemas.microsoft.com/office/drawing/2014/main" id="{46A038EF-60A8-16CE-1577-B8AB9FCC6BAF}"/>
              </a:ext>
            </a:extLst>
          </p:cNvPr>
          <p:cNvSpPr txBox="1"/>
          <p:nvPr/>
        </p:nvSpPr>
        <p:spPr>
          <a:xfrm>
            <a:off x="2183520" y="2943778"/>
            <a:ext cx="1107996" cy="304699"/>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保険医療機関</a:t>
            </a:r>
          </a:p>
        </p:txBody>
      </p:sp>
      <p:sp>
        <p:nvSpPr>
          <p:cNvPr id="44" name="テキスト ボックス 43">
            <a:extLst>
              <a:ext uri="{FF2B5EF4-FFF2-40B4-BE49-F238E27FC236}">
                <a16:creationId xmlns:a16="http://schemas.microsoft.com/office/drawing/2014/main" id="{C80DA44F-7E62-2D63-7337-29B8458636B5}"/>
              </a:ext>
            </a:extLst>
          </p:cNvPr>
          <p:cNvSpPr txBox="1"/>
          <p:nvPr/>
        </p:nvSpPr>
        <p:spPr>
          <a:xfrm>
            <a:off x="3522313" y="4407410"/>
            <a:ext cx="4608512" cy="770596"/>
          </a:xfrm>
          <a:prstGeom prst="rect">
            <a:avLst/>
          </a:prstGeom>
          <a:noFill/>
          <a:ln>
            <a:solidFill>
              <a:srgbClr val="000000"/>
            </a:solidFill>
          </a:ln>
        </p:spPr>
        <p:txBody>
          <a:bodyPr wrap="squar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保険薬局</a:t>
            </a:r>
            <a:endParaRPr kumimoji="1" lang="en-US" altLang="ja-JP" sz="1200" b="0" i="0" u="none" strike="noStrike" kern="0" cap="none" spc="0" normalizeH="0" baseline="0" noProof="0">
              <a:ln>
                <a:noFill/>
              </a:ln>
              <a:solidFill>
                <a:srgbClr val="000000"/>
              </a:solidFill>
              <a:effectLst/>
              <a:uLnTx/>
              <a:uFillTx/>
              <a:latin typeface="Segoe UI"/>
              <a:ea typeface="メイリオ"/>
              <a:cs typeface="+mn-cs"/>
            </a:endParaRPr>
          </a:p>
          <a:p>
            <a:pPr marL="176213" marR="0" lvl="0" indent="-176213" algn="l" defTabSz="914400" rtl="0" eaLnBrk="1" fontAlgn="auto" latinLnBrk="0" hangingPunct="1">
              <a:lnSpc>
                <a:spcPct val="120000"/>
              </a:lnSpc>
              <a:spcBef>
                <a:spcPts val="0"/>
              </a:spcBef>
              <a:spcAft>
                <a:spcPts val="600"/>
              </a:spcAft>
              <a:buClr>
                <a:srgbClr val="103185"/>
              </a:buClr>
              <a:buSzTx/>
              <a:buFontTx/>
              <a:buNone/>
              <a:tabLst/>
              <a:defRPr/>
            </a:pPr>
            <a:r>
              <a:rPr kumimoji="1" lang="en-US" altLang="ja-JP" sz="1050" b="0" i="0" u="none" strike="noStrike" kern="0" cap="none" spc="0" normalizeH="0" baseline="0" noProof="0">
                <a:ln>
                  <a:noFill/>
                </a:ln>
                <a:solidFill>
                  <a:prstClr val="black"/>
                </a:solidFill>
                <a:effectLst/>
                <a:uLnTx/>
                <a:uFillTx/>
                <a:latin typeface="メイリオ"/>
                <a:ea typeface="メイリオ"/>
                <a:cs typeface="+mn-cs"/>
              </a:rPr>
              <a:t>※</a:t>
            </a:r>
            <a:r>
              <a:rPr kumimoji="1" lang="ja-JP" altLang="en-US" sz="1050" b="0" i="0" u="none" strike="noStrike" kern="0" cap="none" spc="0" normalizeH="0" baseline="0" noProof="0">
                <a:ln>
                  <a:noFill/>
                </a:ln>
                <a:solidFill>
                  <a:prstClr val="black"/>
                </a:solidFill>
                <a:effectLst/>
                <a:uLnTx/>
                <a:uFillTx/>
                <a:latin typeface="メイリオ"/>
                <a:ea typeface="メイリオ"/>
                <a:cs typeface="+mn-cs"/>
              </a:rPr>
              <a:t>　当該患者に対して在宅患者訪問薬剤管理指導を行っており、地域支援体制加算又は在宅薬学総合体制加算の届出を行っているものに限る。</a:t>
            </a:r>
            <a:endParaRPr kumimoji="1" lang="ja-JP" altLang="en-US" sz="1050" b="0" i="0" u="none" strike="noStrike" kern="0" cap="none" spc="0" normalizeH="0" baseline="0" noProof="0">
              <a:ln>
                <a:noFill/>
              </a:ln>
              <a:solidFill>
                <a:srgbClr val="000000"/>
              </a:solidFill>
              <a:effectLst/>
              <a:uLnTx/>
              <a:uFillTx/>
              <a:latin typeface="Segoe UI"/>
              <a:ea typeface="メイリオ"/>
              <a:cs typeface="+mn-cs"/>
            </a:endParaRPr>
          </a:p>
        </p:txBody>
      </p:sp>
      <p:sp>
        <p:nvSpPr>
          <p:cNvPr id="45" name="テキスト ボックス 44">
            <a:extLst>
              <a:ext uri="{FF2B5EF4-FFF2-40B4-BE49-F238E27FC236}">
                <a16:creationId xmlns:a16="http://schemas.microsoft.com/office/drawing/2014/main" id="{77369F1F-90FA-79EE-1CBA-1C05E622C7CC}"/>
              </a:ext>
            </a:extLst>
          </p:cNvPr>
          <p:cNvSpPr txBox="1"/>
          <p:nvPr/>
        </p:nvSpPr>
        <p:spPr>
          <a:xfrm>
            <a:off x="9967348" y="3417831"/>
            <a:ext cx="492443" cy="304699"/>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Segoe UI"/>
                <a:ea typeface="メイリオ"/>
                <a:cs typeface="+mn-cs"/>
              </a:rPr>
              <a:t>患家</a:t>
            </a:r>
          </a:p>
        </p:txBody>
      </p:sp>
      <p:sp>
        <p:nvSpPr>
          <p:cNvPr id="46" name="テキスト ボックス 45">
            <a:extLst>
              <a:ext uri="{FF2B5EF4-FFF2-40B4-BE49-F238E27FC236}">
                <a16:creationId xmlns:a16="http://schemas.microsoft.com/office/drawing/2014/main" id="{DFBBE7EE-1C83-658D-078B-FCBC15891598}"/>
              </a:ext>
            </a:extLst>
          </p:cNvPr>
          <p:cNvSpPr txBox="1"/>
          <p:nvPr/>
        </p:nvSpPr>
        <p:spPr>
          <a:xfrm>
            <a:off x="4378498" y="6113395"/>
            <a:ext cx="2743059" cy="576696"/>
          </a:xfrm>
          <a:prstGeom prst="rect">
            <a:avLst/>
          </a:prstGeom>
          <a:noFill/>
          <a:ln>
            <a:solidFill>
              <a:srgbClr val="000000"/>
            </a:solidFill>
          </a:ln>
        </p:spPr>
        <p:txBody>
          <a:bodyPr wrap="none" rtlCol="0">
            <a:spAutoFit/>
          </a:bodyPr>
          <a:lstStyle/>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0" cap="none" spc="0" normalizeH="0" baseline="0" noProof="0">
                <a:ln>
                  <a:noFill/>
                </a:ln>
                <a:solidFill>
                  <a:srgbClr val="000000"/>
                </a:solidFill>
                <a:effectLst/>
                <a:uLnTx/>
                <a:uFillTx/>
                <a:latin typeface="メイリオ"/>
                <a:ea typeface="メイリオ"/>
                <a:cs typeface="+mn-cs"/>
              </a:rPr>
              <a:t>製造販売業者</a:t>
            </a:r>
            <a:endParaRPr kumimoji="1" lang="en-US" altLang="ja-JP" sz="1050" b="0" i="0" u="none" strike="noStrike" kern="0" cap="none" spc="0" normalizeH="0" baseline="0" noProof="0">
              <a:ln>
                <a:noFill/>
              </a:ln>
              <a:solidFill>
                <a:srgbClr val="000000"/>
              </a:solidFill>
              <a:effectLst/>
              <a:uLnTx/>
              <a:uFillTx/>
              <a:latin typeface="メイリオ"/>
              <a:ea typeface="メイリオ"/>
              <a:cs typeface="+mn-cs"/>
            </a:endParaRPr>
          </a:p>
          <a:p>
            <a:pPr marL="0" marR="0" lvl="0" indent="0" algn="ctr" defTabSz="914400" rtl="0" eaLnBrk="1" fontAlgn="auto" latinLnBrk="0" hangingPunct="1">
              <a:lnSpc>
                <a:spcPct val="120000"/>
              </a:lnSpc>
              <a:spcBef>
                <a:spcPts val="0"/>
              </a:spcBef>
              <a:spcAft>
                <a:spcPts val="600"/>
              </a:spcAft>
              <a:buClr>
                <a:srgbClr val="103185"/>
              </a:buClr>
              <a:buSzTx/>
              <a:buFontTx/>
              <a:buNone/>
              <a:tabLst/>
              <a:defRPr/>
            </a:pPr>
            <a:r>
              <a:rPr kumimoji="1" lang="en-US" altLang="ja-JP" sz="1050" b="0" i="0" u="none" strike="noStrike" kern="0" cap="none" spc="0" normalizeH="0" baseline="0" noProof="0">
                <a:ln>
                  <a:noFill/>
                </a:ln>
                <a:solidFill>
                  <a:srgbClr val="000000"/>
                </a:solidFill>
                <a:effectLst/>
                <a:uLnTx/>
                <a:uFillTx/>
                <a:latin typeface="メイリオ"/>
                <a:ea typeface="メイリオ"/>
                <a:cs typeface="+mn-cs"/>
              </a:rPr>
              <a:t>※</a:t>
            </a:r>
            <a:r>
              <a:rPr kumimoji="1" lang="ja-JP" altLang="en-US" sz="1050" b="0" i="0" u="none" strike="noStrike" kern="0" cap="none" spc="0" normalizeH="0" baseline="0" noProof="0">
                <a:ln>
                  <a:noFill/>
                </a:ln>
                <a:solidFill>
                  <a:srgbClr val="000000"/>
                </a:solidFill>
                <a:effectLst/>
                <a:uLnTx/>
                <a:uFillTx/>
                <a:latin typeface="メイリオ"/>
                <a:ea typeface="メイリオ"/>
                <a:cs typeface="+mn-cs"/>
              </a:rPr>
              <a:t>　販売業の許可を得ているものに限る。</a:t>
            </a:r>
          </a:p>
        </p:txBody>
      </p:sp>
      <p:sp>
        <p:nvSpPr>
          <p:cNvPr id="48" name="テキスト ボックス 47">
            <a:extLst>
              <a:ext uri="{FF2B5EF4-FFF2-40B4-BE49-F238E27FC236}">
                <a16:creationId xmlns:a16="http://schemas.microsoft.com/office/drawing/2014/main" id="{FA8AEE44-359C-8BFE-6D41-5807B9FFEDF5}"/>
              </a:ext>
            </a:extLst>
          </p:cNvPr>
          <p:cNvSpPr txBox="1"/>
          <p:nvPr/>
        </p:nvSpPr>
        <p:spPr>
          <a:xfrm>
            <a:off x="3183410" y="3950093"/>
            <a:ext cx="1877437" cy="30469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衛生材料等の提供を指示</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49" name="テキスト ボックス 48">
            <a:extLst>
              <a:ext uri="{FF2B5EF4-FFF2-40B4-BE49-F238E27FC236}">
                <a16:creationId xmlns:a16="http://schemas.microsoft.com/office/drawing/2014/main" id="{AD94C2F5-908D-87B4-A43B-EF84F0B9CD07}"/>
              </a:ext>
            </a:extLst>
          </p:cNvPr>
          <p:cNvSpPr txBox="1"/>
          <p:nvPr/>
        </p:nvSpPr>
        <p:spPr>
          <a:xfrm>
            <a:off x="6298759" y="3691349"/>
            <a:ext cx="2954655" cy="603242"/>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訪問薬剤管理指導時等に支給</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又は別途郵送（郵送代は全額患者負担）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0" name="テキスト ボックス 49">
            <a:extLst>
              <a:ext uri="{FF2B5EF4-FFF2-40B4-BE49-F238E27FC236}">
                <a16:creationId xmlns:a16="http://schemas.microsoft.com/office/drawing/2014/main" id="{D989D852-7F78-3EA2-13A1-FBB33A796408}"/>
              </a:ext>
            </a:extLst>
          </p:cNvPr>
          <p:cNvSpPr txBox="1"/>
          <p:nvPr/>
        </p:nvSpPr>
        <p:spPr>
          <a:xfrm>
            <a:off x="2910129" y="5642860"/>
            <a:ext cx="1877437" cy="304699"/>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衛生材料等の提供を指示</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1" name="テキスト ボックス 50">
            <a:extLst>
              <a:ext uri="{FF2B5EF4-FFF2-40B4-BE49-F238E27FC236}">
                <a16:creationId xmlns:a16="http://schemas.microsoft.com/office/drawing/2014/main" id="{FAC0544F-CF15-7764-126E-D09F22EB1C24}"/>
              </a:ext>
            </a:extLst>
          </p:cNvPr>
          <p:cNvSpPr txBox="1"/>
          <p:nvPr/>
        </p:nvSpPr>
        <p:spPr>
          <a:xfrm>
            <a:off x="7408592" y="5749440"/>
            <a:ext cx="2031325" cy="603242"/>
          </a:xfrm>
          <a:prstGeom prst="rect">
            <a:avLst/>
          </a:prstGeom>
          <a:noFill/>
        </p:spPr>
        <p:txBody>
          <a:bodyPr wrap="none" rtlCol="0">
            <a:spAutoFit/>
          </a:bodyPr>
          <a:lstStyle/>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郵送による提供</a:t>
            </a:r>
            <a:endParaRPr kumimoji="1" lang="en-US" altLang="ja-JP" sz="80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457200" rtl="0" eaLnBrk="1" fontAlgn="auto" latinLnBrk="0" hangingPunct="1">
              <a:lnSpc>
                <a:spcPct val="120000"/>
              </a:lnSpc>
              <a:spcBef>
                <a:spcPts val="0"/>
              </a:spcBef>
              <a:spcAft>
                <a:spcPts val="600"/>
              </a:spcAft>
              <a:buClr>
                <a:srgbClr val="103185"/>
              </a:buClr>
              <a:buSzTx/>
              <a:buFontTx/>
              <a:buNone/>
              <a:tabLst/>
              <a:defRPr/>
            </a:pPr>
            <a:r>
              <a:rPr kumimoji="1" lang="ja-JP" altLang="en-US" sz="1200" b="0" i="0" u="none" strike="noStrike" kern="1200" cap="none" spc="0" normalizeH="0" baseline="0" noProof="0">
                <a:ln>
                  <a:noFill/>
                </a:ln>
                <a:solidFill>
                  <a:srgbClr val="000000"/>
                </a:solidFill>
                <a:effectLst/>
                <a:uLnTx/>
                <a:uFillTx/>
                <a:latin typeface="Segoe UI"/>
                <a:ea typeface="メイリオ"/>
                <a:cs typeface="+mn-cs"/>
              </a:rPr>
              <a:t>（郵送代は全額患者負担）</a:t>
            </a:r>
            <a:endParaRPr kumimoji="1" lang="en-US" altLang="ja-JP" sz="120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2" name="スライド番号プレースホルダー 4">
            <a:extLst>
              <a:ext uri="{FF2B5EF4-FFF2-40B4-BE49-F238E27FC236}">
                <a16:creationId xmlns:a16="http://schemas.microsoft.com/office/drawing/2014/main" id="{669DE7C7-76A7-1B08-D34B-619A95F599C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417253721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68CA1-8ADC-874C-A432-96D221510EA4}"/>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49288F8D-0A1E-E1E9-F576-3A9300DA33B4}"/>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入院料について</a:t>
            </a:r>
          </a:p>
        </p:txBody>
      </p:sp>
      <p:sp>
        <p:nvSpPr>
          <p:cNvPr id="3" name="スライド番号プレースホルダー 4">
            <a:extLst>
              <a:ext uri="{FF2B5EF4-FFF2-40B4-BE49-F238E27FC236}">
                <a16:creationId xmlns:a16="http://schemas.microsoft.com/office/drawing/2014/main" id="{225AFF3B-83E7-3508-0771-8EFD87ABE42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635B379B-0BDC-DD3D-D456-C8855CFE28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610816"/>
      </p:ext>
    </p:extLst>
  </p:cSld>
  <p:clrMapOvr>
    <a:masterClrMapping/>
  </p:clrMapOvr>
  <mc:AlternateContent xmlns:mc="http://schemas.openxmlformats.org/markup-compatibility/2006" xmlns:p14="http://schemas.microsoft.com/office/powerpoint/2010/main">
    <mc:Choice Requires="p14">
      <p:transition spd="slow" p14:dur="2000" advTm="5408"/>
    </mc:Choice>
    <mc:Fallback xmlns="">
      <p:transition spd="slow" advTm="5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3ABA5-EF67-6BC4-4BFB-11685E05CB0E}"/>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41881FE-513A-2440-5DA7-10AEEBF9254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入院料における物賃対応について</a:t>
            </a:r>
          </a:p>
        </p:txBody>
      </p:sp>
      <p:sp>
        <p:nvSpPr>
          <p:cNvPr id="3" name="スライド番号プレースホルダー 4">
            <a:extLst>
              <a:ext uri="{FF2B5EF4-FFF2-40B4-BE49-F238E27FC236}">
                <a16:creationId xmlns:a16="http://schemas.microsoft.com/office/drawing/2014/main" id="{660DA07E-01CF-4EC2-AA55-5B4E455DD0C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D6B1B530-8BCE-62BF-1EA4-2AD47BDDD5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119331"/>
      </p:ext>
    </p:extLst>
  </p:cSld>
  <p:clrMapOvr>
    <a:masterClrMapping/>
  </p:clrMapOvr>
  <mc:AlternateContent xmlns:mc="http://schemas.openxmlformats.org/markup-compatibility/2006" xmlns:p14="http://schemas.microsoft.com/office/powerpoint/2010/main">
    <mc:Choice Requires="p14">
      <p:transition spd="slow" p14:dur="2000" advTm="7437"/>
    </mc:Choice>
    <mc:Fallback xmlns="">
      <p:transition spd="slow" advTm="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CB31D-E660-9A94-EA9F-27D8688CED13}"/>
            </a:ext>
          </a:extLst>
        </p:cNvPr>
        <p:cNvGrpSpPr/>
        <p:nvPr/>
      </p:nvGrpSpPr>
      <p:grpSpPr>
        <a:xfrm>
          <a:off x="0" y="0"/>
          <a:ext cx="0" cy="0"/>
          <a:chOff x="0" y="0"/>
          <a:chExt cx="0" cy="0"/>
        </a:xfrm>
      </p:grpSpPr>
      <p:pic>
        <p:nvPicPr>
          <p:cNvPr id="26" name="図 25">
            <a:extLst>
              <a:ext uri="{FF2B5EF4-FFF2-40B4-BE49-F238E27FC236}">
                <a16:creationId xmlns:a16="http://schemas.microsoft.com/office/drawing/2014/main" id="{7350C8E1-F22D-17B4-48EC-13DBC6EEDF54}"/>
              </a:ext>
            </a:extLst>
          </p:cNvPr>
          <p:cNvPicPr>
            <a:picLocks noChangeAspect="1"/>
          </p:cNvPicPr>
          <p:nvPr/>
        </p:nvPicPr>
        <p:blipFill>
          <a:blip r:embed="rId4"/>
          <a:stretch>
            <a:fillRect/>
          </a:stretch>
        </p:blipFill>
        <p:spPr>
          <a:xfrm>
            <a:off x="645935" y="1458330"/>
            <a:ext cx="11237741" cy="3097382"/>
          </a:xfrm>
          <a:prstGeom prst="rect">
            <a:avLst/>
          </a:prstGeom>
        </p:spPr>
      </p:pic>
      <p:sp>
        <p:nvSpPr>
          <p:cNvPr id="7" name="スライド番号プレースホルダー 4">
            <a:extLst>
              <a:ext uri="{FF2B5EF4-FFF2-40B4-BE49-F238E27FC236}">
                <a16:creationId xmlns:a16="http://schemas.microsoft.com/office/drawing/2014/main" id="{37ED091F-6C2C-50CF-28DA-E5FAA2356BE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7" name="タイトル 1">
            <a:extLst>
              <a:ext uri="{FF2B5EF4-FFF2-40B4-BE49-F238E27FC236}">
                <a16:creationId xmlns:a16="http://schemas.microsoft.com/office/drawing/2014/main" id="{3A983DA7-6A81-8BE6-01F5-834C8B1132D7}"/>
              </a:ext>
            </a:extLst>
          </p:cNvPr>
          <p:cNvSpPr txBox="1">
            <a:spLocks/>
          </p:cNvSpPr>
          <p:nvPr/>
        </p:nvSpPr>
        <p:spPr>
          <a:xfrm>
            <a:off x="335360" y="188640"/>
            <a:ext cx="3312368" cy="1584176"/>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入院における</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物価上昇への対応</a:t>
            </a:r>
          </a:p>
        </p:txBody>
      </p:sp>
      <p:sp>
        <p:nvSpPr>
          <p:cNvPr id="28" name="テキスト ボックス 27">
            <a:extLst>
              <a:ext uri="{FF2B5EF4-FFF2-40B4-BE49-F238E27FC236}">
                <a16:creationId xmlns:a16="http://schemas.microsoft.com/office/drawing/2014/main" id="{E620A9CF-77F3-C048-ECA6-CBD86FAC9C9C}"/>
              </a:ext>
            </a:extLst>
          </p:cNvPr>
          <p:cNvSpPr txBox="1"/>
          <p:nvPr/>
        </p:nvSpPr>
        <p:spPr>
          <a:xfrm>
            <a:off x="5087888" y="306202"/>
            <a:ext cx="4561282"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endParaRPr kumimoji="1" lang="en-US" altLang="ja-JP"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・令和８年度以降の物価上昇への対応として特別な項目を設定</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・令和９年度は、令和８年度の２倍の評価</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29" name="テキスト ボックス 28">
            <a:extLst>
              <a:ext uri="{FF2B5EF4-FFF2-40B4-BE49-F238E27FC236}">
                <a16:creationId xmlns:a16="http://schemas.microsoft.com/office/drawing/2014/main" id="{EB99DC6C-39B3-F7A5-01B1-A33F1E616FB0}"/>
              </a:ext>
            </a:extLst>
          </p:cNvPr>
          <p:cNvSpPr txBox="1"/>
          <p:nvPr/>
        </p:nvSpPr>
        <p:spPr>
          <a:xfrm>
            <a:off x="6384032" y="5238993"/>
            <a:ext cx="3456384"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a:t>
            </a:r>
            <a:endParaRPr kumimoji="1" lang="en-US" altLang="ja-JP"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令和６年度改定以降の経営環境の悪化を踏まえた緊急対応分を入院料に上乗せ</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31" name="直線矢印コネクタ 30">
            <a:extLst>
              <a:ext uri="{FF2B5EF4-FFF2-40B4-BE49-F238E27FC236}">
                <a16:creationId xmlns:a16="http://schemas.microsoft.com/office/drawing/2014/main" id="{A2DFE644-42E5-9872-9412-8FAFD4E3C485}"/>
              </a:ext>
            </a:extLst>
          </p:cNvPr>
          <p:cNvCxnSpPr>
            <a:cxnSpLocks/>
          </p:cNvCxnSpPr>
          <p:nvPr/>
        </p:nvCxnSpPr>
        <p:spPr>
          <a:xfrm flipH="1" flipV="1">
            <a:off x="6744072" y="3181603"/>
            <a:ext cx="864096" cy="206830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線矢印コネクタ 31">
            <a:extLst>
              <a:ext uri="{FF2B5EF4-FFF2-40B4-BE49-F238E27FC236}">
                <a16:creationId xmlns:a16="http://schemas.microsoft.com/office/drawing/2014/main" id="{3D409579-FF49-FBCC-DA9E-11D85B811187}"/>
              </a:ext>
            </a:extLst>
          </p:cNvPr>
          <p:cNvCxnSpPr>
            <a:cxnSpLocks/>
          </p:cNvCxnSpPr>
          <p:nvPr/>
        </p:nvCxnSpPr>
        <p:spPr>
          <a:xfrm>
            <a:off x="6384032" y="972676"/>
            <a:ext cx="0" cy="93102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3C9F3E0D-43F7-046C-EECC-799B07C31846}"/>
              </a:ext>
            </a:extLst>
          </p:cNvPr>
          <p:cNvSpPr txBox="1"/>
          <p:nvPr/>
        </p:nvSpPr>
        <p:spPr>
          <a:xfrm>
            <a:off x="6955964" y="6479046"/>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6</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cxnSp>
        <p:nvCxnSpPr>
          <p:cNvPr id="13" name="直線矢印コネクタ 12">
            <a:extLst>
              <a:ext uri="{FF2B5EF4-FFF2-40B4-BE49-F238E27FC236}">
                <a16:creationId xmlns:a16="http://schemas.microsoft.com/office/drawing/2014/main" id="{EA570271-D3C8-BBB3-D1D9-3E80BD1AE2CF}"/>
              </a:ext>
            </a:extLst>
          </p:cNvPr>
          <p:cNvCxnSpPr>
            <a:cxnSpLocks/>
          </p:cNvCxnSpPr>
          <p:nvPr/>
        </p:nvCxnSpPr>
        <p:spPr>
          <a:xfrm>
            <a:off x="7851890" y="874727"/>
            <a:ext cx="332342" cy="5634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線矢印コネクタ 15">
            <a:extLst>
              <a:ext uri="{FF2B5EF4-FFF2-40B4-BE49-F238E27FC236}">
                <a16:creationId xmlns:a16="http://schemas.microsoft.com/office/drawing/2014/main" id="{41361A37-D0EA-CC47-C1DA-7685DEEADD6E}"/>
              </a:ext>
            </a:extLst>
          </p:cNvPr>
          <p:cNvCxnSpPr>
            <a:cxnSpLocks/>
          </p:cNvCxnSpPr>
          <p:nvPr/>
        </p:nvCxnSpPr>
        <p:spPr>
          <a:xfrm flipV="1">
            <a:off x="7608168" y="3181603"/>
            <a:ext cx="864096" cy="206830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オーディオ 7">
            <a:hlinkClick r:id="" action="ppaction://media"/>
            <a:extLst>
              <a:ext uri="{FF2B5EF4-FFF2-40B4-BE49-F238E27FC236}">
                <a16:creationId xmlns:a16="http://schemas.microsoft.com/office/drawing/2014/main" id="{528333B2-29EE-9778-B1AC-15E4AAF0B6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1472326"/>
      </p:ext>
    </p:extLst>
  </p:cSld>
  <p:clrMapOvr>
    <a:masterClrMapping/>
  </p:clrMapOvr>
  <mc:AlternateContent xmlns:mc="http://schemas.openxmlformats.org/markup-compatibility/2006" xmlns:p14="http://schemas.microsoft.com/office/powerpoint/2010/main">
    <mc:Choice Requires="p14">
      <p:transition spd="slow" p14:dur="2000" advTm="143103"/>
    </mc:Choice>
    <mc:Fallback xmlns="">
      <p:transition spd="slow" advTm="143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5736F-6175-BE2E-EFE2-0209196D03E7}"/>
            </a:ext>
          </a:extLst>
        </p:cNvPr>
        <p:cNvGrpSpPr/>
        <p:nvPr/>
      </p:nvGrpSpPr>
      <p:grpSpPr>
        <a:xfrm>
          <a:off x="0" y="0"/>
          <a:ext cx="0" cy="0"/>
          <a:chOff x="0" y="0"/>
          <a:chExt cx="0" cy="0"/>
        </a:xfrm>
      </p:grpSpPr>
      <p:cxnSp>
        <p:nvCxnSpPr>
          <p:cNvPr id="17" name="直線コネクタ 16">
            <a:extLst>
              <a:ext uri="{FF2B5EF4-FFF2-40B4-BE49-F238E27FC236}">
                <a16:creationId xmlns:a16="http://schemas.microsoft.com/office/drawing/2014/main" id="{2514B272-2205-143D-70CC-F9A19A3EEBC6}"/>
              </a:ext>
            </a:extLst>
          </p:cNvPr>
          <p:cNvCxnSpPr/>
          <p:nvPr/>
        </p:nvCxnSpPr>
        <p:spPr>
          <a:xfrm>
            <a:off x="1397543" y="908308"/>
            <a:ext cx="9085631"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5" name="正方形/長方形 24">
            <a:extLst>
              <a:ext uri="{FF2B5EF4-FFF2-40B4-BE49-F238E27FC236}">
                <a16:creationId xmlns:a16="http://schemas.microsoft.com/office/drawing/2014/main" id="{43B98972-2630-09E2-1244-537D5C9C1916}"/>
              </a:ext>
            </a:extLst>
          </p:cNvPr>
          <p:cNvSpPr/>
          <p:nvPr/>
        </p:nvSpPr>
        <p:spPr>
          <a:xfrm>
            <a:off x="1553184" y="469685"/>
            <a:ext cx="6420592" cy="4063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marL="0" marR="0" lvl="0" indent="0" algn="l" defTabSz="816208" rtl="0" eaLnBrk="1" fontAlgn="auto" latinLnBrk="0" hangingPunct="1">
              <a:lnSpc>
                <a:spcPct val="100000"/>
              </a:lnSpc>
              <a:spcBef>
                <a:spcPts val="0"/>
              </a:spcBef>
              <a:spcAft>
                <a:spcPts val="0"/>
              </a:spcAft>
              <a:buClrTx/>
              <a:buSzTx/>
              <a:buFontTx/>
              <a:buNone/>
              <a:tabLst/>
              <a:defRPr/>
            </a:pPr>
            <a:r>
              <a:rPr kumimoji="1" lang="ja-JP" altLang="en-US" sz="1363"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施策名：ア　医療分野における賃上げ・物価上昇に対する支援 </a:t>
            </a:r>
            <a:r>
              <a:rPr kumimoji="1" lang="en-US" altLang="ja-JP" sz="1363"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交付額</a:t>
            </a:r>
            <a:r>
              <a:rPr kumimoji="1" lang="en-US" altLang="ja-JP"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endParaRPr kumimoji="1" lang="ja-JP" altLang="en-US" sz="1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graphicFrame>
        <p:nvGraphicFramePr>
          <p:cNvPr id="7" name="表 6">
            <a:extLst>
              <a:ext uri="{FF2B5EF4-FFF2-40B4-BE49-F238E27FC236}">
                <a16:creationId xmlns:a16="http://schemas.microsoft.com/office/drawing/2014/main" id="{4FD19338-6669-EC9E-6C5E-1CB67A0F6CE0}"/>
              </a:ext>
            </a:extLst>
          </p:cNvPr>
          <p:cNvGraphicFramePr>
            <a:graphicFrameLocks noGrp="1"/>
          </p:cNvGraphicFramePr>
          <p:nvPr/>
        </p:nvGraphicFramePr>
        <p:xfrm>
          <a:off x="3477795" y="4523235"/>
          <a:ext cx="2462563" cy="1662555"/>
        </p:xfrm>
        <a:graphic>
          <a:graphicData uri="http://schemas.openxmlformats.org/drawingml/2006/table">
            <a:tbl>
              <a:tblPr firstRow="1" bandRow="1">
                <a:tableStyleId>{5C22544A-7EE6-4342-B048-85BDC9FD1C3A}</a:tableStyleId>
              </a:tblPr>
              <a:tblGrid>
                <a:gridCol w="690002">
                  <a:extLst>
                    <a:ext uri="{9D8B030D-6E8A-4147-A177-3AD203B41FA5}">
                      <a16:colId xmlns:a16="http://schemas.microsoft.com/office/drawing/2014/main" val="1445896731"/>
                    </a:ext>
                  </a:extLst>
                </a:gridCol>
                <a:gridCol w="855217">
                  <a:extLst>
                    <a:ext uri="{9D8B030D-6E8A-4147-A177-3AD203B41FA5}">
                      <a16:colId xmlns:a16="http://schemas.microsoft.com/office/drawing/2014/main" val="2457851980"/>
                    </a:ext>
                  </a:extLst>
                </a:gridCol>
                <a:gridCol w="917344">
                  <a:extLst>
                    <a:ext uri="{9D8B030D-6E8A-4147-A177-3AD203B41FA5}">
                      <a16:colId xmlns:a16="http://schemas.microsoft.com/office/drawing/2014/main" val="1121518114"/>
                    </a:ext>
                  </a:extLst>
                </a:gridCol>
              </a:tblGrid>
              <a:tr h="204612">
                <a:tc rowSpan="2">
                  <a:txBody>
                    <a:bodyPr/>
                    <a:lstStyle/>
                    <a:p>
                      <a:pPr algn="ctr"/>
                      <a:r>
                        <a:rPr kumimoji="1" lang="ja-JP" altLang="en-US" sz="1100" b="0" u="sng" baseline="0">
                          <a:solidFill>
                            <a:schemeClr val="tx1"/>
                          </a:solidFill>
                          <a:latin typeface="+mn-ea"/>
                          <a:ea typeface="+mn-ea"/>
                        </a:rPr>
                        <a:t>１施設</a:t>
                      </a:r>
                      <a:endParaRPr kumimoji="1" lang="en-US" altLang="ja-JP" sz="1100" b="0" u="sng" baseline="0">
                        <a:solidFill>
                          <a:schemeClr val="tx1"/>
                        </a:solidFill>
                        <a:latin typeface="+mn-ea"/>
                        <a:ea typeface="+mn-ea"/>
                      </a:endParaRPr>
                    </a:p>
                    <a:p>
                      <a:pPr algn="ctr"/>
                      <a:r>
                        <a:rPr kumimoji="1" lang="ja-JP" altLang="en-US" sz="1100" b="0" u="sng">
                          <a:solidFill>
                            <a:schemeClr val="tx1"/>
                          </a:solidFill>
                          <a:latin typeface="+mn-ea"/>
                          <a:ea typeface="+mn-ea"/>
                        </a:rPr>
                        <a:t>あたり</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kumimoji="1" lang="ja-JP" altLang="en-US" sz="1100" b="0">
                          <a:solidFill>
                            <a:schemeClr val="tx1"/>
                          </a:solidFill>
                          <a:latin typeface="+mn-ea"/>
                          <a:ea typeface="+mn-ea"/>
                        </a:rPr>
                        <a:t>支援額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pPr algn="ctr"/>
                      <a:endParaRPr kumimoji="1" lang="ja-JP" altLang="en-US" sz="11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04619262"/>
                  </a:ext>
                </a:extLst>
              </a:tr>
              <a:tr h="0">
                <a:tc vMerge="1">
                  <a:txBody>
                    <a:bodyPr/>
                    <a:lstStyle/>
                    <a:p>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医科無床</a:t>
                      </a:r>
                      <a:endParaRPr kumimoji="1" lang="en-US" altLang="ja-JP" sz="1100" b="0">
                        <a:solidFill>
                          <a:schemeClr val="tx1"/>
                        </a:solidFill>
                        <a:latin typeface="+mn-ea"/>
                        <a:ea typeface="+mn-ea"/>
                      </a:endParaRPr>
                    </a:p>
                    <a:p>
                      <a:pPr algn="ctr"/>
                      <a:r>
                        <a:rPr kumimoji="1" lang="ja-JP" altLang="en-US" sz="1100" b="0">
                          <a:solidFill>
                            <a:schemeClr val="tx1"/>
                          </a:solidFill>
                          <a:latin typeface="+mn-ea"/>
                          <a:ea typeface="+mn-ea"/>
                        </a:rPr>
                        <a:t>診療所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歯科診療所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6331798"/>
                  </a:ext>
                </a:extLst>
              </a:tr>
              <a:tr h="325585">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15.0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15.0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0215692"/>
                  </a:ext>
                </a:extLst>
              </a:tr>
              <a:tr h="325585">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17.0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17.0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41794415"/>
                  </a:ext>
                </a:extLst>
              </a:tr>
              <a:tr h="325585">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32.0</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dirty="0">
                          <a:solidFill>
                            <a:schemeClr val="tx1"/>
                          </a:solidFill>
                          <a:latin typeface="+mn-ea"/>
                          <a:ea typeface="+mn-ea"/>
                        </a:rPr>
                        <a:t>32.0</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91142224"/>
                  </a:ext>
                </a:extLst>
              </a:tr>
            </a:tbl>
          </a:graphicData>
        </a:graphic>
      </p:graphicFrame>
      <p:sp>
        <p:nvSpPr>
          <p:cNvPr id="9" name="テキスト ボックス 8">
            <a:extLst>
              <a:ext uri="{FF2B5EF4-FFF2-40B4-BE49-F238E27FC236}">
                <a16:creationId xmlns:a16="http://schemas.microsoft.com/office/drawing/2014/main" id="{1D6BEA12-392E-5636-F41A-B142C39CB46F}"/>
              </a:ext>
            </a:extLst>
          </p:cNvPr>
          <p:cNvSpPr txBox="1"/>
          <p:nvPr/>
        </p:nvSpPr>
        <p:spPr>
          <a:xfrm>
            <a:off x="1516923" y="992776"/>
            <a:ext cx="976110" cy="3096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＜病院＞</a:t>
            </a:r>
          </a:p>
        </p:txBody>
      </p:sp>
      <p:graphicFrame>
        <p:nvGraphicFramePr>
          <p:cNvPr id="10" name="表 9">
            <a:extLst>
              <a:ext uri="{FF2B5EF4-FFF2-40B4-BE49-F238E27FC236}">
                <a16:creationId xmlns:a16="http://schemas.microsoft.com/office/drawing/2014/main" id="{E8E7B0AE-447E-23A7-F9A0-0D9952F00C6D}"/>
              </a:ext>
            </a:extLst>
          </p:cNvPr>
          <p:cNvGraphicFramePr>
            <a:graphicFrameLocks noGrp="1"/>
          </p:cNvGraphicFramePr>
          <p:nvPr/>
        </p:nvGraphicFramePr>
        <p:xfrm>
          <a:off x="1634235" y="4532759"/>
          <a:ext cx="1691120" cy="1624087"/>
        </p:xfrm>
        <a:graphic>
          <a:graphicData uri="http://schemas.openxmlformats.org/drawingml/2006/table">
            <a:tbl>
              <a:tblPr firstRow="1" bandRow="1">
                <a:tableStyleId>{5C22544A-7EE6-4342-B048-85BDC9FD1C3A}</a:tableStyleId>
              </a:tblPr>
              <a:tblGrid>
                <a:gridCol w="813690">
                  <a:extLst>
                    <a:ext uri="{9D8B030D-6E8A-4147-A177-3AD203B41FA5}">
                      <a16:colId xmlns:a16="http://schemas.microsoft.com/office/drawing/2014/main" val="1445896731"/>
                    </a:ext>
                  </a:extLst>
                </a:gridCol>
                <a:gridCol w="877430">
                  <a:extLst>
                    <a:ext uri="{9D8B030D-6E8A-4147-A177-3AD203B41FA5}">
                      <a16:colId xmlns:a16="http://schemas.microsoft.com/office/drawing/2014/main" val="514922426"/>
                    </a:ext>
                  </a:extLst>
                </a:gridCol>
              </a:tblGrid>
              <a:tr h="661813">
                <a:tc>
                  <a:txBody>
                    <a:bodyPr/>
                    <a:lstStyle/>
                    <a:p>
                      <a:pPr algn="ctr"/>
                      <a:r>
                        <a:rPr kumimoji="1" lang="ja-JP" altLang="en-US" sz="1100" b="0" i="1" u="sng" baseline="0">
                          <a:solidFill>
                            <a:schemeClr val="tx1"/>
                          </a:solidFill>
                          <a:latin typeface="+mn-ea"/>
                          <a:ea typeface="+mn-ea"/>
                        </a:rPr>
                        <a:t>１床</a:t>
                      </a:r>
                      <a:endParaRPr kumimoji="1" lang="en-US" altLang="ja-JP" sz="1100" b="0" i="1" u="sng" baseline="0">
                        <a:solidFill>
                          <a:schemeClr val="tx1"/>
                        </a:solidFill>
                        <a:latin typeface="+mn-ea"/>
                        <a:ea typeface="+mn-ea"/>
                      </a:endParaRPr>
                    </a:p>
                    <a:p>
                      <a:pPr algn="ctr"/>
                      <a:r>
                        <a:rPr kumimoji="1" lang="ja-JP" altLang="en-US" sz="1100" b="0" i="1" u="sng">
                          <a:solidFill>
                            <a:schemeClr val="tx1"/>
                          </a:solidFill>
                          <a:latin typeface="+mn-ea"/>
                          <a:ea typeface="+mn-ea"/>
                        </a:rPr>
                        <a:t>あたり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en-US" altLang="ja-JP" sz="1100" b="0">
                        <a:solidFill>
                          <a:schemeClr val="tx1"/>
                        </a:solidFill>
                        <a:latin typeface="+mn-ea"/>
                        <a:ea typeface="+mn-ea"/>
                      </a:endParaRPr>
                    </a:p>
                    <a:p>
                      <a:pPr algn="ctr"/>
                      <a:r>
                        <a:rPr kumimoji="1" lang="ja-JP" altLang="en-US" sz="1100" b="0">
                          <a:solidFill>
                            <a:schemeClr val="tx1"/>
                          </a:solidFill>
                          <a:latin typeface="+mn-ea"/>
                          <a:ea typeface="+mn-ea"/>
                        </a:rPr>
                        <a:t>支援額</a:t>
                      </a:r>
                      <a:endParaRPr kumimoji="1" lang="en-US" altLang="ja-JP" sz="1100" b="0">
                        <a:solidFill>
                          <a:schemeClr val="tx1"/>
                        </a:solidFill>
                        <a:latin typeface="+mn-ea"/>
                        <a:ea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6331798"/>
                  </a:ext>
                </a:extLst>
              </a:tr>
              <a:tr h="320758">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7.2</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0215692"/>
                  </a:ext>
                </a:extLst>
              </a:tr>
              <a:tr h="320758">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1.3</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44128955"/>
                  </a:ext>
                </a:extLst>
              </a:tr>
              <a:tr h="320758">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dirty="0">
                          <a:solidFill>
                            <a:schemeClr val="tx1"/>
                          </a:solidFill>
                          <a:latin typeface="+mn-ea"/>
                          <a:ea typeface="+mn-ea"/>
                        </a:rPr>
                        <a:t>8.5</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91142224"/>
                  </a:ext>
                </a:extLst>
              </a:tr>
            </a:tbl>
          </a:graphicData>
        </a:graphic>
      </p:graphicFrame>
      <p:sp>
        <p:nvSpPr>
          <p:cNvPr id="11" name="テキスト ボックス 10">
            <a:extLst>
              <a:ext uri="{FF2B5EF4-FFF2-40B4-BE49-F238E27FC236}">
                <a16:creationId xmlns:a16="http://schemas.microsoft.com/office/drawing/2014/main" id="{90091F59-B0D2-F73D-1FB4-8D8259090EC3}"/>
              </a:ext>
            </a:extLst>
          </p:cNvPr>
          <p:cNvSpPr txBox="1"/>
          <p:nvPr/>
        </p:nvSpPr>
        <p:spPr>
          <a:xfrm>
            <a:off x="1506036" y="4277544"/>
            <a:ext cx="169112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＜有床診療所＞</a:t>
            </a:r>
          </a:p>
        </p:txBody>
      </p:sp>
      <p:sp>
        <p:nvSpPr>
          <p:cNvPr id="13" name="テキスト ボックス 12">
            <a:extLst>
              <a:ext uri="{FF2B5EF4-FFF2-40B4-BE49-F238E27FC236}">
                <a16:creationId xmlns:a16="http://schemas.microsoft.com/office/drawing/2014/main" id="{536C1A14-D30A-1DFC-A3AA-A80630D9726C}"/>
              </a:ext>
            </a:extLst>
          </p:cNvPr>
          <p:cNvSpPr txBox="1"/>
          <p:nvPr/>
        </p:nvSpPr>
        <p:spPr>
          <a:xfrm>
            <a:off x="3294164" y="4224982"/>
            <a:ext cx="288492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＜医科無床診療所・歯科診療所＞</a:t>
            </a:r>
          </a:p>
        </p:txBody>
      </p:sp>
      <p:graphicFrame>
        <p:nvGraphicFramePr>
          <p:cNvPr id="2" name="表 1">
            <a:extLst>
              <a:ext uri="{FF2B5EF4-FFF2-40B4-BE49-F238E27FC236}">
                <a16:creationId xmlns:a16="http://schemas.microsoft.com/office/drawing/2014/main" id="{A4906DE8-D74E-725D-37A7-D0A18B6F41FF}"/>
              </a:ext>
            </a:extLst>
          </p:cNvPr>
          <p:cNvGraphicFramePr>
            <a:graphicFrameLocks noGrp="1"/>
          </p:cNvGraphicFramePr>
          <p:nvPr/>
        </p:nvGraphicFramePr>
        <p:xfrm>
          <a:off x="1669323" y="1502393"/>
          <a:ext cx="4090058" cy="777240"/>
        </p:xfrm>
        <a:graphic>
          <a:graphicData uri="http://schemas.openxmlformats.org/drawingml/2006/table">
            <a:tbl>
              <a:tblPr firstRow="1" bandRow="1">
                <a:tableStyleId>{5C22544A-7EE6-4342-B048-85BDC9FD1C3A}</a:tableStyleId>
              </a:tblPr>
              <a:tblGrid>
                <a:gridCol w="1101766">
                  <a:extLst>
                    <a:ext uri="{9D8B030D-6E8A-4147-A177-3AD203B41FA5}">
                      <a16:colId xmlns:a16="http://schemas.microsoft.com/office/drawing/2014/main" val="2589380702"/>
                    </a:ext>
                  </a:extLst>
                </a:gridCol>
                <a:gridCol w="2988292">
                  <a:extLst>
                    <a:ext uri="{9D8B030D-6E8A-4147-A177-3AD203B41FA5}">
                      <a16:colId xmlns:a16="http://schemas.microsoft.com/office/drawing/2014/main" val="1581316127"/>
                    </a:ext>
                  </a:extLst>
                </a:gridCol>
              </a:tblGrid>
              <a:tr h="166248">
                <a:tc>
                  <a:txBody>
                    <a:bodyPr/>
                    <a:lstStyle/>
                    <a:p>
                      <a:pPr algn="ctr"/>
                      <a:r>
                        <a:rPr kumimoji="1" lang="ja-JP" altLang="en-US" sz="1100" b="0" u="sng">
                          <a:solidFill>
                            <a:schemeClr val="tx1"/>
                          </a:solidFill>
                          <a:latin typeface="Meiryo UI" panose="020B0604030504040204" pitchFamily="50" charset="-128"/>
                          <a:ea typeface="Meiryo UI" panose="020B0604030504040204" pitchFamily="50" charset="-128"/>
                        </a:rPr>
                        <a:t>１床あたり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支援額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9957371"/>
                  </a:ext>
                </a:extLst>
              </a:tr>
              <a:tr h="152853">
                <a:tc>
                  <a:txBody>
                    <a:bodyPr/>
                    <a:lstStyle/>
                    <a:p>
                      <a:pPr algn="ctr"/>
                      <a:r>
                        <a:rPr kumimoji="1" lang="ja-JP" altLang="en-US" sz="1100">
                          <a:latin typeface="Meiryo UI" panose="020B0604030504040204" pitchFamily="50" charset="-128"/>
                          <a:ea typeface="Meiryo UI" panose="020B0604030504040204" pitchFamily="50" charset="-128"/>
                        </a:rPr>
                        <a:t>賃金分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8.4</a:t>
                      </a:r>
                      <a:r>
                        <a:rPr kumimoji="1" lang="ja-JP" altLang="en-US" sz="1100">
                          <a:latin typeface="Meiryo UI" panose="020B0604030504040204" pitchFamily="50" charset="-128"/>
                          <a:ea typeface="Meiryo UI" panose="020B0604030504040204" pitchFamily="50" charset="-128"/>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5577074"/>
                  </a:ext>
                </a:extLst>
              </a:tr>
              <a:tr h="152853">
                <a:tc>
                  <a:txBody>
                    <a:bodyPr/>
                    <a:lstStyle/>
                    <a:p>
                      <a:pPr algn="ctr"/>
                      <a:r>
                        <a:rPr kumimoji="1" lang="ja-JP" altLang="en-US" sz="1100">
                          <a:latin typeface="Meiryo UI" panose="020B0604030504040204" pitchFamily="50" charset="-128"/>
                          <a:ea typeface="Meiryo UI" panose="020B0604030504040204" pitchFamily="50" charset="-128"/>
                        </a:rPr>
                        <a:t>物価分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dirty="0">
                          <a:latin typeface="Meiryo UI" panose="020B0604030504040204" pitchFamily="50" charset="-128"/>
                          <a:ea typeface="Meiryo UI" panose="020B0604030504040204" pitchFamily="50" charset="-128"/>
                        </a:rPr>
                        <a:t>11.</a:t>
                      </a:r>
                      <a:r>
                        <a:rPr kumimoji="1" lang="ja-JP" altLang="en-US" sz="1100" dirty="0">
                          <a:latin typeface="Meiryo UI" panose="020B0604030504040204" pitchFamily="50" charset="-128"/>
                          <a:ea typeface="Meiryo UI" panose="020B0604030504040204" pitchFamily="50" charset="-128"/>
                        </a:rPr>
                        <a:t>１万円（</a:t>
                      </a:r>
                      <a:r>
                        <a:rPr kumimoji="1" lang="en-US" altLang="ja-JP" sz="1100" dirty="0">
                          <a:latin typeface="Meiryo UI" panose="020B0604030504040204" pitchFamily="50" charset="-128"/>
                          <a:ea typeface="Meiryo UI" panose="020B0604030504040204" pitchFamily="50" charset="-128"/>
                        </a:rPr>
                        <a:t>※</a:t>
                      </a:r>
                      <a:r>
                        <a:rPr kumimoji="1" lang="ja-JP" altLang="en-US" sz="1100" dirty="0">
                          <a:latin typeface="Meiryo UI" panose="020B0604030504040204" pitchFamily="50" charset="-128"/>
                          <a:ea typeface="Meiryo UI" panose="020B0604030504040204" pitchFamily="50" charset="-128"/>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20870537"/>
                  </a:ext>
                </a:extLst>
              </a:tr>
            </a:tbl>
          </a:graphicData>
        </a:graphic>
      </p:graphicFrame>
      <p:sp>
        <p:nvSpPr>
          <p:cNvPr id="3" name="テキスト ボックス 2">
            <a:extLst>
              <a:ext uri="{FF2B5EF4-FFF2-40B4-BE49-F238E27FC236}">
                <a16:creationId xmlns:a16="http://schemas.microsoft.com/office/drawing/2014/main" id="{82BFCD10-75FA-5608-6254-BFE955D17201}"/>
              </a:ext>
            </a:extLst>
          </p:cNvPr>
          <p:cNvSpPr txBox="1"/>
          <p:nvPr/>
        </p:nvSpPr>
        <p:spPr>
          <a:xfrm>
            <a:off x="5776426" y="1813156"/>
            <a:ext cx="4854528"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全身麻酔手術件数又は分娩取扱数（分娩取扱数にあっては３を乗じた数）が</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800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2,000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件以上の病院（救急車受入件数</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3000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件未満に限る）に</a:t>
            </a:r>
            <a:b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b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あっては、それぞれ１施設</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2,000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万円、</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8,000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万円を加算。救急加算との</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併給不可。</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p:txBody>
      </p:sp>
      <p:sp>
        <p:nvSpPr>
          <p:cNvPr id="5" name="テキスト ボックス 4">
            <a:extLst>
              <a:ext uri="{FF2B5EF4-FFF2-40B4-BE49-F238E27FC236}">
                <a16:creationId xmlns:a16="http://schemas.microsoft.com/office/drawing/2014/main" id="{4A2901CF-EF6B-B45C-F99C-ABF702B45F1E}"/>
              </a:ext>
            </a:extLst>
          </p:cNvPr>
          <p:cNvSpPr txBox="1"/>
          <p:nvPr/>
        </p:nvSpPr>
        <p:spPr>
          <a:xfrm>
            <a:off x="1545499" y="2364586"/>
            <a:ext cx="2051708"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r>
              <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救急に対応する病院への加算</a:t>
            </a: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endParaRPr>
          </a:p>
        </p:txBody>
      </p:sp>
      <p:graphicFrame>
        <p:nvGraphicFramePr>
          <p:cNvPr id="6" name="表 5">
            <a:extLst>
              <a:ext uri="{FF2B5EF4-FFF2-40B4-BE49-F238E27FC236}">
                <a16:creationId xmlns:a16="http://schemas.microsoft.com/office/drawing/2014/main" id="{DE81B00A-E906-ECA6-487E-36CD5348E093}"/>
              </a:ext>
            </a:extLst>
          </p:cNvPr>
          <p:cNvGraphicFramePr>
            <a:graphicFrameLocks noGrp="1"/>
          </p:cNvGraphicFramePr>
          <p:nvPr/>
        </p:nvGraphicFramePr>
        <p:xfrm>
          <a:off x="1643961" y="2651114"/>
          <a:ext cx="8736858" cy="853440"/>
        </p:xfrm>
        <a:graphic>
          <a:graphicData uri="http://schemas.openxmlformats.org/drawingml/2006/table">
            <a:tbl>
              <a:tblPr firstRow="1" bandRow="1">
                <a:tableStyleId>{5C22544A-7EE6-4342-B048-85BDC9FD1C3A}</a:tableStyleId>
              </a:tblPr>
              <a:tblGrid>
                <a:gridCol w="1143620">
                  <a:extLst>
                    <a:ext uri="{9D8B030D-6E8A-4147-A177-3AD203B41FA5}">
                      <a16:colId xmlns:a16="http://schemas.microsoft.com/office/drawing/2014/main" val="2240170208"/>
                    </a:ext>
                  </a:extLst>
                </a:gridCol>
                <a:gridCol w="1373747">
                  <a:extLst>
                    <a:ext uri="{9D8B030D-6E8A-4147-A177-3AD203B41FA5}">
                      <a16:colId xmlns:a16="http://schemas.microsoft.com/office/drawing/2014/main" val="1780689171"/>
                    </a:ext>
                  </a:extLst>
                </a:gridCol>
                <a:gridCol w="1231948">
                  <a:extLst>
                    <a:ext uri="{9D8B030D-6E8A-4147-A177-3AD203B41FA5}">
                      <a16:colId xmlns:a16="http://schemas.microsoft.com/office/drawing/2014/main" val="8418583"/>
                    </a:ext>
                  </a:extLst>
                </a:gridCol>
                <a:gridCol w="1263095">
                  <a:extLst>
                    <a:ext uri="{9D8B030D-6E8A-4147-A177-3AD203B41FA5}">
                      <a16:colId xmlns:a16="http://schemas.microsoft.com/office/drawing/2014/main" val="47704700"/>
                    </a:ext>
                  </a:extLst>
                </a:gridCol>
                <a:gridCol w="1260552">
                  <a:extLst>
                    <a:ext uri="{9D8B030D-6E8A-4147-A177-3AD203B41FA5}">
                      <a16:colId xmlns:a16="http://schemas.microsoft.com/office/drawing/2014/main" val="306940089"/>
                    </a:ext>
                  </a:extLst>
                </a:gridCol>
                <a:gridCol w="1231948">
                  <a:extLst>
                    <a:ext uri="{9D8B030D-6E8A-4147-A177-3AD203B41FA5}">
                      <a16:colId xmlns:a16="http://schemas.microsoft.com/office/drawing/2014/main" val="2195338673"/>
                    </a:ext>
                  </a:extLst>
                </a:gridCol>
                <a:gridCol w="1231948">
                  <a:extLst>
                    <a:ext uri="{9D8B030D-6E8A-4147-A177-3AD203B41FA5}">
                      <a16:colId xmlns:a16="http://schemas.microsoft.com/office/drawing/2014/main" val="3779619477"/>
                    </a:ext>
                  </a:extLst>
                </a:gridCol>
              </a:tblGrid>
              <a:tr h="395869">
                <a:tc>
                  <a:txBody>
                    <a:bodyPr/>
                    <a:lstStyle/>
                    <a:p>
                      <a:pPr algn="ctr"/>
                      <a:r>
                        <a:rPr kumimoji="1" lang="en-US" altLang="ja-JP" sz="1100" b="0" u="sng">
                          <a:solidFill>
                            <a:schemeClr val="tx1"/>
                          </a:solidFill>
                          <a:latin typeface="Meiryo UI" panose="020B0604030504040204" pitchFamily="50" charset="-128"/>
                          <a:ea typeface="Meiryo UI" panose="020B0604030504040204" pitchFamily="50" charset="-128"/>
                        </a:rPr>
                        <a:t>1</a:t>
                      </a:r>
                      <a:r>
                        <a:rPr kumimoji="1" lang="ja-JP" altLang="en-US" sz="1100" b="0" u="sng">
                          <a:solidFill>
                            <a:schemeClr val="tx1"/>
                          </a:solidFill>
                          <a:latin typeface="Meiryo UI" panose="020B0604030504040204" pitchFamily="50" charset="-128"/>
                          <a:ea typeface="Meiryo UI" panose="020B0604030504040204" pitchFamily="50" charset="-128"/>
                        </a:rPr>
                        <a:t>施設あたり</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ja-JP" altLang="en-US" sz="1100">
                          <a:solidFill>
                            <a:schemeClr val="tx1"/>
                          </a:solidFill>
                          <a:latin typeface="Meiryo UI" panose="020B0604030504040204" pitchFamily="50" charset="-128"/>
                          <a:ea typeface="Meiryo UI" panose="020B0604030504040204" pitchFamily="50" charset="-128"/>
                        </a:rPr>
                        <a:t>１件以上</a:t>
                      </a:r>
                      <a:r>
                        <a:rPr kumimoji="1" lang="en-US" altLang="ja-JP" sz="1100">
                          <a:solidFill>
                            <a:schemeClr val="tx1"/>
                          </a:solidFill>
                          <a:latin typeface="Meiryo UI" panose="020B0604030504040204" pitchFamily="50" charset="-128"/>
                          <a:ea typeface="Meiryo UI" panose="020B0604030504040204" pitchFamily="50" charset="-128"/>
                        </a:rPr>
                        <a:t>1,000</a:t>
                      </a:r>
                      <a:r>
                        <a:rPr kumimoji="1" lang="ja-JP" altLang="en-US" sz="1100">
                          <a:solidFill>
                            <a:schemeClr val="tx1"/>
                          </a:solidFill>
                          <a:latin typeface="Meiryo UI" panose="020B0604030504040204" pitchFamily="50" charset="-128"/>
                          <a:ea typeface="Meiryo UI" panose="020B0604030504040204" pitchFamily="50" charset="-128"/>
                        </a:rPr>
                        <a:t>件未満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1,000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2,000</a:t>
                      </a:r>
                      <a:r>
                        <a:rPr kumimoji="1" lang="ja-JP" altLang="en-US" sz="1100">
                          <a:solidFill>
                            <a:schemeClr val="tx1"/>
                          </a:solidFill>
                          <a:latin typeface="Meiryo UI" panose="020B0604030504040204" pitchFamily="50" charset="-128"/>
                          <a:ea typeface="Meiryo UI" panose="020B0604030504040204" pitchFamily="50" charset="-128"/>
                        </a:rPr>
                        <a:t>件以上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3,000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5,000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kumimoji="1" lang="ja-JP" altLang="en-US" sz="1100">
                          <a:solidFill>
                            <a:schemeClr val="tx1"/>
                          </a:solidFill>
                          <a:latin typeface="Meiryo UI" panose="020B0604030504040204" pitchFamily="50" charset="-128"/>
                          <a:ea typeface="Meiryo UI" panose="020B0604030504040204" pitchFamily="50" charset="-128"/>
                        </a:rPr>
                        <a:t>救急車受入件数</a:t>
                      </a:r>
                      <a:endParaRPr kumimoji="1" lang="en-US" altLang="ja-JP" sz="1100">
                        <a:solidFill>
                          <a:schemeClr val="tx1"/>
                        </a:solidFill>
                        <a:latin typeface="Meiryo UI" panose="020B0604030504040204" pitchFamily="50" charset="-128"/>
                        <a:ea typeface="Meiryo UI" panose="020B0604030504040204" pitchFamily="50" charset="-128"/>
                      </a:endParaRPr>
                    </a:p>
                    <a:p>
                      <a:pPr algn="ctr"/>
                      <a:r>
                        <a:rPr kumimoji="1" lang="en-US" altLang="ja-JP" sz="1100">
                          <a:solidFill>
                            <a:schemeClr val="tx1"/>
                          </a:solidFill>
                          <a:latin typeface="Meiryo UI" panose="020B0604030504040204" pitchFamily="50" charset="-128"/>
                          <a:ea typeface="Meiryo UI" panose="020B0604030504040204" pitchFamily="50" charset="-128"/>
                        </a:rPr>
                        <a:t>7,000</a:t>
                      </a:r>
                      <a:r>
                        <a:rPr kumimoji="1" lang="ja-JP" altLang="en-US" sz="1100">
                          <a:solidFill>
                            <a:schemeClr val="tx1"/>
                          </a:solidFill>
                          <a:latin typeface="Meiryo UI" panose="020B0604030504040204" pitchFamily="50" charset="-128"/>
                          <a:ea typeface="Meiryo UI" panose="020B0604030504040204" pitchFamily="50" charset="-128"/>
                        </a:rPr>
                        <a:t>件以上</a:t>
                      </a:r>
                      <a:endParaRPr kumimoji="1" lang="ja-JP" altLang="en-US" sz="110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9068319"/>
                  </a:ext>
                </a:extLst>
              </a:tr>
              <a:tr h="0">
                <a:tc>
                  <a:txBody>
                    <a:bodyPr/>
                    <a:lstStyle/>
                    <a:p>
                      <a:pPr algn="ctr"/>
                      <a:r>
                        <a:rPr kumimoji="1" lang="ja-JP" altLang="en-US" sz="1100">
                          <a:latin typeface="Meiryo UI" panose="020B0604030504040204" pitchFamily="50" charset="-128"/>
                          <a:ea typeface="Meiryo UI" panose="020B0604030504040204" pitchFamily="50" charset="-128"/>
                        </a:rPr>
                        <a:t>救急加算額</a:t>
                      </a:r>
                      <a:endParaRPr kumimoji="1" lang="en-US" altLang="ja-JP" sz="11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500</a:t>
                      </a:r>
                      <a:r>
                        <a:rPr kumimoji="1" lang="ja-JP" altLang="en-US" sz="1100">
                          <a:latin typeface="Meiryo UI" panose="020B0604030504040204" pitchFamily="50" charset="-128"/>
                          <a:ea typeface="Meiryo UI" panose="020B0604030504040204" pitchFamily="50" charset="-128"/>
                        </a:rPr>
                        <a:t>万円</a:t>
                      </a:r>
                      <a:endParaRPr kumimoji="1" lang="ja-JP" altLang="en-US"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1,500</a:t>
                      </a:r>
                      <a:r>
                        <a:rPr kumimoji="1" lang="ja-JP" altLang="en-US" sz="1100">
                          <a:latin typeface="Meiryo UI" panose="020B0604030504040204" pitchFamily="50" charset="-128"/>
                          <a:ea typeface="Meiryo UI" panose="020B0604030504040204" pitchFamily="50" charset="-128"/>
                        </a:rPr>
                        <a:t>万円</a:t>
                      </a:r>
                      <a:endParaRPr kumimoji="1" lang="en-US" altLang="ja-JP"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3,000</a:t>
                      </a:r>
                      <a:r>
                        <a:rPr kumimoji="1" lang="ja-JP" altLang="en-US" sz="1100">
                          <a:latin typeface="Meiryo UI" panose="020B0604030504040204" pitchFamily="50" charset="-128"/>
                          <a:ea typeface="Meiryo UI" panose="020B0604030504040204" pitchFamily="50" charset="-128"/>
                        </a:rPr>
                        <a:t>万円</a:t>
                      </a:r>
                      <a:endParaRPr kumimoji="1" lang="en-US" altLang="ja-JP" sz="8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9,000</a:t>
                      </a:r>
                      <a:r>
                        <a:rPr kumimoji="1" lang="ja-JP" altLang="en-US" sz="1100">
                          <a:latin typeface="Meiryo UI" panose="020B0604030504040204" pitchFamily="50" charset="-128"/>
                          <a:ea typeface="Meiryo UI" panose="020B0604030504040204" pitchFamily="50" charset="-128"/>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a:latin typeface="Meiryo UI" panose="020B0604030504040204" pitchFamily="50" charset="-128"/>
                          <a:ea typeface="Meiryo UI" panose="020B0604030504040204" pitchFamily="50" charset="-128"/>
                        </a:rPr>
                        <a:t>1.5</a:t>
                      </a:r>
                      <a:r>
                        <a:rPr kumimoji="1" lang="ja-JP" altLang="en-US" sz="1100">
                          <a:latin typeface="Meiryo UI" panose="020B0604030504040204" pitchFamily="50" charset="-128"/>
                          <a:ea typeface="Meiryo UI" panose="020B0604030504040204" pitchFamily="50" charset="-128"/>
                        </a:rPr>
                        <a:t>億円</a:t>
                      </a:r>
                      <a:endParaRPr kumimoji="1" lang="en-US" altLang="ja-JP" sz="110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dirty="0">
                          <a:latin typeface="Meiryo UI" panose="020B0604030504040204" pitchFamily="50" charset="-128"/>
                          <a:ea typeface="Meiryo UI" panose="020B0604030504040204" pitchFamily="50" charset="-128"/>
                        </a:rPr>
                        <a:t>２億円</a:t>
                      </a:r>
                      <a:endParaRPr kumimoji="1" lang="en-US" altLang="ja-JP" sz="1100" dirty="0">
                        <a:latin typeface="Meiryo UI" panose="020B0604030504040204" pitchFamily="50" charset="-128"/>
                        <a:ea typeface="Meiryo UI"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32977159"/>
                  </a:ext>
                </a:extLst>
              </a:tr>
            </a:tbl>
          </a:graphicData>
        </a:graphic>
      </p:graphicFrame>
      <p:sp>
        <p:nvSpPr>
          <p:cNvPr id="12" name="テキスト ボックス 11">
            <a:extLst>
              <a:ext uri="{FF2B5EF4-FFF2-40B4-BE49-F238E27FC236}">
                <a16:creationId xmlns:a16="http://schemas.microsoft.com/office/drawing/2014/main" id="{8D302512-48CA-C90B-03EF-CC4B28993894}"/>
              </a:ext>
            </a:extLst>
          </p:cNvPr>
          <p:cNvSpPr txBox="1"/>
          <p:nvPr/>
        </p:nvSpPr>
        <p:spPr>
          <a:xfrm>
            <a:off x="1551848" y="3571478"/>
            <a:ext cx="9085630" cy="5770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１　三次救急病院については、救急受入件数が</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5,000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件未満の場合、上記の各区分の加算を適用せず、１億円を加算する。</a:t>
            </a:r>
            <a:endParaRPr kumimoji="1" lang="en-US" altLang="ja-JP" sz="1050" b="0" i="0" u="none" strike="noStrike" kern="1200" cap="none" spc="0" normalizeH="0" baseline="0" noProof="0">
              <a:ln>
                <a:noFill/>
              </a:ln>
              <a:solidFill>
                <a:srgbClr val="000000"/>
              </a:solidFill>
              <a:effectLst/>
              <a:uLnTx/>
              <a:uFillTx/>
              <a:latin typeface="Segoe UI"/>
              <a:ea typeface="メイリオ"/>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　　　</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5,000</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件以上の場合は、上記の各区分の加算額（</a:t>
            </a: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1.5</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億円または２億円）とする。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Segoe UI"/>
                <a:ea typeface="メイリオ"/>
                <a:cs typeface="+mn-cs"/>
              </a:rPr>
              <a:t>※</a:t>
            </a:r>
            <a:r>
              <a:rPr kumimoji="1" lang="ja-JP" altLang="en-US" sz="1050" b="0" i="0" u="none" strike="noStrike" kern="1200" cap="none" spc="0" normalizeH="0" baseline="0" noProof="0">
                <a:ln>
                  <a:noFill/>
                </a:ln>
                <a:solidFill>
                  <a:srgbClr val="000000"/>
                </a:solidFill>
                <a:effectLst/>
                <a:uLnTx/>
                <a:uFillTx/>
                <a:latin typeface="Segoe UI"/>
                <a:ea typeface="メイリオ"/>
                <a:cs typeface="+mn-cs"/>
              </a:rPr>
              <a:t>２　別途、病床数適正化支援、施設整備等支援及び産科・小児科支援や、食費・光熱費等に対して「重点支援地方交付金」による支援が行われる。</a:t>
            </a:r>
          </a:p>
        </p:txBody>
      </p:sp>
      <p:sp>
        <p:nvSpPr>
          <p:cNvPr id="14" name="テキスト ボックス 13">
            <a:extLst>
              <a:ext uri="{FF2B5EF4-FFF2-40B4-BE49-F238E27FC236}">
                <a16:creationId xmlns:a16="http://schemas.microsoft.com/office/drawing/2014/main" id="{FCB9736B-FE14-4A9E-5506-430BE3EBC3FD}"/>
              </a:ext>
            </a:extLst>
          </p:cNvPr>
          <p:cNvSpPr txBox="1"/>
          <p:nvPr/>
        </p:nvSpPr>
        <p:spPr>
          <a:xfrm>
            <a:off x="1545499" y="1224169"/>
            <a:ext cx="2051708"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r>
              <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基礎的支援</a:t>
            </a:r>
            <a:r>
              <a:rPr kumimoji="1" lang="en-US" altLang="ja-JP"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rPr>
              <a:t>】</a:t>
            </a:r>
            <a:endParaRPr kumimoji="1" lang="ja-JP" altLang="en-US" sz="1100" b="1" i="0" u="none" strike="noStrike" kern="1200" cap="none" spc="0" normalizeH="0" baseline="0" noProof="0">
              <a:ln>
                <a:noFill/>
              </a:ln>
              <a:solidFill>
                <a:srgbClr val="000000"/>
              </a:solidFill>
              <a:effectLst/>
              <a:uLnTx/>
              <a:uFillTx/>
              <a:latin typeface="Meiryo UI" panose="020B0604030504040204" pitchFamily="50" charset="-128"/>
              <a:ea typeface="Meiryo UI" panose="020B0604030504040204" pitchFamily="50" charset="-128"/>
              <a:cs typeface="+mn-cs"/>
            </a:endParaRPr>
          </a:p>
        </p:txBody>
      </p:sp>
      <p:graphicFrame>
        <p:nvGraphicFramePr>
          <p:cNvPr id="4" name="表 3">
            <a:extLst>
              <a:ext uri="{FF2B5EF4-FFF2-40B4-BE49-F238E27FC236}">
                <a16:creationId xmlns:a16="http://schemas.microsoft.com/office/drawing/2014/main" id="{59C8C0CE-9A34-969D-27A6-FC63916FE369}"/>
              </a:ext>
            </a:extLst>
          </p:cNvPr>
          <p:cNvGraphicFramePr>
            <a:graphicFrameLocks noGrp="1"/>
          </p:cNvGraphicFramePr>
          <p:nvPr/>
        </p:nvGraphicFramePr>
        <p:xfrm>
          <a:off x="9162211" y="4512102"/>
          <a:ext cx="1468745" cy="1692365"/>
        </p:xfrm>
        <a:graphic>
          <a:graphicData uri="http://schemas.openxmlformats.org/drawingml/2006/table">
            <a:tbl>
              <a:tblPr firstRow="1" bandRow="1">
                <a:tableStyleId>{5C22544A-7EE6-4342-B048-85BDC9FD1C3A}</a:tableStyleId>
              </a:tblPr>
              <a:tblGrid>
                <a:gridCol w="584745">
                  <a:extLst>
                    <a:ext uri="{9D8B030D-6E8A-4147-A177-3AD203B41FA5}">
                      <a16:colId xmlns:a16="http://schemas.microsoft.com/office/drawing/2014/main" val="612485022"/>
                    </a:ext>
                  </a:extLst>
                </a:gridCol>
                <a:gridCol w="884000">
                  <a:extLst>
                    <a:ext uri="{9D8B030D-6E8A-4147-A177-3AD203B41FA5}">
                      <a16:colId xmlns:a16="http://schemas.microsoft.com/office/drawing/2014/main" val="2164716451"/>
                    </a:ext>
                  </a:extLst>
                </a:gridCol>
              </a:tblGrid>
              <a:tr h="698906">
                <a:tc>
                  <a:txBody>
                    <a:bodyPr/>
                    <a:lstStyle/>
                    <a:p>
                      <a:pPr algn="ctr"/>
                      <a:r>
                        <a:rPr kumimoji="1" lang="en-US" altLang="ja-JP" sz="1100" b="0" u="sng">
                          <a:solidFill>
                            <a:schemeClr val="tx1"/>
                          </a:solidFill>
                          <a:latin typeface="+mn-ea"/>
                          <a:ea typeface="+mn-ea"/>
                        </a:rPr>
                        <a:t>1</a:t>
                      </a:r>
                      <a:r>
                        <a:rPr kumimoji="1" lang="ja-JP" altLang="en-US" sz="1100" b="0" u="sng">
                          <a:solidFill>
                            <a:schemeClr val="tx1"/>
                          </a:solidFill>
                          <a:latin typeface="+mn-ea"/>
                          <a:ea typeface="+mn-ea"/>
                        </a:rPr>
                        <a:t>施設</a:t>
                      </a:r>
                      <a:endParaRPr kumimoji="1" lang="en-US" altLang="ja-JP" sz="1100" b="0" u="sng">
                        <a:solidFill>
                          <a:schemeClr val="tx1"/>
                        </a:solidFill>
                        <a:latin typeface="+mn-ea"/>
                        <a:ea typeface="+mn-ea"/>
                      </a:endParaRPr>
                    </a:p>
                    <a:p>
                      <a:pPr algn="ctr"/>
                      <a:r>
                        <a:rPr kumimoji="1" lang="ja-JP" altLang="en-US" sz="1100" b="0" u="sng">
                          <a:solidFill>
                            <a:schemeClr val="tx1"/>
                          </a:solidFill>
                          <a:latin typeface="+mn-ea"/>
                          <a:ea typeface="+mn-ea"/>
                        </a:rPr>
                        <a:t>あたり</a:t>
                      </a:r>
                      <a:endParaRPr kumimoji="1" lang="en-US" altLang="ja-JP" sz="1100" b="0" u="sng">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100" b="0">
                          <a:solidFill>
                            <a:schemeClr val="tx1"/>
                          </a:solidFill>
                          <a:latin typeface="+mn-ea"/>
                          <a:ea typeface="+mn-ea"/>
                        </a:rPr>
                        <a:t>支援額</a:t>
                      </a:r>
                      <a:endParaRPr kumimoji="1" lang="en-US" altLang="ja-JP" sz="11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71342189"/>
                  </a:ext>
                </a:extLst>
              </a:tr>
              <a:tr h="331153">
                <a:tc>
                  <a:txBody>
                    <a:bodyPr/>
                    <a:lstStyle/>
                    <a:p>
                      <a:pPr algn="ctr"/>
                      <a:r>
                        <a:rPr kumimoji="1" lang="ja-JP" altLang="en-US" sz="1100" b="0">
                          <a:solidFill>
                            <a:schemeClr val="tx1"/>
                          </a:solidFill>
                          <a:latin typeface="+mn-ea"/>
                          <a:ea typeface="+mn-ea"/>
                        </a:rPr>
                        <a:t>賃金</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a:solidFill>
                            <a:schemeClr val="tx1"/>
                          </a:solidFill>
                          <a:latin typeface="+mn-ea"/>
                          <a:ea typeface="+mn-ea"/>
                        </a:rPr>
                        <a:t>22.8</a:t>
                      </a:r>
                      <a:r>
                        <a:rPr kumimoji="1" lang="ja-JP" altLang="en-US" sz="1100" b="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655187"/>
                  </a:ext>
                </a:extLst>
              </a:tr>
              <a:tr h="331153">
                <a:tc>
                  <a:txBody>
                    <a:bodyPr/>
                    <a:lstStyle/>
                    <a:p>
                      <a:pPr algn="ctr"/>
                      <a:r>
                        <a:rPr kumimoji="1" lang="ja-JP" altLang="en-US" sz="1100" b="0">
                          <a:solidFill>
                            <a:schemeClr val="tx1"/>
                          </a:solidFill>
                          <a:latin typeface="+mn-ea"/>
                          <a:ea typeface="+mn-ea"/>
                        </a:rPr>
                        <a:t>物価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050" b="0">
                          <a:solidFill>
                            <a:schemeClr val="tx1"/>
                          </a:solidFill>
                          <a:latin typeface="+mn-ea"/>
                          <a:ea typeface="+mn-ea"/>
                        </a:rPr>
                        <a:t>（介護より）</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85263306"/>
                  </a:ext>
                </a:extLst>
              </a:tr>
              <a:tr h="331153">
                <a:tc>
                  <a:txBody>
                    <a:bodyPr/>
                    <a:lstStyle/>
                    <a:p>
                      <a:pPr algn="ctr"/>
                      <a:r>
                        <a:rPr kumimoji="1" lang="ja-JP" altLang="en-US" sz="1100" b="0">
                          <a:solidFill>
                            <a:schemeClr val="tx1"/>
                          </a:solidFill>
                          <a:latin typeface="+mn-ea"/>
                          <a:ea typeface="+mn-ea"/>
                        </a:rPr>
                        <a:t>合計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r>
                        <a:rPr kumimoji="1" lang="en-US" altLang="ja-JP" sz="1100" b="0" dirty="0">
                          <a:solidFill>
                            <a:schemeClr val="tx1"/>
                          </a:solidFill>
                          <a:latin typeface="+mn-ea"/>
                          <a:ea typeface="+mn-ea"/>
                        </a:rPr>
                        <a:t>22.8</a:t>
                      </a:r>
                      <a:r>
                        <a:rPr kumimoji="1" lang="ja-JP" altLang="en-US" sz="1100" b="0" dirty="0">
                          <a:solidFill>
                            <a:schemeClr val="tx1"/>
                          </a:solidFill>
                          <a:latin typeface="+mn-ea"/>
                          <a:ea typeface="+mn-ea"/>
                        </a:rPr>
                        <a:t>万円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0019427"/>
                  </a:ext>
                </a:extLst>
              </a:tr>
            </a:tbl>
          </a:graphicData>
        </a:graphic>
      </p:graphicFrame>
      <p:sp>
        <p:nvSpPr>
          <p:cNvPr id="8" name="テキスト ボックス 7">
            <a:extLst>
              <a:ext uri="{FF2B5EF4-FFF2-40B4-BE49-F238E27FC236}">
                <a16:creationId xmlns:a16="http://schemas.microsoft.com/office/drawing/2014/main" id="{2CE8675C-63FE-9165-E39F-359EC83E7C9B}"/>
              </a:ext>
            </a:extLst>
          </p:cNvPr>
          <p:cNvSpPr txBox="1"/>
          <p:nvPr/>
        </p:nvSpPr>
        <p:spPr>
          <a:xfrm>
            <a:off x="6052787" y="4234042"/>
            <a:ext cx="136234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＜保険薬局＞</a:t>
            </a:r>
          </a:p>
        </p:txBody>
      </p:sp>
      <p:sp>
        <p:nvSpPr>
          <p:cNvPr id="16" name="テキスト ボックス 15">
            <a:extLst>
              <a:ext uri="{FF2B5EF4-FFF2-40B4-BE49-F238E27FC236}">
                <a16:creationId xmlns:a16="http://schemas.microsoft.com/office/drawing/2014/main" id="{FC745DB9-356E-A7C3-63A5-93CF50F93737}"/>
              </a:ext>
            </a:extLst>
          </p:cNvPr>
          <p:cNvSpPr txBox="1"/>
          <p:nvPr/>
        </p:nvSpPr>
        <p:spPr>
          <a:xfrm>
            <a:off x="8937711" y="4185565"/>
            <a:ext cx="163197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srgbClr val="000000"/>
                </a:solidFill>
                <a:effectLst/>
                <a:uLnTx/>
                <a:uFillTx/>
                <a:latin typeface="メイリオ"/>
                <a:ea typeface="メイリオ"/>
                <a:cs typeface="+mn-cs"/>
              </a:rPr>
              <a:t>＜訪問看護ＳＴ＞</a:t>
            </a:r>
          </a:p>
        </p:txBody>
      </p:sp>
      <p:graphicFrame>
        <p:nvGraphicFramePr>
          <p:cNvPr id="20" name="表 19">
            <a:extLst>
              <a:ext uri="{FF2B5EF4-FFF2-40B4-BE49-F238E27FC236}">
                <a16:creationId xmlns:a16="http://schemas.microsoft.com/office/drawing/2014/main" id="{EE1CEE5A-585C-B5FC-CC59-5D78DE3A43AE}"/>
              </a:ext>
            </a:extLst>
          </p:cNvPr>
          <p:cNvGraphicFramePr>
            <a:graphicFrameLocks noGrp="1"/>
          </p:cNvGraphicFramePr>
          <p:nvPr/>
        </p:nvGraphicFramePr>
        <p:xfrm>
          <a:off x="6083980" y="4510013"/>
          <a:ext cx="2917151" cy="1659266"/>
        </p:xfrm>
        <a:graphic>
          <a:graphicData uri="http://schemas.openxmlformats.org/drawingml/2006/table">
            <a:tbl>
              <a:tblPr firstRow="1" bandRow="1">
                <a:tableStyleId>{5C22544A-7EE6-4342-B048-85BDC9FD1C3A}</a:tableStyleId>
              </a:tblPr>
              <a:tblGrid>
                <a:gridCol w="689140">
                  <a:extLst>
                    <a:ext uri="{9D8B030D-6E8A-4147-A177-3AD203B41FA5}">
                      <a16:colId xmlns:a16="http://schemas.microsoft.com/office/drawing/2014/main" val="2783126168"/>
                    </a:ext>
                  </a:extLst>
                </a:gridCol>
                <a:gridCol w="689140">
                  <a:extLst>
                    <a:ext uri="{9D8B030D-6E8A-4147-A177-3AD203B41FA5}">
                      <a16:colId xmlns:a16="http://schemas.microsoft.com/office/drawing/2014/main" val="1974210691"/>
                    </a:ext>
                  </a:extLst>
                </a:gridCol>
                <a:gridCol w="844439">
                  <a:extLst>
                    <a:ext uri="{9D8B030D-6E8A-4147-A177-3AD203B41FA5}">
                      <a16:colId xmlns:a16="http://schemas.microsoft.com/office/drawing/2014/main" val="190477551"/>
                    </a:ext>
                  </a:extLst>
                </a:gridCol>
                <a:gridCol w="694432">
                  <a:extLst>
                    <a:ext uri="{9D8B030D-6E8A-4147-A177-3AD203B41FA5}">
                      <a16:colId xmlns:a16="http://schemas.microsoft.com/office/drawing/2014/main" val="442791409"/>
                    </a:ext>
                  </a:extLst>
                </a:gridCol>
              </a:tblGrid>
              <a:tr h="274909">
                <a:tc rowSpan="2">
                  <a:txBody>
                    <a:bodyPr/>
                    <a:lstStyle/>
                    <a:p>
                      <a:pPr algn="ctr"/>
                      <a:endParaRPr kumimoji="1" lang="en-US" altLang="ja-JP" sz="700" b="0">
                        <a:solidFill>
                          <a:schemeClr val="tx1"/>
                        </a:solidFill>
                        <a:latin typeface="+mn-ea"/>
                        <a:ea typeface="+mn-ea"/>
                      </a:endParaRPr>
                    </a:p>
                    <a:p>
                      <a:pPr algn="ctr"/>
                      <a:r>
                        <a:rPr kumimoji="1" lang="en-US" altLang="ja-JP" sz="1100" b="0" u="sng">
                          <a:solidFill>
                            <a:schemeClr val="tx1"/>
                          </a:solidFill>
                          <a:latin typeface="+mn-ea"/>
                          <a:ea typeface="+mn-ea"/>
                        </a:rPr>
                        <a:t>1</a:t>
                      </a:r>
                      <a:r>
                        <a:rPr kumimoji="1" lang="ja-JP" altLang="en-US" sz="1100" b="0" u="sng">
                          <a:solidFill>
                            <a:schemeClr val="tx1"/>
                          </a:solidFill>
                          <a:latin typeface="+mn-ea"/>
                          <a:ea typeface="+mn-ea"/>
                        </a:rPr>
                        <a:t>施設</a:t>
                      </a:r>
                      <a:endParaRPr kumimoji="1" lang="en-US" altLang="ja-JP" sz="1100" b="0" u="sng">
                        <a:solidFill>
                          <a:schemeClr val="tx1"/>
                        </a:solidFill>
                        <a:latin typeface="+mn-ea"/>
                        <a:ea typeface="+mn-ea"/>
                      </a:endParaRPr>
                    </a:p>
                    <a:p>
                      <a:pPr algn="ctr"/>
                      <a:r>
                        <a:rPr kumimoji="1" lang="ja-JP" altLang="en-US" sz="1100" b="0" u="sng">
                          <a:solidFill>
                            <a:schemeClr val="tx1"/>
                          </a:solidFill>
                          <a:latin typeface="+mn-ea"/>
                          <a:ea typeface="+mn-ea"/>
                        </a:rPr>
                        <a:t>あたり</a:t>
                      </a:r>
                      <a:endParaRPr kumimoji="1" lang="en-US" altLang="ja-JP" sz="1100" b="0" u="sng">
                        <a:solidFill>
                          <a:schemeClr val="tx1"/>
                        </a:solidFill>
                        <a:latin typeface="+mn-ea"/>
                        <a:ea typeface="+mn-ea"/>
                      </a:endParaRPr>
                    </a:p>
                    <a:p>
                      <a:pPr algn="ctr"/>
                      <a:endParaRPr kumimoji="1" lang="en-US" altLang="ja-JP" sz="7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kumimoji="1" lang="ja-JP" altLang="en-US" sz="1000" b="0">
                          <a:solidFill>
                            <a:schemeClr val="tx1"/>
                          </a:solidFill>
                          <a:latin typeface="+mn-ea"/>
                          <a:ea typeface="+mn-ea"/>
                        </a:rPr>
                        <a:t>支援額</a:t>
                      </a:r>
                      <a:endParaRPr kumimoji="1" lang="en-US" altLang="ja-JP" sz="1000" b="0">
                        <a:solidFill>
                          <a:schemeClr val="tx1"/>
                        </a:solidFill>
                        <a:latin typeface="+mn-ea"/>
                        <a:ea typeface="+mn-ea"/>
                      </a:endParaRPr>
                    </a:p>
                    <a:p>
                      <a:pPr algn="ctr"/>
                      <a:r>
                        <a:rPr kumimoji="1" lang="ja-JP" altLang="en-US" sz="700" b="0">
                          <a:solidFill>
                            <a:schemeClr val="tx1"/>
                          </a:solidFill>
                          <a:latin typeface="+mn-ea"/>
                          <a:ea typeface="+mn-ea"/>
                        </a:rPr>
                        <a:t>（１法人あたりの薬局数に応じて傾斜配分）</a:t>
                      </a:r>
                      <a:endParaRPr kumimoji="1" lang="en-US" altLang="ja-JP" sz="7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kumimoji="1" lang="ja-JP" altLang="en-US"/>
                    </a:p>
                  </a:txBody>
                  <a:tcPr/>
                </a:tc>
                <a:tc hMerge="1">
                  <a:txBody>
                    <a:bodyPr/>
                    <a:lstStyle/>
                    <a:p>
                      <a:pPr algn="ctr"/>
                      <a:endParaRPr kumimoji="1" lang="en-US" altLang="ja-JP" sz="900" b="0">
                        <a:solidFill>
                          <a:schemeClr val="tx1"/>
                        </a:solidFill>
                        <a:latin typeface="+mn-ea"/>
                        <a:ea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65164990"/>
                  </a:ext>
                </a:extLst>
              </a:tr>
              <a:tr h="0">
                <a:tc vMerge="1">
                  <a:txBody>
                    <a:bodyPr/>
                    <a:lstStyle/>
                    <a:p>
                      <a:pPr algn="ctr"/>
                      <a:endParaRPr kumimoji="1" lang="ja-JP" altLang="en-US" sz="9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900" b="0">
                          <a:solidFill>
                            <a:schemeClr val="tx1"/>
                          </a:solidFill>
                          <a:latin typeface="+mn-ea"/>
                          <a:ea typeface="+mn-ea"/>
                        </a:rPr>
                        <a:t>～５店舗</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ja-JP" altLang="en-US" sz="900" b="0">
                          <a:solidFill>
                            <a:schemeClr val="tx1"/>
                          </a:solidFill>
                          <a:latin typeface="+mn-ea"/>
                          <a:ea typeface="+mn-ea"/>
                        </a:rPr>
                        <a:t>６～</a:t>
                      </a:r>
                      <a:r>
                        <a:rPr kumimoji="1" lang="en-US" altLang="ja-JP" sz="900" b="0">
                          <a:solidFill>
                            <a:schemeClr val="tx1"/>
                          </a:solidFill>
                          <a:latin typeface="+mn-ea"/>
                          <a:ea typeface="+mn-ea"/>
                        </a:rPr>
                        <a:t>19</a:t>
                      </a:r>
                      <a:r>
                        <a:rPr kumimoji="1" lang="ja-JP" altLang="en-US" sz="900" b="0">
                          <a:solidFill>
                            <a:schemeClr val="tx1"/>
                          </a:solidFill>
                          <a:latin typeface="+mn-ea"/>
                          <a:ea typeface="+mn-ea"/>
                        </a:rPr>
                        <a:t>店舗</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en-US" altLang="ja-JP" sz="900" b="0">
                          <a:solidFill>
                            <a:schemeClr val="tx1"/>
                          </a:solidFill>
                          <a:latin typeface="+mn-ea"/>
                          <a:ea typeface="+mn-ea"/>
                        </a:rPr>
                        <a:t>20</a:t>
                      </a:r>
                      <a:r>
                        <a:rPr kumimoji="1" lang="ja-JP" altLang="en-US" sz="900" b="0">
                          <a:solidFill>
                            <a:schemeClr val="tx1"/>
                          </a:solidFill>
                          <a:latin typeface="+mn-ea"/>
                          <a:ea typeface="+mn-ea"/>
                        </a:rPr>
                        <a:t>店舗～</a:t>
                      </a:r>
                      <a:endParaRPr kumimoji="1" lang="en-US" altLang="ja-JP" sz="900" b="0">
                        <a:solidFill>
                          <a:schemeClr val="tx1"/>
                        </a:solidFill>
                        <a:latin typeface="+mn-ea"/>
                        <a:ea typeface="+mn-ea"/>
                      </a:endParaRP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64964541"/>
                  </a:ext>
                </a:extLst>
              </a:tr>
              <a:tr h="320801">
                <a:tc>
                  <a:txBody>
                    <a:bodyPr/>
                    <a:lstStyle/>
                    <a:p>
                      <a:pPr algn="ctr"/>
                      <a:r>
                        <a:rPr kumimoji="1" lang="ja-JP" altLang="en-US" sz="1100" b="0">
                          <a:solidFill>
                            <a:schemeClr val="tx1"/>
                          </a:solidFill>
                          <a:latin typeface="+mn-ea"/>
                          <a:ea typeface="+mn-ea"/>
                        </a:rPr>
                        <a:t>賃金</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14.5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10.5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7.0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23882460"/>
                  </a:ext>
                </a:extLst>
              </a:tr>
              <a:tr h="320801">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ja-JP" altLang="en-US" sz="1100" b="0">
                          <a:solidFill>
                            <a:schemeClr val="tx1"/>
                          </a:solidFill>
                          <a:latin typeface="+mn-ea"/>
                          <a:ea typeface="+mn-ea"/>
                        </a:rPr>
                        <a:t>物価</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838628" rtl="0" eaLnBrk="1" fontAlgn="auto" latinLnBrk="0" hangingPunct="1">
                        <a:lnSpc>
                          <a:spcPct val="100000"/>
                        </a:lnSpc>
                        <a:spcBef>
                          <a:spcPts val="0"/>
                        </a:spcBef>
                        <a:spcAft>
                          <a:spcPts val="0"/>
                        </a:spcAft>
                        <a:buClrTx/>
                        <a:buSzTx/>
                        <a:buFontTx/>
                        <a:buNone/>
                        <a:tabLst/>
                        <a:defRPr/>
                      </a:pPr>
                      <a:r>
                        <a:rPr kumimoji="1" lang="en-US" altLang="ja-JP" sz="1100" b="0">
                          <a:solidFill>
                            <a:schemeClr val="tx1"/>
                          </a:solidFill>
                          <a:latin typeface="+mn-ea"/>
                          <a:ea typeface="+mn-ea"/>
                        </a:rPr>
                        <a:t>8.5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7.5</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5.0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63582278"/>
                  </a:ext>
                </a:extLst>
              </a:tr>
              <a:tr h="377584">
                <a:tc>
                  <a:txBody>
                    <a:bodyPr/>
                    <a:lstStyle/>
                    <a:p>
                      <a:pPr algn="ctr"/>
                      <a:r>
                        <a:rPr kumimoji="1" lang="ja-JP" altLang="en-US" sz="1100" b="0">
                          <a:solidFill>
                            <a:schemeClr val="tx1"/>
                          </a:solidFill>
                          <a:latin typeface="+mn-ea"/>
                          <a:ea typeface="+mn-ea"/>
                        </a:rPr>
                        <a:t>合計</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23.0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a:solidFill>
                            <a:schemeClr val="tx1"/>
                          </a:solidFill>
                          <a:latin typeface="+mn-ea"/>
                          <a:ea typeface="+mn-ea"/>
                        </a:rPr>
                        <a:t>18.0</a:t>
                      </a:r>
                      <a:r>
                        <a:rPr kumimoji="1" lang="ja-JP" altLang="en-US" sz="1100" b="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en-US" altLang="ja-JP" sz="1100" b="0" dirty="0">
                          <a:solidFill>
                            <a:schemeClr val="tx1"/>
                          </a:solidFill>
                          <a:latin typeface="+mn-ea"/>
                          <a:ea typeface="+mn-ea"/>
                        </a:rPr>
                        <a:t>12.0</a:t>
                      </a:r>
                      <a:r>
                        <a:rPr kumimoji="1" lang="ja-JP" altLang="en-US" sz="1100" b="0" dirty="0">
                          <a:solidFill>
                            <a:schemeClr val="tx1"/>
                          </a:solidFill>
                          <a:latin typeface="+mn-ea"/>
                          <a:ea typeface="+mn-ea"/>
                        </a:rPr>
                        <a:t>万円</a:t>
                      </a:r>
                    </a:p>
                  </a:txBody>
                  <a:tcPr marL="36000"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24069144"/>
                  </a:ext>
                </a:extLst>
              </a:tr>
            </a:tbl>
          </a:graphicData>
        </a:graphic>
      </p:graphicFrame>
      <p:sp>
        <p:nvSpPr>
          <p:cNvPr id="15" name="正方形/長方形 14">
            <a:extLst>
              <a:ext uri="{FF2B5EF4-FFF2-40B4-BE49-F238E27FC236}">
                <a16:creationId xmlns:a16="http://schemas.microsoft.com/office/drawing/2014/main" id="{3A14211C-7E32-0701-D2BF-69145E482DF4}"/>
              </a:ext>
            </a:extLst>
          </p:cNvPr>
          <p:cNvSpPr/>
          <p:nvPr/>
        </p:nvSpPr>
        <p:spPr>
          <a:xfrm>
            <a:off x="1507330" y="209631"/>
            <a:ext cx="7587646" cy="279243"/>
          </a:xfrm>
          <a:prstGeom prst="rect">
            <a:avLst/>
          </a:prstGeom>
          <a:noFill/>
          <a:ln w="25400" cap="flat" cmpd="sng" algn="ctr">
            <a:noFill/>
            <a:prstDash val="solid"/>
          </a:ln>
          <a:effectLst/>
        </p:spPr>
        <p:txBody>
          <a:bodyPr rtlCol="0" anchor="ctr" anchorCtr="0"/>
          <a:lstStyle/>
          <a:p>
            <a:pPr marL="0" marR="0" lvl="0" indent="0" algn="l" defTabSz="804748" rtl="0" eaLnBrk="1" fontAlgn="auto" latinLnBrk="0" hangingPunct="1">
              <a:lnSpc>
                <a:spcPct val="100000"/>
              </a:lnSpc>
              <a:spcBef>
                <a:spcPts val="0"/>
              </a:spcBef>
              <a:spcAft>
                <a:spcPts val="0"/>
              </a:spcAft>
              <a:buClrTx/>
              <a:buSzTx/>
              <a:buFontTx/>
              <a:buNone/>
              <a:tabLst/>
              <a:defRPr/>
            </a:pPr>
            <a:r>
              <a:rPr kumimoji="0" lang="en-US" altLang="ja-JP"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a:t>
            </a:r>
            <a:r>
              <a:rPr kumimoji="0" lang="ja-JP" altLang="en-US"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 ○医療機関・薬局における賃上げ・物価上昇に対する支援</a:t>
            </a:r>
            <a:r>
              <a:rPr kumimoji="0" lang="en-US" altLang="ja-JP"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rPr>
              <a:t>】</a:t>
            </a:r>
            <a:endParaRPr kumimoji="0" lang="ja-JP" altLang="en-US" sz="1232" b="0" i="0" u="none" strike="noStrike" kern="0" cap="none" spc="0" normalizeH="0" baseline="0" noProof="0">
              <a:ln>
                <a:noFill/>
              </a:ln>
              <a:solidFill>
                <a:srgbClr val="000000"/>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9" name="テキスト ボックス 18">
            <a:extLst>
              <a:ext uri="{FF2B5EF4-FFF2-40B4-BE49-F238E27FC236}">
                <a16:creationId xmlns:a16="http://schemas.microsoft.com/office/drawing/2014/main" id="{E19146D0-FCFE-D38D-4F3C-1124EE3C087F}"/>
              </a:ext>
            </a:extLst>
          </p:cNvPr>
          <p:cNvSpPr txBox="1"/>
          <p:nvPr/>
        </p:nvSpPr>
        <p:spPr>
          <a:xfrm>
            <a:off x="1143008" y="6561189"/>
            <a:ext cx="4952992" cy="260784"/>
          </a:xfrm>
          <a:prstGeom prst="rect">
            <a:avLst/>
          </a:prstGeom>
          <a:noFill/>
        </p:spPr>
        <p:txBody>
          <a:bodyPr wrap="square" lIns="90616" tIns="45311" rIns="90616" bIns="45311" rtlCol="0">
            <a:spAutoFit/>
          </a:bodyPr>
          <a:lstStyle/>
          <a:p>
            <a:pPr marL="177753" marR="0" lvl="0" indent="-177753"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出典：令和７年度　補正予算案の主要施策集</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1" name="テキスト ボックス 4">
            <a:extLst>
              <a:ext uri="{FF2B5EF4-FFF2-40B4-BE49-F238E27FC236}">
                <a16:creationId xmlns:a16="http://schemas.microsoft.com/office/drawing/2014/main" id="{AC68D29D-0E80-7F0B-BDEF-63F8276C2D9B}"/>
              </a:ext>
            </a:extLst>
          </p:cNvPr>
          <p:cNvSpPr txBox="1"/>
          <p:nvPr/>
        </p:nvSpPr>
        <p:spPr>
          <a:xfrm>
            <a:off x="9753697" y="120540"/>
            <a:ext cx="1319306" cy="457424"/>
          </a:xfrm>
          <a:prstGeom prst="rect">
            <a:avLst/>
          </a:prstGeom>
          <a:solidFill>
            <a:schemeClr val="bg1"/>
          </a:solidFill>
          <a:ln w="19050">
            <a:solidFill>
              <a:schemeClr val="tx1"/>
            </a:solidFill>
          </a:ln>
        </p:spPr>
        <p:txBody>
          <a:bodyPr wrap="square" tIns="7200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dist" defTabSz="913799"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中医協　総ー１</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dist" defTabSz="913799"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８．１．９</a:t>
            </a:r>
          </a:p>
        </p:txBody>
      </p:sp>
      <p:sp>
        <p:nvSpPr>
          <p:cNvPr id="22" name="スライド番号プレースホルダー 4">
            <a:extLst>
              <a:ext uri="{FF2B5EF4-FFF2-40B4-BE49-F238E27FC236}">
                <a16:creationId xmlns:a16="http://schemas.microsoft.com/office/drawing/2014/main" id="{73EE866B-266D-783B-4526-E7D78B3ECDB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1" name="オーディオ 30">
            <a:hlinkClick r:id="" action="ppaction://media"/>
            <a:extLst>
              <a:ext uri="{FF2B5EF4-FFF2-40B4-BE49-F238E27FC236}">
                <a16:creationId xmlns:a16="http://schemas.microsoft.com/office/drawing/2014/main" id="{69CE874A-BA27-BB20-9F72-E4B9F1D86D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084016"/>
      </p:ext>
    </p:extLst>
  </p:cSld>
  <p:clrMapOvr>
    <a:masterClrMapping/>
  </p:clrMapOvr>
  <mc:AlternateContent xmlns:mc="http://schemas.openxmlformats.org/markup-compatibility/2006" xmlns:p14="http://schemas.microsoft.com/office/powerpoint/2010/main">
    <mc:Choice Requires="p14">
      <p:transition spd="slow" p14:dur="2000" advTm="25466"/>
    </mc:Choice>
    <mc:Fallback xmlns="">
      <p:transition spd="slow" advTm="2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76B8E-1ED1-17A5-A12B-29C8E9711702}"/>
            </a:ext>
          </a:extLst>
        </p:cNvPr>
        <p:cNvGrpSpPr/>
        <p:nvPr/>
      </p:nvGrpSpPr>
      <p:grpSpPr>
        <a:xfrm>
          <a:off x="0" y="0"/>
          <a:ext cx="0" cy="0"/>
          <a:chOff x="0" y="0"/>
          <a:chExt cx="0" cy="0"/>
        </a:xfrm>
      </p:grpSpPr>
      <p:pic>
        <p:nvPicPr>
          <p:cNvPr id="47" name="図 46">
            <a:extLst>
              <a:ext uri="{FF2B5EF4-FFF2-40B4-BE49-F238E27FC236}">
                <a16:creationId xmlns:a16="http://schemas.microsoft.com/office/drawing/2014/main" id="{C6967442-67F9-9D26-7CB4-8BFD915E9A8B}"/>
              </a:ext>
            </a:extLst>
          </p:cNvPr>
          <p:cNvPicPr>
            <a:picLocks noChangeAspect="1"/>
          </p:cNvPicPr>
          <p:nvPr/>
        </p:nvPicPr>
        <p:blipFill>
          <a:blip r:embed="rId4"/>
          <a:stretch>
            <a:fillRect/>
          </a:stretch>
        </p:blipFill>
        <p:spPr>
          <a:xfrm>
            <a:off x="540712" y="1391551"/>
            <a:ext cx="9742252" cy="5371042"/>
          </a:xfrm>
          <a:prstGeom prst="rect">
            <a:avLst/>
          </a:prstGeom>
        </p:spPr>
      </p:pic>
      <p:sp>
        <p:nvSpPr>
          <p:cNvPr id="7" name="スライド番号プレースホルダー 4">
            <a:extLst>
              <a:ext uri="{FF2B5EF4-FFF2-40B4-BE49-F238E27FC236}">
                <a16:creationId xmlns:a16="http://schemas.microsoft.com/office/drawing/2014/main" id="{20721117-84A0-09C3-E2E4-8BC3812254D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7" name="タイトル 1">
            <a:extLst>
              <a:ext uri="{FF2B5EF4-FFF2-40B4-BE49-F238E27FC236}">
                <a16:creationId xmlns:a16="http://schemas.microsoft.com/office/drawing/2014/main" id="{C4758009-88C2-65C8-E576-379522C472FD}"/>
              </a:ext>
            </a:extLst>
          </p:cNvPr>
          <p:cNvSpPr txBox="1">
            <a:spLocks/>
          </p:cNvSpPr>
          <p:nvPr/>
        </p:nvSpPr>
        <p:spPr>
          <a:xfrm>
            <a:off x="287652" y="181844"/>
            <a:ext cx="4536504" cy="1338841"/>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入院における</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800" b="1" i="0" u="none" strike="noStrike" kern="1200" cap="none" spc="0" normalizeH="0" baseline="0" noProof="0" dirty="0">
                <a:ln>
                  <a:noFill/>
                </a:ln>
                <a:solidFill>
                  <a:prstClr val="black"/>
                </a:solidFill>
                <a:effectLst/>
                <a:uLnTx/>
                <a:uFillTx/>
                <a:latin typeface="Arial"/>
                <a:ea typeface="ＭＳ Ｐゴシック"/>
                <a:cs typeface="+mj-cs"/>
              </a:rPr>
              <a:t>賃上げのための対応</a:t>
            </a:r>
            <a:endParaRPr kumimoji="1" lang="en-US" altLang="ja-JP" sz="2800" b="1" i="0" u="none" strike="noStrike" kern="1200" cap="none" spc="0" normalizeH="0" baseline="0" noProof="0" dirty="0">
              <a:ln>
                <a:noFill/>
              </a:ln>
              <a:solidFill>
                <a:prstClr val="black"/>
              </a:solidFill>
              <a:effectLst/>
              <a:uLnTx/>
              <a:uFillTx/>
              <a:latin typeface="Arial"/>
              <a:ea typeface="ＭＳ Ｐゴシック"/>
              <a:cs typeface="+mj-cs"/>
            </a:endParaRPr>
          </a:p>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（入院料・入院ベースアップ評価料に関する対応）</a:t>
            </a:r>
          </a:p>
        </p:txBody>
      </p:sp>
      <p:sp>
        <p:nvSpPr>
          <p:cNvPr id="68" name="テキスト ボックス 67">
            <a:extLst>
              <a:ext uri="{FF2B5EF4-FFF2-40B4-BE49-F238E27FC236}">
                <a16:creationId xmlns:a16="http://schemas.microsoft.com/office/drawing/2014/main" id="{FF059DAB-666B-F8DE-C20F-508876C83267}"/>
              </a:ext>
            </a:extLst>
          </p:cNvPr>
          <p:cNvSpPr txBox="1"/>
          <p:nvPr/>
        </p:nvSpPr>
        <p:spPr>
          <a:xfrm>
            <a:off x="6328614" y="4707010"/>
            <a:ext cx="2135498" cy="1200329"/>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令和６・７年度分の入院ベースアップ評価料については、入院料ごとのベースアップ評価料の平均的な水準をもとに、令和８年度改定において入院基本料に合算する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69" name="直線矢印コネクタ 68">
            <a:extLst>
              <a:ext uri="{FF2B5EF4-FFF2-40B4-BE49-F238E27FC236}">
                <a16:creationId xmlns:a16="http://schemas.microsoft.com/office/drawing/2014/main" id="{540C0B13-792D-C8BD-CDD1-18C021333E9D}"/>
              </a:ext>
            </a:extLst>
          </p:cNvPr>
          <p:cNvCxnSpPr>
            <a:cxnSpLocks/>
          </p:cNvCxnSpPr>
          <p:nvPr/>
        </p:nvCxnSpPr>
        <p:spPr>
          <a:xfrm flipH="1" flipV="1">
            <a:off x="5595194" y="4013445"/>
            <a:ext cx="744708" cy="128224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1" name="テキスト ボックス 80">
            <a:extLst>
              <a:ext uri="{FF2B5EF4-FFF2-40B4-BE49-F238E27FC236}">
                <a16:creationId xmlns:a16="http://schemas.microsoft.com/office/drawing/2014/main" id="{8CE3C8D9-B0FE-F93D-BEF2-0AC775596AE4}"/>
              </a:ext>
            </a:extLst>
          </p:cNvPr>
          <p:cNvSpPr txBox="1"/>
          <p:nvPr/>
        </p:nvSpPr>
        <p:spPr>
          <a:xfrm>
            <a:off x="5871824" y="1470921"/>
            <a:ext cx="2592288"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令和９年度のベースアップ評価料は、</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令和８年度の２倍の評価</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3" name="テキスト ボックス 2">
            <a:extLst>
              <a:ext uri="{FF2B5EF4-FFF2-40B4-BE49-F238E27FC236}">
                <a16:creationId xmlns:a16="http://schemas.microsoft.com/office/drawing/2014/main" id="{7419618D-2375-A589-96B9-8B911F5C4FCB}"/>
              </a:ext>
            </a:extLst>
          </p:cNvPr>
          <p:cNvSpPr txBox="1"/>
          <p:nvPr/>
        </p:nvSpPr>
        <p:spPr>
          <a:xfrm>
            <a:off x="7032104" y="6566061"/>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5</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sp>
        <p:nvSpPr>
          <p:cNvPr id="9" name="テキスト ボックス 8">
            <a:extLst>
              <a:ext uri="{FF2B5EF4-FFF2-40B4-BE49-F238E27FC236}">
                <a16:creationId xmlns:a16="http://schemas.microsoft.com/office/drawing/2014/main" id="{0A16D088-10C2-307F-6A03-75C5DF277314}"/>
              </a:ext>
            </a:extLst>
          </p:cNvPr>
          <p:cNvSpPr txBox="1"/>
          <p:nvPr/>
        </p:nvSpPr>
        <p:spPr>
          <a:xfrm>
            <a:off x="6339902" y="2779247"/>
            <a:ext cx="2135498" cy="830997"/>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1.70</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％のうち＋</a:t>
            </a:r>
            <a:r>
              <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0.28</a:t>
            </a: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％は「賃上げ余力の回復・確保分」として入院料に合算する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10" name="直線矢印コネクタ 9">
            <a:extLst>
              <a:ext uri="{FF2B5EF4-FFF2-40B4-BE49-F238E27FC236}">
                <a16:creationId xmlns:a16="http://schemas.microsoft.com/office/drawing/2014/main" id="{A8B5C58F-A15C-E52F-AE29-FD1414712118}"/>
              </a:ext>
            </a:extLst>
          </p:cNvPr>
          <p:cNvCxnSpPr>
            <a:cxnSpLocks/>
            <a:stCxn id="9" idx="1"/>
          </p:cNvCxnSpPr>
          <p:nvPr/>
        </p:nvCxnSpPr>
        <p:spPr>
          <a:xfrm flipH="1">
            <a:off x="5735960" y="3194746"/>
            <a:ext cx="603942" cy="2601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3" name="テキスト ボックス 52">
            <a:extLst>
              <a:ext uri="{FF2B5EF4-FFF2-40B4-BE49-F238E27FC236}">
                <a16:creationId xmlns:a16="http://schemas.microsoft.com/office/drawing/2014/main" id="{934E3195-5EA5-0F3E-365C-0625BEF207BE}"/>
              </a:ext>
            </a:extLst>
          </p:cNvPr>
          <p:cNvSpPr txBox="1"/>
          <p:nvPr/>
        </p:nvSpPr>
        <p:spPr>
          <a:xfrm>
            <a:off x="6339902" y="3840840"/>
            <a:ext cx="2135498" cy="646331"/>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継続的な賃上げに係る取組を実施していない医療機関は入院料が減算される</a:t>
            </a:r>
            <a:endParaRPr kumimoji="1" lang="en-US" altLang="ja-JP" sz="12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cxnSp>
        <p:nvCxnSpPr>
          <p:cNvPr id="56" name="直線矢印コネクタ 55">
            <a:extLst>
              <a:ext uri="{FF2B5EF4-FFF2-40B4-BE49-F238E27FC236}">
                <a16:creationId xmlns:a16="http://schemas.microsoft.com/office/drawing/2014/main" id="{DB843307-FDC7-503F-B8D5-E216436734B4}"/>
              </a:ext>
            </a:extLst>
          </p:cNvPr>
          <p:cNvCxnSpPr>
            <a:cxnSpLocks/>
          </p:cNvCxnSpPr>
          <p:nvPr/>
        </p:nvCxnSpPr>
        <p:spPr>
          <a:xfrm flipH="1">
            <a:off x="6023992" y="3995005"/>
            <a:ext cx="315910" cy="12071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6" name="オーディオ 15">
            <a:hlinkClick r:id="" action="ppaction://media"/>
            <a:extLst>
              <a:ext uri="{FF2B5EF4-FFF2-40B4-BE49-F238E27FC236}">
                <a16:creationId xmlns:a16="http://schemas.microsoft.com/office/drawing/2014/main" id="{25EB2813-98CD-64B0-3C5B-0F4BAA03CC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1400893"/>
      </p:ext>
    </p:extLst>
  </p:cSld>
  <p:clrMapOvr>
    <a:masterClrMapping/>
  </p:clrMapOvr>
  <mc:AlternateContent xmlns:mc="http://schemas.openxmlformats.org/markup-compatibility/2006" xmlns:p14="http://schemas.microsoft.com/office/powerpoint/2010/main">
    <mc:Choice Requires="p14">
      <p:transition spd="slow" p14:dur="2000" advTm="141959"/>
    </mc:Choice>
    <mc:Fallback xmlns="">
      <p:transition spd="slow" advTm="141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92C8C-BA81-B18C-10CC-602F5F04430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3E4620D-3F87-8E83-CFD3-450FE4DB7EE5}"/>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入院料の見直し（物賃対応）</a:t>
            </a:r>
          </a:p>
        </p:txBody>
      </p:sp>
      <p:sp>
        <p:nvSpPr>
          <p:cNvPr id="7" name="スライド番号プレースホルダー 4">
            <a:extLst>
              <a:ext uri="{FF2B5EF4-FFF2-40B4-BE49-F238E27FC236}">
                <a16:creationId xmlns:a16="http://schemas.microsoft.com/office/drawing/2014/main" id="{4F57300D-670F-D7B9-11E9-070080FED61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658CAFD-65BC-94E8-83DB-A3E75749DA75}"/>
              </a:ext>
            </a:extLst>
          </p:cNvPr>
          <p:cNvGraphicFramePr>
            <a:graphicFrameLocks noGrp="1"/>
          </p:cNvGraphicFramePr>
          <p:nvPr/>
        </p:nvGraphicFramePr>
        <p:xfrm>
          <a:off x="893423" y="1250676"/>
          <a:ext cx="6084676" cy="3031764"/>
        </p:xfrm>
        <a:graphic>
          <a:graphicData uri="http://schemas.openxmlformats.org/drawingml/2006/table">
            <a:tbl>
              <a:tblPr firstRow="1" bandRow="1">
                <a:tableStyleId>{5940675A-B579-460E-94D1-54222C63F5DA}</a:tableStyleId>
              </a:tblPr>
              <a:tblGrid>
                <a:gridCol w="2304256">
                  <a:extLst>
                    <a:ext uri="{9D8B030D-6E8A-4147-A177-3AD203B41FA5}">
                      <a16:colId xmlns:a16="http://schemas.microsoft.com/office/drawing/2014/main" val="3938482511"/>
                    </a:ext>
                  </a:extLst>
                </a:gridCol>
                <a:gridCol w="1584176">
                  <a:extLst>
                    <a:ext uri="{9D8B030D-6E8A-4147-A177-3AD203B41FA5}">
                      <a16:colId xmlns:a16="http://schemas.microsoft.com/office/drawing/2014/main" val="2635774537"/>
                    </a:ext>
                  </a:extLst>
                </a:gridCol>
                <a:gridCol w="2196244">
                  <a:extLst>
                    <a:ext uri="{9D8B030D-6E8A-4147-A177-3AD203B41FA5}">
                      <a16:colId xmlns:a16="http://schemas.microsoft.com/office/drawing/2014/main" val="2078934805"/>
                    </a:ext>
                  </a:extLst>
                </a:gridCol>
              </a:tblGrid>
              <a:tr h="307174">
                <a:tc rowSpan="2">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bg1"/>
                    </a:solid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720921974"/>
                  </a:ext>
                </a:extLst>
              </a:tr>
              <a:tr h="307174">
                <a:tc vMerge="1">
                  <a:txBody>
                    <a:bodyPr/>
                    <a:lstStyle/>
                    <a:p>
                      <a:endParaRPr dirty="0"/>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急性期一般入院料１</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1,688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1,874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５３点）</a:t>
                      </a:r>
                    </a:p>
                  </a:txBody>
                  <a:tcPr/>
                </a:tc>
                <a:extLst>
                  <a:ext uri="{0D108BD9-81ED-4DB2-BD59-A6C34878D82A}">
                    <a16:rowId xmlns:a16="http://schemas.microsoft.com/office/drawing/2014/main" val="3190255739"/>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急性期一般入院料２</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1,644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1,779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1,694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急性期一般入院料３</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1,569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1,704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1,619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急性期一般入院料４</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1,462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1,597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1,512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666730977"/>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急性期一般入院料４</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（看護・多職種協働加算）　</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ja-JP" altLang="en-US" sz="1400" dirty="0">
                          <a:solidFill>
                            <a:schemeClr val="tx1"/>
                          </a:solidFill>
                          <a:latin typeface="BIZ UDPゴシック" panose="020B0400000000000000" pitchFamily="50" charset="-128"/>
                          <a:ea typeface="BIZ UDPゴシック" panose="020B0400000000000000" pitchFamily="50" charset="-128"/>
                        </a:rPr>
                        <a:t>－－－－</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1,874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５３点）</a:t>
                      </a:r>
                    </a:p>
                  </a:txBody>
                  <a:tcPr/>
                </a:tc>
                <a:extLst>
                  <a:ext uri="{0D108BD9-81ED-4DB2-BD59-A6C34878D82A}">
                    <a16:rowId xmlns:a16="http://schemas.microsoft.com/office/drawing/2014/main" val="555207600"/>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急性期一般入院料５</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1,451</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1,575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1,490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539698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急性期一般入院料６</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1,404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1,523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1,438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205770850"/>
                  </a:ext>
                </a:extLst>
              </a:tr>
            </a:tbl>
          </a:graphicData>
        </a:graphic>
      </p:graphicFrame>
      <p:sp>
        <p:nvSpPr>
          <p:cNvPr id="3" name="タイトル 1">
            <a:extLst>
              <a:ext uri="{FF2B5EF4-FFF2-40B4-BE49-F238E27FC236}">
                <a16:creationId xmlns:a16="http://schemas.microsoft.com/office/drawing/2014/main" id="{5C1C7604-D70E-DB79-47A2-E92F78C64AD1}"/>
              </a:ext>
            </a:extLst>
          </p:cNvPr>
          <p:cNvSpPr txBox="1">
            <a:spLocks/>
          </p:cNvSpPr>
          <p:nvPr/>
        </p:nvSpPr>
        <p:spPr>
          <a:xfrm>
            <a:off x="767408" y="648884"/>
            <a:ext cx="2943944"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急性期一般入院料</a:t>
            </a:r>
          </a:p>
        </p:txBody>
      </p:sp>
      <p:graphicFrame>
        <p:nvGraphicFramePr>
          <p:cNvPr id="4" name="表 3">
            <a:extLst>
              <a:ext uri="{FF2B5EF4-FFF2-40B4-BE49-F238E27FC236}">
                <a16:creationId xmlns:a16="http://schemas.microsoft.com/office/drawing/2014/main" id="{055525EE-CE2A-5EAD-CD9D-D8B2BF42AB65}"/>
              </a:ext>
            </a:extLst>
          </p:cNvPr>
          <p:cNvGraphicFramePr>
            <a:graphicFrameLocks noGrp="1"/>
          </p:cNvGraphicFramePr>
          <p:nvPr/>
        </p:nvGraphicFramePr>
        <p:xfrm>
          <a:off x="7807568" y="1250676"/>
          <a:ext cx="3060340" cy="3031764"/>
        </p:xfrm>
        <a:graphic>
          <a:graphicData uri="http://schemas.openxmlformats.org/drawingml/2006/table">
            <a:tbl>
              <a:tblPr firstRow="1" bandRow="1">
                <a:tableStyleId>{5940675A-B579-460E-94D1-54222C63F5DA}</a:tableStyleId>
              </a:tblPr>
              <a:tblGrid>
                <a:gridCol w="1530170">
                  <a:extLst>
                    <a:ext uri="{9D8B030D-6E8A-4147-A177-3AD203B41FA5}">
                      <a16:colId xmlns:a16="http://schemas.microsoft.com/office/drawing/2014/main" val="178128960"/>
                    </a:ext>
                  </a:extLst>
                </a:gridCol>
                <a:gridCol w="1530170">
                  <a:extLst>
                    <a:ext uri="{9D8B030D-6E8A-4147-A177-3AD203B41FA5}">
                      <a16:colId xmlns:a16="http://schemas.microsoft.com/office/drawing/2014/main" val="3683064022"/>
                    </a:ext>
                  </a:extLst>
                </a:gridCol>
              </a:tblGrid>
              <a:tr h="307174">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a:t>
                      </a:r>
                      <a:r>
                        <a:rPr kumimoji="1" lang="ja-JP" altLang="en-US" sz="16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683395962"/>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16103899"/>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09094172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288000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993138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４５点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634107739"/>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77340330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３６点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0993764"/>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３４点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36803609"/>
                  </a:ext>
                </a:extLst>
              </a:tr>
            </a:tbl>
          </a:graphicData>
        </a:graphic>
      </p:graphicFrame>
      <p:sp>
        <p:nvSpPr>
          <p:cNvPr id="8" name="加算記号 7">
            <a:extLst>
              <a:ext uri="{FF2B5EF4-FFF2-40B4-BE49-F238E27FC236}">
                <a16:creationId xmlns:a16="http://schemas.microsoft.com/office/drawing/2014/main" id="{C434FF29-CAD7-1079-68B7-06DB99EE4318}"/>
              </a:ext>
            </a:extLst>
          </p:cNvPr>
          <p:cNvSpPr/>
          <p:nvPr/>
        </p:nvSpPr>
        <p:spPr>
          <a:xfrm>
            <a:off x="7156013" y="2488641"/>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5" name="テキスト ボックス 4">
            <a:extLst>
              <a:ext uri="{FF2B5EF4-FFF2-40B4-BE49-F238E27FC236}">
                <a16:creationId xmlns:a16="http://schemas.microsoft.com/office/drawing/2014/main" id="{0F2CF219-657F-8569-59D6-C83CFCE5C039}"/>
              </a:ext>
            </a:extLst>
          </p:cNvPr>
          <p:cNvSpPr txBox="1"/>
          <p:nvPr/>
        </p:nvSpPr>
        <p:spPr>
          <a:xfrm>
            <a:off x="1703513" y="4578810"/>
            <a:ext cx="446449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以下の点数が減算された（　　）内の点数を算定する</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F787CB62-179F-F96A-C4A4-82FFF3675B35}"/>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6" name="表 5">
            <a:extLst>
              <a:ext uri="{FF2B5EF4-FFF2-40B4-BE49-F238E27FC236}">
                <a16:creationId xmlns:a16="http://schemas.microsoft.com/office/drawing/2014/main" id="{E5B54A4E-6F20-DF9A-D7EC-8708F5B94BDD}"/>
              </a:ext>
            </a:extLst>
          </p:cNvPr>
          <p:cNvGraphicFramePr>
            <a:graphicFrameLocks noGrp="1"/>
          </p:cNvGraphicFramePr>
          <p:nvPr/>
        </p:nvGraphicFramePr>
        <p:xfrm>
          <a:off x="1919536" y="5162824"/>
          <a:ext cx="3960440" cy="88900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775352885"/>
                    </a:ext>
                  </a:extLst>
                </a:gridCol>
                <a:gridCol w="360040">
                  <a:extLst>
                    <a:ext uri="{9D8B030D-6E8A-4147-A177-3AD203B41FA5}">
                      <a16:colId xmlns:a16="http://schemas.microsoft.com/office/drawing/2014/main" val="3845131742"/>
                    </a:ext>
                  </a:extLst>
                </a:gridCol>
                <a:gridCol w="792088">
                  <a:extLst>
                    <a:ext uri="{9D8B030D-6E8A-4147-A177-3AD203B41FA5}">
                      <a16:colId xmlns:a16="http://schemas.microsoft.com/office/drawing/2014/main" val="628343894"/>
                    </a:ext>
                  </a:extLst>
                </a:gridCol>
              </a:tblGrid>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急性期１</a:t>
                      </a:r>
                      <a:endParaRPr kumimoji="1" lang="en-US" altLang="ja-JP" sz="1400" b="0" dirty="0">
                        <a:solidFill>
                          <a:srgbClr val="FF0000"/>
                        </a:solidFill>
                        <a:latin typeface="BIZ UDPゴシック" panose="020B0400000000000000" pitchFamily="50" charset="-128"/>
                        <a:ea typeface="BIZ UDPゴシック" panose="020B0400000000000000" pitchFamily="50" charset="-128"/>
                      </a:endParaRPr>
                    </a:p>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急性期４（看護・多職種協働加算）　</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121</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3082557"/>
                  </a:ext>
                </a:extLst>
              </a:tr>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急性期２～６</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 </a:t>
                      </a: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85</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400" b="0" baseline="0"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89022387"/>
                  </a:ext>
                </a:extLst>
              </a:tr>
            </a:tbl>
          </a:graphicData>
        </a:graphic>
      </p:graphicFrame>
      <p:pic>
        <p:nvPicPr>
          <p:cNvPr id="24" name="オーディオ 23">
            <a:hlinkClick r:id="" action="ppaction://media"/>
            <a:extLst>
              <a:ext uri="{FF2B5EF4-FFF2-40B4-BE49-F238E27FC236}">
                <a16:creationId xmlns:a16="http://schemas.microsoft.com/office/drawing/2014/main" id="{8CF7C6ED-7FEF-84A0-3F4A-6DB02B9B4A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1628208"/>
      </p:ext>
    </p:extLst>
  </p:cSld>
  <p:clrMapOvr>
    <a:masterClrMapping/>
  </p:clrMapOvr>
  <mc:AlternateContent xmlns:mc="http://schemas.openxmlformats.org/markup-compatibility/2006" xmlns:p14="http://schemas.microsoft.com/office/powerpoint/2010/main">
    <mc:Choice Requires="p14">
      <p:transition spd="slow" p14:dur="2000" advTm="77889"/>
    </mc:Choice>
    <mc:Fallback xmlns="">
      <p:transition spd="slow" advTm="77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6B7D2-D43C-2479-F2DE-56159D321F3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6EE0E42-CB48-DC0A-D49D-B4B4B1686730}"/>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入院料の見直し（物賃対応）</a:t>
            </a:r>
          </a:p>
        </p:txBody>
      </p:sp>
      <p:sp>
        <p:nvSpPr>
          <p:cNvPr id="7" name="スライド番号プレースホルダー 4">
            <a:extLst>
              <a:ext uri="{FF2B5EF4-FFF2-40B4-BE49-F238E27FC236}">
                <a16:creationId xmlns:a16="http://schemas.microsoft.com/office/drawing/2014/main" id="{0B48BB82-98B6-E737-98AC-61043669BFA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9" name="表 8">
            <a:extLst>
              <a:ext uri="{FF2B5EF4-FFF2-40B4-BE49-F238E27FC236}">
                <a16:creationId xmlns:a16="http://schemas.microsoft.com/office/drawing/2014/main" id="{78C68847-276E-5632-79DD-C024E5B033E0}"/>
              </a:ext>
            </a:extLst>
          </p:cNvPr>
          <p:cNvGraphicFramePr>
            <a:graphicFrameLocks noGrp="1"/>
          </p:cNvGraphicFramePr>
          <p:nvPr/>
        </p:nvGraphicFramePr>
        <p:xfrm>
          <a:off x="767408" y="1836918"/>
          <a:ext cx="6084676" cy="1592082"/>
        </p:xfrm>
        <a:graphic>
          <a:graphicData uri="http://schemas.openxmlformats.org/drawingml/2006/table">
            <a:tbl>
              <a:tblPr firstRow="1" bandRow="1">
                <a:tableStyleId>{5940675A-B579-460E-94D1-54222C63F5DA}</a:tableStyleId>
              </a:tblPr>
              <a:tblGrid>
                <a:gridCol w="2520280">
                  <a:extLst>
                    <a:ext uri="{9D8B030D-6E8A-4147-A177-3AD203B41FA5}">
                      <a16:colId xmlns:a16="http://schemas.microsoft.com/office/drawing/2014/main" val="3938482511"/>
                    </a:ext>
                  </a:extLst>
                </a:gridCol>
                <a:gridCol w="1285428">
                  <a:extLst>
                    <a:ext uri="{9D8B030D-6E8A-4147-A177-3AD203B41FA5}">
                      <a16:colId xmlns:a16="http://schemas.microsoft.com/office/drawing/2014/main" val="2635774537"/>
                    </a:ext>
                  </a:extLst>
                </a:gridCol>
                <a:gridCol w="2278968">
                  <a:extLst>
                    <a:ext uri="{9D8B030D-6E8A-4147-A177-3AD203B41FA5}">
                      <a16:colId xmlns:a16="http://schemas.microsoft.com/office/drawing/2014/main" val="2078934805"/>
                    </a:ext>
                  </a:extLst>
                </a:gridCol>
              </a:tblGrid>
              <a:tr h="307174">
                <a:tc rowSpan="2">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bg1"/>
                    </a:solid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720921974"/>
                  </a:ext>
                </a:extLst>
              </a:tr>
              <a:tr h="307174">
                <a:tc vMerge="1">
                  <a:txBody>
                    <a:bodyPr/>
                    <a:lstStyle/>
                    <a:p>
                      <a:endParaRPr dirty="0"/>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地域一般入院料１</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1,176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1,290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1,225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90255739"/>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地域一般入院料２</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1,170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1,282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1,217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地域一般入院料３</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1,003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1,097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bl>
          </a:graphicData>
        </a:graphic>
      </p:graphicFrame>
      <p:graphicFrame>
        <p:nvGraphicFramePr>
          <p:cNvPr id="11" name="表 10">
            <a:extLst>
              <a:ext uri="{FF2B5EF4-FFF2-40B4-BE49-F238E27FC236}">
                <a16:creationId xmlns:a16="http://schemas.microsoft.com/office/drawing/2014/main" id="{A8794CA4-3C62-AC59-5973-9BFFEDA22C9C}"/>
              </a:ext>
            </a:extLst>
          </p:cNvPr>
          <p:cNvGraphicFramePr>
            <a:graphicFrameLocks noGrp="1"/>
          </p:cNvGraphicFramePr>
          <p:nvPr/>
        </p:nvGraphicFramePr>
        <p:xfrm>
          <a:off x="7752184" y="1843106"/>
          <a:ext cx="3564396" cy="1592082"/>
        </p:xfrm>
        <a:graphic>
          <a:graphicData uri="http://schemas.openxmlformats.org/drawingml/2006/table">
            <a:tbl>
              <a:tblPr firstRow="1" bandRow="1">
                <a:tableStyleId>{5940675A-B579-460E-94D1-54222C63F5DA}</a:tableStyleId>
              </a:tblPr>
              <a:tblGrid>
                <a:gridCol w="1782198">
                  <a:extLst>
                    <a:ext uri="{9D8B030D-6E8A-4147-A177-3AD203B41FA5}">
                      <a16:colId xmlns:a16="http://schemas.microsoft.com/office/drawing/2014/main" val="178128960"/>
                    </a:ext>
                  </a:extLst>
                </a:gridCol>
                <a:gridCol w="1782198">
                  <a:extLst>
                    <a:ext uri="{9D8B030D-6E8A-4147-A177-3AD203B41FA5}">
                      <a16:colId xmlns:a16="http://schemas.microsoft.com/office/drawing/2014/main" val="3683064022"/>
                    </a:ext>
                  </a:extLst>
                </a:gridCol>
              </a:tblGrid>
              <a:tr h="307174">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入院</a:t>
                      </a:r>
                      <a:r>
                        <a:rPr kumimoji="1" lang="ja-JP" altLang="en-US" sz="16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683395962"/>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1610389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090941727"/>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2880007"/>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9931381"/>
                  </a:ext>
                </a:extLst>
              </a:tr>
            </a:tbl>
          </a:graphicData>
        </a:graphic>
      </p:graphicFrame>
      <p:sp>
        <p:nvSpPr>
          <p:cNvPr id="12" name="加算記号 11">
            <a:extLst>
              <a:ext uri="{FF2B5EF4-FFF2-40B4-BE49-F238E27FC236}">
                <a16:creationId xmlns:a16="http://schemas.microsoft.com/office/drawing/2014/main" id="{F2398E9C-E71C-CBD9-197A-E903EF2AA94D}"/>
              </a:ext>
            </a:extLst>
          </p:cNvPr>
          <p:cNvSpPr/>
          <p:nvPr/>
        </p:nvSpPr>
        <p:spPr>
          <a:xfrm>
            <a:off x="7071556" y="2637187"/>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3" name="タイトル 1">
            <a:extLst>
              <a:ext uri="{FF2B5EF4-FFF2-40B4-BE49-F238E27FC236}">
                <a16:creationId xmlns:a16="http://schemas.microsoft.com/office/drawing/2014/main" id="{405DE232-F9CF-54EA-6888-76E3C4A35073}"/>
              </a:ext>
            </a:extLst>
          </p:cNvPr>
          <p:cNvSpPr txBox="1">
            <a:spLocks/>
          </p:cNvSpPr>
          <p:nvPr/>
        </p:nvSpPr>
        <p:spPr>
          <a:xfrm>
            <a:off x="707852" y="1327729"/>
            <a:ext cx="2813720"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地域一般入院料</a:t>
            </a:r>
          </a:p>
        </p:txBody>
      </p:sp>
      <p:sp>
        <p:nvSpPr>
          <p:cNvPr id="15" name="テキスト ボックス 14">
            <a:extLst>
              <a:ext uri="{FF2B5EF4-FFF2-40B4-BE49-F238E27FC236}">
                <a16:creationId xmlns:a16="http://schemas.microsoft.com/office/drawing/2014/main" id="{F143522B-659D-A923-99EC-3F285C9E393A}"/>
              </a:ext>
            </a:extLst>
          </p:cNvPr>
          <p:cNvSpPr txBox="1"/>
          <p:nvPr/>
        </p:nvSpPr>
        <p:spPr>
          <a:xfrm>
            <a:off x="7610804" y="6120765"/>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3125A145-EA40-B8D3-588D-9989B3B44F7A}"/>
              </a:ext>
            </a:extLst>
          </p:cNvPr>
          <p:cNvSpPr txBox="1"/>
          <p:nvPr/>
        </p:nvSpPr>
        <p:spPr>
          <a:xfrm>
            <a:off x="2495600" y="3676579"/>
            <a:ext cx="446449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以下の点数が減算された（　　）内の点数を算定する</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14" name="表 13">
            <a:extLst>
              <a:ext uri="{FF2B5EF4-FFF2-40B4-BE49-F238E27FC236}">
                <a16:creationId xmlns:a16="http://schemas.microsoft.com/office/drawing/2014/main" id="{9B8D2979-ADA9-4534-460A-B23E4981A40A}"/>
              </a:ext>
            </a:extLst>
          </p:cNvPr>
          <p:cNvGraphicFramePr>
            <a:graphicFrameLocks noGrp="1"/>
          </p:cNvGraphicFramePr>
          <p:nvPr/>
        </p:nvGraphicFramePr>
        <p:xfrm>
          <a:off x="2711623" y="4260593"/>
          <a:ext cx="3960440" cy="370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775352885"/>
                    </a:ext>
                  </a:extLst>
                </a:gridCol>
                <a:gridCol w="360040">
                  <a:extLst>
                    <a:ext uri="{9D8B030D-6E8A-4147-A177-3AD203B41FA5}">
                      <a16:colId xmlns:a16="http://schemas.microsoft.com/office/drawing/2014/main" val="3845131742"/>
                    </a:ext>
                  </a:extLst>
                </a:gridCol>
                <a:gridCol w="792088">
                  <a:extLst>
                    <a:ext uri="{9D8B030D-6E8A-4147-A177-3AD203B41FA5}">
                      <a16:colId xmlns:a16="http://schemas.microsoft.com/office/drawing/2014/main" val="628343894"/>
                    </a:ext>
                  </a:extLst>
                </a:gridCol>
              </a:tblGrid>
              <a:tr h="370840">
                <a:tc>
                  <a:txBody>
                    <a:bodyPr/>
                    <a:lstStyle/>
                    <a:p>
                      <a:r>
                        <a:rPr kumimoji="1" lang="ja-JP" altLang="en-US" sz="1400" b="0" dirty="0">
                          <a:solidFill>
                            <a:srgbClr val="FF0000"/>
                          </a:solidFill>
                          <a:latin typeface="BIZ UDPゴシック" panose="020B0400000000000000" pitchFamily="50" charset="-128"/>
                          <a:ea typeface="BIZ UDPゴシック" panose="020B0400000000000000" pitchFamily="50" charset="-128"/>
                        </a:rPr>
                        <a:t>地域一般入院料１～３</a:t>
                      </a:r>
                    </a:p>
                  </a:txBody>
                  <a:tcP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a:t>
                      </a:r>
                      <a:endParaRPr kumimoji="1" lang="ja-JP" altLang="en-US" sz="1400" b="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rgbClr val="FF000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rPr>
                        <a:t>65</a:t>
                      </a:r>
                      <a:r>
                        <a:rPr lang="ja-JP" altLang="en-US" sz="1400" b="0" i="0" u="none" strike="noStrike" baseline="0" dirty="0">
                          <a:solidFill>
                            <a:srgbClr val="FF0000"/>
                          </a:solidFill>
                          <a:latin typeface="BIZ UDPゴシック" panose="020B0400000000000000" pitchFamily="50" charset="-128"/>
                          <a:ea typeface="BIZ UDPゴシック" panose="020B0400000000000000" pitchFamily="50" charset="-128"/>
                        </a:rPr>
                        <a:t>点</a:t>
                      </a:r>
                      <a:endParaRPr lang="en-US" altLang="ja-JP" sz="1400" b="0" i="0" u="none" strike="noStrike" baseline="0"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3082557"/>
                  </a:ext>
                </a:extLst>
              </a:tr>
            </a:tbl>
          </a:graphicData>
        </a:graphic>
      </p:graphicFrame>
      <p:pic>
        <p:nvPicPr>
          <p:cNvPr id="10" name="オーディオ 9">
            <a:hlinkClick r:id="" action="ppaction://media"/>
            <a:extLst>
              <a:ext uri="{FF2B5EF4-FFF2-40B4-BE49-F238E27FC236}">
                <a16:creationId xmlns:a16="http://schemas.microsoft.com/office/drawing/2014/main" id="{E1441D61-2590-25BE-BD55-250D8F59F3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3213340"/>
      </p:ext>
    </p:extLst>
  </p:cSld>
  <p:clrMapOvr>
    <a:masterClrMapping/>
  </p:clrMapOvr>
  <mc:AlternateContent xmlns:mc="http://schemas.openxmlformats.org/markup-compatibility/2006" xmlns:p14="http://schemas.microsoft.com/office/powerpoint/2010/main">
    <mc:Choice Requires="p14">
      <p:transition spd="slow" p14:dur="2000" advTm="12676"/>
    </mc:Choice>
    <mc:Fallback xmlns="">
      <p:transition spd="slow" advTm="12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3C633-FFCA-B731-2469-96425DC98FE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E831D3B-78D2-B137-CC48-0CAF4A50F7F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47A1B6D-D4A7-0F35-7EEA-78C13D6B40DB}"/>
              </a:ext>
            </a:extLst>
          </p:cNvPr>
          <p:cNvGraphicFramePr>
            <a:graphicFrameLocks noGrp="1"/>
          </p:cNvGraphicFramePr>
          <p:nvPr/>
        </p:nvGraphicFramePr>
        <p:xfrm>
          <a:off x="407368" y="125876"/>
          <a:ext cx="6912768" cy="6143480"/>
        </p:xfrm>
        <a:graphic>
          <a:graphicData uri="http://schemas.openxmlformats.org/drawingml/2006/table">
            <a:tbl>
              <a:tblPr firstRow="1" bandRow="1">
                <a:tableStyleId>{5940675A-B579-460E-94D1-54222C63F5DA}</a:tableStyleId>
              </a:tblPr>
              <a:tblGrid>
                <a:gridCol w="1872208">
                  <a:extLst>
                    <a:ext uri="{9D8B030D-6E8A-4147-A177-3AD203B41FA5}">
                      <a16:colId xmlns:a16="http://schemas.microsoft.com/office/drawing/2014/main" val="3938482511"/>
                    </a:ext>
                  </a:extLst>
                </a:gridCol>
                <a:gridCol w="1584176">
                  <a:extLst>
                    <a:ext uri="{9D8B030D-6E8A-4147-A177-3AD203B41FA5}">
                      <a16:colId xmlns:a16="http://schemas.microsoft.com/office/drawing/2014/main" val="134561998"/>
                    </a:ext>
                  </a:extLst>
                </a:gridCol>
                <a:gridCol w="1368152">
                  <a:extLst>
                    <a:ext uri="{9D8B030D-6E8A-4147-A177-3AD203B41FA5}">
                      <a16:colId xmlns:a16="http://schemas.microsoft.com/office/drawing/2014/main" val="2635774537"/>
                    </a:ext>
                  </a:extLst>
                </a:gridCol>
                <a:gridCol w="2088232">
                  <a:extLst>
                    <a:ext uri="{9D8B030D-6E8A-4147-A177-3AD203B41FA5}">
                      <a16:colId xmlns:a16="http://schemas.microsoft.com/office/drawing/2014/main" val="2078934805"/>
                    </a:ext>
                  </a:extLst>
                </a:gridCol>
              </a:tblGrid>
              <a:tr h="307174">
                <a:tc rowSpan="2"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400" b="1" dirty="0"/>
                        <a:t>有床診療所入院基本料</a:t>
                      </a:r>
                    </a:p>
                  </a:txBody>
                  <a:tcPr anchor="ctr">
                    <a:noFill/>
                  </a:tcPr>
                </a:tc>
                <a:tc rowSpan="2" hMerge="1">
                  <a:txBody>
                    <a:bodyPr/>
                    <a:lstStyle/>
                    <a:p>
                      <a:endParaRPr kumimoji="1" lang="ja-JP" altLang="en-US"/>
                    </a:p>
                  </a:txBody>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445503391"/>
                  </a:ext>
                </a:extLst>
              </a:tr>
              <a:tr h="307174">
                <a:tc gridSpan="2" vMerge="1">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tc hMerge="1" vMerge="1">
                  <a:txBody>
                    <a:bodyPr/>
                    <a:lstStyle/>
                    <a:p>
                      <a:endParaRPr kumimoji="1" lang="ja-JP" altLang="en-US"/>
                    </a:p>
                  </a:txBody>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rowSpan="3">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有床診療所入院基本料１</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932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1,027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932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90255739"/>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724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724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90542292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615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710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615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32816292"/>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有床診療所入院基本料２</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835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835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47937061"/>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627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627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587775225"/>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566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661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246077224"/>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有床診療所入院基本料３</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616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711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84747311"/>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578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673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578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55138474"/>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639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76976506"/>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有床診療所入院基本料４</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838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933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368943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652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747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652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830169134"/>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552</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647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552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907204810"/>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有床診療所入院基本料５</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750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750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91000740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564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659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858390459"/>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509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604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509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681407961"/>
                  </a:ext>
                </a:extLst>
              </a:tr>
              <a:tr h="307174">
                <a:tc rowSpan="3">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solidFill>
                            <a:schemeClr val="tx1"/>
                          </a:solidFill>
                          <a:latin typeface="BIZ UDPゴシック" panose="020B0400000000000000" pitchFamily="50" charset="-128"/>
                          <a:ea typeface="BIZ UDPゴシック" panose="020B0400000000000000" pitchFamily="50" charset="-128"/>
                        </a:rPr>
                        <a:t>有床診療所入院基本料６</a:t>
                      </a: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14</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日以内</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553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553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5497765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200" dirty="0">
                          <a:solidFill>
                            <a:schemeClr val="tx1"/>
                          </a:solidFill>
                          <a:latin typeface="BIZ UDPゴシック" panose="020B0400000000000000" pitchFamily="50" charset="-128"/>
                          <a:ea typeface="BIZ UDPゴシック" panose="020B0400000000000000" pitchFamily="50" charset="-128"/>
                        </a:rPr>
                        <a:t>１５日以上３０日以内</a:t>
                      </a:r>
                    </a:p>
                  </a:txBody>
                  <a:tcPr>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519</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614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06086116"/>
                  </a:ext>
                </a:extLst>
              </a:tr>
              <a:tr h="307174">
                <a:tc vMerge="1">
                  <a:txBody>
                    <a:bodyPr/>
                    <a:lstStyle/>
                    <a:p>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en-US" altLang="ja-JP" sz="1200" dirty="0">
                          <a:solidFill>
                            <a:schemeClr val="tx1"/>
                          </a:solidFill>
                          <a:latin typeface="BIZ UDPゴシック" panose="020B0400000000000000" pitchFamily="50" charset="-128"/>
                          <a:ea typeface="BIZ UDPゴシック" panose="020B0400000000000000" pitchFamily="50" charset="-128"/>
                        </a:rPr>
                        <a:t>31</a:t>
                      </a:r>
                      <a:r>
                        <a:rPr kumimoji="1" lang="ja-JP" altLang="en-US" sz="1200" dirty="0">
                          <a:solidFill>
                            <a:schemeClr val="tx1"/>
                          </a:solidFill>
                          <a:latin typeface="BIZ UDPゴシック" panose="020B0400000000000000" pitchFamily="50" charset="-128"/>
                          <a:ea typeface="BIZ UDPゴシック" panose="020B0400000000000000" pitchFamily="50" charset="-128"/>
                        </a:rPr>
                        <a:t>日以上</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490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490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30839091"/>
                  </a:ext>
                </a:extLst>
              </a:tr>
            </a:tbl>
          </a:graphicData>
        </a:graphic>
      </p:graphicFrame>
      <p:sp>
        <p:nvSpPr>
          <p:cNvPr id="3" name="タイトル 1">
            <a:extLst>
              <a:ext uri="{FF2B5EF4-FFF2-40B4-BE49-F238E27FC236}">
                <a16:creationId xmlns:a16="http://schemas.microsoft.com/office/drawing/2014/main" id="{EB8CA123-5F44-1103-6623-0661C940451C}"/>
              </a:ext>
            </a:extLst>
          </p:cNvPr>
          <p:cNvSpPr txBox="1">
            <a:spLocks/>
          </p:cNvSpPr>
          <p:nvPr/>
        </p:nvSpPr>
        <p:spPr>
          <a:xfrm>
            <a:off x="983432" y="119800"/>
            <a:ext cx="3960440" cy="601792"/>
          </a:xfrm>
          <a:prstGeom prst="rect">
            <a:avLst/>
          </a:prstGeom>
          <a:noFill/>
          <a:ln w="28575">
            <a:no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graphicFrame>
        <p:nvGraphicFramePr>
          <p:cNvPr id="8" name="表 7">
            <a:extLst>
              <a:ext uri="{FF2B5EF4-FFF2-40B4-BE49-F238E27FC236}">
                <a16:creationId xmlns:a16="http://schemas.microsoft.com/office/drawing/2014/main" id="{B2D1BEAC-61FE-E1F4-E631-0B0D7CEA13A7}"/>
              </a:ext>
            </a:extLst>
          </p:cNvPr>
          <p:cNvGraphicFramePr>
            <a:graphicFrameLocks noGrp="1"/>
          </p:cNvGraphicFramePr>
          <p:nvPr/>
        </p:nvGraphicFramePr>
        <p:xfrm>
          <a:off x="8143862" y="119800"/>
          <a:ext cx="3528392" cy="6171586"/>
        </p:xfrm>
        <a:graphic>
          <a:graphicData uri="http://schemas.openxmlformats.org/drawingml/2006/table">
            <a:tbl>
              <a:tblPr firstRow="1" bandRow="1">
                <a:tableStyleId>{5940675A-B579-460E-94D1-54222C63F5DA}</a:tableStyleId>
              </a:tblPr>
              <a:tblGrid>
                <a:gridCol w="1764196">
                  <a:extLst>
                    <a:ext uri="{9D8B030D-6E8A-4147-A177-3AD203B41FA5}">
                      <a16:colId xmlns:a16="http://schemas.microsoft.com/office/drawing/2014/main" val="3243195754"/>
                    </a:ext>
                  </a:extLst>
                </a:gridCol>
                <a:gridCol w="1764196">
                  <a:extLst>
                    <a:ext uri="{9D8B030D-6E8A-4147-A177-3AD203B41FA5}">
                      <a16:colId xmlns:a16="http://schemas.microsoft.com/office/drawing/2014/main" val="684309135"/>
                    </a:ext>
                  </a:extLst>
                </a:gridCol>
              </a:tblGrid>
              <a:tr h="307174">
                <a:tc gridSpan="2">
                  <a:txBody>
                    <a:bodyPr/>
                    <a:lstStyle/>
                    <a:p>
                      <a:pPr algn="ctr"/>
                      <a:r>
                        <a:rPr kumimoji="1" lang="zh-TW" altLang="en-US" sz="1400" dirty="0">
                          <a:solidFill>
                            <a:schemeClr val="tx1"/>
                          </a:solidFill>
                          <a:latin typeface="BIZ UDPゴシック" panose="020B0400000000000000" pitchFamily="50" charset="-128"/>
                          <a:ea typeface="BIZ UDPゴシック" panose="020B0400000000000000" pitchFamily="50" charset="-128"/>
                        </a:rPr>
                        <a:t>入院</a:t>
                      </a:r>
                      <a:r>
                        <a:rPr kumimoji="1" lang="zh-TW" altLang="en-US" sz="14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algn="ct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326503735"/>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63417676"/>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5360911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56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112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4695323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7845869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37046320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75797563"/>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177586480"/>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218534420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90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795185493"/>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204029449"/>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130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668739947"/>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05096423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118003345"/>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3482297964"/>
                  </a:ext>
                </a:extLst>
              </a:tr>
              <a:tr h="307174">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50016790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635847161"/>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756100338"/>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06285480"/>
                  </a:ext>
                </a:extLst>
              </a:tr>
              <a:tr h="307174">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90910690"/>
                  </a:ext>
                </a:extLst>
              </a:tr>
            </a:tbl>
          </a:graphicData>
        </a:graphic>
      </p:graphicFrame>
      <p:sp>
        <p:nvSpPr>
          <p:cNvPr id="9" name="加算記号 8">
            <a:extLst>
              <a:ext uri="{FF2B5EF4-FFF2-40B4-BE49-F238E27FC236}">
                <a16:creationId xmlns:a16="http://schemas.microsoft.com/office/drawing/2014/main" id="{240F9988-C45E-5F79-3636-9B913A304D5D}"/>
              </a:ext>
            </a:extLst>
          </p:cNvPr>
          <p:cNvSpPr/>
          <p:nvPr/>
        </p:nvSpPr>
        <p:spPr>
          <a:xfrm>
            <a:off x="7501421" y="2899916"/>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2" name="テキスト ボックス 1">
            <a:extLst>
              <a:ext uri="{FF2B5EF4-FFF2-40B4-BE49-F238E27FC236}">
                <a16:creationId xmlns:a16="http://schemas.microsoft.com/office/drawing/2014/main" id="{8664D606-BF2B-B55A-F305-9690F0ACE9A9}"/>
              </a:ext>
            </a:extLst>
          </p:cNvPr>
          <p:cNvSpPr txBox="1"/>
          <p:nvPr/>
        </p:nvSpPr>
        <p:spPr>
          <a:xfrm>
            <a:off x="2458280" y="6309320"/>
            <a:ext cx="508514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入院料本体から</a:t>
            </a:r>
            <a:r>
              <a:rPr kumimoji="1" lang="en-US" altLang="zh-CN"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95</a:t>
            </a:r>
            <a:r>
              <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点</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が減算された（　　　）内の点数を算定</a:t>
            </a:r>
            <a:endPar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4" name="テキスト ボックス 3">
            <a:extLst>
              <a:ext uri="{FF2B5EF4-FFF2-40B4-BE49-F238E27FC236}">
                <a16:creationId xmlns:a16="http://schemas.microsoft.com/office/drawing/2014/main" id="{D4CF6211-EE90-07C0-143D-9D22F14F847C}"/>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pic>
        <p:nvPicPr>
          <p:cNvPr id="11" name="オーディオ 10">
            <a:hlinkClick r:id="" action="ppaction://media"/>
            <a:extLst>
              <a:ext uri="{FF2B5EF4-FFF2-40B4-BE49-F238E27FC236}">
                <a16:creationId xmlns:a16="http://schemas.microsoft.com/office/drawing/2014/main" id="{32DFD26E-FF09-4015-3CB3-B60165054E3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8796765"/>
      </p:ext>
    </p:extLst>
  </p:cSld>
  <p:clrMapOvr>
    <a:masterClrMapping/>
  </p:clrMapOvr>
  <mc:AlternateContent xmlns:mc="http://schemas.openxmlformats.org/markup-compatibility/2006" xmlns:p14="http://schemas.microsoft.com/office/powerpoint/2010/main">
    <mc:Choice Requires="p14">
      <p:transition spd="slow" p14:dur="2000" advTm="6702"/>
    </mc:Choice>
    <mc:Fallback xmlns="">
      <p:transition spd="slow" advTm="6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82FBA-F75D-8FFB-C502-35BA3AA43B5C}"/>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DE09E0B-CC09-C301-6C65-BC1865F4FDD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テキスト ボックス 3">
            <a:extLst>
              <a:ext uri="{FF2B5EF4-FFF2-40B4-BE49-F238E27FC236}">
                <a16:creationId xmlns:a16="http://schemas.microsoft.com/office/drawing/2014/main" id="{B8B8348F-3386-CA0B-7750-E8F2E9E7D3C4}"/>
              </a:ext>
            </a:extLst>
          </p:cNvPr>
          <p:cNvSpPr txBox="1"/>
          <p:nvPr/>
        </p:nvSpPr>
        <p:spPr>
          <a:xfrm>
            <a:off x="7543428" y="6171783"/>
            <a:ext cx="3847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その他の入院料等についても同様</a:t>
            </a:r>
            <a:endParaRPr kumimoji="1" lang="zh-CN" altLang="en-US" sz="18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5" name="表 4">
            <a:extLst>
              <a:ext uri="{FF2B5EF4-FFF2-40B4-BE49-F238E27FC236}">
                <a16:creationId xmlns:a16="http://schemas.microsoft.com/office/drawing/2014/main" id="{E491C2F3-897A-3EFC-5FC3-20081119F61E}"/>
              </a:ext>
            </a:extLst>
          </p:cNvPr>
          <p:cNvGraphicFramePr>
            <a:graphicFrameLocks noGrp="1"/>
          </p:cNvGraphicFramePr>
          <p:nvPr/>
        </p:nvGraphicFramePr>
        <p:xfrm>
          <a:off x="335360" y="813768"/>
          <a:ext cx="6696744" cy="3772780"/>
        </p:xfrm>
        <a:graphic>
          <a:graphicData uri="http://schemas.openxmlformats.org/drawingml/2006/table">
            <a:tbl>
              <a:tblPr firstRow="1" bandRow="1">
                <a:tableStyleId>{5940675A-B579-460E-94D1-54222C63F5DA}</a:tableStyleId>
              </a:tblPr>
              <a:tblGrid>
                <a:gridCol w="2664296">
                  <a:extLst>
                    <a:ext uri="{9D8B030D-6E8A-4147-A177-3AD203B41FA5}">
                      <a16:colId xmlns:a16="http://schemas.microsoft.com/office/drawing/2014/main" val="3938482511"/>
                    </a:ext>
                  </a:extLst>
                </a:gridCol>
                <a:gridCol w="1368152">
                  <a:extLst>
                    <a:ext uri="{9D8B030D-6E8A-4147-A177-3AD203B41FA5}">
                      <a16:colId xmlns:a16="http://schemas.microsoft.com/office/drawing/2014/main" val="2635774537"/>
                    </a:ext>
                  </a:extLst>
                </a:gridCol>
                <a:gridCol w="2664296">
                  <a:extLst>
                    <a:ext uri="{9D8B030D-6E8A-4147-A177-3AD203B41FA5}">
                      <a16:colId xmlns:a16="http://schemas.microsoft.com/office/drawing/2014/main" val="2078934805"/>
                    </a:ext>
                  </a:extLst>
                </a:gridCol>
              </a:tblGrid>
              <a:tr h="307174">
                <a:tc row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有床診療所</a:t>
                      </a:r>
                      <a:endParaRPr lang="en-US" altLang="ja-JP" sz="2000" b="1" dirty="0">
                        <a:latin typeface="BIZ UDPゴシック" panose="020B0400000000000000" pitchFamily="50" charset="-128"/>
                        <a:ea typeface="BIZ UDPゴシック" panose="020B0400000000000000" pitchFamily="50" charset="-128"/>
                      </a:endParaRPr>
                    </a:p>
                    <a:p>
                      <a:pPr marL="0" marR="0" lvl="0" indent="0" algn="ctr"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療養病床入院基本料</a:t>
                      </a:r>
                    </a:p>
                  </a:txBody>
                  <a:tcPr anchor="ctr">
                    <a:noFill/>
                  </a:tcPr>
                </a:tc>
                <a:tc gridSpan="2">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入院料本体</a:t>
                      </a:r>
                    </a:p>
                  </a:txBody>
                  <a:tcPr>
                    <a:solidFill>
                      <a:schemeClr val="accent3"/>
                    </a:solidFill>
                  </a:tcPr>
                </a:tc>
                <a:tc hMerge="1">
                  <a:txBody>
                    <a:bodyPr/>
                    <a:lstStyle/>
                    <a:p>
                      <a:pPr algn="ct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2445503391"/>
                  </a:ext>
                </a:extLst>
              </a:tr>
              <a:tr h="307174">
                <a:tc vMerge="1">
                  <a:txBody>
                    <a:bodyPr/>
                    <a:lstStyle/>
                    <a:p>
                      <a:pPr algn="l"/>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extLst>
                  <a:ext uri="{0D108BD9-81ED-4DB2-BD59-A6C34878D82A}">
                    <a16:rowId xmlns:a16="http://schemas.microsoft.com/office/drawing/2014/main" val="1874217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入院基本料Ａ</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no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1,073</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B w="12700" cap="flat" cmpd="sng" algn="ctr">
                      <a:no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1,131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1,073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noFill/>
                      <a:prstDash val="solid"/>
                      <a:round/>
                      <a:headEnd type="none" w="med" len="med"/>
                      <a:tailEnd type="none" w="med" len="med"/>
                    </a:lnB>
                  </a:tcPr>
                </a:tc>
                <a:extLst>
                  <a:ext uri="{0D108BD9-81ED-4DB2-BD59-A6C34878D82A}">
                    <a16:rowId xmlns:a16="http://schemas.microsoft.com/office/drawing/2014/main" val="319025573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1,058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1,116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1,058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5422926"/>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入院基本料Ｂ</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960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960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3789441105"/>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944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1,002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944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69255502"/>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入院基本料Ｃ</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841</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899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841</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1714089869"/>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826</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826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79937365"/>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入院基本料Ｄ</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665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723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665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4127499608"/>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L w="12700" cap="flat" cmpd="sng" algn="ctr">
                      <a:solidFill>
                        <a:schemeClr val="tx1"/>
                      </a:solidFill>
                      <a:prstDash val="solid"/>
                      <a:round/>
                      <a:headEnd type="none" w="med" len="med"/>
                      <a:tailEnd type="none" w="med" len="med"/>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650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708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650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16359583"/>
                  </a:ext>
                </a:extLst>
              </a:tr>
              <a:tr h="307174">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入院基本料Ｅ</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mpd="sng">
                      <a:noFill/>
                    </a:lnB>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575</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633</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575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mpd="sng">
                      <a:noFill/>
                    </a:lnB>
                  </a:tcPr>
                </a:tc>
                <a:extLst>
                  <a:ext uri="{0D108BD9-81ED-4DB2-BD59-A6C34878D82A}">
                    <a16:rowId xmlns:a16="http://schemas.microsoft.com/office/drawing/2014/main" val="4222635676"/>
                  </a:ext>
                </a:extLst>
              </a:tr>
              <a:tr h="307174">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（生活療養を受ける場合）</a:t>
                      </a:r>
                    </a:p>
                  </a:txBody>
                  <a:tcPr>
                    <a:lnT w="12700" cap="flat" cmpd="sng" algn="ctr">
                      <a:noFill/>
                      <a:prstDash val="solid"/>
                      <a:round/>
                      <a:headEnd type="none" w="med" len="med"/>
                      <a:tailEnd type="none" w="med" len="med"/>
                    </a:lnT>
                    <a:solidFill>
                      <a:schemeClr val="accent3">
                        <a:lumMod val="20000"/>
                        <a:lumOff val="80000"/>
                      </a:schemeClr>
                    </a:solidFill>
                  </a:tcPr>
                </a:tc>
                <a:tc>
                  <a:txBody>
                    <a:bodyPr/>
                    <a:lstStyle/>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560</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618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r>
                        <a:rPr kumimoji="1" lang="en-US" altLang="ja-JP" sz="1400" dirty="0">
                          <a:solidFill>
                            <a:srgbClr val="FF0000"/>
                          </a:solidFill>
                          <a:latin typeface="BIZ UDPゴシック" panose="020B0400000000000000" pitchFamily="50" charset="-128"/>
                          <a:ea typeface="BIZ UDPゴシック" panose="020B0400000000000000" pitchFamily="50" charset="-128"/>
                        </a:rPr>
                        <a:t>560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noFill/>
                      <a:prstDash val="solid"/>
                      <a:round/>
                      <a:headEnd type="none" w="med" len="med"/>
                      <a:tailEnd type="none" w="med" len="med"/>
                    </a:lnT>
                  </a:tcPr>
                </a:tc>
                <a:extLst>
                  <a:ext uri="{0D108BD9-81ED-4DB2-BD59-A6C34878D82A}">
                    <a16:rowId xmlns:a16="http://schemas.microsoft.com/office/drawing/2014/main" val="1872504065"/>
                  </a:ext>
                </a:extLst>
              </a:tr>
            </a:tbl>
          </a:graphicData>
        </a:graphic>
      </p:graphicFrame>
      <p:graphicFrame>
        <p:nvGraphicFramePr>
          <p:cNvPr id="6" name="表 5">
            <a:extLst>
              <a:ext uri="{FF2B5EF4-FFF2-40B4-BE49-F238E27FC236}">
                <a16:creationId xmlns:a16="http://schemas.microsoft.com/office/drawing/2014/main" id="{F44872DA-BBE5-8111-D25E-9B8257D72532}"/>
              </a:ext>
            </a:extLst>
          </p:cNvPr>
          <p:cNvGraphicFramePr>
            <a:graphicFrameLocks noGrp="1"/>
          </p:cNvGraphicFramePr>
          <p:nvPr/>
        </p:nvGraphicFramePr>
        <p:xfrm>
          <a:off x="8256240" y="824792"/>
          <a:ext cx="3528392" cy="3714194"/>
        </p:xfrm>
        <a:graphic>
          <a:graphicData uri="http://schemas.openxmlformats.org/drawingml/2006/table">
            <a:tbl>
              <a:tblPr firstRow="1" bandRow="1">
                <a:tableStyleId>{5940675A-B579-460E-94D1-54222C63F5DA}</a:tableStyleId>
              </a:tblPr>
              <a:tblGrid>
                <a:gridCol w="1764196">
                  <a:extLst>
                    <a:ext uri="{9D8B030D-6E8A-4147-A177-3AD203B41FA5}">
                      <a16:colId xmlns:a16="http://schemas.microsoft.com/office/drawing/2014/main" val="3243195754"/>
                    </a:ext>
                  </a:extLst>
                </a:gridCol>
                <a:gridCol w="1764196">
                  <a:extLst>
                    <a:ext uri="{9D8B030D-6E8A-4147-A177-3AD203B41FA5}">
                      <a16:colId xmlns:a16="http://schemas.microsoft.com/office/drawing/2014/main" val="684309135"/>
                    </a:ext>
                  </a:extLst>
                </a:gridCol>
              </a:tblGrid>
              <a:tr h="307174">
                <a:tc gridSpan="2">
                  <a:txBody>
                    <a:bodyPr/>
                    <a:lstStyle/>
                    <a:p>
                      <a:pPr algn="ctr"/>
                      <a:r>
                        <a:rPr kumimoji="1" lang="zh-TW" altLang="en-US" sz="1400" dirty="0">
                          <a:solidFill>
                            <a:schemeClr val="tx1"/>
                          </a:solidFill>
                          <a:latin typeface="BIZ UDPゴシック" panose="020B0400000000000000" pitchFamily="50" charset="-128"/>
                          <a:ea typeface="BIZ UDPゴシック" panose="020B0400000000000000" pitchFamily="50" charset="-128"/>
                        </a:rPr>
                        <a:t>入院</a:t>
                      </a:r>
                      <a:r>
                        <a:rPr kumimoji="1" lang="zh-TW" altLang="en-US" sz="1400" dirty="0">
                          <a:solidFill>
                            <a:srgbClr val="FF0000"/>
                          </a:solidFill>
                          <a:latin typeface="BIZ UDPゴシック" panose="020B0400000000000000" pitchFamily="50" charset="-128"/>
                          <a:ea typeface="BIZ UDPゴシック" panose="020B0400000000000000" pitchFamily="50" charset="-128"/>
                        </a:rPr>
                        <a:t>物価対応料（新設）</a:t>
                      </a:r>
                    </a:p>
                  </a:txBody>
                  <a:tcPr>
                    <a:solidFill>
                      <a:schemeClr val="accent3"/>
                    </a:solidFill>
                  </a:tcPr>
                </a:tc>
                <a:tc hMerge="1">
                  <a:txBody>
                    <a:bodyPr/>
                    <a:lstStyle/>
                    <a:p>
                      <a:pPr algn="ct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326503735"/>
                  </a:ext>
                </a:extLst>
              </a:tr>
              <a:tr h="307174">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extLst>
                  <a:ext uri="{0D108BD9-81ED-4DB2-BD59-A6C34878D82A}">
                    <a16:rowId xmlns:a16="http://schemas.microsoft.com/office/drawing/2014/main" val="963417676"/>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53609119"/>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50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189452940"/>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22</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861538643"/>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34</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711910598"/>
                  </a:ext>
                </a:extLst>
              </a:tr>
              <a:tr h="614348">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extLst>
                  <a:ext uri="{0D108BD9-81ED-4DB2-BD59-A6C34878D82A}">
                    <a16:rowId xmlns:a16="http://schemas.microsoft.com/office/drawing/2014/main" val="4270394048"/>
                  </a:ext>
                </a:extLst>
              </a:tr>
            </a:tbl>
          </a:graphicData>
        </a:graphic>
      </p:graphicFrame>
      <p:sp>
        <p:nvSpPr>
          <p:cNvPr id="11" name="加算記号 10">
            <a:extLst>
              <a:ext uri="{FF2B5EF4-FFF2-40B4-BE49-F238E27FC236}">
                <a16:creationId xmlns:a16="http://schemas.microsoft.com/office/drawing/2014/main" id="{7639469F-F73B-7D15-6474-81A0F92EA09D}"/>
              </a:ext>
            </a:extLst>
          </p:cNvPr>
          <p:cNvSpPr/>
          <p:nvPr/>
        </p:nvSpPr>
        <p:spPr>
          <a:xfrm>
            <a:off x="7406078" y="2564904"/>
            <a:ext cx="461156" cy="494388"/>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テキスト ボックス 11">
            <a:extLst>
              <a:ext uri="{FF2B5EF4-FFF2-40B4-BE49-F238E27FC236}">
                <a16:creationId xmlns:a16="http://schemas.microsoft.com/office/drawing/2014/main" id="{848E5B29-3182-0B67-7F10-22134FC55081}"/>
              </a:ext>
            </a:extLst>
          </p:cNvPr>
          <p:cNvSpPr txBox="1"/>
          <p:nvPr/>
        </p:nvSpPr>
        <p:spPr>
          <a:xfrm>
            <a:off x="2927896" y="4786224"/>
            <a:ext cx="508514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継続的に賃上げに係る取組を行っていない場合は、</a:t>
            </a:r>
            <a:endPar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入院料本体から</a:t>
            </a:r>
            <a:r>
              <a:rPr kumimoji="1" lang="en-US" altLang="ja-JP"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58</a:t>
            </a:r>
            <a:r>
              <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点</a:t>
            </a:r>
            <a:r>
              <a:rPr kumimoji="1" lang="ja-JP"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が減算された（　　　）内の点数を算定</a:t>
            </a:r>
            <a:endParaRPr kumimoji="1" lang="zh-CN" altLang="en-US" sz="14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8" name="オーディオ 7">
            <a:hlinkClick r:id="" action="ppaction://media"/>
            <a:extLst>
              <a:ext uri="{FF2B5EF4-FFF2-40B4-BE49-F238E27FC236}">
                <a16:creationId xmlns:a16="http://schemas.microsoft.com/office/drawing/2014/main" id="{61A05FED-D3B9-513E-6853-C913A3B9E3B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3075736"/>
      </p:ext>
    </p:extLst>
  </p:cSld>
  <p:clrMapOvr>
    <a:masterClrMapping/>
  </p:clrMapOvr>
  <mc:AlternateContent xmlns:mc="http://schemas.openxmlformats.org/markup-compatibility/2006" xmlns:p14="http://schemas.microsoft.com/office/powerpoint/2010/main">
    <mc:Choice Requires="p14">
      <p:transition spd="slow" p14:dur="2000" advTm="21366"/>
    </mc:Choice>
    <mc:Fallback xmlns="">
      <p:transition spd="slow" advTm="21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794FF-DA66-D4EA-D4A8-A5462AC09DF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B1116F5B-69A5-62A0-1C59-1692EE80F89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入院料の見直し（ベースアップ評価料の見直し）</a:t>
            </a:r>
          </a:p>
        </p:txBody>
      </p:sp>
      <p:sp>
        <p:nvSpPr>
          <p:cNvPr id="7" name="スライド番号プレースホルダー 4">
            <a:extLst>
              <a:ext uri="{FF2B5EF4-FFF2-40B4-BE49-F238E27FC236}">
                <a16:creationId xmlns:a16="http://schemas.microsoft.com/office/drawing/2014/main" id="{E723B36B-4915-78A1-5E27-C906BE67EC7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正方形/長方形 3">
            <a:extLst>
              <a:ext uri="{FF2B5EF4-FFF2-40B4-BE49-F238E27FC236}">
                <a16:creationId xmlns:a16="http://schemas.microsoft.com/office/drawing/2014/main" id="{F25146FA-A3CB-EEC2-3685-631AD9479CA1}"/>
              </a:ext>
            </a:extLst>
          </p:cNvPr>
          <p:cNvSpPr/>
          <p:nvPr/>
        </p:nvSpPr>
        <p:spPr>
          <a:xfrm>
            <a:off x="2147281" y="787417"/>
            <a:ext cx="3476591" cy="299118"/>
          </a:xfrm>
          <a:prstGeom prst="rect">
            <a:avLst/>
          </a:prstGeom>
          <a:solidFill>
            <a:schemeClr val="tx2">
              <a:lumMod val="40000"/>
              <a:lumOff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5" name="正方形/長方形 4">
            <a:extLst>
              <a:ext uri="{FF2B5EF4-FFF2-40B4-BE49-F238E27FC236}">
                <a16:creationId xmlns:a16="http://schemas.microsoft.com/office/drawing/2014/main" id="{EF143B6E-0E30-55BD-BAF2-66B20D6B2901}"/>
              </a:ext>
            </a:extLst>
          </p:cNvPr>
          <p:cNvSpPr/>
          <p:nvPr/>
        </p:nvSpPr>
        <p:spPr>
          <a:xfrm>
            <a:off x="2140180" y="1150728"/>
            <a:ext cx="3476592" cy="2183592"/>
          </a:xfrm>
          <a:prstGeom prst="rect">
            <a:avLst/>
          </a:prstGeom>
          <a:solidFill>
            <a:schemeClr val="accent1">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入院ベースアップ評価料１</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1</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入院ベースアップ評価料２</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2</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入院ベースアップ評価料３</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3</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入院ベースアップ評価料４</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4</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入院ベースアップ評価料５</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5</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163	163</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164	164</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165	165</a:t>
            </a: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9" name="直線コネクタ 8">
            <a:extLst>
              <a:ext uri="{FF2B5EF4-FFF2-40B4-BE49-F238E27FC236}">
                <a16:creationId xmlns:a16="http://schemas.microsoft.com/office/drawing/2014/main" id="{29581728-0206-2B84-2DC6-9D32DAE7CCDB}"/>
              </a:ext>
            </a:extLst>
          </p:cNvPr>
          <p:cNvCxnSpPr>
            <a:cxnSpLocks/>
          </p:cNvCxnSpPr>
          <p:nvPr/>
        </p:nvCxnSpPr>
        <p:spPr>
          <a:xfrm>
            <a:off x="3068386" y="2348880"/>
            <a:ext cx="0" cy="383391"/>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sp>
        <p:nvSpPr>
          <p:cNvPr id="10" name="正方形/長方形 9">
            <a:extLst>
              <a:ext uri="{FF2B5EF4-FFF2-40B4-BE49-F238E27FC236}">
                <a16:creationId xmlns:a16="http://schemas.microsoft.com/office/drawing/2014/main" id="{3E62DAB3-52D5-4A43-4A05-9F2D49DA20B3}"/>
              </a:ext>
            </a:extLst>
          </p:cNvPr>
          <p:cNvSpPr/>
          <p:nvPr/>
        </p:nvSpPr>
        <p:spPr>
          <a:xfrm>
            <a:off x="6452060" y="787417"/>
            <a:ext cx="3897033" cy="299118"/>
          </a:xfrm>
          <a:prstGeom prst="rect">
            <a:avLst/>
          </a:prstGeom>
          <a:solidFill>
            <a:schemeClr val="accent3">
              <a:lumMod val="7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改定</a:t>
            </a:r>
          </a:p>
        </p:txBody>
      </p:sp>
      <p:sp>
        <p:nvSpPr>
          <p:cNvPr id="11" name="正方形/長方形 10">
            <a:extLst>
              <a:ext uri="{FF2B5EF4-FFF2-40B4-BE49-F238E27FC236}">
                <a16:creationId xmlns:a16="http://schemas.microsoft.com/office/drawing/2014/main" id="{2D6A7CA8-0E72-A05B-0FA7-46F1D9BC8DB9}"/>
              </a:ext>
            </a:extLst>
          </p:cNvPr>
          <p:cNvSpPr/>
          <p:nvPr/>
        </p:nvSpPr>
        <p:spPr>
          <a:xfrm>
            <a:off x="6477997" y="1171660"/>
            <a:ext cx="3871096" cy="5307659"/>
          </a:xfrm>
          <a:prstGeom prst="rect">
            <a:avLst/>
          </a:prstGeom>
          <a:solidFill>
            <a:schemeClr val="accent3">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入院ベースアップ評価料１</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1</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入院ベースアップ評価料２</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2</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3</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入院ベースアップ評価料４</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4</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入院ベースアップ評価料５</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5</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165	165</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166	166</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250	250</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251	251</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252	252</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498	498</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499	499</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入院ベースアップ評価料</a:t>
            </a:r>
            <a:r>
              <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500	500</a:t>
            </a:r>
            <a:r>
              <a:rPr kumimoji="1" lang="ja-JP" altLang="en-US"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tab pos="3230563" algn="r"/>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14" name="直線コネクタ 13">
            <a:extLst>
              <a:ext uri="{FF2B5EF4-FFF2-40B4-BE49-F238E27FC236}">
                <a16:creationId xmlns:a16="http://schemas.microsoft.com/office/drawing/2014/main" id="{B71EB4F7-8B3B-36A7-6178-7D0710BD89D4}"/>
              </a:ext>
            </a:extLst>
          </p:cNvPr>
          <p:cNvCxnSpPr>
            <a:cxnSpLocks/>
          </p:cNvCxnSpPr>
          <p:nvPr/>
        </p:nvCxnSpPr>
        <p:spPr>
          <a:xfrm>
            <a:off x="7392144" y="2636912"/>
            <a:ext cx="0" cy="360040"/>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17" name="直線コネクタ 16">
            <a:extLst>
              <a:ext uri="{FF2B5EF4-FFF2-40B4-BE49-F238E27FC236}">
                <a16:creationId xmlns:a16="http://schemas.microsoft.com/office/drawing/2014/main" id="{860FB22F-19F8-27E0-4300-A23266956898}"/>
              </a:ext>
            </a:extLst>
          </p:cNvPr>
          <p:cNvCxnSpPr>
            <a:cxnSpLocks/>
          </p:cNvCxnSpPr>
          <p:nvPr/>
        </p:nvCxnSpPr>
        <p:spPr>
          <a:xfrm>
            <a:off x="7392144" y="3645024"/>
            <a:ext cx="0" cy="504056"/>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19" name="直線コネクタ 18">
            <a:extLst>
              <a:ext uri="{FF2B5EF4-FFF2-40B4-BE49-F238E27FC236}">
                <a16:creationId xmlns:a16="http://schemas.microsoft.com/office/drawing/2014/main" id="{DCF656C9-999C-A3E1-A3F6-488BD5B1259A}"/>
              </a:ext>
            </a:extLst>
          </p:cNvPr>
          <p:cNvCxnSpPr>
            <a:cxnSpLocks/>
          </p:cNvCxnSpPr>
          <p:nvPr/>
        </p:nvCxnSpPr>
        <p:spPr>
          <a:xfrm>
            <a:off x="7392144" y="4941168"/>
            <a:ext cx="0" cy="792088"/>
          </a:xfrm>
          <a:prstGeom prst="line">
            <a:avLst/>
          </a:prstGeom>
          <a:ln w="19050">
            <a:solidFill>
              <a:schemeClr val="tx1"/>
            </a:solidFill>
            <a:prstDash val="dash"/>
          </a:ln>
        </p:spPr>
        <p:style>
          <a:lnRef idx="1">
            <a:schemeClr val="dk1"/>
          </a:lnRef>
          <a:fillRef idx="0">
            <a:schemeClr val="dk1"/>
          </a:fillRef>
          <a:effectRef idx="0">
            <a:schemeClr val="dk1"/>
          </a:effectRef>
          <a:fontRef idx="minor">
            <a:schemeClr val="tx1"/>
          </a:fontRef>
        </p:style>
      </p:cxnSp>
      <p:sp>
        <p:nvSpPr>
          <p:cNvPr id="8" name="テキスト ボックス 7">
            <a:extLst>
              <a:ext uri="{FF2B5EF4-FFF2-40B4-BE49-F238E27FC236}">
                <a16:creationId xmlns:a16="http://schemas.microsoft.com/office/drawing/2014/main" id="{2846C767-A6F9-67B7-34F2-586A62E1A72C}"/>
              </a:ext>
            </a:extLst>
          </p:cNvPr>
          <p:cNvSpPr txBox="1"/>
          <p:nvPr/>
        </p:nvSpPr>
        <p:spPr>
          <a:xfrm>
            <a:off x="407368" y="3489276"/>
            <a:ext cx="6256416" cy="32778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改定の概要</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9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①　現在は、</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ベースアップ評価料１（１点）から、</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165</a:t>
            </a: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165</a:t>
            </a:r>
            <a:r>
              <a:rPr kumimoji="1" lang="ja-JP" altLang="en-US"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rPr>
              <a:t>点）の範囲で算定</a:t>
            </a:r>
            <a:endParaRPr kumimoji="1" lang="en-US" altLang="ja-JP" sz="1400" b="0" i="0" u="none" strike="noStrike" kern="1200" cap="none" spc="0" normalizeH="0" baseline="0" noProof="0" dirty="0">
              <a:ln>
                <a:noFill/>
              </a:ln>
              <a:solidFill>
                <a:srgbClr val="1F497D"/>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　　令和８年６月からは、</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ベースアップ評価料１（１点）から、</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 に算定範囲が拡大</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　　さらに令和９年６月からは、</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251</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251</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点）から</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ベースアップ評価料</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500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500</a:t>
            </a: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点）までの点数も算定可能</a:t>
            </a: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②　また、４０歳未満の勤務医師や事務職員等についても対象になる</a:t>
            </a:r>
          </a:p>
        </p:txBody>
      </p:sp>
      <p:sp>
        <p:nvSpPr>
          <p:cNvPr id="12" name="四角形: 角を丸くする 11">
            <a:extLst>
              <a:ext uri="{FF2B5EF4-FFF2-40B4-BE49-F238E27FC236}">
                <a16:creationId xmlns:a16="http://schemas.microsoft.com/office/drawing/2014/main" id="{27B12226-72A6-6C59-A384-408CB81CB864}"/>
              </a:ext>
            </a:extLst>
          </p:cNvPr>
          <p:cNvSpPr/>
          <p:nvPr/>
        </p:nvSpPr>
        <p:spPr>
          <a:xfrm>
            <a:off x="263352" y="3452282"/>
            <a:ext cx="6014775" cy="3314813"/>
          </a:xfrm>
          <a:prstGeom prst="roundRect">
            <a:avLst>
              <a:gd name="adj" fmla="val 6595"/>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noFill/>
              <a:effectLst/>
              <a:uLnTx/>
              <a:uFillTx/>
              <a:latin typeface="Arial"/>
              <a:ea typeface="ＭＳ Ｐゴシック"/>
              <a:cs typeface="+mn-cs"/>
            </a:endParaRPr>
          </a:p>
        </p:txBody>
      </p:sp>
      <p:sp>
        <p:nvSpPr>
          <p:cNvPr id="13" name="右矢印 89">
            <a:extLst>
              <a:ext uri="{FF2B5EF4-FFF2-40B4-BE49-F238E27FC236}">
                <a16:creationId xmlns:a16="http://schemas.microsoft.com/office/drawing/2014/main" id="{98133713-F25C-8278-05C8-0843A341723A}"/>
              </a:ext>
            </a:extLst>
          </p:cNvPr>
          <p:cNvSpPr/>
          <p:nvPr/>
        </p:nvSpPr>
        <p:spPr>
          <a:xfrm>
            <a:off x="5740581" y="1829209"/>
            <a:ext cx="542166" cy="822585"/>
          </a:xfrm>
          <a:prstGeom prst="right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5" name="矢印: 下 14">
            <a:extLst>
              <a:ext uri="{FF2B5EF4-FFF2-40B4-BE49-F238E27FC236}">
                <a16:creationId xmlns:a16="http://schemas.microsoft.com/office/drawing/2014/main" id="{1DEB29CE-634C-59C1-6288-F564C231FFFA}"/>
              </a:ext>
            </a:extLst>
          </p:cNvPr>
          <p:cNvSpPr/>
          <p:nvPr/>
        </p:nvSpPr>
        <p:spPr>
          <a:xfrm>
            <a:off x="2636338" y="4676488"/>
            <a:ext cx="432048" cy="360040"/>
          </a:xfrm>
          <a:prstGeom prst="downArrow">
            <a:avLst/>
          </a:prstGeom>
          <a:noFill/>
          <a:ln>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23" name="オーディオ 22">
            <a:hlinkClick r:id="" action="ppaction://media"/>
            <a:extLst>
              <a:ext uri="{FF2B5EF4-FFF2-40B4-BE49-F238E27FC236}">
                <a16:creationId xmlns:a16="http://schemas.microsoft.com/office/drawing/2014/main" id="{18445F00-04E8-1A8D-F54E-17598E5256B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617479"/>
      </p:ext>
    </p:extLst>
  </p:cSld>
  <p:clrMapOvr>
    <a:masterClrMapping/>
  </p:clrMapOvr>
  <mc:AlternateContent xmlns:mc="http://schemas.openxmlformats.org/markup-compatibility/2006" xmlns:p14="http://schemas.microsoft.com/office/powerpoint/2010/main">
    <mc:Choice Requires="p14">
      <p:transition spd="slow" p14:dur="2000" advTm="62199"/>
    </mc:Choice>
    <mc:Fallback xmlns="">
      <p:transition spd="slow" advTm="62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F207D-6774-8A60-C624-E58BFDAC741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961AB110-40C2-4D99-17F1-639F66B1CBB5}"/>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経過措置</a:t>
            </a:r>
          </a:p>
        </p:txBody>
      </p:sp>
      <p:sp>
        <p:nvSpPr>
          <p:cNvPr id="3" name="スライド番号プレースホルダー 4">
            <a:extLst>
              <a:ext uri="{FF2B5EF4-FFF2-40B4-BE49-F238E27FC236}">
                <a16:creationId xmlns:a16="http://schemas.microsoft.com/office/drawing/2014/main" id="{09FBF33A-4CD0-F667-4773-9DD96B7BC4C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5" name="オーディオ 4">
            <a:hlinkClick r:id="" action="ppaction://media"/>
            <a:extLst>
              <a:ext uri="{FF2B5EF4-FFF2-40B4-BE49-F238E27FC236}">
                <a16:creationId xmlns:a16="http://schemas.microsoft.com/office/drawing/2014/main" id="{D5BEF6B8-2E6E-BC08-6303-C44102B7D2B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3785109"/>
      </p:ext>
    </p:extLst>
  </p:cSld>
  <p:clrMapOvr>
    <a:masterClrMapping/>
  </p:clrMapOvr>
  <mc:AlternateContent xmlns:mc="http://schemas.openxmlformats.org/markup-compatibility/2006" xmlns:p14="http://schemas.microsoft.com/office/powerpoint/2010/main">
    <mc:Choice Requires="p14">
      <p:transition spd="slow" p14:dur="2000" advTm="11045"/>
    </mc:Choice>
    <mc:Fallback xmlns="">
      <p:transition spd="slow" advTm="11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03B8A-EDFC-1FBC-5AE6-2AA1168AE572}"/>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FA93487E-D467-FA87-D203-4FB9F2287D7A}"/>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経過措置について①</a:t>
            </a:r>
          </a:p>
        </p:txBody>
      </p:sp>
      <p:sp>
        <p:nvSpPr>
          <p:cNvPr id="10" name="テキスト ボックス 9">
            <a:extLst>
              <a:ext uri="{FF2B5EF4-FFF2-40B4-BE49-F238E27FC236}">
                <a16:creationId xmlns:a16="http://schemas.microsoft.com/office/drawing/2014/main" id="{0923ECCA-94BF-5405-ABF9-7CC304CDB7D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B4F7CE71-BA85-53D1-8144-93DC317F1AA8}"/>
              </a:ext>
            </a:extLst>
          </p:cNvPr>
          <p:cNvSpPr txBox="1"/>
          <p:nvPr/>
        </p:nvSpPr>
        <p:spPr>
          <a:xfrm>
            <a:off x="1257300" y="65532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7" name="表 6">
            <a:extLst>
              <a:ext uri="{FF2B5EF4-FFF2-40B4-BE49-F238E27FC236}">
                <a16:creationId xmlns:a16="http://schemas.microsoft.com/office/drawing/2014/main" id="{654E70DD-F809-EC3E-C270-9CD245A57AB0}"/>
              </a:ext>
            </a:extLst>
          </p:cNvPr>
          <p:cNvGraphicFramePr>
            <a:graphicFrameLocks noGrp="1"/>
          </p:cNvGraphicFramePr>
          <p:nvPr/>
        </p:nvGraphicFramePr>
        <p:xfrm>
          <a:off x="541865" y="961521"/>
          <a:ext cx="11108268" cy="5591679"/>
        </p:xfrm>
        <a:graphic>
          <a:graphicData uri="http://schemas.openxmlformats.org/drawingml/2006/table">
            <a:tbl>
              <a:tblPr/>
              <a:tblGrid>
                <a:gridCol w="740553">
                  <a:extLst>
                    <a:ext uri="{9D8B030D-6E8A-4147-A177-3AD203B41FA5}">
                      <a16:colId xmlns:a16="http://schemas.microsoft.com/office/drawing/2014/main" val="3705036825"/>
                    </a:ext>
                  </a:extLst>
                </a:gridCol>
                <a:gridCol w="1261680">
                  <a:extLst>
                    <a:ext uri="{9D8B030D-6E8A-4147-A177-3AD203B41FA5}">
                      <a16:colId xmlns:a16="http://schemas.microsoft.com/office/drawing/2014/main" val="185618707"/>
                    </a:ext>
                  </a:extLst>
                </a:gridCol>
                <a:gridCol w="2756495">
                  <a:extLst>
                    <a:ext uri="{9D8B030D-6E8A-4147-A177-3AD203B41FA5}">
                      <a16:colId xmlns:a16="http://schemas.microsoft.com/office/drawing/2014/main" val="3865769013"/>
                    </a:ext>
                  </a:extLst>
                </a:gridCol>
                <a:gridCol w="2207940">
                  <a:extLst>
                    <a:ext uri="{9D8B030D-6E8A-4147-A177-3AD203B41FA5}">
                      <a16:colId xmlns:a16="http://schemas.microsoft.com/office/drawing/2014/main" val="3379963953"/>
                    </a:ext>
                  </a:extLst>
                </a:gridCol>
                <a:gridCol w="4141600">
                  <a:extLst>
                    <a:ext uri="{9D8B030D-6E8A-4147-A177-3AD203B41FA5}">
                      <a16:colId xmlns:a16="http://schemas.microsoft.com/office/drawing/2014/main" val="2649807951"/>
                    </a:ext>
                  </a:extLst>
                </a:gridCol>
              </a:tblGrid>
              <a:tr h="170582">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07325541"/>
                  </a:ext>
                </a:extLst>
              </a:tr>
              <a:tr h="81784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初診料の注１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電子処方箋システムを有していない場合には、オンライン資格確認等システム又は医療機関間で電子的に医療情報を共有するネットワークのいずれかを用いて薬剤情報を確認した場合でも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3692741"/>
                  </a:ext>
                </a:extLst>
              </a:tr>
              <a:tr h="49070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br>
                        <a:rPr lang="en-US" sz="1100" b="0" i="0" u="none" strike="noStrike">
                          <a:solidFill>
                            <a:srgbClr val="000000"/>
                          </a:solidFill>
                          <a:effectLst/>
                          <a:latin typeface="メイリオ" panose="020B0604030504040204" pitchFamily="50" charset="-128"/>
                          <a:ea typeface="メイリオ" panose="020B0604030504040204" pitchFamily="50" charset="-128"/>
                        </a:rPr>
                      </a:br>
                      <a:r>
                        <a:rPr lang="en-US" sz="1100" b="0" i="0" u="none" strike="noStrike">
                          <a:solidFill>
                            <a:srgbClr val="000000"/>
                          </a:solidFill>
                          <a:effectLst/>
                          <a:latin typeface="メイリオ" panose="020B0604030504040204" pitchFamily="50" charset="-128"/>
                          <a:ea typeface="メイリオ" panose="020B0604030504040204" pitchFamily="50" charset="-128"/>
                        </a:rPr>
                        <a:t>A002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初診料の注２及び注３</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外来診療料の注２及び注３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日時点で、現に逆紹介割合の基準を満たしていた病院にあっては、当該基準を満たすものとみなす。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0737474"/>
                  </a:ext>
                </a:extLst>
              </a:tr>
              <a:tr h="51174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機能強化加算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日において現に機能強化加算の届出を行っている保険医療機関については、業務継続計画に係る要件に該当するものとみなす。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925360"/>
                  </a:ext>
                </a:extLst>
              </a:tr>
              <a:tr h="98141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入院基本料等の通則</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入院基本料又は特定入院料に係る届出を行っている病棟又は病室については、身体的拘束最小化の体制に係る基準のうち身体的拘束を最小化するための指針の内容及び身体的拘束最小化の実績等に係る基準については、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1186562"/>
                  </a:ext>
                </a:extLst>
              </a:tr>
              <a:tr h="164944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一般病棟用の重症度、医療・看護</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必要度の施設基準</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急性期一般入院料１～５、７対１入院基本料（結核、特定機能病院（一般病棟）、専門病院）、看護必要度加算（特定、専門）、急性期看護補助体制加算、看護職員夜間配置加算、看護補助加算１（地域一般入院料１若しくは地域一般入院料２又は十三対一入院基本料に係る届出を行っている保険医療機関に限る。）、地域包括医療病棟、地域包括ケア病棟、特定一般病棟入院料の注７を届け出ている病棟又は病室については、「重症度、医療・看護必要度」に係る施設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99099534"/>
                  </a:ext>
                </a:extLst>
              </a:tr>
              <a:tr h="96993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一般病棟用の重症度、医療・看護</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必要度の施設基準</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急性期一般入院料１に係る届出を行っている病棟であって、現に旧算定方法における重症度、医療・看護必要度の基準を満たす病棟については、急性期病院一般入院基本料の重症度、医療・看護必要度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5885161"/>
                  </a:ext>
                </a:extLst>
              </a:tr>
            </a:tbl>
          </a:graphicData>
        </a:graphic>
      </p:graphicFrame>
      <p:sp>
        <p:nvSpPr>
          <p:cNvPr id="3" name="スライド番号プレースホルダー 4">
            <a:extLst>
              <a:ext uri="{FF2B5EF4-FFF2-40B4-BE49-F238E27FC236}">
                <a16:creationId xmlns:a16="http://schemas.microsoft.com/office/drawing/2014/main" id="{2EDDCC57-51F0-29DC-B326-12B8F7E56F1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9" name="オーディオ 8">
            <a:hlinkClick r:id="" action="ppaction://media"/>
            <a:extLst>
              <a:ext uri="{FF2B5EF4-FFF2-40B4-BE49-F238E27FC236}">
                <a16:creationId xmlns:a16="http://schemas.microsoft.com/office/drawing/2014/main" id="{F2EA1D01-31EB-97AE-DA57-3D6DB40030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1015374"/>
      </p:ext>
    </p:extLst>
  </p:cSld>
  <p:clrMapOvr>
    <a:masterClrMapping/>
  </p:clrMapOvr>
  <mc:AlternateContent xmlns:mc="http://schemas.openxmlformats.org/markup-compatibility/2006" xmlns:p14="http://schemas.microsoft.com/office/powerpoint/2010/main">
    <mc:Choice Requires="p14">
      <p:transition spd="slow" p14:dur="2000" advTm="56196"/>
    </mc:Choice>
    <mc:Fallback xmlns="">
      <p:transition spd="slow" advTm="56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AB3E4-B48F-7BB4-5254-C76F412790D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13D5CF41-3C26-9FCF-402C-FC42524ACB5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経過措置について②</a:t>
            </a:r>
          </a:p>
        </p:txBody>
      </p:sp>
      <p:sp>
        <p:nvSpPr>
          <p:cNvPr id="10" name="テキスト ボックス 9">
            <a:extLst>
              <a:ext uri="{FF2B5EF4-FFF2-40B4-BE49-F238E27FC236}">
                <a16:creationId xmlns:a16="http://schemas.microsoft.com/office/drawing/2014/main" id="{1A6FAB31-E0A4-EEEE-B3FE-5A9FC41662DA}"/>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EE2BF457-AD14-BB42-CBC6-2A918612A6BC}"/>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7E470C32-799D-34D3-1269-4109E49EE6E8}"/>
              </a:ext>
            </a:extLst>
          </p:cNvPr>
          <p:cNvGraphicFramePr>
            <a:graphicFrameLocks noGrp="1"/>
          </p:cNvGraphicFramePr>
          <p:nvPr/>
        </p:nvGraphicFramePr>
        <p:xfrm>
          <a:off x="541867" y="919162"/>
          <a:ext cx="11063109" cy="5672137"/>
        </p:xfrm>
        <a:graphic>
          <a:graphicData uri="http://schemas.openxmlformats.org/drawingml/2006/table">
            <a:tbl>
              <a:tblPr/>
              <a:tblGrid>
                <a:gridCol w="874005">
                  <a:extLst>
                    <a:ext uri="{9D8B030D-6E8A-4147-A177-3AD203B41FA5}">
                      <a16:colId xmlns:a16="http://schemas.microsoft.com/office/drawing/2014/main" val="1551413962"/>
                    </a:ext>
                  </a:extLst>
                </a:gridCol>
                <a:gridCol w="1239945">
                  <a:extLst>
                    <a:ext uri="{9D8B030D-6E8A-4147-A177-3AD203B41FA5}">
                      <a16:colId xmlns:a16="http://schemas.microsoft.com/office/drawing/2014/main" val="3996056094"/>
                    </a:ext>
                  </a:extLst>
                </a:gridCol>
                <a:gridCol w="2709008">
                  <a:extLst>
                    <a:ext uri="{9D8B030D-6E8A-4147-A177-3AD203B41FA5}">
                      <a16:colId xmlns:a16="http://schemas.microsoft.com/office/drawing/2014/main" val="1877567030"/>
                    </a:ext>
                  </a:extLst>
                </a:gridCol>
                <a:gridCol w="2169901">
                  <a:extLst>
                    <a:ext uri="{9D8B030D-6E8A-4147-A177-3AD203B41FA5}">
                      <a16:colId xmlns:a16="http://schemas.microsoft.com/office/drawing/2014/main" val="1108894079"/>
                    </a:ext>
                  </a:extLst>
                </a:gridCol>
                <a:gridCol w="4070250">
                  <a:extLst>
                    <a:ext uri="{9D8B030D-6E8A-4147-A177-3AD203B41FA5}">
                      <a16:colId xmlns:a16="http://schemas.microsoft.com/office/drawing/2014/main" val="3228305213"/>
                    </a:ext>
                  </a:extLst>
                </a:gridCol>
              </a:tblGrid>
              <a:tr h="17664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864206936"/>
                  </a:ext>
                </a:extLst>
              </a:tr>
              <a:tr h="88324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自宅等に退院するものの割合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日時点で現に急性期一般入院料１、７対１入院基本料（特定機能病院入院基本料（一般病棟に限る。）及び専門病院入院基本料）に係る届出を行っている病棟については、令和９年５月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日までの間、自宅等に退院するものの割合の計算について、なお従前の例によることができる。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7425968"/>
                  </a:ext>
                </a:extLst>
              </a:tr>
              <a:tr h="88324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地域包括医療病棟入院料に係る届出を行っている保険医療機関については、当分の間、急性期病院一般入院基本料及び急性期病院精神病棟入院基本料における地域包括医療病棟を届け出ていないこととす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58834405"/>
                  </a:ext>
                </a:extLst>
              </a:tr>
              <a:tr h="105989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日において現に地域包括ケア病棟入院料又は地域包括ケア入院医療管理料に係る届出を行っている保険医療機関については、当分の間、急性期病院</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一般入院料及び急性期病院</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精神病棟入院料における地域包括ケア病棟入院料又は地域包括ケア入院医療管理料に係る届出を行っていないこととする要件に該当するものとみなす。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9534073"/>
                  </a:ext>
                </a:extLst>
              </a:tr>
              <a:tr h="194313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一般病棟入院基本料</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で地域最多救急病院又は離島からなる二次医療圏で地域最多救急病院のいずれかに該当する保険医療機関について、当該保険医療機関が所属する二次医療圏において再編統合が行われた場合には、当分の間、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万人未満で地域最多救急病院に該当する保険医療機関については、人口</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万人未満の地域に所在する保険医療機関であって、当該所属二次医療圏に所在する保険医療機関のうち、救急用の自動車又は救急医療用ヘリコプターによる搬送件数が最大であるものとみなし、離島からなる二次医療圏で地域最多救急病院に該当する保険医療機関については、離島からなる二次医療圏で地域最多救急病院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2741157"/>
                  </a:ext>
                </a:extLst>
              </a:tr>
              <a:tr h="72597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介護保険施設に入所中の患者の救急搬送に関しては搬送件数に算入しないということにかかわらず、全ての救急用の自動車又は救急医療用ヘリコプターによる前年度の搬送件数を算入でき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5450569"/>
                  </a:ext>
                </a:extLst>
              </a:tr>
            </a:tbl>
          </a:graphicData>
        </a:graphic>
      </p:graphicFrame>
      <p:sp>
        <p:nvSpPr>
          <p:cNvPr id="4" name="スライド番号プレースホルダー 4">
            <a:extLst>
              <a:ext uri="{FF2B5EF4-FFF2-40B4-BE49-F238E27FC236}">
                <a16:creationId xmlns:a16="http://schemas.microsoft.com/office/drawing/2014/main" id="{13D9B622-9283-92D6-8B73-83BEE266733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E2A30B97-8756-A75C-73F7-96B3210B5C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6620737"/>
      </p:ext>
    </p:extLst>
  </p:cSld>
  <p:clrMapOvr>
    <a:masterClrMapping/>
  </p:clrMapOvr>
  <mc:AlternateContent xmlns:mc="http://schemas.openxmlformats.org/markup-compatibility/2006" xmlns:p14="http://schemas.microsoft.com/office/powerpoint/2010/main">
    <mc:Choice Requires="p14">
      <p:transition spd="slow" p14:dur="2000" advTm="25244"/>
    </mc:Choice>
    <mc:Fallback xmlns="">
      <p:transition spd="slow" advTm="2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1E4BD-7267-B6A9-9E0B-E2541DB095E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6CAB19D1-B8CC-8BD4-EB9C-973A88B99874}"/>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経過措置について③</a:t>
            </a:r>
          </a:p>
        </p:txBody>
      </p:sp>
      <p:sp>
        <p:nvSpPr>
          <p:cNvPr id="10" name="テキスト ボックス 9">
            <a:extLst>
              <a:ext uri="{FF2B5EF4-FFF2-40B4-BE49-F238E27FC236}">
                <a16:creationId xmlns:a16="http://schemas.microsoft.com/office/drawing/2014/main" id="{5DA2ADA3-33DE-3165-3EA6-161FDCA1473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BCF9F0BA-9275-EE38-6386-3E6D3BF73130}"/>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5CB6C27D-C0D2-4102-0E97-6E16EC0A59D0}"/>
              </a:ext>
            </a:extLst>
          </p:cNvPr>
          <p:cNvGraphicFramePr>
            <a:graphicFrameLocks noGrp="1"/>
          </p:cNvGraphicFramePr>
          <p:nvPr/>
        </p:nvGraphicFramePr>
        <p:xfrm>
          <a:off x="553155" y="921014"/>
          <a:ext cx="11096977" cy="5670283"/>
        </p:xfrm>
        <a:graphic>
          <a:graphicData uri="http://schemas.openxmlformats.org/drawingml/2006/table">
            <a:tbl>
              <a:tblPr/>
              <a:tblGrid>
                <a:gridCol w="739798">
                  <a:extLst>
                    <a:ext uri="{9D8B030D-6E8A-4147-A177-3AD203B41FA5}">
                      <a16:colId xmlns:a16="http://schemas.microsoft.com/office/drawing/2014/main" val="1368617268"/>
                    </a:ext>
                  </a:extLst>
                </a:gridCol>
                <a:gridCol w="1260397">
                  <a:extLst>
                    <a:ext uri="{9D8B030D-6E8A-4147-A177-3AD203B41FA5}">
                      <a16:colId xmlns:a16="http://schemas.microsoft.com/office/drawing/2014/main" val="4206539189"/>
                    </a:ext>
                  </a:extLst>
                </a:gridCol>
                <a:gridCol w="2753694">
                  <a:extLst>
                    <a:ext uri="{9D8B030D-6E8A-4147-A177-3AD203B41FA5}">
                      <a16:colId xmlns:a16="http://schemas.microsoft.com/office/drawing/2014/main" val="1646639144"/>
                    </a:ext>
                  </a:extLst>
                </a:gridCol>
                <a:gridCol w="2205694">
                  <a:extLst>
                    <a:ext uri="{9D8B030D-6E8A-4147-A177-3AD203B41FA5}">
                      <a16:colId xmlns:a16="http://schemas.microsoft.com/office/drawing/2014/main" val="801267969"/>
                    </a:ext>
                  </a:extLst>
                </a:gridCol>
                <a:gridCol w="4137394">
                  <a:extLst>
                    <a:ext uri="{9D8B030D-6E8A-4147-A177-3AD203B41FA5}">
                      <a16:colId xmlns:a16="http://schemas.microsoft.com/office/drawing/2014/main" val="3823369085"/>
                    </a:ext>
                  </a:extLst>
                </a:gridCol>
              </a:tblGrid>
              <a:tr h="170850">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807583861"/>
                  </a:ext>
                </a:extLst>
              </a:tr>
              <a:tr h="93504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日時点で総合入院体制加算又は急性期充実体制加算の届出を行っている保険医療機関については、夜間時間帯（この項において、午後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時から午前８時までをいう。）に受け入れた救急搬送件数が１割以上あることに係る基準を満たしているものとみなす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4858060"/>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A100</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急性期病院の搬送件数カウント</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9</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夜間時間帯に受け入れた救急搬送件数の実績の年間の記録がない医療機関については、夜間時間帯に受けれた救急搬送に係る実績は、届出前直近１ヶ月の実績により届け出ることで差し支えない。</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6589506"/>
                  </a:ext>
                </a:extLst>
              </a:tr>
              <a:tr h="935041">
                <a:tc>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療養病棟入院基本料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令和６年３月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令和６年度改定前の医科点数表の療養病棟入院基本料に係る届出を行っている病棟に入院している患者であって、令和６年度の改正前の基本診療料の施設基準等別表第五の二の二に掲げる中心静脈注射を実施している状態にあるものについては、処置等に係る医療区分３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7733571"/>
                  </a:ext>
                </a:extLst>
              </a:tr>
              <a:tr h="51255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A101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療養病棟入院基本料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日において現に療養病棟入院料２を届け出ている保険医療機関については、医療区分２及び３の患者が６割である要件に該当するものとみなす。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3060484"/>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日において現に総合入院体制加算１若しくは２又は急性期充実体制加算の届出を行っている保険医療機関については、令和８年９月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日までの間に限り、急性期病院Ａ一般入院料を算定していることの基準を満たしているものとみなす。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986221"/>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A200</a:t>
                      </a:r>
                      <a:endParaRPr 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急性期総合入院体制加算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日までの間に限り、急性期病院Ｂ一般入院料を算定していることの基準を満たしているものとみなす。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4259871"/>
                  </a:ext>
                </a:extLst>
              </a:tr>
              <a:tr h="7792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日までの間に限り、医療従事者の負担軽減及び処遇の改善に資する体制の基準を満たしているものとみなす。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6744943"/>
                  </a:ext>
                </a:extLst>
              </a:tr>
            </a:tbl>
          </a:graphicData>
        </a:graphic>
      </p:graphicFrame>
      <p:sp>
        <p:nvSpPr>
          <p:cNvPr id="3" name="スライド番号プレースホルダー 4">
            <a:extLst>
              <a:ext uri="{FF2B5EF4-FFF2-40B4-BE49-F238E27FC236}">
                <a16:creationId xmlns:a16="http://schemas.microsoft.com/office/drawing/2014/main" id="{72A5B923-696C-2BC8-68B4-6FB7D1F4C55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400104511"/>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AAA10-96CF-7CB6-3299-B681E2A1D71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C98B206-2394-E1CE-2D62-EE70EC265BB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経過措置について④</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ACA5AF6F-B21B-B872-6DA0-DB0FA41B5C50}"/>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7B4820F4-D720-146B-3133-2DB1104511EF}"/>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D43939E6-D7AC-F89E-3A56-D243A864F295}"/>
              </a:ext>
            </a:extLst>
          </p:cNvPr>
          <p:cNvGraphicFramePr>
            <a:graphicFrameLocks noGrp="1"/>
          </p:cNvGraphicFramePr>
          <p:nvPr/>
        </p:nvGraphicFramePr>
        <p:xfrm>
          <a:off x="508000" y="921010"/>
          <a:ext cx="11130844" cy="5679492"/>
        </p:xfrm>
        <a:graphic>
          <a:graphicData uri="http://schemas.openxmlformats.org/drawingml/2006/table">
            <a:tbl>
              <a:tblPr/>
              <a:tblGrid>
                <a:gridCol w="742058">
                  <a:extLst>
                    <a:ext uri="{9D8B030D-6E8A-4147-A177-3AD203B41FA5}">
                      <a16:colId xmlns:a16="http://schemas.microsoft.com/office/drawing/2014/main" val="2494187691"/>
                    </a:ext>
                  </a:extLst>
                </a:gridCol>
                <a:gridCol w="1264244">
                  <a:extLst>
                    <a:ext uri="{9D8B030D-6E8A-4147-A177-3AD203B41FA5}">
                      <a16:colId xmlns:a16="http://schemas.microsoft.com/office/drawing/2014/main" val="3832631406"/>
                    </a:ext>
                  </a:extLst>
                </a:gridCol>
                <a:gridCol w="2762097">
                  <a:extLst>
                    <a:ext uri="{9D8B030D-6E8A-4147-A177-3AD203B41FA5}">
                      <a16:colId xmlns:a16="http://schemas.microsoft.com/office/drawing/2014/main" val="2755616518"/>
                    </a:ext>
                  </a:extLst>
                </a:gridCol>
                <a:gridCol w="2212428">
                  <a:extLst>
                    <a:ext uri="{9D8B030D-6E8A-4147-A177-3AD203B41FA5}">
                      <a16:colId xmlns:a16="http://schemas.microsoft.com/office/drawing/2014/main" val="2920997397"/>
                    </a:ext>
                  </a:extLst>
                </a:gridCol>
                <a:gridCol w="4150017">
                  <a:extLst>
                    <a:ext uri="{9D8B030D-6E8A-4147-A177-3AD203B41FA5}">
                      <a16:colId xmlns:a16="http://schemas.microsoft.com/office/drawing/2014/main" val="661347661"/>
                    </a:ext>
                  </a:extLst>
                </a:gridCol>
              </a:tblGrid>
              <a:tr h="165800">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4022573432"/>
                  </a:ext>
                </a:extLst>
              </a:tr>
              <a:tr h="66319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日までの間に限り、入退院支援加算１又は２の届出の基準を満たしているものとみなす。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99489261"/>
                  </a:ext>
                </a:extLst>
              </a:tr>
              <a:tr h="60516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日において現に総合入院体制加算２又は３の届出を行っている保険医療機関については、令和９年５月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日までの間に限り、敷地内禁煙の基準を満たしているものとみなす。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7303777"/>
                  </a:ext>
                </a:extLst>
              </a:tr>
              <a:tr h="105903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日において現に総合入院体制加算１又は２の届出を行っている保険医療機関については、令和９年５月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日までの間に限り、院内迅速対応チーム、平均在院日数</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14</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日以内、退棟患者に占める病院内転棟割合１割未満、感染対策向上加算１の届出、救命救急入院料等の高度急性期医療に係る治療室の届出に係る基準を満たしているものとみなす。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37192781"/>
                  </a:ext>
                </a:extLst>
              </a:tr>
              <a:tr h="756452">
                <a:tc>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22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日までの間に限り、急性期総合体制加算３から５における、総合性に係る基準を満たしているものとみなす。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16570076"/>
                  </a:ext>
                </a:extLst>
              </a:tr>
              <a:tr h="90774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日において現に急性期充実体制加算の届出を行っている保険医療機関については、令和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日までの間に限り、急性期総合体制加算３から５における、総合性に係る基準のうち、地域医療構想調整会議での合意に係る基準を満たしているものとみなす。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2332209"/>
                  </a:ext>
                </a:extLst>
              </a:tr>
              <a:tr h="75645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日において現に総合入院体制加算１又は急性期充実体制加算１の届出を行っている保険医療機関については、令和９年５月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日までの間に限り、急性期総合体制加算２から５における手術等の集積性に係る基準を満たしているものとみなす。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61216575"/>
                  </a:ext>
                </a:extLst>
              </a:tr>
              <a:tr h="75645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日において現に総合入院体制加算２又は急性期充実体制加算２の届出を行っている保険医療機関については、令和９年５月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日までの間に限り、急性期総合体制加算４及び５における手術等の集積性に係る基準を満たしているものとみなす。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9478908"/>
                  </a:ext>
                </a:extLst>
              </a:tr>
            </a:tbl>
          </a:graphicData>
        </a:graphic>
      </p:graphicFrame>
      <p:sp>
        <p:nvSpPr>
          <p:cNvPr id="4" name="スライド番号プレースホルダー 4">
            <a:extLst>
              <a:ext uri="{FF2B5EF4-FFF2-40B4-BE49-F238E27FC236}">
                <a16:creationId xmlns:a16="http://schemas.microsoft.com/office/drawing/2014/main" id="{6C4AE79F-44A0-038A-073D-2393D23497A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99240817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768C6-9132-4EC1-36C5-33A5970C2BF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6801CDAA-6A2A-180E-F8FA-ADD92956B1B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経過措置について⑤</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8F89DA06-3ADB-10AA-2824-B2B114B5216B}"/>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0E349CE5-1B34-39BF-6D75-1DCD044470C1}"/>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D6CC06E8-99AA-6DD7-DEA2-43877D079330}"/>
              </a:ext>
            </a:extLst>
          </p:cNvPr>
          <p:cNvGraphicFramePr>
            <a:graphicFrameLocks noGrp="1"/>
          </p:cNvGraphicFramePr>
          <p:nvPr/>
        </p:nvGraphicFramePr>
        <p:xfrm>
          <a:off x="508000" y="921015"/>
          <a:ext cx="11142132" cy="5670284"/>
        </p:xfrm>
        <a:graphic>
          <a:graphicData uri="http://schemas.openxmlformats.org/drawingml/2006/table">
            <a:tbl>
              <a:tblPr/>
              <a:tblGrid>
                <a:gridCol w="742807">
                  <a:extLst>
                    <a:ext uri="{9D8B030D-6E8A-4147-A177-3AD203B41FA5}">
                      <a16:colId xmlns:a16="http://schemas.microsoft.com/office/drawing/2014/main" val="1389122254"/>
                    </a:ext>
                  </a:extLst>
                </a:gridCol>
                <a:gridCol w="1265526">
                  <a:extLst>
                    <a:ext uri="{9D8B030D-6E8A-4147-A177-3AD203B41FA5}">
                      <a16:colId xmlns:a16="http://schemas.microsoft.com/office/drawing/2014/main" val="2182727756"/>
                    </a:ext>
                  </a:extLst>
                </a:gridCol>
                <a:gridCol w="2764900">
                  <a:extLst>
                    <a:ext uri="{9D8B030D-6E8A-4147-A177-3AD203B41FA5}">
                      <a16:colId xmlns:a16="http://schemas.microsoft.com/office/drawing/2014/main" val="3150214960"/>
                    </a:ext>
                  </a:extLst>
                </a:gridCol>
                <a:gridCol w="2214672">
                  <a:extLst>
                    <a:ext uri="{9D8B030D-6E8A-4147-A177-3AD203B41FA5}">
                      <a16:colId xmlns:a16="http://schemas.microsoft.com/office/drawing/2014/main" val="2243505955"/>
                    </a:ext>
                  </a:extLst>
                </a:gridCol>
                <a:gridCol w="4154227">
                  <a:extLst>
                    <a:ext uri="{9D8B030D-6E8A-4147-A177-3AD203B41FA5}">
                      <a16:colId xmlns:a16="http://schemas.microsoft.com/office/drawing/2014/main" val="2442176801"/>
                    </a:ext>
                  </a:extLst>
                </a:gridCol>
              </a:tblGrid>
              <a:tr h="193046">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3854296862"/>
                  </a:ext>
                </a:extLst>
              </a:tr>
              <a:tr h="85097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１日まで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日において現に総合入院体制加算３の届出を行っている保険医療機関については、令和９年５月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日までの間に限り、急性期総合体制加算５における手術等の集積性に係る基準を満たしているものとみなす。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2610011"/>
                  </a:ext>
                </a:extLst>
              </a:tr>
              <a:tr h="1021169">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及び地域包括医療病棟入院料の届出を行っている保険医療機関については、当分の間、急性期総合体制加算１から５までにおける地域包括医療病棟入院料に係る届出を行っていないこととする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2385460"/>
                  </a:ext>
                </a:extLst>
              </a:tr>
              <a:tr h="850974">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又は２の届出を行っている保険医療機関については、当分の間、急性期総合体制加算２及び４における、許可病床数に占める一般病棟入院基本料等の届出が９割以上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4430987"/>
                  </a:ext>
                </a:extLst>
              </a:tr>
              <a:tr h="184037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急性期総合体制加算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総合入院体制加算１の届出を行っている保険医療機関については、急性期総合体制加算１から５まで、総合入院体制加算２の届出を行っている保険医療機関については、急性期総合体制加算の３から５まで、総合入院体制加算３の届出を行っている保険医療機関については、急性期総合体制加算の５、急性期充実体制加算の届出を行っている保険医療機関については、急性期総合体制加算１から５までにおける、一般病棟用の重症度、医療・看護必要度に係る基準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3394095"/>
                  </a:ext>
                </a:extLst>
              </a:tr>
              <a:tr h="91375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A218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地域加算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激変緩和措置として、一部地域については令和９年５月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日までの間に限り、級地の調整を行う。</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6925522"/>
                  </a:ext>
                </a:extLst>
              </a:tr>
            </a:tbl>
          </a:graphicData>
        </a:graphic>
      </p:graphicFrame>
      <p:sp>
        <p:nvSpPr>
          <p:cNvPr id="3" name="スライド番号プレースホルダー 4">
            <a:extLst>
              <a:ext uri="{FF2B5EF4-FFF2-40B4-BE49-F238E27FC236}">
                <a16:creationId xmlns:a16="http://schemas.microsoft.com/office/drawing/2014/main" id="{A88A2EEE-3A2A-F1D9-85F4-AE3FA0AB5F6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495344773"/>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D0AC2-3EF7-BE5F-1F23-32B28AF0AE0A}"/>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F8BCE2EC-D4E5-DB01-391D-B19D52FA037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経過措置について⑥</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83EF1BED-D19B-F88A-8CB4-FAE432B77307}"/>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67A19F9B-2825-E6B0-21C2-DD78A86CFD28}"/>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2B2E6F63-1BC7-C902-F305-6622CA2B5072}"/>
              </a:ext>
            </a:extLst>
          </p:cNvPr>
          <p:cNvGraphicFramePr>
            <a:graphicFrameLocks noGrp="1"/>
          </p:cNvGraphicFramePr>
          <p:nvPr/>
        </p:nvGraphicFramePr>
        <p:xfrm>
          <a:off x="519288" y="920435"/>
          <a:ext cx="11142134" cy="5044365"/>
        </p:xfrm>
        <a:graphic>
          <a:graphicData uri="http://schemas.openxmlformats.org/drawingml/2006/table">
            <a:tbl>
              <a:tblPr/>
              <a:tblGrid>
                <a:gridCol w="742809">
                  <a:extLst>
                    <a:ext uri="{9D8B030D-6E8A-4147-A177-3AD203B41FA5}">
                      <a16:colId xmlns:a16="http://schemas.microsoft.com/office/drawing/2014/main" val="4169460041"/>
                    </a:ext>
                  </a:extLst>
                </a:gridCol>
                <a:gridCol w="1265526">
                  <a:extLst>
                    <a:ext uri="{9D8B030D-6E8A-4147-A177-3AD203B41FA5}">
                      <a16:colId xmlns:a16="http://schemas.microsoft.com/office/drawing/2014/main" val="2096953735"/>
                    </a:ext>
                  </a:extLst>
                </a:gridCol>
                <a:gridCol w="2764900">
                  <a:extLst>
                    <a:ext uri="{9D8B030D-6E8A-4147-A177-3AD203B41FA5}">
                      <a16:colId xmlns:a16="http://schemas.microsoft.com/office/drawing/2014/main" val="3108827671"/>
                    </a:ext>
                  </a:extLst>
                </a:gridCol>
                <a:gridCol w="2214671">
                  <a:extLst>
                    <a:ext uri="{9D8B030D-6E8A-4147-A177-3AD203B41FA5}">
                      <a16:colId xmlns:a16="http://schemas.microsoft.com/office/drawing/2014/main" val="3300532692"/>
                    </a:ext>
                  </a:extLst>
                </a:gridCol>
                <a:gridCol w="4154228">
                  <a:extLst>
                    <a:ext uri="{9D8B030D-6E8A-4147-A177-3AD203B41FA5}">
                      <a16:colId xmlns:a16="http://schemas.microsoft.com/office/drawing/2014/main" val="3952152848"/>
                    </a:ext>
                  </a:extLst>
                </a:gridCol>
              </a:tblGrid>
              <a:tr h="190425">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994781605"/>
                  </a:ext>
                </a:extLst>
              </a:tr>
              <a:tr h="69342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A243-2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バイオ後続品使用体制加算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日時点で、現にバイオ後続品使用体制加算の届出を行っている保険医療機関にあっては、原則として、新たに追加された成分に係る割合の基準を満たすものとみなす。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8808338"/>
                  </a:ext>
                </a:extLst>
              </a:tr>
              <a:tr h="69342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データ提出加算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日時点で、精神病棟入院基本料（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20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対１）に係る届出を行っている保険医療機関については、データ提出加算に係る要件を満たしているものとみなす。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24513284"/>
                  </a:ext>
                </a:extLst>
              </a:tr>
              <a:tr h="346710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A245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データ提出加算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日時点で、急性期病院一般入院基本料、急性期一般入院基本料、特定機能病院入院基本料（一般病棟）、専門病院入院基本料（７対１、</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対１）、地域包括医療病棟、地域包括ケア病棟入院料、回復期リハビリテーション病棟入院料１～４を算定する病棟又は病室のいずれも有しない保険医療機関であって、以下のいずれかに該当するもの、かつ、データ提出加算に係る届出を行うことが困難であることについて正当な理由があるものに限り、データ提出加算に係る要件を満たしているものとみなす。</a:t>
                      </a:r>
                      <a:b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・地域一般入院基本料、療養病棟入院基本料、専門病院入院基本料（</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13</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対１）、障害者施設等入院基本料、特殊疾患入院医療管理料、回復期リハビリテーション病棟５、特殊疾患病棟入院料、緩和ケア病棟入院料又は精神科救急急性期医療入院料を算定する病棟又は病室のいずれかを有するもののうち、これらの病棟又は病室の病床数の合計が</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200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床未満のもの</a:t>
                      </a:r>
                      <a:b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・精神病棟入院基本料、精神科急性期治療病棟入院料、児童・思春期精神科入院医療管理料を算定する病棟又は病室のいずれかを有するもの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2817132"/>
                  </a:ext>
                </a:extLst>
              </a:tr>
            </a:tbl>
          </a:graphicData>
        </a:graphic>
      </p:graphicFrame>
      <p:sp>
        <p:nvSpPr>
          <p:cNvPr id="4" name="スライド番号プレースホルダー 4">
            <a:extLst>
              <a:ext uri="{FF2B5EF4-FFF2-40B4-BE49-F238E27FC236}">
                <a16:creationId xmlns:a16="http://schemas.microsoft.com/office/drawing/2014/main" id="{308EF8A7-DC0A-3737-4896-B020A44CEA6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48512377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7EC6-3038-54AB-630C-0C8858CF0AF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5B704870-E644-81FB-90DE-DE4DECCA6B2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経過措置について⑦</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3F4569EE-A4C3-CA77-4846-65672D1EF6B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57D5F724-A8DD-D7EE-68D8-99B9DB6D7F07}"/>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6" name="表 5">
            <a:extLst>
              <a:ext uri="{FF2B5EF4-FFF2-40B4-BE49-F238E27FC236}">
                <a16:creationId xmlns:a16="http://schemas.microsoft.com/office/drawing/2014/main" id="{438EE718-12F1-9E84-A5E6-5940DBAFAA75}"/>
              </a:ext>
            </a:extLst>
          </p:cNvPr>
          <p:cNvGraphicFramePr>
            <a:graphicFrameLocks noGrp="1"/>
          </p:cNvGraphicFramePr>
          <p:nvPr/>
        </p:nvGraphicFramePr>
        <p:xfrm>
          <a:off x="530577" y="921010"/>
          <a:ext cx="11119555" cy="5670287"/>
        </p:xfrm>
        <a:graphic>
          <a:graphicData uri="http://schemas.openxmlformats.org/drawingml/2006/table">
            <a:tbl>
              <a:tblPr/>
              <a:tblGrid>
                <a:gridCol w="741302">
                  <a:extLst>
                    <a:ext uri="{9D8B030D-6E8A-4147-A177-3AD203B41FA5}">
                      <a16:colId xmlns:a16="http://schemas.microsoft.com/office/drawing/2014/main" val="3831262526"/>
                    </a:ext>
                  </a:extLst>
                </a:gridCol>
                <a:gridCol w="1262963">
                  <a:extLst>
                    <a:ext uri="{9D8B030D-6E8A-4147-A177-3AD203B41FA5}">
                      <a16:colId xmlns:a16="http://schemas.microsoft.com/office/drawing/2014/main" val="1098623185"/>
                    </a:ext>
                  </a:extLst>
                </a:gridCol>
                <a:gridCol w="2759298">
                  <a:extLst>
                    <a:ext uri="{9D8B030D-6E8A-4147-A177-3AD203B41FA5}">
                      <a16:colId xmlns:a16="http://schemas.microsoft.com/office/drawing/2014/main" val="115559086"/>
                    </a:ext>
                  </a:extLst>
                </a:gridCol>
                <a:gridCol w="2210184">
                  <a:extLst>
                    <a:ext uri="{9D8B030D-6E8A-4147-A177-3AD203B41FA5}">
                      <a16:colId xmlns:a16="http://schemas.microsoft.com/office/drawing/2014/main" val="3086974026"/>
                    </a:ext>
                  </a:extLst>
                </a:gridCol>
                <a:gridCol w="4145808">
                  <a:extLst>
                    <a:ext uri="{9D8B030D-6E8A-4147-A177-3AD203B41FA5}">
                      <a16:colId xmlns:a16="http://schemas.microsoft.com/office/drawing/2014/main" val="1413819467"/>
                    </a:ext>
                  </a:extLst>
                </a:gridCol>
              </a:tblGrid>
              <a:tr h="177395">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09725635"/>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等</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特定入院料の施設基準等　通則</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日においに現に特定入院料に係る届出を行っている病棟又は病室については、一病棟（看護単位）における特定入院料の届出は二までとする基準に該当するものとみなす。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7424989"/>
                  </a:ext>
                </a:extLst>
              </a:tr>
              <a:tr h="49760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「集中治療を必要とする患者の看護に係る適切な研修を修了した専任の常勤看護師」の規定に該当するものとみなす。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6880960"/>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日時点で、現に特定集中治療室管理料の届出を行っている治療室にあっては、救急搬送件数又は全身麻酔による手術件数の要件に該当するものとみなす。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08052344"/>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特定集中治療室管理料１、２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日時点で特定集中治療室管理料を行っている治療室にあっては、入室時に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SOFA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スコアが一定以上である患者割合の基準を満たすものとみなす。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0507738"/>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ハイケアユニット入院医療管理料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日時点で、現にハイケアユニット入院医療管理料の届出を行っている治療室にあっては、救急搬送件数又は全身麻酔による手術件数の要件に該当するものとみなす。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20507890"/>
                  </a:ext>
                </a:extLst>
              </a:tr>
              <a:tr h="99520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ハイケアユニット入院医療管理料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ハイケアユニット入院医療管理料１又はハイケアユニット入院医療管理料２に係る届出を行っている治療室であって、旧算定方法における重症度、医療・看護必要度の基準を満たす治療室については、令和８年度改定後の基準をそれぞれ満たす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5206601"/>
                  </a:ext>
                </a:extLst>
              </a:tr>
              <a:tr h="68273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脳卒中ケアユニット入院医療管理料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日時点において現に脳卒中ケアユニット入院医療管理料の届出を行っている治療室にあっては、「超急性期脳卒中加算」「経皮的脳血栓回収術」に関する実績要件に該当するものとみなす。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8653100"/>
                  </a:ext>
                </a:extLst>
              </a:tr>
              <a:tr h="6634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母体・胎児集中治療室管理料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日の時点で、現に母体・胎児集中治療室管理料の届出を行っている治療室にあっては、妊産婦の搬送受入件数に関する実績要件に該当するものとみなす。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8175244"/>
                  </a:ext>
                </a:extLst>
              </a:tr>
            </a:tbl>
          </a:graphicData>
        </a:graphic>
      </p:graphicFrame>
      <p:sp>
        <p:nvSpPr>
          <p:cNvPr id="3" name="スライド番号プレースホルダー 4">
            <a:extLst>
              <a:ext uri="{FF2B5EF4-FFF2-40B4-BE49-F238E27FC236}">
                <a16:creationId xmlns:a16="http://schemas.microsoft.com/office/drawing/2014/main" id="{00BBC345-CF9A-D47C-6D98-A8A33EDC629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66816359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9D027-1FE7-2A65-8A6E-A397E5C2D1D7}"/>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01C48494-BB5D-33CE-C53C-D0FD70A19E49}"/>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経過措置について⑧</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0A3A32A6-1EE6-9B55-6507-A466456D6282}"/>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333C47B7-CEA3-7CE7-825F-81640C8ED26E}"/>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4AE12F11-D849-ED7D-3CA1-BD86B5DC74DD}"/>
              </a:ext>
            </a:extLst>
          </p:cNvPr>
          <p:cNvGraphicFramePr>
            <a:graphicFrameLocks noGrp="1"/>
          </p:cNvGraphicFramePr>
          <p:nvPr/>
        </p:nvGraphicFramePr>
        <p:xfrm>
          <a:off x="508000" y="921015"/>
          <a:ext cx="11142133" cy="5677367"/>
        </p:xfrm>
        <a:graphic>
          <a:graphicData uri="http://schemas.openxmlformats.org/drawingml/2006/table">
            <a:tbl>
              <a:tblPr/>
              <a:tblGrid>
                <a:gridCol w="742809">
                  <a:extLst>
                    <a:ext uri="{9D8B030D-6E8A-4147-A177-3AD203B41FA5}">
                      <a16:colId xmlns:a16="http://schemas.microsoft.com/office/drawing/2014/main" val="1621544689"/>
                    </a:ext>
                  </a:extLst>
                </a:gridCol>
                <a:gridCol w="1265525">
                  <a:extLst>
                    <a:ext uri="{9D8B030D-6E8A-4147-A177-3AD203B41FA5}">
                      <a16:colId xmlns:a16="http://schemas.microsoft.com/office/drawing/2014/main" val="1525974668"/>
                    </a:ext>
                  </a:extLst>
                </a:gridCol>
                <a:gridCol w="2764899">
                  <a:extLst>
                    <a:ext uri="{9D8B030D-6E8A-4147-A177-3AD203B41FA5}">
                      <a16:colId xmlns:a16="http://schemas.microsoft.com/office/drawing/2014/main" val="1909210096"/>
                    </a:ext>
                  </a:extLst>
                </a:gridCol>
                <a:gridCol w="2214671">
                  <a:extLst>
                    <a:ext uri="{9D8B030D-6E8A-4147-A177-3AD203B41FA5}">
                      <a16:colId xmlns:a16="http://schemas.microsoft.com/office/drawing/2014/main" val="306205946"/>
                    </a:ext>
                  </a:extLst>
                </a:gridCol>
                <a:gridCol w="4154229">
                  <a:extLst>
                    <a:ext uri="{9D8B030D-6E8A-4147-A177-3AD203B41FA5}">
                      <a16:colId xmlns:a16="http://schemas.microsoft.com/office/drawing/2014/main" val="2556797886"/>
                    </a:ext>
                  </a:extLst>
                </a:gridCol>
              </a:tblGrid>
              <a:tr h="16055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721475557"/>
                  </a:ext>
                </a:extLst>
              </a:tr>
              <a:tr h="80278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地域包括医療病棟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当分の間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総合入院体制加算及び地域包括医療病棟入院料に係る届出を行っている保険医療機関については、地域包括医療病棟において、急性期総合体制加算に係る届出を行っている保険医療機関でないことの要件を満たしてい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7801236"/>
                  </a:ext>
                </a:extLst>
              </a:tr>
              <a:tr h="64223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回復期リハビリテーション病棟入院料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日において、現に回復期リハビリテーション病棟入院料２又は４に係る届出を行っている病棟にあっては、リハビリテーション実績指数に関する実績要件に該当するものとみなす。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2449253"/>
                  </a:ext>
                </a:extLst>
              </a:tr>
              <a:tr h="802788">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A308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回復期リハビリテーション病棟入院料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回復期リハビリテーション病棟入院料３又は４に係る届出を行っている病棟にあっては、休日を含め、週七日間リハビリテーションを提供できる体制に関する施設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9843822"/>
                  </a:ext>
                </a:extLst>
              </a:tr>
              <a:tr h="96334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A311,A311-3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精神科救急急性期医療入院料、精神科救急・合併症入院料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新規に入院した患者については、措置入院、緊急措置入院、医療保護入院、応急入院、鑑定入院又は医療観察法入院のいずれかに係るものであった場合、「精神科救急等病棟必要性チェックリスト」において、３点以上であること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02229124"/>
                  </a:ext>
                </a:extLst>
              </a:tr>
              <a:tr h="1123903">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精神科急性期治療病棟入院料２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精神科地域包括ケア病棟入院料に係る届出を行っていた病棟が、令和８年６月１日までに区分番号Ａ３１１－２に掲げる精神科急性期治療病棟入院料２に係る届出を行った場合は、精神科地域包括ケア病棟入院料を算定した期間と通算して</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180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日を限度としてＡ３１１－２に掲げる精神科急性期治療病棟入院料２のハを算定できるものとする。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4012181"/>
                  </a:ext>
                </a:extLst>
              </a:tr>
              <a:tr h="117467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A311-2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精神科急性期治療病棟入院料２</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日において現に令和６年度医科点数表における精神科地域包括ケア病棟入院料に係る届出を行っている病棟については、令和８年９月</a:t>
                      </a: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日までの間に限り、精神科急性期治療病棟入院料の看護配置に係る要件以外を満たすこととする。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8211573"/>
                  </a:ext>
                </a:extLst>
              </a:tr>
            </a:tbl>
          </a:graphicData>
        </a:graphic>
      </p:graphicFrame>
      <p:sp>
        <p:nvSpPr>
          <p:cNvPr id="4" name="スライド番号プレースホルダー 4">
            <a:extLst>
              <a:ext uri="{FF2B5EF4-FFF2-40B4-BE49-F238E27FC236}">
                <a16:creationId xmlns:a16="http://schemas.microsoft.com/office/drawing/2014/main" id="{B22221AB-70D4-294F-4A30-7D66350BA38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023477239"/>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998C9-F955-8B80-E471-9867EBFB12D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34A3D033-10D4-F6BF-4E95-7298A9CEC1B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経過措置について⑨</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920C7467-8C18-93DB-92D9-BC047A8DC79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9B3D37A0-DDCF-46F4-DB66-086360B731F4}"/>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4" name="表 3">
            <a:extLst>
              <a:ext uri="{FF2B5EF4-FFF2-40B4-BE49-F238E27FC236}">
                <a16:creationId xmlns:a16="http://schemas.microsoft.com/office/drawing/2014/main" id="{99FF464A-FCD6-69EB-5E34-DFF3460A4FD1}"/>
              </a:ext>
            </a:extLst>
          </p:cNvPr>
          <p:cNvGraphicFramePr>
            <a:graphicFrameLocks noGrp="1"/>
          </p:cNvGraphicFramePr>
          <p:nvPr/>
        </p:nvGraphicFramePr>
        <p:xfrm>
          <a:off x="530578" y="933454"/>
          <a:ext cx="11119555" cy="5657847"/>
        </p:xfrm>
        <a:graphic>
          <a:graphicData uri="http://schemas.openxmlformats.org/drawingml/2006/table">
            <a:tbl>
              <a:tblPr/>
              <a:tblGrid>
                <a:gridCol w="741303">
                  <a:extLst>
                    <a:ext uri="{9D8B030D-6E8A-4147-A177-3AD203B41FA5}">
                      <a16:colId xmlns:a16="http://schemas.microsoft.com/office/drawing/2014/main" val="2339706307"/>
                    </a:ext>
                  </a:extLst>
                </a:gridCol>
                <a:gridCol w="1262962">
                  <a:extLst>
                    <a:ext uri="{9D8B030D-6E8A-4147-A177-3AD203B41FA5}">
                      <a16:colId xmlns:a16="http://schemas.microsoft.com/office/drawing/2014/main" val="417540897"/>
                    </a:ext>
                  </a:extLst>
                </a:gridCol>
                <a:gridCol w="2759297">
                  <a:extLst>
                    <a:ext uri="{9D8B030D-6E8A-4147-A177-3AD203B41FA5}">
                      <a16:colId xmlns:a16="http://schemas.microsoft.com/office/drawing/2014/main" val="2080400221"/>
                    </a:ext>
                  </a:extLst>
                </a:gridCol>
                <a:gridCol w="2210184">
                  <a:extLst>
                    <a:ext uri="{9D8B030D-6E8A-4147-A177-3AD203B41FA5}">
                      <a16:colId xmlns:a16="http://schemas.microsoft.com/office/drawing/2014/main" val="2768503301"/>
                    </a:ext>
                  </a:extLst>
                </a:gridCol>
                <a:gridCol w="4145809">
                  <a:extLst>
                    <a:ext uri="{9D8B030D-6E8A-4147-A177-3AD203B41FA5}">
                      <a16:colId xmlns:a16="http://schemas.microsoft.com/office/drawing/2014/main" val="2065827486"/>
                    </a:ext>
                  </a:extLst>
                </a:gridCol>
              </a:tblGrid>
              <a:tr h="259358">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602917124"/>
                  </a:ext>
                </a:extLst>
              </a:tr>
              <a:tr h="69294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別表第六の二</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医療資源の少ない地域の対象地域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令和６年３月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日において、現に令和６年度診療報酬改定前の医療資源の少ない地域に所在する保険医療機関が、医療資源の少ない地域の評価に係る届出を行っている場合、なお効力を有するものとする。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070380"/>
                  </a:ext>
                </a:extLst>
              </a:tr>
              <a:tr h="884347">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49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別表第六の二</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医療資源の少ない地域の対象地域</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14</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日において、現に令和８年度診療報酬改定前の医療資源の少ない地域に所在する保険医療機関が、医療資源の少ない地域の評価に係る届出を行っている場合、なお効力を有するものとする。</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73533410"/>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B001-2-6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100" b="0" i="0" u="none" strike="noStrike">
                          <a:solidFill>
                            <a:srgbClr val="000000"/>
                          </a:solidFill>
                          <a:effectLst/>
                          <a:latin typeface="メイリオ" panose="020B0604030504040204" pitchFamily="50" charset="-128"/>
                          <a:ea typeface="メイリオ" panose="020B0604030504040204" pitchFamily="50" charset="-128"/>
                        </a:rPr>
                        <a:t>救急外来医学管理料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12</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救急外来医学管理料に係る届出を行う保険医療機関については、地域の救急医療に関する取組の要件に該当するものとみなす。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731305"/>
                  </a:ext>
                </a:extLst>
              </a:tr>
              <a:tr h="112388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dirty="0">
                          <a:solidFill>
                            <a:srgbClr val="000000"/>
                          </a:solidFill>
                          <a:effectLst/>
                          <a:latin typeface="メイリオ" panose="020B0604030504040204" pitchFamily="50" charset="-128"/>
                          <a:ea typeface="メイリオ" panose="020B0604030504040204" pitchFamily="50" charset="-128"/>
                        </a:rPr>
                        <a:t>B001-2-12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外来腫瘍化学療法診療料１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 </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日時点で、現に外来腫瘍化学療法診療料１の届出を行っている保険医療機関については、患者の急変時の緊急事態等に対応するための指針の整備に係る基準を満たしているものとする。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22173391"/>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B001-3</a:t>
                      </a:r>
                      <a:br>
                        <a:rPr lang="en-US" sz="1100" b="0" i="0" u="none" strike="noStrike">
                          <a:solidFill>
                            <a:srgbClr val="000000"/>
                          </a:solidFill>
                          <a:effectLst/>
                          <a:latin typeface="メイリオ" panose="020B0604030504040204" pitchFamily="50" charset="-128"/>
                          <a:ea typeface="メイリオ" panose="020B0604030504040204" pitchFamily="50" charset="-128"/>
                        </a:rPr>
                      </a:br>
                      <a:r>
                        <a:rPr lang="en-US" sz="1100" b="0" i="0" u="none" strike="noStrike">
                          <a:solidFill>
                            <a:srgbClr val="000000"/>
                          </a:solidFill>
                          <a:effectLst/>
                          <a:latin typeface="メイリオ" panose="020B0604030504040204" pitchFamily="50" charset="-128"/>
                          <a:ea typeface="メイリオ" panose="020B0604030504040204" pitchFamily="50" charset="-128"/>
                        </a:rPr>
                        <a:t>B001-3-3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生活習慣病管理料（</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Ⅰ</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）注４</a:t>
                      </a:r>
                      <a:br>
                        <a:rPr lang="zh-TW" altLang="en-US"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生活習慣病管理料（</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Ⅱ</a:t>
                      </a: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）注４</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日において、現に生活習慣病管理料（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Ⅰ</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）又は生活習慣病管理料（</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Ⅱ</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）の注４に係る届出を行っている保険医療機関については、充実管理加算１に係る実績要件に該当するものとみなす。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12122649"/>
                  </a:ext>
                </a:extLst>
              </a:tr>
              <a:tr h="899105">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100" b="0" i="0" u="none" strike="noStrike">
                          <a:solidFill>
                            <a:srgbClr val="000000"/>
                          </a:solidFill>
                          <a:effectLst/>
                          <a:latin typeface="メイリオ" panose="020B0604030504040204" pitchFamily="50" charset="-128"/>
                          <a:ea typeface="メイリオ" panose="020B0604030504040204" pitchFamily="50" charset="-128"/>
                        </a:rPr>
                        <a:t>C005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在宅患者訪問看護・指導料　注</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19</a:t>
                      </a:r>
                      <a:br>
                        <a:rPr lang="en-US" altLang="ja-JP"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C005-1-2 </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同一建物居住者訪問看護・指導料の注８の規定により準用する場合を含む）</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訪問看護医療情報連携加算</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ウェブサイト掲載の基準に該当するものとみなす。</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5130069"/>
                  </a:ext>
                </a:extLst>
              </a:tr>
            </a:tbl>
          </a:graphicData>
        </a:graphic>
      </p:graphicFrame>
      <p:sp>
        <p:nvSpPr>
          <p:cNvPr id="3" name="スライド番号プレースホルダー 4">
            <a:extLst>
              <a:ext uri="{FF2B5EF4-FFF2-40B4-BE49-F238E27FC236}">
                <a16:creationId xmlns:a16="http://schemas.microsoft.com/office/drawing/2014/main" id="{22D978DA-1F38-1857-A706-5C0483FA27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2B96F713-24D6-E02E-D63A-756369BAD4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6534048"/>
      </p:ext>
    </p:extLst>
  </p:cSld>
  <p:clrMapOvr>
    <a:masterClrMapping/>
  </p:clrMapOvr>
  <mc:AlternateContent xmlns:mc="http://schemas.openxmlformats.org/markup-compatibility/2006" xmlns:p14="http://schemas.microsoft.com/office/powerpoint/2010/main">
    <mc:Choice Requires="p14">
      <p:transition spd="slow" p14:dur="2000" advTm="38669"/>
    </mc:Choice>
    <mc:Fallback xmlns="">
      <p:transition spd="slow" advTm="38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224EE-CFAF-876A-F3E1-70E3FED9619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894CD77-D891-1829-6746-8F628557E6B6}"/>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経過措置について⑩</a:t>
            </a:r>
            <a:endParaRPr kumimoji="0" lang="en-US" altLang="ja-JP"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4DD32F8F-DA80-CD20-7154-2C154E44EA5F}"/>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2" name="テキスト ボックス 1">
            <a:extLst>
              <a:ext uri="{FF2B5EF4-FFF2-40B4-BE49-F238E27FC236}">
                <a16:creationId xmlns:a16="http://schemas.microsoft.com/office/drawing/2014/main" id="{39D71795-FCE4-4F05-1412-9F04CAD3D67D}"/>
              </a:ext>
            </a:extLst>
          </p:cNvPr>
          <p:cNvSpPr txBox="1"/>
          <p:nvPr/>
        </p:nvSpPr>
        <p:spPr>
          <a:xfrm>
            <a:off x="1257300" y="6591300"/>
            <a:ext cx="8789586" cy="261610"/>
          </a:xfrm>
          <a:prstGeom prst="rect">
            <a:avLst/>
          </a:prstGeom>
          <a:noFill/>
        </p:spPr>
        <p:txBody>
          <a:bodyPr wrap="non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1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　経過措置は、今後変更になる可能性がございます。最新の告示、通知及び「施設基準届出チェックリスト」も必ずご参照ください。</a:t>
            </a:r>
          </a:p>
        </p:txBody>
      </p:sp>
      <p:graphicFrame>
        <p:nvGraphicFramePr>
          <p:cNvPr id="3" name="表 2">
            <a:extLst>
              <a:ext uri="{FF2B5EF4-FFF2-40B4-BE49-F238E27FC236}">
                <a16:creationId xmlns:a16="http://schemas.microsoft.com/office/drawing/2014/main" id="{41CC3A59-2EDE-16BB-F17C-456943CDBAC5}"/>
              </a:ext>
            </a:extLst>
          </p:cNvPr>
          <p:cNvGraphicFramePr>
            <a:graphicFrameLocks noGrp="1"/>
          </p:cNvGraphicFramePr>
          <p:nvPr/>
        </p:nvGraphicFramePr>
        <p:xfrm>
          <a:off x="541867" y="921010"/>
          <a:ext cx="11108266" cy="5476626"/>
        </p:xfrm>
        <a:graphic>
          <a:graphicData uri="http://schemas.openxmlformats.org/drawingml/2006/table">
            <a:tbl>
              <a:tblPr/>
              <a:tblGrid>
                <a:gridCol w="740551">
                  <a:extLst>
                    <a:ext uri="{9D8B030D-6E8A-4147-A177-3AD203B41FA5}">
                      <a16:colId xmlns:a16="http://schemas.microsoft.com/office/drawing/2014/main" val="628073565"/>
                    </a:ext>
                  </a:extLst>
                </a:gridCol>
                <a:gridCol w="1261679">
                  <a:extLst>
                    <a:ext uri="{9D8B030D-6E8A-4147-A177-3AD203B41FA5}">
                      <a16:colId xmlns:a16="http://schemas.microsoft.com/office/drawing/2014/main" val="2301913474"/>
                    </a:ext>
                  </a:extLst>
                </a:gridCol>
                <a:gridCol w="2656440">
                  <a:extLst>
                    <a:ext uri="{9D8B030D-6E8A-4147-A177-3AD203B41FA5}">
                      <a16:colId xmlns:a16="http://schemas.microsoft.com/office/drawing/2014/main" val="159480301"/>
                    </a:ext>
                  </a:extLst>
                </a:gridCol>
                <a:gridCol w="2307995">
                  <a:extLst>
                    <a:ext uri="{9D8B030D-6E8A-4147-A177-3AD203B41FA5}">
                      <a16:colId xmlns:a16="http://schemas.microsoft.com/office/drawing/2014/main" val="4031969539"/>
                    </a:ext>
                  </a:extLst>
                </a:gridCol>
                <a:gridCol w="4141601">
                  <a:extLst>
                    <a:ext uri="{9D8B030D-6E8A-4147-A177-3AD203B41FA5}">
                      <a16:colId xmlns:a16="http://schemas.microsoft.com/office/drawing/2014/main" val="1447779024"/>
                    </a:ext>
                  </a:extLst>
                </a:gridCol>
              </a:tblGrid>
              <a:tr h="245356">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　</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区分番号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項目</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期間</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ctr"/>
                      <a:r>
                        <a:rPr lang="ja-JP" altLang="en-US" sz="1100" b="1" i="0" u="none" strike="noStrike">
                          <a:solidFill>
                            <a:srgbClr val="000000"/>
                          </a:solidFill>
                          <a:effectLst/>
                          <a:latin typeface="メイリオ" panose="020B0604030504040204" pitchFamily="50" charset="-128"/>
                          <a:ea typeface="メイリオ" panose="020B0604030504040204" pitchFamily="50" charset="-128"/>
                        </a:rPr>
                        <a:t>経過措置の内容</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225402103"/>
                  </a:ext>
                </a:extLst>
              </a:tr>
              <a:tr h="967772">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54</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特掲診療料の</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施設基準</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在宅療養支援診療所・病院</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日において現に在宅療養支援診療所又は在宅療養支援病院の届出を行っている保険医療機関については、令和９年５月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日までの間に限り、業務継続計画の策定等に係る要件を満たしているものとする。</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7120465"/>
                  </a:ext>
                </a:extLst>
              </a:tr>
              <a:tr h="1112131">
                <a:tc>
                  <a:txBody>
                    <a:bodyPr/>
                    <a:lstStyle/>
                    <a:p>
                      <a:endParaRPr kumimoji="1" lang="ja-JP" altLang="en-US" sz="2200"/>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Ｊ通則</a:t>
                      </a:r>
                      <a:endParaRPr lang="en-US" altLang="ja-JP" sz="1100" b="0" i="0" u="none" strike="noStrike" dirty="0">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Ｋ通則</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休日加算１時間外加算１</a:t>
                      </a:r>
                      <a:br>
                        <a:rPr lang="ja-JP" altLang="en-US" sz="11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及び深夜加算１</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令和８年３月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日の時点で休日加算１、時間外加算１及び深夜加算１の届出を行っている保険医療機関については、令和９年５月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日までの間に限り、夜勤時間帯に緊急呼出し当番を行った者について、翌日を休日としていること又は勤務間インターバルを満たしているものとみなす。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5618183"/>
                  </a:ext>
                </a:extLst>
              </a:tr>
              <a:tr h="5960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55</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a:txBody>
                    <a:bodyPr/>
                    <a:lstStyle/>
                    <a:p>
                      <a:pPr algn="ctr" fontAlgn="ctr"/>
                      <a:r>
                        <a:rPr lang="en-US" altLang="ja-JP" sz="1100" b="0" i="0" u="none" strike="noStrike" dirty="0">
                          <a:solidFill>
                            <a:srgbClr val="000000"/>
                          </a:solidFill>
                          <a:effectLst/>
                          <a:latin typeface="メイリオ" panose="020B0604030504040204" pitchFamily="50" charset="-128"/>
                          <a:ea typeface="メイリオ" panose="020B0604030504040204" pitchFamily="50" charset="-128"/>
                        </a:rPr>
                        <a:t>J038</a:t>
                      </a:r>
                      <a:endParaRPr lang="ja-JP" altLang="en-US" sz="1100" b="0" i="0" u="none" strike="noStrike" dirty="0">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人工腎臓　注</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15</a:t>
                      </a:r>
                    </a:p>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腎代替療法診療体制充実加算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「日本透析医会、日本透析医会支部又は都道府県等による災害時の情報伝達訓練に年に１回以上参加していること。」の基準に該当するものとみなす。</a:t>
                      </a:r>
                      <a:endParaRPr lang="en-US" altLang="ja-JP"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1925784"/>
                  </a:ext>
                </a:extLst>
              </a:tr>
              <a:tr h="59607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56</a:t>
                      </a:r>
                    </a:p>
                  </a:txBody>
                  <a:tcPr marL="36000" marR="36000" marT="36000" marB="36000" anchor="ctr">
                    <a:lnT w="6350" cap="flat" cmpd="sng" algn="ctr">
                      <a:solidFill>
                        <a:srgbClr val="000000"/>
                      </a:solidFill>
                      <a:prstDash val="solid"/>
                      <a:round/>
                      <a:headEnd type="none" w="med" len="med"/>
                      <a:tailEnd type="none" w="med" len="med"/>
                    </a:lnT>
                  </a:tcPr>
                </a:tc>
                <a:tc vMerge="1">
                  <a:txBody>
                    <a:bodyPr/>
                    <a:lstStyle/>
                    <a:p>
                      <a:endParaRPr kumimoji="1" lang="ja-JP" altLang="en-US"/>
                    </a:p>
                  </a:txBody>
                  <a:tcPr/>
                </a:tc>
                <a:tc vMerge="1">
                  <a:txBody>
                    <a:bodyPr/>
                    <a:lstStyle/>
                    <a:p>
                      <a:endParaRPr kumimoji="1" lang="ja-JP" altLang="en-US"/>
                    </a:p>
                  </a:txBody>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10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在宅自己腹膜灌流指導管理料の算定実績又は腎移植に向けた手続きを行った患者の実績の基準に該当するものとみなす。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0662842"/>
                  </a:ext>
                </a:extLst>
              </a:tr>
              <a:tr h="948450">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57</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noFill/>
                  </a:tcPr>
                </a:tc>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K939-4</a:t>
                      </a:r>
                      <a:endParaRPr lang="ja-JP" altLang="en-US" sz="1100" b="0" i="0" u="none" strike="noStrike">
                        <a:solidFill>
                          <a:srgbClr val="000000"/>
                        </a:solidFill>
                        <a:effectLst/>
                        <a:latin typeface="メイリオ" panose="020B0604030504040204" pitchFamily="50" charset="-128"/>
                        <a:ea typeface="メイリオ" panose="020B0604030504040204" pitchFamily="50" charset="-128"/>
                      </a:endParaRP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内視鏡手術用支援機器加算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「内視鏡手術用支援機器を用いた手術の前年の実績（症例数及び平均在院日数）について、ウェブサイトに掲載していること」の基準に該当するものとみなす。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9238252"/>
                  </a:ext>
                </a:extLst>
              </a:tr>
              <a:tr h="418711">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58</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訪問看護管理療養費　注</a:t>
                      </a:r>
                      <a:r>
                        <a:rPr lang="en-US" altLang="zh-TW" sz="1100" b="0" i="0" u="none" strike="noStrike">
                          <a:solidFill>
                            <a:srgbClr val="000000"/>
                          </a:solidFill>
                          <a:effectLst/>
                          <a:latin typeface="メイリオ" panose="020B0604030504040204" pitchFamily="50" charset="-128"/>
                          <a:ea typeface="メイリオ" panose="020B0604030504040204" pitchFamily="50" charset="-128"/>
                        </a:rPr>
                        <a:t>14</a:t>
                      </a:r>
                      <a:br>
                        <a:rPr lang="en-US" altLang="zh-TW" sz="1100" b="0" i="0" u="none" strike="noStrike">
                          <a:solidFill>
                            <a:srgbClr val="000000"/>
                          </a:solidFill>
                          <a:effectLst/>
                          <a:latin typeface="メイリオ" panose="020B0604030504040204" pitchFamily="50" charset="-128"/>
                          <a:ea typeface="メイリオ" panose="020B0604030504040204" pitchFamily="50" charset="-128"/>
                        </a:rPr>
                      </a:b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訪問看護医療情報連携加算</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令和８年９月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30</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ウェブサイト掲載の基準に該当するものとみなす。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49628481"/>
                  </a:ext>
                </a:extLst>
              </a:tr>
              <a:tr h="592066">
                <a:tc>
                  <a:txBody>
                    <a:bodyPr/>
                    <a:lstStyle/>
                    <a:p>
                      <a:pPr algn="ctr" fontAlgn="ct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59</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訪問看護</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TW" altLang="en-US" sz="1100" b="0" i="0" u="none" strike="noStrike">
                          <a:solidFill>
                            <a:srgbClr val="000000"/>
                          </a:solidFill>
                          <a:effectLst/>
                          <a:latin typeface="メイリオ" panose="020B0604030504040204" pitchFamily="50" charset="-128"/>
                          <a:ea typeface="メイリオ" panose="020B0604030504040204" pitchFamily="50" charset="-128"/>
                        </a:rPr>
                        <a:t>包括型訪問看護療養費</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令和９年５月</a:t>
                      </a:r>
                      <a:r>
                        <a:rPr lang="en-US" altLang="ja-JP" sz="1100" b="0" i="0" u="none" strike="noStrike">
                          <a:solidFill>
                            <a:srgbClr val="000000"/>
                          </a:solidFill>
                          <a:effectLst/>
                          <a:latin typeface="メイリオ" panose="020B0604030504040204" pitchFamily="50" charset="-128"/>
                          <a:ea typeface="メイリオ" panose="020B0604030504040204" pitchFamily="50" charset="-128"/>
                        </a:rPr>
                        <a:t>31</a:t>
                      </a:r>
                      <a:r>
                        <a:rPr lang="ja-JP" altLang="en-US" sz="1100" b="0" i="0" u="none" strike="noStrike">
                          <a:solidFill>
                            <a:srgbClr val="000000"/>
                          </a:solidFill>
                          <a:effectLst/>
                          <a:latin typeface="メイリオ" panose="020B0604030504040204" pitchFamily="50" charset="-128"/>
                          <a:ea typeface="メイリオ" panose="020B0604030504040204" pitchFamily="50" charset="-128"/>
                        </a:rPr>
                        <a:t>日まで</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ja-JP" altLang="en-US" sz="1100" b="0" i="0" u="none" strike="noStrike" dirty="0">
                          <a:solidFill>
                            <a:srgbClr val="000000"/>
                          </a:solidFill>
                          <a:effectLst/>
                          <a:latin typeface="メイリオ" panose="020B0604030504040204" pitchFamily="50" charset="-128"/>
                          <a:ea typeface="メイリオ" panose="020B0604030504040204" pitchFamily="50" charset="-128"/>
                        </a:rPr>
                        <a:t>合同の研修及び事例検討会等の地域の保険医療機関又は訪問看護ステーションとの連携について相当な実績に係る基準に該当するものとみなす。</a:t>
                      </a:r>
                    </a:p>
                  </a:txBody>
                  <a:tcPr marL="36000" marR="36000" marT="36000" marB="360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29716652"/>
                  </a:ext>
                </a:extLst>
              </a:tr>
            </a:tbl>
          </a:graphicData>
        </a:graphic>
      </p:graphicFrame>
      <p:sp>
        <p:nvSpPr>
          <p:cNvPr id="4" name="スライド番号プレースホルダー 4">
            <a:extLst>
              <a:ext uri="{FF2B5EF4-FFF2-40B4-BE49-F238E27FC236}">
                <a16:creationId xmlns:a16="http://schemas.microsoft.com/office/drawing/2014/main" id="{33F85B8D-AD35-861B-30D7-5F599E3B11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3">
            <a:hlinkClick r:id="" action="ppaction://media"/>
            <a:extLst>
              <a:ext uri="{FF2B5EF4-FFF2-40B4-BE49-F238E27FC236}">
                <a16:creationId xmlns:a16="http://schemas.microsoft.com/office/drawing/2014/main" id="{E4BE4F45-E4F6-75DB-BBCE-12A4495DA3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4919979"/>
      </p:ext>
    </p:extLst>
  </p:cSld>
  <p:clrMapOvr>
    <a:masterClrMapping/>
  </p:clrMapOvr>
  <mc:AlternateContent xmlns:mc="http://schemas.openxmlformats.org/markup-compatibility/2006" xmlns:p14="http://schemas.microsoft.com/office/powerpoint/2010/main">
    <mc:Choice Requires="p14">
      <p:transition spd="slow" p14:dur="2000" advTm="27289"/>
    </mc:Choice>
    <mc:Fallback xmlns="">
      <p:transition spd="slow" advTm="27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5E2DD-9930-47DB-D845-69950590BFD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23DDC2E7-E2A4-198A-CE1D-E1E433E35BEC}"/>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附帯意見</a:t>
            </a:r>
          </a:p>
        </p:txBody>
      </p:sp>
      <p:sp>
        <p:nvSpPr>
          <p:cNvPr id="3" name="スライド番号プレースホルダー 4">
            <a:extLst>
              <a:ext uri="{FF2B5EF4-FFF2-40B4-BE49-F238E27FC236}">
                <a16:creationId xmlns:a16="http://schemas.microsoft.com/office/drawing/2014/main" id="{9A3368F9-D169-A379-C757-62516860322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A962D462-B842-6710-AA07-BDEC52487F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4948181"/>
      </p:ext>
    </p:extLst>
  </p:cSld>
  <p:clrMapOvr>
    <a:masterClrMapping/>
  </p:clrMapOvr>
  <mc:AlternateContent xmlns:mc="http://schemas.openxmlformats.org/markup-compatibility/2006" xmlns:p14="http://schemas.microsoft.com/office/powerpoint/2010/main">
    <mc:Choice Requires="p14">
      <p:transition spd="slow" p14:dur="2000" advTm="6144"/>
    </mc:Choice>
    <mc:Fallback xmlns="">
      <p:transition spd="slow" advTm="6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5CF4B-79F9-5725-BE31-F844416D7D8E}"/>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1C44BBA4-A70D-94F3-CA2C-EC8D0ACB0B8E}"/>
              </a:ext>
            </a:extLst>
          </p:cNvPr>
          <p:cNvSpPr txBox="1"/>
          <p:nvPr/>
        </p:nvSpPr>
        <p:spPr>
          <a:xfrm>
            <a:off x="1336134" y="994509"/>
            <a:ext cx="9519743" cy="5632311"/>
          </a:xfrm>
          <a:prstGeom prst="rect">
            <a:avLst/>
          </a:prstGeom>
          <a:noFill/>
          <a:ln>
            <a:solidFill>
              <a:schemeClr val="tx1"/>
            </a:solidFill>
          </a:ln>
        </p:spPr>
        <p:txBody>
          <a:bodyPr wrap="square">
            <a:spAutoFit/>
          </a:bodyPr>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（全般的事項）</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近年、診療報酬体系が複雑化していることを踏まえ、患者をはじめとする関係者にとって分かりやすい診療報酬体系となるよう検討すること。また、施設基準届出のオンライン化や共通算定モジュールの活用を進めるなど、診療報酬の請求手続きの負担軽減を図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（物価対応）</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　物価対応に係る評価について、医療機関等の経営状況等を把握した上で、実際の経済・物価の動向を踏まえて必要な場合には、令和９年度における更なる対応について検討すること。また、物価対応に関する基本料・技術料を含めた今後の評価のあり方について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（賃上げ）</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賃上げに係る評価について、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歳未満の勤務医師・勤務歯科医師・薬局の勤務薬剤師、事務職員、歯科技工士等を含む幅広い医療関係職種において賃上げが適切に実施されているか、実態を迅速かつ詳細に把握した上で、医療機関等の経営状況及び実際の経済・物価の動向を踏まえて必要な場合には、令和９年度における更なる対応について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（病棟業務等の向上・効率化・タスクシフト</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シェア）</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４　看護業務や医師の事務作業等の更なる向上や業務効率化・負担軽減を推進する観点から導入した、看護職員と他の医療職種が協働して病棟業務を行う体制、</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AI</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IoT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等の活用による看護職員等の配置基準の柔軟化、専従業務の柔軟化等について、職員の業務負担、医療の質、医療安全への影響、生産性向上、医療従事者の確保等の観点から、病棟の種別ごとに今回改定による影響を幅広く調査・検証するとともに、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５　急性期病院一般入院基本料や急性期総合体制加算を新設したことによる影響の調査・検証を行うとともに、病院や病床の機能に応じた急性期入院医療の適切な評価について、</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対１急性期病棟の在り方も含め、引き続き検討すること。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６　特定集中治療室管理料等、高度急性期入院医療に係る今回改定による影響の調査・検証を行うとともに、重症度、医療・看護必要度の項目、</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SOFA</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スコア等、入院患者のより適切な評価指標や測定方法等、病院や病室の機能に応じた入院料の評価の在り方等について、引き続き検討すること。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７　救急外来応需体制の評価、下り搬送の評価、在宅療養を行う高齢者・介護保険施設等入所者の後方支援機能の評価等、救急搬送に係る今回改定による影響について、在宅療養を行う高齢者や介護保険施設入所者の救急搬送・緊急入院の受入れや高次医療機関への転院搬送の実態を把握する等、幅広く調査・検証を行うとともに、病院や病床の機能に応じた高齢者救急受入れや三次救急医療機関の評価の在り方について、介護保険施設等の協力医療機関が果たす役割の観点も含め、引き続き検討を行う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21A0EF2-E273-7420-9DE1-95AFD9C7D2FF}"/>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附帯意見①</a:t>
            </a:r>
          </a:p>
        </p:txBody>
      </p:sp>
      <p:sp>
        <p:nvSpPr>
          <p:cNvPr id="2" name="テキスト ボックス 1">
            <a:extLst>
              <a:ext uri="{FF2B5EF4-FFF2-40B4-BE49-F238E27FC236}">
                <a16:creationId xmlns:a16="http://schemas.microsoft.com/office/drawing/2014/main" id="{57F98CB3-B9E3-B2B8-59A8-16273E27ECFC}"/>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C3234C70-A98A-03B8-245D-763234B15A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8E2E4660-D579-FBB2-61C7-5EA846E115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6037756"/>
      </p:ext>
    </p:extLst>
  </p:cSld>
  <p:clrMapOvr>
    <a:masterClrMapping/>
  </p:clrMapOvr>
  <mc:AlternateContent xmlns:mc="http://schemas.openxmlformats.org/markup-compatibility/2006" xmlns:p14="http://schemas.microsoft.com/office/powerpoint/2010/main">
    <mc:Choice Requires="p14">
      <p:transition spd="slow" p14:dur="2000" advTm="43038"/>
    </mc:Choice>
    <mc:Fallback xmlns="">
      <p:transition spd="slow" advTm="43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78BC-0A43-83F0-B482-E7EA6608FC7B}"/>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201F7A8-2F3E-AA25-9A87-346CACE70528}"/>
              </a:ext>
            </a:extLst>
          </p:cNvPr>
          <p:cNvSpPr txBox="1"/>
          <p:nvPr/>
        </p:nvSpPr>
        <p:spPr>
          <a:xfrm>
            <a:off x="1336134" y="994505"/>
            <a:ext cx="9519743" cy="5724644"/>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８　地域包括医療病棟、地域包括ケア病棟、回復期リハビリテーション病棟の評価の見直し等、包括期入院医療に係る今回改定による影響の調査・検証を行うとともに、リハビリテーション・栄養管理・口腔管理、円滑な入退院や早期の在宅復帰等、質の高い入院医療の実現に向けて、これらの病棟の適切な評価の在り方について、引き続き検討すること。また、療養病棟等の慢性期入院医療について、今回改定による影響の調査・検証を行うとともに、在宅医療や介護保険施設等との役割分担や連携等の観点も踏まえ、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９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DPC/PDPS</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及び短期滞在手術等基本料について、今回改定による影響等について調査・検証を行うとともに、医療の質の向上と標準化に向け、診療実態を踏まえた更なる包括払い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（人口少数地域の医療・医師偏在対策）</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人口の少ない地域の外来・在宅医療提供体制の確保のための支援に対する評価や、外科医療確保特別加算の新設等、医師の地域偏在・診療科偏在対策等に係る今回改定による影響等について調査・検証を行うとともに、人口構成の地域差や病院薬剤師を含む医療従事者の偏在等を踏まえた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初診料・外来診療料における逆紹介割合に基づく減算規定の見直しや連携強化診療情報提供料の見直し等、外来機能分化に係る今回改定による影響の調査・検証を行うとともに、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生活習慣病管理料（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や特定疾患療養管理料等について、今回改定による影響の調査・検証を行うとともに、診療ガイドラインに沿った質の高い計画的な医学管理が推進されるよう、提供される医療の実態に基づく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13</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かかりつけ医機能を有する医療機関について、今回改定による影響の調査・検証を行うとともに、かかりつけ医機能報告制度の施行状況等を踏まえ、評価の在り方を検討すること。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（在宅医療・訪問看護）</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在宅医療、在宅歯科医療、在宅訪問薬剤管理及び訪問看護の質の向上に向け、今回改定による影響の調査・検証を行うとともに、地域における医療提供体制の実態等も踏まえつつ、往診、訪問診療、歯科訪問診療、訪問薬剤管理指導、訪問看護等における適切な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15</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訪問看護について、同一建物居住者への訪問看護の評価の見直しや、一連の訪問看護を１日あたりで包括的に評価する仕組みが新設されたこと等を踏まえ、指定訪問看護事業所の経営状況等の把握や今回改定の検証を行った上で、評価の在り方について引き続き検討すること。また、精神科訪問看護の利用者が増加傾向にある状況を踏まえ、利用者の状態や訪問看護の提供内容等も含め、実態を踏まえた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0546DC11-FCDE-9346-A69E-4EAE525B7BF8}"/>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附帯意見②</a:t>
            </a:r>
          </a:p>
        </p:txBody>
      </p:sp>
      <p:sp>
        <p:nvSpPr>
          <p:cNvPr id="2" name="テキスト ボックス 1">
            <a:extLst>
              <a:ext uri="{FF2B5EF4-FFF2-40B4-BE49-F238E27FC236}">
                <a16:creationId xmlns:a16="http://schemas.microsoft.com/office/drawing/2014/main" id="{6D2A126F-2BAC-E254-048B-2AF410E6DD58}"/>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53291488-3398-4601-0028-AAC381B7EDC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 name="オーディオ 9">
            <a:hlinkClick r:id="" action="ppaction://media"/>
            <a:extLst>
              <a:ext uri="{FF2B5EF4-FFF2-40B4-BE49-F238E27FC236}">
                <a16:creationId xmlns:a16="http://schemas.microsoft.com/office/drawing/2014/main" id="{D8EE4C07-5F47-2D7A-B053-523C356B06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406741"/>
      </p:ext>
    </p:extLst>
  </p:cSld>
  <p:clrMapOvr>
    <a:masterClrMapping/>
  </p:clrMapOvr>
  <mc:AlternateContent xmlns:mc="http://schemas.openxmlformats.org/markup-compatibility/2006" xmlns:p14="http://schemas.microsoft.com/office/powerpoint/2010/main">
    <mc:Choice Requires="p14">
      <p:transition spd="slow" p14:dur="2000" advTm="55951"/>
    </mc:Choice>
    <mc:Fallback xmlns="">
      <p:transition spd="slow" advTm="55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0F9A9-B333-F8CC-5F80-81C8D0F77484}"/>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C500C3D7-2B07-060A-EDD3-FA3EBF7037D4}"/>
              </a:ext>
            </a:extLst>
          </p:cNvPr>
          <p:cNvSpPr txBox="1"/>
          <p:nvPr/>
        </p:nvSpPr>
        <p:spPr>
          <a:xfrm>
            <a:off x="1336134" y="994510"/>
            <a:ext cx="9519743" cy="5447645"/>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（精神医療）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16</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今回新設された精神科地域密着多機能体制加算の効果・影響等を検証する等、診療に当たって精神保健福祉法に基づく判断や手続きを伴う等の精神医療の特性を踏まえ、引き続き地域移行・地域生活支援の充実を含む質の高い精神医療の評価について検討すること。また、地域の重度な精神身体合併症患者を診療する役割を担う総合病院精神科に係る評価の在り方について、今回改定の効果検証を行った上で、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・オンライン診療）</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17</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（電子処方箋、電子カルテ共有サービス等）、オンライン診療（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 to P with D</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 to P with N</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など）、改正医療法に基づくオンライン診療受診施設の活用状況等について調査・検証を行うとともに、適切な評価の在り方について引き続き検討すること。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（医療技術の評価）</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18</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リアルワールドデータの解析結果、臨床的位置付け、効果の有無に係るエビデンス等を踏まえ、体系的な分類に基づいて見直しを行った医療技術を含め、医療技術の適切な再評価を継続的に行うこと。また、今回実施した特定保険医療材料の不採算品再算定やシェアが分散している場合の対応を踏まえ、なお市場実勢価格が償還価格を上回る機能区分が生じる要因の把握等を行うとともに、迅速かつ安定的に患者へ供給・提供させる観点も踏まえた革新的な医療機器や検査等のイノベーションを含む先進的な医療技術についての適切な評価の在り方を、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（歯科診療報酬）</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19</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かかりつけ歯科医による歯科疾患・口腔機能の管理等の評価の見直しや歯科治療のデジタル化の実施状況、入院患者等に対する医科歯科連携の評価の影響等を調査・検証し、口腔管理や治療の在り方や多職種連携の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（調剤報酬）</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敷地内薬局の開設状況の変化等に加え、いわゆる門前薬局や医療モール薬局等に関して今回の改定による影響の調査・検証を行うとともに、適切な医薬品提供拠点の在り方も含め、薬局ビジョンを踏まえた薬局・薬剤師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21</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薬局の都市部偏在に関して今回の改定による影響の調査・検証を行うとともに、地域支援体制加算・在宅薬学総合体制加算における実績要件や人員要件の在り方も含め、都市部における小規模乱立を解消するための評価の在り方、また、医療資源の少ない地域へ配慮した評価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（長期処方やリフィル処方等）</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22</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長期処方やリフィル処方に係る取組について、今回改定による影響の調査・検証を行うとともに、積極的な活用策について引き続き検討すること。また、医薬分業の現状やポリファーマシー対策の観点を踏まえた処方の評価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EFB60B0-C142-BFE8-200C-5BAF75E858D7}"/>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附帯意見③</a:t>
            </a:r>
          </a:p>
        </p:txBody>
      </p:sp>
      <p:sp>
        <p:nvSpPr>
          <p:cNvPr id="2" name="テキスト ボックス 1">
            <a:extLst>
              <a:ext uri="{FF2B5EF4-FFF2-40B4-BE49-F238E27FC236}">
                <a16:creationId xmlns:a16="http://schemas.microsoft.com/office/drawing/2014/main" id="{5B8212FE-704C-F5BB-D0EE-0FF02C172269}"/>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E234C3FF-F009-9336-BF74-41119C38BE3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9" name="オーディオ 8">
            <a:hlinkClick r:id="" action="ppaction://media"/>
            <a:extLst>
              <a:ext uri="{FF2B5EF4-FFF2-40B4-BE49-F238E27FC236}">
                <a16:creationId xmlns:a16="http://schemas.microsoft.com/office/drawing/2014/main" id="{87DE1BB0-A3A3-5DA1-D5AF-180CD4FFDB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8496173"/>
      </p:ext>
    </p:extLst>
  </p:cSld>
  <p:clrMapOvr>
    <a:masterClrMapping/>
  </p:clrMapOvr>
  <mc:AlternateContent xmlns:mc="http://schemas.openxmlformats.org/markup-compatibility/2006" xmlns:p14="http://schemas.microsoft.com/office/powerpoint/2010/main">
    <mc:Choice Requires="p14">
      <p:transition spd="slow" p14:dur="2000" advTm="17766"/>
    </mc:Choice>
    <mc:Fallback xmlns="">
      <p:transition spd="slow" advTm="17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15C20-E3F2-F1A5-CC8F-F0EA1716E751}"/>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3253ECF-4692-36A6-AEF9-DF7C67407D3F}"/>
              </a:ext>
            </a:extLst>
          </p:cNvPr>
          <p:cNvSpPr txBox="1"/>
          <p:nvPr/>
        </p:nvSpPr>
        <p:spPr>
          <a:xfrm>
            <a:off x="1336134" y="994504"/>
            <a:ext cx="9519743" cy="2862322"/>
          </a:xfrm>
          <a:prstGeom prst="rect">
            <a:avLst/>
          </a:prstGeom>
          <a:noFill/>
          <a:ln>
            <a:solidFill>
              <a:schemeClr val="tx1"/>
            </a:solidFill>
          </a:ln>
        </p:spPr>
        <p:txBody>
          <a:bodyPr wrap="square">
            <a:spAutoFit/>
          </a:bodyPr>
          <a:lstStyle/>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（後発医薬品の使用促進）</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23</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バイオ後続品を含む後発医薬品の使用促進について、今回改定による影響の調査・検証を行うとともに、後発医薬品の供給状況や医療機関や薬局における使用状況等も踏まえ、診療報酬における後発医薬品の使用に係る評価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（医薬品の保険給付）</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24</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長期収載品や食品類似薬について、今回改定による影響の調査・検証を行うとともに、医薬品の保険給付の在り方について、供給状況や患者の負担増に配慮しつつ、引き続き検討すること。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（薬価制度、保険医療材料制度、費用対効果評価制度）</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25</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イノベーションの推進、安定供給の確保、現役世代の保険料負担を含む国民負担の軽減の観点から、諸外国の動向も踏まえつつ、各制度の在り方について引き続き検討すること。</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（施策の検証）</a:t>
            </a:r>
          </a:p>
          <a:p>
            <a:pPr marL="180984" marR="0" lvl="0" indent="-180984" algn="just" defTabSz="914446"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26</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施策の効果や医療の質を含む患者への影響等について、データやエビデンスに基づいて迅速・正確に把握・検証できるようにするための方策について、引き続き検討すること。</a:t>
            </a:r>
          </a:p>
        </p:txBody>
      </p:sp>
      <p:sp>
        <p:nvSpPr>
          <p:cNvPr id="5" name="正方形/長方形 4">
            <a:extLst>
              <a:ext uri="{FF2B5EF4-FFF2-40B4-BE49-F238E27FC236}">
                <a16:creationId xmlns:a16="http://schemas.microsoft.com/office/drawing/2014/main" id="{FD0C2C89-0C7F-137D-1231-3BA6951F10B1}"/>
              </a:ext>
            </a:extLst>
          </p:cNvPr>
          <p:cNvSpPr/>
          <p:nvPr/>
        </p:nvSpPr>
        <p:spPr>
          <a:xfrm>
            <a:off x="1142999" y="386708"/>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令和８年度診療報酬改定に係る答申書 附帯意見④</a:t>
            </a:r>
          </a:p>
        </p:txBody>
      </p:sp>
      <p:sp>
        <p:nvSpPr>
          <p:cNvPr id="2" name="テキスト ボックス 1">
            <a:extLst>
              <a:ext uri="{FF2B5EF4-FFF2-40B4-BE49-F238E27FC236}">
                <a16:creationId xmlns:a16="http://schemas.microsoft.com/office/drawing/2014/main" id="{2278DF4A-7271-A831-A4E8-95390E0F6131}"/>
              </a:ext>
            </a:extLst>
          </p:cNvPr>
          <p:cNvSpPr txBox="1"/>
          <p:nvPr/>
        </p:nvSpPr>
        <p:spPr>
          <a:xfrm>
            <a:off x="1143000" y="53791"/>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4" name="スライド番号プレースホルダー 4">
            <a:extLst>
              <a:ext uri="{FF2B5EF4-FFF2-40B4-BE49-F238E27FC236}">
                <a16:creationId xmlns:a16="http://schemas.microsoft.com/office/drawing/2014/main" id="{7A7B3CA5-747B-B74B-2EB6-3FCE4EC9FDA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330170762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11759-A12E-3215-5F92-CB2521385C03}"/>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61B0C67-76CA-AC7D-1525-F179EAB4D199}"/>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届出について</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CA4EAEE3-8F9D-B572-7213-BC6035F7A70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24A43514-362F-07E8-1901-4DD310A07B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7540826"/>
      </p:ext>
    </p:extLst>
  </p:cSld>
  <p:clrMapOvr>
    <a:masterClrMapping/>
  </p:clrMapOvr>
  <mc:AlternateContent xmlns:mc="http://schemas.openxmlformats.org/markup-compatibility/2006" xmlns:p14="http://schemas.microsoft.com/office/powerpoint/2010/main">
    <mc:Choice Requires="p14">
      <p:transition spd="slow" p14:dur="2000" advTm="22348"/>
    </mc:Choice>
    <mc:Fallback xmlns="">
      <p:transition spd="slow" advTm="2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AD6B8-9EBE-028A-F2E7-F3058EA05A4E}"/>
            </a:ext>
          </a:extLst>
        </p:cNvPr>
        <p:cNvGrpSpPr/>
        <p:nvPr/>
      </p:nvGrpSpPr>
      <p:grpSpPr>
        <a:xfrm>
          <a:off x="0" y="0"/>
          <a:ext cx="0" cy="0"/>
          <a:chOff x="0" y="0"/>
          <a:chExt cx="0" cy="0"/>
        </a:xfrm>
      </p:grpSpPr>
      <p:sp>
        <p:nvSpPr>
          <p:cNvPr id="13" name="テキスト ボックス 12">
            <a:extLst>
              <a:ext uri="{FF2B5EF4-FFF2-40B4-BE49-F238E27FC236}">
                <a16:creationId xmlns:a16="http://schemas.microsoft.com/office/drawing/2014/main" id="{55AD7B80-7D04-6932-7031-4FB79109B036}"/>
              </a:ext>
            </a:extLst>
          </p:cNvPr>
          <p:cNvSpPr txBox="1"/>
          <p:nvPr/>
        </p:nvSpPr>
        <p:spPr>
          <a:xfrm>
            <a:off x="1395547" y="1648631"/>
            <a:ext cx="9261568" cy="3139321"/>
          </a:xfrm>
          <a:prstGeom prst="rect">
            <a:avLst/>
          </a:prstGeom>
          <a:noFill/>
          <a:ln w="28575">
            <a:solidFill>
              <a:srgbClr val="66BAB7"/>
            </a:solidFill>
          </a:ln>
        </p:spPr>
        <p:txBody>
          <a:bodyPr wrap="square">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いつでも申請可能で、即時受付されます。</a:t>
            </a: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サービス時間内（</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月曜日～土曜日（</a:t>
            </a:r>
            <a:r>
              <a:rPr kumimoji="1" lang="en-US" altLang="zh-TW"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a:t>
            </a:r>
            <a:r>
              <a:rPr kumimoji="1" lang="en-US" altLang="zh-TW"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21</a:t>
            </a:r>
            <a:r>
              <a:rPr kumimoji="1" lang="zh-TW"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）であれば、いつでも提出可能です。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また、オンライン申請した内容は即時に受付され、審査状況の確認が可能です。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時間・費用が効率化できます。</a:t>
            </a:r>
            <a:endParaRPr kumimoji="1" lang="en-US" altLang="ja-JP" sz="18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紙の申請様式を作成する時間や郵送にかかる時間が削減できます。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郵送費用が節約でき、ペーパーレス化を図ることができます。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800" b="1"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再提出のリスクを軽減できます。</a:t>
            </a: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システムが入力漏れや入力誤り等の最低限の入力チェック機能を備えているため、</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　申請を行う前の点検が容易になり、差戻し等のリスクを軽減できます。</a:t>
            </a:r>
            <a:endParaRPr kumimoji="1" lang="en-US" altLang="ja-JP"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80EC1BDC-330B-254F-6055-89A321A73BD7}"/>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34C692B4-BE26-2AB5-4A06-A3C88DD1BA1D}"/>
              </a:ext>
            </a:extLst>
          </p:cNvPr>
          <p:cNvSpPr txBox="1"/>
          <p:nvPr/>
        </p:nvSpPr>
        <p:spPr>
          <a:xfrm>
            <a:off x="1336131" y="439025"/>
            <a:ext cx="8907329"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各厚生</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支</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局あての申請・届出の一部については、オンライン申請が可能となっています。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オンライン申請のメリットをご確認いただき、ぜひご利用をお願いします。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5" name="角丸四角形 12">
            <a:extLst>
              <a:ext uri="{FF2B5EF4-FFF2-40B4-BE49-F238E27FC236}">
                <a16:creationId xmlns:a16="http://schemas.microsoft.com/office/drawing/2014/main" id="{1178D477-9143-F234-81D8-449A7B5998F0}"/>
              </a:ext>
            </a:extLst>
          </p:cNvPr>
          <p:cNvSpPr/>
          <p:nvPr/>
        </p:nvSpPr>
        <p:spPr>
          <a:xfrm>
            <a:off x="1395546" y="1294594"/>
            <a:ext cx="3148150" cy="449493"/>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1" lang="ja-JP" altLang="en-US" sz="1200" b="1" i="0" u="none" strike="noStrike" kern="0" cap="none" spc="0" normalizeH="0" baseline="0" noProof="0">
                <a:ln>
                  <a:noFill/>
                </a:ln>
                <a:solidFill>
                  <a:sysClr val="windowText" lastClr="000000"/>
                </a:solidFill>
                <a:effectLst/>
                <a:uLnTx/>
                <a:uFillTx/>
                <a:latin typeface="Segoe UI"/>
                <a:ea typeface="メイリオ"/>
                <a:cs typeface="+mn-cs"/>
              </a:rPr>
              <a:t>オンライン申請の特徴</a:t>
            </a:r>
            <a:endParaRPr kumimoji="0" lang="ja-JP" altLang="en-US" sz="1200" b="1" i="0" u="none" strike="noStrike" kern="0" cap="none" spc="239" normalizeH="0" baseline="0" noProof="0">
              <a:ln>
                <a:noFill/>
              </a:ln>
              <a:solidFill>
                <a:srgbClr val="000000"/>
              </a:solidFill>
              <a:effectLst/>
              <a:uLnTx/>
              <a:uFillTx/>
              <a:latin typeface="メイリオ"/>
              <a:ea typeface="メイリオ"/>
              <a:cs typeface="+mn-cs"/>
            </a:endParaRPr>
          </a:p>
        </p:txBody>
      </p:sp>
      <p:grpSp>
        <p:nvGrpSpPr>
          <p:cNvPr id="8" name="グループ化 7">
            <a:extLst>
              <a:ext uri="{FF2B5EF4-FFF2-40B4-BE49-F238E27FC236}">
                <a16:creationId xmlns:a16="http://schemas.microsoft.com/office/drawing/2014/main" id="{98AE2E99-2DB9-BB85-8C19-F8DB3D660297}"/>
              </a:ext>
            </a:extLst>
          </p:cNvPr>
          <p:cNvGrpSpPr/>
          <p:nvPr/>
        </p:nvGrpSpPr>
        <p:grpSpPr>
          <a:xfrm>
            <a:off x="1534890" y="5500503"/>
            <a:ext cx="9122229" cy="655457"/>
            <a:chOff x="252547" y="5368126"/>
            <a:chExt cx="9122229" cy="655457"/>
          </a:xfrm>
        </p:grpSpPr>
        <p:sp>
          <p:nvSpPr>
            <p:cNvPr id="9" name="テキスト ボックス 8">
              <a:extLst>
                <a:ext uri="{FF2B5EF4-FFF2-40B4-BE49-F238E27FC236}">
                  <a16:creationId xmlns:a16="http://schemas.microsoft.com/office/drawing/2014/main" id="{CC97BC01-92BD-E578-9501-D7FC02164E73}"/>
                </a:ext>
              </a:extLst>
            </p:cNvPr>
            <p:cNvSpPr txBox="1"/>
            <p:nvPr/>
          </p:nvSpPr>
          <p:spPr>
            <a:xfrm>
              <a:off x="252547" y="5368126"/>
              <a:ext cx="9122229" cy="369332"/>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保険医療機関等の指定に係る各種届出、</a:t>
              </a:r>
              <a:r>
                <a:rPr kumimoji="1" lang="en-US" altLang="ja-JP"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324</a:t>
              </a:r>
              <a:r>
                <a:rPr kumimoji="1" lang="ja-JP" altLang="en-US" sz="1800" b="1" i="0" u="sng"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rPr>
                <a:t>施設基準の届出がオンライン申請可能です</a:t>
              </a:r>
              <a:endParaRPr kumimoji="1" lang="ja-JP" altLang="en-US" sz="1800" b="0" i="0" u="none" strike="noStrike" kern="1200" cap="none" spc="0" normalizeH="0" baseline="0" noProof="0">
                <a:ln>
                  <a:noFill/>
                </a:ln>
                <a:solidFill>
                  <a:srgbClr val="0070C0"/>
                </a:solidFill>
                <a:effectLst/>
                <a:uLnTx/>
                <a:uFillTx/>
                <a:latin typeface="メイリオ" panose="020B0604030504040204" pitchFamily="50" charset="-128"/>
                <a:ea typeface="メイリオ" panose="020B0604030504040204" pitchFamily="50" charset="-128"/>
                <a:cs typeface="+mn-cs"/>
              </a:endParaRPr>
            </a:p>
          </p:txBody>
        </p:sp>
        <p:sp>
          <p:nvSpPr>
            <p:cNvPr id="11" name="テキスト ボックス 10">
              <a:extLst>
                <a:ext uri="{FF2B5EF4-FFF2-40B4-BE49-F238E27FC236}">
                  <a16:creationId xmlns:a16="http://schemas.microsoft.com/office/drawing/2014/main" id="{308CDC38-457C-6983-EAD5-C8DB558D2A91}"/>
                </a:ext>
              </a:extLst>
            </p:cNvPr>
            <p:cNvSpPr txBox="1"/>
            <p:nvPr/>
          </p:nvSpPr>
          <p:spPr>
            <a:xfrm>
              <a:off x="7127965" y="5715806"/>
              <a:ext cx="2246811" cy="307777"/>
            </a:xfrm>
            <a:prstGeom prst="rect">
              <a:avLst/>
            </a:prstGeom>
            <a:noFill/>
          </p:spPr>
          <p:txBody>
            <a:bodyPr wrap="square" rtlCol="0">
              <a:spAutoFit/>
            </a:bodyPr>
            <a:lstStyle/>
            <a:p>
              <a:pPr marL="0" marR="0" lvl="0" indent="0" algn="r" defTabSz="457224"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※R8.1.26</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時点</a:t>
              </a:r>
            </a:p>
          </p:txBody>
        </p:sp>
      </p:grpSp>
      <p:sp>
        <p:nvSpPr>
          <p:cNvPr id="2" name="スライド番号プレースホルダー 4">
            <a:extLst>
              <a:ext uri="{FF2B5EF4-FFF2-40B4-BE49-F238E27FC236}">
                <a16:creationId xmlns:a16="http://schemas.microsoft.com/office/drawing/2014/main" id="{89019BFF-7AD4-331E-0125-AAE76AF76AF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1">
            <a:hlinkClick r:id="" action="ppaction://media"/>
            <a:extLst>
              <a:ext uri="{FF2B5EF4-FFF2-40B4-BE49-F238E27FC236}">
                <a16:creationId xmlns:a16="http://schemas.microsoft.com/office/drawing/2014/main" id="{2727734D-E85A-F73E-F395-FD5A18C041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7205253"/>
      </p:ext>
    </p:extLst>
  </p:cSld>
  <p:clrMapOvr>
    <a:masterClrMapping/>
  </p:clrMapOvr>
  <mc:AlternateContent xmlns:mc="http://schemas.openxmlformats.org/markup-compatibility/2006" xmlns:p14="http://schemas.microsoft.com/office/powerpoint/2010/main">
    <mc:Choice Requires="p14">
      <p:transition spd="slow" p14:dur="2000" advTm="63142"/>
    </mc:Choice>
    <mc:Fallback xmlns="">
      <p:transition spd="slow" advTm="63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4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CF6E7-201B-9260-32A7-94A1DA364EE8}"/>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B90B50E2-441C-F9A7-8970-5A91078D1E36}"/>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3D46FDFE-371A-D90F-3F11-2551D5EAFC8F}"/>
              </a:ext>
            </a:extLst>
          </p:cNvPr>
          <p:cNvSpPr txBox="1"/>
          <p:nvPr/>
        </p:nvSpPr>
        <p:spPr>
          <a:xfrm>
            <a:off x="1344840" y="431923"/>
            <a:ext cx="8907329"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実際の画面イメージ（ログイン→届出選択）</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3" name="図 12">
            <a:extLst>
              <a:ext uri="{FF2B5EF4-FFF2-40B4-BE49-F238E27FC236}">
                <a16:creationId xmlns:a16="http://schemas.microsoft.com/office/drawing/2014/main" id="{A4360470-4CC9-B968-3810-981D173DA9B7}"/>
              </a:ext>
            </a:extLst>
          </p:cNvPr>
          <p:cNvPicPr>
            <a:picLocks noChangeAspect="1"/>
          </p:cNvPicPr>
          <p:nvPr/>
        </p:nvPicPr>
        <p:blipFill>
          <a:blip r:embed="rId5">
            <a:extLst>
              <a:ext uri="{28A0092B-C50C-407E-A947-70E740481C1C}">
                <a14:useLocalDpi xmlns:a14="http://schemas.microsoft.com/office/drawing/2010/main" val="0"/>
              </a:ext>
            </a:extLst>
          </a:blip>
          <a:srcRect l="30634" t="10121" r="49144" b="59191"/>
          <a:stretch/>
        </p:blipFill>
        <p:spPr>
          <a:xfrm>
            <a:off x="1227138" y="1016699"/>
            <a:ext cx="2875599" cy="4330667"/>
          </a:xfrm>
          <a:prstGeom prst="rect">
            <a:avLst/>
          </a:prstGeom>
          <a:ln w="12700">
            <a:solidFill>
              <a:srgbClr val="66BAB7"/>
            </a:solidFill>
          </a:ln>
        </p:spPr>
      </p:pic>
      <p:pic>
        <p:nvPicPr>
          <p:cNvPr id="15" name="図 14">
            <a:extLst>
              <a:ext uri="{FF2B5EF4-FFF2-40B4-BE49-F238E27FC236}">
                <a16:creationId xmlns:a16="http://schemas.microsoft.com/office/drawing/2014/main" id="{61F4AAF8-F333-FF3A-E6C1-DB8358A21D65}"/>
              </a:ext>
            </a:extLst>
          </p:cNvPr>
          <p:cNvPicPr>
            <a:picLocks noChangeAspect="1"/>
          </p:cNvPicPr>
          <p:nvPr/>
        </p:nvPicPr>
        <p:blipFill>
          <a:blip r:embed="rId6">
            <a:extLst>
              <a:ext uri="{28A0092B-C50C-407E-A947-70E740481C1C}">
                <a14:useLocalDpi xmlns:a14="http://schemas.microsoft.com/office/drawing/2010/main" val="0"/>
              </a:ext>
            </a:extLst>
          </a:blip>
          <a:srcRect l="8730" t="5493" r="65524" b="29222"/>
          <a:stretch/>
        </p:blipFill>
        <p:spPr>
          <a:xfrm>
            <a:off x="3750984" y="1315902"/>
            <a:ext cx="3915537" cy="4745625"/>
          </a:xfrm>
          <a:prstGeom prst="rect">
            <a:avLst/>
          </a:prstGeom>
          <a:ln w="12700">
            <a:solidFill>
              <a:srgbClr val="66BAB7"/>
            </a:solidFill>
          </a:ln>
        </p:spPr>
      </p:pic>
      <p:sp>
        <p:nvSpPr>
          <p:cNvPr id="9" name="矢印: 折線 8">
            <a:extLst>
              <a:ext uri="{FF2B5EF4-FFF2-40B4-BE49-F238E27FC236}">
                <a16:creationId xmlns:a16="http://schemas.microsoft.com/office/drawing/2014/main" id="{9D82ED1D-3DBB-E0E6-65A2-1A45C1AE6C7A}"/>
              </a:ext>
            </a:extLst>
          </p:cNvPr>
          <p:cNvSpPr/>
          <p:nvPr/>
        </p:nvSpPr>
        <p:spPr>
          <a:xfrm rot="10800000" flipH="1">
            <a:off x="3599532" y="3850413"/>
            <a:ext cx="503200" cy="499914"/>
          </a:xfrm>
          <a:prstGeom prst="bentArrow">
            <a:avLst>
              <a:gd name="adj1" fmla="val 25000"/>
              <a:gd name="adj2" fmla="val 24350"/>
              <a:gd name="adj3" fmla="val 26299"/>
              <a:gd name="adj4"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9" name="テキスト ボックス 18">
            <a:extLst>
              <a:ext uri="{FF2B5EF4-FFF2-40B4-BE49-F238E27FC236}">
                <a16:creationId xmlns:a16="http://schemas.microsoft.com/office/drawing/2014/main" id="{F17745AB-DFCC-A362-5003-3FF46A54A1B6}"/>
              </a:ext>
            </a:extLst>
          </p:cNvPr>
          <p:cNvSpPr txBox="1"/>
          <p:nvPr/>
        </p:nvSpPr>
        <p:spPr>
          <a:xfrm>
            <a:off x="6163980" y="888918"/>
            <a:ext cx="4805703" cy="1077218"/>
          </a:xfrm>
          <a:prstGeom prst="rect">
            <a:avLst/>
          </a:prstGeom>
          <a:solidFill>
            <a:srgbClr val="CDFFDC"/>
          </a:solidFill>
          <a:ln>
            <a:solidFill>
              <a:srgbClr val="66BAB7"/>
            </a:solid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専用画面からログインし、申請したい届出等を検索後、作成する様式等を選択をします。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様式によっては添付にて申請を行っていただくものもございます。</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11" name="図 10">
            <a:extLst>
              <a:ext uri="{FF2B5EF4-FFF2-40B4-BE49-F238E27FC236}">
                <a16:creationId xmlns:a16="http://schemas.microsoft.com/office/drawing/2014/main" id="{5B77D4C1-8F8D-7971-B700-3AEB7B34897D}"/>
              </a:ext>
            </a:extLst>
          </p:cNvPr>
          <p:cNvPicPr>
            <a:picLocks noChangeAspect="1"/>
          </p:cNvPicPr>
          <p:nvPr/>
        </p:nvPicPr>
        <p:blipFill>
          <a:blip r:embed="rId7"/>
          <a:stretch>
            <a:fillRect/>
          </a:stretch>
        </p:blipFill>
        <p:spPr>
          <a:xfrm>
            <a:off x="6475134" y="3138215"/>
            <a:ext cx="4549293" cy="3326378"/>
          </a:xfrm>
          <a:prstGeom prst="rect">
            <a:avLst/>
          </a:prstGeom>
          <a:ln w="12700">
            <a:solidFill>
              <a:srgbClr val="66BAB7"/>
            </a:solidFill>
          </a:ln>
        </p:spPr>
      </p:pic>
      <p:sp>
        <p:nvSpPr>
          <p:cNvPr id="2" name="矢印: 折線 1">
            <a:extLst>
              <a:ext uri="{FF2B5EF4-FFF2-40B4-BE49-F238E27FC236}">
                <a16:creationId xmlns:a16="http://schemas.microsoft.com/office/drawing/2014/main" id="{94E27A53-9CFB-8126-8C6A-A89F29D6C21A}"/>
              </a:ext>
            </a:extLst>
          </p:cNvPr>
          <p:cNvSpPr/>
          <p:nvPr/>
        </p:nvSpPr>
        <p:spPr>
          <a:xfrm rot="10800000" flipH="1">
            <a:off x="6163977" y="5041621"/>
            <a:ext cx="503200" cy="499914"/>
          </a:xfrm>
          <a:prstGeom prst="bentArrow">
            <a:avLst>
              <a:gd name="adj1" fmla="val 25000"/>
              <a:gd name="adj2" fmla="val 24350"/>
              <a:gd name="adj3" fmla="val 26299"/>
              <a:gd name="adj4"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4" name="スライド番号プレースホルダー 4">
            <a:extLst>
              <a:ext uri="{FF2B5EF4-FFF2-40B4-BE49-F238E27FC236}">
                <a16:creationId xmlns:a16="http://schemas.microsoft.com/office/drawing/2014/main" id="{90DBEE20-F833-5B81-E37F-7F191FBBC53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7" name="オーディオ 16">
            <a:hlinkClick r:id="" action="ppaction://media"/>
            <a:extLst>
              <a:ext uri="{FF2B5EF4-FFF2-40B4-BE49-F238E27FC236}">
                <a16:creationId xmlns:a16="http://schemas.microsoft.com/office/drawing/2014/main" id="{EBBAD1D0-404F-9078-2AD2-6EA45A69E9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5241586"/>
      </p:ext>
    </p:extLst>
  </p:cSld>
  <p:clrMapOvr>
    <a:masterClrMapping/>
  </p:clrMapOvr>
  <mc:AlternateContent xmlns:mc="http://schemas.openxmlformats.org/markup-compatibility/2006" xmlns:p14="http://schemas.microsoft.com/office/powerpoint/2010/main">
    <mc:Choice Requires="p14">
      <p:transition spd="slow" p14:dur="2000" advTm="10120"/>
    </mc:Choice>
    <mc:Fallback xmlns="">
      <p:transition spd="slow" advTm="10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A0FDD-CA82-88E2-775D-D6E33503E09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7683A18-C2CA-5891-5E3D-DC76F91AD929}"/>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10" name="テキスト ボックス 9">
            <a:extLst>
              <a:ext uri="{FF2B5EF4-FFF2-40B4-BE49-F238E27FC236}">
                <a16:creationId xmlns:a16="http://schemas.microsoft.com/office/drawing/2014/main" id="{C3F5CFC2-27A8-CCC5-8161-6D9005EEECA2}"/>
              </a:ext>
            </a:extLst>
          </p:cNvPr>
          <p:cNvSpPr txBox="1"/>
          <p:nvPr/>
        </p:nvSpPr>
        <p:spPr>
          <a:xfrm>
            <a:off x="1344840" y="431923"/>
            <a:ext cx="8907329" cy="830997"/>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実際の画面イメージ（時間外対応加算の届出）</a:t>
            </a:r>
            <a:r>
              <a:rPr kumimoji="0" lang="ja-JP"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※令和８年６月から名称が「時間外対応体制加算」に変わります。</a:t>
            </a: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7" name="矢印: 下 6">
            <a:extLst>
              <a:ext uri="{FF2B5EF4-FFF2-40B4-BE49-F238E27FC236}">
                <a16:creationId xmlns:a16="http://schemas.microsoft.com/office/drawing/2014/main" id="{4F9F9843-B2BE-9422-27EB-EA4D804E5F01}"/>
              </a:ext>
            </a:extLst>
          </p:cNvPr>
          <p:cNvSpPr/>
          <p:nvPr/>
        </p:nvSpPr>
        <p:spPr>
          <a:xfrm rot="16200000">
            <a:off x="5611534" y="2946739"/>
            <a:ext cx="290950" cy="614649"/>
          </a:xfrm>
          <a:prstGeom prst="down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sp>
        <p:nvSpPr>
          <p:cNvPr id="8" name="テキスト ボックス 7">
            <a:extLst>
              <a:ext uri="{FF2B5EF4-FFF2-40B4-BE49-F238E27FC236}">
                <a16:creationId xmlns:a16="http://schemas.microsoft.com/office/drawing/2014/main" id="{B7CB168B-85E0-D5EA-4384-14D2A0A6EE70}"/>
              </a:ext>
            </a:extLst>
          </p:cNvPr>
          <p:cNvSpPr txBox="1"/>
          <p:nvPr/>
        </p:nvSpPr>
        <p:spPr>
          <a:xfrm>
            <a:off x="1673111" y="5504046"/>
            <a:ext cx="9062936" cy="1077218"/>
          </a:xfrm>
          <a:prstGeom prst="rect">
            <a:avLst/>
          </a:prstGeom>
          <a:noFill/>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紙の届出様式と同じものをオンライン申請画面にて作成いただき、そのまま</a:t>
            </a:r>
            <a:r>
              <a:rPr kumimoji="1" lang="ja-JP" altLang="en-US" sz="16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各厚生（支）局へ届出を行うことが可能なため、郵送等のご負担が解消されます。</a:t>
            </a:r>
            <a:endParaRPr kumimoji="1" lang="en-US" altLang="ja-JP" sz="16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sysClr val="windowText" lastClr="000000"/>
                </a:solidFill>
                <a:effectLst/>
                <a:uLnTx/>
                <a:uFillTx/>
                <a:latin typeface="メイリオ" panose="020B0604030504040204" pitchFamily="50" charset="-128"/>
                <a:ea typeface="メイリオ" panose="020B0604030504040204" pitchFamily="50" charset="-128"/>
                <a:cs typeface="+mn-cs"/>
              </a:rPr>
              <a:t>申請内容が電子で保管されるため、申請書の控えを紙で保存する必要はなくなります。 </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4" name="図 3">
            <a:extLst>
              <a:ext uri="{FF2B5EF4-FFF2-40B4-BE49-F238E27FC236}">
                <a16:creationId xmlns:a16="http://schemas.microsoft.com/office/drawing/2014/main" id="{55D32A07-A3F4-02FF-C832-69EE62896FC8}"/>
              </a:ext>
            </a:extLst>
          </p:cNvPr>
          <p:cNvPicPr>
            <a:picLocks noChangeAspect="1"/>
          </p:cNvPicPr>
          <p:nvPr/>
        </p:nvPicPr>
        <p:blipFill>
          <a:blip r:embed="rId5"/>
          <a:srcRect l="2938" r="3962"/>
          <a:stretch/>
        </p:blipFill>
        <p:spPr>
          <a:xfrm>
            <a:off x="1440630" y="925739"/>
            <a:ext cx="3913260" cy="4401813"/>
          </a:xfrm>
          <a:prstGeom prst="rect">
            <a:avLst/>
          </a:prstGeom>
        </p:spPr>
      </p:pic>
      <p:sp>
        <p:nvSpPr>
          <p:cNvPr id="22" name="正方形/長方形 21">
            <a:extLst>
              <a:ext uri="{FF2B5EF4-FFF2-40B4-BE49-F238E27FC236}">
                <a16:creationId xmlns:a16="http://schemas.microsoft.com/office/drawing/2014/main" id="{93243167-9C03-3CDA-D47B-F28855679B24}"/>
              </a:ext>
            </a:extLst>
          </p:cNvPr>
          <p:cNvSpPr/>
          <p:nvPr/>
        </p:nvSpPr>
        <p:spPr>
          <a:xfrm>
            <a:off x="1344840" y="888242"/>
            <a:ext cx="8907329" cy="4476804"/>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pic>
        <p:nvPicPr>
          <p:cNvPr id="9" name="図 8">
            <a:extLst>
              <a:ext uri="{FF2B5EF4-FFF2-40B4-BE49-F238E27FC236}">
                <a16:creationId xmlns:a16="http://schemas.microsoft.com/office/drawing/2014/main" id="{2D551FDD-545B-7661-67B3-E2222A934A03}"/>
              </a:ext>
            </a:extLst>
          </p:cNvPr>
          <p:cNvPicPr>
            <a:picLocks noChangeAspect="1"/>
          </p:cNvPicPr>
          <p:nvPr/>
        </p:nvPicPr>
        <p:blipFill>
          <a:blip r:embed="rId6"/>
          <a:stretch>
            <a:fillRect/>
          </a:stretch>
        </p:blipFill>
        <p:spPr>
          <a:xfrm>
            <a:off x="6110702" y="925735"/>
            <a:ext cx="4095105" cy="4401812"/>
          </a:xfrm>
          <a:prstGeom prst="rect">
            <a:avLst/>
          </a:prstGeom>
        </p:spPr>
      </p:pic>
      <p:sp>
        <p:nvSpPr>
          <p:cNvPr id="2" name="スライド番号プレースホルダー 4">
            <a:extLst>
              <a:ext uri="{FF2B5EF4-FFF2-40B4-BE49-F238E27FC236}">
                <a16:creationId xmlns:a16="http://schemas.microsoft.com/office/drawing/2014/main" id="{1DE62533-DDEC-0B68-9B6C-32E9134A90A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9" name="オーディオ 18">
            <a:hlinkClick r:id="" action="ppaction://media"/>
            <a:extLst>
              <a:ext uri="{FF2B5EF4-FFF2-40B4-BE49-F238E27FC236}">
                <a16:creationId xmlns:a16="http://schemas.microsoft.com/office/drawing/2014/main" id="{8D6DF784-971E-C053-B7B2-D6137BD63D7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4114984"/>
      </p:ext>
    </p:extLst>
  </p:cSld>
  <p:clrMapOvr>
    <a:masterClrMapping/>
  </p:clrMapOvr>
  <mc:AlternateContent xmlns:mc="http://schemas.openxmlformats.org/markup-compatibility/2006" xmlns:p14="http://schemas.microsoft.com/office/powerpoint/2010/main">
    <mc:Choice Requires="p14">
      <p:transition spd="slow" p14:dur="2000" advTm="7371"/>
    </mc:Choice>
    <mc:Fallback xmlns="">
      <p:transition spd="slow" advTm="7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FCBD2-9C0D-954F-BC1F-9EA1BC425269}"/>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03AB436-1317-CDC1-0DBF-E63689816B13}"/>
              </a:ext>
            </a:extLst>
          </p:cNvPr>
          <p:cNvSpPr/>
          <p:nvPr/>
        </p:nvSpPr>
        <p:spPr>
          <a:xfrm>
            <a:off x="1143000" y="-17661"/>
            <a:ext cx="9906000" cy="416831"/>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ja-JP" altLang="en-US" sz="20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保険医療機関等電子申請・届出等システム　施設基準等届出のオンライン申請</a:t>
            </a:r>
          </a:p>
        </p:txBody>
      </p:sp>
      <p:sp>
        <p:nvSpPr>
          <p:cNvPr id="2" name="正方形/長方形 1">
            <a:extLst>
              <a:ext uri="{FF2B5EF4-FFF2-40B4-BE49-F238E27FC236}">
                <a16:creationId xmlns:a16="http://schemas.microsoft.com/office/drawing/2014/main" id="{0D8C84F5-DE7C-F8F6-75EF-991604AE6885}"/>
              </a:ext>
            </a:extLst>
          </p:cNvPr>
          <p:cNvSpPr/>
          <p:nvPr/>
        </p:nvSpPr>
        <p:spPr>
          <a:xfrm>
            <a:off x="1473924" y="1176438"/>
            <a:ext cx="9296400" cy="2238422"/>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「保険医療機関等電子申請・届出等システム」の利用にあたっては、オンライン請求ネットワークへ接続された端末と、専用の</a:t>
            </a:r>
            <a:r>
              <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ID</a:t>
            </a: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・パスワードが必要です。</a:t>
            </a:r>
            <a:r>
              <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ID</a:t>
            </a:r>
            <a:r>
              <a:rPr kumimoji="1" lang="ja-JP" altLang="en-US"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・パスワードが分からない場合、再発行が可能ですので各厚生（支）局のホームページのチャットボットからお問い合わせください。</a:t>
            </a:r>
            <a:endParaRPr kumimoji="1" lang="en-US" altLang="ja-JP" sz="14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 ↓詳しくは、管轄の各厚生（支）局のホームページをご参照ください↓ ↓</a:t>
            </a: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a:t>
            </a: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sp>
        <p:nvSpPr>
          <p:cNvPr id="4" name="角丸四角形 12">
            <a:extLst>
              <a:ext uri="{FF2B5EF4-FFF2-40B4-BE49-F238E27FC236}">
                <a16:creationId xmlns:a16="http://schemas.microsoft.com/office/drawing/2014/main" id="{A108D6E1-5050-ECAB-FEA4-E13A98E6901B}"/>
              </a:ext>
            </a:extLst>
          </p:cNvPr>
          <p:cNvSpPr/>
          <p:nvPr/>
        </p:nvSpPr>
        <p:spPr>
          <a:xfrm>
            <a:off x="1473924" y="1000077"/>
            <a:ext cx="2514602" cy="381000"/>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0" lang="ja-JP" altLang="en-US" sz="1200" b="1" i="0" u="none" strike="noStrike" kern="0" cap="none" spc="239" normalizeH="0" baseline="0" noProof="0">
                <a:ln>
                  <a:noFill/>
                </a:ln>
                <a:solidFill>
                  <a:srgbClr val="000000"/>
                </a:solidFill>
                <a:effectLst/>
                <a:uLnTx/>
                <a:uFillTx/>
                <a:latin typeface="メイリオ"/>
                <a:ea typeface="メイリオ"/>
                <a:cs typeface="+mn-cs"/>
              </a:rPr>
              <a:t>オンライン申請の利用方法</a:t>
            </a:r>
          </a:p>
        </p:txBody>
      </p:sp>
      <p:sp>
        <p:nvSpPr>
          <p:cNvPr id="11" name="テキスト ボックス 10">
            <a:extLst>
              <a:ext uri="{FF2B5EF4-FFF2-40B4-BE49-F238E27FC236}">
                <a16:creationId xmlns:a16="http://schemas.microsoft.com/office/drawing/2014/main" id="{B200B8BD-170A-240C-A111-FEDD5BA2AEAF}"/>
              </a:ext>
            </a:extLst>
          </p:cNvPr>
          <p:cNvSpPr txBox="1"/>
          <p:nvPr/>
        </p:nvSpPr>
        <p:spPr>
          <a:xfrm>
            <a:off x="1336131" y="431923"/>
            <a:ext cx="9210905" cy="584775"/>
          </a:xfrm>
          <a:prstGeom prst="rect">
            <a:avLst/>
          </a:prstGeom>
          <a:noFill/>
          <a:ln>
            <a:noFill/>
          </a:ln>
        </p:spPr>
        <p:txBody>
          <a:bodyPr wrap="square" rtlCol="0">
            <a:spAutoFit/>
          </a:bodyPr>
          <a:lstStyle/>
          <a:p>
            <a:pPr marL="285764" marR="0" lvl="0" indent="-285764" algn="l" defTabSz="457224"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オンライン申請を行う「保険医療機関等電子申請・届出等システム」の利用方法は、</a:t>
            </a:r>
            <a:endPar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en-US" altLang="ja-JP"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6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各厚生（支）局のホームページに詳細を示しておりますので、ご参照ください。</a:t>
            </a:r>
          </a:p>
        </p:txBody>
      </p:sp>
      <p:sp>
        <p:nvSpPr>
          <p:cNvPr id="15" name="正方形/長方形 14">
            <a:extLst>
              <a:ext uri="{FF2B5EF4-FFF2-40B4-BE49-F238E27FC236}">
                <a16:creationId xmlns:a16="http://schemas.microsoft.com/office/drawing/2014/main" id="{9D01727B-9621-7ED8-AA3A-1654C8611DBB}"/>
              </a:ext>
            </a:extLst>
          </p:cNvPr>
          <p:cNvSpPr>
            <a:spLocks/>
          </p:cNvSpPr>
          <p:nvPr/>
        </p:nvSpPr>
        <p:spPr>
          <a:xfrm>
            <a:off x="1473924" y="3969741"/>
            <a:ext cx="9296400" cy="2324578"/>
          </a:xfrm>
          <a:prstGeom prst="rect">
            <a:avLst/>
          </a:prstGeom>
          <a:noFill/>
          <a:ln w="25400" cap="rnd" cmpd="sng" algn="ctr">
            <a:solidFill>
              <a:srgbClr val="66BAB7"/>
            </a:solidFill>
            <a:prstDash val="solid"/>
            <a:bevel/>
          </a:ln>
          <a:effectLst/>
        </p:spPr>
        <p:txBody>
          <a:bodyPr lIns="216000" tIns="288000" rIns="108000" bIns="36000" rtlCol="0" anchor="t">
            <a:noAutofit/>
          </a:bodyPr>
          <a:lstStyle/>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厚生労働省の</a:t>
            </a:r>
            <a:r>
              <a:rPr kumimoji="1" lang="en-US" altLang="ja-JP" sz="1400" b="0" i="0" u="none" strike="noStrike" kern="1200" cap="none" spc="0" normalizeH="0" baseline="0" noProof="0" err="1">
                <a:ln>
                  <a:noFill/>
                </a:ln>
                <a:solidFill>
                  <a:prstClr val="black"/>
                </a:solidFill>
                <a:effectLst/>
                <a:uLnTx/>
                <a:uFillTx/>
                <a:latin typeface="メイリオ" panose="020B0604030504040204" pitchFamily="50" charset="-128"/>
                <a:ea typeface="メイリオ" panose="020B0604030504040204" pitchFamily="50" charset="-128"/>
                <a:cs typeface="+mn-cs"/>
              </a:rPr>
              <a:t>Youtube</a:t>
            </a:r>
            <a:r>
              <a:rPr kumimoji="1" lang="ja-JP" altLang="en-US"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公式チャンネル内の再生リスト「保険医療機関等電子申請・届出等システムについて」では、システム利用のためのセットアップ手順を動画形式で確認できます。また、よく使われる手続きを例に、オンライン申請の詳細な手順を、実際の操作画面と併せて解説しております。</a:t>
            </a:r>
            <a:endParaRPr kumimoji="1" lang="en-US" altLang="ja-JP" sz="14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8301" marR="0" lvl="0" indent="-268301" algn="l" defTabSz="914446" rtl="0" eaLnBrk="1" fontAlgn="auto" latinLnBrk="0" hangingPunct="1">
              <a:lnSpc>
                <a:spcPct val="100000"/>
              </a:lnSpc>
              <a:spcBef>
                <a:spcPts val="0"/>
              </a:spcBef>
              <a:spcAft>
                <a:spcPts val="300"/>
              </a:spcAft>
              <a:buClr>
                <a:srgbClr val="66BAB7"/>
              </a:buClr>
              <a:buSzTx/>
              <a:buFont typeface="Wingdings" panose="05000000000000000000" pitchFamily="2" charset="2"/>
              <a:buChar char="n"/>
              <a:tabLst/>
              <a:defRPr/>
            </a:pPr>
            <a:endParaRPr kumimoji="1" lang="ja-JP" altLang="en-US" sz="1200" b="0"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　　　↓ ↓下記の</a:t>
            </a:r>
            <a:r>
              <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URL</a:t>
            </a:r>
            <a:r>
              <a:rPr kumimoji="1" lang="ja-JP" altLang="en-US"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rPr>
              <a:t>からぜひ動画をご覧ください↓ ↓</a:t>
            </a: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a:p>
            <a:pPr marL="0" marR="0" lvl="0" indent="0" algn="l" defTabSz="914446" rtl="0" eaLnBrk="1" fontAlgn="auto" latinLnBrk="0" hangingPunct="1">
              <a:lnSpc>
                <a:spcPct val="100000"/>
              </a:lnSpc>
              <a:spcBef>
                <a:spcPts val="0"/>
              </a:spcBef>
              <a:spcAft>
                <a:spcPts val="300"/>
              </a:spcAft>
              <a:buClr>
                <a:srgbClr val="66BAB7"/>
              </a:buClr>
              <a:buSzTx/>
              <a:buFontTx/>
              <a:buNone/>
              <a:tabLst/>
              <a:defRPr/>
            </a:pPr>
            <a:endParaRPr kumimoji="1" lang="en-US" altLang="ja-JP" sz="1200" b="1" i="0" u="none" strike="noStrike" kern="0" cap="none" spc="0" normalizeH="0" baseline="0" noProof="0">
              <a:ln>
                <a:noFill/>
              </a:ln>
              <a:solidFill>
                <a:srgbClr val="000000"/>
              </a:solidFill>
              <a:effectLst/>
              <a:uLnTx/>
              <a:uFillTx/>
              <a:latin typeface="Meiryo" panose="020B0604030504040204" pitchFamily="34" charset="-128"/>
              <a:ea typeface="Meiryo" panose="020B0604030504040204" pitchFamily="34" charset="-128"/>
              <a:cs typeface="+mn-cs"/>
            </a:endParaRPr>
          </a:p>
        </p:txBody>
      </p:sp>
      <p:sp>
        <p:nvSpPr>
          <p:cNvPr id="14" name="角丸四角形 12">
            <a:extLst>
              <a:ext uri="{FF2B5EF4-FFF2-40B4-BE49-F238E27FC236}">
                <a16:creationId xmlns:a16="http://schemas.microsoft.com/office/drawing/2014/main" id="{2E5EBB1A-CAC1-4D65-20FB-C4103C61863B}"/>
              </a:ext>
            </a:extLst>
          </p:cNvPr>
          <p:cNvSpPr/>
          <p:nvPr/>
        </p:nvSpPr>
        <p:spPr>
          <a:xfrm>
            <a:off x="1473924" y="3779242"/>
            <a:ext cx="2514602" cy="381000"/>
          </a:xfrm>
          <a:prstGeom prst="roundRect">
            <a:avLst>
              <a:gd name="adj" fmla="val 0"/>
            </a:avLst>
          </a:prstGeom>
          <a:solidFill>
            <a:srgbClr val="CDFFDC"/>
          </a:solidFill>
          <a:ln w="76200">
            <a:solidFill>
              <a:srgbClr val="FFFFFF"/>
            </a:solidFill>
          </a:ln>
        </p:spPr>
        <p:txBody>
          <a:bodyPr anchor="ctr"/>
          <a:lstStyle/>
          <a:p>
            <a:pPr marL="0" marR="0" lvl="0" indent="0" algn="ctr" defTabSz="591084" rtl="0" eaLnBrk="1" fontAlgn="auto" latinLnBrk="0" hangingPunct="1">
              <a:lnSpc>
                <a:spcPct val="130000"/>
              </a:lnSpc>
              <a:spcBef>
                <a:spcPts val="0"/>
              </a:spcBef>
              <a:spcAft>
                <a:spcPts val="796"/>
              </a:spcAft>
              <a:buClrTx/>
              <a:buSzTx/>
              <a:buFontTx/>
              <a:buNone/>
              <a:tabLst/>
              <a:defRPr/>
            </a:pPr>
            <a:r>
              <a:rPr kumimoji="0" lang="ja-JP" altLang="en-US" sz="1200" b="1" i="0" u="none" strike="noStrike" kern="0" cap="none" spc="239" normalizeH="0" baseline="0" noProof="0">
                <a:ln>
                  <a:noFill/>
                </a:ln>
                <a:solidFill>
                  <a:srgbClr val="000000"/>
                </a:solidFill>
                <a:effectLst/>
                <a:uLnTx/>
                <a:uFillTx/>
                <a:latin typeface="メイリオ"/>
                <a:ea typeface="メイリオ"/>
                <a:cs typeface="+mn-cs"/>
              </a:rPr>
              <a:t>システム解説動画</a:t>
            </a:r>
          </a:p>
        </p:txBody>
      </p:sp>
      <p:pic>
        <p:nvPicPr>
          <p:cNvPr id="1030" name="Picture 6">
            <a:extLst>
              <a:ext uri="{FF2B5EF4-FFF2-40B4-BE49-F238E27FC236}">
                <a16:creationId xmlns:a16="http://schemas.microsoft.com/office/drawing/2014/main" id="{978DE77D-A408-812A-0D19-1127967A32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38847" y="4823622"/>
            <a:ext cx="1308191" cy="1308191"/>
          </a:xfrm>
          <a:prstGeom prst="rect">
            <a:avLst/>
          </a:prstGeom>
          <a:noFill/>
          <a:extLst>
            <a:ext uri="{909E8E84-426E-40DD-AFC4-6F175D3DCCD1}">
              <a14:hiddenFill xmlns:a14="http://schemas.microsoft.com/office/drawing/2010/main">
                <a:solidFill>
                  <a:srgbClr val="FFFFFF"/>
                </a:solidFill>
              </a14:hiddenFill>
            </a:ext>
          </a:extLst>
        </p:spPr>
      </p:pic>
      <p:pic>
        <p:nvPicPr>
          <p:cNvPr id="6" name="図 5" descr="ダイアグラム&#10;&#10;AI によって生成されたコンテンツは間違っている可能性があります。">
            <a:extLst>
              <a:ext uri="{FF2B5EF4-FFF2-40B4-BE49-F238E27FC236}">
                <a16:creationId xmlns:a16="http://schemas.microsoft.com/office/drawing/2014/main" id="{7604C5C7-0C6B-7886-78A8-6718445EF7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85825" y="2594570"/>
            <a:ext cx="5208594" cy="707688"/>
          </a:xfrm>
          <a:prstGeom prst="rect">
            <a:avLst/>
          </a:prstGeom>
        </p:spPr>
      </p:pic>
      <p:sp>
        <p:nvSpPr>
          <p:cNvPr id="10" name="テキスト ボックス 9">
            <a:extLst>
              <a:ext uri="{FF2B5EF4-FFF2-40B4-BE49-F238E27FC236}">
                <a16:creationId xmlns:a16="http://schemas.microsoft.com/office/drawing/2014/main" id="{B8C8AA45-4417-A40F-AB86-8E8908E4B8E1}"/>
              </a:ext>
            </a:extLst>
          </p:cNvPr>
          <p:cNvSpPr txBox="1"/>
          <p:nvPr/>
        </p:nvSpPr>
        <p:spPr>
          <a:xfrm>
            <a:off x="1965397" y="5304895"/>
            <a:ext cx="6594407" cy="553998"/>
          </a:xfrm>
          <a:prstGeom prst="rect">
            <a:avLst/>
          </a:prstGeom>
          <a:noFill/>
        </p:spPr>
        <p:txBody>
          <a:bodyPr wrap="square" rtlCol="0">
            <a:spAutoFit/>
          </a:bodyPr>
          <a:lstStyle/>
          <a:p>
            <a:pPr marL="0" marR="0" lvl="0" indent="0" algn="l" defTabSz="457224" rtl="0" eaLnBrk="1" fontAlgn="auto" latinLnBrk="0" hangingPunct="1">
              <a:lnSpc>
                <a:spcPct val="100000"/>
              </a:lnSpc>
              <a:spcBef>
                <a:spcPts val="0"/>
              </a:spcBef>
              <a:spcAft>
                <a:spcPts val="0"/>
              </a:spcAft>
              <a:buClrTx/>
              <a:buSzTx/>
              <a:buFontTx/>
              <a:buNone/>
              <a:tabLst/>
              <a:defRPr/>
            </a:pPr>
            <a:r>
              <a:rPr kumimoji="1" lang="en-US" altLang="ja-JP" sz="1200" b="0" i="0" u="sng" strike="noStrike" kern="0" cap="none" spc="0" normalizeH="0" baseline="0" noProof="0">
                <a:ln>
                  <a:noFill/>
                </a:ln>
                <a:solidFill>
                  <a:srgbClr val="007FDE"/>
                </a:solidFill>
                <a:effectLst/>
                <a:uLnTx/>
                <a:uFillTx/>
                <a:latin typeface="Meiryo" panose="020B0604030504040204" pitchFamily="34" charset="-128"/>
                <a:ea typeface="Meiryo" panose="020B0604030504040204" pitchFamily="34" charset="-128"/>
                <a:cs typeface="+mn-cs"/>
                <a:hlinkClick r:id="rId7"/>
              </a:rPr>
              <a:t>https://www.youtube.com/playlist?list=PLMG33RKISnWgSb6dLP4zmNropige5BoOp</a:t>
            </a:r>
            <a:endParaRPr kumimoji="1" lang="en-US" altLang="ja-JP" sz="1200" b="0" i="0" u="sng" strike="noStrike" kern="0" cap="none" spc="0" normalizeH="0" baseline="0" noProof="0">
              <a:ln>
                <a:noFill/>
              </a:ln>
              <a:solidFill>
                <a:srgbClr val="007FDE"/>
              </a:solidFill>
              <a:effectLst/>
              <a:uLnTx/>
              <a:uFillTx/>
              <a:latin typeface="Meiryo" panose="020B0604030504040204" pitchFamily="34" charset="-128"/>
              <a:ea typeface="Meiryo" panose="020B0604030504040204" pitchFamily="34" charset="-128"/>
              <a:cs typeface="+mn-cs"/>
            </a:endParaRPr>
          </a:p>
          <a:p>
            <a:pPr marL="0" marR="0" lvl="0" indent="0" algn="l" defTabSz="457224"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7" name="スライド番号プレースホルダー 4">
            <a:extLst>
              <a:ext uri="{FF2B5EF4-FFF2-40B4-BE49-F238E27FC236}">
                <a16:creationId xmlns:a16="http://schemas.microsoft.com/office/drawing/2014/main" id="{3F4A381B-78F0-2B12-3C5B-FC19BB0303F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5" name="オーディオ 24">
            <a:hlinkClick r:id="" action="ppaction://media"/>
            <a:extLst>
              <a:ext uri="{FF2B5EF4-FFF2-40B4-BE49-F238E27FC236}">
                <a16:creationId xmlns:a16="http://schemas.microsoft.com/office/drawing/2014/main" id="{7F4C1722-642E-776F-0180-E5256E2270C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9748947"/>
      </p:ext>
    </p:extLst>
  </p:cSld>
  <p:clrMapOvr>
    <a:masterClrMapping/>
  </p:clrMapOvr>
  <mc:AlternateContent xmlns:mc="http://schemas.openxmlformats.org/markup-compatibility/2006" xmlns:p14="http://schemas.microsoft.com/office/powerpoint/2010/main">
    <mc:Choice Requires="p14">
      <p:transition spd="slow" p14:dur="2000" advTm="26620"/>
    </mc:Choice>
    <mc:Fallback xmlns="">
      <p:transition spd="slow" advTm="2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37"/>
          <p:cNvSpPr>
            <a:spLocks noChangeArrowheads="1"/>
          </p:cNvSpPr>
          <p:nvPr/>
        </p:nvSpPr>
        <p:spPr bwMode="auto">
          <a:xfrm>
            <a:off x="1410904" y="1344268"/>
            <a:ext cx="9370201" cy="4937720"/>
          </a:xfrm>
          <a:prstGeom prst="rect">
            <a:avLst/>
          </a:prstGeom>
          <a:noFill/>
          <a:ln w="9525">
            <a:solidFill>
              <a:schemeClr val="tx1"/>
            </a:solidFill>
            <a:miter lim="800000"/>
            <a:headEnd/>
            <a:tailEnd/>
          </a:ln>
        </p:spPr>
        <p:txBody>
          <a:bodyPr lIns="91440" tIns="45720" rIns="91440" bIns="45720" anchor="t"/>
          <a:lstStyle/>
          <a:p>
            <a:pPr marL="0" marR="0" lvl="0" indent="0" algn="just" defTabSz="914446"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13" marR="0" lvl="0" indent="-266713" algn="just" defTabSz="914446" rtl="0" eaLnBrk="1" fontAlgn="auto" latinLnBrk="0" hangingPunct="1">
              <a:lnSpc>
                <a:spcPct val="100000"/>
              </a:lnSpc>
              <a:spcBef>
                <a:spcPts val="0"/>
              </a:spcBef>
              <a:spcAft>
                <a:spcPts val="0"/>
              </a:spcAft>
              <a:buClrTx/>
              <a:buSzTx/>
              <a:buFont typeface="Wingdings" pitchFamily="2" charset="2"/>
              <a:buChar char="Ø"/>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令和８年６月１日から算定を行うためには、</a:t>
            </a:r>
            <a:r>
              <a:rPr kumimoji="1" lang="ja-JP" altLang="en-US" sz="2800" b="1" i="0" u="sng" strike="noStrike" kern="1200" cap="none" spc="0" normalizeH="0" baseline="0" noProof="0">
                <a:ln>
                  <a:noFill/>
                </a:ln>
                <a:solidFill>
                  <a:srgbClr val="FF0000"/>
                </a:solidFill>
                <a:effectLst/>
                <a:uLnTx/>
                <a:uFillTx/>
                <a:latin typeface="メイリオ" panose="020B0604030504040204" pitchFamily="50" charset="-128"/>
                <a:ea typeface="メイリオ" panose="020B0604030504040204" pitchFamily="50" charset="-128"/>
                <a:cs typeface="+mn-cs"/>
              </a:rPr>
              <a:t>令和８年５月７日から６月１日まで（必着）</a:t>
            </a: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a:t>
            </a:r>
            <a:r>
              <a:rPr kumimoji="1" lang="ja-JP" altLang="en-US" sz="2800" b="0"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届出を行う保険医療機関等の所在地を管轄する地方厚生（支）局の都道府県事務所へ届出</a:t>
            </a: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が必要となりますので、ご注意願います。</a:t>
            </a: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46" rtl="0" eaLnBrk="1" fontAlgn="auto" latinLnBrk="0" hangingPunct="1">
              <a:lnSpc>
                <a:spcPct val="100000"/>
              </a:lnSpc>
              <a:spcBef>
                <a:spcPts val="0"/>
              </a:spcBef>
              <a:spcAft>
                <a:spcPts val="0"/>
              </a:spcAft>
              <a:buClrTx/>
              <a:buSzTx/>
              <a:buFontTx/>
              <a:buNone/>
              <a:tabLst/>
              <a:defRPr/>
            </a:pPr>
            <a:endParaRPr kumimoji="1" lang="en-US" altLang="ja-JP"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13" marR="0" lvl="0" indent="-266713" algn="just" defTabSz="914446" rtl="0" eaLnBrk="1" fontAlgn="auto" latinLnBrk="0" hangingPunct="1">
              <a:lnSpc>
                <a:spcPct val="100000"/>
              </a:lnSpc>
              <a:spcBef>
                <a:spcPts val="0"/>
              </a:spcBef>
              <a:spcAft>
                <a:spcPts val="0"/>
              </a:spcAft>
              <a:buClrTx/>
              <a:buSzTx/>
              <a:buFont typeface="Wingdings" pitchFamily="2" charset="2"/>
              <a:buChar char="Ø"/>
              <a:tabLst/>
              <a:defRPr/>
            </a:pPr>
            <a:r>
              <a:rPr kumimoji="1" lang="ja-JP" altLang="en-US" sz="2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締切日直前に届出が集中することが予想されますので、できる限り早期にご提出いただくようお願いします。 </a:t>
            </a:r>
          </a:p>
          <a:p>
            <a:pPr marL="177808" marR="0" lvl="0" indent="-177808" algn="just" defTabSz="914446" rtl="0" eaLnBrk="1" fontAlgn="auto" latinLnBrk="0" hangingPunct="1">
              <a:lnSpc>
                <a:spcPct val="100000"/>
              </a:lnSpc>
              <a:spcBef>
                <a:spcPts val="0"/>
              </a:spcBef>
              <a:spcAft>
                <a:spcPts val="0"/>
              </a:spcAft>
              <a:buClrTx/>
              <a:buSzTx/>
              <a:buFont typeface="Wingdings" pitchFamily="2" charset="2"/>
              <a:buChar char="Ø"/>
              <a:tabLst/>
              <a:defRPr/>
            </a:pPr>
            <a:endParaRPr kumimoji="1" lang="en-US" altLang="ja-JP" sz="1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テキスト ボックス 13"/>
          <p:cNvSpPr txBox="1"/>
          <p:nvPr/>
        </p:nvSpPr>
        <p:spPr>
          <a:xfrm>
            <a:off x="1143000" y="-2767"/>
            <a:ext cx="9906000" cy="276999"/>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a:t>
            </a:r>
          </a:p>
        </p:txBody>
      </p:sp>
      <p:sp>
        <p:nvSpPr>
          <p:cNvPr id="15" name="正方形/長方形 14"/>
          <p:cNvSpPr/>
          <p:nvPr/>
        </p:nvSpPr>
        <p:spPr>
          <a:xfrm>
            <a:off x="1559496" y="1007352"/>
            <a:ext cx="1440160" cy="673832"/>
          </a:xfrm>
          <a:prstGeom prst="rect">
            <a:avLst/>
          </a:prstGeom>
          <a:solidFill>
            <a:srgbClr val="FFB5BA"/>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お願い</a:t>
            </a:r>
          </a:p>
        </p:txBody>
      </p:sp>
      <p:sp>
        <p:nvSpPr>
          <p:cNvPr id="2" name="正方形/長方形 1">
            <a:extLst>
              <a:ext uri="{FF2B5EF4-FFF2-40B4-BE49-F238E27FC236}">
                <a16:creationId xmlns:a16="http://schemas.microsoft.com/office/drawing/2014/main" id="{8869E331-F9D5-8A39-32F8-A759FEF57521}"/>
              </a:ext>
            </a:extLst>
          </p:cNvPr>
          <p:cNvSpPr/>
          <p:nvPr/>
        </p:nvSpPr>
        <p:spPr>
          <a:xfrm>
            <a:off x="1143000" y="241851"/>
            <a:ext cx="9906000" cy="478387"/>
          </a:xfrm>
          <a:prstGeom prst="rect">
            <a:avLst/>
          </a:prstGeom>
          <a:solidFill>
            <a:srgbClr val="CDFFDC"/>
          </a:solidFill>
          <a:ln w="12700" cap="flat" cmpd="sng" algn="ctr">
            <a:noFill/>
            <a:prstDash val="solid"/>
            <a:miter lim="800000"/>
          </a:ln>
          <a:effectLst/>
        </p:spPr>
        <p:txBody>
          <a:bodyPr vert="horz" lIns="72000" tIns="72000" rIns="72000" bIns="36000" rtlCol="0" anchor="ctr">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施設基準の届出について</a:t>
            </a:r>
          </a:p>
        </p:txBody>
      </p:sp>
      <p:sp>
        <p:nvSpPr>
          <p:cNvPr id="3" name="スライド番号プレースホルダー 4">
            <a:extLst>
              <a:ext uri="{FF2B5EF4-FFF2-40B4-BE49-F238E27FC236}">
                <a16:creationId xmlns:a16="http://schemas.microsoft.com/office/drawing/2014/main" id="{59362C93-7C45-BEA6-FAC9-166F7333B85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1" name="オーディオ 20">
            <a:hlinkClick r:id="" action="ppaction://media"/>
            <a:extLst>
              <a:ext uri="{FF2B5EF4-FFF2-40B4-BE49-F238E27FC236}">
                <a16:creationId xmlns:a16="http://schemas.microsoft.com/office/drawing/2014/main" id="{6E889304-E195-8D0F-0105-3CA09057D7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3395996"/>
      </p:ext>
    </p:extLst>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2_Office テーマ">
  <a:themeElements>
    <a:clrScheme name="Co-color">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Co-font">
      <a:majorFont>
        <a:latin typeface="Segoe UI"/>
        <a:ea typeface="メイリオ"/>
        <a:cs typeface=""/>
      </a:majorFont>
      <a:minorFont>
        <a:latin typeface="Segoe UI"/>
        <a:ea typeface="メイリオ"/>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5"/>
        </a:solidFill>
        <a:ln>
          <a:noFill/>
        </a:ln>
      </a:spPr>
      <a:bodyPr rtlCol="0" anchor="ctr"/>
      <a:lstStyle>
        <a:defPPr algn="ctr">
          <a:defRPr kumimoji="1" sz="1200" dirty="0" smtClean="0">
            <a:solidFill>
              <a:sysClr val="windowText" lastClr="000000"/>
            </a:solidFill>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lnSpc>
            <a:spcPct val="120000"/>
          </a:lnSpc>
          <a:spcAft>
            <a:spcPts val="600"/>
          </a:spcAft>
          <a:buClr>
            <a:schemeClr val="tx2"/>
          </a:buClr>
          <a:defRPr kumimoji="1" sz="1200" smtClean="0"/>
        </a:defPPr>
      </a:lstStyle>
    </a:txDef>
  </a:objectDefaults>
  <a:extraClrSchemeLst/>
  <a:extLst>
    <a:ext uri="{05A4C25C-085E-4340-85A3-A5531E510DB2}">
      <thm15:themeFamily xmlns:thm15="http://schemas.microsoft.com/office/thememl/2012/main" name="【軽量データ版】パワーポイント統一様式_A4横標.pptx" id="{872C9596-7187-4048-B4CC-7E1F36E7897D}" vid="{9DE5A050-1ABD-4AB4-95DD-F6E1D5E6F9F0}"/>
    </a:ext>
  </a:extLst>
</a:theme>
</file>

<file path=ppt/theme/theme5.xml><?xml version="1.0" encoding="utf-8"?>
<a:theme xmlns:a="http://schemas.openxmlformats.org/drawingml/2006/main" name="3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9C2E7"/>
        </a:solidFill>
        <a:ln w="12700" cap="flat" cmpd="sng" algn="ctr">
          <a:noFill/>
          <a:prstDash val="solid"/>
        </a:ln>
        <a:effectLst/>
      </a:spPr>
      <a:bodyPr tIns="72000" bIns="36000"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0"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defRPr>
        </a:defPPr>
      </a:lst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4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11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1" sz="900" dirty="0">
            <a:solidFill>
              <a:prstClr val="black"/>
            </a:solidFill>
            <a:latin typeface="メイリオ" panose="020B0604030504040204" pitchFamily="50" charset="-128"/>
            <a:ea typeface="メイリオ" panose="020B0604030504040204" pitchFamily="50" charset="-128"/>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8.xml><?xml version="1.0" encoding="utf-8"?>
<a:theme xmlns:a="http://schemas.openxmlformats.org/drawingml/2006/main" name="2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12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1" sz="900" dirty="0">
            <a:solidFill>
              <a:prstClr val="black"/>
            </a:solidFill>
            <a:latin typeface="メイリオ" panose="020B0604030504040204" pitchFamily="50" charset="-128"/>
            <a:ea typeface="メイリオ" panose="020B0604030504040204" pitchFamily="50" charset="-128"/>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0.xml><?xml version="1.0" encoding="utf-8"?>
<a:theme xmlns:a="http://schemas.openxmlformats.org/drawingml/2006/main" name="11_Office テーマ">
  <a:themeElements>
    <a:clrScheme name="Co-color">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Co-font">
      <a:majorFont>
        <a:latin typeface="Segoe UI"/>
        <a:ea typeface="メイリオ"/>
        <a:cs typeface=""/>
      </a:majorFont>
      <a:minorFont>
        <a:latin typeface="Segoe UI"/>
        <a:ea typeface="メイリオ"/>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pPr>
      <a:bodyPr rtlCol="0" anchor="ctr"/>
      <a:lstStyle>
        <a:defPPr marL="0" marR="0" indent="0" algn="l" defTabSz="844065" rtl="0" eaLnBrk="1" fontAlgn="auto" latinLnBrk="0" hangingPunct="1">
          <a:lnSpc>
            <a:spcPct val="100000"/>
          </a:lnSpc>
          <a:spcBef>
            <a:spcPts val="0"/>
          </a:spcBef>
          <a:spcAft>
            <a:spcPts val="0"/>
          </a:spcAft>
          <a:buClrTx/>
          <a:buSzTx/>
          <a:buFontTx/>
          <a:buNone/>
          <a:tabLst/>
          <a:defRPr kumimoji="1" sz="969" b="0" i="0" u="none" strike="noStrike" kern="1200" cap="none" spc="0" normalizeH="0" baseline="0" noProof="0" dirty="0">
            <a:ln>
              <a:noFill/>
            </a:ln>
            <a:solidFill>
              <a:srgbClr val="44546A">
                <a:lumMod val="75000"/>
              </a:srgbClr>
            </a:solidFill>
            <a:effectLst/>
            <a:uLnTx/>
            <a:uFillTx/>
            <a:latin typeface="游ゴシック" panose="020B0400000000000000" pitchFamily="50" charset="-128"/>
            <a:ea typeface="游ゴシック" panose="020B0400000000000000" pitchFamily="50" charset="-128"/>
            <a:cs typeface="+mn-cs"/>
          </a:defRPr>
        </a:defPPr>
      </a:lstStyle>
      <a:style>
        <a:lnRef idx="1">
          <a:schemeClr val="accent4"/>
        </a:lnRef>
        <a:fillRef idx="2">
          <a:schemeClr val="accent4"/>
        </a:fillRef>
        <a:effectRef idx="1">
          <a:schemeClr val="accent4"/>
        </a:effectRef>
        <a:fontRef idx="minor">
          <a:schemeClr val="dk1"/>
        </a:fontRef>
      </a:style>
    </a:spDef>
    <a:txDef>
      <a:spPr>
        <a:noFill/>
      </a:spPr>
      <a:bodyPr wrap="square" rtlCol="0">
        <a:spAutoFit/>
      </a:bodyPr>
      <a:lstStyle>
        <a:defPPr algn="l">
          <a:lnSpc>
            <a:spcPct val="120000"/>
          </a:lnSpc>
          <a:spcAft>
            <a:spcPts val="600"/>
          </a:spcAft>
          <a:buClr>
            <a:schemeClr val="tx2"/>
          </a:buClr>
          <a:defRPr kumimoji="1" sz="1200" smtClean="0"/>
        </a:defPPr>
      </a:lstStyle>
    </a:txDef>
  </a:objectDefaults>
  <a:extraClrSchemeLst/>
  <a:extLst>
    <a:ext uri="{05A4C25C-085E-4340-85A3-A5531E510DB2}">
      <thm15:themeFamily xmlns:thm15="http://schemas.microsoft.com/office/thememl/2012/main" name="パワポ様式ーA4横標準v16.pptx" id="{B1E3EA2A-E5A3-4DFE-97FD-0B466684FC1C}" vid="{BE51988C-80F6-49EA-B19A-5358C68E081E}"/>
    </a:ext>
  </a:extLst>
</a:theme>
</file>

<file path=ppt/theme/theme11.xml><?xml version="1.0" encoding="utf-8"?>
<a:theme xmlns:a="http://schemas.openxmlformats.org/drawingml/2006/main" name="5_Office テーマ">
  <a:themeElements>
    <a:clrScheme name="Office テーマ">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2.xml><?xml version="1.0" encoding="utf-8"?>
<a:theme xmlns:a="http://schemas.openxmlformats.org/drawingml/2006/main" name="7_Office テーマ">
  <a:themeElements>
    <a:clrScheme name="Office テーマ">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3.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2094</TotalTime>
  <Words>34804</Words>
  <Application>Microsoft Office PowerPoint</Application>
  <PresentationFormat>ワイド画面</PresentationFormat>
  <Paragraphs>3595</Paragraphs>
  <Slides>133</Slides>
  <Notes>63</Notes>
  <HiddenSlides>0</HiddenSlides>
  <MMClips>111</MMClips>
  <ScaleCrop>false</ScaleCrop>
  <HeadingPairs>
    <vt:vector size="6" baseType="variant">
      <vt:variant>
        <vt:lpstr>使用されているフォント</vt:lpstr>
      </vt:variant>
      <vt:variant>
        <vt:i4>21</vt:i4>
      </vt:variant>
      <vt:variant>
        <vt:lpstr>テーマ</vt:lpstr>
      </vt:variant>
      <vt:variant>
        <vt:i4>12</vt:i4>
      </vt:variant>
      <vt:variant>
        <vt:lpstr>スライド タイトル</vt:lpstr>
      </vt:variant>
      <vt:variant>
        <vt:i4>133</vt:i4>
      </vt:variant>
    </vt:vector>
  </HeadingPairs>
  <TitlesOfParts>
    <vt:vector size="166" baseType="lpstr">
      <vt:lpstr>BIZ UDPゴシック</vt:lpstr>
      <vt:lpstr>BIZ UDゴシック</vt:lpstr>
      <vt:lpstr>Hiragino Kaku Gothic ProN</vt:lpstr>
      <vt:lpstr>Meiryo UI</vt:lpstr>
      <vt:lpstr>ＭＳ Ｐゴシック</vt:lpstr>
      <vt:lpstr>ＭＳ ゴシック</vt:lpstr>
      <vt:lpstr>UD デジタル 教科書体 N</vt:lpstr>
      <vt:lpstr>UD デジタル 教科書体 NP-B</vt:lpstr>
      <vt:lpstr>Meiryo</vt:lpstr>
      <vt:lpstr>Meiryo</vt:lpstr>
      <vt:lpstr>游ゴシック</vt:lpstr>
      <vt:lpstr>游ゴシック Light</vt:lpstr>
      <vt:lpstr>游明朝</vt:lpstr>
      <vt:lpstr>Aptos</vt:lpstr>
      <vt:lpstr>Aptos Display</vt:lpstr>
      <vt:lpstr>Arial</vt:lpstr>
      <vt:lpstr>Calibri</vt:lpstr>
      <vt:lpstr>Segoe UI</vt:lpstr>
      <vt:lpstr>Times New Roman</vt:lpstr>
      <vt:lpstr>Verdana</vt:lpstr>
      <vt:lpstr>Wingdings</vt:lpstr>
      <vt:lpstr>Office ​​テーマ</vt:lpstr>
      <vt:lpstr>1_Office ​​テーマ</vt:lpstr>
      <vt:lpstr>Office テーマ</vt:lpstr>
      <vt:lpstr>2_Office テーマ</vt:lpstr>
      <vt:lpstr>3_Office テーマ</vt:lpstr>
      <vt:lpstr>4_Office テーマ</vt:lpstr>
      <vt:lpstr>11_Office ​​テーマ</vt:lpstr>
      <vt:lpstr>2_Office ​​テーマ</vt:lpstr>
      <vt:lpstr>12_Office ​​テーマ</vt:lpstr>
      <vt:lpstr>11_Office テーマ</vt:lpstr>
      <vt:lpstr>5_Office テーマ</vt:lpstr>
      <vt:lpstr>7_Office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初診料の見直し①</vt:lpstr>
      <vt:lpstr>初診料の見直し②</vt:lpstr>
      <vt:lpstr>再診料の見直し①</vt:lpstr>
      <vt:lpstr>再診料の見直し②</vt:lpstr>
      <vt:lpstr>小児科外来診療料・小児かかりつけ診療料の見直し①</vt:lpstr>
      <vt:lpstr>小児科外来診療料・小児かかりつけ診療料の見直し②</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医療DX推進体制整備加算等の見直し（今回改定のイメージ ）</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外来医師過多区域に関する対応（今回改定について）</vt:lpstr>
      <vt:lpstr>PowerPoint プレゼンテーション</vt:lpstr>
      <vt:lpstr>地域包括診療加算、認知症地域包括診療加算等の見直し（今回改定のイメージ ①）</vt:lpstr>
      <vt:lpstr>地域包括診療加算、認知症地域包括診療加算等の見直し（今回改定のイメージ ②）</vt:lpstr>
      <vt:lpstr>地域包括診療加算、認知症地域包括診療加算等の見直し（対象患者の拡大 ①）</vt:lpstr>
      <vt:lpstr>地域包括診療加算、認知症地域包括診療加算等の見直し（対象患者の拡大 ①）</vt:lpstr>
      <vt:lpstr>地域包括診療加算、認知症地域包括診療加算等の見直し（その他）</vt:lpstr>
      <vt:lpstr>PowerPoint プレゼンテーション</vt:lpstr>
      <vt:lpstr>時間外対応加算の見直し</vt:lpstr>
      <vt:lpstr>PowerPoint プレゼンテーション</vt:lpstr>
      <vt:lpstr>PowerPoint プレゼンテーション</vt:lpstr>
      <vt:lpstr>生活習慣病関連の評価の見直し①</vt:lpstr>
      <vt:lpstr>生活習慣病関連の評価の見直し②</vt:lpstr>
      <vt:lpstr>生活習慣病関連の評価の見直し③</vt:lpstr>
      <vt:lpstr>生活習慣病関連の評価の見直し④</vt:lpstr>
      <vt:lpstr>特定疾患療養管理料の評価の見直し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処方箋料の見直し</vt:lpstr>
      <vt:lpstr>長期処方・リフィル処方に関する院内掲示について①</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大病院と地域のかかりつけ医機能を担う医療機関の連携</vt:lpstr>
      <vt:lpstr>特定機能病院等紹介患者受入加算の新設</vt:lpstr>
      <vt:lpstr>連携強化診療情報提供料の見直し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療養・就労両立支援指導料の見直し</vt:lpstr>
      <vt:lpstr>PowerPoint プレゼンテーション</vt:lpstr>
      <vt:lpstr>PowerPoint プレゼンテーション</vt:lpstr>
      <vt:lpstr>PowerPoint プレゼンテーション</vt:lpstr>
      <vt:lpstr>PowerPoint プレゼンテーション</vt:lpstr>
      <vt:lpstr>遠隔電子処方箋活用加算の新設</vt:lpstr>
      <vt:lpstr>PowerPoint プレゼンテーション</vt:lpstr>
      <vt:lpstr>遠隔連携診療料の評価の拡大①</vt:lpstr>
      <vt:lpstr>遠隔連携診療料の評価の拡大②</vt:lpstr>
      <vt:lpstr>PowerPoint プレゼンテーション</vt:lpstr>
      <vt:lpstr>在宅医療における物賃対応</vt:lpstr>
      <vt:lpstr>PowerPoint プレゼンテーション</vt:lpstr>
      <vt:lpstr>PowerPoint プレゼンテーション</vt:lpstr>
      <vt:lpstr>連携型の機能強化型在宅療養支援診療所の見直し②</vt:lpstr>
      <vt:lpstr>在宅時医学総合管理料及び施設入居時等医学総合管理料の見直し</vt:lpstr>
      <vt:lpstr>PowerPoint プレゼンテーション</vt:lpstr>
      <vt:lpstr>その他の在宅医療の主な見直し　①</vt:lpstr>
      <vt:lpstr>その他の在宅医療の主な見直し　②</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入院料の見直し（物賃対応）</vt:lpstr>
      <vt:lpstr>入院料の見直し（物賃対応）</vt:lpstr>
      <vt:lpstr>PowerPoint プレゼンテーション</vt:lpstr>
      <vt:lpstr>PowerPoint プレゼンテーション</vt:lpstr>
      <vt:lpstr>入院料の見直し（ベースアップ評価料の見直し）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中野宏</cp:lastModifiedBy>
  <cp:revision>1</cp:revision>
  <cp:lastPrinted>2026-03-23T07:38:51Z</cp:lastPrinted>
  <dcterms:created xsi:type="dcterms:W3CDTF">2026-03-09T01:48:33Z</dcterms:created>
  <dcterms:modified xsi:type="dcterms:W3CDTF">2026-05-19T07:40:05Z</dcterms:modified>
</cp:coreProperties>
</file>